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1.xml" ContentType="application/vnd.openxmlformats-officedocument.drawingml.chartshape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sldIdLst>
    <p:sldId id="259" r:id="rId2"/>
    <p:sldId id="270" r:id="rId3"/>
    <p:sldId id="316" r:id="rId4"/>
    <p:sldId id="265" r:id="rId5"/>
    <p:sldId id="305" r:id="rId6"/>
    <p:sldId id="281" r:id="rId7"/>
    <p:sldId id="264" r:id="rId8"/>
    <p:sldId id="262" r:id="rId9"/>
    <p:sldId id="260" r:id="rId10"/>
    <p:sldId id="268" r:id="rId11"/>
    <p:sldId id="317" r:id="rId12"/>
    <p:sldId id="269" r:id="rId13"/>
    <p:sldId id="271" r:id="rId14"/>
    <p:sldId id="274" r:id="rId15"/>
    <p:sldId id="272" r:id="rId16"/>
    <p:sldId id="283" r:id="rId17"/>
    <p:sldId id="276" r:id="rId18"/>
    <p:sldId id="277" r:id="rId19"/>
    <p:sldId id="278" r:id="rId20"/>
    <p:sldId id="314" r:id="rId21"/>
    <p:sldId id="275" r:id="rId22"/>
    <p:sldId id="282" r:id="rId23"/>
    <p:sldId id="284" r:id="rId24"/>
    <p:sldId id="287" r:id="rId25"/>
    <p:sldId id="288" r:id="rId26"/>
    <p:sldId id="285" r:id="rId27"/>
    <p:sldId id="286" r:id="rId28"/>
    <p:sldId id="289" r:id="rId29"/>
    <p:sldId id="290" r:id="rId30"/>
    <p:sldId id="291" r:id="rId31"/>
    <p:sldId id="292" r:id="rId32"/>
    <p:sldId id="294" r:id="rId33"/>
    <p:sldId id="293" r:id="rId34"/>
    <p:sldId id="295" r:id="rId35"/>
    <p:sldId id="296" r:id="rId36"/>
    <p:sldId id="297" r:id="rId37"/>
    <p:sldId id="298" r:id="rId38"/>
    <p:sldId id="299" r:id="rId39"/>
    <p:sldId id="315" r:id="rId40"/>
    <p:sldId id="300" r:id="rId41"/>
    <p:sldId id="301" r:id="rId42"/>
    <p:sldId id="302" r:id="rId43"/>
    <p:sldId id="311" r:id="rId44"/>
    <p:sldId id="306" r:id="rId45"/>
    <p:sldId id="307" r:id="rId46"/>
    <p:sldId id="308" r:id="rId47"/>
    <p:sldId id="309" r:id="rId48"/>
    <p:sldId id="310" r:id="rId49"/>
    <p:sldId id="313" r:id="rId50"/>
    <p:sldId id="303" r:id="rId51"/>
    <p:sldId id="304" r:id="rId52"/>
    <p:sldId id="312" r:id="rId53"/>
    <p:sldId id="318"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9A2C0"/>
    <a:srgbClr val="C7D5ED"/>
    <a:srgbClr val="5A1745"/>
    <a:srgbClr val="FF5626"/>
    <a:srgbClr val="93093D"/>
    <a:srgbClr val="CA0034"/>
    <a:srgbClr val="FFC500"/>
    <a:srgbClr val="2B0B21"/>
    <a:srgbClr val="33CC33"/>
    <a:srgbClr val="11B39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C083E6E3-FA7D-4D7B-A595-EF9225AFEA82}" styleName="Estilo claro 1 - Acento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1E171933-4619-4E11-9A3F-F7608DF75F80}" styleName="Estilo medio 1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7292A2E-F333-43FB-9621-5CBBE7FDCDCB}" styleName="Estilo claro 2 - Acento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E9639D4-E3E2-4D34-9284-5A2195B3D0D7}" styleName="Estilo claro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019" autoAdjust="0"/>
    <p:restoredTop sz="74506" autoAdjust="0"/>
  </p:normalViewPr>
  <p:slideViewPr>
    <p:cSldViewPr snapToGrid="0">
      <p:cViewPr varScale="1">
        <p:scale>
          <a:sx n="55" d="100"/>
          <a:sy n="55" d="100"/>
        </p:scale>
        <p:origin x="1050"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1.xml"/></Relationships>
</file>

<file path=ppt/charts/_rels/chart6.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sz="2880" b="1" i="0" u="none" strike="noStrike" kern="1200" baseline="0">
                <a:solidFill>
                  <a:schemeClr val="tx1">
                    <a:lumMod val="65000"/>
                    <a:lumOff val="35000"/>
                  </a:schemeClr>
                </a:solidFill>
                <a:latin typeface="Agency FB" panose="020B0503020202020204" pitchFamily="34" charset="0"/>
                <a:ea typeface="+mn-ea"/>
                <a:cs typeface="Times New Roman" panose="02020603050405020304" pitchFamily="18" charset="0"/>
              </a:defRPr>
            </a:pPr>
            <a:r>
              <a:rPr lang="es-EC" baseline="0" dirty="0" smtClean="0"/>
              <a:t>  </a:t>
            </a:r>
            <a:endParaRPr lang="es-ES" dirty="0"/>
          </a:p>
        </c:rich>
      </c:tx>
      <c:overlay val="0"/>
      <c:spPr>
        <a:noFill/>
        <a:ln>
          <a:noFill/>
        </a:ln>
        <a:effectLst/>
      </c:spPr>
      <c:txPr>
        <a:bodyPr rot="0" spcFirstLastPara="1" vertOverflow="ellipsis" vert="horz" wrap="square" anchor="ctr" anchorCtr="1"/>
        <a:lstStyle/>
        <a:p>
          <a:pPr algn="ctr" rtl="0">
            <a:defRPr sz="2880" b="1" i="0" u="none" strike="noStrike" kern="1200" baseline="0">
              <a:solidFill>
                <a:schemeClr val="tx1">
                  <a:lumMod val="65000"/>
                  <a:lumOff val="35000"/>
                </a:schemeClr>
              </a:solidFill>
              <a:latin typeface="Agency FB" panose="020B0503020202020204" pitchFamily="34" charset="0"/>
              <a:ea typeface="+mn-ea"/>
              <a:cs typeface="Times New Roman" panose="02020603050405020304" pitchFamily="18" charset="0"/>
            </a:defRPr>
          </a:pPr>
          <a:endParaRPr lang="es-EC"/>
        </a:p>
      </c:txPr>
    </c:title>
    <c:autoTitleDeleted val="0"/>
    <c:plotArea>
      <c:layout/>
      <c:pieChart>
        <c:varyColors val="1"/>
        <c:ser>
          <c:idx val="0"/>
          <c:order val="0"/>
          <c:dPt>
            <c:idx val="0"/>
            <c:bubble3D val="0"/>
            <c:spPr>
              <a:solidFill>
                <a:srgbClr val="5C1847"/>
              </a:solidFill>
              <a:ln>
                <a:noFill/>
              </a:ln>
              <a:effectLst>
                <a:outerShdw blurRad="57150" dist="19050" dir="5400000" algn="ctr" rotWithShape="0">
                  <a:srgbClr val="000000">
                    <a:alpha val="63000"/>
                  </a:srgbClr>
                </a:outerShdw>
              </a:effectLst>
            </c:spPr>
          </c:dPt>
          <c:dPt>
            <c:idx val="1"/>
            <c:bubble3D val="0"/>
            <c:spPr>
              <a:solidFill>
                <a:srgbClr val="C00032"/>
              </a:solidFill>
              <a:ln>
                <a:noFill/>
              </a:ln>
              <a:effectLst>
                <a:outerShdw blurRad="57150" dist="19050" dir="5400000" algn="ctr" rotWithShape="0">
                  <a:srgbClr val="000000">
                    <a:alpha val="63000"/>
                  </a:srgbClr>
                </a:outerShdw>
              </a:effectLst>
            </c:spPr>
          </c:dPt>
          <c:dPt>
            <c:idx val="2"/>
            <c:bubble3D val="0"/>
            <c:spPr>
              <a:solidFill>
                <a:srgbClr val="FF5626"/>
              </a:solidFill>
              <a:ln>
                <a:noFill/>
              </a:ln>
              <a:effectLst>
                <a:outerShdw blurRad="57150" dist="19050" dir="5400000" algn="ctr" rotWithShape="0">
                  <a:srgbClr val="000000">
                    <a:alpha val="63000"/>
                  </a:srgbClr>
                </a:outerShdw>
              </a:effectLst>
            </c:spPr>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dPt>
          <c:dPt>
            <c:idx val="4"/>
            <c:bubble3D val="0"/>
            <c:spPr>
              <a:solidFill>
                <a:srgbClr val="92D050"/>
              </a:solidFill>
              <a:ln>
                <a:noFill/>
              </a:ln>
              <a:effectLst>
                <a:outerShdw blurRad="57150" dist="19050" dir="5400000" algn="ctr" rotWithShape="0">
                  <a:srgbClr val="000000">
                    <a:alpha val="63000"/>
                  </a:srgbClr>
                </a:outerShdw>
              </a:effectLst>
            </c:spPr>
          </c:dPt>
          <c:dLbls>
            <c:dLbl>
              <c:idx val="0"/>
              <c:layout>
                <c:manualLayout>
                  <c:x val="2.4559711286089241E-2"/>
                  <c:y val="6.3662122990978303E-3"/>
                </c:manualLayout>
              </c:layout>
              <c:showLegendKey val="0"/>
              <c:showVal val="0"/>
              <c:showCatName val="0"/>
              <c:showSerName val="0"/>
              <c:showPercent val="1"/>
              <c:showBubbleSize val="0"/>
              <c:extLst>
                <c:ext xmlns:c15="http://schemas.microsoft.com/office/drawing/2012/chart" uri="{CE6537A1-D6FC-4f65-9D91-7224C49458BB}"/>
              </c:extLst>
            </c:dLbl>
            <c:dLbl>
              <c:idx val="1"/>
              <c:layout>
                <c:manualLayout>
                  <c:x val="-1.9667104111986002E-2"/>
                  <c:y val="-9.2931996854736271E-2"/>
                </c:manualLayout>
              </c:layout>
              <c:showLegendKey val="0"/>
              <c:showVal val="0"/>
              <c:showCatName val="0"/>
              <c:showSerName val="0"/>
              <c:showPercent val="1"/>
              <c:showBubbleSize val="0"/>
              <c:extLst>
                <c:ext xmlns:c15="http://schemas.microsoft.com/office/drawing/2012/chart" uri="{CE6537A1-D6FC-4f65-9D91-7224C49458BB}"/>
              </c:extLst>
            </c:dLbl>
            <c:dLbl>
              <c:idx val="2"/>
              <c:layout>
                <c:manualLayout>
                  <c:x val="-3.7214129483814549E-2"/>
                  <c:y val="-4.7793429996944692E-2"/>
                </c:manualLayout>
              </c:layout>
              <c:showLegendKey val="0"/>
              <c:showVal val="0"/>
              <c:showCatName val="0"/>
              <c:showSerName val="0"/>
              <c:showPercent val="1"/>
              <c:showBubbleSize val="0"/>
              <c:extLst>
                <c:ext xmlns:c15="http://schemas.microsoft.com/office/drawing/2012/chart" uri="{CE6537A1-D6FC-4f65-9D91-7224C49458BB}"/>
              </c:extLst>
            </c:dLbl>
            <c:dLbl>
              <c:idx val="3"/>
              <c:layout>
                <c:manualLayout>
                  <c:x val="-3.6520122484689924E-3"/>
                  <c:y val="-7.6462167657445415E-2"/>
                </c:manualLayout>
              </c:layout>
              <c:showLegendKey val="0"/>
              <c:showVal val="0"/>
              <c:showCatName val="0"/>
              <c:showSerName val="0"/>
              <c:showPercent val="1"/>
              <c:showBubbleSize val="0"/>
              <c:extLst>
                <c:ext xmlns:c15="http://schemas.microsoft.com/office/drawing/2012/chart" uri="{CE6537A1-D6FC-4f65-9D91-7224C49458BB}"/>
              </c:extLst>
            </c:dLbl>
            <c:dLbl>
              <c:idx val="4"/>
              <c:layout>
                <c:manualLayout>
                  <c:x val="5.8452974628171478E-2"/>
                  <c:y val="-2.3086670006312239E-2"/>
                </c:manualLayout>
              </c:layout>
              <c:showLegendKey val="0"/>
              <c:showVal val="0"/>
              <c:showCatName val="0"/>
              <c:showSerName val="0"/>
              <c:showPercent val="1"/>
              <c:showBubbleSize val="0"/>
              <c:extLst>
                <c:ext xmlns:c15="http://schemas.microsoft.com/office/drawing/2012/chart" uri="{CE6537A1-D6FC-4f65-9D91-7224C49458BB}"/>
              </c:extLst>
            </c:dLbl>
            <c:spPr>
              <a:noFill/>
              <a:ln>
                <a:noFill/>
              </a:ln>
              <a:effectLst/>
            </c:spPr>
            <c:txPr>
              <a:bodyPr rot="0" spcFirstLastPara="1" vertOverflow="ellipsis" vert="horz" wrap="square" anchor="ctr" anchorCtr="1"/>
              <a:lstStyle/>
              <a:p>
                <a:pPr>
                  <a:defRPr sz="2400" b="0" i="0" u="none" strike="noStrike" kern="1200" baseline="0">
                    <a:solidFill>
                      <a:schemeClr val="tx1">
                        <a:lumMod val="75000"/>
                        <a:lumOff val="25000"/>
                      </a:schemeClr>
                    </a:solidFill>
                    <a:latin typeface="Agency FB" panose="020B0503020202020204" pitchFamily="34" charset="0"/>
                    <a:ea typeface="+mn-ea"/>
                    <a:cs typeface="Times New Roman" panose="02020603050405020304" pitchFamily="18" charset="0"/>
                  </a:defRPr>
                </a:pPr>
                <a:endParaRPr lang="es-EC"/>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Hoja1!$AD$12:$AH$12</c:f>
              <c:strCache>
                <c:ptCount val="5"/>
                <c:pt idx="0">
                  <c:v>Completamente de acuerdo</c:v>
                </c:pt>
                <c:pt idx="1">
                  <c:v>De acuerdo</c:v>
                </c:pt>
                <c:pt idx="2">
                  <c:v>Ni de acuerdo ni en desacuerdo</c:v>
                </c:pt>
                <c:pt idx="3">
                  <c:v>En desacuerdo</c:v>
                </c:pt>
                <c:pt idx="4">
                  <c:v>Completamente en desacuerdo</c:v>
                </c:pt>
              </c:strCache>
            </c:strRef>
          </c:cat>
          <c:val>
            <c:numRef>
              <c:f>Hoja1!$AD$13:$AH$13</c:f>
              <c:numCache>
                <c:formatCode>0%</c:formatCode>
                <c:ptCount val="5"/>
                <c:pt idx="0">
                  <c:v>0.62222222222222223</c:v>
                </c:pt>
                <c:pt idx="1">
                  <c:v>0.32222222222222219</c:v>
                </c:pt>
                <c:pt idx="2">
                  <c:v>4.4444444444444439E-2</c:v>
                </c:pt>
                <c:pt idx="3">
                  <c:v>1.111111111111111E-2</c:v>
                </c:pt>
                <c:pt idx="4">
                  <c:v>0</c:v>
                </c:pt>
              </c:numCache>
            </c:numRef>
          </c:val>
        </c:ser>
        <c:dLbls>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55709772926932288"/>
          <c:y val="0.29648281506831647"/>
          <c:w val="0.32803306939781712"/>
          <c:h val="0.48225739750677676"/>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Agency FB" panose="020B0503020202020204" pitchFamily="34" charset="0"/>
              <a:ea typeface="+mn-ea"/>
              <a:cs typeface="Times New Roman" panose="02020603050405020304" pitchFamily="18" charset="0"/>
            </a:defRPr>
          </a:pPr>
          <a:endParaRPr lang="es-EC"/>
        </a:p>
      </c:txPr>
    </c:legend>
    <c:plotVisOnly val="1"/>
    <c:dispBlanksAs val="gap"/>
    <c:showDLblsOverMax val="0"/>
  </c:chart>
  <c:spPr>
    <a:noFill/>
    <a:ln>
      <a:noFill/>
    </a:ln>
    <a:effectLst/>
  </c:spPr>
  <c:txPr>
    <a:bodyPr/>
    <a:lstStyle/>
    <a:p>
      <a:pPr>
        <a:defRPr sz="2400">
          <a:latin typeface="Agency FB" panose="020B0503020202020204" pitchFamily="34" charset="0"/>
          <a:cs typeface="Times New Roman" panose="02020603050405020304" pitchFamily="18" charset="0"/>
        </a:defRPr>
      </a:pPr>
      <a:endParaRPr lang="es-EC"/>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80" b="1" i="0" u="none" strike="noStrike" kern="1200" baseline="0">
                <a:solidFill>
                  <a:schemeClr val="tx1">
                    <a:lumMod val="65000"/>
                    <a:lumOff val="35000"/>
                  </a:schemeClr>
                </a:solidFill>
                <a:latin typeface="Agency FB" panose="020B0503020202020204" pitchFamily="34" charset="0"/>
                <a:ea typeface="+mn-ea"/>
                <a:cs typeface="Times New Roman" panose="02020603050405020304" pitchFamily="18" charset="0"/>
              </a:defRPr>
            </a:pPr>
            <a:r>
              <a:rPr lang="es-EC" baseline="0" dirty="0" smtClean="0"/>
              <a:t>   </a:t>
            </a:r>
            <a:endParaRPr lang="es-ES" dirty="0"/>
          </a:p>
        </c:rich>
      </c:tx>
      <c:overlay val="0"/>
      <c:spPr>
        <a:noFill/>
        <a:ln>
          <a:noFill/>
        </a:ln>
        <a:effectLst/>
      </c:spPr>
      <c:txPr>
        <a:bodyPr rot="0" spcFirstLastPara="1" vertOverflow="ellipsis" vert="horz" wrap="square" anchor="ctr" anchorCtr="1"/>
        <a:lstStyle/>
        <a:p>
          <a:pPr>
            <a:defRPr sz="2880" b="1" i="0" u="none" strike="noStrike" kern="1200" baseline="0">
              <a:solidFill>
                <a:schemeClr val="tx1">
                  <a:lumMod val="65000"/>
                  <a:lumOff val="35000"/>
                </a:schemeClr>
              </a:solidFill>
              <a:latin typeface="Agency FB" panose="020B0503020202020204" pitchFamily="34" charset="0"/>
              <a:ea typeface="+mn-ea"/>
              <a:cs typeface="Times New Roman" panose="02020603050405020304" pitchFamily="18" charset="0"/>
            </a:defRPr>
          </a:pPr>
          <a:endParaRPr lang="es-EC"/>
        </a:p>
      </c:txPr>
    </c:title>
    <c:autoTitleDeleted val="0"/>
    <c:plotArea>
      <c:layout/>
      <c:pieChart>
        <c:varyColors val="1"/>
        <c:ser>
          <c:idx val="0"/>
          <c:order val="0"/>
          <c:dPt>
            <c:idx val="0"/>
            <c:bubble3D val="0"/>
            <c:spPr>
              <a:solidFill>
                <a:srgbClr val="5C1847"/>
              </a:solidFill>
              <a:ln>
                <a:noFill/>
              </a:ln>
              <a:effectLst>
                <a:outerShdw blurRad="57150" dist="19050" dir="5400000" algn="ctr" rotWithShape="0">
                  <a:srgbClr val="000000">
                    <a:alpha val="63000"/>
                  </a:srgbClr>
                </a:outerShdw>
              </a:effectLst>
            </c:spPr>
          </c:dPt>
          <c:dPt>
            <c:idx val="1"/>
            <c:bubble3D val="0"/>
            <c:spPr>
              <a:solidFill>
                <a:srgbClr val="C00032"/>
              </a:solidFill>
              <a:ln>
                <a:noFill/>
              </a:ln>
              <a:effectLst>
                <a:outerShdw blurRad="57150" dist="19050" dir="5400000" algn="ctr" rotWithShape="0">
                  <a:srgbClr val="000000">
                    <a:alpha val="63000"/>
                  </a:srgbClr>
                </a:outerShdw>
              </a:effectLst>
            </c:spPr>
          </c:dPt>
          <c:dPt>
            <c:idx val="2"/>
            <c:bubble3D val="0"/>
            <c:spPr>
              <a:solidFill>
                <a:srgbClr val="FF5626"/>
              </a:solidFill>
              <a:ln>
                <a:noFill/>
              </a:ln>
              <a:effectLst>
                <a:outerShdw blurRad="57150" dist="19050" dir="5400000" algn="ctr" rotWithShape="0">
                  <a:srgbClr val="000000">
                    <a:alpha val="63000"/>
                  </a:srgbClr>
                </a:outerShdw>
              </a:effectLst>
            </c:spPr>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dPt>
          <c:dPt>
            <c:idx val="4"/>
            <c:bubble3D val="0"/>
            <c:spPr>
              <a:solidFill>
                <a:srgbClr val="92D050"/>
              </a:solidFill>
              <a:ln>
                <a:noFill/>
              </a:ln>
              <a:effectLst>
                <a:outerShdw blurRad="57150" dist="19050" dir="5400000" algn="ctr" rotWithShape="0">
                  <a:srgbClr val="000000">
                    <a:alpha val="63000"/>
                  </a:srgbClr>
                </a:outerShdw>
              </a:effectLst>
            </c:spPr>
          </c:dPt>
          <c:dLbls>
            <c:dLbl>
              <c:idx val="0"/>
              <c:layout>
                <c:manualLayout>
                  <c:x val="1.6885701415741583E-2"/>
                  <c:y val="3.2782473704022874E-2"/>
                </c:manualLayout>
              </c:layout>
              <c:showLegendKey val="0"/>
              <c:showVal val="0"/>
              <c:showCatName val="0"/>
              <c:showSerName val="0"/>
              <c:showPercent val="1"/>
              <c:showBubbleSize val="0"/>
              <c:extLst>
                <c:ext xmlns:c15="http://schemas.microsoft.com/office/drawing/2012/chart" uri="{CE6537A1-D6FC-4f65-9D91-7224C49458BB}"/>
              </c:extLst>
            </c:dLbl>
            <c:dLbl>
              <c:idx val="1"/>
              <c:layout>
                <c:manualLayout>
                  <c:x val="-2.2776284950112507E-2"/>
                  <c:y val="-8.9626894228106907E-2"/>
                </c:manualLayout>
              </c:layout>
              <c:showLegendKey val="0"/>
              <c:showVal val="0"/>
              <c:showCatName val="0"/>
              <c:showSerName val="0"/>
              <c:showPercent val="1"/>
              <c:showBubbleSize val="0"/>
              <c:extLst>
                <c:ext xmlns:c15="http://schemas.microsoft.com/office/drawing/2012/chart" uri="{CE6537A1-D6FC-4f65-9D91-7224C49458BB}"/>
              </c:extLst>
            </c:dLbl>
            <c:dLbl>
              <c:idx val="2"/>
              <c:layout>
                <c:manualLayout>
                  <c:x val="-1.371411003125694E-2"/>
                  <c:y val="-2.7504612101282678E-2"/>
                </c:manualLayout>
              </c:layout>
              <c:showLegendKey val="0"/>
              <c:showVal val="0"/>
              <c:showCatName val="0"/>
              <c:showSerName val="0"/>
              <c:showPercent val="1"/>
              <c:showBubbleSize val="0"/>
              <c:extLst>
                <c:ext xmlns:c15="http://schemas.microsoft.com/office/drawing/2012/chart" uri="{CE6537A1-D6FC-4f65-9D91-7224C49458BB}"/>
              </c:extLst>
            </c:dLbl>
            <c:dLbl>
              <c:idx val="3"/>
              <c:layout>
                <c:manualLayout>
                  <c:x val="-4.015964381892613E-2"/>
                  <c:y val="-4.3283131686769102E-2"/>
                </c:manualLayout>
              </c:layout>
              <c:showLegendKey val="0"/>
              <c:showVal val="0"/>
              <c:showCatName val="0"/>
              <c:showSerName val="0"/>
              <c:showPercent val="1"/>
              <c:showBubbleSize val="0"/>
              <c:extLst>
                <c:ext xmlns:c15="http://schemas.microsoft.com/office/drawing/2012/chart" uri="{CE6537A1-D6FC-4f65-9D91-7224C49458BB}"/>
              </c:extLst>
            </c:dLbl>
            <c:dLbl>
              <c:idx val="4"/>
              <c:layout>
                <c:manualLayout>
                  <c:x val="1.9521865623630019E-2"/>
                  <c:y val="-3.8472546719886015E-2"/>
                </c:manualLayout>
              </c:layout>
              <c:showLegendKey val="0"/>
              <c:showVal val="0"/>
              <c:showCatName val="0"/>
              <c:showSerName val="0"/>
              <c:showPercent val="1"/>
              <c:showBubbleSize val="0"/>
              <c:extLst>
                <c:ext xmlns:c15="http://schemas.microsoft.com/office/drawing/2012/chart" uri="{CE6537A1-D6FC-4f65-9D91-7224C49458BB}"/>
              </c:extLst>
            </c:dLbl>
            <c:spPr>
              <a:noFill/>
              <a:ln>
                <a:noFill/>
              </a:ln>
              <a:effectLst/>
            </c:spPr>
            <c:txPr>
              <a:bodyPr rot="0" spcFirstLastPara="1" vertOverflow="ellipsis" vert="horz" wrap="square" anchor="ctr" anchorCtr="1"/>
              <a:lstStyle/>
              <a:p>
                <a:pPr>
                  <a:defRPr sz="2400" b="0" i="0" u="none" strike="noStrike" kern="1200" baseline="0">
                    <a:solidFill>
                      <a:schemeClr val="tx1">
                        <a:lumMod val="75000"/>
                        <a:lumOff val="25000"/>
                      </a:schemeClr>
                    </a:solidFill>
                    <a:latin typeface="Agency FB" panose="020B0503020202020204" pitchFamily="34" charset="0"/>
                    <a:ea typeface="+mn-ea"/>
                    <a:cs typeface="Times New Roman" panose="02020603050405020304" pitchFamily="18" charset="0"/>
                  </a:defRPr>
                </a:pPr>
                <a:endParaRPr lang="es-EC"/>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Hoja1!$AD$12:$AH$12</c:f>
              <c:strCache>
                <c:ptCount val="5"/>
                <c:pt idx="0">
                  <c:v>Completamente de acuerdo</c:v>
                </c:pt>
                <c:pt idx="1">
                  <c:v>De acuerdo</c:v>
                </c:pt>
                <c:pt idx="2">
                  <c:v>Ni de acuerdo ni en desacuerdo</c:v>
                </c:pt>
                <c:pt idx="3">
                  <c:v>En desacuerdo</c:v>
                </c:pt>
                <c:pt idx="4">
                  <c:v>Completamente en desacuerdo</c:v>
                </c:pt>
              </c:strCache>
            </c:strRef>
          </c:cat>
          <c:val>
            <c:numRef>
              <c:f>Hoja1!$AD$14:$AH$14</c:f>
              <c:numCache>
                <c:formatCode>0%</c:formatCode>
                <c:ptCount val="5"/>
                <c:pt idx="0">
                  <c:v>0.6</c:v>
                </c:pt>
                <c:pt idx="1">
                  <c:v>0.28888888888888886</c:v>
                </c:pt>
                <c:pt idx="2">
                  <c:v>8.8888888888888878E-2</c:v>
                </c:pt>
                <c:pt idx="3">
                  <c:v>2.222222222222222E-2</c:v>
                </c:pt>
                <c:pt idx="4">
                  <c:v>0</c:v>
                </c:pt>
              </c:numCache>
            </c:numRef>
          </c:val>
        </c:ser>
        <c:dLbls>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55788831417624518"/>
          <c:y val="0.30909837962962955"/>
          <c:w val="0.32654655172413793"/>
          <c:h val="0.48022800925925924"/>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Agency FB" panose="020B0503020202020204" pitchFamily="34" charset="0"/>
              <a:ea typeface="+mn-ea"/>
              <a:cs typeface="Times New Roman" panose="02020603050405020304" pitchFamily="18" charset="0"/>
            </a:defRPr>
          </a:pPr>
          <a:endParaRPr lang="es-EC"/>
        </a:p>
      </c:txPr>
    </c:legend>
    <c:plotVisOnly val="1"/>
    <c:dispBlanksAs val="gap"/>
    <c:showDLblsOverMax val="0"/>
  </c:chart>
  <c:spPr>
    <a:noFill/>
    <a:ln>
      <a:noFill/>
    </a:ln>
    <a:effectLst/>
  </c:spPr>
  <c:txPr>
    <a:bodyPr/>
    <a:lstStyle/>
    <a:p>
      <a:pPr>
        <a:defRPr sz="2400">
          <a:latin typeface="Agency FB" panose="020B0503020202020204" pitchFamily="34" charset="0"/>
          <a:cs typeface="Times New Roman" panose="02020603050405020304" pitchFamily="18" charset="0"/>
        </a:defRPr>
      </a:pPr>
      <a:endParaRPr lang="es-EC"/>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80" b="1" i="0" u="none" strike="noStrike" kern="1200" baseline="0">
                <a:solidFill>
                  <a:schemeClr val="tx1">
                    <a:lumMod val="65000"/>
                    <a:lumOff val="35000"/>
                  </a:schemeClr>
                </a:solidFill>
                <a:latin typeface="Agency FB" panose="020B0503020202020204" pitchFamily="34" charset="0"/>
                <a:ea typeface="+mn-ea"/>
                <a:cs typeface="Times New Roman" panose="02020603050405020304" pitchFamily="18" charset="0"/>
              </a:defRPr>
            </a:pPr>
            <a:r>
              <a:rPr lang="es-ES"/>
              <a:t>    </a:t>
            </a:r>
          </a:p>
        </c:rich>
      </c:tx>
      <c:overlay val="0"/>
      <c:spPr>
        <a:noFill/>
        <a:ln>
          <a:noFill/>
        </a:ln>
        <a:effectLst/>
      </c:spPr>
      <c:txPr>
        <a:bodyPr rot="0" spcFirstLastPara="1" vertOverflow="ellipsis" vert="horz" wrap="square" anchor="ctr" anchorCtr="1"/>
        <a:lstStyle/>
        <a:p>
          <a:pPr>
            <a:defRPr sz="2880" b="1" i="0" u="none" strike="noStrike" kern="1200" baseline="0">
              <a:solidFill>
                <a:schemeClr val="tx1">
                  <a:lumMod val="65000"/>
                  <a:lumOff val="35000"/>
                </a:schemeClr>
              </a:solidFill>
              <a:latin typeface="Agency FB" panose="020B0503020202020204" pitchFamily="34" charset="0"/>
              <a:ea typeface="+mn-ea"/>
              <a:cs typeface="Times New Roman" panose="02020603050405020304" pitchFamily="18" charset="0"/>
            </a:defRPr>
          </a:pPr>
          <a:endParaRPr lang="es-EC"/>
        </a:p>
      </c:txPr>
    </c:title>
    <c:autoTitleDeleted val="0"/>
    <c:plotArea>
      <c:layout/>
      <c:pieChart>
        <c:varyColors val="1"/>
        <c:ser>
          <c:idx val="0"/>
          <c:order val="0"/>
          <c:dPt>
            <c:idx val="0"/>
            <c:bubble3D val="0"/>
            <c:spPr>
              <a:solidFill>
                <a:srgbClr val="5C1847"/>
              </a:solidFill>
              <a:ln>
                <a:noFill/>
              </a:ln>
              <a:effectLst>
                <a:outerShdw blurRad="57150" dist="19050" dir="5400000" algn="ctr" rotWithShape="0">
                  <a:srgbClr val="000000">
                    <a:alpha val="63000"/>
                  </a:srgbClr>
                </a:outerShdw>
              </a:effectLst>
            </c:spPr>
          </c:dPt>
          <c:dPt>
            <c:idx val="1"/>
            <c:bubble3D val="0"/>
            <c:spPr>
              <a:solidFill>
                <a:srgbClr val="C00032"/>
              </a:solidFill>
              <a:ln>
                <a:noFill/>
              </a:ln>
              <a:effectLst>
                <a:outerShdw blurRad="57150" dist="19050" dir="5400000" algn="ctr" rotWithShape="0">
                  <a:srgbClr val="000000">
                    <a:alpha val="63000"/>
                  </a:srgbClr>
                </a:outerShdw>
              </a:effectLst>
            </c:spPr>
          </c:dPt>
          <c:dPt>
            <c:idx val="2"/>
            <c:bubble3D val="0"/>
            <c:spPr>
              <a:solidFill>
                <a:srgbClr val="FF5626"/>
              </a:solidFill>
              <a:ln>
                <a:noFill/>
              </a:ln>
              <a:effectLst>
                <a:outerShdw blurRad="57150" dist="19050" dir="5400000" algn="ctr" rotWithShape="0">
                  <a:srgbClr val="000000">
                    <a:alpha val="63000"/>
                  </a:srgbClr>
                </a:outerShdw>
              </a:effectLst>
            </c:spPr>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dPt>
          <c:dPt>
            <c:idx val="4"/>
            <c:bubble3D val="0"/>
            <c:spPr>
              <a:solidFill>
                <a:srgbClr val="92D050"/>
              </a:solidFill>
              <a:ln>
                <a:noFill/>
              </a:ln>
              <a:effectLst>
                <a:outerShdw blurRad="57150" dist="19050" dir="5400000" algn="ctr" rotWithShape="0">
                  <a:srgbClr val="000000">
                    <a:alpha val="63000"/>
                  </a:srgbClr>
                </a:outerShdw>
              </a:effectLst>
            </c:spPr>
          </c:dPt>
          <c:dLbls>
            <c:dLbl>
              <c:idx val="0"/>
              <c:layout>
                <c:manualLayout>
                  <c:x val="3.2950032688524401E-2"/>
                  <c:y val="-2.2507461949459375E-2"/>
                </c:manualLayout>
              </c:layout>
              <c:showLegendKey val="0"/>
              <c:showVal val="0"/>
              <c:showCatName val="0"/>
              <c:showSerName val="0"/>
              <c:showPercent val="1"/>
              <c:showBubbleSize val="0"/>
              <c:extLst>
                <c:ext xmlns:c15="http://schemas.microsoft.com/office/drawing/2012/chart" uri="{CE6537A1-D6FC-4f65-9D91-7224C49458BB}"/>
              </c:extLst>
            </c:dLbl>
            <c:dLbl>
              <c:idx val="1"/>
              <c:layout>
                <c:manualLayout>
                  <c:x val="1.3658247676833013E-2"/>
                  <c:y val="9.7704466675103477E-3"/>
                </c:manualLayout>
              </c:layout>
              <c:showLegendKey val="0"/>
              <c:showVal val="0"/>
              <c:showCatName val="0"/>
              <c:showSerName val="0"/>
              <c:showPercent val="1"/>
              <c:showBubbleSize val="0"/>
              <c:extLst>
                <c:ext xmlns:c15="http://schemas.microsoft.com/office/drawing/2012/chart" uri="{CE6537A1-D6FC-4f65-9D91-7224C49458BB}"/>
              </c:extLst>
            </c:dLbl>
            <c:dLbl>
              <c:idx val="2"/>
              <c:layout>
                <c:manualLayout>
                  <c:x val="-2.1139306685820126E-2"/>
                  <c:y val="-5.0865339206178216E-2"/>
                </c:manualLayout>
              </c:layout>
              <c:showLegendKey val="0"/>
              <c:showVal val="0"/>
              <c:showCatName val="0"/>
              <c:showSerName val="0"/>
              <c:showPercent val="1"/>
              <c:showBubbleSize val="0"/>
              <c:extLst>
                <c:ext xmlns:c15="http://schemas.microsoft.com/office/drawing/2012/chart" uri="{CE6537A1-D6FC-4f65-9D91-7224C49458BB}"/>
              </c:extLst>
            </c:dLbl>
            <c:dLbl>
              <c:idx val="3"/>
              <c:layout>
                <c:manualLayout>
                  <c:x val="-4.3758376744421373E-2"/>
                  <c:y val="-1.270738354883217E-2"/>
                </c:manualLayout>
              </c:layout>
              <c:showLegendKey val="0"/>
              <c:showVal val="0"/>
              <c:showCatName val="0"/>
              <c:showSerName val="0"/>
              <c:showPercent val="1"/>
              <c:showBubbleSize val="0"/>
              <c:extLst>
                <c:ext xmlns:c15="http://schemas.microsoft.com/office/drawing/2012/chart" uri="{CE6537A1-D6FC-4f65-9D91-7224C49458BB}"/>
              </c:extLst>
            </c:dLbl>
            <c:dLbl>
              <c:idx val="4"/>
              <c:layout>
                <c:manualLayout>
                  <c:x val="1.0692272512175111E-2"/>
                  <c:y val="-3.6828848961500356E-2"/>
                </c:manualLayout>
              </c:layout>
              <c:showLegendKey val="0"/>
              <c:showVal val="0"/>
              <c:showCatName val="0"/>
              <c:showSerName val="0"/>
              <c:showPercent val="1"/>
              <c:showBubbleSize val="0"/>
              <c:extLst>
                <c:ext xmlns:c15="http://schemas.microsoft.com/office/drawing/2012/chart" uri="{CE6537A1-D6FC-4f65-9D91-7224C49458BB}"/>
              </c:extLst>
            </c:dLbl>
            <c:spPr>
              <a:noFill/>
              <a:ln>
                <a:noFill/>
              </a:ln>
              <a:effectLst/>
            </c:spPr>
            <c:txPr>
              <a:bodyPr rot="0" spcFirstLastPara="1" vertOverflow="ellipsis" vert="horz" wrap="square" anchor="ctr" anchorCtr="1"/>
              <a:lstStyle/>
              <a:p>
                <a:pPr>
                  <a:defRPr sz="2400" b="0" i="0" u="none" strike="noStrike" kern="1200" baseline="0">
                    <a:solidFill>
                      <a:schemeClr val="tx1">
                        <a:lumMod val="75000"/>
                        <a:lumOff val="25000"/>
                      </a:schemeClr>
                    </a:solidFill>
                    <a:latin typeface="Agency FB" panose="020B0503020202020204" pitchFamily="34" charset="0"/>
                    <a:ea typeface="+mn-ea"/>
                    <a:cs typeface="Times New Roman" panose="02020603050405020304" pitchFamily="18" charset="0"/>
                  </a:defRPr>
                </a:pPr>
                <a:endParaRPr lang="es-EC"/>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Hoja1!$AD$12:$AH$12</c:f>
              <c:strCache>
                <c:ptCount val="5"/>
                <c:pt idx="0">
                  <c:v>Completamente de acuerdo</c:v>
                </c:pt>
                <c:pt idx="1">
                  <c:v>De acuerdo</c:v>
                </c:pt>
                <c:pt idx="2">
                  <c:v>Ni de acuerdo ni en desacuerdo</c:v>
                </c:pt>
                <c:pt idx="3">
                  <c:v>En desacuerdo</c:v>
                </c:pt>
                <c:pt idx="4">
                  <c:v>Completamente en desacuerdo</c:v>
                </c:pt>
              </c:strCache>
            </c:strRef>
          </c:cat>
          <c:val>
            <c:numRef>
              <c:f>Hoja1!$AD$15:$AH$15</c:f>
              <c:numCache>
                <c:formatCode>0%</c:formatCode>
                <c:ptCount val="5"/>
                <c:pt idx="0">
                  <c:v>0.13333333333333333</c:v>
                </c:pt>
                <c:pt idx="1">
                  <c:v>0.4</c:v>
                </c:pt>
                <c:pt idx="2">
                  <c:v>0.4</c:v>
                </c:pt>
                <c:pt idx="3">
                  <c:v>0</c:v>
                </c:pt>
                <c:pt idx="4">
                  <c:v>6.6666666666666666E-2</c:v>
                </c:pt>
              </c:numCache>
            </c:numRef>
          </c:val>
        </c:ser>
        <c:dLbls>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54815651340996163"/>
          <c:y val="0.32379745370370366"/>
          <c:w val="0.32654655172413793"/>
          <c:h val="0.48022800925925924"/>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Agency FB" panose="020B0503020202020204" pitchFamily="34" charset="0"/>
              <a:ea typeface="+mn-ea"/>
              <a:cs typeface="Times New Roman" panose="02020603050405020304" pitchFamily="18" charset="0"/>
            </a:defRPr>
          </a:pPr>
          <a:endParaRPr lang="es-EC"/>
        </a:p>
      </c:txPr>
    </c:legend>
    <c:plotVisOnly val="1"/>
    <c:dispBlanksAs val="gap"/>
    <c:showDLblsOverMax val="0"/>
  </c:chart>
  <c:spPr>
    <a:noFill/>
    <a:ln>
      <a:noFill/>
    </a:ln>
    <a:effectLst/>
  </c:spPr>
  <c:txPr>
    <a:bodyPr/>
    <a:lstStyle/>
    <a:p>
      <a:pPr>
        <a:defRPr sz="2400">
          <a:latin typeface="Agency FB" panose="020B0503020202020204" pitchFamily="34" charset="0"/>
          <a:cs typeface="Times New Roman" panose="02020603050405020304" pitchFamily="18" charset="0"/>
        </a:defRPr>
      </a:pPr>
      <a:endParaRPr lang="es-EC"/>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80" b="1" i="0" u="none" strike="noStrike" kern="1200" baseline="0">
                <a:solidFill>
                  <a:schemeClr val="tx1">
                    <a:lumMod val="65000"/>
                    <a:lumOff val="35000"/>
                  </a:schemeClr>
                </a:solidFill>
                <a:latin typeface="Agency FB" panose="020B0503020202020204" pitchFamily="34" charset="0"/>
                <a:ea typeface="+mn-ea"/>
                <a:cs typeface="Times New Roman" panose="02020603050405020304" pitchFamily="18" charset="0"/>
              </a:defRPr>
            </a:pPr>
            <a:r>
              <a:rPr lang="es-ES"/>
              <a:t>    </a:t>
            </a:r>
          </a:p>
        </c:rich>
      </c:tx>
      <c:overlay val="0"/>
      <c:spPr>
        <a:noFill/>
        <a:ln>
          <a:noFill/>
        </a:ln>
        <a:effectLst/>
      </c:spPr>
      <c:txPr>
        <a:bodyPr rot="0" spcFirstLastPara="1" vertOverflow="ellipsis" vert="horz" wrap="square" anchor="ctr" anchorCtr="1"/>
        <a:lstStyle/>
        <a:p>
          <a:pPr>
            <a:defRPr sz="2880" b="1" i="0" u="none" strike="noStrike" kern="1200" baseline="0">
              <a:solidFill>
                <a:schemeClr val="tx1">
                  <a:lumMod val="65000"/>
                  <a:lumOff val="35000"/>
                </a:schemeClr>
              </a:solidFill>
              <a:latin typeface="Agency FB" panose="020B0503020202020204" pitchFamily="34" charset="0"/>
              <a:ea typeface="+mn-ea"/>
              <a:cs typeface="Times New Roman" panose="02020603050405020304" pitchFamily="18" charset="0"/>
            </a:defRPr>
          </a:pPr>
          <a:endParaRPr lang="es-EC"/>
        </a:p>
      </c:txPr>
    </c:title>
    <c:autoTitleDeleted val="0"/>
    <c:plotArea>
      <c:layout/>
      <c:pieChart>
        <c:varyColors val="1"/>
        <c:ser>
          <c:idx val="0"/>
          <c:order val="0"/>
          <c:dPt>
            <c:idx val="0"/>
            <c:bubble3D val="0"/>
            <c:spPr>
              <a:solidFill>
                <a:srgbClr val="5C1847"/>
              </a:solidFill>
              <a:ln>
                <a:noFill/>
              </a:ln>
              <a:effectLst>
                <a:outerShdw blurRad="57150" dist="19050" dir="5400000" algn="ctr" rotWithShape="0">
                  <a:srgbClr val="000000">
                    <a:alpha val="63000"/>
                  </a:srgbClr>
                </a:outerShdw>
              </a:effectLst>
            </c:spPr>
          </c:dPt>
          <c:dPt>
            <c:idx val="1"/>
            <c:bubble3D val="0"/>
            <c:spPr>
              <a:solidFill>
                <a:srgbClr val="C00032"/>
              </a:solidFill>
              <a:ln>
                <a:noFill/>
              </a:ln>
              <a:effectLst>
                <a:outerShdw blurRad="57150" dist="19050" dir="5400000" algn="ctr" rotWithShape="0">
                  <a:srgbClr val="000000">
                    <a:alpha val="63000"/>
                  </a:srgbClr>
                </a:outerShdw>
              </a:effectLst>
            </c:spPr>
          </c:dPt>
          <c:dPt>
            <c:idx val="2"/>
            <c:bubble3D val="0"/>
            <c:spPr>
              <a:solidFill>
                <a:srgbClr val="FF5626"/>
              </a:solidFill>
              <a:ln>
                <a:noFill/>
              </a:ln>
              <a:effectLst>
                <a:outerShdw blurRad="57150" dist="19050" dir="5400000" algn="ctr" rotWithShape="0">
                  <a:srgbClr val="000000">
                    <a:alpha val="63000"/>
                  </a:srgbClr>
                </a:outerShdw>
              </a:effectLst>
            </c:spPr>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dPt>
          <c:dPt>
            <c:idx val="4"/>
            <c:bubble3D val="0"/>
            <c:spPr>
              <a:solidFill>
                <a:srgbClr val="92D050"/>
              </a:solidFill>
              <a:ln>
                <a:noFill/>
              </a:ln>
              <a:effectLst>
                <a:outerShdw blurRad="57150" dist="19050" dir="5400000" algn="ctr" rotWithShape="0">
                  <a:srgbClr val="000000">
                    <a:alpha val="63000"/>
                  </a:srgbClr>
                </a:outerShdw>
              </a:effectLst>
            </c:spPr>
          </c:dPt>
          <c:dLbls>
            <c:dLbl>
              <c:idx val="0"/>
              <c:layout>
                <c:manualLayout>
                  <c:x val="-4.2688534413228582E-4"/>
                  <c:y val="-2.8147677149921137E-2"/>
                </c:manualLayout>
              </c:layout>
              <c:showLegendKey val="0"/>
              <c:showVal val="0"/>
              <c:showCatName val="0"/>
              <c:showSerName val="0"/>
              <c:showPercent val="1"/>
              <c:showBubbleSize val="0"/>
              <c:extLst>
                <c:ext xmlns:c15="http://schemas.microsoft.com/office/drawing/2012/chart" uri="{CE6537A1-D6FC-4f65-9D91-7224C49458BB}"/>
              </c:extLst>
            </c:dLbl>
            <c:dLbl>
              <c:idx val="1"/>
              <c:layout>
                <c:manualLayout>
                  <c:x val="3.4692494734617794E-2"/>
                  <c:y val="-4.7866052219756303E-2"/>
                </c:manualLayout>
              </c:layout>
              <c:showLegendKey val="0"/>
              <c:showVal val="0"/>
              <c:showCatName val="0"/>
              <c:showSerName val="0"/>
              <c:showPercent val="1"/>
              <c:showBubbleSize val="0"/>
              <c:extLst>
                <c:ext xmlns:c15="http://schemas.microsoft.com/office/drawing/2012/chart" uri="{CE6537A1-D6FC-4f65-9D91-7224C49458BB}"/>
              </c:extLst>
            </c:dLbl>
            <c:dLbl>
              <c:idx val="2"/>
              <c:layout>
                <c:manualLayout>
                  <c:x val="2.6856772675369626E-2"/>
                  <c:y val="1.0933800856233621E-2"/>
                </c:manualLayout>
              </c:layout>
              <c:showLegendKey val="0"/>
              <c:showVal val="0"/>
              <c:showCatName val="0"/>
              <c:showSerName val="0"/>
              <c:showPercent val="1"/>
              <c:showBubbleSize val="0"/>
              <c:extLst>
                <c:ext xmlns:c15="http://schemas.microsoft.com/office/drawing/2012/chart" uri="{CE6537A1-D6FC-4f65-9D91-7224C49458BB}"/>
              </c:extLst>
            </c:dLbl>
            <c:dLbl>
              <c:idx val="3"/>
              <c:layout>
                <c:manualLayout>
                  <c:x val="-4.2678613768470659E-4"/>
                  <c:y val="2.8560360766350698E-2"/>
                </c:manualLayout>
              </c:layout>
              <c:showLegendKey val="0"/>
              <c:showVal val="0"/>
              <c:showCatName val="0"/>
              <c:showSerName val="0"/>
              <c:showPercent val="1"/>
              <c:showBubbleSize val="0"/>
              <c:extLst>
                <c:ext xmlns:c15="http://schemas.microsoft.com/office/drawing/2012/chart" uri="{CE6537A1-D6FC-4f65-9D91-7224C49458BB}"/>
              </c:extLst>
            </c:dLbl>
            <c:dLbl>
              <c:idx val="4"/>
              <c:layout>
                <c:manualLayout>
                  <c:x val="-1.7216683746710065E-2"/>
                  <c:y val="-6.8629871873620657E-2"/>
                </c:manualLayout>
              </c:layout>
              <c:showLegendKey val="0"/>
              <c:showVal val="0"/>
              <c:showCatName val="0"/>
              <c:showSerName val="0"/>
              <c:showPercent val="1"/>
              <c:showBubbleSize val="0"/>
              <c:extLst>
                <c:ext xmlns:c15="http://schemas.microsoft.com/office/drawing/2012/chart" uri="{CE6537A1-D6FC-4f65-9D91-7224C49458BB}"/>
              </c:extLst>
            </c:dLbl>
            <c:spPr>
              <a:noFill/>
              <a:ln>
                <a:noFill/>
              </a:ln>
              <a:effectLst/>
            </c:spPr>
            <c:txPr>
              <a:bodyPr rot="0" spcFirstLastPara="1" vertOverflow="ellipsis" vert="horz" wrap="square" anchor="ctr" anchorCtr="1"/>
              <a:lstStyle/>
              <a:p>
                <a:pPr>
                  <a:defRPr sz="2400" b="0" i="0" u="none" strike="noStrike" kern="1200" baseline="0">
                    <a:solidFill>
                      <a:schemeClr val="tx1">
                        <a:lumMod val="75000"/>
                        <a:lumOff val="25000"/>
                      </a:schemeClr>
                    </a:solidFill>
                    <a:latin typeface="Agency FB" panose="020B0503020202020204" pitchFamily="34" charset="0"/>
                    <a:ea typeface="+mn-ea"/>
                    <a:cs typeface="Times New Roman" panose="02020603050405020304" pitchFamily="18" charset="0"/>
                  </a:defRPr>
                </a:pPr>
                <a:endParaRPr lang="es-EC"/>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Hoja1!$AD$12:$AH$12</c:f>
              <c:strCache>
                <c:ptCount val="5"/>
                <c:pt idx="0">
                  <c:v>Completamente de acuerdo</c:v>
                </c:pt>
                <c:pt idx="1">
                  <c:v>De acuerdo</c:v>
                </c:pt>
                <c:pt idx="2">
                  <c:v>Ni de acuerdo ni en desacuerdo</c:v>
                </c:pt>
                <c:pt idx="3">
                  <c:v>En desacuerdo</c:v>
                </c:pt>
                <c:pt idx="4">
                  <c:v>Completamente en desacuerdo</c:v>
                </c:pt>
              </c:strCache>
            </c:strRef>
          </c:cat>
          <c:val>
            <c:numRef>
              <c:f>Hoja1!$AD$17:$AH$17</c:f>
              <c:numCache>
                <c:formatCode>0%</c:formatCode>
                <c:ptCount val="5"/>
                <c:pt idx="0">
                  <c:v>0</c:v>
                </c:pt>
                <c:pt idx="1">
                  <c:v>0.33333333333333331</c:v>
                </c:pt>
                <c:pt idx="2">
                  <c:v>0.13333333333333333</c:v>
                </c:pt>
                <c:pt idx="3">
                  <c:v>6.6666666666666666E-2</c:v>
                </c:pt>
                <c:pt idx="4">
                  <c:v>0.46666666666666667</c:v>
                </c:pt>
              </c:numCache>
            </c:numRef>
          </c:val>
        </c:ser>
        <c:dLbls>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55788831417624518"/>
          <c:y val="0.31497800925925928"/>
          <c:w val="0.32654655172413793"/>
          <c:h val="0.48022800925925924"/>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Agency FB" panose="020B0503020202020204" pitchFamily="34" charset="0"/>
              <a:ea typeface="+mn-ea"/>
              <a:cs typeface="Times New Roman" panose="02020603050405020304" pitchFamily="18" charset="0"/>
            </a:defRPr>
          </a:pPr>
          <a:endParaRPr lang="es-EC"/>
        </a:p>
      </c:txPr>
    </c:legend>
    <c:plotVisOnly val="1"/>
    <c:dispBlanksAs val="gap"/>
    <c:showDLblsOverMax val="0"/>
  </c:chart>
  <c:spPr>
    <a:noFill/>
    <a:ln>
      <a:noFill/>
    </a:ln>
    <a:effectLst/>
  </c:spPr>
  <c:txPr>
    <a:bodyPr/>
    <a:lstStyle/>
    <a:p>
      <a:pPr>
        <a:defRPr sz="2400">
          <a:latin typeface="Agency FB" panose="020B0503020202020204" pitchFamily="34" charset="0"/>
          <a:cs typeface="Times New Roman" panose="02020603050405020304" pitchFamily="18" charset="0"/>
        </a:defRPr>
      </a:pPr>
      <a:endParaRPr lang="es-EC"/>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21569353395460528"/>
          <c:y val="0.24619016497075435"/>
          <c:w val="0.71062930596501972"/>
          <c:h val="0.62968142800260507"/>
        </c:manualLayout>
      </c:layout>
      <c:lineChart>
        <c:grouping val="standard"/>
        <c:varyColors val="0"/>
        <c:ser>
          <c:idx val="0"/>
          <c:order val="0"/>
          <c:spPr>
            <a:ln w="57150" cap="rnd" cmpd="sng" algn="ctr">
              <a:solidFill>
                <a:srgbClr val="FF5626"/>
              </a:solidFill>
              <a:round/>
            </a:ln>
            <a:effectLst/>
          </c:spPr>
          <c:marker>
            <c:symbol val="none"/>
          </c:marker>
          <c:dLbls>
            <c:dLbl>
              <c:idx val="0"/>
              <c:layout>
                <c:manualLayout>
                  <c:x val="-2.3132189057124542E-2"/>
                  <c:y val="-6.4077866017003909E-2"/>
                </c:manualLayout>
              </c:layout>
              <c:tx>
                <c:rich>
                  <a:bodyPr/>
                  <a:lstStyle/>
                  <a:p>
                    <a:fld id="{052C9A82-D47D-4AA1-9979-7707C88AEA61}" type="VALUE">
                      <a:rPr lang="en-US" sz="1600" b="1"/>
                      <a:pPr/>
                      <a:t>[VALOR]</a:t>
                    </a:fld>
                    <a:endParaRPr lang="es-EC"/>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Lst>
            </c:dLbl>
            <c:dLbl>
              <c:idx val="1"/>
              <c:layout>
                <c:manualLayout>
                  <c:x val="-1.6012416979596787E-2"/>
                  <c:y val="-5.4880463084092002E-2"/>
                </c:manualLayout>
              </c:layout>
              <c:tx>
                <c:rich>
                  <a:bodyPr/>
                  <a:lstStyle/>
                  <a:p>
                    <a:fld id="{0353C3CD-4DFA-4F6A-B526-2D4676C3AB12}" type="VALUE">
                      <a:rPr lang="en-US" sz="1600" b="1"/>
                      <a:pPr/>
                      <a:t>[VALOR]</a:t>
                    </a:fld>
                    <a:endParaRPr lang="es-EC"/>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Lst>
            </c:dLbl>
            <c:dLbl>
              <c:idx val="2"/>
              <c:layout>
                <c:manualLayout>
                  <c:x val="-2.3807721843535842E-2"/>
                  <c:y val="-6.1643930128025069E-2"/>
                </c:manualLayout>
              </c:layout>
              <c:tx>
                <c:rich>
                  <a:bodyPr/>
                  <a:lstStyle/>
                  <a:p>
                    <a:fld id="{0CAE2022-9E0E-4C1C-AED3-4029195B5DC9}" type="VALUE">
                      <a:rPr lang="en-US" sz="1600" b="1"/>
                      <a:pPr/>
                      <a:t>[VALOR]</a:t>
                    </a:fld>
                    <a:endParaRPr lang="es-EC"/>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Lst>
            </c:dLbl>
            <c:dLbl>
              <c:idx val="3"/>
              <c:layout>
                <c:manualLayout>
                  <c:x val="-2.9552956446340418E-2"/>
                  <c:y val="-7.0431971875200033E-2"/>
                </c:manualLayout>
              </c:layout>
              <c:tx>
                <c:rich>
                  <a:bodyPr/>
                  <a:lstStyle/>
                  <a:p>
                    <a:fld id="{0E350EF7-2C48-4498-8C21-F29881A59F31}" type="VALUE">
                      <a:rPr lang="en-US" sz="1600" b="1"/>
                      <a:pPr/>
                      <a:t>[VALOR]</a:t>
                    </a:fld>
                    <a:endParaRPr lang="es-EC"/>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Lst>
            </c:dLbl>
            <c:spPr>
              <a:noFill/>
              <a:ln>
                <a:noFill/>
              </a:ln>
              <a:effectLst/>
            </c:spPr>
            <c:txPr>
              <a:bodyPr rot="0" spcFirstLastPara="1" vertOverflow="ellipsis" vert="horz" wrap="square" anchor="ctr" anchorCtr="1"/>
              <a:lstStyle/>
              <a:p>
                <a:pPr>
                  <a:defRPr sz="1400" b="0" i="0" u="none" strike="noStrike" kern="1200" baseline="0">
                    <a:solidFill>
                      <a:schemeClr val="dk1">
                        <a:lumMod val="65000"/>
                        <a:lumOff val="35000"/>
                      </a:schemeClr>
                    </a:solidFill>
                    <a:latin typeface="Agency FB" panose="020B0503020202020204" pitchFamily="34" charset="0"/>
                    <a:ea typeface="+mn-ea"/>
                    <a:cs typeface="Times New Roman" panose="02020603050405020304" pitchFamily="18" charset="0"/>
                  </a:defRPr>
                </a:pPr>
                <a:endParaRPr lang="es-EC"/>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Hoja1!$Z$22:$Z$25</c:f>
              <c:strCache>
                <c:ptCount val="4"/>
                <c:pt idx="0">
                  <c:v>11 a 20</c:v>
                </c:pt>
                <c:pt idx="1">
                  <c:v>21 a 30</c:v>
                </c:pt>
                <c:pt idx="2">
                  <c:v>31 a 40</c:v>
                </c:pt>
                <c:pt idx="3">
                  <c:v>41 a 50</c:v>
                </c:pt>
              </c:strCache>
            </c:strRef>
          </c:cat>
          <c:val>
            <c:numRef>
              <c:f>Hoja1!$AA$22:$AA$25</c:f>
              <c:numCache>
                <c:formatCode>General</c:formatCode>
                <c:ptCount val="4"/>
                <c:pt idx="0">
                  <c:v>1.5</c:v>
                </c:pt>
                <c:pt idx="1">
                  <c:v>1</c:v>
                </c:pt>
                <c:pt idx="2">
                  <c:v>3.5</c:v>
                </c:pt>
                <c:pt idx="3">
                  <c:v>3.75</c:v>
                </c:pt>
              </c:numCache>
            </c:numRef>
          </c:val>
          <c:smooth val="0"/>
        </c:ser>
        <c:dLbls>
          <c:dLblPos val="ctr"/>
          <c:showLegendKey val="0"/>
          <c:showVal val="1"/>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159953944"/>
        <c:axId val="159955080"/>
      </c:lineChart>
      <c:catAx>
        <c:axId val="159953944"/>
        <c:scaling>
          <c:orientation val="minMax"/>
        </c:scaling>
        <c:delete val="0"/>
        <c:axPos val="b"/>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400" b="0" i="0" u="none" strike="noStrike" kern="1200" spc="20" baseline="0">
                <a:solidFill>
                  <a:schemeClr val="dk1">
                    <a:lumMod val="65000"/>
                    <a:lumOff val="35000"/>
                  </a:schemeClr>
                </a:solidFill>
                <a:latin typeface="Agency FB" panose="020B0503020202020204" pitchFamily="34" charset="0"/>
                <a:ea typeface="+mn-ea"/>
                <a:cs typeface="Times New Roman" panose="02020603050405020304" pitchFamily="18" charset="0"/>
              </a:defRPr>
            </a:pPr>
            <a:endParaRPr lang="es-EC"/>
          </a:p>
        </c:txPr>
        <c:crossAx val="159955080"/>
        <c:crosses val="autoZero"/>
        <c:auto val="1"/>
        <c:lblAlgn val="ctr"/>
        <c:lblOffset val="100"/>
        <c:noMultiLvlLbl val="0"/>
      </c:catAx>
      <c:valAx>
        <c:axId val="159955080"/>
        <c:scaling>
          <c:orientation val="minMax"/>
          <c:max val="5"/>
          <c:min val="0"/>
        </c:scaling>
        <c:delete val="0"/>
        <c:axPos val="l"/>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spc="20" baseline="0">
                <a:solidFill>
                  <a:schemeClr val="dk1">
                    <a:lumMod val="65000"/>
                    <a:lumOff val="35000"/>
                  </a:schemeClr>
                </a:solidFill>
                <a:latin typeface="Agency FB" panose="020B0503020202020204" pitchFamily="34" charset="0"/>
                <a:ea typeface="+mn-ea"/>
                <a:cs typeface="Times New Roman" panose="02020603050405020304" pitchFamily="18" charset="0"/>
              </a:defRPr>
            </a:pPr>
            <a:endParaRPr lang="es-EC"/>
          </a:p>
        </c:txPr>
        <c:crossAx val="159953944"/>
        <c:crosses val="autoZero"/>
        <c:crossBetween val="between"/>
        <c:majorUnit val="1"/>
      </c:valAx>
      <c:spPr>
        <a:gradFill>
          <a:gsLst>
            <a:gs pos="100000">
              <a:schemeClr val="lt1">
                <a:lumMod val="95000"/>
              </a:schemeClr>
            </a:gs>
            <a:gs pos="0">
              <a:schemeClr val="lt1"/>
            </a:gs>
          </a:gsLst>
          <a:lin ang="5400000" scaled="0"/>
        </a:gradFill>
        <a:ln>
          <a:noFill/>
        </a:ln>
        <a:effectLst/>
      </c:spPr>
    </c:plotArea>
    <c:plotVisOnly val="1"/>
    <c:dispBlanksAs val="gap"/>
    <c:showDLblsOverMax val="0"/>
  </c:chart>
  <c:spPr>
    <a:solidFill>
      <a:schemeClr val="lt1"/>
    </a:solidFill>
    <a:ln>
      <a:noFill/>
    </a:ln>
    <a:effectLst/>
  </c:spPr>
  <c:txPr>
    <a:bodyPr/>
    <a:lstStyle/>
    <a:p>
      <a:pPr>
        <a:defRPr sz="1400">
          <a:latin typeface="Agency FB" panose="020B0503020202020204" pitchFamily="34" charset="0"/>
          <a:cs typeface="Times New Roman" panose="02020603050405020304" pitchFamily="18" charset="0"/>
        </a:defRPr>
      </a:pPr>
      <a:endParaRPr lang="es-EC"/>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93093D"/>
            </a:solidFill>
            <a:ln>
              <a:solidFill>
                <a:srgbClr val="93093D"/>
              </a:solidFill>
            </a:ln>
            <a:effectLst>
              <a:outerShdw blurRad="57150" dist="19050" dir="5400000" algn="ctr" rotWithShape="0">
                <a:srgbClr val="000000">
                  <a:alpha val="63000"/>
                </a:srgbClr>
              </a:outerShdw>
            </a:effectLst>
          </c:spPr>
          <c:invertIfNegative val="0"/>
          <c:cat>
            <c:strRef>
              <c:f>Hoja1!$Z$29:$Z$31</c:f>
              <c:strCache>
                <c:ptCount val="3"/>
                <c:pt idx="0">
                  <c:v>Si </c:v>
                </c:pt>
                <c:pt idx="1">
                  <c:v>Tal vez</c:v>
                </c:pt>
                <c:pt idx="2">
                  <c:v>No</c:v>
                </c:pt>
              </c:strCache>
            </c:strRef>
          </c:cat>
          <c:val>
            <c:numRef>
              <c:f>Hoja1!$AA$29:$AA$31</c:f>
              <c:numCache>
                <c:formatCode>0%</c:formatCode>
                <c:ptCount val="3"/>
                <c:pt idx="0">
                  <c:v>0.93333333333333335</c:v>
                </c:pt>
                <c:pt idx="1">
                  <c:v>7.0000000000000007E-2</c:v>
                </c:pt>
                <c:pt idx="2">
                  <c:v>0</c:v>
                </c:pt>
              </c:numCache>
            </c:numRef>
          </c:val>
        </c:ser>
        <c:dLbls>
          <c:showLegendKey val="0"/>
          <c:showVal val="0"/>
          <c:showCatName val="0"/>
          <c:showSerName val="0"/>
          <c:showPercent val="0"/>
          <c:showBubbleSize val="0"/>
        </c:dLbls>
        <c:gapWidth val="100"/>
        <c:overlap val="-24"/>
        <c:axId val="147372160"/>
        <c:axId val="147373728"/>
      </c:barChart>
      <c:catAx>
        <c:axId val="147372160"/>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Agency FB" panose="020B0503020202020204" pitchFamily="34" charset="0"/>
                <a:ea typeface="+mn-ea"/>
                <a:cs typeface="Times New Roman" panose="02020603050405020304" pitchFamily="18" charset="0"/>
              </a:defRPr>
            </a:pPr>
            <a:endParaRPr lang="es-EC"/>
          </a:p>
        </c:txPr>
        <c:crossAx val="147373728"/>
        <c:crosses val="autoZero"/>
        <c:auto val="1"/>
        <c:lblAlgn val="ctr"/>
        <c:lblOffset val="100"/>
        <c:noMultiLvlLbl val="0"/>
      </c:catAx>
      <c:valAx>
        <c:axId val="14737372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Agency FB" panose="020B0503020202020204" pitchFamily="34" charset="0"/>
                <a:ea typeface="+mn-ea"/>
                <a:cs typeface="Times New Roman" panose="02020603050405020304" pitchFamily="18" charset="0"/>
              </a:defRPr>
            </a:pPr>
            <a:endParaRPr lang="es-EC"/>
          </a:p>
        </c:txPr>
        <c:crossAx val="147372160"/>
        <c:crosses val="autoZero"/>
        <c:crossBetween val="between"/>
      </c:valAx>
      <c:spPr>
        <a:noFill/>
        <a:ln>
          <a:noFill/>
        </a:ln>
        <a:effectLst/>
      </c:spPr>
    </c:plotArea>
    <c:plotVisOnly val="1"/>
    <c:dispBlanksAs val="gap"/>
    <c:showDLblsOverMax val="0"/>
  </c:chart>
  <c:spPr>
    <a:noFill/>
    <a:ln>
      <a:noFill/>
    </a:ln>
    <a:effectLst/>
  </c:spPr>
  <c:txPr>
    <a:bodyPr/>
    <a:lstStyle/>
    <a:p>
      <a:pPr>
        <a:defRPr sz="2400">
          <a:latin typeface="Agency FB" panose="020B0503020202020204" pitchFamily="34" charset="0"/>
          <a:cs typeface="Times New Roman" panose="02020603050405020304" pitchFamily="18" charset="0"/>
        </a:defRPr>
      </a:pPr>
      <a:endParaRPr lang="es-EC"/>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withinLinear" id="14">
  <a:schemeClr val="accent1"/>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5.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900"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400"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900" kern="1200" spc="20" baseline="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drawings/drawing1.xml><?xml version="1.0" encoding="utf-8"?>
<c:userShapes xmlns:c="http://schemas.openxmlformats.org/drawingml/2006/chart">
  <cdr:relSizeAnchor xmlns:cdr="http://schemas.openxmlformats.org/drawingml/2006/chartDrawing">
    <cdr:from>
      <cdr:x>0</cdr:x>
      <cdr:y>0.1444</cdr:y>
    </cdr:from>
    <cdr:to>
      <cdr:x>0.18143</cdr:x>
      <cdr:y>0.42665</cdr:y>
    </cdr:to>
    <cdr:sp macro="" textlink="">
      <cdr:nvSpPr>
        <cdr:cNvPr id="2" name="Cuadro de texto 1"/>
        <cdr:cNvSpPr txBox="1"/>
      </cdr:nvSpPr>
      <cdr:spPr>
        <a:xfrm xmlns:a="http://schemas.openxmlformats.org/drawingml/2006/main">
          <a:off x="-1456660" y="467832"/>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s-ES" sz="1100"/>
        </a:p>
      </cdr:txBody>
    </cdr:sp>
  </cdr:relSizeAnchor>
  <cdr:relSizeAnchor xmlns:cdr="http://schemas.openxmlformats.org/drawingml/2006/chartDrawing">
    <cdr:from>
      <cdr:x>0</cdr:x>
      <cdr:y>0.16134</cdr:y>
    </cdr:from>
    <cdr:to>
      <cdr:x>0.18779</cdr:x>
      <cdr:y>0.91089</cdr:y>
    </cdr:to>
    <cdr:sp macro="" textlink="">
      <cdr:nvSpPr>
        <cdr:cNvPr id="3" name="Cuadro de texto 2"/>
        <cdr:cNvSpPr txBox="1"/>
      </cdr:nvSpPr>
      <cdr:spPr>
        <a:xfrm xmlns:a="http://schemas.openxmlformats.org/drawingml/2006/main">
          <a:off x="0" y="841830"/>
          <a:ext cx="1640114" cy="391109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r"/>
          <a:r>
            <a:rPr lang="es-ES" sz="1800" dirty="0">
              <a:solidFill>
                <a:schemeClr val="bg2">
                  <a:lumMod val="50000"/>
                </a:schemeClr>
              </a:solidFill>
              <a:latin typeface="Agency FB" panose="020B0503020202020204" pitchFamily="34" charset="0"/>
            </a:rPr>
            <a:t>Completamente necesario</a:t>
          </a:r>
        </a:p>
        <a:p xmlns:a="http://schemas.openxmlformats.org/drawingml/2006/main">
          <a:pPr algn="r"/>
          <a:endParaRPr lang="es-ES" sz="2000" dirty="0">
            <a:solidFill>
              <a:schemeClr val="bg2">
                <a:lumMod val="50000"/>
              </a:schemeClr>
            </a:solidFill>
            <a:latin typeface="Agency FB" panose="020B0503020202020204" pitchFamily="34" charset="0"/>
          </a:endParaRPr>
        </a:p>
        <a:p xmlns:a="http://schemas.openxmlformats.org/drawingml/2006/main">
          <a:pPr algn="r"/>
          <a:r>
            <a:rPr lang="es-ES" sz="1800" dirty="0">
              <a:solidFill>
                <a:schemeClr val="bg2">
                  <a:lumMod val="50000"/>
                </a:schemeClr>
              </a:solidFill>
              <a:latin typeface="Agency FB" panose="020B0503020202020204" pitchFamily="34" charset="0"/>
            </a:rPr>
            <a:t>Necesario</a:t>
          </a:r>
        </a:p>
        <a:p xmlns:a="http://schemas.openxmlformats.org/drawingml/2006/main">
          <a:pPr algn="r"/>
          <a:endParaRPr lang="es-ES" sz="1900" dirty="0">
            <a:solidFill>
              <a:schemeClr val="bg2">
                <a:lumMod val="50000"/>
              </a:schemeClr>
            </a:solidFill>
            <a:latin typeface="Agency FB" panose="020B0503020202020204" pitchFamily="34" charset="0"/>
          </a:endParaRPr>
        </a:p>
        <a:p xmlns:a="http://schemas.openxmlformats.org/drawingml/2006/main">
          <a:pPr algn="r"/>
          <a:r>
            <a:rPr lang="es-ES" sz="1800" dirty="0">
              <a:solidFill>
                <a:schemeClr val="bg2">
                  <a:lumMod val="50000"/>
                </a:schemeClr>
              </a:solidFill>
              <a:latin typeface="Agency FB" panose="020B0503020202020204" pitchFamily="34" charset="0"/>
            </a:rPr>
            <a:t>Ni</a:t>
          </a:r>
          <a:r>
            <a:rPr lang="es-ES" sz="1800" baseline="0" dirty="0">
              <a:solidFill>
                <a:schemeClr val="bg2">
                  <a:lumMod val="50000"/>
                </a:schemeClr>
              </a:solidFill>
              <a:latin typeface="Agency FB" panose="020B0503020202020204" pitchFamily="34" charset="0"/>
            </a:rPr>
            <a:t> necesario ni innecesario</a:t>
          </a:r>
        </a:p>
        <a:p xmlns:a="http://schemas.openxmlformats.org/drawingml/2006/main">
          <a:pPr algn="r"/>
          <a:endParaRPr lang="es-ES" sz="1900" baseline="0" dirty="0">
            <a:solidFill>
              <a:schemeClr val="bg2">
                <a:lumMod val="50000"/>
              </a:schemeClr>
            </a:solidFill>
            <a:latin typeface="Agency FB" panose="020B0503020202020204" pitchFamily="34" charset="0"/>
          </a:endParaRPr>
        </a:p>
        <a:p xmlns:a="http://schemas.openxmlformats.org/drawingml/2006/main">
          <a:pPr algn="r"/>
          <a:r>
            <a:rPr lang="es-ES" sz="1800" baseline="0" dirty="0">
              <a:solidFill>
                <a:schemeClr val="bg2">
                  <a:lumMod val="50000"/>
                </a:schemeClr>
              </a:solidFill>
              <a:latin typeface="Agency FB" panose="020B0503020202020204" pitchFamily="34" charset="0"/>
            </a:rPr>
            <a:t>Innecesario</a:t>
          </a:r>
        </a:p>
        <a:p xmlns:a="http://schemas.openxmlformats.org/drawingml/2006/main">
          <a:pPr algn="r"/>
          <a:endParaRPr lang="es-ES" sz="1900" baseline="0" dirty="0">
            <a:solidFill>
              <a:schemeClr val="bg2">
                <a:lumMod val="50000"/>
              </a:schemeClr>
            </a:solidFill>
            <a:latin typeface="Agency FB" panose="020B0503020202020204" pitchFamily="34" charset="0"/>
          </a:endParaRPr>
        </a:p>
        <a:p xmlns:a="http://schemas.openxmlformats.org/drawingml/2006/main">
          <a:pPr algn="r"/>
          <a:r>
            <a:rPr lang="es-ES" sz="1800" baseline="0" dirty="0">
              <a:solidFill>
                <a:schemeClr val="bg2">
                  <a:lumMod val="50000"/>
                </a:schemeClr>
              </a:solidFill>
              <a:latin typeface="Agency FB" panose="020B0503020202020204" pitchFamily="34" charset="0"/>
            </a:rPr>
            <a:t>Completamente Innecesario</a:t>
          </a:r>
          <a:endParaRPr lang="es-ES" sz="1800" dirty="0">
            <a:solidFill>
              <a:schemeClr val="bg2">
                <a:lumMod val="50000"/>
              </a:schemeClr>
            </a:solidFill>
            <a:latin typeface="Agency FB" panose="020B0503020202020204" pitchFamily="34" charset="0"/>
          </a:endParaRPr>
        </a:p>
        <a:p xmlns:a="http://schemas.openxmlformats.org/drawingml/2006/main">
          <a:pPr algn="r"/>
          <a:endParaRPr lang="es-ES" sz="1800" dirty="0">
            <a:solidFill>
              <a:schemeClr val="bg2">
                <a:lumMod val="50000"/>
              </a:schemeClr>
            </a:solidFill>
            <a:latin typeface="Agency FB" panose="020B0503020202020204" pitchFamily="34" charset="0"/>
          </a:endParaRPr>
        </a:p>
      </cdr:txBody>
    </cdr:sp>
  </cdr:relSizeAnchor>
  <cdr:relSizeAnchor xmlns:cdr="http://schemas.openxmlformats.org/drawingml/2006/chartDrawing">
    <cdr:from>
      <cdr:x>0.82056</cdr:x>
      <cdr:y>0.87812</cdr:y>
    </cdr:from>
    <cdr:to>
      <cdr:x>1</cdr:x>
      <cdr:y>0.9756</cdr:y>
    </cdr:to>
    <cdr:sp macro="" textlink="">
      <cdr:nvSpPr>
        <cdr:cNvPr id="4" name="Cuadro de texto 1"/>
        <cdr:cNvSpPr txBox="1"/>
      </cdr:nvSpPr>
      <cdr:spPr>
        <a:xfrm xmlns:a="http://schemas.openxmlformats.org/drawingml/2006/main">
          <a:off x="7038716" y="4581926"/>
          <a:ext cx="1539226" cy="508640"/>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pPr algn="r"/>
          <a:r>
            <a:rPr lang="es-ES" sz="1800" dirty="0" smtClean="0">
              <a:solidFill>
                <a:schemeClr val="bg2">
                  <a:lumMod val="50000"/>
                </a:schemeClr>
              </a:solidFill>
              <a:latin typeface="Agency FB" panose="020B0503020202020204" pitchFamily="34" charset="0"/>
            </a:rPr>
            <a:t>Edad [Años]</a:t>
          </a:r>
          <a:endParaRPr lang="es-ES" sz="1800" dirty="0">
            <a:solidFill>
              <a:schemeClr val="bg2">
                <a:lumMod val="50000"/>
              </a:schemeClr>
            </a:solidFill>
            <a:latin typeface="Agency FB" panose="020B0503020202020204" pitchFamily="34"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FD6545-4EC6-405D-8D59-6F38124BE3BA}" type="datetimeFigureOut">
              <a:rPr lang="es-ES" smtClean="0"/>
              <a:t>03/09/2018</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30D3E8-7D80-4BD8-985E-BA7702EEA766}" type="slidenum">
              <a:rPr lang="es-ES" smtClean="0"/>
              <a:t>‹Nº›</a:t>
            </a:fld>
            <a:endParaRPr lang="es-ES"/>
          </a:p>
        </p:txBody>
      </p:sp>
    </p:spTree>
    <p:extLst>
      <p:ext uri="{BB962C8B-B14F-4D97-AF65-F5344CB8AC3E}">
        <p14:creationId xmlns:p14="http://schemas.microsoft.com/office/powerpoint/2010/main" val="37751911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6830D3E8-7D80-4BD8-985E-BA7702EEA766}" type="slidenum">
              <a:rPr lang="es-ES" smtClean="0"/>
              <a:t>1</a:t>
            </a:fld>
            <a:endParaRPr lang="es-ES"/>
          </a:p>
        </p:txBody>
      </p:sp>
    </p:spTree>
    <p:extLst>
      <p:ext uri="{BB962C8B-B14F-4D97-AF65-F5344CB8AC3E}">
        <p14:creationId xmlns:p14="http://schemas.microsoft.com/office/powerpoint/2010/main" val="2179117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6830D3E8-7D80-4BD8-985E-BA7702EEA766}" type="slidenum">
              <a:rPr lang="es-ES" smtClean="0"/>
              <a:t>15</a:t>
            </a:fld>
            <a:endParaRPr lang="es-ES"/>
          </a:p>
        </p:txBody>
      </p:sp>
    </p:spTree>
    <p:extLst>
      <p:ext uri="{BB962C8B-B14F-4D97-AF65-F5344CB8AC3E}">
        <p14:creationId xmlns:p14="http://schemas.microsoft.com/office/powerpoint/2010/main" val="23163131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6830D3E8-7D80-4BD8-985E-BA7702EEA766}" type="slidenum">
              <a:rPr lang="es-ES" smtClean="0"/>
              <a:t>17</a:t>
            </a:fld>
            <a:endParaRPr lang="es-ES"/>
          </a:p>
        </p:txBody>
      </p:sp>
    </p:spTree>
    <p:extLst>
      <p:ext uri="{BB962C8B-B14F-4D97-AF65-F5344CB8AC3E}">
        <p14:creationId xmlns:p14="http://schemas.microsoft.com/office/powerpoint/2010/main" val="29981932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6830D3E8-7D80-4BD8-985E-BA7702EEA766}" type="slidenum">
              <a:rPr lang="es-ES" smtClean="0"/>
              <a:t>20</a:t>
            </a:fld>
            <a:endParaRPr lang="es-ES"/>
          </a:p>
        </p:txBody>
      </p:sp>
    </p:spTree>
    <p:extLst>
      <p:ext uri="{BB962C8B-B14F-4D97-AF65-F5344CB8AC3E}">
        <p14:creationId xmlns:p14="http://schemas.microsoft.com/office/powerpoint/2010/main" val="18072105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El sistema implementado es un sistema robusto, el cual abarca una amplia gama de aplicaciones y dispositivos cumpliendo con 31 puntos y 9 aplicaciones para la asignación del Nivel 2, según la norma </a:t>
            </a:r>
            <a:r>
              <a:rPr lang="es-ES" sz="1200" kern="1200" dirty="0" err="1" smtClean="0">
                <a:solidFill>
                  <a:schemeClr val="tx1"/>
                </a:solidFill>
                <a:effectLst/>
                <a:latin typeface="+mn-lt"/>
                <a:ea typeface="+mn-ea"/>
                <a:cs typeface="+mn-cs"/>
              </a:rPr>
              <a:t>AENOR</a:t>
            </a:r>
            <a:r>
              <a:rPr lang="es-ES" sz="1200" kern="1200" dirty="0" smtClean="0">
                <a:solidFill>
                  <a:schemeClr val="tx1"/>
                </a:solidFill>
                <a:effectLst/>
                <a:latin typeface="+mn-lt"/>
                <a:ea typeface="+mn-ea"/>
                <a:cs typeface="+mn-cs"/>
              </a:rPr>
              <a:t> el cual es un nivel medio de domotización</a:t>
            </a:r>
            <a:endParaRPr lang="es-ES" dirty="0"/>
          </a:p>
        </p:txBody>
      </p:sp>
      <p:sp>
        <p:nvSpPr>
          <p:cNvPr id="4" name="Marcador de número de diapositiva 3"/>
          <p:cNvSpPr>
            <a:spLocks noGrp="1"/>
          </p:cNvSpPr>
          <p:nvPr>
            <p:ph type="sldNum" sz="quarter" idx="10"/>
          </p:nvPr>
        </p:nvSpPr>
        <p:spPr/>
        <p:txBody>
          <a:bodyPr/>
          <a:lstStyle/>
          <a:p>
            <a:fld id="{6830D3E8-7D80-4BD8-985E-BA7702EEA766}" type="slidenum">
              <a:rPr lang="es-ES" smtClean="0"/>
              <a:t>23</a:t>
            </a:fld>
            <a:endParaRPr lang="es-ES"/>
          </a:p>
        </p:txBody>
      </p:sp>
    </p:spTree>
    <p:extLst>
      <p:ext uri="{BB962C8B-B14F-4D97-AF65-F5344CB8AC3E}">
        <p14:creationId xmlns:p14="http://schemas.microsoft.com/office/powerpoint/2010/main" val="35220924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6830D3E8-7D80-4BD8-985E-BA7702EEA766}" type="slidenum">
              <a:rPr lang="es-ES" smtClean="0"/>
              <a:t>2</a:t>
            </a:fld>
            <a:endParaRPr lang="es-ES"/>
          </a:p>
        </p:txBody>
      </p:sp>
    </p:spTree>
    <p:extLst>
      <p:ext uri="{BB962C8B-B14F-4D97-AF65-F5344CB8AC3E}">
        <p14:creationId xmlns:p14="http://schemas.microsoft.com/office/powerpoint/2010/main" val="25087169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Existen distintos trabajos dentro del estado del arte relacionados con la domótica</a:t>
            </a:r>
            <a:r>
              <a:rPr lang="es-ES" baseline="0" dirty="0" smtClean="0"/>
              <a:t> y la televisión digital. Sin embargo aún cuando estos dos sistemas están en auge, la domótica con los dispositivos más baratos y con mayores prestaciones y la televisión digital con el apagón analógico en el ecuador, estos dos temas no se encuentran relacionados entre si. Por esto la motivación de este proyecto es fomentar la interacción de estos sistemas para otorgar una mayor autonomía y mejorar la calidad de vida de las personas.</a:t>
            </a:r>
            <a:endParaRPr lang="es-ES" dirty="0"/>
          </a:p>
        </p:txBody>
      </p:sp>
      <p:sp>
        <p:nvSpPr>
          <p:cNvPr id="4" name="Marcador de número de diapositiva 3"/>
          <p:cNvSpPr>
            <a:spLocks noGrp="1"/>
          </p:cNvSpPr>
          <p:nvPr>
            <p:ph type="sldNum" sz="quarter" idx="10"/>
          </p:nvPr>
        </p:nvSpPr>
        <p:spPr/>
        <p:txBody>
          <a:bodyPr/>
          <a:lstStyle/>
          <a:p>
            <a:fld id="{6830D3E8-7D80-4BD8-985E-BA7702EEA766}" type="slidenum">
              <a:rPr lang="es-ES" smtClean="0"/>
              <a:t>4</a:t>
            </a:fld>
            <a:endParaRPr lang="es-ES"/>
          </a:p>
        </p:txBody>
      </p:sp>
    </p:spTree>
    <p:extLst>
      <p:ext uri="{BB962C8B-B14F-4D97-AF65-F5344CB8AC3E}">
        <p14:creationId xmlns:p14="http://schemas.microsoft.com/office/powerpoint/2010/main" val="32750656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Según Tecno global</a:t>
            </a:r>
            <a:r>
              <a:rPr lang="es-ES" baseline="0" dirty="0" smtClean="0"/>
              <a:t> un empresa de domótica en el país cada hogar automatizado presenta un ahorro del 20%</a:t>
            </a:r>
          </a:p>
          <a:p>
            <a:r>
              <a:rPr lang="es-ES" baseline="0" dirty="0" smtClean="0"/>
              <a:t>Además según la </a:t>
            </a:r>
            <a:r>
              <a:rPr lang="es-ES" baseline="0" dirty="0" err="1" smtClean="0"/>
              <a:t>CEDOM</a:t>
            </a:r>
            <a:r>
              <a:rPr lang="es-ES" baseline="0" dirty="0" smtClean="0"/>
              <a:t>, asociación española de domótica e </a:t>
            </a:r>
            <a:r>
              <a:rPr lang="es-ES" baseline="0" dirty="0" err="1" smtClean="0"/>
              <a:t>inmotica</a:t>
            </a:r>
            <a:r>
              <a:rPr lang="es-ES" baseline="0" dirty="0" smtClean="0"/>
              <a:t>, se prevé un crecimiento línea del 23.4% de la automatización de hogares en todo el mundo </a:t>
            </a:r>
            <a:endParaRPr lang="es-ES" dirty="0"/>
          </a:p>
        </p:txBody>
      </p:sp>
      <p:sp>
        <p:nvSpPr>
          <p:cNvPr id="4" name="Marcador de número de diapositiva 3"/>
          <p:cNvSpPr>
            <a:spLocks noGrp="1"/>
          </p:cNvSpPr>
          <p:nvPr>
            <p:ph type="sldNum" sz="quarter" idx="10"/>
          </p:nvPr>
        </p:nvSpPr>
        <p:spPr/>
        <p:txBody>
          <a:bodyPr/>
          <a:lstStyle/>
          <a:p>
            <a:fld id="{6830D3E8-7D80-4BD8-985E-BA7702EEA766}" type="slidenum">
              <a:rPr lang="es-ES" smtClean="0"/>
              <a:t>5</a:t>
            </a:fld>
            <a:endParaRPr lang="es-ES"/>
          </a:p>
        </p:txBody>
      </p:sp>
    </p:spTree>
    <p:extLst>
      <p:ext uri="{BB962C8B-B14F-4D97-AF65-F5344CB8AC3E}">
        <p14:creationId xmlns:p14="http://schemas.microsoft.com/office/powerpoint/2010/main" val="10360418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smtClean="0">
                <a:solidFill>
                  <a:schemeClr val="tx1"/>
                </a:solidFill>
                <a:effectLst/>
                <a:latin typeface="+mn-lt"/>
                <a:ea typeface="+mn-ea"/>
                <a:cs typeface="+mn-cs"/>
              </a:rPr>
              <a:t>Una instalación para ser denominada inteligente  debe cumplir con ciertas características, las cuales son agrupadas en un conjunto de normas internacionales. Según la norma </a:t>
            </a:r>
            <a:r>
              <a:rPr lang="es-EC" sz="1200" kern="1200" dirty="0" err="1" smtClean="0">
                <a:solidFill>
                  <a:schemeClr val="tx1"/>
                </a:solidFill>
                <a:effectLst/>
                <a:latin typeface="+mn-lt"/>
                <a:ea typeface="+mn-ea"/>
                <a:cs typeface="+mn-cs"/>
              </a:rPr>
              <a:t>AENOR</a:t>
            </a:r>
            <a:r>
              <a:rPr lang="es-EC" sz="1200" kern="1200" dirty="0" smtClean="0">
                <a:solidFill>
                  <a:schemeClr val="tx1"/>
                </a:solidFill>
                <a:effectLst/>
                <a:latin typeface="+mn-lt"/>
                <a:ea typeface="+mn-ea"/>
                <a:cs typeface="+mn-cs"/>
              </a:rPr>
              <a:t>,</a:t>
            </a:r>
            <a:r>
              <a:rPr lang="es-EC" sz="1200" kern="1200" baseline="0" dirty="0" smtClean="0">
                <a:solidFill>
                  <a:schemeClr val="tx1"/>
                </a:solidFill>
                <a:effectLst/>
                <a:latin typeface="+mn-lt"/>
                <a:ea typeface="+mn-ea"/>
                <a:cs typeface="+mn-cs"/>
              </a:rPr>
              <a:t> </a:t>
            </a:r>
            <a:r>
              <a:rPr lang="es-EC" sz="1200" kern="1200" dirty="0" smtClean="0">
                <a:solidFill>
                  <a:schemeClr val="tx1"/>
                </a:solidFill>
                <a:effectLst/>
                <a:latin typeface="+mn-lt"/>
                <a:ea typeface="+mn-ea"/>
                <a:cs typeface="+mn-cs"/>
              </a:rPr>
              <a:t>el nivel de domotización es un nivel asignado a una instalación como resultado de un estudio de los dispositivos y aplicaciones existentes en la misma. Existen tres tipos de niveles, Nivel I, II y III, donde estos se definen mediante un puntaje basándose en el número de sensores,</a:t>
            </a:r>
            <a:r>
              <a:rPr lang="es-EC" sz="1200" kern="1200" baseline="0" dirty="0" smtClean="0">
                <a:solidFill>
                  <a:schemeClr val="tx1"/>
                </a:solidFill>
                <a:effectLst/>
                <a:latin typeface="+mn-lt"/>
                <a:ea typeface="+mn-ea"/>
                <a:cs typeface="+mn-cs"/>
              </a:rPr>
              <a:t> actuadores y servicios existentes en la instalación.</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6830D3E8-7D80-4BD8-985E-BA7702EEA766}" type="slidenum">
              <a:rPr lang="es-ES" smtClean="0"/>
              <a:t>6</a:t>
            </a:fld>
            <a:endParaRPr lang="es-ES"/>
          </a:p>
        </p:txBody>
      </p:sp>
    </p:spTree>
    <p:extLst>
      <p:ext uri="{BB962C8B-B14F-4D97-AF65-F5344CB8AC3E}">
        <p14:creationId xmlns:p14="http://schemas.microsoft.com/office/powerpoint/2010/main" val="38955381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smtClean="0">
                <a:solidFill>
                  <a:schemeClr val="tx1"/>
                </a:solidFill>
                <a:effectLst/>
                <a:latin typeface="+mn-lt"/>
                <a:ea typeface="+mn-ea"/>
                <a:cs typeface="+mn-cs"/>
              </a:rPr>
              <a:t>La </a:t>
            </a:r>
            <a:r>
              <a:rPr lang="es-EC" sz="1200" kern="1200" dirty="0" err="1" smtClean="0">
                <a:solidFill>
                  <a:schemeClr val="tx1"/>
                </a:solidFill>
                <a:effectLst/>
                <a:latin typeface="+mn-lt"/>
                <a:ea typeface="+mn-ea"/>
                <a:cs typeface="+mn-cs"/>
              </a:rPr>
              <a:t>CEDOM</a:t>
            </a:r>
            <a:r>
              <a:rPr lang="es-EC" sz="1200" kern="1200" dirty="0" smtClean="0">
                <a:solidFill>
                  <a:schemeClr val="tx1"/>
                </a:solidFill>
                <a:effectLst/>
                <a:latin typeface="+mn-lt"/>
                <a:ea typeface="+mn-ea"/>
                <a:cs typeface="+mn-cs"/>
              </a:rPr>
              <a:t>, menciona que para realizar un proyecto domótico en la etapa de instalación existen fases, de modo que pueda realizar un seguimiento adecuado del proyecto y minimizar fallos.</a:t>
            </a:r>
            <a:endParaRPr lang="es-ES" dirty="0"/>
          </a:p>
        </p:txBody>
      </p:sp>
      <p:sp>
        <p:nvSpPr>
          <p:cNvPr id="4" name="Marcador de número de diapositiva 3"/>
          <p:cNvSpPr>
            <a:spLocks noGrp="1"/>
          </p:cNvSpPr>
          <p:nvPr>
            <p:ph type="sldNum" sz="quarter" idx="10"/>
          </p:nvPr>
        </p:nvSpPr>
        <p:spPr/>
        <p:txBody>
          <a:bodyPr/>
          <a:lstStyle/>
          <a:p>
            <a:fld id="{6830D3E8-7D80-4BD8-985E-BA7702EEA766}" type="slidenum">
              <a:rPr lang="es-ES" smtClean="0"/>
              <a:t>7</a:t>
            </a:fld>
            <a:endParaRPr lang="es-ES"/>
          </a:p>
        </p:txBody>
      </p:sp>
    </p:spTree>
    <p:extLst>
      <p:ext uri="{BB962C8B-B14F-4D97-AF65-F5344CB8AC3E}">
        <p14:creationId xmlns:p14="http://schemas.microsoft.com/office/powerpoint/2010/main" val="7863567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La televisión es un medio de comunicación, el cual ha ido evolucionando desde las primeras transmisiones analógicas, hasta las más actuales transmisiones digitales. Según Donoso,</a:t>
            </a:r>
            <a:r>
              <a:rPr lang="es-ES" sz="1200" kern="1200" baseline="0" dirty="0" smtClean="0">
                <a:solidFill>
                  <a:schemeClr val="tx1"/>
                </a:solidFill>
                <a:effectLst/>
                <a:latin typeface="+mn-lt"/>
                <a:ea typeface="+mn-ea"/>
                <a:cs typeface="+mn-cs"/>
              </a:rPr>
              <a:t> en la elaboración de un </a:t>
            </a:r>
            <a:r>
              <a:rPr lang="es-EC" sz="1200" kern="1200" dirty="0" smtClean="0">
                <a:solidFill>
                  <a:schemeClr val="tx1"/>
                </a:solidFill>
                <a:effectLst/>
                <a:latin typeface="+mn-lt"/>
                <a:ea typeface="+mn-ea"/>
                <a:cs typeface="+mn-cs"/>
              </a:rPr>
              <a:t>reportaje sobre las posibles consecuencias del apagón analógico,</a:t>
            </a:r>
            <a:r>
              <a:rPr lang="es-EC" sz="1200" kern="1200" baseline="0" dirty="0" smtClean="0">
                <a:solidFill>
                  <a:schemeClr val="tx1"/>
                </a:solidFill>
                <a:effectLst/>
                <a:latin typeface="+mn-lt"/>
                <a:ea typeface="+mn-ea"/>
                <a:cs typeface="+mn-cs"/>
              </a:rPr>
              <a:t> menciona que al menos el 85.1% de los hogares tienen al menos un televisor. La televisión analógica tal y como la conocemos tiene una relación señal ruido que puede derivar en distorsiones, por lo que la televisión digital además de solucionar ese problema permite el envío de audio, video y datos mediante el mismo canal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kern="1200" dirty="0" smtClean="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6830D3E8-7D80-4BD8-985E-BA7702EEA766}" type="slidenum">
              <a:rPr lang="es-ES" smtClean="0"/>
              <a:t>8</a:t>
            </a:fld>
            <a:endParaRPr lang="es-ES"/>
          </a:p>
        </p:txBody>
      </p:sp>
    </p:spTree>
    <p:extLst>
      <p:ext uri="{BB962C8B-B14F-4D97-AF65-F5344CB8AC3E}">
        <p14:creationId xmlns:p14="http://schemas.microsoft.com/office/powerpoint/2010/main" val="20389930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dirty="0" smtClean="0">
                <a:solidFill>
                  <a:schemeClr val="tx1">
                    <a:lumMod val="75000"/>
                    <a:lumOff val="25000"/>
                  </a:schemeClr>
                </a:solidFill>
                <a:latin typeface="Agency FB" panose="020B0503020202020204" pitchFamily="34" charset="0"/>
              </a:rPr>
              <a:t>El estándar brasileño </a:t>
            </a:r>
            <a:r>
              <a:rPr lang="es-ES" sz="1200" dirty="0" err="1" smtClean="0">
                <a:solidFill>
                  <a:schemeClr val="tx1">
                    <a:lumMod val="75000"/>
                    <a:lumOff val="25000"/>
                  </a:schemeClr>
                </a:solidFill>
                <a:latin typeface="Agency FB" panose="020B0503020202020204" pitchFamily="34" charset="0"/>
              </a:rPr>
              <a:t>ISDB</a:t>
            </a:r>
            <a:r>
              <a:rPr lang="es-ES" sz="1200" dirty="0" smtClean="0">
                <a:solidFill>
                  <a:schemeClr val="tx1">
                    <a:lumMod val="75000"/>
                    <a:lumOff val="25000"/>
                  </a:schemeClr>
                </a:solidFill>
                <a:latin typeface="Agency FB" panose="020B0503020202020204" pitchFamily="34" charset="0"/>
              </a:rPr>
              <a:t>-Tb y la </a:t>
            </a:r>
            <a:r>
              <a:rPr lang="es-ES" sz="1200" dirty="0" err="1" smtClean="0">
                <a:solidFill>
                  <a:schemeClr val="tx1">
                    <a:lumMod val="75000"/>
                    <a:lumOff val="25000"/>
                  </a:schemeClr>
                </a:solidFill>
                <a:latin typeface="Agency FB" panose="020B0503020202020204" pitchFamily="34" charset="0"/>
              </a:rPr>
              <a:t>Union</a:t>
            </a:r>
            <a:r>
              <a:rPr lang="es-ES" sz="1200" baseline="0" dirty="0" smtClean="0">
                <a:solidFill>
                  <a:schemeClr val="tx1">
                    <a:lumMod val="75000"/>
                    <a:lumOff val="25000"/>
                  </a:schemeClr>
                </a:solidFill>
                <a:latin typeface="Agency FB" panose="020B0503020202020204" pitchFamily="34" charset="0"/>
              </a:rPr>
              <a:t> internacional de telecomunicaciones</a:t>
            </a:r>
            <a:r>
              <a:rPr lang="es-ES" sz="1200" dirty="0" smtClean="0">
                <a:solidFill>
                  <a:schemeClr val="tx1">
                    <a:lumMod val="75000"/>
                    <a:lumOff val="25000"/>
                  </a:schemeClr>
                </a:solidFill>
                <a:latin typeface="Agency FB" panose="020B0503020202020204" pitchFamily="34" charset="0"/>
              </a:rPr>
              <a:t> </a:t>
            </a:r>
            <a:r>
              <a:rPr lang="es-EC" sz="1200" dirty="0" smtClean="0">
                <a:solidFill>
                  <a:schemeClr val="tx1">
                    <a:lumMod val="75000"/>
                    <a:lumOff val="25000"/>
                  </a:schemeClr>
                </a:solidFill>
                <a:latin typeface="Agency FB" panose="020B0503020202020204" pitchFamily="34" charset="0"/>
              </a:rPr>
              <a:t>recomiendan a Ginga como la capa de software para el desarrollo de aplicaciones interactivas</a:t>
            </a:r>
            <a:r>
              <a:rPr lang="es-EC" sz="1200" baseline="0" dirty="0" smtClean="0">
                <a:solidFill>
                  <a:schemeClr val="tx1">
                    <a:lumMod val="75000"/>
                    <a:lumOff val="25000"/>
                  </a:schemeClr>
                </a:solidFill>
                <a:latin typeface="Agency FB" panose="020B0503020202020204" pitchFamily="34" charset="0"/>
              </a:rPr>
              <a:t> por lo que es idónea para sistemas multiplataforma y centralizados </a:t>
            </a:r>
            <a:endParaRPr lang="es-EC" sz="1200" dirty="0" smtClean="0">
              <a:solidFill>
                <a:schemeClr val="tx1">
                  <a:lumMod val="75000"/>
                  <a:lumOff val="25000"/>
                </a:schemeClr>
              </a:solidFill>
              <a:latin typeface="Agency FB" panose="020B0503020202020204" pitchFamily="34" charset="0"/>
            </a:endParaRPr>
          </a:p>
        </p:txBody>
      </p:sp>
      <p:sp>
        <p:nvSpPr>
          <p:cNvPr id="4" name="Marcador de número de diapositiva 3"/>
          <p:cNvSpPr>
            <a:spLocks noGrp="1"/>
          </p:cNvSpPr>
          <p:nvPr>
            <p:ph type="sldNum" sz="quarter" idx="10"/>
          </p:nvPr>
        </p:nvSpPr>
        <p:spPr/>
        <p:txBody>
          <a:bodyPr/>
          <a:lstStyle/>
          <a:p>
            <a:fld id="{6830D3E8-7D80-4BD8-985E-BA7702EEA766}" type="slidenum">
              <a:rPr lang="es-ES" smtClean="0"/>
              <a:t>10</a:t>
            </a:fld>
            <a:endParaRPr lang="es-ES"/>
          </a:p>
        </p:txBody>
      </p:sp>
    </p:spTree>
    <p:extLst>
      <p:ext uri="{BB962C8B-B14F-4D97-AF65-F5344CB8AC3E}">
        <p14:creationId xmlns:p14="http://schemas.microsoft.com/office/powerpoint/2010/main" val="21556380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6830D3E8-7D80-4BD8-985E-BA7702EEA766}" type="slidenum">
              <a:rPr lang="es-ES" smtClean="0"/>
              <a:t>11</a:t>
            </a:fld>
            <a:endParaRPr lang="es-ES"/>
          </a:p>
        </p:txBody>
      </p:sp>
    </p:spTree>
    <p:extLst>
      <p:ext uri="{BB962C8B-B14F-4D97-AF65-F5344CB8AC3E}">
        <p14:creationId xmlns:p14="http://schemas.microsoft.com/office/powerpoint/2010/main" val="19407810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5D10FB9-1EE4-4431-8CCB-0700959EA6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 xmlns:a16="http://schemas.microsoft.com/office/drawing/2014/main" id="{CC76CF8E-D580-45CD-AC45-1F0384CEDC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 xmlns:a16="http://schemas.microsoft.com/office/drawing/2014/main" id="{9291BBC7-36FF-48A6-98DF-222F4F688CB7}"/>
              </a:ext>
            </a:extLst>
          </p:cNvPr>
          <p:cNvSpPr>
            <a:spLocks noGrp="1"/>
          </p:cNvSpPr>
          <p:nvPr>
            <p:ph type="dt" sz="half" idx="10"/>
          </p:nvPr>
        </p:nvSpPr>
        <p:spPr/>
        <p:txBody>
          <a:bodyPr/>
          <a:lstStyle/>
          <a:p>
            <a:fld id="{D2ADB16A-619B-4388-88F7-ACA9BE4C7FDB}" type="datetimeFigureOut">
              <a:rPr lang="en-IN" smtClean="0"/>
              <a:t>03-09-2018</a:t>
            </a:fld>
            <a:endParaRPr lang="en-IN"/>
          </a:p>
        </p:txBody>
      </p:sp>
      <p:sp>
        <p:nvSpPr>
          <p:cNvPr id="5" name="Footer Placeholder 4">
            <a:extLst>
              <a:ext uri="{FF2B5EF4-FFF2-40B4-BE49-F238E27FC236}">
                <a16:creationId xmlns="" xmlns:a16="http://schemas.microsoft.com/office/drawing/2014/main" id="{55E7B072-F289-4832-9390-0AE42744D68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 xmlns:a16="http://schemas.microsoft.com/office/drawing/2014/main" id="{417B910C-D606-40D3-97C9-C74D4908CFC4}"/>
              </a:ext>
            </a:extLst>
          </p:cNvPr>
          <p:cNvSpPr>
            <a:spLocks noGrp="1"/>
          </p:cNvSpPr>
          <p:nvPr>
            <p:ph type="sldNum" sz="quarter" idx="12"/>
          </p:nvPr>
        </p:nvSpPr>
        <p:spPr/>
        <p:txBody>
          <a:bodyPr/>
          <a:lstStyle/>
          <a:p>
            <a:fld id="{A0193DF3-2C69-4BEA-9B46-D527D7597A9F}" type="slidenum">
              <a:rPr lang="en-IN" smtClean="0"/>
              <a:t>‹Nº›</a:t>
            </a:fld>
            <a:endParaRPr lang="en-IN"/>
          </a:p>
        </p:txBody>
      </p:sp>
    </p:spTree>
    <p:extLst>
      <p:ext uri="{BB962C8B-B14F-4D97-AF65-F5344CB8AC3E}">
        <p14:creationId xmlns:p14="http://schemas.microsoft.com/office/powerpoint/2010/main" val="14067773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141A378-01E7-4D7D-A9D7-14AE7E78291B}"/>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 xmlns:a16="http://schemas.microsoft.com/office/drawing/2014/main" id="{E52820B2-72B7-4EED-95CE-E96CDA8C055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 xmlns:a16="http://schemas.microsoft.com/office/drawing/2014/main" id="{D2D0F146-E3C2-4F09-B6F9-770CC3F820D2}"/>
              </a:ext>
            </a:extLst>
          </p:cNvPr>
          <p:cNvSpPr>
            <a:spLocks noGrp="1"/>
          </p:cNvSpPr>
          <p:nvPr>
            <p:ph type="dt" sz="half" idx="10"/>
          </p:nvPr>
        </p:nvSpPr>
        <p:spPr/>
        <p:txBody>
          <a:bodyPr/>
          <a:lstStyle/>
          <a:p>
            <a:fld id="{D2ADB16A-619B-4388-88F7-ACA9BE4C7FDB}" type="datetimeFigureOut">
              <a:rPr lang="en-IN" smtClean="0"/>
              <a:t>03-09-2018</a:t>
            </a:fld>
            <a:endParaRPr lang="en-IN"/>
          </a:p>
        </p:txBody>
      </p:sp>
      <p:sp>
        <p:nvSpPr>
          <p:cNvPr id="5" name="Footer Placeholder 4">
            <a:extLst>
              <a:ext uri="{FF2B5EF4-FFF2-40B4-BE49-F238E27FC236}">
                <a16:creationId xmlns="" xmlns:a16="http://schemas.microsoft.com/office/drawing/2014/main" id="{41745B2A-47CC-427B-8A49-BC570442369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 xmlns:a16="http://schemas.microsoft.com/office/drawing/2014/main" id="{6B2265C4-C6C5-45D8-B88C-D84F680F68F0}"/>
              </a:ext>
            </a:extLst>
          </p:cNvPr>
          <p:cNvSpPr>
            <a:spLocks noGrp="1"/>
          </p:cNvSpPr>
          <p:nvPr>
            <p:ph type="sldNum" sz="quarter" idx="12"/>
          </p:nvPr>
        </p:nvSpPr>
        <p:spPr/>
        <p:txBody>
          <a:bodyPr/>
          <a:lstStyle/>
          <a:p>
            <a:fld id="{A0193DF3-2C69-4BEA-9B46-D527D7597A9F}" type="slidenum">
              <a:rPr lang="en-IN" smtClean="0"/>
              <a:t>‹Nº›</a:t>
            </a:fld>
            <a:endParaRPr lang="en-IN"/>
          </a:p>
        </p:txBody>
      </p:sp>
    </p:spTree>
    <p:extLst>
      <p:ext uri="{BB962C8B-B14F-4D97-AF65-F5344CB8AC3E}">
        <p14:creationId xmlns:p14="http://schemas.microsoft.com/office/powerpoint/2010/main" val="38861278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F587E184-CD1B-44FD-A755-DEEE7480D4F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 xmlns:a16="http://schemas.microsoft.com/office/drawing/2014/main" id="{420FCDCF-5702-4B55-98E3-2E2D27C6C84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 xmlns:a16="http://schemas.microsoft.com/office/drawing/2014/main" id="{ADEE46B3-250D-4E44-B012-C610278CD5F8}"/>
              </a:ext>
            </a:extLst>
          </p:cNvPr>
          <p:cNvSpPr>
            <a:spLocks noGrp="1"/>
          </p:cNvSpPr>
          <p:nvPr>
            <p:ph type="dt" sz="half" idx="10"/>
          </p:nvPr>
        </p:nvSpPr>
        <p:spPr/>
        <p:txBody>
          <a:bodyPr/>
          <a:lstStyle/>
          <a:p>
            <a:fld id="{D2ADB16A-619B-4388-88F7-ACA9BE4C7FDB}" type="datetimeFigureOut">
              <a:rPr lang="en-IN" smtClean="0"/>
              <a:t>03-09-2018</a:t>
            </a:fld>
            <a:endParaRPr lang="en-IN"/>
          </a:p>
        </p:txBody>
      </p:sp>
      <p:sp>
        <p:nvSpPr>
          <p:cNvPr id="5" name="Footer Placeholder 4">
            <a:extLst>
              <a:ext uri="{FF2B5EF4-FFF2-40B4-BE49-F238E27FC236}">
                <a16:creationId xmlns="" xmlns:a16="http://schemas.microsoft.com/office/drawing/2014/main" id="{8A6F0F78-3EB2-4192-9EF1-EC88A3E93CD4}"/>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 xmlns:a16="http://schemas.microsoft.com/office/drawing/2014/main" id="{80ACF337-9721-479B-9A3B-223A79205F9E}"/>
              </a:ext>
            </a:extLst>
          </p:cNvPr>
          <p:cNvSpPr>
            <a:spLocks noGrp="1"/>
          </p:cNvSpPr>
          <p:nvPr>
            <p:ph type="sldNum" sz="quarter" idx="12"/>
          </p:nvPr>
        </p:nvSpPr>
        <p:spPr/>
        <p:txBody>
          <a:bodyPr/>
          <a:lstStyle/>
          <a:p>
            <a:fld id="{A0193DF3-2C69-4BEA-9B46-D527D7597A9F}" type="slidenum">
              <a:rPr lang="en-IN" smtClean="0"/>
              <a:t>‹Nº›</a:t>
            </a:fld>
            <a:endParaRPr lang="en-IN"/>
          </a:p>
        </p:txBody>
      </p:sp>
    </p:spTree>
    <p:extLst>
      <p:ext uri="{BB962C8B-B14F-4D97-AF65-F5344CB8AC3E}">
        <p14:creationId xmlns:p14="http://schemas.microsoft.com/office/powerpoint/2010/main" val="837829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B4FB3F7-65AB-4AE0-9283-8C9324D6198D}"/>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 xmlns:a16="http://schemas.microsoft.com/office/drawing/2014/main" id="{D45BEF2D-D860-418B-A5D2-372D65CFA26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 xmlns:a16="http://schemas.microsoft.com/office/drawing/2014/main" id="{08209835-33D2-4520-B99B-571ED2EDC3C4}"/>
              </a:ext>
            </a:extLst>
          </p:cNvPr>
          <p:cNvSpPr>
            <a:spLocks noGrp="1"/>
          </p:cNvSpPr>
          <p:nvPr>
            <p:ph type="dt" sz="half" idx="10"/>
          </p:nvPr>
        </p:nvSpPr>
        <p:spPr/>
        <p:txBody>
          <a:bodyPr/>
          <a:lstStyle/>
          <a:p>
            <a:fld id="{D2ADB16A-619B-4388-88F7-ACA9BE4C7FDB}" type="datetimeFigureOut">
              <a:rPr lang="en-IN" smtClean="0"/>
              <a:t>03-09-2018</a:t>
            </a:fld>
            <a:endParaRPr lang="en-IN"/>
          </a:p>
        </p:txBody>
      </p:sp>
      <p:sp>
        <p:nvSpPr>
          <p:cNvPr id="5" name="Footer Placeholder 4">
            <a:extLst>
              <a:ext uri="{FF2B5EF4-FFF2-40B4-BE49-F238E27FC236}">
                <a16:creationId xmlns="" xmlns:a16="http://schemas.microsoft.com/office/drawing/2014/main" id="{155C6E03-2F77-447F-9A86-0283E99DE81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 xmlns:a16="http://schemas.microsoft.com/office/drawing/2014/main" id="{B489C79A-94C7-4E7E-AAF3-F6E08BE5558B}"/>
              </a:ext>
            </a:extLst>
          </p:cNvPr>
          <p:cNvSpPr>
            <a:spLocks noGrp="1"/>
          </p:cNvSpPr>
          <p:nvPr>
            <p:ph type="sldNum" sz="quarter" idx="12"/>
          </p:nvPr>
        </p:nvSpPr>
        <p:spPr/>
        <p:txBody>
          <a:bodyPr/>
          <a:lstStyle/>
          <a:p>
            <a:fld id="{A0193DF3-2C69-4BEA-9B46-D527D7597A9F}" type="slidenum">
              <a:rPr lang="en-IN" smtClean="0"/>
              <a:t>‹Nº›</a:t>
            </a:fld>
            <a:endParaRPr lang="en-IN"/>
          </a:p>
        </p:txBody>
      </p:sp>
    </p:spTree>
    <p:extLst>
      <p:ext uri="{BB962C8B-B14F-4D97-AF65-F5344CB8AC3E}">
        <p14:creationId xmlns:p14="http://schemas.microsoft.com/office/powerpoint/2010/main" val="8655686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42C3600-DE91-4E5E-8FC9-9E16A17A1E0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 xmlns:a16="http://schemas.microsoft.com/office/drawing/2014/main" id="{8E8C0937-0EA2-4F78-AB87-BDC374304EE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259A39B5-B2D1-4ADC-8789-7EE1B2ECBF1F}"/>
              </a:ext>
            </a:extLst>
          </p:cNvPr>
          <p:cNvSpPr>
            <a:spLocks noGrp="1"/>
          </p:cNvSpPr>
          <p:nvPr>
            <p:ph type="dt" sz="half" idx="10"/>
          </p:nvPr>
        </p:nvSpPr>
        <p:spPr/>
        <p:txBody>
          <a:bodyPr/>
          <a:lstStyle/>
          <a:p>
            <a:fld id="{D2ADB16A-619B-4388-88F7-ACA9BE4C7FDB}" type="datetimeFigureOut">
              <a:rPr lang="en-IN" smtClean="0"/>
              <a:t>03-09-2018</a:t>
            </a:fld>
            <a:endParaRPr lang="en-IN"/>
          </a:p>
        </p:txBody>
      </p:sp>
      <p:sp>
        <p:nvSpPr>
          <p:cNvPr id="5" name="Footer Placeholder 4">
            <a:extLst>
              <a:ext uri="{FF2B5EF4-FFF2-40B4-BE49-F238E27FC236}">
                <a16:creationId xmlns="" xmlns:a16="http://schemas.microsoft.com/office/drawing/2014/main" id="{AF4472E8-F49E-4076-9EB1-987649F3C7E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 xmlns:a16="http://schemas.microsoft.com/office/drawing/2014/main" id="{B28D5BF8-05FF-4802-A818-DF7E22433181}"/>
              </a:ext>
            </a:extLst>
          </p:cNvPr>
          <p:cNvSpPr>
            <a:spLocks noGrp="1"/>
          </p:cNvSpPr>
          <p:nvPr>
            <p:ph type="sldNum" sz="quarter" idx="12"/>
          </p:nvPr>
        </p:nvSpPr>
        <p:spPr/>
        <p:txBody>
          <a:bodyPr/>
          <a:lstStyle/>
          <a:p>
            <a:fld id="{A0193DF3-2C69-4BEA-9B46-D527D7597A9F}" type="slidenum">
              <a:rPr lang="en-IN" smtClean="0"/>
              <a:t>‹Nº›</a:t>
            </a:fld>
            <a:endParaRPr lang="en-IN"/>
          </a:p>
        </p:txBody>
      </p:sp>
    </p:spTree>
    <p:extLst>
      <p:ext uri="{BB962C8B-B14F-4D97-AF65-F5344CB8AC3E}">
        <p14:creationId xmlns:p14="http://schemas.microsoft.com/office/powerpoint/2010/main" val="29007696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5946972-4AF9-4599-B75A-2E07F2783A91}"/>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 xmlns:a16="http://schemas.microsoft.com/office/drawing/2014/main" id="{5BCF4268-4C15-41B7-86A8-33AFFAFD1BE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 xmlns:a16="http://schemas.microsoft.com/office/drawing/2014/main" id="{80D37011-FDF7-4486-B252-1B906C538E7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 xmlns:a16="http://schemas.microsoft.com/office/drawing/2014/main" id="{7169E864-D24E-45D9-96AD-749BCD2F6C62}"/>
              </a:ext>
            </a:extLst>
          </p:cNvPr>
          <p:cNvSpPr>
            <a:spLocks noGrp="1"/>
          </p:cNvSpPr>
          <p:nvPr>
            <p:ph type="dt" sz="half" idx="10"/>
          </p:nvPr>
        </p:nvSpPr>
        <p:spPr/>
        <p:txBody>
          <a:bodyPr/>
          <a:lstStyle/>
          <a:p>
            <a:fld id="{D2ADB16A-619B-4388-88F7-ACA9BE4C7FDB}" type="datetimeFigureOut">
              <a:rPr lang="en-IN" smtClean="0"/>
              <a:t>03-09-2018</a:t>
            </a:fld>
            <a:endParaRPr lang="en-IN"/>
          </a:p>
        </p:txBody>
      </p:sp>
      <p:sp>
        <p:nvSpPr>
          <p:cNvPr id="6" name="Footer Placeholder 5">
            <a:extLst>
              <a:ext uri="{FF2B5EF4-FFF2-40B4-BE49-F238E27FC236}">
                <a16:creationId xmlns="" xmlns:a16="http://schemas.microsoft.com/office/drawing/2014/main" id="{1FC3E9BC-B0A6-4BD2-8BA1-CF46C278EEC9}"/>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 xmlns:a16="http://schemas.microsoft.com/office/drawing/2014/main" id="{2A8B1410-27E4-4975-A15B-878E4EBBF548}"/>
              </a:ext>
            </a:extLst>
          </p:cNvPr>
          <p:cNvSpPr>
            <a:spLocks noGrp="1"/>
          </p:cNvSpPr>
          <p:nvPr>
            <p:ph type="sldNum" sz="quarter" idx="12"/>
          </p:nvPr>
        </p:nvSpPr>
        <p:spPr/>
        <p:txBody>
          <a:bodyPr/>
          <a:lstStyle/>
          <a:p>
            <a:fld id="{A0193DF3-2C69-4BEA-9B46-D527D7597A9F}" type="slidenum">
              <a:rPr lang="en-IN" smtClean="0"/>
              <a:t>‹Nº›</a:t>
            </a:fld>
            <a:endParaRPr lang="en-IN"/>
          </a:p>
        </p:txBody>
      </p:sp>
    </p:spTree>
    <p:extLst>
      <p:ext uri="{BB962C8B-B14F-4D97-AF65-F5344CB8AC3E}">
        <p14:creationId xmlns:p14="http://schemas.microsoft.com/office/powerpoint/2010/main" val="28179220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92EA75F-DF37-43DA-9660-701F69C1CB7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 xmlns:a16="http://schemas.microsoft.com/office/drawing/2014/main" id="{F8131EC8-A516-480D-9C54-4777C04C32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AC3E0D20-FEF1-4832-B68C-352D183716E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 xmlns:a16="http://schemas.microsoft.com/office/drawing/2014/main" id="{27833D4C-2848-4C0B-8B27-F48EEBEC719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EE39EF46-334B-4284-B486-796F449DE2F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 xmlns:a16="http://schemas.microsoft.com/office/drawing/2014/main" id="{D56AF2B7-8680-49C2-B7EF-F0D8EC14AF25}"/>
              </a:ext>
            </a:extLst>
          </p:cNvPr>
          <p:cNvSpPr>
            <a:spLocks noGrp="1"/>
          </p:cNvSpPr>
          <p:nvPr>
            <p:ph type="dt" sz="half" idx="10"/>
          </p:nvPr>
        </p:nvSpPr>
        <p:spPr/>
        <p:txBody>
          <a:bodyPr/>
          <a:lstStyle/>
          <a:p>
            <a:fld id="{D2ADB16A-619B-4388-88F7-ACA9BE4C7FDB}" type="datetimeFigureOut">
              <a:rPr lang="en-IN" smtClean="0"/>
              <a:t>03-09-2018</a:t>
            </a:fld>
            <a:endParaRPr lang="en-IN"/>
          </a:p>
        </p:txBody>
      </p:sp>
      <p:sp>
        <p:nvSpPr>
          <p:cNvPr id="8" name="Footer Placeholder 7">
            <a:extLst>
              <a:ext uri="{FF2B5EF4-FFF2-40B4-BE49-F238E27FC236}">
                <a16:creationId xmlns="" xmlns:a16="http://schemas.microsoft.com/office/drawing/2014/main" id="{0D03702D-740D-4D1C-9117-A877B282F6E2}"/>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 xmlns:a16="http://schemas.microsoft.com/office/drawing/2014/main" id="{9F1A3515-A30E-418E-A525-5422DFB66206}"/>
              </a:ext>
            </a:extLst>
          </p:cNvPr>
          <p:cNvSpPr>
            <a:spLocks noGrp="1"/>
          </p:cNvSpPr>
          <p:nvPr>
            <p:ph type="sldNum" sz="quarter" idx="12"/>
          </p:nvPr>
        </p:nvSpPr>
        <p:spPr/>
        <p:txBody>
          <a:bodyPr/>
          <a:lstStyle/>
          <a:p>
            <a:fld id="{A0193DF3-2C69-4BEA-9B46-D527D7597A9F}" type="slidenum">
              <a:rPr lang="en-IN" smtClean="0"/>
              <a:t>‹Nº›</a:t>
            </a:fld>
            <a:endParaRPr lang="en-IN"/>
          </a:p>
        </p:txBody>
      </p:sp>
    </p:spTree>
    <p:extLst>
      <p:ext uri="{BB962C8B-B14F-4D97-AF65-F5344CB8AC3E}">
        <p14:creationId xmlns:p14="http://schemas.microsoft.com/office/powerpoint/2010/main" val="9614308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37A35D4-CAA1-45DD-B9DD-FA7BABB44CE3}"/>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 xmlns:a16="http://schemas.microsoft.com/office/drawing/2014/main" id="{00F52A81-F688-4A63-882B-3FC4F40EEEB7}"/>
              </a:ext>
            </a:extLst>
          </p:cNvPr>
          <p:cNvSpPr>
            <a:spLocks noGrp="1"/>
          </p:cNvSpPr>
          <p:nvPr>
            <p:ph type="dt" sz="half" idx="10"/>
          </p:nvPr>
        </p:nvSpPr>
        <p:spPr/>
        <p:txBody>
          <a:bodyPr/>
          <a:lstStyle/>
          <a:p>
            <a:fld id="{D2ADB16A-619B-4388-88F7-ACA9BE4C7FDB}" type="datetimeFigureOut">
              <a:rPr lang="en-IN" smtClean="0"/>
              <a:t>03-09-2018</a:t>
            </a:fld>
            <a:endParaRPr lang="en-IN"/>
          </a:p>
        </p:txBody>
      </p:sp>
      <p:sp>
        <p:nvSpPr>
          <p:cNvPr id="4" name="Footer Placeholder 3">
            <a:extLst>
              <a:ext uri="{FF2B5EF4-FFF2-40B4-BE49-F238E27FC236}">
                <a16:creationId xmlns="" xmlns:a16="http://schemas.microsoft.com/office/drawing/2014/main" id="{4472B7B5-B751-41ED-A2BB-1137DD7905F3}"/>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 xmlns:a16="http://schemas.microsoft.com/office/drawing/2014/main" id="{F510795F-D1B4-41DB-89A1-57C1BB21107B}"/>
              </a:ext>
            </a:extLst>
          </p:cNvPr>
          <p:cNvSpPr>
            <a:spLocks noGrp="1"/>
          </p:cNvSpPr>
          <p:nvPr>
            <p:ph type="sldNum" sz="quarter" idx="12"/>
          </p:nvPr>
        </p:nvSpPr>
        <p:spPr/>
        <p:txBody>
          <a:bodyPr/>
          <a:lstStyle/>
          <a:p>
            <a:fld id="{A0193DF3-2C69-4BEA-9B46-D527D7597A9F}" type="slidenum">
              <a:rPr lang="en-IN" smtClean="0"/>
              <a:t>‹Nº›</a:t>
            </a:fld>
            <a:endParaRPr lang="en-IN"/>
          </a:p>
        </p:txBody>
      </p:sp>
    </p:spTree>
    <p:extLst>
      <p:ext uri="{BB962C8B-B14F-4D97-AF65-F5344CB8AC3E}">
        <p14:creationId xmlns:p14="http://schemas.microsoft.com/office/powerpoint/2010/main" val="25542827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AF55124D-8C8F-4241-BB36-DC0E16DFBFB5}"/>
              </a:ext>
            </a:extLst>
          </p:cNvPr>
          <p:cNvSpPr>
            <a:spLocks noGrp="1"/>
          </p:cNvSpPr>
          <p:nvPr>
            <p:ph type="dt" sz="half" idx="10"/>
          </p:nvPr>
        </p:nvSpPr>
        <p:spPr/>
        <p:txBody>
          <a:bodyPr/>
          <a:lstStyle/>
          <a:p>
            <a:fld id="{D2ADB16A-619B-4388-88F7-ACA9BE4C7FDB}" type="datetimeFigureOut">
              <a:rPr lang="en-IN" smtClean="0"/>
              <a:t>03-09-2018</a:t>
            </a:fld>
            <a:endParaRPr lang="en-IN"/>
          </a:p>
        </p:txBody>
      </p:sp>
      <p:sp>
        <p:nvSpPr>
          <p:cNvPr id="3" name="Footer Placeholder 2">
            <a:extLst>
              <a:ext uri="{FF2B5EF4-FFF2-40B4-BE49-F238E27FC236}">
                <a16:creationId xmlns="" xmlns:a16="http://schemas.microsoft.com/office/drawing/2014/main" id="{D031A2FC-D154-4D79-B675-1D998F2A2202}"/>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 xmlns:a16="http://schemas.microsoft.com/office/drawing/2014/main" id="{F3DBB8C0-1676-4DDC-B484-44D1975E275A}"/>
              </a:ext>
            </a:extLst>
          </p:cNvPr>
          <p:cNvSpPr>
            <a:spLocks noGrp="1"/>
          </p:cNvSpPr>
          <p:nvPr>
            <p:ph type="sldNum" sz="quarter" idx="12"/>
          </p:nvPr>
        </p:nvSpPr>
        <p:spPr/>
        <p:txBody>
          <a:bodyPr/>
          <a:lstStyle/>
          <a:p>
            <a:fld id="{A0193DF3-2C69-4BEA-9B46-D527D7597A9F}" type="slidenum">
              <a:rPr lang="en-IN" smtClean="0"/>
              <a:t>‹Nº›</a:t>
            </a:fld>
            <a:endParaRPr lang="en-IN"/>
          </a:p>
        </p:txBody>
      </p:sp>
    </p:spTree>
    <p:extLst>
      <p:ext uri="{BB962C8B-B14F-4D97-AF65-F5344CB8AC3E}">
        <p14:creationId xmlns:p14="http://schemas.microsoft.com/office/powerpoint/2010/main" val="36823847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93E92EA-0ECF-42A8-82E6-CC3DBF1C79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 xmlns:a16="http://schemas.microsoft.com/office/drawing/2014/main" id="{1FDC5E72-36AF-4737-A147-77F24C7629A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 xmlns:a16="http://schemas.microsoft.com/office/drawing/2014/main" id="{83047080-CE25-48A1-8FB9-CFF97EB923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F696DAB0-05C4-434C-B327-22FA5B05DC61}"/>
              </a:ext>
            </a:extLst>
          </p:cNvPr>
          <p:cNvSpPr>
            <a:spLocks noGrp="1"/>
          </p:cNvSpPr>
          <p:nvPr>
            <p:ph type="dt" sz="half" idx="10"/>
          </p:nvPr>
        </p:nvSpPr>
        <p:spPr/>
        <p:txBody>
          <a:bodyPr/>
          <a:lstStyle/>
          <a:p>
            <a:fld id="{D2ADB16A-619B-4388-88F7-ACA9BE4C7FDB}" type="datetimeFigureOut">
              <a:rPr lang="en-IN" smtClean="0"/>
              <a:t>03-09-2018</a:t>
            </a:fld>
            <a:endParaRPr lang="en-IN"/>
          </a:p>
        </p:txBody>
      </p:sp>
      <p:sp>
        <p:nvSpPr>
          <p:cNvPr id="6" name="Footer Placeholder 5">
            <a:extLst>
              <a:ext uri="{FF2B5EF4-FFF2-40B4-BE49-F238E27FC236}">
                <a16:creationId xmlns="" xmlns:a16="http://schemas.microsoft.com/office/drawing/2014/main" id="{C2FA50F9-3777-4F0C-AF3A-E5D1DDB15F4A}"/>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 xmlns:a16="http://schemas.microsoft.com/office/drawing/2014/main" id="{D43D64F3-2919-4A14-B272-007D15C16503}"/>
              </a:ext>
            </a:extLst>
          </p:cNvPr>
          <p:cNvSpPr>
            <a:spLocks noGrp="1"/>
          </p:cNvSpPr>
          <p:nvPr>
            <p:ph type="sldNum" sz="quarter" idx="12"/>
          </p:nvPr>
        </p:nvSpPr>
        <p:spPr/>
        <p:txBody>
          <a:bodyPr/>
          <a:lstStyle/>
          <a:p>
            <a:fld id="{A0193DF3-2C69-4BEA-9B46-D527D7597A9F}" type="slidenum">
              <a:rPr lang="en-IN" smtClean="0"/>
              <a:t>‹Nº›</a:t>
            </a:fld>
            <a:endParaRPr lang="en-IN"/>
          </a:p>
        </p:txBody>
      </p:sp>
    </p:spTree>
    <p:extLst>
      <p:ext uri="{BB962C8B-B14F-4D97-AF65-F5344CB8AC3E}">
        <p14:creationId xmlns:p14="http://schemas.microsoft.com/office/powerpoint/2010/main" val="36399441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53A8D0E-397F-4876-AF49-2CCF3A8800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 xmlns:a16="http://schemas.microsoft.com/office/drawing/2014/main" id="{92399399-AE92-4BE9-AE2D-F1AA974801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 xmlns:a16="http://schemas.microsoft.com/office/drawing/2014/main" id="{DAB49E89-C1F3-4258-BDFD-AFB175BC6B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ABDB59A3-0B2A-406B-804D-946F3F1A6F59}"/>
              </a:ext>
            </a:extLst>
          </p:cNvPr>
          <p:cNvSpPr>
            <a:spLocks noGrp="1"/>
          </p:cNvSpPr>
          <p:nvPr>
            <p:ph type="dt" sz="half" idx="10"/>
          </p:nvPr>
        </p:nvSpPr>
        <p:spPr/>
        <p:txBody>
          <a:bodyPr/>
          <a:lstStyle/>
          <a:p>
            <a:fld id="{D2ADB16A-619B-4388-88F7-ACA9BE4C7FDB}" type="datetimeFigureOut">
              <a:rPr lang="en-IN" smtClean="0"/>
              <a:t>03-09-2018</a:t>
            </a:fld>
            <a:endParaRPr lang="en-IN"/>
          </a:p>
        </p:txBody>
      </p:sp>
      <p:sp>
        <p:nvSpPr>
          <p:cNvPr id="6" name="Footer Placeholder 5">
            <a:extLst>
              <a:ext uri="{FF2B5EF4-FFF2-40B4-BE49-F238E27FC236}">
                <a16:creationId xmlns="" xmlns:a16="http://schemas.microsoft.com/office/drawing/2014/main" id="{A6AC829E-2B4F-4E2C-B6B1-23C76E0E8267}"/>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 xmlns:a16="http://schemas.microsoft.com/office/drawing/2014/main" id="{C01490B9-FFA9-48F8-A8FE-481E422D177A}"/>
              </a:ext>
            </a:extLst>
          </p:cNvPr>
          <p:cNvSpPr>
            <a:spLocks noGrp="1"/>
          </p:cNvSpPr>
          <p:nvPr>
            <p:ph type="sldNum" sz="quarter" idx="12"/>
          </p:nvPr>
        </p:nvSpPr>
        <p:spPr/>
        <p:txBody>
          <a:bodyPr/>
          <a:lstStyle/>
          <a:p>
            <a:fld id="{A0193DF3-2C69-4BEA-9B46-D527D7597A9F}" type="slidenum">
              <a:rPr lang="en-IN" smtClean="0"/>
              <a:t>‹Nº›</a:t>
            </a:fld>
            <a:endParaRPr lang="en-IN"/>
          </a:p>
        </p:txBody>
      </p:sp>
    </p:spTree>
    <p:extLst>
      <p:ext uri="{BB962C8B-B14F-4D97-AF65-F5344CB8AC3E}">
        <p14:creationId xmlns:p14="http://schemas.microsoft.com/office/powerpoint/2010/main" val="24220735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05B31560-F8A5-4D1A-B007-03BF5D90F22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 xmlns:a16="http://schemas.microsoft.com/office/drawing/2014/main" id="{FDE2F8F7-3582-46A2-A165-47EE0D1D4D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 xmlns:a16="http://schemas.microsoft.com/office/drawing/2014/main" id="{A3789710-0D07-406C-AA5F-A3FC17F864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ADB16A-619B-4388-88F7-ACA9BE4C7FDB}" type="datetimeFigureOut">
              <a:rPr lang="en-IN" smtClean="0"/>
              <a:t>03-09-2018</a:t>
            </a:fld>
            <a:endParaRPr lang="en-IN"/>
          </a:p>
        </p:txBody>
      </p:sp>
      <p:sp>
        <p:nvSpPr>
          <p:cNvPr id="5" name="Footer Placeholder 4">
            <a:extLst>
              <a:ext uri="{FF2B5EF4-FFF2-40B4-BE49-F238E27FC236}">
                <a16:creationId xmlns="" xmlns:a16="http://schemas.microsoft.com/office/drawing/2014/main" id="{D0B4C9FB-71E5-4122-95EA-04D1D4E712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 xmlns:a16="http://schemas.microsoft.com/office/drawing/2014/main" id="{5F4FCB29-626D-4065-B37E-3D0C4E7C79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193DF3-2C69-4BEA-9B46-D527D7597A9F}" type="slidenum">
              <a:rPr lang="en-IN" smtClean="0"/>
              <a:t>‹Nº›</a:t>
            </a:fld>
            <a:endParaRPr lang="en-IN"/>
          </a:p>
        </p:txBody>
      </p:sp>
    </p:spTree>
    <p:extLst>
      <p:ext uri="{BB962C8B-B14F-4D97-AF65-F5344CB8AC3E}">
        <p14:creationId xmlns:p14="http://schemas.microsoft.com/office/powerpoint/2010/main" val="32804889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tmp"/><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tmp"/><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tmp"/><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gif"/><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4.jpeg"/><Relationship Id="rId7"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5.tmp"/><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9.tmp"/><Relationship Id="rId7" Type="http://schemas.openxmlformats.org/officeDocument/2006/relationships/image" Target="../media/image21.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15.tmp"/></Relationships>
</file>

<file path=ppt/slides/_rels/slide19.xml.rels><?xml version="1.0" encoding="UTF-8" standalone="yes"?>
<Relationships xmlns="http://schemas.openxmlformats.org/package/2006/relationships"><Relationship Id="rId3" Type="http://schemas.openxmlformats.org/officeDocument/2006/relationships/image" Target="../media/image33.tmp"/><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5.tmp"/></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9.gif"/><Relationship Id="rId4" Type="http://schemas.openxmlformats.org/officeDocument/2006/relationships/image" Target="../media/image15.tmp"/></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5.tmp"/><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15.tmp"/><Relationship Id="rId2" Type="http://schemas.openxmlformats.org/officeDocument/2006/relationships/image" Target="../media/image37.tmp"/><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4.tmp"/><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4.tmp"/><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4.tmp"/><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4.tmp"/><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6.tmp"/><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2" Type="http://schemas.openxmlformats.org/officeDocument/2006/relationships/image" Target="../media/image47.tmp"/><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tmp"/><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2" name="Picture 28" descr="Resultado de imagen para skyline wallpap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83779" y="1745363"/>
            <a:ext cx="7794295" cy="4384291"/>
          </a:xfrm>
          <a:prstGeom prst="rect">
            <a:avLst/>
          </a:prstGeom>
          <a:noFill/>
          <a:extLst>
            <a:ext uri="{909E8E84-426E-40DD-AFC4-6F175D3DCCD1}">
              <a14:hiddenFill xmlns:a14="http://schemas.microsoft.com/office/drawing/2010/main">
                <a:solidFill>
                  <a:srgbClr val="FFFFFF"/>
                </a:solidFill>
              </a14:hiddenFill>
            </a:ext>
          </a:extLst>
        </p:spPr>
      </p:pic>
      <p:sp>
        <p:nvSpPr>
          <p:cNvPr id="63" name="Forma libre 62"/>
          <p:cNvSpPr/>
          <p:nvPr/>
        </p:nvSpPr>
        <p:spPr>
          <a:xfrm>
            <a:off x="0" y="-1"/>
            <a:ext cx="12192000" cy="6858000"/>
          </a:xfrm>
          <a:custGeom>
            <a:avLst/>
            <a:gdLst>
              <a:gd name="connsiteX0" fmla="*/ 9159829 w 12192000"/>
              <a:gd name="connsiteY0" fmla="*/ 2079674 h 6858000"/>
              <a:gd name="connsiteX1" fmla="*/ 7172242 w 12192000"/>
              <a:gd name="connsiteY1" fmla="*/ 4067261 h 6858000"/>
              <a:gd name="connsiteX2" fmla="*/ 9156338 w 12192000"/>
              <a:gd name="connsiteY2" fmla="*/ 6051357 h 6858000"/>
              <a:gd name="connsiteX3" fmla="*/ 11143925 w 12192000"/>
              <a:gd name="connsiteY3" fmla="*/ 406377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9159829" y="2079674"/>
                </a:moveTo>
                <a:lnTo>
                  <a:pt x="7172242" y="4067261"/>
                </a:lnTo>
                <a:lnTo>
                  <a:pt x="9156338" y="6051357"/>
                </a:lnTo>
                <a:lnTo>
                  <a:pt x="11143925" y="4063770"/>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50" name="Straight Connector 49">
            <a:extLst>
              <a:ext uri="{FF2B5EF4-FFF2-40B4-BE49-F238E27FC236}">
                <a16:creationId xmlns="" xmlns:a16="http://schemas.microsoft.com/office/drawing/2014/main" id="{8016D097-6476-4A10-932A-16AC64200F1A}"/>
              </a:ext>
            </a:extLst>
          </p:cNvPr>
          <p:cNvCxnSpPr>
            <a:cxnSpLocks/>
          </p:cNvCxnSpPr>
          <p:nvPr/>
        </p:nvCxnSpPr>
        <p:spPr>
          <a:xfrm rot="18900000">
            <a:off x="3730657" y="3175649"/>
            <a:ext cx="7632000" cy="0"/>
          </a:xfrm>
          <a:prstGeom prst="line">
            <a:avLst/>
          </a:prstGeom>
          <a:ln>
            <a:solidFill>
              <a:srgbClr val="FF5626"/>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 xmlns:a16="http://schemas.microsoft.com/office/drawing/2014/main" id="{5A3A3F8C-AACD-405B-88E1-5C4603BD95FD}"/>
              </a:ext>
            </a:extLst>
          </p:cNvPr>
          <p:cNvCxnSpPr>
            <a:cxnSpLocks/>
          </p:cNvCxnSpPr>
          <p:nvPr/>
        </p:nvCxnSpPr>
        <p:spPr>
          <a:xfrm rot="18900000">
            <a:off x="3193508" y="3637665"/>
            <a:ext cx="7632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 xmlns:a16="http://schemas.microsoft.com/office/drawing/2014/main" id="{11ACC1D1-110D-416F-A2A5-55B43580ECF7}"/>
              </a:ext>
            </a:extLst>
          </p:cNvPr>
          <p:cNvSpPr txBox="1"/>
          <p:nvPr/>
        </p:nvSpPr>
        <p:spPr>
          <a:xfrm>
            <a:off x="619997" y="2953437"/>
            <a:ext cx="5465949" cy="3631763"/>
          </a:xfrm>
          <a:prstGeom prst="rect">
            <a:avLst/>
          </a:prstGeom>
          <a:noFill/>
        </p:spPr>
        <p:txBody>
          <a:bodyPr wrap="square" rtlCol="0">
            <a:spAutoFit/>
          </a:bodyPr>
          <a:lstStyle/>
          <a:p>
            <a:r>
              <a:rPr lang="es-EC" sz="2000" dirty="0" smtClean="0">
                <a:solidFill>
                  <a:schemeClr val="tx1">
                    <a:lumMod val="75000"/>
                    <a:lumOff val="25000"/>
                  </a:schemeClr>
                </a:solidFill>
                <a:latin typeface="Agency FB" panose="020B0503020202020204" pitchFamily="34" charset="0"/>
              </a:rPr>
              <a:t>TEMA: </a:t>
            </a:r>
          </a:p>
          <a:p>
            <a:pPr algn="just"/>
            <a:r>
              <a:rPr lang="es-EC" sz="2000" dirty="0" smtClean="0">
                <a:solidFill>
                  <a:schemeClr val="tx1">
                    <a:lumMod val="75000"/>
                    <a:lumOff val="25000"/>
                  </a:schemeClr>
                </a:solidFill>
                <a:latin typeface="Agency FB" panose="020B0503020202020204" pitchFamily="34" charset="0"/>
              </a:rPr>
              <a:t>Diseño e implementación de un sistema de automatización para hogares con aplicación interactiva para la televisión digital basada en la plataforma Ginga.</a:t>
            </a:r>
          </a:p>
          <a:p>
            <a:pPr algn="just"/>
            <a:endParaRPr lang="es-EC" sz="1400" dirty="0">
              <a:solidFill>
                <a:schemeClr val="tx1">
                  <a:lumMod val="75000"/>
                  <a:lumOff val="25000"/>
                </a:schemeClr>
              </a:solidFill>
              <a:latin typeface="Agency FB" panose="020B0503020202020204" pitchFamily="34" charset="0"/>
            </a:endParaRPr>
          </a:p>
          <a:p>
            <a:pPr algn="just"/>
            <a:r>
              <a:rPr lang="es-EC" sz="2000" dirty="0" smtClean="0">
                <a:solidFill>
                  <a:schemeClr val="tx1">
                    <a:lumMod val="75000"/>
                    <a:lumOff val="25000"/>
                  </a:schemeClr>
                </a:solidFill>
                <a:latin typeface="Agency FB" panose="020B0503020202020204" pitchFamily="34" charset="0"/>
              </a:rPr>
              <a:t>AUTOR:</a:t>
            </a:r>
          </a:p>
          <a:p>
            <a:pPr algn="just"/>
            <a:r>
              <a:rPr lang="es-EC" sz="2000" dirty="0" smtClean="0">
                <a:solidFill>
                  <a:schemeClr val="tx1">
                    <a:lumMod val="75000"/>
                    <a:lumOff val="25000"/>
                  </a:schemeClr>
                </a:solidFill>
                <a:latin typeface="Agency FB" panose="020B0503020202020204" pitchFamily="34" charset="0"/>
              </a:rPr>
              <a:t>Enríquez Villarroel, Belén Alexandra</a:t>
            </a:r>
          </a:p>
          <a:p>
            <a:pPr algn="just"/>
            <a:endParaRPr lang="es-EC" sz="1400" dirty="0">
              <a:solidFill>
                <a:schemeClr val="tx1">
                  <a:lumMod val="75000"/>
                  <a:lumOff val="25000"/>
                </a:schemeClr>
              </a:solidFill>
              <a:latin typeface="Agency FB" panose="020B0503020202020204" pitchFamily="34" charset="0"/>
            </a:endParaRPr>
          </a:p>
          <a:p>
            <a:pPr algn="just"/>
            <a:r>
              <a:rPr lang="es-EC" sz="2000" dirty="0" smtClean="0">
                <a:solidFill>
                  <a:schemeClr val="tx1">
                    <a:lumMod val="75000"/>
                    <a:lumOff val="25000"/>
                  </a:schemeClr>
                </a:solidFill>
                <a:latin typeface="Agency FB" panose="020B0503020202020204" pitchFamily="34" charset="0"/>
              </a:rPr>
              <a:t>DIRECTOR:</a:t>
            </a:r>
          </a:p>
          <a:p>
            <a:pPr algn="just"/>
            <a:r>
              <a:rPr lang="es-EC" sz="2000" dirty="0" smtClean="0">
                <a:solidFill>
                  <a:schemeClr val="tx1">
                    <a:lumMod val="75000"/>
                    <a:lumOff val="25000"/>
                  </a:schemeClr>
                </a:solidFill>
                <a:latin typeface="Agency FB" panose="020B0503020202020204" pitchFamily="34" charset="0"/>
              </a:rPr>
              <a:t>Ing. Villamarín Zapata, Diego Fernando</a:t>
            </a:r>
          </a:p>
          <a:p>
            <a:pPr algn="just"/>
            <a:endParaRPr lang="es-EC" sz="1400" dirty="0">
              <a:solidFill>
                <a:schemeClr val="tx1">
                  <a:lumMod val="75000"/>
                  <a:lumOff val="25000"/>
                </a:schemeClr>
              </a:solidFill>
              <a:latin typeface="Agency FB" panose="020B0503020202020204" pitchFamily="34" charset="0"/>
            </a:endParaRPr>
          </a:p>
          <a:p>
            <a:pPr algn="just"/>
            <a:r>
              <a:rPr lang="es-EC" sz="2000" dirty="0" smtClean="0">
                <a:solidFill>
                  <a:schemeClr val="tx1">
                    <a:lumMod val="75000"/>
                    <a:lumOff val="25000"/>
                  </a:schemeClr>
                </a:solidFill>
                <a:latin typeface="Agency FB" panose="020B0503020202020204" pitchFamily="34" charset="0"/>
              </a:rPr>
              <a:t>SANGOLQUÍ - 2018</a:t>
            </a:r>
            <a:endParaRPr lang="en-IN" sz="2000" dirty="0">
              <a:solidFill>
                <a:schemeClr val="tx1">
                  <a:lumMod val="75000"/>
                  <a:lumOff val="25000"/>
                </a:schemeClr>
              </a:solidFill>
              <a:latin typeface="Agency FB" panose="020B0503020202020204" pitchFamily="34" charset="0"/>
            </a:endParaRPr>
          </a:p>
        </p:txBody>
      </p:sp>
      <p:grpSp>
        <p:nvGrpSpPr>
          <p:cNvPr id="12" name="Grupo 11"/>
          <p:cNvGrpSpPr>
            <a:grpSpLocks noChangeAspect="1"/>
          </p:cNvGrpSpPr>
          <p:nvPr/>
        </p:nvGrpSpPr>
        <p:grpSpPr>
          <a:xfrm>
            <a:off x="6109184" y="2886155"/>
            <a:ext cx="5235515" cy="3479134"/>
            <a:chOff x="5119318" y="2019679"/>
            <a:chExt cx="6256357" cy="4157510"/>
          </a:xfrm>
        </p:grpSpPr>
        <p:sp>
          <p:nvSpPr>
            <p:cNvPr id="46" name="Rectangle 45">
              <a:extLst>
                <a:ext uri="{FF2B5EF4-FFF2-40B4-BE49-F238E27FC236}">
                  <a16:creationId xmlns="" xmlns:a16="http://schemas.microsoft.com/office/drawing/2014/main" id="{89358179-2A58-46E2-AEB2-52DD2FEDB8A5}"/>
                </a:ext>
              </a:extLst>
            </p:cNvPr>
            <p:cNvSpPr/>
            <p:nvPr/>
          </p:nvSpPr>
          <p:spPr>
            <a:xfrm rot="2700000">
              <a:off x="6096001" y="2992590"/>
              <a:ext cx="872818" cy="872818"/>
            </a:xfrm>
            <a:prstGeom prst="rect">
              <a:avLst/>
            </a:prstGeom>
            <a:solidFill>
              <a:srgbClr val="6F07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4" name="Freeform: Shape 43">
              <a:extLst>
                <a:ext uri="{FF2B5EF4-FFF2-40B4-BE49-F238E27FC236}">
                  <a16:creationId xmlns="" xmlns:a16="http://schemas.microsoft.com/office/drawing/2014/main" id="{3A3391DD-BBB9-4483-A0A7-B767C181AA5C}"/>
                </a:ext>
              </a:extLst>
            </p:cNvPr>
            <p:cNvSpPr/>
            <p:nvPr/>
          </p:nvSpPr>
          <p:spPr>
            <a:xfrm rot="8100000">
              <a:off x="8557032" y="2019679"/>
              <a:ext cx="2818643" cy="2818643"/>
            </a:xfrm>
            <a:custGeom>
              <a:avLst/>
              <a:gdLst>
                <a:gd name="connsiteX0" fmla="*/ 0 w 3427750"/>
                <a:gd name="connsiteY0" fmla="*/ 3427750 h 3427750"/>
                <a:gd name="connsiteX1" fmla="*/ 0 w 3427750"/>
                <a:gd name="connsiteY1" fmla="*/ 629587 h 3427750"/>
                <a:gd name="connsiteX2" fmla="*/ 0 w 3427750"/>
                <a:gd name="connsiteY2" fmla="*/ 314793 h 3427750"/>
                <a:gd name="connsiteX3" fmla="*/ 0 w 3427750"/>
                <a:gd name="connsiteY3" fmla="*/ 0 h 3427750"/>
                <a:gd name="connsiteX4" fmla="*/ 314793 w 3427750"/>
                <a:gd name="connsiteY4" fmla="*/ 0 h 3427750"/>
                <a:gd name="connsiteX5" fmla="*/ 629587 w 3427750"/>
                <a:gd name="connsiteY5" fmla="*/ 0 h 3427750"/>
                <a:gd name="connsiteX6" fmla="*/ 3427750 w 3427750"/>
                <a:gd name="connsiteY6" fmla="*/ 0 h 3427750"/>
                <a:gd name="connsiteX7" fmla="*/ 3427750 w 3427750"/>
                <a:gd name="connsiteY7" fmla="*/ 629587 h 3427750"/>
                <a:gd name="connsiteX8" fmla="*/ 629587 w 3427750"/>
                <a:gd name="connsiteY8" fmla="*/ 629587 h 3427750"/>
                <a:gd name="connsiteX9" fmla="*/ 629587 w 3427750"/>
                <a:gd name="connsiteY9" fmla="*/ 3427750 h 342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27750" h="3427750">
                  <a:moveTo>
                    <a:pt x="0" y="3427750"/>
                  </a:moveTo>
                  <a:lnTo>
                    <a:pt x="0" y="629587"/>
                  </a:lnTo>
                  <a:lnTo>
                    <a:pt x="0" y="314793"/>
                  </a:lnTo>
                  <a:lnTo>
                    <a:pt x="0" y="0"/>
                  </a:lnTo>
                  <a:lnTo>
                    <a:pt x="314793" y="0"/>
                  </a:lnTo>
                  <a:lnTo>
                    <a:pt x="629587" y="0"/>
                  </a:lnTo>
                  <a:lnTo>
                    <a:pt x="3427750" y="0"/>
                  </a:lnTo>
                  <a:lnTo>
                    <a:pt x="3427750" y="629587"/>
                  </a:lnTo>
                  <a:lnTo>
                    <a:pt x="629587" y="629587"/>
                  </a:lnTo>
                  <a:lnTo>
                    <a:pt x="629587" y="3427750"/>
                  </a:lnTo>
                  <a:close/>
                </a:path>
              </a:pathLst>
            </a:custGeom>
            <a:gradFill flip="none" rotWithShape="1">
              <a:gsLst>
                <a:gs pos="75000">
                  <a:srgbClr val="FF5626"/>
                </a:gs>
                <a:gs pos="50000">
                  <a:srgbClr val="CA0034"/>
                </a:gs>
                <a:gs pos="25000">
                  <a:srgbClr val="93093D"/>
                </a:gs>
                <a:gs pos="0">
                  <a:srgbClr val="5A1745"/>
                </a:gs>
                <a:gs pos="100000">
                  <a:srgbClr val="FFC500"/>
                </a:gs>
              </a:gsLst>
              <a:lin ang="16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2" name="Rectangle 71">
              <a:extLst>
                <a:ext uri="{FF2B5EF4-FFF2-40B4-BE49-F238E27FC236}">
                  <a16:creationId xmlns="" xmlns:a16="http://schemas.microsoft.com/office/drawing/2014/main" id="{F23EC72C-9DE5-46E0-AF22-E80E559F75AE}"/>
                </a:ext>
              </a:extLst>
            </p:cNvPr>
            <p:cNvSpPr/>
            <p:nvPr/>
          </p:nvSpPr>
          <p:spPr>
            <a:xfrm rot="2700000">
              <a:off x="6790727" y="4850878"/>
              <a:ext cx="1306748" cy="1345873"/>
            </a:xfrm>
            <a:prstGeom prst="rect">
              <a:avLst/>
            </a:prstGeom>
            <a:solidFill>
              <a:srgbClr val="CA00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3" name="Rectangle 72">
              <a:extLst>
                <a:ext uri="{FF2B5EF4-FFF2-40B4-BE49-F238E27FC236}">
                  <a16:creationId xmlns="" xmlns:a16="http://schemas.microsoft.com/office/drawing/2014/main" id="{6A760CC4-A53B-4E47-825A-B3221D1DCA2E}"/>
                </a:ext>
              </a:extLst>
            </p:cNvPr>
            <p:cNvSpPr/>
            <p:nvPr/>
          </p:nvSpPr>
          <p:spPr>
            <a:xfrm rot="2700000">
              <a:off x="5151558" y="3965619"/>
              <a:ext cx="1638069" cy="1702549"/>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13" name="TextBox 57">
            <a:extLst>
              <a:ext uri="{FF2B5EF4-FFF2-40B4-BE49-F238E27FC236}">
                <a16:creationId xmlns="" xmlns:a16="http://schemas.microsoft.com/office/drawing/2014/main" id="{FA74ADD0-8A03-46F8-AF32-199001161A8F}"/>
              </a:ext>
            </a:extLst>
          </p:cNvPr>
          <p:cNvSpPr txBox="1"/>
          <p:nvPr/>
        </p:nvSpPr>
        <p:spPr>
          <a:xfrm>
            <a:off x="619996" y="1935574"/>
            <a:ext cx="7188179" cy="1015663"/>
          </a:xfrm>
          <a:prstGeom prst="rect">
            <a:avLst/>
          </a:prstGeom>
          <a:noFill/>
        </p:spPr>
        <p:txBody>
          <a:bodyPr wrap="square" rtlCol="0">
            <a:spAutoFit/>
          </a:bodyPr>
          <a:lstStyle/>
          <a:p>
            <a:r>
              <a:rPr lang="es-EC" sz="2400" dirty="0" smtClean="0">
                <a:solidFill>
                  <a:schemeClr val="tx1">
                    <a:lumMod val="75000"/>
                    <a:lumOff val="25000"/>
                  </a:schemeClr>
                </a:solidFill>
                <a:latin typeface="Agency FB" panose="020B0503020202020204" pitchFamily="34" charset="0"/>
              </a:rPr>
              <a:t>DEPARTAMENTO DE ELÉCTRICA, ELECTRÓNICA Y TELECOMUNICACIONES </a:t>
            </a:r>
          </a:p>
          <a:p>
            <a:endParaRPr lang="es-EC" sz="1200" dirty="0" smtClean="0">
              <a:solidFill>
                <a:schemeClr val="tx1">
                  <a:lumMod val="75000"/>
                  <a:lumOff val="25000"/>
                </a:schemeClr>
              </a:solidFill>
              <a:latin typeface="Agency FB" panose="020B0503020202020204" pitchFamily="34" charset="0"/>
            </a:endParaRPr>
          </a:p>
          <a:p>
            <a:r>
              <a:rPr lang="es-EC" sz="2400" dirty="0" smtClean="0">
                <a:solidFill>
                  <a:schemeClr val="tx1">
                    <a:lumMod val="75000"/>
                    <a:lumOff val="25000"/>
                  </a:schemeClr>
                </a:solidFill>
                <a:latin typeface="Agency FB" panose="020B0503020202020204" pitchFamily="34" charset="0"/>
              </a:rPr>
              <a:t>CARRERA DE INGENIERÍA EN ELECTRÓNICA, AUTOMATIZACIÓN Y CONTROL</a:t>
            </a:r>
            <a:endParaRPr lang="es-EC" sz="2400" dirty="0">
              <a:solidFill>
                <a:schemeClr val="tx1">
                  <a:lumMod val="75000"/>
                  <a:lumOff val="25000"/>
                </a:schemeClr>
              </a:solidFill>
              <a:latin typeface="Agency FB" panose="020B0503020202020204" pitchFamily="34" charset="0"/>
            </a:endParaRPr>
          </a:p>
        </p:txBody>
      </p:sp>
      <p:pic>
        <p:nvPicPr>
          <p:cNvPr id="1026" name="Picture 2" descr="Resultado de imagen para LOGO ESP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4284" y="475685"/>
            <a:ext cx="4907614" cy="12674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6873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85" decel="5085" autoRev="1" fill="remove" nodeType="withEffect">
                                  <p:stCondLst>
                                    <p:cond delay="0"/>
                                  </p:stCondLst>
                                  <p:childTnLst>
                                    <p:animMotion origin="layout" path="M 1.45833E-6 -4.07407E-6 L 0.29088 -0.00416 " pathEditMode="relative" rAng="0" ptsTypes="AA">
                                      <p:cBhvr>
                                        <p:cTn id="6" dur="59000" fill="hold"/>
                                        <p:tgtEl>
                                          <p:spTgt spid="1052"/>
                                        </p:tgtEl>
                                        <p:attrNameLst>
                                          <p:attrName>ppt_x</p:attrName>
                                          <p:attrName>ppt_y</p:attrName>
                                        </p:attrNameLst>
                                      </p:cBhvr>
                                      <p:rCtr x="14544" y="-20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6">
            <a:extLst>
              <a:ext uri="{FF2B5EF4-FFF2-40B4-BE49-F238E27FC236}">
                <a16:creationId xmlns:a16="http://schemas.microsoft.com/office/drawing/2014/main" xmlns="" id="{E623F98E-5FFF-4701-A99F-87B202C66033}"/>
              </a:ext>
            </a:extLst>
          </p:cNvPr>
          <p:cNvSpPr txBox="1"/>
          <p:nvPr/>
        </p:nvSpPr>
        <p:spPr>
          <a:xfrm>
            <a:off x="160421" y="329374"/>
            <a:ext cx="11861688" cy="584775"/>
          </a:xfrm>
          <a:prstGeom prst="rect">
            <a:avLst/>
          </a:prstGeom>
          <a:noFill/>
        </p:spPr>
        <p:txBody>
          <a:bodyPr wrap="square" rtlCol="0">
            <a:spAutoFit/>
          </a:bodyPr>
          <a:lstStyle/>
          <a:p>
            <a:pPr algn="ctr"/>
            <a:r>
              <a:rPr lang="es-EC" sz="3200" dirty="0" smtClean="0">
                <a:solidFill>
                  <a:schemeClr val="bg2">
                    <a:lumMod val="50000"/>
                  </a:schemeClr>
                </a:solidFill>
                <a:latin typeface="Agency FB" panose="020B0503020202020204" pitchFamily="34" charset="0"/>
              </a:rPr>
              <a:t>INTERACTIVIDAD PARA LA TELEVISIÓN DIGITAL Y EL MIDDLEWARE GINGA</a:t>
            </a:r>
            <a:endParaRPr lang="es-EC" sz="3200" dirty="0">
              <a:solidFill>
                <a:schemeClr val="bg2">
                  <a:lumMod val="50000"/>
                </a:schemeClr>
              </a:solidFill>
              <a:latin typeface="Agency FB" panose="020B0503020202020204" pitchFamily="34" charset="0"/>
            </a:endParaRPr>
          </a:p>
        </p:txBody>
      </p:sp>
      <p:grpSp>
        <p:nvGrpSpPr>
          <p:cNvPr id="3" name="Group 78">
            <a:extLst>
              <a:ext uri="{FF2B5EF4-FFF2-40B4-BE49-F238E27FC236}">
                <a16:creationId xmlns:a16="http://schemas.microsoft.com/office/drawing/2014/main" xmlns="" id="{B347FCAE-CD51-47C1-A0E5-7FE287A79E42}"/>
              </a:ext>
            </a:extLst>
          </p:cNvPr>
          <p:cNvGrpSpPr/>
          <p:nvPr/>
        </p:nvGrpSpPr>
        <p:grpSpPr>
          <a:xfrm>
            <a:off x="5378756" y="1062002"/>
            <a:ext cx="1434489" cy="190500"/>
            <a:chOff x="4679586" y="878988"/>
            <a:chExt cx="1434489" cy="190500"/>
          </a:xfrm>
        </p:grpSpPr>
        <p:sp>
          <p:nvSpPr>
            <p:cNvPr id="4" name="Oval 70">
              <a:extLst>
                <a:ext uri="{FF2B5EF4-FFF2-40B4-BE49-F238E27FC236}">
                  <a16:creationId xmlns:a16="http://schemas.microsoft.com/office/drawing/2014/main" xmlns="" id="{957F6F33-D335-4F37-A9F5-23DE49CB0B4A}"/>
                </a:ext>
              </a:extLst>
            </p:cNvPr>
            <p:cNvSpPr/>
            <p:nvPr/>
          </p:nvSpPr>
          <p:spPr>
            <a:xfrm>
              <a:off x="4679586" y="878988"/>
              <a:ext cx="190500" cy="190500"/>
            </a:xfrm>
            <a:prstGeom prst="ellipse">
              <a:avLst/>
            </a:prstGeom>
            <a:solidFill>
              <a:srgbClr val="5A17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73">
              <a:extLst>
                <a:ext uri="{FF2B5EF4-FFF2-40B4-BE49-F238E27FC236}">
                  <a16:creationId xmlns:a16="http://schemas.microsoft.com/office/drawing/2014/main" xmlns="" id="{9D3A95DB-0E0C-40A8-88F7-9DAC67B156F6}"/>
                </a:ext>
              </a:extLst>
            </p:cNvPr>
            <p:cNvSpPr/>
            <p:nvPr/>
          </p:nvSpPr>
          <p:spPr>
            <a:xfrm>
              <a:off x="4990736" y="878988"/>
              <a:ext cx="190500" cy="190500"/>
            </a:xfrm>
            <a:prstGeom prst="ellipse">
              <a:avLst/>
            </a:prstGeom>
            <a:solidFill>
              <a:srgbClr val="930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75">
              <a:extLst>
                <a:ext uri="{FF2B5EF4-FFF2-40B4-BE49-F238E27FC236}">
                  <a16:creationId xmlns:a16="http://schemas.microsoft.com/office/drawing/2014/main" xmlns="" id="{AD1EA8C3-D35D-4FB7-8D6B-858B4EE08256}"/>
                </a:ext>
              </a:extLst>
            </p:cNvPr>
            <p:cNvSpPr/>
            <p:nvPr/>
          </p:nvSpPr>
          <p:spPr>
            <a:xfrm>
              <a:off x="5301522" y="878988"/>
              <a:ext cx="190500" cy="190500"/>
            </a:xfrm>
            <a:prstGeom prst="ellipse">
              <a:avLst/>
            </a:prstGeom>
            <a:solidFill>
              <a:srgbClr val="CA00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76">
              <a:extLst>
                <a:ext uri="{FF2B5EF4-FFF2-40B4-BE49-F238E27FC236}">
                  <a16:creationId xmlns:a16="http://schemas.microsoft.com/office/drawing/2014/main" xmlns="" id="{FD4B96A9-29AD-4507-B1E8-D12C03BAD2C2}"/>
                </a:ext>
              </a:extLst>
            </p:cNvPr>
            <p:cNvSpPr/>
            <p:nvPr/>
          </p:nvSpPr>
          <p:spPr>
            <a:xfrm>
              <a:off x="5612308" y="878988"/>
              <a:ext cx="190500" cy="190500"/>
            </a:xfrm>
            <a:prstGeom prst="ellipse">
              <a:avLst/>
            </a:prstGeom>
            <a:solidFill>
              <a:srgbClr val="FF5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7">
              <a:extLst>
                <a:ext uri="{FF2B5EF4-FFF2-40B4-BE49-F238E27FC236}">
                  <a16:creationId xmlns:a16="http://schemas.microsoft.com/office/drawing/2014/main" xmlns="" id="{50AFA104-D1BD-427D-90C1-6CE47F2C7A56}"/>
                </a:ext>
              </a:extLst>
            </p:cNvPr>
            <p:cNvSpPr/>
            <p:nvPr/>
          </p:nvSpPr>
          <p:spPr>
            <a:xfrm>
              <a:off x="5923575" y="878988"/>
              <a:ext cx="190500" cy="190500"/>
            </a:xfrm>
            <a:prstGeom prst="ellipse">
              <a:avLst/>
            </a:prstGeom>
            <a:solidFill>
              <a:srgbClr val="FFC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ángulo redondeado 9"/>
          <p:cNvSpPr/>
          <p:nvPr/>
        </p:nvSpPr>
        <p:spPr>
          <a:xfrm>
            <a:off x="3818020" y="1957137"/>
            <a:ext cx="7363326" cy="946483"/>
          </a:xfrm>
          <a:prstGeom prst="roundRect">
            <a:avLst/>
          </a:prstGeom>
          <a:noFill/>
          <a:ln>
            <a:solidFill>
              <a:srgbClr val="FFC5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s-ES" sz="2400" dirty="0" smtClean="0">
                <a:solidFill>
                  <a:schemeClr val="tx1">
                    <a:lumMod val="75000"/>
                    <a:lumOff val="25000"/>
                  </a:schemeClr>
                </a:solidFill>
                <a:latin typeface="Agency FB" panose="020B0503020202020204" pitchFamily="34" charset="0"/>
              </a:rPr>
              <a:t>La interactividad permite el envío y recepción de datos permitiendo la retroalimentación entre el usuario y el televisor.</a:t>
            </a:r>
            <a:endParaRPr lang="es-ES" sz="2400" dirty="0">
              <a:solidFill>
                <a:schemeClr val="tx1">
                  <a:lumMod val="75000"/>
                  <a:lumOff val="25000"/>
                </a:schemeClr>
              </a:solidFill>
              <a:latin typeface="Agency FB" panose="020B0503020202020204" pitchFamily="34" charset="0"/>
            </a:endParaRPr>
          </a:p>
        </p:txBody>
      </p:sp>
      <p:sp>
        <p:nvSpPr>
          <p:cNvPr id="11" name="Rectángulo redondeado 10"/>
          <p:cNvSpPr/>
          <p:nvPr/>
        </p:nvSpPr>
        <p:spPr>
          <a:xfrm>
            <a:off x="3818019" y="3016100"/>
            <a:ext cx="7363326" cy="946800"/>
          </a:xfrm>
          <a:prstGeom prst="roundRect">
            <a:avLst/>
          </a:prstGeom>
          <a:noFill/>
          <a:ln>
            <a:solidFill>
              <a:srgbClr val="FF562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s-EC" sz="2400" dirty="0" smtClean="0">
                <a:solidFill>
                  <a:schemeClr val="tx1">
                    <a:lumMod val="75000"/>
                    <a:lumOff val="25000"/>
                  </a:schemeClr>
                </a:solidFill>
                <a:latin typeface="Agency FB" panose="020B0503020202020204" pitchFamily="34" charset="0"/>
              </a:rPr>
              <a:t>Un middleware </a:t>
            </a:r>
            <a:r>
              <a:rPr lang="es-EC" sz="2400" dirty="0">
                <a:solidFill>
                  <a:schemeClr val="tx1">
                    <a:lumMod val="75000"/>
                    <a:lumOff val="25000"/>
                  </a:schemeClr>
                </a:solidFill>
                <a:latin typeface="Agency FB" panose="020B0503020202020204" pitchFamily="34" charset="0"/>
              </a:rPr>
              <a:t>es un software heterogéneo que permite interactuar con distintas aplicaciones, sistemas de software o hardware, </a:t>
            </a:r>
            <a:r>
              <a:rPr lang="es-EC" sz="2400" dirty="0" smtClean="0">
                <a:solidFill>
                  <a:schemeClr val="tx1">
                    <a:lumMod val="75000"/>
                    <a:lumOff val="25000"/>
                  </a:schemeClr>
                </a:solidFill>
                <a:latin typeface="Agency FB" panose="020B0503020202020204" pitchFamily="34" charset="0"/>
              </a:rPr>
              <a:t>redes, etc.</a:t>
            </a:r>
            <a:endParaRPr lang="es-ES" sz="2400" dirty="0">
              <a:solidFill>
                <a:schemeClr val="tx1">
                  <a:lumMod val="75000"/>
                  <a:lumOff val="25000"/>
                </a:schemeClr>
              </a:solidFill>
              <a:latin typeface="Agency FB" panose="020B0503020202020204" pitchFamily="34" charset="0"/>
            </a:endParaRPr>
          </a:p>
        </p:txBody>
      </p:sp>
      <p:sp>
        <p:nvSpPr>
          <p:cNvPr id="12" name="Rectángulo redondeado 11"/>
          <p:cNvSpPr/>
          <p:nvPr/>
        </p:nvSpPr>
        <p:spPr>
          <a:xfrm>
            <a:off x="3818019" y="4075380"/>
            <a:ext cx="7363326" cy="946800"/>
          </a:xfrm>
          <a:prstGeom prst="roundRect">
            <a:avLst/>
          </a:prstGeom>
          <a:noFill/>
          <a:ln>
            <a:solidFill>
              <a:srgbClr val="CA003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s-ES" sz="2400" dirty="0" smtClean="0">
                <a:solidFill>
                  <a:schemeClr val="tx1">
                    <a:lumMod val="75000"/>
                    <a:lumOff val="25000"/>
                  </a:schemeClr>
                </a:solidFill>
                <a:latin typeface="Agency FB" panose="020B0503020202020204" pitchFamily="34" charset="0"/>
              </a:rPr>
              <a:t>El estándar brasileño </a:t>
            </a:r>
            <a:r>
              <a:rPr lang="es-ES" sz="2400" dirty="0" err="1" smtClean="0">
                <a:solidFill>
                  <a:schemeClr val="tx1">
                    <a:lumMod val="75000"/>
                    <a:lumOff val="25000"/>
                  </a:schemeClr>
                </a:solidFill>
                <a:latin typeface="Agency FB" panose="020B0503020202020204" pitchFamily="34" charset="0"/>
              </a:rPr>
              <a:t>ISDB</a:t>
            </a:r>
            <a:r>
              <a:rPr lang="es-ES" sz="2400" dirty="0" smtClean="0">
                <a:solidFill>
                  <a:schemeClr val="tx1">
                    <a:lumMod val="75000"/>
                    <a:lumOff val="25000"/>
                  </a:schemeClr>
                </a:solidFill>
                <a:latin typeface="Agency FB" panose="020B0503020202020204" pitchFamily="34" charset="0"/>
              </a:rPr>
              <a:t>-Tb y la </a:t>
            </a:r>
            <a:r>
              <a:rPr lang="es-ES" sz="2400" dirty="0" err="1" smtClean="0">
                <a:solidFill>
                  <a:schemeClr val="tx1">
                    <a:lumMod val="75000"/>
                    <a:lumOff val="25000"/>
                  </a:schemeClr>
                </a:solidFill>
                <a:latin typeface="Agency FB" panose="020B0503020202020204" pitchFamily="34" charset="0"/>
              </a:rPr>
              <a:t>UIT</a:t>
            </a:r>
            <a:r>
              <a:rPr lang="es-ES" sz="2400" dirty="0" smtClean="0">
                <a:solidFill>
                  <a:schemeClr val="tx1">
                    <a:lumMod val="75000"/>
                    <a:lumOff val="25000"/>
                  </a:schemeClr>
                </a:solidFill>
                <a:latin typeface="Agency FB" panose="020B0503020202020204" pitchFamily="34" charset="0"/>
              </a:rPr>
              <a:t> </a:t>
            </a:r>
            <a:r>
              <a:rPr lang="es-EC" sz="2400" dirty="0">
                <a:solidFill>
                  <a:schemeClr val="tx1">
                    <a:lumMod val="75000"/>
                    <a:lumOff val="25000"/>
                  </a:schemeClr>
                </a:solidFill>
                <a:latin typeface="Agency FB" panose="020B0503020202020204" pitchFamily="34" charset="0"/>
              </a:rPr>
              <a:t>recomiendan a Ginga como la capa de software </a:t>
            </a:r>
            <a:r>
              <a:rPr lang="es-EC" sz="2400" dirty="0" smtClean="0">
                <a:solidFill>
                  <a:schemeClr val="tx1">
                    <a:lumMod val="75000"/>
                    <a:lumOff val="25000"/>
                  </a:schemeClr>
                </a:solidFill>
                <a:latin typeface="Agency FB" panose="020B0503020202020204" pitchFamily="34" charset="0"/>
              </a:rPr>
              <a:t>para el </a:t>
            </a:r>
            <a:r>
              <a:rPr lang="es-EC" sz="2400" dirty="0">
                <a:solidFill>
                  <a:schemeClr val="tx1">
                    <a:lumMod val="75000"/>
                    <a:lumOff val="25000"/>
                  </a:schemeClr>
                </a:solidFill>
                <a:latin typeface="Agency FB" panose="020B0503020202020204" pitchFamily="34" charset="0"/>
              </a:rPr>
              <a:t>desarrollo de aplicaciones interactivas</a:t>
            </a:r>
            <a:r>
              <a:rPr lang="es-ES" sz="2400" dirty="0" smtClean="0">
                <a:solidFill>
                  <a:schemeClr val="tx1">
                    <a:lumMod val="75000"/>
                    <a:lumOff val="25000"/>
                  </a:schemeClr>
                </a:solidFill>
                <a:latin typeface="Agency FB" panose="020B0503020202020204" pitchFamily="34" charset="0"/>
              </a:rPr>
              <a:t>.     </a:t>
            </a:r>
            <a:endParaRPr lang="es-ES" sz="2400" dirty="0">
              <a:solidFill>
                <a:schemeClr val="tx1">
                  <a:lumMod val="75000"/>
                  <a:lumOff val="25000"/>
                </a:schemeClr>
              </a:solidFill>
              <a:latin typeface="Agency FB" panose="020B0503020202020204" pitchFamily="34" charset="0"/>
            </a:endParaRPr>
          </a:p>
        </p:txBody>
      </p:sp>
      <p:sp>
        <p:nvSpPr>
          <p:cNvPr id="14" name="Rectángulo redondeado 13"/>
          <p:cNvSpPr/>
          <p:nvPr/>
        </p:nvSpPr>
        <p:spPr>
          <a:xfrm>
            <a:off x="3818019" y="5137491"/>
            <a:ext cx="7363325" cy="946800"/>
          </a:xfrm>
          <a:prstGeom prst="roundRect">
            <a:avLst/>
          </a:prstGeom>
          <a:noFill/>
          <a:ln>
            <a:solidFill>
              <a:srgbClr val="5A174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s-EC" sz="2400" dirty="0">
                <a:solidFill>
                  <a:schemeClr val="tx1">
                    <a:lumMod val="75000"/>
                    <a:lumOff val="25000"/>
                  </a:schemeClr>
                </a:solidFill>
                <a:latin typeface="Agency FB" panose="020B0503020202020204" pitchFamily="34" charset="0"/>
              </a:rPr>
              <a:t>Ginga emplea </a:t>
            </a:r>
            <a:r>
              <a:rPr lang="es-EC" sz="2400" dirty="0" smtClean="0">
                <a:solidFill>
                  <a:schemeClr val="tx1">
                    <a:lumMod val="75000"/>
                    <a:lumOff val="25000"/>
                  </a:schemeClr>
                </a:solidFill>
                <a:latin typeface="Agency FB" panose="020B0503020202020204" pitchFamily="34" charset="0"/>
              </a:rPr>
              <a:t>paradigmas declarativos </a:t>
            </a:r>
            <a:r>
              <a:rPr lang="es-EC" sz="2400" dirty="0">
                <a:solidFill>
                  <a:schemeClr val="tx1">
                    <a:lumMod val="75000"/>
                    <a:lumOff val="25000"/>
                  </a:schemeClr>
                </a:solidFill>
                <a:latin typeface="Agency FB" panose="020B0503020202020204" pitchFamily="34" charset="0"/>
              </a:rPr>
              <a:t>(Ginga </a:t>
            </a:r>
            <a:r>
              <a:rPr lang="es-EC" sz="2400" dirty="0" err="1">
                <a:solidFill>
                  <a:schemeClr val="tx1">
                    <a:lumMod val="75000"/>
                    <a:lumOff val="25000"/>
                  </a:schemeClr>
                </a:solidFill>
                <a:latin typeface="Agency FB" panose="020B0503020202020204" pitchFamily="34" charset="0"/>
              </a:rPr>
              <a:t>NCL</a:t>
            </a:r>
            <a:r>
              <a:rPr lang="es-EC" sz="2400" dirty="0">
                <a:solidFill>
                  <a:schemeClr val="tx1">
                    <a:lumMod val="75000"/>
                    <a:lumOff val="25000"/>
                  </a:schemeClr>
                </a:solidFill>
                <a:latin typeface="Agency FB" panose="020B0503020202020204" pitchFamily="34" charset="0"/>
              </a:rPr>
              <a:t>) e</a:t>
            </a:r>
            <a:r>
              <a:rPr lang="es-EC" sz="2400" dirty="0" smtClean="0">
                <a:solidFill>
                  <a:schemeClr val="tx1">
                    <a:lumMod val="75000"/>
                    <a:lumOff val="25000"/>
                  </a:schemeClr>
                </a:solidFill>
                <a:latin typeface="Agency FB" panose="020B0503020202020204" pitchFamily="34" charset="0"/>
              </a:rPr>
              <a:t> </a:t>
            </a:r>
            <a:r>
              <a:rPr lang="es-EC" sz="2400" dirty="0">
                <a:solidFill>
                  <a:schemeClr val="tx1">
                    <a:lumMod val="75000"/>
                    <a:lumOff val="25000"/>
                  </a:schemeClr>
                </a:solidFill>
                <a:latin typeface="Agency FB" panose="020B0503020202020204" pitchFamily="34" charset="0"/>
              </a:rPr>
              <a:t>imperativos (</a:t>
            </a:r>
            <a:r>
              <a:rPr lang="es-EC" sz="2400" dirty="0" err="1">
                <a:solidFill>
                  <a:schemeClr val="tx1">
                    <a:lumMod val="75000"/>
                    <a:lumOff val="25000"/>
                  </a:schemeClr>
                </a:solidFill>
                <a:latin typeface="Agency FB" panose="020B0503020202020204" pitchFamily="34" charset="0"/>
              </a:rPr>
              <a:t>LUA</a:t>
            </a:r>
            <a:r>
              <a:rPr lang="es-EC" sz="2400" dirty="0">
                <a:solidFill>
                  <a:schemeClr val="tx1">
                    <a:lumMod val="75000"/>
                    <a:lumOff val="25000"/>
                  </a:schemeClr>
                </a:solidFill>
                <a:latin typeface="Agency FB" panose="020B0503020202020204" pitchFamily="34" charset="0"/>
              </a:rPr>
              <a:t>) para el desarrollo </a:t>
            </a:r>
            <a:r>
              <a:rPr lang="es-EC" sz="2400" dirty="0" smtClean="0">
                <a:solidFill>
                  <a:schemeClr val="tx1">
                    <a:lumMod val="75000"/>
                    <a:lumOff val="25000"/>
                  </a:schemeClr>
                </a:solidFill>
                <a:latin typeface="Agency FB" panose="020B0503020202020204" pitchFamily="34" charset="0"/>
              </a:rPr>
              <a:t>de aplicaciones interactivas. </a:t>
            </a:r>
            <a:endParaRPr lang="es-ES" sz="2400" dirty="0">
              <a:solidFill>
                <a:schemeClr val="tx1">
                  <a:lumMod val="75000"/>
                  <a:lumOff val="25000"/>
                </a:schemeClr>
              </a:solidFill>
              <a:latin typeface="Agency FB" panose="020B0503020202020204" pitchFamily="34" charset="0"/>
            </a:endParaRPr>
          </a:p>
        </p:txBody>
      </p:sp>
      <p:pic>
        <p:nvPicPr>
          <p:cNvPr id="18" name="Imagen 17" descr="Recorte de pantall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231" y="2797491"/>
            <a:ext cx="2340000" cy="2340000"/>
          </a:xfrm>
          <a:prstGeom prst="rect">
            <a:avLst/>
          </a:prstGeom>
        </p:spPr>
      </p:pic>
    </p:spTree>
    <p:extLst>
      <p:ext uri="{BB962C8B-B14F-4D97-AF65-F5344CB8AC3E}">
        <p14:creationId xmlns:p14="http://schemas.microsoft.com/office/powerpoint/2010/main" val="89535236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6">
            <a:extLst>
              <a:ext uri="{FF2B5EF4-FFF2-40B4-BE49-F238E27FC236}">
                <a16:creationId xmlns:a16="http://schemas.microsoft.com/office/drawing/2014/main" xmlns="" id="{E623F98E-5FFF-4701-A99F-87B202C66033}"/>
              </a:ext>
            </a:extLst>
          </p:cNvPr>
          <p:cNvSpPr txBox="1"/>
          <p:nvPr/>
        </p:nvSpPr>
        <p:spPr>
          <a:xfrm>
            <a:off x="160421" y="329374"/>
            <a:ext cx="11861688" cy="584775"/>
          </a:xfrm>
          <a:prstGeom prst="rect">
            <a:avLst/>
          </a:prstGeom>
          <a:noFill/>
        </p:spPr>
        <p:txBody>
          <a:bodyPr wrap="square" rtlCol="0">
            <a:spAutoFit/>
          </a:bodyPr>
          <a:lstStyle/>
          <a:p>
            <a:pPr algn="ctr"/>
            <a:r>
              <a:rPr lang="es-EC" sz="3200" dirty="0" smtClean="0">
                <a:solidFill>
                  <a:schemeClr val="bg2">
                    <a:lumMod val="50000"/>
                  </a:schemeClr>
                </a:solidFill>
                <a:latin typeface="Agency FB" panose="020B0503020202020204" pitchFamily="34" charset="0"/>
              </a:rPr>
              <a:t>INTERACTIVIDAD PARA LA TELEVISIÓN DIGITAL Y EL MIDDLEWARE GINGA</a:t>
            </a:r>
            <a:endParaRPr lang="es-EC" sz="3200" dirty="0">
              <a:solidFill>
                <a:schemeClr val="bg2">
                  <a:lumMod val="50000"/>
                </a:schemeClr>
              </a:solidFill>
              <a:latin typeface="Agency FB" panose="020B0503020202020204" pitchFamily="34" charset="0"/>
            </a:endParaRPr>
          </a:p>
        </p:txBody>
      </p:sp>
      <p:grpSp>
        <p:nvGrpSpPr>
          <p:cNvPr id="3" name="Group 78">
            <a:extLst>
              <a:ext uri="{FF2B5EF4-FFF2-40B4-BE49-F238E27FC236}">
                <a16:creationId xmlns:a16="http://schemas.microsoft.com/office/drawing/2014/main" xmlns="" id="{B347FCAE-CD51-47C1-A0E5-7FE287A79E42}"/>
              </a:ext>
            </a:extLst>
          </p:cNvPr>
          <p:cNvGrpSpPr/>
          <p:nvPr/>
        </p:nvGrpSpPr>
        <p:grpSpPr>
          <a:xfrm>
            <a:off x="5378756" y="1062002"/>
            <a:ext cx="1434489" cy="190500"/>
            <a:chOff x="4679586" y="878988"/>
            <a:chExt cx="1434489" cy="190500"/>
          </a:xfrm>
        </p:grpSpPr>
        <p:sp>
          <p:nvSpPr>
            <p:cNvPr id="4" name="Oval 70">
              <a:extLst>
                <a:ext uri="{FF2B5EF4-FFF2-40B4-BE49-F238E27FC236}">
                  <a16:creationId xmlns:a16="http://schemas.microsoft.com/office/drawing/2014/main" xmlns="" id="{957F6F33-D335-4F37-A9F5-23DE49CB0B4A}"/>
                </a:ext>
              </a:extLst>
            </p:cNvPr>
            <p:cNvSpPr/>
            <p:nvPr/>
          </p:nvSpPr>
          <p:spPr>
            <a:xfrm>
              <a:off x="4679586" y="878988"/>
              <a:ext cx="190500" cy="190500"/>
            </a:xfrm>
            <a:prstGeom prst="ellipse">
              <a:avLst/>
            </a:prstGeom>
            <a:solidFill>
              <a:srgbClr val="5A17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73">
              <a:extLst>
                <a:ext uri="{FF2B5EF4-FFF2-40B4-BE49-F238E27FC236}">
                  <a16:creationId xmlns:a16="http://schemas.microsoft.com/office/drawing/2014/main" xmlns="" id="{9D3A95DB-0E0C-40A8-88F7-9DAC67B156F6}"/>
                </a:ext>
              </a:extLst>
            </p:cNvPr>
            <p:cNvSpPr/>
            <p:nvPr/>
          </p:nvSpPr>
          <p:spPr>
            <a:xfrm>
              <a:off x="4990736" y="878988"/>
              <a:ext cx="190500" cy="190500"/>
            </a:xfrm>
            <a:prstGeom prst="ellipse">
              <a:avLst/>
            </a:prstGeom>
            <a:solidFill>
              <a:srgbClr val="930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75">
              <a:extLst>
                <a:ext uri="{FF2B5EF4-FFF2-40B4-BE49-F238E27FC236}">
                  <a16:creationId xmlns:a16="http://schemas.microsoft.com/office/drawing/2014/main" xmlns="" id="{AD1EA8C3-D35D-4FB7-8D6B-858B4EE08256}"/>
                </a:ext>
              </a:extLst>
            </p:cNvPr>
            <p:cNvSpPr/>
            <p:nvPr/>
          </p:nvSpPr>
          <p:spPr>
            <a:xfrm>
              <a:off x="5301522" y="878988"/>
              <a:ext cx="190500" cy="190500"/>
            </a:xfrm>
            <a:prstGeom prst="ellipse">
              <a:avLst/>
            </a:prstGeom>
            <a:solidFill>
              <a:srgbClr val="CA00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76">
              <a:extLst>
                <a:ext uri="{FF2B5EF4-FFF2-40B4-BE49-F238E27FC236}">
                  <a16:creationId xmlns:a16="http://schemas.microsoft.com/office/drawing/2014/main" xmlns="" id="{FD4B96A9-29AD-4507-B1E8-D12C03BAD2C2}"/>
                </a:ext>
              </a:extLst>
            </p:cNvPr>
            <p:cNvSpPr/>
            <p:nvPr/>
          </p:nvSpPr>
          <p:spPr>
            <a:xfrm>
              <a:off x="5612308" y="878988"/>
              <a:ext cx="190500" cy="190500"/>
            </a:xfrm>
            <a:prstGeom prst="ellipse">
              <a:avLst/>
            </a:prstGeom>
            <a:solidFill>
              <a:srgbClr val="FF5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7">
              <a:extLst>
                <a:ext uri="{FF2B5EF4-FFF2-40B4-BE49-F238E27FC236}">
                  <a16:creationId xmlns:a16="http://schemas.microsoft.com/office/drawing/2014/main" xmlns="" id="{50AFA104-D1BD-427D-90C1-6CE47F2C7A56}"/>
                </a:ext>
              </a:extLst>
            </p:cNvPr>
            <p:cNvSpPr/>
            <p:nvPr/>
          </p:nvSpPr>
          <p:spPr>
            <a:xfrm>
              <a:off x="5923575" y="878988"/>
              <a:ext cx="190500" cy="190500"/>
            </a:xfrm>
            <a:prstGeom prst="ellipse">
              <a:avLst/>
            </a:prstGeom>
            <a:solidFill>
              <a:srgbClr val="FFC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Imagen 14"/>
          <p:cNvPicPr/>
          <p:nvPr/>
        </p:nvPicPr>
        <p:blipFill rotWithShape="1">
          <a:blip r:embed="rId3" cstate="print">
            <a:extLst>
              <a:ext uri="{28A0092B-C50C-407E-A947-70E740481C1C}">
                <a14:useLocalDpi xmlns:a14="http://schemas.microsoft.com/office/drawing/2010/main" val="0"/>
              </a:ext>
            </a:extLst>
          </a:blip>
          <a:srcRect l="17709" t="12889" r="1723" b="3155"/>
          <a:stretch/>
        </p:blipFill>
        <p:spPr bwMode="auto">
          <a:xfrm>
            <a:off x="394477" y="1809751"/>
            <a:ext cx="11212429" cy="464819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50749623"/>
      </p:ext>
    </p:extLst>
  </p:cSld>
  <p:clrMapOvr>
    <a:masterClrMapping/>
  </p:clrMapOvr>
  <p:transition spd="slow">
    <p:push/>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upo 11"/>
          <p:cNvGrpSpPr>
            <a:grpSpLocks noChangeAspect="1"/>
          </p:cNvGrpSpPr>
          <p:nvPr/>
        </p:nvGrpSpPr>
        <p:grpSpPr>
          <a:xfrm>
            <a:off x="911544" y="2538477"/>
            <a:ext cx="1617579" cy="1809284"/>
            <a:chOff x="5119318" y="2776110"/>
            <a:chExt cx="3015851" cy="3373269"/>
          </a:xfrm>
        </p:grpSpPr>
        <p:sp>
          <p:nvSpPr>
            <p:cNvPr id="13" name="Rectangle 45">
              <a:extLst>
                <a:ext uri="{FF2B5EF4-FFF2-40B4-BE49-F238E27FC236}">
                  <a16:creationId xmlns="" xmlns:a16="http://schemas.microsoft.com/office/drawing/2014/main" id="{89358179-2A58-46E2-AEB2-52DD2FEDB8A5}"/>
                </a:ext>
              </a:extLst>
            </p:cNvPr>
            <p:cNvSpPr/>
            <p:nvPr/>
          </p:nvSpPr>
          <p:spPr>
            <a:xfrm rot="2700000">
              <a:off x="5900408" y="2776110"/>
              <a:ext cx="872818" cy="872818"/>
            </a:xfrm>
            <a:prstGeom prst="rect">
              <a:avLst/>
            </a:prstGeom>
            <a:solidFill>
              <a:srgbClr val="6F07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Rectangle 71">
              <a:extLst>
                <a:ext uri="{FF2B5EF4-FFF2-40B4-BE49-F238E27FC236}">
                  <a16:creationId xmlns="" xmlns:a16="http://schemas.microsoft.com/office/drawing/2014/main" id="{F23EC72C-9DE5-46E0-AF22-E80E559F75AE}"/>
                </a:ext>
              </a:extLst>
            </p:cNvPr>
            <p:cNvSpPr/>
            <p:nvPr/>
          </p:nvSpPr>
          <p:spPr>
            <a:xfrm rot="2700000">
              <a:off x="6808859" y="4823070"/>
              <a:ext cx="1306747" cy="1345872"/>
            </a:xfrm>
            <a:prstGeom prst="rect">
              <a:avLst/>
            </a:prstGeom>
            <a:solidFill>
              <a:srgbClr val="CA00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Rectangle 72">
              <a:extLst>
                <a:ext uri="{FF2B5EF4-FFF2-40B4-BE49-F238E27FC236}">
                  <a16:creationId xmlns="" xmlns:a16="http://schemas.microsoft.com/office/drawing/2014/main" id="{6A760CC4-A53B-4E47-825A-B3221D1DCA2E}"/>
                </a:ext>
              </a:extLst>
            </p:cNvPr>
            <p:cNvSpPr/>
            <p:nvPr/>
          </p:nvSpPr>
          <p:spPr>
            <a:xfrm rot="2700000">
              <a:off x="5151558" y="3965619"/>
              <a:ext cx="1638069" cy="1702549"/>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18" name="Rectangle 71">
            <a:extLst>
              <a:ext uri="{FF2B5EF4-FFF2-40B4-BE49-F238E27FC236}">
                <a16:creationId xmlns="" xmlns:a16="http://schemas.microsoft.com/office/drawing/2014/main" id="{F23EC72C-9DE5-46E0-AF22-E80E559F75AE}"/>
              </a:ext>
            </a:extLst>
          </p:cNvPr>
          <p:cNvSpPr/>
          <p:nvPr/>
        </p:nvSpPr>
        <p:spPr>
          <a:xfrm rot="2700000">
            <a:off x="1725792" y="2782680"/>
            <a:ext cx="627365" cy="676632"/>
          </a:xfrm>
          <a:prstGeom prst="rect">
            <a:avLst/>
          </a:prstGeom>
          <a:solidFill>
            <a:srgbClr val="FF5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9" name="Straight Connector 18">
            <a:extLst>
              <a:ext uri="{FF2B5EF4-FFF2-40B4-BE49-F238E27FC236}">
                <a16:creationId xmlns:a16="http://schemas.microsoft.com/office/drawing/2014/main" xmlns="" id="{7141C71E-E08E-4C35-AF33-12A46FFB4E28}"/>
              </a:ext>
            </a:extLst>
          </p:cNvPr>
          <p:cNvCxnSpPr/>
          <p:nvPr/>
        </p:nvCxnSpPr>
        <p:spPr>
          <a:xfrm>
            <a:off x="2315632" y="3494297"/>
            <a:ext cx="8384452"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1" name="TextBox 16">
            <a:extLst>
              <a:ext uri="{FF2B5EF4-FFF2-40B4-BE49-F238E27FC236}">
                <a16:creationId xmlns:a16="http://schemas.microsoft.com/office/drawing/2014/main" xmlns="" id="{E623F98E-5FFF-4701-A99F-87B202C66033}"/>
              </a:ext>
            </a:extLst>
          </p:cNvPr>
          <p:cNvSpPr txBox="1"/>
          <p:nvPr/>
        </p:nvSpPr>
        <p:spPr>
          <a:xfrm>
            <a:off x="2393058" y="2909521"/>
            <a:ext cx="8229600" cy="584775"/>
          </a:xfrm>
          <a:prstGeom prst="rect">
            <a:avLst/>
          </a:prstGeom>
          <a:noFill/>
        </p:spPr>
        <p:txBody>
          <a:bodyPr wrap="square" rtlCol="0">
            <a:spAutoFit/>
          </a:bodyPr>
          <a:lstStyle/>
          <a:p>
            <a:pPr algn="ctr"/>
            <a:r>
              <a:rPr lang="es-EC" sz="3200" dirty="0" smtClean="0">
                <a:solidFill>
                  <a:schemeClr val="bg2">
                    <a:lumMod val="50000"/>
                  </a:schemeClr>
                </a:solidFill>
                <a:latin typeface="Agency FB" panose="020B0503020202020204" pitchFamily="34" charset="0"/>
              </a:rPr>
              <a:t>DISEÑO E IMPLEMENTACIÓN DEL SISTEMA DOMÓTICO</a:t>
            </a:r>
            <a:endParaRPr lang="es-EC" sz="3200" dirty="0">
              <a:solidFill>
                <a:schemeClr val="bg2">
                  <a:lumMod val="50000"/>
                </a:schemeClr>
              </a:solidFill>
              <a:latin typeface="Agency FB" panose="020B0503020202020204" pitchFamily="34" charset="0"/>
            </a:endParaRPr>
          </a:p>
        </p:txBody>
      </p:sp>
    </p:spTree>
    <p:extLst>
      <p:ext uri="{BB962C8B-B14F-4D97-AF65-F5344CB8AC3E}">
        <p14:creationId xmlns:p14="http://schemas.microsoft.com/office/powerpoint/2010/main" val="125985440"/>
      </p:ext>
    </p:extLst>
  </p:cSld>
  <p:clrMapOvr>
    <a:masterClrMapping/>
  </p:clrMapOvr>
  <mc:AlternateContent xmlns:mc="http://schemas.openxmlformats.org/markup-compatibility/2006" xmlns:p14="http://schemas.microsoft.com/office/powerpoint/2010/main">
    <mc:Choice Requires="p14">
      <p:transition spd="slow" p14:dur="1250">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125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12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6">
            <a:extLst>
              <a:ext uri="{FF2B5EF4-FFF2-40B4-BE49-F238E27FC236}">
                <a16:creationId xmlns:a16="http://schemas.microsoft.com/office/drawing/2014/main" xmlns="" id="{E623F98E-5FFF-4701-A99F-87B202C66033}"/>
              </a:ext>
            </a:extLst>
          </p:cNvPr>
          <p:cNvSpPr txBox="1"/>
          <p:nvPr/>
        </p:nvSpPr>
        <p:spPr>
          <a:xfrm>
            <a:off x="160421" y="329374"/>
            <a:ext cx="11861688" cy="584775"/>
          </a:xfrm>
          <a:prstGeom prst="rect">
            <a:avLst/>
          </a:prstGeom>
          <a:noFill/>
        </p:spPr>
        <p:txBody>
          <a:bodyPr wrap="square" rtlCol="0">
            <a:spAutoFit/>
          </a:bodyPr>
          <a:lstStyle/>
          <a:p>
            <a:pPr algn="ctr"/>
            <a:r>
              <a:rPr lang="es-EC" sz="3200" dirty="0" smtClean="0">
                <a:solidFill>
                  <a:schemeClr val="bg2">
                    <a:lumMod val="50000"/>
                  </a:schemeClr>
                </a:solidFill>
                <a:latin typeface="Agency FB" panose="020B0503020202020204" pitchFamily="34" charset="0"/>
              </a:rPr>
              <a:t>DESCRIPCIÓN DE LA INSTALACIÓN</a:t>
            </a:r>
            <a:endParaRPr lang="es-EC" sz="3200" dirty="0">
              <a:solidFill>
                <a:schemeClr val="bg2">
                  <a:lumMod val="50000"/>
                </a:schemeClr>
              </a:solidFill>
              <a:latin typeface="Agency FB" panose="020B0503020202020204" pitchFamily="34" charset="0"/>
            </a:endParaRPr>
          </a:p>
        </p:txBody>
      </p:sp>
      <p:grpSp>
        <p:nvGrpSpPr>
          <p:cNvPr id="3" name="Group 78">
            <a:extLst>
              <a:ext uri="{FF2B5EF4-FFF2-40B4-BE49-F238E27FC236}">
                <a16:creationId xmlns:a16="http://schemas.microsoft.com/office/drawing/2014/main" xmlns="" id="{B347FCAE-CD51-47C1-A0E5-7FE287A79E42}"/>
              </a:ext>
            </a:extLst>
          </p:cNvPr>
          <p:cNvGrpSpPr/>
          <p:nvPr/>
        </p:nvGrpSpPr>
        <p:grpSpPr>
          <a:xfrm>
            <a:off x="5378756" y="1062002"/>
            <a:ext cx="1434489" cy="190500"/>
            <a:chOff x="4679586" y="878988"/>
            <a:chExt cx="1434489" cy="190500"/>
          </a:xfrm>
        </p:grpSpPr>
        <p:sp>
          <p:nvSpPr>
            <p:cNvPr id="4" name="Oval 70">
              <a:extLst>
                <a:ext uri="{FF2B5EF4-FFF2-40B4-BE49-F238E27FC236}">
                  <a16:creationId xmlns:a16="http://schemas.microsoft.com/office/drawing/2014/main" xmlns="" id="{957F6F33-D335-4F37-A9F5-23DE49CB0B4A}"/>
                </a:ext>
              </a:extLst>
            </p:cNvPr>
            <p:cNvSpPr/>
            <p:nvPr/>
          </p:nvSpPr>
          <p:spPr>
            <a:xfrm>
              <a:off x="4679586" y="878988"/>
              <a:ext cx="190500" cy="190500"/>
            </a:xfrm>
            <a:prstGeom prst="ellipse">
              <a:avLst/>
            </a:prstGeom>
            <a:solidFill>
              <a:srgbClr val="5A17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73">
              <a:extLst>
                <a:ext uri="{FF2B5EF4-FFF2-40B4-BE49-F238E27FC236}">
                  <a16:creationId xmlns:a16="http://schemas.microsoft.com/office/drawing/2014/main" xmlns="" id="{9D3A95DB-0E0C-40A8-88F7-9DAC67B156F6}"/>
                </a:ext>
              </a:extLst>
            </p:cNvPr>
            <p:cNvSpPr/>
            <p:nvPr/>
          </p:nvSpPr>
          <p:spPr>
            <a:xfrm>
              <a:off x="4990736" y="878988"/>
              <a:ext cx="190500" cy="190500"/>
            </a:xfrm>
            <a:prstGeom prst="ellipse">
              <a:avLst/>
            </a:prstGeom>
            <a:solidFill>
              <a:srgbClr val="930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75">
              <a:extLst>
                <a:ext uri="{FF2B5EF4-FFF2-40B4-BE49-F238E27FC236}">
                  <a16:creationId xmlns:a16="http://schemas.microsoft.com/office/drawing/2014/main" xmlns="" id="{AD1EA8C3-D35D-4FB7-8D6B-858B4EE08256}"/>
                </a:ext>
              </a:extLst>
            </p:cNvPr>
            <p:cNvSpPr/>
            <p:nvPr/>
          </p:nvSpPr>
          <p:spPr>
            <a:xfrm>
              <a:off x="5301522" y="878988"/>
              <a:ext cx="190500" cy="190500"/>
            </a:xfrm>
            <a:prstGeom prst="ellipse">
              <a:avLst/>
            </a:prstGeom>
            <a:solidFill>
              <a:srgbClr val="CA00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76">
              <a:extLst>
                <a:ext uri="{FF2B5EF4-FFF2-40B4-BE49-F238E27FC236}">
                  <a16:creationId xmlns:a16="http://schemas.microsoft.com/office/drawing/2014/main" xmlns="" id="{FD4B96A9-29AD-4507-B1E8-D12C03BAD2C2}"/>
                </a:ext>
              </a:extLst>
            </p:cNvPr>
            <p:cNvSpPr/>
            <p:nvPr/>
          </p:nvSpPr>
          <p:spPr>
            <a:xfrm>
              <a:off x="5612308" y="878988"/>
              <a:ext cx="190500" cy="190500"/>
            </a:xfrm>
            <a:prstGeom prst="ellipse">
              <a:avLst/>
            </a:prstGeom>
            <a:solidFill>
              <a:srgbClr val="FF5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7">
              <a:extLst>
                <a:ext uri="{FF2B5EF4-FFF2-40B4-BE49-F238E27FC236}">
                  <a16:creationId xmlns:a16="http://schemas.microsoft.com/office/drawing/2014/main" xmlns="" id="{50AFA104-D1BD-427D-90C1-6CE47F2C7A56}"/>
                </a:ext>
              </a:extLst>
            </p:cNvPr>
            <p:cNvSpPr/>
            <p:nvPr/>
          </p:nvSpPr>
          <p:spPr>
            <a:xfrm>
              <a:off x="5923575" y="878988"/>
              <a:ext cx="190500" cy="190500"/>
            </a:xfrm>
            <a:prstGeom prst="ellipse">
              <a:avLst/>
            </a:prstGeom>
            <a:solidFill>
              <a:srgbClr val="FFC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1" name="Straight Connector 95">
            <a:extLst>
              <a:ext uri="{FF2B5EF4-FFF2-40B4-BE49-F238E27FC236}">
                <a16:creationId xmlns:a16="http://schemas.microsoft.com/office/drawing/2014/main" xmlns="" id="{7277CEC9-24C9-4B1D-964A-A216786A7724}"/>
              </a:ext>
            </a:extLst>
          </p:cNvPr>
          <p:cNvCxnSpPr/>
          <p:nvPr/>
        </p:nvCxnSpPr>
        <p:spPr>
          <a:xfrm>
            <a:off x="4042520" y="4008261"/>
            <a:ext cx="1966913"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2" name="Group 96">
            <a:extLst>
              <a:ext uri="{FF2B5EF4-FFF2-40B4-BE49-F238E27FC236}">
                <a16:creationId xmlns:a16="http://schemas.microsoft.com/office/drawing/2014/main" xmlns="" id="{F1840EDE-DF70-433F-86FE-A402BC5C2DDE}"/>
              </a:ext>
            </a:extLst>
          </p:cNvPr>
          <p:cNvGrpSpPr/>
          <p:nvPr/>
        </p:nvGrpSpPr>
        <p:grpSpPr>
          <a:xfrm>
            <a:off x="3831426" y="3902714"/>
            <a:ext cx="211094" cy="211094"/>
            <a:chOff x="1677812" y="4248152"/>
            <a:chExt cx="211094" cy="211094"/>
          </a:xfrm>
        </p:grpSpPr>
        <p:sp>
          <p:nvSpPr>
            <p:cNvPr id="13" name="Oval 97">
              <a:extLst>
                <a:ext uri="{FF2B5EF4-FFF2-40B4-BE49-F238E27FC236}">
                  <a16:creationId xmlns:a16="http://schemas.microsoft.com/office/drawing/2014/main" xmlns="" id="{43B84625-CD81-4477-AFEA-2D657FFA16C5}"/>
                </a:ext>
              </a:extLst>
            </p:cNvPr>
            <p:cNvSpPr/>
            <p:nvPr/>
          </p:nvSpPr>
          <p:spPr>
            <a:xfrm>
              <a:off x="1677812" y="4248152"/>
              <a:ext cx="211094" cy="21109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98">
              <a:extLst>
                <a:ext uri="{FF2B5EF4-FFF2-40B4-BE49-F238E27FC236}">
                  <a16:creationId xmlns:a16="http://schemas.microsoft.com/office/drawing/2014/main" xmlns="" id="{90BB5737-FB23-4CC2-81BC-52D57E7FB8E9}"/>
                </a:ext>
              </a:extLst>
            </p:cNvPr>
            <p:cNvSpPr/>
            <p:nvPr/>
          </p:nvSpPr>
          <p:spPr>
            <a:xfrm>
              <a:off x="1708100" y="4278440"/>
              <a:ext cx="150518" cy="150518"/>
            </a:xfrm>
            <a:prstGeom prst="ellipse">
              <a:avLst/>
            </a:prstGeom>
            <a:solidFill>
              <a:srgbClr val="930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5" name="Straight Connector 99">
            <a:extLst>
              <a:ext uri="{FF2B5EF4-FFF2-40B4-BE49-F238E27FC236}">
                <a16:creationId xmlns:a16="http://schemas.microsoft.com/office/drawing/2014/main" xmlns="" id="{D5DAD85F-381F-4EA0-9781-3C23F8D9AC73}"/>
              </a:ext>
            </a:extLst>
          </p:cNvPr>
          <p:cNvCxnSpPr/>
          <p:nvPr/>
        </p:nvCxnSpPr>
        <p:spPr>
          <a:xfrm>
            <a:off x="6190239" y="4008261"/>
            <a:ext cx="1966913"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6" name="Group 100">
            <a:extLst>
              <a:ext uri="{FF2B5EF4-FFF2-40B4-BE49-F238E27FC236}">
                <a16:creationId xmlns:a16="http://schemas.microsoft.com/office/drawing/2014/main" xmlns="" id="{E76B67BC-401F-4EA8-8CBE-EEB8DFAA45A7}"/>
              </a:ext>
            </a:extLst>
          </p:cNvPr>
          <p:cNvGrpSpPr/>
          <p:nvPr/>
        </p:nvGrpSpPr>
        <p:grpSpPr>
          <a:xfrm>
            <a:off x="6009433" y="3902714"/>
            <a:ext cx="211094" cy="211094"/>
            <a:chOff x="3855819" y="4248152"/>
            <a:chExt cx="211094" cy="211094"/>
          </a:xfrm>
        </p:grpSpPr>
        <p:sp>
          <p:nvSpPr>
            <p:cNvPr id="17" name="Oval 101">
              <a:extLst>
                <a:ext uri="{FF2B5EF4-FFF2-40B4-BE49-F238E27FC236}">
                  <a16:creationId xmlns:a16="http://schemas.microsoft.com/office/drawing/2014/main" xmlns="" id="{A399A27A-C7E8-457C-9D90-A66A1BF1F76F}"/>
                </a:ext>
              </a:extLst>
            </p:cNvPr>
            <p:cNvSpPr/>
            <p:nvPr/>
          </p:nvSpPr>
          <p:spPr>
            <a:xfrm>
              <a:off x="3855819" y="4248152"/>
              <a:ext cx="211094" cy="21109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02">
              <a:extLst>
                <a:ext uri="{FF2B5EF4-FFF2-40B4-BE49-F238E27FC236}">
                  <a16:creationId xmlns:a16="http://schemas.microsoft.com/office/drawing/2014/main" xmlns="" id="{C4008114-54A1-42C2-9000-1CC3AE1D8927}"/>
                </a:ext>
              </a:extLst>
            </p:cNvPr>
            <p:cNvSpPr/>
            <p:nvPr/>
          </p:nvSpPr>
          <p:spPr>
            <a:xfrm>
              <a:off x="3886107" y="4278440"/>
              <a:ext cx="150518" cy="150518"/>
            </a:xfrm>
            <a:prstGeom prst="ellipse">
              <a:avLst/>
            </a:prstGeom>
            <a:solidFill>
              <a:srgbClr val="CA00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03">
            <a:extLst>
              <a:ext uri="{FF2B5EF4-FFF2-40B4-BE49-F238E27FC236}">
                <a16:creationId xmlns:a16="http://schemas.microsoft.com/office/drawing/2014/main" xmlns="" id="{590AD362-84BB-49C7-8C91-CDB895729924}"/>
              </a:ext>
            </a:extLst>
          </p:cNvPr>
          <p:cNvGrpSpPr/>
          <p:nvPr/>
        </p:nvGrpSpPr>
        <p:grpSpPr>
          <a:xfrm>
            <a:off x="8126864" y="3902714"/>
            <a:ext cx="211094" cy="211094"/>
            <a:chOff x="5973250" y="4248152"/>
            <a:chExt cx="211094" cy="211094"/>
          </a:xfrm>
        </p:grpSpPr>
        <p:sp>
          <p:nvSpPr>
            <p:cNvPr id="20" name="Oval 104">
              <a:extLst>
                <a:ext uri="{FF2B5EF4-FFF2-40B4-BE49-F238E27FC236}">
                  <a16:creationId xmlns:a16="http://schemas.microsoft.com/office/drawing/2014/main" xmlns="" id="{A32FB427-F316-4459-B06D-2A2B27FC7053}"/>
                </a:ext>
              </a:extLst>
            </p:cNvPr>
            <p:cNvSpPr/>
            <p:nvPr/>
          </p:nvSpPr>
          <p:spPr>
            <a:xfrm>
              <a:off x="5973250" y="4248152"/>
              <a:ext cx="211094" cy="21109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105">
              <a:extLst>
                <a:ext uri="{FF2B5EF4-FFF2-40B4-BE49-F238E27FC236}">
                  <a16:creationId xmlns:a16="http://schemas.microsoft.com/office/drawing/2014/main" xmlns="" id="{C35EF795-8B2D-4CD0-87FF-5756B089D921}"/>
                </a:ext>
              </a:extLst>
            </p:cNvPr>
            <p:cNvSpPr/>
            <p:nvPr/>
          </p:nvSpPr>
          <p:spPr>
            <a:xfrm>
              <a:off x="6003538" y="4278440"/>
              <a:ext cx="150518" cy="150518"/>
            </a:xfrm>
            <a:prstGeom prst="ellipse">
              <a:avLst/>
            </a:prstGeom>
            <a:solidFill>
              <a:srgbClr val="FF5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Box 107">
            <a:extLst>
              <a:ext uri="{FF2B5EF4-FFF2-40B4-BE49-F238E27FC236}">
                <a16:creationId xmlns:a16="http://schemas.microsoft.com/office/drawing/2014/main" xmlns="" id="{895C2AE9-E6EE-4572-8B9B-0A1C8899D6FE}"/>
              </a:ext>
            </a:extLst>
          </p:cNvPr>
          <p:cNvSpPr txBox="1"/>
          <p:nvPr/>
        </p:nvSpPr>
        <p:spPr>
          <a:xfrm>
            <a:off x="2787040" y="4527164"/>
            <a:ext cx="2289049" cy="1477328"/>
          </a:xfrm>
          <a:prstGeom prst="rect">
            <a:avLst/>
          </a:prstGeom>
          <a:noFill/>
        </p:spPr>
        <p:txBody>
          <a:bodyPr wrap="square" rtlCol="0">
            <a:spAutoFit/>
          </a:bodyPr>
          <a:lstStyle/>
          <a:p>
            <a:pPr algn="ctr"/>
            <a:r>
              <a:rPr lang="es-EC" b="1" dirty="0" smtClean="0">
                <a:solidFill>
                  <a:schemeClr val="tx1">
                    <a:lumMod val="75000"/>
                    <a:lumOff val="25000"/>
                  </a:schemeClr>
                </a:solidFill>
                <a:latin typeface="Agency FB" panose="020B0503020202020204" pitchFamily="34" charset="0"/>
              </a:rPr>
              <a:t>LA INSTALACIÓN SE REALIZA EN UNA MAQUETA LA CUAL ES UNA REPRESENTACIÓN DE UNA VIVIENDA REAL </a:t>
            </a:r>
            <a:endParaRPr lang="es-EC" b="1" dirty="0">
              <a:solidFill>
                <a:schemeClr val="tx1">
                  <a:lumMod val="75000"/>
                  <a:lumOff val="25000"/>
                </a:schemeClr>
              </a:solidFill>
              <a:latin typeface="Agency FB" panose="020B0503020202020204" pitchFamily="34" charset="0"/>
            </a:endParaRPr>
          </a:p>
        </p:txBody>
      </p:sp>
      <p:sp>
        <p:nvSpPr>
          <p:cNvPr id="25" name="TextBox 109">
            <a:extLst>
              <a:ext uri="{FF2B5EF4-FFF2-40B4-BE49-F238E27FC236}">
                <a16:creationId xmlns:a16="http://schemas.microsoft.com/office/drawing/2014/main" xmlns="" id="{70B20FE2-BC47-4EB2-B7EA-CBE6F5B390D3}"/>
              </a:ext>
            </a:extLst>
          </p:cNvPr>
          <p:cNvSpPr txBox="1"/>
          <p:nvPr/>
        </p:nvSpPr>
        <p:spPr>
          <a:xfrm>
            <a:off x="2787040" y="4094163"/>
            <a:ext cx="2289049" cy="523220"/>
          </a:xfrm>
          <a:prstGeom prst="rect">
            <a:avLst/>
          </a:prstGeom>
          <a:noFill/>
        </p:spPr>
        <p:txBody>
          <a:bodyPr wrap="square" rtlCol="0">
            <a:spAutoFit/>
          </a:bodyPr>
          <a:lstStyle/>
          <a:p>
            <a:pPr algn="ctr"/>
            <a:r>
              <a:rPr lang="en-US" sz="2800" b="1" dirty="0" smtClean="0">
                <a:solidFill>
                  <a:srgbClr val="93093D"/>
                </a:solidFill>
                <a:latin typeface="Agency FB" panose="020B0503020202020204" pitchFamily="34" charset="0"/>
              </a:rPr>
              <a:t>1</a:t>
            </a:r>
            <a:endParaRPr lang="en-US" sz="2800" b="1" dirty="0">
              <a:solidFill>
                <a:srgbClr val="93093D"/>
              </a:solidFill>
              <a:latin typeface="Agency FB" panose="020B0503020202020204" pitchFamily="34" charset="0"/>
            </a:endParaRPr>
          </a:p>
        </p:txBody>
      </p:sp>
      <p:sp>
        <p:nvSpPr>
          <p:cNvPr id="27" name="TextBox 111">
            <a:extLst>
              <a:ext uri="{FF2B5EF4-FFF2-40B4-BE49-F238E27FC236}">
                <a16:creationId xmlns:a16="http://schemas.microsoft.com/office/drawing/2014/main" xmlns="" id="{5FF83314-6443-4064-B8AD-715FDF38C0B1}"/>
              </a:ext>
            </a:extLst>
          </p:cNvPr>
          <p:cNvSpPr txBox="1"/>
          <p:nvPr/>
        </p:nvSpPr>
        <p:spPr>
          <a:xfrm>
            <a:off x="4975950" y="4527164"/>
            <a:ext cx="2289049" cy="646331"/>
          </a:xfrm>
          <a:prstGeom prst="rect">
            <a:avLst/>
          </a:prstGeom>
          <a:noFill/>
        </p:spPr>
        <p:txBody>
          <a:bodyPr wrap="square" rtlCol="0">
            <a:spAutoFit/>
          </a:bodyPr>
          <a:lstStyle/>
          <a:p>
            <a:pPr algn="ctr"/>
            <a:r>
              <a:rPr lang="es-EC" b="1" dirty="0" smtClean="0">
                <a:solidFill>
                  <a:schemeClr val="tx1">
                    <a:lumMod val="75000"/>
                    <a:lumOff val="25000"/>
                  </a:schemeClr>
                </a:solidFill>
                <a:latin typeface="Agency FB" panose="020B0503020202020204" pitchFamily="34" charset="0"/>
              </a:rPr>
              <a:t>LA MAQUETA TIENE UNA ESCALA DE 1:13</a:t>
            </a:r>
            <a:endParaRPr lang="es-EC" b="1" dirty="0">
              <a:solidFill>
                <a:schemeClr val="tx1">
                  <a:lumMod val="75000"/>
                  <a:lumOff val="25000"/>
                </a:schemeClr>
              </a:solidFill>
              <a:latin typeface="Agency FB" panose="020B0503020202020204" pitchFamily="34" charset="0"/>
            </a:endParaRPr>
          </a:p>
        </p:txBody>
      </p:sp>
      <p:sp>
        <p:nvSpPr>
          <p:cNvPr id="29" name="TextBox 113">
            <a:extLst>
              <a:ext uri="{FF2B5EF4-FFF2-40B4-BE49-F238E27FC236}">
                <a16:creationId xmlns:a16="http://schemas.microsoft.com/office/drawing/2014/main" xmlns="" id="{B58D17C2-3595-44AD-9D77-27C29A8030BC}"/>
              </a:ext>
            </a:extLst>
          </p:cNvPr>
          <p:cNvSpPr txBox="1"/>
          <p:nvPr/>
        </p:nvSpPr>
        <p:spPr>
          <a:xfrm>
            <a:off x="4975950" y="4094163"/>
            <a:ext cx="2289049" cy="523220"/>
          </a:xfrm>
          <a:prstGeom prst="rect">
            <a:avLst/>
          </a:prstGeom>
          <a:noFill/>
        </p:spPr>
        <p:txBody>
          <a:bodyPr wrap="square" rtlCol="0">
            <a:spAutoFit/>
          </a:bodyPr>
          <a:lstStyle/>
          <a:p>
            <a:pPr algn="ctr"/>
            <a:r>
              <a:rPr lang="en-US" sz="2800" b="1" dirty="0">
                <a:solidFill>
                  <a:srgbClr val="CA0034"/>
                </a:solidFill>
                <a:latin typeface="Agency FB" panose="020B0503020202020204" pitchFamily="34" charset="0"/>
              </a:rPr>
              <a:t>2</a:t>
            </a:r>
          </a:p>
        </p:txBody>
      </p:sp>
      <p:sp>
        <p:nvSpPr>
          <p:cNvPr id="31" name="TextBox 115">
            <a:extLst>
              <a:ext uri="{FF2B5EF4-FFF2-40B4-BE49-F238E27FC236}">
                <a16:creationId xmlns:a16="http://schemas.microsoft.com/office/drawing/2014/main" xmlns="" id="{572131EC-94E6-4982-85F7-903D6FA72171}"/>
              </a:ext>
            </a:extLst>
          </p:cNvPr>
          <p:cNvSpPr txBox="1"/>
          <p:nvPr/>
        </p:nvSpPr>
        <p:spPr>
          <a:xfrm>
            <a:off x="7105089" y="4527164"/>
            <a:ext cx="2289049" cy="923330"/>
          </a:xfrm>
          <a:prstGeom prst="rect">
            <a:avLst/>
          </a:prstGeom>
          <a:noFill/>
        </p:spPr>
        <p:txBody>
          <a:bodyPr wrap="square" rtlCol="0">
            <a:spAutoFit/>
          </a:bodyPr>
          <a:lstStyle/>
          <a:p>
            <a:pPr algn="ctr"/>
            <a:r>
              <a:rPr lang="es-EC" b="1" dirty="0" smtClean="0">
                <a:solidFill>
                  <a:schemeClr val="tx1">
                    <a:lumMod val="75000"/>
                    <a:lumOff val="25000"/>
                  </a:schemeClr>
                </a:solidFill>
                <a:latin typeface="Agency FB" panose="020B0503020202020204" pitchFamily="34" charset="0"/>
              </a:rPr>
              <a:t>LA MAQUETA REPRESENTA LAS FUNCIONALIDADES DE UNA VIVIENDA REAL</a:t>
            </a:r>
            <a:endParaRPr lang="es-EC" b="1" dirty="0">
              <a:solidFill>
                <a:schemeClr val="tx1">
                  <a:lumMod val="75000"/>
                  <a:lumOff val="25000"/>
                </a:schemeClr>
              </a:solidFill>
              <a:latin typeface="Agency FB" panose="020B0503020202020204" pitchFamily="34" charset="0"/>
            </a:endParaRPr>
          </a:p>
        </p:txBody>
      </p:sp>
      <p:sp>
        <p:nvSpPr>
          <p:cNvPr id="33" name="TextBox 117">
            <a:extLst>
              <a:ext uri="{FF2B5EF4-FFF2-40B4-BE49-F238E27FC236}">
                <a16:creationId xmlns:a16="http://schemas.microsoft.com/office/drawing/2014/main" xmlns="" id="{D8562F22-E78F-4DD5-9BBD-EEAB69C0B365}"/>
              </a:ext>
            </a:extLst>
          </p:cNvPr>
          <p:cNvSpPr txBox="1"/>
          <p:nvPr/>
        </p:nvSpPr>
        <p:spPr>
          <a:xfrm>
            <a:off x="7105089" y="4094163"/>
            <a:ext cx="2289049" cy="523220"/>
          </a:xfrm>
          <a:prstGeom prst="rect">
            <a:avLst/>
          </a:prstGeom>
          <a:noFill/>
        </p:spPr>
        <p:txBody>
          <a:bodyPr wrap="square" rtlCol="0">
            <a:spAutoFit/>
          </a:bodyPr>
          <a:lstStyle/>
          <a:p>
            <a:pPr algn="ctr"/>
            <a:r>
              <a:rPr lang="en-US" sz="2800" b="1" dirty="0">
                <a:solidFill>
                  <a:srgbClr val="FF5626"/>
                </a:solidFill>
                <a:latin typeface="Agency FB" panose="020B0503020202020204" pitchFamily="34" charset="0"/>
              </a:rPr>
              <a:t>3</a:t>
            </a:r>
          </a:p>
        </p:txBody>
      </p:sp>
      <p:grpSp>
        <p:nvGrpSpPr>
          <p:cNvPr id="9" name="Grupo 8"/>
          <p:cNvGrpSpPr/>
          <p:nvPr/>
        </p:nvGrpSpPr>
        <p:grpSpPr>
          <a:xfrm>
            <a:off x="3293724" y="2140922"/>
            <a:ext cx="1275682" cy="1275682"/>
            <a:chOff x="3293724" y="2140922"/>
            <a:chExt cx="1275682" cy="1275682"/>
          </a:xfrm>
        </p:grpSpPr>
        <p:grpSp>
          <p:nvGrpSpPr>
            <p:cNvPr id="34" name="Group 1">
              <a:extLst>
                <a:ext uri="{FF2B5EF4-FFF2-40B4-BE49-F238E27FC236}">
                  <a16:creationId xmlns:a16="http://schemas.microsoft.com/office/drawing/2014/main" xmlns="" id="{711450F4-A7BD-494E-BD71-C6C5EB8D03D1}"/>
                </a:ext>
              </a:extLst>
            </p:cNvPr>
            <p:cNvGrpSpPr/>
            <p:nvPr/>
          </p:nvGrpSpPr>
          <p:grpSpPr>
            <a:xfrm>
              <a:off x="3293724" y="2140922"/>
              <a:ext cx="1275682" cy="1275682"/>
              <a:chOff x="3063120" y="1755914"/>
              <a:chExt cx="1275682" cy="1275682"/>
            </a:xfrm>
          </p:grpSpPr>
          <p:sp>
            <p:nvSpPr>
              <p:cNvPr id="35" name="Teardrop 119">
                <a:extLst>
                  <a:ext uri="{FF2B5EF4-FFF2-40B4-BE49-F238E27FC236}">
                    <a16:creationId xmlns:a16="http://schemas.microsoft.com/office/drawing/2014/main" xmlns="" id="{5E489B47-B2BB-4EFB-8EC4-21C10615E463}"/>
                  </a:ext>
                </a:extLst>
              </p:cNvPr>
              <p:cNvSpPr/>
              <p:nvPr/>
            </p:nvSpPr>
            <p:spPr>
              <a:xfrm rot="8100000">
                <a:off x="3063120" y="1755914"/>
                <a:ext cx="1275682" cy="1275682"/>
              </a:xfrm>
              <a:prstGeom prst="teardrop">
                <a:avLst>
                  <a:gd name="adj" fmla="val 109962"/>
                </a:avLst>
              </a:prstGeom>
              <a:solidFill>
                <a:srgbClr val="930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120">
                <a:extLst>
                  <a:ext uri="{FF2B5EF4-FFF2-40B4-BE49-F238E27FC236}">
                    <a16:creationId xmlns:a16="http://schemas.microsoft.com/office/drawing/2014/main" xmlns="" id="{862B435C-D1B2-4C1C-B995-8D888E87C5D7}"/>
                  </a:ext>
                </a:extLst>
              </p:cNvPr>
              <p:cNvSpPr/>
              <p:nvPr/>
            </p:nvSpPr>
            <p:spPr>
              <a:xfrm>
                <a:off x="3257469" y="1948912"/>
                <a:ext cx="889686" cy="8896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50" name="Picture 2" descr="Resultado de imagen para png casa"/>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651199" y="2482129"/>
              <a:ext cx="560729" cy="56072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upo 21"/>
          <p:cNvGrpSpPr/>
          <p:nvPr/>
        </p:nvGrpSpPr>
        <p:grpSpPr>
          <a:xfrm>
            <a:off x="7583785" y="2140922"/>
            <a:ext cx="1275682" cy="1275682"/>
            <a:chOff x="7583785" y="2140922"/>
            <a:chExt cx="1275682" cy="1275682"/>
          </a:xfrm>
        </p:grpSpPr>
        <p:grpSp>
          <p:nvGrpSpPr>
            <p:cNvPr id="42" name="Group 3">
              <a:extLst>
                <a:ext uri="{FF2B5EF4-FFF2-40B4-BE49-F238E27FC236}">
                  <a16:creationId xmlns:a16="http://schemas.microsoft.com/office/drawing/2014/main" xmlns="" id="{FA807BE1-996E-4364-AC05-CAC8C826377C}"/>
                </a:ext>
              </a:extLst>
            </p:cNvPr>
            <p:cNvGrpSpPr/>
            <p:nvPr/>
          </p:nvGrpSpPr>
          <p:grpSpPr>
            <a:xfrm>
              <a:off x="7583785" y="2140922"/>
              <a:ext cx="1275682" cy="1275682"/>
              <a:chOff x="7353181" y="1755914"/>
              <a:chExt cx="1275682" cy="1275682"/>
            </a:xfrm>
          </p:grpSpPr>
          <p:sp>
            <p:nvSpPr>
              <p:cNvPr id="43" name="Teardrop 127">
                <a:extLst>
                  <a:ext uri="{FF2B5EF4-FFF2-40B4-BE49-F238E27FC236}">
                    <a16:creationId xmlns:a16="http://schemas.microsoft.com/office/drawing/2014/main" xmlns="" id="{76257F1B-992C-4717-A6A2-EDE25A4F31C3}"/>
                  </a:ext>
                </a:extLst>
              </p:cNvPr>
              <p:cNvSpPr/>
              <p:nvPr/>
            </p:nvSpPr>
            <p:spPr>
              <a:xfrm rot="8100000">
                <a:off x="7353181" y="1755914"/>
                <a:ext cx="1275682" cy="1275682"/>
              </a:xfrm>
              <a:prstGeom prst="teardrop">
                <a:avLst>
                  <a:gd name="adj" fmla="val 109962"/>
                </a:avLst>
              </a:prstGeom>
              <a:solidFill>
                <a:srgbClr val="FF5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128">
                <a:extLst>
                  <a:ext uri="{FF2B5EF4-FFF2-40B4-BE49-F238E27FC236}">
                    <a16:creationId xmlns:a16="http://schemas.microsoft.com/office/drawing/2014/main" xmlns="" id="{CBB174F9-BA66-486F-BC62-F2720CED100C}"/>
                  </a:ext>
                </a:extLst>
              </p:cNvPr>
              <p:cNvSpPr/>
              <p:nvPr/>
            </p:nvSpPr>
            <p:spPr>
              <a:xfrm>
                <a:off x="7547530" y="1948912"/>
                <a:ext cx="889686" cy="8896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9" name="Picture 2" descr="Resultado de imagen para png casa"/>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952046" y="2482129"/>
              <a:ext cx="560729" cy="56072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 name="Grupo 23"/>
          <p:cNvGrpSpPr/>
          <p:nvPr/>
        </p:nvGrpSpPr>
        <p:grpSpPr>
          <a:xfrm>
            <a:off x="5473044" y="2140922"/>
            <a:ext cx="1275682" cy="1275682"/>
            <a:chOff x="5473044" y="2140922"/>
            <a:chExt cx="1275682" cy="1275682"/>
          </a:xfrm>
        </p:grpSpPr>
        <p:grpSp>
          <p:nvGrpSpPr>
            <p:cNvPr id="38" name="Group 2">
              <a:extLst>
                <a:ext uri="{FF2B5EF4-FFF2-40B4-BE49-F238E27FC236}">
                  <a16:creationId xmlns:a16="http://schemas.microsoft.com/office/drawing/2014/main" xmlns="" id="{191C1607-C8B7-4B99-9DC5-3321A9E92D49}"/>
                </a:ext>
              </a:extLst>
            </p:cNvPr>
            <p:cNvGrpSpPr/>
            <p:nvPr/>
          </p:nvGrpSpPr>
          <p:grpSpPr>
            <a:xfrm>
              <a:off x="5473044" y="2140922"/>
              <a:ext cx="1275682" cy="1275682"/>
              <a:chOff x="5242440" y="1755914"/>
              <a:chExt cx="1275682" cy="1275682"/>
            </a:xfrm>
          </p:grpSpPr>
          <p:sp>
            <p:nvSpPr>
              <p:cNvPr id="39" name="Teardrop 123">
                <a:extLst>
                  <a:ext uri="{FF2B5EF4-FFF2-40B4-BE49-F238E27FC236}">
                    <a16:creationId xmlns:a16="http://schemas.microsoft.com/office/drawing/2014/main" xmlns="" id="{A44D7BEA-70F0-4773-A72C-A5B9951D3536}"/>
                  </a:ext>
                </a:extLst>
              </p:cNvPr>
              <p:cNvSpPr/>
              <p:nvPr/>
            </p:nvSpPr>
            <p:spPr>
              <a:xfrm rot="8100000">
                <a:off x="5242440" y="1755914"/>
                <a:ext cx="1275682" cy="1275682"/>
              </a:xfrm>
              <a:prstGeom prst="teardrop">
                <a:avLst>
                  <a:gd name="adj" fmla="val 109962"/>
                </a:avLst>
              </a:prstGeom>
              <a:solidFill>
                <a:srgbClr val="CA00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124">
                <a:extLst>
                  <a:ext uri="{FF2B5EF4-FFF2-40B4-BE49-F238E27FC236}">
                    <a16:creationId xmlns:a16="http://schemas.microsoft.com/office/drawing/2014/main" xmlns="" id="{1431DABB-47B8-4640-BD39-9CC7E2CDA115}"/>
                  </a:ext>
                </a:extLst>
              </p:cNvPr>
              <p:cNvSpPr/>
              <p:nvPr/>
            </p:nvSpPr>
            <p:spPr>
              <a:xfrm>
                <a:off x="5436789" y="1948912"/>
                <a:ext cx="889686" cy="8896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1" name="Picture 2" descr="Resultado de imagen para png casa"/>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830520" y="2482129"/>
              <a:ext cx="560729" cy="56072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4470986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50" fill="hold"/>
                                        <p:tgtEl>
                                          <p:spTgt spid="12"/>
                                        </p:tgtEl>
                                        <p:attrNameLst>
                                          <p:attrName>ppt_w</p:attrName>
                                        </p:attrNameLst>
                                      </p:cBhvr>
                                      <p:tavLst>
                                        <p:tav tm="0">
                                          <p:val>
                                            <p:fltVal val="0"/>
                                          </p:val>
                                        </p:tav>
                                        <p:tav tm="100000">
                                          <p:val>
                                            <p:strVal val="#ppt_w"/>
                                          </p:val>
                                        </p:tav>
                                      </p:tavLst>
                                    </p:anim>
                                    <p:anim calcmode="lin" valueType="num">
                                      <p:cBhvr>
                                        <p:cTn id="8" dur="250" fill="hold"/>
                                        <p:tgtEl>
                                          <p:spTgt spid="12"/>
                                        </p:tgtEl>
                                        <p:attrNameLst>
                                          <p:attrName>ppt_h</p:attrName>
                                        </p:attrNameLst>
                                      </p:cBhvr>
                                      <p:tavLst>
                                        <p:tav tm="0">
                                          <p:val>
                                            <p:fltVal val="0"/>
                                          </p:val>
                                        </p:tav>
                                        <p:tav tm="100000">
                                          <p:val>
                                            <p:strVal val="#ppt_h"/>
                                          </p:val>
                                        </p:tav>
                                      </p:tavLst>
                                    </p:anim>
                                    <p:animEffect transition="in" filter="fade">
                                      <p:cBhvr>
                                        <p:cTn id="9" dur="250"/>
                                        <p:tgtEl>
                                          <p:spTgt spid="12"/>
                                        </p:tgtEl>
                                      </p:cBhvr>
                                    </p:animEffect>
                                  </p:childTnLst>
                                </p:cTn>
                              </p:par>
                            </p:childTnLst>
                          </p:cTn>
                        </p:par>
                        <p:par>
                          <p:cTn id="10" fill="hold">
                            <p:stCondLst>
                              <p:cond delay="250"/>
                            </p:stCondLst>
                            <p:childTnLst>
                              <p:par>
                                <p:cTn id="11" presetID="53" presetClass="entr" presetSubtype="16" fill="hold" grpId="0" nodeType="after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p:cTn id="13" dur="250" fill="hold"/>
                                        <p:tgtEl>
                                          <p:spTgt spid="25"/>
                                        </p:tgtEl>
                                        <p:attrNameLst>
                                          <p:attrName>ppt_w</p:attrName>
                                        </p:attrNameLst>
                                      </p:cBhvr>
                                      <p:tavLst>
                                        <p:tav tm="0">
                                          <p:val>
                                            <p:fltVal val="0"/>
                                          </p:val>
                                        </p:tav>
                                        <p:tav tm="100000">
                                          <p:val>
                                            <p:strVal val="#ppt_w"/>
                                          </p:val>
                                        </p:tav>
                                      </p:tavLst>
                                    </p:anim>
                                    <p:anim calcmode="lin" valueType="num">
                                      <p:cBhvr>
                                        <p:cTn id="14" dur="250" fill="hold"/>
                                        <p:tgtEl>
                                          <p:spTgt spid="25"/>
                                        </p:tgtEl>
                                        <p:attrNameLst>
                                          <p:attrName>ppt_h</p:attrName>
                                        </p:attrNameLst>
                                      </p:cBhvr>
                                      <p:tavLst>
                                        <p:tav tm="0">
                                          <p:val>
                                            <p:fltVal val="0"/>
                                          </p:val>
                                        </p:tav>
                                        <p:tav tm="100000">
                                          <p:val>
                                            <p:strVal val="#ppt_h"/>
                                          </p:val>
                                        </p:tav>
                                      </p:tavLst>
                                    </p:anim>
                                    <p:animEffect transition="in" filter="fade">
                                      <p:cBhvr>
                                        <p:cTn id="15" dur="250"/>
                                        <p:tgtEl>
                                          <p:spTgt spid="25"/>
                                        </p:tgtEl>
                                      </p:cBhvr>
                                    </p:animEffect>
                                  </p:childTnLst>
                                </p:cTn>
                              </p:par>
                            </p:childTnLst>
                          </p:cTn>
                        </p:par>
                        <p:par>
                          <p:cTn id="16" fill="hold">
                            <p:stCondLst>
                              <p:cond delay="500"/>
                            </p:stCondLst>
                            <p:childTnLst>
                              <p:par>
                                <p:cTn id="17" presetID="53" presetClass="entr" presetSubtype="16"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250" fill="hold"/>
                                        <p:tgtEl>
                                          <p:spTgt spid="9"/>
                                        </p:tgtEl>
                                        <p:attrNameLst>
                                          <p:attrName>ppt_w</p:attrName>
                                        </p:attrNameLst>
                                      </p:cBhvr>
                                      <p:tavLst>
                                        <p:tav tm="0">
                                          <p:val>
                                            <p:fltVal val="0"/>
                                          </p:val>
                                        </p:tav>
                                        <p:tav tm="100000">
                                          <p:val>
                                            <p:strVal val="#ppt_w"/>
                                          </p:val>
                                        </p:tav>
                                      </p:tavLst>
                                    </p:anim>
                                    <p:anim calcmode="lin" valueType="num">
                                      <p:cBhvr>
                                        <p:cTn id="20" dur="250" fill="hold"/>
                                        <p:tgtEl>
                                          <p:spTgt spid="9"/>
                                        </p:tgtEl>
                                        <p:attrNameLst>
                                          <p:attrName>ppt_h</p:attrName>
                                        </p:attrNameLst>
                                      </p:cBhvr>
                                      <p:tavLst>
                                        <p:tav tm="0">
                                          <p:val>
                                            <p:fltVal val="0"/>
                                          </p:val>
                                        </p:tav>
                                        <p:tav tm="100000">
                                          <p:val>
                                            <p:strVal val="#ppt_h"/>
                                          </p:val>
                                        </p:tav>
                                      </p:tavLst>
                                    </p:anim>
                                    <p:animEffect transition="in" filter="fade">
                                      <p:cBhvr>
                                        <p:cTn id="21" dur="250"/>
                                        <p:tgtEl>
                                          <p:spTgt spid="9"/>
                                        </p:tgtEl>
                                      </p:cBhvr>
                                    </p:animEffect>
                                  </p:childTnLst>
                                </p:cTn>
                              </p:par>
                            </p:childTnLst>
                          </p:cTn>
                        </p:par>
                        <p:par>
                          <p:cTn id="22" fill="hold">
                            <p:stCondLst>
                              <p:cond delay="750"/>
                            </p:stCondLst>
                            <p:childTnLst>
                              <p:par>
                                <p:cTn id="23" presetID="42" presetClass="entr" presetSubtype="0"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250"/>
                                        <p:tgtEl>
                                          <p:spTgt spid="23"/>
                                        </p:tgtEl>
                                      </p:cBhvr>
                                    </p:animEffect>
                                    <p:anim calcmode="lin" valueType="num">
                                      <p:cBhvr>
                                        <p:cTn id="26" dur="250" fill="hold"/>
                                        <p:tgtEl>
                                          <p:spTgt spid="23"/>
                                        </p:tgtEl>
                                        <p:attrNameLst>
                                          <p:attrName>ppt_x</p:attrName>
                                        </p:attrNameLst>
                                      </p:cBhvr>
                                      <p:tavLst>
                                        <p:tav tm="0">
                                          <p:val>
                                            <p:strVal val="#ppt_x"/>
                                          </p:val>
                                        </p:tav>
                                        <p:tav tm="100000">
                                          <p:val>
                                            <p:strVal val="#ppt_x"/>
                                          </p:val>
                                        </p:tav>
                                      </p:tavLst>
                                    </p:anim>
                                    <p:anim calcmode="lin" valueType="num">
                                      <p:cBhvr>
                                        <p:cTn id="27" dur="250" fill="hold"/>
                                        <p:tgtEl>
                                          <p:spTgt spid="23"/>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22" presetClass="entr" presetSubtype="8" fill="hold" nodeType="afterEffect">
                                  <p:stCondLst>
                                    <p:cond delay="25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par>
                          <p:cTn id="32" fill="hold">
                            <p:stCondLst>
                              <p:cond delay="1750"/>
                            </p:stCondLst>
                            <p:childTnLst>
                              <p:par>
                                <p:cTn id="33" presetID="53" presetClass="entr" presetSubtype="16" fill="hold" nodeType="after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250" fill="hold"/>
                                        <p:tgtEl>
                                          <p:spTgt spid="16"/>
                                        </p:tgtEl>
                                        <p:attrNameLst>
                                          <p:attrName>ppt_w</p:attrName>
                                        </p:attrNameLst>
                                      </p:cBhvr>
                                      <p:tavLst>
                                        <p:tav tm="0">
                                          <p:val>
                                            <p:fltVal val="0"/>
                                          </p:val>
                                        </p:tav>
                                        <p:tav tm="100000">
                                          <p:val>
                                            <p:strVal val="#ppt_w"/>
                                          </p:val>
                                        </p:tav>
                                      </p:tavLst>
                                    </p:anim>
                                    <p:anim calcmode="lin" valueType="num">
                                      <p:cBhvr>
                                        <p:cTn id="36" dur="250" fill="hold"/>
                                        <p:tgtEl>
                                          <p:spTgt spid="16"/>
                                        </p:tgtEl>
                                        <p:attrNameLst>
                                          <p:attrName>ppt_h</p:attrName>
                                        </p:attrNameLst>
                                      </p:cBhvr>
                                      <p:tavLst>
                                        <p:tav tm="0">
                                          <p:val>
                                            <p:fltVal val="0"/>
                                          </p:val>
                                        </p:tav>
                                        <p:tav tm="100000">
                                          <p:val>
                                            <p:strVal val="#ppt_h"/>
                                          </p:val>
                                        </p:tav>
                                      </p:tavLst>
                                    </p:anim>
                                    <p:animEffect transition="in" filter="fade">
                                      <p:cBhvr>
                                        <p:cTn id="37" dur="250"/>
                                        <p:tgtEl>
                                          <p:spTgt spid="16"/>
                                        </p:tgtEl>
                                      </p:cBhvr>
                                    </p:animEffect>
                                  </p:childTnLst>
                                </p:cTn>
                              </p:par>
                            </p:childTnLst>
                          </p:cTn>
                        </p:par>
                        <p:par>
                          <p:cTn id="38" fill="hold">
                            <p:stCondLst>
                              <p:cond delay="2000"/>
                            </p:stCondLst>
                            <p:childTnLst>
                              <p:par>
                                <p:cTn id="39" presetID="53" presetClass="entr" presetSubtype="16" fill="hold" grpId="0" nodeType="afterEffect">
                                  <p:stCondLst>
                                    <p:cond delay="0"/>
                                  </p:stCondLst>
                                  <p:childTnLst>
                                    <p:set>
                                      <p:cBhvr>
                                        <p:cTn id="40" dur="1" fill="hold">
                                          <p:stCondLst>
                                            <p:cond delay="0"/>
                                          </p:stCondLst>
                                        </p:cTn>
                                        <p:tgtEl>
                                          <p:spTgt spid="29"/>
                                        </p:tgtEl>
                                        <p:attrNameLst>
                                          <p:attrName>style.visibility</p:attrName>
                                        </p:attrNameLst>
                                      </p:cBhvr>
                                      <p:to>
                                        <p:strVal val="visible"/>
                                      </p:to>
                                    </p:set>
                                    <p:anim calcmode="lin" valueType="num">
                                      <p:cBhvr>
                                        <p:cTn id="41" dur="250" fill="hold"/>
                                        <p:tgtEl>
                                          <p:spTgt spid="29"/>
                                        </p:tgtEl>
                                        <p:attrNameLst>
                                          <p:attrName>ppt_w</p:attrName>
                                        </p:attrNameLst>
                                      </p:cBhvr>
                                      <p:tavLst>
                                        <p:tav tm="0">
                                          <p:val>
                                            <p:fltVal val="0"/>
                                          </p:val>
                                        </p:tav>
                                        <p:tav tm="100000">
                                          <p:val>
                                            <p:strVal val="#ppt_w"/>
                                          </p:val>
                                        </p:tav>
                                      </p:tavLst>
                                    </p:anim>
                                    <p:anim calcmode="lin" valueType="num">
                                      <p:cBhvr>
                                        <p:cTn id="42" dur="250" fill="hold"/>
                                        <p:tgtEl>
                                          <p:spTgt spid="29"/>
                                        </p:tgtEl>
                                        <p:attrNameLst>
                                          <p:attrName>ppt_h</p:attrName>
                                        </p:attrNameLst>
                                      </p:cBhvr>
                                      <p:tavLst>
                                        <p:tav tm="0">
                                          <p:val>
                                            <p:fltVal val="0"/>
                                          </p:val>
                                        </p:tav>
                                        <p:tav tm="100000">
                                          <p:val>
                                            <p:strVal val="#ppt_h"/>
                                          </p:val>
                                        </p:tav>
                                      </p:tavLst>
                                    </p:anim>
                                    <p:animEffect transition="in" filter="fade">
                                      <p:cBhvr>
                                        <p:cTn id="43" dur="250"/>
                                        <p:tgtEl>
                                          <p:spTgt spid="29"/>
                                        </p:tgtEl>
                                      </p:cBhvr>
                                    </p:animEffect>
                                  </p:childTnLst>
                                </p:cTn>
                              </p:par>
                            </p:childTnLst>
                          </p:cTn>
                        </p:par>
                        <p:par>
                          <p:cTn id="44" fill="hold">
                            <p:stCondLst>
                              <p:cond delay="2250"/>
                            </p:stCondLst>
                            <p:childTnLst>
                              <p:par>
                                <p:cTn id="45" presetID="53" presetClass="entr" presetSubtype="16" fill="hold" nodeType="afterEffect">
                                  <p:stCondLst>
                                    <p:cond delay="0"/>
                                  </p:stCondLst>
                                  <p:childTnLst>
                                    <p:set>
                                      <p:cBhvr>
                                        <p:cTn id="46" dur="1" fill="hold">
                                          <p:stCondLst>
                                            <p:cond delay="0"/>
                                          </p:stCondLst>
                                        </p:cTn>
                                        <p:tgtEl>
                                          <p:spTgt spid="24"/>
                                        </p:tgtEl>
                                        <p:attrNameLst>
                                          <p:attrName>style.visibility</p:attrName>
                                        </p:attrNameLst>
                                      </p:cBhvr>
                                      <p:to>
                                        <p:strVal val="visible"/>
                                      </p:to>
                                    </p:set>
                                    <p:anim calcmode="lin" valueType="num">
                                      <p:cBhvr>
                                        <p:cTn id="47" dur="250" fill="hold"/>
                                        <p:tgtEl>
                                          <p:spTgt spid="24"/>
                                        </p:tgtEl>
                                        <p:attrNameLst>
                                          <p:attrName>ppt_w</p:attrName>
                                        </p:attrNameLst>
                                      </p:cBhvr>
                                      <p:tavLst>
                                        <p:tav tm="0">
                                          <p:val>
                                            <p:fltVal val="0"/>
                                          </p:val>
                                        </p:tav>
                                        <p:tav tm="100000">
                                          <p:val>
                                            <p:strVal val="#ppt_w"/>
                                          </p:val>
                                        </p:tav>
                                      </p:tavLst>
                                    </p:anim>
                                    <p:anim calcmode="lin" valueType="num">
                                      <p:cBhvr>
                                        <p:cTn id="48" dur="250" fill="hold"/>
                                        <p:tgtEl>
                                          <p:spTgt spid="24"/>
                                        </p:tgtEl>
                                        <p:attrNameLst>
                                          <p:attrName>ppt_h</p:attrName>
                                        </p:attrNameLst>
                                      </p:cBhvr>
                                      <p:tavLst>
                                        <p:tav tm="0">
                                          <p:val>
                                            <p:fltVal val="0"/>
                                          </p:val>
                                        </p:tav>
                                        <p:tav tm="100000">
                                          <p:val>
                                            <p:strVal val="#ppt_h"/>
                                          </p:val>
                                        </p:tav>
                                      </p:tavLst>
                                    </p:anim>
                                    <p:animEffect transition="in" filter="fade">
                                      <p:cBhvr>
                                        <p:cTn id="49" dur="250"/>
                                        <p:tgtEl>
                                          <p:spTgt spid="24"/>
                                        </p:tgtEl>
                                      </p:cBhvr>
                                    </p:animEffect>
                                  </p:childTnLst>
                                </p:cTn>
                              </p:par>
                            </p:childTnLst>
                          </p:cTn>
                        </p:par>
                        <p:par>
                          <p:cTn id="50" fill="hold">
                            <p:stCondLst>
                              <p:cond delay="2500"/>
                            </p:stCondLst>
                            <p:childTnLst>
                              <p:par>
                                <p:cTn id="51" presetID="42" presetClass="entr" presetSubtype="0" fill="hold" grpId="0" nodeType="after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fade">
                                      <p:cBhvr>
                                        <p:cTn id="53" dur="250"/>
                                        <p:tgtEl>
                                          <p:spTgt spid="27"/>
                                        </p:tgtEl>
                                      </p:cBhvr>
                                    </p:animEffect>
                                    <p:anim calcmode="lin" valueType="num">
                                      <p:cBhvr>
                                        <p:cTn id="54" dur="250" fill="hold"/>
                                        <p:tgtEl>
                                          <p:spTgt spid="27"/>
                                        </p:tgtEl>
                                        <p:attrNameLst>
                                          <p:attrName>ppt_x</p:attrName>
                                        </p:attrNameLst>
                                      </p:cBhvr>
                                      <p:tavLst>
                                        <p:tav tm="0">
                                          <p:val>
                                            <p:strVal val="#ppt_x"/>
                                          </p:val>
                                        </p:tav>
                                        <p:tav tm="100000">
                                          <p:val>
                                            <p:strVal val="#ppt_x"/>
                                          </p:val>
                                        </p:tav>
                                      </p:tavLst>
                                    </p:anim>
                                    <p:anim calcmode="lin" valueType="num">
                                      <p:cBhvr>
                                        <p:cTn id="55" dur="250" fill="hold"/>
                                        <p:tgtEl>
                                          <p:spTgt spid="27"/>
                                        </p:tgtEl>
                                        <p:attrNameLst>
                                          <p:attrName>ppt_y</p:attrName>
                                        </p:attrNameLst>
                                      </p:cBhvr>
                                      <p:tavLst>
                                        <p:tav tm="0">
                                          <p:val>
                                            <p:strVal val="#ppt_y+.1"/>
                                          </p:val>
                                        </p:tav>
                                        <p:tav tm="100000">
                                          <p:val>
                                            <p:strVal val="#ppt_y"/>
                                          </p:val>
                                        </p:tav>
                                      </p:tavLst>
                                    </p:anim>
                                  </p:childTnLst>
                                </p:cTn>
                              </p:par>
                            </p:childTnLst>
                          </p:cTn>
                        </p:par>
                        <p:par>
                          <p:cTn id="56" fill="hold">
                            <p:stCondLst>
                              <p:cond delay="2750"/>
                            </p:stCondLst>
                            <p:childTnLst>
                              <p:par>
                                <p:cTn id="57" presetID="22" presetClass="entr" presetSubtype="8" fill="hold" nodeType="afterEffect">
                                  <p:stCondLst>
                                    <p:cond delay="250"/>
                                  </p:stCondLst>
                                  <p:childTnLst>
                                    <p:set>
                                      <p:cBhvr>
                                        <p:cTn id="58" dur="1" fill="hold">
                                          <p:stCondLst>
                                            <p:cond delay="0"/>
                                          </p:stCondLst>
                                        </p:cTn>
                                        <p:tgtEl>
                                          <p:spTgt spid="15"/>
                                        </p:tgtEl>
                                        <p:attrNameLst>
                                          <p:attrName>style.visibility</p:attrName>
                                        </p:attrNameLst>
                                      </p:cBhvr>
                                      <p:to>
                                        <p:strVal val="visible"/>
                                      </p:to>
                                    </p:set>
                                    <p:animEffect transition="in" filter="wipe(left)">
                                      <p:cBhvr>
                                        <p:cTn id="59" dur="500"/>
                                        <p:tgtEl>
                                          <p:spTgt spid="15"/>
                                        </p:tgtEl>
                                      </p:cBhvr>
                                    </p:animEffect>
                                  </p:childTnLst>
                                </p:cTn>
                              </p:par>
                            </p:childTnLst>
                          </p:cTn>
                        </p:par>
                        <p:par>
                          <p:cTn id="60" fill="hold">
                            <p:stCondLst>
                              <p:cond delay="3500"/>
                            </p:stCondLst>
                            <p:childTnLst>
                              <p:par>
                                <p:cTn id="61" presetID="53" presetClass="entr" presetSubtype="16" fill="hold" nodeType="after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p:cTn id="63" dur="250" fill="hold"/>
                                        <p:tgtEl>
                                          <p:spTgt spid="19"/>
                                        </p:tgtEl>
                                        <p:attrNameLst>
                                          <p:attrName>ppt_w</p:attrName>
                                        </p:attrNameLst>
                                      </p:cBhvr>
                                      <p:tavLst>
                                        <p:tav tm="0">
                                          <p:val>
                                            <p:fltVal val="0"/>
                                          </p:val>
                                        </p:tav>
                                        <p:tav tm="100000">
                                          <p:val>
                                            <p:strVal val="#ppt_w"/>
                                          </p:val>
                                        </p:tav>
                                      </p:tavLst>
                                    </p:anim>
                                    <p:anim calcmode="lin" valueType="num">
                                      <p:cBhvr>
                                        <p:cTn id="64" dur="250" fill="hold"/>
                                        <p:tgtEl>
                                          <p:spTgt spid="19"/>
                                        </p:tgtEl>
                                        <p:attrNameLst>
                                          <p:attrName>ppt_h</p:attrName>
                                        </p:attrNameLst>
                                      </p:cBhvr>
                                      <p:tavLst>
                                        <p:tav tm="0">
                                          <p:val>
                                            <p:fltVal val="0"/>
                                          </p:val>
                                        </p:tav>
                                        <p:tav tm="100000">
                                          <p:val>
                                            <p:strVal val="#ppt_h"/>
                                          </p:val>
                                        </p:tav>
                                      </p:tavLst>
                                    </p:anim>
                                    <p:animEffect transition="in" filter="fade">
                                      <p:cBhvr>
                                        <p:cTn id="65" dur="250"/>
                                        <p:tgtEl>
                                          <p:spTgt spid="19"/>
                                        </p:tgtEl>
                                      </p:cBhvr>
                                    </p:animEffect>
                                  </p:childTnLst>
                                </p:cTn>
                              </p:par>
                            </p:childTnLst>
                          </p:cTn>
                        </p:par>
                        <p:par>
                          <p:cTn id="66" fill="hold">
                            <p:stCondLst>
                              <p:cond delay="3750"/>
                            </p:stCondLst>
                            <p:childTnLst>
                              <p:par>
                                <p:cTn id="67" presetID="53" presetClass="entr" presetSubtype="16" fill="hold" grpId="0" nodeType="afterEffect">
                                  <p:stCondLst>
                                    <p:cond delay="0"/>
                                  </p:stCondLst>
                                  <p:childTnLst>
                                    <p:set>
                                      <p:cBhvr>
                                        <p:cTn id="68" dur="1" fill="hold">
                                          <p:stCondLst>
                                            <p:cond delay="0"/>
                                          </p:stCondLst>
                                        </p:cTn>
                                        <p:tgtEl>
                                          <p:spTgt spid="33"/>
                                        </p:tgtEl>
                                        <p:attrNameLst>
                                          <p:attrName>style.visibility</p:attrName>
                                        </p:attrNameLst>
                                      </p:cBhvr>
                                      <p:to>
                                        <p:strVal val="visible"/>
                                      </p:to>
                                    </p:set>
                                    <p:anim calcmode="lin" valueType="num">
                                      <p:cBhvr>
                                        <p:cTn id="69" dur="250" fill="hold"/>
                                        <p:tgtEl>
                                          <p:spTgt spid="33"/>
                                        </p:tgtEl>
                                        <p:attrNameLst>
                                          <p:attrName>ppt_w</p:attrName>
                                        </p:attrNameLst>
                                      </p:cBhvr>
                                      <p:tavLst>
                                        <p:tav tm="0">
                                          <p:val>
                                            <p:fltVal val="0"/>
                                          </p:val>
                                        </p:tav>
                                        <p:tav tm="100000">
                                          <p:val>
                                            <p:strVal val="#ppt_w"/>
                                          </p:val>
                                        </p:tav>
                                      </p:tavLst>
                                    </p:anim>
                                    <p:anim calcmode="lin" valueType="num">
                                      <p:cBhvr>
                                        <p:cTn id="70" dur="250" fill="hold"/>
                                        <p:tgtEl>
                                          <p:spTgt spid="33"/>
                                        </p:tgtEl>
                                        <p:attrNameLst>
                                          <p:attrName>ppt_h</p:attrName>
                                        </p:attrNameLst>
                                      </p:cBhvr>
                                      <p:tavLst>
                                        <p:tav tm="0">
                                          <p:val>
                                            <p:fltVal val="0"/>
                                          </p:val>
                                        </p:tav>
                                        <p:tav tm="100000">
                                          <p:val>
                                            <p:strVal val="#ppt_h"/>
                                          </p:val>
                                        </p:tav>
                                      </p:tavLst>
                                    </p:anim>
                                    <p:animEffect transition="in" filter="fade">
                                      <p:cBhvr>
                                        <p:cTn id="71" dur="250"/>
                                        <p:tgtEl>
                                          <p:spTgt spid="33"/>
                                        </p:tgtEl>
                                      </p:cBhvr>
                                    </p:animEffect>
                                  </p:childTnLst>
                                </p:cTn>
                              </p:par>
                            </p:childTnLst>
                          </p:cTn>
                        </p:par>
                        <p:par>
                          <p:cTn id="72" fill="hold">
                            <p:stCondLst>
                              <p:cond delay="4000"/>
                            </p:stCondLst>
                            <p:childTnLst>
                              <p:par>
                                <p:cTn id="73" presetID="53" presetClass="entr" presetSubtype="16" fill="hold" nodeType="afterEffect">
                                  <p:stCondLst>
                                    <p:cond delay="0"/>
                                  </p:stCondLst>
                                  <p:childTnLst>
                                    <p:set>
                                      <p:cBhvr>
                                        <p:cTn id="74" dur="1" fill="hold">
                                          <p:stCondLst>
                                            <p:cond delay="0"/>
                                          </p:stCondLst>
                                        </p:cTn>
                                        <p:tgtEl>
                                          <p:spTgt spid="22"/>
                                        </p:tgtEl>
                                        <p:attrNameLst>
                                          <p:attrName>style.visibility</p:attrName>
                                        </p:attrNameLst>
                                      </p:cBhvr>
                                      <p:to>
                                        <p:strVal val="visible"/>
                                      </p:to>
                                    </p:set>
                                    <p:anim calcmode="lin" valueType="num">
                                      <p:cBhvr>
                                        <p:cTn id="75" dur="250" fill="hold"/>
                                        <p:tgtEl>
                                          <p:spTgt spid="22"/>
                                        </p:tgtEl>
                                        <p:attrNameLst>
                                          <p:attrName>ppt_w</p:attrName>
                                        </p:attrNameLst>
                                      </p:cBhvr>
                                      <p:tavLst>
                                        <p:tav tm="0">
                                          <p:val>
                                            <p:fltVal val="0"/>
                                          </p:val>
                                        </p:tav>
                                        <p:tav tm="100000">
                                          <p:val>
                                            <p:strVal val="#ppt_w"/>
                                          </p:val>
                                        </p:tav>
                                      </p:tavLst>
                                    </p:anim>
                                    <p:anim calcmode="lin" valueType="num">
                                      <p:cBhvr>
                                        <p:cTn id="76" dur="250" fill="hold"/>
                                        <p:tgtEl>
                                          <p:spTgt spid="22"/>
                                        </p:tgtEl>
                                        <p:attrNameLst>
                                          <p:attrName>ppt_h</p:attrName>
                                        </p:attrNameLst>
                                      </p:cBhvr>
                                      <p:tavLst>
                                        <p:tav tm="0">
                                          <p:val>
                                            <p:fltVal val="0"/>
                                          </p:val>
                                        </p:tav>
                                        <p:tav tm="100000">
                                          <p:val>
                                            <p:strVal val="#ppt_h"/>
                                          </p:val>
                                        </p:tav>
                                      </p:tavLst>
                                    </p:anim>
                                    <p:animEffect transition="in" filter="fade">
                                      <p:cBhvr>
                                        <p:cTn id="77" dur="250"/>
                                        <p:tgtEl>
                                          <p:spTgt spid="22"/>
                                        </p:tgtEl>
                                      </p:cBhvr>
                                    </p:animEffect>
                                  </p:childTnLst>
                                </p:cTn>
                              </p:par>
                            </p:childTnLst>
                          </p:cTn>
                        </p:par>
                        <p:par>
                          <p:cTn id="78" fill="hold">
                            <p:stCondLst>
                              <p:cond delay="4250"/>
                            </p:stCondLst>
                            <p:childTnLst>
                              <p:par>
                                <p:cTn id="79" presetID="42" presetClass="entr" presetSubtype="0" fill="hold" grpId="0" nodeType="afterEffect">
                                  <p:stCondLst>
                                    <p:cond delay="0"/>
                                  </p:stCondLst>
                                  <p:childTnLst>
                                    <p:set>
                                      <p:cBhvr>
                                        <p:cTn id="80" dur="1" fill="hold">
                                          <p:stCondLst>
                                            <p:cond delay="0"/>
                                          </p:stCondLst>
                                        </p:cTn>
                                        <p:tgtEl>
                                          <p:spTgt spid="31"/>
                                        </p:tgtEl>
                                        <p:attrNameLst>
                                          <p:attrName>style.visibility</p:attrName>
                                        </p:attrNameLst>
                                      </p:cBhvr>
                                      <p:to>
                                        <p:strVal val="visible"/>
                                      </p:to>
                                    </p:set>
                                    <p:animEffect transition="in" filter="fade">
                                      <p:cBhvr>
                                        <p:cTn id="81" dur="250"/>
                                        <p:tgtEl>
                                          <p:spTgt spid="31"/>
                                        </p:tgtEl>
                                      </p:cBhvr>
                                    </p:animEffect>
                                    <p:anim calcmode="lin" valueType="num">
                                      <p:cBhvr>
                                        <p:cTn id="82" dur="250" fill="hold"/>
                                        <p:tgtEl>
                                          <p:spTgt spid="31"/>
                                        </p:tgtEl>
                                        <p:attrNameLst>
                                          <p:attrName>ppt_x</p:attrName>
                                        </p:attrNameLst>
                                      </p:cBhvr>
                                      <p:tavLst>
                                        <p:tav tm="0">
                                          <p:val>
                                            <p:strVal val="#ppt_x"/>
                                          </p:val>
                                        </p:tav>
                                        <p:tav tm="100000">
                                          <p:val>
                                            <p:strVal val="#ppt_x"/>
                                          </p:val>
                                        </p:tav>
                                      </p:tavLst>
                                    </p:anim>
                                    <p:anim calcmode="lin" valueType="num">
                                      <p:cBhvr>
                                        <p:cTn id="83" dur="25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P spid="27" grpId="0"/>
      <p:bldP spid="29" grpId="0"/>
      <p:bldP spid="31" grpId="0"/>
      <p:bldP spid="3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6">
            <a:extLst>
              <a:ext uri="{FF2B5EF4-FFF2-40B4-BE49-F238E27FC236}">
                <a16:creationId xmlns:a16="http://schemas.microsoft.com/office/drawing/2014/main" xmlns="" id="{E623F98E-5FFF-4701-A99F-87B202C66033}"/>
              </a:ext>
            </a:extLst>
          </p:cNvPr>
          <p:cNvSpPr txBox="1"/>
          <p:nvPr/>
        </p:nvSpPr>
        <p:spPr>
          <a:xfrm>
            <a:off x="160421" y="329374"/>
            <a:ext cx="11861688" cy="584775"/>
          </a:xfrm>
          <a:prstGeom prst="rect">
            <a:avLst/>
          </a:prstGeom>
          <a:noFill/>
        </p:spPr>
        <p:txBody>
          <a:bodyPr wrap="square" rtlCol="0">
            <a:spAutoFit/>
          </a:bodyPr>
          <a:lstStyle/>
          <a:p>
            <a:pPr algn="ctr"/>
            <a:r>
              <a:rPr lang="es-EC" sz="3200" dirty="0" smtClean="0">
                <a:solidFill>
                  <a:schemeClr val="bg2">
                    <a:lumMod val="50000"/>
                  </a:schemeClr>
                </a:solidFill>
                <a:latin typeface="Agency FB" panose="020B0503020202020204" pitchFamily="34" charset="0"/>
              </a:rPr>
              <a:t>DESCRIPCIÓN DE LA INSTALACIÓN</a:t>
            </a:r>
            <a:endParaRPr lang="es-EC" sz="3200" dirty="0">
              <a:solidFill>
                <a:schemeClr val="bg2">
                  <a:lumMod val="50000"/>
                </a:schemeClr>
              </a:solidFill>
              <a:latin typeface="Agency FB" panose="020B0503020202020204" pitchFamily="34" charset="0"/>
            </a:endParaRPr>
          </a:p>
        </p:txBody>
      </p:sp>
      <p:grpSp>
        <p:nvGrpSpPr>
          <p:cNvPr id="3" name="Group 78">
            <a:extLst>
              <a:ext uri="{FF2B5EF4-FFF2-40B4-BE49-F238E27FC236}">
                <a16:creationId xmlns:a16="http://schemas.microsoft.com/office/drawing/2014/main" xmlns="" id="{B347FCAE-CD51-47C1-A0E5-7FE287A79E42}"/>
              </a:ext>
            </a:extLst>
          </p:cNvPr>
          <p:cNvGrpSpPr/>
          <p:nvPr/>
        </p:nvGrpSpPr>
        <p:grpSpPr>
          <a:xfrm>
            <a:off x="5378756" y="1062002"/>
            <a:ext cx="1434489" cy="190500"/>
            <a:chOff x="4679586" y="878988"/>
            <a:chExt cx="1434489" cy="190500"/>
          </a:xfrm>
        </p:grpSpPr>
        <p:sp>
          <p:nvSpPr>
            <p:cNvPr id="4" name="Oval 70">
              <a:extLst>
                <a:ext uri="{FF2B5EF4-FFF2-40B4-BE49-F238E27FC236}">
                  <a16:creationId xmlns:a16="http://schemas.microsoft.com/office/drawing/2014/main" xmlns="" id="{957F6F33-D335-4F37-A9F5-23DE49CB0B4A}"/>
                </a:ext>
              </a:extLst>
            </p:cNvPr>
            <p:cNvSpPr/>
            <p:nvPr/>
          </p:nvSpPr>
          <p:spPr>
            <a:xfrm>
              <a:off x="4679586" y="878988"/>
              <a:ext cx="190500" cy="190500"/>
            </a:xfrm>
            <a:prstGeom prst="ellipse">
              <a:avLst/>
            </a:prstGeom>
            <a:solidFill>
              <a:srgbClr val="5A17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73">
              <a:extLst>
                <a:ext uri="{FF2B5EF4-FFF2-40B4-BE49-F238E27FC236}">
                  <a16:creationId xmlns:a16="http://schemas.microsoft.com/office/drawing/2014/main" xmlns="" id="{9D3A95DB-0E0C-40A8-88F7-9DAC67B156F6}"/>
                </a:ext>
              </a:extLst>
            </p:cNvPr>
            <p:cNvSpPr/>
            <p:nvPr/>
          </p:nvSpPr>
          <p:spPr>
            <a:xfrm>
              <a:off x="4990736" y="878988"/>
              <a:ext cx="190500" cy="190500"/>
            </a:xfrm>
            <a:prstGeom prst="ellipse">
              <a:avLst/>
            </a:prstGeom>
            <a:solidFill>
              <a:srgbClr val="930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75">
              <a:extLst>
                <a:ext uri="{FF2B5EF4-FFF2-40B4-BE49-F238E27FC236}">
                  <a16:creationId xmlns:a16="http://schemas.microsoft.com/office/drawing/2014/main" xmlns="" id="{AD1EA8C3-D35D-4FB7-8D6B-858B4EE08256}"/>
                </a:ext>
              </a:extLst>
            </p:cNvPr>
            <p:cNvSpPr/>
            <p:nvPr/>
          </p:nvSpPr>
          <p:spPr>
            <a:xfrm>
              <a:off x="5301522" y="878988"/>
              <a:ext cx="190500" cy="190500"/>
            </a:xfrm>
            <a:prstGeom prst="ellipse">
              <a:avLst/>
            </a:prstGeom>
            <a:solidFill>
              <a:srgbClr val="CA00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76">
              <a:extLst>
                <a:ext uri="{FF2B5EF4-FFF2-40B4-BE49-F238E27FC236}">
                  <a16:creationId xmlns:a16="http://schemas.microsoft.com/office/drawing/2014/main" xmlns="" id="{FD4B96A9-29AD-4507-B1E8-D12C03BAD2C2}"/>
                </a:ext>
              </a:extLst>
            </p:cNvPr>
            <p:cNvSpPr/>
            <p:nvPr/>
          </p:nvSpPr>
          <p:spPr>
            <a:xfrm>
              <a:off x="5612308" y="878988"/>
              <a:ext cx="190500" cy="190500"/>
            </a:xfrm>
            <a:prstGeom prst="ellipse">
              <a:avLst/>
            </a:prstGeom>
            <a:solidFill>
              <a:srgbClr val="FF5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7">
              <a:extLst>
                <a:ext uri="{FF2B5EF4-FFF2-40B4-BE49-F238E27FC236}">
                  <a16:creationId xmlns:a16="http://schemas.microsoft.com/office/drawing/2014/main" xmlns="" id="{50AFA104-D1BD-427D-90C1-6CE47F2C7A56}"/>
                </a:ext>
              </a:extLst>
            </p:cNvPr>
            <p:cNvSpPr/>
            <p:nvPr/>
          </p:nvSpPr>
          <p:spPr>
            <a:xfrm>
              <a:off x="5923575" y="878988"/>
              <a:ext cx="190500" cy="190500"/>
            </a:xfrm>
            <a:prstGeom prst="ellipse">
              <a:avLst/>
            </a:prstGeom>
            <a:solidFill>
              <a:srgbClr val="FFC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Imagen 8" descr="Recorte de pantalla"/>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1356" y="1603032"/>
            <a:ext cx="4588235" cy="4680000"/>
          </a:xfrm>
          <a:prstGeom prst="rect">
            <a:avLst/>
          </a:prstGeom>
        </p:spPr>
      </p:pic>
      <p:pic>
        <p:nvPicPr>
          <p:cNvPr id="10" name="Imagen 9" descr="C:\Users\Belen\Dropbox\Nuevo doc 2018-08-26 22.46.20_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1560" y="1685815"/>
            <a:ext cx="4457463" cy="4483165"/>
          </a:xfrm>
          <a:prstGeom prst="rect">
            <a:avLst/>
          </a:prstGeom>
          <a:noFill/>
          <a:ln w="57150">
            <a:solidFill>
              <a:schemeClr val="tx1"/>
            </a:solidFill>
          </a:ln>
        </p:spPr>
      </p:pic>
    </p:spTree>
    <p:extLst>
      <p:ext uri="{BB962C8B-B14F-4D97-AF65-F5344CB8AC3E}">
        <p14:creationId xmlns:p14="http://schemas.microsoft.com/office/powerpoint/2010/main" val="2723380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6">
            <a:extLst>
              <a:ext uri="{FF2B5EF4-FFF2-40B4-BE49-F238E27FC236}">
                <a16:creationId xmlns:a16="http://schemas.microsoft.com/office/drawing/2014/main" xmlns="" id="{E623F98E-5FFF-4701-A99F-87B202C66033}"/>
              </a:ext>
            </a:extLst>
          </p:cNvPr>
          <p:cNvSpPr txBox="1"/>
          <p:nvPr/>
        </p:nvSpPr>
        <p:spPr>
          <a:xfrm>
            <a:off x="160421" y="329374"/>
            <a:ext cx="11861688" cy="584775"/>
          </a:xfrm>
          <a:prstGeom prst="rect">
            <a:avLst/>
          </a:prstGeom>
          <a:noFill/>
        </p:spPr>
        <p:txBody>
          <a:bodyPr wrap="square" rtlCol="0">
            <a:spAutoFit/>
          </a:bodyPr>
          <a:lstStyle/>
          <a:p>
            <a:pPr algn="ctr"/>
            <a:r>
              <a:rPr lang="es-EC" sz="3200" dirty="0" smtClean="0">
                <a:solidFill>
                  <a:schemeClr val="bg2">
                    <a:lumMod val="50000"/>
                  </a:schemeClr>
                </a:solidFill>
                <a:latin typeface="Agency FB" panose="020B0503020202020204" pitchFamily="34" charset="0"/>
              </a:rPr>
              <a:t>DESCRIPCIÓN DEL SISTEMA Y LAS FUNCIONES A REALIZAR</a:t>
            </a:r>
            <a:endParaRPr lang="es-EC" sz="3200" dirty="0">
              <a:solidFill>
                <a:schemeClr val="bg2">
                  <a:lumMod val="50000"/>
                </a:schemeClr>
              </a:solidFill>
              <a:latin typeface="Agency FB" panose="020B0503020202020204" pitchFamily="34" charset="0"/>
            </a:endParaRPr>
          </a:p>
        </p:txBody>
      </p:sp>
      <p:grpSp>
        <p:nvGrpSpPr>
          <p:cNvPr id="3" name="Group 78">
            <a:extLst>
              <a:ext uri="{FF2B5EF4-FFF2-40B4-BE49-F238E27FC236}">
                <a16:creationId xmlns:a16="http://schemas.microsoft.com/office/drawing/2014/main" xmlns="" id="{B347FCAE-CD51-47C1-A0E5-7FE287A79E42}"/>
              </a:ext>
            </a:extLst>
          </p:cNvPr>
          <p:cNvGrpSpPr/>
          <p:nvPr/>
        </p:nvGrpSpPr>
        <p:grpSpPr>
          <a:xfrm>
            <a:off x="5378756" y="1062002"/>
            <a:ext cx="1434489" cy="190500"/>
            <a:chOff x="4679586" y="878988"/>
            <a:chExt cx="1434489" cy="190500"/>
          </a:xfrm>
        </p:grpSpPr>
        <p:sp>
          <p:nvSpPr>
            <p:cNvPr id="4" name="Oval 70">
              <a:extLst>
                <a:ext uri="{FF2B5EF4-FFF2-40B4-BE49-F238E27FC236}">
                  <a16:creationId xmlns:a16="http://schemas.microsoft.com/office/drawing/2014/main" xmlns="" id="{957F6F33-D335-4F37-A9F5-23DE49CB0B4A}"/>
                </a:ext>
              </a:extLst>
            </p:cNvPr>
            <p:cNvSpPr/>
            <p:nvPr/>
          </p:nvSpPr>
          <p:spPr>
            <a:xfrm>
              <a:off x="4679586" y="878988"/>
              <a:ext cx="190500" cy="190500"/>
            </a:xfrm>
            <a:prstGeom prst="ellipse">
              <a:avLst/>
            </a:prstGeom>
            <a:solidFill>
              <a:srgbClr val="5A17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73">
              <a:extLst>
                <a:ext uri="{FF2B5EF4-FFF2-40B4-BE49-F238E27FC236}">
                  <a16:creationId xmlns:a16="http://schemas.microsoft.com/office/drawing/2014/main" xmlns="" id="{9D3A95DB-0E0C-40A8-88F7-9DAC67B156F6}"/>
                </a:ext>
              </a:extLst>
            </p:cNvPr>
            <p:cNvSpPr/>
            <p:nvPr/>
          </p:nvSpPr>
          <p:spPr>
            <a:xfrm>
              <a:off x="4990736" y="878988"/>
              <a:ext cx="190500" cy="190500"/>
            </a:xfrm>
            <a:prstGeom prst="ellipse">
              <a:avLst/>
            </a:prstGeom>
            <a:solidFill>
              <a:srgbClr val="930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75">
              <a:extLst>
                <a:ext uri="{FF2B5EF4-FFF2-40B4-BE49-F238E27FC236}">
                  <a16:creationId xmlns:a16="http://schemas.microsoft.com/office/drawing/2014/main" xmlns="" id="{AD1EA8C3-D35D-4FB7-8D6B-858B4EE08256}"/>
                </a:ext>
              </a:extLst>
            </p:cNvPr>
            <p:cNvSpPr/>
            <p:nvPr/>
          </p:nvSpPr>
          <p:spPr>
            <a:xfrm>
              <a:off x="5301522" y="878988"/>
              <a:ext cx="190500" cy="190500"/>
            </a:xfrm>
            <a:prstGeom prst="ellipse">
              <a:avLst/>
            </a:prstGeom>
            <a:solidFill>
              <a:srgbClr val="CA00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76">
              <a:extLst>
                <a:ext uri="{FF2B5EF4-FFF2-40B4-BE49-F238E27FC236}">
                  <a16:creationId xmlns:a16="http://schemas.microsoft.com/office/drawing/2014/main" xmlns="" id="{FD4B96A9-29AD-4507-B1E8-D12C03BAD2C2}"/>
                </a:ext>
              </a:extLst>
            </p:cNvPr>
            <p:cNvSpPr/>
            <p:nvPr/>
          </p:nvSpPr>
          <p:spPr>
            <a:xfrm>
              <a:off x="5612308" y="878988"/>
              <a:ext cx="190500" cy="190500"/>
            </a:xfrm>
            <a:prstGeom prst="ellipse">
              <a:avLst/>
            </a:prstGeom>
            <a:solidFill>
              <a:srgbClr val="FF5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7">
              <a:extLst>
                <a:ext uri="{FF2B5EF4-FFF2-40B4-BE49-F238E27FC236}">
                  <a16:creationId xmlns:a16="http://schemas.microsoft.com/office/drawing/2014/main" xmlns="" id="{50AFA104-D1BD-427D-90C1-6CE47F2C7A56}"/>
                </a:ext>
              </a:extLst>
            </p:cNvPr>
            <p:cNvSpPr/>
            <p:nvPr/>
          </p:nvSpPr>
          <p:spPr>
            <a:xfrm>
              <a:off x="5923575" y="878988"/>
              <a:ext cx="190500" cy="190500"/>
            </a:xfrm>
            <a:prstGeom prst="ellipse">
              <a:avLst/>
            </a:prstGeom>
            <a:solidFill>
              <a:srgbClr val="FFC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Imagen 8" descr="Recorte de pantall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6182" y="2292044"/>
            <a:ext cx="6284640" cy="3402903"/>
          </a:xfrm>
          <a:prstGeom prst="rect">
            <a:avLst/>
          </a:prstGeom>
        </p:spPr>
      </p:pic>
      <p:sp>
        <p:nvSpPr>
          <p:cNvPr id="10" name="TextBox 16">
            <a:extLst>
              <a:ext uri="{FF2B5EF4-FFF2-40B4-BE49-F238E27FC236}">
                <a16:creationId xmlns:a16="http://schemas.microsoft.com/office/drawing/2014/main" xmlns="" id="{E623F98E-5FFF-4701-A99F-87B202C66033}"/>
              </a:ext>
            </a:extLst>
          </p:cNvPr>
          <p:cNvSpPr txBox="1"/>
          <p:nvPr/>
        </p:nvSpPr>
        <p:spPr>
          <a:xfrm>
            <a:off x="1174747" y="2478023"/>
            <a:ext cx="3862474" cy="3046988"/>
          </a:xfrm>
          <a:prstGeom prst="rect">
            <a:avLst/>
          </a:prstGeom>
          <a:noFill/>
        </p:spPr>
        <p:txBody>
          <a:bodyPr wrap="square" rtlCol="0">
            <a:spAutoFit/>
          </a:bodyPr>
          <a:lstStyle/>
          <a:p>
            <a:pPr algn="just"/>
            <a:r>
              <a:rPr lang="es-EC" sz="2400" dirty="0" smtClean="0">
                <a:solidFill>
                  <a:srgbClr val="5A1745"/>
                </a:solidFill>
                <a:latin typeface="Agency FB" panose="020B0503020202020204" pitchFamily="34" charset="0"/>
              </a:rPr>
              <a:t>Es un sistema con arquitectura de control centralizada.</a:t>
            </a:r>
          </a:p>
          <a:p>
            <a:pPr algn="just"/>
            <a:endParaRPr lang="es-EC" sz="2400" dirty="0">
              <a:solidFill>
                <a:schemeClr val="bg2">
                  <a:lumMod val="25000"/>
                </a:schemeClr>
              </a:solidFill>
              <a:latin typeface="Agency FB" panose="020B0503020202020204" pitchFamily="34" charset="0"/>
            </a:endParaRPr>
          </a:p>
          <a:p>
            <a:pPr algn="just"/>
            <a:r>
              <a:rPr lang="es-EC" sz="2400" dirty="0" smtClean="0">
                <a:solidFill>
                  <a:srgbClr val="93093D"/>
                </a:solidFill>
                <a:latin typeface="Agency FB" panose="020B0503020202020204" pitchFamily="34" charset="0"/>
              </a:rPr>
              <a:t>Incluye sensores, actuadores e interfaz de usuario.</a:t>
            </a:r>
          </a:p>
          <a:p>
            <a:pPr algn="just"/>
            <a:endParaRPr lang="es-EC" sz="2400" dirty="0">
              <a:solidFill>
                <a:schemeClr val="bg2">
                  <a:lumMod val="25000"/>
                </a:schemeClr>
              </a:solidFill>
              <a:latin typeface="Agency FB" panose="020B0503020202020204" pitchFamily="34" charset="0"/>
            </a:endParaRPr>
          </a:p>
          <a:p>
            <a:pPr algn="just"/>
            <a:r>
              <a:rPr lang="es-EC" sz="2400" dirty="0" smtClean="0">
                <a:solidFill>
                  <a:srgbClr val="CA0034"/>
                </a:solidFill>
                <a:latin typeface="Agency FB" panose="020B0503020202020204" pitchFamily="34" charset="0"/>
              </a:rPr>
              <a:t>Posee una base de datos en tiempo real ubicada en la nube.</a:t>
            </a:r>
            <a:endParaRPr lang="es-EC" sz="2400" dirty="0">
              <a:solidFill>
                <a:srgbClr val="CA0034"/>
              </a:solidFill>
              <a:latin typeface="Agency FB" panose="020B0503020202020204" pitchFamily="34" charset="0"/>
            </a:endParaRPr>
          </a:p>
        </p:txBody>
      </p:sp>
      <p:sp>
        <p:nvSpPr>
          <p:cNvPr id="11" name="Elipse 10"/>
          <p:cNvSpPr/>
          <p:nvPr/>
        </p:nvSpPr>
        <p:spPr>
          <a:xfrm>
            <a:off x="808493" y="2591276"/>
            <a:ext cx="270000" cy="270000"/>
          </a:xfrm>
          <a:prstGeom prst="ellipse">
            <a:avLst/>
          </a:prstGeom>
          <a:solidFill>
            <a:srgbClr val="5A17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Elipse 11"/>
          <p:cNvSpPr/>
          <p:nvPr/>
        </p:nvSpPr>
        <p:spPr>
          <a:xfrm>
            <a:off x="808493" y="3684493"/>
            <a:ext cx="270000" cy="270000"/>
          </a:xfrm>
          <a:prstGeom prst="ellipse">
            <a:avLst/>
          </a:prstGeom>
          <a:solidFill>
            <a:srgbClr val="930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Elipse 12"/>
          <p:cNvSpPr/>
          <p:nvPr/>
        </p:nvSpPr>
        <p:spPr>
          <a:xfrm>
            <a:off x="808493" y="4764213"/>
            <a:ext cx="270000" cy="270000"/>
          </a:xfrm>
          <a:prstGeom prst="ellipse">
            <a:avLst/>
          </a:prstGeom>
          <a:solidFill>
            <a:srgbClr val="CA00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267495706"/>
      </p:ext>
    </p:extLst>
  </p:cSld>
  <p:clrMapOvr>
    <a:masterClrMapping/>
  </p:clrMapOvr>
  <p:transition spd="slow">
    <p:push/>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6">
            <a:extLst>
              <a:ext uri="{FF2B5EF4-FFF2-40B4-BE49-F238E27FC236}">
                <a16:creationId xmlns:a16="http://schemas.microsoft.com/office/drawing/2014/main" xmlns="" id="{E623F98E-5FFF-4701-A99F-87B202C66033}"/>
              </a:ext>
            </a:extLst>
          </p:cNvPr>
          <p:cNvSpPr txBox="1"/>
          <p:nvPr/>
        </p:nvSpPr>
        <p:spPr>
          <a:xfrm>
            <a:off x="160421" y="329374"/>
            <a:ext cx="11861688" cy="584775"/>
          </a:xfrm>
          <a:prstGeom prst="rect">
            <a:avLst/>
          </a:prstGeom>
          <a:noFill/>
        </p:spPr>
        <p:txBody>
          <a:bodyPr wrap="square" rtlCol="0">
            <a:spAutoFit/>
          </a:bodyPr>
          <a:lstStyle/>
          <a:p>
            <a:pPr algn="ctr"/>
            <a:r>
              <a:rPr lang="es-EC" sz="3200" dirty="0" smtClean="0">
                <a:solidFill>
                  <a:schemeClr val="bg2">
                    <a:lumMod val="50000"/>
                  </a:schemeClr>
                </a:solidFill>
                <a:latin typeface="Agency FB" panose="020B0503020202020204" pitchFamily="34" charset="0"/>
              </a:rPr>
              <a:t>DESCRIPCIÓN DEL SISTEMA Y LAS FUNCIONES A REALIZAR</a:t>
            </a:r>
            <a:endParaRPr lang="es-EC" sz="3200" dirty="0">
              <a:solidFill>
                <a:schemeClr val="bg2">
                  <a:lumMod val="50000"/>
                </a:schemeClr>
              </a:solidFill>
              <a:latin typeface="Agency FB" panose="020B0503020202020204" pitchFamily="34" charset="0"/>
            </a:endParaRPr>
          </a:p>
        </p:txBody>
      </p:sp>
      <p:grpSp>
        <p:nvGrpSpPr>
          <p:cNvPr id="3" name="Group 78">
            <a:extLst>
              <a:ext uri="{FF2B5EF4-FFF2-40B4-BE49-F238E27FC236}">
                <a16:creationId xmlns:a16="http://schemas.microsoft.com/office/drawing/2014/main" xmlns="" id="{B347FCAE-CD51-47C1-A0E5-7FE287A79E42}"/>
              </a:ext>
            </a:extLst>
          </p:cNvPr>
          <p:cNvGrpSpPr/>
          <p:nvPr/>
        </p:nvGrpSpPr>
        <p:grpSpPr>
          <a:xfrm>
            <a:off x="5378756" y="1062002"/>
            <a:ext cx="1434489" cy="190500"/>
            <a:chOff x="4679586" y="878988"/>
            <a:chExt cx="1434489" cy="190500"/>
          </a:xfrm>
        </p:grpSpPr>
        <p:sp>
          <p:nvSpPr>
            <p:cNvPr id="4" name="Oval 70">
              <a:extLst>
                <a:ext uri="{FF2B5EF4-FFF2-40B4-BE49-F238E27FC236}">
                  <a16:creationId xmlns:a16="http://schemas.microsoft.com/office/drawing/2014/main" xmlns="" id="{957F6F33-D335-4F37-A9F5-23DE49CB0B4A}"/>
                </a:ext>
              </a:extLst>
            </p:cNvPr>
            <p:cNvSpPr/>
            <p:nvPr/>
          </p:nvSpPr>
          <p:spPr>
            <a:xfrm>
              <a:off x="4679586" y="878988"/>
              <a:ext cx="190500" cy="190500"/>
            </a:xfrm>
            <a:prstGeom prst="ellipse">
              <a:avLst/>
            </a:prstGeom>
            <a:solidFill>
              <a:srgbClr val="5A17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73">
              <a:extLst>
                <a:ext uri="{FF2B5EF4-FFF2-40B4-BE49-F238E27FC236}">
                  <a16:creationId xmlns:a16="http://schemas.microsoft.com/office/drawing/2014/main" xmlns="" id="{9D3A95DB-0E0C-40A8-88F7-9DAC67B156F6}"/>
                </a:ext>
              </a:extLst>
            </p:cNvPr>
            <p:cNvSpPr/>
            <p:nvPr/>
          </p:nvSpPr>
          <p:spPr>
            <a:xfrm>
              <a:off x="4990736" y="878988"/>
              <a:ext cx="190500" cy="190500"/>
            </a:xfrm>
            <a:prstGeom prst="ellipse">
              <a:avLst/>
            </a:prstGeom>
            <a:solidFill>
              <a:srgbClr val="930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75">
              <a:extLst>
                <a:ext uri="{FF2B5EF4-FFF2-40B4-BE49-F238E27FC236}">
                  <a16:creationId xmlns:a16="http://schemas.microsoft.com/office/drawing/2014/main" xmlns="" id="{AD1EA8C3-D35D-4FB7-8D6B-858B4EE08256}"/>
                </a:ext>
              </a:extLst>
            </p:cNvPr>
            <p:cNvSpPr/>
            <p:nvPr/>
          </p:nvSpPr>
          <p:spPr>
            <a:xfrm>
              <a:off x="5301522" y="878988"/>
              <a:ext cx="190500" cy="190500"/>
            </a:xfrm>
            <a:prstGeom prst="ellipse">
              <a:avLst/>
            </a:prstGeom>
            <a:solidFill>
              <a:srgbClr val="CA00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76">
              <a:extLst>
                <a:ext uri="{FF2B5EF4-FFF2-40B4-BE49-F238E27FC236}">
                  <a16:creationId xmlns:a16="http://schemas.microsoft.com/office/drawing/2014/main" xmlns="" id="{FD4B96A9-29AD-4507-B1E8-D12C03BAD2C2}"/>
                </a:ext>
              </a:extLst>
            </p:cNvPr>
            <p:cNvSpPr/>
            <p:nvPr/>
          </p:nvSpPr>
          <p:spPr>
            <a:xfrm>
              <a:off x="5612308" y="878988"/>
              <a:ext cx="190500" cy="190500"/>
            </a:xfrm>
            <a:prstGeom prst="ellipse">
              <a:avLst/>
            </a:prstGeom>
            <a:solidFill>
              <a:srgbClr val="FF5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7">
              <a:extLst>
                <a:ext uri="{FF2B5EF4-FFF2-40B4-BE49-F238E27FC236}">
                  <a16:creationId xmlns:a16="http://schemas.microsoft.com/office/drawing/2014/main" xmlns="" id="{50AFA104-D1BD-427D-90C1-6CE47F2C7A56}"/>
                </a:ext>
              </a:extLst>
            </p:cNvPr>
            <p:cNvSpPr/>
            <p:nvPr/>
          </p:nvSpPr>
          <p:spPr>
            <a:xfrm>
              <a:off x="5923575" y="878988"/>
              <a:ext cx="190500" cy="190500"/>
            </a:xfrm>
            <a:prstGeom prst="ellipse">
              <a:avLst/>
            </a:prstGeom>
            <a:solidFill>
              <a:srgbClr val="FFC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 name="TextBox 111">
            <a:extLst>
              <a:ext uri="{FF2B5EF4-FFF2-40B4-BE49-F238E27FC236}">
                <a16:creationId xmlns:a16="http://schemas.microsoft.com/office/drawing/2014/main" xmlns="" id="{5FF83314-6443-4064-B8AD-715FDF38C0B1}"/>
              </a:ext>
            </a:extLst>
          </p:cNvPr>
          <p:cNvSpPr txBox="1"/>
          <p:nvPr/>
        </p:nvSpPr>
        <p:spPr>
          <a:xfrm>
            <a:off x="204346" y="4756237"/>
            <a:ext cx="2044525" cy="369332"/>
          </a:xfrm>
          <a:prstGeom prst="rect">
            <a:avLst/>
          </a:prstGeom>
          <a:noFill/>
        </p:spPr>
        <p:txBody>
          <a:bodyPr wrap="square" rtlCol="0">
            <a:spAutoFit/>
          </a:bodyPr>
          <a:lstStyle/>
          <a:p>
            <a:pPr algn="ctr"/>
            <a:r>
              <a:rPr lang="es-EC" b="1" dirty="0" smtClean="0">
                <a:solidFill>
                  <a:schemeClr val="tx1">
                    <a:lumMod val="75000"/>
                    <a:lumOff val="25000"/>
                  </a:schemeClr>
                </a:solidFill>
                <a:latin typeface="Agency FB" panose="020B0503020202020204" pitchFamily="34" charset="0"/>
              </a:rPr>
              <a:t>ALARMA DE INTRUSIÓN</a:t>
            </a:r>
            <a:endParaRPr lang="es-EC" b="1" dirty="0">
              <a:solidFill>
                <a:schemeClr val="tx1">
                  <a:lumMod val="75000"/>
                  <a:lumOff val="25000"/>
                </a:schemeClr>
              </a:solidFill>
              <a:latin typeface="Agency FB" panose="020B0503020202020204" pitchFamily="34" charset="0"/>
            </a:endParaRPr>
          </a:p>
        </p:txBody>
      </p:sp>
      <p:sp>
        <p:nvSpPr>
          <p:cNvPr id="61" name="TextBox 111">
            <a:extLst>
              <a:ext uri="{FF2B5EF4-FFF2-40B4-BE49-F238E27FC236}">
                <a16:creationId xmlns:a16="http://schemas.microsoft.com/office/drawing/2014/main" xmlns="" id="{5FF83314-6443-4064-B8AD-715FDF38C0B1}"/>
              </a:ext>
            </a:extLst>
          </p:cNvPr>
          <p:cNvSpPr txBox="1"/>
          <p:nvPr/>
        </p:nvSpPr>
        <p:spPr>
          <a:xfrm>
            <a:off x="2125897" y="4756237"/>
            <a:ext cx="2044525" cy="369332"/>
          </a:xfrm>
          <a:prstGeom prst="rect">
            <a:avLst/>
          </a:prstGeom>
          <a:noFill/>
        </p:spPr>
        <p:txBody>
          <a:bodyPr wrap="square" rtlCol="0">
            <a:spAutoFit/>
          </a:bodyPr>
          <a:lstStyle/>
          <a:p>
            <a:pPr algn="ctr"/>
            <a:r>
              <a:rPr lang="es-EC" b="1" dirty="0" smtClean="0">
                <a:solidFill>
                  <a:schemeClr val="tx1">
                    <a:lumMod val="75000"/>
                    <a:lumOff val="25000"/>
                  </a:schemeClr>
                </a:solidFill>
                <a:latin typeface="Agency FB" panose="020B0503020202020204" pitchFamily="34" charset="0"/>
              </a:rPr>
              <a:t>ALARMA TÉCNICA</a:t>
            </a:r>
            <a:endParaRPr lang="es-EC" b="1" dirty="0">
              <a:solidFill>
                <a:schemeClr val="tx1">
                  <a:lumMod val="75000"/>
                  <a:lumOff val="25000"/>
                </a:schemeClr>
              </a:solidFill>
              <a:latin typeface="Agency FB" panose="020B0503020202020204" pitchFamily="34" charset="0"/>
            </a:endParaRPr>
          </a:p>
        </p:txBody>
      </p:sp>
      <p:sp>
        <p:nvSpPr>
          <p:cNvPr id="63" name="TextBox 111">
            <a:extLst>
              <a:ext uri="{FF2B5EF4-FFF2-40B4-BE49-F238E27FC236}">
                <a16:creationId xmlns:a16="http://schemas.microsoft.com/office/drawing/2014/main" xmlns="" id="{5FF83314-6443-4064-B8AD-715FDF38C0B1}"/>
              </a:ext>
            </a:extLst>
          </p:cNvPr>
          <p:cNvSpPr txBox="1"/>
          <p:nvPr/>
        </p:nvSpPr>
        <p:spPr>
          <a:xfrm>
            <a:off x="4071805" y="4651963"/>
            <a:ext cx="2044525" cy="646331"/>
          </a:xfrm>
          <a:prstGeom prst="rect">
            <a:avLst/>
          </a:prstGeom>
          <a:noFill/>
        </p:spPr>
        <p:txBody>
          <a:bodyPr wrap="square" rtlCol="0">
            <a:spAutoFit/>
          </a:bodyPr>
          <a:lstStyle/>
          <a:p>
            <a:pPr algn="ctr"/>
            <a:r>
              <a:rPr lang="es-EC" b="1" dirty="0" smtClean="0">
                <a:solidFill>
                  <a:schemeClr val="tx1">
                    <a:lumMod val="75000"/>
                    <a:lumOff val="25000"/>
                  </a:schemeClr>
                </a:solidFill>
                <a:latin typeface="Agency FB" panose="020B0503020202020204" pitchFamily="34" charset="0"/>
              </a:rPr>
              <a:t>CÁMARAS DE SEGURIDAD</a:t>
            </a:r>
            <a:endParaRPr lang="es-EC" b="1" dirty="0">
              <a:solidFill>
                <a:schemeClr val="tx1">
                  <a:lumMod val="75000"/>
                  <a:lumOff val="25000"/>
                </a:schemeClr>
              </a:solidFill>
              <a:latin typeface="Agency FB" panose="020B0503020202020204" pitchFamily="34" charset="0"/>
            </a:endParaRPr>
          </a:p>
        </p:txBody>
      </p:sp>
      <p:sp>
        <p:nvSpPr>
          <p:cNvPr id="64" name="TextBox 111">
            <a:extLst>
              <a:ext uri="{FF2B5EF4-FFF2-40B4-BE49-F238E27FC236}">
                <a16:creationId xmlns:a16="http://schemas.microsoft.com/office/drawing/2014/main" xmlns="" id="{5FF83314-6443-4064-B8AD-715FDF38C0B1}"/>
              </a:ext>
            </a:extLst>
          </p:cNvPr>
          <p:cNvSpPr txBox="1"/>
          <p:nvPr/>
        </p:nvSpPr>
        <p:spPr>
          <a:xfrm>
            <a:off x="6050555" y="4651963"/>
            <a:ext cx="2044525" cy="646331"/>
          </a:xfrm>
          <a:prstGeom prst="rect">
            <a:avLst/>
          </a:prstGeom>
          <a:noFill/>
        </p:spPr>
        <p:txBody>
          <a:bodyPr wrap="square" rtlCol="0">
            <a:spAutoFit/>
          </a:bodyPr>
          <a:lstStyle/>
          <a:p>
            <a:pPr algn="ctr"/>
            <a:r>
              <a:rPr lang="es-EC" b="1" dirty="0" smtClean="0">
                <a:solidFill>
                  <a:schemeClr val="tx1">
                    <a:lumMod val="75000"/>
                    <a:lumOff val="25000"/>
                  </a:schemeClr>
                </a:solidFill>
                <a:latin typeface="Agency FB" panose="020B0503020202020204" pitchFamily="34" charset="0"/>
              </a:rPr>
              <a:t>CONTROL DE PERSIANAS</a:t>
            </a:r>
            <a:endParaRPr lang="es-EC" b="1" dirty="0">
              <a:solidFill>
                <a:schemeClr val="tx1">
                  <a:lumMod val="75000"/>
                  <a:lumOff val="25000"/>
                </a:schemeClr>
              </a:solidFill>
              <a:latin typeface="Agency FB" panose="020B0503020202020204" pitchFamily="34" charset="0"/>
            </a:endParaRPr>
          </a:p>
        </p:txBody>
      </p:sp>
      <p:sp>
        <p:nvSpPr>
          <p:cNvPr id="66" name="TextBox 111">
            <a:extLst>
              <a:ext uri="{FF2B5EF4-FFF2-40B4-BE49-F238E27FC236}">
                <a16:creationId xmlns:a16="http://schemas.microsoft.com/office/drawing/2014/main" xmlns="" id="{5FF83314-6443-4064-B8AD-715FDF38C0B1}"/>
              </a:ext>
            </a:extLst>
          </p:cNvPr>
          <p:cNvSpPr txBox="1"/>
          <p:nvPr/>
        </p:nvSpPr>
        <p:spPr>
          <a:xfrm>
            <a:off x="7996463" y="4607815"/>
            <a:ext cx="2044525" cy="646331"/>
          </a:xfrm>
          <a:prstGeom prst="rect">
            <a:avLst/>
          </a:prstGeom>
          <a:noFill/>
        </p:spPr>
        <p:txBody>
          <a:bodyPr wrap="square" rtlCol="0">
            <a:spAutoFit/>
          </a:bodyPr>
          <a:lstStyle/>
          <a:p>
            <a:pPr algn="ctr"/>
            <a:r>
              <a:rPr lang="es-EC" b="1" dirty="0" smtClean="0">
                <a:solidFill>
                  <a:schemeClr val="tx1">
                    <a:lumMod val="75000"/>
                    <a:lumOff val="25000"/>
                  </a:schemeClr>
                </a:solidFill>
                <a:latin typeface="Agency FB" panose="020B0503020202020204" pitchFamily="34" charset="0"/>
              </a:rPr>
              <a:t>CONTROL DE ILUMINACIÓN</a:t>
            </a:r>
            <a:endParaRPr lang="es-EC" b="1" dirty="0">
              <a:solidFill>
                <a:schemeClr val="tx1">
                  <a:lumMod val="75000"/>
                  <a:lumOff val="25000"/>
                </a:schemeClr>
              </a:solidFill>
              <a:latin typeface="Agency FB" panose="020B0503020202020204" pitchFamily="34" charset="0"/>
            </a:endParaRPr>
          </a:p>
        </p:txBody>
      </p:sp>
      <p:grpSp>
        <p:nvGrpSpPr>
          <p:cNvPr id="17" name="Grupo 16"/>
          <p:cNvGrpSpPr/>
          <p:nvPr/>
        </p:nvGrpSpPr>
        <p:grpSpPr>
          <a:xfrm>
            <a:off x="2262236" y="2305385"/>
            <a:ext cx="1800000" cy="1800000"/>
            <a:chOff x="2757992" y="1926030"/>
            <a:chExt cx="1980000" cy="1980000"/>
          </a:xfrm>
        </p:grpSpPr>
        <p:sp>
          <p:nvSpPr>
            <p:cNvPr id="37" name="Elipse 36"/>
            <p:cNvSpPr/>
            <p:nvPr/>
          </p:nvSpPr>
          <p:spPr>
            <a:xfrm>
              <a:off x="2847992" y="2016030"/>
              <a:ext cx="1800000" cy="1800000"/>
            </a:xfrm>
            <a:prstGeom prst="ellipse">
              <a:avLst/>
            </a:prstGeom>
            <a:solidFill>
              <a:srgbClr val="FF5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4" name="Elipse 43"/>
            <p:cNvSpPr/>
            <p:nvPr/>
          </p:nvSpPr>
          <p:spPr>
            <a:xfrm>
              <a:off x="2757992" y="1926030"/>
              <a:ext cx="1980000" cy="1980000"/>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15" name="Grupo 14"/>
            <p:cNvGrpSpPr/>
            <p:nvPr/>
          </p:nvGrpSpPr>
          <p:grpSpPr>
            <a:xfrm>
              <a:off x="3027991" y="2196030"/>
              <a:ext cx="1440000" cy="1440000"/>
              <a:chOff x="3027991" y="2196030"/>
              <a:chExt cx="1440000" cy="1440000"/>
            </a:xfrm>
          </p:grpSpPr>
          <p:sp>
            <p:nvSpPr>
              <p:cNvPr id="14" name="Elipse 13"/>
              <p:cNvSpPr/>
              <p:nvPr/>
            </p:nvSpPr>
            <p:spPr>
              <a:xfrm>
                <a:off x="3027991" y="2196030"/>
                <a:ext cx="1440000" cy="144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028" name="Picture 4" descr="Resultado de imagen para PNG LLAM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41574" y="2299175"/>
                <a:ext cx="1233709" cy="1233709"/>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9" name="Grupo 18"/>
          <p:cNvGrpSpPr/>
          <p:nvPr/>
        </p:nvGrpSpPr>
        <p:grpSpPr>
          <a:xfrm>
            <a:off x="4199552" y="2305385"/>
            <a:ext cx="1800000" cy="1800000"/>
            <a:chOff x="5066282" y="1926030"/>
            <a:chExt cx="1980000" cy="1980000"/>
          </a:xfrm>
        </p:grpSpPr>
        <p:sp>
          <p:nvSpPr>
            <p:cNvPr id="38" name="Elipse 37"/>
            <p:cNvSpPr/>
            <p:nvPr/>
          </p:nvSpPr>
          <p:spPr>
            <a:xfrm>
              <a:off x="5156282" y="2016030"/>
              <a:ext cx="1800000" cy="1800000"/>
            </a:xfrm>
            <a:prstGeom prst="ellipse">
              <a:avLst/>
            </a:prstGeom>
            <a:solidFill>
              <a:srgbClr val="CA00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8" name="Elipse 47"/>
            <p:cNvSpPr/>
            <p:nvPr/>
          </p:nvSpPr>
          <p:spPr>
            <a:xfrm>
              <a:off x="5066282" y="1926030"/>
              <a:ext cx="1980000" cy="1980000"/>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7" name="Elipse 66"/>
            <p:cNvSpPr/>
            <p:nvPr/>
          </p:nvSpPr>
          <p:spPr>
            <a:xfrm>
              <a:off x="5336282" y="2196030"/>
              <a:ext cx="1440000" cy="144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030" name="Picture 6" descr="Resultado de imagen para png camaras de seguridad"/>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439619" y="2451085"/>
              <a:ext cx="1184569" cy="929887"/>
            </a:xfrm>
            <a:prstGeom prst="ellipse">
              <a:avLst/>
            </a:prstGeom>
            <a:noFill/>
            <a:extLst>
              <a:ext uri="{909E8E84-426E-40DD-AFC4-6F175D3DCCD1}">
                <a14:hiddenFill xmlns:a14="http://schemas.microsoft.com/office/drawing/2010/main">
                  <a:solidFill>
                    <a:srgbClr val="FFFFFF"/>
                  </a:solidFill>
                </a14:hiddenFill>
              </a:ext>
            </a:extLst>
          </p:spPr>
        </p:pic>
      </p:grpSp>
      <p:grpSp>
        <p:nvGrpSpPr>
          <p:cNvPr id="22" name="Grupo 21"/>
          <p:cNvGrpSpPr/>
          <p:nvPr/>
        </p:nvGrpSpPr>
        <p:grpSpPr>
          <a:xfrm>
            <a:off x="6136868" y="2267715"/>
            <a:ext cx="1800000" cy="1800000"/>
            <a:chOff x="7374572" y="1926030"/>
            <a:chExt cx="1980000" cy="1980000"/>
          </a:xfrm>
        </p:grpSpPr>
        <p:sp>
          <p:nvSpPr>
            <p:cNvPr id="39" name="Elipse 38"/>
            <p:cNvSpPr/>
            <p:nvPr/>
          </p:nvSpPr>
          <p:spPr>
            <a:xfrm>
              <a:off x="7464572" y="2016030"/>
              <a:ext cx="1800000" cy="1800000"/>
            </a:xfrm>
            <a:prstGeom prst="ellipse">
              <a:avLst/>
            </a:prstGeom>
            <a:solidFill>
              <a:srgbClr val="930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2" name="Elipse 51"/>
            <p:cNvSpPr/>
            <p:nvPr/>
          </p:nvSpPr>
          <p:spPr>
            <a:xfrm>
              <a:off x="7374572" y="1926030"/>
              <a:ext cx="1980000" cy="1980000"/>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9" name="Elipse 68"/>
            <p:cNvSpPr/>
            <p:nvPr/>
          </p:nvSpPr>
          <p:spPr>
            <a:xfrm>
              <a:off x="7644571" y="2196030"/>
              <a:ext cx="1440000" cy="144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032" name="Picture 8" descr="Resultado de imagen para png PERSIANAS"/>
            <p:cNvPicPr>
              <a:picLocks noChangeAspect="1" noChangeArrowheads="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798027" y="2367806"/>
              <a:ext cx="1147127" cy="114712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upo 20"/>
          <p:cNvGrpSpPr/>
          <p:nvPr/>
        </p:nvGrpSpPr>
        <p:grpSpPr>
          <a:xfrm>
            <a:off x="327661" y="2307030"/>
            <a:ext cx="1800000" cy="1800000"/>
            <a:chOff x="443773" y="1926030"/>
            <a:chExt cx="1980000" cy="1980000"/>
          </a:xfrm>
        </p:grpSpPr>
        <p:grpSp>
          <p:nvGrpSpPr>
            <p:cNvPr id="16" name="Grupo 15"/>
            <p:cNvGrpSpPr/>
            <p:nvPr/>
          </p:nvGrpSpPr>
          <p:grpSpPr>
            <a:xfrm>
              <a:off x="443773" y="1926030"/>
              <a:ext cx="1980000" cy="1980000"/>
              <a:chOff x="443774" y="1900691"/>
              <a:chExt cx="1980000" cy="1980000"/>
            </a:xfrm>
          </p:grpSpPr>
          <p:sp>
            <p:nvSpPr>
              <p:cNvPr id="36" name="Elipse 35"/>
              <p:cNvSpPr/>
              <p:nvPr/>
            </p:nvSpPr>
            <p:spPr>
              <a:xfrm>
                <a:off x="533774" y="2016030"/>
                <a:ext cx="1800000" cy="1800000"/>
              </a:xfrm>
              <a:prstGeom prst="ellipse">
                <a:avLst/>
              </a:prstGeom>
              <a:solidFill>
                <a:srgbClr val="FFC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Elipse 11"/>
              <p:cNvSpPr/>
              <p:nvPr/>
            </p:nvSpPr>
            <p:spPr>
              <a:xfrm>
                <a:off x="443774" y="1900691"/>
                <a:ext cx="1980000" cy="1980000"/>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71" name="Elipse 70"/>
            <p:cNvSpPr/>
            <p:nvPr/>
          </p:nvSpPr>
          <p:spPr>
            <a:xfrm>
              <a:off x="703846" y="2226360"/>
              <a:ext cx="1440000" cy="144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034" name="Picture 10" descr="Resultado de imagen para png CANDADO"/>
            <p:cNvPicPr>
              <a:picLocks noChangeAspect="1" noChangeArrowheads="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18680" y="2400285"/>
              <a:ext cx="1027871" cy="102787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upo 22"/>
          <p:cNvGrpSpPr/>
          <p:nvPr/>
        </p:nvGrpSpPr>
        <p:grpSpPr>
          <a:xfrm>
            <a:off x="8071443" y="2305385"/>
            <a:ext cx="1800000" cy="1800000"/>
            <a:chOff x="9682862" y="1926030"/>
            <a:chExt cx="1980000" cy="1980000"/>
          </a:xfrm>
        </p:grpSpPr>
        <p:sp>
          <p:nvSpPr>
            <p:cNvPr id="40" name="Elipse 39"/>
            <p:cNvSpPr/>
            <p:nvPr/>
          </p:nvSpPr>
          <p:spPr>
            <a:xfrm>
              <a:off x="9772862" y="2016030"/>
              <a:ext cx="1800000" cy="1800000"/>
            </a:xfrm>
            <a:prstGeom prst="ellipse">
              <a:avLst/>
            </a:prstGeom>
            <a:solidFill>
              <a:srgbClr val="5A17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6" name="Elipse 55"/>
            <p:cNvSpPr/>
            <p:nvPr/>
          </p:nvSpPr>
          <p:spPr>
            <a:xfrm>
              <a:off x="9682862" y="1926030"/>
              <a:ext cx="1980000" cy="1980000"/>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0" name="Elipse 69"/>
            <p:cNvSpPr/>
            <p:nvPr/>
          </p:nvSpPr>
          <p:spPr>
            <a:xfrm>
              <a:off x="9952861" y="2196030"/>
              <a:ext cx="1440000" cy="144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036" name="Picture 12" descr="Resultado de imagen para png FOCO"/>
            <p:cNvPicPr>
              <a:picLocks noChangeAspect="1" noChangeArrowheads="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398725" y="2520521"/>
              <a:ext cx="548271" cy="841695"/>
            </a:xfrm>
            <a:prstGeom prst="rect">
              <a:avLst/>
            </a:prstGeom>
            <a:noFill/>
            <a:extLst>
              <a:ext uri="{909E8E84-426E-40DD-AFC4-6F175D3DCCD1}">
                <a14:hiddenFill xmlns:a14="http://schemas.microsoft.com/office/drawing/2010/main">
                  <a:solidFill>
                    <a:srgbClr val="FFFFFF"/>
                  </a:solidFill>
                </a14:hiddenFill>
              </a:ext>
            </a:extLst>
          </p:spPr>
        </p:pic>
      </p:grpSp>
      <p:sp>
        <p:nvSpPr>
          <p:cNvPr id="86" name="TextBox 111">
            <a:extLst>
              <a:ext uri="{FF2B5EF4-FFF2-40B4-BE49-F238E27FC236}">
                <a16:creationId xmlns:a16="http://schemas.microsoft.com/office/drawing/2014/main" xmlns="" id="{5FF83314-6443-4064-B8AD-715FDF38C0B1}"/>
              </a:ext>
            </a:extLst>
          </p:cNvPr>
          <p:cNvSpPr txBox="1"/>
          <p:nvPr/>
        </p:nvSpPr>
        <p:spPr>
          <a:xfrm>
            <a:off x="9892954" y="4617737"/>
            <a:ext cx="2044525" cy="646331"/>
          </a:xfrm>
          <a:prstGeom prst="rect">
            <a:avLst/>
          </a:prstGeom>
          <a:noFill/>
        </p:spPr>
        <p:txBody>
          <a:bodyPr wrap="square" rtlCol="0">
            <a:spAutoFit/>
          </a:bodyPr>
          <a:lstStyle/>
          <a:p>
            <a:pPr algn="ctr"/>
            <a:r>
              <a:rPr lang="es-EC" b="1" dirty="0" smtClean="0">
                <a:solidFill>
                  <a:schemeClr val="tx1">
                    <a:lumMod val="75000"/>
                    <a:lumOff val="25000"/>
                  </a:schemeClr>
                </a:solidFill>
                <a:latin typeface="Agency FB" panose="020B0503020202020204" pitchFamily="34" charset="0"/>
              </a:rPr>
              <a:t>CONTROL DE ESCENARIOS</a:t>
            </a:r>
            <a:endParaRPr lang="es-EC" b="1" dirty="0">
              <a:solidFill>
                <a:schemeClr val="tx1">
                  <a:lumMod val="75000"/>
                  <a:lumOff val="25000"/>
                </a:schemeClr>
              </a:solidFill>
              <a:latin typeface="Agency FB" panose="020B0503020202020204" pitchFamily="34" charset="0"/>
            </a:endParaRPr>
          </a:p>
        </p:txBody>
      </p:sp>
      <p:grpSp>
        <p:nvGrpSpPr>
          <p:cNvPr id="24" name="Grupo 23"/>
          <p:cNvGrpSpPr/>
          <p:nvPr/>
        </p:nvGrpSpPr>
        <p:grpSpPr>
          <a:xfrm>
            <a:off x="10010100" y="2305384"/>
            <a:ext cx="1800000" cy="1800000"/>
            <a:chOff x="10010100" y="2305384"/>
            <a:chExt cx="1800000" cy="1800000"/>
          </a:xfrm>
        </p:grpSpPr>
        <p:grpSp>
          <p:nvGrpSpPr>
            <p:cNvPr id="75" name="Grupo 74"/>
            <p:cNvGrpSpPr/>
            <p:nvPr/>
          </p:nvGrpSpPr>
          <p:grpSpPr>
            <a:xfrm>
              <a:off x="10010100" y="2305384"/>
              <a:ext cx="1800000" cy="1800000"/>
              <a:chOff x="9682862" y="1926030"/>
              <a:chExt cx="1980000" cy="1980000"/>
            </a:xfrm>
          </p:grpSpPr>
          <p:sp>
            <p:nvSpPr>
              <p:cNvPr id="79" name="Elipse 78"/>
              <p:cNvSpPr/>
              <p:nvPr/>
            </p:nvSpPr>
            <p:spPr>
              <a:xfrm>
                <a:off x="9772862" y="2016030"/>
                <a:ext cx="1800000" cy="1800000"/>
              </a:xfrm>
              <a:prstGeom prst="ellipse">
                <a:avLst/>
              </a:prstGeom>
              <a:solidFill>
                <a:srgbClr val="2B0B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2" name="Elipse 81"/>
              <p:cNvSpPr/>
              <p:nvPr/>
            </p:nvSpPr>
            <p:spPr>
              <a:xfrm>
                <a:off x="9682862" y="1926030"/>
                <a:ext cx="1980000" cy="1980000"/>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3" name="Elipse 82"/>
              <p:cNvSpPr/>
              <p:nvPr/>
            </p:nvSpPr>
            <p:spPr>
              <a:xfrm>
                <a:off x="9952861" y="2196030"/>
                <a:ext cx="1440000" cy="144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1038" name="Picture 14" descr="Resultado de imagen para RELOJ PNG"/>
            <p:cNvPicPr>
              <a:picLocks noChangeAspect="1" noChangeArrowheads="1"/>
            </p:cNvPicPr>
            <p:nvPr/>
          </p:nvPicPr>
          <p:blipFill>
            <a:blip r:embed="rId7" cstate="print">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rot="20416006">
              <a:off x="10439390" y="2655897"/>
              <a:ext cx="1023437" cy="102343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21564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750" fill="hold"/>
                                        <p:tgtEl>
                                          <p:spTgt spid="21"/>
                                        </p:tgtEl>
                                        <p:attrNameLst>
                                          <p:attrName>ppt_w</p:attrName>
                                        </p:attrNameLst>
                                      </p:cBhvr>
                                      <p:tavLst>
                                        <p:tav tm="0">
                                          <p:val>
                                            <p:fltVal val="0"/>
                                          </p:val>
                                        </p:tav>
                                        <p:tav tm="100000">
                                          <p:val>
                                            <p:strVal val="#ppt_w"/>
                                          </p:val>
                                        </p:tav>
                                      </p:tavLst>
                                    </p:anim>
                                    <p:anim calcmode="lin" valueType="num">
                                      <p:cBhvr>
                                        <p:cTn id="8" dur="750" fill="hold"/>
                                        <p:tgtEl>
                                          <p:spTgt spid="21"/>
                                        </p:tgtEl>
                                        <p:attrNameLst>
                                          <p:attrName>ppt_h</p:attrName>
                                        </p:attrNameLst>
                                      </p:cBhvr>
                                      <p:tavLst>
                                        <p:tav tm="0">
                                          <p:val>
                                            <p:fltVal val="0"/>
                                          </p:val>
                                        </p:tav>
                                        <p:tav tm="100000">
                                          <p:val>
                                            <p:strVal val="#ppt_h"/>
                                          </p:val>
                                        </p:tav>
                                      </p:tavLst>
                                    </p:anim>
                                    <p:animEffect transition="in" filter="fade">
                                      <p:cBhvr>
                                        <p:cTn id="9" dur="750"/>
                                        <p:tgtEl>
                                          <p:spTgt spid="21"/>
                                        </p:tgtEl>
                                      </p:cBhvr>
                                    </p:animEffect>
                                  </p:childTnLst>
                                </p:cTn>
                              </p:par>
                              <p:par>
                                <p:cTn id="10" presetID="42" presetClass="entr" presetSubtype="0" fill="hold" grpId="0" nodeType="with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fade">
                                      <p:cBhvr>
                                        <p:cTn id="12" dur="750"/>
                                        <p:tgtEl>
                                          <p:spTgt spid="60"/>
                                        </p:tgtEl>
                                      </p:cBhvr>
                                    </p:animEffect>
                                    <p:anim calcmode="lin" valueType="num">
                                      <p:cBhvr>
                                        <p:cTn id="13" dur="750" fill="hold"/>
                                        <p:tgtEl>
                                          <p:spTgt spid="60"/>
                                        </p:tgtEl>
                                        <p:attrNameLst>
                                          <p:attrName>ppt_x</p:attrName>
                                        </p:attrNameLst>
                                      </p:cBhvr>
                                      <p:tavLst>
                                        <p:tav tm="0">
                                          <p:val>
                                            <p:strVal val="#ppt_x"/>
                                          </p:val>
                                        </p:tav>
                                        <p:tav tm="100000">
                                          <p:val>
                                            <p:strVal val="#ppt_x"/>
                                          </p:val>
                                        </p:tav>
                                      </p:tavLst>
                                    </p:anim>
                                    <p:anim calcmode="lin" valueType="num">
                                      <p:cBhvr>
                                        <p:cTn id="14" dur="750" fill="hold"/>
                                        <p:tgtEl>
                                          <p:spTgt spid="60"/>
                                        </p:tgtEl>
                                        <p:attrNameLst>
                                          <p:attrName>ppt_y</p:attrName>
                                        </p:attrNameLst>
                                      </p:cBhvr>
                                      <p:tavLst>
                                        <p:tav tm="0">
                                          <p:val>
                                            <p:strVal val="#ppt_y+.1"/>
                                          </p:val>
                                        </p:tav>
                                        <p:tav tm="100000">
                                          <p:val>
                                            <p:strVal val="#ppt_y"/>
                                          </p:val>
                                        </p:tav>
                                      </p:tavLst>
                                    </p:anim>
                                  </p:childTnLst>
                                </p:cTn>
                              </p:par>
                            </p:childTnLst>
                          </p:cTn>
                        </p:par>
                        <p:par>
                          <p:cTn id="15" fill="hold">
                            <p:stCondLst>
                              <p:cond delay="750"/>
                            </p:stCondLst>
                            <p:childTnLst>
                              <p:par>
                                <p:cTn id="16" presetID="53" presetClass="entr" presetSubtype="16"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750" fill="hold"/>
                                        <p:tgtEl>
                                          <p:spTgt spid="17"/>
                                        </p:tgtEl>
                                        <p:attrNameLst>
                                          <p:attrName>ppt_w</p:attrName>
                                        </p:attrNameLst>
                                      </p:cBhvr>
                                      <p:tavLst>
                                        <p:tav tm="0">
                                          <p:val>
                                            <p:fltVal val="0"/>
                                          </p:val>
                                        </p:tav>
                                        <p:tav tm="100000">
                                          <p:val>
                                            <p:strVal val="#ppt_w"/>
                                          </p:val>
                                        </p:tav>
                                      </p:tavLst>
                                    </p:anim>
                                    <p:anim calcmode="lin" valueType="num">
                                      <p:cBhvr>
                                        <p:cTn id="19" dur="750" fill="hold"/>
                                        <p:tgtEl>
                                          <p:spTgt spid="17"/>
                                        </p:tgtEl>
                                        <p:attrNameLst>
                                          <p:attrName>ppt_h</p:attrName>
                                        </p:attrNameLst>
                                      </p:cBhvr>
                                      <p:tavLst>
                                        <p:tav tm="0">
                                          <p:val>
                                            <p:fltVal val="0"/>
                                          </p:val>
                                        </p:tav>
                                        <p:tav tm="100000">
                                          <p:val>
                                            <p:strVal val="#ppt_h"/>
                                          </p:val>
                                        </p:tav>
                                      </p:tavLst>
                                    </p:anim>
                                    <p:animEffect transition="in" filter="fade">
                                      <p:cBhvr>
                                        <p:cTn id="20" dur="750"/>
                                        <p:tgtEl>
                                          <p:spTgt spid="17"/>
                                        </p:tgtEl>
                                      </p:cBhvr>
                                    </p:animEffect>
                                  </p:childTnLst>
                                </p:cTn>
                              </p:par>
                              <p:par>
                                <p:cTn id="21" presetID="42" presetClass="entr" presetSubtype="0" fill="hold" grpId="0" nodeType="withEffect">
                                  <p:stCondLst>
                                    <p:cond delay="0"/>
                                  </p:stCondLst>
                                  <p:childTnLst>
                                    <p:set>
                                      <p:cBhvr>
                                        <p:cTn id="22" dur="1" fill="hold">
                                          <p:stCondLst>
                                            <p:cond delay="0"/>
                                          </p:stCondLst>
                                        </p:cTn>
                                        <p:tgtEl>
                                          <p:spTgt spid="61"/>
                                        </p:tgtEl>
                                        <p:attrNameLst>
                                          <p:attrName>style.visibility</p:attrName>
                                        </p:attrNameLst>
                                      </p:cBhvr>
                                      <p:to>
                                        <p:strVal val="visible"/>
                                      </p:to>
                                    </p:set>
                                    <p:animEffect transition="in" filter="fade">
                                      <p:cBhvr>
                                        <p:cTn id="23" dur="750"/>
                                        <p:tgtEl>
                                          <p:spTgt spid="61"/>
                                        </p:tgtEl>
                                      </p:cBhvr>
                                    </p:animEffect>
                                    <p:anim calcmode="lin" valueType="num">
                                      <p:cBhvr>
                                        <p:cTn id="24" dur="750" fill="hold"/>
                                        <p:tgtEl>
                                          <p:spTgt spid="61"/>
                                        </p:tgtEl>
                                        <p:attrNameLst>
                                          <p:attrName>ppt_x</p:attrName>
                                        </p:attrNameLst>
                                      </p:cBhvr>
                                      <p:tavLst>
                                        <p:tav tm="0">
                                          <p:val>
                                            <p:strVal val="#ppt_x"/>
                                          </p:val>
                                        </p:tav>
                                        <p:tav tm="100000">
                                          <p:val>
                                            <p:strVal val="#ppt_x"/>
                                          </p:val>
                                        </p:tav>
                                      </p:tavLst>
                                    </p:anim>
                                    <p:anim calcmode="lin" valueType="num">
                                      <p:cBhvr>
                                        <p:cTn id="25" dur="750" fill="hold"/>
                                        <p:tgtEl>
                                          <p:spTgt spid="61"/>
                                        </p:tgtEl>
                                        <p:attrNameLst>
                                          <p:attrName>ppt_y</p:attrName>
                                        </p:attrNameLst>
                                      </p:cBhvr>
                                      <p:tavLst>
                                        <p:tav tm="0">
                                          <p:val>
                                            <p:strVal val="#ppt_y+.1"/>
                                          </p:val>
                                        </p:tav>
                                        <p:tav tm="100000">
                                          <p:val>
                                            <p:strVal val="#ppt_y"/>
                                          </p:val>
                                        </p:tav>
                                      </p:tavLst>
                                    </p:anim>
                                  </p:childTnLst>
                                </p:cTn>
                              </p:par>
                            </p:childTnLst>
                          </p:cTn>
                        </p:par>
                        <p:par>
                          <p:cTn id="26" fill="hold">
                            <p:stCondLst>
                              <p:cond delay="1500"/>
                            </p:stCondLst>
                            <p:childTnLst>
                              <p:par>
                                <p:cTn id="27" presetID="53" presetClass="entr" presetSubtype="16" fill="hold" nodeType="after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p:cTn id="29" dur="750" fill="hold"/>
                                        <p:tgtEl>
                                          <p:spTgt spid="19"/>
                                        </p:tgtEl>
                                        <p:attrNameLst>
                                          <p:attrName>ppt_w</p:attrName>
                                        </p:attrNameLst>
                                      </p:cBhvr>
                                      <p:tavLst>
                                        <p:tav tm="0">
                                          <p:val>
                                            <p:fltVal val="0"/>
                                          </p:val>
                                        </p:tav>
                                        <p:tav tm="100000">
                                          <p:val>
                                            <p:strVal val="#ppt_w"/>
                                          </p:val>
                                        </p:tav>
                                      </p:tavLst>
                                    </p:anim>
                                    <p:anim calcmode="lin" valueType="num">
                                      <p:cBhvr>
                                        <p:cTn id="30" dur="750" fill="hold"/>
                                        <p:tgtEl>
                                          <p:spTgt spid="19"/>
                                        </p:tgtEl>
                                        <p:attrNameLst>
                                          <p:attrName>ppt_h</p:attrName>
                                        </p:attrNameLst>
                                      </p:cBhvr>
                                      <p:tavLst>
                                        <p:tav tm="0">
                                          <p:val>
                                            <p:fltVal val="0"/>
                                          </p:val>
                                        </p:tav>
                                        <p:tav tm="100000">
                                          <p:val>
                                            <p:strVal val="#ppt_h"/>
                                          </p:val>
                                        </p:tav>
                                      </p:tavLst>
                                    </p:anim>
                                    <p:animEffect transition="in" filter="fade">
                                      <p:cBhvr>
                                        <p:cTn id="31" dur="750"/>
                                        <p:tgtEl>
                                          <p:spTgt spid="19"/>
                                        </p:tgtEl>
                                      </p:cBhvr>
                                    </p:animEffect>
                                  </p:childTnLst>
                                </p:cTn>
                              </p:par>
                              <p:par>
                                <p:cTn id="32" presetID="42" presetClass="entr" presetSubtype="0" fill="hold" grpId="0" nodeType="withEffect">
                                  <p:stCondLst>
                                    <p:cond delay="0"/>
                                  </p:stCondLst>
                                  <p:childTnLst>
                                    <p:set>
                                      <p:cBhvr>
                                        <p:cTn id="33" dur="1" fill="hold">
                                          <p:stCondLst>
                                            <p:cond delay="0"/>
                                          </p:stCondLst>
                                        </p:cTn>
                                        <p:tgtEl>
                                          <p:spTgt spid="63"/>
                                        </p:tgtEl>
                                        <p:attrNameLst>
                                          <p:attrName>style.visibility</p:attrName>
                                        </p:attrNameLst>
                                      </p:cBhvr>
                                      <p:to>
                                        <p:strVal val="visible"/>
                                      </p:to>
                                    </p:set>
                                    <p:animEffect transition="in" filter="fade">
                                      <p:cBhvr>
                                        <p:cTn id="34" dur="750"/>
                                        <p:tgtEl>
                                          <p:spTgt spid="63"/>
                                        </p:tgtEl>
                                      </p:cBhvr>
                                    </p:animEffect>
                                    <p:anim calcmode="lin" valueType="num">
                                      <p:cBhvr>
                                        <p:cTn id="35" dur="750" fill="hold"/>
                                        <p:tgtEl>
                                          <p:spTgt spid="63"/>
                                        </p:tgtEl>
                                        <p:attrNameLst>
                                          <p:attrName>ppt_x</p:attrName>
                                        </p:attrNameLst>
                                      </p:cBhvr>
                                      <p:tavLst>
                                        <p:tav tm="0">
                                          <p:val>
                                            <p:strVal val="#ppt_x"/>
                                          </p:val>
                                        </p:tav>
                                        <p:tav tm="100000">
                                          <p:val>
                                            <p:strVal val="#ppt_x"/>
                                          </p:val>
                                        </p:tav>
                                      </p:tavLst>
                                    </p:anim>
                                    <p:anim calcmode="lin" valueType="num">
                                      <p:cBhvr>
                                        <p:cTn id="36" dur="750" fill="hold"/>
                                        <p:tgtEl>
                                          <p:spTgt spid="63"/>
                                        </p:tgtEl>
                                        <p:attrNameLst>
                                          <p:attrName>ppt_y</p:attrName>
                                        </p:attrNameLst>
                                      </p:cBhvr>
                                      <p:tavLst>
                                        <p:tav tm="0">
                                          <p:val>
                                            <p:strVal val="#ppt_y+.1"/>
                                          </p:val>
                                        </p:tav>
                                        <p:tav tm="100000">
                                          <p:val>
                                            <p:strVal val="#ppt_y"/>
                                          </p:val>
                                        </p:tav>
                                      </p:tavLst>
                                    </p:anim>
                                  </p:childTnLst>
                                </p:cTn>
                              </p:par>
                            </p:childTnLst>
                          </p:cTn>
                        </p:par>
                        <p:par>
                          <p:cTn id="37" fill="hold">
                            <p:stCondLst>
                              <p:cond delay="2250"/>
                            </p:stCondLst>
                            <p:childTnLst>
                              <p:par>
                                <p:cTn id="38" presetID="53" presetClass="entr" presetSubtype="16" fill="hold" nodeType="afterEffect">
                                  <p:stCondLst>
                                    <p:cond delay="0"/>
                                  </p:stCondLst>
                                  <p:childTnLst>
                                    <p:set>
                                      <p:cBhvr>
                                        <p:cTn id="39" dur="1" fill="hold">
                                          <p:stCondLst>
                                            <p:cond delay="0"/>
                                          </p:stCondLst>
                                        </p:cTn>
                                        <p:tgtEl>
                                          <p:spTgt spid="22"/>
                                        </p:tgtEl>
                                        <p:attrNameLst>
                                          <p:attrName>style.visibility</p:attrName>
                                        </p:attrNameLst>
                                      </p:cBhvr>
                                      <p:to>
                                        <p:strVal val="visible"/>
                                      </p:to>
                                    </p:set>
                                    <p:anim calcmode="lin" valueType="num">
                                      <p:cBhvr>
                                        <p:cTn id="40" dur="750" fill="hold"/>
                                        <p:tgtEl>
                                          <p:spTgt spid="22"/>
                                        </p:tgtEl>
                                        <p:attrNameLst>
                                          <p:attrName>ppt_w</p:attrName>
                                        </p:attrNameLst>
                                      </p:cBhvr>
                                      <p:tavLst>
                                        <p:tav tm="0">
                                          <p:val>
                                            <p:fltVal val="0"/>
                                          </p:val>
                                        </p:tav>
                                        <p:tav tm="100000">
                                          <p:val>
                                            <p:strVal val="#ppt_w"/>
                                          </p:val>
                                        </p:tav>
                                      </p:tavLst>
                                    </p:anim>
                                    <p:anim calcmode="lin" valueType="num">
                                      <p:cBhvr>
                                        <p:cTn id="41" dur="750" fill="hold"/>
                                        <p:tgtEl>
                                          <p:spTgt spid="22"/>
                                        </p:tgtEl>
                                        <p:attrNameLst>
                                          <p:attrName>ppt_h</p:attrName>
                                        </p:attrNameLst>
                                      </p:cBhvr>
                                      <p:tavLst>
                                        <p:tav tm="0">
                                          <p:val>
                                            <p:fltVal val="0"/>
                                          </p:val>
                                        </p:tav>
                                        <p:tav tm="100000">
                                          <p:val>
                                            <p:strVal val="#ppt_h"/>
                                          </p:val>
                                        </p:tav>
                                      </p:tavLst>
                                    </p:anim>
                                    <p:animEffect transition="in" filter="fade">
                                      <p:cBhvr>
                                        <p:cTn id="42" dur="750"/>
                                        <p:tgtEl>
                                          <p:spTgt spid="22"/>
                                        </p:tgtEl>
                                      </p:cBhvr>
                                    </p:animEffect>
                                  </p:childTnLst>
                                </p:cTn>
                              </p:par>
                              <p:par>
                                <p:cTn id="43" presetID="42" presetClass="entr" presetSubtype="0" fill="hold" grpId="0" nodeType="withEffect">
                                  <p:stCondLst>
                                    <p:cond delay="0"/>
                                  </p:stCondLst>
                                  <p:childTnLst>
                                    <p:set>
                                      <p:cBhvr>
                                        <p:cTn id="44" dur="1" fill="hold">
                                          <p:stCondLst>
                                            <p:cond delay="0"/>
                                          </p:stCondLst>
                                        </p:cTn>
                                        <p:tgtEl>
                                          <p:spTgt spid="64"/>
                                        </p:tgtEl>
                                        <p:attrNameLst>
                                          <p:attrName>style.visibility</p:attrName>
                                        </p:attrNameLst>
                                      </p:cBhvr>
                                      <p:to>
                                        <p:strVal val="visible"/>
                                      </p:to>
                                    </p:set>
                                    <p:animEffect transition="in" filter="fade">
                                      <p:cBhvr>
                                        <p:cTn id="45" dur="750"/>
                                        <p:tgtEl>
                                          <p:spTgt spid="64"/>
                                        </p:tgtEl>
                                      </p:cBhvr>
                                    </p:animEffect>
                                    <p:anim calcmode="lin" valueType="num">
                                      <p:cBhvr>
                                        <p:cTn id="46" dur="750" fill="hold"/>
                                        <p:tgtEl>
                                          <p:spTgt spid="64"/>
                                        </p:tgtEl>
                                        <p:attrNameLst>
                                          <p:attrName>ppt_x</p:attrName>
                                        </p:attrNameLst>
                                      </p:cBhvr>
                                      <p:tavLst>
                                        <p:tav tm="0">
                                          <p:val>
                                            <p:strVal val="#ppt_x"/>
                                          </p:val>
                                        </p:tav>
                                        <p:tav tm="100000">
                                          <p:val>
                                            <p:strVal val="#ppt_x"/>
                                          </p:val>
                                        </p:tav>
                                      </p:tavLst>
                                    </p:anim>
                                    <p:anim calcmode="lin" valueType="num">
                                      <p:cBhvr>
                                        <p:cTn id="47" dur="750" fill="hold"/>
                                        <p:tgtEl>
                                          <p:spTgt spid="64"/>
                                        </p:tgtEl>
                                        <p:attrNameLst>
                                          <p:attrName>ppt_y</p:attrName>
                                        </p:attrNameLst>
                                      </p:cBhvr>
                                      <p:tavLst>
                                        <p:tav tm="0">
                                          <p:val>
                                            <p:strVal val="#ppt_y+.1"/>
                                          </p:val>
                                        </p:tav>
                                        <p:tav tm="100000">
                                          <p:val>
                                            <p:strVal val="#ppt_y"/>
                                          </p:val>
                                        </p:tav>
                                      </p:tavLst>
                                    </p:anim>
                                  </p:childTnLst>
                                </p:cTn>
                              </p:par>
                            </p:childTnLst>
                          </p:cTn>
                        </p:par>
                        <p:par>
                          <p:cTn id="48" fill="hold">
                            <p:stCondLst>
                              <p:cond delay="3000"/>
                            </p:stCondLst>
                            <p:childTnLst>
                              <p:par>
                                <p:cTn id="49" presetID="53" presetClass="entr" presetSubtype="16" fill="hold" nodeType="afterEffect">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cBhvr>
                                        <p:cTn id="51" dur="750" fill="hold"/>
                                        <p:tgtEl>
                                          <p:spTgt spid="23"/>
                                        </p:tgtEl>
                                        <p:attrNameLst>
                                          <p:attrName>ppt_w</p:attrName>
                                        </p:attrNameLst>
                                      </p:cBhvr>
                                      <p:tavLst>
                                        <p:tav tm="0">
                                          <p:val>
                                            <p:fltVal val="0"/>
                                          </p:val>
                                        </p:tav>
                                        <p:tav tm="100000">
                                          <p:val>
                                            <p:strVal val="#ppt_w"/>
                                          </p:val>
                                        </p:tav>
                                      </p:tavLst>
                                    </p:anim>
                                    <p:anim calcmode="lin" valueType="num">
                                      <p:cBhvr>
                                        <p:cTn id="52" dur="750" fill="hold"/>
                                        <p:tgtEl>
                                          <p:spTgt spid="23"/>
                                        </p:tgtEl>
                                        <p:attrNameLst>
                                          <p:attrName>ppt_h</p:attrName>
                                        </p:attrNameLst>
                                      </p:cBhvr>
                                      <p:tavLst>
                                        <p:tav tm="0">
                                          <p:val>
                                            <p:fltVal val="0"/>
                                          </p:val>
                                        </p:tav>
                                        <p:tav tm="100000">
                                          <p:val>
                                            <p:strVal val="#ppt_h"/>
                                          </p:val>
                                        </p:tav>
                                      </p:tavLst>
                                    </p:anim>
                                    <p:animEffect transition="in" filter="fade">
                                      <p:cBhvr>
                                        <p:cTn id="53" dur="750"/>
                                        <p:tgtEl>
                                          <p:spTgt spid="23"/>
                                        </p:tgtEl>
                                      </p:cBhvr>
                                    </p:animEffect>
                                  </p:childTnLst>
                                </p:cTn>
                              </p:par>
                              <p:par>
                                <p:cTn id="54" presetID="42" presetClass="entr" presetSubtype="0" fill="hold" grpId="0" nodeType="withEffect">
                                  <p:stCondLst>
                                    <p:cond delay="0"/>
                                  </p:stCondLst>
                                  <p:childTnLst>
                                    <p:set>
                                      <p:cBhvr>
                                        <p:cTn id="55" dur="1" fill="hold">
                                          <p:stCondLst>
                                            <p:cond delay="0"/>
                                          </p:stCondLst>
                                        </p:cTn>
                                        <p:tgtEl>
                                          <p:spTgt spid="66"/>
                                        </p:tgtEl>
                                        <p:attrNameLst>
                                          <p:attrName>style.visibility</p:attrName>
                                        </p:attrNameLst>
                                      </p:cBhvr>
                                      <p:to>
                                        <p:strVal val="visible"/>
                                      </p:to>
                                    </p:set>
                                    <p:animEffect transition="in" filter="fade">
                                      <p:cBhvr>
                                        <p:cTn id="56" dur="750"/>
                                        <p:tgtEl>
                                          <p:spTgt spid="66"/>
                                        </p:tgtEl>
                                      </p:cBhvr>
                                    </p:animEffect>
                                    <p:anim calcmode="lin" valueType="num">
                                      <p:cBhvr>
                                        <p:cTn id="57" dur="750" fill="hold"/>
                                        <p:tgtEl>
                                          <p:spTgt spid="66"/>
                                        </p:tgtEl>
                                        <p:attrNameLst>
                                          <p:attrName>ppt_x</p:attrName>
                                        </p:attrNameLst>
                                      </p:cBhvr>
                                      <p:tavLst>
                                        <p:tav tm="0">
                                          <p:val>
                                            <p:strVal val="#ppt_x"/>
                                          </p:val>
                                        </p:tav>
                                        <p:tav tm="100000">
                                          <p:val>
                                            <p:strVal val="#ppt_x"/>
                                          </p:val>
                                        </p:tav>
                                      </p:tavLst>
                                    </p:anim>
                                    <p:anim calcmode="lin" valueType="num">
                                      <p:cBhvr>
                                        <p:cTn id="58" dur="750" fill="hold"/>
                                        <p:tgtEl>
                                          <p:spTgt spid="66"/>
                                        </p:tgtEl>
                                        <p:attrNameLst>
                                          <p:attrName>ppt_y</p:attrName>
                                        </p:attrNameLst>
                                      </p:cBhvr>
                                      <p:tavLst>
                                        <p:tav tm="0">
                                          <p:val>
                                            <p:strVal val="#ppt_y+.1"/>
                                          </p:val>
                                        </p:tav>
                                        <p:tav tm="100000">
                                          <p:val>
                                            <p:strVal val="#ppt_y"/>
                                          </p:val>
                                        </p:tav>
                                      </p:tavLst>
                                    </p:anim>
                                  </p:childTnLst>
                                </p:cTn>
                              </p:par>
                            </p:childTnLst>
                          </p:cTn>
                        </p:par>
                        <p:par>
                          <p:cTn id="59" fill="hold">
                            <p:stCondLst>
                              <p:cond delay="3750"/>
                            </p:stCondLst>
                            <p:childTnLst>
                              <p:par>
                                <p:cTn id="60" presetID="53" presetClass="entr" presetSubtype="16" fill="hold" nodeType="afterEffect">
                                  <p:stCondLst>
                                    <p:cond delay="0"/>
                                  </p:stCondLst>
                                  <p:childTnLst>
                                    <p:set>
                                      <p:cBhvr>
                                        <p:cTn id="61" dur="1" fill="hold">
                                          <p:stCondLst>
                                            <p:cond delay="0"/>
                                          </p:stCondLst>
                                        </p:cTn>
                                        <p:tgtEl>
                                          <p:spTgt spid="24"/>
                                        </p:tgtEl>
                                        <p:attrNameLst>
                                          <p:attrName>style.visibility</p:attrName>
                                        </p:attrNameLst>
                                      </p:cBhvr>
                                      <p:to>
                                        <p:strVal val="visible"/>
                                      </p:to>
                                    </p:set>
                                    <p:anim calcmode="lin" valueType="num">
                                      <p:cBhvr>
                                        <p:cTn id="62" dur="750" fill="hold"/>
                                        <p:tgtEl>
                                          <p:spTgt spid="24"/>
                                        </p:tgtEl>
                                        <p:attrNameLst>
                                          <p:attrName>ppt_w</p:attrName>
                                        </p:attrNameLst>
                                      </p:cBhvr>
                                      <p:tavLst>
                                        <p:tav tm="0">
                                          <p:val>
                                            <p:fltVal val="0"/>
                                          </p:val>
                                        </p:tav>
                                        <p:tav tm="100000">
                                          <p:val>
                                            <p:strVal val="#ppt_w"/>
                                          </p:val>
                                        </p:tav>
                                      </p:tavLst>
                                    </p:anim>
                                    <p:anim calcmode="lin" valueType="num">
                                      <p:cBhvr>
                                        <p:cTn id="63" dur="750" fill="hold"/>
                                        <p:tgtEl>
                                          <p:spTgt spid="24"/>
                                        </p:tgtEl>
                                        <p:attrNameLst>
                                          <p:attrName>ppt_h</p:attrName>
                                        </p:attrNameLst>
                                      </p:cBhvr>
                                      <p:tavLst>
                                        <p:tav tm="0">
                                          <p:val>
                                            <p:fltVal val="0"/>
                                          </p:val>
                                        </p:tav>
                                        <p:tav tm="100000">
                                          <p:val>
                                            <p:strVal val="#ppt_h"/>
                                          </p:val>
                                        </p:tav>
                                      </p:tavLst>
                                    </p:anim>
                                    <p:animEffect transition="in" filter="fade">
                                      <p:cBhvr>
                                        <p:cTn id="64" dur="750"/>
                                        <p:tgtEl>
                                          <p:spTgt spid="24"/>
                                        </p:tgtEl>
                                      </p:cBhvr>
                                    </p:animEffect>
                                  </p:childTnLst>
                                </p:cTn>
                              </p:par>
                              <p:par>
                                <p:cTn id="65" presetID="42" presetClass="entr" presetSubtype="0" fill="hold" grpId="0" nodeType="withEffect">
                                  <p:stCondLst>
                                    <p:cond delay="0"/>
                                  </p:stCondLst>
                                  <p:childTnLst>
                                    <p:set>
                                      <p:cBhvr>
                                        <p:cTn id="66" dur="1" fill="hold">
                                          <p:stCondLst>
                                            <p:cond delay="0"/>
                                          </p:stCondLst>
                                        </p:cTn>
                                        <p:tgtEl>
                                          <p:spTgt spid="86"/>
                                        </p:tgtEl>
                                        <p:attrNameLst>
                                          <p:attrName>style.visibility</p:attrName>
                                        </p:attrNameLst>
                                      </p:cBhvr>
                                      <p:to>
                                        <p:strVal val="visible"/>
                                      </p:to>
                                    </p:set>
                                    <p:animEffect transition="in" filter="fade">
                                      <p:cBhvr>
                                        <p:cTn id="67" dur="750"/>
                                        <p:tgtEl>
                                          <p:spTgt spid="86"/>
                                        </p:tgtEl>
                                      </p:cBhvr>
                                    </p:animEffect>
                                    <p:anim calcmode="lin" valueType="num">
                                      <p:cBhvr>
                                        <p:cTn id="68" dur="750" fill="hold"/>
                                        <p:tgtEl>
                                          <p:spTgt spid="86"/>
                                        </p:tgtEl>
                                        <p:attrNameLst>
                                          <p:attrName>ppt_x</p:attrName>
                                        </p:attrNameLst>
                                      </p:cBhvr>
                                      <p:tavLst>
                                        <p:tav tm="0">
                                          <p:val>
                                            <p:strVal val="#ppt_x"/>
                                          </p:val>
                                        </p:tav>
                                        <p:tav tm="100000">
                                          <p:val>
                                            <p:strVal val="#ppt_x"/>
                                          </p:val>
                                        </p:tav>
                                      </p:tavLst>
                                    </p:anim>
                                    <p:anim calcmode="lin" valueType="num">
                                      <p:cBhvr>
                                        <p:cTn id="69" dur="750" fill="hold"/>
                                        <p:tgtEl>
                                          <p:spTgt spid="8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1" grpId="0"/>
      <p:bldP spid="63" grpId="0"/>
      <p:bldP spid="64" grpId="0"/>
      <p:bldP spid="66" grpId="0"/>
      <p:bldP spid="8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2" name="Picture 6" descr="Resultado de imagen para motor puerta garaj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69470" y="4206818"/>
            <a:ext cx="1183524" cy="1183524"/>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Imagen relacionad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7086" y="2879258"/>
            <a:ext cx="1191962" cy="1191962"/>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Resultado de imagen para PNG CAMARAS IP"/>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573" t="23130" r="14886" b="23462"/>
          <a:stretch/>
        </p:blipFill>
        <p:spPr bwMode="auto">
          <a:xfrm>
            <a:off x="10058717" y="5284305"/>
            <a:ext cx="1145736" cy="101251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6">
            <a:extLst>
              <a:ext uri="{FF2B5EF4-FFF2-40B4-BE49-F238E27FC236}">
                <a16:creationId xmlns:a16="http://schemas.microsoft.com/office/drawing/2014/main" xmlns="" id="{E623F98E-5FFF-4701-A99F-87B202C66033}"/>
              </a:ext>
            </a:extLst>
          </p:cNvPr>
          <p:cNvSpPr txBox="1"/>
          <p:nvPr/>
        </p:nvSpPr>
        <p:spPr>
          <a:xfrm>
            <a:off x="160421" y="329374"/>
            <a:ext cx="11861688" cy="584775"/>
          </a:xfrm>
          <a:prstGeom prst="rect">
            <a:avLst/>
          </a:prstGeom>
          <a:noFill/>
        </p:spPr>
        <p:txBody>
          <a:bodyPr wrap="square" rtlCol="0">
            <a:spAutoFit/>
          </a:bodyPr>
          <a:lstStyle/>
          <a:p>
            <a:pPr algn="ctr"/>
            <a:r>
              <a:rPr lang="es-EC" sz="3200" dirty="0" smtClean="0">
                <a:solidFill>
                  <a:schemeClr val="bg2">
                    <a:lumMod val="50000"/>
                  </a:schemeClr>
                </a:solidFill>
                <a:latin typeface="Agency FB" panose="020B0503020202020204" pitchFamily="34" charset="0"/>
              </a:rPr>
              <a:t>DESCRIPCIÓN DE LOS ELEMENTOS Y SU UBICACIÓN</a:t>
            </a:r>
            <a:endParaRPr lang="es-EC" sz="3200" dirty="0">
              <a:solidFill>
                <a:schemeClr val="bg2">
                  <a:lumMod val="50000"/>
                </a:schemeClr>
              </a:solidFill>
              <a:latin typeface="Agency FB" panose="020B0503020202020204" pitchFamily="34" charset="0"/>
            </a:endParaRPr>
          </a:p>
        </p:txBody>
      </p:sp>
      <p:grpSp>
        <p:nvGrpSpPr>
          <p:cNvPr id="3" name="Group 78">
            <a:extLst>
              <a:ext uri="{FF2B5EF4-FFF2-40B4-BE49-F238E27FC236}">
                <a16:creationId xmlns:a16="http://schemas.microsoft.com/office/drawing/2014/main" xmlns="" id="{B347FCAE-CD51-47C1-A0E5-7FE287A79E42}"/>
              </a:ext>
            </a:extLst>
          </p:cNvPr>
          <p:cNvGrpSpPr/>
          <p:nvPr/>
        </p:nvGrpSpPr>
        <p:grpSpPr>
          <a:xfrm>
            <a:off x="5378756" y="1062002"/>
            <a:ext cx="1434489" cy="190500"/>
            <a:chOff x="4679586" y="878988"/>
            <a:chExt cx="1434489" cy="190500"/>
          </a:xfrm>
        </p:grpSpPr>
        <p:sp>
          <p:nvSpPr>
            <p:cNvPr id="4" name="Oval 70">
              <a:extLst>
                <a:ext uri="{FF2B5EF4-FFF2-40B4-BE49-F238E27FC236}">
                  <a16:creationId xmlns:a16="http://schemas.microsoft.com/office/drawing/2014/main" xmlns="" id="{957F6F33-D335-4F37-A9F5-23DE49CB0B4A}"/>
                </a:ext>
              </a:extLst>
            </p:cNvPr>
            <p:cNvSpPr/>
            <p:nvPr/>
          </p:nvSpPr>
          <p:spPr>
            <a:xfrm>
              <a:off x="4679586" y="878988"/>
              <a:ext cx="190500" cy="190500"/>
            </a:xfrm>
            <a:prstGeom prst="ellipse">
              <a:avLst/>
            </a:prstGeom>
            <a:solidFill>
              <a:srgbClr val="5A17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73">
              <a:extLst>
                <a:ext uri="{FF2B5EF4-FFF2-40B4-BE49-F238E27FC236}">
                  <a16:creationId xmlns:a16="http://schemas.microsoft.com/office/drawing/2014/main" xmlns="" id="{9D3A95DB-0E0C-40A8-88F7-9DAC67B156F6}"/>
                </a:ext>
              </a:extLst>
            </p:cNvPr>
            <p:cNvSpPr/>
            <p:nvPr/>
          </p:nvSpPr>
          <p:spPr>
            <a:xfrm>
              <a:off x="4990736" y="878988"/>
              <a:ext cx="190500" cy="190500"/>
            </a:xfrm>
            <a:prstGeom prst="ellipse">
              <a:avLst/>
            </a:prstGeom>
            <a:solidFill>
              <a:srgbClr val="930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75">
              <a:extLst>
                <a:ext uri="{FF2B5EF4-FFF2-40B4-BE49-F238E27FC236}">
                  <a16:creationId xmlns:a16="http://schemas.microsoft.com/office/drawing/2014/main" xmlns="" id="{AD1EA8C3-D35D-4FB7-8D6B-858B4EE08256}"/>
                </a:ext>
              </a:extLst>
            </p:cNvPr>
            <p:cNvSpPr/>
            <p:nvPr/>
          </p:nvSpPr>
          <p:spPr>
            <a:xfrm>
              <a:off x="5301522" y="878988"/>
              <a:ext cx="190500" cy="190500"/>
            </a:xfrm>
            <a:prstGeom prst="ellipse">
              <a:avLst/>
            </a:prstGeom>
            <a:solidFill>
              <a:srgbClr val="CA00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76">
              <a:extLst>
                <a:ext uri="{FF2B5EF4-FFF2-40B4-BE49-F238E27FC236}">
                  <a16:creationId xmlns:a16="http://schemas.microsoft.com/office/drawing/2014/main" xmlns="" id="{FD4B96A9-29AD-4507-B1E8-D12C03BAD2C2}"/>
                </a:ext>
              </a:extLst>
            </p:cNvPr>
            <p:cNvSpPr/>
            <p:nvPr/>
          </p:nvSpPr>
          <p:spPr>
            <a:xfrm>
              <a:off x="5612308" y="878988"/>
              <a:ext cx="190500" cy="190500"/>
            </a:xfrm>
            <a:prstGeom prst="ellipse">
              <a:avLst/>
            </a:prstGeom>
            <a:solidFill>
              <a:srgbClr val="FF5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7">
              <a:extLst>
                <a:ext uri="{FF2B5EF4-FFF2-40B4-BE49-F238E27FC236}">
                  <a16:creationId xmlns:a16="http://schemas.microsoft.com/office/drawing/2014/main" xmlns="" id="{50AFA104-D1BD-427D-90C1-6CE47F2C7A56}"/>
                </a:ext>
              </a:extLst>
            </p:cNvPr>
            <p:cNvSpPr/>
            <p:nvPr/>
          </p:nvSpPr>
          <p:spPr>
            <a:xfrm>
              <a:off x="5923575" y="878988"/>
              <a:ext cx="190500" cy="190500"/>
            </a:xfrm>
            <a:prstGeom prst="ellipse">
              <a:avLst/>
            </a:prstGeom>
            <a:solidFill>
              <a:srgbClr val="FFC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Imagen 8" descr="Recorte de pantalla"/>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6414" y="1783621"/>
            <a:ext cx="4588235" cy="4680000"/>
          </a:xfrm>
          <a:prstGeom prst="rect">
            <a:avLst/>
          </a:prstGeom>
        </p:spPr>
      </p:pic>
      <p:cxnSp>
        <p:nvCxnSpPr>
          <p:cNvPr id="12" name="Conector recto 11"/>
          <p:cNvCxnSpPr/>
          <p:nvPr/>
        </p:nvCxnSpPr>
        <p:spPr>
          <a:xfrm flipV="1">
            <a:off x="3612513" y="2194694"/>
            <a:ext cx="4844349" cy="16950"/>
          </a:xfrm>
          <a:prstGeom prst="line">
            <a:avLst/>
          </a:prstGeom>
          <a:ln w="31750">
            <a:solidFill>
              <a:srgbClr val="FF5626"/>
            </a:solidFill>
            <a:prstDash val="sysDash"/>
          </a:ln>
        </p:spPr>
        <p:style>
          <a:lnRef idx="1">
            <a:schemeClr val="accent1"/>
          </a:lnRef>
          <a:fillRef idx="0">
            <a:schemeClr val="accent1"/>
          </a:fillRef>
          <a:effectRef idx="0">
            <a:schemeClr val="accent1"/>
          </a:effectRef>
          <a:fontRef idx="minor">
            <a:schemeClr val="tx1"/>
          </a:fontRef>
        </p:style>
      </p:cxnSp>
      <p:cxnSp>
        <p:nvCxnSpPr>
          <p:cNvPr id="22" name="Conector recto 21"/>
          <p:cNvCxnSpPr/>
          <p:nvPr/>
        </p:nvCxnSpPr>
        <p:spPr>
          <a:xfrm flipV="1">
            <a:off x="2027743" y="2211644"/>
            <a:ext cx="1584770" cy="1615944"/>
          </a:xfrm>
          <a:prstGeom prst="line">
            <a:avLst/>
          </a:prstGeom>
          <a:ln w="31750">
            <a:solidFill>
              <a:srgbClr val="FF5626"/>
            </a:solidFill>
            <a:prstDash val="sysDash"/>
          </a:ln>
        </p:spPr>
        <p:style>
          <a:lnRef idx="1">
            <a:schemeClr val="accent1"/>
          </a:lnRef>
          <a:fillRef idx="0">
            <a:schemeClr val="accent1"/>
          </a:fillRef>
          <a:effectRef idx="0">
            <a:schemeClr val="accent1"/>
          </a:effectRef>
          <a:fontRef idx="minor">
            <a:schemeClr val="tx1"/>
          </a:fontRef>
        </p:style>
      </p:cxnSp>
      <p:sp>
        <p:nvSpPr>
          <p:cNvPr id="11" name="Elipse 10"/>
          <p:cNvSpPr/>
          <p:nvPr/>
        </p:nvSpPr>
        <p:spPr>
          <a:xfrm>
            <a:off x="1937743" y="3737588"/>
            <a:ext cx="180000" cy="180000"/>
          </a:xfrm>
          <a:prstGeom prst="ellipse">
            <a:avLst/>
          </a:prstGeom>
          <a:solidFill>
            <a:srgbClr val="FF5626"/>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26" name="Grupo 25"/>
          <p:cNvGrpSpPr/>
          <p:nvPr/>
        </p:nvGrpSpPr>
        <p:grpSpPr>
          <a:xfrm>
            <a:off x="8443548" y="1474694"/>
            <a:ext cx="1440000" cy="1440000"/>
            <a:chOff x="7657486" y="2308880"/>
            <a:chExt cx="1440000" cy="1440000"/>
          </a:xfrm>
        </p:grpSpPr>
        <p:sp>
          <p:nvSpPr>
            <p:cNvPr id="14" name="Elipse 13"/>
            <p:cNvSpPr/>
            <p:nvPr/>
          </p:nvSpPr>
          <p:spPr>
            <a:xfrm>
              <a:off x="7657486" y="2308880"/>
              <a:ext cx="1440000" cy="1440000"/>
            </a:xfrm>
            <a:prstGeom prst="ellipse">
              <a:avLst/>
            </a:prstGeom>
            <a:noFill/>
            <a:ln w="50800">
              <a:solidFill>
                <a:srgbClr val="FF5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5" name="Imagen 24"/>
            <p:cNvPicPr/>
            <p:nvPr/>
          </p:nvPicPr>
          <p:blipFill rotWithShape="1">
            <a:blip r:embed="rId7" cstate="print">
              <a:extLst>
                <a:ext uri="{28A0092B-C50C-407E-A947-70E740481C1C}">
                  <a14:useLocalDpi xmlns:a14="http://schemas.microsoft.com/office/drawing/2010/main" val="0"/>
                </a:ext>
              </a:extLst>
            </a:blip>
            <a:srcRect b="4365"/>
            <a:stretch/>
          </p:blipFill>
          <p:spPr bwMode="auto">
            <a:xfrm>
              <a:off x="7876154" y="2617740"/>
              <a:ext cx="1015978" cy="822280"/>
            </a:xfrm>
            <a:prstGeom prst="rect">
              <a:avLst/>
            </a:prstGeom>
            <a:ln>
              <a:noFill/>
            </a:ln>
            <a:extLst>
              <a:ext uri="{53640926-AAD7-44D8-BBD7-CCE9431645EC}">
                <a14:shadowObscured xmlns:a14="http://schemas.microsoft.com/office/drawing/2010/main"/>
              </a:ext>
            </a:extLst>
          </p:spPr>
        </p:pic>
      </p:grpSp>
      <p:cxnSp>
        <p:nvCxnSpPr>
          <p:cNvPr id="29" name="Conector recto 28"/>
          <p:cNvCxnSpPr/>
          <p:nvPr/>
        </p:nvCxnSpPr>
        <p:spPr>
          <a:xfrm flipV="1">
            <a:off x="3769017" y="5773611"/>
            <a:ext cx="6128962" cy="16950"/>
          </a:xfrm>
          <a:prstGeom prst="line">
            <a:avLst/>
          </a:prstGeom>
          <a:ln w="31750">
            <a:solidFill>
              <a:srgbClr val="5A1745"/>
            </a:solidFill>
            <a:prstDash val="sysDash"/>
          </a:ln>
        </p:spPr>
        <p:style>
          <a:lnRef idx="1">
            <a:schemeClr val="accent1"/>
          </a:lnRef>
          <a:fillRef idx="0">
            <a:schemeClr val="accent1"/>
          </a:fillRef>
          <a:effectRef idx="0">
            <a:schemeClr val="accent1"/>
          </a:effectRef>
          <a:fontRef idx="minor">
            <a:schemeClr val="tx1"/>
          </a:fontRef>
        </p:style>
      </p:cxnSp>
      <p:cxnSp>
        <p:nvCxnSpPr>
          <p:cNvPr id="30" name="Conector recto 29"/>
          <p:cNvCxnSpPr/>
          <p:nvPr/>
        </p:nvCxnSpPr>
        <p:spPr>
          <a:xfrm flipV="1">
            <a:off x="3183443" y="5790561"/>
            <a:ext cx="585574" cy="567865"/>
          </a:xfrm>
          <a:prstGeom prst="line">
            <a:avLst/>
          </a:prstGeom>
          <a:ln w="31750">
            <a:solidFill>
              <a:srgbClr val="5A1745"/>
            </a:solidFill>
            <a:prstDash val="sysDash"/>
          </a:ln>
        </p:spPr>
        <p:style>
          <a:lnRef idx="1">
            <a:schemeClr val="accent1"/>
          </a:lnRef>
          <a:fillRef idx="0">
            <a:schemeClr val="accent1"/>
          </a:fillRef>
          <a:effectRef idx="0">
            <a:schemeClr val="accent1"/>
          </a:effectRef>
          <a:fontRef idx="minor">
            <a:schemeClr val="tx1"/>
          </a:fontRef>
        </p:style>
      </p:cxnSp>
      <p:sp>
        <p:nvSpPr>
          <p:cNvPr id="28" name="Elipse 27"/>
          <p:cNvSpPr/>
          <p:nvPr/>
        </p:nvSpPr>
        <p:spPr>
          <a:xfrm>
            <a:off x="3093443" y="6283621"/>
            <a:ext cx="180000" cy="180000"/>
          </a:xfrm>
          <a:prstGeom prst="ellipse">
            <a:avLst/>
          </a:prstGeom>
          <a:solidFill>
            <a:srgbClr val="5A1745"/>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32" name="Conector recto 31"/>
          <p:cNvCxnSpPr/>
          <p:nvPr/>
        </p:nvCxnSpPr>
        <p:spPr>
          <a:xfrm flipH="1" flipV="1">
            <a:off x="4948743" y="5140623"/>
            <a:ext cx="620513" cy="632988"/>
          </a:xfrm>
          <a:prstGeom prst="line">
            <a:avLst/>
          </a:prstGeom>
          <a:ln w="31750">
            <a:solidFill>
              <a:srgbClr val="5A1745"/>
            </a:solidFill>
            <a:prstDash val="sysDash"/>
          </a:ln>
        </p:spPr>
        <p:style>
          <a:lnRef idx="1">
            <a:schemeClr val="accent1"/>
          </a:lnRef>
          <a:fillRef idx="0">
            <a:schemeClr val="accent1"/>
          </a:fillRef>
          <a:effectRef idx="0">
            <a:schemeClr val="accent1"/>
          </a:effectRef>
          <a:fontRef idx="minor">
            <a:schemeClr val="tx1"/>
          </a:fontRef>
        </p:style>
      </p:cxnSp>
      <p:sp>
        <p:nvSpPr>
          <p:cNvPr id="27" name="Elipse 26"/>
          <p:cNvSpPr/>
          <p:nvPr/>
        </p:nvSpPr>
        <p:spPr>
          <a:xfrm>
            <a:off x="4858743" y="5070561"/>
            <a:ext cx="180000" cy="180000"/>
          </a:xfrm>
          <a:prstGeom prst="ellipse">
            <a:avLst/>
          </a:prstGeom>
          <a:solidFill>
            <a:srgbClr val="5A1745"/>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4" name="Elipse 33"/>
          <p:cNvSpPr/>
          <p:nvPr/>
        </p:nvSpPr>
        <p:spPr>
          <a:xfrm>
            <a:off x="9911585" y="5023621"/>
            <a:ext cx="1440000" cy="1440000"/>
          </a:xfrm>
          <a:prstGeom prst="ellipse">
            <a:avLst/>
          </a:prstGeom>
          <a:noFill/>
          <a:ln w="50800">
            <a:solidFill>
              <a:srgbClr val="5A17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37" name="Conector recto 36"/>
          <p:cNvCxnSpPr/>
          <p:nvPr/>
        </p:nvCxnSpPr>
        <p:spPr>
          <a:xfrm flipV="1">
            <a:off x="2845656" y="3492226"/>
            <a:ext cx="2808470" cy="2872041"/>
          </a:xfrm>
          <a:prstGeom prst="line">
            <a:avLst/>
          </a:prstGeom>
          <a:ln w="31750">
            <a:solidFill>
              <a:srgbClr val="92D050"/>
            </a:solidFill>
            <a:prstDash val="sysDash"/>
          </a:ln>
        </p:spPr>
        <p:style>
          <a:lnRef idx="1">
            <a:schemeClr val="accent1"/>
          </a:lnRef>
          <a:fillRef idx="0">
            <a:schemeClr val="accent1"/>
          </a:fillRef>
          <a:effectRef idx="0">
            <a:schemeClr val="accent1"/>
          </a:effectRef>
          <a:fontRef idx="minor">
            <a:schemeClr val="tx1"/>
          </a:fontRef>
        </p:style>
      </p:cxnSp>
      <p:sp>
        <p:nvSpPr>
          <p:cNvPr id="38" name="Elipse 37"/>
          <p:cNvSpPr/>
          <p:nvPr/>
        </p:nvSpPr>
        <p:spPr>
          <a:xfrm>
            <a:off x="2748853" y="6280106"/>
            <a:ext cx="180000" cy="180000"/>
          </a:xfrm>
          <a:prstGeom prst="ellipse">
            <a:avLst/>
          </a:prstGeom>
          <a:solidFill>
            <a:srgbClr val="92D050"/>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0" name="Elipse 39"/>
          <p:cNvSpPr/>
          <p:nvPr/>
        </p:nvSpPr>
        <p:spPr>
          <a:xfrm>
            <a:off x="7506509" y="2765222"/>
            <a:ext cx="1440000" cy="1440000"/>
          </a:xfrm>
          <a:prstGeom prst="ellipse">
            <a:avLst/>
          </a:prstGeom>
          <a:noFill/>
          <a:ln w="508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41" name="Conector recto 40"/>
          <p:cNvCxnSpPr>
            <a:endCxn id="40" idx="2"/>
          </p:cNvCxnSpPr>
          <p:nvPr/>
        </p:nvCxnSpPr>
        <p:spPr>
          <a:xfrm flipV="1">
            <a:off x="5654126" y="3485222"/>
            <a:ext cx="1852383" cy="7004"/>
          </a:xfrm>
          <a:prstGeom prst="line">
            <a:avLst/>
          </a:prstGeom>
          <a:ln w="31750">
            <a:solidFill>
              <a:srgbClr val="92D050"/>
            </a:solidFill>
            <a:prstDash val="sysDash"/>
          </a:ln>
        </p:spPr>
        <p:style>
          <a:lnRef idx="1">
            <a:schemeClr val="accent1"/>
          </a:lnRef>
          <a:fillRef idx="0">
            <a:schemeClr val="accent1"/>
          </a:fillRef>
          <a:effectRef idx="0">
            <a:schemeClr val="accent1"/>
          </a:effectRef>
          <a:fontRef idx="minor">
            <a:schemeClr val="tx1"/>
          </a:fontRef>
        </p:style>
      </p:cxnSp>
      <p:sp>
        <p:nvSpPr>
          <p:cNvPr id="49" name="Elipse 48"/>
          <p:cNvSpPr/>
          <p:nvPr/>
        </p:nvSpPr>
        <p:spPr>
          <a:xfrm>
            <a:off x="6438374" y="4070884"/>
            <a:ext cx="1440000" cy="1440000"/>
          </a:xfrm>
          <a:prstGeom prst="ellipse">
            <a:avLst/>
          </a:prstGeom>
          <a:noFill/>
          <a:ln w="50800">
            <a:solidFill>
              <a:srgbClr val="CA00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50" name="Conector recto 49"/>
          <p:cNvCxnSpPr/>
          <p:nvPr/>
        </p:nvCxnSpPr>
        <p:spPr>
          <a:xfrm flipV="1">
            <a:off x="4249891" y="4792377"/>
            <a:ext cx="1559596" cy="1591462"/>
          </a:xfrm>
          <a:prstGeom prst="line">
            <a:avLst/>
          </a:prstGeom>
          <a:ln w="31750">
            <a:solidFill>
              <a:srgbClr val="CA0034"/>
            </a:solidFill>
            <a:prstDash val="sysDash"/>
          </a:ln>
        </p:spPr>
        <p:style>
          <a:lnRef idx="1">
            <a:schemeClr val="accent1"/>
          </a:lnRef>
          <a:fillRef idx="0">
            <a:schemeClr val="accent1"/>
          </a:fillRef>
          <a:effectRef idx="0">
            <a:schemeClr val="accent1"/>
          </a:effectRef>
          <a:fontRef idx="minor">
            <a:schemeClr val="tx1"/>
          </a:fontRef>
        </p:style>
      </p:cxnSp>
      <p:cxnSp>
        <p:nvCxnSpPr>
          <p:cNvPr id="52" name="Conector recto 51"/>
          <p:cNvCxnSpPr>
            <a:endCxn id="49" idx="2"/>
          </p:cNvCxnSpPr>
          <p:nvPr/>
        </p:nvCxnSpPr>
        <p:spPr>
          <a:xfrm flipV="1">
            <a:off x="5809487" y="4790884"/>
            <a:ext cx="628887" cy="1493"/>
          </a:xfrm>
          <a:prstGeom prst="line">
            <a:avLst/>
          </a:prstGeom>
          <a:ln w="31750">
            <a:solidFill>
              <a:srgbClr val="CA0034"/>
            </a:solidFill>
            <a:prstDash val="sysDash"/>
          </a:ln>
        </p:spPr>
        <p:style>
          <a:lnRef idx="1">
            <a:schemeClr val="accent1"/>
          </a:lnRef>
          <a:fillRef idx="0">
            <a:schemeClr val="accent1"/>
          </a:fillRef>
          <a:effectRef idx="0">
            <a:schemeClr val="accent1"/>
          </a:effectRef>
          <a:fontRef idx="minor">
            <a:schemeClr val="tx1"/>
          </a:fontRef>
        </p:style>
      </p:cxnSp>
      <p:sp>
        <p:nvSpPr>
          <p:cNvPr id="54" name="Elipse 53"/>
          <p:cNvSpPr/>
          <p:nvPr/>
        </p:nvSpPr>
        <p:spPr>
          <a:xfrm>
            <a:off x="4200182" y="6290625"/>
            <a:ext cx="180000" cy="180000"/>
          </a:xfrm>
          <a:prstGeom prst="ellipse">
            <a:avLst/>
          </a:prstGeom>
          <a:solidFill>
            <a:srgbClr val="CA0034"/>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13" name="Grupo 12"/>
          <p:cNvGrpSpPr/>
          <p:nvPr/>
        </p:nvGrpSpPr>
        <p:grpSpPr>
          <a:xfrm>
            <a:off x="606414" y="988885"/>
            <a:ext cx="2764524" cy="720000"/>
            <a:chOff x="606414" y="988885"/>
            <a:chExt cx="2764524" cy="720000"/>
          </a:xfrm>
        </p:grpSpPr>
        <p:grpSp>
          <p:nvGrpSpPr>
            <p:cNvPr id="45" name="Grupo 44"/>
            <p:cNvGrpSpPr/>
            <p:nvPr/>
          </p:nvGrpSpPr>
          <p:grpSpPr>
            <a:xfrm>
              <a:off x="606414" y="988885"/>
              <a:ext cx="720000" cy="720000"/>
              <a:chOff x="443773" y="1926030"/>
              <a:chExt cx="1980000" cy="1980000"/>
            </a:xfrm>
          </p:grpSpPr>
          <p:grpSp>
            <p:nvGrpSpPr>
              <p:cNvPr id="46" name="Grupo 45"/>
              <p:cNvGrpSpPr/>
              <p:nvPr/>
            </p:nvGrpSpPr>
            <p:grpSpPr>
              <a:xfrm>
                <a:off x="443773" y="1926030"/>
                <a:ext cx="1980000" cy="1980000"/>
                <a:chOff x="443774" y="1900691"/>
                <a:chExt cx="1980000" cy="1980000"/>
              </a:xfrm>
            </p:grpSpPr>
            <p:sp>
              <p:nvSpPr>
                <p:cNvPr id="51" name="Elipse 50"/>
                <p:cNvSpPr/>
                <p:nvPr/>
              </p:nvSpPr>
              <p:spPr>
                <a:xfrm>
                  <a:off x="533774" y="2016030"/>
                  <a:ext cx="1800000" cy="1800000"/>
                </a:xfrm>
                <a:prstGeom prst="ellipse">
                  <a:avLst/>
                </a:prstGeom>
                <a:solidFill>
                  <a:srgbClr val="FFC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3" name="Elipse 52"/>
                <p:cNvSpPr/>
                <p:nvPr/>
              </p:nvSpPr>
              <p:spPr>
                <a:xfrm>
                  <a:off x="443774" y="1900691"/>
                  <a:ext cx="1980000" cy="1980000"/>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47" name="Elipse 46"/>
              <p:cNvSpPr/>
              <p:nvPr/>
            </p:nvSpPr>
            <p:spPr>
              <a:xfrm>
                <a:off x="703846" y="2226360"/>
                <a:ext cx="1440000" cy="144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8" name="Picture 10" descr="Resultado de imagen para png CANDADO"/>
              <p:cNvPicPr>
                <a:picLocks noChangeAspect="1" noChangeArrowheads="1"/>
              </p:cNvPicPr>
              <p:nvPr/>
            </p:nvPicPr>
            <p:blipFill>
              <a:blip r:embed="rId8"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18680" y="2400285"/>
                <a:ext cx="1027871" cy="1027871"/>
              </a:xfrm>
              <a:prstGeom prst="rect">
                <a:avLst/>
              </a:prstGeom>
              <a:noFill/>
              <a:extLst>
                <a:ext uri="{909E8E84-426E-40DD-AFC4-6F175D3DCCD1}">
                  <a14:hiddenFill xmlns:a14="http://schemas.microsoft.com/office/drawing/2010/main">
                    <a:solidFill>
                      <a:srgbClr val="FFFFFF"/>
                    </a:solidFill>
                  </a14:hiddenFill>
                </a:ext>
              </a:extLst>
            </p:spPr>
          </p:pic>
        </p:grpSp>
        <p:sp>
          <p:nvSpPr>
            <p:cNvPr id="55" name="TextBox 111">
              <a:extLst>
                <a:ext uri="{FF2B5EF4-FFF2-40B4-BE49-F238E27FC236}">
                  <a16:creationId xmlns:a16="http://schemas.microsoft.com/office/drawing/2014/main" xmlns="" id="{5FF83314-6443-4064-B8AD-715FDF38C0B1}"/>
                </a:ext>
              </a:extLst>
            </p:cNvPr>
            <p:cNvSpPr txBox="1"/>
            <p:nvPr/>
          </p:nvSpPr>
          <p:spPr>
            <a:xfrm>
              <a:off x="1326413" y="1164219"/>
              <a:ext cx="2044525" cy="369332"/>
            </a:xfrm>
            <a:prstGeom prst="rect">
              <a:avLst/>
            </a:prstGeom>
            <a:noFill/>
          </p:spPr>
          <p:txBody>
            <a:bodyPr wrap="square" rtlCol="0">
              <a:spAutoFit/>
            </a:bodyPr>
            <a:lstStyle/>
            <a:p>
              <a:r>
                <a:rPr lang="es-EC" b="1" dirty="0" smtClean="0">
                  <a:solidFill>
                    <a:schemeClr val="tx1">
                      <a:lumMod val="75000"/>
                      <a:lumOff val="25000"/>
                    </a:schemeClr>
                  </a:solidFill>
                  <a:latin typeface="Agency FB" panose="020B0503020202020204" pitchFamily="34" charset="0"/>
                </a:rPr>
                <a:t>ALARMA DE INTRUSIÓN</a:t>
              </a:r>
              <a:endParaRPr lang="es-EC" b="1" dirty="0">
                <a:solidFill>
                  <a:schemeClr val="tx1">
                    <a:lumMod val="75000"/>
                    <a:lumOff val="25000"/>
                  </a:schemeClr>
                </a:solidFill>
                <a:latin typeface="Agency FB" panose="020B0503020202020204" pitchFamily="34" charset="0"/>
              </a:endParaRPr>
            </a:p>
          </p:txBody>
        </p:sp>
      </p:grpSp>
    </p:spTree>
    <p:extLst>
      <p:ext uri="{BB962C8B-B14F-4D97-AF65-F5344CB8AC3E}">
        <p14:creationId xmlns:p14="http://schemas.microsoft.com/office/powerpoint/2010/main" val="2165311885"/>
      </p:ext>
    </p:extLst>
  </p:cSld>
  <p:clrMapOvr>
    <a:masterClrMapping/>
  </p:clrMapOvr>
  <p:transition spd="slow">
    <p:push/>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Imagen 53"/>
          <p:cNvPicPr/>
          <p:nvPr/>
        </p:nvPicPr>
        <p:blipFill rotWithShape="1">
          <a:blip r:embed="rId2" cstate="print">
            <a:extLst>
              <a:ext uri="{28A0092B-C50C-407E-A947-70E740481C1C}">
                <a14:useLocalDpi xmlns:a14="http://schemas.microsoft.com/office/drawing/2010/main" val="0"/>
              </a:ext>
            </a:extLst>
          </a:blip>
          <a:srcRect t="3970" b="7387"/>
          <a:stretch/>
        </p:blipFill>
        <p:spPr bwMode="auto">
          <a:xfrm>
            <a:off x="7652151" y="3719669"/>
            <a:ext cx="1282059" cy="1089907"/>
          </a:xfrm>
          <a:prstGeom prst="rect">
            <a:avLst/>
          </a:prstGeom>
          <a:ln>
            <a:noFill/>
          </a:ln>
          <a:extLst>
            <a:ext uri="{53640926-AAD7-44D8-BBD7-CCE9431645EC}">
              <a14:shadowObscured xmlns:a14="http://schemas.microsoft.com/office/drawing/2010/main"/>
            </a:ext>
          </a:extLst>
        </p:spPr>
      </p:pic>
      <p:pic>
        <p:nvPicPr>
          <p:cNvPr id="38" name="Imagen 37"/>
          <p:cNvPicPr/>
          <p:nvPr/>
        </p:nvPicPr>
        <p:blipFill>
          <a:blip r:embed="rId3">
            <a:extLst>
              <a:ext uri="{28A0092B-C50C-407E-A947-70E740481C1C}">
                <a14:useLocalDpi xmlns:a14="http://schemas.microsoft.com/office/drawing/2010/main" val="0"/>
              </a:ext>
            </a:extLst>
          </a:blip>
          <a:stretch>
            <a:fillRect/>
          </a:stretch>
        </p:blipFill>
        <p:spPr>
          <a:xfrm>
            <a:off x="7696393" y="1754394"/>
            <a:ext cx="1336639" cy="857591"/>
          </a:xfrm>
          <a:prstGeom prst="rect">
            <a:avLst/>
          </a:prstGeom>
        </p:spPr>
      </p:pic>
      <p:sp>
        <p:nvSpPr>
          <p:cNvPr id="2" name="TextBox 16">
            <a:extLst>
              <a:ext uri="{FF2B5EF4-FFF2-40B4-BE49-F238E27FC236}">
                <a16:creationId xmlns:a16="http://schemas.microsoft.com/office/drawing/2014/main" xmlns="" id="{E623F98E-5FFF-4701-A99F-87B202C66033}"/>
              </a:ext>
            </a:extLst>
          </p:cNvPr>
          <p:cNvSpPr txBox="1"/>
          <p:nvPr/>
        </p:nvSpPr>
        <p:spPr>
          <a:xfrm>
            <a:off x="160421" y="329374"/>
            <a:ext cx="11861688" cy="584775"/>
          </a:xfrm>
          <a:prstGeom prst="rect">
            <a:avLst/>
          </a:prstGeom>
          <a:noFill/>
        </p:spPr>
        <p:txBody>
          <a:bodyPr wrap="square" rtlCol="0">
            <a:spAutoFit/>
          </a:bodyPr>
          <a:lstStyle/>
          <a:p>
            <a:pPr algn="ctr"/>
            <a:r>
              <a:rPr lang="es-EC" sz="3200" dirty="0" smtClean="0">
                <a:solidFill>
                  <a:schemeClr val="bg2">
                    <a:lumMod val="50000"/>
                  </a:schemeClr>
                </a:solidFill>
                <a:latin typeface="Agency FB" panose="020B0503020202020204" pitchFamily="34" charset="0"/>
              </a:rPr>
              <a:t>DESCRIPCIÓN DE LOS ELEMENTOS Y SU UBICACIÓN</a:t>
            </a:r>
            <a:endParaRPr lang="es-EC" sz="3200" dirty="0">
              <a:solidFill>
                <a:schemeClr val="bg2">
                  <a:lumMod val="50000"/>
                </a:schemeClr>
              </a:solidFill>
              <a:latin typeface="Agency FB" panose="020B0503020202020204" pitchFamily="34" charset="0"/>
            </a:endParaRPr>
          </a:p>
        </p:txBody>
      </p:sp>
      <p:grpSp>
        <p:nvGrpSpPr>
          <p:cNvPr id="3" name="Group 78">
            <a:extLst>
              <a:ext uri="{FF2B5EF4-FFF2-40B4-BE49-F238E27FC236}">
                <a16:creationId xmlns:a16="http://schemas.microsoft.com/office/drawing/2014/main" xmlns="" id="{B347FCAE-CD51-47C1-A0E5-7FE287A79E42}"/>
              </a:ext>
            </a:extLst>
          </p:cNvPr>
          <p:cNvGrpSpPr/>
          <p:nvPr/>
        </p:nvGrpSpPr>
        <p:grpSpPr>
          <a:xfrm>
            <a:off x="5378756" y="1062002"/>
            <a:ext cx="1434489" cy="190500"/>
            <a:chOff x="4679586" y="878988"/>
            <a:chExt cx="1434489" cy="190500"/>
          </a:xfrm>
        </p:grpSpPr>
        <p:sp>
          <p:nvSpPr>
            <p:cNvPr id="4" name="Oval 70">
              <a:extLst>
                <a:ext uri="{FF2B5EF4-FFF2-40B4-BE49-F238E27FC236}">
                  <a16:creationId xmlns:a16="http://schemas.microsoft.com/office/drawing/2014/main" xmlns="" id="{957F6F33-D335-4F37-A9F5-23DE49CB0B4A}"/>
                </a:ext>
              </a:extLst>
            </p:cNvPr>
            <p:cNvSpPr/>
            <p:nvPr/>
          </p:nvSpPr>
          <p:spPr>
            <a:xfrm>
              <a:off x="4679586" y="878988"/>
              <a:ext cx="190500" cy="190500"/>
            </a:xfrm>
            <a:prstGeom prst="ellipse">
              <a:avLst/>
            </a:prstGeom>
            <a:solidFill>
              <a:srgbClr val="5A17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73">
              <a:extLst>
                <a:ext uri="{FF2B5EF4-FFF2-40B4-BE49-F238E27FC236}">
                  <a16:creationId xmlns:a16="http://schemas.microsoft.com/office/drawing/2014/main" xmlns="" id="{9D3A95DB-0E0C-40A8-88F7-9DAC67B156F6}"/>
                </a:ext>
              </a:extLst>
            </p:cNvPr>
            <p:cNvSpPr/>
            <p:nvPr/>
          </p:nvSpPr>
          <p:spPr>
            <a:xfrm>
              <a:off x="4990736" y="878988"/>
              <a:ext cx="190500" cy="190500"/>
            </a:xfrm>
            <a:prstGeom prst="ellipse">
              <a:avLst/>
            </a:prstGeom>
            <a:solidFill>
              <a:srgbClr val="930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75">
              <a:extLst>
                <a:ext uri="{FF2B5EF4-FFF2-40B4-BE49-F238E27FC236}">
                  <a16:creationId xmlns:a16="http://schemas.microsoft.com/office/drawing/2014/main" xmlns="" id="{AD1EA8C3-D35D-4FB7-8D6B-858B4EE08256}"/>
                </a:ext>
              </a:extLst>
            </p:cNvPr>
            <p:cNvSpPr/>
            <p:nvPr/>
          </p:nvSpPr>
          <p:spPr>
            <a:xfrm>
              <a:off x="5301522" y="878988"/>
              <a:ext cx="190500" cy="190500"/>
            </a:xfrm>
            <a:prstGeom prst="ellipse">
              <a:avLst/>
            </a:prstGeom>
            <a:solidFill>
              <a:srgbClr val="CA00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76">
              <a:extLst>
                <a:ext uri="{FF2B5EF4-FFF2-40B4-BE49-F238E27FC236}">
                  <a16:creationId xmlns:a16="http://schemas.microsoft.com/office/drawing/2014/main" xmlns="" id="{FD4B96A9-29AD-4507-B1E8-D12C03BAD2C2}"/>
                </a:ext>
              </a:extLst>
            </p:cNvPr>
            <p:cNvSpPr/>
            <p:nvPr/>
          </p:nvSpPr>
          <p:spPr>
            <a:xfrm>
              <a:off x="5612308" y="878988"/>
              <a:ext cx="190500" cy="190500"/>
            </a:xfrm>
            <a:prstGeom prst="ellipse">
              <a:avLst/>
            </a:prstGeom>
            <a:solidFill>
              <a:srgbClr val="FF5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7">
              <a:extLst>
                <a:ext uri="{FF2B5EF4-FFF2-40B4-BE49-F238E27FC236}">
                  <a16:creationId xmlns:a16="http://schemas.microsoft.com/office/drawing/2014/main" xmlns="" id="{50AFA104-D1BD-427D-90C1-6CE47F2C7A56}"/>
                </a:ext>
              </a:extLst>
            </p:cNvPr>
            <p:cNvSpPr/>
            <p:nvPr/>
          </p:nvSpPr>
          <p:spPr>
            <a:xfrm>
              <a:off x="5923575" y="878988"/>
              <a:ext cx="190500" cy="190500"/>
            </a:xfrm>
            <a:prstGeom prst="ellipse">
              <a:avLst/>
            </a:prstGeom>
            <a:solidFill>
              <a:srgbClr val="FFC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Imagen 8" descr="Recorte de pantall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6414" y="1783621"/>
            <a:ext cx="4588235" cy="4680000"/>
          </a:xfrm>
          <a:prstGeom prst="rect">
            <a:avLst/>
          </a:prstGeom>
        </p:spPr>
      </p:pic>
      <p:cxnSp>
        <p:nvCxnSpPr>
          <p:cNvPr id="11" name="Conector recto 10"/>
          <p:cNvCxnSpPr>
            <a:endCxn id="13" idx="2"/>
          </p:cNvCxnSpPr>
          <p:nvPr/>
        </p:nvCxnSpPr>
        <p:spPr>
          <a:xfrm>
            <a:off x="2606896" y="3181213"/>
            <a:ext cx="7568389" cy="0"/>
          </a:xfrm>
          <a:prstGeom prst="line">
            <a:avLst/>
          </a:prstGeom>
          <a:ln w="31750">
            <a:solidFill>
              <a:srgbClr val="CA0034"/>
            </a:solidFill>
            <a:prstDash val="sysDash"/>
          </a:ln>
        </p:spPr>
        <p:style>
          <a:lnRef idx="1">
            <a:schemeClr val="accent1"/>
          </a:lnRef>
          <a:fillRef idx="0">
            <a:schemeClr val="accent1"/>
          </a:fillRef>
          <a:effectRef idx="0">
            <a:schemeClr val="accent1"/>
          </a:effectRef>
          <a:fontRef idx="minor">
            <a:schemeClr val="tx1"/>
          </a:fontRef>
        </p:style>
      </p:cxnSp>
      <p:cxnSp>
        <p:nvCxnSpPr>
          <p:cNvPr id="18" name="Conector recto 17"/>
          <p:cNvCxnSpPr/>
          <p:nvPr/>
        </p:nvCxnSpPr>
        <p:spPr>
          <a:xfrm flipH="1">
            <a:off x="4480231" y="3181213"/>
            <a:ext cx="621572" cy="621572"/>
          </a:xfrm>
          <a:prstGeom prst="line">
            <a:avLst/>
          </a:prstGeom>
          <a:ln w="31750">
            <a:solidFill>
              <a:srgbClr val="CA0034"/>
            </a:solidFill>
            <a:prstDash val="sysDash"/>
          </a:ln>
        </p:spPr>
        <p:style>
          <a:lnRef idx="1">
            <a:schemeClr val="accent1"/>
          </a:lnRef>
          <a:fillRef idx="0">
            <a:schemeClr val="accent1"/>
          </a:fillRef>
          <a:effectRef idx="0">
            <a:schemeClr val="accent1"/>
          </a:effectRef>
          <a:fontRef idx="minor">
            <a:schemeClr val="tx1"/>
          </a:fontRef>
        </p:style>
      </p:cxnSp>
      <p:sp>
        <p:nvSpPr>
          <p:cNvPr id="10" name="Elipse 9"/>
          <p:cNvSpPr/>
          <p:nvPr/>
        </p:nvSpPr>
        <p:spPr>
          <a:xfrm>
            <a:off x="4401856" y="3721213"/>
            <a:ext cx="180000" cy="180000"/>
          </a:xfrm>
          <a:prstGeom prst="ellipse">
            <a:avLst/>
          </a:prstGeom>
          <a:solidFill>
            <a:srgbClr val="CA0034"/>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9" name="Conector recto 18"/>
          <p:cNvCxnSpPr/>
          <p:nvPr/>
        </p:nvCxnSpPr>
        <p:spPr>
          <a:xfrm flipH="1">
            <a:off x="1550101" y="3214260"/>
            <a:ext cx="1056795" cy="1056795"/>
          </a:xfrm>
          <a:prstGeom prst="line">
            <a:avLst/>
          </a:prstGeom>
          <a:ln w="31750">
            <a:solidFill>
              <a:srgbClr val="CA0034"/>
            </a:solidFill>
            <a:prstDash val="sysDash"/>
          </a:ln>
        </p:spPr>
        <p:style>
          <a:lnRef idx="1">
            <a:schemeClr val="accent1"/>
          </a:lnRef>
          <a:fillRef idx="0">
            <a:schemeClr val="accent1"/>
          </a:fillRef>
          <a:effectRef idx="0">
            <a:schemeClr val="accent1"/>
          </a:effectRef>
          <a:fontRef idx="minor">
            <a:schemeClr val="tx1"/>
          </a:fontRef>
        </p:style>
      </p:cxnSp>
      <p:sp>
        <p:nvSpPr>
          <p:cNvPr id="15" name="Elipse 14"/>
          <p:cNvSpPr/>
          <p:nvPr/>
        </p:nvSpPr>
        <p:spPr>
          <a:xfrm>
            <a:off x="1445518" y="4207442"/>
            <a:ext cx="180000" cy="180000"/>
          </a:xfrm>
          <a:prstGeom prst="ellipse">
            <a:avLst/>
          </a:prstGeom>
          <a:solidFill>
            <a:srgbClr val="CA0034"/>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23" name="Conector recto 22"/>
          <p:cNvCxnSpPr/>
          <p:nvPr/>
        </p:nvCxnSpPr>
        <p:spPr>
          <a:xfrm flipH="1">
            <a:off x="4909595" y="3202065"/>
            <a:ext cx="2328653" cy="2328654"/>
          </a:xfrm>
          <a:prstGeom prst="line">
            <a:avLst/>
          </a:prstGeom>
          <a:ln w="31750">
            <a:solidFill>
              <a:srgbClr val="CA0034"/>
            </a:solidFill>
            <a:prstDash val="sysDash"/>
          </a:ln>
        </p:spPr>
        <p:style>
          <a:lnRef idx="1">
            <a:schemeClr val="accent1"/>
          </a:lnRef>
          <a:fillRef idx="0">
            <a:schemeClr val="accent1"/>
          </a:fillRef>
          <a:effectRef idx="0">
            <a:schemeClr val="accent1"/>
          </a:effectRef>
          <a:fontRef idx="minor">
            <a:schemeClr val="tx1"/>
          </a:fontRef>
        </p:style>
      </p:cxnSp>
      <p:sp>
        <p:nvSpPr>
          <p:cNvPr id="16" name="Elipse 15"/>
          <p:cNvSpPr/>
          <p:nvPr/>
        </p:nvSpPr>
        <p:spPr>
          <a:xfrm>
            <a:off x="4819594" y="5468343"/>
            <a:ext cx="180000" cy="180000"/>
          </a:xfrm>
          <a:prstGeom prst="ellipse">
            <a:avLst/>
          </a:prstGeom>
          <a:solidFill>
            <a:srgbClr val="CA0034"/>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31" name="Grupo 30"/>
          <p:cNvGrpSpPr/>
          <p:nvPr/>
        </p:nvGrpSpPr>
        <p:grpSpPr>
          <a:xfrm>
            <a:off x="10175285" y="2461213"/>
            <a:ext cx="1440000" cy="1440000"/>
            <a:chOff x="9343820" y="2461213"/>
            <a:chExt cx="1440000" cy="1440000"/>
          </a:xfrm>
        </p:grpSpPr>
        <p:sp>
          <p:nvSpPr>
            <p:cNvPr id="13" name="Elipse 12"/>
            <p:cNvSpPr/>
            <p:nvPr/>
          </p:nvSpPr>
          <p:spPr>
            <a:xfrm>
              <a:off x="9343820" y="2461213"/>
              <a:ext cx="1440000" cy="1440000"/>
            </a:xfrm>
            <a:prstGeom prst="ellipse">
              <a:avLst/>
            </a:prstGeom>
            <a:noFill/>
            <a:ln w="50800">
              <a:solidFill>
                <a:srgbClr val="CA00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6" name="Imagen 25"/>
            <p:cNvPicPr/>
            <p:nvPr/>
          </p:nvPicPr>
          <p:blipFill>
            <a:blip r:embed="rId5"/>
            <a:stretch>
              <a:fillRect/>
            </a:stretch>
          </p:blipFill>
          <p:spPr>
            <a:xfrm>
              <a:off x="9544072" y="2810349"/>
              <a:ext cx="1039495" cy="807822"/>
            </a:xfrm>
            <a:prstGeom prst="rect">
              <a:avLst/>
            </a:prstGeom>
          </p:spPr>
        </p:pic>
      </p:grpSp>
      <p:sp>
        <p:nvSpPr>
          <p:cNvPr id="29" name="Elipse 28"/>
          <p:cNvSpPr/>
          <p:nvPr/>
        </p:nvSpPr>
        <p:spPr>
          <a:xfrm>
            <a:off x="4221856" y="2752859"/>
            <a:ext cx="180000" cy="180000"/>
          </a:xfrm>
          <a:prstGeom prst="ellipse">
            <a:avLst/>
          </a:prstGeom>
          <a:solidFill>
            <a:srgbClr val="33CC33"/>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0" name="Elipse 29"/>
          <p:cNvSpPr/>
          <p:nvPr/>
        </p:nvSpPr>
        <p:spPr>
          <a:xfrm>
            <a:off x="7644713" y="1460349"/>
            <a:ext cx="1440000" cy="1440000"/>
          </a:xfrm>
          <a:prstGeom prst="ellipse">
            <a:avLst/>
          </a:prstGeom>
          <a:noFill/>
          <a:ln w="50800">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32" name="Conector recto 31"/>
          <p:cNvCxnSpPr/>
          <p:nvPr/>
        </p:nvCxnSpPr>
        <p:spPr>
          <a:xfrm flipH="1">
            <a:off x="1130230" y="2145270"/>
            <a:ext cx="1056795" cy="1056795"/>
          </a:xfrm>
          <a:prstGeom prst="line">
            <a:avLst/>
          </a:prstGeom>
          <a:ln w="31750">
            <a:solidFill>
              <a:srgbClr val="33CC33"/>
            </a:solidFill>
            <a:prstDash val="sysDash"/>
          </a:ln>
        </p:spPr>
        <p:style>
          <a:lnRef idx="1">
            <a:schemeClr val="accent1"/>
          </a:lnRef>
          <a:fillRef idx="0">
            <a:schemeClr val="accent1"/>
          </a:fillRef>
          <a:effectRef idx="0">
            <a:schemeClr val="accent1"/>
          </a:effectRef>
          <a:fontRef idx="minor">
            <a:schemeClr val="tx1"/>
          </a:fontRef>
        </p:style>
      </p:cxnSp>
      <p:sp>
        <p:nvSpPr>
          <p:cNvPr id="27" name="Elipse 26"/>
          <p:cNvSpPr/>
          <p:nvPr/>
        </p:nvSpPr>
        <p:spPr>
          <a:xfrm>
            <a:off x="1116518" y="3037939"/>
            <a:ext cx="180000" cy="180000"/>
          </a:xfrm>
          <a:prstGeom prst="ellipse">
            <a:avLst/>
          </a:prstGeom>
          <a:solidFill>
            <a:srgbClr val="33CC33"/>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33" name="Conector recto 32"/>
          <p:cNvCxnSpPr/>
          <p:nvPr/>
        </p:nvCxnSpPr>
        <p:spPr>
          <a:xfrm>
            <a:off x="2187025" y="2145268"/>
            <a:ext cx="5461911" cy="1"/>
          </a:xfrm>
          <a:prstGeom prst="line">
            <a:avLst/>
          </a:prstGeom>
          <a:ln w="31750">
            <a:solidFill>
              <a:srgbClr val="33CC33"/>
            </a:solidFill>
            <a:prstDash val="sysDash"/>
          </a:ln>
        </p:spPr>
        <p:style>
          <a:lnRef idx="1">
            <a:schemeClr val="accent1"/>
          </a:lnRef>
          <a:fillRef idx="0">
            <a:schemeClr val="accent1"/>
          </a:fillRef>
          <a:effectRef idx="0">
            <a:schemeClr val="accent1"/>
          </a:effectRef>
          <a:fontRef idx="minor">
            <a:schemeClr val="tx1"/>
          </a:fontRef>
        </p:style>
      </p:cxnSp>
      <p:cxnSp>
        <p:nvCxnSpPr>
          <p:cNvPr id="34" name="Conector recto 33"/>
          <p:cNvCxnSpPr/>
          <p:nvPr/>
        </p:nvCxnSpPr>
        <p:spPr>
          <a:xfrm flipH="1">
            <a:off x="4321962" y="2145268"/>
            <a:ext cx="677632" cy="665081"/>
          </a:xfrm>
          <a:prstGeom prst="line">
            <a:avLst/>
          </a:prstGeom>
          <a:ln w="31750">
            <a:solidFill>
              <a:srgbClr val="33CC33"/>
            </a:solidFill>
            <a:prstDash val="sysDash"/>
          </a:ln>
        </p:spPr>
        <p:style>
          <a:lnRef idx="1">
            <a:schemeClr val="accent1"/>
          </a:lnRef>
          <a:fillRef idx="0">
            <a:schemeClr val="accent1"/>
          </a:fillRef>
          <a:effectRef idx="0">
            <a:schemeClr val="accent1"/>
          </a:effectRef>
          <a:fontRef idx="minor">
            <a:schemeClr val="tx1"/>
          </a:fontRef>
        </p:style>
      </p:cxnSp>
      <p:cxnSp>
        <p:nvCxnSpPr>
          <p:cNvPr id="36" name="Conector recto 35"/>
          <p:cNvCxnSpPr/>
          <p:nvPr/>
        </p:nvCxnSpPr>
        <p:spPr>
          <a:xfrm flipH="1">
            <a:off x="2858328" y="2164713"/>
            <a:ext cx="2975813" cy="2975814"/>
          </a:xfrm>
          <a:prstGeom prst="line">
            <a:avLst/>
          </a:prstGeom>
          <a:ln w="31750">
            <a:solidFill>
              <a:srgbClr val="33CC33"/>
            </a:solidFill>
            <a:prstDash val="sysDash"/>
          </a:ln>
        </p:spPr>
        <p:style>
          <a:lnRef idx="1">
            <a:schemeClr val="accent1"/>
          </a:lnRef>
          <a:fillRef idx="0">
            <a:schemeClr val="accent1"/>
          </a:fillRef>
          <a:effectRef idx="0">
            <a:schemeClr val="accent1"/>
          </a:effectRef>
          <a:fontRef idx="minor">
            <a:schemeClr val="tx1"/>
          </a:fontRef>
        </p:style>
      </p:cxnSp>
      <p:sp>
        <p:nvSpPr>
          <p:cNvPr id="28" name="Elipse 27"/>
          <p:cNvSpPr/>
          <p:nvPr/>
        </p:nvSpPr>
        <p:spPr>
          <a:xfrm>
            <a:off x="2798373" y="4970429"/>
            <a:ext cx="180000" cy="180000"/>
          </a:xfrm>
          <a:prstGeom prst="ellipse">
            <a:avLst/>
          </a:prstGeom>
          <a:solidFill>
            <a:srgbClr val="33CC33"/>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1" name="Elipse 40"/>
          <p:cNvSpPr/>
          <p:nvPr/>
        </p:nvSpPr>
        <p:spPr>
          <a:xfrm>
            <a:off x="10175285" y="5003817"/>
            <a:ext cx="1440000" cy="1440000"/>
          </a:xfrm>
          <a:prstGeom prst="ellipse">
            <a:avLst/>
          </a:prstGeom>
          <a:noFill/>
          <a:ln w="508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43" name="Conector recto 42"/>
          <p:cNvCxnSpPr/>
          <p:nvPr/>
        </p:nvCxnSpPr>
        <p:spPr>
          <a:xfrm>
            <a:off x="3733800" y="5723817"/>
            <a:ext cx="6424940" cy="1556"/>
          </a:xfrm>
          <a:prstGeom prst="line">
            <a:avLst/>
          </a:prstGeom>
          <a:ln w="31750">
            <a:solidFill>
              <a:srgbClr val="FF9900"/>
            </a:solidFill>
            <a:prstDash val="sysDash"/>
          </a:ln>
        </p:spPr>
        <p:style>
          <a:lnRef idx="1">
            <a:schemeClr val="accent1"/>
          </a:lnRef>
          <a:fillRef idx="0">
            <a:schemeClr val="accent1"/>
          </a:fillRef>
          <a:effectRef idx="0">
            <a:schemeClr val="accent1"/>
          </a:effectRef>
          <a:fontRef idx="minor">
            <a:schemeClr val="tx1"/>
          </a:fontRef>
        </p:style>
      </p:cxnSp>
      <p:cxnSp>
        <p:nvCxnSpPr>
          <p:cNvPr id="44" name="Conector recto 43"/>
          <p:cNvCxnSpPr/>
          <p:nvPr/>
        </p:nvCxnSpPr>
        <p:spPr>
          <a:xfrm flipH="1">
            <a:off x="3054163" y="5723817"/>
            <a:ext cx="679637" cy="644510"/>
          </a:xfrm>
          <a:prstGeom prst="line">
            <a:avLst/>
          </a:prstGeom>
          <a:ln w="31750">
            <a:solidFill>
              <a:srgbClr val="FF9900"/>
            </a:solidFill>
            <a:prstDash val="sysDash"/>
          </a:ln>
        </p:spPr>
        <p:style>
          <a:lnRef idx="1">
            <a:schemeClr val="accent1"/>
          </a:lnRef>
          <a:fillRef idx="0">
            <a:schemeClr val="accent1"/>
          </a:fillRef>
          <a:effectRef idx="0">
            <a:schemeClr val="accent1"/>
          </a:effectRef>
          <a:fontRef idx="minor">
            <a:schemeClr val="tx1"/>
          </a:fontRef>
        </p:style>
      </p:cxnSp>
      <p:sp>
        <p:nvSpPr>
          <p:cNvPr id="40" name="Elipse 39"/>
          <p:cNvSpPr/>
          <p:nvPr/>
        </p:nvSpPr>
        <p:spPr>
          <a:xfrm>
            <a:off x="2957362" y="6263817"/>
            <a:ext cx="180000" cy="180000"/>
          </a:xfrm>
          <a:prstGeom prst="ellipse">
            <a:avLst/>
          </a:prstGeom>
          <a:solidFill>
            <a:srgbClr val="FF9900"/>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47" name="Conector recto 46"/>
          <p:cNvCxnSpPr/>
          <p:nvPr/>
        </p:nvCxnSpPr>
        <p:spPr>
          <a:xfrm flipH="1" flipV="1">
            <a:off x="3175190" y="5075368"/>
            <a:ext cx="532690" cy="671803"/>
          </a:xfrm>
          <a:prstGeom prst="line">
            <a:avLst/>
          </a:prstGeom>
          <a:ln w="31750">
            <a:solidFill>
              <a:srgbClr val="FF9900"/>
            </a:solidFill>
            <a:prstDash val="sysDash"/>
          </a:ln>
        </p:spPr>
        <p:style>
          <a:lnRef idx="1">
            <a:schemeClr val="accent1"/>
          </a:lnRef>
          <a:fillRef idx="0">
            <a:schemeClr val="accent1"/>
          </a:fillRef>
          <a:effectRef idx="0">
            <a:schemeClr val="accent1"/>
          </a:effectRef>
          <a:fontRef idx="minor">
            <a:schemeClr val="tx1"/>
          </a:fontRef>
        </p:style>
      </p:cxnSp>
      <p:sp>
        <p:nvSpPr>
          <p:cNvPr id="39" name="Elipse 38"/>
          <p:cNvSpPr/>
          <p:nvPr/>
        </p:nvSpPr>
        <p:spPr>
          <a:xfrm>
            <a:off x="3052242" y="4960527"/>
            <a:ext cx="180000" cy="180000"/>
          </a:xfrm>
          <a:prstGeom prst="ellipse">
            <a:avLst/>
          </a:prstGeom>
          <a:solidFill>
            <a:srgbClr val="FF9900"/>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9" name="Imagen 48"/>
          <p:cNvPicPr/>
          <p:nvPr/>
        </p:nvPicPr>
        <p:blipFill>
          <a:blip r:embed="rId6" cstate="print">
            <a:extLst>
              <a:ext uri="{28A0092B-C50C-407E-A947-70E740481C1C}">
                <a14:useLocalDpi xmlns:a14="http://schemas.microsoft.com/office/drawing/2010/main" val="0"/>
              </a:ext>
            </a:extLst>
          </a:blip>
          <a:stretch>
            <a:fillRect/>
          </a:stretch>
        </p:blipFill>
        <p:spPr>
          <a:xfrm>
            <a:off x="10375537" y="5368131"/>
            <a:ext cx="1044034" cy="711372"/>
          </a:xfrm>
          <a:prstGeom prst="rect">
            <a:avLst/>
          </a:prstGeom>
        </p:spPr>
      </p:pic>
      <p:sp>
        <p:nvSpPr>
          <p:cNvPr id="50" name="Elipse 49"/>
          <p:cNvSpPr/>
          <p:nvPr/>
        </p:nvSpPr>
        <p:spPr>
          <a:xfrm>
            <a:off x="7629699" y="3558406"/>
            <a:ext cx="1440000" cy="1440000"/>
          </a:xfrm>
          <a:prstGeom prst="ellipse">
            <a:avLst/>
          </a:prstGeom>
          <a:noFill/>
          <a:ln w="508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51" name="Conector recto 50"/>
          <p:cNvCxnSpPr>
            <a:stCxn id="53" idx="6"/>
          </p:cNvCxnSpPr>
          <p:nvPr/>
        </p:nvCxnSpPr>
        <p:spPr>
          <a:xfrm>
            <a:off x="2994366" y="4258241"/>
            <a:ext cx="4641240" cy="6553"/>
          </a:xfrm>
          <a:prstGeom prst="line">
            <a:avLst/>
          </a:prstGeom>
          <a:ln w="31750">
            <a:solidFill>
              <a:srgbClr val="7030A0"/>
            </a:solidFill>
            <a:prstDash val="sysDash"/>
          </a:ln>
        </p:spPr>
        <p:style>
          <a:lnRef idx="1">
            <a:schemeClr val="accent1"/>
          </a:lnRef>
          <a:fillRef idx="0">
            <a:schemeClr val="accent1"/>
          </a:fillRef>
          <a:effectRef idx="0">
            <a:schemeClr val="accent1"/>
          </a:effectRef>
          <a:fontRef idx="minor">
            <a:schemeClr val="tx1"/>
          </a:fontRef>
        </p:style>
      </p:cxnSp>
      <p:sp>
        <p:nvSpPr>
          <p:cNvPr id="53" name="Elipse 52"/>
          <p:cNvSpPr/>
          <p:nvPr/>
        </p:nvSpPr>
        <p:spPr>
          <a:xfrm>
            <a:off x="2814366" y="4168241"/>
            <a:ext cx="180000" cy="180000"/>
          </a:xfrm>
          <a:prstGeom prst="ellipse">
            <a:avLst/>
          </a:prstGeom>
          <a:solidFill>
            <a:srgbClr val="7030A0"/>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42" name="Grupo 41"/>
          <p:cNvGrpSpPr/>
          <p:nvPr/>
        </p:nvGrpSpPr>
        <p:grpSpPr>
          <a:xfrm>
            <a:off x="606414" y="988885"/>
            <a:ext cx="2764524" cy="720000"/>
            <a:chOff x="606414" y="988885"/>
            <a:chExt cx="2764524" cy="720000"/>
          </a:xfrm>
        </p:grpSpPr>
        <p:grpSp>
          <p:nvGrpSpPr>
            <p:cNvPr id="45" name="Grupo 44"/>
            <p:cNvGrpSpPr/>
            <p:nvPr/>
          </p:nvGrpSpPr>
          <p:grpSpPr>
            <a:xfrm>
              <a:off x="606414" y="988885"/>
              <a:ext cx="720000" cy="720000"/>
              <a:chOff x="443773" y="1926030"/>
              <a:chExt cx="1980000" cy="1980000"/>
            </a:xfrm>
          </p:grpSpPr>
          <p:grpSp>
            <p:nvGrpSpPr>
              <p:cNvPr id="48" name="Grupo 47"/>
              <p:cNvGrpSpPr/>
              <p:nvPr/>
            </p:nvGrpSpPr>
            <p:grpSpPr>
              <a:xfrm>
                <a:off x="443773" y="1926030"/>
                <a:ext cx="1980000" cy="1980000"/>
                <a:chOff x="443774" y="1900691"/>
                <a:chExt cx="1980000" cy="1980000"/>
              </a:xfrm>
            </p:grpSpPr>
            <p:sp>
              <p:nvSpPr>
                <p:cNvPr id="56" name="Elipse 55"/>
                <p:cNvSpPr/>
                <p:nvPr/>
              </p:nvSpPr>
              <p:spPr>
                <a:xfrm>
                  <a:off x="533774" y="2016030"/>
                  <a:ext cx="1800000" cy="1800000"/>
                </a:xfrm>
                <a:prstGeom prst="ellipse">
                  <a:avLst/>
                </a:prstGeom>
                <a:solidFill>
                  <a:srgbClr val="FFC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7" name="Elipse 56"/>
                <p:cNvSpPr/>
                <p:nvPr/>
              </p:nvSpPr>
              <p:spPr>
                <a:xfrm>
                  <a:off x="443774" y="1900691"/>
                  <a:ext cx="1980000" cy="1980000"/>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52" name="Elipse 51"/>
              <p:cNvSpPr/>
              <p:nvPr/>
            </p:nvSpPr>
            <p:spPr>
              <a:xfrm>
                <a:off x="703846" y="2226360"/>
                <a:ext cx="1440000" cy="144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5" name="Picture 10" descr="Resultado de imagen para png CANDADO"/>
              <p:cNvPicPr>
                <a:picLocks noChangeAspect="1" noChangeArrowheads="1"/>
              </p:cNvPicPr>
              <p:nvPr/>
            </p:nvPicPr>
            <p:blipFill>
              <a:blip r:embed="rId7"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18680" y="2400285"/>
                <a:ext cx="1027871" cy="1027871"/>
              </a:xfrm>
              <a:prstGeom prst="rect">
                <a:avLst/>
              </a:prstGeom>
              <a:noFill/>
              <a:extLst>
                <a:ext uri="{909E8E84-426E-40DD-AFC4-6F175D3DCCD1}">
                  <a14:hiddenFill xmlns:a14="http://schemas.microsoft.com/office/drawing/2010/main">
                    <a:solidFill>
                      <a:srgbClr val="FFFFFF"/>
                    </a:solidFill>
                  </a14:hiddenFill>
                </a:ext>
              </a:extLst>
            </p:spPr>
          </p:pic>
        </p:grpSp>
        <p:sp>
          <p:nvSpPr>
            <p:cNvPr id="46" name="TextBox 111">
              <a:extLst>
                <a:ext uri="{FF2B5EF4-FFF2-40B4-BE49-F238E27FC236}">
                  <a16:creationId xmlns:a16="http://schemas.microsoft.com/office/drawing/2014/main" xmlns="" id="{5FF83314-6443-4064-B8AD-715FDF38C0B1}"/>
                </a:ext>
              </a:extLst>
            </p:cNvPr>
            <p:cNvSpPr txBox="1"/>
            <p:nvPr/>
          </p:nvSpPr>
          <p:spPr>
            <a:xfrm>
              <a:off x="1326413" y="1164219"/>
              <a:ext cx="2044525" cy="369332"/>
            </a:xfrm>
            <a:prstGeom prst="rect">
              <a:avLst/>
            </a:prstGeom>
            <a:noFill/>
          </p:spPr>
          <p:txBody>
            <a:bodyPr wrap="square" rtlCol="0">
              <a:spAutoFit/>
            </a:bodyPr>
            <a:lstStyle/>
            <a:p>
              <a:r>
                <a:rPr lang="es-EC" b="1" dirty="0" smtClean="0">
                  <a:solidFill>
                    <a:schemeClr val="tx1">
                      <a:lumMod val="75000"/>
                      <a:lumOff val="25000"/>
                    </a:schemeClr>
                  </a:solidFill>
                  <a:latin typeface="Agency FB" panose="020B0503020202020204" pitchFamily="34" charset="0"/>
                </a:rPr>
                <a:t>ALARMA DE INTRUSIÓN</a:t>
              </a:r>
              <a:endParaRPr lang="es-EC" b="1" dirty="0">
                <a:solidFill>
                  <a:schemeClr val="tx1">
                    <a:lumMod val="75000"/>
                    <a:lumOff val="25000"/>
                  </a:schemeClr>
                </a:solidFill>
                <a:latin typeface="Agency FB" panose="020B0503020202020204" pitchFamily="34" charset="0"/>
              </a:endParaRPr>
            </a:p>
          </p:txBody>
        </p:sp>
      </p:grpSp>
    </p:spTree>
    <p:extLst>
      <p:ext uri="{BB962C8B-B14F-4D97-AF65-F5344CB8AC3E}">
        <p14:creationId xmlns:p14="http://schemas.microsoft.com/office/powerpoint/2010/main" val="4198251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20"/>
          <p:cNvPicPr/>
          <p:nvPr/>
        </p:nvPicPr>
        <p:blipFill>
          <a:blip r:embed="rId2" cstate="print">
            <a:extLst>
              <a:ext uri="{28A0092B-C50C-407E-A947-70E740481C1C}">
                <a14:useLocalDpi xmlns:a14="http://schemas.microsoft.com/office/drawing/2010/main" val="0"/>
              </a:ext>
            </a:extLst>
          </a:blip>
          <a:stretch>
            <a:fillRect/>
          </a:stretch>
        </p:blipFill>
        <p:spPr>
          <a:xfrm>
            <a:off x="10106782" y="3980504"/>
            <a:ext cx="1304231" cy="825649"/>
          </a:xfrm>
          <a:prstGeom prst="rect">
            <a:avLst/>
          </a:prstGeom>
        </p:spPr>
      </p:pic>
      <p:pic>
        <p:nvPicPr>
          <p:cNvPr id="16" name="Imagen 15"/>
          <p:cNvPicPr/>
          <p:nvPr/>
        </p:nvPicPr>
        <p:blipFill>
          <a:blip r:embed="rId3">
            <a:extLst>
              <a:ext uri="{28A0092B-C50C-407E-A947-70E740481C1C}">
                <a14:useLocalDpi xmlns:a14="http://schemas.microsoft.com/office/drawing/2010/main" val="0"/>
              </a:ext>
            </a:extLst>
          </a:blip>
          <a:stretch>
            <a:fillRect/>
          </a:stretch>
        </p:blipFill>
        <p:spPr>
          <a:xfrm>
            <a:off x="8576082" y="5124445"/>
            <a:ext cx="1322718" cy="1114741"/>
          </a:xfrm>
          <a:prstGeom prst="rect">
            <a:avLst/>
          </a:prstGeom>
        </p:spPr>
      </p:pic>
      <p:sp>
        <p:nvSpPr>
          <p:cNvPr id="2" name="TextBox 16">
            <a:extLst>
              <a:ext uri="{FF2B5EF4-FFF2-40B4-BE49-F238E27FC236}">
                <a16:creationId xmlns:a16="http://schemas.microsoft.com/office/drawing/2014/main" xmlns="" id="{E623F98E-5FFF-4701-A99F-87B202C66033}"/>
              </a:ext>
            </a:extLst>
          </p:cNvPr>
          <p:cNvSpPr txBox="1"/>
          <p:nvPr/>
        </p:nvSpPr>
        <p:spPr>
          <a:xfrm>
            <a:off x="160421" y="329374"/>
            <a:ext cx="11861688" cy="584775"/>
          </a:xfrm>
          <a:prstGeom prst="rect">
            <a:avLst/>
          </a:prstGeom>
          <a:noFill/>
        </p:spPr>
        <p:txBody>
          <a:bodyPr wrap="square" rtlCol="0">
            <a:spAutoFit/>
          </a:bodyPr>
          <a:lstStyle/>
          <a:p>
            <a:pPr algn="ctr"/>
            <a:r>
              <a:rPr lang="es-EC" sz="3200" dirty="0" smtClean="0">
                <a:solidFill>
                  <a:schemeClr val="bg2">
                    <a:lumMod val="50000"/>
                  </a:schemeClr>
                </a:solidFill>
                <a:latin typeface="Agency FB" panose="020B0503020202020204" pitchFamily="34" charset="0"/>
              </a:rPr>
              <a:t>DESCRIPCIÓN DE LOS ELEMENTOS Y SU UBICACIÓN</a:t>
            </a:r>
            <a:endParaRPr lang="es-EC" sz="3200" dirty="0">
              <a:solidFill>
                <a:schemeClr val="bg2">
                  <a:lumMod val="50000"/>
                </a:schemeClr>
              </a:solidFill>
              <a:latin typeface="Agency FB" panose="020B0503020202020204" pitchFamily="34" charset="0"/>
            </a:endParaRPr>
          </a:p>
        </p:txBody>
      </p:sp>
      <p:grpSp>
        <p:nvGrpSpPr>
          <p:cNvPr id="3" name="Group 78">
            <a:extLst>
              <a:ext uri="{FF2B5EF4-FFF2-40B4-BE49-F238E27FC236}">
                <a16:creationId xmlns:a16="http://schemas.microsoft.com/office/drawing/2014/main" xmlns="" id="{B347FCAE-CD51-47C1-A0E5-7FE287A79E42}"/>
              </a:ext>
            </a:extLst>
          </p:cNvPr>
          <p:cNvGrpSpPr/>
          <p:nvPr/>
        </p:nvGrpSpPr>
        <p:grpSpPr>
          <a:xfrm>
            <a:off x="5378756" y="1062002"/>
            <a:ext cx="1434489" cy="190500"/>
            <a:chOff x="4679586" y="878988"/>
            <a:chExt cx="1434489" cy="190500"/>
          </a:xfrm>
        </p:grpSpPr>
        <p:sp>
          <p:nvSpPr>
            <p:cNvPr id="4" name="Oval 70">
              <a:extLst>
                <a:ext uri="{FF2B5EF4-FFF2-40B4-BE49-F238E27FC236}">
                  <a16:creationId xmlns:a16="http://schemas.microsoft.com/office/drawing/2014/main" xmlns="" id="{957F6F33-D335-4F37-A9F5-23DE49CB0B4A}"/>
                </a:ext>
              </a:extLst>
            </p:cNvPr>
            <p:cNvSpPr/>
            <p:nvPr/>
          </p:nvSpPr>
          <p:spPr>
            <a:xfrm>
              <a:off x="4679586" y="878988"/>
              <a:ext cx="190500" cy="190500"/>
            </a:xfrm>
            <a:prstGeom prst="ellipse">
              <a:avLst/>
            </a:prstGeom>
            <a:solidFill>
              <a:srgbClr val="5A17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73">
              <a:extLst>
                <a:ext uri="{FF2B5EF4-FFF2-40B4-BE49-F238E27FC236}">
                  <a16:creationId xmlns:a16="http://schemas.microsoft.com/office/drawing/2014/main" xmlns="" id="{9D3A95DB-0E0C-40A8-88F7-9DAC67B156F6}"/>
                </a:ext>
              </a:extLst>
            </p:cNvPr>
            <p:cNvSpPr/>
            <p:nvPr/>
          </p:nvSpPr>
          <p:spPr>
            <a:xfrm>
              <a:off x="4990736" y="878988"/>
              <a:ext cx="190500" cy="190500"/>
            </a:xfrm>
            <a:prstGeom prst="ellipse">
              <a:avLst/>
            </a:prstGeom>
            <a:solidFill>
              <a:srgbClr val="930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75">
              <a:extLst>
                <a:ext uri="{FF2B5EF4-FFF2-40B4-BE49-F238E27FC236}">
                  <a16:creationId xmlns:a16="http://schemas.microsoft.com/office/drawing/2014/main" xmlns="" id="{AD1EA8C3-D35D-4FB7-8D6B-858B4EE08256}"/>
                </a:ext>
              </a:extLst>
            </p:cNvPr>
            <p:cNvSpPr/>
            <p:nvPr/>
          </p:nvSpPr>
          <p:spPr>
            <a:xfrm>
              <a:off x="5301522" y="878988"/>
              <a:ext cx="190500" cy="190500"/>
            </a:xfrm>
            <a:prstGeom prst="ellipse">
              <a:avLst/>
            </a:prstGeom>
            <a:solidFill>
              <a:srgbClr val="CA00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76">
              <a:extLst>
                <a:ext uri="{FF2B5EF4-FFF2-40B4-BE49-F238E27FC236}">
                  <a16:creationId xmlns:a16="http://schemas.microsoft.com/office/drawing/2014/main" xmlns="" id="{FD4B96A9-29AD-4507-B1E8-D12C03BAD2C2}"/>
                </a:ext>
              </a:extLst>
            </p:cNvPr>
            <p:cNvSpPr/>
            <p:nvPr/>
          </p:nvSpPr>
          <p:spPr>
            <a:xfrm>
              <a:off x="5612308" y="878988"/>
              <a:ext cx="190500" cy="190500"/>
            </a:xfrm>
            <a:prstGeom prst="ellipse">
              <a:avLst/>
            </a:prstGeom>
            <a:solidFill>
              <a:srgbClr val="FF5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7">
              <a:extLst>
                <a:ext uri="{FF2B5EF4-FFF2-40B4-BE49-F238E27FC236}">
                  <a16:creationId xmlns:a16="http://schemas.microsoft.com/office/drawing/2014/main" xmlns="" id="{50AFA104-D1BD-427D-90C1-6CE47F2C7A56}"/>
                </a:ext>
              </a:extLst>
            </p:cNvPr>
            <p:cNvSpPr/>
            <p:nvPr/>
          </p:nvSpPr>
          <p:spPr>
            <a:xfrm>
              <a:off x="5923575" y="878988"/>
              <a:ext cx="190500" cy="190500"/>
            </a:xfrm>
            <a:prstGeom prst="ellipse">
              <a:avLst/>
            </a:prstGeom>
            <a:solidFill>
              <a:srgbClr val="FFC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Imagen 8" descr="Recorte de pantall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6414" y="1783621"/>
            <a:ext cx="4588235" cy="4680000"/>
          </a:xfrm>
          <a:prstGeom prst="rect">
            <a:avLst/>
          </a:prstGeom>
        </p:spPr>
      </p:pic>
      <p:cxnSp>
        <p:nvCxnSpPr>
          <p:cNvPr id="10" name="Conector recto 9"/>
          <p:cNvCxnSpPr/>
          <p:nvPr/>
        </p:nvCxnSpPr>
        <p:spPr>
          <a:xfrm>
            <a:off x="5031603" y="4806153"/>
            <a:ext cx="629588" cy="875663"/>
          </a:xfrm>
          <a:prstGeom prst="line">
            <a:avLst/>
          </a:prstGeom>
          <a:ln w="31750">
            <a:solidFill>
              <a:srgbClr val="9999FF"/>
            </a:solidFill>
            <a:prstDash val="sysDash"/>
          </a:ln>
        </p:spPr>
        <p:style>
          <a:lnRef idx="1">
            <a:schemeClr val="accent1"/>
          </a:lnRef>
          <a:fillRef idx="0">
            <a:schemeClr val="accent1"/>
          </a:fillRef>
          <a:effectRef idx="0">
            <a:schemeClr val="accent1"/>
          </a:effectRef>
          <a:fontRef idx="minor">
            <a:schemeClr val="tx1"/>
          </a:fontRef>
        </p:style>
      </p:cxnSp>
      <p:sp>
        <p:nvSpPr>
          <p:cNvPr id="11" name="Elipse 10"/>
          <p:cNvSpPr/>
          <p:nvPr/>
        </p:nvSpPr>
        <p:spPr>
          <a:xfrm>
            <a:off x="4923099" y="4684756"/>
            <a:ext cx="180000" cy="180000"/>
          </a:xfrm>
          <a:prstGeom prst="ellipse">
            <a:avLst/>
          </a:prstGeom>
          <a:solidFill>
            <a:srgbClr val="9999FF"/>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2" name="Conector recto 11"/>
          <p:cNvCxnSpPr/>
          <p:nvPr/>
        </p:nvCxnSpPr>
        <p:spPr>
          <a:xfrm>
            <a:off x="5661191" y="5681816"/>
            <a:ext cx="2841842" cy="0"/>
          </a:xfrm>
          <a:prstGeom prst="line">
            <a:avLst/>
          </a:prstGeom>
          <a:ln w="31750">
            <a:solidFill>
              <a:srgbClr val="9999FF"/>
            </a:solidFill>
            <a:prstDash val="sysDash"/>
          </a:ln>
        </p:spPr>
        <p:style>
          <a:lnRef idx="1">
            <a:schemeClr val="accent1"/>
          </a:lnRef>
          <a:fillRef idx="0">
            <a:schemeClr val="accent1"/>
          </a:fillRef>
          <a:effectRef idx="0">
            <a:schemeClr val="accent1"/>
          </a:effectRef>
          <a:fontRef idx="minor">
            <a:schemeClr val="tx1"/>
          </a:fontRef>
        </p:style>
      </p:cxnSp>
      <p:sp>
        <p:nvSpPr>
          <p:cNvPr id="14" name="Elipse 13"/>
          <p:cNvSpPr/>
          <p:nvPr/>
        </p:nvSpPr>
        <p:spPr>
          <a:xfrm>
            <a:off x="8503033" y="4961816"/>
            <a:ext cx="1440000" cy="1440000"/>
          </a:xfrm>
          <a:prstGeom prst="ellipse">
            <a:avLst/>
          </a:prstGeom>
          <a:noFill/>
          <a:ln w="50800">
            <a:solidFill>
              <a:srgbClr val="99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Elipse 17"/>
          <p:cNvSpPr/>
          <p:nvPr/>
        </p:nvSpPr>
        <p:spPr>
          <a:xfrm>
            <a:off x="9971013" y="3613598"/>
            <a:ext cx="1440000" cy="1440000"/>
          </a:xfrm>
          <a:prstGeom prst="ellipse">
            <a:avLst/>
          </a:prstGeom>
          <a:noFill/>
          <a:ln w="50800">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9" name="Conector recto 18"/>
          <p:cNvCxnSpPr>
            <a:endCxn id="18" idx="2"/>
          </p:cNvCxnSpPr>
          <p:nvPr/>
        </p:nvCxnSpPr>
        <p:spPr>
          <a:xfrm>
            <a:off x="4652151" y="4328487"/>
            <a:ext cx="5318862" cy="5111"/>
          </a:xfrm>
          <a:prstGeom prst="line">
            <a:avLst/>
          </a:prstGeom>
          <a:ln w="31750">
            <a:solidFill>
              <a:srgbClr val="FF6699"/>
            </a:solidFill>
            <a:prstDash val="sysDash"/>
          </a:ln>
        </p:spPr>
        <p:style>
          <a:lnRef idx="1">
            <a:schemeClr val="accent1"/>
          </a:lnRef>
          <a:fillRef idx="0">
            <a:schemeClr val="accent1"/>
          </a:fillRef>
          <a:effectRef idx="0">
            <a:schemeClr val="accent1"/>
          </a:effectRef>
          <a:fontRef idx="minor">
            <a:schemeClr val="tx1"/>
          </a:fontRef>
        </p:style>
      </p:cxnSp>
      <p:sp>
        <p:nvSpPr>
          <p:cNvPr id="17" name="Elipse 16"/>
          <p:cNvSpPr/>
          <p:nvPr/>
        </p:nvSpPr>
        <p:spPr>
          <a:xfrm>
            <a:off x="4562151" y="4243598"/>
            <a:ext cx="180000" cy="180000"/>
          </a:xfrm>
          <a:prstGeom prst="ellipse">
            <a:avLst/>
          </a:prstGeom>
          <a:solidFill>
            <a:srgbClr val="FF6699"/>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13" name="Grupo 12"/>
          <p:cNvGrpSpPr/>
          <p:nvPr/>
        </p:nvGrpSpPr>
        <p:grpSpPr>
          <a:xfrm>
            <a:off x="606414" y="988885"/>
            <a:ext cx="2764524" cy="720000"/>
            <a:chOff x="606414" y="988885"/>
            <a:chExt cx="2764524" cy="720000"/>
          </a:xfrm>
        </p:grpSpPr>
        <p:grpSp>
          <p:nvGrpSpPr>
            <p:cNvPr id="20" name="Grupo 19"/>
            <p:cNvGrpSpPr/>
            <p:nvPr/>
          </p:nvGrpSpPr>
          <p:grpSpPr>
            <a:xfrm>
              <a:off x="606414" y="988885"/>
              <a:ext cx="720000" cy="720000"/>
              <a:chOff x="2757992" y="1926030"/>
              <a:chExt cx="1980000" cy="1980000"/>
            </a:xfrm>
          </p:grpSpPr>
          <p:sp>
            <p:nvSpPr>
              <p:cNvPr id="22" name="Elipse 21"/>
              <p:cNvSpPr/>
              <p:nvPr/>
            </p:nvSpPr>
            <p:spPr>
              <a:xfrm>
                <a:off x="2847992" y="2016030"/>
                <a:ext cx="1800000" cy="1800000"/>
              </a:xfrm>
              <a:prstGeom prst="ellipse">
                <a:avLst/>
              </a:prstGeom>
              <a:solidFill>
                <a:srgbClr val="FF5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 name="Elipse 22"/>
              <p:cNvSpPr/>
              <p:nvPr/>
            </p:nvSpPr>
            <p:spPr>
              <a:xfrm>
                <a:off x="2757992" y="1926030"/>
                <a:ext cx="1980000" cy="1980000"/>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24" name="Grupo 23"/>
              <p:cNvGrpSpPr/>
              <p:nvPr/>
            </p:nvGrpSpPr>
            <p:grpSpPr>
              <a:xfrm>
                <a:off x="3027991" y="2196030"/>
                <a:ext cx="1440000" cy="1440000"/>
                <a:chOff x="3027991" y="2196030"/>
                <a:chExt cx="1440000" cy="1440000"/>
              </a:xfrm>
            </p:grpSpPr>
            <p:sp>
              <p:nvSpPr>
                <p:cNvPr id="25" name="Elipse 24"/>
                <p:cNvSpPr/>
                <p:nvPr/>
              </p:nvSpPr>
              <p:spPr>
                <a:xfrm>
                  <a:off x="3027991" y="2196030"/>
                  <a:ext cx="1440000" cy="144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6" name="Picture 4" descr="Resultado de imagen para PNG LLAM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41574" y="2299175"/>
                  <a:ext cx="1233709" cy="123370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7" name="TextBox 111">
              <a:extLst>
                <a:ext uri="{FF2B5EF4-FFF2-40B4-BE49-F238E27FC236}">
                  <a16:creationId xmlns:a16="http://schemas.microsoft.com/office/drawing/2014/main" xmlns="" id="{5FF83314-6443-4064-B8AD-715FDF38C0B1}"/>
                </a:ext>
              </a:extLst>
            </p:cNvPr>
            <p:cNvSpPr txBox="1"/>
            <p:nvPr/>
          </p:nvSpPr>
          <p:spPr>
            <a:xfrm>
              <a:off x="1326413" y="1157252"/>
              <a:ext cx="2044525" cy="369332"/>
            </a:xfrm>
            <a:prstGeom prst="rect">
              <a:avLst/>
            </a:prstGeom>
            <a:noFill/>
          </p:spPr>
          <p:txBody>
            <a:bodyPr wrap="square" rtlCol="0">
              <a:spAutoFit/>
            </a:bodyPr>
            <a:lstStyle/>
            <a:p>
              <a:r>
                <a:rPr lang="es-EC" b="1" dirty="0" smtClean="0">
                  <a:solidFill>
                    <a:schemeClr val="tx1">
                      <a:lumMod val="75000"/>
                      <a:lumOff val="25000"/>
                    </a:schemeClr>
                  </a:solidFill>
                  <a:latin typeface="Agency FB" panose="020B0503020202020204" pitchFamily="34" charset="0"/>
                </a:rPr>
                <a:t>ALARMA TÉCNICA</a:t>
              </a:r>
              <a:endParaRPr lang="es-EC" b="1" dirty="0">
                <a:solidFill>
                  <a:schemeClr val="tx1">
                    <a:lumMod val="75000"/>
                    <a:lumOff val="25000"/>
                  </a:schemeClr>
                </a:solidFill>
                <a:latin typeface="Agency FB" panose="020B0503020202020204" pitchFamily="34" charset="0"/>
              </a:endParaRPr>
            </a:p>
          </p:txBody>
        </p:sp>
      </p:grpSp>
    </p:spTree>
    <p:extLst>
      <p:ext uri="{BB962C8B-B14F-4D97-AF65-F5344CB8AC3E}">
        <p14:creationId xmlns:p14="http://schemas.microsoft.com/office/powerpoint/2010/main" val="26467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upo 11"/>
          <p:cNvGrpSpPr>
            <a:grpSpLocks noChangeAspect="1"/>
          </p:cNvGrpSpPr>
          <p:nvPr/>
        </p:nvGrpSpPr>
        <p:grpSpPr>
          <a:xfrm>
            <a:off x="911544" y="373777"/>
            <a:ext cx="983859" cy="1100460"/>
            <a:chOff x="5119318" y="2776110"/>
            <a:chExt cx="3015851" cy="3373269"/>
          </a:xfrm>
        </p:grpSpPr>
        <p:sp>
          <p:nvSpPr>
            <p:cNvPr id="13" name="Rectangle 45">
              <a:extLst>
                <a:ext uri="{FF2B5EF4-FFF2-40B4-BE49-F238E27FC236}">
                  <a16:creationId xmlns="" xmlns:a16="http://schemas.microsoft.com/office/drawing/2014/main" id="{89358179-2A58-46E2-AEB2-52DD2FEDB8A5}"/>
                </a:ext>
              </a:extLst>
            </p:cNvPr>
            <p:cNvSpPr/>
            <p:nvPr/>
          </p:nvSpPr>
          <p:spPr>
            <a:xfrm rot="2700000">
              <a:off x="5900408" y="2776110"/>
              <a:ext cx="872818" cy="872818"/>
            </a:xfrm>
            <a:prstGeom prst="rect">
              <a:avLst/>
            </a:prstGeom>
            <a:solidFill>
              <a:srgbClr val="6F07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Rectangle 71">
              <a:extLst>
                <a:ext uri="{FF2B5EF4-FFF2-40B4-BE49-F238E27FC236}">
                  <a16:creationId xmlns="" xmlns:a16="http://schemas.microsoft.com/office/drawing/2014/main" id="{F23EC72C-9DE5-46E0-AF22-E80E559F75AE}"/>
                </a:ext>
              </a:extLst>
            </p:cNvPr>
            <p:cNvSpPr/>
            <p:nvPr/>
          </p:nvSpPr>
          <p:spPr>
            <a:xfrm rot="2700000">
              <a:off x="6808859" y="4823070"/>
              <a:ext cx="1306747" cy="1345872"/>
            </a:xfrm>
            <a:prstGeom prst="rect">
              <a:avLst/>
            </a:prstGeom>
            <a:solidFill>
              <a:srgbClr val="CA00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Rectangle 72">
              <a:extLst>
                <a:ext uri="{FF2B5EF4-FFF2-40B4-BE49-F238E27FC236}">
                  <a16:creationId xmlns="" xmlns:a16="http://schemas.microsoft.com/office/drawing/2014/main" id="{6A760CC4-A53B-4E47-825A-B3221D1DCA2E}"/>
                </a:ext>
              </a:extLst>
            </p:cNvPr>
            <p:cNvSpPr/>
            <p:nvPr/>
          </p:nvSpPr>
          <p:spPr>
            <a:xfrm rot="2700000">
              <a:off x="5151558" y="3965619"/>
              <a:ext cx="1638069" cy="1702549"/>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18" name="Rectangle 71">
            <a:extLst>
              <a:ext uri="{FF2B5EF4-FFF2-40B4-BE49-F238E27FC236}">
                <a16:creationId xmlns="" xmlns:a16="http://schemas.microsoft.com/office/drawing/2014/main" id="{F23EC72C-9DE5-46E0-AF22-E80E559F75AE}"/>
              </a:ext>
            </a:extLst>
          </p:cNvPr>
          <p:cNvSpPr/>
          <p:nvPr/>
        </p:nvSpPr>
        <p:spPr>
          <a:xfrm rot="2700000">
            <a:off x="1397352" y="548208"/>
            <a:ext cx="381582" cy="375882"/>
          </a:xfrm>
          <a:prstGeom prst="rect">
            <a:avLst/>
          </a:prstGeom>
          <a:solidFill>
            <a:srgbClr val="FF5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9" name="Straight Connector 18">
            <a:extLst>
              <a:ext uri="{FF2B5EF4-FFF2-40B4-BE49-F238E27FC236}">
                <a16:creationId xmlns:a16="http://schemas.microsoft.com/office/drawing/2014/main" xmlns="" id="{7141C71E-E08E-4C35-AF33-12A46FFB4E28}"/>
              </a:ext>
            </a:extLst>
          </p:cNvPr>
          <p:cNvCxnSpPr/>
          <p:nvPr/>
        </p:nvCxnSpPr>
        <p:spPr>
          <a:xfrm>
            <a:off x="2294911" y="1009876"/>
            <a:ext cx="8384452"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1" name="TextBox 16">
            <a:extLst>
              <a:ext uri="{FF2B5EF4-FFF2-40B4-BE49-F238E27FC236}">
                <a16:creationId xmlns:a16="http://schemas.microsoft.com/office/drawing/2014/main" xmlns="" id="{E623F98E-5FFF-4701-A99F-87B202C66033}"/>
              </a:ext>
            </a:extLst>
          </p:cNvPr>
          <p:cNvSpPr txBox="1"/>
          <p:nvPr/>
        </p:nvSpPr>
        <p:spPr>
          <a:xfrm>
            <a:off x="2372337" y="425100"/>
            <a:ext cx="8229600" cy="584775"/>
          </a:xfrm>
          <a:prstGeom prst="rect">
            <a:avLst/>
          </a:prstGeom>
          <a:noFill/>
        </p:spPr>
        <p:txBody>
          <a:bodyPr wrap="square" rtlCol="0">
            <a:spAutoFit/>
          </a:bodyPr>
          <a:lstStyle/>
          <a:p>
            <a:pPr algn="ctr"/>
            <a:r>
              <a:rPr lang="es-EC" sz="3200" dirty="0" smtClean="0">
                <a:solidFill>
                  <a:schemeClr val="bg2">
                    <a:lumMod val="50000"/>
                  </a:schemeClr>
                </a:solidFill>
                <a:latin typeface="Agency FB" panose="020B0503020202020204" pitchFamily="34" charset="0"/>
              </a:rPr>
              <a:t>TEMARIO</a:t>
            </a:r>
            <a:endParaRPr lang="es-EC" sz="3200" dirty="0">
              <a:solidFill>
                <a:schemeClr val="bg2">
                  <a:lumMod val="50000"/>
                </a:schemeClr>
              </a:solidFill>
              <a:latin typeface="Agency FB" panose="020B0503020202020204" pitchFamily="34" charset="0"/>
            </a:endParaRPr>
          </a:p>
        </p:txBody>
      </p:sp>
      <p:cxnSp>
        <p:nvCxnSpPr>
          <p:cNvPr id="9" name="Straight Connector 18">
            <a:extLst>
              <a:ext uri="{FF2B5EF4-FFF2-40B4-BE49-F238E27FC236}">
                <a16:creationId xmlns:a16="http://schemas.microsoft.com/office/drawing/2014/main" xmlns="" id="{7141C71E-E08E-4C35-AF33-12A46FFB4E28}"/>
              </a:ext>
            </a:extLst>
          </p:cNvPr>
          <p:cNvCxnSpPr/>
          <p:nvPr/>
        </p:nvCxnSpPr>
        <p:spPr>
          <a:xfrm>
            <a:off x="1320339" y="1679006"/>
            <a:ext cx="0" cy="4489565"/>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 name="Elipse 2"/>
          <p:cNvSpPr/>
          <p:nvPr/>
        </p:nvSpPr>
        <p:spPr>
          <a:xfrm>
            <a:off x="1230339" y="2300570"/>
            <a:ext cx="180000" cy="180000"/>
          </a:xfrm>
          <a:prstGeom prst="ellipse">
            <a:avLst/>
          </a:prstGeom>
          <a:solidFill>
            <a:srgbClr val="A9A2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TextBox 16">
            <a:extLst>
              <a:ext uri="{FF2B5EF4-FFF2-40B4-BE49-F238E27FC236}">
                <a16:creationId xmlns:a16="http://schemas.microsoft.com/office/drawing/2014/main" xmlns="" id="{E623F98E-5FFF-4701-A99F-87B202C66033}"/>
              </a:ext>
            </a:extLst>
          </p:cNvPr>
          <p:cNvSpPr txBox="1"/>
          <p:nvPr/>
        </p:nvSpPr>
        <p:spPr>
          <a:xfrm>
            <a:off x="1675871" y="2053830"/>
            <a:ext cx="8229600" cy="3785652"/>
          </a:xfrm>
          <a:prstGeom prst="rect">
            <a:avLst/>
          </a:prstGeom>
          <a:noFill/>
        </p:spPr>
        <p:txBody>
          <a:bodyPr wrap="square" rtlCol="0">
            <a:spAutoFit/>
          </a:bodyPr>
          <a:lstStyle/>
          <a:p>
            <a:r>
              <a:rPr lang="es-EC" sz="3200" dirty="0" smtClean="0">
                <a:solidFill>
                  <a:schemeClr val="bg2">
                    <a:lumMod val="50000"/>
                  </a:schemeClr>
                </a:solidFill>
                <a:latin typeface="Agency FB" panose="020B0503020202020204" pitchFamily="34" charset="0"/>
              </a:rPr>
              <a:t>Introducción</a:t>
            </a:r>
          </a:p>
          <a:p>
            <a:endParaRPr lang="es-EC" sz="2000" dirty="0" smtClean="0">
              <a:solidFill>
                <a:schemeClr val="bg2">
                  <a:lumMod val="50000"/>
                </a:schemeClr>
              </a:solidFill>
              <a:latin typeface="Agency FB" panose="020B0503020202020204" pitchFamily="34" charset="0"/>
            </a:endParaRPr>
          </a:p>
          <a:p>
            <a:r>
              <a:rPr lang="es-EC" sz="3200" dirty="0" smtClean="0">
                <a:solidFill>
                  <a:schemeClr val="bg2">
                    <a:lumMod val="50000"/>
                  </a:schemeClr>
                </a:solidFill>
                <a:latin typeface="Agency FB" panose="020B0503020202020204" pitchFamily="34" charset="0"/>
              </a:rPr>
              <a:t>Diseño e implementación del sistema domótico</a:t>
            </a:r>
          </a:p>
          <a:p>
            <a:endParaRPr lang="es-EC" sz="2000" dirty="0" smtClean="0">
              <a:solidFill>
                <a:schemeClr val="bg2">
                  <a:lumMod val="50000"/>
                </a:schemeClr>
              </a:solidFill>
              <a:latin typeface="Agency FB" panose="020B0503020202020204" pitchFamily="34" charset="0"/>
            </a:endParaRPr>
          </a:p>
          <a:p>
            <a:r>
              <a:rPr lang="es-EC" sz="3200" dirty="0" smtClean="0">
                <a:solidFill>
                  <a:schemeClr val="bg2">
                    <a:lumMod val="50000"/>
                  </a:schemeClr>
                </a:solidFill>
                <a:latin typeface="Agency FB" panose="020B0503020202020204" pitchFamily="34" charset="0"/>
              </a:rPr>
              <a:t>Diseño y desarrollo de la aplicación interactiva</a:t>
            </a:r>
          </a:p>
          <a:p>
            <a:endParaRPr lang="es-EC" sz="2000" dirty="0" smtClean="0">
              <a:solidFill>
                <a:schemeClr val="bg2">
                  <a:lumMod val="50000"/>
                </a:schemeClr>
              </a:solidFill>
              <a:latin typeface="Agency FB" panose="020B0503020202020204" pitchFamily="34" charset="0"/>
            </a:endParaRPr>
          </a:p>
          <a:p>
            <a:r>
              <a:rPr lang="es-EC" sz="3200" dirty="0" smtClean="0">
                <a:solidFill>
                  <a:schemeClr val="bg2">
                    <a:lumMod val="50000"/>
                  </a:schemeClr>
                </a:solidFill>
                <a:latin typeface="Agency FB" panose="020B0503020202020204" pitchFamily="34" charset="0"/>
              </a:rPr>
              <a:t>Pruebas y resultados</a:t>
            </a:r>
          </a:p>
          <a:p>
            <a:endParaRPr lang="es-EC" sz="2000" dirty="0" smtClean="0">
              <a:solidFill>
                <a:schemeClr val="bg2">
                  <a:lumMod val="50000"/>
                </a:schemeClr>
              </a:solidFill>
              <a:latin typeface="Agency FB" panose="020B0503020202020204" pitchFamily="34" charset="0"/>
            </a:endParaRPr>
          </a:p>
          <a:p>
            <a:r>
              <a:rPr lang="es-EC" sz="3200" dirty="0" smtClean="0">
                <a:solidFill>
                  <a:schemeClr val="bg2">
                    <a:lumMod val="50000"/>
                  </a:schemeClr>
                </a:solidFill>
                <a:latin typeface="Agency FB" panose="020B0503020202020204" pitchFamily="34" charset="0"/>
              </a:rPr>
              <a:t>Conclusiones y recomendaciones</a:t>
            </a:r>
            <a:endParaRPr lang="es-EC" sz="3200" dirty="0">
              <a:solidFill>
                <a:schemeClr val="bg2">
                  <a:lumMod val="50000"/>
                </a:schemeClr>
              </a:solidFill>
              <a:latin typeface="Agency FB" panose="020B0503020202020204" pitchFamily="34" charset="0"/>
            </a:endParaRPr>
          </a:p>
        </p:txBody>
      </p:sp>
      <p:sp>
        <p:nvSpPr>
          <p:cNvPr id="17" name="Elipse 16"/>
          <p:cNvSpPr/>
          <p:nvPr/>
        </p:nvSpPr>
        <p:spPr>
          <a:xfrm>
            <a:off x="1230339" y="3139165"/>
            <a:ext cx="180000" cy="180000"/>
          </a:xfrm>
          <a:prstGeom prst="ellipse">
            <a:avLst/>
          </a:prstGeom>
          <a:solidFill>
            <a:srgbClr val="A9A2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Elipse 19"/>
          <p:cNvSpPr/>
          <p:nvPr/>
        </p:nvSpPr>
        <p:spPr>
          <a:xfrm>
            <a:off x="1235707" y="3926985"/>
            <a:ext cx="180000" cy="180000"/>
          </a:xfrm>
          <a:prstGeom prst="ellipse">
            <a:avLst/>
          </a:prstGeom>
          <a:solidFill>
            <a:srgbClr val="A9A2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 name="Elipse 21"/>
          <p:cNvSpPr/>
          <p:nvPr/>
        </p:nvSpPr>
        <p:spPr>
          <a:xfrm>
            <a:off x="1230339" y="4750515"/>
            <a:ext cx="180000" cy="180000"/>
          </a:xfrm>
          <a:prstGeom prst="ellipse">
            <a:avLst/>
          </a:prstGeom>
          <a:solidFill>
            <a:srgbClr val="A9A2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 name="Elipse 22"/>
          <p:cNvSpPr/>
          <p:nvPr/>
        </p:nvSpPr>
        <p:spPr>
          <a:xfrm>
            <a:off x="1230339" y="5448334"/>
            <a:ext cx="180000" cy="180000"/>
          </a:xfrm>
          <a:prstGeom prst="ellipse">
            <a:avLst/>
          </a:prstGeom>
          <a:solidFill>
            <a:srgbClr val="A9A2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471827235"/>
      </p:ext>
    </p:extLst>
  </p:cSld>
  <p:clrMapOvr>
    <a:masterClrMapping/>
  </p:clrMapOvr>
  <mc:AlternateContent xmlns:mc="http://schemas.openxmlformats.org/markup-compatibility/2006" xmlns:p14="http://schemas.microsoft.com/office/powerpoint/2010/main">
    <mc:Choice Requires="p14">
      <p:transition spd="slow" p14:dur="1250">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125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1250"/>
                                        <p:tgtEl>
                                          <p:spTgt spid="21"/>
                                        </p:tgtEl>
                                      </p:cBhvr>
                                    </p:animEffect>
                                  </p:childTnLst>
                                </p:cTn>
                              </p:par>
                            </p:childTnLst>
                          </p:cTn>
                        </p:par>
                        <p:par>
                          <p:cTn id="11" fill="hold">
                            <p:stCondLst>
                              <p:cond delay="1250"/>
                            </p:stCondLst>
                            <p:childTnLst>
                              <p:par>
                                <p:cTn id="12" presetID="22" presetClass="entr" presetSubtype="1"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up)">
                                      <p:cBhvr>
                                        <p:cTn id="14" dur="750"/>
                                        <p:tgtEl>
                                          <p:spTgt spid="9"/>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750"/>
                                        <p:tgtEl>
                                          <p:spTgt spid="14"/>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up)">
                                      <p:cBhvr>
                                        <p:cTn id="20" dur="750"/>
                                        <p:tgtEl>
                                          <p:spTgt spid="3"/>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up)">
                                      <p:cBhvr>
                                        <p:cTn id="23" dur="750"/>
                                        <p:tgtEl>
                                          <p:spTgt spid="17"/>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up)">
                                      <p:cBhvr>
                                        <p:cTn id="26" dur="750"/>
                                        <p:tgtEl>
                                          <p:spTgt spid="20"/>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up)">
                                      <p:cBhvr>
                                        <p:cTn id="29" dur="750"/>
                                        <p:tgtEl>
                                          <p:spTgt spid="22"/>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wipe(up)">
                                      <p:cBhvr>
                                        <p:cTn id="32" dur="7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 grpId="0" animBg="1"/>
      <p:bldP spid="14" grpId="0"/>
      <p:bldP spid="17" grpId="0" animBg="1"/>
      <p:bldP spid="20" grpId="0" animBg="1"/>
      <p:bldP spid="22" grpId="0" animBg="1"/>
      <p:bldP spid="2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Resultado de imagen para PNG CAMARAS IP"/>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573" t="23130" r="14886" b="23462"/>
          <a:stretch/>
        </p:blipFill>
        <p:spPr bwMode="auto">
          <a:xfrm>
            <a:off x="10058717" y="5284305"/>
            <a:ext cx="1145736" cy="101251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6">
            <a:extLst>
              <a:ext uri="{FF2B5EF4-FFF2-40B4-BE49-F238E27FC236}">
                <a16:creationId xmlns:a16="http://schemas.microsoft.com/office/drawing/2014/main" xmlns="" id="{E623F98E-5FFF-4701-A99F-87B202C66033}"/>
              </a:ext>
            </a:extLst>
          </p:cNvPr>
          <p:cNvSpPr txBox="1"/>
          <p:nvPr/>
        </p:nvSpPr>
        <p:spPr>
          <a:xfrm>
            <a:off x="160421" y="329374"/>
            <a:ext cx="11861688" cy="584775"/>
          </a:xfrm>
          <a:prstGeom prst="rect">
            <a:avLst/>
          </a:prstGeom>
          <a:noFill/>
        </p:spPr>
        <p:txBody>
          <a:bodyPr wrap="square" rtlCol="0">
            <a:spAutoFit/>
          </a:bodyPr>
          <a:lstStyle/>
          <a:p>
            <a:pPr algn="ctr"/>
            <a:r>
              <a:rPr lang="es-EC" sz="3200" dirty="0" smtClean="0">
                <a:solidFill>
                  <a:schemeClr val="bg2">
                    <a:lumMod val="50000"/>
                  </a:schemeClr>
                </a:solidFill>
                <a:latin typeface="Agency FB" panose="020B0503020202020204" pitchFamily="34" charset="0"/>
              </a:rPr>
              <a:t>DESCRIPCIÓN DE LOS ELEMENTOS Y SU UBICACIÓN</a:t>
            </a:r>
            <a:endParaRPr lang="es-EC" sz="3200" dirty="0">
              <a:solidFill>
                <a:schemeClr val="bg2">
                  <a:lumMod val="50000"/>
                </a:schemeClr>
              </a:solidFill>
              <a:latin typeface="Agency FB" panose="020B0503020202020204" pitchFamily="34" charset="0"/>
            </a:endParaRPr>
          </a:p>
        </p:txBody>
      </p:sp>
      <p:grpSp>
        <p:nvGrpSpPr>
          <p:cNvPr id="3" name="Group 78">
            <a:extLst>
              <a:ext uri="{FF2B5EF4-FFF2-40B4-BE49-F238E27FC236}">
                <a16:creationId xmlns:a16="http://schemas.microsoft.com/office/drawing/2014/main" xmlns="" id="{B347FCAE-CD51-47C1-A0E5-7FE287A79E42}"/>
              </a:ext>
            </a:extLst>
          </p:cNvPr>
          <p:cNvGrpSpPr/>
          <p:nvPr/>
        </p:nvGrpSpPr>
        <p:grpSpPr>
          <a:xfrm>
            <a:off x="5378756" y="1062002"/>
            <a:ext cx="1434489" cy="190500"/>
            <a:chOff x="4679586" y="878988"/>
            <a:chExt cx="1434489" cy="190500"/>
          </a:xfrm>
        </p:grpSpPr>
        <p:sp>
          <p:nvSpPr>
            <p:cNvPr id="4" name="Oval 70">
              <a:extLst>
                <a:ext uri="{FF2B5EF4-FFF2-40B4-BE49-F238E27FC236}">
                  <a16:creationId xmlns:a16="http://schemas.microsoft.com/office/drawing/2014/main" xmlns="" id="{957F6F33-D335-4F37-A9F5-23DE49CB0B4A}"/>
                </a:ext>
              </a:extLst>
            </p:cNvPr>
            <p:cNvSpPr/>
            <p:nvPr/>
          </p:nvSpPr>
          <p:spPr>
            <a:xfrm>
              <a:off x="4679586" y="878988"/>
              <a:ext cx="190500" cy="190500"/>
            </a:xfrm>
            <a:prstGeom prst="ellipse">
              <a:avLst/>
            </a:prstGeom>
            <a:solidFill>
              <a:srgbClr val="5A17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73">
              <a:extLst>
                <a:ext uri="{FF2B5EF4-FFF2-40B4-BE49-F238E27FC236}">
                  <a16:creationId xmlns:a16="http://schemas.microsoft.com/office/drawing/2014/main" xmlns="" id="{9D3A95DB-0E0C-40A8-88F7-9DAC67B156F6}"/>
                </a:ext>
              </a:extLst>
            </p:cNvPr>
            <p:cNvSpPr/>
            <p:nvPr/>
          </p:nvSpPr>
          <p:spPr>
            <a:xfrm>
              <a:off x="4990736" y="878988"/>
              <a:ext cx="190500" cy="190500"/>
            </a:xfrm>
            <a:prstGeom prst="ellipse">
              <a:avLst/>
            </a:prstGeom>
            <a:solidFill>
              <a:srgbClr val="930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75">
              <a:extLst>
                <a:ext uri="{FF2B5EF4-FFF2-40B4-BE49-F238E27FC236}">
                  <a16:creationId xmlns:a16="http://schemas.microsoft.com/office/drawing/2014/main" xmlns="" id="{AD1EA8C3-D35D-4FB7-8D6B-858B4EE08256}"/>
                </a:ext>
              </a:extLst>
            </p:cNvPr>
            <p:cNvSpPr/>
            <p:nvPr/>
          </p:nvSpPr>
          <p:spPr>
            <a:xfrm>
              <a:off x="5301522" y="878988"/>
              <a:ext cx="190500" cy="190500"/>
            </a:xfrm>
            <a:prstGeom prst="ellipse">
              <a:avLst/>
            </a:prstGeom>
            <a:solidFill>
              <a:srgbClr val="CA00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76">
              <a:extLst>
                <a:ext uri="{FF2B5EF4-FFF2-40B4-BE49-F238E27FC236}">
                  <a16:creationId xmlns:a16="http://schemas.microsoft.com/office/drawing/2014/main" xmlns="" id="{FD4B96A9-29AD-4507-B1E8-D12C03BAD2C2}"/>
                </a:ext>
              </a:extLst>
            </p:cNvPr>
            <p:cNvSpPr/>
            <p:nvPr/>
          </p:nvSpPr>
          <p:spPr>
            <a:xfrm>
              <a:off x="5612308" y="878988"/>
              <a:ext cx="190500" cy="190500"/>
            </a:xfrm>
            <a:prstGeom prst="ellipse">
              <a:avLst/>
            </a:prstGeom>
            <a:solidFill>
              <a:srgbClr val="FF5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7">
              <a:extLst>
                <a:ext uri="{FF2B5EF4-FFF2-40B4-BE49-F238E27FC236}">
                  <a16:creationId xmlns:a16="http://schemas.microsoft.com/office/drawing/2014/main" xmlns="" id="{50AFA104-D1BD-427D-90C1-6CE47F2C7A56}"/>
                </a:ext>
              </a:extLst>
            </p:cNvPr>
            <p:cNvSpPr/>
            <p:nvPr/>
          </p:nvSpPr>
          <p:spPr>
            <a:xfrm>
              <a:off x="5923575" y="878988"/>
              <a:ext cx="190500" cy="190500"/>
            </a:xfrm>
            <a:prstGeom prst="ellipse">
              <a:avLst/>
            </a:prstGeom>
            <a:solidFill>
              <a:srgbClr val="FFC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Imagen 8" descr="Recorte de pantall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6414" y="1783621"/>
            <a:ext cx="4588235" cy="4680000"/>
          </a:xfrm>
          <a:prstGeom prst="rect">
            <a:avLst/>
          </a:prstGeom>
        </p:spPr>
      </p:pic>
      <p:cxnSp>
        <p:nvCxnSpPr>
          <p:cNvPr id="29" name="Conector recto 28"/>
          <p:cNvCxnSpPr/>
          <p:nvPr/>
        </p:nvCxnSpPr>
        <p:spPr>
          <a:xfrm flipV="1">
            <a:off x="3769017" y="5773611"/>
            <a:ext cx="6128962" cy="16950"/>
          </a:xfrm>
          <a:prstGeom prst="line">
            <a:avLst/>
          </a:prstGeom>
          <a:ln w="31750">
            <a:solidFill>
              <a:srgbClr val="5A1745"/>
            </a:solidFill>
            <a:prstDash val="sysDash"/>
          </a:ln>
        </p:spPr>
        <p:style>
          <a:lnRef idx="1">
            <a:schemeClr val="accent1"/>
          </a:lnRef>
          <a:fillRef idx="0">
            <a:schemeClr val="accent1"/>
          </a:fillRef>
          <a:effectRef idx="0">
            <a:schemeClr val="accent1"/>
          </a:effectRef>
          <a:fontRef idx="minor">
            <a:schemeClr val="tx1"/>
          </a:fontRef>
        </p:style>
      </p:cxnSp>
      <p:cxnSp>
        <p:nvCxnSpPr>
          <p:cNvPr id="30" name="Conector recto 29"/>
          <p:cNvCxnSpPr/>
          <p:nvPr/>
        </p:nvCxnSpPr>
        <p:spPr>
          <a:xfrm flipV="1">
            <a:off x="3183443" y="5790561"/>
            <a:ext cx="585574" cy="567865"/>
          </a:xfrm>
          <a:prstGeom prst="line">
            <a:avLst/>
          </a:prstGeom>
          <a:ln w="31750">
            <a:solidFill>
              <a:srgbClr val="5A1745"/>
            </a:solidFill>
            <a:prstDash val="sysDash"/>
          </a:ln>
        </p:spPr>
        <p:style>
          <a:lnRef idx="1">
            <a:schemeClr val="accent1"/>
          </a:lnRef>
          <a:fillRef idx="0">
            <a:schemeClr val="accent1"/>
          </a:fillRef>
          <a:effectRef idx="0">
            <a:schemeClr val="accent1"/>
          </a:effectRef>
          <a:fontRef idx="minor">
            <a:schemeClr val="tx1"/>
          </a:fontRef>
        </p:style>
      </p:cxnSp>
      <p:sp>
        <p:nvSpPr>
          <p:cNvPr id="28" name="Elipse 27"/>
          <p:cNvSpPr/>
          <p:nvPr/>
        </p:nvSpPr>
        <p:spPr>
          <a:xfrm>
            <a:off x="3093443" y="6283621"/>
            <a:ext cx="180000" cy="180000"/>
          </a:xfrm>
          <a:prstGeom prst="ellipse">
            <a:avLst/>
          </a:prstGeom>
          <a:solidFill>
            <a:srgbClr val="5A1745"/>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32" name="Conector recto 31"/>
          <p:cNvCxnSpPr/>
          <p:nvPr/>
        </p:nvCxnSpPr>
        <p:spPr>
          <a:xfrm flipH="1" flipV="1">
            <a:off x="4948743" y="5140623"/>
            <a:ext cx="620513" cy="632988"/>
          </a:xfrm>
          <a:prstGeom prst="line">
            <a:avLst/>
          </a:prstGeom>
          <a:ln w="31750">
            <a:solidFill>
              <a:srgbClr val="5A1745"/>
            </a:solidFill>
            <a:prstDash val="sysDash"/>
          </a:ln>
        </p:spPr>
        <p:style>
          <a:lnRef idx="1">
            <a:schemeClr val="accent1"/>
          </a:lnRef>
          <a:fillRef idx="0">
            <a:schemeClr val="accent1"/>
          </a:fillRef>
          <a:effectRef idx="0">
            <a:schemeClr val="accent1"/>
          </a:effectRef>
          <a:fontRef idx="minor">
            <a:schemeClr val="tx1"/>
          </a:fontRef>
        </p:style>
      </p:cxnSp>
      <p:sp>
        <p:nvSpPr>
          <p:cNvPr id="27" name="Elipse 26"/>
          <p:cNvSpPr/>
          <p:nvPr/>
        </p:nvSpPr>
        <p:spPr>
          <a:xfrm>
            <a:off x="4858743" y="5070561"/>
            <a:ext cx="180000" cy="180000"/>
          </a:xfrm>
          <a:prstGeom prst="ellipse">
            <a:avLst/>
          </a:prstGeom>
          <a:solidFill>
            <a:srgbClr val="5A1745"/>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4" name="Elipse 33"/>
          <p:cNvSpPr/>
          <p:nvPr/>
        </p:nvSpPr>
        <p:spPr>
          <a:xfrm>
            <a:off x="9911585" y="5023621"/>
            <a:ext cx="1440000" cy="1440000"/>
          </a:xfrm>
          <a:prstGeom prst="ellipse">
            <a:avLst/>
          </a:prstGeom>
          <a:noFill/>
          <a:ln w="50800">
            <a:solidFill>
              <a:srgbClr val="5A17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10" name="Grupo 9"/>
          <p:cNvGrpSpPr/>
          <p:nvPr/>
        </p:nvGrpSpPr>
        <p:grpSpPr>
          <a:xfrm>
            <a:off x="606414" y="988885"/>
            <a:ext cx="3162603" cy="720000"/>
            <a:chOff x="606414" y="988885"/>
            <a:chExt cx="3162603" cy="720000"/>
          </a:xfrm>
        </p:grpSpPr>
        <p:grpSp>
          <p:nvGrpSpPr>
            <p:cNvPr id="42" name="Grupo 41"/>
            <p:cNvGrpSpPr/>
            <p:nvPr/>
          </p:nvGrpSpPr>
          <p:grpSpPr>
            <a:xfrm>
              <a:off x="606414" y="988885"/>
              <a:ext cx="720000" cy="720000"/>
              <a:chOff x="5066282" y="1926030"/>
              <a:chExt cx="1980000" cy="1980000"/>
            </a:xfrm>
          </p:grpSpPr>
          <p:sp>
            <p:nvSpPr>
              <p:cNvPr id="43" name="Elipse 42"/>
              <p:cNvSpPr/>
              <p:nvPr/>
            </p:nvSpPr>
            <p:spPr>
              <a:xfrm>
                <a:off x="5156282" y="2016030"/>
                <a:ext cx="1800000" cy="1800000"/>
              </a:xfrm>
              <a:prstGeom prst="ellipse">
                <a:avLst/>
              </a:prstGeom>
              <a:solidFill>
                <a:srgbClr val="CA00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4" name="Elipse 43"/>
              <p:cNvSpPr/>
              <p:nvPr/>
            </p:nvSpPr>
            <p:spPr>
              <a:xfrm>
                <a:off x="5066282" y="1926030"/>
                <a:ext cx="1980000" cy="1980000"/>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6" name="Elipse 55"/>
              <p:cNvSpPr/>
              <p:nvPr/>
            </p:nvSpPr>
            <p:spPr>
              <a:xfrm>
                <a:off x="5336282" y="2196030"/>
                <a:ext cx="1440000" cy="144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7" name="Picture 6" descr="Resultado de imagen para png camaras de seguridad"/>
              <p:cNvPicPr>
                <a:picLocks noChangeAspect="1" noChangeArrowheads="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439619" y="2451085"/>
                <a:ext cx="1184569" cy="929887"/>
              </a:xfrm>
              <a:prstGeom prst="ellipse">
                <a:avLst/>
              </a:prstGeom>
              <a:noFill/>
              <a:extLst>
                <a:ext uri="{909E8E84-426E-40DD-AFC4-6F175D3DCCD1}">
                  <a14:hiddenFill xmlns:a14="http://schemas.microsoft.com/office/drawing/2010/main">
                    <a:solidFill>
                      <a:srgbClr val="FFFFFF"/>
                    </a:solidFill>
                  </a14:hiddenFill>
                </a:ext>
              </a:extLst>
            </p:spPr>
          </p:pic>
        </p:grpSp>
        <p:sp>
          <p:nvSpPr>
            <p:cNvPr id="58" name="TextBox 111">
              <a:extLst>
                <a:ext uri="{FF2B5EF4-FFF2-40B4-BE49-F238E27FC236}">
                  <a16:creationId xmlns:a16="http://schemas.microsoft.com/office/drawing/2014/main" xmlns="" id="{5FF83314-6443-4064-B8AD-715FDF38C0B1}"/>
                </a:ext>
              </a:extLst>
            </p:cNvPr>
            <p:cNvSpPr txBox="1"/>
            <p:nvPr/>
          </p:nvSpPr>
          <p:spPr>
            <a:xfrm>
              <a:off x="1326413" y="1164219"/>
              <a:ext cx="2442604" cy="369332"/>
            </a:xfrm>
            <a:prstGeom prst="rect">
              <a:avLst/>
            </a:prstGeom>
            <a:noFill/>
          </p:spPr>
          <p:txBody>
            <a:bodyPr wrap="square" rtlCol="0">
              <a:spAutoFit/>
            </a:bodyPr>
            <a:lstStyle/>
            <a:p>
              <a:r>
                <a:rPr lang="es-EC" b="1" dirty="0" smtClean="0">
                  <a:solidFill>
                    <a:schemeClr val="tx1">
                      <a:lumMod val="75000"/>
                      <a:lumOff val="25000"/>
                    </a:schemeClr>
                  </a:solidFill>
                  <a:latin typeface="Agency FB" panose="020B0503020202020204" pitchFamily="34" charset="0"/>
                </a:rPr>
                <a:t>CÁMARAS DE SEGURIDAD</a:t>
              </a:r>
              <a:endParaRPr lang="es-EC" b="1" dirty="0">
                <a:solidFill>
                  <a:schemeClr val="tx1">
                    <a:lumMod val="75000"/>
                    <a:lumOff val="25000"/>
                  </a:schemeClr>
                </a:solidFill>
                <a:latin typeface="Agency FB" panose="020B0503020202020204" pitchFamily="34" charset="0"/>
              </a:endParaRPr>
            </a:p>
          </p:txBody>
        </p:sp>
      </p:grpSp>
    </p:spTree>
    <p:extLst>
      <p:ext uri="{BB962C8B-B14F-4D97-AF65-F5344CB8AC3E}">
        <p14:creationId xmlns:p14="http://schemas.microsoft.com/office/powerpoint/2010/main" val="664720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6">
            <a:extLst>
              <a:ext uri="{FF2B5EF4-FFF2-40B4-BE49-F238E27FC236}">
                <a16:creationId xmlns:a16="http://schemas.microsoft.com/office/drawing/2014/main" xmlns="" id="{E623F98E-5FFF-4701-A99F-87B202C66033}"/>
              </a:ext>
            </a:extLst>
          </p:cNvPr>
          <p:cNvSpPr txBox="1"/>
          <p:nvPr/>
        </p:nvSpPr>
        <p:spPr>
          <a:xfrm>
            <a:off x="160421" y="329374"/>
            <a:ext cx="11861688" cy="584775"/>
          </a:xfrm>
          <a:prstGeom prst="rect">
            <a:avLst/>
          </a:prstGeom>
          <a:noFill/>
        </p:spPr>
        <p:txBody>
          <a:bodyPr wrap="square" rtlCol="0">
            <a:spAutoFit/>
          </a:bodyPr>
          <a:lstStyle/>
          <a:p>
            <a:pPr algn="ctr"/>
            <a:r>
              <a:rPr lang="es-EC" sz="3200" dirty="0" smtClean="0">
                <a:solidFill>
                  <a:schemeClr val="bg2">
                    <a:lumMod val="50000"/>
                  </a:schemeClr>
                </a:solidFill>
                <a:latin typeface="Agency FB" panose="020B0503020202020204" pitchFamily="34" charset="0"/>
              </a:rPr>
              <a:t>DESCRIPCIÓN DE LOS ELEMENTOS Y SU UBICACIÓN</a:t>
            </a:r>
            <a:endParaRPr lang="es-EC" sz="3200" dirty="0">
              <a:solidFill>
                <a:schemeClr val="bg2">
                  <a:lumMod val="50000"/>
                </a:schemeClr>
              </a:solidFill>
              <a:latin typeface="Agency FB" panose="020B0503020202020204" pitchFamily="34" charset="0"/>
            </a:endParaRPr>
          </a:p>
        </p:txBody>
      </p:sp>
      <p:grpSp>
        <p:nvGrpSpPr>
          <p:cNvPr id="3" name="Group 78">
            <a:extLst>
              <a:ext uri="{FF2B5EF4-FFF2-40B4-BE49-F238E27FC236}">
                <a16:creationId xmlns:a16="http://schemas.microsoft.com/office/drawing/2014/main" xmlns="" id="{B347FCAE-CD51-47C1-A0E5-7FE287A79E42}"/>
              </a:ext>
            </a:extLst>
          </p:cNvPr>
          <p:cNvGrpSpPr/>
          <p:nvPr/>
        </p:nvGrpSpPr>
        <p:grpSpPr>
          <a:xfrm>
            <a:off x="5378756" y="1062002"/>
            <a:ext cx="1434489" cy="190500"/>
            <a:chOff x="4679586" y="878988"/>
            <a:chExt cx="1434489" cy="190500"/>
          </a:xfrm>
        </p:grpSpPr>
        <p:sp>
          <p:nvSpPr>
            <p:cNvPr id="4" name="Oval 70">
              <a:extLst>
                <a:ext uri="{FF2B5EF4-FFF2-40B4-BE49-F238E27FC236}">
                  <a16:creationId xmlns:a16="http://schemas.microsoft.com/office/drawing/2014/main" xmlns="" id="{957F6F33-D335-4F37-A9F5-23DE49CB0B4A}"/>
                </a:ext>
              </a:extLst>
            </p:cNvPr>
            <p:cNvSpPr/>
            <p:nvPr/>
          </p:nvSpPr>
          <p:spPr>
            <a:xfrm>
              <a:off x="4679586" y="878988"/>
              <a:ext cx="190500" cy="190500"/>
            </a:xfrm>
            <a:prstGeom prst="ellipse">
              <a:avLst/>
            </a:prstGeom>
            <a:solidFill>
              <a:srgbClr val="5A17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73">
              <a:extLst>
                <a:ext uri="{FF2B5EF4-FFF2-40B4-BE49-F238E27FC236}">
                  <a16:creationId xmlns:a16="http://schemas.microsoft.com/office/drawing/2014/main" xmlns="" id="{9D3A95DB-0E0C-40A8-88F7-9DAC67B156F6}"/>
                </a:ext>
              </a:extLst>
            </p:cNvPr>
            <p:cNvSpPr/>
            <p:nvPr/>
          </p:nvSpPr>
          <p:spPr>
            <a:xfrm>
              <a:off x="4990736" y="878988"/>
              <a:ext cx="190500" cy="190500"/>
            </a:xfrm>
            <a:prstGeom prst="ellipse">
              <a:avLst/>
            </a:prstGeom>
            <a:solidFill>
              <a:srgbClr val="930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75">
              <a:extLst>
                <a:ext uri="{FF2B5EF4-FFF2-40B4-BE49-F238E27FC236}">
                  <a16:creationId xmlns:a16="http://schemas.microsoft.com/office/drawing/2014/main" xmlns="" id="{AD1EA8C3-D35D-4FB7-8D6B-858B4EE08256}"/>
                </a:ext>
              </a:extLst>
            </p:cNvPr>
            <p:cNvSpPr/>
            <p:nvPr/>
          </p:nvSpPr>
          <p:spPr>
            <a:xfrm>
              <a:off x="5301522" y="878988"/>
              <a:ext cx="190500" cy="190500"/>
            </a:xfrm>
            <a:prstGeom prst="ellipse">
              <a:avLst/>
            </a:prstGeom>
            <a:solidFill>
              <a:srgbClr val="CA00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76">
              <a:extLst>
                <a:ext uri="{FF2B5EF4-FFF2-40B4-BE49-F238E27FC236}">
                  <a16:creationId xmlns:a16="http://schemas.microsoft.com/office/drawing/2014/main" xmlns="" id="{FD4B96A9-29AD-4507-B1E8-D12C03BAD2C2}"/>
                </a:ext>
              </a:extLst>
            </p:cNvPr>
            <p:cNvSpPr/>
            <p:nvPr/>
          </p:nvSpPr>
          <p:spPr>
            <a:xfrm>
              <a:off x="5612308" y="878988"/>
              <a:ext cx="190500" cy="190500"/>
            </a:xfrm>
            <a:prstGeom prst="ellipse">
              <a:avLst/>
            </a:prstGeom>
            <a:solidFill>
              <a:srgbClr val="FF5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7">
              <a:extLst>
                <a:ext uri="{FF2B5EF4-FFF2-40B4-BE49-F238E27FC236}">
                  <a16:creationId xmlns:a16="http://schemas.microsoft.com/office/drawing/2014/main" xmlns="" id="{50AFA104-D1BD-427D-90C1-6CE47F2C7A56}"/>
                </a:ext>
              </a:extLst>
            </p:cNvPr>
            <p:cNvSpPr/>
            <p:nvPr/>
          </p:nvSpPr>
          <p:spPr>
            <a:xfrm>
              <a:off x="5923575" y="878988"/>
              <a:ext cx="190500" cy="190500"/>
            </a:xfrm>
            <a:prstGeom prst="ellipse">
              <a:avLst/>
            </a:prstGeom>
            <a:solidFill>
              <a:srgbClr val="FFC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Imagen 8" descr="Recorte de pantalla"/>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6414" y="1783621"/>
            <a:ext cx="4588235" cy="4680000"/>
          </a:xfrm>
          <a:prstGeom prst="rect">
            <a:avLst/>
          </a:prstGeom>
        </p:spPr>
      </p:pic>
      <p:grpSp>
        <p:nvGrpSpPr>
          <p:cNvPr id="19" name="Grupo 18"/>
          <p:cNvGrpSpPr/>
          <p:nvPr/>
        </p:nvGrpSpPr>
        <p:grpSpPr>
          <a:xfrm>
            <a:off x="9405061" y="2185019"/>
            <a:ext cx="1440000" cy="1440000"/>
            <a:chOff x="6717995" y="2500800"/>
            <a:chExt cx="1440000" cy="1440000"/>
          </a:xfrm>
        </p:grpSpPr>
        <p:pic>
          <p:nvPicPr>
            <p:cNvPr id="6146" name="Picture 2" descr="Resultado de imagen para PNG OJOS DE BUE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6873135" y="2830337"/>
              <a:ext cx="1129719" cy="780926"/>
            </a:xfrm>
            <a:prstGeom prst="rect">
              <a:avLst/>
            </a:prstGeom>
            <a:noFill/>
            <a:extLst>
              <a:ext uri="{909E8E84-426E-40DD-AFC4-6F175D3DCCD1}">
                <a14:hiddenFill xmlns:a14="http://schemas.microsoft.com/office/drawing/2010/main">
                  <a:solidFill>
                    <a:srgbClr val="FFFFFF"/>
                  </a:solidFill>
                </a14:hiddenFill>
              </a:ext>
            </a:extLst>
          </p:spPr>
        </p:pic>
        <p:sp>
          <p:nvSpPr>
            <p:cNvPr id="17" name="Elipse 16"/>
            <p:cNvSpPr/>
            <p:nvPr/>
          </p:nvSpPr>
          <p:spPr>
            <a:xfrm>
              <a:off x="6717995" y="2500800"/>
              <a:ext cx="1440000" cy="1440000"/>
            </a:xfrm>
            <a:prstGeom prst="ellipse">
              <a:avLst/>
            </a:prstGeom>
            <a:noFill/>
            <a:ln w="50800">
              <a:solidFill>
                <a:srgbClr val="11B3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cxnSp>
        <p:nvCxnSpPr>
          <p:cNvPr id="24" name="Conector recto 23"/>
          <p:cNvCxnSpPr/>
          <p:nvPr/>
        </p:nvCxnSpPr>
        <p:spPr>
          <a:xfrm>
            <a:off x="3136839" y="1673453"/>
            <a:ext cx="5629790" cy="0"/>
          </a:xfrm>
          <a:prstGeom prst="line">
            <a:avLst/>
          </a:prstGeom>
          <a:ln w="31750">
            <a:solidFill>
              <a:srgbClr val="11B394"/>
            </a:solidFill>
            <a:prstDash val="sysDash"/>
          </a:ln>
        </p:spPr>
        <p:style>
          <a:lnRef idx="1">
            <a:schemeClr val="accent1"/>
          </a:lnRef>
          <a:fillRef idx="0">
            <a:schemeClr val="accent1"/>
          </a:fillRef>
          <a:effectRef idx="0">
            <a:schemeClr val="accent1"/>
          </a:effectRef>
          <a:fontRef idx="minor">
            <a:schemeClr val="tx1"/>
          </a:fontRef>
        </p:style>
      </p:cxnSp>
      <p:cxnSp>
        <p:nvCxnSpPr>
          <p:cNvPr id="44" name="Conector recto 43"/>
          <p:cNvCxnSpPr/>
          <p:nvPr/>
        </p:nvCxnSpPr>
        <p:spPr>
          <a:xfrm flipH="1">
            <a:off x="2013412" y="1673453"/>
            <a:ext cx="1123428" cy="1123427"/>
          </a:xfrm>
          <a:prstGeom prst="line">
            <a:avLst/>
          </a:prstGeom>
          <a:ln w="31750">
            <a:solidFill>
              <a:srgbClr val="11B394"/>
            </a:solidFill>
            <a:prstDash val="sysDash"/>
          </a:ln>
        </p:spPr>
        <p:style>
          <a:lnRef idx="1">
            <a:schemeClr val="accent1"/>
          </a:lnRef>
          <a:fillRef idx="0">
            <a:schemeClr val="accent1"/>
          </a:fillRef>
          <a:effectRef idx="0">
            <a:schemeClr val="accent1"/>
          </a:effectRef>
          <a:fontRef idx="minor">
            <a:schemeClr val="tx1"/>
          </a:fontRef>
        </p:style>
      </p:cxnSp>
      <p:sp>
        <p:nvSpPr>
          <p:cNvPr id="10" name="Elipse 9"/>
          <p:cNvSpPr/>
          <p:nvPr/>
        </p:nvSpPr>
        <p:spPr>
          <a:xfrm>
            <a:off x="1923412" y="2729194"/>
            <a:ext cx="180000" cy="180000"/>
          </a:xfrm>
          <a:prstGeom prst="ellipse">
            <a:avLst/>
          </a:prstGeom>
          <a:solidFill>
            <a:srgbClr val="11B394"/>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47" name="Conector recto 46"/>
          <p:cNvCxnSpPr/>
          <p:nvPr/>
        </p:nvCxnSpPr>
        <p:spPr>
          <a:xfrm flipV="1">
            <a:off x="3619500" y="1673453"/>
            <a:ext cx="906244" cy="906244"/>
          </a:xfrm>
          <a:prstGeom prst="line">
            <a:avLst/>
          </a:prstGeom>
          <a:ln w="31750">
            <a:solidFill>
              <a:srgbClr val="11B394"/>
            </a:solidFill>
            <a:prstDash val="sysDash"/>
          </a:ln>
        </p:spPr>
        <p:style>
          <a:lnRef idx="1">
            <a:schemeClr val="accent1"/>
          </a:lnRef>
          <a:fillRef idx="0">
            <a:schemeClr val="accent1"/>
          </a:fillRef>
          <a:effectRef idx="0">
            <a:schemeClr val="accent1"/>
          </a:effectRef>
          <a:fontRef idx="minor">
            <a:schemeClr val="tx1"/>
          </a:fontRef>
        </p:style>
      </p:cxnSp>
      <p:sp>
        <p:nvSpPr>
          <p:cNvPr id="15" name="Elipse 14"/>
          <p:cNvSpPr/>
          <p:nvPr/>
        </p:nvSpPr>
        <p:spPr>
          <a:xfrm>
            <a:off x="3529500" y="2504136"/>
            <a:ext cx="180000" cy="180000"/>
          </a:xfrm>
          <a:prstGeom prst="ellipse">
            <a:avLst/>
          </a:prstGeom>
          <a:solidFill>
            <a:srgbClr val="11B394"/>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49" name="Conector recto 48"/>
          <p:cNvCxnSpPr/>
          <p:nvPr/>
        </p:nvCxnSpPr>
        <p:spPr>
          <a:xfrm flipV="1">
            <a:off x="2910153" y="1673453"/>
            <a:ext cx="2082047" cy="2032740"/>
          </a:xfrm>
          <a:prstGeom prst="line">
            <a:avLst/>
          </a:prstGeom>
          <a:ln w="31750">
            <a:solidFill>
              <a:srgbClr val="11B394"/>
            </a:solidFill>
            <a:prstDash val="sysDash"/>
          </a:ln>
        </p:spPr>
        <p:style>
          <a:lnRef idx="1">
            <a:schemeClr val="accent1"/>
          </a:lnRef>
          <a:fillRef idx="0">
            <a:schemeClr val="accent1"/>
          </a:fillRef>
          <a:effectRef idx="0">
            <a:schemeClr val="accent1"/>
          </a:effectRef>
          <a:fontRef idx="minor">
            <a:schemeClr val="tx1"/>
          </a:fontRef>
        </p:style>
      </p:cxnSp>
      <p:sp>
        <p:nvSpPr>
          <p:cNvPr id="11" name="Elipse 10"/>
          <p:cNvSpPr/>
          <p:nvPr/>
        </p:nvSpPr>
        <p:spPr>
          <a:xfrm>
            <a:off x="2810532" y="3625019"/>
            <a:ext cx="180000" cy="180000"/>
          </a:xfrm>
          <a:prstGeom prst="ellipse">
            <a:avLst/>
          </a:prstGeom>
          <a:solidFill>
            <a:srgbClr val="11B394"/>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52" name="Conector recto 51"/>
          <p:cNvCxnSpPr/>
          <p:nvPr/>
        </p:nvCxnSpPr>
        <p:spPr>
          <a:xfrm flipV="1">
            <a:off x="4409681" y="1673453"/>
            <a:ext cx="1681584" cy="1690864"/>
          </a:xfrm>
          <a:prstGeom prst="line">
            <a:avLst/>
          </a:prstGeom>
          <a:ln w="31750">
            <a:solidFill>
              <a:srgbClr val="11B394"/>
            </a:solidFill>
            <a:prstDash val="sysDash"/>
          </a:ln>
        </p:spPr>
        <p:style>
          <a:lnRef idx="1">
            <a:schemeClr val="accent1"/>
          </a:lnRef>
          <a:fillRef idx="0">
            <a:schemeClr val="accent1"/>
          </a:fillRef>
          <a:effectRef idx="0">
            <a:schemeClr val="accent1"/>
          </a:effectRef>
          <a:fontRef idx="minor">
            <a:schemeClr val="tx1"/>
          </a:fontRef>
        </p:style>
      </p:cxnSp>
      <p:sp>
        <p:nvSpPr>
          <p:cNvPr id="12" name="Elipse 11"/>
          <p:cNvSpPr/>
          <p:nvPr/>
        </p:nvSpPr>
        <p:spPr>
          <a:xfrm>
            <a:off x="4345744" y="3249001"/>
            <a:ext cx="180000" cy="180000"/>
          </a:xfrm>
          <a:prstGeom prst="ellipse">
            <a:avLst/>
          </a:prstGeom>
          <a:solidFill>
            <a:srgbClr val="11B394"/>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55" name="Conector recto 54"/>
          <p:cNvCxnSpPr/>
          <p:nvPr/>
        </p:nvCxnSpPr>
        <p:spPr>
          <a:xfrm flipV="1">
            <a:off x="2810532" y="1673453"/>
            <a:ext cx="2746972" cy="2681918"/>
          </a:xfrm>
          <a:prstGeom prst="line">
            <a:avLst/>
          </a:prstGeom>
          <a:ln w="31750">
            <a:solidFill>
              <a:srgbClr val="11B394"/>
            </a:solidFill>
            <a:prstDash val="sysDash"/>
          </a:ln>
        </p:spPr>
        <p:style>
          <a:lnRef idx="1">
            <a:schemeClr val="accent1"/>
          </a:lnRef>
          <a:fillRef idx="0">
            <a:schemeClr val="accent1"/>
          </a:fillRef>
          <a:effectRef idx="0">
            <a:schemeClr val="accent1"/>
          </a:effectRef>
          <a:fontRef idx="minor">
            <a:schemeClr val="tx1"/>
          </a:fontRef>
        </p:style>
      </p:cxnSp>
      <p:sp>
        <p:nvSpPr>
          <p:cNvPr id="14" name="Elipse 13"/>
          <p:cNvSpPr/>
          <p:nvPr/>
        </p:nvSpPr>
        <p:spPr>
          <a:xfrm>
            <a:off x="2738295" y="4265420"/>
            <a:ext cx="180000" cy="180000"/>
          </a:xfrm>
          <a:prstGeom prst="ellipse">
            <a:avLst/>
          </a:prstGeom>
          <a:solidFill>
            <a:srgbClr val="11B394"/>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58" name="Conector recto 57"/>
          <p:cNvCxnSpPr/>
          <p:nvPr/>
        </p:nvCxnSpPr>
        <p:spPr>
          <a:xfrm flipV="1">
            <a:off x="4620614" y="1673453"/>
            <a:ext cx="2857766" cy="2760124"/>
          </a:xfrm>
          <a:prstGeom prst="line">
            <a:avLst/>
          </a:prstGeom>
          <a:ln w="31750">
            <a:solidFill>
              <a:srgbClr val="11B394"/>
            </a:solidFill>
            <a:prstDash val="sysDash"/>
          </a:ln>
        </p:spPr>
        <p:style>
          <a:lnRef idx="1">
            <a:schemeClr val="accent1"/>
          </a:lnRef>
          <a:fillRef idx="0">
            <a:schemeClr val="accent1"/>
          </a:fillRef>
          <a:effectRef idx="0">
            <a:schemeClr val="accent1"/>
          </a:effectRef>
          <a:fontRef idx="minor">
            <a:schemeClr val="tx1"/>
          </a:fontRef>
        </p:style>
      </p:cxnSp>
      <p:sp>
        <p:nvSpPr>
          <p:cNvPr id="13" name="Elipse 12"/>
          <p:cNvSpPr/>
          <p:nvPr/>
        </p:nvSpPr>
        <p:spPr>
          <a:xfrm>
            <a:off x="4525744" y="4343576"/>
            <a:ext cx="180000" cy="180000"/>
          </a:xfrm>
          <a:prstGeom prst="ellipse">
            <a:avLst/>
          </a:prstGeom>
          <a:solidFill>
            <a:srgbClr val="11B394"/>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62" name="Conector recto 61"/>
          <p:cNvCxnSpPr/>
          <p:nvPr/>
        </p:nvCxnSpPr>
        <p:spPr>
          <a:xfrm flipH="1" flipV="1">
            <a:off x="8766631" y="1673453"/>
            <a:ext cx="790179" cy="738137"/>
          </a:xfrm>
          <a:prstGeom prst="line">
            <a:avLst/>
          </a:prstGeom>
          <a:ln w="31750">
            <a:solidFill>
              <a:srgbClr val="11B394"/>
            </a:solidFill>
            <a:prstDash val="sysDash"/>
          </a:ln>
        </p:spPr>
        <p:style>
          <a:lnRef idx="1">
            <a:schemeClr val="accent1"/>
          </a:lnRef>
          <a:fillRef idx="0">
            <a:schemeClr val="accent1"/>
          </a:fillRef>
          <a:effectRef idx="0">
            <a:schemeClr val="accent1"/>
          </a:effectRef>
          <a:fontRef idx="minor">
            <a:schemeClr val="tx1"/>
          </a:fontRef>
        </p:style>
      </p:cxnSp>
      <p:cxnSp>
        <p:nvCxnSpPr>
          <p:cNvPr id="6148" name="Conector recto 6147"/>
          <p:cNvCxnSpPr/>
          <p:nvPr/>
        </p:nvCxnSpPr>
        <p:spPr>
          <a:xfrm>
            <a:off x="3716156" y="3827588"/>
            <a:ext cx="629588" cy="875663"/>
          </a:xfrm>
          <a:prstGeom prst="line">
            <a:avLst/>
          </a:prstGeom>
          <a:ln w="31750">
            <a:solidFill>
              <a:srgbClr val="93093D"/>
            </a:solidFill>
            <a:prstDash val="sysDash"/>
          </a:ln>
        </p:spPr>
        <p:style>
          <a:lnRef idx="1">
            <a:schemeClr val="accent1"/>
          </a:lnRef>
          <a:fillRef idx="0">
            <a:schemeClr val="accent1"/>
          </a:fillRef>
          <a:effectRef idx="0">
            <a:schemeClr val="accent1"/>
          </a:effectRef>
          <a:fontRef idx="minor">
            <a:schemeClr val="tx1"/>
          </a:fontRef>
        </p:style>
      </p:cxnSp>
      <p:sp>
        <p:nvSpPr>
          <p:cNvPr id="68" name="Elipse 67"/>
          <p:cNvSpPr/>
          <p:nvPr/>
        </p:nvSpPr>
        <p:spPr>
          <a:xfrm>
            <a:off x="3607652" y="3706191"/>
            <a:ext cx="180000" cy="180000"/>
          </a:xfrm>
          <a:prstGeom prst="ellipse">
            <a:avLst/>
          </a:prstGeom>
          <a:solidFill>
            <a:srgbClr val="93093D"/>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6152" name="Conector recto 6151"/>
          <p:cNvCxnSpPr/>
          <p:nvPr/>
        </p:nvCxnSpPr>
        <p:spPr>
          <a:xfrm>
            <a:off x="4345744" y="4703251"/>
            <a:ext cx="2841842" cy="0"/>
          </a:xfrm>
          <a:prstGeom prst="line">
            <a:avLst/>
          </a:prstGeom>
          <a:ln w="31750">
            <a:solidFill>
              <a:srgbClr val="93093D"/>
            </a:solidFill>
            <a:prstDash val="sysDash"/>
          </a:ln>
        </p:spPr>
        <p:style>
          <a:lnRef idx="1">
            <a:schemeClr val="accent1"/>
          </a:lnRef>
          <a:fillRef idx="0">
            <a:schemeClr val="accent1"/>
          </a:fillRef>
          <a:effectRef idx="0">
            <a:schemeClr val="accent1"/>
          </a:effectRef>
          <a:fontRef idx="minor">
            <a:schemeClr val="tx1"/>
          </a:fontRef>
        </p:style>
      </p:cxnSp>
      <p:grpSp>
        <p:nvGrpSpPr>
          <p:cNvPr id="6154" name="Grupo 6153"/>
          <p:cNvGrpSpPr/>
          <p:nvPr/>
        </p:nvGrpSpPr>
        <p:grpSpPr>
          <a:xfrm>
            <a:off x="7013284" y="3983251"/>
            <a:ext cx="1788603" cy="1440000"/>
            <a:chOff x="7013284" y="3983251"/>
            <a:chExt cx="1788603" cy="1440000"/>
          </a:xfrm>
        </p:grpSpPr>
        <p:sp>
          <p:nvSpPr>
            <p:cNvPr id="67" name="Elipse 66"/>
            <p:cNvSpPr/>
            <p:nvPr/>
          </p:nvSpPr>
          <p:spPr>
            <a:xfrm>
              <a:off x="7187586" y="3983251"/>
              <a:ext cx="1440000" cy="1440000"/>
            </a:xfrm>
            <a:prstGeom prst="ellipse">
              <a:avLst/>
            </a:prstGeom>
            <a:noFill/>
            <a:ln w="50800">
              <a:solidFill>
                <a:srgbClr val="9309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153" name="Picture 4" descr="Imagen relacionad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3284" y="4087971"/>
              <a:ext cx="1788603" cy="123055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rupo 15"/>
          <p:cNvGrpSpPr/>
          <p:nvPr/>
        </p:nvGrpSpPr>
        <p:grpSpPr>
          <a:xfrm>
            <a:off x="606414" y="988885"/>
            <a:ext cx="3649300" cy="720000"/>
            <a:chOff x="623472" y="988885"/>
            <a:chExt cx="3649300" cy="720000"/>
          </a:xfrm>
        </p:grpSpPr>
        <p:grpSp>
          <p:nvGrpSpPr>
            <p:cNvPr id="33" name="Grupo 32"/>
            <p:cNvGrpSpPr/>
            <p:nvPr/>
          </p:nvGrpSpPr>
          <p:grpSpPr>
            <a:xfrm>
              <a:off x="623472" y="988885"/>
              <a:ext cx="720000" cy="720000"/>
              <a:chOff x="9682862" y="1926030"/>
              <a:chExt cx="1980000" cy="1980000"/>
            </a:xfrm>
          </p:grpSpPr>
          <p:sp>
            <p:nvSpPr>
              <p:cNvPr id="34" name="Elipse 33"/>
              <p:cNvSpPr/>
              <p:nvPr/>
            </p:nvSpPr>
            <p:spPr>
              <a:xfrm>
                <a:off x="9772862" y="2016030"/>
                <a:ext cx="1800000" cy="1800000"/>
              </a:xfrm>
              <a:prstGeom prst="ellipse">
                <a:avLst/>
              </a:prstGeom>
              <a:solidFill>
                <a:srgbClr val="5A17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5" name="Elipse 34"/>
              <p:cNvSpPr/>
              <p:nvPr/>
            </p:nvSpPr>
            <p:spPr>
              <a:xfrm>
                <a:off x="9682862" y="1926030"/>
                <a:ext cx="1980000" cy="1980000"/>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6" name="Elipse 35"/>
              <p:cNvSpPr/>
              <p:nvPr/>
            </p:nvSpPr>
            <p:spPr>
              <a:xfrm>
                <a:off x="9952861" y="2196030"/>
                <a:ext cx="1440000" cy="144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7" name="Picture 12" descr="Resultado de imagen para png FOCO"/>
              <p:cNvPicPr>
                <a:picLocks noChangeAspect="1" noChangeArrowheads="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398725" y="2520521"/>
                <a:ext cx="548271" cy="841695"/>
              </a:xfrm>
              <a:prstGeom prst="rect">
                <a:avLst/>
              </a:prstGeom>
              <a:noFill/>
              <a:extLst>
                <a:ext uri="{909E8E84-426E-40DD-AFC4-6F175D3DCCD1}">
                  <a14:hiddenFill xmlns:a14="http://schemas.microsoft.com/office/drawing/2010/main">
                    <a:solidFill>
                      <a:srgbClr val="FFFFFF"/>
                    </a:solidFill>
                  </a14:hiddenFill>
                </a:ext>
              </a:extLst>
            </p:spPr>
          </p:pic>
        </p:grpSp>
        <p:sp>
          <p:nvSpPr>
            <p:cNvPr id="38" name="TextBox 111">
              <a:extLst>
                <a:ext uri="{FF2B5EF4-FFF2-40B4-BE49-F238E27FC236}">
                  <a16:creationId xmlns:a16="http://schemas.microsoft.com/office/drawing/2014/main" xmlns="" id="{5FF83314-6443-4064-B8AD-715FDF38C0B1}"/>
                </a:ext>
              </a:extLst>
            </p:cNvPr>
            <p:cNvSpPr txBox="1"/>
            <p:nvPr/>
          </p:nvSpPr>
          <p:spPr>
            <a:xfrm>
              <a:off x="1342319" y="1157252"/>
              <a:ext cx="2930453" cy="369332"/>
            </a:xfrm>
            <a:prstGeom prst="rect">
              <a:avLst/>
            </a:prstGeom>
            <a:noFill/>
          </p:spPr>
          <p:txBody>
            <a:bodyPr wrap="square" rtlCol="0">
              <a:spAutoFit/>
            </a:bodyPr>
            <a:lstStyle/>
            <a:p>
              <a:r>
                <a:rPr lang="es-EC" b="1" dirty="0" smtClean="0">
                  <a:solidFill>
                    <a:schemeClr val="tx1">
                      <a:lumMod val="75000"/>
                      <a:lumOff val="25000"/>
                    </a:schemeClr>
                  </a:solidFill>
                  <a:latin typeface="Agency FB" panose="020B0503020202020204" pitchFamily="34" charset="0"/>
                </a:rPr>
                <a:t>CONTROL DE ILUMINACIÓN</a:t>
              </a:r>
              <a:endParaRPr lang="es-EC" b="1" dirty="0">
                <a:solidFill>
                  <a:schemeClr val="tx1">
                    <a:lumMod val="75000"/>
                    <a:lumOff val="25000"/>
                  </a:schemeClr>
                </a:solidFill>
                <a:latin typeface="Agency FB" panose="020B0503020202020204" pitchFamily="34" charset="0"/>
              </a:endParaRPr>
            </a:p>
          </p:txBody>
        </p:sp>
      </p:grpSp>
    </p:spTree>
    <p:extLst>
      <p:ext uri="{BB962C8B-B14F-4D97-AF65-F5344CB8AC3E}">
        <p14:creationId xmlns:p14="http://schemas.microsoft.com/office/powerpoint/2010/main" val="3701860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n 19"/>
          <p:cNvPicPr/>
          <p:nvPr/>
        </p:nvPicPr>
        <p:blipFill rotWithShape="1">
          <a:blip r:embed="rId2">
            <a:extLst>
              <a:ext uri="{28A0092B-C50C-407E-A947-70E740481C1C}">
                <a14:useLocalDpi xmlns:a14="http://schemas.microsoft.com/office/drawing/2010/main" val="0"/>
              </a:ext>
            </a:extLst>
          </a:blip>
          <a:srcRect t="5140" b="15187"/>
          <a:stretch/>
        </p:blipFill>
        <p:spPr bwMode="auto">
          <a:xfrm>
            <a:off x="8834479" y="2098542"/>
            <a:ext cx="1322345" cy="760314"/>
          </a:xfrm>
          <a:prstGeom prst="rect">
            <a:avLst/>
          </a:prstGeom>
          <a:ln>
            <a:noFill/>
          </a:ln>
          <a:extLst>
            <a:ext uri="{53640926-AAD7-44D8-BBD7-CCE9431645EC}">
              <a14:shadowObscured xmlns:a14="http://schemas.microsoft.com/office/drawing/2010/main"/>
            </a:ext>
          </a:extLst>
        </p:spPr>
      </p:pic>
      <p:sp>
        <p:nvSpPr>
          <p:cNvPr id="2" name="TextBox 16">
            <a:extLst>
              <a:ext uri="{FF2B5EF4-FFF2-40B4-BE49-F238E27FC236}">
                <a16:creationId xmlns:a16="http://schemas.microsoft.com/office/drawing/2014/main" xmlns="" id="{E623F98E-5FFF-4701-A99F-87B202C66033}"/>
              </a:ext>
            </a:extLst>
          </p:cNvPr>
          <p:cNvSpPr txBox="1"/>
          <p:nvPr/>
        </p:nvSpPr>
        <p:spPr>
          <a:xfrm>
            <a:off x="160421" y="329374"/>
            <a:ext cx="11861688" cy="584775"/>
          </a:xfrm>
          <a:prstGeom prst="rect">
            <a:avLst/>
          </a:prstGeom>
          <a:noFill/>
        </p:spPr>
        <p:txBody>
          <a:bodyPr wrap="square" rtlCol="0">
            <a:spAutoFit/>
          </a:bodyPr>
          <a:lstStyle/>
          <a:p>
            <a:pPr algn="ctr"/>
            <a:r>
              <a:rPr lang="es-EC" sz="3200" dirty="0" smtClean="0">
                <a:solidFill>
                  <a:schemeClr val="bg2">
                    <a:lumMod val="50000"/>
                  </a:schemeClr>
                </a:solidFill>
                <a:latin typeface="Agency FB" panose="020B0503020202020204" pitchFamily="34" charset="0"/>
              </a:rPr>
              <a:t>DESCRIPCIÓN DE LOS ELEMENTOS Y SU UBICACIÓN</a:t>
            </a:r>
            <a:endParaRPr lang="es-EC" sz="3200" dirty="0">
              <a:solidFill>
                <a:schemeClr val="bg2">
                  <a:lumMod val="50000"/>
                </a:schemeClr>
              </a:solidFill>
              <a:latin typeface="Agency FB" panose="020B0503020202020204" pitchFamily="34" charset="0"/>
            </a:endParaRPr>
          </a:p>
        </p:txBody>
      </p:sp>
      <p:grpSp>
        <p:nvGrpSpPr>
          <p:cNvPr id="3" name="Group 78">
            <a:extLst>
              <a:ext uri="{FF2B5EF4-FFF2-40B4-BE49-F238E27FC236}">
                <a16:creationId xmlns:a16="http://schemas.microsoft.com/office/drawing/2014/main" xmlns="" id="{B347FCAE-CD51-47C1-A0E5-7FE287A79E42}"/>
              </a:ext>
            </a:extLst>
          </p:cNvPr>
          <p:cNvGrpSpPr/>
          <p:nvPr/>
        </p:nvGrpSpPr>
        <p:grpSpPr>
          <a:xfrm>
            <a:off x="5378756" y="1062002"/>
            <a:ext cx="1434489" cy="190500"/>
            <a:chOff x="4679586" y="878988"/>
            <a:chExt cx="1434489" cy="190500"/>
          </a:xfrm>
        </p:grpSpPr>
        <p:sp>
          <p:nvSpPr>
            <p:cNvPr id="4" name="Oval 70">
              <a:extLst>
                <a:ext uri="{FF2B5EF4-FFF2-40B4-BE49-F238E27FC236}">
                  <a16:creationId xmlns:a16="http://schemas.microsoft.com/office/drawing/2014/main" xmlns="" id="{957F6F33-D335-4F37-A9F5-23DE49CB0B4A}"/>
                </a:ext>
              </a:extLst>
            </p:cNvPr>
            <p:cNvSpPr/>
            <p:nvPr/>
          </p:nvSpPr>
          <p:spPr>
            <a:xfrm>
              <a:off x="4679586" y="878988"/>
              <a:ext cx="190500" cy="190500"/>
            </a:xfrm>
            <a:prstGeom prst="ellipse">
              <a:avLst/>
            </a:prstGeom>
            <a:solidFill>
              <a:srgbClr val="5A17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73">
              <a:extLst>
                <a:ext uri="{FF2B5EF4-FFF2-40B4-BE49-F238E27FC236}">
                  <a16:creationId xmlns:a16="http://schemas.microsoft.com/office/drawing/2014/main" xmlns="" id="{9D3A95DB-0E0C-40A8-88F7-9DAC67B156F6}"/>
                </a:ext>
              </a:extLst>
            </p:cNvPr>
            <p:cNvSpPr/>
            <p:nvPr/>
          </p:nvSpPr>
          <p:spPr>
            <a:xfrm>
              <a:off x="4990736" y="878988"/>
              <a:ext cx="190500" cy="190500"/>
            </a:xfrm>
            <a:prstGeom prst="ellipse">
              <a:avLst/>
            </a:prstGeom>
            <a:solidFill>
              <a:srgbClr val="930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75">
              <a:extLst>
                <a:ext uri="{FF2B5EF4-FFF2-40B4-BE49-F238E27FC236}">
                  <a16:creationId xmlns:a16="http://schemas.microsoft.com/office/drawing/2014/main" xmlns="" id="{AD1EA8C3-D35D-4FB7-8D6B-858B4EE08256}"/>
                </a:ext>
              </a:extLst>
            </p:cNvPr>
            <p:cNvSpPr/>
            <p:nvPr/>
          </p:nvSpPr>
          <p:spPr>
            <a:xfrm>
              <a:off x="5301522" y="878988"/>
              <a:ext cx="190500" cy="190500"/>
            </a:xfrm>
            <a:prstGeom prst="ellipse">
              <a:avLst/>
            </a:prstGeom>
            <a:solidFill>
              <a:srgbClr val="CA00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76">
              <a:extLst>
                <a:ext uri="{FF2B5EF4-FFF2-40B4-BE49-F238E27FC236}">
                  <a16:creationId xmlns:a16="http://schemas.microsoft.com/office/drawing/2014/main" xmlns="" id="{FD4B96A9-29AD-4507-B1E8-D12C03BAD2C2}"/>
                </a:ext>
              </a:extLst>
            </p:cNvPr>
            <p:cNvSpPr/>
            <p:nvPr/>
          </p:nvSpPr>
          <p:spPr>
            <a:xfrm>
              <a:off x="5612308" y="878988"/>
              <a:ext cx="190500" cy="190500"/>
            </a:xfrm>
            <a:prstGeom prst="ellipse">
              <a:avLst/>
            </a:prstGeom>
            <a:solidFill>
              <a:srgbClr val="FF5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7">
              <a:extLst>
                <a:ext uri="{FF2B5EF4-FFF2-40B4-BE49-F238E27FC236}">
                  <a16:creationId xmlns:a16="http://schemas.microsoft.com/office/drawing/2014/main" xmlns="" id="{50AFA104-D1BD-427D-90C1-6CE47F2C7A56}"/>
                </a:ext>
              </a:extLst>
            </p:cNvPr>
            <p:cNvSpPr/>
            <p:nvPr/>
          </p:nvSpPr>
          <p:spPr>
            <a:xfrm>
              <a:off x="5923575" y="878988"/>
              <a:ext cx="190500" cy="190500"/>
            </a:xfrm>
            <a:prstGeom prst="ellipse">
              <a:avLst/>
            </a:prstGeom>
            <a:solidFill>
              <a:srgbClr val="FFC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Imagen 8" descr="Recorte de pantall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414" y="1783621"/>
            <a:ext cx="4588235" cy="4680000"/>
          </a:xfrm>
          <a:prstGeom prst="rect">
            <a:avLst/>
          </a:prstGeom>
        </p:spPr>
      </p:pic>
      <p:sp>
        <p:nvSpPr>
          <p:cNvPr id="18" name="Elipse 17"/>
          <p:cNvSpPr/>
          <p:nvPr/>
        </p:nvSpPr>
        <p:spPr>
          <a:xfrm>
            <a:off x="8834479" y="1754592"/>
            <a:ext cx="1440000" cy="1440000"/>
          </a:xfrm>
          <a:prstGeom prst="ellipse">
            <a:avLst/>
          </a:prstGeom>
          <a:noFill/>
          <a:ln w="50800">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9" name="Conector recto 18"/>
          <p:cNvCxnSpPr>
            <a:endCxn id="18" idx="2"/>
          </p:cNvCxnSpPr>
          <p:nvPr/>
        </p:nvCxnSpPr>
        <p:spPr>
          <a:xfrm>
            <a:off x="1273116" y="2474592"/>
            <a:ext cx="7561363" cy="0"/>
          </a:xfrm>
          <a:prstGeom prst="line">
            <a:avLst/>
          </a:prstGeom>
          <a:ln w="31750">
            <a:solidFill>
              <a:srgbClr val="9900CC"/>
            </a:solidFill>
            <a:prstDash val="sysDash"/>
          </a:ln>
        </p:spPr>
        <p:style>
          <a:lnRef idx="1">
            <a:schemeClr val="accent1"/>
          </a:lnRef>
          <a:fillRef idx="0">
            <a:schemeClr val="accent1"/>
          </a:fillRef>
          <a:effectRef idx="0">
            <a:schemeClr val="accent1"/>
          </a:effectRef>
          <a:fontRef idx="minor">
            <a:schemeClr val="tx1"/>
          </a:fontRef>
        </p:style>
      </p:cxnSp>
      <p:sp>
        <p:nvSpPr>
          <p:cNvPr id="17" name="Elipse 16"/>
          <p:cNvSpPr/>
          <p:nvPr/>
        </p:nvSpPr>
        <p:spPr>
          <a:xfrm>
            <a:off x="1093116" y="2384592"/>
            <a:ext cx="180000" cy="180000"/>
          </a:xfrm>
          <a:prstGeom prst="ellipse">
            <a:avLst/>
          </a:prstGeom>
          <a:solidFill>
            <a:srgbClr val="9900CC"/>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 name="Elipse 21"/>
          <p:cNvSpPr/>
          <p:nvPr/>
        </p:nvSpPr>
        <p:spPr>
          <a:xfrm>
            <a:off x="2276030" y="3042098"/>
            <a:ext cx="180000" cy="180000"/>
          </a:xfrm>
          <a:prstGeom prst="ellipse">
            <a:avLst/>
          </a:prstGeom>
          <a:solidFill>
            <a:srgbClr val="9900CC"/>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 name="Elipse 22"/>
          <p:cNvSpPr/>
          <p:nvPr/>
        </p:nvSpPr>
        <p:spPr>
          <a:xfrm>
            <a:off x="3642823" y="3222098"/>
            <a:ext cx="180000" cy="180000"/>
          </a:xfrm>
          <a:prstGeom prst="ellipse">
            <a:avLst/>
          </a:prstGeom>
          <a:solidFill>
            <a:srgbClr val="9900CC"/>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24" name="Conector recto 23"/>
          <p:cNvCxnSpPr>
            <a:stCxn id="23" idx="7"/>
          </p:cNvCxnSpPr>
          <p:nvPr/>
        </p:nvCxnSpPr>
        <p:spPr>
          <a:xfrm flipV="1">
            <a:off x="3796463" y="2474592"/>
            <a:ext cx="782305" cy="773866"/>
          </a:xfrm>
          <a:prstGeom prst="line">
            <a:avLst/>
          </a:prstGeom>
          <a:ln w="31750">
            <a:solidFill>
              <a:srgbClr val="9900CC"/>
            </a:solidFill>
            <a:prstDash val="sysDash"/>
          </a:ln>
        </p:spPr>
        <p:style>
          <a:lnRef idx="1">
            <a:schemeClr val="accent1"/>
          </a:lnRef>
          <a:fillRef idx="0">
            <a:schemeClr val="accent1"/>
          </a:fillRef>
          <a:effectRef idx="0">
            <a:schemeClr val="accent1"/>
          </a:effectRef>
          <a:fontRef idx="minor">
            <a:schemeClr val="tx1"/>
          </a:fontRef>
        </p:style>
      </p:cxnSp>
      <p:cxnSp>
        <p:nvCxnSpPr>
          <p:cNvPr id="25" name="Conector recto 24"/>
          <p:cNvCxnSpPr/>
          <p:nvPr/>
        </p:nvCxnSpPr>
        <p:spPr>
          <a:xfrm flipV="1">
            <a:off x="2373457" y="2481498"/>
            <a:ext cx="666923" cy="666924"/>
          </a:xfrm>
          <a:prstGeom prst="line">
            <a:avLst/>
          </a:prstGeom>
          <a:ln w="31750">
            <a:solidFill>
              <a:srgbClr val="9900CC"/>
            </a:solidFill>
            <a:prstDash val="sysDash"/>
          </a:ln>
        </p:spPr>
        <p:style>
          <a:lnRef idx="1">
            <a:schemeClr val="accent1"/>
          </a:lnRef>
          <a:fillRef idx="0">
            <a:schemeClr val="accent1"/>
          </a:fillRef>
          <a:effectRef idx="0">
            <a:schemeClr val="accent1"/>
          </a:effectRef>
          <a:fontRef idx="minor">
            <a:schemeClr val="tx1"/>
          </a:fontRef>
        </p:style>
      </p:cxnSp>
      <p:grpSp>
        <p:nvGrpSpPr>
          <p:cNvPr id="10" name="Grupo 9"/>
          <p:cNvGrpSpPr/>
          <p:nvPr/>
        </p:nvGrpSpPr>
        <p:grpSpPr>
          <a:xfrm>
            <a:off x="606414" y="988885"/>
            <a:ext cx="3063325" cy="720000"/>
            <a:chOff x="606414" y="988885"/>
            <a:chExt cx="3063325" cy="720000"/>
          </a:xfrm>
        </p:grpSpPr>
        <p:grpSp>
          <p:nvGrpSpPr>
            <p:cNvPr id="21" name="Grupo 20"/>
            <p:cNvGrpSpPr/>
            <p:nvPr/>
          </p:nvGrpSpPr>
          <p:grpSpPr>
            <a:xfrm>
              <a:off x="606414" y="988885"/>
              <a:ext cx="720000" cy="720000"/>
              <a:chOff x="7374572" y="1926030"/>
              <a:chExt cx="1980000" cy="1980000"/>
            </a:xfrm>
          </p:grpSpPr>
          <p:sp>
            <p:nvSpPr>
              <p:cNvPr id="26" name="Elipse 25"/>
              <p:cNvSpPr/>
              <p:nvPr/>
            </p:nvSpPr>
            <p:spPr>
              <a:xfrm>
                <a:off x="7464572" y="2016030"/>
                <a:ext cx="1800000" cy="1800000"/>
              </a:xfrm>
              <a:prstGeom prst="ellipse">
                <a:avLst/>
              </a:prstGeom>
              <a:solidFill>
                <a:srgbClr val="930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7" name="Elipse 26"/>
              <p:cNvSpPr/>
              <p:nvPr/>
            </p:nvSpPr>
            <p:spPr>
              <a:xfrm>
                <a:off x="7374572" y="1926030"/>
                <a:ext cx="1980000" cy="1980000"/>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8" name="Elipse 27"/>
              <p:cNvSpPr/>
              <p:nvPr/>
            </p:nvSpPr>
            <p:spPr>
              <a:xfrm>
                <a:off x="7644571" y="2196030"/>
                <a:ext cx="1440000" cy="144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9" name="Picture 8" descr="Resultado de imagen para png PERSIANAS"/>
              <p:cNvPicPr>
                <a:picLocks noChangeAspect="1" noChangeArrowheads="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798027" y="2367806"/>
                <a:ext cx="1147127" cy="1147127"/>
              </a:xfrm>
              <a:prstGeom prst="rect">
                <a:avLst/>
              </a:prstGeom>
              <a:noFill/>
              <a:extLst>
                <a:ext uri="{909E8E84-426E-40DD-AFC4-6F175D3DCCD1}">
                  <a14:hiddenFill xmlns:a14="http://schemas.microsoft.com/office/drawing/2010/main">
                    <a:solidFill>
                      <a:srgbClr val="FFFFFF"/>
                    </a:solidFill>
                  </a14:hiddenFill>
                </a:ext>
              </a:extLst>
            </p:spPr>
          </p:pic>
        </p:grpSp>
        <p:sp>
          <p:nvSpPr>
            <p:cNvPr id="30" name="TextBox 111">
              <a:extLst>
                <a:ext uri="{FF2B5EF4-FFF2-40B4-BE49-F238E27FC236}">
                  <a16:creationId xmlns:a16="http://schemas.microsoft.com/office/drawing/2014/main" xmlns="" id="{5FF83314-6443-4064-B8AD-715FDF38C0B1}"/>
                </a:ext>
              </a:extLst>
            </p:cNvPr>
            <p:cNvSpPr txBox="1"/>
            <p:nvPr/>
          </p:nvSpPr>
          <p:spPr>
            <a:xfrm>
              <a:off x="1326413" y="1160447"/>
              <a:ext cx="2343326" cy="369332"/>
            </a:xfrm>
            <a:prstGeom prst="rect">
              <a:avLst/>
            </a:prstGeom>
            <a:noFill/>
          </p:spPr>
          <p:txBody>
            <a:bodyPr wrap="square" rtlCol="0">
              <a:spAutoFit/>
            </a:bodyPr>
            <a:lstStyle/>
            <a:p>
              <a:r>
                <a:rPr lang="es-EC" b="1" dirty="0" smtClean="0">
                  <a:solidFill>
                    <a:schemeClr val="tx1">
                      <a:lumMod val="75000"/>
                      <a:lumOff val="25000"/>
                    </a:schemeClr>
                  </a:solidFill>
                  <a:latin typeface="Agency FB" panose="020B0503020202020204" pitchFamily="34" charset="0"/>
                </a:rPr>
                <a:t>CONTROL DE PERSIANAS</a:t>
              </a:r>
              <a:endParaRPr lang="es-EC" b="1" dirty="0">
                <a:solidFill>
                  <a:schemeClr val="tx1">
                    <a:lumMod val="75000"/>
                    <a:lumOff val="25000"/>
                  </a:schemeClr>
                </a:solidFill>
                <a:latin typeface="Agency FB" panose="020B0503020202020204" pitchFamily="34" charset="0"/>
              </a:endParaRPr>
            </a:p>
          </p:txBody>
        </p:sp>
      </p:grpSp>
    </p:spTree>
    <p:extLst>
      <p:ext uri="{BB962C8B-B14F-4D97-AF65-F5344CB8AC3E}">
        <p14:creationId xmlns:p14="http://schemas.microsoft.com/office/powerpoint/2010/main" val="1693920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p:cNvPicPr/>
          <p:nvPr/>
        </p:nvPicPr>
        <p:blipFill>
          <a:blip r:embed="rId3" cstate="print">
            <a:extLst>
              <a:ext uri="{28A0092B-C50C-407E-A947-70E740481C1C}">
                <a14:useLocalDpi xmlns:a14="http://schemas.microsoft.com/office/drawing/2010/main" val="0"/>
              </a:ext>
            </a:extLst>
          </a:blip>
          <a:stretch>
            <a:fillRect/>
          </a:stretch>
        </p:blipFill>
        <p:spPr>
          <a:xfrm rot="10800000">
            <a:off x="698756" y="1712425"/>
            <a:ext cx="4680000" cy="4680000"/>
          </a:xfrm>
          <a:prstGeom prst="ellipse">
            <a:avLst/>
          </a:prstGeom>
        </p:spPr>
      </p:pic>
      <p:sp>
        <p:nvSpPr>
          <p:cNvPr id="2" name="TextBox 16">
            <a:extLst>
              <a:ext uri="{FF2B5EF4-FFF2-40B4-BE49-F238E27FC236}">
                <a16:creationId xmlns:a16="http://schemas.microsoft.com/office/drawing/2014/main" xmlns="" id="{E623F98E-5FFF-4701-A99F-87B202C66033}"/>
              </a:ext>
            </a:extLst>
          </p:cNvPr>
          <p:cNvSpPr txBox="1"/>
          <p:nvPr/>
        </p:nvSpPr>
        <p:spPr>
          <a:xfrm>
            <a:off x="160421" y="329374"/>
            <a:ext cx="11861688" cy="584775"/>
          </a:xfrm>
          <a:prstGeom prst="rect">
            <a:avLst/>
          </a:prstGeom>
          <a:noFill/>
        </p:spPr>
        <p:txBody>
          <a:bodyPr wrap="square" rtlCol="0">
            <a:spAutoFit/>
          </a:bodyPr>
          <a:lstStyle/>
          <a:p>
            <a:pPr algn="ctr"/>
            <a:r>
              <a:rPr lang="es-EC" sz="3200" dirty="0" smtClean="0">
                <a:solidFill>
                  <a:schemeClr val="bg2">
                    <a:lumMod val="50000"/>
                  </a:schemeClr>
                </a:solidFill>
                <a:latin typeface="Agency FB" panose="020B0503020202020204" pitchFamily="34" charset="0"/>
              </a:rPr>
              <a:t>NIVEL DOMÓTICO DE LA INSTALACIÓN</a:t>
            </a:r>
            <a:endParaRPr lang="es-EC" sz="3200" dirty="0">
              <a:solidFill>
                <a:schemeClr val="bg2">
                  <a:lumMod val="50000"/>
                </a:schemeClr>
              </a:solidFill>
              <a:latin typeface="Agency FB" panose="020B0503020202020204" pitchFamily="34" charset="0"/>
            </a:endParaRPr>
          </a:p>
        </p:txBody>
      </p:sp>
      <p:grpSp>
        <p:nvGrpSpPr>
          <p:cNvPr id="3" name="Group 78">
            <a:extLst>
              <a:ext uri="{FF2B5EF4-FFF2-40B4-BE49-F238E27FC236}">
                <a16:creationId xmlns:a16="http://schemas.microsoft.com/office/drawing/2014/main" xmlns="" id="{B347FCAE-CD51-47C1-A0E5-7FE287A79E42}"/>
              </a:ext>
            </a:extLst>
          </p:cNvPr>
          <p:cNvGrpSpPr/>
          <p:nvPr/>
        </p:nvGrpSpPr>
        <p:grpSpPr>
          <a:xfrm>
            <a:off x="5378756" y="1062002"/>
            <a:ext cx="1434489" cy="190500"/>
            <a:chOff x="4679586" y="878988"/>
            <a:chExt cx="1434489" cy="190500"/>
          </a:xfrm>
        </p:grpSpPr>
        <p:sp>
          <p:nvSpPr>
            <p:cNvPr id="4" name="Oval 70">
              <a:extLst>
                <a:ext uri="{FF2B5EF4-FFF2-40B4-BE49-F238E27FC236}">
                  <a16:creationId xmlns:a16="http://schemas.microsoft.com/office/drawing/2014/main" xmlns="" id="{957F6F33-D335-4F37-A9F5-23DE49CB0B4A}"/>
                </a:ext>
              </a:extLst>
            </p:cNvPr>
            <p:cNvSpPr/>
            <p:nvPr/>
          </p:nvSpPr>
          <p:spPr>
            <a:xfrm>
              <a:off x="4679586" y="878988"/>
              <a:ext cx="190500" cy="190500"/>
            </a:xfrm>
            <a:prstGeom prst="ellipse">
              <a:avLst/>
            </a:prstGeom>
            <a:solidFill>
              <a:srgbClr val="5A17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73">
              <a:extLst>
                <a:ext uri="{FF2B5EF4-FFF2-40B4-BE49-F238E27FC236}">
                  <a16:creationId xmlns:a16="http://schemas.microsoft.com/office/drawing/2014/main" xmlns="" id="{9D3A95DB-0E0C-40A8-88F7-9DAC67B156F6}"/>
                </a:ext>
              </a:extLst>
            </p:cNvPr>
            <p:cNvSpPr/>
            <p:nvPr/>
          </p:nvSpPr>
          <p:spPr>
            <a:xfrm>
              <a:off x="4990736" y="878988"/>
              <a:ext cx="190500" cy="190500"/>
            </a:xfrm>
            <a:prstGeom prst="ellipse">
              <a:avLst/>
            </a:prstGeom>
            <a:solidFill>
              <a:srgbClr val="930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75">
              <a:extLst>
                <a:ext uri="{FF2B5EF4-FFF2-40B4-BE49-F238E27FC236}">
                  <a16:creationId xmlns:a16="http://schemas.microsoft.com/office/drawing/2014/main" xmlns="" id="{AD1EA8C3-D35D-4FB7-8D6B-858B4EE08256}"/>
                </a:ext>
              </a:extLst>
            </p:cNvPr>
            <p:cNvSpPr/>
            <p:nvPr/>
          </p:nvSpPr>
          <p:spPr>
            <a:xfrm>
              <a:off x="5301522" y="878988"/>
              <a:ext cx="190500" cy="190500"/>
            </a:xfrm>
            <a:prstGeom prst="ellipse">
              <a:avLst/>
            </a:prstGeom>
            <a:solidFill>
              <a:srgbClr val="CA00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76">
              <a:extLst>
                <a:ext uri="{FF2B5EF4-FFF2-40B4-BE49-F238E27FC236}">
                  <a16:creationId xmlns:a16="http://schemas.microsoft.com/office/drawing/2014/main" xmlns="" id="{FD4B96A9-29AD-4507-B1E8-D12C03BAD2C2}"/>
                </a:ext>
              </a:extLst>
            </p:cNvPr>
            <p:cNvSpPr/>
            <p:nvPr/>
          </p:nvSpPr>
          <p:spPr>
            <a:xfrm>
              <a:off x="5612308" y="878988"/>
              <a:ext cx="190500" cy="190500"/>
            </a:xfrm>
            <a:prstGeom prst="ellipse">
              <a:avLst/>
            </a:prstGeom>
            <a:solidFill>
              <a:srgbClr val="FF5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7">
              <a:extLst>
                <a:ext uri="{FF2B5EF4-FFF2-40B4-BE49-F238E27FC236}">
                  <a16:creationId xmlns:a16="http://schemas.microsoft.com/office/drawing/2014/main" xmlns="" id="{50AFA104-D1BD-427D-90C1-6CE47F2C7A56}"/>
                </a:ext>
              </a:extLst>
            </p:cNvPr>
            <p:cNvSpPr/>
            <p:nvPr/>
          </p:nvSpPr>
          <p:spPr>
            <a:xfrm>
              <a:off x="5923575" y="878988"/>
              <a:ext cx="190500" cy="190500"/>
            </a:xfrm>
            <a:prstGeom prst="ellipse">
              <a:avLst/>
            </a:prstGeom>
            <a:solidFill>
              <a:srgbClr val="FFC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Box 111">
            <a:extLst>
              <a:ext uri="{FF2B5EF4-FFF2-40B4-BE49-F238E27FC236}">
                <a16:creationId xmlns:a16="http://schemas.microsoft.com/office/drawing/2014/main" xmlns="" id="{5FF83314-6443-4064-B8AD-715FDF38C0B1}"/>
              </a:ext>
            </a:extLst>
          </p:cNvPr>
          <p:cNvSpPr txBox="1"/>
          <p:nvPr/>
        </p:nvSpPr>
        <p:spPr>
          <a:xfrm>
            <a:off x="6622745" y="3277386"/>
            <a:ext cx="3900233" cy="1631216"/>
          </a:xfrm>
          <a:prstGeom prst="rect">
            <a:avLst/>
          </a:prstGeom>
          <a:noFill/>
        </p:spPr>
        <p:txBody>
          <a:bodyPr wrap="square" rtlCol="0">
            <a:spAutoFit/>
          </a:bodyPr>
          <a:lstStyle/>
          <a:p>
            <a:pPr marL="342900" indent="-342900">
              <a:buFont typeface="Arial" panose="020B0604020202020204" pitchFamily="34" charset="0"/>
              <a:buChar char="•"/>
            </a:pPr>
            <a:r>
              <a:rPr lang="es-EC" sz="2000" b="1" dirty="0" smtClean="0">
                <a:solidFill>
                  <a:schemeClr val="tx1">
                    <a:lumMod val="75000"/>
                    <a:lumOff val="25000"/>
                  </a:schemeClr>
                </a:solidFill>
                <a:latin typeface="Agency FB" panose="020B0503020202020204" pitchFamily="34" charset="0"/>
              </a:rPr>
              <a:t>31 </a:t>
            </a:r>
            <a:r>
              <a:rPr lang="es-EC" sz="2000" b="1" dirty="0">
                <a:solidFill>
                  <a:schemeClr val="tx1">
                    <a:lumMod val="75000"/>
                    <a:lumOff val="25000"/>
                  </a:schemeClr>
                </a:solidFill>
                <a:latin typeface="Agency FB" panose="020B0503020202020204" pitchFamily="34" charset="0"/>
              </a:rPr>
              <a:t>PUNTOS </a:t>
            </a:r>
          </a:p>
          <a:p>
            <a:pPr marL="342900" indent="-342900">
              <a:buFont typeface="Arial" panose="020B0604020202020204" pitchFamily="34" charset="0"/>
              <a:buChar char="•"/>
            </a:pPr>
            <a:endParaRPr lang="es-EC" sz="2000" b="1" dirty="0">
              <a:solidFill>
                <a:schemeClr val="tx1">
                  <a:lumMod val="75000"/>
                  <a:lumOff val="25000"/>
                </a:schemeClr>
              </a:solidFill>
              <a:latin typeface="Agency FB" panose="020B0503020202020204" pitchFamily="34" charset="0"/>
            </a:endParaRPr>
          </a:p>
          <a:p>
            <a:pPr marL="342900" indent="-342900">
              <a:buFont typeface="Arial" panose="020B0604020202020204" pitchFamily="34" charset="0"/>
              <a:buChar char="•"/>
            </a:pPr>
            <a:r>
              <a:rPr lang="es-EC" sz="2000" b="1" dirty="0" smtClean="0">
                <a:solidFill>
                  <a:schemeClr val="tx1">
                    <a:lumMod val="75000"/>
                    <a:lumOff val="25000"/>
                  </a:schemeClr>
                </a:solidFill>
                <a:latin typeface="Agency FB" panose="020B0503020202020204" pitchFamily="34" charset="0"/>
              </a:rPr>
              <a:t>9 APLICACIONES </a:t>
            </a:r>
          </a:p>
          <a:p>
            <a:endParaRPr lang="es-EC" sz="2000" b="1" dirty="0" smtClean="0">
              <a:solidFill>
                <a:schemeClr val="tx1">
                  <a:lumMod val="75000"/>
                  <a:lumOff val="25000"/>
                </a:schemeClr>
              </a:solidFill>
              <a:latin typeface="Agency FB" panose="020B0503020202020204" pitchFamily="34" charset="0"/>
            </a:endParaRPr>
          </a:p>
          <a:p>
            <a:pPr marL="342900" indent="-342900">
              <a:buFont typeface="Arial" panose="020B0604020202020204" pitchFamily="34" charset="0"/>
              <a:buChar char="•"/>
            </a:pPr>
            <a:r>
              <a:rPr lang="es-EC" sz="2000" b="1" dirty="0" smtClean="0">
                <a:solidFill>
                  <a:schemeClr val="tx1">
                    <a:lumMod val="75000"/>
                    <a:lumOff val="25000"/>
                  </a:schemeClr>
                </a:solidFill>
                <a:latin typeface="Agency FB" panose="020B0503020202020204" pitchFamily="34" charset="0"/>
              </a:rPr>
              <a:t>NIVEL MEDIO DE AUTOMATIZACIÓN</a:t>
            </a:r>
            <a:endParaRPr lang="es-EC" sz="2000" b="1" dirty="0">
              <a:solidFill>
                <a:schemeClr val="tx1">
                  <a:lumMod val="75000"/>
                  <a:lumOff val="25000"/>
                </a:schemeClr>
              </a:solidFill>
              <a:latin typeface="Agency FB" panose="020B0503020202020204" pitchFamily="34" charset="0"/>
            </a:endParaRPr>
          </a:p>
        </p:txBody>
      </p:sp>
      <p:sp>
        <p:nvSpPr>
          <p:cNvPr id="10" name="Elipse 9"/>
          <p:cNvSpPr/>
          <p:nvPr/>
        </p:nvSpPr>
        <p:spPr>
          <a:xfrm>
            <a:off x="698756" y="1712425"/>
            <a:ext cx="4680000" cy="4680000"/>
          </a:xfrm>
          <a:prstGeom prst="ellipse">
            <a:avLst/>
          </a:prstGeom>
          <a:noFill/>
          <a:ln w="76200">
            <a:solidFill>
              <a:srgbClr val="11B3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Elipse 10"/>
          <p:cNvSpPr/>
          <p:nvPr/>
        </p:nvSpPr>
        <p:spPr>
          <a:xfrm>
            <a:off x="4129256" y="1770481"/>
            <a:ext cx="1440000" cy="1440000"/>
          </a:xfrm>
          <a:prstGeom prst="ellipse">
            <a:avLst/>
          </a:prstGeom>
          <a:solidFill>
            <a:schemeClr val="bg1"/>
          </a:solidFill>
          <a:ln w="38100">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err="1" smtClean="0">
                <a:solidFill>
                  <a:schemeClr val="tx1"/>
                </a:solidFill>
                <a:latin typeface="Agency FB" panose="020B0503020202020204" pitchFamily="34" charset="0"/>
              </a:rPr>
              <a:t>AENOR</a:t>
            </a:r>
            <a:r>
              <a:rPr lang="es-ES" sz="2400" dirty="0" smtClean="0">
                <a:solidFill>
                  <a:schemeClr val="tx1"/>
                </a:solidFill>
                <a:latin typeface="Agency FB" panose="020B0503020202020204" pitchFamily="34" charset="0"/>
              </a:rPr>
              <a:t> </a:t>
            </a:r>
          </a:p>
          <a:p>
            <a:pPr algn="ctr"/>
            <a:r>
              <a:rPr lang="es-ES" sz="2400" dirty="0">
                <a:solidFill>
                  <a:schemeClr val="tx1"/>
                </a:solidFill>
                <a:latin typeface="Agency FB" panose="020B0503020202020204" pitchFamily="34" charset="0"/>
              </a:rPr>
              <a:t>EA0026</a:t>
            </a:r>
          </a:p>
        </p:txBody>
      </p:sp>
    </p:spTree>
    <p:extLst>
      <p:ext uri="{BB962C8B-B14F-4D97-AF65-F5344CB8AC3E}">
        <p14:creationId xmlns:p14="http://schemas.microsoft.com/office/powerpoint/2010/main" val="362082094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6">
            <a:extLst>
              <a:ext uri="{FF2B5EF4-FFF2-40B4-BE49-F238E27FC236}">
                <a16:creationId xmlns:a16="http://schemas.microsoft.com/office/drawing/2014/main" xmlns="" id="{E623F98E-5FFF-4701-A99F-87B202C66033}"/>
              </a:ext>
            </a:extLst>
          </p:cNvPr>
          <p:cNvSpPr txBox="1"/>
          <p:nvPr/>
        </p:nvSpPr>
        <p:spPr>
          <a:xfrm>
            <a:off x="160421" y="329374"/>
            <a:ext cx="11861688" cy="584775"/>
          </a:xfrm>
          <a:prstGeom prst="rect">
            <a:avLst/>
          </a:prstGeom>
          <a:noFill/>
        </p:spPr>
        <p:txBody>
          <a:bodyPr wrap="square" rtlCol="0">
            <a:spAutoFit/>
          </a:bodyPr>
          <a:lstStyle/>
          <a:p>
            <a:pPr algn="ctr"/>
            <a:r>
              <a:rPr lang="es-EC" sz="3200" dirty="0" smtClean="0">
                <a:solidFill>
                  <a:schemeClr val="bg2">
                    <a:lumMod val="50000"/>
                  </a:schemeClr>
                </a:solidFill>
                <a:latin typeface="Agency FB" panose="020B0503020202020204" pitchFamily="34" charset="0"/>
              </a:rPr>
              <a:t>PROGRAMACIÓN DEL CONTROLADOR Y BASE DE DATOS EN TIEMPO REAL</a:t>
            </a:r>
            <a:endParaRPr lang="es-EC" sz="3200" dirty="0">
              <a:solidFill>
                <a:schemeClr val="bg2">
                  <a:lumMod val="50000"/>
                </a:schemeClr>
              </a:solidFill>
              <a:latin typeface="Agency FB" panose="020B0503020202020204" pitchFamily="34" charset="0"/>
            </a:endParaRPr>
          </a:p>
        </p:txBody>
      </p:sp>
      <p:grpSp>
        <p:nvGrpSpPr>
          <p:cNvPr id="3" name="Group 78">
            <a:extLst>
              <a:ext uri="{FF2B5EF4-FFF2-40B4-BE49-F238E27FC236}">
                <a16:creationId xmlns:a16="http://schemas.microsoft.com/office/drawing/2014/main" xmlns="" id="{B347FCAE-CD51-47C1-A0E5-7FE287A79E42}"/>
              </a:ext>
            </a:extLst>
          </p:cNvPr>
          <p:cNvGrpSpPr/>
          <p:nvPr/>
        </p:nvGrpSpPr>
        <p:grpSpPr>
          <a:xfrm>
            <a:off x="5378756" y="1062002"/>
            <a:ext cx="1434489" cy="190500"/>
            <a:chOff x="4679586" y="878988"/>
            <a:chExt cx="1434489" cy="190500"/>
          </a:xfrm>
        </p:grpSpPr>
        <p:sp>
          <p:nvSpPr>
            <p:cNvPr id="4" name="Oval 70">
              <a:extLst>
                <a:ext uri="{FF2B5EF4-FFF2-40B4-BE49-F238E27FC236}">
                  <a16:creationId xmlns:a16="http://schemas.microsoft.com/office/drawing/2014/main" xmlns="" id="{957F6F33-D335-4F37-A9F5-23DE49CB0B4A}"/>
                </a:ext>
              </a:extLst>
            </p:cNvPr>
            <p:cNvSpPr/>
            <p:nvPr/>
          </p:nvSpPr>
          <p:spPr>
            <a:xfrm>
              <a:off x="4679586" y="878988"/>
              <a:ext cx="190500" cy="190500"/>
            </a:xfrm>
            <a:prstGeom prst="ellipse">
              <a:avLst/>
            </a:prstGeom>
            <a:solidFill>
              <a:srgbClr val="5A17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73">
              <a:extLst>
                <a:ext uri="{FF2B5EF4-FFF2-40B4-BE49-F238E27FC236}">
                  <a16:creationId xmlns:a16="http://schemas.microsoft.com/office/drawing/2014/main" xmlns="" id="{9D3A95DB-0E0C-40A8-88F7-9DAC67B156F6}"/>
                </a:ext>
              </a:extLst>
            </p:cNvPr>
            <p:cNvSpPr/>
            <p:nvPr/>
          </p:nvSpPr>
          <p:spPr>
            <a:xfrm>
              <a:off x="4990736" y="878988"/>
              <a:ext cx="190500" cy="190500"/>
            </a:xfrm>
            <a:prstGeom prst="ellipse">
              <a:avLst/>
            </a:prstGeom>
            <a:solidFill>
              <a:srgbClr val="930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75">
              <a:extLst>
                <a:ext uri="{FF2B5EF4-FFF2-40B4-BE49-F238E27FC236}">
                  <a16:creationId xmlns:a16="http://schemas.microsoft.com/office/drawing/2014/main" xmlns="" id="{AD1EA8C3-D35D-4FB7-8D6B-858B4EE08256}"/>
                </a:ext>
              </a:extLst>
            </p:cNvPr>
            <p:cNvSpPr/>
            <p:nvPr/>
          </p:nvSpPr>
          <p:spPr>
            <a:xfrm>
              <a:off x="5301522" y="878988"/>
              <a:ext cx="190500" cy="190500"/>
            </a:xfrm>
            <a:prstGeom prst="ellipse">
              <a:avLst/>
            </a:prstGeom>
            <a:solidFill>
              <a:srgbClr val="CA00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76">
              <a:extLst>
                <a:ext uri="{FF2B5EF4-FFF2-40B4-BE49-F238E27FC236}">
                  <a16:creationId xmlns:a16="http://schemas.microsoft.com/office/drawing/2014/main" xmlns="" id="{FD4B96A9-29AD-4507-B1E8-D12C03BAD2C2}"/>
                </a:ext>
              </a:extLst>
            </p:cNvPr>
            <p:cNvSpPr/>
            <p:nvPr/>
          </p:nvSpPr>
          <p:spPr>
            <a:xfrm>
              <a:off x="5612308" y="878988"/>
              <a:ext cx="190500" cy="190500"/>
            </a:xfrm>
            <a:prstGeom prst="ellipse">
              <a:avLst/>
            </a:prstGeom>
            <a:solidFill>
              <a:srgbClr val="FF5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7">
              <a:extLst>
                <a:ext uri="{FF2B5EF4-FFF2-40B4-BE49-F238E27FC236}">
                  <a16:creationId xmlns:a16="http://schemas.microsoft.com/office/drawing/2014/main" xmlns="" id="{50AFA104-D1BD-427D-90C1-6CE47F2C7A56}"/>
                </a:ext>
              </a:extLst>
            </p:cNvPr>
            <p:cNvSpPr/>
            <p:nvPr/>
          </p:nvSpPr>
          <p:spPr>
            <a:xfrm>
              <a:off x="5923575" y="878988"/>
              <a:ext cx="190500" cy="190500"/>
            </a:xfrm>
            <a:prstGeom prst="ellipse">
              <a:avLst/>
            </a:prstGeom>
            <a:solidFill>
              <a:srgbClr val="FFC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098" name="Picture 2" descr="Resultado de imagen para FIREBASE IMAGENE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92456" y="2492799"/>
            <a:ext cx="3046789" cy="89950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6">
            <a:extLst>
              <a:ext uri="{FF2B5EF4-FFF2-40B4-BE49-F238E27FC236}">
                <a16:creationId xmlns:a16="http://schemas.microsoft.com/office/drawing/2014/main" xmlns="" id="{E623F98E-5FFF-4701-A99F-87B202C66033}"/>
              </a:ext>
            </a:extLst>
          </p:cNvPr>
          <p:cNvSpPr txBox="1"/>
          <p:nvPr/>
        </p:nvSpPr>
        <p:spPr>
          <a:xfrm>
            <a:off x="1308048" y="2045775"/>
            <a:ext cx="7052181" cy="3785652"/>
          </a:xfrm>
          <a:prstGeom prst="rect">
            <a:avLst/>
          </a:prstGeom>
          <a:noFill/>
        </p:spPr>
        <p:txBody>
          <a:bodyPr wrap="square" rtlCol="0">
            <a:spAutoFit/>
          </a:bodyPr>
          <a:lstStyle/>
          <a:p>
            <a:pPr algn="just"/>
            <a:r>
              <a:rPr lang="es-EC" sz="2400" dirty="0" smtClean="0">
                <a:solidFill>
                  <a:srgbClr val="5A1745"/>
                </a:solidFill>
                <a:latin typeface="Agency FB" panose="020B0503020202020204" pitchFamily="34" charset="0"/>
              </a:rPr>
              <a:t>El sistema tiene una orientación hacia el IoT y se utiliza Firebase para satisfacer esta necesidad.</a:t>
            </a:r>
            <a:endParaRPr lang="es-EC" sz="2400" dirty="0" smtClean="0">
              <a:solidFill>
                <a:schemeClr val="bg2">
                  <a:lumMod val="25000"/>
                </a:schemeClr>
              </a:solidFill>
              <a:latin typeface="Agency FB" panose="020B0503020202020204" pitchFamily="34" charset="0"/>
            </a:endParaRPr>
          </a:p>
          <a:p>
            <a:pPr algn="just"/>
            <a:endParaRPr lang="es-EC" sz="2400" dirty="0">
              <a:solidFill>
                <a:schemeClr val="bg2">
                  <a:lumMod val="25000"/>
                </a:schemeClr>
              </a:solidFill>
              <a:latin typeface="Agency FB" panose="020B0503020202020204" pitchFamily="34" charset="0"/>
            </a:endParaRPr>
          </a:p>
          <a:p>
            <a:pPr algn="just"/>
            <a:r>
              <a:rPr lang="es-EC" sz="2400" dirty="0" smtClean="0">
                <a:solidFill>
                  <a:srgbClr val="93093D"/>
                </a:solidFill>
                <a:latin typeface="Agency FB" panose="020B0503020202020204" pitchFamily="34" charset="0"/>
              </a:rPr>
              <a:t>Se utilizan los servicios de autentificación de usuario, base de datos en tiempo real y almacenamiento de información de la plataforma de Firebase.</a:t>
            </a:r>
          </a:p>
          <a:p>
            <a:pPr algn="just"/>
            <a:endParaRPr lang="es-EC" sz="2400" dirty="0">
              <a:solidFill>
                <a:srgbClr val="CA0034"/>
              </a:solidFill>
              <a:latin typeface="Agency FB" panose="020B0503020202020204" pitchFamily="34" charset="0"/>
            </a:endParaRPr>
          </a:p>
          <a:p>
            <a:pPr algn="just"/>
            <a:r>
              <a:rPr lang="es-EC" sz="2400" dirty="0" smtClean="0">
                <a:solidFill>
                  <a:srgbClr val="CA0034"/>
                </a:solidFill>
                <a:latin typeface="Agency FB" panose="020B0503020202020204" pitchFamily="34" charset="0"/>
              </a:rPr>
              <a:t>El leguaje utilizado para la programación del controlador es Python, donde se procesan los pedidos del usuario y se analiza el estado de los sensores para cambiar el estado de los actuadores.</a:t>
            </a:r>
            <a:endParaRPr lang="es-EC" sz="2400" dirty="0">
              <a:solidFill>
                <a:srgbClr val="CA0034"/>
              </a:solidFill>
              <a:latin typeface="Agency FB" panose="020B0503020202020204" pitchFamily="34" charset="0"/>
            </a:endParaRPr>
          </a:p>
        </p:txBody>
      </p:sp>
      <p:sp>
        <p:nvSpPr>
          <p:cNvPr id="15" name="Elipse 14"/>
          <p:cNvSpPr/>
          <p:nvPr/>
        </p:nvSpPr>
        <p:spPr>
          <a:xfrm>
            <a:off x="673493" y="4698999"/>
            <a:ext cx="270000" cy="270000"/>
          </a:xfrm>
          <a:prstGeom prst="ellipse">
            <a:avLst/>
          </a:prstGeom>
          <a:solidFill>
            <a:srgbClr val="CA00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Elipse 15"/>
          <p:cNvSpPr/>
          <p:nvPr/>
        </p:nvSpPr>
        <p:spPr>
          <a:xfrm>
            <a:off x="673493" y="2117526"/>
            <a:ext cx="270000" cy="270000"/>
          </a:xfrm>
          <a:prstGeom prst="ellipse">
            <a:avLst/>
          </a:prstGeom>
          <a:solidFill>
            <a:srgbClr val="5A17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Elipse 16"/>
          <p:cNvSpPr/>
          <p:nvPr/>
        </p:nvSpPr>
        <p:spPr>
          <a:xfrm>
            <a:off x="673493" y="3243168"/>
            <a:ext cx="270000" cy="270000"/>
          </a:xfrm>
          <a:prstGeom prst="ellipse">
            <a:avLst/>
          </a:prstGeom>
          <a:solidFill>
            <a:srgbClr val="930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102" name="Picture 6" descr="Resultado de imagen para python"/>
          <p:cNvPicPr>
            <a:picLocks noChangeAspect="1" noChangeArrowheads="1"/>
          </p:cNvPicPr>
          <p:nvPr/>
        </p:nvPicPr>
        <p:blipFill rotWithShape="1">
          <a:blip r:embed="rId3">
            <a:extLst>
              <a:ext uri="{28A0092B-C50C-407E-A947-70E740481C1C}">
                <a14:useLocalDpi xmlns:a14="http://schemas.microsoft.com/office/drawing/2010/main" val="0"/>
              </a:ext>
            </a:extLst>
          </a:blip>
          <a:srcRect l="10110" r="11494"/>
          <a:stretch/>
        </p:blipFill>
        <p:spPr bwMode="auto">
          <a:xfrm>
            <a:off x="8592456" y="4081662"/>
            <a:ext cx="2848506" cy="1227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8978694"/>
      </p:ext>
    </p:extLst>
  </p:cSld>
  <p:clrMapOvr>
    <a:masterClrMapping/>
  </p:clrMapOvr>
  <p:transition spd="slow">
    <p:push/>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78">
            <a:extLst>
              <a:ext uri="{FF2B5EF4-FFF2-40B4-BE49-F238E27FC236}">
                <a16:creationId xmlns:a16="http://schemas.microsoft.com/office/drawing/2014/main" xmlns="" id="{B347FCAE-CD51-47C1-A0E5-7FE287A79E42}"/>
              </a:ext>
            </a:extLst>
          </p:cNvPr>
          <p:cNvGrpSpPr/>
          <p:nvPr/>
        </p:nvGrpSpPr>
        <p:grpSpPr>
          <a:xfrm>
            <a:off x="5378756" y="1062002"/>
            <a:ext cx="1434489" cy="190500"/>
            <a:chOff x="4679586" y="878988"/>
            <a:chExt cx="1434489" cy="190500"/>
          </a:xfrm>
        </p:grpSpPr>
        <p:sp>
          <p:nvSpPr>
            <p:cNvPr id="4" name="Oval 70">
              <a:extLst>
                <a:ext uri="{FF2B5EF4-FFF2-40B4-BE49-F238E27FC236}">
                  <a16:creationId xmlns:a16="http://schemas.microsoft.com/office/drawing/2014/main" xmlns="" id="{957F6F33-D335-4F37-A9F5-23DE49CB0B4A}"/>
                </a:ext>
              </a:extLst>
            </p:cNvPr>
            <p:cNvSpPr/>
            <p:nvPr/>
          </p:nvSpPr>
          <p:spPr>
            <a:xfrm>
              <a:off x="4679586" y="878988"/>
              <a:ext cx="190500" cy="190500"/>
            </a:xfrm>
            <a:prstGeom prst="ellipse">
              <a:avLst/>
            </a:prstGeom>
            <a:solidFill>
              <a:srgbClr val="5A17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73">
              <a:extLst>
                <a:ext uri="{FF2B5EF4-FFF2-40B4-BE49-F238E27FC236}">
                  <a16:creationId xmlns:a16="http://schemas.microsoft.com/office/drawing/2014/main" xmlns="" id="{9D3A95DB-0E0C-40A8-88F7-9DAC67B156F6}"/>
                </a:ext>
              </a:extLst>
            </p:cNvPr>
            <p:cNvSpPr/>
            <p:nvPr/>
          </p:nvSpPr>
          <p:spPr>
            <a:xfrm>
              <a:off x="4990736" y="878988"/>
              <a:ext cx="190500" cy="190500"/>
            </a:xfrm>
            <a:prstGeom prst="ellipse">
              <a:avLst/>
            </a:prstGeom>
            <a:solidFill>
              <a:srgbClr val="930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75">
              <a:extLst>
                <a:ext uri="{FF2B5EF4-FFF2-40B4-BE49-F238E27FC236}">
                  <a16:creationId xmlns:a16="http://schemas.microsoft.com/office/drawing/2014/main" xmlns="" id="{AD1EA8C3-D35D-4FB7-8D6B-858B4EE08256}"/>
                </a:ext>
              </a:extLst>
            </p:cNvPr>
            <p:cNvSpPr/>
            <p:nvPr/>
          </p:nvSpPr>
          <p:spPr>
            <a:xfrm>
              <a:off x="5301522" y="878988"/>
              <a:ext cx="190500" cy="190500"/>
            </a:xfrm>
            <a:prstGeom prst="ellipse">
              <a:avLst/>
            </a:prstGeom>
            <a:solidFill>
              <a:srgbClr val="CA00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76">
              <a:extLst>
                <a:ext uri="{FF2B5EF4-FFF2-40B4-BE49-F238E27FC236}">
                  <a16:creationId xmlns:a16="http://schemas.microsoft.com/office/drawing/2014/main" xmlns="" id="{FD4B96A9-29AD-4507-B1E8-D12C03BAD2C2}"/>
                </a:ext>
              </a:extLst>
            </p:cNvPr>
            <p:cNvSpPr/>
            <p:nvPr/>
          </p:nvSpPr>
          <p:spPr>
            <a:xfrm>
              <a:off x="5612308" y="878988"/>
              <a:ext cx="190500" cy="190500"/>
            </a:xfrm>
            <a:prstGeom prst="ellipse">
              <a:avLst/>
            </a:prstGeom>
            <a:solidFill>
              <a:srgbClr val="FF5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7">
              <a:extLst>
                <a:ext uri="{FF2B5EF4-FFF2-40B4-BE49-F238E27FC236}">
                  <a16:creationId xmlns:a16="http://schemas.microsoft.com/office/drawing/2014/main" xmlns="" id="{50AFA104-D1BD-427D-90C1-6CE47F2C7A56}"/>
                </a:ext>
              </a:extLst>
            </p:cNvPr>
            <p:cNvSpPr/>
            <p:nvPr/>
          </p:nvSpPr>
          <p:spPr>
            <a:xfrm>
              <a:off x="5923575" y="878988"/>
              <a:ext cx="190500" cy="190500"/>
            </a:xfrm>
            <a:prstGeom prst="ellipse">
              <a:avLst/>
            </a:prstGeom>
            <a:solidFill>
              <a:srgbClr val="FFC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6">
            <a:extLst>
              <a:ext uri="{FF2B5EF4-FFF2-40B4-BE49-F238E27FC236}">
                <a16:creationId xmlns:a16="http://schemas.microsoft.com/office/drawing/2014/main" xmlns="" id="{E623F98E-5FFF-4701-A99F-87B202C66033}"/>
              </a:ext>
            </a:extLst>
          </p:cNvPr>
          <p:cNvSpPr txBox="1"/>
          <p:nvPr/>
        </p:nvSpPr>
        <p:spPr>
          <a:xfrm>
            <a:off x="160421" y="329374"/>
            <a:ext cx="11861688" cy="584775"/>
          </a:xfrm>
          <a:prstGeom prst="rect">
            <a:avLst/>
          </a:prstGeom>
          <a:noFill/>
        </p:spPr>
        <p:txBody>
          <a:bodyPr wrap="square" rtlCol="0">
            <a:spAutoFit/>
          </a:bodyPr>
          <a:lstStyle/>
          <a:p>
            <a:pPr algn="ctr"/>
            <a:r>
              <a:rPr lang="es-EC" sz="3200" dirty="0" smtClean="0">
                <a:solidFill>
                  <a:schemeClr val="bg2">
                    <a:lumMod val="50000"/>
                  </a:schemeClr>
                </a:solidFill>
                <a:latin typeface="Agency FB" panose="020B0503020202020204" pitchFamily="34" charset="0"/>
              </a:rPr>
              <a:t>PROGRAMACIÓN DEL CONTROLADOR Y BASE DE DATOS EN TIEMPO REAL</a:t>
            </a:r>
            <a:endParaRPr lang="es-EC" sz="3200" dirty="0">
              <a:solidFill>
                <a:schemeClr val="bg2">
                  <a:lumMod val="50000"/>
                </a:schemeClr>
              </a:solidFill>
              <a:latin typeface="Agency FB" panose="020B0503020202020204" pitchFamily="34" charset="0"/>
            </a:endParaRPr>
          </a:p>
        </p:txBody>
      </p:sp>
      <p:grpSp>
        <p:nvGrpSpPr>
          <p:cNvPr id="24" name="Lienzo 72"/>
          <p:cNvGrpSpPr/>
          <p:nvPr/>
        </p:nvGrpSpPr>
        <p:grpSpPr>
          <a:xfrm>
            <a:off x="1949610" y="1529144"/>
            <a:ext cx="8483163" cy="4919041"/>
            <a:chOff x="0" y="0"/>
            <a:chExt cx="4445635" cy="2658110"/>
          </a:xfrm>
        </p:grpSpPr>
        <p:sp>
          <p:nvSpPr>
            <p:cNvPr id="25" name="Rectángulo 24"/>
            <p:cNvSpPr/>
            <p:nvPr/>
          </p:nvSpPr>
          <p:spPr>
            <a:xfrm>
              <a:off x="0" y="0"/>
              <a:ext cx="4445635" cy="2658110"/>
            </a:xfrm>
            <a:prstGeom prst="rect">
              <a:avLst/>
            </a:prstGeom>
          </p:spPr>
        </p:sp>
        <p:pic>
          <p:nvPicPr>
            <p:cNvPr id="26" name="Imagen 25"/>
            <p:cNvPicPr/>
            <p:nvPr/>
          </p:nvPicPr>
          <p:blipFill>
            <a:blip r:embed="rId2" cstate="print">
              <a:extLst>
                <a:ext uri="{28A0092B-C50C-407E-A947-70E740481C1C}">
                  <a14:useLocalDpi xmlns:a14="http://schemas.microsoft.com/office/drawing/2010/main" val="0"/>
                </a:ext>
              </a:extLst>
            </a:blip>
            <a:stretch>
              <a:fillRect/>
            </a:stretch>
          </p:blipFill>
          <p:spPr>
            <a:xfrm rot="10800000">
              <a:off x="1989188" y="13"/>
              <a:ext cx="2420887" cy="2638412"/>
            </a:xfrm>
            <a:prstGeom prst="rect">
              <a:avLst/>
            </a:prstGeom>
          </p:spPr>
        </p:pic>
        <p:grpSp>
          <p:nvGrpSpPr>
            <p:cNvPr id="27" name="Grupo 26"/>
            <p:cNvGrpSpPr/>
            <p:nvPr/>
          </p:nvGrpSpPr>
          <p:grpSpPr>
            <a:xfrm>
              <a:off x="0" y="0"/>
              <a:ext cx="1989188" cy="2622430"/>
              <a:chOff x="3497212" y="0"/>
              <a:chExt cx="1989188" cy="2622430"/>
            </a:xfrm>
          </p:grpSpPr>
          <p:pic>
            <p:nvPicPr>
              <p:cNvPr id="33" name="Imagen 32"/>
              <p:cNvPicPr/>
              <p:nvPr/>
            </p:nvPicPr>
            <p:blipFill rotWithShape="1">
              <a:blip r:embed="rId3"/>
              <a:srcRect l="18806" t="18237" r="52796" b="28675"/>
              <a:stretch/>
            </p:blipFill>
            <p:spPr bwMode="auto">
              <a:xfrm>
                <a:off x="3497212" y="0"/>
                <a:ext cx="1989188" cy="2147997"/>
              </a:xfrm>
              <a:prstGeom prst="rect">
                <a:avLst/>
              </a:prstGeom>
              <a:ln>
                <a:noFill/>
              </a:ln>
              <a:extLst>
                <a:ext uri="{53640926-AAD7-44D8-BBD7-CCE9431645EC}">
                  <a14:shadowObscured xmlns:a14="http://schemas.microsoft.com/office/drawing/2010/main"/>
                </a:ext>
              </a:extLst>
            </p:spPr>
          </p:pic>
          <p:pic>
            <p:nvPicPr>
              <p:cNvPr id="34" name="Imagen 33"/>
              <p:cNvPicPr/>
              <p:nvPr/>
            </p:nvPicPr>
            <p:blipFill rotWithShape="1">
              <a:blip r:embed="rId4"/>
              <a:srcRect l="18818" t="63418" r="55667" b="8006"/>
              <a:stretch/>
            </p:blipFill>
            <p:spPr bwMode="auto">
              <a:xfrm>
                <a:off x="3505838" y="1517494"/>
                <a:ext cx="1777050" cy="1104936"/>
              </a:xfrm>
              <a:prstGeom prst="rect">
                <a:avLst/>
              </a:prstGeom>
              <a:ln>
                <a:noFill/>
              </a:ln>
              <a:extLst>
                <a:ext uri="{53640926-AAD7-44D8-BBD7-CCE9431645EC}">
                  <a14:shadowObscured xmlns:a14="http://schemas.microsoft.com/office/drawing/2010/main"/>
                </a:ext>
              </a:extLst>
            </p:spPr>
          </p:pic>
        </p:grpSp>
        <p:cxnSp>
          <p:nvCxnSpPr>
            <p:cNvPr id="28" name="Conector angular 27"/>
            <p:cNvCxnSpPr/>
            <p:nvPr/>
          </p:nvCxnSpPr>
          <p:spPr>
            <a:xfrm flipV="1">
              <a:off x="1374321" y="971550"/>
              <a:ext cx="1435554" cy="636377"/>
            </a:xfrm>
            <a:prstGeom prst="bentConnector3">
              <a:avLst>
                <a:gd name="adj1" fmla="val 50000"/>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ector angular 28"/>
            <p:cNvCxnSpPr/>
            <p:nvPr/>
          </p:nvCxnSpPr>
          <p:spPr>
            <a:xfrm rot="10800000" flipV="1">
              <a:off x="1355272" y="514350"/>
              <a:ext cx="2683329" cy="1239292"/>
            </a:xfrm>
            <a:prstGeom prst="bentConnector3">
              <a:avLst>
                <a:gd name="adj1" fmla="val 40770"/>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ector angular 29"/>
            <p:cNvCxnSpPr/>
            <p:nvPr/>
          </p:nvCxnSpPr>
          <p:spPr>
            <a:xfrm rot="10800000" flipV="1">
              <a:off x="1355271" y="1343024"/>
              <a:ext cx="1714500" cy="540933"/>
            </a:xfrm>
            <a:prstGeom prst="bentConnector3">
              <a:avLst>
                <a:gd name="adj1" fmla="val 3334"/>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Conector angular 30"/>
            <p:cNvCxnSpPr/>
            <p:nvPr/>
          </p:nvCxnSpPr>
          <p:spPr>
            <a:xfrm rot="10800000">
              <a:off x="1355272" y="2185843"/>
              <a:ext cx="1368879" cy="338282"/>
            </a:xfrm>
            <a:prstGeom prst="bentConnector3">
              <a:avLst>
                <a:gd name="adj1" fmla="val 4652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onector angular 31"/>
            <p:cNvCxnSpPr/>
            <p:nvPr/>
          </p:nvCxnSpPr>
          <p:spPr>
            <a:xfrm rot="10800000" flipV="1">
              <a:off x="1355272" y="1476375"/>
              <a:ext cx="2892878" cy="554890"/>
            </a:xfrm>
            <a:prstGeom prst="bentConnector3">
              <a:avLst>
                <a:gd name="adj1" fmla="val 18062"/>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1691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upo 11"/>
          <p:cNvGrpSpPr>
            <a:grpSpLocks noChangeAspect="1"/>
          </p:cNvGrpSpPr>
          <p:nvPr/>
        </p:nvGrpSpPr>
        <p:grpSpPr>
          <a:xfrm>
            <a:off x="911544" y="2538477"/>
            <a:ext cx="1617579" cy="1809284"/>
            <a:chOff x="5119318" y="2776110"/>
            <a:chExt cx="3015851" cy="3373269"/>
          </a:xfrm>
        </p:grpSpPr>
        <p:sp>
          <p:nvSpPr>
            <p:cNvPr id="13" name="Rectangle 45">
              <a:extLst>
                <a:ext uri="{FF2B5EF4-FFF2-40B4-BE49-F238E27FC236}">
                  <a16:creationId xmlns="" xmlns:a16="http://schemas.microsoft.com/office/drawing/2014/main" id="{89358179-2A58-46E2-AEB2-52DD2FEDB8A5}"/>
                </a:ext>
              </a:extLst>
            </p:cNvPr>
            <p:cNvSpPr/>
            <p:nvPr/>
          </p:nvSpPr>
          <p:spPr>
            <a:xfrm rot="2700000">
              <a:off x="5900408" y="2776110"/>
              <a:ext cx="872818" cy="872818"/>
            </a:xfrm>
            <a:prstGeom prst="rect">
              <a:avLst/>
            </a:prstGeom>
            <a:solidFill>
              <a:srgbClr val="6F07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Rectangle 71">
              <a:extLst>
                <a:ext uri="{FF2B5EF4-FFF2-40B4-BE49-F238E27FC236}">
                  <a16:creationId xmlns="" xmlns:a16="http://schemas.microsoft.com/office/drawing/2014/main" id="{F23EC72C-9DE5-46E0-AF22-E80E559F75AE}"/>
                </a:ext>
              </a:extLst>
            </p:cNvPr>
            <p:cNvSpPr/>
            <p:nvPr/>
          </p:nvSpPr>
          <p:spPr>
            <a:xfrm rot="2700000">
              <a:off x="6808859" y="4823070"/>
              <a:ext cx="1306747" cy="1345872"/>
            </a:xfrm>
            <a:prstGeom prst="rect">
              <a:avLst/>
            </a:prstGeom>
            <a:solidFill>
              <a:srgbClr val="CA00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Rectangle 72">
              <a:extLst>
                <a:ext uri="{FF2B5EF4-FFF2-40B4-BE49-F238E27FC236}">
                  <a16:creationId xmlns="" xmlns:a16="http://schemas.microsoft.com/office/drawing/2014/main" id="{6A760CC4-A53B-4E47-825A-B3221D1DCA2E}"/>
                </a:ext>
              </a:extLst>
            </p:cNvPr>
            <p:cNvSpPr/>
            <p:nvPr/>
          </p:nvSpPr>
          <p:spPr>
            <a:xfrm rot="2700000">
              <a:off x="5151558" y="3965619"/>
              <a:ext cx="1638069" cy="1702549"/>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18" name="Rectangle 71">
            <a:extLst>
              <a:ext uri="{FF2B5EF4-FFF2-40B4-BE49-F238E27FC236}">
                <a16:creationId xmlns="" xmlns:a16="http://schemas.microsoft.com/office/drawing/2014/main" id="{F23EC72C-9DE5-46E0-AF22-E80E559F75AE}"/>
              </a:ext>
            </a:extLst>
          </p:cNvPr>
          <p:cNvSpPr/>
          <p:nvPr/>
        </p:nvSpPr>
        <p:spPr>
          <a:xfrm rot="2700000">
            <a:off x="1725792" y="2782680"/>
            <a:ext cx="627365" cy="676632"/>
          </a:xfrm>
          <a:prstGeom prst="rect">
            <a:avLst/>
          </a:prstGeom>
          <a:solidFill>
            <a:srgbClr val="FF5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9" name="Straight Connector 18">
            <a:extLst>
              <a:ext uri="{FF2B5EF4-FFF2-40B4-BE49-F238E27FC236}">
                <a16:creationId xmlns:a16="http://schemas.microsoft.com/office/drawing/2014/main" xmlns="" id="{7141C71E-E08E-4C35-AF33-12A46FFB4E28}"/>
              </a:ext>
            </a:extLst>
          </p:cNvPr>
          <p:cNvCxnSpPr/>
          <p:nvPr/>
        </p:nvCxnSpPr>
        <p:spPr>
          <a:xfrm>
            <a:off x="2315632" y="3494297"/>
            <a:ext cx="8384452"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1" name="TextBox 16">
            <a:extLst>
              <a:ext uri="{FF2B5EF4-FFF2-40B4-BE49-F238E27FC236}">
                <a16:creationId xmlns:a16="http://schemas.microsoft.com/office/drawing/2014/main" xmlns="" id="{E623F98E-5FFF-4701-A99F-87B202C66033}"/>
              </a:ext>
            </a:extLst>
          </p:cNvPr>
          <p:cNvSpPr txBox="1"/>
          <p:nvPr/>
        </p:nvSpPr>
        <p:spPr>
          <a:xfrm>
            <a:off x="2393058" y="2909521"/>
            <a:ext cx="8229600" cy="584775"/>
          </a:xfrm>
          <a:prstGeom prst="rect">
            <a:avLst/>
          </a:prstGeom>
          <a:noFill/>
        </p:spPr>
        <p:txBody>
          <a:bodyPr wrap="square" rtlCol="0">
            <a:spAutoFit/>
          </a:bodyPr>
          <a:lstStyle/>
          <a:p>
            <a:pPr algn="ctr"/>
            <a:r>
              <a:rPr lang="es-EC" sz="3200" dirty="0" smtClean="0">
                <a:solidFill>
                  <a:schemeClr val="bg2">
                    <a:lumMod val="50000"/>
                  </a:schemeClr>
                </a:solidFill>
                <a:latin typeface="Agency FB" panose="020B0503020202020204" pitchFamily="34" charset="0"/>
              </a:rPr>
              <a:t>DISEÑO Y DESARROLLO DE LA APLICACIÓN INTERACTIVA</a:t>
            </a:r>
            <a:endParaRPr lang="es-EC" sz="3200" dirty="0">
              <a:solidFill>
                <a:schemeClr val="bg2">
                  <a:lumMod val="50000"/>
                </a:schemeClr>
              </a:solidFill>
              <a:latin typeface="Agency FB" panose="020B0503020202020204" pitchFamily="34" charset="0"/>
            </a:endParaRPr>
          </a:p>
        </p:txBody>
      </p:sp>
    </p:spTree>
    <p:extLst>
      <p:ext uri="{BB962C8B-B14F-4D97-AF65-F5344CB8AC3E}">
        <p14:creationId xmlns:p14="http://schemas.microsoft.com/office/powerpoint/2010/main" val="4224854342"/>
      </p:ext>
    </p:extLst>
  </p:cSld>
  <p:clrMapOvr>
    <a:masterClrMapping/>
  </p:clrMapOvr>
  <mc:AlternateContent xmlns:mc="http://schemas.openxmlformats.org/markup-compatibility/2006" xmlns:p14="http://schemas.microsoft.com/office/powerpoint/2010/main">
    <mc:Choice Requires="p14">
      <p:transition spd="slow" p14:dur="1250">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125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12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6">
            <a:extLst>
              <a:ext uri="{FF2B5EF4-FFF2-40B4-BE49-F238E27FC236}">
                <a16:creationId xmlns:a16="http://schemas.microsoft.com/office/drawing/2014/main" xmlns="" id="{E623F98E-5FFF-4701-A99F-87B202C66033}"/>
              </a:ext>
            </a:extLst>
          </p:cNvPr>
          <p:cNvSpPr txBox="1"/>
          <p:nvPr/>
        </p:nvSpPr>
        <p:spPr>
          <a:xfrm>
            <a:off x="160421" y="329374"/>
            <a:ext cx="11861688" cy="584775"/>
          </a:xfrm>
          <a:prstGeom prst="rect">
            <a:avLst/>
          </a:prstGeom>
          <a:noFill/>
        </p:spPr>
        <p:txBody>
          <a:bodyPr wrap="square" rtlCol="0">
            <a:spAutoFit/>
          </a:bodyPr>
          <a:lstStyle/>
          <a:p>
            <a:pPr algn="ctr"/>
            <a:r>
              <a:rPr lang="es-EC" sz="3200" dirty="0" smtClean="0">
                <a:solidFill>
                  <a:schemeClr val="bg2">
                    <a:lumMod val="50000"/>
                  </a:schemeClr>
                </a:solidFill>
                <a:latin typeface="Agency FB" panose="020B0503020202020204" pitchFamily="34" charset="0"/>
              </a:rPr>
              <a:t>DESARROLLO DE LA APLICACIÓN EN GINGA</a:t>
            </a:r>
            <a:endParaRPr lang="es-EC" sz="3200" dirty="0">
              <a:solidFill>
                <a:schemeClr val="bg2">
                  <a:lumMod val="50000"/>
                </a:schemeClr>
              </a:solidFill>
              <a:latin typeface="Agency FB" panose="020B0503020202020204" pitchFamily="34" charset="0"/>
            </a:endParaRPr>
          </a:p>
        </p:txBody>
      </p:sp>
      <p:grpSp>
        <p:nvGrpSpPr>
          <p:cNvPr id="3" name="Group 78">
            <a:extLst>
              <a:ext uri="{FF2B5EF4-FFF2-40B4-BE49-F238E27FC236}">
                <a16:creationId xmlns:a16="http://schemas.microsoft.com/office/drawing/2014/main" xmlns="" id="{B347FCAE-CD51-47C1-A0E5-7FE287A79E42}"/>
              </a:ext>
            </a:extLst>
          </p:cNvPr>
          <p:cNvGrpSpPr/>
          <p:nvPr/>
        </p:nvGrpSpPr>
        <p:grpSpPr>
          <a:xfrm>
            <a:off x="5378756" y="1062002"/>
            <a:ext cx="1434489" cy="190500"/>
            <a:chOff x="4679586" y="878988"/>
            <a:chExt cx="1434489" cy="190500"/>
          </a:xfrm>
        </p:grpSpPr>
        <p:sp>
          <p:nvSpPr>
            <p:cNvPr id="4" name="Oval 70">
              <a:extLst>
                <a:ext uri="{FF2B5EF4-FFF2-40B4-BE49-F238E27FC236}">
                  <a16:creationId xmlns:a16="http://schemas.microsoft.com/office/drawing/2014/main" xmlns="" id="{957F6F33-D335-4F37-A9F5-23DE49CB0B4A}"/>
                </a:ext>
              </a:extLst>
            </p:cNvPr>
            <p:cNvSpPr/>
            <p:nvPr/>
          </p:nvSpPr>
          <p:spPr>
            <a:xfrm>
              <a:off x="4679586" y="878988"/>
              <a:ext cx="190500" cy="190500"/>
            </a:xfrm>
            <a:prstGeom prst="ellipse">
              <a:avLst/>
            </a:prstGeom>
            <a:solidFill>
              <a:srgbClr val="5A17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73">
              <a:extLst>
                <a:ext uri="{FF2B5EF4-FFF2-40B4-BE49-F238E27FC236}">
                  <a16:creationId xmlns:a16="http://schemas.microsoft.com/office/drawing/2014/main" xmlns="" id="{9D3A95DB-0E0C-40A8-88F7-9DAC67B156F6}"/>
                </a:ext>
              </a:extLst>
            </p:cNvPr>
            <p:cNvSpPr/>
            <p:nvPr/>
          </p:nvSpPr>
          <p:spPr>
            <a:xfrm>
              <a:off x="4990736" y="878988"/>
              <a:ext cx="190500" cy="190500"/>
            </a:xfrm>
            <a:prstGeom prst="ellipse">
              <a:avLst/>
            </a:prstGeom>
            <a:solidFill>
              <a:srgbClr val="930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75">
              <a:extLst>
                <a:ext uri="{FF2B5EF4-FFF2-40B4-BE49-F238E27FC236}">
                  <a16:creationId xmlns:a16="http://schemas.microsoft.com/office/drawing/2014/main" xmlns="" id="{AD1EA8C3-D35D-4FB7-8D6B-858B4EE08256}"/>
                </a:ext>
              </a:extLst>
            </p:cNvPr>
            <p:cNvSpPr/>
            <p:nvPr/>
          </p:nvSpPr>
          <p:spPr>
            <a:xfrm>
              <a:off x="5301522" y="878988"/>
              <a:ext cx="190500" cy="190500"/>
            </a:xfrm>
            <a:prstGeom prst="ellipse">
              <a:avLst/>
            </a:prstGeom>
            <a:solidFill>
              <a:srgbClr val="CA00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76">
              <a:extLst>
                <a:ext uri="{FF2B5EF4-FFF2-40B4-BE49-F238E27FC236}">
                  <a16:creationId xmlns:a16="http://schemas.microsoft.com/office/drawing/2014/main" xmlns="" id="{FD4B96A9-29AD-4507-B1E8-D12C03BAD2C2}"/>
                </a:ext>
              </a:extLst>
            </p:cNvPr>
            <p:cNvSpPr/>
            <p:nvPr/>
          </p:nvSpPr>
          <p:spPr>
            <a:xfrm>
              <a:off x="5612308" y="878988"/>
              <a:ext cx="190500" cy="190500"/>
            </a:xfrm>
            <a:prstGeom prst="ellipse">
              <a:avLst/>
            </a:prstGeom>
            <a:solidFill>
              <a:srgbClr val="FF5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7">
              <a:extLst>
                <a:ext uri="{FF2B5EF4-FFF2-40B4-BE49-F238E27FC236}">
                  <a16:creationId xmlns:a16="http://schemas.microsoft.com/office/drawing/2014/main" xmlns="" id="{50AFA104-D1BD-427D-90C1-6CE47F2C7A56}"/>
                </a:ext>
              </a:extLst>
            </p:cNvPr>
            <p:cNvSpPr/>
            <p:nvPr/>
          </p:nvSpPr>
          <p:spPr>
            <a:xfrm>
              <a:off x="5923575" y="878988"/>
              <a:ext cx="190500" cy="190500"/>
            </a:xfrm>
            <a:prstGeom prst="ellipse">
              <a:avLst/>
            </a:prstGeom>
            <a:solidFill>
              <a:srgbClr val="FFC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ángulo redondeado 45"/>
          <p:cNvSpPr/>
          <p:nvPr/>
        </p:nvSpPr>
        <p:spPr>
          <a:xfrm>
            <a:off x="3818020" y="2298333"/>
            <a:ext cx="7363326" cy="946483"/>
          </a:xfrm>
          <a:prstGeom prst="roundRect">
            <a:avLst/>
          </a:prstGeom>
          <a:noFill/>
          <a:ln>
            <a:solidFill>
              <a:srgbClr val="FFC5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s-ES" sz="2400" dirty="0" smtClean="0">
                <a:solidFill>
                  <a:schemeClr val="tx1">
                    <a:lumMod val="75000"/>
                    <a:lumOff val="25000"/>
                  </a:schemeClr>
                </a:solidFill>
                <a:latin typeface="Agency FB" panose="020B0503020202020204" pitchFamily="34" charset="0"/>
              </a:rPr>
              <a:t>Tiene como objetivo proveer al usuario la percepción personalizada de los equipos instalados en su vivienda.</a:t>
            </a:r>
            <a:endParaRPr lang="es-ES" sz="2400" dirty="0">
              <a:solidFill>
                <a:schemeClr val="tx1">
                  <a:lumMod val="75000"/>
                  <a:lumOff val="25000"/>
                </a:schemeClr>
              </a:solidFill>
              <a:latin typeface="Agency FB" panose="020B0503020202020204" pitchFamily="34" charset="0"/>
            </a:endParaRPr>
          </a:p>
        </p:txBody>
      </p:sp>
      <p:sp>
        <p:nvSpPr>
          <p:cNvPr id="47" name="Rectángulo redondeado 46"/>
          <p:cNvSpPr/>
          <p:nvPr/>
        </p:nvSpPr>
        <p:spPr>
          <a:xfrm>
            <a:off x="3818018" y="4990000"/>
            <a:ext cx="7363326" cy="924858"/>
          </a:xfrm>
          <a:prstGeom prst="roundRect">
            <a:avLst/>
          </a:prstGeom>
          <a:noFill/>
          <a:ln>
            <a:solidFill>
              <a:srgbClr val="93093D"/>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s-EC" sz="2400" dirty="0" smtClean="0">
                <a:solidFill>
                  <a:schemeClr val="tx1">
                    <a:lumMod val="75000"/>
                    <a:lumOff val="25000"/>
                  </a:schemeClr>
                </a:solidFill>
                <a:latin typeface="Agency FB" panose="020B0503020202020204" pitchFamily="34" charset="0"/>
              </a:rPr>
              <a:t>Se puede tomar decisiones sobre el comportamiento de los dispositivos en beneficio de la seguridad, comodidad, eficiencia energética, etc. </a:t>
            </a:r>
            <a:endParaRPr lang="es-ES" sz="2400" dirty="0">
              <a:solidFill>
                <a:schemeClr val="tx1">
                  <a:lumMod val="75000"/>
                  <a:lumOff val="25000"/>
                </a:schemeClr>
              </a:solidFill>
              <a:latin typeface="Agency FB" panose="020B0503020202020204" pitchFamily="34" charset="0"/>
            </a:endParaRPr>
          </a:p>
        </p:txBody>
      </p:sp>
      <p:sp>
        <p:nvSpPr>
          <p:cNvPr id="48" name="Rectángulo redondeado 47"/>
          <p:cNvSpPr/>
          <p:nvPr/>
        </p:nvSpPr>
        <p:spPr>
          <a:xfrm>
            <a:off x="3818018" y="3332438"/>
            <a:ext cx="7363326" cy="505327"/>
          </a:xfrm>
          <a:prstGeom prst="roundRect">
            <a:avLst/>
          </a:prstGeom>
          <a:noFill/>
          <a:ln>
            <a:solidFill>
              <a:srgbClr val="FF562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s-EC" sz="2400" dirty="0" smtClean="0">
                <a:solidFill>
                  <a:schemeClr val="tx1">
                    <a:lumMod val="75000"/>
                    <a:lumOff val="25000"/>
                  </a:schemeClr>
                </a:solidFill>
                <a:latin typeface="Agency FB" panose="020B0503020202020204" pitchFamily="34" charset="0"/>
              </a:rPr>
              <a:t>Aplicación es centrada en el usuario, intuitiva y fácil de usar.</a:t>
            </a:r>
            <a:endParaRPr lang="es-ES" sz="2400" dirty="0">
              <a:solidFill>
                <a:schemeClr val="tx1">
                  <a:lumMod val="75000"/>
                  <a:lumOff val="25000"/>
                </a:schemeClr>
              </a:solidFill>
              <a:latin typeface="Agency FB" panose="020B0503020202020204" pitchFamily="34" charset="0"/>
            </a:endParaRPr>
          </a:p>
        </p:txBody>
      </p:sp>
      <p:sp>
        <p:nvSpPr>
          <p:cNvPr id="50" name="Rectángulo redondeado 49"/>
          <p:cNvSpPr/>
          <p:nvPr/>
        </p:nvSpPr>
        <p:spPr>
          <a:xfrm>
            <a:off x="3818019" y="3925387"/>
            <a:ext cx="7363325" cy="940136"/>
          </a:xfrm>
          <a:prstGeom prst="roundRect">
            <a:avLst/>
          </a:prstGeom>
          <a:noFill/>
          <a:ln>
            <a:solidFill>
              <a:srgbClr val="CA003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s-EC" sz="2400" dirty="0">
                <a:solidFill>
                  <a:schemeClr val="tx1">
                    <a:lumMod val="75000"/>
                    <a:lumOff val="25000"/>
                  </a:schemeClr>
                </a:solidFill>
                <a:latin typeface="Agency FB" panose="020B0503020202020204" pitchFamily="34" charset="0"/>
              </a:rPr>
              <a:t>La </a:t>
            </a:r>
            <a:r>
              <a:rPr lang="es-EC" sz="2400" dirty="0" smtClean="0">
                <a:solidFill>
                  <a:schemeClr val="tx1">
                    <a:lumMod val="75000"/>
                    <a:lumOff val="25000"/>
                  </a:schemeClr>
                </a:solidFill>
                <a:latin typeface="Agency FB" panose="020B0503020202020204" pitchFamily="34" charset="0"/>
              </a:rPr>
              <a:t>aplicación permite </a:t>
            </a:r>
            <a:r>
              <a:rPr lang="es-EC" sz="2400" dirty="0">
                <a:solidFill>
                  <a:schemeClr val="tx1">
                    <a:lumMod val="75000"/>
                    <a:lumOff val="25000"/>
                  </a:schemeClr>
                </a:solidFill>
                <a:latin typeface="Agency FB" panose="020B0503020202020204" pitchFamily="34" charset="0"/>
              </a:rPr>
              <a:t>la comunicación entre la interfaz de usuario y la base de datos en tiempo </a:t>
            </a:r>
            <a:r>
              <a:rPr lang="es-EC" sz="2400" dirty="0" smtClean="0">
                <a:solidFill>
                  <a:schemeClr val="tx1">
                    <a:lumMod val="75000"/>
                    <a:lumOff val="25000"/>
                  </a:schemeClr>
                </a:solidFill>
                <a:latin typeface="Agency FB" panose="020B0503020202020204" pitchFamily="34" charset="0"/>
              </a:rPr>
              <a:t>real</a:t>
            </a:r>
            <a:r>
              <a:rPr lang="es-EC" sz="2400" dirty="0">
                <a:solidFill>
                  <a:schemeClr val="tx1">
                    <a:lumMod val="75000"/>
                    <a:lumOff val="25000"/>
                  </a:schemeClr>
                </a:solidFill>
                <a:latin typeface="Agency FB" panose="020B0503020202020204" pitchFamily="34" charset="0"/>
              </a:rPr>
              <a:t>.</a:t>
            </a:r>
            <a:endParaRPr lang="es-ES" sz="2400" dirty="0">
              <a:solidFill>
                <a:schemeClr val="tx1">
                  <a:lumMod val="75000"/>
                  <a:lumOff val="25000"/>
                </a:schemeClr>
              </a:solidFill>
              <a:latin typeface="Agency FB" panose="020B0503020202020204" pitchFamily="34" charset="0"/>
            </a:endParaRPr>
          </a:p>
        </p:txBody>
      </p:sp>
      <p:grpSp>
        <p:nvGrpSpPr>
          <p:cNvPr id="22" name="Grupo 21"/>
          <p:cNvGrpSpPr/>
          <p:nvPr/>
        </p:nvGrpSpPr>
        <p:grpSpPr>
          <a:xfrm>
            <a:off x="827031" y="2740035"/>
            <a:ext cx="2340000" cy="2340000"/>
            <a:chOff x="827031" y="2740035"/>
            <a:chExt cx="2340000" cy="2340000"/>
          </a:xfrm>
        </p:grpSpPr>
        <p:sp>
          <p:nvSpPr>
            <p:cNvPr id="10" name="Elipse 9"/>
            <p:cNvSpPr/>
            <p:nvPr/>
          </p:nvSpPr>
          <p:spPr>
            <a:xfrm>
              <a:off x="827031" y="2740035"/>
              <a:ext cx="2340000" cy="2340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146" name="Picture 2" descr="Resultado de imagen para ging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3814" y="3243905"/>
              <a:ext cx="2006434" cy="128042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2882235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fade">
                                      <p:cBhvr>
                                        <p:cTn id="10" dur="500"/>
                                        <p:tgtEl>
                                          <p:spTgt spid="4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fade">
                                      <p:cBhvr>
                                        <p:cTn id="13" dur="500"/>
                                        <p:tgtEl>
                                          <p:spTgt spid="4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0"/>
                                        </p:tgtEl>
                                        <p:attrNameLst>
                                          <p:attrName>style.visibility</p:attrName>
                                        </p:attrNameLst>
                                      </p:cBhvr>
                                      <p:to>
                                        <p:strVal val="visible"/>
                                      </p:to>
                                    </p:set>
                                    <p:animEffect transition="in" filter="fade">
                                      <p:cBhvr>
                                        <p:cTn id="16" dur="500"/>
                                        <p:tgtEl>
                                          <p:spTgt spid="50"/>
                                        </p:tgtEl>
                                      </p:cBhvr>
                                    </p:animEffect>
                                  </p:childTnLst>
                                </p:cTn>
                              </p:par>
                              <p:par>
                                <p:cTn id="17" presetID="10"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8" grpId="0" animBg="1"/>
      <p:bldP spid="5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6">
            <a:extLst>
              <a:ext uri="{FF2B5EF4-FFF2-40B4-BE49-F238E27FC236}">
                <a16:creationId xmlns:a16="http://schemas.microsoft.com/office/drawing/2014/main" xmlns="" id="{E623F98E-5FFF-4701-A99F-87B202C66033}"/>
              </a:ext>
            </a:extLst>
          </p:cNvPr>
          <p:cNvSpPr txBox="1"/>
          <p:nvPr/>
        </p:nvSpPr>
        <p:spPr>
          <a:xfrm>
            <a:off x="160421" y="329374"/>
            <a:ext cx="11861688" cy="584775"/>
          </a:xfrm>
          <a:prstGeom prst="rect">
            <a:avLst/>
          </a:prstGeom>
          <a:noFill/>
        </p:spPr>
        <p:txBody>
          <a:bodyPr wrap="square" rtlCol="0">
            <a:spAutoFit/>
          </a:bodyPr>
          <a:lstStyle/>
          <a:p>
            <a:pPr algn="ctr"/>
            <a:r>
              <a:rPr lang="es-EC" sz="3200" dirty="0" smtClean="0">
                <a:solidFill>
                  <a:schemeClr val="bg2">
                    <a:lumMod val="50000"/>
                  </a:schemeClr>
                </a:solidFill>
                <a:latin typeface="Agency FB" panose="020B0503020202020204" pitchFamily="34" charset="0"/>
              </a:rPr>
              <a:t>DESARROLLO DE LA APLICACIÓN EN GINGA</a:t>
            </a:r>
            <a:endParaRPr lang="es-EC" sz="3200" dirty="0">
              <a:solidFill>
                <a:schemeClr val="bg2">
                  <a:lumMod val="50000"/>
                </a:schemeClr>
              </a:solidFill>
              <a:latin typeface="Agency FB" panose="020B0503020202020204" pitchFamily="34" charset="0"/>
            </a:endParaRPr>
          </a:p>
        </p:txBody>
      </p:sp>
      <p:grpSp>
        <p:nvGrpSpPr>
          <p:cNvPr id="3" name="Group 78">
            <a:extLst>
              <a:ext uri="{FF2B5EF4-FFF2-40B4-BE49-F238E27FC236}">
                <a16:creationId xmlns:a16="http://schemas.microsoft.com/office/drawing/2014/main" xmlns="" id="{B347FCAE-CD51-47C1-A0E5-7FE287A79E42}"/>
              </a:ext>
            </a:extLst>
          </p:cNvPr>
          <p:cNvGrpSpPr/>
          <p:nvPr/>
        </p:nvGrpSpPr>
        <p:grpSpPr>
          <a:xfrm>
            <a:off x="5378756" y="1062002"/>
            <a:ext cx="1434489" cy="190500"/>
            <a:chOff x="4679586" y="878988"/>
            <a:chExt cx="1434489" cy="190500"/>
          </a:xfrm>
        </p:grpSpPr>
        <p:sp>
          <p:nvSpPr>
            <p:cNvPr id="4" name="Oval 70">
              <a:extLst>
                <a:ext uri="{FF2B5EF4-FFF2-40B4-BE49-F238E27FC236}">
                  <a16:creationId xmlns:a16="http://schemas.microsoft.com/office/drawing/2014/main" xmlns="" id="{957F6F33-D335-4F37-A9F5-23DE49CB0B4A}"/>
                </a:ext>
              </a:extLst>
            </p:cNvPr>
            <p:cNvSpPr/>
            <p:nvPr/>
          </p:nvSpPr>
          <p:spPr>
            <a:xfrm>
              <a:off x="4679586" y="878988"/>
              <a:ext cx="190500" cy="190500"/>
            </a:xfrm>
            <a:prstGeom prst="ellipse">
              <a:avLst/>
            </a:prstGeom>
            <a:solidFill>
              <a:srgbClr val="5A17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73">
              <a:extLst>
                <a:ext uri="{FF2B5EF4-FFF2-40B4-BE49-F238E27FC236}">
                  <a16:creationId xmlns:a16="http://schemas.microsoft.com/office/drawing/2014/main" xmlns="" id="{9D3A95DB-0E0C-40A8-88F7-9DAC67B156F6}"/>
                </a:ext>
              </a:extLst>
            </p:cNvPr>
            <p:cNvSpPr/>
            <p:nvPr/>
          </p:nvSpPr>
          <p:spPr>
            <a:xfrm>
              <a:off x="4990736" y="878988"/>
              <a:ext cx="190500" cy="190500"/>
            </a:xfrm>
            <a:prstGeom prst="ellipse">
              <a:avLst/>
            </a:prstGeom>
            <a:solidFill>
              <a:srgbClr val="930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75">
              <a:extLst>
                <a:ext uri="{FF2B5EF4-FFF2-40B4-BE49-F238E27FC236}">
                  <a16:creationId xmlns:a16="http://schemas.microsoft.com/office/drawing/2014/main" xmlns="" id="{AD1EA8C3-D35D-4FB7-8D6B-858B4EE08256}"/>
                </a:ext>
              </a:extLst>
            </p:cNvPr>
            <p:cNvSpPr/>
            <p:nvPr/>
          </p:nvSpPr>
          <p:spPr>
            <a:xfrm>
              <a:off x="5301522" y="878988"/>
              <a:ext cx="190500" cy="190500"/>
            </a:xfrm>
            <a:prstGeom prst="ellipse">
              <a:avLst/>
            </a:prstGeom>
            <a:solidFill>
              <a:srgbClr val="CA00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76">
              <a:extLst>
                <a:ext uri="{FF2B5EF4-FFF2-40B4-BE49-F238E27FC236}">
                  <a16:creationId xmlns:a16="http://schemas.microsoft.com/office/drawing/2014/main" xmlns="" id="{FD4B96A9-29AD-4507-B1E8-D12C03BAD2C2}"/>
                </a:ext>
              </a:extLst>
            </p:cNvPr>
            <p:cNvSpPr/>
            <p:nvPr/>
          </p:nvSpPr>
          <p:spPr>
            <a:xfrm>
              <a:off x="5612308" y="878988"/>
              <a:ext cx="190500" cy="190500"/>
            </a:xfrm>
            <a:prstGeom prst="ellipse">
              <a:avLst/>
            </a:prstGeom>
            <a:solidFill>
              <a:srgbClr val="FF5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7">
              <a:extLst>
                <a:ext uri="{FF2B5EF4-FFF2-40B4-BE49-F238E27FC236}">
                  <a16:creationId xmlns:a16="http://schemas.microsoft.com/office/drawing/2014/main" xmlns="" id="{50AFA104-D1BD-427D-90C1-6CE47F2C7A56}"/>
                </a:ext>
              </a:extLst>
            </p:cNvPr>
            <p:cNvSpPr/>
            <p:nvPr/>
          </p:nvSpPr>
          <p:spPr>
            <a:xfrm>
              <a:off x="5923575" y="878988"/>
              <a:ext cx="190500" cy="190500"/>
            </a:xfrm>
            <a:prstGeom prst="ellipse">
              <a:avLst/>
            </a:prstGeom>
            <a:solidFill>
              <a:srgbClr val="FFC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Imagen 14"/>
          <p:cNvPicPr/>
          <p:nvPr/>
        </p:nvPicPr>
        <p:blipFill>
          <a:blip r:embed="rId2">
            <a:extLst>
              <a:ext uri="{28A0092B-C50C-407E-A947-70E740481C1C}">
                <a14:useLocalDpi xmlns:a14="http://schemas.microsoft.com/office/drawing/2010/main" val="0"/>
              </a:ext>
            </a:extLst>
          </a:blip>
          <a:stretch>
            <a:fillRect/>
          </a:stretch>
        </p:blipFill>
        <p:spPr>
          <a:xfrm>
            <a:off x="1635008" y="1789426"/>
            <a:ext cx="8912514" cy="2405199"/>
          </a:xfrm>
          <a:prstGeom prst="rect">
            <a:avLst/>
          </a:prstGeom>
        </p:spPr>
      </p:pic>
      <p:sp>
        <p:nvSpPr>
          <p:cNvPr id="16" name="TextBox 111">
            <a:extLst>
              <a:ext uri="{FF2B5EF4-FFF2-40B4-BE49-F238E27FC236}">
                <a16:creationId xmlns:a16="http://schemas.microsoft.com/office/drawing/2014/main" xmlns="" id="{5FF83314-6443-4064-B8AD-715FDF38C0B1}"/>
              </a:ext>
            </a:extLst>
          </p:cNvPr>
          <p:cNvSpPr txBox="1"/>
          <p:nvPr/>
        </p:nvSpPr>
        <p:spPr>
          <a:xfrm>
            <a:off x="772165" y="5297610"/>
            <a:ext cx="3900233" cy="400110"/>
          </a:xfrm>
          <a:prstGeom prst="rect">
            <a:avLst/>
          </a:prstGeom>
          <a:noFill/>
        </p:spPr>
        <p:txBody>
          <a:bodyPr wrap="square" rtlCol="0">
            <a:spAutoFit/>
          </a:bodyPr>
          <a:lstStyle/>
          <a:p>
            <a:pPr algn="ctr"/>
            <a:r>
              <a:rPr lang="es-EC" sz="2000" b="1" dirty="0" smtClean="0">
                <a:solidFill>
                  <a:schemeClr val="tx1">
                    <a:lumMod val="75000"/>
                    <a:lumOff val="25000"/>
                  </a:schemeClr>
                </a:solidFill>
                <a:latin typeface="Agency FB" panose="020B0503020202020204" pitchFamily="34" charset="0"/>
              </a:rPr>
              <a:t>ENTORNO DE PRESENTACIÓN MULTIMEDIA</a:t>
            </a:r>
            <a:endParaRPr lang="es-EC" sz="2000" b="1" dirty="0">
              <a:solidFill>
                <a:schemeClr val="tx1">
                  <a:lumMod val="75000"/>
                  <a:lumOff val="25000"/>
                </a:schemeClr>
              </a:solidFill>
              <a:latin typeface="Agency FB" panose="020B0503020202020204" pitchFamily="34" charset="0"/>
            </a:endParaRPr>
          </a:p>
        </p:txBody>
      </p:sp>
      <p:cxnSp>
        <p:nvCxnSpPr>
          <p:cNvPr id="17" name="Conector recto de flecha 16"/>
          <p:cNvCxnSpPr/>
          <p:nvPr/>
        </p:nvCxnSpPr>
        <p:spPr>
          <a:xfrm>
            <a:off x="2714171" y="3889826"/>
            <a:ext cx="0" cy="1291771"/>
          </a:xfrm>
          <a:prstGeom prst="straightConnector1">
            <a:avLst/>
          </a:prstGeom>
          <a:ln w="38100">
            <a:solidFill>
              <a:srgbClr val="5A1745"/>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9594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6">
            <a:extLst>
              <a:ext uri="{FF2B5EF4-FFF2-40B4-BE49-F238E27FC236}">
                <a16:creationId xmlns:a16="http://schemas.microsoft.com/office/drawing/2014/main" xmlns="" id="{E623F98E-5FFF-4701-A99F-87B202C66033}"/>
              </a:ext>
            </a:extLst>
          </p:cNvPr>
          <p:cNvSpPr txBox="1"/>
          <p:nvPr/>
        </p:nvSpPr>
        <p:spPr>
          <a:xfrm>
            <a:off x="160421" y="329374"/>
            <a:ext cx="11861688" cy="584775"/>
          </a:xfrm>
          <a:prstGeom prst="rect">
            <a:avLst/>
          </a:prstGeom>
          <a:noFill/>
        </p:spPr>
        <p:txBody>
          <a:bodyPr wrap="square" rtlCol="0">
            <a:spAutoFit/>
          </a:bodyPr>
          <a:lstStyle/>
          <a:p>
            <a:pPr algn="ctr"/>
            <a:r>
              <a:rPr lang="es-EC" sz="3200" dirty="0" smtClean="0">
                <a:solidFill>
                  <a:schemeClr val="bg2">
                    <a:lumMod val="50000"/>
                  </a:schemeClr>
                </a:solidFill>
                <a:latin typeface="Agency FB" panose="020B0503020202020204" pitchFamily="34" charset="0"/>
              </a:rPr>
              <a:t>DESARROLLO DE LA APLICACIÓN EN GINGA</a:t>
            </a:r>
            <a:endParaRPr lang="es-EC" sz="3200" dirty="0">
              <a:solidFill>
                <a:schemeClr val="bg2">
                  <a:lumMod val="50000"/>
                </a:schemeClr>
              </a:solidFill>
              <a:latin typeface="Agency FB" panose="020B0503020202020204" pitchFamily="34" charset="0"/>
            </a:endParaRPr>
          </a:p>
        </p:txBody>
      </p:sp>
      <p:grpSp>
        <p:nvGrpSpPr>
          <p:cNvPr id="3" name="Group 78">
            <a:extLst>
              <a:ext uri="{FF2B5EF4-FFF2-40B4-BE49-F238E27FC236}">
                <a16:creationId xmlns:a16="http://schemas.microsoft.com/office/drawing/2014/main" xmlns="" id="{B347FCAE-CD51-47C1-A0E5-7FE287A79E42}"/>
              </a:ext>
            </a:extLst>
          </p:cNvPr>
          <p:cNvGrpSpPr/>
          <p:nvPr/>
        </p:nvGrpSpPr>
        <p:grpSpPr>
          <a:xfrm>
            <a:off x="5378756" y="1062002"/>
            <a:ext cx="1434489" cy="190500"/>
            <a:chOff x="4679586" y="878988"/>
            <a:chExt cx="1434489" cy="190500"/>
          </a:xfrm>
        </p:grpSpPr>
        <p:sp>
          <p:nvSpPr>
            <p:cNvPr id="4" name="Oval 70">
              <a:extLst>
                <a:ext uri="{FF2B5EF4-FFF2-40B4-BE49-F238E27FC236}">
                  <a16:creationId xmlns:a16="http://schemas.microsoft.com/office/drawing/2014/main" xmlns="" id="{957F6F33-D335-4F37-A9F5-23DE49CB0B4A}"/>
                </a:ext>
              </a:extLst>
            </p:cNvPr>
            <p:cNvSpPr/>
            <p:nvPr/>
          </p:nvSpPr>
          <p:spPr>
            <a:xfrm>
              <a:off x="4679586" y="878988"/>
              <a:ext cx="190500" cy="190500"/>
            </a:xfrm>
            <a:prstGeom prst="ellipse">
              <a:avLst/>
            </a:prstGeom>
            <a:solidFill>
              <a:srgbClr val="5A17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73">
              <a:extLst>
                <a:ext uri="{FF2B5EF4-FFF2-40B4-BE49-F238E27FC236}">
                  <a16:creationId xmlns:a16="http://schemas.microsoft.com/office/drawing/2014/main" xmlns="" id="{9D3A95DB-0E0C-40A8-88F7-9DAC67B156F6}"/>
                </a:ext>
              </a:extLst>
            </p:cNvPr>
            <p:cNvSpPr/>
            <p:nvPr/>
          </p:nvSpPr>
          <p:spPr>
            <a:xfrm>
              <a:off x="4990736" y="878988"/>
              <a:ext cx="190500" cy="190500"/>
            </a:xfrm>
            <a:prstGeom prst="ellipse">
              <a:avLst/>
            </a:prstGeom>
            <a:solidFill>
              <a:srgbClr val="930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75">
              <a:extLst>
                <a:ext uri="{FF2B5EF4-FFF2-40B4-BE49-F238E27FC236}">
                  <a16:creationId xmlns:a16="http://schemas.microsoft.com/office/drawing/2014/main" xmlns="" id="{AD1EA8C3-D35D-4FB7-8D6B-858B4EE08256}"/>
                </a:ext>
              </a:extLst>
            </p:cNvPr>
            <p:cNvSpPr/>
            <p:nvPr/>
          </p:nvSpPr>
          <p:spPr>
            <a:xfrm>
              <a:off x="5301522" y="878988"/>
              <a:ext cx="190500" cy="190500"/>
            </a:xfrm>
            <a:prstGeom prst="ellipse">
              <a:avLst/>
            </a:prstGeom>
            <a:solidFill>
              <a:srgbClr val="CA00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76">
              <a:extLst>
                <a:ext uri="{FF2B5EF4-FFF2-40B4-BE49-F238E27FC236}">
                  <a16:creationId xmlns:a16="http://schemas.microsoft.com/office/drawing/2014/main" xmlns="" id="{FD4B96A9-29AD-4507-B1E8-D12C03BAD2C2}"/>
                </a:ext>
              </a:extLst>
            </p:cNvPr>
            <p:cNvSpPr/>
            <p:nvPr/>
          </p:nvSpPr>
          <p:spPr>
            <a:xfrm>
              <a:off x="5612308" y="878988"/>
              <a:ext cx="190500" cy="190500"/>
            </a:xfrm>
            <a:prstGeom prst="ellipse">
              <a:avLst/>
            </a:prstGeom>
            <a:solidFill>
              <a:srgbClr val="FF5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7">
              <a:extLst>
                <a:ext uri="{FF2B5EF4-FFF2-40B4-BE49-F238E27FC236}">
                  <a16:creationId xmlns:a16="http://schemas.microsoft.com/office/drawing/2014/main" xmlns="" id="{50AFA104-D1BD-427D-90C1-6CE47F2C7A56}"/>
                </a:ext>
              </a:extLst>
            </p:cNvPr>
            <p:cNvSpPr/>
            <p:nvPr/>
          </p:nvSpPr>
          <p:spPr>
            <a:xfrm>
              <a:off x="5923575" y="878988"/>
              <a:ext cx="190500" cy="190500"/>
            </a:xfrm>
            <a:prstGeom prst="ellipse">
              <a:avLst/>
            </a:prstGeom>
            <a:solidFill>
              <a:srgbClr val="FFC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Imagen 14"/>
          <p:cNvPicPr/>
          <p:nvPr/>
        </p:nvPicPr>
        <p:blipFill>
          <a:blip r:embed="rId2">
            <a:extLst>
              <a:ext uri="{28A0092B-C50C-407E-A947-70E740481C1C}">
                <a14:useLocalDpi xmlns:a14="http://schemas.microsoft.com/office/drawing/2010/main" val="0"/>
              </a:ext>
            </a:extLst>
          </a:blip>
          <a:stretch>
            <a:fillRect/>
          </a:stretch>
        </p:blipFill>
        <p:spPr>
          <a:xfrm>
            <a:off x="1635008" y="1789426"/>
            <a:ext cx="8912514" cy="2405199"/>
          </a:xfrm>
          <a:prstGeom prst="rect">
            <a:avLst/>
          </a:prstGeom>
        </p:spPr>
      </p:pic>
      <p:sp>
        <p:nvSpPr>
          <p:cNvPr id="16" name="TextBox 111">
            <a:extLst>
              <a:ext uri="{FF2B5EF4-FFF2-40B4-BE49-F238E27FC236}">
                <a16:creationId xmlns:a16="http://schemas.microsoft.com/office/drawing/2014/main" xmlns="" id="{5FF83314-6443-4064-B8AD-715FDF38C0B1}"/>
              </a:ext>
            </a:extLst>
          </p:cNvPr>
          <p:cNvSpPr txBox="1"/>
          <p:nvPr/>
        </p:nvSpPr>
        <p:spPr>
          <a:xfrm>
            <a:off x="2322598" y="5268581"/>
            <a:ext cx="4644261" cy="400110"/>
          </a:xfrm>
          <a:prstGeom prst="rect">
            <a:avLst/>
          </a:prstGeom>
          <a:noFill/>
        </p:spPr>
        <p:txBody>
          <a:bodyPr wrap="square" rtlCol="0">
            <a:spAutoFit/>
          </a:bodyPr>
          <a:lstStyle/>
          <a:p>
            <a:pPr algn="ctr"/>
            <a:r>
              <a:rPr lang="es-EC" sz="2000" b="1" dirty="0" smtClean="0">
                <a:solidFill>
                  <a:schemeClr val="tx1">
                    <a:lumMod val="75000"/>
                    <a:lumOff val="25000"/>
                  </a:schemeClr>
                </a:solidFill>
                <a:latin typeface="Agency FB" panose="020B0503020202020204" pitchFamily="34" charset="0"/>
              </a:rPr>
              <a:t>ALGORITMO DE PROCESAMIENTO DE INFORMACIÓN</a:t>
            </a:r>
            <a:endParaRPr lang="es-EC" sz="2000" b="1" dirty="0">
              <a:solidFill>
                <a:schemeClr val="tx1">
                  <a:lumMod val="75000"/>
                  <a:lumOff val="25000"/>
                </a:schemeClr>
              </a:solidFill>
              <a:latin typeface="Agency FB" panose="020B0503020202020204" pitchFamily="34" charset="0"/>
            </a:endParaRPr>
          </a:p>
        </p:txBody>
      </p:sp>
      <p:cxnSp>
        <p:nvCxnSpPr>
          <p:cNvPr id="18" name="Conector recto de flecha 17"/>
          <p:cNvCxnSpPr/>
          <p:nvPr/>
        </p:nvCxnSpPr>
        <p:spPr>
          <a:xfrm>
            <a:off x="4630056" y="3889826"/>
            <a:ext cx="0" cy="1291771"/>
          </a:xfrm>
          <a:prstGeom prst="straightConnector1">
            <a:avLst/>
          </a:prstGeom>
          <a:ln w="38100">
            <a:solidFill>
              <a:srgbClr val="93093D"/>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8293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upo 11"/>
          <p:cNvGrpSpPr>
            <a:grpSpLocks noChangeAspect="1"/>
          </p:cNvGrpSpPr>
          <p:nvPr/>
        </p:nvGrpSpPr>
        <p:grpSpPr>
          <a:xfrm>
            <a:off x="911544" y="2538477"/>
            <a:ext cx="1617579" cy="1809284"/>
            <a:chOff x="5119318" y="2776110"/>
            <a:chExt cx="3015851" cy="3373269"/>
          </a:xfrm>
        </p:grpSpPr>
        <p:sp>
          <p:nvSpPr>
            <p:cNvPr id="13" name="Rectangle 45">
              <a:extLst>
                <a:ext uri="{FF2B5EF4-FFF2-40B4-BE49-F238E27FC236}">
                  <a16:creationId xmlns="" xmlns:a16="http://schemas.microsoft.com/office/drawing/2014/main" id="{89358179-2A58-46E2-AEB2-52DD2FEDB8A5}"/>
                </a:ext>
              </a:extLst>
            </p:cNvPr>
            <p:cNvSpPr/>
            <p:nvPr/>
          </p:nvSpPr>
          <p:spPr>
            <a:xfrm rot="2700000">
              <a:off x="5900408" y="2776110"/>
              <a:ext cx="872818" cy="872818"/>
            </a:xfrm>
            <a:prstGeom prst="rect">
              <a:avLst/>
            </a:prstGeom>
            <a:solidFill>
              <a:srgbClr val="6F07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Rectangle 71">
              <a:extLst>
                <a:ext uri="{FF2B5EF4-FFF2-40B4-BE49-F238E27FC236}">
                  <a16:creationId xmlns="" xmlns:a16="http://schemas.microsoft.com/office/drawing/2014/main" id="{F23EC72C-9DE5-46E0-AF22-E80E559F75AE}"/>
                </a:ext>
              </a:extLst>
            </p:cNvPr>
            <p:cNvSpPr/>
            <p:nvPr/>
          </p:nvSpPr>
          <p:spPr>
            <a:xfrm rot="2700000">
              <a:off x="6808859" y="4823070"/>
              <a:ext cx="1306747" cy="1345872"/>
            </a:xfrm>
            <a:prstGeom prst="rect">
              <a:avLst/>
            </a:prstGeom>
            <a:solidFill>
              <a:srgbClr val="CA00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Rectangle 72">
              <a:extLst>
                <a:ext uri="{FF2B5EF4-FFF2-40B4-BE49-F238E27FC236}">
                  <a16:creationId xmlns="" xmlns:a16="http://schemas.microsoft.com/office/drawing/2014/main" id="{6A760CC4-A53B-4E47-825A-B3221D1DCA2E}"/>
                </a:ext>
              </a:extLst>
            </p:cNvPr>
            <p:cNvSpPr/>
            <p:nvPr/>
          </p:nvSpPr>
          <p:spPr>
            <a:xfrm rot="2700000">
              <a:off x="5151558" y="3965619"/>
              <a:ext cx="1638069" cy="1702549"/>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18" name="Rectangle 71">
            <a:extLst>
              <a:ext uri="{FF2B5EF4-FFF2-40B4-BE49-F238E27FC236}">
                <a16:creationId xmlns="" xmlns:a16="http://schemas.microsoft.com/office/drawing/2014/main" id="{F23EC72C-9DE5-46E0-AF22-E80E559F75AE}"/>
              </a:ext>
            </a:extLst>
          </p:cNvPr>
          <p:cNvSpPr/>
          <p:nvPr/>
        </p:nvSpPr>
        <p:spPr>
          <a:xfrm rot="2700000">
            <a:off x="1725792" y="2782680"/>
            <a:ext cx="627365" cy="676632"/>
          </a:xfrm>
          <a:prstGeom prst="rect">
            <a:avLst/>
          </a:prstGeom>
          <a:solidFill>
            <a:srgbClr val="FF5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9" name="Straight Connector 18">
            <a:extLst>
              <a:ext uri="{FF2B5EF4-FFF2-40B4-BE49-F238E27FC236}">
                <a16:creationId xmlns:a16="http://schemas.microsoft.com/office/drawing/2014/main" xmlns="" id="{7141C71E-E08E-4C35-AF33-12A46FFB4E28}"/>
              </a:ext>
            </a:extLst>
          </p:cNvPr>
          <p:cNvCxnSpPr/>
          <p:nvPr/>
        </p:nvCxnSpPr>
        <p:spPr>
          <a:xfrm>
            <a:off x="2315632" y="3494297"/>
            <a:ext cx="8384452"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1" name="TextBox 16">
            <a:extLst>
              <a:ext uri="{FF2B5EF4-FFF2-40B4-BE49-F238E27FC236}">
                <a16:creationId xmlns:a16="http://schemas.microsoft.com/office/drawing/2014/main" xmlns="" id="{E623F98E-5FFF-4701-A99F-87B202C66033}"/>
              </a:ext>
            </a:extLst>
          </p:cNvPr>
          <p:cNvSpPr txBox="1"/>
          <p:nvPr/>
        </p:nvSpPr>
        <p:spPr>
          <a:xfrm>
            <a:off x="2393058" y="2909521"/>
            <a:ext cx="8229600" cy="584775"/>
          </a:xfrm>
          <a:prstGeom prst="rect">
            <a:avLst/>
          </a:prstGeom>
          <a:noFill/>
        </p:spPr>
        <p:txBody>
          <a:bodyPr wrap="square" rtlCol="0">
            <a:spAutoFit/>
          </a:bodyPr>
          <a:lstStyle/>
          <a:p>
            <a:pPr algn="ctr"/>
            <a:r>
              <a:rPr lang="es-EC" sz="3200" dirty="0" smtClean="0">
                <a:solidFill>
                  <a:schemeClr val="bg2">
                    <a:lumMod val="50000"/>
                  </a:schemeClr>
                </a:solidFill>
                <a:latin typeface="Agency FB" panose="020B0503020202020204" pitchFamily="34" charset="0"/>
              </a:rPr>
              <a:t>INTRODUCCIÓN</a:t>
            </a:r>
            <a:endParaRPr lang="es-EC" sz="3200" dirty="0">
              <a:solidFill>
                <a:schemeClr val="bg2">
                  <a:lumMod val="50000"/>
                </a:schemeClr>
              </a:solidFill>
              <a:latin typeface="Agency FB" panose="020B0503020202020204" pitchFamily="34" charset="0"/>
            </a:endParaRPr>
          </a:p>
        </p:txBody>
      </p:sp>
    </p:spTree>
    <p:extLst>
      <p:ext uri="{BB962C8B-B14F-4D97-AF65-F5344CB8AC3E}">
        <p14:creationId xmlns:p14="http://schemas.microsoft.com/office/powerpoint/2010/main" val="2700116789"/>
      </p:ext>
    </p:extLst>
  </p:cSld>
  <p:clrMapOvr>
    <a:masterClrMapping/>
  </p:clrMapOvr>
  <mc:AlternateContent xmlns:mc="http://schemas.openxmlformats.org/markup-compatibility/2006" xmlns:p14="http://schemas.microsoft.com/office/powerpoint/2010/main">
    <mc:Choice Requires="p14">
      <p:transition spd="slow" p14:dur="1250">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125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12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6">
            <a:extLst>
              <a:ext uri="{FF2B5EF4-FFF2-40B4-BE49-F238E27FC236}">
                <a16:creationId xmlns:a16="http://schemas.microsoft.com/office/drawing/2014/main" xmlns="" id="{E623F98E-5FFF-4701-A99F-87B202C66033}"/>
              </a:ext>
            </a:extLst>
          </p:cNvPr>
          <p:cNvSpPr txBox="1"/>
          <p:nvPr/>
        </p:nvSpPr>
        <p:spPr>
          <a:xfrm>
            <a:off x="160421" y="329374"/>
            <a:ext cx="11861688" cy="584775"/>
          </a:xfrm>
          <a:prstGeom prst="rect">
            <a:avLst/>
          </a:prstGeom>
          <a:noFill/>
        </p:spPr>
        <p:txBody>
          <a:bodyPr wrap="square" rtlCol="0">
            <a:spAutoFit/>
          </a:bodyPr>
          <a:lstStyle/>
          <a:p>
            <a:pPr algn="ctr"/>
            <a:r>
              <a:rPr lang="es-EC" sz="3200" dirty="0" smtClean="0">
                <a:solidFill>
                  <a:schemeClr val="bg2">
                    <a:lumMod val="50000"/>
                  </a:schemeClr>
                </a:solidFill>
                <a:latin typeface="Agency FB" panose="020B0503020202020204" pitchFamily="34" charset="0"/>
              </a:rPr>
              <a:t>DESARROLLO DE LA APLICACIÓN EN GINGA</a:t>
            </a:r>
            <a:endParaRPr lang="es-EC" sz="3200" dirty="0">
              <a:solidFill>
                <a:schemeClr val="bg2">
                  <a:lumMod val="50000"/>
                </a:schemeClr>
              </a:solidFill>
              <a:latin typeface="Agency FB" panose="020B0503020202020204" pitchFamily="34" charset="0"/>
            </a:endParaRPr>
          </a:p>
        </p:txBody>
      </p:sp>
      <p:grpSp>
        <p:nvGrpSpPr>
          <p:cNvPr id="3" name="Group 78">
            <a:extLst>
              <a:ext uri="{FF2B5EF4-FFF2-40B4-BE49-F238E27FC236}">
                <a16:creationId xmlns:a16="http://schemas.microsoft.com/office/drawing/2014/main" xmlns="" id="{B347FCAE-CD51-47C1-A0E5-7FE287A79E42}"/>
              </a:ext>
            </a:extLst>
          </p:cNvPr>
          <p:cNvGrpSpPr/>
          <p:nvPr/>
        </p:nvGrpSpPr>
        <p:grpSpPr>
          <a:xfrm>
            <a:off x="5378756" y="1062002"/>
            <a:ext cx="1434489" cy="190500"/>
            <a:chOff x="4679586" y="878988"/>
            <a:chExt cx="1434489" cy="190500"/>
          </a:xfrm>
        </p:grpSpPr>
        <p:sp>
          <p:nvSpPr>
            <p:cNvPr id="4" name="Oval 70">
              <a:extLst>
                <a:ext uri="{FF2B5EF4-FFF2-40B4-BE49-F238E27FC236}">
                  <a16:creationId xmlns:a16="http://schemas.microsoft.com/office/drawing/2014/main" xmlns="" id="{957F6F33-D335-4F37-A9F5-23DE49CB0B4A}"/>
                </a:ext>
              </a:extLst>
            </p:cNvPr>
            <p:cNvSpPr/>
            <p:nvPr/>
          </p:nvSpPr>
          <p:spPr>
            <a:xfrm>
              <a:off x="4679586" y="878988"/>
              <a:ext cx="190500" cy="190500"/>
            </a:xfrm>
            <a:prstGeom prst="ellipse">
              <a:avLst/>
            </a:prstGeom>
            <a:solidFill>
              <a:srgbClr val="5A17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73">
              <a:extLst>
                <a:ext uri="{FF2B5EF4-FFF2-40B4-BE49-F238E27FC236}">
                  <a16:creationId xmlns:a16="http://schemas.microsoft.com/office/drawing/2014/main" xmlns="" id="{9D3A95DB-0E0C-40A8-88F7-9DAC67B156F6}"/>
                </a:ext>
              </a:extLst>
            </p:cNvPr>
            <p:cNvSpPr/>
            <p:nvPr/>
          </p:nvSpPr>
          <p:spPr>
            <a:xfrm>
              <a:off x="4990736" y="878988"/>
              <a:ext cx="190500" cy="190500"/>
            </a:xfrm>
            <a:prstGeom prst="ellipse">
              <a:avLst/>
            </a:prstGeom>
            <a:solidFill>
              <a:srgbClr val="930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75">
              <a:extLst>
                <a:ext uri="{FF2B5EF4-FFF2-40B4-BE49-F238E27FC236}">
                  <a16:creationId xmlns:a16="http://schemas.microsoft.com/office/drawing/2014/main" xmlns="" id="{AD1EA8C3-D35D-4FB7-8D6B-858B4EE08256}"/>
                </a:ext>
              </a:extLst>
            </p:cNvPr>
            <p:cNvSpPr/>
            <p:nvPr/>
          </p:nvSpPr>
          <p:spPr>
            <a:xfrm>
              <a:off x="5301522" y="878988"/>
              <a:ext cx="190500" cy="190500"/>
            </a:xfrm>
            <a:prstGeom prst="ellipse">
              <a:avLst/>
            </a:prstGeom>
            <a:solidFill>
              <a:srgbClr val="CA00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76">
              <a:extLst>
                <a:ext uri="{FF2B5EF4-FFF2-40B4-BE49-F238E27FC236}">
                  <a16:creationId xmlns:a16="http://schemas.microsoft.com/office/drawing/2014/main" xmlns="" id="{FD4B96A9-29AD-4507-B1E8-D12C03BAD2C2}"/>
                </a:ext>
              </a:extLst>
            </p:cNvPr>
            <p:cNvSpPr/>
            <p:nvPr/>
          </p:nvSpPr>
          <p:spPr>
            <a:xfrm>
              <a:off x="5612308" y="878988"/>
              <a:ext cx="190500" cy="190500"/>
            </a:xfrm>
            <a:prstGeom prst="ellipse">
              <a:avLst/>
            </a:prstGeom>
            <a:solidFill>
              <a:srgbClr val="FF5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7">
              <a:extLst>
                <a:ext uri="{FF2B5EF4-FFF2-40B4-BE49-F238E27FC236}">
                  <a16:creationId xmlns:a16="http://schemas.microsoft.com/office/drawing/2014/main" xmlns="" id="{50AFA104-D1BD-427D-90C1-6CE47F2C7A56}"/>
                </a:ext>
              </a:extLst>
            </p:cNvPr>
            <p:cNvSpPr/>
            <p:nvPr/>
          </p:nvSpPr>
          <p:spPr>
            <a:xfrm>
              <a:off x="5923575" y="878988"/>
              <a:ext cx="190500" cy="190500"/>
            </a:xfrm>
            <a:prstGeom prst="ellipse">
              <a:avLst/>
            </a:prstGeom>
            <a:solidFill>
              <a:srgbClr val="FFC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Imagen 14"/>
          <p:cNvPicPr/>
          <p:nvPr/>
        </p:nvPicPr>
        <p:blipFill>
          <a:blip r:embed="rId2">
            <a:extLst>
              <a:ext uri="{28A0092B-C50C-407E-A947-70E740481C1C}">
                <a14:useLocalDpi xmlns:a14="http://schemas.microsoft.com/office/drawing/2010/main" val="0"/>
              </a:ext>
            </a:extLst>
          </a:blip>
          <a:stretch>
            <a:fillRect/>
          </a:stretch>
        </p:blipFill>
        <p:spPr>
          <a:xfrm>
            <a:off x="1635008" y="1789426"/>
            <a:ext cx="8912514" cy="2405199"/>
          </a:xfrm>
          <a:prstGeom prst="rect">
            <a:avLst/>
          </a:prstGeom>
        </p:spPr>
      </p:pic>
      <p:sp>
        <p:nvSpPr>
          <p:cNvPr id="16" name="TextBox 111">
            <a:extLst>
              <a:ext uri="{FF2B5EF4-FFF2-40B4-BE49-F238E27FC236}">
                <a16:creationId xmlns:a16="http://schemas.microsoft.com/office/drawing/2014/main" xmlns="" id="{5FF83314-6443-4064-B8AD-715FDF38C0B1}"/>
              </a:ext>
            </a:extLst>
          </p:cNvPr>
          <p:cNvSpPr txBox="1"/>
          <p:nvPr/>
        </p:nvSpPr>
        <p:spPr>
          <a:xfrm>
            <a:off x="4470713" y="5268581"/>
            <a:ext cx="5326432" cy="400110"/>
          </a:xfrm>
          <a:prstGeom prst="rect">
            <a:avLst/>
          </a:prstGeom>
          <a:noFill/>
        </p:spPr>
        <p:txBody>
          <a:bodyPr wrap="square" rtlCol="0">
            <a:spAutoFit/>
          </a:bodyPr>
          <a:lstStyle/>
          <a:p>
            <a:pPr algn="ctr"/>
            <a:r>
              <a:rPr lang="es-EC" sz="2000" b="1" dirty="0" smtClean="0">
                <a:solidFill>
                  <a:schemeClr val="tx1">
                    <a:lumMod val="75000"/>
                    <a:lumOff val="25000"/>
                  </a:schemeClr>
                </a:solidFill>
                <a:latin typeface="Agency FB" panose="020B0503020202020204" pitchFamily="34" charset="0"/>
              </a:rPr>
              <a:t>BLOQUE DE RECOPILACIÓN VALIDACIÓN Y ENVÍO DE DATOS</a:t>
            </a:r>
            <a:endParaRPr lang="es-EC" sz="2000" b="1" dirty="0">
              <a:solidFill>
                <a:schemeClr val="tx1">
                  <a:lumMod val="75000"/>
                  <a:lumOff val="25000"/>
                </a:schemeClr>
              </a:solidFill>
              <a:latin typeface="Agency FB" panose="020B0503020202020204" pitchFamily="34" charset="0"/>
            </a:endParaRPr>
          </a:p>
        </p:txBody>
      </p:sp>
      <p:cxnSp>
        <p:nvCxnSpPr>
          <p:cNvPr id="18" name="Conector recto de flecha 17"/>
          <p:cNvCxnSpPr/>
          <p:nvPr/>
        </p:nvCxnSpPr>
        <p:spPr>
          <a:xfrm flipH="1">
            <a:off x="7111994" y="4194625"/>
            <a:ext cx="6" cy="986972"/>
          </a:xfrm>
          <a:prstGeom prst="straightConnector1">
            <a:avLst/>
          </a:prstGeom>
          <a:ln w="38100">
            <a:solidFill>
              <a:srgbClr val="CA0034"/>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5896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6">
            <a:extLst>
              <a:ext uri="{FF2B5EF4-FFF2-40B4-BE49-F238E27FC236}">
                <a16:creationId xmlns:a16="http://schemas.microsoft.com/office/drawing/2014/main" xmlns="" id="{E623F98E-5FFF-4701-A99F-87B202C66033}"/>
              </a:ext>
            </a:extLst>
          </p:cNvPr>
          <p:cNvSpPr txBox="1"/>
          <p:nvPr/>
        </p:nvSpPr>
        <p:spPr>
          <a:xfrm>
            <a:off x="160421" y="329374"/>
            <a:ext cx="11861688" cy="584775"/>
          </a:xfrm>
          <a:prstGeom prst="rect">
            <a:avLst/>
          </a:prstGeom>
          <a:noFill/>
        </p:spPr>
        <p:txBody>
          <a:bodyPr wrap="square" rtlCol="0">
            <a:spAutoFit/>
          </a:bodyPr>
          <a:lstStyle/>
          <a:p>
            <a:pPr algn="ctr"/>
            <a:r>
              <a:rPr lang="es-EC" sz="3200" dirty="0" smtClean="0">
                <a:solidFill>
                  <a:schemeClr val="bg2">
                    <a:lumMod val="50000"/>
                  </a:schemeClr>
                </a:solidFill>
                <a:latin typeface="Agency FB" panose="020B0503020202020204" pitchFamily="34" charset="0"/>
              </a:rPr>
              <a:t>DESARROLLO DE LA APLICACIÓN EN GINGA</a:t>
            </a:r>
            <a:endParaRPr lang="es-EC" sz="3200" dirty="0">
              <a:solidFill>
                <a:schemeClr val="bg2">
                  <a:lumMod val="50000"/>
                </a:schemeClr>
              </a:solidFill>
              <a:latin typeface="Agency FB" panose="020B0503020202020204" pitchFamily="34" charset="0"/>
            </a:endParaRPr>
          </a:p>
        </p:txBody>
      </p:sp>
      <p:grpSp>
        <p:nvGrpSpPr>
          <p:cNvPr id="3" name="Group 78">
            <a:extLst>
              <a:ext uri="{FF2B5EF4-FFF2-40B4-BE49-F238E27FC236}">
                <a16:creationId xmlns:a16="http://schemas.microsoft.com/office/drawing/2014/main" xmlns="" id="{B347FCAE-CD51-47C1-A0E5-7FE287A79E42}"/>
              </a:ext>
            </a:extLst>
          </p:cNvPr>
          <p:cNvGrpSpPr/>
          <p:nvPr/>
        </p:nvGrpSpPr>
        <p:grpSpPr>
          <a:xfrm>
            <a:off x="5378756" y="1062002"/>
            <a:ext cx="1434489" cy="190500"/>
            <a:chOff x="4679586" y="878988"/>
            <a:chExt cx="1434489" cy="190500"/>
          </a:xfrm>
        </p:grpSpPr>
        <p:sp>
          <p:nvSpPr>
            <p:cNvPr id="4" name="Oval 70">
              <a:extLst>
                <a:ext uri="{FF2B5EF4-FFF2-40B4-BE49-F238E27FC236}">
                  <a16:creationId xmlns:a16="http://schemas.microsoft.com/office/drawing/2014/main" xmlns="" id="{957F6F33-D335-4F37-A9F5-23DE49CB0B4A}"/>
                </a:ext>
              </a:extLst>
            </p:cNvPr>
            <p:cNvSpPr/>
            <p:nvPr/>
          </p:nvSpPr>
          <p:spPr>
            <a:xfrm>
              <a:off x="4679586" y="878988"/>
              <a:ext cx="190500" cy="190500"/>
            </a:xfrm>
            <a:prstGeom prst="ellipse">
              <a:avLst/>
            </a:prstGeom>
            <a:solidFill>
              <a:srgbClr val="5A17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73">
              <a:extLst>
                <a:ext uri="{FF2B5EF4-FFF2-40B4-BE49-F238E27FC236}">
                  <a16:creationId xmlns:a16="http://schemas.microsoft.com/office/drawing/2014/main" xmlns="" id="{9D3A95DB-0E0C-40A8-88F7-9DAC67B156F6}"/>
                </a:ext>
              </a:extLst>
            </p:cNvPr>
            <p:cNvSpPr/>
            <p:nvPr/>
          </p:nvSpPr>
          <p:spPr>
            <a:xfrm>
              <a:off x="4990736" y="878988"/>
              <a:ext cx="190500" cy="190500"/>
            </a:xfrm>
            <a:prstGeom prst="ellipse">
              <a:avLst/>
            </a:prstGeom>
            <a:solidFill>
              <a:srgbClr val="930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75">
              <a:extLst>
                <a:ext uri="{FF2B5EF4-FFF2-40B4-BE49-F238E27FC236}">
                  <a16:creationId xmlns:a16="http://schemas.microsoft.com/office/drawing/2014/main" xmlns="" id="{AD1EA8C3-D35D-4FB7-8D6B-858B4EE08256}"/>
                </a:ext>
              </a:extLst>
            </p:cNvPr>
            <p:cNvSpPr/>
            <p:nvPr/>
          </p:nvSpPr>
          <p:spPr>
            <a:xfrm>
              <a:off x="5301522" y="878988"/>
              <a:ext cx="190500" cy="190500"/>
            </a:xfrm>
            <a:prstGeom prst="ellipse">
              <a:avLst/>
            </a:prstGeom>
            <a:solidFill>
              <a:srgbClr val="CA00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76">
              <a:extLst>
                <a:ext uri="{FF2B5EF4-FFF2-40B4-BE49-F238E27FC236}">
                  <a16:creationId xmlns:a16="http://schemas.microsoft.com/office/drawing/2014/main" xmlns="" id="{FD4B96A9-29AD-4507-B1E8-D12C03BAD2C2}"/>
                </a:ext>
              </a:extLst>
            </p:cNvPr>
            <p:cNvSpPr/>
            <p:nvPr/>
          </p:nvSpPr>
          <p:spPr>
            <a:xfrm>
              <a:off x="5612308" y="878988"/>
              <a:ext cx="190500" cy="190500"/>
            </a:xfrm>
            <a:prstGeom prst="ellipse">
              <a:avLst/>
            </a:prstGeom>
            <a:solidFill>
              <a:srgbClr val="FF5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7">
              <a:extLst>
                <a:ext uri="{FF2B5EF4-FFF2-40B4-BE49-F238E27FC236}">
                  <a16:creationId xmlns:a16="http://schemas.microsoft.com/office/drawing/2014/main" xmlns="" id="{50AFA104-D1BD-427D-90C1-6CE47F2C7A56}"/>
                </a:ext>
              </a:extLst>
            </p:cNvPr>
            <p:cNvSpPr/>
            <p:nvPr/>
          </p:nvSpPr>
          <p:spPr>
            <a:xfrm>
              <a:off x="5923575" y="878988"/>
              <a:ext cx="190500" cy="190500"/>
            </a:xfrm>
            <a:prstGeom prst="ellipse">
              <a:avLst/>
            </a:prstGeom>
            <a:solidFill>
              <a:srgbClr val="FFC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Imagen 14"/>
          <p:cNvPicPr/>
          <p:nvPr/>
        </p:nvPicPr>
        <p:blipFill>
          <a:blip r:embed="rId2">
            <a:extLst>
              <a:ext uri="{28A0092B-C50C-407E-A947-70E740481C1C}">
                <a14:useLocalDpi xmlns:a14="http://schemas.microsoft.com/office/drawing/2010/main" val="0"/>
              </a:ext>
            </a:extLst>
          </a:blip>
          <a:stretch>
            <a:fillRect/>
          </a:stretch>
        </p:blipFill>
        <p:spPr>
          <a:xfrm>
            <a:off x="1635008" y="1789426"/>
            <a:ext cx="8912514" cy="2405199"/>
          </a:xfrm>
          <a:prstGeom prst="rect">
            <a:avLst/>
          </a:prstGeom>
        </p:spPr>
      </p:pic>
      <p:sp>
        <p:nvSpPr>
          <p:cNvPr id="16" name="TextBox 111">
            <a:extLst>
              <a:ext uri="{FF2B5EF4-FFF2-40B4-BE49-F238E27FC236}">
                <a16:creationId xmlns:a16="http://schemas.microsoft.com/office/drawing/2014/main" xmlns="" id="{5FF83314-6443-4064-B8AD-715FDF38C0B1}"/>
              </a:ext>
            </a:extLst>
          </p:cNvPr>
          <p:cNvSpPr txBox="1"/>
          <p:nvPr/>
        </p:nvSpPr>
        <p:spPr>
          <a:xfrm>
            <a:off x="8461825" y="5268581"/>
            <a:ext cx="2177145" cy="400110"/>
          </a:xfrm>
          <a:prstGeom prst="rect">
            <a:avLst/>
          </a:prstGeom>
          <a:noFill/>
        </p:spPr>
        <p:txBody>
          <a:bodyPr wrap="square" rtlCol="0">
            <a:spAutoFit/>
          </a:bodyPr>
          <a:lstStyle/>
          <a:p>
            <a:pPr algn="ctr"/>
            <a:r>
              <a:rPr lang="es-EC" sz="2000" b="1" dirty="0" smtClean="0">
                <a:solidFill>
                  <a:schemeClr val="tx1">
                    <a:lumMod val="75000"/>
                    <a:lumOff val="25000"/>
                  </a:schemeClr>
                </a:solidFill>
                <a:latin typeface="Agency FB" panose="020B0503020202020204" pitchFamily="34" charset="0"/>
              </a:rPr>
              <a:t>SERVICIO EN LA NUBE</a:t>
            </a:r>
            <a:endParaRPr lang="es-EC" sz="2000" b="1" dirty="0">
              <a:solidFill>
                <a:schemeClr val="tx1">
                  <a:lumMod val="75000"/>
                  <a:lumOff val="25000"/>
                </a:schemeClr>
              </a:solidFill>
              <a:latin typeface="Agency FB" panose="020B0503020202020204" pitchFamily="34" charset="0"/>
            </a:endParaRPr>
          </a:p>
        </p:txBody>
      </p:sp>
      <p:cxnSp>
        <p:nvCxnSpPr>
          <p:cNvPr id="18" name="Conector recto de flecha 17"/>
          <p:cNvCxnSpPr/>
          <p:nvPr/>
        </p:nvCxnSpPr>
        <p:spPr>
          <a:xfrm flipH="1">
            <a:off x="9535880" y="4194625"/>
            <a:ext cx="6" cy="986972"/>
          </a:xfrm>
          <a:prstGeom prst="straightConnector1">
            <a:avLst/>
          </a:prstGeom>
          <a:ln w="38100">
            <a:solidFill>
              <a:srgbClr val="FF5626"/>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811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6">
            <a:extLst>
              <a:ext uri="{FF2B5EF4-FFF2-40B4-BE49-F238E27FC236}">
                <a16:creationId xmlns:a16="http://schemas.microsoft.com/office/drawing/2014/main" xmlns="" id="{E623F98E-5FFF-4701-A99F-87B202C66033}"/>
              </a:ext>
            </a:extLst>
          </p:cNvPr>
          <p:cNvSpPr txBox="1"/>
          <p:nvPr/>
        </p:nvSpPr>
        <p:spPr>
          <a:xfrm>
            <a:off x="160421" y="329374"/>
            <a:ext cx="11861688" cy="584775"/>
          </a:xfrm>
          <a:prstGeom prst="rect">
            <a:avLst/>
          </a:prstGeom>
          <a:noFill/>
        </p:spPr>
        <p:txBody>
          <a:bodyPr wrap="square" rtlCol="0">
            <a:spAutoFit/>
          </a:bodyPr>
          <a:lstStyle/>
          <a:p>
            <a:pPr algn="ctr"/>
            <a:r>
              <a:rPr lang="es-EC" sz="3200" dirty="0" smtClean="0">
                <a:solidFill>
                  <a:schemeClr val="bg2">
                    <a:lumMod val="50000"/>
                  </a:schemeClr>
                </a:solidFill>
                <a:latin typeface="Agency FB" panose="020B0503020202020204" pitchFamily="34" charset="0"/>
              </a:rPr>
              <a:t>DESARROLLO DE LA APLICACIÓN EN GINGA</a:t>
            </a:r>
            <a:endParaRPr lang="es-EC" sz="3200" dirty="0">
              <a:solidFill>
                <a:schemeClr val="bg2">
                  <a:lumMod val="50000"/>
                </a:schemeClr>
              </a:solidFill>
              <a:latin typeface="Agency FB" panose="020B0503020202020204" pitchFamily="34" charset="0"/>
            </a:endParaRPr>
          </a:p>
        </p:txBody>
      </p:sp>
      <p:grpSp>
        <p:nvGrpSpPr>
          <p:cNvPr id="3" name="Group 78">
            <a:extLst>
              <a:ext uri="{FF2B5EF4-FFF2-40B4-BE49-F238E27FC236}">
                <a16:creationId xmlns:a16="http://schemas.microsoft.com/office/drawing/2014/main" xmlns="" id="{B347FCAE-CD51-47C1-A0E5-7FE287A79E42}"/>
              </a:ext>
            </a:extLst>
          </p:cNvPr>
          <p:cNvGrpSpPr/>
          <p:nvPr/>
        </p:nvGrpSpPr>
        <p:grpSpPr>
          <a:xfrm>
            <a:off x="5378756" y="1062002"/>
            <a:ext cx="1434489" cy="190500"/>
            <a:chOff x="4679586" y="878988"/>
            <a:chExt cx="1434489" cy="190500"/>
          </a:xfrm>
        </p:grpSpPr>
        <p:sp>
          <p:nvSpPr>
            <p:cNvPr id="4" name="Oval 70">
              <a:extLst>
                <a:ext uri="{FF2B5EF4-FFF2-40B4-BE49-F238E27FC236}">
                  <a16:creationId xmlns:a16="http://schemas.microsoft.com/office/drawing/2014/main" xmlns="" id="{957F6F33-D335-4F37-A9F5-23DE49CB0B4A}"/>
                </a:ext>
              </a:extLst>
            </p:cNvPr>
            <p:cNvSpPr/>
            <p:nvPr/>
          </p:nvSpPr>
          <p:spPr>
            <a:xfrm>
              <a:off x="4679586" y="878988"/>
              <a:ext cx="190500" cy="190500"/>
            </a:xfrm>
            <a:prstGeom prst="ellipse">
              <a:avLst/>
            </a:prstGeom>
            <a:solidFill>
              <a:srgbClr val="5A17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73">
              <a:extLst>
                <a:ext uri="{FF2B5EF4-FFF2-40B4-BE49-F238E27FC236}">
                  <a16:creationId xmlns:a16="http://schemas.microsoft.com/office/drawing/2014/main" xmlns="" id="{9D3A95DB-0E0C-40A8-88F7-9DAC67B156F6}"/>
                </a:ext>
              </a:extLst>
            </p:cNvPr>
            <p:cNvSpPr/>
            <p:nvPr/>
          </p:nvSpPr>
          <p:spPr>
            <a:xfrm>
              <a:off x="4990736" y="878988"/>
              <a:ext cx="190500" cy="190500"/>
            </a:xfrm>
            <a:prstGeom prst="ellipse">
              <a:avLst/>
            </a:prstGeom>
            <a:solidFill>
              <a:srgbClr val="930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75">
              <a:extLst>
                <a:ext uri="{FF2B5EF4-FFF2-40B4-BE49-F238E27FC236}">
                  <a16:creationId xmlns:a16="http://schemas.microsoft.com/office/drawing/2014/main" xmlns="" id="{AD1EA8C3-D35D-4FB7-8D6B-858B4EE08256}"/>
                </a:ext>
              </a:extLst>
            </p:cNvPr>
            <p:cNvSpPr/>
            <p:nvPr/>
          </p:nvSpPr>
          <p:spPr>
            <a:xfrm>
              <a:off x="5301522" y="878988"/>
              <a:ext cx="190500" cy="190500"/>
            </a:xfrm>
            <a:prstGeom prst="ellipse">
              <a:avLst/>
            </a:prstGeom>
            <a:solidFill>
              <a:srgbClr val="CA00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76">
              <a:extLst>
                <a:ext uri="{FF2B5EF4-FFF2-40B4-BE49-F238E27FC236}">
                  <a16:creationId xmlns:a16="http://schemas.microsoft.com/office/drawing/2014/main" xmlns="" id="{FD4B96A9-29AD-4507-B1E8-D12C03BAD2C2}"/>
                </a:ext>
              </a:extLst>
            </p:cNvPr>
            <p:cNvSpPr/>
            <p:nvPr/>
          </p:nvSpPr>
          <p:spPr>
            <a:xfrm>
              <a:off x="5612308" y="878988"/>
              <a:ext cx="190500" cy="190500"/>
            </a:xfrm>
            <a:prstGeom prst="ellipse">
              <a:avLst/>
            </a:prstGeom>
            <a:solidFill>
              <a:srgbClr val="FF5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7">
              <a:extLst>
                <a:ext uri="{FF2B5EF4-FFF2-40B4-BE49-F238E27FC236}">
                  <a16:creationId xmlns:a16="http://schemas.microsoft.com/office/drawing/2014/main" xmlns="" id="{50AFA104-D1BD-427D-90C1-6CE47F2C7A56}"/>
                </a:ext>
              </a:extLst>
            </p:cNvPr>
            <p:cNvSpPr/>
            <p:nvPr/>
          </p:nvSpPr>
          <p:spPr>
            <a:xfrm>
              <a:off x="5923575" y="878988"/>
              <a:ext cx="190500" cy="190500"/>
            </a:xfrm>
            <a:prstGeom prst="ellipse">
              <a:avLst/>
            </a:prstGeom>
            <a:solidFill>
              <a:srgbClr val="FFC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upo 11"/>
          <p:cNvGrpSpPr/>
          <p:nvPr/>
        </p:nvGrpSpPr>
        <p:grpSpPr>
          <a:xfrm>
            <a:off x="1612586" y="3004337"/>
            <a:ext cx="1800000" cy="1800000"/>
            <a:chOff x="9682862" y="1926030"/>
            <a:chExt cx="1980000" cy="1980000"/>
          </a:xfrm>
        </p:grpSpPr>
        <p:sp>
          <p:nvSpPr>
            <p:cNvPr id="13" name="Elipse 12"/>
            <p:cNvSpPr/>
            <p:nvPr/>
          </p:nvSpPr>
          <p:spPr>
            <a:xfrm>
              <a:off x="9772861" y="2016030"/>
              <a:ext cx="1800000" cy="1800000"/>
            </a:xfrm>
            <a:prstGeom prst="ellipse">
              <a:avLst/>
            </a:prstGeom>
            <a:gradFill flip="none" rotWithShape="1">
              <a:gsLst>
                <a:gs pos="0">
                  <a:srgbClr val="5A1745"/>
                </a:gs>
                <a:gs pos="33000">
                  <a:srgbClr val="93093D"/>
                </a:gs>
                <a:gs pos="54000">
                  <a:srgbClr val="CA0034"/>
                </a:gs>
                <a:gs pos="76000">
                  <a:srgbClr val="FF5626"/>
                </a:gs>
                <a:gs pos="100000">
                  <a:srgbClr val="FFC50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Elipse 13"/>
            <p:cNvSpPr/>
            <p:nvPr/>
          </p:nvSpPr>
          <p:spPr>
            <a:xfrm>
              <a:off x="9682862" y="1926030"/>
              <a:ext cx="1980000" cy="1980000"/>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Elipse 16"/>
            <p:cNvSpPr/>
            <p:nvPr/>
          </p:nvSpPr>
          <p:spPr>
            <a:xfrm>
              <a:off x="9952861" y="2196030"/>
              <a:ext cx="1440000" cy="144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5400" dirty="0" smtClean="0">
                  <a:solidFill>
                    <a:schemeClr val="tx1">
                      <a:lumMod val="50000"/>
                      <a:lumOff val="50000"/>
                    </a:schemeClr>
                  </a:solidFill>
                  <a:latin typeface="Agency FB" panose="020B0503020202020204" pitchFamily="34" charset="0"/>
                </a:rPr>
                <a:t>12</a:t>
              </a:r>
            </a:p>
            <a:p>
              <a:pPr algn="ctr"/>
              <a:r>
                <a:rPr lang="es-ES" sz="1600" dirty="0" smtClean="0">
                  <a:solidFill>
                    <a:schemeClr val="tx1">
                      <a:lumMod val="50000"/>
                      <a:lumOff val="50000"/>
                    </a:schemeClr>
                  </a:solidFill>
                  <a:latin typeface="Agency FB" panose="020B0503020202020204" pitchFamily="34" charset="0"/>
                </a:rPr>
                <a:t>PANTALLAS</a:t>
              </a:r>
              <a:endParaRPr lang="es-ES" sz="1600" dirty="0">
                <a:solidFill>
                  <a:schemeClr val="tx1">
                    <a:lumMod val="50000"/>
                    <a:lumOff val="50000"/>
                  </a:schemeClr>
                </a:solidFill>
                <a:latin typeface="Agency FB" panose="020B0503020202020204" pitchFamily="34" charset="0"/>
              </a:endParaRPr>
            </a:p>
          </p:txBody>
        </p:sp>
      </p:grpSp>
      <p:sp>
        <p:nvSpPr>
          <p:cNvPr id="20" name="TextBox 111">
            <a:extLst>
              <a:ext uri="{FF2B5EF4-FFF2-40B4-BE49-F238E27FC236}">
                <a16:creationId xmlns:a16="http://schemas.microsoft.com/office/drawing/2014/main" xmlns="" id="{5FF83314-6443-4064-B8AD-715FDF38C0B1}"/>
              </a:ext>
            </a:extLst>
          </p:cNvPr>
          <p:cNvSpPr txBox="1"/>
          <p:nvPr/>
        </p:nvSpPr>
        <p:spPr>
          <a:xfrm>
            <a:off x="5378756" y="2565508"/>
            <a:ext cx="5538166" cy="2677656"/>
          </a:xfrm>
          <a:prstGeom prst="rect">
            <a:avLst/>
          </a:prstGeom>
          <a:noFill/>
        </p:spPr>
        <p:txBody>
          <a:bodyPr wrap="square" numCol="2" rtlCol="0">
            <a:spAutoFit/>
          </a:bodyPr>
          <a:lstStyle/>
          <a:p>
            <a:pPr marL="342900" indent="-342900">
              <a:buFont typeface="Arial" panose="020B0604020202020204" pitchFamily="34" charset="0"/>
              <a:buChar char="•"/>
            </a:pPr>
            <a:r>
              <a:rPr lang="es-EC" sz="2800" b="1" dirty="0" smtClean="0">
                <a:solidFill>
                  <a:schemeClr val="tx1">
                    <a:lumMod val="75000"/>
                    <a:lumOff val="25000"/>
                  </a:schemeClr>
                </a:solidFill>
                <a:latin typeface="Agency FB" panose="020B0503020202020204" pitchFamily="34" charset="0"/>
              </a:rPr>
              <a:t>Inicio</a:t>
            </a:r>
          </a:p>
          <a:p>
            <a:pPr marL="342900" indent="-342900">
              <a:buFont typeface="Arial" panose="020B0604020202020204" pitchFamily="34" charset="0"/>
              <a:buChar char="•"/>
            </a:pPr>
            <a:r>
              <a:rPr lang="es-EC" sz="2800" b="1" dirty="0" smtClean="0">
                <a:solidFill>
                  <a:schemeClr val="tx1">
                    <a:lumMod val="75000"/>
                    <a:lumOff val="25000"/>
                  </a:schemeClr>
                </a:solidFill>
                <a:latin typeface="Agency FB" panose="020B0503020202020204" pitchFamily="34" charset="0"/>
              </a:rPr>
              <a:t>Inicio de sesión</a:t>
            </a:r>
          </a:p>
          <a:p>
            <a:pPr marL="342900" indent="-342900">
              <a:buFont typeface="Arial" panose="020B0604020202020204" pitchFamily="34" charset="0"/>
              <a:buChar char="•"/>
            </a:pPr>
            <a:r>
              <a:rPr lang="es-EC" sz="2800" b="1" dirty="0" smtClean="0">
                <a:solidFill>
                  <a:schemeClr val="tx1">
                    <a:lumMod val="75000"/>
                    <a:lumOff val="25000"/>
                  </a:schemeClr>
                </a:solidFill>
                <a:latin typeface="Agency FB" panose="020B0503020202020204" pitchFamily="34" charset="0"/>
              </a:rPr>
              <a:t>Menú principal</a:t>
            </a:r>
          </a:p>
          <a:p>
            <a:pPr marL="342900" indent="-342900">
              <a:buFont typeface="Arial" panose="020B0604020202020204" pitchFamily="34" charset="0"/>
              <a:buChar char="•"/>
            </a:pPr>
            <a:r>
              <a:rPr lang="es-EC" sz="2800" b="1" dirty="0" smtClean="0">
                <a:solidFill>
                  <a:schemeClr val="tx1">
                    <a:lumMod val="75000"/>
                    <a:lumOff val="25000"/>
                  </a:schemeClr>
                </a:solidFill>
                <a:latin typeface="Agency FB" panose="020B0503020202020204" pitchFamily="34" charset="0"/>
              </a:rPr>
              <a:t>Accesos</a:t>
            </a:r>
          </a:p>
          <a:p>
            <a:pPr marL="342900" indent="-342900">
              <a:buFont typeface="Arial" panose="020B0604020202020204" pitchFamily="34" charset="0"/>
              <a:buChar char="•"/>
            </a:pPr>
            <a:r>
              <a:rPr lang="es-EC" sz="2800" b="1" dirty="0" smtClean="0">
                <a:solidFill>
                  <a:schemeClr val="tx1">
                    <a:lumMod val="75000"/>
                    <a:lumOff val="25000"/>
                  </a:schemeClr>
                </a:solidFill>
                <a:latin typeface="Agency FB" panose="020B0503020202020204" pitchFamily="34" charset="0"/>
              </a:rPr>
              <a:t>Alarmas</a:t>
            </a:r>
          </a:p>
          <a:p>
            <a:pPr marL="342900" indent="-342900">
              <a:buFont typeface="Arial" panose="020B0604020202020204" pitchFamily="34" charset="0"/>
              <a:buChar char="•"/>
            </a:pPr>
            <a:r>
              <a:rPr lang="es-EC" sz="2800" b="1" dirty="0" smtClean="0">
                <a:solidFill>
                  <a:schemeClr val="tx1">
                    <a:lumMod val="75000"/>
                    <a:lumOff val="25000"/>
                  </a:schemeClr>
                </a:solidFill>
                <a:latin typeface="Agency FB" panose="020B0503020202020204" pitchFamily="34" charset="0"/>
              </a:rPr>
              <a:t>Cámaras</a:t>
            </a:r>
          </a:p>
          <a:p>
            <a:pPr marL="342900" indent="-342900">
              <a:buFont typeface="Arial" panose="020B0604020202020204" pitchFamily="34" charset="0"/>
              <a:buChar char="•"/>
            </a:pPr>
            <a:r>
              <a:rPr lang="es-EC" sz="2800" b="1" dirty="0" smtClean="0">
                <a:solidFill>
                  <a:schemeClr val="tx1">
                    <a:lumMod val="75000"/>
                    <a:lumOff val="25000"/>
                  </a:schemeClr>
                </a:solidFill>
                <a:latin typeface="Agency FB" panose="020B0503020202020204" pitchFamily="34" charset="0"/>
              </a:rPr>
              <a:t>Escenarios</a:t>
            </a:r>
          </a:p>
          <a:p>
            <a:pPr marL="342900" indent="-342900">
              <a:buFont typeface="Arial" panose="020B0604020202020204" pitchFamily="34" charset="0"/>
              <a:buChar char="•"/>
            </a:pPr>
            <a:r>
              <a:rPr lang="es-EC" sz="2800" b="1" dirty="0" smtClean="0">
                <a:solidFill>
                  <a:schemeClr val="tx1">
                    <a:lumMod val="75000"/>
                    <a:lumOff val="25000"/>
                  </a:schemeClr>
                </a:solidFill>
                <a:latin typeface="Agency FB" panose="020B0503020202020204" pitchFamily="34" charset="0"/>
              </a:rPr>
              <a:t>Iluminación</a:t>
            </a:r>
          </a:p>
          <a:p>
            <a:pPr marL="342900" indent="-342900">
              <a:buFont typeface="Arial" panose="020B0604020202020204" pitchFamily="34" charset="0"/>
              <a:buChar char="•"/>
            </a:pPr>
            <a:r>
              <a:rPr lang="es-EC" sz="2800" b="1" dirty="0" smtClean="0">
                <a:solidFill>
                  <a:schemeClr val="tx1">
                    <a:lumMod val="75000"/>
                    <a:lumOff val="25000"/>
                  </a:schemeClr>
                </a:solidFill>
                <a:latin typeface="Agency FB" panose="020B0503020202020204" pitchFamily="34" charset="0"/>
              </a:rPr>
              <a:t>Persianas</a:t>
            </a:r>
          </a:p>
          <a:p>
            <a:pPr marL="342900" indent="-342900">
              <a:buFont typeface="Arial" panose="020B0604020202020204" pitchFamily="34" charset="0"/>
              <a:buChar char="•"/>
            </a:pPr>
            <a:r>
              <a:rPr lang="es-EC" sz="2800" b="1" dirty="0" smtClean="0">
                <a:solidFill>
                  <a:schemeClr val="tx1">
                    <a:lumMod val="75000"/>
                    <a:lumOff val="25000"/>
                  </a:schemeClr>
                </a:solidFill>
                <a:latin typeface="Agency FB" panose="020B0503020202020204" pitchFamily="34" charset="0"/>
              </a:rPr>
              <a:t>Usuario</a:t>
            </a:r>
          </a:p>
          <a:p>
            <a:pPr marL="342900" indent="-342900">
              <a:buFont typeface="Arial" panose="020B0604020202020204" pitchFamily="34" charset="0"/>
              <a:buChar char="•"/>
            </a:pPr>
            <a:r>
              <a:rPr lang="es-EC" sz="2800" b="1" dirty="0" smtClean="0">
                <a:solidFill>
                  <a:schemeClr val="tx1">
                    <a:lumMod val="75000"/>
                    <a:lumOff val="25000"/>
                  </a:schemeClr>
                </a:solidFill>
                <a:latin typeface="Agency FB" panose="020B0503020202020204" pitchFamily="34" charset="0"/>
              </a:rPr>
              <a:t>Información</a:t>
            </a:r>
          </a:p>
          <a:p>
            <a:pPr marL="342900" indent="-342900">
              <a:buFont typeface="Arial" panose="020B0604020202020204" pitchFamily="34" charset="0"/>
              <a:buChar char="•"/>
            </a:pPr>
            <a:r>
              <a:rPr lang="es-EC" sz="2800" b="1" dirty="0" smtClean="0">
                <a:solidFill>
                  <a:schemeClr val="tx1">
                    <a:lumMod val="75000"/>
                    <a:lumOff val="25000"/>
                  </a:schemeClr>
                </a:solidFill>
                <a:latin typeface="Agency FB" panose="020B0503020202020204" pitchFamily="34" charset="0"/>
              </a:rPr>
              <a:t>Ayuda</a:t>
            </a:r>
            <a:endParaRPr lang="es-EC" sz="2800" b="1" dirty="0">
              <a:solidFill>
                <a:schemeClr val="tx1">
                  <a:lumMod val="75000"/>
                  <a:lumOff val="25000"/>
                </a:schemeClr>
              </a:solidFill>
              <a:latin typeface="Agency FB" panose="020B0503020202020204" pitchFamily="34" charset="0"/>
            </a:endParaRPr>
          </a:p>
        </p:txBody>
      </p:sp>
      <p:sp>
        <p:nvSpPr>
          <p:cNvPr id="11" name="Abrir llave 10"/>
          <p:cNvSpPr/>
          <p:nvPr/>
        </p:nvSpPr>
        <p:spPr>
          <a:xfrm>
            <a:off x="4412343" y="2162622"/>
            <a:ext cx="406400" cy="3483429"/>
          </a:xfrm>
          <a:prstGeom prst="leftBrace">
            <a:avLst/>
          </a:prstGeom>
          <a:noFill/>
          <a:ln w="38100">
            <a:gradFill>
              <a:gsLst>
                <a:gs pos="28000">
                  <a:srgbClr val="93093D"/>
                </a:gs>
                <a:gs pos="54000">
                  <a:srgbClr val="CA0034"/>
                </a:gs>
                <a:gs pos="0">
                  <a:srgbClr val="5A1745"/>
                </a:gs>
                <a:gs pos="77000">
                  <a:srgbClr val="FF5626"/>
                </a:gs>
                <a:gs pos="100000">
                  <a:srgbClr val="FFC500"/>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Tree>
    <p:extLst>
      <p:ext uri="{BB962C8B-B14F-4D97-AF65-F5344CB8AC3E}">
        <p14:creationId xmlns:p14="http://schemas.microsoft.com/office/powerpoint/2010/main" val="4187267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7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6">
            <a:extLst>
              <a:ext uri="{FF2B5EF4-FFF2-40B4-BE49-F238E27FC236}">
                <a16:creationId xmlns:a16="http://schemas.microsoft.com/office/drawing/2014/main" xmlns="" id="{E623F98E-5FFF-4701-A99F-87B202C66033}"/>
              </a:ext>
            </a:extLst>
          </p:cNvPr>
          <p:cNvSpPr txBox="1"/>
          <p:nvPr/>
        </p:nvSpPr>
        <p:spPr>
          <a:xfrm>
            <a:off x="160421" y="329374"/>
            <a:ext cx="11861688" cy="584775"/>
          </a:xfrm>
          <a:prstGeom prst="rect">
            <a:avLst/>
          </a:prstGeom>
          <a:noFill/>
        </p:spPr>
        <p:txBody>
          <a:bodyPr wrap="square" rtlCol="0">
            <a:spAutoFit/>
          </a:bodyPr>
          <a:lstStyle/>
          <a:p>
            <a:pPr algn="ctr"/>
            <a:r>
              <a:rPr lang="es-EC" sz="3200" dirty="0" smtClean="0">
                <a:solidFill>
                  <a:schemeClr val="bg2">
                    <a:lumMod val="50000"/>
                  </a:schemeClr>
                </a:solidFill>
                <a:latin typeface="Agency FB" panose="020B0503020202020204" pitchFamily="34" charset="0"/>
              </a:rPr>
              <a:t>DESARROLLO DE LA APLICACIÓN EN GINGA</a:t>
            </a:r>
            <a:endParaRPr lang="es-EC" sz="3200" dirty="0">
              <a:solidFill>
                <a:schemeClr val="bg2">
                  <a:lumMod val="50000"/>
                </a:schemeClr>
              </a:solidFill>
              <a:latin typeface="Agency FB" panose="020B0503020202020204" pitchFamily="34" charset="0"/>
            </a:endParaRPr>
          </a:p>
        </p:txBody>
      </p:sp>
      <p:grpSp>
        <p:nvGrpSpPr>
          <p:cNvPr id="3" name="Group 78">
            <a:extLst>
              <a:ext uri="{FF2B5EF4-FFF2-40B4-BE49-F238E27FC236}">
                <a16:creationId xmlns:a16="http://schemas.microsoft.com/office/drawing/2014/main" xmlns="" id="{B347FCAE-CD51-47C1-A0E5-7FE287A79E42}"/>
              </a:ext>
            </a:extLst>
          </p:cNvPr>
          <p:cNvGrpSpPr/>
          <p:nvPr/>
        </p:nvGrpSpPr>
        <p:grpSpPr>
          <a:xfrm>
            <a:off x="5378756" y="1062002"/>
            <a:ext cx="1434489" cy="190500"/>
            <a:chOff x="4679586" y="878988"/>
            <a:chExt cx="1434489" cy="190500"/>
          </a:xfrm>
        </p:grpSpPr>
        <p:sp>
          <p:nvSpPr>
            <p:cNvPr id="4" name="Oval 70">
              <a:extLst>
                <a:ext uri="{FF2B5EF4-FFF2-40B4-BE49-F238E27FC236}">
                  <a16:creationId xmlns:a16="http://schemas.microsoft.com/office/drawing/2014/main" xmlns="" id="{957F6F33-D335-4F37-A9F5-23DE49CB0B4A}"/>
                </a:ext>
              </a:extLst>
            </p:cNvPr>
            <p:cNvSpPr/>
            <p:nvPr/>
          </p:nvSpPr>
          <p:spPr>
            <a:xfrm>
              <a:off x="4679586" y="878988"/>
              <a:ext cx="190500" cy="190500"/>
            </a:xfrm>
            <a:prstGeom prst="ellipse">
              <a:avLst/>
            </a:prstGeom>
            <a:solidFill>
              <a:srgbClr val="5A17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73">
              <a:extLst>
                <a:ext uri="{FF2B5EF4-FFF2-40B4-BE49-F238E27FC236}">
                  <a16:creationId xmlns:a16="http://schemas.microsoft.com/office/drawing/2014/main" xmlns="" id="{9D3A95DB-0E0C-40A8-88F7-9DAC67B156F6}"/>
                </a:ext>
              </a:extLst>
            </p:cNvPr>
            <p:cNvSpPr/>
            <p:nvPr/>
          </p:nvSpPr>
          <p:spPr>
            <a:xfrm>
              <a:off x="4990736" y="878988"/>
              <a:ext cx="190500" cy="190500"/>
            </a:xfrm>
            <a:prstGeom prst="ellipse">
              <a:avLst/>
            </a:prstGeom>
            <a:solidFill>
              <a:srgbClr val="930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75">
              <a:extLst>
                <a:ext uri="{FF2B5EF4-FFF2-40B4-BE49-F238E27FC236}">
                  <a16:creationId xmlns:a16="http://schemas.microsoft.com/office/drawing/2014/main" xmlns="" id="{AD1EA8C3-D35D-4FB7-8D6B-858B4EE08256}"/>
                </a:ext>
              </a:extLst>
            </p:cNvPr>
            <p:cNvSpPr/>
            <p:nvPr/>
          </p:nvSpPr>
          <p:spPr>
            <a:xfrm>
              <a:off x="5301522" y="878988"/>
              <a:ext cx="190500" cy="190500"/>
            </a:xfrm>
            <a:prstGeom prst="ellipse">
              <a:avLst/>
            </a:prstGeom>
            <a:solidFill>
              <a:srgbClr val="CA00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76">
              <a:extLst>
                <a:ext uri="{FF2B5EF4-FFF2-40B4-BE49-F238E27FC236}">
                  <a16:creationId xmlns:a16="http://schemas.microsoft.com/office/drawing/2014/main" xmlns="" id="{FD4B96A9-29AD-4507-B1E8-D12C03BAD2C2}"/>
                </a:ext>
              </a:extLst>
            </p:cNvPr>
            <p:cNvSpPr/>
            <p:nvPr/>
          </p:nvSpPr>
          <p:spPr>
            <a:xfrm>
              <a:off x="5612308" y="878988"/>
              <a:ext cx="190500" cy="190500"/>
            </a:xfrm>
            <a:prstGeom prst="ellipse">
              <a:avLst/>
            </a:prstGeom>
            <a:solidFill>
              <a:srgbClr val="FF5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7">
              <a:extLst>
                <a:ext uri="{FF2B5EF4-FFF2-40B4-BE49-F238E27FC236}">
                  <a16:creationId xmlns:a16="http://schemas.microsoft.com/office/drawing/2014/main" xmlns="" id="{50AFA104-D1BD-427D-90C1-6CE47F2C7A56}"/>
                </a:ext>
              </a:extLst>
            </p:cNvPr>
            <p:cNvSpPr/>
            <p:nvPr/>
          </p:nvSpPr>
          <p:spPr>
            <a:xfrm>
              <a:off x="5923575" y="878988"/>
              <a:ext cx="190500" cy="190500"/>
            </a:xfrm>
            <a:prstGeom prst="ellipse">
              <a:avLst/>
            </a:prstGeom>
            <a:solidFill>
              <a:srgbClr val="FFC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Lienzo 464"/>
          <p:cNvGrpSpPr/>
          <p:nvPr/>
        </p:nvGrpSpPr>
        <p:grpSpPr>
          <a:xfrm>
            <a:off x="797320" y="1400355"/>
            <a:ext cx="10406743" cy="5046698"/>
            <a:chOff x="0" y="0"/>
            <a:chExt cx="5501005" cy="2658110"/>
          </a:xfrm>
        </p:grpSpPr>
        <p:sp>
          <p:nvSpPr>
            <p:cNvPr id="13" name="Rectángulo 12"/>
            <p:cNvSpPr/>
            <p:nvPr/>
          </p:nvSpPr>
          <p:spPr>
            <a:xfrm>
              <a:off x="0" y="0"/>
              <a:ext cx="5501005" cy="2658110"/>
            </a:xfrm>
            <a:prstGeom prst="rect">
              <a:avLst/>
            </a:prstGeom>
          </p:spPr>
        </p:sp>
        <p:grpSp>
          <p:nvGrpSpPr>
            <p:cNvPr id="14" name="Grupo 13"/>
            <p:cNvGrpSpPr/>
            <p:nvPr/>
          </p:nvGrpSpPr>
          <p:grpSpPr>
            <a:xfrm>
              <a:off x="21265" y="241556"/>
              <a:ext cx="3464885" cy="2381222"/>
              <a:chOff x="21264" y="28"/>
              <a:chExt cx="4784653" cy="3147198"/>
            </a:xfrm>
          </p:grpSpPr>
          <p:pic>
            <p:nvPicPr>
              <p:cNvPr id="25" name="Imagen 24"/>
              <p:cNvPicPr/>
              <p:nvPr/>
            </p:nvPicPr>
            <p:blipFill rotWithShape="1">
              <a:blip r:embed="rId2"/>
              <a:srcRect l="9367" t="4433" r="25938" b="15447"/>
              <a:stretch/>
            </p:blipFill>
            <p:spPr bwMode="auto">
              <a:xfrm>
                <a:off x="21264" y="28"/>
                <a:ext cx="4784653" cy="3147198"/>
              </a:xfrm>
              <a:prstGeom prst="rect">
                <a:avLst/>
              </a:prstGeom>
              <a:ln>
                <a:noFill/>
              </a:ln>
              <a:extLst>
                <a:ext uri="{53640926-AAD7-44D8-BBD7-CCE9431645EC}">
                  <a14:shadowObscured xmlns:a14="http://schemas.microsoft.com/office/drawing/2010/main"/>
                </a:ext>
              </a:extLst>
            </p:spPr>
          </p:pic>
          <p:pic>
            <p:nvPicPr>
              <p:cNvPr id="26" name="Imagen 25"/>
              <p:cNvPicPr/>
              <p:nvPr/>
            </p:nvPicPr>
            <p:blipFill>
              <a:blip r:embed="rId3">
                <a:extLst>
                  <a:ext uri="{28A0092B-C50C-407E-A947-70E740481C1C}">
                    <a14:useLocalDpi xmlns:a14="http://schemas.microsoft.com/office/drawing/2010/main" val="0"/>
                  </a:ext>
                </a:extLst>
              </a:blip>
              <a:stretch>
                <a:fillRect/>
              </a:stretch>
            </p:blipFill>
            <p:spPr>
              <a:xfrm>
                <a:off x="21265" y="265814"/>
                <a:ext cx="4784652" cy="2736694"/>
              </a:xfrm>
              <a:prstGeom prst="rect">
                <a:avLst/>
              </a:prstGeom>
            </p:spPr>
          </p:pic>
        </p:grpSp>
        <p:pic>
          <p:nvPicPr>
            <p:cNvPr id="17" name="Imagen 16"/>
            <p:cNvPicPr/>
            <p:nvPr/>
          </p:nvPicPr>
          <p:blipFill rotWithShape="1">
            <a:blip r:embed="rId4"/>
            <a:srcRect l="18806" t="18237" r="52796" b="28675"/>
            <a:stretch/>
          </p:blipFill>
          <p:spPr bwMode="auto">
            <a:xfrm>
              <a:off x="3497212" y="0"/>
              <a:ext cx="1989188" cy="2147997"/>
            </a:xfrm>
            <a:prstGeom prst="rect">
              <a:avLst/>
            </a:prstGeom>
            <a:ln>
              <a:noFill/>
            </a:ln>
            <a:extLst>
              <a:ext uri="{53640926-AAD7-44D8-BBD7-CCE9431645EC}">
                <a14:shadowObscured xmlns:a14="http://schemas.microsoft.com/office/drawing/2010/main"/>
              </a:ext>
            </a:extLst>
          </p:spPr>
        </p:pic>
        <p:pic>
          <p:nvPicPr>
            <p:cNvPr id="19" name="Imagen 18"/>
            <p:cNvPicPr/>
            <p:nvPr/>
          </p:nvPicPr>
          <p:blipFill rotWithShape="1">
            <a:blip r:embed="rId5"/>
            <a:srcRect l="18818" t="63418" r="55667" b="8006"/>
            <a:stretch/>
          </p:blipFill>
          <p:spPr bwMode="auto">
            <a:xfrm>
              <a:off x="3505838" y="1517494"/>
              <a:ext cx="1777050" cy="1104936"/>
            </a:xfrm>
            <a:prstGeom prst="rect">
              <a:avLst/>
            </a:prstGeom>
            <a:ln>
              <a:noFill/>
            </a:ln>
            <a:extLst>
              <a:ext uri="{53640926-AAD7-44D8-BBD7-CCE9431645EC}">
                <a14:shadowObscured xmlns:a14="http://schemas.microsoft.com/office/drawing/2010/main"/>
              </a:ext>
            </a:extLst>
          </p:spPr>
        </p:pic>
        <p:cxnSp>
          <p:nvCxnSpPr>
            <p:cNvPr id="20" name="Conector angular 19"/>
            <p:cNvCxnSpPr/>
            <p:nvPr/>
          </p:nvCxnSpPr>
          <p:spPr>
            <a:xfrm>
              <a:off x="3069771" y="1341455"/>
              <a:ext cx="1200778" cy="281354"/>
            </a:xfrm>
            <a:prstGeom prst="bentConnector3">
              <a:avLst>
                <a:gd name="adj1" fmla="val 77615"/>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ector angular 20"/>
            <p:cNvCxnSpPr/>
            <p:nvPr/>
          </p:nvCxnSpPr>
          <p:spPr>
            <a:xfrm rot="10800000">
              <a:off x="3079822" y="1582042"/>
              <a:ext cx="1210825" cy="181445"/>
            </a:xfrm>
            <a:prstGeom prst="bentConnector3">
              <a:avLst>
                <a:gd name="adj1" fmla="val 36726"/>
              </a:avLst>
            </a:prstGeom>
            <a:ln w="127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ector angular 21"/>
            <p:cNvCxnSpPr/>
            <p:nvPr/>
          </p:nvCxnSpPr>
          <p:spPr>
            <a:xfrm rot="10800000">
              <a:off x="3069771" y="1827073"/>
              <a:ext cx="1220876" cy="82691"/>
            </a:xfrm>
            <a:prstGeom prst="bentConnector3">
              <a:avLst>
                <a:gd name="adj1" fmla="val 36737"/>
              </a:avLst>
            </a:prstGeom>
            <a:ln w="127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ector angular 22"/>
            <p:cNvCxnSpPr/>
            <p:nvPr/>
          </p:nvCxnSpPr>
          <p:spPr>
            <a:xfrm rot="10800000" flipV="1">
              <a:off x="3069771" y="2185988"/>
              <a:ext cx="1220876" cy="131270"/>
            </a:xfrm>
            <a:prstGeom prst="bentConnector3">
              <a:avLst>
                <a:gd name="adj1" fmla="val 36737"/>
              </a:avLst>
            </a:prstGeom>
            <a:ln w="127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ector angular 23"/>
            <p:cNvCxnSpPr/>
            <p:nvPr/>
          </p:nvCxnSpPr>
          <p:spPr>
            <a:xfrm rot="10800000" flipV="1">
              <a:off x="3069771" y="2047874"/>
              <a:ext cx="1220876" cy="35931"/>
            </a:xfrm>
            <a:prstGeom prst="bentConnector3">
              <a:avLst>
                <a:gd name="adj1" fmla="val 37127"/>
              </a:avLst>
            </a:prstGeom>
            <a:ln w="12700">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79985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6">
            <a:extLst>
              <a:ext uri="{FF2B5EF4-FFF2-40B4-BE49-F238E27FC236}">
                <a16:creationId xmlns:a16="http://schemas.microsoft.com/office/drawing/2014/main" xmlns="" id="{E623F98E-5FFF-4701-A99F-87B202C66033}"/>
              </a:ext>
            </a:extLst>
          </p:cNvPr>
          <p:cNvSpPr txBox="1"/>
          <p:nvPr/>
        </p:nvSpPr>
        <p:spPr>
          <a:xfrm>
            <a:off x="160421" y="329374"/>
            <a:ext cx="11861688" cy="584775"/>
          </a:xfrm>
          <a:prstGeom prst="rect">
            <a:avLst/>
          </a:prstGeom>
          <a:noFill/>
        </p:spPr>
        <p:txBody>
          <a:bodyPr wrap="square" rtlCol="0">
            <a:spAutoFit/>
          </a:bodyPr>
          <a:lstStyle/>
          <a:p>
            <a:pPr algn="ctr"/>
            <a:r>
              <a:rPr lang="es-EC" sz="3200" dirty="0" smtClean="0">
                <a:solidFill>
                  <a:schemeClr val="bg2">
                    <a:lumMod val="50000"/>
                  </a:schemeClr>
                </a:solidFill>
                <a:latin typeface="Agency FB" panose="020B0503020202020204" pitchFamily="34" charset="0"/>
              </a:rPr>
              <a:t>DESARROLLO DE LA APLICACIÓN MÓVIL</a:t>
            </a:r>
            <a:endParaRPr lang="es-EC" sz="3200" dirty="0">
              <a:solidFill>
                <a:schemeClr val="bg2">
                  <a:lumMod val="50000"/>
                </a:schemeClr>
              </a:solidFill>
              <a:latin typeface="Agency FB" panose="020B0503020202020204" pitchFamily="34" charset="0"/>
            </a:endParaRPr>
          </a:p>
        </p:txBody>
      </p:sp>
      <p:grpSp>
        <p:nvGrpSpPr>
          <p:cNvPr id="3" name="Group 78">
            <a:extLst>
              <a:ext uri="{FF2B5EF4-FFF2-40B4-BE49-F238E27FC236}">
                <a16:creationId xmlns:a16="http://schemas.microsoft.com/office/drawing/2014/main" xmlns="" id="{B347FCAE-CD51-47C1-A0E5-7FE287A79E42}"/>
              </a:ext>
            </a:extLst>
          </p:cNvPr>
          <p:cNvGrpSpPr/>
          <p:nvPr/>
        </p:nvGrpSpPr>
        <p:grpSpPr>
          <a:xfrm>
            <a:off x="5378756" y="1062002"/>
            <a:ext cx="1434489" cy="190500"/>
            <a:chOff x="4679586" y="878988"/>
            <a:chExt cx="1434489" cy="190500"/>
          </a:xfrm>
        </p:grpSpPr>
        <p:sp>
          <p:nvSpPr>
            <p:cNvPr id="4" name="Oval 70">
              <a:extLst>
                <a:ext uri="{FF2B5EF4-FFF2-40B4-BE49-F238E27FC236}">
                  <a16:creationId xmlns:a16="http://schemas.microsoft.com/office/drawing/2014/main" xmlns="" id="{957F6F33-D335-4F37-A9F5-23DE49CB0B4A}"/>
                </a:ext>
              </a:extLst>
            </p:cNvPr>
            <p:cNvSpPr/>
            <p:nvPr/>
          </p:nvSpPr>
          <p:spPr>
            <a:xfrm>
              <a:off x="4679586" y="878988"/>
              <a:ext cx="190500" cy="190500"/>
            </a:xfrm>
            <a:prstGeom prst="ellipse">
              <a:avLst/>
            </a:prstGeom>
            <a:solidFill>
              <a:srgbClr val="5A17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73">
              <a:extLst>
                <a:ext uri="{FF2B5EF4-FFF2-40B4-BE49-F238E27FC236}">
                  <a16:creationId xmlns:a16="http://schemas.microsoft.com/office/drawing/2014/main" xmlns="" id="{9D3A95DB-0E0C-40A8-88F7-9DAC67B156F6}"/>
                </a:ext>
              </a:extLst>
            </p:cNvPr>
            <p:cNvSpPr/>
            <p:nvPr/>
          </p:nvSpPr>
          <p:spPr>
            <a:xfrm>
              <a:off x="4990736" y="878988"/>
              <a:ext cx="190500" cy="190500"/>
            </a:xfrm>
            <a:prstGeom prst="ellipse">
              <a:avLst/>
            </a:prstGeom>
            <a:solidFill>
              <a:srgbClr val="930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75">
              <a:extLst>
                <a:ext uri="{FF2B5EF4-FFF2-40B4-BE49-F238E27FC236}">
                  <a16:creationId xmlns:a16="http://schemas.microsoft.com/office/drawing/2014/main" xmlns="" id="{AD1EA8C3-D35D-4FB7-8D6B-858B4EE08256}"/>
                </a:ext>
              </a:extLst>
            </p:cNvPr>
            <p:cNvSpPr/>
            <p:nvPr/>
          </p:nvSpPr>
          <p:spPr>
            <a:xfrm>
              <a:off x="5301522" y="878988"/>
              <a:ext cx="190500" cy="190500"/>
            </a:xfrm>
            <a:prstGeom prst="ellipse">
              <a:avLst/>
            </a:prstGeom>
            <a:solidFill>
              <a:srgbClr val="CA00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76">
              <a:extLst>
                <a:ext uri="{FF2B5EF4-FFF2-40B4-BE49-F238E27FC236}">
                  <a16:creationId xmlns:a16="http://schemas.microsoft.com/office/drawing/2014/main" xmlns="" id="{FD4B96A9-29AD-4507-B1E8-D12C03BAD2C2}"/>
                </a:ext>
              </a:extLst>
            </p:cNvPr>
            <p:cNvSpPr/>
            <p:nvPr/>
          </p:nvSpPr>
          <p:spPr>
            <a:xfrm>
              <a:off x="5612308" y="878988"/>
              <a:ext cx="190500" cy="190500"/>
            </a:xfrm>
            <a:prstGeom prst="ellipse">
              <a:avLst/>
            </a:prstGeom>
            <a:solidFill>
              <a:srgbClr val="FF5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7">
              <a:extLst>
                <a:ext uri="{FF2B5EF4-FFF2-40B4-BE49-F238E27FC236}">
                  <a16:creationId xmlns:a16="http://schemas.microsoft.com/office/drawing/2014/main" xmlns="" id="{50AFA104-D1BD-427D-90C1-6CE47F2C7A56}"/>
                </a:ext>
              </a:extLst>
            </p:cNvPr>
            <p:cNvSpPr/>
            <p:nvPr/>
          </p:nvSpPr>
          <p:spPr>
            <a:xfrm>
              <a:off x="5923575" y="878988"/>
              <a:ext cx="190500" cy="190500"/>
            </a:xfrm>
            <a:prstGeom prst="ellipse">
              <a:avLst/>
            </a:prstGeom>
            <a:solidFill>
              <a:srgbClr val="FFC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ángulo redondeado 45"/>
          <p:cNvSpPr/>
          <p:nvPr/>
        </p:nvSpPr>
        <p:spPr>
          <a:xfrm>
            <a:off x="3818020" y="2826970"/>
            <a:ext cx="7363326" cy="568349"/>
          </a:xfrm>
          <a:prstGeom prst="roundRect">
            <a:avLst/>
          </a:prstGeom>
          <a:noFill/>
          <a:ln>
            <a:solidFill>
              <a:srgbClr val="FFC5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s-ES" sz="2400" dirty="0" smtClean="0">
                <a:solidFill>
                  <a:schemeClr val="tx1">
                    <a:lumMod val="75000"/>
                    <a:lumOff val="25000"/>
                  </a:schemeClr>
                </a:solidFill>
                <a:latin typeface="Agency FB" panose="020B0503020202020204" pitchFamily="34" charset="0"/>
              </a:rPr>
              <a:t>Es una extensión del aplicativo para la </a:t>
            </a:r>
            <a:r>
              <a:rPr lang="es-ES" sz="2400" dirty="0" err="1" smtClean="0">
                <a:solidFill>
                  <a:schemeClr val="tx1">
                    <a:lumMod val="75000"/>
                    <a:lumOff val="25000"/>
                  </a:schemeClr>
                </a:solidFill>
                <a:latin typeface="Agency FB" panose="020B0503020202020204" pitchFamily="34" charset="0"/>
              </a:rPr>
              <a:t>TDT</a:t>
            </a:r>
            <a:r>
              <a:rPr lang="es-ES" sz="2400" dirty="0" smtClean="0">
                <a:solidFill>
                  <a:schemeClr val="tx1">
                    <a:lumMod val="75000"/>
                    <a:lumOff val="25000"/>
                  </a:schemeClr>
                </a:solidFill>
                <a:latin typeface="Agency FB" panose="020B0503020202020204" pitchFamily="34" charset="0"/>
              </a:rPr>
              <a:t>.</a:t>
            </a:r>
            <a:endParaRPr lang="es-ES" sz="2400" dirty="0">
              <a:solidFill>
                <a:schemeClr val="tx1">
                  <a:lumMod val="75000"/>
                  <a:lumOff val="25000"/>
                </a:schemeClr>
              </a:solidFill>
              <a:latin typeface="Agency FB" panose="020B0503020202020204" pitchFamily="34" charset="0"/>
            </a:endParaRPr>
          </a:p>
        </p:txBody>
      </p:sp>
      <p:sp>
        <p:nvSpPr>
          <p:cNvPr id="48" name="Rectángulo redondeado 47"/>
          <p:cNvSpPr/>
          <p:nvPr/>
        </p:nvSpPr>
        <p:spPr>
          <a:xfrm>
            <a:off x="3818018" y="3482941"/>
            <a:ext cx="7363326" cy="883461"/>
          </a:xfrm>
          <a:prstGeom prst="roundRect">
            <a:avLst/>
          </a:prstGeom>
          <a:noFill/>
          <a:ln>
            <a:solidFill>
              <a:srgbClr val="FF562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s-EC" sz="2400" dirty="0" smtClean="0">
                <a:solidFill>
                  <a:schemeClr val="tx1">
                    <a:lumMod val="75000"/>
                    <a:lumOff val="25000"/>
                  </a:schemeClr>
                </a:solidFill>
                <a:latin typeface="Agency FB" panose="020B0503020202020204" pitchFamily="34" charset="0"/>
              </a:rPr>
              <a:t>Tiene las mismas prestaciones que la aplicación para la </a:t>
            </a:r>
            <a:r>
              <a:rPr lang="es-EC" sz="2400" dirty="0" err="1" smtClean="0">
                <a:solidFill>
                  <a:schemeClr val="tx1">
                    <a:lumMod val="75000"/>
                    <a:lumOff val="25000"/>
                  </a:schemeClr>
                </a:solidFill>
                <a:latin typeface="Agency FB" panose="020B0503020202020204" pitchFamily="34" charset="0"/>
              </a:rPr>
              <a:t>TDT</a:t>
            </a:r>
            <a:r>
              <a:rPr lang="es-EC" sz="2400" dirty="0" smtClean="0">
                <a:solidFill>
                  <a:schemeClr val="tx1">
                    <a:lumMod val="75000"/>
                    <a:lumOff val="25000"/>
                  </a:schemeClr>
                </a:solidFill>
                <a:latin typeface="Agency FB" panose="020B0503020202020204" pitchFamily="34" charset="0"/>
              </a:rPr>
              <a:t>, permitiendo el acceso al sistema domótico de manera remota.</a:t>
            </a:r>
            <a:endParaRPr lang="es-ES" sz="2400" dirty="0">
              <a:solidFill>
                <a:schemeClr val="tx1">
                  <a:lumMod val="75000"/>
                  <a:lumOff val="25000"/>
                </a:schemeClr>
              </a:solidFill>
              <a:latin typeface="Agency FB" panose="020B0503020202020204" pitchFamily="34" charset="0"/>
            </a:endParaRPr>
          </a:p>
        </p:txBody>
      </p:sp>
      <p:sp>
        <p:nvSpPr>
          <p:cNvPr id="50" name="Rectángulo redondeado 49"/>
          <p:cNvSpPr/>
          <p:nvPr/>
        </p:nvSpPr>
        <p:spPr>
          <a:xfrm>
            <a:off x="3818019" y="4454024"/>
            <a:ext cx="7363325" cy="940136"/>
          </a:xfrm>
          <a:prstGeom prst="roundRect">
            <a:avLst/>
          </a:prstGeom>
          <a:noFill/>
          <a:ln>
            <a:solidFill>
              <a:srgbClr val="CA003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s-EC" sz="2400" dirty="0">
                <a:solidFill>
                  <a:schemeClr val="tx1">
                    <a:lumMod val="75000"/>
                    <a:lumOff val="25000"/>
                  </a:schemeClr>
                </a:solidFill>
                <a:latin typeface="Agency FB" panose="020B0503020202020204" pitchFamily="34" charset="0"/>
              </a:rPr>
              <a:t>La interfaz se realiza mediante el entorno de programación de software libre de AppInventor. </a:t>
            </a:r>
            <a:endParaRPr lang="es-ES" sz="2400" dirty="0">
              <a:solidFill>
                <a:schemeClr val="tx1">
                  <a:lumMod val="75000"/>
                  <a:lumOff val="25000"/>
                </a:schemeClr>
              </a:solidFill>
              <a:latin typeface="Agency FB" panose="020B0503020202020204" pitchFamily="34" charset="0"/>
            </a:endParaRPr>
          </a:p>
        </p:txBody>
      </p:sp>
      <p:grpSp>
        <p:nvGrpSpPr>
          <p:cNvPr id="12" name="Grupo 11"/>
          <p:cNvGrpSpPr/>
          <p:nvPr/>
        </p:nvGrpSpPr>
        <p:grpSpPr>
          <a:xfrm>
            <a:off x="827031" y="2914203"/>
            <a:ext cx="2340000" cy="2340000"/>
            <a:chOff x="827031" y="2914203"/>
            <a:chExt cx="2340000" cy="2340000"/>
          </a:xfrm>
        </p:grpSpPr>
        <p:sp>
          <p:nvSpPr>
            <p:cNvPr id="10" name="Elipse 9"/>
            <p:cNvSpPr/>
            <p:nvPr/>
          </p:nvSpPr>
          <p:spPr>
            <a:xfrm>
              <a:off x="827031" y="2914203"/>
              <a:ext cx="2340000" cy="2340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1" name="Imagen 10" descr="Recorte de pantalla"/>
            <p:cNvPicPr>
              <a:picLocks noChangeAspect="1"/>
            </p:cNvPicPr>
            <p:nvPr/>
          </p:nvPicPr>
          <p:blipFill rotWithShape="1">
            <a:blip r:embed="rId2">
              <a:extLst>
                <a:ext uri="{28A0092B-C50C-407E-A947-70E740481C1C}">
                  <a14:useLocalDpi xmlns:a14="http://schemas.microsoft.com/office/drawing/2010/main" val="0"/>
                </a:ext>
              </a:extLst>
            </a:blip>
            <a:srcRect t="14254"/>
            <a:stretch/>
          </p:blipFill>
          <p:spPr>
            <a:xfrm>
              <a:off x="1163336" y="3728876"/>
              <a:ext cx="1552792" cy="710654"/>
            </a:xfrm>
            <a:prstGeom prst="rect">
              <a:avLst/>
            </a:prstGeom>
          </p:spPr>
        </p:pic>
      </p:grpSp>
    </p:spTree>
    <p:extLst>
      <p:ext uri="{BB962C8B-B14F-4D97-AF65-F5344CB8AC3E}">
        <p14:creationId xmlns:p14="http://schemas.microsoft.com/office/powerpoint/2010/main" val="232528034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fade">
                                      <p:cBhvr>
                                        <p:cTn id="10" dur="500"/>
                                        <p:tgtEl>
                                          <p:spTgt spid="4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fade">
                                      <p:cBhvr>
                                        <p:cTn id="13" dur="500"/>
                                        <p:tgtEl>
                                          <p:spTgt spid="50"/>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8" grpId="0" animBg="1"/>
      <p:bldP spid="5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6">
            <a:extLst>
              <a:ext uri="{FF2B5EF4-FFF2-40B4-BE49-F238E27FC236}">
                <a16:creationId xmlns:a16="http://schemas.microsoft.com/office/drawing/2014/main" xmlns="" id="{E623F98E-5FFF-4701-A99F-87B202C66033}"/>
              </a:ext>
            </a:extLst>
          </p:cNvPr>
          <p:cNvSpPr txBox="1"/>
          <p:nvPr/>
        </p:nvSpPr>
        <p:spPr>
          <a:xfrm>
            <a:off x="160421" y="329374"/>
            <a:ext cx="11861688" cy="584775"/>
          </a:xfrm>
          <a:prstGeom prst="rect">
            <a:avLst/>
          </a:prstGeom>
          <a:noFill/>
        </p:spPr>
        <p:txBody>
          <a:bodyPr wrap="square" rtlCol="0">
            <a:spAutoFit/>
          </a:bodyPr>
          <a:lstStyle/>
          <a:p>
            <a:pPr algn="ctr"/>
            <a:r>
              <a:rPr lang="es-EC" sz="3200" dirty="0" smtClean="0">
                <a:solidFill>
                  <a:schemeClr val="bg2">
                    <a:lumMod val="50000"/>
                  </a:schemeClr>
                </a:solidFill>
                <a:latin typeface="Agency FB" panose="020B0503020202020204" pitchFamily="34" charset="0"/>
              </a:rPr>
              <a:t>DESARROLLO DE LA APLICACIÓN MÓVIL</a:t>
            </a:r>
            <a:endParaRPr lang="es-EC" sz="3200" dirty="0">
              <a:solidFill>
                <a:schemeClr val="bg2">
                  <a:lumMod val="50000"/>
                </a:schemeClr>
              </a:solidFill>
              <a:latin typeface="Agency FB" panose="020B0503020202020204" pitchFamily="34" charset="0"/>
            </a:endParaRPr>
          </a:p>
        </p:txBody>
      </p:sp>
      <p:grpSp>
        <p:nvGrpSpPr>
          <p:cNvPr id="3" name="Group 78">
            <a:extLst>
              <a:ext uri="{FF2B5EF4-FFF2-40B4-BE49-F238E27FC236}">
                <a16:creationId xmlns:a16="http://schemas.microsoft.com/office/drawing/2014/main" xmlns="" id="{B347FCAE-CD51-47C1-A0E5-7FE287A79E42}"/>
              </a:ext>
            </a:extLst>
          </p:cNvPr>
          <p:cNvGrpSpPr/>
          <p:nvPr/>
        </p:nvGrpSpPr>
        <p:grpSpPr>
          <a:xfrm>
            <a:off x="5378756" y="1062002"/>
            <a:ext cx="1434489" cy="190500"/>
            <a:chOff x="4679586" y="878988"/>
            <a:chExt cx="1434489" cy="190500"/>
          </a:xfrm>
        </p:grpSpPr>
        <p:sp>
          <p:nvSpPr>
            <p:cNvPr id="4" name="Oval 70">
              <a:extLst>
                <a:ext uri="{FF2B5EF4-FFF2-40B4-BE49-F238E27FC236}">
                  <a16:creationId xmlns:a16="http://schemas.microsoft.com/office/drawing/2014/main" xmlns="" id="{957F6F33-D335-4F37-A9F5-23DE49CB0B4A}"/>
                </a:ext>
              </a:extLst>
            </p:cNvPr>
            <p:cNvSpPr/>
            <p:nvPr/>
          </p:nvSpPr>
          <p:spPr>
            <a:xfrm>
              <a:off x="4679586" y="878988"/>
              <a:ext cx="190500" cy="190500"/>
            </a:xfrm>
            <a:prstGeom prst="ellipse">
              <a:avLst/>
            </a:prstGeom>
            <a:solidFill>
              <a:srgbClr val="5A17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73">
              <a:extLst>
                <a:ext uri="{FF2B5EF4-FFF2-40B4-BE49-F238E27FC236}">
                  <a16:creationId xmlns:a16="http://schemas.microsoft.com/office/drawing/2014/main" xmlns="" id="{9D3A95DB-0E0C-40A8-88F7-9DAC67B156F6}"/>
                </a:ext>
              </a:extLst>
            </p:cNvPr>
            <p:cNvSpPr/>
            <p:nvPr/>
          </p:nvSpPr>
          <p:spPr>
            <a:xfrm>
              <a:off x="4990736" y="878988"/>
              <a:ext cx="190500" cy="190500"/>
            </a:xfrm>
            <a:prstGeom prst="ellipse">
              <a:avLst/>
            </a:prstGeom>
            <a:solidFill>
              <a:srgbClr val="930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75">
              <a:extLst>
                <a:ext uri="{FF2B5EF4-FFF2-40B4-BE49-F238E27FC236}">
                  <a16:creationId xmlns:a16="http://schemas.microsoft.com/office/drawing/2014/main" xmlns="" id="{AD1EA8C3-D35D-4FB7-8D6B-858B4EE08256}"/>
                </a:ext>
              </a:extLst>
            </p:cNvPr>
            <p:cNvSpPr/>
            <p:nvPr/>
          </p:nvSpPr>
          <p:spPr>
            <a:xfrm>
              <a:off x="5301522" y="878988"/>
              <a:ext cx="190500" cy="190500"/>
            </a:xfrm>
            <a:prstGeom prst="ellipse">
              <a:avLst/>
            </a:prstGeom>
            <a:solidFill>
              <a:srgbClr val="CA00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76">
              <a:extLst>
                <a:ext uri="{FF2B5EF4-FFF2-40B4-BE49-F238E27FC236}">
                  <a16:creationId xmlns:a16="http://schemas.microsoft.com/office/drawing/2014/main" xmlns="" id="{FD4B96A9-29AD-4507-B1E8-D12C03BAD2C2}"/>
                </a:ext>
              </a:extLst>
            </p:cNvPr>
            <p:cNvSpPr/>
            <p:nvPr/>
          </p:nvSpPr>
          <p:spPr>
            <a:xfrm>
              <a:off x="5612308" y="878988"/>
              <a:ext cx="190500" cy="190500"/>
            </a:xfrm>
            <a:prstGeom prst="ellipse">
              <a:avLst/>
            </a:prstGeom>
            <a:solidFill>
              <a:srgbClr val="FF5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7">
              <a:extLst>
                <a:ext uri="{FF2B5EF4-FFF2-40B4-BE49-F238E27FC236}">
                  <a16:creationId xmlns:a16="http://schemas.microsoft.com/office/drawing/2014/main" xmlns="" id="{50AFA104-D1BD-427D-90C1-6CE47F2C7A56}"/>
                </a:ext>
              </a:extLst>
            </p:cNvPr>
            <p:cNvSpPr/>
            <p:nvPr/>
          </p:nvSpPr>
          <p:spPr>
            <a:xfrm>
              <a:off x="5923575" y="878988"/>
              <a:ext cx="190500" cy="190500"/>
            </a:xfrm>
            <a:prstGeom prst="ellipse">
              <a:avLst/>
            </a:prstGeom>
            <a:solidFill>
              <a:srgbClr val="FFC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upo 11"/>
          <p:cNvGrpSpPr/>
          <p:nvPr/>
        </p:nvGrpSpPr>
        <p:grpSpPr>
          <a:xfrm>
            <a:off x="1612586" y="3004337"/>
            <a:ext cx="1800000" cy="1800000"/>
            <a:chOff x="9682862" y="1926030"/>
            <a:chExt cx="1980000" cy="1980000"/>
          </a:xfrm>
        </p:grpSpPr>
        <p:sp>
          <p:nvSpPr>
            <p:cNvPr id="13" name="Elipse 12"/>
            <p:cNvSpPr/>
            <p:nvPr/>
          </p:nvSpPr>
          <p:spPr>
            <a:xfrm>
              <a:off x="9772861" y="2016030"/>
              <a:ext cx="1800000" cy="1800000"/>
            </a:xfrm>
            <a:prstGeom prst="ellipse">
              <a:avLst/>
            </a:prstGeom>
            <a:gradFill flip="none" rotWithShape="1">
              <a:gsLst>
                <a:gs pos="0">
                  <a:srgbClr val="5A1745"/>
                </a:gs>
                <a:gs pos="33000">
                  <a:srgbClr val="93093D"/>
                </a:gs>
                <a:gs pos="54000">
                  <a:srgbClr val="CA0034"/>
                </a:gs>
                <a:gs pos="76000">
                  <a:srgbClr val="FF5626"/>
                </a:gs>
                <a:gs pos="100000">
                  <a:srgbClr val="FFC50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Elipse 13"/>
            <p:cNvSpPr/>
            <p:nvPr/>
          </p:nvSpPr>
          <p:spPr>
            <a:xfrm>
              <a:off x="9682862" y="1926030"/>
              <a:ext cx="1980000" cy="1980000"/>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Elipse 16"/>
            <p:cNvSpPr/>
            <p:nvPr/>
          </p:nvSpPr>
          <p:spPr>
            <a:xfrm>
              <a:off x="9952861" y="2196030"/>
              <a:ext cx="1440000" cy="144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5400" dirty="0" smtClean="0">
                  <a:solidFill>
                    <a:schemeClr val="tx1">
                      <a:lumMod val="50000"/>
                      <a:lumOff val="50000"/>
                    </a:schemeClr>
                  </a:solidFill>
                  <a:latin typeface="Agency FB" panose="020B0503020202020204" pitchFamily="34" charset="0"/>
                </a:rPr>
                <a:t>15</a:t>
              </a:r>
            </a:p>
            <a:p>
              <a:pPr algn="ctr"/>
              <a:r>
                <a:rPr lang="es-ES" sz="1600" dirty="0" smtClean="0">
                  <a:solidFill>
                    <a:schemeClr val="tx1">
                      <a:lumMod val="50000"/>
                      <a:lumOff val="50000"/>
                    </a:schemeClr>
                  </a:solidFill>
                  <a:latin typeface="Agency FB" panose="020B0503020202020204" pitchFamily="34" charset="0"/>
                </a:rPr>
                <a:t>PANTALLAS</a:t>
              </a:r>
              <a:endParaRPr lang="es-ES" sz="1600" dirty="0">
                <a:solidFill>
                  <a:schemeClr val="tx1">
                    <a:lumMod val="50000"/>
                    <a:lumOff val="50000"/>
                  </a:schemeClr>
                </a:solidFill>
                <a:latin typeface="Agency FB" panose="020B0503020202020204" pitchFamily="34" charset="0"/>
              </a:endParaRPr>
            </a:p>
          </p:txBody>
        </p:sp>
      </p:grpSp>
      <p:sp>
        <p:nvSpPr>
          <p:cNvPr id="20" name="TextBox 111">
            <a:extLst>
              <a:ext uri="{FF2B5EF4-FFF2-40B4-BE49-F238E27FC236}">
                <a16:creationId xmlns:a16="http://schemas.microsoft.com/office/drawing/2014/main" xmlns="" id="{5FF83314-6443-4064-B8AD-715FDF38C0B1}"/>
              </a:ext>
            </a:extLst>
          </p:cNvPr>
          <p:cNvSpPr txBox="1"/>
          <p:nvPr/>
        </p:nvSpPr>
        <p:spPr>
          <a:xfrm>
            <a:off x="5378756" y="2217172"/>
            <a:ext cx="5538166" cy="3539430"/>
          </a:xfrm>
          <a:prstGeom prst="rect">
            <a:avLst/>
          </a:prstGeom>
          <a:noFill/>
        </p:spPr>
        <p:txBody>
          <a:bodyPr wrap="square" numCol="2" rtlCol="0">
            <a:spAutoFit/>
          </a:bodyPr>
          <a:lstStyle/>
          <a:p>
            <a:pPr marL="342900" indent="-342900">
              <a:buFont typeface="Arial" panose="020B0604020202020204" pitchFamily="34" charset="0"/>
              <a:buChar char="•"/>
            </a:pPr>
            <a:r>
              <a:rPr lang="es-EC" sz="2800" b="1" dirty="0" smtClean="0">
                <a:solidFill>
                  <a:schemeClr val="tx1">
                    <a:lumMod val="75000"/>
                    <a:lumOff val="25000"/>
                  </a:schemeClr>
                </a:solidFill>
                <a:latin typeface="Agency FB" panose="020B0503020202020204" pitchFamily="34" charset="0"/>
              </a:rPr>
              <a:t>Inicio</a:t>
            </a:r>
          </a:p>
          <a:p>
            <a:pPr marL="342900" indent="-342900">
              <a:buFont typeface="Arial" panose="020B0604020202020204" pitchFamily="34" charset="0"/>
              <a:buChar char="•"/>
            </a:pPr>
            <a:r>
              <a:rPr lang="es-EC" sz="2800" b="1" dirty="0" smtClean="0">
                <a:solidFill>
                  <a:schemeClr val="tx1">
                    <a:lumMod val="75000"/>
                    <a:lumOff val="25000"/>
                  </a:schemeClr>
                </a:solidFill>
                <a:latin typeface="Agency FB" panose="020B0503020202020204" pitchFamily="34" charset="0"/>
              </a:rPr>
              <a:t>Registro</a:t>
            </a:r>
          </a:p>
          <a:p>
            <a:pPr marL="342900" indent="-342900">
              <a:buFont typeface="Arial" panose="020B0604020202020204" pitchFamily="34" charset="0"/>
              <a:buChar char="•"/>
            </a:pPr>
            <a:r>
              <a:rPr lang="es-EC" sz="2800" b="1" dirty="0" smtClean="0">
                <a:solidFill>
                  <a:schemeClr val="tx1">
                    <a:lumMod val="75000"/>
                    <a:lumOff val="25000"/>
                  </a:schemeClr>
                </a:solidFill>
                <a:latin typeface="Agency FB" panose="020B0503020202020204" pitchFamily="34" charset="0"/>
              </a:rPr>
              <a:t>Inicio de sesión</a:t>
            </a:r>
          </a:p>
          <a:p>
            <a:pPr marL="342900" indent="-342900">
              <a:buFont typeface="Arial" panose="020B0604020202020204" pitchFamily="34" charset="0"/>
              <a:buChar char="•"/>
            </a:pPr>
            <a:r>
              <a:rPr lang="es-EC" sz="2800" b="1" dirty="0" smtClean="0">
                <a:solidFill>
                  <a:schemeClr val="tx1">
                    <a:lumMod val="75000"/>
                    <a:lumOff val="25000"/>
                  </a:schemeClr>
                </a:solidFill>
                <a:latin typeface="Agency FB" panose="020B0503020202020204" pitchFamily="34" charset="0"/>
              </a:rPr>
              <a:t>Menú principal</a:t>
            </a:r>
          </a:p>
          <a:p>
            <a:pPr marL="342900" indent="-342900">
              <a:buFont typeface="Arial" panose="020B0604020202020204" pitchFamily="34" charset="0"/>
              <a:buChar char="•"/>
            </a:pPr>
            <a:r>
              <a:rPr lang="es-EC" sz="2800" b="1" dirty="0" smtClean="0">
                <a:solidFill>
                  <a:schemeClr val="tx1">
                    <a:lumMod val="75000"/>
                    <a:lumOff val="25000"/>
                  </a:schemeClr>
                </a:solidFill>
                <a:latin typeface="Agency FB" panose="020B0503020202020204" pitchFamily="34" charset="0"/>
              </a:rPr>
              <a:t>Accesos</a:t>
            </a:r>
          </a:p>
          <a:p>
            <a:pPr marL="342900" indent="-342900">
              <a:buFont typeface="Arial" panose="020B0604020202020204" pitchFamily="34" charset="0"/>
              <a:buChar char="•"/>
            </a:pPr>
            <a:r>
              <a:rPr lang="es-EC" sz="2800" b="1" dirty="0" smtClean="0">
                <a:solidFill>
                  <a:schemeClr val="tx1">
                    <a:lumMod val="75000"/>
                    <a:lumOff val="25000"/>
                  </a:schemeClr>
                </a:solidFill>
                <a:latin typeface="Agency FB" panose="020B0503020202020204" pitchFamily="34" charset="0"/>
              </a:rPr>
              <a:t>Alarmas</a:t>
            </a:r>
          </a:p>
          <a:p>
            <a:pPr marL="342900" indent="-342900">
              <a:buFont typeface="Arial" panose="020B0604020202020204" pitchFamily="34" charset="0"/>
              <a:buChar char="•"/>
            </a:pPr>
            <a:r>
              <a:rPr lang="es-EC" sz="2800" b="1" dirty="0" smtClean="0">
                <a:solidFill>
                  <a:schemeClr val="tx1">
                    <a:lumMod val="75000"/>
                    <a:lumOff val="25000"/>
                  </a:schemeClr>
                </a:solidFill>
                <a:latin typeface="Agency FB" panose="020B0503020202020204" pitchFamily="34" charset="0"/>
              </a:rPr>
              <a:t>Cámaras</a:t>
            </a:r>
          </a:p>
          <a:p>
            <a:pPr marL="342900" indent="-342900">
              <a:buFont typeface="Arial" panose="020B0604020202020204" pitchFamily="34" charset="0"/>
              <a:buChar char="•"/>
            </a:pPr>
            <a:r>
              <a:rPr lang="es-EC" sz="2800" b="1" dirty="0" smtClean="0">
                <a:solidFill>
                  <a:schemeClr val="tx1">
                    <a:lumMod val="75000"/>
                    <a:lumOff val="25000"/>
                  </a:schemeClr>
                </a:solidFill>
                <a:latin typeface="Agency FB" panose="020B0503020202020204" pitchFamily="34" charset="0"/>
              </a:rPr>
              <a:t>Escenarios</a:t>
            </a:r>
          </a:p>
          <a:p>
            <a:pPr marL="342900" indent="-342900">
              <a:buFont typeface="Arial" panose="020B0604020202020204" pitchFamily="34" charset="0"/>
              <a:buChar char="•"/>
            </a:pPr>
            <a:r>
              <a:rPr lang="es-EC" sz="2800" b="1" dirty="0" smtClean="0">
                <a:solidFill>
                  <a:schemeClr val="tx1">
                    <a:lumMod val="75000"/>
                    <a:lumOff val="25000"/>
                  </a:schemeClr>
                </a:solidFill>
                <a:latin typeface="Agency FB" panose="020B0503020202020204" pitchFamily="34" charset="0"/>
              </a:rPr>
              <a:t>Iluminación</a:t>
            </a:r>
          </a:p>
          <a:p>
            <a:pPr marL="342900" indent="-342900">
              <a:buFont typeface="Arial" panose="020B0604020202020204" pitchFamily="34" charset="0"/>
              <a:buChar char="•"/>
            </a:pPr>
            <a:r>
              <a:rPr lang="es-EC" sz="2800" b="1" dirty="0" smtClean="0">
                <a:solidFill>
                  <a:schemeClr val="tx1">
                    <a:lumMod val="75000"/>
                    <a:lumOff val="25000"/>
                  </a:schemeClr>
                </a:solidFill>
                <a:latin typeface="Agency FB" panose="020B0503020202020204" pitchFamily="34" charset="0"/>
              </a:rPr>
              <a:t>Persianas</a:t>
            </a:r>
          </a:p>
          <a:p>
            <a:pPr marL="342900" indent="-342900">
              <a:buFont typeface="Arial" panose="020B0604020202020204" pitchFamily="34" charset="0"/>
              <a:buChar char="•"/>
            </a:pPr>
            <a:r>
              <a:rPr lang="es-EC" sz="2800" b="1" dirty="0" smtClean="0">
                <a:solidFill>
                  <a:schemeClr val="tx1">
                    <a:lumMod val="75000"/>
                    <a:lumOff val="25000"/>
                  </a:schemeClr>
                </a:solidFill>
                <a:latin typeface="Agency FB" panose="020B0503020202020204" pitchFamily="34" charset="0"/>
              </a:rPr>
              <a:t>Usuario</a:t>
            </a:r>
          </a:p>
          <a:p>
            <a:pPr marL="342900" indent="-342900">
              <a:buFont typeface="Arial" panose="020B0604020202020204" pitchFamily="34" charset="0"/>
              <a:buChar char="•"/>
            </a:pPr>
            <a:r>
              <a:rPr lang="es-EC" sz="2800" b="1" dirty="0" smtClean="0">
                <a:solidFill>
                  <a:schemeClr val="tx1">
                    <a:lumMod val="75000"/>
                    <a:lumOff val="25000"/>
                  </a:schemeClr>
                </a:solidFill>
                <a:latin typeface="Agency FB" panose="020B0503020202020204" pitchFamily="34" charset="0"/>
              </a:rPr>
              <a:t>Información</a:t>
            </a:r>
          </a:p>
          <a:p>
            <a:pPr marL="342900" indent="-342900">
              <a:buFont typeface="Arial" panose="020B0604020202020204" pitchFamily="34" charset="0"/>
              <a:buChar char="•"/>
            </a:pPr>
            <a:r>
              <a:rPr lang="es-EC" sz="2800" b="1" dirty="0" smtClean="0">
                <a:solidFill>
                  <a:schemeClr val="tx1">
                    <a:lumMod val="75000"/>
                    <a:lumOff val="25000"/>
                  </a:schemeClr>
                </a:solidFill>
                <a:latin typeface="Agency FB" panose="020B0503020202020204" pitchFamily="34" charset="0"/>
              </a:rPr>
              <a:t>Ayuda</a:t>
            </a:r>
          </a:p>
          <a:p>
            <a:pPr marL="342900" indent="-342900">
              <a:buFont typeface="Arial" panose="020B0604020202020204" pitchFamily="34" charset="0"/>
              <a:buChar char="•"/>
            </a:pPr>
            <a:r>
              <a:rPr lang="es-EC" sz="2800" b="1" dirty="0" smtClean="0">
                <a:solidFill>
                  <a:schemeClr val="tx1">
                    <a:lumMod val="75000"/>
                    <a:lumOff val="25000"/>
                  </a:schemeClr>
                </a:solidFill>
                <a:latin typeface="Agency FB" panose="020B0503020202020204" pitchFamily="34" charset="0"/>
              </a:rPr>
              <a:t>Desactivación</a:t>
            </a:r>
          </a:p>
          <a:p>
            <a:pPr marL="342900" indent="-342900">
              <a:buFont typeface="Arial" panose="020B0604020202020204" pitchFamily="34" charset="0"/>
              <a:buChar char="•"/>
            </a:pPr>
            <a:r>
              <a:rPr lang="es-EC" sz="2800" b="1" dirty="0" smtClean="0">
                <a:solidFill>
                  <a:schemeClr val="tx1">
                    <a:lumMod val="75000"/>
                    <a:lumOff val="25000"/>
                  </a:schemeClr>
                </a:solidFill>
                <a:latin typeface="Agency FB" panose="020B0503020202020204" pitchFamily="34" charset="0"/>
              </a:rPr>
              <a:t>Emergentes</a:t>
            </a:r>
            <a:endParaRPr lang="es-EC" sz="2800" b="1" dirty="0">
              <a:solidFill>
                <a:schemeClr val="tx1">
                  <a:lumMod val="75000"/>
                  <a:lumOff val="25000"/>
                </a:schemeClr>
              </a:solidFill>
              <a:latin typeface="Agency FB" panose="020B0503020202020204" pitchFamily="34" charset="0"/>
            </a:endParaRPr>
          </a:p>
        </p:txBody>
      </p:sp>
      <p:sp>
        <p:nvSpPr>
          <p:cNvPr id="11" name="Abrir llave 10"/>
          <p:cNvSpPr/>
          <p:nvPr/>
        </p:nvSpPr>
        <p:spPr>
          <a:xfrm>
            <a:off x="4412343" y="2162622"/>
            <a:ext cx="406400" cy="3483429"/>
          </a:xfrm>
          <a:prstGeom prst="leftBrace">
            <a:avLst/>
          </a:prstGeom>
          <a:noFill/>
          <a:ln w="38100">
            <a:gradFill>
              <a:gsLst>
                <a:gs pos="28000">
                  <a:srgbClr val="93093D"/>
                </a:gs>
                <a:gs pos="54000">
                  <a:srgbClr val="CA0034"/>
                </a:gs>
                <a:gs pos="0">
                  <a:srgbClr val="5A1745"/>
                </a:gs>
                <a:gs pos="77000">
                  <a:srgbClr val="FF5626"/>
                </a:gs>
                <a:gs pos="100000">
                  <a:srgbClr val="FFC500"/>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Tree>
    <p:extLst>
      <p:ext uri="{BB962C8B-B14F-4D97-AF65-F5344CB8AC3E}">
        <p14:creationId xmlns:p14="http://schemas.microsoft.com/office/powerpoint/2010/main" val="3073906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7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6">
            <a:extLst>
              <a:ext uri="{FF2B5EF4-FFF2-40B4-BE49-F238E27FC236}">
                <a16:creationId xmlns:a16="http://schemas.microsoft.com/office/drawing/2014/main" xmlns="" id="{E623F98E-5FFF-4701-A99F-87B202C66033}"/>
              </a:ext>
            </a:extLst>
          </p:cNvPr>
          <p:cNvSpPr txBox="1"/>
          <p:nvPr/>
        </p:nvSpPr>
        <p:spPr>
          <a:xfrm>
            <a:off x="160421" y="329374"/>
            <a:ext cx="11861688" cy="584775"/>
          </a:xfrm>
          <a:prstGeom prst="rect">
            <a:avLst/>
          </a:prstGeom>
          <a:noFill/>
        </p:spPr>
        <p:txBody>
          <a:bodyPr wrap="square" rtlCol="0">
            <a:spAutoFit/>
          </a:bodyPr>
          <a:lstStyle/>
          <a:p>
            <a:pPr algn="ctr"/>
            <a:r>
              <a:rPr lang="es-EC" sz="3200" dirty="0" smtClean="0">
                <a:solidFill>
                  <a:schemeClr val="bg2">
                    <a:lumMod val="50000"/>
                  </a:schemeClr>
                </a:solidFill>
                <a:latin typeface="Agency FB" panose="020B0503020202020204" pitchFamily="34" charset="0"/>
              </a:rPr>
              <a:t>DESARROLLO DE LA APLICACIÓN MÓVIL</a:t>
            </a:r>
            <a:endParaRPr lang="es-EC" sz="3200" dirty="0">
              <a:solidFill>
                <a:schemeClr val="bg2">
                  <a:lumMod val="50000"/>
                </a:schemeClr>
              </a:solidFill>
              <a:latin typeface="Agency FB" panose="020B0503020202020204" pitchFamily="34" charset="0"/>
            </a:endParaRPr>
          </a:p>
        </p:txBody>
      </p:sp>
      <p:grpSp>
        <p:nvGrpSpPr>
          <p:cNvPr id="3" name="Group 78">
            <a:extLst>
              <a:ext uri="{FF2B5EF4-FFF2-40B4-BE49-F238E27FC236}">
                <a16:creationId xmlns:a16="http://schemas.microsoft.com/office/drawing/2014/main" xmlns="" id="{B347FCAE-CD51-47C1-A0E5-7FE287A79E42}"/>
              </a:ext>
            </a:extLst>
          </p:cNvPr>
          <p:cNvGrpSpPr/>
          <p:nvPr/>
        </p:nvGrpSpPr>
        <p:grpSpPr>
          <a:xfrm>
            <a:off x="5378756" y="1062002"/>
            <a:ext cx="1434489" cy="190500"/>
            <a:chOff x="4679586" y="878988"/>
            <a:chExt cx="1434489" cy="190500"/>
          </a:xfrm>
        </p:grpSpPr>
        <p:sp>
          <p:nvSpPr>
            <p:cNvPr id="4" name="Oval 70">
              <a:extLst>
                <a:ext uri="{FF2B5EF4-FFF2-40B4-BE49-F238E27FC236}">
                  <a16:creationId xmlns:a16="http://schemas.microsoft.com/office/drawing/2014/main" xmlns="" id="{957F6F33-D335-4F37-A9F5-23DE49CB0B4A}"/>
                </a:ext>
              </a:extLst>
            </p:cNvPr>
            <p:cNvSpPr/>
            <p:nvPr/>
          </p:nvSpPr>
          <p:spPr>
            <a:xfrm>
              <a:off x="4679586" y="878988"/>
              <a:ext cx="190500" cy="190500"/>
            </a:xfrm>
            <a:prstGeom prst="ellipse">
              <a:avLst/>
            </a:prstGeom>
            <a:solidFill>
              <a:srgbClr val="5A17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73">
              <a:extLst>
                <a:ext uri="{FF2B5EF4-FFF2-40B4-BE49-F238E27FC236}">
                  <a16:creationId xmlns:a16="http://schemas.microsoft.com/office/drawing/2014/main" xmlns="" id="{9D3A95DB-0E0C-40A8-88F7-9DAC67B156F6}"/>
                </a:ext>
              </a:extLst>
            </p:cNvPr>
            <p:cNvSpPr/>
            <p:nvPr/>
          </p:nvSpPr>
          <p:spPr>
            <a:xfrm>
              <a:off x="4990736" y="878988"/>
              <a:ext cx="190500" cy="190500"/>
            </a:xfrm>
            <a:prstGeom prst="ellipse">
              <a:avLst/>
            </a:prstGeom>
            <a:solidFill>
              <a:srgbClr val="930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75">
              <a:extLst>
                <a:ext uri="{FF2B5EF4-FFF2-40B4-BE49-F238E27FC236}">
                  <a16:creationId xmlns:a16="http://schemas.microsoft.com/office/drawing/2014/main" xmlns="" id="{AD1EA8C3-D35D-4FB7-8D6B-858B4EE08256}"/>
                </a:ext>
              </a:extLst>
            </p:cNvPr>
            <p:cNvSpPr/>
            <p:nvPr/>
          </p:nvSpPr>
          <p:spPr>
            <a:xfrm>
              <a:off x="5301522" y="878988"/>
              <a:ext cx="190500" cy="190500"/>
            </a:xfrm>
            <a:prstGeom prst="ellipse">
              <a:avLst/>
            </a:prstGeom>
            <a:solidFill>
              <a:srgbClr val="CA00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76">
              <a:extLst>
                <a:ext uri="{FF2B5EF4-FFF2-40B4-BE49-F238E27FC236}">
                  <a16:creationId xmlns:a16="http://schemas.microsoft.com/office/drawing/2014/main" xmlns="" id="{FD4B96A9-29AD-4507-B1E8-D12C03BAD2C2}"/>
                </a:ext>
              </a:extLst>
            </p:cNvPr>
            <p:cNvSpPr/>
            <p:nvPr/>
          </p:nvSpPr>
          <p:spPr>
            <a:xfrm>
              <a:off x="5612308" y="878988"/>
              <a:ext cx="190500" cy="190500"/>
            </a:xfrm>
            <a:prstGeom prst="ellipse">
              <a:avLst/>
            </a:prstGeom>
            <a:solidFill>
              <a:srgbClr val="FF5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7">
              <a:extLst>
                <a:ext uri="{FF2B5EF4-FFF2-40B4-BE49-F238E27FC236}">
                  <a16:creationId xmlns:a16="http://schemas.microsoft.com/office/drawing/2014/main" xmlns="" id="{50AFA104-D1BD-427D-90C1-6CE47F2C7A56}"/>
                </a:ext>
              </a:extLst>
            </p:cNvPr>
            <p:cNvSpPr/>
            <p:nvPr/>
          </p:nvSpPr>
          <p:spPr>
            <a:xfrm>
              <a:off x="5923575" y="878988"/>
              <a:ext cx="190500" cy="190500"/>
            </a:xfrm>
            <a:prstGeom prst="ellipse">
              <a:avLst/>
            </a:prstGeom>
            <a:solidFill>
              <a:srgbClr val="FFC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Lienzo 79"/>
          <p:cNvGrpSpPr/>
          <p:nvPr/>
        </p:nvGrpSpPr>
        <p:grpSpPr>
          <a:xfrm>
            <a:off x="1457662" y="1467940"/>
            <a:ext cx="9267206" cy="4971496"/>
            <a:chOff x="0" y="0"/>
            <a:chExt cx="5930265" cy="3599815"/>
          </a:xfrm>
        </p:grpSpPr>
        <p:sp>
          <p:nvSpPr>
            <p:cNvPr id="16" name="Rectángulo 15"/>
            <p:cNvSpPr/>
            <p:nvPr/>
          </p:nvSpPr>
          <p:spPr>
            <a:xfrm>
              <a:off x="0" y="0"/>
              <a:ext cx="5930265" cy="3599815"/>
            </a:xfrm>
            <a:prstGeom prst="rect">
              <a:avLst/>
            </a:prstGeom>
          </p:spPr>
        </p:sp>
        <p:pic>
          <p:nvPicPr>
            <p:cNvPr id="18" name="Imagen 17"/>
            <p:cNvPicPr/>
            <p:nvPr/>
          </p:nvPicPr>
          <p:blipFill>
            <a:blip r:embed="rId2">
              <a:extLst>
                <a:ext uri="{28A0092B-C50C-407E-A947-70E740481C1C}">
                  <a14:useLocalDpi xmlns:a14="http://schemas.microsoft.com/office/drawing/2010/main" val="0"/>
                </a:ext>
              </a:extLst>
            </a:blip>
            <a:stretch>
              <a:fillRect/>
            </a:stretch>
          </p:blipFill>
          <p:spPr>
            <a:xfrm>
              <a:off x="278705" y="0"/>
              <a:ext cx="1752163" cy="3599815"/>
            </a:xfrm>
            <a:prstGeom prst="rect">
              <a:avLst/>
            </a:prstGeom>
          </p:spPr>
        </p:pic>
        <p:pic>
          <p:nvPicPr>
            <p:cNvPr id="19" name="Imagen 18"/>
            <p:cNvPicPr/>
            <p:nvPr/>
          </p:nvPicPr>
          <p:blipFill rotWithShape="1">
            <a:blip r:embed="rId3"/>
            <a:srcRect l="19182" t="17059" r="17956" b="27933"/>
            <a:stretch/>
          </p:blipFill>
          <p:spPr bwMode="auto">
            <a:xfrm>
              <a:off x="2021403" y="13746"/>
              <a:ext cx="3899532" cy="2175273"/>
            </a:xfrm>
            <a:prstGeom prst="rect">
              <a:avLst/>
            </a:prstGeom>
            <a:ln>
              <a:noFill/>
            </a:ln>
            <a:extLst>
              <a:ext uri="{53640926-AAD7-44D8-BBD7-CCE9431645EC}">
                <a14:shadowObscured xmlns:a14="http://schemas.microsoft.com/office/drawing/2010/main"/>
              </a:ext>
            </a:extLst>
          </p:spPr>
        </p:pic>
        <p:cxnSp>
          <p:nvCxnSpPr>
            <p:cNvPr id="21" name="Conector recto de flecha 20"/>
            <p:cNvCxnSpPr/>
            <p:nvPr/>
          </p:nvCxnSpPr>
          <p:spPr>
            <a:xfrm>
              <a:off x="1847273" y="1474532"/>
              <a:ext cx="591127" cy="0"/>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25220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6">
            <a:extLst>
              <a:ext uri="{FF2B5EF4-FFF2-40B4-BE49-F238E27FC236}">
                <a16:creationId xmlns:a16="http://schemas.microsoft.com/office/drawing/2014/main" xmlns="" id="{E623F98E-5FFF-4701-A99F-87B202C66033}"/>
              </a:ext>
            </a:extLst>
          </p:cNvPr>
          <p:cNvSpPr txBox="1"/>
          <p:nvPr/>
        </p:nvSpPr>
        <p:spPr>
          <a:xfrm>
            <a:off x="160421" y="329374"/>
            <a:ext cx="11861688" cy="584775"/>
          </a:xfrm>
          <a:prstGeom prst="rect">
            <a:avLst/>
          </a:prstGeom>
          <a:noFill/>
        </p:spPr>
        <p:txBody>
          <a:bodyPr wrap="square" rtlCol="0">
            <a:spAutoFit/>
          </a:bodyPr>
          <a:lstStyle/>
          <a:p>
            <a:pPr algn="ctr"/>
            <a:r>
              <a:rPr lang="es-EC" sz="3200" dirty="0" smtClean="0">
                <a:solidFill>
                  <a:schemeClr val="bg2">
                    <a:lumMod val="50000"/>
                  </a:schemeClr>
                </a:solidFill>
                <a:latin typeface="Agency FB" panose="020B0503020202020204" pitchFamily="34" charset="0"/>
              </a:rPr>
              <a:t>DESARROLLO DE LA APLICACIÓN MÓVIL</a:t>
            </a:r>
            <a:endParaRPr lang="es-EC" sz="3200" dirty="0">
              <a:solidFill>
                <a:schemeClr val="bg2">
                  <a:lumMod val="50000"/>
                </a:schemeClr>
              </a:solidFill>
              <a:latin typeface="Agency FB" panose="020B0503020202020204" pitchFamily="34" charset="0"/>
            </a:endParaRPr>
          </a:p>
        </p:txBody>
      </p:sp>
      <p:grpSp>
        <p:nvGrpSpPr>
          <p:cNvPr id="3" name="Group 78">
            <a:extLst>
              <a:ext uri="{FF2B5EF4-FFF2-40B4-BE49-F238E27FC236}">
                <a16:creationId xmlns:a16="http://schemas.microsoft.com/office/drawing/2014/main" xmlns="" id="{B347FCAE-CD51-47C1-A0E5-7FE287A79E42}"/>
              </a:ext>
            </a:extLst>
          </p:cNvPr>
          <p:cNvGrpSpPr/>
          <p:nvPr/>
        </p:nvGrpSpPr>
        <p:grpSpPr>
          <a:xfrm>
            <a:off x="5378756" y="1062002"/>
            <a:ext cx="1434489" cy="190500"/>
            <a:chOff x="4679586" y="878988"/>
            <a:chExt cx="1434489" cy="190500"/>
          </a:xfrm>
        </p:grpSpPr>
        <p:sp>
          <p:nvSpPr>
            <p:cNvPr id="4" name="Oval 70">
              <a:extLst>
                <a:ext uri="{FF2B5EF4-FFF2-40B4-BE49-F238E27FC236}">
                  <a16:creationId xmlns:a16="http://schemas.microsoft.com/office/drawing/2014/main" xmlns="" id="{957F6F33-D335-4F37-A9F5-23DE49CB0B4A}"/>
                </a:ext>
              </a:extLst>
            </p:cNvPr>
            <p:cNvSpPr/>
            <p:nvPr/>
          </p:nvSpPr>
          <p:spPr>
            <a:xfrm>
              <a:off x="4679586" y="878988"/>
              <a:ext cx="190500" cy="190500"/>
            </a:xfrm>
            <a:prstGeom prst="ellipse">
              <a:avLst/>
            </a:prstGeom>
            <a:solidFill>
              <a:srgbClr val="5A17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73">
              <a:extLst>
                <a:ext uri="{FF2B5EF4-FFF2-40B4-BE49-F238E27FC236}">
                  <a16:creationId xmlns:a16="http://schemas.microsoft.com/office/drawing/2014/main" xmlns="" id="{9D3A95DB-0E0C-40A8-88F7-9DAC67B156F6}"/>
                </a:ext>
              </a:extLst>
            </p:cNvPr>
            <p:cNvSpPr/>
            <p:nvPr/>
          </p:nvSpPr>
          <p:spPr>
            <a:xfrm>
              <a:off x="4990736" y="878988"/>
              <a:ext cx="190500" cy="190500"/>
            </a:xfrm>
            <a:prstGeom prst="ellipse">
              <a:avLst/>
            </a:prstGeom>
            <a:solidFill>
              <a:srgbClr val="930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75">
              <a:extLst>
                <a:ext uri="{FF2B5EF4-FFF2-40B4-BE49-F238E27FC236}">
                  <a16:creationId xmlns:a16="http://schemas.microsoft.com/office/drawing/2014/main" xmlns="" id="{AD1EA8C3-D35D-4FB7-8D6B-858B4EE08256}"/>
                </a:ext>
              </a:extLst>
            </p:cNvPr>
            <p:cNvSpPr/>
            <p:nvPr/>
          </p:nvSpPr>
          <p:spPr>
            <a:xfrm>
              <a:off x="5301522" y="878988"/>
              <a:ext cx="190500" cy="190500"/>
            </a:xfrm>
            <a:prstGeom prst="ellipse">
              <a:avLst/>
            </a:prstGeom>
            <a:solidFill>
              <a:srgbClr val="CA00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76">
              <a:extLst>
                <a:ext uri="{FF2B5EF4-FFF2-40B4-BE49-F238E27FC236}">
                  <a16:creationId xmlns:a16="http://schemas.microsoft.com/office/drawing/2014/main" xmlns="" id="{FD4B96A9-29AD-4507-B1E8-D12C03BAD2C2}"/>
                </a:ext>
              </a:extLst>
            </p:cNvPr>
            <p:cNvSpPr/>
            <p:nvPr/>
          </p:nvSpPr>
          <p:spPr>
            <a:xfrm>
              <a:off x="5612308" y="878988"/>
              <a:ext cx="190500" cy="190500"/>
            </a:xfrm>
            <a:prstGeom prst="ellipse">
              <a:avLst/>
            </a:prstGeom>
            <a:solidFill>
              <a:srgbClr val="FF5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7">
              <a:extLst>
                <a:ext uri="{FF2B5EF4-FFF2-40B4-BE49-F238E27FC236}">
                  <a16:creationId xmlns:a16="http://schemas.microsoft.com/office/drawing/2014/main" xmlns="" id="{50AFA104-D1BD-427D-90C1-6CE47F2C7A56}"/>
                </a:ext>
              </a:extLst>
            </p:cNvPr>
            <p:cNvSpPr/>
            <p:nvPr/>
          </p:nvSpPr>
          <p:spPr>
            <a:xfrm>
              <a:off x="5923575" y="878988"/>
              <a:ext cx="190500" cy="190500"/>
            </a:xfrm>
            <a:prstGeom prst="ellipse">
              <a:avLst/>
            </a:prstGeom>
            <a:solidFill>
              <a:srgbClr val="FFC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Lienzo 537"/>
          <p:cNvGrpSpPr/>
          <p:nvPr/>
        </p:nvGrpSpPr>
        <p:grpSpPr>
          <a:xfrm>
            <a:off x="2356833" y="1572993"/>
            <a:ext cx="7483368" cy="5033869"/>
            <a:chOff x="0" y="0"/>
            <a:chExt cx="5350510" cy="3634740"/>
          </a:xfrm>
        </p:grpSpPr>
        <p:sp>
          <p:nvSpPr>
            <p:cNvPr id="17" name="Rectángulo 16"/>
            <p:cNvSpPr/>
            <p:nvPr/>
          </p:nvSpPr>
          <p:spPr>
            <a:xfrm>
              <a:off x="0" y="0"/>
              <a:ext cx="5350510" cy="3634740"/>
            </a:xfrm>
            <a:prstGeom prst="rect">
              <a:avLst/>
            </a:prstGeom>
          </p:spPr>
        </p:sp>
        <p:pic>
          <p:nvPicPr>
            <p:cNvPr id="20" name="Imagen 19"/>
            <p:cNvPicPr/>
            <p:nvPr/>
          </p:nvPicPr>
          <p:blipFill>
            <a:blip r:embed="rId2" cstate="print">
              <a:extLst>
                <a:ext uri="{28A0092B-C50C-407E-A947-70E740481C1C}">
                  <a14:useLocalDpi xmlns:a14="http://schemas.microsoft.com/office/drawing/2010/main" val="0"/>
                </a:ext>
              </a:extLst>
            </a:blip>
            <a:stretch>
              <a:fillRect/>
            </a:stretch>
          </p:blipFill>
          <p:spPr>
            <a:xfrm>
              <a:off x="8" y="0"/>
              <a:ext cx="2026285" cy="3599180"/>
            </a:xfrm>
            <a:prstGeom prst="rect">
              <a:avLst/>
            </a:prstGeom>
          </p:spPr>
        </p:pic>
        <p:pic>
          <p:nvPicPr>
            <p:cNvPr id="22" name="Imagen 21"/>
            <p:cNvPicPr/>
            <p:nvPr/>
          </p:nvPicPr>
          <p:blipFill rotWithShape="1">
            <a:blip r:embed="rId3"/>
            <a:srcRect l="18946" t="17701" r="37997" b="5371"/>
            <a:stretch/>
          </p:blipFill>
          <p:spPr bwMode="auto">
            <a:xfrm>
              <a:off x="2026114" y="0"/>
              <a:ext cx="3288835" cy="3543300"/>
            </a:xfrm>
            <a:prstGeom prst="rect">
              <a:avLst/>
            </a:prstGeom>
            <a:ln>
              <a:noFill/>
            </a:ln>
            <a:extLst>
              <a:ext uri="{53640926-AAD7-44D8-BBD7-CCE9431645EC}">
                <a14:shadowObscured xmlns:a14="http://schemas.microsoft.com/office/drawing/2010/main"/>
              </a:ext>
            </a:extLst>
          </p:spPr>
        </p:pic>
        <p:pic>
          <p:nvPicPr>
            <p:cNvPr id="23" name="Imagen 22"/>
            <p:cNvPicPr/>
            <p:nvPr/>
          </p:nvPicPr>
          <p:blipFill rotWithShape="1">
            <a:blip r:embed="rId4"/>
            <a:srcRect l="19137" t="30394" r="48905" b="26188"/>
            <a:stretch/>
          </p:blipFill>
          <p:spPr bwMode="auto">
            <a:xfrm>
              <a:off x="2026114" y="1694623"/>
              <a:ext cx="2540340" cy="1879850"/>
            </a:xfrm>
            <a:prstGeom prst="rect">
              <a:avLst/>
            </a:prstGeom>
            <a:ln>
              <a:noFill/>
            </a:ln>
            <a:extLst>
              <a:ext uri="{53640926-AAD7-44D8-BBD7-CCE9431645EC}">
                <a14:shadowObscured xmlns:a14="http://schemas.microsoft.com/office/drawing/2010/main"/>
              </a:ext>
            </a:extLst>
          </p:spPr>
        </p:pic>
        <p:cxnSp>
          <p:nvCxnSpPr>
            <p:cNvPr id="24" name="Conector angular 23"/>
            <p:cNvCxnSpPr/>
            <p:nvPr/>
          </p:nvCxnSpPr>
          <p:spPr>
            <a:xfrm rot="10800000">
              <a:off x="1819564" y="1016000"/>
              <a:ext cx="1034475" cy="757168"/>
            </a:xfrm>
            <a:prstGeom prst="bentConnector3">
              <a:avLst>
                <a:gd name="adj1" fmla="val 29465"/>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ector angular 24"/>
            <p:cNvCxnSpPr/>
            <p:nvPr/>
          </p:nvCxnSpPr>
          <p:spPr>
            <a:xfrm rot="10800000">
              <a:off x="1805601" y="1380562"/>
              <a:ext cx="1048438" cy="549838"/>
            </a:xfrm>
            <a:prstGeom prst="bentConnector3">
              <a:avLst>
                <a:gd name="adj1" fmla="val 4207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ector angular 25"/>
            <p:cNvCxnSpPr/>
            <p:nvPr/>
          </p:nvCxnSpPr>
          <p:spPr>
            <a:xfrm rot="10800000">
              <a:off x="1819565" y="1740737"/>
              <a:ext cx="1034474" cy="355919"/>
            </a:xfrm>
            <a:prstGeom prst="bentConnector3">
              <a:avLst>
                <a:gd name="adj1" fmla="val 56250"/>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ector angular 26"/>
            <p:cNvCxnSpPr/>
            <p:nvPr/>
          </p:nvCxnSpPr>
          <p:spPr>
            <a:xfrm rot="10800000" flipV="1">
              <a:off x="1648583" y="2244436"/>
              <a:ext cx="1233162" cy="253589"/>
            </a:xfrm>
            <a:prstGeom prst="bentConnector3">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ector angular 27"/>
            <p:cNvCxnSpPr/>
            <p:nvPr/>
          </p:nvCxnSpPr>
          <p:spPr>
            <a:xfrm rot="10800000" flipV="1">
              <a:off x="1648583" y="2410691"/>
              <a:ext cx="1232534" cy="451492"/>
            </a:xfrm>
            <a:prstGeom prst="bentConnector3">
              <a:avLst>
                <a:gd name="adj1" fmla="val 39509"/>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ector angular 28"/>
            <p:cNvCxnSpPr/>
            <p:nvPr/>
          </p:nvCxnSpPr>
          <p:spPr>
            <a:xfrm rot="10800000" flipV="1">
              <a:off x="1639347" y="2567708"/>
              <a:ext cx="1251634" cy="663883"/>
            </a:xfrm>
            <a:prstGeom prst="bentConnector3">
              <a:avLst>
                <a:gd name="adj1" fmla="val 28600"/>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05508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upo 11"/>
          <p:cNvGrpSpPr>
            <a:grpSpLocks noChangeAspect="1"/>
          </p:cNvGrpSpPr>
          <p:nvPr/>
        </p:nvGrpSpPr>
        <p:grpSpPr>
          <a:xfrm>
            <a:off x="911544" y="2538477"/>
            <a:ext cx="1617579" cy="1809284"/>
            <a:chOff x="5119318" y="2776110"/>
            <a:chExt cx="3015851" cy="3373269"/>
          </a:xfrm>
        </p:grpSpPr>
        <p:sp>
          <p:nvSpPr>
            <p:cNvPr id="13" name="Rectangle 45">
              <a:extLst>
                <a:ext uri="{FF2B5EF4-FFF2-40B4-BE49-F238E27FC236}">
                  <a16:creationId xmlns="" xmlns:a16="http://schemas.microsoft.com/office/drawing/2014/main" id="{89358179-2A58-46E2-AEB2-52DD2FEDB8A5}"/>
                </a:ext>
              </a:extLst>
            </p:cNvPr>
            <p:cNvSpPr/>
            <p:nvPr/>
          </p:nvSpPr>
          <p:spPr>
            <a:xfrm rot="2700000">
              <a:off x="5900408" y="2776110"/>
              <a:ext cx="872818" cy="872818"/>
            </a:xfrm>
            <a:prstGeom prst="rect">
              <a:avLst/>
            </a:prstGeom>
            <a:solidFill>
              <a:srgbClr val="6F07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Rectangle 71">
              <a:extLst>
                <a:ext uri="{FF2B5EF4-FFF2-40B4-BE49-F238E27FC236}">
                  <a16:creationId xmlns="" xmlns:a16="http://schemas.microsoft.com/office/drawing/2014/main" id="{F23EC72C-9DE5-46E0-AF22-E80E559F75AE}"/>
                </a:ext>
              </a:extLst>
            </p:cNvPr>
            <p:cNvSpPr/>
            <p:nvPr/>
          </p:nvSpPr>
          <p:spPr>
            <a:xfrm rot="2700000">
              <a:off x="6808859" y="4823070"/>
              <a:ext cx="1306747" cy="1345872"/>
            </a:xfrm>
            <a:prstGeom prst="rect">
              <a:avLst/>
            </a:prstGeom>
            <a:solidFill>
              <a:srgbClr val="CA00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Rectangle 72">
              <a:extLst>
                <a:ext uri="{FF2B5EF4-FFF2-40B4-BE49-F238E27FC236}">
                  <a16:creationId xmlns="" xmlns:a16="http://schemas.microsoft.com/office/drawing/2014/main" id="{6A760CC4-A53B-4E47-825A-B3221D1DCA2E}"/>
                </a:ext>
              </a:extLst>
            </p:cNvPr>
            <p:cNvSpPr/>
            <p:nvPr/>
          </p:nvSpPr>
          <p:spPr>
            <a:xfrm rot="2700000">
              <a:off x="5151558" y="3965619"/>
              <a:ext cx="1638069" cy="1702549"/>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18" name="Rectangle 71">
            <a:extLst>
              <a:ext uri="{FF2B5EF4-FFF2-40B4-BE49-F238E27FC236}">
                <a16:creationId xmlns="" xmlns:a16="http://schemas.microsoft.com/office/drawing/2014/main" id="{F23EC72C-9DE5-46E0-AF22-E80E559F75AE}"/>
              </a:ext>
            </a:extLst>
          </p:cNvPr>
          <p:cNvSpPr/>
          <p:nvPr/>
        </p:nvSpPr>
        <p:spPr>
          <a:xfrm rot="2700000">
            <a:off x="1725792" y="2782680"/>
            <a:ext cx="627365" cy="676632"/>
          </a:xfrm>
          <a:prstGeom prst="rect">
            <a:avLst/>
          </a:prstGeom>
          <a:solidFill>
            <a:srgbClr val="FF5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9" name="Straight Connector 18">
            <a:extLst>
              <a:ext uri="{FF2B5EF4-FFF2-40B4-BE49-F238E27FC236}">
                <a16:creationId xmlns:a16="http://schemas.microsoft.com/office/drawing/2014/main" xmlns="" id="{7141C71E-E08E-4C35-AF33-12A46FFB4E28}"/>
              </a:ext>
            </a:extLst>
          </p:cNvPr>
          <p:cNvCxnSpPr/>
          <p:nvPr/>
        </p:nvCxnSpPr>
        <p:spPr>
          <a:xfrm>
            <a:off x="2315632" y="3494297"/>
            <a:ext cx="8384452"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1" name="TextBox 16">
            <a:extLst>
              <a:ext uri="{FF2B5EF4-FFF2-40B4-BE49-F238E27FC236}">
                <a16:creationId xmlns:a16="http://schemas.microsoft.com/office/drawing/2014/main" xmlns="" id="{E623F98E-5FFF-4701-A99F-87B202C66033}"/>
              </a:ext>
            </a:extLst>
          </p:cNvPr>
          <p:cNvSpPr txBox="1"/>
          <p:nvPr/>
        </p:nvSpPr>
        <p:spPr>
          <a:xfrm>
            <a:off x="2393058" y="2909521"/>
            <a:ext cx="8229600" cy="584775"/>
          </a:xfrm>
          <a:prstGeom prst="rect">
            <a:avLst/>
          </a:prstGeom>
          <a:noFill/>
        </p:spPr>
        <p:txBody>
          <a:bodyPr wrap="square" rtlCol="0">
            <a:spAutoFit/>
          </a:bodyPr>
          <a:lstStyle/>
          <a:p>
            <a:pPr algn="ctr"/>
            <a:r>
              <a:rPr lang="es-EC" sz="3200" dirty="0" smtClean="0">
                <a:solidFill>
                  <a:schemeClr val="bg2">
                    <a:lumMod val="50000"/>
                  </a:schemeClr>
                </a:solidFill>
                <a:latin typeface="Agency FB" panose="020B0503020202020204" pitchFamily="34" charset="0"/>
              </a:rPr>
              <a:t>PRUEBAS Y RESULTADOS</a:t>
            </a:r>
            <a:endParaRPr lang="es-EC" sz="3200" dirty="0">
              <a:solidFill>
                <a:schemeClr val="bg2">
                  <a:lumMod val="50000"/>
                </a:schemeClr>
              </a:solidFill>
              <a:latin typeface="Agency FB" panose="020B0503020202020204" pitchFamily="34" charset="0"/>
            </a:endParaRPr>
          </a:p>
        </p:txBody>
      </p:sp>
    </p:spTree>
    <p:extLst>
      <p:ext uri="{BB962C8B-B14F-4D97-AF65-F5344CB8AC3E}">
        <p14:creationId xmlns:p14="http://schemas.microsoft.com/office/powerpoint/2010/main" val="268631349"/>
      </p:ext>
    </p:extLst>
  </p:cSld>
  <p:clrMapOvr>
    <a:masterClrMapping/>
  </p:clrMapOvr>
  <mc:AlternateContent xmlns:mc="http://schemas.openxmlformats.org/markup-compatibility/2006" xmlns:p14="http://schemas.microsoft.com/office/powerpoint/2010/main">
    <mc:Choice Requires="p14">
      <p:transition spd="slow" p14:dur="1250">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125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12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esisging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3940348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6">
            <a:extLst>
              <a:ext uri="{FF2B5EF4-FFF2-40B4-BE49-F238E27FC236}">
                <a16:creationId xmlns:a16="http://schemas.microsoft.com/office/drawing/2014/main" xmlns="" id="{E623F98E-5FFF-4701-A99F-87B202C66033}"/>
              </a:ext>
            </a:extLst>
          </p:cNvPr>
          <p:cNvSpPr txBox="1"/>
          <p:nvPr/>
        </p:nvSpPr>
        <p:spPr>
          <a:xfrm>
            <a:off x="160421" y="329374"/>
            <a:ext cx="11861688" cy="584775"/>
          </a:xfrm>
          <a:prstGeom prst="rect">
            <a:avLst/>
          </a:prstGeom>
          <a:noFill/>
        </p:spPr>
        <p:txBody>
          <a:bodyPr wrap="square" rtlCol="0">
            <a:spAutoFit/>
          </a:bodyPr>
          <a:lstStyle/>
          <a:p>
            <a:pPr algn="ctr"/>
            <a:r>
              <a:rPr lang="es-EC" sz="3200" dirty="0" smtClean="0">
                <a:solidFill>
                  <a:schemeClr val="bg2">
                    <a:lumMod val="50000"/>
                  </a:schemeClr>
                </a:solidFill>
                <a:latin typeface="Agency FB" panose="020B0503020202020204" pitchFamily="34" charset="0"/>
              </a:rPr>
              <a:t>MOTIVACIÓN </a:t>
            </a:r>
            <a:endParaRPr lang="es-EC" sz="3200" dirty="0">
              <a:solidFill>
                <a:schemeClr val="bg2">
                  <a:lumMod val="50000"/>
                </a:schemeClr>
              </a:solidFill>
              <a:latin typeface="Agency FB" panose="020B0503020202020204" pitchFamily="34" charset="0"/>
            </a:endParaRPr>
          </a:p>
        </p:txBody>
      </p:sp>
      <p:grpSp>
        <p:nvGrpSpPr>
          <p:cNvPr id="3" name="Group 78">
            <a:extLst>
              <a:ext uri="{FF2B5EF4-FFF2-40B4-BE49-F238E27FC236}">
                <a16:creationId xmlns:a16="http://schemas.microsoft.com/office/drawing/2014/main" xmlns="" id="{B347FCAE-CD51-47C1-A0E5-7FE287A79E42}"/>
              </a:ext>
            </a:extLst>
          </p:cNvPr>
          <p:cNvGrpSpPr/>
          <p:nvPr/>
        </p:nvGrpSpPr>
        <p:grpSpPr>
          <a:xfrm>
            <a:off x="5378756" y="1062002"/>
            <a:ext cx="1434489" cy="190500"/>
            <a:chOff x="4679586" y="878988"/>
            <a:chExt cx="1434489" cy="190500"/>
          </a:xfrm>
        </p:grpSpPr>
        <p:sp>
          <p:nvSpPr>
            <p:cNvPr id="4" name="Oval 70">
              <a:extLst>
                <a:ext uri="{FF2B5EF4-FFF2-40B4-BE49-F238E27FC236}">
                  <a16:creationId xmlns:a16="http://schemas.microsoft.com/office/drawing/2014/main" xmlns="" id="{957F6F33-D335-4F37-A9F5-23DE49CB0B4A}"/>
                </a:ext>
              </a:extLst>
            </p:cNvPr>
            <p:cNvSpPr/>
            <p:nvPr/>
          </p:nvSpPr>
          <p:spPr>
            <a:xfrm>
              <a:off x="4679586" y="878988"/>
              <a:ext cx="190500" cy="190500"/>
            </a:xfrm>
            <a:prstGeom prst="ellipse">
              <a:avLst/>
            </a:prstGeom>
            <a:solidFill>
              <a:srgbClr val="5A17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73">
              <a:extLst>
                <a:ext uri="{FF2B5EF4-FFF2-40B4-BE49-F238E27FC236}">
                  <a16:creationId xmlns:a16="http://schemas.microsoft.com/office/drawing/2014/main" xmlns="" id="{9D3A95DB-0E0C-40A8-88F7-9DAC67B156F6}"/>
                </a:ext>
              </a:extLst>
            </p:cNvPr>
            <p:cNvSpPr/>
            <p:nvPr/>
          </p:nvSpPr>
          <p:spPr>
            <a:xfrm>
              <a:off x="4990736" y="878988"/>
              <a:ext cx="190500" cy="190500"/>
            </a:xfrm>
            <a:prstGeom prst="ellipse">
              <a:avLst/>
            </a:prstGeom>
            <a:solidFill>
              <a:srgbClr val="930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75">
              <a:extLst>
                <a:ext uri="{FF2B5EF4-FFF2-40B4-BE49-F238E27FC236}">
                  <a16:creationId xmlns:a16="http://schemas.microsoft.com/office/drawing/2014/main" xmlns="" id="{AD1EA8C3-D35D-4FB7-8D6B-858B4EE08256}"/>
                </a:ext>
              </a:extLst>
            </p:cNvPr>
            <p:cNvSpPr/>
            <p:nvPr/>
          </p:nvSpPr>
          <p:spPr>
            <a:xfrm>
              <a:off x="5301522" y="878988"/>
              <a:ext cx="190500" cy="190500"/>
            </a:xfrm>
            <a:prstGeom prst="ellipse">
              <a:avLst/>
            </a:prstGeom>
            <a:solidFill>
              <a:srgbClr val="CA00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76">
              <a:extLst>
                <a:ext uri="{FF2B5EF4-FFF2-40B4-BE49-F238E27FC236}">
                  <a16:creationId xmlns:a16="http://schemas.microsoft.com/office/drawing/2014/main" xmlns="" id="{FD4B96A9-29AD-4507-B1E8-D12C03BAD2C2}"/>
                </a:ext>
              </a:extLst>
            </p:cNvPr>
            <p:cNvSpPr/>
            <p:nvPr/>
          </p:nvSpPr>
          <p:spPr>
            <a:xfrm>
              <a:off x="5612308" y="878988"/>
              <a:ext cx="190500" cy="190500"/>
            </a:xfrm>
            <a:prstGeom prst="ellipse">
              <a:avLst/>
            </a:prstGeom>
            <a:solidFill>
              <a:srgbClr val="FF5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7">
              <a:extLst>
                <a:ext uri="{FF2B5EF4-FFF2-40B4-BE49-F238E27FC236}">
                  <a16:creationId xmlns:a16="http://schemas.microsoft.com/office/drawing/2014/main" xmlns="" id="{50AFA104-D1BD-427D-90C1-6CE47F2C7A56}"/>
                </a:ext>
              </a:extLst>
            </p:cNvPr>
            <p:cNvSpPr/>
            <p:nvPr/>
          </p:nvSpPr>
          <p:spPr>
            <a:xfrm>
              <a:off x="5923575" y="878988"/>
              <a:ext cx="190500" cy="190500"/>
            </a:xfrm>
            <a:prstGeom prst="ellipse">
              <a:avLst/>
            </a:prstGeom>
            <a:solidFill>
              <a:srgbClr val="FFC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8" name="Straight Connector 95">
            <a:extLst>
              <a:ext uri="{FF2B5EF4-FFF2-40B4-BE49-F238E27FC236}">
                <a16:creationId xmlns:a16="http://schemas.microsoft.com/office/drawing/2014/main" xmlns="" id="{7277CEC9-24C9-4B1D-964A-A216786A7724}"/>
              </a:ext>
            </a:extLst>
          </p:cNvPr>
          <p:cNvCxnSpPr/>
          <p:nvPr/>
        </p:nvCxnSpPr>
        <p:spPr>
          <a:xfrm>
            <a:off x="2917529" y="4008261"/>
            <a:ext cx="3091904"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9" name="Group 96">
            <a:extLst>
              <a:ext uri="{FF2B5EF4-FFF2-40B4-BE49-F238E27FC236}">
                <a16:creationId xmlns:a16="http://schemas.microsoft.com/office/drawing/2014/main" xmlns="" id="{F1840EDE-DF70-433F-86FE-A402BC5C2DDE}"/>
              </a:ext>
            </a:extLst>
          </p:cNvPr>
          <p:cNvGrpSpPr/>
          <p:nvPr/>
        </p:nvGrpSpPr>
        <p:grpSpPr>
          <a:xfrm>
            <a:off x="2736723" y="3902714"/>
            <a:ext cx="211094" cy="211094"/>
            <a:chOff x="1677812" y="4248152"/>
            <a:chExt cx="211094" cy="211094"/>
          </a:xfrm>
        </p:grpSpPr>
        <p:sp>
          <p:nvSpPr>
            <p:cNvPr id="20" name="Oval 97">
              <a:extLst>
                <a:ext uri="{FF2B5EF4-FFF2-40B4-BE49-F238E27FC236}">
                  <a16:creationId xmlns:a16="http://schemas.microsoft.com/office/drawing/2014/main" xmlns="" id="{43B84625-CD81-4477-AFEA-2D657FFA16C5}"/>
                </a:ext>
              </a:extLst>
            </p:cNvPr>
            <p:cNvSpPr/>
            <p:nvPr/>
          </p:nvSpPr>
          <p:spPr>
            <a:xfrm>
              <a:off x="1677812" y="4248152"/>
              <a:ext cx="211094" cy="21109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98">
              <a:extLst>
                <a:ext uri="{FF2B5EF4-FFF2-40B4-BE49-F238E27FC236}">
                  <a16:creationId xmlns:a16="http://schemas.microsoft.com/office/drawing/2014/main" xmlns="" id="{90BB5737-FB23-4CC2-81BC-52D57E7FB8E9}"/>
                </a:ext>
              </a:extLst>
            </p:cNvPr>
            <p:cNvSpPr/>
            <p:nvPr/>
          </p:nvSpPr>
          <p:spPr>
            <a:xfrm>
              <a:off x="1708100" y="4278440"/>
              <a:ext cx="150518" cy="150518"/>
            </a:xfrm>
            <a:prstGeom prst="ellipse">
              <a:avLst/>
            </a:prstGeom>
            <a:solidFill>
              <a:srgbClr val="FFC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2" name="Straight Connector 99">
            <a:extLst>
              <a:ext uri="{FF2B5EF4-FFF2-40B4-BE49-F238E27FC236}">
                <a16:creationId xmlns:a16="http://schemas.microsoft.com/office/drawing/2014/main" xmlns="" id="{D5DAD85F-381F-4EA0-9781-3C23F8D9AC73}"/>
              </a:ext>
            </a:extLst>
          </p:cNvPr>
          <p:cNvCxnSpPr>
            <a:endCxn id="27" idx="2"/>
          </p:cNvCxnSpPr>
          <p:nvPr/>
        </p:nvCxnSpPr>
        <p:spPr>
          <a:xfrm>
            <a:off x="6190239" y="4008261"/>
            <a:ext cx="3018453"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23" name="Group 100">
            <a:extLst>
              <a:ext uri="{FF2B5EF4-FFF2-40B4-BE49-F238E27FC236}">
                <a16:creationId xmlns:a16="http://schemas.microsoft.com/office/drawing/2014/main" xmlns="" id="{E76B67BC-401F-4EA8-8CBE-EEB8DFAA45A7}"/>
              </a:ext>
            </a:extLst>
          </p:cNvPr>
          <p:cNvGrpSpPr/>
          <p:nvPr/>
        </p:nvGrpSpPr>
        <p:grpSpPr>
          <a:xfrm>
            <a:off x="6009433" y="3902714"/>
            <a:ext cx="211094" cy="211094"/>
            <a:chOff x="3855819" y="4248152"/>
            <a:chExt cx="211094" cy="211094"/>
          </a:xfrm>
        </p:grpSpPr>
        <p:sp>
          <p:nvSpPr>
            <p:cNvPr id="24" name="Oval 101">
              <a:extLst>
                <a:ext uri="{FF2B5EF4-FFF2-40B4-BE49-F238E27FC236}">
                  <a16:creationId xmlns:a16="http://schemas.microsoft.com/office/drawing/2014/main" xmlns="" id="{A399A27A-C7E8-457C-9D90-A66A1BF1F76F}"/>
                </a:ext>
              </a:extLst>
            </p:cNvPr>
            <p:cNvSpPr/>
            <p:nvPr/>
          </p:nvSpPr>
          <p:spPr>
            <a:xfrm>
              <a:off x="3855819" y="4248152"/>
              <a:ext cx="211094" cy="21109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102">
              <a:extLst>
                <a:ext uri="{FF2B5EF4-FFF2-40B4-BE49-F238E27FC236}">
                  <a16:creationId xmlns:a16="http://schemas.microsoft.com/office/drawing/2014/main" xmlns="" id="{C4008114-54A1-42C2-9000-1CC3AE1D8927}"/>
                </a:ext>
              </a:extLst>
            </p:cNvPr>
            <p:cNvSpPr/>
            <p:nvPr/>
          </p:nvSpPr>
          <p:spPr>
            <a:xfrm>
              <a:off x="3886107" y="4278440"/>
              <a:ext cx="150518" cy="150518"/>
            </a:xfrm>
            <a:prstGeom prst="ellipse">
              <a:avLst/>
            </a:prstGeom>
            <a:solidFill>
              <a:srgbClr val="CA00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103">
            <a:extLst>
              <a:ext uri="{FF2B5EF4-FFF2-40B4-BE49-F238E27FC236}">
                <a16:creationId xmlns:a16="http://schemas.microsoft.com/office/drawing/2014/main" xmlns="" id="{590AD362-84BB-49C7-8C91-CDB895729924}"/>
              </a:ext>
            </a:extLst>
          </p:cNvPr>
          <p:cNvGrpSpPr/>
          <p:nvPr/>
        </p:nvGrpSpPr>
        <p:grpSpPr>
          <a:xfrm>
            <a:off x="9208692" y="3902714"/>
            <a:ext cx="211094" cy="211094"/>
            <a:chOff x="5973250" y="4248152"/>
            <a:chExt cx="211094" cy="211094"/>
          </a:xfrm>
        </p:grpSpPr>
        <p:sp>
          <p:nvSpPr>
            <p:cNvPr id="27" name="Oval 104">
              <a:extLst>
                <a:ext uri="{FF2B5EF4-FFF2-40B4-BE49-F238E27FC236}">
                  <a16:creationId xmlns:a16="http://schemas.microsoft.com/office/drawing/2014/main" xmlns="" id="{A32FB427-F316-4459-B06D-2A2B27FC7053}"/>
                </a:ext>
              </a:extLst>
            </p:cNvPr>
            <p:cNvSpPr/>
            <p:nvPr/>
          </p:nvSpPr>
          <p:spPr>
            <a:xfrm>
              <a:off x="5973250" y="4248152"/>
              <a:ext cx="211094" cy="21109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105">
              <a:extLst>
                <a:ext uri="{FF2B5EF4-FFF2-40B4-BE49-F238E27FC236}">
                  <a16:creationId xmlns:a16="http://schemas.microsoft.com/office/drawing/2014/main" xmlns="" id="{C35EF795-8B2D-4CD0-87FF-5756B089D921}"/>
                </a:ext>
              </a:extLst>
            </p:cNvPr>
            <p:cNvSpPr/>
            <p:nvPr/>
          </p:nvSpPr>
          <p:spPr>
            <a:xfrm>
              <a:off x="6003538" y="4278440"/>
              <a:ext cx="150518" cy="150518"/>
            </a:xfrm>
            <a:prstGeom prst="ellipse">
              <a:avLst/>
            </a:prstGeom>
            <a:solidFill>
              <a:srgbClr val="5A17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TextBox 107">
            <a:extLst>
              <a:ext uri="{FF2B5EF4-FFF2-40B4-BE49-F238E27FC236}">
                <a16:creationId xmlns:a16="http://schemas.microsoft.com/office/drawing/2014/main" xmlns="" id="{895C2AE9-E6EE-4572-8B9B-0A1C8899D6FE}"/>
              </a:ext>
            </a:extLst>
          </p:cNvPr>
          <p:cNvSpPr txBox="1"/>
          <p:nvPr/>
        </p:nvSpPr>
        <p:spPr>
          <a:xfrm>
            <a:off x="1387419" y="4611184"/>
            <a:ext cx="2897748" cy="1200329"/>
          </a:xfrm>
          <a:prstGeom prst="rect">
            <a:avLst/>
          </a:prstGeom>
          <a:noFill/>
        </p:spPr>
        <p:txBody>
          <a:bodyPr wrap="square" rtlCol="0">
            <a:spAutoFit/>
          </a:bodyPr>
          <a:lstStyle/>
          <a:p>
            <a:pPr algn="ctr"/>
            <a:r>
              <a:rPr lang="es-EC" b="1" dirty="0" smtClean="0">
                <a:solidFill>
                  <a:schemeClr val="tx1">
                    <a:lumMod val="75000"/>
                    <a:lumOff val="25000"/>
                  </a:schemeClr>
                </a:solidFill>
                <a:latin typeface="Agency FB" panose="020B0503020202020204" pitchFamily="34" charset="0"/>
              </a:rPr>
              <a:t>Existen trabajos tanto en el área de domótica como en el área de la interactividad de la televisión digital.</a:t>
            </a:r>
            <a:endParaRPr lang="es-EC" b="1" dirty="0">
              <a:solidFill>
                <a:schemeClr val="tx1">
                  <a:lumMod val="75000"/>
                  <a:lumOff val="25000"/>
                </a:schemeClr>
              </a:solidFill>
              <a:latin typeface="Agency FB" panose="020B0503020202020204" pitchFamily="34" charset="0"/>
            </a:endParaRPr>
          </a:p>
        </p:txBody>
      </p:sp>
      <p:sp>
        <p:nvSpPr>
          <p:cNvPr id="30" name="TextBox 109">
            <a:extLst>
              <a:ext uri="{FF2B5EF4-FFF2-40B4-BE49-F238E27FC236}">
                <a16:creationId xmlns:a16="http://schemas.microsoft.com/office/drawing/2014/main" xmlns="" id="{70B20FE2-BC47-4EB2-B7EA-CBE6F5B390D3}"/>
              </a:ext>
            </a:extLst>
          </p:cNvPr>
          <p:cNvSpPr txBox="1"/>
          <p:nvPr/>
        </p:nvSpPr>
        <p:spPr>
          <a:xfrm>
            <a:off x="1692337" y="4094163"/>
            <a:ext cx="2289049" cy="523220"/>
          </a:xfrm>
          <a:prstGeom prst="rect">
            <a:avLst/>
          </a:prstGeom>
          <a:noFill/>
        </p:spPr>
        <p:txBody>
          <a:bodyPr wrap="square" rtlCol="0">
            <a:spAutoFit/>
          </a:bodyPr>
          <a:lstStyle/>
          <a:p>
            <a:pPr algn="ctr"/>
            <a:r>
              <a:rPr lang="en-US" sz="2800" b="1" dirty="0" smtClean="0">
                <a:solidFill>
                  <a:srgbClr val="FFC500"/>
                </a:solidFill>
                <a:latin typeface="Agency FB" panose="020B0503020202020204" pitchFamily="34" charset="0"/>
              </a:rPr>
              <a:t>1</a:t>
            </a:r>
            <a:endParaRPr lang="en-US" sz="2800" b="1" dirty="0">
              <a:solidFill>
                <a:srgbClr val="FFC500"/>
              </a:solidFill>
              <a:latin typeface="Agency FB" panose="020B0503020202020204" pitchFamily="34" charset="0"/>
            </a:endParaRPr>
          </a:p>
        </p:txBody>
      </p:sp>
      <p:sp>
        <p:nvSpPr>
          <p:cNvPr id="31" name="TextBox 111">
            <a:extLst>
              <a:ext uri="{FF2B5EF4-FFF2-40B4-BE49-F238E27FC236}">
                <a16:creationId xmlns:a16="http://schemas.microsoft.com/office/drawing/2014/main" xmlns="" id="{5FF83314-6443-4064-B8AD-715FDF38C0B1}"/>
              </a:ext>
            </a:extLst>
          </p:cNvPr>
          <p:cNvSpPr txBox="1"/>
          <p:nvPr/>
        </p:nvSpPr>
        <p:spPr>
          <a:xfrm>
            <a:off x="4646788" y="4617383"/>
            <a:ext cx="2936384" cy="646331"/>
          </a:xfrm>
          <a:prstGeom prst="rect">
            <a:avLst/>
          </a:prstGeom>
          <a:noFill/>
        </p:spPr>
        <p:txBody>
          <a:bodyPr wrap="square" rtlCol="0">
            <a:spAutoFit/>
          </a:bodyPr>
          <a:lstStyle/>
          <a:p>
            <a:pPr algn="ctr"/>
            <a:r>
              <a:rPr lang="es-EC" b="1" dirty="0" smtClean="0">
                <a:solidFill>
                  <a:schemeClr val="tx1">
                    <a:lumMod val="75000"/>
                    <a:lumOff val="25000"/>
                  </a:schemeClr>
                </a:solidFill>
                <a:latin typeface="Agency FB" panose="020B0503020202020204" pitchFamily="34" charset="0"/>
              </a:rPr>
              <a:t>Estos dos sistemas están en auge y sin embargo no están asociados.</a:t>
            </a:r>
          </a:p>
        </p:txBody>
      </p:sp>
      <p:sp>
        <p:nvSpPr>
          <p:cNvPr id="32" name="TextBox 113">
            <a:extLst>
              <a:ext uri="{FF2B5EF4-FFF2-40B4-BE49-F238E27FC236}">
                <a16:creationId xmlns:a16="http://schemas.microsoft.com/office/drawing/2014/main" xmlns="" id="{B58D17C2-3595-44AD-9D77-27C29A8030BC}"/>
              </a:ext>
            </a:extLst>
          </p:cNvPr>
          <p:cNvSpPr txBox="1"/>
          <p:nvPr/>
        </p:nvSpPr>
        <p:spPr>
          <a:xfrm>
            <a:off x="4975950" y="4094163"/>
            <a:ext cx="2289049" cy="523220"/>
          </a:xfrm>
          <a:prstGeom prst="rect">
            <a:avLst/>
          </a:prstGeom>
          <a:noFill/>
        </p:spPr>
        <p:txBody>
          <a:bodyPr wrap="square" rtlCol="0">
            <a:spAutoFit/>
          </a:bodyPr>
          <a:lstStyle/>
          <a:p>
            <a:pPr algn="ctr"/>
            <a:r>
              <a:rPr lang="en-US" sz="2800" b="1" dirty="0">
                <a:solidFill>
                  <a:srgbClr val="CA0034"/>
                </a:solidFill>
                <a:latin typeface="Agency FB" panose="020B0503020202020204" pitchFamily="34" charset="0"/>
              </a:rPr>
              <a:t>2</a:t>
            </a:r>
          </a:p>
        </p:txBody>
      </p:sp>
      <p:sp>
        <p:nvSpPr>
          <p:cNvPr id="33" name="TextBox 115">
            <a:extLst>
              <a:ext uri="{FF2B5EF4-FFF2-40B4-BE49-F238E27FC236}">
                <a16:creationId xmlns:a16="http://schemas.microsoft.com/office/drawing/2014/main" xmlns="" id="{572131EC-94E6-4982-85F7-903D6FA72171}"/>
              </a:ext>
            </a:extLst>
          </p:cNvPr>
          <p:cNvSpPr txBox="1"/>
          <p:nvPr/>
        </p:nvSpPr>
        <p:spPr>
          <a:xfrm>
            <a:off x="7739093" y="4617383"/>
            <a:ext cx="3361386" cy="923330"/>
          </a:xfrm>
          <a:prstGeom prst="rect">
            <a:avLst/>
          </a:prstGeom>
          <a:noFill/>
        </p:spPr>
        <p:txBody>
          <a:bodyPr wrap="square" rtlCol="0">
            <a:spAutoFit/>
          </a:bodyPr>
          <a:lstStyle/>
          <a:p>
            <a:pPr algn="ctr"/>
            <a:r>
              <a:rPr lang="es-EC" b="1" dirty="0" smtClean="0">
                <a:solidFill>
                  <a:schemeClr val="tx1">
                    <a:lumMod val="75000"/>
                    <a:lumOff val="25000"/>
                  </a:schemeClr>
                </a:solidFill>
                <a:latin typeface="Agency FB" panose="020B0503020202020204" pitchFamily="34" charset="0"/>
              </a:rPr>
              <a:t>Fomentar la interacción de estos dos sistemas para otorgar una mayor autonomía y mejorar la calidad de vida. </a:t>
            </a:r>
            <a:endParaRPr lang="es-EC" b="1" dirty="0">
              <a:solidFill>
                <a:schemeClr val="tx1">
                  <a:lumMod val="75000"/>
                  <a:lumOff val="25000"/>
                </a:schemeClr>
              </a:solidFill>
              <a:latin typeface="Agency FB" panose="020B0503020202020204" pitchFamily="34" charset="0"/>
            </a:endParaRPr>
          </a:p>
        </p:txBody>
      </p:sp>
      <p:sp>
        <p:nvSpPr>
          <p:cNvPr id="34" name="TextBox 117">
            <a:extLst>
              <a:ext uri="{FF2B5EF4-FFF2-40B4-BE49-F238E27FC236}">
                <a16:creationId xmlns:a16="http://schemas.microsoft.com/office/drawing/2014/main" xmlns="" id="{D8562F22-E78F-4DD5-9BBD-EEAB69C0B365}"/>
              </a:ext>
            </a:extLst>
          </p:cNvPr>
          <p:cNvSpPr txBox="1"/>
          <p:nvPr/>
        </p:nvSpPr>
        <p:spPr>
          <a:xfrm>
            <a:off x="8186917" y="4094163"/>
            <a:ext cx="2289049" cy="523220"/>
          </a:xfrm>
          <a:prstGeom prst="rect">
            <a:avLst/>
          </a:prstGeom>
          <a:noFill/>
        </p:spPr>
        <p:txBody>
          <a:bodyPr wrap="square" rtlCol="0">
            <a:spAutoFit/>
          </a:bodyPr>
          <a:lstStyle/>
          <a:p>
            <a:pPr algn="ctr"/>
            <a:r>
              <a:rPr lang="en-US" sz="2800" b="1" dirty="0">
                <a:solidFill>
                  <a:srgbClr val="5A1745"/>
                </a:solidFill>
                <a:latin typeface="Agency FB" panose="020B0503020202020204" pitchFamily="34" charset="0"/>
              </a:rPr>
              <a:t>3</a:t>
            </a:r>
          </a:p>
        </p:txBody>
      </p:sp>
      <p:grpSp>
        <p:nvGrpSpPr>
          <p:cNvPr id="35" name="Group 1">
            <a:extLst>
              <a:ext uri="{FF2B5EF4-FFF2-40B4-BE49-F238E27FC236}">
                <a16:creationId xmlns:a16="http://schemas.microsoft.com/office/drawing/2014/main" xmlns="" id="{711450F4-A7BD-494E-BD71-C6C5EB8D03D1}"/>
              </a:ext>
            </a:extLst>
          </p:cNvPr>
          <p:cNvGrpSpPr/>
          <p:nvPr/>
        </p:nvGrpSpPr>
        <p:grpSpPr>
          <a:xfrm>
            <a:off x="2199021" y="2140922"/>
            <a:ext cx="1275682" cy="1275682"/>
            <a:chOff x="3063120" y="1755914"/>
            <a:chExt cx="1275682" cy="1275682"/>
          </a:xfrm>
        </p:grpSpPr>
        <p:sp>
          <p:nvSpPr>
            <p:cNvPr id="36" name="Teardrop 119">
              <a:extLst>
                <a:ext uri="{FF2B5EF4-FFF2-40B4-BE49-F238E27FC236}">
                  <a16:creationId xmlns:a16="http://schemas.microsoft.com/office/drawing/2014/main" xmlns="" id="{5E489B47-B2BB-4EFB-8EC4-21C10615E463}"/>
                </a:ext>
              </a:extLst>
            </p:cNvPr>
            <p:cNvSpPr/>
            <p:nvPr/>
          </p:nvSpPr>
          <p:spPr>
            <a:xfrm rot="8100000">
              <a:off x="3063120" y="1755914"/>
              <a:ext cx="1275682" cy="1275682"/>
            </a:xfrm>
            <a:prstGeom prst="teardrop">
              <a:avLst>
                <a:gd name="adj" fmla="val 109962"/>
              </a:avLst>
            </a:prstGeom>
            <a:solidFill>
              <a:srgbClr val="FFC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120">
              <a:extLst>
                <a:ext uri="{FF2B5EF4-FFF2-40B4-BE49-F238E27FC236}">
                  <a16:creationId xmlns:a16="http://schemas.microsoft.com/office/drawing/2014/main" xmlns="" id="{862B435C-D1B2-4C1C-B995-8D888E87C5D7}"/>
                </a:ext>
              </a:extLst>
            </p:cNvPr>
            <p:cNvSpPr/>
            <p:nvPr/>
          </p:nvSpPr>
          <p:spPr>
            <a:xfrm>
              <a:off x="3257469" y="1948912"/>
              <a:ext cx="889686" cy="8896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130">
              <a:extLst>
                <a:ext uri="{FF2B5EF4-FFF2-40B4-BE49-F238E27FC236}">
                  <a16:creationId xmlns:a16="http://schemas.microsoft.com/office/drawing/2014/main" xmlns="" id="{262C0D94-FE17-421D-AA32-BD4AFE13E66E}"/>
                </a:ext>
              </a:extLst>
            </p:cNvPr>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386696" y="2066644"/>
              <a:ext cx="627392" cy="627390"/>
            </a:xfrm>
            <a:prstGeom prst="rect">
              <a:avLst/>
            </a:prstGeom>
          </p:spPr>
        </p:pic>
      </p:grpSp>
      <p:grpSp>
        <p:nvGrpSpPr>
          <p:cNvPr id="39" name="Group 2">
            <a:extLst>
              <a:ext uri="{FF2B5EF4-FFF2-40B4-BE49-F238E27FC236}">
                <a16:creationId xmlns:a16="http://schemas.microsoft.com/office/drawing/2014/main" xmlns="" id="{191C1607-C8B7-4B99-9DC5-3321A9E92D49}"/>
              </a:ext>
            </a:extLst>
          </p:cNvPr>
          <p:cNvGrpSpPr/>
          <p:nvPr/>
        </p:nvGrpSpPr>
        <p:grpSpPr>
          <a:xfrm>
            <a:off x="5473044" y="2140922"/>
            <a:ext cx="1275682" cy="1275682"/>
            <a:chOff x="5242440" y="1755914"/>
            <a:chExt cx="1275682" cy="1275682"/>
          </a:xfrm>
        </p:grpSpPr>
        <p:sp>
          <p:nvSpPr>
            <p:cNvPr id="40" name="Teardrop 123">
              <a:extLst>
                <a:ext uri="{FF2B5EF4-FFF2-40B4-BE49-F238E27FC236}">
                  <a16:creationId xmlns:a16="http://schemas.microsoft.com/office/drawing/2014/main" xmlns="" id="{A44D7BEA-70F0-4773-A72C-A5B9951D3536}"/>
                </a:ext>
              </a:extLst>
            </p:cNvPr>
            <p:cNvSpPr/>
            <p:nvPr/>
          </p:nvSpPr>
          <p:spPr>
            <a:xfrm rot="8100000">
              <a:off x="5242440" y="1755914"/>
              <a:ext cx="1275682" cy="1275682"/>
            </a:xfrm>
            <a:prstGeom prst="teardrop">
              <a:avLst>
                <a:gd name="adj" fmla="val 109962"/>
              </a:avLst>
            </a:prstGeom>
            <a:solidFill>
              <a:srgbClr val="CA00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124">
              <a:extLst>
                <a:ext uri="{FF2B5EF4-FFF2-40B4-BE49-F238E27FC236}">
                  <a16:creationId xmlns:a16="http://schemas.microsoft.com/office/drawing/2014/main" xmlns="" id="{1431DABB-47B8-4640-BD39-9CC7E2CDA115}"/>
                </a:ext>
              </a:extLst>
            </p:cNvPr>
            <p:cNvSpPr/>
            <p:nvPr/>
          </p:nvSpPr>
          <p:spPr>
            <a:xfrm>
              <a:off x="5436789" y="1948912"/>
              <a:ext cx="889686" cy="8896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131">
              <a:extLst>
                <a:ext uri="{FF2B5EF4-FFF2-40B4-BE49-F238E27FC236}">
                  <a16:creationId xmlns:a16="http://schemas.microsoft.com/office/drawing/2014/main" xmlns="" id="{B5EEDA48-5891-495E-A9A5-8AEE839470AC}"/>
                </a:ext>
              </a:extLst>
            </p:cNvPr>
            <p:cNvPicPr>
              <a:picLocks noChangeAspect="1"/>
            </p:cNvPicPr>
            <p:nvPr/>
          </p:nvPicPr>
          <p:blipFill>
            <a:blip r:embed="rId4">
              <a:duotone>
                <a:prstClr val="black"/>
                <a:srgbClr val="CA0034">
                  <a:tint val="45000"/>
                  <a:satMod val="400000"/>
                </a:srgbClr>
              </a:duotone>
              <a:extLst>
                <a:ext uri="{28A0092B-C50C-407E-A947-70E740481C1C}">
                  <a14:useLocalDpi xmlns:a14="http://schemas.microsoft.com/office/drawing/2010/main" val="0"/>
                </a:ext>
              </a:extLst>
            </a:blip>
            <a:stretch>
              <a:fillRect/>
            </a:stretch>
          </p:blipFill>
          <p:spPr>
            <a:xfrm>
              <a:off x="5546631" y="2061164"/>
              <a:ext cx="659146" cy="659144"/>
            </a:xfrm>
            <a:prstGeom prst="rect">
              <a:avLst/>
            </a:prstGeom>
          </p:spPr>
        </p:pic>
      </p:grpSp>
      <p:grpSp>
        <p:nvGrpSpPr>
          <p:cNvPr id="43" name="Group 3">
            <a:extLst>
              <a:ext uri="{FF2B5EF4-FFF2-40B4-BE49-F238E27FC236}">
                <a16:creationId xmlns:a16="http://schemas.microsoft.com/office/drawing/2014/main" xmlns="" id="{FA807BE1-996E-4364-AC05-CAC8C826377C}"/>
              </a:ext>
            </a:extLst>
          </p:cNvPr>
          <p:cNvGrpSpPr/>
          <p:nvPr/>
        </p:nvGrpSpPr>
        <p:grpSpPr>
          <a:xfrm>
            <a:off x="8665613" y="2140922"/>
            <a:ext cx="1275682" cy="1275682"/>
            <a:chOff x="7353181" y="1755914"/>
            <a:chExt cx="1275682" cy="1275682"/>
          </a:xfrm>
        </p:grpSpPr>
        <p:sp>
          <p:nvSpPr>
            <p:cNvPr id="44" name="Teardrop 127">
              <a:extLst>
                <a:ext uri="{FF2B5EF4-FFF2-40B4-BE49-F238E27FC236}">
                  <a16:creationId xmlns:a16="http://schemas.microsoft.com/office/drawing/2014/main" xmlns="" id="{76257F1B-992C-4717-A6A2-EDE25A4F31C3}"/>
                </a:ext>
              </a:extLst>
            </p:cNvPr>
            <p:cNvSpPr/>
            <p:nvPr/>
          </p:nvSpPr>
          <p:spPr>
            <a:xfrm rot="8100000">
              <a:off x="7353181" y="1755914"/>
              <a:ext cx="1275682" cy="1275682"/>
            </a:xfrm>
            <a:prstGeom prst="teardrop">
              <a:avLst>
                <a:gd name="adj" fmla="val 109962"/>
              </a:avLst>
            </a:prstGeom>
            <a:solidFill>
              <a:srgbClr val="5A17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128">
              <a:extLst>
                <a:ext uri="{FF2B5EF4-FFF2-40B4-BE49-F238E27FC236}">
                  <a16:creationId xmlns:a16="http://schemas.microsoft.com/office/drawing/2014/main" xmlns="" id="{CBB174F9-BA66-486F-BC62-F2720CED100C}"/>
                </a:ext>
              </a:extLst>
            </p:cNvPr>
            <p:cNvSpPr/>
            <p:nvPr/>
          </p:nvSpPr>
          <p:spPr>
            <a:xfrm>
              <a:off x="7547530" y="1948912"/>
              <a:ext cx="889686" cy="8896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132">
              <a:extLst>
                <a:ext uri="{FF2B5EF4-FFF2-40B4-BE49-F238E27FC236}">
                  <a16:creationId xmlns:a16="http://schemas.microsoft.com/office/drawing/2014/main" xmlns="" id="{58BE45EE-A44E-41D8-8C13-099C1F70EFC4}"/>
                </a:ext>
              </a:extLst>
            </p:cNvPr>
            <p:cNvPicPr>
              <a:picLocks noChangeAspect="1"/>
            </p:cNvPicPr>
            <p:nvPr/>
          </p:nvPicPr>
          <p:blipFill>
            <a:blip r:embed="rId5">
              <a:duotone>
                <a:prstClr val="black"/>
                <a:srgbClr val="5A1745">
                  <a:tint val="45000"/>
                  <a:satMod val="400000"/>
                </a:srgbClr>
              </a:duotone>
              <a:extLst>
                <a:ext uri="{28A0092B-C50C-407E-A947-70E740481C1C}">
                  <a14:useLocalDpi xmlns:a14="http://schemas.microsoft.com/office/drawing/2010/main" val="0"/>
                </a:ext>
              </a:extLst>
            </a:blip>
            <a:stretch>
              <a:fillRect/>
            </a:stretch>
          </p:blipFill>
          <p:spPr>
            <a:xfrm>
              <a:off x="7648666" y="2048456"/>
              <a:ext cx="684562" cy="684560"/>
            </a:xfrm>
            <a:prstGeom prst="rect">
              <a:avLst/>
            </a:prstGeom>
          </p:spPr>
        </p:pic>
      </p:grpSp>
    </p:spTree>
    <p:extLst>
      <p:ext uri="{BB962C8B-B14F-4D97-AF65-F5344CB8AC3E}">
        <p14:creationId xmlns:p14="http://schemas.microsoft.com/office/powerpoint/2010/main" val="306134555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250" fill="hold"/>
                                        <p:tgtEl>
                                          <p:spTgt spid="19"/>
                                        </p:tgtEl>
                                        <p:attrNameLst>
                                          <p:attrName>ppt_w</p:attrName>
                                        </p:attrNameLst>
                                      </p:cBhvr>
                                      <p:tavLst>
                                        <p:tav tm="0">
                                          <p:val>
                                            <p:fltVal val="0"/>
                                          </p:val>
                                        </p:tav>
                                        <p:tav tm="100000">
                                          <p:val>
                                            <p:strVal val="#ppt_w"/>
                                          </p:val>
                                        </p:tav>
                                      </p:tavLst>
                                    </p:anim>
                                    <p:anim calcmode="lin" valueType="num">
                                      <p:cBhvr>
                                        <p:cTn id="8" dur="250" fill="hold"/>
                                        <p:tgtEl>
                                          <p:spTgt spid="19"/>
                                        </p:tgtEl>
                                        <p:attrNameLst>
                                          <p:attrName>ppt_h</p:attrName>
                                        </p:attrNameLst>
                                      </p:cBhvr>
                                      <p:tavLst>
                                        <p:tav tm="0">
                                          <p:val>
                                            <p:fltVal val="0"/>
                                          </p:val>
                                        </p:tav>
                                        <p:tav tm="100000">
                                          <p:val>
                                            <p:strVal val="#ppt_h"/>
                                          </p:val>
                                        </p:tav>
                                      </p:tavLst>
                                    </p:anim>
                                    <p:animEffect transition="in" filter="fade">
                                      <p:cBhvr>
                                        <p:cTn id="9" dur="250"/>
                                        <p:tgtEl>
                                          <p:spTgt spid="19"/>
                                        </p:tgtEl>
                                      </p:cBhvr>
                                    </p:animEffect>
                                  </p:childTnLst>
                                </p:cTn>
                              </p:par>
                            </p:childTnLst>
                          </p:cTn>
                        </p:par>
                        <p:par>
                          <p:cTn id="10" fill="hold">
                            <p:stCondLst>
                              <p:cond delay="250"/>
                            </p:stCondLst>
                            <p:childTnLst>
                              <p:par>
                                <p:cTn id="11" presetID="53" presetClass="entr" presetSubtype="16" fill="hold" grpId="0"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250" fill="hold"/>
                                        <p:tgtEl>
                                          <p:spTgt spid="30"/>
                                        </p:tgtEl>
                                        <p:attrNameLst>
                                          <p:attrName>ppt_w</p:attrName>
                                        </p:attrNameLst>
                                      </p:cBhvr>
                                      <p:tavLst>
                                        <p:tav tm="0">
                                          <p:val>
                                            <p:fltVal val="0"/>
                                          </p:val>
                                        </p:tav>
                                        <p:tav tm="100000">
                                          <p:val>
                                            <p:strVal val="#ppt_w"/>
                                          </p:val>
                                        </p:tav>
                                      </p:tavLst>
                                    </p:anim>
                                    <p:anim calcmode="lin" valueType="num">
                                      <p:cBhvr>
                                        <p:cTn id="14" dur="250" fill="hold"/>
                                        <p:tgtEl>
                                          <p:spTgt spid="30"/>
                                        </p:tgtEl>
                                        <p:attrNameLst>
                                          <p:attrName>ppt_h</p:attrName>
                                        </p:attrNameLst>
                                      </p:cBhvr>
                                      <p:tavLst>
                                        <p:tav tm="0">
                                          <p:val>
                                            <p:fltVal val="0"/>
                                          </p:val>
                                        </p:tav>
                                        <p:tav tm="100000">
                                          <p:val>
                                            <p:strVal val="#ppt_h"/>
                                          </p:val>
                                        </p:tav>
                                      </p:tavLst>
                                    </p:anim>
                                    <p:animEffect transition="in" filter="fade">
                                      <p:cBhvr>
                                        <p:cTn id="15" dur="250"/>
                                        <p:tgtEl>
                                          <p:spTgt spid="30"/>
                                        </p:tgtEl>
                                      </p:cBhvr>
                                    </p:animEffect>
                                  </p:childTnLst>
                                </p:cTn>
                              </p:par>
                            </p:childTnLst>
                          </p:cTn>
                        </p:par>
                        <p:par>
                          <p:cTn id="16" fill="hold">
                            <p:stCondLst>
                              <p:cond delay="500"/>
                            </p:stCondLst>
                            <p:childTnLst>
                              <p:par>
                                <p:cTn id="17" presetID="53" presetClass="entr" presetSubtype="16" fill="hold" nodeType="after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p:cTn id="19" dur="250" fill="hold"/>
                                        <p:tgtEl>
                                          <p:spTgt spid="35"/>
                                        </p:tgtEl>
                                        <p:attrNameLst>
                                          <p:attrName>ppt_w</p:attrName>
                                        </p:attrNameLst>
                                      </p:cBhvr>
                                      <p:tavLst>
                                        <p:tav tm="0">
                                          <p:val>
                                            <p:fltVal val="0"/>
                                          </p:val>
                                        </p:tav>
                                        <p:tav tm="100000">
                                          <p:val>
                                            <p:strVal val="#ppt_w"/>
                                          </p:val>
                                        </p:tav>
                                      </p:tavLst>
                                    </p:anim>
                                    <p:anim calcmode="lin" valueType="num">
                                      <p:cBhvr>
                                        <p:cTn id="20" dur="250" fill="hold"/>
                                        <p:tgtEl>
                                          <p:spTgt spid="35"/>
                                        </p:tgtEl>
                                        <p:attrNameLst>
                                          <p:attrName>ppt_h</p:attrName>
                                        </p:attrNameLst>
                                      </p:cBhvr>
                                      <p:tavLst>
                                        <p:tav tm="0">
                                          <p:val>
                                            <p:fltVal val="0"/>
                                          </p:val>
                                        </p:tav>
                                        <p:tav tm="100000">
                                          <p:val>
                                            <p:strVal val="#ppt_h"/>
                                          </p:val>
                                        </p:tav>
                                      </p:tavLst>
                                    </p:anim>
                                    <p:animEffect transition="in" filter="fade">
                                      <p:cBhvr>
                                        <p:cTn id="21" dur="250"/>
                                        <p:tgtEl>
                                          <p:spTgt spid="35"/>
                                        </p:tgtEl>
                                      </p:cBhvr>
                                    </p:animEffect>
                                  </p:childTnLst>
                                </p:cTn>
                              </p:par>
                            </p:childTnLst>
                          </p:cTn>
                        </p:par>
                        <p:par>
                          <p:cTn id="22" fill="hold">
                            <p:stCondLst>
                              <p:cond delay="750"/>
                            </p:stCondLst>
                            <p:childTnLst>
                              <p:par>
                                <p:cTn id="23" presetID="42" presetClass="entr" presetSubtype="0" fill="hold" grpId="0" nodeType="after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250"/>
                                        <p:tgtEl>
                                          <p:spTgt spid="29"/>
                                        </p:tgtEl>
                                      </p:cBhvr>
                                    </p:animEffect>
                                    <p:anim calcmode="lin" valueType="num">
                                      <p:cBhvr>
                                        <p:cTn id="26" dur="250" fill="hold"/>
                                        <p:tgtEl>
                                          <p:spTgt spid="29"/>
                                        </p:tgtEl>
                                        <p:attrNameLst>
                                          <p:attrName>ppt_x</p:attrName>
                                        </p:attrNameLst>
                                      </p:cBhvr>
                                      <p:tavLst>
                                        <p:tav tm="0">
                                          <p:val>
                                            <p:strVal val="#ppt_x"/>
                                          </p:val>
                                        </p:tav>
                                        <p:tav tm="100000">
                                          <p:val>
                                            <p:strVal val="#ppt_x"/>
                                          </p:val>
                                        </p:tav>
                                      </p:tavLst>
                                    </p:anim>
                                    <p:anim calcmode="lin" valueType="num">
                                      <p:cBhvr>
                                        <p:cTn id="27" dur="250" fill="hold"/>
                                        <p:tgtEl>
                                          <p:spTgt spid="29"/>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22" presetClass="entr" presetSubtype="8" fill="hold" nodeType="afterEffect">
                                  <p:stCondLst>
                                    <p:cond delay="250"/>
                                  </p:stCondLst>
                                  <p:childTnLst>
                                    <p:set>
                                      <p:cBhvr>
                                        <p:cTn id="30" dur="1" fill="hold">
                                          <p:stCondLst>
                                            <p:cond delay="0"/>
                                          </p:stCondLst>
                                        </p:cTn>
                                        <p:tgtEl>
                                          <p:spTgt spid="18"/>
                                        </p:tgtEl>
                                        <p:attrNameLst>
                                          <p:attrName>style.visibility</p:attrName>
                                        </p:attrNameLst>
                                      </p:cBhvr>
                                      <p:to>
                                        <p:strVal val="visible"/>
                                      </p:to>
                                    </p:set>
                                    <p:animEffect transition="in" filter="wipe(left)">
                                      <p:cBhvr>
                                        <p:cTn id="31" dur="500"/>
                                        <p:tgtEl>
                                          <p:spTgt spid="18"/>
                                        </p:tgtEl>
                                      </p:cBhvr>
                                    </p:animEffect>
                                  </p:childTnLst>
                                </p:cTn>
                              </p:par>
                            </p:childTnLst>
                          </p:cTn>
                        </p:par>
                        <p:par>
                          <p:cTn id="32" fill="hold">
                            <p:stCondLst>
                              <p:cond delay="1750"/>
                            </p:stCondLst>
                            <p:childTnLst>
                              <p:par>
                                <p:cTn id="33" presetID="53" presetClass="entr" presetSubtype="16"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p:cTn id="35" dur="250" fill="hold"/>
                                        <p:tgtEl>
                                          <p:spTgt spid="23"/>
                                        </p:tgtEl>
                                        <p:attrNameLst>
                                          <p:attrName>ppt_w</p:attrName>
                                        </p:attrNameLst>
                                      </p:cBhvr>
                                      <p:tavLst>
                                        <p:tav tm="0">
                                          <p:val>
                                            <p:fltVal val="0"/>
                                          </p:val>
                                        </p:tav>
                                        <p:tav tm="100000">
                                          <p:val>
                                            <p:strVal val="#ppt_w"/>
                                          </p:val>
                                        </p:tav>
                                      </p:tavLst>
                                    </p:anim>
                                    <p:anim calcmode="lin" valueType="num">
                                      <p:cBhvr>
                                        <p:cTn id="36" dur="250" fill="hold"/>
                                        <p:tgtEl>
                                          <p:spTgt spid="23"/>
                                        </p:tgtEl>
                                        <p:attrNameLst>
                                          <p:attrName>ppt_h</p:attrName>
                                        </p:attrNameLst>
                                      </p:cBhvr>
                                      <p:tavLst>
                                        <p:tav tm="0">
                                          <p:val>
                                            <p:fltVal val="0"/>
                                          </p:val>
                                        </p:tav>
                                        <p:tav tm="100000">
                                          <p:val>
                                            <p:strVal val="#ppt_h"/>
                                          </p:val>
                                        </p:tav>
                                      </p:tavLst>
                                    </p:anim>
                                    <p:animEffect transition="in" filter="fade">
                                      <p:cBhvr>
                                        <p:cTn id="37" dur="250"/>
                                        <p:tgtEl>
                                          <p:spTgt spid="23"/>
                                        </p:tgtEl>
                                      </p:cBhvr>
                                    </p:animEffect>
                                  </p:childTnLst>
                                </p:cTn>
                              </p:par>
                            </p:childTnLst>
                          </p:cTn>
                        </p:par>
                        <p:par>
                          <p:cTn id="38" fill="hold">
                            <p:stCondLst>
                              <p:cond delay="2000"/>
                            </p:stCondLst>
                            <p:childTnLst>
                              <p:par>
                                <p:cTn id="39" presetID="53" presetClass="entr" presetSubtype="16" fill="hold" grpId="0" nodeType="afterEffect">
                                  <p:stCondLst>
                                    <p:cond delay="0"/>
                                  </p:stCondLst>
                                  <p:childTnLst>
                                    <p:set>
                                      <p:cBhvr>
                                        <p:cTn id="40" dur="1" fill="hold">
                                          <p:stCondLst>
                                            <p:cond delay="0"/>
                                          </p:stCondLst>
                                        </p:cTn>
                                        <p:tgtEl>
                                          <p:spTgt spid="32"/>
                                        </p:tgtEl>
                                        <p:attrNameLst>
                                          <p:attrName>style.visibility</p:attrName>
                                        </p:attrNameLst>
                                      </p:cBhvr>
                                      <p:to>
                                        <p:strVal val="visible"/>
                                      </p:to>
                                    </p:set>
                                    <p:anim calcmode="lin" valueType="num">
                                      <p:cBhvr>
                                        <p:cTn id="41" dur="250" fill="hold"/>
                                        <p:tgtEl>
                                          <p:spTgt spid="32"/>
                                        </p:tgtEl>
                                        <p:attrNameLst>
                                          <p:attrName>ppt_w</p:attrName>
                                        </p:attrNameLst>
                                      </p:cBhvr>
                                      <p:tavLst>
                                        <p:tav tm="0">
                                          <p:val>
                                            <p:fltVal val="0"/>
                                          </p:val>
                                        </p:tav>
                                        <p:tav tm="100000">
                                          <p:val>
                                            <p:strVal val="#ppt_w"/>
                                          </p:val>
                                        </p:tav>
                                      </p:tavLst>
                                    </p:anim>
                                    <p:anim calcmode="lin" valueType="num">
                                      <p:cBhvr>
                                        <p:cTn id="42" dur="250" fill="hold"/>
                                        <p:tgtEl>
                                          <p:spTgt spid="32"/>
                                        </p:tgtEl>
                                        <p:attrNameLst>
                                          <p:attrName>ppt_h</p:attrName>
                                        </p:attrNameLst>
                                      </p:cBhvr>
                                      <p:tavLst>
                                        <p:tav tm="0">
                                          <p:val>
                                            <p:fltVal val="0"/>
                                          </p:val>
                                        </p:tav>
                                        <p:tav tm="100000">
                                          <p:val>
                                            <p:strVal val="#ppt_h"/>
                                          </p:val>
                                        </p:tav>
                                      </p:tavLst>
                                    </p:anim>
                                    <p:animEffect transition="in" filter="fade">
                                      <p:cBhvr>
                                        <p:cTn id="43" dur="250"/>
                                        <p:tgtEl>
                                          <p:spTgt spid="32"/>
                                        </p:tgtEl>
                                      </p:cBhvr>
                                    </p:animEffect>
                                  </p:childTnLst>
                                </p:cTn>
                              </p:par>
                            </p:childTnLst>
                          </p:cTn>
                        </p:par>
                        <p:par>
                          <p:cTn id="44" fill="hold">
                            <p:stCondLst>
                              <p:cond delay="2250"/>
                            </p:stCondLst>
                            <p:childTnLst>
                              <p:par>
                                <p:cTn id="45" presetID="53" presetClass="entr" presetSubtype="16" fill="hold" nodeType="afterEffect">
                                  <p:stCondLst>
                                    <p:cond delay="0"/>
                                  </p:stCondLst>
                                  <p:childTnLst>
                                    <p:set>
                                      <p:cBhvr>
                                        <p:cTn id="46" dur="1" fill="hold">
                                          <p:stCondLst>
                                            <p:cond delay="0"/>
                                          </p:stCondLst>
                                        </p:cTn>
                                        <p:tgtEl>
                                          <p:spTgt spid="39"/>
                                        </p:tgtEl>
                                        <p:attrNameLst>
                                          <p:attrName>style.visibility</p:attrName>
                                        </p:attrNameLst>
                                      </p:cBhvr>
                                      <p:to>
                                        <p:strVal val="visible"/>
                                      </p:to>
                                    </p:set>
                                    <p:anim calcmode="lin" valueType="num">
                                      <p:cBhvr>
                                        <p:cTn id="47" dur="250" fill="hold"/>
                                        <p:tgtEl>
                                          <p:spTgt spid="39"/>
                                        </p:tgtEl>
                                        <p:attrNameLst>
                                          <p:attrName>ppt_w</p:attrName>
                                        </p:attrNameLst>
                                      </p:cBhvr>
                                      <p:tavLst>
                                        <p:tav tm="0">
                                          <p:val>
                                            <p:fltVal val="0"/>
                                          </p:val>
                                        </p:tav>
                                        <p:tav tm="100000">
                                          <p:val>
                                            <p:strVal val="#ppt_w"/>
                                          </p:val>
                                        </p:tav>
                                      </p:tavLst>
                                    </p:anim>
                                    <p:anim calcmode="lin" valueType="num">
                                      <p:cBhvr>
                                        <p:cTn id="48" dur="250" fill="hold"/>
                                        <p:tgtEl>
                                          <p:spTgt spid="39"/>
                                        </p:tgtEl>
                                        <p:attrNameLst>
                                          <p:attrName>ppt_h</p:attrName>
                                        </p:attrNameLst>
                                      </p:cBhvr>
                                      <p:tavLst>
                                        <p:tav tm="0">
                                          <p:val>
                                            <p:fltVal val="0"/>
                                          </p:val>
                                        </p:tav>
                                        <p:tav tm="100000">
                                          <p:val>
                                            <p:strVal val="#ppt_h"/>
                                          </p:val>
                                        </p:tav>
                                      </p:tavLst>
                                    </p:anim>
                                    <p:animEffect transition="in" filter="fade">
                                      <p:cBhvr>
                                        <p:cTn id="49" dur="250"/>
                                        <p:tgtEl>
                                          <p:spTgt spid="39"/>
                                        </p:tgtEl>
                                      </p:cBhvr>
                                    </p:animEffect>
                                  </p:childTnLst>
                                </p:cTn>
                              </p:par>
                            </p:childTnLst>
                          </p:cTn>
                        </p:par>
                        <p:par>
                          <p:cTn id="50" fill="hold">
                            <p:stCondLst>
                              <p:cond delay="2500"/>
                            </p:stCondLst>
                            <p:childTnLst>
                              <p:par>
                                <p:cTn id="51" presetID="42" presetClass="entr" presetSubtype="0" fill="hold" grpId="0" nodeType="after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fade">
                                      <p:cBhvr>
                                        <p:cTn id="53" dur="250"/>
                                        <p:tgtEl>
                                          <p:spTgt spid="31"/>
                                        </p:tgtEl>
                                      </p:cBhvr>
                                    </p:animEffect>
                                    <p:anim calcmode="lin" valueType="num">
                                      <p:cBhvr>
                                        <p:cTn id="54" dur="250" fill="hold"/>
                                        <p:tgtEl>
                                          <p:spTgt spid="31"/>
                                        </p:tgtEl>
                                        <p:attrNameLst>
                                          <p:attrName>ppt_x</p:attrName>
                                        </p:attrNameLst>
                                      </p:cBhvr>
                                      <p:tavLst>
                                        <p:tav tm="0">
                                          <p:val>
                                            <p:strVal val="#ppt_x"/>
                                          </p:val>
                                        </p:tav>
                                        <p:tav tm="100000">
                                          <p:val>
                                            <p:strVal val="#ppt_x"/>
                                          </p:val>
                                        </p:tav>
                                      </p:tavLst>
                                    </p:anim>
                                    <p:anim calcmode="lin" valueType="num">
                                      <p:cBhvr>
                                        <p:cTn id="55" dur="250" fill="hold"/>
                                        <p:tgtEl>
                                          <p:spTgt spid="31"/>
                                        </p:tgtEl>
                                        <p:attrNameLst>
                                          <p:attrName>ppt_y</p:attrName>
                                        </p:attrNameLst>
                                      </p:cBhvr>
                                      <p:tavLst>
                                        <p:tav tm="0">
                                          <p:val>
                                            <p:strVal val="#ppt_y+.1"/>
                                          </p:val>
                                        </p:tav>
                                        <p:tav tm="100000">
                                          <p:val>
                                            <p:strVal val="#ppt_y"/>
                                          </p:val>
                                        </p:tav>
                                      </p:tavLst>
                                    </p:anim>
                                  </p:childTnLst>
                                </p:cTn>
                              </p:par>
                            </p:childTnLst>
                          </p:cTn>
                        </p:par>
                        <p:par>
                          <p:cTn id="56" fill="hold">
                            <p:stCondLst>
                              <p:cond delay="2750"/>
                            </p:stCondLst>
                            <p:childTnLst>
                              <p:par>
                                <p:cTn id="57" presetID="22" presetClass="entr" presetSubtype="8" fill="hold" nodeType="afterEffect">
                                  <p:stCondLst>
                                    <p:cond delay="250"/>
                                  </p:stCondLst>
                                  <p:childTnLst>
                                    <p:set>
                                      <p:cBhvr>
                                        <p:cTn id="58" dur="1" fill="hold">
                                          <p:stCondLst>
                                            <p:cond delay="0"/>
                                          </p:stCondLst>
                                        </p:cTn>
                                        <p:tgtEl>
                                          <p:spTgt spid="22"/>
                                        </p:tgtEl>
                                        <p:attrNameLst>
                                          <p:attrName>style.visibility</p:attrName>
                                        </p:attrNameLst>
                                      </p:cBhvr>
                                      <p:to>
                                        <p:strVal val="visible"/>
                                      </p:to>
                                    </p:set>
                                    <p:animEffect transition="in" filter="wipe(left)">
                                      <p:cBhvr>
                                        <p:cTn id="59" dur="500"/>
                                        <p:tgtEl>
                                          <p:spTgt spid="22"/>
                                        </p:tgtEl>
                                      </p:cBhvr>
                                    </p:animEffect>
                                  </p:childTnLst>
                                </p:cTn>
                              </p:par>
                            </p:childTnLst>
                          </p:cTn>
                        </p:par>
                        <p:par>
                          <p:cTn id="60" fill="hold">
                            <p:stCondLst>
                              <p:cond delay="3500"/>
                            </p:stCondLst>
                            <p:childTnLst>
                              <p:par>
                                <p:cTn id="61" presetID="53" presetClass="entr" presetSubtype="16" fill="hold" nodeType="afterEffect">
                                  <p:stCondLst>
                                    <p:cond delay="0"/>
                                  </p:stCondLst>
                                  <p:childTnLst>
                                    <p:set>
                                      <p:cBhvr>
                                        <p:cTn id="62" dur="1" fill="hold">
                                          <p:stCondLst>
                                            <p:cond delay="0"/>
                                          </p:stCondLst>
                                        </p:cTn>
                                        <p:tgtEl>
                                          <p:spTgt spid="26"/>
                                        </p:tgtEl>
                                        <p:attrNameLst>
                                          <p:attrName>style.visibility</p:attrName>
                                        </p:attrNameLst>
                                      </p:cBhvr>
                                      <p:to>
                                        <p:strVal val="visible"/>
                                      </p:to>
                                    </p:set>
                                    <p:anim calcmode="lin" valueType="num">
                                      <p:cBhvr>
                                        <p:cTn id="63" dur="250" fill="hold"/>
                                        <p:tgtEl>
                                          <p:spTgt spid="26"/>
                                        </p:tgtEl>
                                        <p:attrNameLst>
                                          <p:attrName>ppt_w</p:attrName>
                                        </p:attrNameLst>
                                      </p:cBhvr>
                                      <p:tavLst>
                                        <p:tav tm="0">
                                          <p:val>
                                            <p:fltVal val="0"/>
                                          </p:val>
                                        </p:tav>
                                        <p:tav tm="100000">
                                          <p:val>
                                            <p:strVal val="#ppt_w"/>
                                          </p:val>
                                        </p:tav>
                                      </p:tavLst>
                                    </p:anim>
                                    <p:anim calcmode="lin" valueType="num">
                                      <p:cBhvr>
                                        <p:cTn id="64" dur="250" fill="hold"/>
                                        <p:tgtEl>
                                          <p:spTgt spid="26"/>
                                        </p:tgtEl>
                                        <p:attrNameLst>
                                          <p:attrName>ppt_h</p:attrName>
                                        </p:attrNameLst>
                                      </p:cBhvr>
                                      <p:tavLst>
                                        <p:tav tm="0">
                                          <p:val>
                                            <p:fltVal val="0"/>
                                          </p:val>
                                        </p:tav>
                                        <p:tav tm="100000">
                                          <p:val>
                                            <p:strVal val="#ppt_h"/>
                                          </p:val>
                                        </p:tav>
                                      </p:tavLst>
                                    </p:anim>
                                    <p:animEffect transition="in" filter="fade">
                                      <p:cBhvr>
                                        <p:cTn id="65" dur="250"/>
                                        <p:tgtEl>
                                          <p:spTgt spid="26"/>
                                        </p:tgtEl>
                                      </p:cBhvr>
                                    </p:animEffect>
                                  </p:childTnLst>
                                </p:cTn>
                              </p:par>
                            </p:childTnLst>
                          </p:cTn>
                        </p:par>
                        <p:par>
                          <p:cTn id="66" fill="hold">
                            <p:stCondLst>
                              <p:cond delay="3750"/>
                            </p:stCondLst>
                            <p:childTnLst>
                              <p:par>
                                <p:cTn id="67" presetID="53" presetClass="entr" presetSubtype="16" fill="hold" grpId="0" nodeType="afterEffect">
                                  <p:stCondLst>
                                    <p:cond delay="0"/>
                                  </p:stCondLst>
                                  <p:childTnLst>
                                    <p:set>
                                      <p:cBhvr>
                                        <p:cTn id="68" dur="1" fill="hold">
                                          <p:stCondLst>
                                            <p:cond delay="0"/>
                                          </p:stCondLst>
                                        </p:cTn>
                                        <p:tgtEl>
                                          <p:spTgt spid="34"/>
                                        </p:tgtEl>
                                        <p:attrNameLst>
                                          <p:attrName>style.visibility</p:attrName>
                                        </p:attrNameLst>
                                      </p:cBhvr>
                                      <p:to>
                                        <p:strVal val="visible"/>
                                      </p:to>
                                    </p:set>
                                    <p:anim calcmode="lin" valueType="num">
                                      <p:cBhvr>
                                        <p:cTn id="69" dur="250" fill="hold"/>
                                        <p:tgtEl>
                                          <p:spTgt spid="34"/>
                                        </p:tgtEl>
                                        <p:attrNameLst>
                                          <p:attrName>ppt_w</p:attrName>
                                        </p:attrNameLst>
                                      </p:cBhvr>
                                      <p:tavLst>
                                        <p:tav tm="0">
                                          <p:val>
                                            <p:fltVal val="0"/>
                                          </p:val>
                                        </p:tav>
                                        <p:tav tm="100000">
                                          <p:val>
                                            <p:strVal val="#ppt_w"/>
                                          </p:val>
                                        </p:tav>
                                      </p:tavLst>
                                    </p:anim>
                                    <p:anim calcmode="lin" valueType="num">
                                      <p:cBhvr>
                                        <p:cTn id="70" dur="250" fill="hold"/>
                                        <p:tgtEl>
                                          <p:spTgt spid="34"/>
                                        </p:tgtEl>
                                        <p:attrNameLst>
                                          <p:attrName>ppt_h</p:attrName>
                                        </p:attrNameLst>
                                      </p:cBhvr>
                                      <p:tavLst>
                                        <p:tav tm="0">
                                          <p:val>
                                            <p:fltVal val="0"/>
                                          </p:val>
                                        </p:tav>
                                        <p:tav tm="100000">
                                          <p:val>
                                            <p:strVal val="#ppt_h"/>
                                          </p:val>
                                        </p:tav>
                                      </p:tavLst>
                                    </p:anim>
                                    <p:animEffect transition="in" filter="fade">
                                      <p:cBhvr>
                                        <p:cTn id="71" dur="250"/>
                                        <p:tgtEl>
                                          <p:spTgt spid="34"/>
                                        </p:tgtEl>
                                      </p:cBhvr>
                                    </p:animEffect>
                                  </p:childTnLst>
                                </p:cTn>
                              </p:par>
                            </p:childTnLst>
                          </p:cTn>
                        </p:par>
                        <p:par>
                          <p:cTn id="72" fill="hold">
                            <p:stCondLst>
                              <p:cond delay="4000"/>
                            </p:stCondLst>
                            <p:childTnLst>
                              <p:par>
                                <p:cTn id="73" presetID="53" presetClass="entr" presetSubtype="16" fill="hold" nodeType="afterEffect">
                                  <p:stCondLst>
                                    <p:cond delay="0"/>
                                  </p:stCondLst>
                                  <p:childTnLst>
                                    <p:set>
                                      <p:cBhvr>
                                        <p:cTn id="74" dur="1" fill="hold">
                                          <p:stCondLst>
                                            <p:cond delay="0"/>
                                          </p:stCondLst>
                                        </p:cTn>
                                        <p:tgtEl>
                                          <p:spTgt spid="43"/>
                                        </p:tgtEl>
                                        <p:attrNameLst>
                                          <p:attrName>style.visibility</p:attrName>
                                        </p:attrNameLst>
                                      </p:cBhvr>
                                      <p:to>
                                        <p:strVal val="visible"/>
                                      </p:to>
                                    </p:set>
                                    <p:anim calcmode="lin" valueType="num">
                                      <p:cBhvr>
                                        <p:cTn id="75" dur="250" fill="hold"/>
                                        <p:tgtEl>
                                          <p:spTgt spid="43"/>
                                        </p:tgtEl>
                                        <p:attrNameLst>
                                          <p:attrName>ppt_w</p:attrName>
                                        </p:attrNameLst>
                                      </p:cBhvr>
                                      <p:tavLst>
                                        <p:tav tm="0">
                                          <p:val>
                                            <p:fltVal val="0"/>
                                          </p:val>
                                        </p:tav>
                                        <p:tav tm="100000">
                                          <p:val>
                                            <p:strVal val="#ppt_w"/>
                                          </p:val>
                                        </p:tav>
                                      </p:tavLst>
                                    </p:anim>
                                    <p:anim calcmode="lin" valueType="num">
                                      <p:cBhvr>
                                        <p:cTn id="76" dur="250" fill="hold"/>
                                        <p:tgtEl>
                                          <p:spTgt spid="43"/>
                                        </p:tgtEl>
                                        <p:attrNameLst>
                                          <p:attrName>ppt_h</p:attrName>
                                        </p:attrNameLst>
                                      </p:cBhvr>
                                      <p:tavLst>
                                        <p:tav tm="0">
                                          <p:val>
                                            <p:fltVal val="0"/>
                                          </p:val>
                                        </p:tav>
                                        <p:tav tm="100000">
                                          <p:val>
                                            <p:strVal val="#ppt_h"/>
                                          </p:val>
                                        </p:tav>
                                      </p:tavLst>
                                    </p:anim>
                                    <p:animEffect transition="in" filter="fade">
                                      <p:cBhvr>
                                        <p:cTn id="77" dur="250"/>
                                        <p:tgtEl>
                                          <p:spTgt spid="43"/>
                                        </p:tgtEl>
                                      </p:cBhvr>
                                    </p:animEffect>
                                  </p:childTnLst>
                                </p:cTn>
                              </p:par>
                            </p:childTnLst>
                          </p:cTn>
                        </p:par>
                        <p:par>
                          <p:cTn id="78" fill="hold">
                            <p:stCondLst>
                              <p:cond delay="4250"/>
                            </p:stCondLst>
                            <p:childTnLst>
                              <p:par>
                                <p:cTn id="79" presetID="42" presetClass="entr" presetSubtype="0" fill="hold" grpId="0" nodeType="afterEffect">
                                  <p:stCondLst>
                                    <p:cond delay="0"/>
                                  </p:stCondLst>
                                  <p:childTnLst>
                                    <p:set>
                                      <p:cBhvr>
                                        <p:cTn id="80" dur="1" fill="hold">
                                          <p:stCondLst>
                                            <p:cond delay="0"/>
                                          </p:stCondLst>
                                        </p:cTn>
                                        <p:tgtEl>
                                          <p:spTgt spid="33"/>
                                        </p:tgtEl>
                                        <p:attrNameLst>
                                          <p:attrName>style.visibility</p:attrName>
                                        </p:attrNameLst>
                                      </p:cBhvr>
                                      <p:to>
                                        <p:strVal val="visible"/>
                                      </p:to>
                                    </p:set>
                                    <p:animEffect transition="in" filter="fade">
                                      <p:cBhvr>
                                        <p:cTn id="81" dur="250"/>
                                        <p:tgtEl>
                                          <p:spTgt spid="33"/>
                                        </p:tgtEl>
                                      </p:cBhvr>
                                    </p:animEffect>
                                    <p:anim calcmode="lin" valueType="num">
                                      <p:cBhvr>
                                        <p:cTn id="82" dur="250" fill="hold"/>
                                        <p:tgtEl>
                                          <p:spTgt spid="33"/>
                                        </p:tgtEl>
                                        <p:attrNameLst>
                                          <p:attrName>ppt_x</p:attrName>
                                        </p:attrNameLst>
                                      </p:cBhvr>
                                      <p:tavLst>
                                        <p:tav tm="0">
                                          <p:val>
                                            <p:strVal val="#ppt_x"/>
                                          </p:val>
                                        </p:tav>
                                        <p:tav tm="100000">
                                          <p:val>
                                            <p:strVal val="#ppt_x"/>
                                          </p:val>
                                        </p:tav>
                                      </p:tavLst>
                                    </p:anim>
                                    <p:anim calcmode="lin" valueType="num">
                                      <p:cBhvr>
                                        <p:cTn id="83" dur="25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2" grpId="0"/>
      <p:bldP spid="33" grpId="0"/>
      <p:bldP spid="3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6">
            <a:extLst>
              <a:ext uri="{FF2B5EF4-FFF2-40B4-BE49-F238E27FC236}">
                <a16:creationId xmlns:a16="http://schemas.microsoft.com/office/drawing/2014/main" xmlns="" id="{E623F98E-5FFF-4701-A99F-87B202C66033}"/>
              </a:ext>
            </a:extLst>
          </p:cNvPr>
          <p:cNvSpPr txBox="1"/>
          <p:nvPr/>
        </p:nvSpPr>
        <p:spPr>
          <a:xfrm>
            <a:off x="160421" y="329374"/>
            <a:ext cx="11861688" cy="584775"/>
          </a:xfrm>
          <a:prstGeom prst="rect">
            <a:avLst/>
          </a:prstGeom>
          <a:noFill/>
        </p:spPr>
        <p:txBody>
          <a:bodyPr wrap="square" rtlCol="0">
            <a:spAutoFit/>
          </a:bodyPr>
          <a:lstStyle/>
          <a:p>
            <a:pPr algn="ctr"/>
            <a:r>
              <a:rPr lang="es-EC" sz="3200" dirty="0" smtClean="0">
                <a:solidFill>
                  <a:schemeClr val="bg2">
                    <a:lumMod val="50000"/>
                  </a:schemeClr>
                </a:solidFill>
                <a:latin typeface="Agency FB" panose="020B0503020202020204" pitchFamily="34" charset="0"/>
              </a:rPr>
              <a:t>PRUEBAS</a:t>
            </a:r>
            <a:endParaRPr lang="es-EC" sz="3200" dirty="0">
              <a:solidFill>
                <a:schemeClr val="bg2">
                  <a:lumMod val="50000"/>
                </a:schemeClr>
              </a:solidFill>
              <a:latin typeface="Agency FB" panose="020B0503020202020204" pitchFamily="34" charset="0"/>
            </a:endParaRPr>
          </a:p>
        </p:txBody>
      </p:sp>
      <p:grpSp>
        <p:nvGrpSpPr>
          <p:cNvPr id="3" name="Group 78">
            <a:extLst>
              <a:ext uri="{FF2B5EF4-FFF2-40B4-BE49-F238E27FC236}">
                <a16:creationId xmlns:a16="http://schemas.microsoft.com/office/drawing/2014/main" xmlns="" id="{B347FCAE-CD51-47C1-A0E5-7FE287A79E42}"/>
              </a:ext>
            </a:extLst>
          </p:cNvPr>
          <p:cNvGrpSpPr/>
          <p:nvPr/>
        </p:nvGrpSpPr>
        <p:grpSpPr>
          <a:xfrm>
            <a:off x="5378756" y="1062002"/>
            <a:ext cx="1434489" cy="190500"/>
            <a:chOff x="4679586" y="878988"/>
            <a:chExt cx="1434489" cy="190500"/>
          </a:xfrm>
        </p:grpSpPr>
        <p:sp>
          <p:nvSpPr>
            <p:cNvPr id="4" name="Oval 70">
              <a:extLst>
                <a:ext uri="{FF2B5EF4-FFF2-40B4-BE49-F238E27FC236}">
                  <a16:creationId xmlns:a16="http://schemas.microsoft.com/office/drawing/2014/main" xmlns="" id="{957F6F33-D335-4F37-A9F5-23DE49CB0B4A}"/>
                </a:ext>
              </a:extLst>
            </p:cNvPr>
            <p:cNvSpPr/>
            <p:nvPr/>
          </p:nvSpPr>
          <p:spPr>
            <a:xfrm>
              <a:off x="4679586" y="878988"/>
              <a:ext cx="190500" cy="190500"/>
            </a:xfrm>
            <a:prstGeom prst="ellipse">
              <a:avLst/>
            </a:prstGeom>
            <a:solidFill>
              <a:srgbClr val="5A17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73">
              <a:extLst>
                <a:ext uri="{FF2B5EF4-FFF2-40B4-BE49-F238E27FC236}">
                  <a16:creationId xmlns:a16="http://schemas.microsoft.com/office/drawing/2014/main" xmlns="" id="{9D3A95DB-0E0C-40A8-88F7-9DAC67B156F6}"/>
                </a:ext>
              </a:extLst>
            </p:cNvPr>
            <p:cNvSpPr/>
            <p:nvPr/>
          </p:nvSpPr>
          <p:spPr>
            <a:xfrm>
              <a:off x="4990736" y="878988"/>
              <a:ext cx="190500" cy="190500"/>
            </a:xfrm>
            <a:prstGeom prst="ellipse">
              <a:avLst/>
            </a:prstGeom>
            <a:solidFill>
              <a:srgbClr val="930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75">
              <a:extLst>
                <a:ext uri="{FF2B5EF4-FFF2-40B4-BE49-F238E27FC236}">
                  <a16:creationId xmlns:a16="http://schemas.microsoft.com/office/drawing/2014/main" xmlns="" id="{AD1EA8C3-D35D-4FB7-8D6B-858B4EE08256}"/>
                </a:ext>
              </a:extLst>
            </p:cNvPr>
            <p:cNvSpPr/>
            <p:nvPr/>
          </p:nvSpPr>
          <p:spPr>
            <a:xfrm>
              <a:off x="5301522" y="878988"/>
              <a:ext cx="190500" cy="190500"/>
            </a:xfrm>
            <a:prstGeom prst="ellipse">
              <a:avLst/>
            </a:prstGeom>
            <a:solidFill>
              <a:srgbClr val="CA00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76">
              <a:extLst>
                <a:ext uri="{FF2B5EF4-FFF2-40B4-BE49-F238E27FC236}">
                  <a16:creationId xmlns:a16="http://schemas.microsoft.com/office/drawing/2014/main" xmlns="" id="{FD4B96A9-29AD-4507-B1E8-D12C03BAD2C2}"/>
                </a:ext>
              </a:extLst>
            </p:cNvPr>
            <p:cNvSpPr/>
            <p:nvPr/>
          </p:nvSpPr>
          <p:spPr>
            <a:xfrm>
              <a:off x="5612308" y="878988"/>
              <a:ext cx="190500" cy="190500"/>
            </a:xfrm>
            <a:prstGeom prst="ellipse">
              <a:avLst/>
            </a:prstGeom>
            <a:solidFill>
              <a:srgbClr val="FF5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7">
              <a:extLst>
                <a:ext uri="{FF2B5EF4-FFF2-40B4-BE49-F238E27FC236}">
                  <a16:creationId xmlns:a16="http://schemas.microsoft.com/office/drawing/2014/main" xmlns="" id="{50AFA104-D1BD-427D-90C1-6CE47F2C7A56}"/>
                </a:ext>
              </a:extLst>
            </p:cNvPr>
            <p:cNvSpPr/>
            <p:nvPr/>
          </p:nvSpPr>
          <p:spPr>
            <a:xfrm>
              <a:off x="5923575" y="878988"/>
              <a:ext cx="190500" cy="190500"/>
            </a:xfrm>
            <a:prstGeom prst="ellipse">
              <a:avLst/>
            </a:prstGeom>
            <a:solidFill>
              <a:srgbClr val="FFC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upo 8"/>
          <p:cNvGrpSpPr/>
          <p:nvPr/>
        </p:nvGrpSpPr>
        <p:grpSpPr>
          <a:xfrm>
            <a:off x="1187470" y="1665585"/>
            <a:ext cx="1800000" cy="1800000"/>
            <a:chOff x="1187470" y="1665585"/>
            <a:chExt cx="1800000" cy="1800000"/>
          </a:xfrm>
        </p:grpSpPr>
        <p:grpSp>
          <p:nvGrpSpPr>
            <p:cNvPr id="35" name="Grupo 34"/>
            <p:cNvGrpSpPr/>
            <p:nvPr/>
          </p:nvGrpSpPr>
          <p:grpSpPr>
            <a:xfrm>
              <a:off x="1187470" y="1665585"/>
              <a:ext cx="1800000" cy="1800000"/>
              <a:chOff x="443773" y="1926030"/>
              <a:chExt cx="1980000" cy="1980000"/>
            </a:xfrm>
          </p:grpSpPr>
          <p:grpSp>
            <p:nvGrpSpPr>
              <p:cNvPr id="36" name="Grupo 35"/>
              <p:cNvGrpSpPr/>
              <p:nvPr/>
            </p:nvGrpSpPr>
            <p:grpSpPr>
              <a:xfrm>
                <a:off x="443773" y="1926030"/>
                <a:ext cx="1980000" cy="1980000"/>
                <a:chOff x="443774" y="1900691"/>
                <a:chExt cx="1980000" cy="1980000"/>
              </a:xfrm>
            </p:grpSpPr>
            <p:sp>
              <p:nvSpPr>
                <p:cNvPr id="39" name="Elipse 38"/>
                <p:cNvSpPr/>
                <p:nvPr/>
              </p:nvSpPr>
              <p:spPr>
                <a:xfrm>
                  <a:off x="533774" y="2016030"/>
                  <a:ext cx="1800000" cy="1800000"/>
                </a:xfrm>
                <a:prstGeom prst="ellipse">
                  <a:avLst/>
                </a:prstGeom>
                <a:solidFill>
                  <a:srgbClr val="5A17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0" name="Elipse 39"/>
                <p:cNvSpPr/>
                <p:nvPr/>
              </p:nvSpPr>
              <p:spPr>
                <a:xfrm>
                  <a:off x="443774" y="1900691"/>
                  <a:ext cx="1980000" cy="1980000"/>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37" name="Elipse 36"/>
              <p:cNvSpPr/>
              <p:nvPr/>
            </p:nvSpPr>
            <p:spPr>
              <a:xfrm>
                <a:off x="703846" y="2226360"/>
                <a:ext cx="1440000" cy="144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1026" name="Picture 2" descr="Resultado de imagen para png llave inglesa"/>
            <p:cNvPicPr>
              <a:picLocks noChangeAspect="1" noChangeArrowheads="1"/>
            </p:cNvPicPr>
            <p:nvPr/>
          </p:nvPicPr>
          <p:blipFill>
            <a:blip r:embed="rId2"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634648" y="2154962"/>
              <a:ext cx="887594" cy="88759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upo 10"/>
          <p:cNvGrpSpPr/>
          <p:nvPr/>
        </p:nvGrpSpPr>
        <p:grpSpPr>
          <a:xfrm>
            <a:off x="1187470" y="3833934"/>
            <a:ext cx="1800000" cy="1800000"/>
            <a:chOff x="1187470" y="3833934"/>
            <a:chExt cx="1800000" cy="1800000"/>
          </a:xfrm>
        </p:grpSpPr>
        <p:grpSp>
          <p:nvGrpSpPr>
            <p:cNvPr id="21" name="Grupo 20"/>
            <p:cNvGrpSpPr/>
            <p:nvPr/>
          </p:nvGrpSpPr>
          <p:grpSpPr>
            <a:xfrm>
              <a:off x="1187470" y="3833934"/>
              <a:ext cx="1800000" cy="1800000"/>
              <a:chOff x="2757992" y="1926030"/>
              <a:chExt cx="1980000" cy="1980000"/>
            </a:xfrm>
          </p:grpSpPr>
          <p:sp>
            <p:nvSpPr>
              <p:cNvPr id="30" name="Elipse 29"/>
              <p:cNvSpPr/>
              <p:nvPr/>
            </p:nvSpPr>
            <p:spPr>
              <a:xfrm>
                <a:off x="2847992" y="2016030"/>
                <a:ext cx="1800000" cy="1800000"/>
              </a:xfrm>
              <a:prstGeom prst="ellipse">
                <a:avLst/>
              </a:prstGeom>
              <a:solidFill>
                <a:srgbClr val="FF5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1" name="Elipse 30"/>
              <p:cNvSpPr/>
              <p:nvPr/>
            </p:nvSpPr>
            <p:spPr>
              <a:xfrm>
                <a:off x="2757992" y="1926030"/>
                <a:ext cx="1980000" cy="1980000"/>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3" name="Elipse 32"/>
              <p:cNvSpPr/>
              <p:nvPr/>
            </p:nvSpPr>
            <p:spPr>
              <a:xfrm>
                <a:off x="3027991" y="2196030"/>
                <a:ext cx="1440000" cy="144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1032" name="Picture 8" descr="Resultado de imagen para PNG USUARIO"/>
            <p:cNvPicPr>
              <a:picLocks noChangeAspect="1" noChangeArrowheads="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605620" y="4173479"/>
              <a:ext cx="992438" cy="992438"/>
            </a:xfrm>
            <a:prstGeom prst="rect">
              <a:avLst/>
            </a:prstGeom>
            <a:noFill/>
            <a:extLst>
              <a:ext uri="{909E8E84-426E-40DD-AFC4-6F175D3DCCD1}">
                <a14:hiddenFill xmlns:a14="http://schemas.microsoft.com/office/drawing/2010/main">
                  <a:solidFill>
                    <a:srgbClr val="FFFFFF"/>
                  </a:solidFill>
                </a14:hiddenFill>
              </a:ext>
            </a:extLst>
          </p:spPr>
        </p:pic>
      </p:grpSp>
      <p:sp>
        <p:nvSpPr>
          <p:cNvPr id="41" name="TextBox 111">
            <a:extLst>
              <a:ext uri="{FF2B5EF4-FFF2-40B4-BE49-F238E27FC236}">
                <a16:creationId xmlns:a16="http://schemas.microsoft.com/office/drawing/2014/main" xmlns="" id="{5FF83314-6443-4064-B8AD-715FDF38C0B1}"/>
              </a:ext>
            </a:extLst>
          </p:cNvPr>
          <p:cNvSpPr txBox="1"/>
          <p:nvPr/>
        </p:nvSpPr>
        <p:spPr>
          <a:xfrm>
            <a:off x="3512762" y="2365530"/>
            <a:ext cx="3300484" cy="400110"/>
          </a:xfrm>
          <a:prstGeom prst="rect">
            <a:avLst/>
          </a:prstGeom>
          <a:noFill/>
        </p:spPr>
        <p:txBody>
          <a:bodyPr wrap="square" rtlCol="0">
            <a:spAutoFit/>
          </a:bodyPr>
          <a:lstStyle/>
          <a:p>
            <a:r>
              <a:rPr lang="es-EC" sz="2000" b="1" dirty="0" smtClean="0">
                <a:solidFill>
                  <a:schemeClr val="tx1">
                    <a:lumMod val="75000"/>
                    <a:lumOff val="25000"/>
                  </a:schemeClr>
                </a:solidFill>
                <a:latin typeface="Agency FB" panose="020B0503020202020204" pitchFamily="34" charset="0"/>
              </a:rPr>
              <a:t>PRUEBAS DE FUNCIONAMIENTO</a:t>
            </a:r>
            <a:endParaRPr lang="es-EC" sz="2000" b="1" dirty="0">
              <a:solidFill>
                <a:schemeClr val="tx1">
                  <a:lumMod val="75000"/>
                  <a:lumOff val="25000"/>
                </a:schemeClr>
              </a:solidFill>
              <a:latin typeface="Agency FB" panose="020B0503020202020204" pitchFamily="34" charset="0"/>
            </a:endParaRPr>
          </a:p>
        </p:txBody>
      </p:sp>
      <p:sp>
        <p:nvSpPr>
          <p:cNvPr id="42" name="TextBox 111">
            <a:extLst>
              <a:ext uri="{FF2B5EF4-FFF2-40B4-BE49-F238E27FC236}">
                <a16:creationId xmlns:a16="http://schemas.microsoft.com/office/drawing/2014/main" xmlns="" id="{5FF83314-6443-4064-B8AD-715FDF38C0B1}"/>
              </a:ext>
            </a:extLst>
          </p:cNvPr>
          <p:cNvSpPr txBox="1"/>
          <p:nvPr/>
        </p:nvSpPr>
        <p:spPr>
          <a:xfrm>
            <a:off x="3512761" y="4533879"/>
            <a:ext cx="3300484" cy="400110"/>
          </a:xfrm>
          <a:prstGeom prst="rect">
            <a:avLst/>
          </a:prstGeom>
          <a:noFill/>
        </p:spPr>
        <p:txBody>
          <a:bodyPr wrap="square" rtlCol="0">
            <a:spAutoFit/>
          </a:bodyPr>
          <a:lstStyle/>
          <a:p>
            <a:r>
              <a:rPr lang="es-EC" sz="2000" b="1" dirty="0" smtClean="0">
                <a:solidFill>
                  <a:schemeClr val="tx1">
                    <a:lumMod val="75000"/>
                    <a:lumOff val="25000"/>
                  </a:schemeClr>
                </a:solidFill>
                <a:latin typeface="Agency FB" panose="020B0503020202020204" pitchFamily="34" charset="0"/>
              </a:rPr>
              <a:t>PRUEBAS DE USABILIDAD</a:t>
            </a:r>
            <a:endParaRPr lang="es-EC" sz="2000" b="1" dirty="0">
              <a:solidFill>
                <a:schemeClr val="tx1">
                  <a:lumMod val="75000"/>
                  <a:lumOff val="25000"/>
                </a:schemeClr>
              </a:solidFill>
              <a:latin typeface="Agency FB" panose="020B0503020202020204" pitchFamily="34" charset="0"/>
            </a:endParaRPr>
          </a:p>
        </p:txBody>
      </p:sp>
      <p:sp>
        <p:nvSpPr>
          <p:cNvPr id="23" name="TextBox 111">
            <a:extLst>
              <a:ext uri="{FF2B5EF4-FFF2-40B4-BE49-F238E27FC236}">
                <a16:creationId xmlns:a16="http://schemas.microsoft.com/office/drawing/2014/main" xmlns="" id="{5FF83314-6443-4064-B8AD-715FDF38C0B1}"/>
              </a:ext>
            </a:extLst>
          </p:cNvPr>
          <p:cNvSpPr txBox="1"/>
          <p:nvPr/>
        </p:nvSpPr>
        <p:spPr>
          <a:xfrm>
            <a:off x="7013669" y="1749977"/>
            <a:ext cx="4126556" cy="1631216"/>
          </a:xfrm>
          <a:prstGeom prst="rect">
            <a:avLst/>
          </a:prstGeom>
          <a:noFill/>
        </p:spPr>
        <p:txBody>
          <a:bodyPr wrap="square" rtlCol="0">
            <a:spAutoFit/>
          </a:bodyPr>
          <a:lstStyle/>
          <a:p>
            <a:pPr marL="342900" indent="-342900">
              <a:buFont typeface="Arial" panose="020B0604020202020204" pitchFamily="34" charset="0"/>
              <a:buChar char="•"/>
            </a:pPr>
            <a:r>
              <a:rPr lang="es-EC" sz="2000" b="1" dirty="0" smtClean="0">
                <a:solidFill>
                  <a:schemeClr val="tx1">
                    <a:lumMod val="65000"/>
                    <a:lumOff val="35000"/>
                  </a:schemeClr>
                </a:solidFill>
                <a:latin typeface="Agency FB" panose="020B0503020202020204" pitchFamily="34" charset="0"/>
              </a:rPr>
              <a:t>Unitarias </a:t>
            </a:r>
          </a:p>
          <a:p>
            <a:pPr marL="342900" indent="-342900">
              <a:buFont typeface="Arial" panose="020B0604020202020204" pitchFamily="34" charset="0"/>
              <a:buChar char="•"/>
            </a:pPr>
            <a:r>
              <a:rPr lang="es-EC" sz="2000" b="1" dirty="0">
                <a:solidFill>
                  <a:schemeClr val="tx1">
                    <a:lumMod val="65000"/>
                    <a:lumOff val="35000"/>
                  </a:schemeClr>
                </a:solidFill>
                <a:latin typeface="Agency FB" panose="020B0503020202020204" pitchFamily="34" charset="0"/>
              </a:rPr>
              <a:t>I</a:t>
            </a:r>
            <a:r>
              <a:rPr lang="es-EC" sz="2000" b="1" dirty="0" smtClean="0">
                <a:solidFill>
                  <a:schemeClr val="tx1">
                    <a:lumMod val="65000"/>
                    <a:lumOff val="35000"/>
                  </a:schemeClr>
                </a:solidFill>
                <a:latin typeface="Agency FB" panose="020B0503020202020204" pitchFamily="34" charset="0"/>
              </a:rPr>
              <a:t>ntegración</a:t>
            </a:r>
          </a:p>
          <a:p>
            <a:pPr marL="342900" indent="-342900">
              <a:buFont typeface="Arial" panose="020B0604020202020204" pitchFamily="34" charset="0"/>
              <a:buChar char="•"/>
            </a:pPr>
            <a:r>
              <a:rPr lang="es-EC" sz="2000" b="1" dirty="0">
                <a:solidFill>
                  <a:schemeClr val="tx1">
                    <a:lumMod val="65000"/>
                    <a:lumOff val="35000"/>
                  </a:schemeClr>
                </a:solidFill>
                <a:latin typeface="Agency FB" panose="020B0503020202020204" pitchFamily="34" charset="0"/>
              </a:rPr>
              <a:t>D</a:t>
            </a:r>
            <a:r>
              <a:rPr lang="es-EC" sz="2000" b="1" dirty="0" smtClean="0">
                <a:solidFill>
                  <a:schemeClr val="tx1">
                    <a:lumMod val="65000"/>
                    <a:lumOff val="35000"/>
                  </a:schemeClr>
                </a:solidFill>
                <a:latin typeface="Agency FB" panose="020B0503020202020204" pitchFamily="34" charset="0"/>
              </a:rPr>
              <a:t>ispositivos </a:t>
            </a:r>
          </a:p>
          <a:p>
            <a:pPr marL="342900" indent="-342900">
              <a:buFont typeface="Arial" panose="020B0604020202020204" pitchFamily="34" charset="0"/>
              <a:buChar char="•"/>
            </a:pPr>
            <a:r>
              <a:rPr lang="es-EC" sz="2000" b="1" dirty="0">
                <a:solidFill>
                  <a:schemeClr val="tx1">
                    <a:lumMod val="65000"/>
                    <a:lumOff val="35000"/>
                  </a:schemeClr>
                </a:solidFill>
                <a:latin typeface="Agency FB" panose="020B0503020202020204" pitchFamily="34" charset="0"/>
              </a:rPr>
              <a:t>C</a:t>
            </a:r>
            <a:r>
              <a:rPr lang="es-EC" sz="2000" b="1" dirty="0" smtClean="0">
                <a:solidFill>
                  <a:schemeClr val="tx1">
                    <a:lumMod val="65000"/>
                    <a:lumOff val="35000"/>
                  </a:schemeClr>
                </a:solidFill>
                <a:latin typeface="Agency FB" panose="020B0503020202020204" pitchFamily="34" charset="0"/>
              </a:rPr>
              <a:t>ontinuidad</a:t>
            </a:r>
          </a:p>
          <a:p>
            <a:pPr marL="342900" indent="-342900">
              <a:buFont typeface="Arial" panose="020B0604020202020204" pitchFamily="34" charset="0"/>
              <a:buChar char="•"/>
            </a:pPr>
            <a:r>
              <a:rPr lang="es-EC" sz="2000" b="1" dirty="0">
                <a:solidFill>
                  <a:schemeClr val="tx1">
                    <a:lumMod val="65000"/>
                    <a:lumOff val="35000"/>
                  </a:schemeClr>
                </a:solidFill>
                <a:latin typeface="Agency FB" panose="020B0503020202020204" pitchFamily="34" charset="0"/>
              </a:rPr>
              <a:t>T</a:t>
            </a:r>
            <a:r>
              <a:rPr lang="es-EC" sz="2000" b="1" dirty="0" smtClean="0">
                <a:solidFill>
                  <a:schemeClr val="tx1">
                    <a:lumMod val="65000"/>
                    <a:lumOff val="35000"/>
                  </a:schemeClr>
                </a:solidFill>
                <a:latin typeface="Agency FB" panose="020B0503020202020204" pitchFamily="34" charset="0"/>
              </a:rPr>
              <a:t>iempo de reacción</a:t>
            </a:r>
            <a:endParaRPr lang="es-EC" sz="2000" b="1" dirty="0">
              <a:solidFill>
                <a:schemeClr val="tx1">
                  <a:lumMod val="65000"/>
                  <a:lumOff val="35000"/>
                </a:schemeClr>
              </a:solidFill>
              <a:latin typeface="Agency FB" panose="020B0503020202020204" pitchFamily="34" charset="0"/>
            </a:endParaRPr>
          </a:p>
        </p:txBody>
      </p:sp>
      <p:sp>
        <p:nvSpPr>
          <p:cNvPr id="10" name="Abrir llave 9"/>
          <p:cNvSpPr/>
          <p:nvPr/>
        </p:nvSpPr>
        <p:spPr>
          <a:xfrm>
            <a:off x="6682376" y="1713720"/>
            <a:ext cx="308772" cy="1667473"/>
          </a:xfrm>
          <a:prstGeom prst="leftBrace">
            <a:avLst/>
          </a:prstGeom>
          <a:ln w="38100">
            <a:solidFill>
              <a:srgbClr val="5A174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25" name="TextBox 111">
            <a:extLst>
              <a:ext uri="{FF2B5EF4-FFF2-40B4-BE49-F238E27FC236}">
                <a16:creationId xmlns:a16="http://schemas.microsoft.com/office/drawing/2014/main" xmlns="" id="{5FF83314-6443-4064-B8AD-715FDF38C0B1}"/>
              </a:ext>
            </a:extLst>
          </p:cNvPr>
          <p:cNvSpPr txBox="1"/>
          <p:nvPr/>
        </p:nvSpPr>
        <p:spPr>
          <a:xfrm>
            <a:off x="6991148" y="3907380"/>
            <a:ext cx="4126556" cy="1631216"/>
          </a:xfrm>
          <a:prstGeom prst="rect">
            <a:avLst/>
          </a:prstGeom>
          <a:noFill/>
        </p:spPr>
        <p:txBody>
          <a:bodyPr wrap="square" rtlCol="0">
            <a:spAutoFit/>
          </a:bodyPr>
          <a:lstStyle/>
          <a:p>
            <a:pPr marL="342900" indent="-342900">
              <a:buFont typeface="Arial" panose="020B0604020202020204" pitchFamily="34" charset="0"/>
              <a:buChar char="•"/>
            </a:pPr>
            <a:r>
              <a:rPr lang="es-EC" sz="2000" b="1" dirty="0">
                <a:solidFill>
                  <a:schemeClr val="tx1">
                    <a:lumMod val="65000"/>
                    <a:lumOff val="35000"/>
                  </a:schemeClr>
                </a:solidFill>
                <a:latin typeface="Agency FB" panose="020B0503020202020204" pitchFamily="34" charset="0"/>
              </a:rPr>
              <a:t>C</a:t>
            </a:r>
            <a:r>
              <a:rPr lang="es-EC" sz="2000" b="1" dirty="0" smtClean="0">
                <a:solidFill>
                  <a:schemeClr val="tx1">
                    <a:lumMod val="65000"/>
                    <a:lumOff val="35000"/>
                  </a:schemeClr>
                </a:solidFill>
                <a:latin typeface="Agency FB" panose="020B0503020202020204" pitchFamily="34" charset="0"/>
              </a:rPr>
              <a:t>ontenido</a:t>
            </a:r>
          </a:p>
          <a:p>
            <a:pPr marL="342900" indent="-342900">
              <a:buFont typeface="Arial" panose="020B0604020202020204" pitchFamily="34" charset="0"/>
              <a:buChar char="•"/>
            </a:pPr>
            <a:r>
              <a:rPr lang="es-EC" sz="2000" b="1" dirty="0">
                <a:solidFill>
                  <a:schemeClr val="tx1">
                    <a:lumMod val="65000"/>
                    <a:lumOff val="35000"/>
                  </a:schemeClr>
                </a:solidFill>
                <a:latin typeface="Agency FB" panose="020B0503020202020204" pitchFamily="34" charset="0"/>
              </a:rPr>
              <a:t>N</a:t>
            </a:r>
            <a:r>
              <a:rPr lang="es-EC" sz="2000" b="1" dirty="0" smtClean="0">
                <a:solidFill>
                  <a:schemeClr val="tx1">
                    <a:lumMod val="65000"/>
                    <a:lumOff val="35000"/>
                  </a:schemeClr>
                </a:solidFill>
                <a:latin typeface="Agency FB" panose="020B0503020202020204" pitchFamily="34" charset="0"/>
              </a:rPr>
              <a:t>avegación</a:t>
            </a:r>
          </a:p>
          <a:p>
            <a:pPr marL="342900" indent="-342900">
              <a:buFont typeface="Arial" panose="020B0604020202020204" pitchFamily="34" charset="0"/>
              <a:buChar char="•"/>
            </a:pPr>
            <a:r>
              <a:rPr lang="es-EC" sz="2000" b="1" dirty="0">
                <a:solidFill>
                  <a:schemeClr val="tx1">
                    <a:lumMod val="65000"/>
                    <a:lumOff val="35000"/>
                  </a:schemeClr>
                </a:solidFill>
                <a:latin typeface="Agency FB" panose="020B0503020202020204" pitchFamily="34" charset="0"/>
              </a:rPr>
              <a:t>T</a:t>
            </a:r>
            <a:r>
              <a:rPr lang="es-EC" sz="2000" b="1" dirty="0" smtClean="0">
                <a:solidFill>
                  <a:schemeClr val="tx1">
                    <a:lumMod val="65000"/>
                    <a:lumOff val="35000"/>
                  </a:schemeClr>
                </a:solidFill>
                <a:latin typeface="Agency FB" panose="020B0503020202020204" pitchFamily="34" charset="0"/>
              </a:rPr>
              <a:t>iempo de respuesta</a:t>
            </a:r>
          </a:p>
          <a:p>
            <a:pPr marL="342900" indent="-342900">
              <a:buFont typeface="Arial" panose="020B0604020202020204" pitchFamily="34" charset="0"/>
              <a:buChar char="•"/>
            </a:pPr>
            <a:r>
              <a:rPr lang="es-EC" sz="2000" b="1" dirty="0">
                <a:solidFill>
                  <a:schemeClr val="tx1">
                    <a:lumMod val="65000"/>
                    <a:lumOff val="35000"/>
                  </a:schemeClr>
                </a:solidFill>
                <a:latin typeface="Agency FB" panose="020B0503020202020204" pitchFamily="34" charset="0"/>
              </a:rPr>
              <a:t>U</a:t>
            </a:r>
            <a:r>
              <a:rPr lang="es-EC" sz="2000" b="1" dirty="0" smtClean="0">
                <a:solidFill>
                  <a:schemeClr val="tx1">
                    <a:lumMod val="65000"/>
                    <a:lumOff val="35000"/>
                  </a:schemeClr>
                </a:solidFill>
                <a:latin typeface="Agency FB" panose="020B0503020202020204" pitchFamily="34" charset="0"/>
              </a:rPr>
              <a:t>tilidad y satisfacción </a:t>
            </a:r>
          </a:p>
          <a:p>
            <a:pPr marL="342900" indent="-342900">
              <a:buFont typeface="Arial" panose="020B0604020202020204" pitchFamily="34" charset="0"/>
              <a:buChar char="•"/>
            </a:pPr>
            <a:r>
              <a:rPr lang="es-EC" sz="2000" b="1" dirty="0" smtClean="0">
                <a:solidFill>
                  <a:schemeClr val="tx1">
                    <a:lumMod val="65000"/>
                    <a:lumOff val="35000"/>
                  </a:schemeClr>
                </a:solidFill>
                <a:latin typeface="Agency FB" panose="020B0503020202020204" pitchFamily="34" charset="0"/>
              </a:rPr>
              <a:t>Manual de usuario y aprendizaje</a:t>
            </a:r>
            <a:endParaRPr lang="es-EC" sz="2000" b="1" dirty="0">
              <a:solidFill>
                <a:schemeClr val="tx1">
                  <a:lumMod val="65000"/>
                  <a:lumOff val="35000"/>
                </a:schemeClr>
              </a:solidFill>
              <a:latin typeface="Agency FB" panose="020B0503020202020204" pitchFamily="34" charset="0"/>
            </a:endParaRPr>
          </a:p>
        </p:txBody>
      </p:sp>
      <p:sp>
        <p:nvSpPr>
          <p:cNvPr id="26" name="Abrir llave 25"/>
          <p:cNvSpPr/>
          <p:nvPr/>
        </p:nvSpPr>
        <p:spPr>
          <a:xfrm>
            <a:off x="6693335" y="3895415"/>
            <a:ext cx="308772" cy="1667473"/>
          </a:xfrm>
          <a:prstGeom prst="leftBrace">
            <a:avLst/>
          </a:prstGeom>
          <a:ln w="38100">
            <a:solidFill>
              <a:srgbClr val="FF562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Tree>
    <p:extLst>
      <p:ext uri="{BB962C8B-B14F-4D97-AF65-F5344CB8AC3E}">
        <p14:creationId xmlns:p14="http://schemas.microsoft.com/office/powerpoint/2010/main" val="258368505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fade">
                                      <p:cBhvr>
                                        <p:cTn id="13" dur="500"/>
                                        <p:tgtEl>
                                          <p:spTgt spid="4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1000"/>
                            </p:stCondLst>
                            <p:childTnLst>
                              <p:par>
                                <p:cTn id="21" presetID="53" presetClass="entr" presetSubtype="16"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Effect transition="in" filter="fade">
                                      <p:cBhvr>
                                        <p:cTn id="25" dur="500"/>
                                        <p:tgtEl>
                                          <p:spTgt spid="11"/>
                                        </p:tgtEl>
                                      </p:cBhvr>
                                    </p:animEffect>
                                  </p:childTnLst>
                                </p:cTn>
                              </p:par>
                            </p:childTnLst>
                          </p:cTn>
                        </p:par>
                        <p:par>
                          <p:cTn id="26" fill="hold">
                            <p:stCondLst>
                              <p:cond delay="1500"/>
                            </p:stCondLst>
                            <p:childTnLst>
                              <p:par>
                                <p:cTn id="27" presetID="10" presetClass="entr" presetSubtype="0" fill="hold" grpId="0" nodeType="after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fade">
                                      <p:cBhvr>
                                        <p:cTn id="29" dur="500"/>
                                        <p:tgtEl>
                                          <p:spTgt spid="4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23" grpId="0"/>
      <p:bldP spid="10" grpId="0" animBg="1"/>
      <p:bldP spid="25" grpId="0"/>
      <p:bldP spid="2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6">
            <a:extLst>
              <a:ext uri="{FF2B5EF4-FFF2-40B4-BE49-F238E27FC236}">
                <a16:creationId xmlns:a16="http://schemas.microsoft.com/office/drawing/2014/main" xmlns="" id="{E623F98E-5FFF-4701-A99F-87B202C66033}"/>
              </a:ext>
            </a:extLst>
          </p:cNvPr>
          <p:cNvSpPr txBox="1"/>
          <p:nvPr/>
        </p:nvSpPr>
        <p:spPr>
          <a:xfrm>
            <a:off x="160421" y="329374"/>
            <a:ext cx="11861688" cy="584775"/>
          </a:xfrm>
          <a:prstGeom prst="rect">
            <a:avLst/>
          </a:prstGeom>
          <a:noFill/>
        </p:spPr>
        <p:txBody>
          <a:bodyPr wrap="square" rtlCol="0">
            <a:spAutoFit/>
          </a:bodyPr>
          <a:lstStyle/>
          <a:p>
            <a:pPr algn="ctr"/>
            <a:r>
              <a:rPr lang="es-EC" sz="3200" dirty="0" smtClean="0">
                <a:solidFill>
                  <a:schemeClr val="bg2">
                    <a:lumMod val="50000"/>
                  </a:schemeClr>
                </a:solidFill>
                <a:latin typeface="Agency FB" panose="020B0503020202020204" pitchFamily="34" charset="0"/>
              </a:rPr>
              <a:t>RESULTADOS</a:t>
            </a:r>
            <a:endParaRPr lang="es-EC" sz="3200" dirty="0">
              <a:solidFill>
                <a:schemeClr val="bg2">
                  <a:lumMod val="50000"/>
                </a:schemeClr>
              </a:solidFill>
              <a:latin typeface="Agency FB" panose="020B0503020202020204" pitchFamily="34" charset="0"/>
            </a:endParaRPr>
          </a:p>
        </p:txBody>
      </p:sp>
      <p:grpSp>
        <p:nvGrpSpPr>
          <p:cNvPr id="3" name="Group 78">
            <a:extLst>
              <a:ext uri="{FF2B5EF4-FFF2-40B4-BE49-F238E27FC236}">
                <a16:creationId xmlns:a16="http://schemas.microsoft.com/office/drawing/2014/main" xmlns="" id="{B347FCAE-CD51-47C1-A0E5-7FE287A79E42}"/>
              </a:ext>
            </a:extLst>
          </p:cNvPr>
          <p:cNvGrpSpPr/>
          <p:nvPr/>
        </p:nvGrpSpPr>
        <p:grpSpPr>
          <a:xfrm>
            <a:off x="5378756" y="1062002"/>
            <a:ext cx="1434489" cy="190500"/>
            <a:chOff x="4679586" y="878988"/>
            <a:chExt cx="1434489" cy="190500"/>
          </a:xfrm>
        </p:grpSpPr>
        <p:sp>
          <p:nvSpPr>
            <p:cNvPr id="4" name="Oval 70">
              <a:extLst>
                <a:ext uri="{FF2B5EF4-FFF2-40B4-BE49-F238E27FC236}">
                  <a16:creationId xmlns:a16="http://schemas.microsoft.com/office/drawing/2014/main" xmlns="" id="{957F6F33-D335-4F37-A9F5-23DE49CB0B4A}"/>
                </a:ext>
              </a:extLst>
            </p:cNvPr>
            <p:cNvSpPr/>
            <p:nvPr/>
          </p:nvSpPr>
          <p:spPr>
            <a:xfrm>
              <a:off x="4679586" y="878988"/>
              <a:ext cx="190500" cy="190500"/>
            </a:xfrm>
            <a:prstGeom prst="ellipse">
              <a:avLst/>
            </a:prstGeom>
            <a:solidFill>
              <a:srgbClr val="5A17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73">
              <a:extLst>
                <a:ext uri="{FF2B5EF4-FFF2-40B4-BE49-F238E27FC236}">
                  <a16:creationId xmlns:a16="http://schemas.microsoft.com/office/drawing/2014/main" xmlns="" id="{9D3A95DB-0E0C-40A8-88F7-9DAC67B156F6}"/>
                </a:ext>
              </a:extLst>
            </p:cNvPr>
            <p:cNvSpPr/>
            <p:nvPr/>
          </p:nvSpPr>
          <p:spPr>
            <a:xfrm>
              <a:off x="4990736" y="878988"/>
              <a:ext cx="190500" cy="190500"/>
            </a:xfrm>
            <a:prstGeom prst="ellipse">
              <a:avLst/>
            </a:prstGeom>
            <a:solidFill>
              <a:srgbClr val="930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75">
              <a:extLst>
                <a:ext uri="{FF2B5EF4-FFF2-40B4-BE49-F238E27FC236}">
                  <a16:creationId xmlns:a16="http://schemas.microsoft.com/office/drawing/2014/main" xmlns="" id="{AD1EA8C3-D35D-4FB7-8D6B-858B4EE08256}"/>
                </a:ext>
              </a:extLst>
            </p:cNvPr>
            <p:cNvSpPr/>
            <p:nvPr/>
          </p:nvSpPr>
          <p:spPr>
            <a:xfrm>
              <a:off x="5301522" y="878988"/>
              <a:ext cx="190500" cy="190500"/>
            </a:xfrm>
            <a:prstGeom prst="ellipse">
              <a:avLst/>
            </a:prstGeom>
            <a:solidFill>
              <a:srgbClr val="CA00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76">
              <a:extLst>
                <a:ext uri="{FF2B5EF4-FFF2-40B4-BE49-F238E27FC236}">
                  <a16:creationId xmlns:a16="http://schemas.microsoft.com/office/drawing/2014/main" xmlns="" id="{FD4B96A9-29AD-4507-B1E8-D12C03BAD2C2}"/>
                </a:ext>
              </a:extLst>
            </p:cNvPr>
            <p:cNvSpPr/>
            <p:nvPr/>
          </p:nvSpPr>
          <p:spPr>
            <a:xfrm>
              <a:off x="5612308" y="878988"/>
              <a:ext cx="190500" cy="190500"/>
            </a:xfrm>
            <a:prstGeom prst="ellipse">
              <a:avLst/>
            </a:prstGeom>
            <a:solidFill>
              <a:srgbClr val="FF5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7">
              <a:extLst>
                <a:ext uri="{FF2B5EF4-FFF2-40B4-BE49-F238E27FC236}">
                  <a16:creationId xmlns:a16="http://schemas.microsoft.com/office/drawing/2014/main" xmlns="" id="{50AFA104-D1BD-427D-90C1-6CE47F2C7A56}"/>
                </a:ext>
              </a:extLst>
            </p:cNvPr>
            <p:cNvSpPr/>
            <p:nvPr/>
          </p:nvSpPr>
          <p:spPr>
            <a:xfrm>
              <a:off x="5923575" y="878988"/>
              <a:ext cx="190500" cy="190500"/>
            </a:xfrm>
            <a:prstGeom prst="ellipse">
              <a:avLst/>
            </a:prstGeom>
            <a:solidFill>
              <a:srgbClr val="FFC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TextBox 111">
            <a:extLst>
              <a:ext uri="{FF2B5EF4-FFF2-40B4-BE49-F238E27FC236}">
                <a16:creationId xmlns:a16="http://schemas.microsoft.com/office/drawing/2014/main" xmlns="" id="{5FF83314-6443-4064-B8AD-715FDF38C0B1}"/>
              </a:ext>
            </a:extLst>
          </p:cNvPr>
          <p:cNvSpPr txBox="1"/>
          <p:nvPr/>
        </p:nvSpPr>
        <p:spPr>
          <a:xfrm>
            <a:off x="3448682" y="1427305"/>
            <a:ext cx="5285165" cy="707886"/>
          </a:xfrm>
          <a:prstGeom prst="rect">
            <a:avLst/>
          </a:prstGeom>
          <a:noFill/>
        </p:spPr>
        <p:txBody>
          <a:bodyPr wrap="square" rtlCol="0">
            <a:spAutoFit/>
          </a:bodyPr>
          <a:lstStyle/>
          <a:p>
            <a:pPr algn="ctr"/>
            <a:r>
              <a:rPr lang="es-EC" sz="2000" b="1" dirty="0" smtClean="0">
                <a:solidFill>
                  <a:schemeClr val="tx1">
                    <a:lumMod val="75000"/>
                    <a:lumOff val="25000"/>
                  </a:schemeClr>
                </a:solidFill>
                <a:latin typeface="Agency FB" panose="020B0503020202020204" pitchFamily="34" charset="0"/>
              </a:rPr>
              <a:t>PRUEBAS DE FUNCIONAMIENTO</a:t>
            </a:r>
          </a:p>
          <a:p>
            <a:pPr algn="ctr"/>
            <a:r>
              <a:rPr lang="es-EC" sz="2000" b="1" dirty="0" smtClean="0">
                <a:solidFill>
                  <a:schemeClr val="tx1">
                    <a:lumMod val="75000"/>
                    <a:lumOff val="25000"/>
                  </a:schemeClr>
                </a:solidFill>
                <a:latin typeface="Agency FB" panose="020B0503020202020204" pitchFamily="34" charset="0"/>
              </a:rPr>
              <a:t>TIEMPO DE REACCIÓN</a:t>
            </a:r>
            <a:endParaRPr lang="es-EC" sz="2000" b="1" dirty="0">
              <a:solidFill>
                <a:schemeClr val="tx1">
                  <a:lumMod val="75000"/>
                  <a:lumOff val="25000"/>
                </a:schemeClr>
              </a:solidFill>
              <a:latin typeface="Agency FB" panose="020B0503020202020204" pitchFamily="34" charset="0"/>
            </a:endParaRPr>
          </a:p>
        </p:txBody>
      </p:sp>
      <p:graphicFrame>
        <p:nvGraphicFramePr>
          <p:cNvPr id="12" name="Tabla 11"/>
          <p:cNvGraphicFramePr>
            <a:graphicFrameLocks noGrp="1"/>
          </p:cNvGraphicFramePr>
          <p:nvPr>
            <p:extLst>
              <p:ext uri="{D42A27DB-BD31-4B8C-83A1-F6EECF244321}">
                <p14:modId xmlns:p14="http://schemas.microsoft.com/office/powerpoint/2010/main" val="1645742115"/>
              </p:ext>
            </p:extLst>
          </p:nvPr>
        </p:nvGraphicFramePr>
        <p:xfrm>
          <a:off x="3214194" y="2317008"/>
          <a:ext cx="5754140" cy="2061270"/>
        </p:xfrm>
        <a:graphic>
          <a:graphicData uri="http://schemas.openxmlformats.org/drawingml/2006/table">
            <a:tbl>
              <a:tblPr firstRow="1" firstCol="1" bandRow="1">
                <a:tableStyleId>{7E9639D4-E3E2-4D34-9284-5A2195B3D0D7}</a:tableStyleId>
              </a:tblPr>
              <a:tblGrid>
                <a:gridCol w="2877070"/>
                <a:gridCol w="2877070"/>
              </a:tblGrid>
              <a:tr h="913013">
                <a:tc>
                  <a:txBody>
                    <a:bodyPr/>
                    <a:lstStyle/>
                    <a:p>
                      <a:pPr algn="just">
                        <a:lnSpc>
                          <a:spcPct val="115000"/>
                        </a:lnSpc>
                        <a:spcBef>
                          <a:spcPts val="1200"/>
                        </a:spcBef>
                        <a:spcAft>
                          <a:spcPts val="0"/>
                        </a:spcAft>
                      </a:pPr>
                      <a:r>
                        <a:rPr lang="es-EC" sz="2800" spc="20" dirty="0">
                          <a:effectLst/>
                          <a:latin typeface="Agency FB" panose="020B0503020202020204" pitchFamily="34" charset="0"/>
                        </a:rPr>
                        <a:t>Interfaz</a:t>
                      </a:r>
                      <a:endParaRPr lang="es-ES" sz="2800" b="1" spc="20" dirty="0">
                        <a:effectLst/>
                        <a:latin typeface="Agency FB" panose="020B0503020202020204" pitchFamily="34" charset="0"/>
                        <a:ea typeface="Times New Roman" panose="02020603050405020304" pitchFamily="18" charset="0"/>
                        <a:cs typeface="Times New Roman" panose="02020603050405020304" pitchFamily="18" charset="0"/>
                      </a:endParaRPr>
                    </a:p>
                  </a:txBody>
                  <a:tcPr marL="68580" marR="68580" marT="0" marB="0" anchor="ctr">
                    <a:solidFill>
                      <a:srgbClr val="5A1745"/>
                    </a:solidFill>
                  </a:tcPr>
                </a:tc>
                <a:tc>
                  <a:txBody>
                    <a:bodyPr/>
                    <a:lstStyle/>
                    <a:p>
                      <a:pPr algn="ctr">
                        <a:lnSpc>
                          <a:spcPct val="115000"/>
                        </a:lnSpc>
                        <a:spcAft>
                          <a:spcPts val="0"/>
                        </a:spcAft>
                      </a:pPr>
                      <a:r>
                        <a:rPr lang="es-EC" sz="2800" spc="20" dirty="0">
                          <a:effectLst/>
                          <a:latin typeface="Agency FB" panose="020B0503020202020204" pitchFamily="34" charset="0"/>
                        </a:rPr>
                        <a:t>Tiempo de respuesta promedio [s]</a:t>
                      </a:r>
                      <a:endParaRPr lang="es-ES" sz="2800" spc="20" dirty="0">
                        <a:effectLst/>
                        <a:latin typeface="Agency FB" panose="020B0503020202020204" pitchFamily="34" charset="0"/>
                        <a:ea typeface="Times New Roman" panose="02020603050405020304" pitchFamily="18" charset="0"/>
                        <a:cs typeface="Times New Roman" panose="02020603050405020304" pitchFamily="18" charset="0"/>
                      </a:endParaRPr>
                    </a:p>
                  </a:txBody>
                  <a:tcPr marL="68580" marR="68580" marT="0" marB="0" anchor="ctr">
                    <a:solidFill>
                      <a:srgbClr val="5A1745"/>
                    </a:solidFill>
                  </a:tcPr>
                </a:tc>
              </a:tr>
              <a:tr h="539907">
                <a:tc>
                  <a:txBody>
                    <a:bodyPr/>
                    <a:lstStyle/>
                    <a:p>
                      <a:pPr algn="just">
                        <a:lnSpc>
                          <a:spcPct val="115000"/>
                        </a:lnSpc>
                        <a:spcAft>
                          <a:spcPts val="0"/>
                        </a:spcAft>
                      </a:pPr>
                      <a:r>
                        <a:rPr lang="es-EC" sz="2800" spc="20" dirty="0">
                          <a:effectLst/>
                          <a:latin typeface="Agency FB" panose="020B0503020202020204" pitchFamily="34" charset="0"/>
                        </a:rPr>
                        <a:t>Aplicación móvil</a:t>
                      </a:r>
                      <a:endParaRPr lang="es-ES" sz="2800" b="0" spc="20" dirty="0">
                        <a:effectLst/>
                        <a:latin typeface="Agency FB" panose="020B0503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2800" spc="20" dirty="0">
                          <a:effectLst/>
                          <a:latin typeface="Agency FB" panose="020B0503020202020204" pitchFamily="34" charset="0"/>
                        </a:rPr>
                        <a:t>2,36</a:t>
                      </a:r>
                      <a:endParaRPr lang="es-ES" sz="2800" spc="20" dirty="0">
                        <a:effectLst/>
                        <a:latin typeface="Agency FB" panose="020B0503020202020204" pitchFamily="34" charset="0"/>
                        <a:ea typeface="Times New Roman" panose="02020603050405020304" pitchFamily="18" charset="0"/>
                        <a:cs typeface="Times New Roman" panose="02020603050405020304" pitchFamily="18" charset="0"/>
                      </a:endParaRPr>
                    </a:p>
                  </a:txBody>
                  <a:tcPr marL="68580" marR="68580" marT="0" marB="0" anchor="ctr"/>
                </a:tc>
              </a:tr>
              <a:tr h="539907">
                <a:tc>
                  <a:txBody>
                    <a:bodyPr/>
                    <a:lstStyle/>
                    <a:p>
                      <a:pPr algn="just">
                        <a:lnSpc>
                          <a:spcPct val="115000"/>
                        </a:lnSpc>
                        <a:spcAft>
                          <a:spcPts val="0"/>
                        </a:spcAft>
                      </a:pPr>
                      <a:r>
                        <a:rPr lang="es-EC" sz="2800" spc="20" dirty="0">
                          <a:effectLst/>
                          <a:latin typeface="Agency FB" panose="020B0503020202020204" pitchFamily="34" charset="0"/>
                        </a:rPr>
                        <a:t>Aplicación </a:t>
                      </a:r>
                      <a:r>
                        <a:rPr lang="es-EC" sz="2800" spc="20" dirty="0" err="1">
                          <a:effectLst/>
                          <a:latin typeface="Agency FB" panose="020B0503020202020204" pitchFamily="34" charset="0"/>
                        </a:rPr>
                        <a:t>TDT</a:t>
                      </a:r>
                      <a:endParaRPr lang="es-ES" sz="2800" b="0" spc="20" dirty="0">
                        <a:effectLst/>
                        <a:latin typeface="Agency FB" panose="020B0503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2800" spc="20" dirty="0">
                          <a:effectLst/>
                          <a:latin typeface="Agency FB" panose="020B0503020202020204" pitchFamily="34" charset="0"/>
                        </a:rPr>
                        <a:t>6,95</a:t>
                      </a:r>
                      <a:endParaRPr lang="es-ES" sz="2800" spc="20" dirty="0">
                        <a:effectLst/>
                        <a:latin typeface="Agency FB" panose="020B0503020202020204" pitchFamily="34" charset="0"/>
                        <a:ea typeface="Times New Roman" panose="02020603050405020304" pitchFamily="18" charset="0"/>
                        <a:cs typeface="Times New Roman" panose="02020603050405020304" pitchFamily="18" charset="0"/>
                      </a:endParaRPr>
                    </a:p>
                  </a:txBody>
                  <a:tcPr marL="68580" marR="68580" marT="0" marB="0" anchor="ctr"/>
                </a:tc>
              </a:tr>
            </a:tbl>
          </a:graphicData>
        </a:graphic>
      </p:graphicFrame>
      <p:cxnSp>
        <p:nvCxnSpPr>
          <p:cNvPr id="29" name="Straight Connector 95">
            <a:extLst>
              <a:ext uri="{FF2B5EF4-FFF2-40B4-BE49-F238E27FC236}">
                <a16:creationId xmlns:a16="http://schemas.microsoft.com/office/drawing/2014/main" xmlns="" id="{7277CEC9-24C9-4B1D-964A-A216786A7724}"/>
              </a:ext>
            </a:extLst>
          </p:cNvPr>
          <p:cNvCxnSpPr>
            <a:stCxn id="34" idx="6"/>
          </p:cNvCxnSpPr>
          <p:nvPr/>
        </p:nvCxnSpPr>
        <p:spPr>
          <a:xfrm>
            <a:off x="3023194" y="4847712"/>
            <a:ext cx="3001233"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32" name="Group 96">
            <a:extLst>
              <a:ext uri="{FF2B5EF4-FFF2-40B4-BE49-F238E27FC236}">
                <a16:creationId xmlns:a16="http://schemas.microsoft.com/office/drawing/2014/main" xmlns="" id="{F1840EDE-DF70-433F-86FE-A402BC5C2DDE}"/>
              </a:ext>
            </a:extLst>
          </p:cNvPr>
          <p:cNvGrpSpPr/>
          <p:nvPr/>
        </p:nvGrpSpPr>
        <p:grpSpPr>
          <a:xfrm>
            <a:off x="2812100" y="4742165"/>
            <a:ext cx="211094" cy="211094"/>
            <a:chOff x="1677812" y="4248152"/>
            <a:chExt cx="211094" cy="211094"/>
          </a:xfrm>
        </p:grpSpPr>
        <p:sp>
          <p:nvSpPr>
            <p:cNvPr id="34" name="Oval 97">
              <a:extLst>
                <a:ext uri="{FF2B5EF4-FFF2-40B4-BE49-F238E27FC236}">
                  <a16:creationId xmlns:a16="http://schemas.microsoft.com/office/drawing/2014/main" xmlns="" id="{43B84625-CD81-4477-AFEA-2D657FFA16C5}"/>
                </a:ext>
              </a:extLst>
            </p:cNvPr>
            <p:cNvSpPr/>
            <p:nvPr/>
          </p:nvSpPr>
          <p:spPr>
            <a:xfrm>
              <a:off x="1677812" y="4248152"/>
              <a:ext cx="211094" cy="21109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98">
              <a:extLst>
                <a:ext uri="{FF2B5EF4-FFF2-40B4-BE49-F238E27FC236}">
                  <a16:creationId xmlns:a16="http://schemas.microsoft.com/office/drawing/2014/main" xmlns="" id="{90BB5737-FB23-4CC2-81BC-52D57E7FB8E9}"/>
                </a:ext>
              </a:extLst>
            </p:cNvPr>
            <p:cNvSpPr/>
            <p:nvPr/>
          </p:nvSpPr>
          <p:spPr>
            <a:xfrm>
              <a:off x="1708100" y="4278440"/>
              <a:ext cx="150518" cy="150518"/>
            </a:xfrm>
            <a:prstGeom prst="ellipse">
              <a:avLst/>
            </a:prstGeom>
            <a:solidFill>
              <a:srgbClr val="930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3" name="Straight Connector 99">
            <a:extLst>
              <a:ext uri="{FF2B5EF4-FFF2-40B4-BE49-F238E27FC236}">
                <a16:creationId xmlns:a16="http://schemas.microsoft.com/office/drawing/2014/main" xmlns="" id="{D5DAD85F-381F-4EA0-9781-3C23F8D9AC73}"/>
              </a:ext>
            </a:extLst>
          </p:cNvPr>
          <p:cNvCxnSpPr>
            <a:endCxn id="48" idx="2"/>
          </p:cNvCxnSpPr>
          <p:nvPr/>
        </p:nvCxnSpPr>
        <p:spPr>
          <a:xfrm>
            <a:off x="6205233" y="4847712"/>
            <a:ext cx="3030903"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44" name="Group 100">
            <a:extLst>
              <a:ext uri="{FF2B5EF4-FFF2-40B4-BE49-F238E27FC236}">
                <a16:creationId xmlns:a16="http://schemas.microsoft.com/office/drawing/2014/main" xmlns="" id="{E76B67BC-401F-4EA8-8CBE-EEB8DFAA45A7}"/>
              </a:ext>
            </a:extLst>
          </p:cNvPr>
          <p:cNvGrpSpPr/>
          <p:nvPr/>
        </p:nvGrpSpPr>
        <p:grpSpPr>
          <a:xfrm>
            <a:off x="6024427" y="4742165"/>
            <a:ext cx="211094" cy="211094"/>
            <a:chOff x="3855819" y="4248152"/>
            <a:chExt cx="211094" cy="211094"/>
          </a:xfrm>
        </p:grpSpPr>
        <p:sp>
          <p:nvSpPr>
            <p:cNvPr id="45" name="Oval 101">
              <a:extLst>
                <a:ext uri="{FF2B5EF4-FFF2-40B4-BE49-F238E27FC236}">
                  <a16:creationId xmlns:a16="http://schemas.microsoft.com/office/drawing/2014/main" xmlns="" id="{A399A27A-C7E8-457C-9D90-A66A1BF1F76F}"/>
                </a:ext>
              </a:extLst>
            </p:cNvPr>
            <p:cNvSpPr/>
            <p:nvPr/>
          </p:nvSpPr>
          <p:spPr>
            <a:xfrm>
              <a:off x="3855819" y="4248152"/>
              <a:ext cx="211094" cy="21109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102">
              <a:extLst>
                <a:ext uri="{FF2B5EF4-FFF2-40B4-BE49-F238E27FC236}">
                  <a16:creationId xmlns:a16="http://schemas.microsoft.com/office/drawing/2014/main" xmlns="" id="{C4008114-54A1-42C2-9000-1CC3AE1D8927}"/>
                </a:ext>
              </a:extLst>
            </p:cNvPr>
            <p:cNvSpPr/>
            <p:nvPr/>
          </p:nvSpPr>
          <p:spPr>
            <a:xfrm>
              <a:off x="3886107" y="4278440"/>
              <a:ext cx="150518" cy="150518"/>
            </a:xfrm>
            <a:prstGeom prst="ellipse">
              <a:avLst/>
            </a:prstGeom>
            <a:solidFill>
              <a:srgbClr val="CA00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Group 103">
            <a:extLst>
              <a:ext uri="{FF2B5EF4-FFF2-40B4-BE49-F238E27FC236}">
                <a16:creationId xmlns:a16="http://schemas.microsoft.com/office/drawing/2014/main" xmlns="" id="{590AD362-84BB-49C7-8C91-CDB895729924}"/>
              </a:ext>
            </a:extLst>
          </p:cNvPr>
          <p:cNvGrpSpPr/>
          <p:nvPr/>
        </p:nvGrpSpPr>
        <p:grpSpPr>
          <a:xfrm>
            <a:off x="9236136" y="4742165"/>
            <a:ext cx="211094" cy="211094"/>
            <a:chOff x="5973250" y="4248152"/>
            <a:chExt cx="211094" cy="211094"/>
          </a:xfrm>
        </p:grpSpPr>
        <p:sp>
          <p:nvSpPr>
            <p:cNvPr id="48" name="Oval 104">
              <a:extLst>
                <a:ext uri="{FF2B5EF4-FFF2-40B4-BE49-F238E27FC236}">
                  <a16:creationId xmlns:a16="http://schemas.microsoft.com/office/drawing/2014/main" xmlns="" id="{A32FB427-F316-4459-B06D-2A2B27FC7053}"/>
                </a:ext>
              </a:extLst>
            </p:cNvPr>
            <p:cNvSpPr/>
            <p:nvPr/>
          </p:nvSpPr>
          <p:spPr>
            <a:xfrm>
              <a:off x="5973250" y="4248152"/>
              <a:ext cx="211094" cy="21109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105">
              <a:extLst>
                <a:ext uri="{FF2B5EF4-FFF2-40B4-BE49-F238E27FC236}">
                  <a16:creationId xmlns:a16="http://schemas.microsoft.com/office/drawing/2014/main" xmlns="" id="{C35EF795-8B2D-4CD0-87FF-5756B089D921}"/>
                </a:ext>
              </a:extLst>
            </p:cNvPr>
            <p:cNvSpPr/>
            <p:nvPr/>
          </p:nvSpPr>
          <p:spPr>
            <a:xfrm>
              <a:off x="6003538" y="4278440"/>
              <a:ext cx="150518" cy="150518"/>
            </a:xfrm>
            <a:prstGeom prst="ellipse">
              <a:avLst/>
            </a:prstGeom>
            <a:solidFill>
              <a:srgbClr val="FF5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TextBox 107">
            <a:extLst>
              <a:ext uri="{FF2B5EF4-FFF2-40B4-BE49-F238E27FC236}">
                <a16:creationId xmlns:a16="http://schemas.microsoft.com/office/drawing/2014/main" xmlns="" id="{895C2AE9-E6EE-4572-8B9B-0A1C8899D6FE}"/>
              </a:ext>
            </a:extLst>
          </p:cNvPr>
          <p:cNvSpPr txBox="1"/>
          <p:nvPr/>
        </p:nvSpPr>
        <p:spPr>
          <a:xfrm>
            <a:off x="1767714" y="5366615"/>
            <a:ext cx="2289049" cy="646331"/>
          </a:xfrm>
          <a:prstGeom prst="rect">
            <a:avLst/>
          </a:prstGeom>
          <a:noFill/>
        </p:spPr>
        <p:txBody>
          <a:bodyPr wrap="square" rtlCol="0">
            <a:spAutoFit/>
          </a:bodyPr>
          <a:lstStyle/>
          <a:p>
            <a:pPr algn="ctr"/>
            <a:r>
              <a:rPr lang="es-EC" b="1" dirty="0" smtClean="0">
                <a:solidFill>
                  <a:schemeClr val="tx1">
                    <a:lumMod val="75000"/>
                    <a:lumOff val="25000"/>
                  </a:schemeClr>
                </a:solidFill>
                <a:latin typeface="Agency FB" panose="020B0503020202020204" pitchFamily="34" charset="0"/>
              </a:rPr>
              <a:t>Trayecto que recorren los datos.</a:t>
            </a:r>
          </a:p>
        </p:txBody>
      </p:sp>
      <p:sp>
        <p:nvSpPr>
          <p:cNvPr id="51" name="TextBox 109">
            <a:extLst>
              <a:ext uri="{FF2B5EF4-FFF2-40B4-BE49-F238E27FC236}">
                <a16:creationId xmlns:a16="http://schemas.microsoft.com/office/drawing/2014/main" xmlns="" id="{70B20FE2-BC47-4EB2-B7EA-CBE6F5B390D3}"/>
              </a:ext>
            </a:extLst>
          </p:cNvPr>
          <p:cNvSpPr txBox="1"/>
          <p:nvPr/>
        </p:nvSpPr>
        <p:spPr>
          <a:xfrm>
            <a:off x="1767716" y="4933614"/>
            <a:ext cx="2289049" cy="523220"/>
          </a:xfrm>
          <a:prstGeom prst="rect">
            <a:avLst/>
          </a:prstGeom>
          <a:noFill/>
        </p:spPr>
        <p:txBody>
          <a:bodyPr wrap="square" rtlCol="0">
            <a:spAutoFit/>
          </a:bodyPr>
          <a:lstStyle/>
          <a:p>
            <a:pPr algn="ctr"/>
            <a:r>
              <a:rPr lang="en-US" sz="2800" b="1" dirty="0" smtClean="0">
                <a:solidFill>
                  <a:srgbClr val="93093D"/>
                </a:solidFill>
                <a:latin typeface="Agency FB" panose="020B0503020202020204" pitchFamily="34" charset="0"/>
              </a:rPr>
              <a:t>1</a:t>
            </a:r>
            <a:endParaRPr lang="en-US" sz="2800" b="1" dirty="0">
              <a:solidFill>
                <a:srgbClr val="93093D"/>
              </a:solidFill>
              <a:latin typeface="Agency FB" panose="020B0503020202020204" pitchFamily="34" charset="0"/>
            </a:endParaRPr>
          </a:p>
        </p:txBody>
      </p:sp>
      <p:sp>
        <p:nvSpPr>
          <p:cNvPr id="52" name="TextBox 111">
            <a:extLst>
              <a:ext uri="{FF2B5EF4-FFF2-40B4-BE49-F238E27FC236}">
                <a16:creationId xmlns:a16="http://schemas.microsoft.com/office/drawing/2014/main" xmlns="" id="{5FF83314-6443-4064-B8AD-715FDF38C0B1}"/>
              </a:ext>
            </a:extLst>
          </p:cNvPr>
          <p:cNvSpPr txBox="1"/>
          <p:nvPr/>
        </p:nvSpPr>
        <p:spPr>
          <a:xfrm>
            <a:off x="4990944" y="5366615"/>
            <a:ext cx="2289049" cy="646331"/>
          </a:xfrm>
          <a:prstGeom prst="rect">
            <a:avLst/>
          </a:prstGeom>
          <a:noFill/>
        </p:spPr>
        <p:txBody>
          <a:bodyPr wrap="square" rtlCol="0">
            <a:spAutoFit/>
          </a:bodyPr>
          <a:lstStyle/>
          <a:p>
            <a:pPr algn="ctr"/>
            <a:r>
              <a:rPr lang="es-EC" b="1" dirty="0" smtClean="0">
                <a:solidFill>
                  <a:schemeClr val="tx1">
                    <a:lumMod val="75000"/>
                    <a:lumOff val="25000"/>
                  </a:schemeClr>
                </a:solidFill>
                <a:latin typeface="Agency FB" panose="020B0503020202020204" pitchFamily="34" charset="0"/>
              </a:rPr>
              <a:t>Implementación del middleware.</a:t>
            </a:r>
            <a:endParaRPr lang="es-EC" b="1" dirty="0">
              <a:solidFill>
                <a:schemeClr val="tx1">
                  <a:lumMod val="75000"/>
                  <a:lumOff val="25000"/>
                </a:schemeClr>
              </a:solidFill>
              <a:latin typeface="Agency FB" panose="020B0503020202020204" pitchFamily="34" charset="0"/>
            </a:endParaRPr>
          </a:p>
        </p:txBody>
      </p:sp>
      <p:sp>
        <p:nvSpPr>
          <p:cNvPr id="53" name="TextBox 113">
            <a:extLst>
              <a:ext uri="{FF2B5EF4-FFF2-40B4-BE49-F238E27FC236}">
                <a16:creationId xmlns:a16="http://schemas.microsoft.com/office/drawing/2014/main" xmlns="" id="{B58D17C2-3595-44AD-9D77-27C29A8030BC}"/>
              </a:ext>
            </a:extLst>
          </p:cNvPr>
          <p:cNvSpPr txBox="1"/>
          <p:nvPr/>
        </p:nvSpPr>
        <p:spPr>
          <a:xfrm>
            <a:off x="4990944" y="4933614"/>
            <a:ext cx="2289049" cy="523220"/>
          </a:xfrm>
          <a:prstGeom prst="rect">
            <a:avLst/>
          </a:prstGeom>
          <a:noFill/>
        </p:spPr>
        <p:txBody>
          <a:bodyPr wrap="square" rtlCol="0">
            <a:spAutoFit/>
          </a:bodyPr>
          <a:lstStyle/>
          <a:p>
            <a:pPr algn="ctr"/>
            <a:r>
              <a:rPr lang="en-US" sz="2800" b="1" dirty="0">
                <a:solidFill>
                  <a:srgbClr val="CA0034"/>
                </a:solidFill>
                <a:latin typeface="Agency FB" panose="020B0503020202020204" pitchFamily="34" charset="0"/>
              </a:rPr>
              <a:t>2</a:t>
            </a:r>
          </a:p>
        </p:txBody>
      </p:sp>
      <p:sp>
        <p:nvSpPr>
          <p:cNvPr id="54" name="TextBox 115">
            <a:extLst>
              <a:ext uri="{FF2B5EF4-FFF2-40B4-BE49-F238E27FC236}">
                <a16:creationId xmlns:a16="http://schemas.microsoft.com/office/drawing/2014/main" xmlns="" id="{572131EC-94E6-4982-85F7-903D6FA72171}"/>
              </a:ext>
            </a:extLst>
          </p:cNvPr>
          <p:cNvSpPr txBox="1"/>
          <p:nvPr/>
        </p:nvSpPr>
        <p:spPr>
          <a:xfrm>
            <a:off x="8184380" y="5366615"/>
            <a:ext cx="2289049" cy="646331"/>
          </a:xfrm>
          <a:prstGeom prst="rect">
            <a:avLst/>
          </a:prstGeom>
          <a:noFill/>
        </p:spPr>
        <p:txBody>
          <a:bodyPr wrap="square" rtlCol="0">
            <a:spAutoFit/>
          </a:bodyPr>
          <a:lstStyle/>
          <a:p>
            <a:pPr algn="ctr"/>
            <a:r>
              <a:rPr lang="es-EC" b="1" dirty="0" smtClean="0">
                <a:solidFill>
                  <a:schemeClr val="tx1">
                    <a:lumMod val="75000"/>
                    <a:lumOff val="25000"/>
                  </a:schemeClr>
                </a:solidFill>
                <a:latin typeface="Agency FB" panose="020B0503020202020204" pitchFamily="34" charset="0"/>
              </a:rPr>
              <a:t>Tipo de programación y controlador.</a:t>
            </a:r>
            <a:endParaRPr lang="es-EC" b="1" dirty="0">
              <a:solidFill>
                <a:schemeClr val="tx1">
                  <a:lumMod val="75000"/>
                  <a:lumOff val="25000"/>
                </a:schemeClr>
              </a:solidFill>
              <a:latin typeface="Agency FB" panose="020B0503020202020204" pitchFamily="34" charset="0"/>
            </a:endParaRPr>
          </a:p>
        </p:txBody>
      </p:sp>
      <p:sp>
        <p:nvSpPr>
          <p:cNvPr id="55" name="TextBox 117">
            <a:extLst>
              <a:ext uri="{FF2B5EF4-FFF2-40B4-BE49-F238E27FC236}">
                <a16:creationId xmlns:a16="http://schemas.microsoft.com/office/drawing/2014/main" xmlns="" id="{D8562F22-E78F-4DD5-9BBD-EEAB69C0B365}"/>
              </a:ext>
            </a:extLst>
          </p:cNvPr>
          <p:cNvSpPr txBox="1"/>
          <p:nvPr/>
        </p:nvSpPr>
        <p:spPr>
          <a:xfrm>
            <a:off x="8199372" y="4933614"/>
            <a:ext cx="2289049" cy="523220"/>
          </a:xfrm>
          <a:prstGeom prst="rect">
            <a:avLst/>
          </a:prstGeom>
          <a:noFill/>
        </p:spPr>
        <p:txBody>
          <a:bodyPr wrap="square" rtlCol="0">
            <a:spAutoFit/>
          </a:bodyPr>
          <a:lstStyle/>
          <a:p>
            <a:pPr algn="ctr"/>
            <a:r>
              <a:rPr lang="en-US" sz="2800" b="1" dirty="0">
                <a:solidFill>
                  <a:srgbClr val="FF5626"/>
                </a:solidFill>
                <a:latin typeface="Agency FB" panose="020B0503020202020204" pitchFamily="34" charset="0"/>
              </a:rPr>
              <a:t>3</a:t>
            </a:r>
          </a:p>
        </p:txBody>
      </p:sp>
    </p:spTree>
    <p:extLst>
      <p:ext uri="{BB962C8B-B14F-4D97-AF65-F5344CB8AC3E}">
        <p14:creationId xmlns:p14="http://schemas.microsoft.com/office/powerpoint/2010/main" val="17882858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p:cTn id="15" dur="250" fill="hold"/>
                                        <p:tgtEl>
                                          <p:spTgt spid="32"/>
                                        </p:tgtEl>
                                        <p:attrNameLst>
                                          <p:attrName>ppt_w</p:attrName>
                                        </p:attrNameLst>
                                      </p:cBhvr>
                                      <p:tavLst>
                                        <p:tav tm="0">
                                          <p:val>
                                            <p:fltVal val="0"/>
                                          </p:val>
                                        </p:tav>
                                        <p:tav tm="100000">
                                          <p:val>
                                            <p:strVal val="#ppt_w"/>
                                          </p:val>
                                        </p:tav>
                                      </p:tavLst>
                                    </p:anim>
                                    <p:anim calcmode="lin" valueType="num">
                                      <p:cBhvr>
                                        <p:cTn id="16" dur="250" fill="hold"/>
                                        <p:tgtEl>
                                          <p:spTgt spid="32"/>
                                        </p:tgtEl>
                                        <p:attrNameLst>
                                          <p:attrName>ppt_h</p:attrName>
                                        </p:attrNameLst>
                                      </p:cBhvr>
                                      <p:tavLst>
                                        <p:tav tm="0">
                                          <p:val>
                                            <p:fltVal val="0"/>
                                          </p:val>
                                        </p:tav>
                                        <p:tav tm="100000">
                                          <p:val>
                                            <p:strVal val="#ppt_h"/>
                                          </p:val>
                                        </p:tav>
                                      </p:tavLst>
                                    </p:anim>
                                    <p:animEffect transition="in" filter="fade">
                                      <p:cBhvr>
                                        <p:cTn id="17" dur="250"/>
                                        <p:tgtEl>
                                          <p:spTgt spid="32"/>
                                        </p:tgtEl>
                                      </p:cBhvr>
                                    </p:animEffect>
                                  </p:childTnLst>
                                </p:cTn>
                              </p:par>
                            </p:childTnLst>
                          </p:cTn>
                        </p:par>
                        <p:par>
                          <p:cTn id="18" fill="hold">
                            <p:stCondLst>
                              <p:cond delay="250"/>
                            </p:stCondLst>
                            <p:childTnLst>
                              <p:par>
                                <p:cTn id="19" presetID="53" presetClass="entr" presetSubtype="16" fill="hold" grpId="0" nodeType="afterEffect">
                                  <p:stCondLst>
                                    <p:cond delay="0"/>
                                  </p:stCondLst>
                                  <p:childTnLst>
                                    <p:set>
                                      <p:cBhvr>
                                        <p:cTn id="20" dur="1" fill="hold">
                                          <p:stCondLst>
                                            <p:cond delay="0"/>
                                          </p:stCondLst>
                                        </p:cTn>
                                        <p:tgtEl>
                                          <p:spTgt spid="51"/>
                                        </p:tgtEl>
                                        <p:attrNameLst>
                                          <p:attrName>style.visibility</p:attrName>
                                        </p:attrNameLst>
                                      </p:cBhvr>
                                      <p:to>
                                        <p:strVal val="visible"/>
                                      </p:to>
                                    </p:set>
                                    <p:anim calcmode="lin" valueType="num">
                                      <p:cBhvr>
                                        <p:cTn id="21" dur="250" fill="hold"/>
                                        <p:tgtEl>
                                          <p:spTgt spid="51"/>
                                        </p:tgtEl>
                                        <p:attrNameLst>
                                          <p:attrName>ppt_w</p:attrName>
                                        </p:attrNameLst>
                                      </p:cBhvr>
                                      <p:tavLst>
                                        <p:tav tm="0">
                                          <p:val>
                                            <p:fltVal val="0"/>
                                          </p:val>
                                        </p:tav>
                                        <p:tav tm="100000">
                                          <p:val>
                                            <p:strVal val="#ppt_w"/>
                                          </p:val>
                                        </p:tav>
                                      </p:tavLst>
                                    </p:anim>
                                    <p:anim calcmode="lin" valueType="num">
                                      <p:cBhvr>
                                        <p:cTn id="22" dur="250" fill="hold"/>
                                        <p:tgtEl>
                                          <p:spTgt spid="51"/>
                                        </p:tgtEl>
                                        <p:attrNameLst>
                                          <p:attrName>ppt_h</p:attrName>
                                        </p:attrNameLst>
                                      </p:cBhvr>
                                      <p:tavLst>
                                        <p:tav tm="0">
                                          <p:val>
                                            <p:fltVal val="0"/>
                                          </p:val>
                                        </p:tav>
                                        <p:tav tm="100000">
                                          <p:val>
                                            <p:strVal val="#ppt_h"/>
                                          </p:val>
                                        </p:tav>
                                      </p:tavLst>
                                    </p:anim>
                                    <p:animEffect transition="in" filter="fade">
                                      <p:cBhvr>
                                        <p:cTn id="23" dur="250"/>
                                        <p:tgtEl>
                                          <p:spTgt spid="51"/>
                                        </p:tgtEl>
                                      </p:cBhvr>
                                    </p:animEffect>
                                  </p:childTnLst>
                                </p:cTn>
                              </p:par>
                            </p:childTnLst>
                          </p:cTn>
                        </p:par>
                        <p:par>
                          <p:cTn id="24" fill="hold">
                            <p:stCondLst>
                              <p:cond delay="500"/>
                            </p:stCondLst>
                            <p:childTnLst>
                              <p:par>
                                <p:cTn id="25" presetID="42" presetClass="entr" presetSubtype="0" fill="hold" grpId="0" nodeType="afterEffect">
                                  <p:stCondLst>
                                    <p:cond delay="0"/>
                                  </p:stCondLst>
                                  <p:childTnLst>
                                    <p:set>
                                      <p:cBhvr>
                                        <p:cTn id="26" dur="1" fill="hold">
                                          <p:stCondLst>
                                            <p:cond delay="0"/>
                                          </p:stCondLst>
                                        </p:cTn>
                                        <p:tgtEl>
                                          <p:spTgt spid="50"/>
                                        </p:tgtEl>
                                        <p:attrNameLst>
                                          <p:attrName>style.visibility</p:attrName>
                                        </p:attrNameLst>
                                      </p:cBhvr>
                                      <p:to>
                                        <p:strVal val="visible"/>
                                      </p:to>
                                    </p:set>
                                    <p:animEffect transition="in" filter="fade">
                                      <p:cBhvr>
                                        <p:cTn id="27" dur="250"/>
                                        <p:tgtEl>
                                          <p:spTgt spid="50"/>
                                        </p:tgtEl>
                                      </p:cBhvr>
                                    </p:animEffect>
                                    <p:anim calcmode="lin" valueType="num">
                                      <p:cBhvr>
                                        <p:cTn id="28" dur="250" fill="hold"/>
                                        <p:tgtEl>
                                          <p:spTgt spid="50"/>
                                        </p:tgtEl>
                                        <p:attrNameLst>
                                          <p:attrName>ppt_x</p:attrName>
                                        </p:attrNameLst>
                                      </p:cBhvr>
                                      <p:tavLst>
                                        <p:tav tm="0">
                                          <p:val>
                                            <p:strVal val="#ppt_x"/>
                                          </p:val>
                                        </p:tav>
                                        <p:tav tm="100000">
                                          <p:val>
                                            <p:strVal val="#ppt_x"/>
                                          </p:val>
                                        </p:tav>
                                      </p:tavLst>
                                    </p:anim>
                                    <p:anim calcmode="lin" valueType="num">
                                      <p:cBhvr>
                                        <p:cTn id="29" dur="250" fill="hold"/>
                                        <p:tgtEl>
                                          <p:spTgt spid="50"/>
                                        </p:tgtEl>
                                        <p:attrNameLst>
                                          <p:attrName>ppt_y</p:attrName>
                                        </p:attrNameLst>
                                      </p:cBhvr>
                                      <p:tavLst>
                                        <p:tav tm="0">
                                          <p:val>
                                            <p:strVal val="#ppt_y+.1"/>
                                          </p:val>
                                        </p:tav>
                                        <p:tav tm="100000">
                                          <p:val>
                                            <p:strVal val="#ppt_y"/>
                                          </p:val>
                                        </p:tav>
                                      </p:tavLst>
                                    </p:anim>
                                  </p:childTnLst>
                                </p:cTn>
                              </p:par>
                            </p:childTnLst>
                          </p:cTn>
                        </p:par>
                        <p:par>
                          <p:cTn id="30" fill="hold">
                            <p:stCondLst>
                              <p:cond delay="750"/>
                            </p:stCondLst>
                            <p:childTnLst>
                              <p:par>
                                <p:cTn id="31" presetID="22" presetClass="entr" presetSubtype="8" fill="hold" nodeType="afterEffect">
                                  <p:stCondLst>
                                    <p:cond delay="250"/>
                                  </p:stCondLst>
                                  <p:childTnLst>
                                    <p:set>
                                      <p:cBhvr>
                                        <p:cTn id="32" dur="1" fill="hold">
                                          <p:stCondLst>
                                            <p:cond delay="0"/>
                                          </p:stCondLst>
                                        </p:cTn>
                                        <p:tgtEl>
                                          <p:spTgt spid="29"/>
                                        </p:tgtEl>
                                        <p:attrNameLst>
                                          <p:attrName>style.visibility</p:attrName>
                                        </p:attrNameLst>
                                      </p:cBhvr>
                                      <p:to>
                                        <p:strVal val="visible"/>
                                      </p:to>
                                    </p:set>
                                    <p:animEffect transition="in" filter="wipe(left)">
                                      <p:cBhvr>
                                        <p:cTn id="33" dur="500"/>
                                        <p:tgtEl>
                                          <p:spTgt spid="29"/>
                                        </p:tgtEl>
                                      </p:cBhvr>
                                    </p:animEffect>
                                  </p:childTnLst>
                                </p:cTn>
                              </p:par>
                            </p:childTnLst>
                          </p:cTn>
                        </p:par>
                        <p:par>
                          <p:cTn id="34" fill="hold">
                            <p:stCondLst>
                              <p:cond delay="1500"/>
                            </p:stCondLst>
                            <p:childTnLst>
                              <p:par>
                                <p:cTn id="35" presetID="53" presetClass="entr" presetSubtype="16" fill="hold" nodeType="afterEffect">
                                  <p:stCondLst>
                                    <p:cond delay="0"/>
                                  </p:stCondLst>
                                  <p:childTnLst>
                                    <p:set>
                                      <p:cBhvr>
                                        <p:cTn id="36" dur="1" fill="hold">
                                          <p:stCondLst>
                                            <p:cond delay="0"/>
                                          </p:stCondLst>
                                        </p:cTn>
                                        <p:tgtEl>
                                          <p:spTgt spid="44"/>
                                        </p:tgtEl>
                                        <p:attrNameLst>
                                          <p:attrName>style.visibility</p:attrName>
                                        </p:attrNameLst>
                                      </p:cBhvr>
                                      <p:to>
                                        <p:strVal val="visible"/>
                                      </p:to>
                                    </p:set>
                                    <p:anim calcmode="lin" valueType="num">
                                      <p:cBhvr>
                                        <p:cTn id="37" dur="250" fill="hold"/>
                                        <p:tgtEl>
                                          <p:spTgt spid="44"/>
                                        </p:tgtEl>
                                        <p:attrNameLst>
                                          <p:attrName>ppt_w</p:attrName>
                                        </p:attrNameLst>
                                      </p:cBhvr>
                                      <p:tavLst>
                                        <p:tav tm="0">
                                          <p:val>
                                            <p:fltVal val="0"/>
                                          </p:val>
                                        </p:tav>
                                        <p:tav tm="100000">
                                          <p:val>
                                            <p:strVal val="#ppt_w"/>
                                          </p:val>
                                        </p:tav>
                                      </p:tavLst>
                                    </p:anim>
                                    <p:anim calcmode="lin" valueType="num">
                                      <p:cBhvr>
                                        <p:cTn id="38" dur="250" fill="hold"/>
                                        <p:tgtEl>
                                          <p:spTgt spid="44"/>
                                        </p:tgtEl>
                                        <p:attrNameLst>
                                          <p:attrName>ppt_h</p:attrName>
                                        </p:attrNameLst>
                                      </p:cBhvr>
                                      <p:tavLst>
                                        <p:tav tm="0">
                                          <p:val>
                                            <p:fltVal val="0"/>
                                          </p:val>
                                        </p:tav>
                                        <p:tav tm="100000">
                                          <p:val>
                                            <p:strVal val="#ppt_h"/>
                                          </p:val>
                                        </p:tav>
                                      </p:tavLst>
                                    </p:anim>
                                    <p:animEffect transition="in" filter="fade">
                                      <p:cBhvr>
                                        <p:cTn id="39" dur="250"/>
                                        <p:tgtEl>
                                          <p:spTgt spid="44"/>
                                        </p:tgtEl>
                                      </p:cBhvr>
                                    </p:animEffect>
                                  </p:childTnLst>
                                </p:cTn>
                              </p:par>
                            </p:childTnLst>
                          </p:cTn>
                        </p:par>
                        <p:par>
                          <p:cTn id="40" fill="hold">
                            <p:stCondLst>
                              <p:cond delay="1750"/>
                            </p:stCondLst>
                            <p:childTnLst>
                              <p:par>
                                <p:cTn id="41" presetID="53" presetClass="entr" presetSubtype="16" fill="hold" grpId="0" nodeType="afterEffect">
                                  <p:stCondLst>
                                    <p:cond delay="0"/>
                                  </p:stCondLst>
                                  <p:childTnLst>
                                    <p:set>
                                      <p:cBhvr>
                                        <p:cTn id="42" dur="1" fill="hold">
                                          <p:stCondLst>
                                            <p:cond delay="0"/>
                                          </p:stCondLst>
                                        </p:cTn>
                                        <p:tgtEl>
                                          <p:spTgt spid="53"/>
                                        </p:tgtEl>
                                        <p:attrNameLst>
                                          <p:attrName>style.visibility</p:attrName>
                                        </p:attrNameLst>
                                      </p:cBhvr>
                                      <p:to>
                                        <p:strVal val="visible"/>
                                      </p:to>
                                    </p:set>
                                    <p:anim calcmode="lin" valueType="num">
                                      <p:cBhvr>
                                        <p:cTn id="43" dur="250" fill="hold"/>
                                        <p:tgtEl>
                                          <p:spTgt spid="53"/>
                                        </p:tgtEl>
                                        <p:attrNameLst>
                                          <p:attrName>ppt_w</p:attrName>
                                        </p:attrNameLst>
                                      </p:cBhvr>
                                      <p:tavLst>
                                        <p:tav tm="0">
                                          <p:val>
                                            <p:fltVal val="0"/>
                                          </p:val>
                                        </p:tav>
                                        <p:tav tm="100000">
                                          <p:val>
                                            <p:strVal val="#ppt_w"/>
                                          </p:val>
                                        </p:tav>
                                      </p:tavLst>
                                    </p:anim>
                                    <p:anim calcmode="lin" valueType="num">
                                      <p:cBhvr>
                                        <p:cTn id="44" dur="250" fill="hold"/>
                                        <p:tgtEl>
                                          <p:spTgt spid="53"/>
                                        </p:tgtEl>
                                        <p:attrNameLst>
                                          <p:attrName>ppt_h</p:attrName>
                                        </p:attrNameLst>
                                      </p:cBhvr>
                                      <p:tavLst>
                                        <p:tav tm="0">
                                          <p:val>
                                            <p:fltVal val="0"/>
                                          </p:val>
                                        </p:tav>
                                        <p:tav tm="100000">
                                          <p:val>
                                            <p:strVal val="#ppt_h"/>
                                          </p:val>
                                        </p:tav>
                                      </p:tavLst>
                                    </p:anim>
                                    <p:animEffect transition="in" filter="fade">
                                      <p:cBhvr>
                                        <p:cTn id="45" dur="250"/>
                                        <p:tgtEl>
                                          <p:spTgt spid="53"/>
                                        </p:tgtEl>
                                      </p:cBhvr>
                                    </p:animEffect>
                                  </p:childTnLst>
                                </p:cTn>
                              </p:par>
                            </p:childTnLst>
                          </p:cTn>
                        </p:par>
                        <p:par>
                          <p:cTn id="46" fill="hold">
                            <p:stCondLst>
                              <p:cond delay="2000"/>
                            </p:stCondLst>
                            <p:childTnLst>
                              <p:par>
                                <p:cTn id="47" presetID="42" presetClass="entr" presetSubtype="0" fill="hold" grpId="0" nodeType="afterEffect">
                                  <p:stCondLst>
                                    <p:cond delay="0"/>
                                  </p:stCondLst>
                                  <p:childTnLst>
                                    <p:set>
                                      <p:cBhvr>
                                        <p:cTn id="48" dur="1" fill="hold">
                                          <p:stCondLst>
                                            <p:cond delay="0"/>
                                          </p:stCondLst>
                                        </p:cTn>
                                        <p:tgtEl>
                                          <p:spTgt spid="52"/>
                                        </p:tgtEl>
                                        <p:attrNameLst>
                                          <p:attrName>style.visibility</p:attrName>
                                        </p:attrNameLst>
                                      </p:cBhvr>
                                      <p:to>
                                        <p:strVal val="visible"/>
                                      </p:to>
                                    </p:set>
                                    <p:animEffect transition="in" filter="fade">
                                      <p:cBhvr>
                                        <p:cTn id="49" dur="250"/>
                                        <p:tgtEl>
                                          <p:spTgt spid="52"/>
                                        </p:tgtEl>
                                      </p:cBhvr>
                                    </p:animEffect>
                                    <p:anim calcmode="lin" valueType="num">
                                      <p:cBhvr>
                                        <p:cTn id="50" dur="250" fill="hold"/>
                                        <p:tgtEl>
                                          <p:spTgt spid="52"/>
                                        </p:tgtEl>
                                        <p:attrNameLst>
                                          <p:attrName>ppt_x</p:attrName>
                                        </p:attrNameLst>
                                      </p:cBhvr>
                                      <p:tavLst>
                                        <p:tav tm="0">
                                          <p:val>
                                            <p:strVal val="#ppt_x"/>
                                          </p:val>
                                        </p:tav>
                                        <p:tav tm="100000">
                                          <p:val>
                                            <p:strVal val="#ppt_x"/>
                                          </p:val>
                                        </p:tav>
                                      </p:tavLst>
                                    </p:anim>
                                    <p:anim calcmode="lin" valueType="num">
                                      <p:cBhvr>
                                        <p:cTn id="51" dur="250" fill="hold"/>
                                        <p:tgtEl>
                                          <p:spTgt spid="52"/>
                                        </p:tgtEl>
                                        <p:attrNameLst>
                                          <p:attrName>ppt_y</p:attrName>
                                        </p:attrNameLst>
                                      </p:cBhvr>
                                      <p:tavLst>
                                        <p:tav tm="0">
                                          <p:val>
                                            <p:strVal val="#ppt_y+.1"/>
                                          </p:val>
                                        </p:tav>
                                        <p:tav tm="100000">
                                          <p:val>
                                            <p:strVal val="#ppt_y"/>
                                          </p:val>
                                        </p:tav>
                                      </p:tavLst>
                                    </p:anim>
                                  </p:childTnLst>
                                </p:cTn>
                              </p:par>
                            </p:childTnLst>
                          </p:cTn>
                        </p:par>
                        <p:par>
                          <p:cTn id="52" fill="hold">
                            <p:stCondLst>
                              <p:cond delay="2250"/>
                            </p:stCondLst>
                            <p:childTnLst>
                              <p:par>
                                <p:cTn id="53" presetID="22" presetClass="entr" presetSubtype="8" fill="hold" nodeType="afterEffect">
                                  <p:stCondLst>
                                    <p:cond delay="250"/>
                                  </p:stCondLst>
                                  <p:childTnLst>
                                    <p:set>
                                      <p:cBhvr>
                                        <p:cTn id="54" dur="1" fill="hold">
                                          <p:stCondLst>
                                            <p:cond delay="0"/>
                                          </p:stCondLst>
                                        </p:cTn>
                                        <p:tgtEl>
                                          <p:spTgt spid="43"/>
                                        </p:tgtEl>
                                        <p:attrNameLst>
                                          <p:attrName>style.visibility</p:attrName>
                                        </p:attrNameLst>
                                      </p:cBhvr>
                                      <p:to>
                                        <p:strVal val="visible"/>
                                      </p:to>
                                    </p:set>
                                    <p:animEffect transition="in" filter="wipe(left)">
                                      <p:cBhvr>
                                        <p:cTn id="55" dur="500"/>
                                        <p:tgtEl>
                                          <p:spTgt spid="43"/>
                                        </p:tgtEl>
                                      </p:cBhvr>
                                    </p:animEffect>
                                  </p:childTnLst>
                                </p:cTn>
                              </p:par>
                            </p:childTnLst>
                          </p:cTn>
                        </p:par>
                        <p:par>
                          <p:cTn id="56" fill="hold">
                            <p:stCondLst>
                              <p:cond delay="3000"/>
                            </p:stCondLst>
                            <p:childTnLst>
                              <p:par>
                                <p:cTn id="57" presetID="53" presetClass="entr" presetSubtype="16" fill="hold" nodeType="afterEffect">
                                  <p:stCondLst>
                                    <p:cond delay="0"/>
                                  </p:stCondLst>
                                  <p:childTnLst>
                                    <p:set>
                                      <p:cBhvr>
                                        <p:cTn id="58" dur="1" fill="hold">
                                          <p:stCondLst>
                                            <p:cond delay="0"/>
                                          </p:stCondLst>
                                        </p:cTn>
                                        <p:tgtEl>
                                          <p:spTgt spid="47"/>
                                        </p:tgtEl>
                                        <p:attrNameLst>
                                          <p:attrName>style.visibility</p:attrName>
                                        </p:attrNameLst>
                                      </p:cBhvr>
                                      <p:to>
                                        <p:strVal val="visible"/>
                                      </p:to>
                                    </p:set>
                                    <p:anim calcmode="lin" valueType="num">
                                      <p:cBhvr>
                                        <p:cTn id="59" dur="250" fill="hold"/>
                                        <p:tgtEl>
                                          <p:spTgt spid="47"/>
                                        </p:tgtEl>
                                        <p:attrNameLst>
                                          <p:attrName>ppt_w</p:attrName>
                                        </p:attrNameLst>
                                      </p:cBhvr>
                                      <p:tavLst>
                                        <p:tav tm="0">
                                          <p:val>
                                            <p:fltVal val="0"/>
                                          </p:val>
                                        </p:tav>
                                        <p:tav tm="100000">
                                          <p:val>
                                            <p:strVal val="#ppt_w"/>
                                          </p:val>
                                        </p:tav>
                                      </p:tavLst>
                                    </p:anim>
                                    <p:anim calcmode="lin" valueType="num">
                                      <p:cBhvr>
                                        <p:cTn id="60" dur="250" fill="hold"/>
                                        <p:tgtEl>
                                          <p:spTgt spid="47"/>
                                        </p:tgtEl>
                                        <p:attrNameLst>
                                          <p:attrName>ppt_h</p:attrName>
                                        </p:attrNameLst>
                                      </p:cBhvr>
                                      <p:tavLst>
                                        <p:tav tm="0">
                                          <p:val>
                                            <p:fltVal val="0"/>
                                          </p:val>
                                        </p:tav>
                                        <p:tav tm="100000">
                                          <p:val>
                                            <p:strVal val="#ppt_h"/>
                                          </p:val>
                                        </p:tav>
                                      </p:tavLst>
                                    </p:anim>
                                    <p:animEffect transition="in" filter="fade">
                                      <p:cBhvr>
                                        <p:cTn id="61" dur="250"/>
                                        <p:tgtEl>
                                          <p:spTgt spid="47"/>
                                        </p:tgtEl>
                                      </p:cBhvr>
                                    </p:animEffect>
                                  </p:childTnLst>
                                </p:cTn>
                              </p:par>
                            </p:childTnLst>
                          </p:cTn>
                        </p:par>
                        <p:par>
                          <p:cTn id="62" fill="hold">
                            <p:stCondLst>
                              <p:cond delay="3250"/>
                            </p:stCondLst>
                            <p:childTnLst>
                              <p:par>
                                <p:cTn id="63" presetID="53" presetClass="entr" presetSubtype="16" fill="hold" grpId="0" nodeType="afterEffect">
                                  <p:stCondLst>
                                    <p:cond delay="0"/>
                                  </p:stCondLst>
                                  <p:childTnLst>
                                    <p:set>
                                      <p:cBhvr>
                                        <p:cTn id="64" dur="1" fill="hold">
                                          <p:stCondLst>
                                            <p:cond delay="0"/>
                                          </p:stCondLst>
                                        </p:cTn>
                                        <p:tgtEl>
                                          <p:spTgt spid="55"/>
                                        </p:tgtEl>
                                        <p:attrNameLst>
                                          <p:attrName>style.visibility</p:attrName>
                                        </p:attrNameLst>
                                      </p:cBhvr>
                                      <p:to>
                                        <p:strVal val="visible"/>
                                      </p:to>
                                    </p:set>
                                    <p:anim calcmode="lin" valueType="num">
                                      <p:cBhvr>
                                        <p:cTn id="65" dur="250" fill="hold"/>
                                        <p:tgtEl>
                                          <p:spTgt spid="55"/>
                                        </p:tgtEl>
                                        <p:attrNameLst>
                                          <p:attrName>ppt_w</p:attrName>
                                        </p:attrNameLst>
                                      </p:cBhvr>
                                      <p:tavLst>
                                        <p:tav tm="0">
                                          <p:val>
                                            <p:fltVal val="0"/>
                                          </p:val>
                                        </p:tav>
                                        <p:tav tm="100000">
                                          <p:val>
                                            <p:strVal val="#ppt_w"/>
                                          </p:val>
                                        </p:tav>
                                      </p:tavLst>
                                    </p:anim>
                                    <p:anim calcmode="lin" valueType="num">
                                      <p:cBhvr>
                                        <p:cTn id="66" dur="250" fill="hold"/>
                                        <p:tgtEl>
                                          <p:spTgt spid="55"/>
                                        </p:tgtEl>
                                        <p:attrNameLst>
                                          <p:attrName>ppt_h</p:attrName>
                                        </p:attrNameLst>
                                      </p:cBhvr>
                                      <p:tavLst>
                                        <p:tav tm="0">
                                          <p:val>
                                            <p:fltVal val="0"/>
                                          </p:val>
                                        </p:tav>
                                        <p:tav tm="100000">
                                          <p:val>
                                            <p:strVal val="#ppt_h"/>
                                          </p:val>
                                        </p:tav>
                                      </p:tavLst>
                                    </p:anim>
                                    <p:animEffect transition="in" filter="fade">
                                      <p:cBhvr>
                                        <p:cTn id="67" dur="250"/>
                                        <p:tgtEl>
                                          <p:spTgt spid="55"/>
                                        </p:tgtEl>
                                      </p:cBhvr>
                                    </p:animEffect>
                                  </p:childTnLst>
                                </p:cTn>
                              </p:par>
                            </p:childTnLst>
                          </p:cTn>
                        </p:par>
                        <p:par>
                          <p:cTn id="68" fill="hold">
                            <p:stCondLst>
                              <p:cond delay="3500"/>
                            </p:stCondLst>
                            <p:childTnLst>
                              <p:par>
                                <p:cTn id="69" presetID="42" presetClass="entr" presetSubtype="0" fill="hold" grpId="0" nodeType="afterEffect">
                                  <p:stCondLst>
                                    <p:cond delay="0"/>
                                  </p:stCondLst>
                                  <p:childTnLst>
                                    <p:set>
                                      <p:cBhvr>
                                        <p:cTn id="70" dur="1" fill="hold">
                                          <p:stCondLst>
                                            <p:cond delay="0"/>
                                          </p:stCondLst>
                                        </p:cTn>
                                        <p:tgtEl>
                                          <p:spTgt spid="54"/>
                                        </p:tgtEl>
                                        <p:attrNameLst>
                                          <p:attrName>style.visibility</p:attrName>
                                        </p:attrNameLst>
                                      </p:cBhvr>
                                      <p:to>
                                        <p:strVal val="visible"/>
                                      </p:to>
                                    </p:set>
                                    <p:animEffect transition="in" filter="fade">
                                      <p:cBhvr>
                                        <p:cTn id="71" dur="250"/>
                                        <p:tgtEl>
                                          <p:spTgt spid="54"/>
                                        </p:tgtEl>
                                      </p:cBhvr>
                                    </p:animEffect>
                                    <p:anim calcmode="lin" valueType="num">
                                      <p:cBhvr>
                                        <p:cTn id="72" dur="250" fill="hold"/>
                                        <p:tgtEl>
                                          <p:spTgt spid="54"/>
                                        </p:tgtEl>
                                        <p:attrNameLst>
                                          <p:attrName>ppt_x</p:attrName>
                                        </p:attrNameLst>
                                      </p:cBhvr>
                                      <p:tavLst>
                                        <p:tav tm="0">
                                          <p:val>
                                            <p:strVal val="#ppt_x"/>
                                          </p:val>
                                        </p:tav>
                                        <p:tav tm="100000">
                                          <p:val>
                                            <p:strVal val="#ppt_x"/>
                                          </p:val>
                                        </p:tav>
                                      </p:tavLst>
                                    </p:anim>
                                    <p:anim calcmode="lin" valueType="num">
                                      <p:cBhvr>
                                        <p:cTn id="73" dur="25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50" grpId="0"/>
      <p:bldP spid="51" grpId="0"/>
      <p:bldP spid="52" grpId="0"/>
      <p:bldP spid="53" grpId="0"/>
      <p:bldP spid="54" grpId="0"/>
      <p:bldP spid="5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6">
            <a:extLst>
              <a:ext uri="{FF2B5EF4-FFF2-40B4-BE49-F238E27FC236}">
                <a16:creationId xmlns:a16="http://schemas.microsoft.com/office/drawing/2014/main" xmlns="" id="{E623F98E-5FFF-4701-A99F-87B202C66033}"/>
              </a:ext>
            </a:extLst>
          </p:cNvPr>
          <p:cNvSpPr txBox="1"/>
          <p:nvPr/>
        </p:nvSpPr>
        <p:spPr>
          <a:xfrm>
            <a:off x="160421" y="329374"/>
            <a:ext cx="11861688" cy="584775"/>
          </a:xfrm>
          <a:prstGeom prst="rect">
            <a:avLst/>
          </a:prstGeom>
          <a:noFill/>
        </p:spPr>
        <p:txBody>
          <a:bodyPr wrap="square" rtlCol="0">
            <a:spAutoFit/>
          </a:bodyPr>
          <a:lstStyle/>
          <a:p>
            <a:pPr algn="ctr"/>
            <a:r>
              <a:rPr lang="es-EC" sz="3200" dirty="0" smtClean="0">
                <a:solidFill>
                  <a:schemeClr val="bg2">
                    <a:lumMod val="50000"/>
                  </a:schemeClr>
                </a:solidFill>
                <a:latin typeface="Agency FB" panose="020B0503020202020204" pitchFamily="34" charset="0"/>
              </a:rPr>
              <a:t>RESULTADOS</a:t>
            </a:r>
            <a:endParaRPr lang="es-EC" sz="3200" dirty="0">
              <a:solidFill>
                <a:schemeClr val="bg2">
                  <a:lumMod val="50000"/>
                </a:schemeClr>
              </a:solidFill>
              <a:latin typeface="Agency FB" panose="020B0503020202020204" pitchFamily="34" charset="0"/>
            </a:endParaRPr>
          </a:p>
        </p:txBody>
      </p:sp>
      <p:grpSp>
        <p:nvGrpSpPr>
          <p:cNvPr id="3" name="Group 78">
            <a:extLst>
              <a:ext uri="{FF2B5EF4-FFF2-40B4-BE49-F238E27FC236}">
                <a16:creationId xmlns:a16="http://schemas.microsoft.com/office/drawing/2014/main" xmlns="" id="{B347FCAE-CD51-47C1-A0E5-7FE287A79E42}"/>
              </a:ext>
            </a:extLst>
          </p:cNvPr>
          <p:cNvGrpSpPr/>
          <p:nvPr/>
        </p:nvGrpSpPr>
        <p:grpSpPr>
          <a:xfrm>
            <a:off x="5378756" y="1062002"/>
            <a:ext cx="1434489" cy="190500"/>
            <a:chOff x="4679586" y="878988"/>
            <a:chExt cx="1434489" cy="190500"/>
          </a:xfrm>
        </p:grpSpPr>
        <p:sp>
          <p:nvSpPr>
            <p:cNvPr id="4" name="Oval 70">
              <a:extLst>
                <a:ext uri="{FF2B5EF4-FFF2-40B4-BE49-F238E27FC236}">
                  <a16:creationId xmlns:a16="http://schemas.microsoft.com/office/drawing/2014/main" xmlns="" id="{957F6F33-D335-4F37-A9F5-23DE49CB0B4A}"/>
                </a:ext>
              </a:extLst>
            </p:cNvPr>
            <p:cNvSpPr/>
            <p:nvPr/>
          </p:nvSpPr>
          <p:spPr>
            <a:xfrm>
              <a:off x="4679586" y="878988"/>
              <a:ext cx="190500" cy="190500"/>
            </a:xfrm>
            <a:prstGeom prst="ellipse">
              <a:avLst/>
            </a:prstGeom>
            <a:solidFill>
              <a:srgbClr val="5A17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73">
              <a:extLst>
                <a:ext uri="{FF2B5EF4-FFF2-40B4-BE49-F238E27FC236}">
                  <a16:creationId xmlns:a16="http://schemas.microsoft.com/office/drawing/2014/main" xmlns="" id="{9D3A95DB-0E0C-40A8-88F7-9DAC67B156F6}"/>
                </a:ext>
              </a:extLst>
            </p:cNvPr>
            <p:cNvSpPr/>
            <p:nvPr/>
          </p:nvSpPr>
          <p:spPr>
            <a:xfrm>
              <a:off x="4990736" y="878988"/>
              <a:ext cx="190500" cy="190500"/>
            </a:xfrm>
            <a:prstGeom prst="ellipse">
              <a:avLst/>
            </a:prstGeom>
            <a:solidFill>
              <a:srgbClr val="930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75">
              <a:extLst>
                <a:ext uri="{FF2B5EF4-FFF2-40B4-BE49-F238E27FC236}">
                  <a16:creationId xmlns:a16="http://schemas.microsoft.com/office/drawing/2014/main" xmlns="" id="{AD1EA8C3-D35D-4FB7-8D6B-858B4EE08256}"/>
                </a:ext>
              </a:extLst>
            </p:cNvPr>
            <p:cNvSpPr/>
            <p:nvPr/>
          </p:nvSpPr>
          <p:spPr>
            <a:xfrm>
              <a:off x="5301522" y="878988"/>
              <a:ext cx="190500" cy="190500"/>
            </a:xfrm>
            <a:prstGeom prst="ellipse">
              <a:avLst/>
            </a:prstGeom>
            <a:solidFill>
              <a:srgbClr val="CA00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76">
              <a:extLst>
                <a:ext uri="{FF2B5EF4-FFF2-40B4-BE49-F238E27FC236}">
                  <a16:creationId xmlns:a16="http://schemas.microsoft.com/office/drawing/2014/main" xmlns="" id="{FD4B96A9-29AD-4507-B1E8-D12C03BAD2C2}"/>
                </a:ext>
              </a:extLst>
            </p:cNvPr>
            <p:cNvSpPr/>
            <p:nvPr/>
          </p:nvSpPr>
          <p:spPr>
            <a:xfrm>
              <a:off x="5612308" y="878988"/>
              <a:ext cx="190500" cy="190500"/>
            </a:xfrm>
            <a:prstGeom prst="ellipse">
              <a:avLst/>
            </a:prstGeom>
            <a:solidFill>
              <a:srgbClr val="FF5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7">
              <a:extLst>
                <a:ext uri="{FF2B5EF4-FFF2-40B4-BE49-F238E27FC236}">
                  <a16:creationId xmlns:a16="http://schemas.microsoft.com/office/drawing/2014/main" xmlns="" id="{50AFA104-D1BD-427D-90C1-6CE47F2C7A56}"/>
                </a:ext>
              </a:extLst>
            </p:cNvPr>
            <p:cNvSpPr/>
            <p:nvPr/>
          </p:nvSpPr>
          <p:spPr>
            <a:xfrm>
              <a:off x="5923575" y="878988"/>
              <a:ext cx="190500" cy="190500"/>
            </a:xfrm>
            <a:prstGeom prst="ellipse">
              <a:avLst/>
            </a:prstGeom>
            <a:solidFill>
              <a:srgbClr val="FFC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TextBox 111">
            <a:extLst>
              <a:ext uri="{FF2B5EF4-FFF2-40B4-BE49-F238E27FC236}">
                <a16:creationId xmlns:a16="http://schemas.microsoft.com/office/drawing/2014/main" xmlns="" id="{5FF83314-6443-4064-B8AD-715FDF38C0B1}"/>
              </a:ext>
            </a:extLst>
          </p:cNvPr>
          <p:cNvSpPr txBox="1"/>
          <p:nvPr/>
        </p:nvSpPr>
        <p:spPr>
          <a:xfrm>
            <a:off x="3448682" y="1427305"/>
            <a:ext cx="5285165" cy="707886"/>
          </a:xfrm>
          <a:prstGeom prst="rect">
            <a:avLst/>
          </a:prstGeom>
          <a:noFill/>
        </p:spPr>
        <p:txBody>
          <a:bodyPr wrap="square" rtlCol="0">
            <a:spAutoFit/>
          </a:bodyPr>
          <a:lstStyle/>
          <a:p>
            <a:pPr algn="ctr"/>
            <a:r>
              <a:rPr lang="es-EC" sz="2000" b="1" dirty="0" smtClean="0">
                <a:solidFill>
                  <a:schemeClr val="tx1">
                    <a:lumMod val="75000"/>
                    <a:lumOff val="25000"/>
                  </a:schemeClr>
                </a:solidFill>
                <a:latin typeface="Agency FB" panose="020B0503020202020204" pitchFamily="34" charset="0"/>
              </a:rPr>
              <a:t>PRUEBAS DE USABILIDAD </a:t>
            </a:r>
          </a:p>
          <a:p>
            <a:pPr algn="ctr"/>
            <a:r>
              <a:rPr lang="es-EC" sz="2000" b="1" dirty="0" smtClean="0">
                <a:solidFill>
                  <a:schemeClr val="tx1">
                    <a:lumMod val="75000"/>
                    <a:lumOff val="25000"/>
                  </a:schemeClr>
                </a:solidFill>
                <a:latin typeface="Agency FB" panose="020B0503020202020204" pitchFamily="34" charset="0"/>
              </a:rPr>
              <a:t>SECCIÓN 1: CONTENIDOS</a:t>
            </a:r>
            <a:endParaRPr lang="es-EC" sz="2000" b="1" dirty="0">
              <a:solidFill>
                <a:schemeClr val="tx1">
                  <a:lumMod val="75000"/>
                  <a:lumOff val="25000"/>
                </a:schemeClr>
              </a:solidFill>
              <a:latin typeface="Agency FB" panose="020B0503020202020204" pitchFamily="34" charset="0"/>
            </a:endParaRPr>
          </a:p>
        </p:txBody>
      </p:sp>
      <p:graphicFrame>
        <p:nvGraphicFramePr>
          <p:cNvPr id="31" name="Gráfico 30"/>
          <p:cNvGraphicFramePr/>
          <p:nvPr>
            <p:extLst>
              <p:ext uri="{D42A27DB-BD31-4B8C-83A1-F6EECF244321}">
                <p14:modId xmlns:p14="http://schemas.microsoft.com/office/powerpoint/2010/main" val="1589931355"/>
              </p:ext>
            </p:extLst>
          </p:nvPr>
        </p:nvGraphicFramePr>
        <p:xfrm>
          <a:off x="-707934" y="2309994"/>
          <a:ext cx="10440000" cy="4320000"/>
        </p:xfrm>
        <a:graphic>
          <a:graphicData uri="http://schemas.openxmlformats.org/drawingml/2006/chart">
            <c:chart xmlns:c="http://schemas.openxmlformats.org/drawingml/2006/chart" xmlns:r="http://schemas.openxmlformats.org/officeDocument/2006/relationships" r:id="rId2"/>
          </a:graphicData>
        </a:graphic>
      </p:graphicFrame>
      <p:sp>
        <p:nvSpPr>
          <p:cNvPr id="9" name="Rectángulo 8"/>
          <p:cNvSpPr/>
          <p:nvPr/>
        </p:nvSpPr>
        <p:spPr>
          <a:xfrm>
            <a:off x="290286" y="2309994"/>
            <a:ext cx="8443561" cy="4294006"/>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Rectángulo redondeado 9"/>
          <p:cNvSpPr/>
          <p:nvPr/>
        </p:nvSpPr>
        <p:spPr>
          <a:xfrm>
            <a:off x="9013370" y="3174905"/>
            <a:ext cx="2902857" cy="1080000"/>
          </a:xfrm>
          <a:prstGeom prst="roundRect">
            <a:avLst/>
          </a:prstGeom>
          <a:noFill/>
          <a:ln>
            <a:solidFill>
              <a:srgbClr val="9309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200" dirty="0" smtClean="0">
                <a:solidFill>
                  <a:srgbClr val="5A1745"/>
                </a:solidFill>
                <a:latin typeface="Agency FB" panose="020B0503020202020204" pitchFamily="34" charset="0"/>
              </a:rPr>
              <a:t>94% de las personas entregaron resultados favorables</a:t>
            </a:r>
            <a:endParaRPr lang="es-ES" sz="2200" dirty="0">
              <a:solidFill>
                <a:srgbClr val="5A1745"/>
              </a:solidFill>
              <a:latin typeface="Agency FB" panose="020B0503020202020204" pitchFamily="34" charset="0"/>
            </a:endParaRPr>
          </a:p>
        </p:txBody>
      </p:sp>
      <p:sp>
        <p:nvSpPr>
          <p:cNvPr id="33" name="Rectángulo redondeado 32"/>
          <p:cNvSpPr/>
          <p:nvPr/>
        </p:nvSpPr>
        <p:spPr>
          <a:xfrm>
            <a:off x="9013370" y="4787227"/>
            <a:ext cx="2902857" cy="914400"/>
          </a:xfrm>
          <a:prstGeom prst="roundRect">
            <a:avLst/>
          </a:prstGeom>
          <a:noFill/>
          <a:ln>
            <a:solidFill>
              <a:srgbClr val="CA00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200" dirty="0" smtClean="0">
                <a:solidFill>
                  <a:srgbClr val="CA0034"/>
                </a:solidFill>
                <a:latin typeface="Agency FB" panose="020B0503020202020204" pitchFamily="34" charset="0"/>
              </a:rPr>
              <a:t>Mejorar aspectos de visibilidad</a:t>
            </a:r>
            <a:endParaRPr lang="es-ES" sz="2200" dirty="0">
              <a:solidFill>
                <a:srgbClr val="CA0034"/>
              </a:solidFill>
              <a:latin typeface="Agency FB" panose="020B0503020202020204" pitchFamily="34" charset="0"/>
            </a:endParaRPr>
          </a:p>
        </p:txBody>
      </p:sp>
    </p:spTree>
    <p:extLst>
      <p:ext uri="{BB962C8B-B14F-4D97-AF65-F5344CB8AC3E}">
        <p14:creationId xmlns:p14="http://schemas.microsoft.com/office/powerpoint/2010/main" val="871592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1">
                                            <p:graphicEl>
                                              <a:chart seriesIdx="-3" categoryIdx="-3" bldStep="gridLegend"/>
                                            </p:graphicEl>
                                          </p:spTgt>
                                        </p:tgtEl>
                                        <p:attrNameLst>
                                          <p:attrName>style.visibility</p:attrName>
                                        </p:attrNameLst>
                                      </p:cBhvr>
                                      <p:to>
                                        <p:strVal val="visible"/>
                                      </p:to>
                                    </p:set>
                                    <p:animEffect transition="in" filter="fade">
                                      <p:cBhvr>
                                        <p:cTn id="11" dur="500"/>
                                        <p:tgtEl>
                                          <p:spTgt spid="31">
                                            <p:graphicEl>
                                              <a:chart seriesIdx="-3" categoryIdx="-3" bldStep="gridLegend"/>
                                            </p:graphic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1">
                                            <p:graphicEl>
                                              <a:chart seriesIdx="-4" categoryIdx="0" bldStep="category"/>
                                            </p:graphicEl>
                                          </p:spTgt>
                                        </p:tgtEl>
                                        <p:attrNameLst>
                                          <p:attrName>style.visibility</p:attrName>
                                        </p:attrNameLst>
                                      </p:cBhvr>
                                      <p:to>
                                        <p:strVal val="visible"/>
                                      </p:to>
                                    </p:set>
                                    <p:animEffect transition="in" filter="fade">
                                      <p:cBhvr>
                                        <p:cTn id="15" dur="500"/>
                                        <p:tgtEl>
                                          <p:spTgt spid="31">
                                            <p:graphicEl>
                                              <a:chart seriesIdx="-4" categoryIdx="0" bldStep="category"/>
                                            </p:graphic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1">
                                            <p:graphicEl>
                                              <a:chart seriesIdx="-4" categoryIdx="1" bldStep="category"/>
                                            </p:graphicEl>
                                          </p:spTgt>
                                        </p:tgtEl>
                                        <p:attrNameLst>
                                          <p:attrName>style.visibility</p:attrName>
                                        </p:attrNameLst>
                                      </p:cBhvr>
                                      <p:to>
                                        <p:strVal val="visible"/>
                                      </p:to>
                                    </p:set>
                                    <p:animEffect transition="in" filter="fade">
                                      <p:cBhvr>
                                        <p:cTn id="19" dur="500"/>
                                        <p:tgtEl>
                                          <p:spTgt spid="31">
                                            <p:graphicEl>
                                              <a:chart seriesIdx="-4" categoryIdx="1" bldStep="category"/>
                                            </p:graphic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1">
                                            <p:graphicEl>
                                              <a:chart seriesIdx="-4" categoryIdx="2" bldStep="category"/>
                                            </p:graphicEl>
                                          </p:spTgt>
                                        </p:tgtEl>
                                        <p:attrNameLst>
                                          <p:attrName>style.visibility</p:attrName>
                                        </p:attrNameLst>
                                      </p:cBhvr>
                                      <p:to>
                                        <p:strVal val="visible"/>
                                      </p:to>
                                    </p:set>
                                    <p:animEffect transition="in" filter="fade">
                                      <p:cBhvr>
                                        <p:cTn id="23" dur="500"/>
                                        <p:tgtEl>
                                          <p:spTgt spid="31">
                                            <p:graphicEl>
                                              <a:chart seriesIdx="-4" categoryIdx="2" bldStep="category"/>
                                            </p:graphic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1">
                                            <p:graphicEl>
                                              <a:chart seriesIdx="-4" categoryIdx="3" bldStep="category"/>
                                            </p:graphicEl>
                                          </p:spTgt>
                                        </p:tgtEl>
                                        <p:attrNameLst>
                                          <p:attrName>style.visibility</p:attrName>
                                        </p:attrNameLst>
                                      </p:cBhvr>
                                      <p:to>
                                        <p:strVal val="visible"/>
                                      </p:to>
                                    </p:set>
                                    <p:animEffect transition="in" filter="fade">
                                      <p:cBhvr>
                                        <p:cTn id="27" dur="500"/>
                                        <p:tgtEl>
                                          <p:spTgt spid="31">
                                            <p:graphicEl>
                                              <a:chart seriesIdx="-4" categoryIdx="3" bldStep="category"/>
                                            </p:graphic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31">
                                            <p:graphicEl>
                                              <a:chart seriesIdx="-4" categoryIdx="4" bldStep="category"/>
                                            </p:graphicEl>
                                          </p:spTgt>
                                        </p:tgtEl>
                                        <p:attrNameLst>
                                          <p:attrName>style.visibility</p:attrName>
                                        </p:attrNameLst>
                                      </p:cBhvr>
                                      <p:to>
                                        <p:strVal val="visible"/>
                                      </p:to>
                                    </p:set>
                                    <p:animEffect transition="in" filter="fade">
                                      <p:cBhvr>
                                        <p:cTn id="31" dur="500"/>
                                        <p:tgtEl>
                                          <p:spTgt spid="31">
                                            <p:graphicEl>
                                              <a:chart seriesIdx="-4" categoryIdx="4" bldStep="category"/>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childTnLst>
                          </p:cTn>
                        </p:par>
                        <p:par>
                          <p:cTn id="39" fill="hold">
                            <p:stCondLst>
                              <p:cond delay="1000"/>
                            </p:stCondLst>
                            <p:childTnLst>
                              <p:par>
                                <p:cTn id="40" presetID="42" presetClass="entr" presetSubtype="0" fill="hold" grpId="0" nodeType="after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fade">
                                      <p:cBhvr>
                                        <p:cTn id="42" dur="1000"/>
                                        <p:tgtEl>
                                          <p:spTgt spid="33"/>
                                        </p:tgtEl>
                                      </p:cBhvr>
                                    </p:animEffect>
                                    <p:anim calcmode="lin" valueType="num">
                                      <p:cBhvr>
                                        <p:cTn id="43" dur="1000" fill="hold"/>
                                        <p:tgtEl>
                                          <p:spTgt spid="33"/>
                                        </p:tgtEl>
                                        <p:attrNameLst>
                                          <p:attrName>ppt_x</p:attrName>
                                        </p:attrNameLst>
                                      </p:cBhvr>
                                      <p:tavLst>
                                        <p:tav tm="0">
                                          <p:val>
                                            <p:strVal val="#ppt_x"/>
                                          </p:val>
                                        </p:tav>
                                        <p:tav tm="100000">
                                          <p:val>
                                            <p:strVal val="#ppt_x"/>
                                          </p:val>
                                        </p:tav>
                                      </p:tavLst>
                                    </p:anim>
                                    <p:anim calcmode="lin" valueType="num">
                                      <p:cBhvr>
                                        <p:cTn id="44"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1" grpId="0" uiExpand="1">
        <p:bldSub>
          <a:bldChart bld="category"/>
        </p:bldSub>
      </p:bldGraphic>
      <p:bldP spid="9" grpId="0" animBg="1"/>
      <p:bldP spid="10" grpId="0" animBg="1"/>
      <p:bldP spid="3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6">
            <a:extLst>
              <a:ext uri="{FF2B5EF4-FFF2-40B4-BE49-F238E27FC236}">
                <a16:creationId xmlns:a16="http://schemas.microsoft.com/office/drawing/2014/main" xmlns="" id="{E623F98E-5FFF-4701-A99F-87B202C66033}"/>
              </a:ext>
            </a:extLst>
          </p:cNvPr>
          <p:cNvSpPr txBox="1"/>
          <p:nvPr/>
        </p:nvSpPr>
        <p:spPr>
          <a:xfrm>
            <a:off x="160421" y="329374"/>
            <a:ext cx="11861688" cy="584775"/>
          </a:xfrm>
          <a:prstGeom prst="rect">
            <a:avLst/>
          </a:prstGeom>
          <a:noFill/>
        </p:spPr>
        <p:txBody>
          <a:bodyPr wrap="square" rtlCol="0">
            <a:spAutoFit/>
          </a:bodyPr>
          <a:lstStyle/>
          <a:p>
            <a:pPr algn="ctr"/>
            <a:r>
              <a:rPr lang="es-EC" sz="3200" dirty="0" smtClean="0">
                <a:solidFill>
                  <a:schemeClr val="bg2">
                    <a:lumMod val="50000"/>
                  </a:schemeClr>
                </a:solidFill>
                <a:latin typeface="Agency FB" panose="020B0503020202020204" pitchFamily="34" charset="0"/>
              </a:rPr>
              <a:t>RESULTADOS</a:t>
            </a:r>
            <a:endParaRPr lang="es-EC" sz="3200" dirty="0">
              <a:solidFill>
                <a:schemeClr val="bg2">
                  <a:lumMod val="50000"/>
                </a:schemeClr>
              </a:solidFill>
              <a:latin typeface="Agency FB" panose="020B0503020202020204" pitchFamily="34" charset="0"/>
            </a:endParaRPr>
          </a:p>
        </p:txBody>
      </p:sp>
      <p:grpSp>
        <p:nvGrpSpPr>
          <p:cNvPr id="3" name="Group 78">
            <a:extLst>
              <a:ext uri="{FF2B5EF4-FFF2-40B4-BE49-F238E27FC236}">
                <a16:creationId xmlns:a16="http://schemas.microsoft.com/office/drawing/2014/main" xmlns="" id="{B347FCAE-CD51-47C1-A0E5-7FE287A79E42}"/>
              </a:ext>
            </a:extLst>
          </p:cNvPr>
          <p:cNvGrpSpPr/>
          <p:nvPr/>
        </p:nvGrpSpPr>
        <p:grpSpPr>
          <a:xfrm>
            <a:off x="5378756" y="1062002"/>
            <a:ext cx="1434489" cy="190500"/>
            <a:chOff x="4679586" y="878988"/>
            <a:chExt cx="1434489" cy="190500"/>
          </a:xfrm>
        </p:grpSpPr>
        <p:sp>
          <p:nvSpPr>
            <p:cNvPr id="4" name="Oval 70">
              <a:extLst>
                <a:ext uri="{FF2B5EF4-FFF2-40B4-BE49-F238E27FC236}">
                  <a16:creationId xmlns:a16="http://schemas.microsoft.com/office/drawing/2014/main" xmlns="" id="{957F6F33-D335-4F37-A9F5-23DE49CB0B4A}"/>
                </a:ext>
              </a:extLst>
            </p:cNvPr>
            <p:cNvSpPr/>
            <p:nvPr/>
          </p:nvSpPr>
          <p:spPr>
            <a:xfrm>
              <a:off x="4679586" y="878988"/>
              <a:ext cx="190500" cy="190500"/>
            </a:xfrm>
            <a:prstGeom prst="ellipse">
              <a:avLst/>
            </a:prstGeom>
            <a:solidFill>
              <a:srgbClr val="5A17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73">
              <a:extLst>
                <a:ext uri="{FF2B5EF4-FFF2-40B4-BE49-F238E27FC236}">
                  <a16:creationId xmlns:a16="http://schemas.microsoft.com/office/drawing/2014/main" xmlns="" id="{9D3A95DB-0E0C-40A8-88F7-9DAC67B156F6}"/>
                </a:ext>
              </a:extLst>
            </p:cNvPr>
            <p:cNvSpPr/>
            <p:nvPr/>
          </p:nvSpPr>
          <p:spPr>
            <a:xfrm>
              <a:off x="4990736" y="878988"/>
              <a:ext cx="190500" cy="190500"/>
            </a:xfrm>
            <a:prstGeom prst="ellipse">
              <a:avLst/>
            </a:prstGeom>
            <a:solidFill>
              <a:srgbClr val="930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75">
              <a:extLst>
                <a:ext uri="{FF2B5EF4-FFF2-40B4-BE49-F238E27FC236}">
                  <a16:creationId xmlns:a16="http://schemas.microsoft.com/office/drawing/2014/main" xmlns="" id="{AD1EA8C3-D35D-4FB7-8D6B-858B4EE08256}"/>
                </a:ext>
              </a:extLst>
            </p:cNvPr>
            <p:cNvSpPr/>
            <p:nvPr/>
          </p:nvSpPr>
          <p:spPr>
            <a:xfrm>
              <a:off x="5301522" y="878988"/>
              <a:ext cx="190500" cy="190500"/>
            </a:xfrm>
            <a:prstGeom prst="ellipse">
              <a:avLst/>
            </a:prstGeom>
            <a:solidFill>
              <a:srgbClr val="CA00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76">
              <a:extLst>
                <a:ext uri="{FF2B5EF4-FFF2-40B4-BE49-F238E27FC236}">
                  <a16:creationId xmlns:a16="http://schemas.microsoft.com/office/drawing/2014/main" xmlns="" id="{FD4B96A9-29AD-4507-B1E8-D12C03BAD2C2}"/>
                </a:ext>
              </a:extLst>
            </p:cNvPr>
            <p:cNvSpPr/>
            <p:nvPr/>
          </p:nvSpPr>
          <p:spPr>
            <a:xfrm>
              <a:off x="5612308" y="878988"/>
              <a:ext cx="190500" cy="190500"/>
            </a:xfrm>
            <a:prstGeom prst="ellipse">
              <a:avLst/>
            </a:prstGeom>
            <a:solidFill>
              <a:srgbClr val="FF5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7">
              <a:extLst>
                <a:ext uri="{FF2B5EF4-FFF2-40B4-BE49-F238E27FC236}">
                  <a16:creationId xmlns:a16="http://schemas.microsoft.com/office/drawing/2014/main" xmlns="" id="{50AFA104-D1BD-427D-90C1-6CE47F2C7A56}"/>
                </a:ext>
              </a:extLst>
            </p:cNvPr>
            <p:cNvSpPr/>
            <p:nvPr/>
          </p:nvSpPr>
          <p:spPr>
            <a:xfrm>
              <a:off x="5923575" y="878988"/>
              <a:ext cx="190500" cy="190500"/>
            </a:xfrm>
            <a:prstGeom prst="ellipse">
              <a:avLst/>
            </a:prstGeom>
            <a:solidFill>
              <a:srgbClr val="FFC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TextBox 111">
            <a:extLst>
              <a:ext uri="{FF2B5EF4-FFF2-40B4-BE49-F238E27FC236}">
                <a16:creationId xmlns:a16="http://schemas.microsoft.com/office/drawing/2014/main" xmlns="" id="{5FF83314-6443-4064-B8AD-715FDF38C0B1}"/>
              </a:ext>
            </a:extLst>
          </p:cNvPr>
          <p:cNvSpPr txBox="1"/>
          <p:nvPr/>
        </p:nvSpPr>
        <p:spPr>
          <a:xfrm>
            <a:off x="3448682" y="1427305"/>
            <a:ext cx="5285165" cy="707886"/>
          </a:xfrm>
          <a:prstGeom prst="rect">
            <a:avLst/>
          </a:prstGeom>
          <a:noFill/>
        </p:spPr>
        <p:txBody>
          <a:bodyPr wrap="square" rtlCol="0">
            <a:spAutoFit/>
          </a:bodyPr>
          <a:lstStyle/>
          <a:p>
            <a:pPr algn="ctr"/>
            <a:r>
              <a:rPr lang="es-EC" sz="2000" b="1" dirty="0" smtClean="0">
                <a:solidFill>
                  <a:schemeClr val="tx1">
                    <a:lumMod val="75000"/>
                    <a:lumOff val="25000"/>
                  </a:schemeClr>
                </a:solidFill>
                <a:latin typeface="Agency FB" panose="020B0503020202020204" pitchFamily="34" charset="0"/>
              </a:rPr>
              <a:t>PRUEBAS DE USABILIDAD </a:t>
            </a:r>
          </a:p>
          <a:p>
            <a:pPr algn="ctr"/>
            <a:r>
              <a:rPr lang="es-EC" sz="2000" b="1" dirty="0" smtClean="0">
                <a:solidFill>
                  <a:schemeClr val="tx1">
                    <a:lumMod val="75000"/>
                    <a:lumOff val="25000"/>
                  </a:schemeClr>
                </a:solidFill>
                <a:latin typeface="Agency FB" panose="020B0503020202020204" pitchFamily="34" charset="0"/>
              </a:rPr>
              <a:t>SECCIÓN 2: NAVEGACIÓN</a:t>
            </a:r>
            <a:endParaRPr lang="es-EC" sz="2000" b="1" dirty="0">
              <a:solidFill>
                <a:schemeClr val="tx1">
                  <a:lumMod val="75000"/>
                  <a:lumOff val="25000"/>
                </a:schemeClr>
              </a:solidFill>
              <a:latin typeface="Agency FB" panose="020B0503020202020204" pitchFamily="34" charset="0"/>
            </a:endParaRPr>
          </a:p>
        </p:txBody>
      </p:sp>
      <p:sp>
        <p:nvSpPr>
          <p:cNvPr id="9" name="Rectángulo 8"/>
          <p:cNvSpPr/>
          <p:nvPr/>
        </p:nvSpPr>
        <p:spPr>
          <a:xfrm>
            <a:off x="290286" y="2309994"/>
            <a:ext cx="8443561" cy="4294006"/>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gency FB" panose="020B0503020202020204" pitchFamily="34" charset="0"/>
            </a:endParaRPr>
          </a:p>
        </p:txBody>
      </p:sp>
      <p:sp>
        <p:nvSpPr>
          <p:cNvPr id="10" name="Rectángulo redondeado 9"/>
          <p:cNvSpPr/>
          <p:nvPr/>
        </p:nvSpPr>
        <p:spPr>
          <a:xfrm>
            <a:off x="9013370" y="3174905"/>
            <a:ext cx="2902857" cy="1080000"/>
          </a:xfrm>
          <a:prstGeom prst="roundRect">
            <a:avLst/>
          </a:prstGeom>
          <a:noFill/>
          <a:ln>
            <a:solidFill>
              <a:srgbClr val="9309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200" dirty="0" smtClean="0">
                <a:solidFill>
                  <a:srgbClr val="5A1745"/>
                </a:solidFill>
                <a:latin typeface="Agency FB" panose="020B0503020202020204" pitchFamily="34" charset="0"/>
              </a:rPr>
              <a:t>89% de las personas entregaron resultados favorables</a:t>
            </a:r>
            <a:endParaRPr lang="es-ES" sz="2200" dirty="0">
              <a:solidFill>
                <a:srgbClr val="5A1745"/>
              </a:solidFill>
              <a:latin typeface="Agency FB" panose="020B0503020202020204" pitchFamily="34" charset="0"/>
            </a:endParaRPr>
          </a:p>
        </p:txBody>
      </p:sp>
      <p:sp>
        <p:nvSpPr>
          <p:cNvPr id="33" name="Rectángulo redondeado 32"/>
          <p:cNvSpPr/>
          <p:nvPr/>
        </p:nvSpPr>
        <p:spPr>
          <a:xfrm>
            <a:off x="9013370" y="4644571"/>
            <a:ext cx="2902857" cy="1190172"/>
          </a:xfrm>
          <a:prstGeom prst="roundRect">
            <a:avLst/>
          </a:prstGeom>
          <a:noFill/>
          <a:ln>
            <a:solidFill>
              <a:srgbClr val="CA00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200" dirty="0" smtClean="0">
                <a:solidFill>
                  <a:srgbClr val="CA0034"/>
                </a:solidFill>
                <a:latin typeface="Agency FB" panose="020B0503020202020204" pitchFamily="34" charset="0"/>
              </a:rPr>
              <a:t>Fomentar la educación de los usuarios sobre la interactividad de la TV</a:t>
            </a:r>
            <a:endParaRPr lang="es-ES" sz="2200" dirty="0">
              <a:solidFill>
                <a:srgbClr val="CA0034"/>
              </a:solidFill>
              <a:latin typeface="Agency FB" panose="020B0503020202020204" pitchFamily="34" charset="0"/>
            </a:endParaRPr>
          </a:p>
        </p:txBody>
      </p:sp>
      <p:graphicFrame>
        <p:nvGraphicFramePr>
          <p:cNvPr id="17" name="Gráfico 16"/>
          <p:cNvGraphicFramePr/>
          <p:nvPr/>
        </p:nvGraphicFramePr>
        <p:xfrm>
          <a:off x="-707934" y="2296997"/>
          <a:ext cx="10440000" cy="4320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58452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7">
                                            <p:graphicEl>
                                              <a:chart seriesIdx="-3" categoryIdx="-3" bldStep="gridLegend"/>
                                            </p:graphicEl>
                                          </p:spTgt>
                                        </p:tgtEl>
                                        <p:attrNameLst>
                                          <p:attrName>style.visibility</p:attrName>
                                        </p:attrNameLst>
                                      </p:cBhvr>
                                      <p:to>
                                        <p:strVal val="visible"/>
                                      </p:to>
                                    </p:set>
                                    <p:animEffect transition="in" filter="fade">
                                      <p:cBhvr>
                                        <p:cTn id="11" dur="500"/>
                                        <p:tgtEl>
                                          <p:spTgt spid="17">
                                            <p:graphicEl>
                                              <a:chart seriesIdx="-3" categoryIdx="-3" bldStep="gridLegend"/>
                                            </p:graphic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7">
                                            <p:graphicEl>
                                              <a:chart seriesIdx="-4" categoryIdx="0" bldStep="category"/>
                                            </p:graphicEl>
                                          </p:spTgt>
                                        </p:tgtEl>
                                        <p:attrNameLst>
                                          <p:attrName>style.visibility</p:attrName>
                                        </p:attrNameLst>
                                      </p:cBhvr>
                                      <p:to>
                                        <p:strVal val="visible"/>
                                      </p:to>
                                    </p:set>
                                    <p:animEffect transition="in" filter="fade">
                                      <p:cBhvr>
                                        <p:cTn id="15" dur="500"/>
                                        <p:tgtEl>
                                          <p:spTgt spid="17">
                                            <p:graphicEl>
                                              <a:chart seriesIdx="-4" categoryIdx="0" bldStep="category"/>
                                            </p:graphic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7">
                                            <p:graphicEl>
                                              <a:chart seriesIdx="-4" categoryIdx="1" bldStep="category"/>
                                            </p:graphicEl>
                                          </p:spTgt>
                                        </p:tgtEl>
                                        <p:attrNameLst>
                                          <p:attrName>style.visibility</p:attrName>
                                        </p:attrNameLst>
                                      </p:cBhvr>
                                      <p:to>
                                        <p:strVal val="visible"/>
                                      </p:to>
                                    </p:set>
                                    <p:animEffect transition="in" filter="fade">
                                      <p:cBhvr>
                                        <p:cTn id="19" dur="500"/>
                                        <p:tgtEl>
                                          <p:spTgt spid="17">
                                            <p:graphicEl>
                                              <a:chart seriesIdx="-4" categoryIdx="1" bldStep="category"/>
                                            </p:graphic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7">
                                            <p:graphicEl>
                                              <a:chart seriesIdx="-4" categoryIdx="2" bldStep="category"/>
                                            </p:graphicEl>
                                          </p:spTgt>
                                        </p:tgtEl>
                                        <p:attrNameLst>
                                          <p:attrName>style.visibility</p:attrName>
                                        </p:attrNameLst>
                                      </p:cBhvr>
                                      <p:to>
                                        <p:strVal val="visible"/>
                                      </p:to>
                                    </p:set>
                                    <p:animEffect transition="in" filter="fade">
                                      <p:cBhvr>
                                        <p:cTn id="23" dur="500"/>
                                        <p:tgtEl>
                                          <p:spTgt spid="17">
                                            <p:graphicEl>
                                              <a:chart seriesIdx="-4" categoryIdx="2" bldStep="category"/>
                                            </p:graphic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7">
                                            <p:graphicEl>
                                              <a:chart seriesIdx="-4" categoryIdx="3" bldStep="category"/>
                                            </p:graphicEl>
                                          </p:spTgt>
                                        </p:tgtEl>
                                        <p:attrNameLst>
                                          <p:attrName>style.visibility</p:attrName>
                                        </p:attrNameLst>
                                      </p:cBhvr>
                                      <p:to>
                                        <p:strVal val="visible"/>
                                      </p:to>
                                    </p:set>
                                    <p:animEffect transition="in" filter="fade">
                                      <p:cBhvr>
                                        <p:cTn id="27" dur="500"/>
                                        <p:tgtEl>
                                          <p:spTgt spid="17">
                                            <p:graphicEl>
                                              <a:chart seriesIdx="-4" categoryIdx="3" bldStep="category"/>
                                            </p:graphic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7">
                                            <p:graphicEl>
                                              <a:chart seriesIdx="-4" categoryIdx="4" bldStep="category"/>
                                            </p:graphicEl>
                                          </p:spTgt>
                                        </p:tgtEl>
                                        <p:attrNameLst>
                                          <p:attrName>style.visibility</p:attrName>
                                        </p:attrNameLst>
                                      </p:cBhvr>
                                      <p:to>
                                        <p:strVal val="visible"/>
                                      </p:to>
                                    </p:set>
                                    <p:animEffect transition="in" filter="fade">
                                      <p:cBhvr>
                                        <p:cTn id="31" dur="500"/>
                                        <p:tgtEl>
                                          <p:spTgt spid="17">
                                            <p:graphicEl>
                                              <a:chart seriesIdx="-4" categoryIdx="4" bldStep="category"/>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childTnLst>
                          </p:cTn>
                        </p:par>
                        <p:par>
                          <p:cTn id="39" fill="hold">
                            <p:stCondLst>
                              <p:cond delay="1000"/>
                            </p:stCondLst>
                            <p:childTnLst>
                              <p:par>
                                <p:cTn id="40" presetID="42" presetClass="entr" presetSubtype="0" fill="hold" grpId="0" nodeType="after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fade">
                                      <p:cBhvr>
                                        <p:cTn id="42" dur="1000"/>
                                        <p:tgtEl>
                                          <p:spTgt spid="33"/>
                                        </p:tgtEl>
                                      </p:cBhvr>
                                    </p:animEffect>
                                    <p:anim calcmode="lin" valueType="num">
                                      <p:cBhvr>
                                        <p:cTn id="43" dur="1000" fill="hold"/>
                                        <p:tgtEl>
                                          <p:spTgt spid="33"/>
                                        </p:tgtEl>
                                        <p:attrNameLst>
                                          <p:attrName>ppt_x</p:attrName>
                                        </p:attrNameLst>
                                      </p:cBhvr>
                                      <p:tavLst>
                                        <p:tav tm="0">
                                          <p:val>
                                            <p:strVal val="#ppt_x"/>
                                          </p:val>
                                        </p:tav>
                                        <p:tav tm="100000">
                                          <p:val>
                                            <p:strVal val="#ppt_x"/>
                                          </p:val>
                                        </p:tav>
                                      </p:tavLst>
                                    </p:anim>
                                    <p:anim calcmode="lin" valueType="num">
                                      <p:cBhvr>
                                        <p:cTn id="44"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33" grpId="0" animBg="1"/>
      <p:bldGraphic spid="17" grpId="0">
        <p:bldSub>
          <a:bldChart bld="category"/>
        </p:bldSub>
      </p:bldGraphic>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6">
            <a:extLst>
              <a:ext uri="{FF2B5EF4-FFF2-40B4-BE49-F238E27FC236}">
                <a16:creationId xmlns:a16="http://schemas.microsoft.com/office/drawing/2014/main" xmlns="" id="{E623F98E-5FFF-4701-A99F-87B202C66033}"/>
              </a:ext>
            </a:extLst>
          </p:cNvPr>
          <p:cNvSpPr txBox="1"/>
          <p:nvPr/>
        </p:nvSpPr>
        <p:spPr>
          <a:xfrm>
            <a:off x="160421" y="329374"/>
            <a:ext cx="11861688" cy="584775"/>
          </a:xfrm>
          <a:prstGeom prst="rect">
            <a:avLst/>
          </a:prstGeom>
          <a:noFill/>
        </p:spPr>
        <p:txBody>
          <a:bodyPr wrap="square" rtlCol="0">
            <a:spAutoFit/>
          </a:bodyPr>
          <a:lstStyle/>
          <a:p>
            <a:pPr algn="ctr"/>
            <a:r>
              <a:rPr lang="es-EC" sz="3200" dirty="0" smtClean="0">
                <a:solidFill>
                  <a:schemeClr val="bg2">
                    <a:lumMod val="50000"/>
                  </a:schemeClr>
                </a:solidFill>
                <a:latin typeface="Agency FB" panose="020B0503020202020204" pitchFamily="34" charset="0"/>
              </a:rPr>
              <a:t>RESULTADOS</a:t>
            </a:r>
            <a:endParaRPr lang="es-EC" sz="3200" dirty="0">
              <a:solidFill>
                <a:schemeClr val="bg2">
                  <a:lumMod val="50000"/>
                </a:schemeClr>
              </a:solidFill>
              <a:latin typeface="Agency FB" panose="020B0503020202020204" pitchFamily="34" charset="0"/>
            </a:endParaRPr>
          </a:p>
        </p:txBody>
      </p:sp>
      <p:grpSp>
        <p:nvGrpSpPr>
          <p:cNvPr id="3" name="Group 78">
            <a:extLst>
              <a:ext uri="{FF2B5EF4-FFF2-40B4-BE49-F238E27FC236}">
                <a16:creationId xmlns:a16="http://schemas.microsoft.com/office/drawing/2014/main" xmlns="" id="{B347FCAE-CD51-47C1-A0E5-7FE287A79E42}"/>
              </a:ext>
            </a:extLst>
          </p:cNvPr>
          <p:cNvGrpSpPr/>
          <p:nvPr/>
        </p:nvGrpSpPr>
        <p:grpSpPr>
          <a:xfrm>
            <a:off x="5378756" y="1062002"/>
            <a:ext cx="1434489" cy="190500"/>
            <a:chOff x="4679586" y="878988"/>
            <a:chExt cx="1434489" cy="190500"/>
          </a:xfrm>
        </p:grpSpPr>
        <p:sp>
          <p:nvSpPr>
            <p:cNvPr id="4" name="Oval 70">
              <a:extLst>
                <a:ext uri="{FF2B5EF4-FFF2-40B4-BE49-F238E27FC236}">
                  <a16:creationId xmlns:a16="http://schemas.microsoft.com/office/drawing/2014/main" xmlns="" id="{957F6F33-D335-4F37-A9F5-23DE49CB0B4A}"/>
                </a:ext>
              </a:extLst>
            </p:cNvPr>
            <p:cNvSpPr/>
            <p:nvPr/>
          </p:nvSpPr>
          <p:spPr>
            <a:xfrm>
              <a:off x="4679586" y="878988"/>
              <a:ext cx="190500" cy="190500"/>
            </a:xfrm>
            <a:prstGeom prst="ellipse">
              <a:avLst/>
            </a:prstGeom>
            <a:solidFill>
              <a:srgbClr val="5A17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73">
              <a:extLst>
                <a:ext uri="{FF2B5EF4-FFF2-40B4-BE49-F238E27FC236}">
                  <a16:creationId xmlns:a16="http://schemas.microsoft.com/office/drawing/2014/main" xmlns="" id="{9D3A95DB-0E0C-40A8-88F7-9DAC67B156F6}"/>
                </a:ext>
              </a:extLst>
            </p:cNvPr>
            <p:cNvSpPr/>
            <p:nvPr/>
          </p:nvSpPr>
          <p:spPr>
            <a:xfrm>
              <a:off x="4990736" y="878988"/>
              <a:ext cx="190500" cy="190500"/>
            </a:xfrm>
            <a:prstGeom prst="ellipse">
              <a:avLst/>
            </a:prstGeom>
            <a:solidFill>
              <a:srgbClr val="930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75">
              <a:extLst>
                <a:ext uri="{FF2B5EF4-FFF2-40B4-BE49-F238E27FC236}">
                  <a16:creationId xmlns:a16="http://schemas.microsoft.com/office/drawing/2014/main" xmlns="" id="{AD1EA8C3-D35D-4FB7-8D6B-858B4EE08256}"/>
                </a:ext>
              </a:extLst>
            </p:cNvPr>
            <p:cNvSpPr/>
            <p:nvPr/>
          </p:nvSpPr>
          <p:spPr>
            <a:xfrm>
              <a:off x="5301522" y="878988"/>
              <a:ext cx="190500" cy="190500"/>
            </a:xfrm>
            <a:prstGeom prst="ellipse">
              <a:avLst/>
            </a:prstGeom>
            <a:solidFill>
              <a:srgbClr val="CA00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76">
              <a:extLst>
                <a:ext uri="{FF2B5EF4-FFF2-40B4-BE49-F238E27FC236}">
                  <a16:creationId xmlns:a16="http://schemas.microsoft.com/office/drawing/2014/main" xmlns="" id="{FD4B96A9-29AD-4507-B1E8-D12C03BAD2C2}"/>
                </a:ext>
              </a:extLst>
            </p:cNvPr>
            <p:cNvSpPr/>
            <p:nvPr/>
          </p:nvSpPr>
          <p:spPr>
            <a:xfrm>
              <a:off x="5612308" y="878988"/>
              <a:ext cx="190500" cy="190500"/>
            </a:xfrm>
            <a:prstGeom prst="ellipse">
              <a:avLst/>
            </a:prstGeom>
            <a:solidFill>
              <a:srgbClr val="FF5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7">
              <a:extLst>
                <a:ext uri="{FF2B5EF4-FFF2-40B4-BE49-F238E27FC236}">
                  <a16:creationId xmlns:a16="http://schemas.microsoft.com/office/drawing/2014/main" xmlns="" id="{50AFA104-D1BD-427D-90C1-6CE47F2C7A56}"/>
                </a:ext>
              </a:extLst>
            </p:cNvPr>
            <p:cNvSpPr/>
            <p:nvPr/>
          </p:nvSpPr>
          <p:spPr>
            <a:xfrm>
              <a:off x="5923575" y="878988"/>
              <a:ext cx="190500" cy="190500"/>
            </a:xfrm>
            <a:prstGeom prst="ellipse">
              <a:avLst/>
            </a:prstGeom>
            <a:solidFill>
              <a:srgbClr val="FFC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TextBox 111">
            <a:extLst>
              <a:ext uri="{FF2B5EF4-FFF2-40B4-BE49-F238E27FC236}">
                <a16:creationId xmlns:a16="http://schemas.microsoft.com/office/drawing/2014/main" xmlns="" id="{5FF83314-6443-4064-B8AD-715FDF38C0B1}"/>
              </a:ext>
            </a:extLst>
          </p:cNvPr>
          <p:cNvSpPr txBox="1"/>
          <p:nvPr/>
        </p:nvSpPr>
        <p:spPr>
          <a:xfrm>
            <a:off x="3448682" y="1427305"/>
            <a:ext cx="5285165" cy="707886"/>
          </a:xfrm>
          <a:prstGeom prst="rect">
            <a:avLst/>
          </a:prstGeom>
          <a:noFill/>
        </p:spPr>
        <p:txBody>
          <a:bodyPr wrap="square" rtlCol="0">
            <a:spAutoFit/>
          </a:bodyPr>
          <a:lstStyle/>
          <a:p>
            <a:pPr algn="ctr"/>
            <a:r>
              <a:rPr lang="es-EC" sz="2000" b="1" dirty="0" smtClean="0">
                <a:solidFill>
                  <a:schemeClr val="tx1">
                    <a:lumMod val="75000"/>
                    <a:lumOff val="25000"/>
                  </a:schemeClr>
                </a:solidFill>
                <a:latin typeface="Agency FB" panose="020B0503020202020204" pitchFamily="34" charset="0"/>
              </a:rPr>
              <a:t>PRUEBAS DE USABILIDAD </a:t>
            </a:r>
          </a:p>
          <a:p>
            <a:pPr algn="ctr"/>
            <a:r>
              <a:rPr lang="es-EC" sz="2000" b="1" dirty="0" smtClean="0">
                <a:solidFill>
                  <a:schemeClr val="tx1">
                    <a:lumMod val="75000"/>
                    <a:lumOff val="25000"/>
                  </a:schemeClr>
                </a:solidFill>
                <a:latin typeface="Agency FB" panose="020B0503020202020204" pitchFamily="34" charset="0"/>
              </a:rPr>
              <a:t>SECCIÓN 3: TIEMPO DE RESPUESTA</a:t>
            </a:r>
            <a:endParaRPr lang="es-EC" sz="2000" b="1" dirty="0">
              <a:solidFill>
                <a:schemeClr val="tx1">
                  <a:lumMod val="75000"/>
                  <a:lumOff val="25000"/>
                </a:schemeClr>
              </a:solidFill>
              <a:latin typeface="Agency FB" panose="020B0503020202020204" pitchFamily="34" charset="0"/>
            </a:endParaRPr>
          </a:p>
        </p:txBody>
      </p:sp>
      <p:sp>
        <p:nvSpPr>
          <p:cNvPr id="9" name="Rectángulo 8"/>
          <p:cNvSpPr/>
          <p:nvPr/>
        </p:nvSpPr>
        <p:spPr>
          <a:xfrm>
            <a:off x="290286" y="2309994"/>
            <a:ext cx="8443561" cy="4294006"/>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gency FB" panose="020B0503020202020204" pitchFamily="34" charset="0"/>
            </a:endParaRPr>
          </a:p>
        </p:txBody>
      </p:sp>
      <p:sp>
        <p:nvSpPr>
          <p:cNvPr id="10" name="Rectángulo redondeado 9"/>
          <p:cNvSpPr/>
          <p:nvPr/>
        </p:nvSpPr>
        <p:spPr>
          <a:xfrm>
            <a:off x="9013370" y="3174905"/>
            <a:ext cx="2902857" cy="1080000"/>
          </a:xfrm>
          <a:prstGeom prst="roundRect">
            <a:avLst/>
          </a:prstGeom>
          <a:noFill/>
          <a:ln>
            <a:solidFill>
              <a:srgbClr val="9309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200" dirty="0" smtClean="0">
                <a:solidFill>
                  <a:srgbClr val="5A1745"/>
                </a:solidFill>
                <a:latin typeface="Agency FB" panose="020B0503020202020204" pitchFamily="34" charset="0"/>
              </a:rPr>
              <a:t>53% de las personas entregaron resultados favorables</a:t>
            </a:r>
            <a:endParaRPr lang="es-ES" sz="2200" dirty="0">
              <a:solidFill>
                <a:srgbClr val="5A1745"/>
              </a:solidFill>
              <a:latin typeface="Agency FB" panose="020B0503020202020204" pitchFamily="34" charset="0"/>
            </a:endParaRPr>
          </a:p>
        </p:txBody>
      </p:sp>
      <p:sp>
        <p:nvSpPr>
          <p:cNvPr id="33" name="Rectángulo redondeado 32"/>
          <p:cNvSpPr/>
          <p:nvPr/>
        </p:nvSpPr>
        <p:spPr>
          <a:xfrm>
            <a:off x="9013370" y="4644571"/>
            <a:ext cx="2902857" cy="1190172"/>
          </a:xfrm>
          <a:prstGeom prst="roundRect">
            <a:avLst/>
          </a:prstGeom>
          <a:noFill/>
          <a:ln>
            <a:solidFill>
              <a:srgbClr val="CA00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200" dirty="0" smtClean="0">
                <a:solidFill>
                  <a:srgbClr val="CA0034"/>
                </a:solidFill>
                <a:latin typeface="Agency FB" panose="020B0503020202020204" pitchFamily="34" charset="0"/>
              </a:rPr>
              <a:t>Reducir el tiempo de retardo del sistema al máximo</a:t>
            </a:r>
            <a:endParaRPr lang="es-ES" sz="2200" dirty="0">
              <a:solidFill>
                <a:srgbClr val="CA0034"/>
              </a:solidFill>
              <a:latin typeface="Agency FB" panose="020B0503020202020204" pitchFamily="34" charset="0"/>
            </a:endParaRPr>
          </a:p>
        </p:txBody>
      </p:sp>
      <p:graphicFrame>
        <p:nvGraphicFramePr>
          <p:cNvPr id="18" name="Gráfico 17"/>
          <p:cNvGraphicFramePr/>
          <p:nvPr>
            <p:extLst>
              <p:ext uri="{D42A27DB-BD31-4B8C-83A1-F6EECF244321}">
                <p14:modId xmlns:p14="http://schemas.microsoft.com/office/powerpoint/2010/main" val="249176892"/>
              </p:ext>
            </p:extLst>
          </p:nvPr>
        </p:nvGraphicFramePr>
        <p:xfrm>
          <a:off x="-707934" y="2296997"/>
          <a:ext cx="10440000" cy="4320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41401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1000"/>
                                        <p:tgtEl>
                                          <p:spTgt spid="33"/>
                                        </p:tgtEl>
                                      </p:cBhvr>
                                    </p:animEffect>
                                    <p:anim calcmode="lin" valueType="num">
                                      <p:cBhvr>
                                        <p:cTn id="19" dur="1000" fill="hold"/>
                                        <p:tgtEl>
                                          <p:spTgt spid="33"/>
                                        </p:tgtEl>
                                        <p:attrNameLst>
                                          <p:attrName>ppt_x</p:attrName>
                                        </p:attrNameLst>
                                      </p:cBhvr>
                                      <p:tavLst>
                                        <p:tav tm="0">
                                          <p:val>
                                            <p:strVal val="#ppt_x"/>
                                          </p:val>
                                        </p:tav>
                                        <p:tav tm="100000">
                                          <p:val>
                                            <p:strVal val="#ppt_x"/>
                                          </p:val>
                                        </p:tav>
                                      </p:tavLst>
                                    </p:anim>
                                    <p:anim calcmode="lin" valueType="num">
                                      <p:cBhvr>
                                        <p:cTn id="20"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3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6">
            <a:extLst>
              <a:ext uri="{FF2B5EF4-FFF2-40B4-BE49-F238E27FC236}">
                <a16:creationId xmlns:a16="http://schemas.microsoft.com/office/drawing/2014/main" xmlns="" id="{E623F98E-5FFF-4701-A99F-87B202C66033}"/>
              </a:ext>
            </a:extLst>
          </p:cNvPr>
          <p:cNvSpPr txBox="1"/>
          <p:nvPr/>
        </p:nvSpPr>
        <p:spPr>
          <a:xfrm>
            <a:off x="160421" y="329374"/>
            <a:ext cx="11861688" cy="584775"/>
          </a:xfrm>
          <a:prstGeom prst="rect">
            <a:avLst/>
          </a:prstGeom>
          <a:noFill/>
        </p:spPr>
        <p:txBody>
          <a:bodyPr wrap="square" rtlCol="0">
            <a:spAutoFit/>
          </a:bodyPr>
          <a:lstStyle/>
          <a:p>
            <a:pPr algn="ctr"/>
            <a:r>
              <a:rPr lang="es-EC" sz="3200" dirty="0" smtClean="0">
                <a:solidFill>
                  <a:schemeClr val="bg2">
                    <a:lumMod val="50000"/>
                  </a:schemeClr>
                </a:solidFill>
                <a:latin typeface="Agency FB" panose="020B0503020202020204" pitchFamily="34" charset="0"/>
              </a:rPr>
              <a:t>RESULTADOS</a:t>
            </a:r>
            <a:endParaRPr lang="es-EC" sz="3200" dirty="0">
              <a:solidFill>
                <a:schemeClr val="bg2">
                  <a:lumMod val="50000"/>
                </a:schemeClr>
              </a:solidFill>
              <a:latin typeface="Agency FB" panose="020B0503020202020204" pitchFamily="34" charset="0"/>
            </a:endParaRPr>
          </a:p>
        </p:txBody>
      </p:sp>
      <p:grpSp>
        <p:nvGrpSpPr>
          <p:cNvPr id="3" name="Group 78">
            <a:extLst>
              <a:ext uri="{FF2B5EF4-FFF2-40B4-BE49-F238E27FC236}">
                <a16:creationId xmlns:a16="http://schemas.microsoft.com/office/drawing/2014/main" xmlns="" id="{B347FCAE-CD51-47C1-A0E5-7FE287A79E42}"/>
              </a:ext>
            </a:extLst>
          </p:cNvPr>
          <p:cNvGrpSpPr/>
          <p:nvPr/>
        </p:nvGrpSpPr>
        <p:grpSpPr>
          <a:xfrm>
            <a:off x="5378756" y="1062002"/>
            <a:ext cx="1434489" cy="190500"/>
            <a:chOff x="4679586" y="878988"/>
            <a:chExt cx="1434489" cy="190500"/>
          </a:xfrm>
        </p:grpSpPr>
        <p:sp>
          <p:nvSpPr>
            <p:cNvPr id="4" name="Oval 70">
              <a:extLst>
                <a:ext uri="{FF2B5EF4-FFF2-40B4-BE49-F238E27FC236}">
                  <a16:creationId xmlns:a16="http://schemas.microsoft.com/office/drawing/2014/main" xmlns="" id="{957F6F33-D335-4F37-A9F5-23DE49CB0B4A}"/>
                </a:ext>
              </a:extLst>
            </p:cNvPr>
            <p:cNvSpPr/>
            <p:nvPr/>
          </p:nvSpPr>
          <p:spPr>
            <a:xfrm>
              <a:off x="4679586" y="878988"/>
              <a:ext cx="190500" cy="190500"/>
            </a:xfrm>
            <a:prstGeom prst="ellipse">
              <a:avLst/>
            </a:prstGeom>
            <a:solidFill>
              <a:srgbClr val="5A17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73">
              <a:extLst>
                <a:ext uri="{FF2B5EF4-FFF2-40B4-BE49-F238E27FC236}">
                  <a16:creationId xmlns:a16="http://schemas.microsoft.com/office/drawing/2014/main" xmlns="" id="{9D3A95DB-0E0C-40A8-88F7-9DAC67B156F6}"/>
                </a:ext>
              </a:extLst>
            </p:cNvPr>
            <p:cNvSpPr/>
            <p:nvPr/>
          </p:nvSpPr>
          <p:spPr>
            <a:xfrm>
              <a:off x="4990736" y="878988"/>
              <a:ext cx="190500" cy="190500"/>
            </a:xfrm>
            <a:prstGeom prst="ellipse">
              <a:avLst/>
            </a:prstGeom>
            <a:solidFill>
              <a:srgbClr val="930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75">
              <a:extLst>
                <a:ext uri="{FF2B5EF4-FFF2-40B4-BE49-F238E27FC236}">
                  <a16:creationId xmlns:a16="http://schemas.microsoft.com/office/drawing/2014/main" xmlns="" id="{AD1EA8C3-D35D-4FB7-8D6B-858B4EE08256}"/>
                </a:ext>
              </a:extLst>
            </p:cNvPr>
            <p:cNvSpPr/>
            <p:nvPr/>
          </p:nvSpPr>
          <p:spPr>
            <a:xfrm>
              <a:off x="5301522" y="878988"/>
              <a:ext cx="190500" cy="190500"/>
            </a:xfrm>
            <a:prstGeom prst="ellipse">
              <a:avLst/>
            </a:prstGeom>
            <a:solidFill>
              <a:srgbClr val="CA00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76">
              <a:extLst>
                <a:ext uri="{FF2B5EF4-FFF2-40B4-BE49-F238E27FC236}">
                  <a16:creationId xmlns:a16="http://schemas.microsoft.com/office/drawing/2014/main" xmlns="" id="{FD4B96A9-29AD-4507-B1E8-D12C03BAD2C2}"/>
                </a:ext>
              </a:extLst>
            </p:cNvPr>
            <p:cNvSpPr/>
            <p:nvPr/>
          </p:nvSpPr>
          <p:spPr>
            <a:xfrm>
              <a:off x="5612308" y="878988"/>
              <a:ext cx="190500" cy="190500"/>
            </a:xfrm>
            <a:prstGeom prst="ellipse">
              <a:avLst/>
            </a:prstGeom>
            <a:solidFill>
              <a:srgbClr val="FF5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7">
              <a:extLst>
                <a:ext uri="{FF2B5EF4-FFF2-40B4-BE49-F238E27FC236}">
                  <a16:creationId xmlns:a16="http://schemas.microsoft.com/office/drawing/2014/main" xmlns="" id="{50AFA104-D1BD-427D-90C1-6CE47F2C7A56}"/>
                </a:ext>
              </a:extLst>
            </p:cNvPr>
            <p:cNvSpPr/>
            <p:nvPr/>
          </p:nvSpPr>
          <p:spPr>
            <a:xfrm>
              <a:off x="5923575" y="878988"/>
              <a:ext cx="190500" cy="190500"/>
            </a:xfrm>
            <a:prstGeom prst="ellipse">
              <a:avLst/>
            </a:prstGeom>
            <a:solidFill>
              <a:srgbClr val="FFC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TextBox 111">
            <a:extLst>
              <a:ext uri="{FF2B5EF4-FFF2-40B4-BE49-F238E27FC236}">
                <a16:creationId xmlns:a16="http://schemas.microsoft.com/office/drawing/2014/main" xmlns="" id="{5FF83314-6443-4064-B8AD-715FDF38C0B1}"/>
              </a:ext>
            </a:extLst>
          </p:cNvPr>
          <p:cNvSpPr txBox="1"/>
          <p:nvPr/>
        </p:nvSpPr>
        <p:spPr>
          <a:xfrm>
            <a:off x="3448682" y="1427305"/>
            <a:ext cx="5285165" cy="707886"/>
          </a:xfrm>
          <a:prstGeom prst="rect">
            <a:avLst/>
          </a:prstGeom>
          <a:noFill/>
        </p:spPr>
        <p:txBody>
          <a:bodyPr wrap="square" rtlCol="0">
            <a:spAutoFit/>
          </a:bodyPr>
          <a:lstStyle/>
          <a:p>
            <a:pPr algn="ctr"/>
            <a:r>
              <a:rPr lang="es-EC" sz="2000" b="1" dirty="0" smtClean="0">
                <a:solidFill>
                  <a:schemeClr val="tx1">
                    <a:lumMod val="75000"/>
                    <a:lumOff val="25000"/>
                  </a:schemeClr>
                </a:solidFill>
                <a:latin typeface="Agency FB" panose="020B0503020202020204" pitchFamily="34" charset="0"/>
              </a:rPr>
              <a:t>PRUEBAS DE USABILIDAD </a:t>
            </a:r>
          </a:p>
          <a:p>
            <a:pPr algn="ctr"/>
            <a:r>
              <a:rPr lang="es-EC" sz="2000" b="1" dirty="0" smtClean="0">
                <a:solidFill>
                  <a:schemeClr val="tx1">
                    <a:lumMod val="75000"/>
                    <a:lumOff val="25000"/>
                  </a:schemeClr>
                </a:solidFill>
                <a:latin typeface="Agency FB" panose="020B0503020202020204" pitchFamily="34" charset="0"/>
              </a:rPr>
              <a:t>SECCIÓN 4: UTILIDAD Y SATISFACCIÓN</a:t>
            </a:r>
            <a:endParaRPr lang="es-EC" sz="2000" b="1" dirty="0">
              <a:solidFill>
                <a:schemeClr val="tx1">
                  <a:lumMod val="75000"/>
                  <a:lumOff val="25000"/>
                </a:schemeClr>
              </a:solidFill>
              <a:latin typeface="Agency FB" panose="020B0503020202020204" pitchFamily="34" charset="0"/>
            </a:endParaRPr>
          </a:p>
        </p:txBody>
      </p:sp>
      <p:sp>
        <p:nvSpPr>
          <p:cNvPr id="14" name="Rectangle 19">
            <a:extLst>
              <a:ext uri="{FF2B5EF4-FFF2-40B4-BE49-F238E27FC236}">
                <a16:creationId xmlns:a16="http://schemas.microsoft.com/office/drawing/2014/main" xmlns="" id="{462B7500-3D38-43C8-822F-E1C1FC038806}"/>
              </a:ext>
            </a:extLst>
          </p:cNvPr>
          <p:cNvSpPr/>
          <p:nvPr/>
        </p:nvSpPr>
        <p:spPr>
          <a:xfrm>
            <a:off x="1232449" y="5805223"/>
            <a:ext cx="6387550" cy="169716"/>
          </a:xfrm>
          <a:prstGeom prst="rect">
            <a:avLst/>
          </a:prstGeom>
          <a:solidFill>
            <a:srgbClr val="E9E9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2">
            <a:extLst>
              <a:ext uri="{FF2B5EF4-FFF2-40B4-BE49-F238E27FC236}">
                <a16:creationId xmlns:a16="http://schemas.microsoft.com/office/drawing/2014/main" xmlns="" id="{4C01030D-0591-4E32-ADEF-27577C84DD93}"/>
              </a:ext>
            </a:extLst>
          </p:cNvPr>
          <p:cNvSpPr/>
          <p:nvPr/>
        </p:nvSpPr>
        <p:spPr>
          <a:xfrm>
            <a:off x="1232449" y="4535820"/>
            <a:ext cx="6387550" cy="169145"/>
          </a:xfrm>
          <a:prstGeom prst="rect">
            <a:avLst/>
          </a:prstGeom>
          <a:solidFill>
            <a:srgbClr val="E9E9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5">
            <a:extLst>
              <a:ext uri="{FF2B5EF4-FFF2-40B4-BE49-F238E27FC236}">
                <a16:creationId xmlns:a16="http://schemas.microsoft.com/office/drawing/2014/main" xmlns="" id="{3C38006D-81DD-4A76-99FE-A11AD27F2657}"/>
              </a:ext>
            </a:extLst>
          </p:cNvPr>
          <p:cNvSpPr/>
          <p:nvPr/>
        </p:nvSpPr>
        <p:spPr>
          <a:xfrm>
            <a:off x="1232448" y="3266418"/>
            <a:ext cx="6387551" cy="159227"/>
          </a:xfrm>
          <a:prstGeom prst="rect">
            <a:avLst/>
          </a:prstGeom>
          <a:solidFill>
            <a:srgbClr val="E9E9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upo 11"/>
          <p:cNvGrpSpPr/>
          <p:nvPr/>
        </p:nvGrpSpPr>
        <p:grpSpPr>
          <a:xfrm>
            <a:off x="-4383314" y="2510161"/>
            <a:ext cx="8447739" cy="915483"/>
            <a:chOff x="-4383314" y="2510161"/>
            <a:chExt cx="8447739" cy="915483"/>
          </a:xfrm>
        </p:grpSpPr>
        <p:grpSp>
          <p:nvGrpSpPr>
            <p:cNvPr id="18" name="Group 11">
              <a:extLst>
                <a:ext uri="{FF2B5EF4-FFF2-40B4-BE49-F238E27FC236}">
                  <a16:creationId xmlns:a16="http://schemas.microsoft.com/office/drawing/2014/main" xmlns="" id="{B76C0E6D-5D4E-484D-A948-378A52A543AD}"/>
                </a:ext>
              </a:extLst>
            </p:cNvPr>
            <p:cNvGrpSpPr/>
            <p:nvPr/>
          </p:nvGrpSpPr>
          <p:grpSpPr>
            <a:xfrm>
              <a:off x="-4383314" y="2510161"/>
              <a:ext cx="5709434" cy="915483"/>
              <a:chOff x="4038781" y="2355242"/>
              <a:chExt cx="5709434" cy="915483"/>
            </a:xfrm>
          </p:grpSpPr>
          <p:sp>
            <p:nvSpPr>
              <p:cNvPr id="19" name="Rectangle 6">
                <a:extLst>
                  <a:ext uri="{FF2B5EF4-FFF2-40B4-BE49-F238E27FC236}">
                    <a16:creationId xmlns:a16="http://schemas.microsoft.com/office/drawing/2014/main" xmlns="" id="{0A604107-783E-4014-B93B-69998F52DBB2}"/>
                  </a:ext>
                </a:extLst>
              </p:cNvPr>
              <p:cNvSpPr/>
              <p:nvPr/>
            </p:nvSpPr>
            <p:spPr>
              <a:xfrm>
                <a:off x="4038781" y="3107712"/>
                <a:ext cx="5152845" cy="163013"/>
              </a:xfrm>
              <a:prstGeom prst="rect">
                <a:avLst/>
              </a:prstGeom>
              <a:solidFill>
                <a:srgbClr val="930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 name="Group 10">
                <a:extLst>
                  <a:ext uri="{FF2B5EF4-FFF2-40B4-BE49-F238E27FC236}">
                    <a16:creationId xmlns:a16="http://schemas.microsoft.com/office/drawing/2014/main" xmlns="" id="{BCF37B5E-2C83-4956-B1D6-160E04AC0B6A}"/>
                  </a:ext>
                </a:extLst>
              </p:cNvPr>
              <p:cNvGrpSpPr/>
              <p:nvPr/>
            </p:nvGrpSpPr>
            <p:grpSpPr>
              <a:xfrm>
                <a:off x="8635033" y="2355242"/>
                <a:ext cx="1113182" cy="690300"/>
                <a:chOff x="8635033" y="2355242"/>
                <a:chExt cx="1113182" cy="690300"/>
              </a:xfrm>
            </p:grpSpPr>
            <p:sp>
              <p:nvSpPr>
                <p:cNvPr id="21" name="Freeform: Shape 7">
                  <a:extLst>
                    <a:ext uri="{FF2B5EF4-FFF2-40B4-BE49-F238E27FC236}">
                      <a16:creationId xmlns:a16="http://schemas.microsoft.com/office/drawing/2014/main" xmlns="" id="{743A74F2-0E07-42C8-8151-F38B814EC739}"/>
                    </a:ext>
                  </a:extLst>
                </p:cNvPr>
                <p:cNvSpPr/>
                <p:nvPr/>
              </p:nvSpPr>
              <p:spPr>
                <a:xfrm flipV="1">
                  <a:off x="8796751" y="2355242"/>
                  <a:ext cx="789747" cy="690300"/>
                </a:xfrm>
                <a:custGeom>
                  <a:avLst/>
                  <a:gdLst>
                    <a:gd name="connsiteX0" fmla="*/ 79515 w 789747"/>
                    <a:gd name="connsiteY0" fmla="*/ 690300 h 690300"/>
                    <a:gd name="connsiteX1" fmla="*/ 710232 w 789747"/>
                    <a:gd name="connsiteY1" fmla="*/ 690300 h 690300"/>
                    <a:gd name="connsiteX2" fmla="*/ 789747 w 789747"/>
                    <a:gd name="connsiteY2" fmla="*/ 610785 h 690300"/>
                    <a:gd name="connsiteX3" fmla="*/ 789747 w 789747"/>
                    <a:gd name="connsiteY3" fmla="*/ 292737 h 690300"/>
                    <a:gd name="connsiteX4" fmla="*/ 710232 w 789747"/>
                    <a:gd name="connsiteY4" fmla="*/ 213222 h 690300"/>
                    <a:gd name="connsiteX5" fmla="*/ 504555 w 789747"/>
                    <a:gd name="connsiteY5" fmla="*/ 213222 h 690300"/>
                    <a:gd name="connsiteX6" fmla="*/ 394873 w 789747"/>
                    <a:gd name="connsiteY6" fmla="*/ 0 h 690300"/>
                    <a:gd name="connsiteX7" fmla="*/ 285190 w 789747"/>
                    <a:gd name="connsiteY7" fmla="*/ 213222 h 690300"/>
                    <a:gd name="connsiteX8" fmla="*/ 79515 w 789747"/>
                    <a:gd name="connsiteY8" fmla="*/ 213222 h 690300"/>
                    <a:gd name="connsiteX9" fmla="*/ 0 w 789747"/>
                    <a:gd name="connsiteY9" fmla="*/ 292737 h 690300"/>
                    <a:gd name="connsiteX10" fmla="*/ 0 w 789747"/>
                    <a:gd name="connsiteY10" fmla="*/ 610785 h 690300"/>
                    <a:gd name="connsiteX11" fmla="*/ 79515 w 789747"/>
                    <a:gd name="connsiteY11" fmla="*/ 690300 h 690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9747" h="690300">
                      <a:moveTo>
                        <a:pt x="79515" y="690300"/>
                      </a:moveTo>
                      <a:lnTo>
                        <a:pt x="710232" y="690300"/>
                      </a:lnTo>
                      <a:cubicBezTo>
                        <a:pt x="754147" y="690300"/>
                        <a:pt x="789747" y="654700"/>
                        <a:pt x="789747" y="610785"/>
                      </a:cubicBezTo>
                      <a:lnTo>
                        <a:pt x="789747" y="292737"/>
                      </a:lnTo>
                      <a:cubicBezTo>
                        <a:pt x="789747" y="248822"/>
                        <a:pt x="754147" y="213222"/>
                        <a:pt x="710232" y="213222"/>
                      </a:cubicBezTo>
                      <a:lnTo>
                        <a:pt x="504555" y="213222"/>
                      </a:lnTo>
                      <a:lnTo>
                        <a:pt x="394873" y="0"/>
                      </a:lnTo>
                      <a:lnTo>
                        <a:pt x="285190" y="213222"/>
                      </a:lnTo>
                      <a:lnTo>
                        <a:pt x="79515" y="213222"/>
                      </a:lnTo>
                      <a:cubicBezTo>
                        <a:pt x="35600" y="213222"/>
                        <a:pt x="0" y="248822"/>
                        <a:pt x="0" y="292737"/>
                      </a:cubicBezTo>
                      <a:lnTo>
                        <a:pt x="0" y="610785"/>
                      </a:lnTo>
                      <a:cubicBezTo>
                        <a:pt x="0" y="654700"/>
                        <a:pt x="35600" y="690300"/>
                        <a:pt x="79515" y="690300"/>
                      </a:cubicBezTo>
                      <a:close/>
                    </a:path>
                  </a:pathLst>
                </a:custGeom>
                <a:solidFill>
                  <a:srgbClr val="930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8">
                  <a:extLst>
                    <a:ext uri="{FF2B5EF4-FFF2-40B4-BE49-F238E27FC236}">
                      <a16:creationId xmlns:a16="http://schemas.microsoft.com/office/drawing/2014/main" xmlns="" id="{1673A0B0-AE4C-4B09-947D-8E9F569ECB8A}"/>
                    </a:ext>
                  </a:extLst>
                </p:cNvPr>
                <p:cNvSpPr txBox="1"/>
                <p:nvPr/>
              </p:nvSpPr>
              <p:spPr>
                <a:xfrm>
                  <a:off x="8635033" y="2355242"/>
                  <a:ext cx="1113182" cy="461665"/>
                </a:xfrm>
                <a:prstGeom prst="rect">
                  <a:avLst/>
                </a:prstGeom>
                <a:noFill/>
              </p:spPr>
              <p:txBody>
                <a:bodyPr wrap="square" rtlCol="0">
                  <a:spAutoFit/>
                </a:bodyPr>
                <a:lstStyle/>
                <a:p>
                  <a:pPr algn="ctr"/>
                  <a:r>
                    <a:rPr lang="en-US" sz="2400" b="1" dirty="0" smtClean="0">
                      <a:solidFill>
                        <a:schemeClr val="bg1"/>
                      </a:solidFill>
                      <a:latin typeface="Arial" panose="020B0604020202020204" pitchFamily="34" charset="0"/>
                      <a:ea typeface="Tahoma" panose="020B0604030504040204" pitchFamily="34" charset="0"/>
                      <a:cs typeface="Arial" panose="020B0604020202020204" pitchFamily="34" charset="0"/>
                    </a:rPr>
                    <a:t>64</a:t>
                  </a:r>
                  <a:r>
                    <a:rPr lang="en-US" b="1" dirty="0" smtClean="0">
                      <a:solidFill>
                        <a:schemeClr val="bg1"/>
                      </a:solidFill>
                      <a:latin typeface="Arial" panose="020B0604020202020204" pitchFamily="34" charset="0"/>
                      <a:ea typeface="Tahoma" panose="020B0604030504040204" pitchFamily="34" charset="0"/>
                      <a:cs typeface="Arial" panose="020B0604020202020204" pitchFamily="34" charset="0"/>
                    </a:rPr>
                    <a:t>%</a:t>
                  </a:r>
                  <a:endParaRPr lang="en-US" sz="2400" b="1"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grpSp>
        </p:grpSp>
        <p:sp>
          <p:nvSpPr>
            <p:cNvPr id="34" name="TextBox 9">
              <a:extLst>
                <a:ext uri="{FF2B5EF4-FFF2-40B4-BE49-F238E27FC236}">
                  <a16:creationId xmlns:a16="http://schemas.microsoft.com/office/drawing/2014/main" xmlns="" id="{D53086C7-E20E-40BB-A23D-4EE494CB440C}"/>
                </a:ext>
              </a:extLst>
            </p:cNvPr>
            <p:cNvSpPr txBox="1"/>
            <p:nvPr/>
          </p:nvSpPr>
          <p:spPr>
            <a:xfrm>
              <a:off x="1130498" y="2894290"/>
              <a:ext cx="2933927" cy="400110"/>
            </a:xfrm>
            <a:prstGeom prst="rect">
              <a:avLst/>
            </a:prstGeom>
            <a:noFill/>
          </p:spPr>
          <p:txBody>
            <a:bodyPr wrap="square" rtlCol="0">
              <a:spAutoFit/>
            </a:bodyPr>
            <a:lstStyle/>
            <a:p>
              <a:r>
                <a:rPr lang="es-EC" sz="2000" b="1" dirty="0" smtClean="0">
                  <a:solidFill>
                    <a:srgbClr val="93093D"/>
                  </a:solidFill>
                  <a:latin typeface="Agency FB" panose="020B0503020202020204" pitchFamily="34" charset="0"/>
                  <a:ea typeface="Tahoma" panose="020B0604030504040204" pitchFamily="34" charset="0"/>
                  <a:cs typeface="Arial" panose="020B0604020202020204" pitchFamily="34" charset="0"/>
                </a:rPr>
                <a:t>APLICACIÓN MUY ÚTIL</a:t>
              </a:r>
              <a:endParaRPr lang="es-EC" sz="2000" b="1" dirty="0">
                <a:solidFill>
                  <a:srgbClr val="93093D"/>
                </a:solidFill>
                <a:latin typeface="Agency FB" panose="020B0503020202020204" pitchFamily="34" charset="0"/>
                <a:ea typeface="Tahoma" panose="020B0604030504040204" pitchFamily="34" charset="0"/>
                <a:cs typeface="Arial" panose="020B0604020202020204" pitchFamily="34" charset="0"/>
              </a:endParaRPr>
            </a:p>
          </p:txBody>
        </p:sp>
      </p:grpSp>
      <p:grpSp>
        <p:nvGrpSpPr>
          <p:cNvPr id="13" name="Grupo 12"/>
          <p:cNvGrpSpPr/>
          <p:nvPr/>
        </p:nvGrpSpPr>
        <p:grpSpPr>
          <a:xfrm>
            <a:off x="-3519069" y="3795593"/>
            <a:ext cx="7587148" cy="900027"/>
            <a:chOff x="-3522723" y="3779563"/>
            <a:chExt cx="7587148" cy="900027"/>
          </a:xfrm>
        </p:grpSpPr>
        <p:grpSp>
          <p:nvGrpSpPr>
            <p:cNvPr id="23" name="Group 13">
              <a:extLst>
                <a:ext uri="{FF2B5EF4-FFF2-40B4-BE49-F238E27FC236}">
                  <a16:creationId xmlns:a16="http://schemas.microsoft.com/office/drawing/2014/main" xmlns="" id="{538D669C-41D2-4EF1-BD44-E7534D5919FF}"/>
                </a:ext>
              </a:extLst>
            </p:cNvPr>
            <p:cNvGrpSpPr/>
            <p:nvPr/>
          </p:nvGrpSpPr>
          <p:grpSpPr>
            <a:xfrm>
              <a:off x="-3522723" y="3779563"/>
              <a:ext cx="4848843" cy="900027"/>
              <a:chOff x="4899372" y="2355242"/>
              <a:chExt cx="4848843" cy="900027"/>
            </a:xfrm>
          </p:grpSpPr>
          <p:sp>
            <p:nvSpPr>
              <p:cNvPr id="24" name="Rectangle 14">
                <a:extLst>
                  <a:ext uri="{FF2B5EF4-FFF2-40B4-BE49-F238E27FC236}">
                    <a16:creationId xmlns:a16="http://schemas.microsoft.com/office/drawing/2014/main" xmlns="" id="{146C6FF1-C716-4DFD-BD67-344D3E36C756}"/>
                  </a:ext>
                </a:extLst>
              </p:cNvPr>
              <p:cNvSpPr/>
              <p:nvPr/>
            </p:nvSpPr>
            <p:spPr>
              <a:xfrm>
                <a:off x="4899372" y="3091110"/>
                <a:ext cx="4292254" cy="164159"/>
              </a:xfrm>
              <a:prstGeom prst="rect">
                <a:avLst/>
              </a:prstGeom>
              <a:solidFill>
                <a:srgbClr val="CA00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15">
                <a:extLst>
                  <a:ext uri="{FF2B5EF4-FFF2-40B4-BE49-F238E27FC236}">
                    <a16:creationId xmlns:a16="http://schemas.microsoft.com/office/drawing/2014/main" xmlns="" id="{AA248667-953E-45C7-9FED-478BA07EB6D9}"/>
                  </a:ext>
                </a:extLst>
              </p:cNvPr>
              <p:cNvGrpSpPr/>
              <p:nvPr/>
            </p:nvGrpSpPr>
            <p:grpSpPr>
              <a:xfrm>
                <a:off x="8635033" y="2355242"/>
                <a:ext cx="1113182" cy="690300"/>
                <a:chOff x="8635033" y="2355242"/>
                <a:chExt cx="1113182" cy="690300"/>
              </a:xfrm>
            </p:grpSpPr>
            <p:sp>
              <p:nvSpPr>
                <p:cNvPr id="26" name="Freeform: Shape 16">
                  <a:extLst>
                    <a:ext uri="{FF2B5EF4-FFF2-40B4-BE49-F238E27FC236}">
                      <a16:creationId xmlns:a16="http://schemas.microsoft.com/office/drawing/2014/main" xmlns="" id="{61F04E8F-C200-4553-916E-7312A46E6251}"/>
                    </a:ext>
                  </a:extLst>
                </p:cNvPr>
                <p:cNvSpPr/>
                <p:nvPr/>
              </p:nvSpPr>
              <p:spPr>
                <a:xfrm flipV="1">
                  <a:off x="8796751" y="2355242"/>
                  <a:ext cx="789747" cy="690300"/>
                </a:xfrm>
                <a:custGeom>
                  <a:avLst/>
                  <a:gdLst>
                    <a:gd name="connsiteX0" fmla="*/ 79515 w 789747"/>
                    <a:gd name="connsiteY0" fmla="*/ 690300 h 690300"/>
                    <a:gd name="connsiteX1" fmla="*/ 710232 w 789747"/>
                    <a:gd name="connsiteY1" fmla="*/ 690300 h 690300"/>
                    <a:gd name="connsiteX2" fmla="*/ 789747 w 789747"/>
                    <a:gd name="connsiteY2" fmla="*/ 610785 h 690300"/>
                    <a:gd name="connsiteX3" fmla="*/ 789747 w 789747"/>
                    <a:gd name="connsiteY3" fmla="*/ 292737 h 690300"/>
                    <a:gd name="connsiteX4" fmla="*/ 710232 w 789747"/>
                    <a:gd name="connsiteY4" fmla="*/ 213222 h 690300"/>
                    <a:gd name="connsiteX5" fmla="*/ 504555 w 789747"/>
                    <a:gd name="connsiteY5" fmla="*/ 213222 h 690300"/>
                    <a:gd name="connsiteX6" fmla="*/ 394873 w 789747"/>
                    <a:gd name="connsiteY6" fmla="*/ 0 h 690300"/>
                    <a:gd name="connsiteX7" fmla="*/ 285190 w 789747"/>
                    <a:gd name="connsiteY7" fmla="*/ 213222 h 690300"/>
                    <a:gd name="connsiteX8" fmla="*/ 79515 w 789747"/>
                    <a:gd name="connsiteY8" fmla="*/ 213222 h 690300"/>
                    <a:gd name="connsiteX9" fmla="*/ 0 w 789747"/>
                    <a:gd name="connsiteY9" fmla="*/ 292737 h 690300"/>
                    <a:gd name="connsiteX10" fmla="*/ 0 w 789747"/>
                    <a:gd name="connsiteY10" fmla="*/ 610785 h 690300"/>
                    <a:gd name="connsiteX11" fmla="*/ 79515 w 789747"/>
                    <a:gd name="connsiteY11" fmla="*/ 690300 h 690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9747" h="690300">
                      <a:moveTo>
                        <a:pt x="79515" y="690300"/>
                      </a:moveTo>
                      <a:lnTo>
                        <a:pt x="710232" y="690300"/>
                      </a:lnTo>
                      <a:cubicBezTo>
                        <a:pt x="754147" y="690300"/>
                        <a:pt x="789747" y="654700"/>
                        <a:pt x="789747" y="610785"/>
                      </a:cubicBezTo>
                      <a:lnTo>
                        <a:pt x="789747" y="292737"/>
                      </a:lnTo>
                      <a:cubicBezTo>
                        <a:pt x="789747" y="248822"/>
                        <a:pt x="754147" y="213222"/>
                        <a:pt x="710232" y="213222"/>
                      </a:cubicBezTo>
                      <a:lnTo>
                        <a:pt x="504555" y="213222"/>
                      </a:lnTo>
                      <a:lnTo>
                        <a:pt x="394873" y="0"/>
                      </a:lnTo>
                      <a:lnTo>
                        <a:pt x="285190" y="213222"/>
                      </a:lnTo>
                      <a:lnTo>
                        <a:pt x="79515" y="213222"/>
                      </a:lnTo>
                      <a:cubicBezTo>
                        <a:pt x="35600" y="213222"/>
                        <a:pt x="0" y="248822"/>
                        <a:pt x="0" y="292737"/>
                      </a:cubicBezTo>
                      <a:lnTo>
                        <a:pt x="0" y="610785"/>
                      </a:lnTo>
                      <a:cubicBezTo>
                        <a:pt x="0" y="654700"/>
                        <a:pt x="35600" y="690300"/>
                        <a:pt x="79515" y="690300"/>
                      </a:cubicBezTo>
                      <a:close/>
                    </a:path>
                  </a:pathLst>
                </a:custGeom>
                <a:solidFill>
                  <a:srgbClr val="CA00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17">
                  <a:extLst>
                    <a:ext uri="{FF2B5EF4-FFF2-40B4-BE49-F238E27FC236}">
                      <a16:creationId xmlns:a16="http://schemas.microsoft.com/office/drawing/2014/main" xmlns="" id="{1AFCEA3F-0546-4742-A7A7-2D9ED1A14D8E}"/>
                    </a:ext>
                  </a:extLst>
                </p:cNvPr>
                <p:cNvSpPr txBox="1"/>
                <p:nvPr/>
              </p:nvSpPr>
              <p:spPr>
                <a:xfrm>
                  <a:off x="8635033" y="2355242"/>
                  <a:ext cx="1113182" cy="461665"/>
                </a:xfrm>
                <a:prstGeom prst="rect">
                  <a:avLst/>
                </a:prstGeom>
                <a:noFill/>
              </p:spPr>
              <p:txBody>
                <a:bodyPr wrap="square" rtlCol="0">
                  <a:spAutoFit/>
                </a:bodyPr>
                <a:lstStyle/>
                <a:p>
                  <a:pPr algn="ctr"/>
                  <a:r>
                    <a:rPr lang="en-US" sz="2400" b="1" dirty="0" smtClean="0">
                      <a:solidFill>
                        <a:schemeClr val="bg1"/>
                      </a:solidFill>
                      <a:latin typeface="Arial" panose="020B0604020202020204" pitchFamily="34" charset="0"/>
                      <a:ea typeface="Tahoma" panose="020B0604030504040204" pitchFamily="34" charset="0"/>
                      <a:cs typeface="Arial" panose="020B0604020202020204" pitchFamily="34" charset="0"/>
                    </a:rPr>
                    <a:t>29</a:t>
                  </a:r>
                  <a:r>
                    <a:rPr lang="en-US" b="1" dirty="0" smtClean="0">
                      <a:solidFill>
                        <a:schemeClr val="bg1"/>
                      </a:solidFill>
                      <a:latin typeface="Arial" panose="020B0604020202020204" pitchFamily="34" charset="0"/>
                      <a:ea typeface="Tahoma" panose="020B0604030504040204" pitchFamily="34" charset="0"/>
                      <a:cs typeface="Arial" panose="020B0604020202020204" pitchFamily="34" charset="0"/>
                    </a:rPr>
                    <a:t>%</a:t>
                  </a:r>
                  <a:endParaRPr lang="en-US" sz="2400" b="1"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grpSp>
        </p:grpSp>
        <p:sp>
          <p:nvSpPr>
            <p:cNvPr id="35" name="TextBox 18">
              <a:extLst>
                <a:ext uri="{FF2B5EF4-FFF2-40B4-BE49-F238E27FC236}">
                  <a16:creationId xmlns:a16="http://schemas.microsoft.com/office/drawing/2014/main" xmlns="" id="{2B8954BF-9982-450C-9336-CC731128F4F5}"/>
                </a:ext>
              </a:extLst>
            </p:cNvPr>
            <p:cNvSpPr txBox="1"/>
            <p:nvPr/>
          </p:nvSpPr>
          <p:spPr>
            <a:xfrm>
              <a:off x="1130498" y="4163692"/>
              <a:ext cx="2933927" cy="400110"/>
            </a:xfrm>
            <a:prstGeom prst="rect">
              <a:avLst/>
            </a:prstGeom>
            <a:noFill/>
          </p:spPr>
          <p:txBody>
            <a:bodyPr wrap="square" rtlCol="0">
              <a:spAutoFit/>
            </a:bodyPr>
            <a:lstStyle/>
            <a:p>
              <a:r>
                <a:rPr lang="es-EC" sz="2000" b="1" dirty="0" smtClean="0">
                  <a:solidFill>
                    <a:srgbClr val="CA0034"/>
                  </a:solidFill>
                  <a:latin typeface="Agency FB" panose="020B0503020202020204" pitchFamily="34" charset="0"/>
                  <a:ea typeface="Tahoma" panose="020B0604030504040204" pitchFamily="34" charset="0"/>
                  <a:cs typeface="Arial" panose="020B0604020202020204" pitchFamily="34" charset="0"/>
                </a:rPr>
                <a:t>APLICACIÓN ÚTIL</a:t>
              </a:r>
              <a:endParaRPr lang="es-EC" sz="2000" b="1" dirty="0">
                <a:solidFill>
                  <a:srgbClr val="CA0034"/>
                </a:solidFill>
                <a:latin typeface="Agency FB" panose="020B0503020202020204" pitchFamily="34" charset="0"/>
                <a:ea typeface="Tahoma" panose="020B0604030504040204" pitchFamily="34" charset="0"/>
                <a:cs typeface="Arial" panose="020B0604020202020204" pitchFamily="34" charset="0"/>
              </a:endParaRPr>
            </a:p>
          </p:txBody>
        </p:sp>
      </p:grpSp>
      <p:grpSp>
        <p:nvGrpSpPr>
          <p:cNvPr id="53" name="Grupo 52"/>
          <p:cNvGrpSpPr/>
          <p:nvPr/>
        </p:nvGrpSpPr>
        <p:grpSpPr>
          <a:xfrm>
            <a:off x="-3522723" y="5048965"/>
            <a:ext cx="7587148" cy="925974"/>
            <a:chOff x="-3522723" y="5048965"/>
            <a:chExt cx="7587148" cy="925974"/>
          </a:xfrm>
        </p:grpSpPr>
        <p:grpSp>
          <p:nvGrpSpPr>
            <p:cNvPr id="28" name="Group 20">
              <a:extLst>
                <a:ext uri="{FF2B5EF4-FFF2-40B4-BE49-F238E27FC236}">
                  <a16:creationId xmlns:a16="http://schemas.microsoft.com/office/drawing/2014/main" xmlns="" id="{F24F5251-92E8-46F3-A6FE-C2BAACD46D1E}"/>
                </a:ext>
              </a:extLst>
            </p:cNvPr>
            <p:cNvGrpSpPr/>
            <p:nvPr/>
          </p:nvGrpSpPr>
          <p:grpSpPr>
            <a:xfrm>
              <a:off x="-3522723" y="5048965"/>
              <a:ext cx="4844459" cy="925974"/>
              <a:chOff x="4903756" y="2355242"/>
              <a:chExt cx="4844459" cy="925974"/>
            </a:xfrm>
          </p:grpSpPr>
          <p:sp>
            <p:nvSpPr>
              <p:cNvPr id="29" name="Rectangle 21">
                <a:extLst>
                  <a:ext uri="{FF2B5EF4-FFF2-40B4-BE49-F238E27FC236}">
                    <a16:creationId xmlns:a16="http://schemas.microsoft.com/office/drawing/2014/main" xmlns="" id="{4CEB4241-AB46-4EBC-8674-545EEDA6C47B}"/>
                  </a:ext>
                </a:extLst>
              </p:cNvPr>
              <p:cNvSpPr/>
              <p:nvPr/>
            </p:nvSpPr>
            <p:spPr>
              <a:xfrm>
                <a:off x="4903756" y="3107714"/>
                <a:ext cx="4287869" cy="173502"/>
              </a:xfrm>
              <a:prstGeom prst="rect">
                <a:avLst/>
              </a:prstGeom>
              <a:solidFill>
                <a:srgbClr val="FF5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2">
                <a:extLst>
                  <a:ext uri="{FF2B5EF4-FFF2-40B4-BE49-F238E27FC236}">
                    <a16:creationId xmlns:a16="http://schemas.microsoft.com/office/drawing/2014/main" xmlns="" id="{3ADC783D-0C64-42BC-A892-22DCDDCDEFE4}"/>
                  </a:ext>
                </a:extLst>
              </p:cNvPr>
              <p:cNvGrpSpPr/>
              <p:nvPr/>
            </p:nvGrpSpPr>
            <p:grpSpPr>
              <a:xfrm>
                <a:off x="8635033" y="2355242"/>
                <a:ext cx="1113182" cy="690300"/>
                <a:chOff x="8635033" y="2355242"/>
                <a:chExt cx="1113182" cy="690300"/>
              </a:xfrm>
            </p:grpSpPr>
            <p:sp>
              <p:nvSpPr>
                <p:cNvPr id="31" name="Freeform: Shape 23">
                  <a:extLst>
                    <a:ext uri="{FF2B5EF4-FFF2-40B4-BE49-F238E27FC236}">
                      <a16:creationId xmlns:a16="http://schemas.microsoft.com/office/drawing/2014/main" xmlns="" id="{AD474568-92B0-431D-A047-A0DA97911F3D}"/>
                    </a:ext>
                  </a:extLst>
                </p:cNvPr>
                <p:cNvSpPr/>
                <p:nvPr/>
              </p:nvSpPr>
              <p:spPr>
                <a:xfrm flipV="1">
                  <a:off x="8796751" y="2355242"/>
                  <a:ext cx="789747" cy="690300"/>
                </a:xfrm>
                <a:custGeom>
                  <a:avLst/>
                  <a:gdLst>
                    <a:gd name="connsiteX0" fmla="*/ 79515 w 789747"/>
                    <a:gd name="connsiteY0" fmla="*/ 690300 h 690300"/>
                    <a:gd name="connsiteX1" fmla="*/ 710232 w 789747"/>
                    <a:gd name="connsiteY1" fmla="*/ 690300 h 690300"/>
                    <a:gd name="connsiteX2" fmla="*/ 789747 w 789747"/>
                    <a:gd name="connsiteY2" fmla="*/ 610785 h 690300"/>
                    <a:gd name="connsiteX3" fmla="*/ 789747 w 789747"/>
                    <a:gd name="connsiteY3" fmla="*/ 292737 h 690300"/>
                    <a:gd name="connsiteX4" fmla="*/ 710232 w 789747"/>
                    <a:gd name="connsiteY4" fmla="*/ 213222 h 690300"/>
                    <a:gd name="connsiteX5" fmla="*/ 504555 w 789747"/>
                    <a:gd name="connsiteY5" fmla="*/ 213222 h 690300"/>
                    <a:gd name="connsiteX6" fmla="*/ 394873 w 789747"/>
                    <a:gd name="connsiteY6" fmla="*/ 0 h 690300"/>
                    <a:gd name="connsiteX7" fmla="*/ 285190 w 789747"/>
                    <a:gd name="connsiteY7" fmla="*/ 213222 h 690300"/>
                    <a:gd name="connsiteX8" fmla="*/ 79515 w 789747"/>
                    <a:gd name="connsiteY8" fmla="*/ 213222 h 690300"/>
                    <a:gd name="connsiteX9" fmla="*/ 0 w 789747"/>
                    <a:gd name="connsiteY9" fmla="*/ 292737 h 690300"/>
                    <a:gd name="connsiteX10" fmla="*/ 0 w 789747"/>
                    <a:gd name="connsiteY10" fmla="*/ 610785 h 690300"/>
                    <a:gd name="connsiteX11" fmla="*/ 79515 w 789747"/>
                    <a:gd name="connsiteY11" fmla="*/ 690300 h 690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9747" h="690300">
                      <a:moveTo>
                        <a:pt x="79515" y="690300"/>
                      </a:moveTo>
                      <a:lnTo>
                        <a:pt x="710232" y="690300"/>
                      </a:lnTo>
                      <a:cubicBezTo>
                        <a:pt x="754147" y="690300"/>
                        <a:pt x="789747" y="654700"/>
                        <a:pt x="789747" y="610785"/>
                      </a:cubicBezTo>
                      <a:lnTo>
                        <a:pt x="789747" y="292737"/>
                      </a:lnTo>
                      <a:cubicBezTo>
                        <a:pt x="789747" y="248822"/>
                        <a:pt x="754147" y="213222"/>
                        <a:pt x="710232" y="213222"/>
                      </a:cubicBezTo>
                      <a:lnTo>
                        <a:pt x="504555" y="213222"/>
                      </a:lnTo>
                      <a:lnTo>
                        <a:pt x="394873" y="0"/>
                      </a:lnTo>
                      <a:lnTo>
                        <a:pt x="285190" y="213222"/>
                      </a:lnTo>
                      <a:lnTo>
                        <a:pt x="79515" y="213222"/>
                      </a:lnTo>
                      <a:cubicBezTo>
                        <a:pt x="35600" y="213222"/>
                        <a:pt x="0" y="248822"/>
                        <a:pt x="0" y="292737"/>
                      </a:cubicBezTo>
                      <a:lnTo>
                        <a:pt x="0" y="610785"/>
                      </a:lnTo>
                      <a:cubicBezTo>
                        <a:pt x="0" y="654700"/>
                        <a:pt x="35600" y="690300"/>
                        <a:pt x="79515" y="690300"/>
                      </a:cubicBezTo>
                      <a:close/>
                    </a:path>
                  </a:pathLst>
                </a:custGeom>
                <a:solidFill>
                  <a:srgbClr val="FF5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24">
                  <a:extLst>
                    <a:ext uri="{FF2B5EF4-FFF2-40B4-BE49-F238E27FC236}">
                      <a16:creationId xmlns:a16="http://schemas.microsoft.com/office/drawing/2014/main" xmlns="" id="{8FE530BE-4CC4-4FC2-8E56-056AD5D60627}"/>
                    </a:ext>
                  </a:extLst>
                </p:cNvPr>
                <p:cNvSpPr txBox="1"/>
                <p:nvPr/>
              </p:nvSpPr>
              <p:spPr>
                <a:xfrm>
                  <a:off x="8635033" y="2355242"/>
                  <a:ext cx="1113182" cy="461665"/>
                </a:xfrm>
                <a:prstGeom prst="rect">
                  <a:avLst/>
                </a:prstGeom>
                <a:noFill/>
              </p:spPr>
              <p:txBody>
                <a:bodyPr wrap="square" rtlCol="0">
                  <a:spAutoFit/>
                </a:bodyPr>
                <a:lstStyle/>
                <a:p>
                  <a:pPr algn="ctr"/>
                  <a:r>
                    <a:rPr lang="en-US" sz="2400" b="1" dirty="0" smtClean="0">
                      <a:solidFill>
                        <a:schemeClr val="bg1"/>
                      </a:solidFill>
                      <a:latin typeface="Arial" panose="020B0604020202020204" pitchFamily="34" charset="0"/>
                      <a:ea typeface="Tahoma" panose="020B0604030504040204" pitchFamily="34" charset="0"/>
                      <a:cs typeface="Arial" panose="020B0604020202020204" pitchFamily="34" charset="0"/>
                    </a:rPr>
                    <a:t>7</a:t>
                  </a:r>
                  <a:r>
                    <a:rPr lang="en-US" b="1" dirty="0" smtClean="0">
                      <a:solidFill>
                        <a:schemeClr val="bg1"/>
                      </a:solidFill>
                      <a:latin typeface="Arial" panose="020B0604020202020204" pitchFamily="34" charset="0"/>
                      <a:ea typeface="Tahoma" panose="020B0604030504040204" pitchFamily="34" charset="0"/>
                      <a:cs typeface="Arial" panose="020B0604020202020204" pitchFamily="34" charset="0"/>
                    </a:rPr>
                    <a:t>%</a:t>
                  </a:r>
                  <a:endParaRPr lang="en-US" sz="2400" b="1"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grpSp>
        </p:grpSp>
        <p:sp>
          <p:nvSpPr>
            <p:cNvPr id="36" name="TextBox 25">
              <a:extLst>
                <a:ext uri="{FF2B5EF4-FFF2-40B4-BE49-F238E27FC236}">
                  <a16:creationId xmlns:a16="http://schemas.microsoft.com/office/drawing/2014/main" xmlns="" id="{6265894D-7DBD-496E-A38B-82C39C28EF84}"/>
                </a:ext>
              </a:extLst>
            </p:cNvPr>
            <p:cNvSpPr txBox="1"/>
            <p:nvPr/>
          </p:nvSpPr>
          <p:spPr>
            <a:xfrm>
              <a:off x="1130498" y="5433094"/>
              <a:ext cx="2933927" cy="400110"/>
            </a:xfrm>
            <a:prstGeom prst="rect">
              <a:avLst/>
            </a:prstGeom>
            <a:noFill/>
          </p:spPr>
          <p:txBody>
            <a:bodyPr wrap="square" rtlCol="0">
              <a:spAutoFit/>
            </a:bodyPr>
            <a:lstStyle/>
            <a:p>
              <a:r>
                <a:rPr lang="es-EC" sz="2000" b="1" dirty="0" smtClean="0">
                  <a:solidFill>
                    <a:srgbClr val="FF5626"/>
                  </a:solidFill>
                  <a:latin typeface="Agency FB" panose="020B0503020202020204" pitchFamily="34" charset="0"/>
                  <a:ea typeface="Tahoma" panose="020B0604030504040204" pitchFamily="34" charset="0"/>
                  <a:cs typeface="Arial" panose="020B0604020202020204" pitchFamily="34" charset="0"/>
                </a:rPr>
                <a:t>APLICACIÓN INDIFERENTE</a:t>
              </a:r>
              <a:endParaRPr lang="es-EC" sz="2000" b="1" dirty="0">
                <a:solidFill>
                  <a:srgbClr val="FF5626"/>
                </a:solidFill>
                <a:latin typeface="Agency FB" panose="020B0503020202020204" pitchFamily="34" charset="0"/>
                <a:ea typeface="Tahoma" panose="020B0604030504040204" pitchFamily="34" charset="0"/>
                <a:cs typeface="Arial" panose="020B0604020202020204" pitchFamily="34" charset="0"/>
              </a:endParaRPr>
            </a:p>
          </p:txBody>
        </p:sp>
      </p:grpSp>
      <p:sp>
        <p:nvSpPr>
          <p:cNvPr id="37" name="TextBox 9">
            <a:extLst>
              <a:ext uri="{FF2B5EF4-FFF2-40B4-BE49-F238E27FC236}">
                <a16:creationId xmlns:a16="http://schemas.microsoft.com/office/drawing/2014/main" xmlns="" id="{D53086C7-E20E-40BB-A23D-4EE494CB440C}"/>
              </a:ext>
            </a:extLst>
          </p:cNvPr>
          <p:cNvSpPr txBox="1"/>
          <p:nvPr/>
        </p:nvSpPr>
        <p:spPr>
          <a:xfrm>
            <a:off x="1112867" y="3425646"/>
            <a:ext cx="6507132" cy="307777"/>
          </a:xfrm>
          <a:prstGeom prst="rect">
            <a:avLst/>
          </a:prstGeom>
          <a:noFill/>
        </p:spPr>
        <p:txBody>
          <a:bodyPr wrap="square" rtlCol="0">
            <a:spAutoFit/>
          </a:bodyPr>
          <a:lstStyle/>
          <a:p>
            <a:r>
              <a:rPr lang="es-EC" sz="1400" b="1" dirty="0" smtClean="0">
                <a:solidFill>
                  <a:schemeClr val="bg1">
                    <a:lumMod val="50000"/>
                  </a:schemeClr>
                </a:solidFill>
                <a:latin typeface="Agency FB" panose="020B0503020202020204" pitchFamily="34" charset="0"/>
                <a:ea typeface="Tahoma" panose="020B0604030504040204" pitchFamily="34" charset="0"/>
                <a:cs typeface="Arial" panose="020B0604020202020204" pitchFamily="34" charset="0"/>
              </a:rPr>
              <a:t>0 </a:t>
            </a:r>
            <a:r>
              <a:rPr lang="es-EC" sz="1400" b="1" dirty="0">
                <a:solidFill>
                  <a:schemeClr val="bg1">
                    <a:lumMod val="50000"/>
                  </a:schemeClr>
                </a:solidFill>
                <a:latin typeface="Agency FB" panose="020B0503020202020204" pitchFamily="34" charset="0"/>
                <a:ea typeface="Tahoma" panose="020B0604030504040204" pitchFamily="34" charset="0"/>
                <a:cs typeface="Arial" panose="020B0604020202020204" pitchFamily="34" charset="0"/>
              </a:rPr>
              <a:t>%</a:t>
            </a:r>
            <a:r>
              <a:rPr lang="es-EC" sz="1400" b="1" dirty="0" smtClean="0">
                <a:solidFill>
                  <a:schemeClr val="bg1">
                    <a:lumMod val="50000"/>
                  </a:schemeClr>
                </a:solidFill>
                <a:latin typeface="Agency FB" panose="020B0503020202020204" pitchFamily="34" charset="0"/>
                <a:ea typeface="Tahoma" panose="020B0604030504040204" pitchFamily="34" charset="0"/>
                <a:cs typeface="Arial" panose="020B0604020202020204" pitchFamily="34" charset="0"/>
              </a:rPr>
              <a:t>	          		       50%	    	    </a:t>
            </a:r>
            <a:r>
              <a:rPr lang="es-EC" sz="1400" b="1" dirty="0">
                <a:solidFill>
                  <a:schemeClr val="bg1">
                    <a:lumMod val="50000"/>
                  </a:schemeClr>
                </a:solidFill>
                <a:latin typeface="Agency FB" panose="020B0503020202020204" pitchFamily="34" charset="0"/>
                <a:ea typeface="Tahoma" panose="020B0604030504040204" pitchFamily="34" charset="0"/>
                <a:cs typeface="Arial" panose="020B0604020202020204" pitchFamily="34" charset="0"/>
              </a:rPr>
              <a:t> </a:t>
            </a:r>
            <a:r>
              <a:rPr lang="es-EC" sz="1400" b="1" dirty="0" smtClean="0">
                <a:solidFill>
                  <a:schemeClr val="bg1">
                    <a:lumMod val="50000"/>
                  </a:schemeClr>
                </a:solidFill>
                <a:latin typeface="Agency FB" panose="020B0503020202020204" pitchFamily="34" charset="0"/>
                <a:ea typeface="Tahoma" panose="020B0604030504040204" pitchFamily="34" charset="0"/>
                <a:cs typeface="Arial" panose="020B0604020202020204" pitchFamily="34" charset="0"/>
              </a:rPr>
              <a:t>  	              100%</a:t>
            </a:r>
            <a:endParaRPr lang="es-EC" sz="1400" b="1" dirty="0">
              <a:solidFill>
                <a:schemeClr val="bg1">
                  <a:lumMod val="50000"/>
                </a:schemeClr>
              </a:solidFill>
              <a:latin typeface="Agency FB" panose="020B0503020202020204" pitchFamily="34" charset="0"/>
              <a:ea typeface="Tahoma" panose="020B0604030504040204" pitchFamily="34" charset="0"/>
              <a:cs typeface="Arial" panose="020B0604020202020204" pitchFamily="34" charset="0"/>
            </a:endParaRPr>
          </a:p>
        </p:txBody>
      </p:sp>
      <p:sp>
        <p:nvSpPr>
          <p:cNvPr id="38" name="TextBox 9">
            <a:extLst>
              <a:ext uri="{FF2B5EF4-FFF2-40B4-BE49-F238E27FC236}">
                <a16:creationId xmlns:a16="http://schemas.microsoft.com/office/drawing/2014/main" xmlns="" id="{D53086C7-E20E-40BB-A23D-4EE494CB440C}"/>
              </a:ext>
            </a:extLst>
          </p:cNvPr>
          <p:cNvSpPr txBox="1"/>
          <p:nvPr/>
        </p:nvSpPr>
        <p:spPr>
          <a:xfrm>
            <a:off x="1111679" y="4695620"/>
            <a:ext cx="6508319" cy="307777"/>
          </a:xfrm>
          <a:prstGeom prst="rect">
            <a:avLst/>
          </a:prstGeom>
          <a:noFill/>
        </p:spPr>
        <p:txBody>
          <a:bodyPr wrap="square" rtlCol="0">
            <a:spAutoFit/>
          </a:bodyPr>
          <a:lstStyle/>
          <a:p>
            <a:r>
              <a:rPr lang="es-EC" sz="1400" b="1" dirty="0" smtClean="0">
                <a:solidFill>
                  <a:schemeClr val="bg1">
                    <a:lumMod val="50000"/>
                  </a:schemeClr>
                </a:solidFill>
                <a:latin typeface="Agency FB" panose="020B0503020202020204" pitchFamily="34" charset="0"/>
                <a:ea typeface="Tahoma" panose="020B0604030504040204" pitchFamily="34" charset="0"/>
                <a:cs typeface="Arial" panose="020B0604020202020204" pitchFamily="34" charset="0"/>
              </a:rPr>
              <a:t>0 </a:t>
            </a:r>
            <a:r>
              <a:rPr lang="es-EC" sz="1400" b="1" dirty="0">
                <a:solidFill>
                  <a:schemeClr val="bg1">
                    <a:lumMod val="50000"/>
                  </a:schemeClr>
                </a:solidFill>
                <a:latin typeface="Agency FB" panose="020B0503020202020204" pitchFamily="34" charset="0"/>
                <a:ea typeface="Tahoma" panose="020B0604030504040204" pitchFamily="34" charset="0"/>
                <a:cs typeface="Arial" panose="020B0604020202020204" pitchFamily="34" charset="0"/>
              </a:rPr>
              <a:t>%</a:t>
            </a:r>
            <a:r>
              <a:rPr lang="es-EC" sz="1400" b="1" dirty="0" smtClean="0">
                <a:solidFill>
                  <a:schemeClr val="bg1">
                    <a:lumMod val="50000"/>
                  </a:schemeClr>
                </a:solidFill>
                <a:latin typeface="Agency FB" panose="020B0503020202020204" pitchFamily="34" charset="0"/>
                <a:ea typeface="Tahoma" panose="020B0604030504040204" pitchFamily="34" charset="0"/>
                <a:cs typeface="Arial" panose="020B0604020202020204" pitchFamily="34" charset="0"/>
              </a:rPr>
              <a:t>	         	             	        50%	    </a:t>
            </a:r>
            <a:r>
              <a:rPr lang="es-EC" sz="1400" b="1" dirty="0">
                <a:solidFill>
                  <a:schemeClr val="bg1">
                    <a:lumMod val="50000"/>
                  </a:schemeClr>
                </a:solidFill>
                <a:latin typeface="Agency FB" panose="020B0503020202020204" pitchFamily="34" charset="0"/>
                <a:ea typeface="Tahoma" panose="020B0604030504040204" pitchFamily="34" charset="0"/>
                <a:cs typeface="Arial" panose="020B0604020202020204" pitchFamily="34" charset="0"/>
              </a:rPr>
              <a:t>	</a:t>
            </a:r>
            <a:r>
              <a:rPr lang="es-EC" sz="1400" b="1" dirty="0" smtClean="0">
                <a:solidFill>
                  <a:schemeClr val="bg1">
                    <a:lumMod val="50000"/>
                  </a:schemeClr>
                </a:solidFill>
                <a:latin typeface="Agency FB" panose="020B0503020202020204" pitchFamily="34" charset="0"/>
                <a:ea typeface="Tahoma" panose="020B0604030504040204" pitchFamily="34" charset="0"/>
                <a:cs typeface="Arial" panose="020B0604020202020204" pitchFamily="34" charset="0"/>
              </a:rPr>
              <a:t>	              100%</a:t>
            </a:r>
            <a:endParaRPr lang="es-EC" sz="1400" b="1" dirty="0">
              <a:solidFill>
                <a:schemeClr val="bg1">
                  <a:lumMod val="50000"/>
                </a:schemeClr>
              </a:solidFill>
              <a:latin typeface="Agency FB" panose="020B0503020202020204" pitchFamily="34" charset="0"/>
              <a:ea typeface="Tahoma" panose="020B0604030504040204" pitchFamily="34" charset="0"/>
              <a:cs typeface="Arial" panose="020B0604020202020204" pitchFamily="34" charset="0"/>
            </a:endParaRPr>
          </a:p>
        </p:txBody>
      </p:sp>
      <p:sp>
        <p:nvSpPr>
          <p:cNvPr id="39" name="TextBox 9">
            <a:extLst>
              <a:ext uri="{FF2B5EF4-FFF2-40B4-BE49-F238E27FC236}">
                <a16:creationId xmlns:a16="http://schemas.microsoft.com/office/drawing/2014/main" xmlns="" id="{D53086C7-E20E-40BB-A23D-4EE494CB440C}"/>
              </a:ext>
            </a:extLst>
          </p:cNvPr>
          <p:cNvSpPr txBox="1"/>
          <p:nvPr/>
        </p:nvSpPr>
        <p:spPr>
          <a:xfrm>
            <a:off x="1130498" y="5974940"/>
            <a:ext cx="6489500" cy="307777"/>
          </a:xfrm>
          <a:prstGeom prst="rect">
            <a:avLst/>
          </a:prstGeom>
          <a:noFill/>
        </p:spPr>
        <p:txBody>
          <a:bodyPr wrap="square" rtlCol="0">
            <a:spAutoFit/>
          </a:bodyPr>
          <a:lstStyle/>
          <a:p>
            <a:r>
              <a:rPr lang="es-EC" sz="1400" b="1" dirty="0" smtClean="0">
                <a:solidFill>
                  <a:schemeClr val="bg1">
                    <a:lumMod val="50000"/>
                  </a:schemeClr>
                </a:solidFill>
                <a:latin typeface="Agency FB" panose="020B0503020202020204" pitchFamily="34" charset="0"/>
                <a:ea typeface="Tahoma" panose="020B0604030504040204" pitchFamily="34" charset="0"/>
                <a:cs typeface="Arial" panose="020B0604020202020204" pitchFamily="34" charset="0"/>
              </a:rPr>
              <a:t>0 </a:t>
            </a:r>
            <a:r>
              <a:rPr lang="es-EC" sz="1400" b="1" dirty="0">
                <a:solidFill>
                  <a:schemeClr val="bg1">
                    <a:lumMod val="50000"/>
                  </a:schemeClr>
                </a:solidFill>
                <a:latin typeface="Agency FB" panose="020B0503020202020204" pitchFamily="34" charset="0"/>
                <a:ea typeface="Tahoma" panose="020B0604030504040204" pitchFamily="34" charset="0"/>
                <a:cs typeface="Arial" panose="020B0604020202020204" pitchFamily="34" charset="0"/>
              </a:rPr>
              <a:t>%</a:t>
            </a:r>
            <a:r>
              <a:rPr lang="es-EC" sz="1400" b="1" dirty="0" smtClean="0">
                <a:solidFill>
                  <a:schemeClr val="bg1">
                    <a:lumMod val="50000"/>
                  </a:schemeClr>
                </a:solidFill>
                <a:latin typeface="Agency FB" panose="020B0503020202020204" pitchFamily="34" charset="0"/>
                <a:ea typeface="Tahoma" panose="020B0604030504040204" pitchFamily="34" charset="0"/>
                <a:cs typeface="Arial" panose="020B0604020202020204" pitchFamily="34" charset="0"/>
              </a:rPr>
              <a:t>	         	            	       50%       		       	             100%</a:t>
            </a:r>
            <a:endParaRPr lang="es-EC" sz="1400" b="1" dirty="0">
              <a:solidFill>
                <a:schemeClr val="bg1">
                  <a:lumMod val="50000"/>
                </a:schemeClr>
              </a:solidFill>
              <a:latin typeface="Agency FB" panose="020B0503020202020204" pitchFamily="34" charset="0"/>
              <a:ea typeface="Tahoma" panose="020B0604030504040204" pitchFamily="34" charset="0"/>
              <a:cs typeface="Arial" panose="020B0604020202020204" pitchFamily="34" charset="0"/>
            </a:endParaRPr>
          </a:p>
        </p:txBody>
      </p:sp>
      <p:sp>
        <p:nvSpPr>
          <p:cNvPr id="55" name="Rectángulo redondeado 54"/>
          <p:cNvSpPr/>
          <p:nvPr/>
        </p:nvSpPr>
        <p:spPr>
          <a:xfrm>
            <a:off x="8563428" y="3174905"/>
            <a:ext cx="2902857" cy="1080000"/>
          </a:xfrm>
          <a:prstGeom prst="roundRect">
            <a:avLst/>
          </a:prstGeom>
          <a:noFill/>
          <a:ln>
            <a:solidFill>
              <a:srgbClr val="9309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200" dirty="0" smtClean="0">
                <a:solidFill>
                  <a:srgbClr val="5A1745"/>
                </a:solidFill>
                <a:latin typeface="Agency FB" panose="020B0503020202020204" pitchFamily="34" charset="0"/>
              </a:rPr>
              <a:t>93% de las personas entregaron resultados favorables</a:t>
            </a:r>
            <a:endParaRPr lang="es-ES" sz="2200" dirty="0">
              <a:solidFill>
                <a:srgbClr val="5A1745"/>
              </a:solidFill>
              <a:latin typeface="Agency FB" panose="020B0503020202020204" pitchFamily="34" charset="0"/>
            </a:endParaRPr>
          </a:p>
        </p:txBody>
      </p:sp>
      <p:sp>
        <p:nvSpPr>
          <p:cNvPr id="57" name="Rectángulo redondeado 56"/>
          <p:cNvSpPr/>
          <p:nvPr/>
        </p:nvSpPr>
        <p:spPr>
          <a:xfrm>
            <a:off x="8563428" y="4485893"/>
            <a:ext cx="2902857" cy="1190172"/>
          </a:xfrm>
          <a:prstGeom prst="roundRect">
            <a:avLst/>
          </a:prstGeom>
          <a:noFill/>
          <a:ln>
            <a:solidFill>
              <a:srgbClr val="CA00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200" dirty="0" smtClean="0">
                <a:solidFill>
                  <a:srgbClr val="CA0034"/>
                </a:solidFill>
                <a:latin typeface="Agency FB" panose="020B0503020202020204" pitchFamily="34" charset="0"/>
              </a:rPr>
              <a:t>Fomentar la educación de los usuarios sobre los beneficios de la automatización</a:t>
            </a:r>
            <a:endParaRPr lang="es-ES" sz="2200" dirty="0">
              <a:solidFill>
                <a:srgbClr val="CA0034"/>
              </a:solidFill>
              <a:latin typeface="Agency FB" panose="020B0503020202020204" pitchFamily="34" charset="0"/>
            </a:endParaRPr>
          </a:p>
        </p:txBody>
      </p:sp>
      <p:sp>
        <p:nvSpPr>
          <p:cNvPr id="58" name="Rectángulo 57"/>
          <p:cNvSpPr/>
          <p:nvPr/>
        </p:nvSpPr>
        <p:spPr>
          <a:xfrm>
            <a:off x="-248647" y="1015450"/>
            <a:ext cx="1408665" cy="58425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89034691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25000" decel="75000" fill="hold" nodeType="afterEffect">
                                  <p:stCondLst>
                                    <p:cond delay="0"/>
                                  </p:stCondLst>
                                  <p:childTnLst>
                                    <p:animMotion origin="layout" path="M 8.33333E-7 1.11111E-6 L 0.39232 1.11111E-6 " pathEditMode="relative" rAng="0" ptsTypes="AA">
                                      <p:cBhvr>
                                        <p:cTn id="6" dur="1000" fill="hold"/>
                                        <p:tgtEl>
                                          <p:spTgt spid="12"/>
                                        </p:tgtEl>
                                        <p:attrNameLst>
                                          <p:attrName>ppt_x</p:attrName>
                                          <p:attrName>ppt_y</p:attrName>
                                        </p:attrNameLst>
                                      </p:cBhvr>
                                      <p:rCtr x="19609" y="0"/>
                                    </p:animMotion>
                                  </p:childTnLst>
                                </p:cTn>
                              </p:par>
                              <p:par>
                                <p:cTn id="7" presetID="63" presetClass="path" presetSubtype="0" accel="25000" decel="75000" fill="hold" nodeType="withEffect">
                                  <p:stCondLst>
                                    <p:cond delay="0"/>
                                  </p:stCondLst>
                                  <p:childTnLst>
                                    <p:animMotion origin="layout" path="M 3.95833E-6 -1.48148E-6 L 0.18971 0.00324 " pathEditMode="relative" rAng="0" ptsTypes="AA">
                                      <p:cBhvr>
                                        <p:cTn id="8" dur="1000" fill="hold"/>
                                        <p:tgtEl>
                                          <p:spTgt spid="13"/>
                                        </p:tgtEl>
                                        <p:attrNameLst>
                                          <p:attrName>ppt_x</p:attrName>
                                          <p:attrName>ppt_y</p:attrName>
                                        </p:attrNameLst>
                                      </p:cBhvr>
                                      <p:rCtr x="9479" y="162"/>
                                    </p:animMotion>
                                  </p:childTnLst>
                                </p:cTn>
                              </p:par>
                              <p:par>
                                <p:cTn id="9" presetID="63" presetClass="path" presetSubtype="0" accel="25000" decel="75000" fill="hold" nodeType="withEffect">
                                  <p:stCondLst>
                                    <p:cond delay="0"/>
                                  </p:stCondLst>
                                  <p:childTnLst>
                                    <p:animMotion origin="layout" path="M 4.58333E-6 -3.7037E-6 L 0.09804 -0.00069 " pathEditMode="relative" rAng="0" ptsTypes="AA">
                                      <p:cBhvr>
                                        <p:cTn id="10" dur="1000" fill="hold"/>
                                        <p:tgtEl>
                                          <p:spTgt spid="53"/>
                                        </p:tgtEl>
                                        <p:attrNameLst>
                                          <p:attrName>ppt_x</p:attrName>
                                          <p:attrName>ppt_y</p:attrName>
                                        </p:attrNameLst>
                                      </p:cBhvr>
                                      <p:rCtr x="4896" y="-46"/>
                                    </p:animMotion>
                                  </p:childTnLst>
                                </p:cTn>
                              </p:par>
                              <p:par>
                                <p:cTn id="11" presetID="10" presetClass="entr" presetSubtype="0" fill="hold" grpId="0" nodeType="withEffect">
                                  <p:stCondLst>
                                    <p:cond delay="75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250"/>
                                        <p:tgtEl>
                                          <p:spTgt spid="37"/>
                                        </p:tgtEl>
                                      </p:cBhvr>
                                    </p:animEffect>
                                  </p:childTnLst>
                                </p:cTn>
                              </p:par>
                              <p:par>
                                <p:cTn id="14" presetID="10" presetClass="entr" presetSubtype="0" fill="hold" grpId="0" nodeType="withEffect">
                                  <p:stCondLst>
                                    <p:cond delay="750"/>
                                  </p:stCondLst>
                                  <p:childTnLst>
                                    <p:set>
                                      <p:cBhvr>
                                        <p:cTn id="15" dur="1" fill="hold">
                                          <p:stCondLst>
                                            <p:cond delay="0"/>
                                          </p:stCondLst>
                                        </p:cTn>
                                        <p:tgtEl>
                                          <p:spTgt spid="38"/>
                                        </p:tgtEl>
                                        <p:attrNameLst>
                                          <p:attrName>style.visibility</p:attrName>
                                        </p:attrNameLst>
                                      </p:cBhvr>
                                      <p:to>
                                        <p:strVal val="visible"/>
                                      </p:to>
                                    </p:set>
                                    <p:animEffect transition="in" filter="fade">
                                      <p:cBhvr>
                                        <p:cTn id="16" dur="250"/>
                                        <p:tgtEl>
                                          <p:spTgt spid="38"/>
                                        </p:tgtEl>
                                      </p:cBhvr>
                                    </p:animEffect>
                                  </p:childTnLst>
                                </p:cTn>
                              </p:par>
                              <p:par>
                                <p:cTn id="17" presetID="10" presetClass="entr" presetSubtype="0" fill="hold" grpId="0" nodeType="withEffect">
                                  <p:stCondLst>
                                    <p:cond delay="75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250"/>
                                        <p:tgtEl>
                                          <p:spTgt spid="39"/>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fade">
                                      <p:cBhvr>
                                        <p:cTn id="24" dur="1000"/>
                                        <p:tgtEl>
                                          <p:spTgt spid="55"/>
                                        </p:tgtEl>
                                      </p:cBhvr>
                                    </p:animEffect>
                                    <p:anim calcmode="lin" valueType="num">
                                      <p:cBhvr>
                                        <p:cTn id="25" dur="1000" fill="hold"/>
                                        <p:tgtEl>
                                          <p:spTgt spid="55"/>
                                        </p:tgtEl>
                                        <p:attrNameLst>
                                          <p:attrName>ppt_x</p:attrName>
                                        </p:attrNameLst>
                                      </p:cBhvr>
                                      <p:tavLst>
                                        <p:tav tm="0">
                                          <p:val>
                                            <p:strVal val="#ppt_x"/>
                                          </p:val>
                                        </p:tav>
                                        <p:tav tm="100000">
                                          <p:val>
                                            <p:strVal val="#ppt_x"/>
                                          </p:val>
                                        </p:tav>
                                      </p:tavLst>
                                    </p:anim>
                                    <p:anim calcmode="lin" valueType="num">
                                      <p:cBhvr>
                                        <p:cTn id="26" dur="1000" fill="hold"/>
                                        <p:tgtEl>
                                          <p:spTgt spid="55"/>
                                        </p:tgtEl>
                                        <p:attrNameLst>
                                          <p:attrName>ppt_y</p:attrName>
                                        </p:attrNameLst>
                                      </p:cBhvr>
                                      <p:tavLst>
                                        <p:tav tm="0">
                                          <p:val>
                                            <p:strVal val="#ppt_y+.1"/>
                                          </p:val>
                                        </p:tav>
                                        <p:tav tm="100000">
                                          <p:val>
                                            <p:strVal val="#ppt_y"/>
                                          </p:val>
                                        </p:tav>
                                      </p:tavLst>
                                    </p:anim>
                                  </p:childTnLst>
                                </p:cTn>
                              </p:par>
                            </p:childTnLst>
                          </p:cTn>
                        </p:par>
                        <p:par>
                          <p:cTn id="27" fill="hold">
                            <p:stCondLst>
                              <p:cond delay="1000"/>
                            </p:stCondLst>
                            <p:childTnLst>
                              <p:par>
                                <p:cTn id="28" presetID="42" presetClass="entr" presetSubtype="0" fill="hold" grpId="0" nodeType="afterEffect">
                                  <p:stCondLst>
                                    <p:cond delay="0"/>
                                  </p:stCondLst>
                                  <p:childTnLst>
                                    <p:set>
                                      <p:cBhvr>
                                        <p:cTn id="29" dur="1" fill="hold">
                                          <p:stCondLst>
                                            <p:cond delay="0"/>
                                          </p:stCondLst>
                                        </p:cTn>
                                        <p:tgtEl>
                                          <p:spTgt spid="57"/>
                                        </p:tgtEl>
                                        <p:attrNameLst>
                                          <p:attrName>style.visibility</p:attrName>
                                        </p:attrNameLst>
                                      </p:cBhvr>
                                      <p:to>
                                        <p:strVal val="visible"/>
                                      </p:to>
                                    </p:set>
                                    <p:animEffect transition="in" filter="fade">
                                      <p:cBhvr>
                                        <p:cTn id="30" dur="1000"/>
                                        <p:tgtEl>
                                          <p:spTgt spid="57"/>
                                        </p:tgtEl>
                                      </p:cBhvr>
                                    </p:animEffect>
                                    <p:anim calcmode="lin" valueType="num">
                                      <p:cBhvr>
                                        <p:cTn id="31" dur="1000" fill="hold"/>
                                        <p:tgtEl>
                                          <p:spTgt spid="57"/>
                                        </p:tgtEl>
                                        <p:attrNameLst>
                                          <p:attrName>ppt_x</p:attrName>
                                        </p:attrNameLst>
                                      </p:cBhvr>
                                      <p:tavLst>
                                        <p:tav tm="0">
                                          <p:val>
                                            <p:strVal val="#ppt_x"/>
                                          </p:val>
                                        </p:tav>
                                        <p:tav tm="100000">
                                          <p:val>
                                            <p:strVal val="#ppt_x"/>
                                          </p:val>
                                        </p:tav>
                                      </p:tavLst>
                                    </p:anim>
                                    <p:anim calcmode="lin" valueType="num">
                                      <p:cBhvr>
                                        <p:cTn id="32"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55" grpId="0" animBg="1"/>
      <p:bldP spid="5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6">
            <a:extLst>
              <a:ext uri="{FF2B5EF4-FFF2-40B4-BE49-F238E27FC236}">
                <a16:creationId xmlns:a16="http://schemas.microsoft.com/office/drawing/2014/main" xmlns="" id="{E623F98E-5FFF-4701-A99F-87B202C66033}"/>
              </a:ext>
            </a:extLst>
          </p:cNvPr>
          <p:cNvSpPr txBox="1"/>
          <p:nvPr/>
        </p:nvSpPr>
        <p:spPr>
          <a:xfrm>
            <a:off x="160421" y="329374"/>
            <a:ext cx="11861688" cy="584775"/>
          </a:xfrm>
          <a:prstGeom prst="rect">
            <a:avLst/>
          </a:prstGeom>
          <a:noFill/>
        </p:spPr>
        <p:txBody>
          <a:bodyPr wrap="square" rtlCol="0">
            <a:spAutoFit/>
          </a:bodyPr>
          <a:lstStyle/>
          <a:p>
            <a:pPr algn="ctr"/>
            <a:r>
              <a:rPr lang="es-EC" sz="3200" dirty="0" smtClean="0">
                <a:solidFill>
                  <a:schemeClr val="bg2">
                    <a:lumMod val="50000"/>
                  </a:schemeClr>
                </a:solidFill>
                <a:latin typeface="Agency FB" panose="020B0503020202020204" pitchFamily="34" charset="0"/>
              </a:rPr>
              <a:t>RESULTADOS</a:t>
            </a:r>
            <a:endParaRPr lang="es-EC" sz="3200" dirty="0">
              <a:solidFill>
                <a:schemeClr val="bg2">
                  <a:lumMod val="50000"/>
                </a:schemeClr>
              </a:solidFill>
              <a:latin typeface="Agency FB" panose="020B0503020202020204" pitchFamily="34" charset="0"/>
            </a:endParaRPr>
          </a:p>
        </p:txBody>
      </p:sp>
      <p:grpSp>
        <p:nvGrpSpPr>
          <p:cNvPr id="3" name="Group 78">
            <a:extLst>
              <a:ext uri="{FF2B5EF4-FFF2-40B4-BE49-F238E27FC236}">
                <a16:creationId xmlns:a16="http://schemas.microsoft.com/office/drawing/2014/main" xmlns="" id="{B347FCAE-CD51-47C1-A0E5-7FE287A79E42}"/>
              </a:ext>
            </a:extLst>
          </p:cNvPr>
          <p:cNvGrpSpPr/>
          <p:nvPr/>
        </p:nvGrpSpPr>
        <p:grpSpPr>
          <a:xfrm>
            <a:off x="5378756" y="1062002"/>
            <a:ext cx="1434489" cy="190500"/>
            <a:chOff x="4679586" y="878988"/>
            <a:chExt cx="1434489" cy="190500"/>
          </a:xfrm>
        </p:grpSpPr>
        <p:sp>
          <p:nvSpPr>
            <p:cNvPr id="4" name="Oval 70">
              <a:extLst>
                <a:ext uri="{FF2B5EF4-FFF2-40B4-BE49-F238E27FC236}">
                  <a16:creationId xmlns:a16="http://schemas.microsoft.com/office/drawing/2014/main" xmlns="" id="{957F6F33-D335-4F37-A9F5-23DE49CB0B4A}"/>
                </a:ext>
              </a:extLst>
            </p:cNvPr>
            <p:cNvSpPr/>
            <p:nvPr/>
          </p:nvSpPr>
          <p:spPr>
            <a:xfrm>
              <a:off x="4679586" y="878988"/>
              <a:ext cx="190500" cy="190500"/>
            </a:xfrm>
            <a:prstGeom prst="ellipse">
              <a:avLst/>
            </a:prstGeom>
            <a:solidFill>
              <a:srgbClr val="5A17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73">
              <a:extLst>
                <a:ext uri="{FF2B5EF4-FFF2-40B4-BE49-F238E27FC236}">
                  <a16:creationId xmlns:a16="http://schemas.microsoft.com/office/drawing/2014/main" xmlns="" id="{9D3A95DB-0E0C-40A8-88F7-9DAC67B156F6}"/>
                </a:ext>
              </a:extLst>
            </p:cNvPr>
            <p:cNvSpPr/>
            <p:nvPr/>
          </p:nvSpPr>
          <p:spPr>
            <a:xfrm>
              <a:off x="4990736" y="878988"/>
              <a:ext cx="190500" cy="190500"/>
            </a:xfrm>
            <a:prstGeom prst="ellipse">
              <a:avLst/>
            </a:prstGeom>
            <a:solidFill>
              <a:srgbClr val="930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75">
              <a:extLst>
                <a:ext uri="{FF2B5EF4-FFF2-40B4-BE49-F238E27FC236}">
                  <a16:creationId xmlns:a16="http://schemas.microsoft.com/office/drawing/2014/main" xmlns="" id="{AD1EA8C3-D35D-4FB7-8D6B-858B4EE08256}"/>
                </a:ext>
              </a:extLst>
            </p:cNvPr>
            <p:cNvSpPr/>
            <p:nvPr/>
          </p:nvSpPr>
          <p:spPr>
            <a:xfrm>
              <a:off x="5301522" y="878988"/>
              <a:ext cx="190500" cy="190500"/>
            </a:xfrm>
            <a:prstGeom prst="ellipse">
              <a:avLst/>
            </a:prstGeom>
            <a:solidFill>
              <a:srgbClr val="CA00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76">
              <a:extLst>
                <a:ext uri="{FF2B5EF4-FFF2-40B4-BE49-F238E27FC236}">
                  <a16:creationId xmlns:a16="http://schemas.microsoft.com/office/drawing/2014/main" xmlns="" id="{FD4B96A9-29AD-4507-B1E8-D12C03BAD2C2}"/>
                </a:ext>
              </a:extLst>
            </p:cNvPr>
            <p:cNvSpPr/>
            <p:nvPr/>
          </p:nvSpPr>
          <p:spPr>
            <a:xfrm>
              <a:off x="5612308" y="878988"/>
              <a:ext cx="190500" cy="190500"/>
            </a:xfrm>
            <a:prstGeom prst="ellipse">
              <a:avLst/>
            </a:prstGeom>
            <a:solidFill>
              <a:srgbClr val="FF5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7">
              <a:extLst>
                <a:ext uri="{FF2B5EF4-FFF2-40B4-BE49-F238E27FC236}">
                  <a16:creationId xmlns:a16="http://schemas.microsoft.com/office/drawing/2014/main" xmlns="" id="{50AFA104-D1BD-427D-90C1-6CE47F2C7A56}"/>
                </a:ext>
              </a:extLst>
            </p:cNvPr>
            <p:cNvSpPr/>
            <p:nvPr/>
          </p:nvSpPr>
          <p:spPr>
            <a:xfrm>
              <a:off x="5923575" y="878988"/>
              <a:ext cx="190500" cy="190500"/>
            </a:xfrm>
            <a:prstGeom prst="ellipse">
              <a:avLst/>
            </a:prstGeom>
            <a:solidFill>
              <a:srgbClr val="FFC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TextBox 111">
            <a:extLst>
              <a:ext uri="{FF2B5EF4-FFF2-40B4-BE49-F238E27FC236}">
                <a16:creationId xmlns:a16="http://schemas.microsoft.com/office/drawing/2014/main" xmlns="" id="{5FF83314-6443-4064-B8AD-715FDF38C0B1}"/>
              </a:ext>
            </a:extLst>
          </p:cNvPr>
          <p:cNvSpPr txBox="1"/>
          <p:nvPr/>
        </p:nvSpPr>
        <p:spPr>
          <a:xfrm>
            <a:off x="3448682" y="1427305"/>
            <a:ext cx="5285165" cy="707886"/>
          </a:xfrm>
          <a:prstGeom prst="rect">
            <a:avLst/>
          </a:prstGeom>
          <a:noFill/>
        </p:spPr>
        <p:txBody>
          <a:bodyPr wrap="square" rtlCol="0">
            <a:spAutoFit/>
          </a:bodyPr>
          <a:lstStyle/>
          <a:p>
            <a:pPr algn="ctr"/>
            <a:r>
              <a:rPr lang="es-EC" sz="2000" b="1" dirty="0" smtClean="0">
                <a:solidFill>
                  <a:schemeClr val="tx1">
                    <a:lumMod val="75000"/>
                    <a:lumOff val="25000"/>
                  </a:schemeClr>
                </a:solidFill>
                <a:latin typeface="Agency FB" panose="020B0503020202020204" pitchFamily="34" charset="0"/>
              </a:rPr>
              <a:t>PRUEBAS DE USABILIDAD </a:t>
            </a:r>
          </a:p>
          <a:p>
            <a:pPr algn="ctr"/>
            <a:r>
              <a:rPr lang="es-EC" sz="2000" b="1" dirty="0" smtClean="0">
                <a:solidFill>
                  <a:schemeClr val="tx1">
                    <a:lumMod val="75000"/>
                    <a:lumOff val="25000"/>
                  </a:schemeClr>
                </a:solidFill>
                <a:latin typeface="Agency FB" panose="020B0503020202020204" pitchFamily="34" charset="0"/>
              </a:rPr>
              <a:t>SECCIÓN 5: MANUAL DE USUARIO Y APRENDIZAJE</a:t>
            </a:r>
            <a:endParaRPr lang="es-EC" sz="2000" b="1" dirty="0">
              <a:solidFill>
                <a:schemeClr val="tx1">
                  <a:lumMod val="75000"/>
                  <a:lumOff val="25000"/>
                </a:schemeClr>
              </a:solidFill>
              <a:latin typeface="Agency FB" panose="020B0503020202020204" pitchFamily="34" charset="0"/>
            </a:endParaRPr>
          </a:p>
        </p:txBody>
      </p:sp>
      <p:sp>
        <p:nvSpPr>
          <p:cNvPr id="9" name="Rectángulo 8"/>
          <p:cNvSpPr/>
          <p:nvPr/>
        </p:nvSpPr>
        <p:spPr>
          <a:xfrm>
            <a:off x="290286" y="2309994"/>
            <a:ext cx="8443561" cy="4294006"/>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gency FB" panose="020B0503020202020204" pitchFamily="34" charset="0"/>
            </a:endParaRPr>
          </a:p>
        </p:txBody>
      </p:sp>
      <p:sp>
        <p:nvSpPr>
          <p:cNvPr id="10" name="Rectángulo redondeado 9"/>
          <p:cNvSpPr/>
          <p:nvPr/>
        </p:nvSpPr>
        <p:spPr>
          <a:xfrm>
            <a:off x="9013370" y="3174905"/>
            <a:ext cx="2902857" cy="1080000"/>
          </a:xfrm>
          <a:prstGeom prst="roundRect">
            <a:avLst/>
          </a:prstGeom>
          <a:noFill/>
          <a:ln>
            <a:solidFill>
              <a:srgbClr val="9309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200" dirty="0" smtClean="0">
                <a:solidFill>
                  <a:srgbClr val="5A1745"/>
                </a:solidFill>
                <a:latin typeface="Agency FB" panose="020B0503020202020204" pitchFamily="34" charset="0"/>
              </a:rPr>
              <a:t>33% de las personas necesitaron el manual de usuario</a:t>
            </a:r>
            <a:endParaRPr lang="es-ES" sz="2200" dirty="0">
              <a:solidFill>
                <a:srgbClr val="5A1745"/>
              </a:solidFill>
              <a:latin typeface="Agency FB" panose="020B0503020202020204" pitchFamily="34" charset="0"/>
            </a:endParaRPr>
          </a:p>
        </p:txBody>
      </p:sp>
      <p:graphicFrame>
        <p:nvGraphicFramePr>
          <p:cNvPr id="15" name="Gráfico 14"/>
          <p:cNvGraphicFramePr/>
          <p:nvPr>
            <p:extLst>
              <p:ext uri="{D42A27DB-BD31-4B8C-83A1-F6EECF244321}">
                <p14:modId xmlns:p14="http://schemas.microsoft.com/office/powerpoint/2010/main" val="2622981334"/>
              </p:ext>
            </p:extLst>
          </p:nvPr>
        </p:nvGraphicFramePr>
        <p:xfrm>
          <a:off x="-707934" y="2284000"/>
          <a:ext cx="10440000" cy="4320000"/>
        </p:xfrm>
        <a:graphic>
          <a:graphicData uri="http://schemas.openxmlformats.org/drawingml/2006/chart">
            <c:chart xmlns:c="http://schemas.openxmlformats.org/drawingml/2006/chart" xmlns:r="http://schemas.openxmlformats.org/officeDocument/2006/relationships" r:id="rId2"/>
          </a:graphicData>
        </a:graphic>
      </p:graphicFrame>
      <p:sp>
        <p:nvSpPr>
          <p:cNvPr id="16" name="Rectángulo redondeado 15"/>
          <p:cNvSpPr/>
          <p:nvPr/>
        </p:nvSpPr>
        <p:spPr>
          <a:xfrm>
            <a:off x="9013370" y="4787227"/>
            <a:ext cx="2902857" cy="1080000"/>
          </a:xfrm>
          <a:prstGeom prst="roundRect">
            <a:avLst/>
          </a:prstGeom>
          <a:noFill/>
          <a:ln>
            <a:solidFill>
              <a:srgbClr val="CA00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200" dirty="0" smtClean="0">
                <a:solidFill>
                  <a:srgbClr val="CA0034"/>
                </a:solidFill>
                <a:latin typeface="Agency FB" panose="020B0503020202020204" pitchFamily="34" charset="0"/>
              </a:rPr>
              <a:t>47% </a:t>
            </a:r>
            <a:r>
              <a:rPr lang="es-ES" sz="2200" dirty="0">
                <a:solidFill>
                  <a:srgbClr val="CA0034"/>
                </a:solidFill>
                <a:latin typeface="Agency FB" panose="020B0503020202020204" pitchFamily="34" charset="0"/>
              </a:rPr>
              <a:t>de las </a:t>
            </a:r>
            <a:r>
              <a:rPr lang="es-ES" sz="2200" dirty="0" smtClean="0">
                <a:solidFill>
                  <a:srgbClr val="CA0034"/>
                </a:solidFill>
                <a:latin typeface="Agency FB" panose="020B0503020202020204" pitchFamily="34" charset="0"/>
              </a:rPr>
              <a:t>personas no </a:t>
            </a:r>
            <a:r>
              <a:rPr lang="es-ES" sz="2200" dirty="0">
                <a:solidFill>
                  <a:srgbClr val="CA0034"/>
                </a:solidFill>
                <a:latin typeface="Agency FB" panose="020B0503020202020204" pitchFamily="34" charset="0"/>
              </a:rPr>
              <a:t>necesitaron el manual de usuario</a:t>
            </a:r>
          </a:p>
        </p:txBody>
      </p:sp>
    </p:spTree>
    <p:extLst>
      <p:ext uri="{BB962C8B-B14F-4D97-AF65-F5344CB8AC3E}">
        <p14:creationId xmlns:p14="http://schemas.microsoft.com/office/powerpoint/2010/main" val="1479155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graphicEl>
                                              <a:chart seriesIdx="-3" categoryIdx="-3" bldStep="gridLegend"/>
                                            </p:graphicEl>
                                          </p:spTgt>
                                        </p:tgtEl>
                                        <p:attrNameLst>
                                          <p:attrName>style.visibility</p:attrName>
                                        </p:attrNameLst>
                                      </p:cBhvr>
                                      <p:to>
                                        <p:strVal val="visible"/>
                                      </p:to>
                                    </p:set>
                                    <p:animEffect transition="in" filter="fade">
                                      <p:cBhvr>
                                        <p:cTn id="11" dur="500"/>
                                        <p:tgtEl>
                                          <p:spTgt spid="15">
                                            <p:graphicEl>
                                              <a:chart seriesIdx="-3" categoryIdx="-3" bldStep="gridLegend"/>
                                            </p:graphic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5">
                                            <p:graphicEl>
                                              <a:chart seriesIdx="-4" categoryIdx="0" bldStep="category"/>
                                            </p:graphicEl>
                                          </p:spTgt>
                                        </p:tgtEl>
                                        <p:attrNameLst>
                                          <p:attrName>style.visibility</p:attrName>
                                        </p:attrNameLst>
                                      </p:cBhvr>
                                      <p:to>
                                        <p:strVal val="visible"/>
                                      </p:to>
                                    </p:set>
                                    <p:animEffect transition="in" filter="fade">
                                      <p:cBhvr>
                                        <p:cTn id="15" dur="500"/>
                                        <p:tgtEl>
                                          <p:spTgt spid="15">
                                            <p:graphicEl>
                                              <a:chart seriesIdx="-4" categoryIdx="0" bldStep="category"/>
                                            </p:graphic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5">
                                            <p:graphicEl>
                                              <a:chart seriesIdx="-4" categoryIdx="1" bldStep="category"/>
                                            </p:graphicEl>
                                          </p:spTgt>
                                        </p:tgtEl>
                                        <p:attrNameLst>
                                          <p:attrName>style.visibility</p:attrName>
                                        </p:attrNameLst>
                                      </p:cBhvr>
                                      <p:to>
                                        <p:strVal val="visible"/>
                                      </p:to>
                                    </p:set>
                                    <p:animEffect transition="in" filter="fade">
                                      <p:cBhvr>
                                        <p:cTn id="19" dur="500"/>
                                        <p:tgtEl>
                                          <p:spTgt spid="15">
                                            <p:graphicEl>
                                              <a:chart seriesIdx="-4" categoryIdx="1" bldStep="category"/>
                                            </p:graphic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5">
                                            <p:graphicEl>
                                              <a:chart seriesIdx="-4" categoryIdx="2" bldStep="category"/>
                                            </p:graphicEl>
                                          </p:spTgt>
                                        </p:tgtEl>
                                        <p:attrNameLst>
                                          <p:attrName>style.visibility</p:attrName>
                                        </p:attrNameLst>
                                      </p:cBhvr>
                                      <p:to>
                                        <p:strVal val="visible"/>
                                      </p:to>
                                    </p:set>
                                    <p:animEffect transition="in" filter="fade">
                                      <p:cBhvr>
                                        <p:cTn id="23" dur="500"/>
                                        <p:tgtEl>
                                          <p:spTgt spid="15">
                                            <p:graphicEl>
                                              <a:chart seriesIdx="-4" categoryIdx="2" bldStep="category"/>
                                            </p:graphic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5">
                                            <p:graphicEl>
                                              <a:chart seriesIdx="-4" categoryIdx="3" bldStep="category"/>
                                            </p:graphicEl>
                                          </p:spTgt>
                                        </p:tgtEl>
                                        <p:attrNameLst>
                                          <p:attrName>style.visibility</p:attrName>
                                        </p:attrNameLst>
                                      </p:cBhvr>
                                      <p:to>
                                        <p:strVal val="visible"/>
                                      </p:to>
                                    </p:set>
                                    <p:animEffect transition="in" filter="fade">
                                      <p:cBhvr>
                                        <p:cTn id="27" dur="500"/>
                                        <p:tgtEl>
                                          <p:spTgt spid="15">
                                            <p:graphicEl>
                                              <a:chart seriesIdx="-4" categoryIdx="3" bldStep="category"/>
                                            </p:graphic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5">
                                            <p:graphicEl>
                                              <a:chart seriesIdx="-4" categoryIdx="4" bldStep="category"/>
                                            </p:graphicEl>
                                          </p:spTgt>
                                        </p:tgtEl>
                                        <p:attrNameLst>
                                          <p:attrName>style.visibility</p:attrName>
                                        </p:attrNameLst>
                                      </p:cBhvr>
                                      <p:to>
                                        <p:strVal val="visible"/>
                                      </p:to>
                                    </p:set>
                                    <p:animEffect transition="in" filter="fade">
                                      <p:cBhvr>
                                        <p:cTn id="31" dur="500"/>
                                        <p:tgtEl>
                                          <p:spTgt spid="15">
                                            <p:graphicEl>
                                              <a:chart seriesIdx="-4" categoryIdx="4" bldStep="category"/>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childTnLst>
                          </p:cTn>
                        </p:par>
                        <p:par>
                          <p:cTn id="39" fill="hold">
                            <p:stCondLst>
                              <p:cond delay="1000"/>
                            </p:stCondLst>
                            <p:childTnLst>
                              <p:par>
                                <p:cTn id="40" presetID="42" presetClass="entr" presetSubtype="0" fill="hold" grpId="0" nodeType="after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1000"/>
                                        <p:tgtEl>
                                          <p:spTgt spid="16"/>
                                        </p:tgtEl>
                                      </p:cBhvr>
                                    </p:animEffect>
                                    <p:anim calcmode="lin" valueType="num">
                                      <p:cBhvr>
                                        <p:cTn id="43" dur="1000" fill="hold"/>
                                        <p:tgtEl>
                                          <p:spTgt spid="16"/>
                                        </p:tgtEl>
                                        <p:attrNameLst>
                                          <p:attrName>ppt_x</p:attrName>
                                        </p:attrNameLst>
                                      </p:cBhvr>
                                      <p:tavLst>
                                        <p:tav tm="0">
                                          <p:val>
                                            <p:strVal val="#ppt_x"/>
                                          </p:val>
                                        </p:tav>
                                        <p:tav tm="100000">
                                          <p:val>
                                            <p:strVal val="#ppt_x"/>
                                          </p:val>
                                        </p:tav>
                                      </p:tavLst>
                                    </p:anim>
                                    <p:anim calcmode="lin" valueType="num">
                                      <p:cBhvr>
                                        <p:cTn id="4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Graphic spid="15" grpId="0">
        <p:bldSub>
          <a:bldChart bld="category"/>
        </p:bldSub>
      </p:bldGraphic>
      <p:bldP spid="1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Gráfico 16"/>
          <p:cNvGraphicFramePr/>
          <p:nvPr>
            <p:extLst>
              <p:ext uri="{D42A27DB-BD31-4B8C-83A1-F6EECF244321}">
                <p14:modId xmlns:p14="http://schemas.microsoft.com/office/powerpoint/2010/main" val="2255290495"/>
              </p:ext>
            </p:extLst>
          </p:nvPr>
        </p:nvGraphicFramePr>
        <p:xfrm>
          <a:off x="0" y="1640114"/>
          <a:ext cx="8733847" cy="5217886"/>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6">
            <a:extLst>
              <a:ext uri="{FF2B5EF4-FFF2-40B4-BE49-F238E27FC236}">
                <a16:creationId xmlns:a16="http://schemas.microsoft.com/office/drawing/2014/main" xmlns="" id="{E623F98E-5FFF-4701-A99F-87B202C66033}"/>
              </a:ext>
            </a:extLst>
          </p:cNvPr>
          <p:cNvSpPr txBox="1"/>
          <p:nvPr/>
        </p:nvSpPr>
        <p:spPr>
          <a:xfrm>
            <a:off x="160421" y="329374"/>
            <a:ext cx="11861688" cy="584775"/>
          </a:xfrm>
          <a:prstGeom prst="rect">
            <a:avLst/>
          </a:prstGeom>
          <a:noFill/>
        </p:spPr>
        <p:txBody>
          <a:bodyPr wrap="square" rtlCol="0">
            <a:spAutoFit/>
          </a:bodyPr>
          <a:lstStyle/>
          <a:p>
            <a:pPr algn="ctr"/>
            <a:r>
              <a:rPr lang="es-EC" sz="3200" dirty="0" smtClean="0">
                <a:solidFill>
                  <a:schemeClr val="bg2">
                    <a:lumMod val="50000"/>
                  </a:schemeClr>
                </a:solidFill>
                <a:latin typeface="Agency FB" panose="020B0503020202020204" pitchFamily="34" charset="0"/>
              </a:rPr>
              <a:t>RESULTADOS</a:t>
            </a:r>
            <a:endParaRPr lang="es-EC" sz="3200" dirty="0">
              <a:solidFill>
                <a:schemeClr val="bg2">
                  <a:lumMod val="50000"/>
                </a:schemeClr>
              </a:solidFill>
              <a:latin typeface="Agency FB" panose="020B0503020202020204" pitchFamily="34" charset="0"/>
            </a:endParaRPr>
          </a:p>
        </p:txBody>
      </p:sp>
      <p:grpSp>
        <p:nvGrpSpPr>
          <p:cNvPr id="3" name="Group 78">
            <a:extLst>
              <a:ext uri="{FF2B5EF4-FFF2-40B4-BE49-F238E27FC236}">
                <a16:creationId xmlns:a16="http://schemas.microsoft.com/office/drawing/2014/main" xmlns="" id="{B347FCAE-CD51-47C1-A0E5-7FE287A79E42}"/>
              </a:ext>
            </a:extLst>
          </p:cNvPr>
          <p:cNvGrpSpPr/>
          <p:nvPr/>
        </p:nvGrpSpPr>
        <p:grpSpPr>
          <a:xfrm>
            <a:off x="5378756" y="1062002"/>
            <a:ext cx="1434489" cy="190500"/>
            <a:chOff x="4679586" y="878988"/>
            <a:chExt cx="1434489" cy="190500"/>
          </a:xfrm>
        </p:grpSpPr>
        <p:sp>
          <p:nvSpPr>
            <p:cNvPr id="4" name="Oval 70">
              <a:extLst>
                <a:ext uri="{FF2B5EF4-FFF2-40B4-BE49-F238E27FC236}">
                  <a16:creationId xmlns:a16="http://schemas.microsoft.com/office/drawing/2014/main" xmlns="" id="{957F6F33-D335-4F37-A9F5-23DE49CB0B4A}"/>
                </a:ext>
              </a:extLst>
            </p:cNvPr>
            <p:cNvSpPr/>
            <p:nvPr/>
          </p:nvSpPr>
          <p:spPr>
            <a:xfrm>
              <a:off x="4679586" y="878988"/>
              <a:ext cx="190500" cy="190500"/>
            </a:xfrm>
            <a:prstGeom prst="ellipse">
              <a:avLst/>
            </a:prstGeom>
            <a:solidFill>
              <a:srgbClr val="5A17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73">
              <a:extLst>
                <a:ext uri="{FF2B5EF4-FFF2-40B4-BE49-F238E27FC236}">
                  <a16:creationId xmlns:a16="http://schemas.microsoft.com/office/drawing/2014/main" xmlns="" id="{9D3A95DB-0E0C-40A8-88F7-9DAC67B156F6}"/>
                </a:ext>
              </a:extLst>
            </p:cNvPr>
            <p:cNvSpPr/>
            <p:nvPr/>
          </p:nvSpPr>
          <p:spPr>
            <a:xfrm>
              <a:off x="4990736" y="878988"/>
              <a:ext cx="190500" cy="190500"/>
            </a:xfrm>
            <a:prstGeom prst="ellipse">
              <a:avLst/>
            </a:prstGeom>
            <a:solidFill>
              <a:srgbClr val="930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75">
              <a:extLst>
                <a:ext uri="{FF2B5EF4-FFF2-40B4-BE49-F238E27FC236}">
                  <a16:creationId xmlns:a16="http://schemas.microsoft.com/office/drawing/2014/main" xmlns="" id="{AD1EA8C3-D35D-4FB7-8D6B-858B4EE08256}"/>
                </a:ext>
              </a:extLst>
            </p:cNvPr>
            <p:cNvSpPr/>
            <p:nvPr/>
          </p:nvSpPr>
          <p:spPr>
            <a:xfrm>
              <a:off x="5301522" y="878988"/>
              <a:ext cx="190500" cy="190500"/>
            </a:xfrm>
            <a:prstGeom prst="ellipse">
              <a:avLst/>
            </a:prstGeom>
            <a:solidFill>
              <a:srgbClr val="CA00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76">
              <a:extLst>
                <a:ext uri="{FF2B5EF4-FFF2-40B4-BE49-F238E27FC236}">
                  <a16:creationId xmlns:a16="http://schemas.microsoft.com/office/drawing/2014/main" xmlns="" id="{FD4B96A9-29AD-4507-B1E8-D12C03BAD2C2}"/>
                </a:ext>
              </a:extLst>
            </p:cNvPr>
            <p:cNvSpPr/>
            <p:nvPr/>
          </p:nvSpPr>
          <p:spPr>
            <a:xfrm>
              <a:off x="5612308" y="878988"/>
              <a:ext cx="190500" cy="190500"/>
            </a:xfrm>
            <a:prstGeom prst="ellipse">
              <a:avLst/>
            </a:prstGeom>
            <a:solidFill>
              <a:srgbClr val="FF5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7">
              <a:extLst>
                <a:ext uri="{FF2B5EF4-FFF2-40B4-BE49-F238E27FC236}">
                  <a16:creationId xmlns:a16="http://schemas.microsoft.com/office/drawing/2014/main" xmlns="" id="{50AFA104-D1BD-427D-90C1-6CE47F2C7A56}"/>
                </a:ext>
              </a:extLst>
            </p:cNvPr>
            <p:cNvSpPr/>
            <p:nvPr/>
          </p:nvSpPr>
          <p:spPr>
            <a:xfrm>
              <a:off x="5923575" y="878988"/>
              <a:ext cx="190500" cy="190500"/>
            </a:xfrm>
            <a:prstGeom prst="ellipse">
              <a:avLst/>
            </a:prstGeom>
            <a:solidFill>
              <a:srgbClr val="FFC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TextBox 111">
            <a:extLst>
              <a:ext uri="{FF2B5EF4-FFF2-40B4-BE49-F238E27FC236}">
                <a16:creationId xmlns:a16="http://schemas.microsoft.com/office/drawing/2014/main" xmlns="" id="{5FF83314-6443-4064-B8AD-715FDF38C0B1}"/>
              </a:ext>
            </a:extLst>
          </p:cNvPr>
          <p:cNvSpPr txBox="1"/>
          <p:nvPr/>
        </p:nvSpPr>
        <p:spPr>
          <a:xfrm>
            <a:off x="3448682" y="1427305"/>
            <a:ext cx="5285165" cy="707886"/>
          </a:xfrm>
          <a:prstGeom prst="rect">
            <a:avLst/>
          </a:prstGeom>
          <a:noFill/>
        </p:spPr>
        <p:txBody>
          <a:bodyPr wrap="square" rtlCol="0">
            <a:spAutoFit/>
          </a:bodyPr>
          <a:lstStyle/>
          <a:p>
            <a:pPr algn="ctr"/>
            <a:r>
              <a:rPr lang="es-EC" sz="2000" b="1" dirty="0" smtClean="0">
                <a:solidFill>
                  <a:schemeClr val="tx1">
                    <a:lumMod val="75000"/>
                    <a:lumOff val="25000"/>
                  </a:schemeClr>
                </a:solidFill>
                <a:latin typeface="Agency FB" panose="020B0503020202020204" pitchFamily="34" charset="0"/>
              </a:rPr>
              <a:t>PRUEBAS DE USABILIDAD </a:t>
            </a:r>
          </a:p>
          <a:p>
            <a:pPr algn="ctr"/>
            <a:r>
              <a:rPr lang="es-EC" sz="2000" b="1" dirty="0" smtClean="0">
                <a:solidFill>
                  <a:schemeClr val="tx1">
                    <a:lumMod val="75000"/>
                    <a:lumOff val="25000"/>
                  </a:schemeClr>
                </a:solidFill>
                <a:latin typeface="Agency FB" panose="020B0503020202020204" pitchFamily="34" charset="0"/>
              </a:rPr>
              <a:t>SECCIÓN 5: MANUAL DE USUARIO Y APRENDIZAJE</a:t>
            </a:r>
            <a:endParaRPr lang="es-EC" sz="2000" b="1" dirty="0">
              <a:solidFill>
                <a:schemeClr val="tx1">
                  <a:lumMod val="75000"/>
                  <a:lumOff val="25000"/>
                </a:schemeClr>
              </a:solidFill>
              <a:latin typeface="Agency FB" panose="020B0503020202020204" pitchFamily="34" charset="0"/>
            </a:endParaRPr>
          </a:p>
        </p:txBody>
      </p:sp>
      <p:sp>
        <p:nvSpPr>
          <p:cNvPr id="9" name="Rectángulo 8"/>
          <p:cNvSpPr/>
          <p:nvPr/>
        </p:nvSpPr>
        <p:spPr>
          <a:xfrm>
            <a:off x="290286" y="2309994"/>
            <a:ext cx="8443561" cy="4294006"/>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gency FB" panose="020B0503020202020204" pitchFamily="34" charset="0"/>
            </a:endParaRPr>
          </a:p>
        </p:txBody>
      </p:sp>
      <p:sp>
        <p:nvSpPr>
          <p:cNvPr id="18" name="Rectángulo redondeado 17"/>
          <p:cNvSpPr/>
          <p:nvPr/>
        </p:nvSpPr>
        <p:spPr>
          <a:xfrm>
            <a:off x="9024133" y="3450675"/>
            <a:ext cx="2902857" cy="1803495"/>
          </a:xfrm>
          <a:prstGeom prst="roundRect">
            <a:avLst/>
          </a:prstGeom>
          <a:noFill/>
          <a:ln>
            <a:solidFill>
              <a:srgbClr val="FF5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200" dirty="0" smtClean="0">
                <a:solidFill>
                  <a:srgbClr val="FF5626"/>
                </a:solidFill>
                <a:latin typeface="Agency FB" panose="020B0503020202020204" pitchFamily="34" charset="0"/>
              </a:rPr>
              <a:t>Personas nativas del internet tienen mayor facilidad de adaptación a los sistemas nuevos y complejos</a:t>
            </a:r>
            <a:endParaRPr lang="es-ES" sz="2200" dirty="0">
              <a:solidFill>
                <a:srgbClr val="FF5626"/>
              </a:solidFill>
              <a:latin typeface="Agency FB" panose="020B0503020202020204" pitchFamily="34" charset="0"/>
            </a:endParaRPr>
          </a:p>
        </p:txBody>
      </p:sp>
    </p:spTree>
    <p:extLst>
      <p:ext uri="{BB962C8B-B14F-4D97-AF65-F5344CB8AC3E}">
        <p14:creationId xmlns:p14="http://schemas.microsoft.com/office/powerpoint/2010/main" val="3776325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7">
                                            <p:graphicEl>
                                              <a:chart seriesIdx="-3" categoryIdx="-3" bldStep="gridLegend"/>
                                            </p:graphicEl>
                                          </p:spTgt>
                                        </p:tgtEl>
                                        <p:attrNameLst>
                                          <p:attrName>style.visibility</p:attrName>
                                        </p:attrNameLst>
                                      </p:cBhvr>
                                      <p:to>
                                        <p:strVal val="visible"/>
                                      </p:to>
                                    </p:set>
                                    <p:animEffect transition="in" filter="wipe(left)">
                                      <p:cBhvr>
                                        <p:cTn id="11" dur="500"/>
                                        <p:tgtEl>
                                          <p:spTgt spid="17">
                                            <p:graphicEl>
                                              <a:chart seriesIdx="-3" categoryIdx="-3" bldStep="gridLegend"/>
                                            </p:graphic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7">
                                            <p:graphicEl>
                                              <a:chart seriesIdx="-4" categoryIdx="0" bldStep="category"/>
                                            </p:graphicEl>
                                          </p:spTgt>
                                        </p:tgtEl>
                                        <p:attrNameLst>
                                          <p:attrName>style.visibility</p:attrName>
                                        </p:attrNameLst>
                                      </p:cBhvr>
                                      <p:to>
                                        <p:strVal val="visible"/>
                                      </p:to>
                                    </p:set>
                                    <p:animEffect transition="in" filter="wipe(left)">
                                      <p:cBhvr>
                                        <p:cTn id="15" dur="500"/>
                                        <p:tgtEl>
                                          <p:spTgt spid="17">
                                            <p:graphicEl>
                                              <a:chart seriesIdx="-4" categoryIdx="0" bldStep="category"/>
                                            </p:graphicEl>
                                          </p:spTgt>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7">
                                            <p:graphicEl>
                                              <a:chart seriesIdx="-4" categoryIdx="1" bldStep="category"/>
                                            </p:graphicEl>
                                          </p:spTgt>
                                        </p:tgtEl>
                                        <p:attrNameLst>
                                          <p:attrName>style.visibility</p:attrName>
                                        </p:attrNameLst>
                                      </p:cBhvr>
                                      <p:to>
                                        <p:strVal val="visible"/>
                                      </p:to>
                                    </p:set>
                                    <p:animEffect transition="in" filter="wipe(left)">
                                      <p:cBhvr>
                                        <p:cTn id="19" dur="500"/>
                                        <p:tgtEl>
                                          <p:spTgt spid="17">
                                            <p:graphicEl>
                                              <a:chart seriesIdx="-4" categoryIdx="1" bldStep="category"/>
                                            </p:graphicEl>
                                          </p:spTgt>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7">
                                            <p:graphicEl>
                                              <a:chart seriesIdx="-4" categoryIdx="2" bldStep="category"/>
                                            </p:graphicEl>
                                          </p:spTgt>
                                        </p:tgtEl>
                                        <p:attrNameLst>
                                          <p:attrName>style.visibility</p:attrName>
                                        </p:attrNameLst>
                                      </p:cBhvr>
                                      <p:to>
                                        <p:strVal val="visible"/>
                                      </p:to>
                                    </p:set>
                                    <p:animEffect transition="in" filter="wipe(left)">
                                      <p:cBhvr>
                                        <p:cTn id="23" dur="500"/>
                                        <p:tgtEl>
                                          <p:spTgt spid="17">
                                            <p:graphicEl>
                                              <a:chart seriesIdx="-4" categoryIdx="2" bldStep="category"/>
                                            </p:graphicEl>
                                          </p:spTgt>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17">
                                            <p:graphicEl>
                                              <a:chart seriesIdx="-4" categoryIdx="3" bldStep="category"/>
                                            </p:graphicEl>
                                          </p:spTgt>
                                        </p:tgtEl>
                                        <p:attrNameLst>
                                          <p:attrName>style.visibility</p:attrName>
                                        </p:attrNameLst>
                                      </p:cBhvr>
                                      <p:to>
                                        <p:strVal val="visible"/>
                                      </p:to>
                                    </p:set>
                                    <p:animEffect transition="in" filter="wipe(left)">
                                      <p:cBhvr>
                                        <p:cTn id="27" dur="500"/>
                                        <p:tgtEl>
                                          <p:spTgt spid="17">
                                            <p:graphicEl>
                                              <a:chart seriesIdx="-4" categoryIdx="3" bldStep="category"/>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1000"/>
                                        <p:tgtEl>
                                          <p:spTgt spid="18"/>
                                        </p:tgtEl>
                                      </p:cBhvr>
                                    </p:animEffect>
                                    <p:anim calcmode="lin" valueType="num">
                                      <p:cBhvr>
                                        <p:cTn id="33" dur="1000" fill="hold"/>
                                        <p:tgtEl>
                                          <p:spTgt spid="18"/>
                                        </p:tgtEl>
                                        <p:attrNameLst>
                                          <p:attrName>ppt_x</p:attrName>
                                        </p:attrNameLst>
                                      </p:cBhvr>
                                      <p:tavLst>
                                        <p:tav tm="0">
                                          <p:val>
                                            <p:strVal val="#ppt_x"/>
                                          </p:val>
                                        </p:tav>
                                        <p:tav tm="100000">
                                          <p:val>
                                            <p:strVal val="#ppt_x"/>
                                          </p:val>
                                        </p:tav>
                                      </p:tavLst>
                                    </p:anim>
                                    <p:anim calcmode="lin" valueType="num">
                                      <p:cBhvr>
                                        <p:cTn id="3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p:bldSub>
          <a:bldChart bld="category"/>
        </p:bldSub>
      </p:bldGraphic>
      <p:bldP spid="9" grpId="0" animBg="1"/>
      <p:bldP spid="1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6">
            <a:extLst>
              <a:ext uri="{FF2B5EF4-FFF2-40B4-BE49-F238E27FC236}">
                <a16:creationId xmlns:a16="http://schemas.microsoft.com/office/drawing/2014/main" xmlns="" id="{E623F98E-5FFF-4701-A99F-87B202C66033}"/>
              </a:ext>
            </a:extLst>
          </p:cNvPr>
          <p:cNvSpPr txBox="1"/>
          <p:nvPr/>
        </p:nvSpPr>
        <p:spPr>
          <a:xfrm>
            <a:off x="160421" y="329374"/>
            <a:ext cx="11861688" cy="584775"/>
          </a:xfrm>
          <a:prstGeom prst="rect">
            <a:avLst/>
          </a:prstGeom>
          <a:noFill/>
        </p:spPr>
        <p:txBody>
          <a:bodyPr wrap="square" rtlCol="0">
            <a:spAutoFit/>
          </a:bodyPr>
          <a:lstStyle/>
          <a:p>
            <a:pPr algn="ctr"/>
            <a:r>
              <a:rPr lang="es-EC" sz="3200" dirty="0" smtClean="0">
                <a:solidFill>
                  <a:schemeClr val="bg2">
                    <a:lumMod val="50000"/>
                  </a:schemeClr>
                </a:solidFill>
                <a:latin typeface="Agency FB" panose="020B0503020202020204" pitchFamily="34" charset="0"/>
              </a:rPr>
              <a:t>RESULTADOS</a:t>
            </a:r>
            <a:endParaRPr lang="es-EC" sz="3200" dirty="0">
              <a:solidFill>
                <a:schemeClr val="bg2">
                  <a:lumMod val="50000"/>
                </a:schemeClr>
              </a:solidFill>
              <a:latin typeface="Agency FB" panose="020B0503020202020204" pitchFamily="34" charset="0"/>
            </a:endParaRPr>
          </a:p>
        </p:txBody>
      </p:sp>
      <p:grpSp>
        <p:nvGrpSpPr>
          <p:cNvPr id="3" name="Group 78">
            <a:extLst>
              <a:ext uri="{FF2B5EF4-FFF2-40B4-BE49-F238E27FC236}">
                <a16:creationId xmlns:a16="http://schemas.microsoft.com/office/drawing/2014/main" xmlns="" id="{B347FCAE-CD51-47C1-A0E5-7FE287A79E42}"/>
              </a:ext>
            </a:extLst>
          </p:cNvPr>
          <p:cNvGrpSpPr/>
          <p:nvPr/>
        </p:nvGrpSpPr>
        <p:grpSpPr>
          <a:xfrm>
            <a:off x="5378756" y="1062002"/>
            <a:ext cx="1434489" cy="190500"/>
            <a:chOff x="4679586" y="878988"/>
            <a:chExt cx="1434489" cy="190500"/>
          </a:xfrm>
        </p:grpSpPr>
        <p:sp>
          <p:nvSpPr>
            <p:cNvPr id="4" name="Oval 70">
              <a:extLst>
                <a:ext uri="{FF2B5EF4-FFF2-40B4-BE49-F238E27FC236}">
                  <a16:creationId xmlns:a16="http://schemas.microsoft.com/office/drawing/2014/main" xmlns="" id="{957F6F33-D335-4F37-A9F5-23DE49CB0B4A}"/>
                </a:ext>
              </a:extLst>
            </p:cNvPr>
            <p:cNvSpPr/>
            <p:nvPr/>
          </p:nvSpPr>
          <p:spPr>
            <a:xfrm>
              <a:off x="4679586" y="878988"/>
              <a:ext cx="190500" cy="190500"/>
            </a:xfrm>
            <a:prstGeom prst="ellipse">
              <a:avLst/>
            </a:prstGeom>
            <a:solidFill>
              <a:srgbClr val="5A17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73">
              <a:extLst>
                <a:ext uri="{FF2B5EF4-FFF2-40B4-BE49-F238E27FC236}">
                  <a16:creationId xmlns:a16="http://schemas.microsoft.com/office/drawing/2014/main" xmlns="" id="{9D3A95DB-0E0C-40A8-88F7-9DAC67B156F6}"/>
                </a:ext>
              </a:extLst>
            </p:cNvPr>
            <p:cNvSpPr/>
            <p:nvPr/>
          </p:nvSpPr>
          <p:spPr>
            <a:xfrm>
              <a:off x="4990736" y="878988"/>
              <a:ext cx="190500" cy="190500"/>
            </a:xfrm>
            <a:prstGeom prst="ellipse">
              <a:avLst/>
            </a:prstGeom>
            <a:solidFill>
              <a:srgbClr val="930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75">
              <a:extLst>
                <a:ext uri="{FF2B5EF4-FFF2-40B4-BE49-F238E27FC236}">
                  <a16:creationId xmlns:a16="http://schemas.microsoft.com/office/drawing/2014/main" xmlns="" id="{AD1EA8C3-D35D-4FB7-8D6B-858B4EE08256}"/>
                </a:ext>
              </a:extLst>
            </p:cNvPr>
            <p:cNvSpPr/>
            <p:nvPr/>
          </p:nvSpPr>
          <p:spPr>
            <a:xfrm>
              <a:off x="5301522" y="878988"/>
              <a:ext cx="190500" cy="190500"/>
            </a:xfrm>
            <a:prstGeom prst="ellipse">
              <a:avLst/>
            </a:prstGeom>
            <a:solidFill>
              <a:srgbClr val="CA00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76">
              <a:extLst>
                <a:ext uri="{FF2B5EF4-FFF2-40B4-BE49-F238E27FC236}">
                  <a16:creationId xmlns:a16="http://schemas.microsoft.com/office/drawing/2014/main" xmlns="" id="{FD4B96A9-29AD-4507-B1E8-D12C03BAD2C2}"/>
                </a:ext>
              </a:extLst>
            </p:cNvPr>
            <p:cNvSpPr/>
            <p:nvPr/>
          </p:nvSpPr>
          <p:spPr>
            <a:xfrm>
              <a:off x="5612308" y="878988"/>
              <a:ext cx="190500" cy="190500"/>
            </a:xfrm>
            <a:prstGeom prst="ellipse">
              <a:avLst/>
            </a:prstGeom>
            <a:solidFill>
              <a:srgbClr val="FF5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7">
              <a:extLst>
                <a:ext uri="{FF2B5EF4-FFF2-40B4-BE49-F238E27FC236}">
                  <a16:creationId xmlns:a16="http://schemas.microsoft.com/office/drawing/2014/main" xmlns="" id="{50AFA104-D1BD-427D-90C1-6CE47F2C7A56}"/>
                </a:ext>
              </a:extLst>
            </p:cNvPr>
            <p:cNvSpPr/>
            <p:nvPr/>
          </p:nvSpPr>
          <p:spPr>
            <a:xfrm>
              <a:off x="5923575" y="878988"/>
              <a:ext cx="190500" cy="190500"/>
            </a:xfrm>
            <a:prstGeom prst="ellipse">
              <a:avLst/>
            </a:prstGeom>
            <a:solidFill>
              <a:srgbClr val="FFC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TextBox 111">
            <a:extLst>
              <a:ext uri="{FF2B5EF4-FFF2-40B4-BE49-F238E27FC236}">
                <a16:creationId xmlns:a16="http://schemas.microsoft.com/office/drawing/2014/main" xmlns="" id="{5FF83314-6443-4064-B8AD-715FDF38C0B1}"/>
              </a:ext>
            </a:extLst>
          </p:cNvPr>
          <p:cNvSpPr txBox="1"/>
          <p:nvPr/>
        </p:nvSpPr>
        <p:spPr>
          <a:xfrm>
            <a:off x="3448682" y="1427305"/>
            <a:ext cx="5285165" cy="707886"/>
          </a:xfrm>
          <a:prstGeom prst="rect">
            <a:avLst/>
          </a:prstGeom>
          <a:noFill/>
        </p:spPr>
        <p:txBody>
          <a:bodyPr wrap="square" rtlCol="0">
            <a:spAutoFit/>
          </a:bodyPr>
          <a:lstStyle/>
          <a:p>
            <a:pPr algn="ctr"/>
            <a:r>
              <a:rPr lang="es-EC" sz="2000" b="1" dirty="0" smtClean="0">
                <a:solidFill>
                  <a:schemeClr val="tx1">
                    <a:lumMod val="75000"/>
                    <a:lumOff val="25000"/>
                  </a:schemeClr>
                </a:solidFill>
                <a:latin typeface="Agency FB" panose="020B0503020202020204" pitchFamily="34" charset="0"/>
              </a:rPr>
              <a:t>PRUEBAS DE USABILIDAD </a:t>
            </a:r>
          </a:p>
          <a:p>
            <a:pPr algn="ctr"/>
            <a:r>
              <a:rPr lang="es-EC" sz="2000" b="1" dirty="0" smtClean="0">
                <a:solidFill>
                  <a:schemeClr val="tx1">
                    <a:lumMod val="75000"/>
                    <a:lumOff val="25000"/>
                  </a:schemeClr>
                </a:solidFill>
                <a:latin typeface="Agency FB" panose="020B0503020202020204" pitchFamily="34" charset="0"/>
              </a:rPr>
              <a:t>SECCIÓN 5: MANUAL DE USUARIO Y APRENDIZAJE</a:t>
            </a:r>
            <a:endParaRPr lang="es-EC" sz="2000" b="1" dirty="0">
              <a:solidFill>
                <a:schemeClr val="tx1">
                  <a:lumMod val="75000"/>
                  <a:lumOff val="25000"/>
                </a:schemeClr>
              </a:solidFill>
              <a:latin typeface="Agency FB" panose="020B0503020202020204" pitchFamily="34" charset="0"/>
            </a:endParaRPr>
          </a:p>
        </p:txBody>
      </p:sp>
      <p:sp>
        <p:nvSpPr>
          <p:cNvPr id="9" name="Rectángulo 8"/>
          <p:cNvSpPr/>
          <p:nvPr/>
        </p:nvSpPr>
        <p:spPr>
          <a:xfrm>
            <a:off x="290286" y="2309994"/>
            <a:ext cx="8443561" cy="4294006"/>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gency FB" panose="020B0503020202020204" pitchFamily="34" charset="0"/>
            </a:endParaRPr>
          </a:p>
        </p:txBody>
      </p:sp>
      <p:sp>
        <p:nvSpPr>
          <p:cNvPr id="18" name="Rectángulo redondeado 17"/>
          <p:cNvSpPr/>
          <p:nvPr/>
        </p:nvSpPr>
        <p:spPr>
          <a:xfrm>
            <a:off x="9024133" y="3450675"/>
            <a:ext cx="2902857" cy="1803495"/>
          </a:xfrm>
          <a:prstGeom prst="roundRect">
            <a:avLst/>
          </a:prstGeom>
          <a:noFill/>
          <a:ln>
            <a:solidFill>
              <a:srgbClr val="9309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200" dirty="0" smtClean="0">
                <a:solidFill>
                  <a:srgbClr val="93093D"/>
                </a:solidFill>
                <a:latin typeface="Agency FB" panose="020B0503020202020204" pitchFamily="34" charset="0"/>
              </a:rPr>
              <a:t>93% de las personas considera que la mayoría de la gente aprendería a hacer uso del sistema fácilmente</a:t>
            </a:r>
            <a:endParaRPr lang="es-ES" sz="2200" dirty="0">
              <a:solidFill>
                <a:srgbClr val="93093D"/>
              </a:solidFill>
              <a:latin typeface="Agency FB" panose="020B0503020202020204" pitchFamily="34" charset="0"/>
            </a:endParaRPr>
          </a:p>
        </p:txBody>
      </p:sp>
      <p:graphicFrame>
        <p:nvGraphicFramePr>
          <p:cNvPr id="13" name="Gráfico 12"/>
          <p:cNvGraphicFramePr/>
          <p:nvPr>
            <p:extLst>
              <p:ext uri="{D42A27DB-BD31-4B8C-83A1-F6EECF244321}">
                <p14:modId xmlns:p14="http://schemas.microsoft.com/office/powerpoint/2010/main" val="810487710"/>
              </p:ext>
            </p:extLst>
          </p:nvPr>
        </p:nvGraphicFramePr>
        <p:xfrm>
          <a:off x="434011" y="2510970"/>
          <a:ext cx="8158446" cy="390434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47513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3">
                                            <p:graphicEl>
                                              <a:chart seriesIdx="-3" categoryIdx="-3" bldStep="gridLegend"/>
                                            </p:graphicEl>
                                          </p:spTgt>
                                        </p:tgtEl>
                                        <p:attrNameLst>
                                          <p:attrName>style.visibility</p:attrName>
                                        </p:attrNameLst>
                                      </p:cBhvr>
                                      <p:to>
                                        <p:strVal val="visible"/>
                                      </p:to>
                                    </p:set>
                                    <p:animEffect transition="in" filter="wipe(down)">
                                      <p:cBhvr>
                                        <p:cTn id="11" dur="500"/>
                                        <p:tgtEl>
                                          <p:spTgt spid="13">
                                            <p:graphicEl>
                                              <a:chart seriesIdx="-3" categoryIdx="-3" bldStep="gridLegend"/>
                                            </p:graphicEl>
                                          </p:spTgt>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13">
                                            <p:graphicEl>
                                              <a:chart seriesIdx="-4" categoryIdx="0" bldStep="category"/>
                                            </p:graphicEl>
                                          </p:spTgt>
                                        </p:tgtEl>
                                        <p:attrNameLst>
                                          <p:attrName>style.visibility</p:attrName>
                                        </p:attrNameLst>
                                      </p:cBhvr>
                                      <p:to>
                                        <p:strVal val="visible"/>
                                      </p:to>
                                    </p:set>
                                    <p:animEffect transition="in" filter="wipe(down)">
                                      <p:cBhvr>
                                        <p:cTn id="15" dur="500"/>
                                        <p:tgtEl>
                                          <p:spTgt spid="13">
                                            <p:graphicEl>
                                              <a:chart seriesIdx="-4" categoryIdx="0" bldStep="category"/>
                                            </p:graphicEl>
                                          </p:spTgt>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13">
                                            <p:graphicEl>
                                              <a:chart seriesIdx="-4" categoryIdx="1" bldStep="category"/>
                                            </p:graphicEl>
                                          </p:spTgt>
                                        </p:tgtEl>
                                        <p:attrNameLst>
                                          <p:attrName>style.visibility</p:attrName>
                                        </p:attrNameLst>
                                      </p:cBhvr>
                                      <p:to>
                                        <p:strVal val="visible"/>
                                      </p:to>
                                    </p:set>
                                    <p:animEffect transition="in" filter="wipe(down)">
                                      <p:cBhvr>
                                        <p:cTn id="19" dur="500"/>
                                        <p:tgtEl>
                                          <p:spTgt spid="13">
                                            <p:graphicEl>
                                              <a:chart seriesIdx="-4" categoryIdx="1" bldStep="category"/>
                                            </p:graphicEl>
                                          </p:spTgt>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13">
                                            <p:graphicEl>
                                              <a:chart seriesIdx="-4" categoryIdx="2" bldStep="category"/>
                                            </p:graphicEl>
                                          </p:spTgt>
                                        </p:tgtEl>
                                        <p:attrNameLst>
                                          <p:attrName>style.visibility</p:attrName>
                                        </p:attrNameLst>
                                      </p:cBhvr>
                                      <p:to>
                                        <p:strVal val="visible"/>
                                      </p:to>
                                    </p:set>
                                    <p:animEffect transition="in" filter="wipe(down)">
                                      <p:cBhvr>
                                        <p:cTn id="23" dur="500"/>
                                        <p:tgtEl>
                                          <p:spTgt spid="13">
                                            <p:graphicEl>
                                              <a:chart seriesIdx="-4" categoryIdx="2" bldStep="category"/>
                                            </p:graphicEl>
                                          </p:spTgt>
                                        </p:tgtEl>
                                      </p:cBhvr>
                                    </p:animEffect>
                                  </p:childTnLst>
                                </p:cTn>
                              </p:par>
                              <p:par>
                                <p:cTn id="24" presetID="42"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8" grpId="0" animBg="1"/>
      <p:bldGraphic spid="13" grpId="0">
        <p:bldSub>
          <a:bldChart bld="category"/>
        </p:bldSub>
      </p:bldGraphic>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6">
            <a:extLst>
              <a:ext uri="{FF2B5EF4-FFF2-40B4-BE49-F238E27FC236}">
                <a16:creationId xmlns:a16="http://schemas.microsoft.com/office/drawing/2014/main" xmlns="" id="{E623F98E-5FFF-4701-A99F-87B202C66033}"/>
              </a:ext>
            </a:extLst>
          </p:cNvPr>
          <p:cNvSpPr txBox="1"/>
          <p:nvPr/>
        </p:nvSpPr>
        <p:spPr>
          <a:xfrm>
            <a:off x="160421" y="329374"/>
            <a:ext cx="11861688" cy="584775"/>
          </a:xfrm>
          <a:prstGeom prst="rect">
            <a:avLst/>
          </a:prstGeom>
          <a:noFill/>
        </p:spPr>
        <p:txBody>
          <a:bodyPr wrap="square" rtlCol="0">
            <a:spAutoFit/>
          </a:bodyPr>
          <a:lstStyle/>
          <a:p>
            <a:pPr algn="ctr"/>
            <a:r>
              <a:rPr lang="es-EC" sz="3200" dirty="0" smtClean="0">
                <a:solidFill>
                  <a:schemeClr val="bg2">
                    <a:lumMod val="50000"/>
                  </a:schemeClr>
                </a:solidFill>
                <a:latin typeface="Agency FB" panose="020B0503020202020204" pitchFamily="34" charset="0"/>
              </a:rPr>
              <a:t>RESULTADOS</a:t>
            </a:r>
            <a:endParaRPr lang="es-EC" sz="3200" dirty="0">
              <a:solidFill>
                <a:schemeClr val="bg2">
                  <a:lumMod val="50000"/>
                </a:schemeClr>
              </a:solidFill>
              <a:latin typeface="Agency FB" panose="020B0503020202020204" pitchFamily="34" charset="0"/>
            </a:endParaRPr>
          </a:p>
        </p:txBody>
      </p:sp>
      <p:grpSp>
        <p:nvGrpSpPr>
          <p:cNvPr id="3" name="Group 78">
            <a:extLst>
              <a:ext uri="{FF2B5EF4-FFF2-40B4-BE49-F238E27FC236}">
                <a16:creationId xmlns:a16="http://schemas.microsoft.com/office/drawing/2014/main" xmlns="" id="{B347FCAE-CD51-47C1-A0E5-7FE287A79E42}"/>
              </a:ext>
            </a:extLst>
          </p:cNvPr>
          <p:cNvGrpSpPr/>
          <p:nvPr/>
        </p:nvGrpSpPr>
        <p:grpSpPr>
          <a:xfrm>
            <a:off x="5378756" y="1062002"/>
            <a:ext cx="1434489" cy="190500"/>
            <a:chOff x="4679586" y="878988"/>
            <a:chExt cx="1434489" cy="190500"/>
          </a:xfrm>
        </p:grpSpPr>
        <p:sp>
          <p:nvSpPr>
            <p:cNvPr id="4" name="Oval 70">
              <a:extLst>
                <a:ext uri="{FF2B5EF4-FFF2-40B4-BE49-F238E27FC236}">
                  <a16:creationId xmlns:a16="http://schemas.microsoft.com/office/drawing/2014/main" xmlns="" id="{957F6F33-D335-4F37-A9F5-23DE49CB0B4A}"/>
                </a:ext>
              </a:extLst>
            </p:cNvPr>
            <p:cNvSpPr/>
            <p:nvPr/>
          </p:nvSpPr>
          <p:spPr>
            <a:xfrm>
              <a:off x="4679586" y="878988"/>
              <a:ext cx="190500" cy="190500"/>
            </a:xfrm>
            <a:prstGeom prst="ellipse">
              <a:avLst/>
            </a:prstGeom>
            <a:solidFill>
              <a:srgbClr val="5A17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73">
              <a:extLst>
                <a:ext uri="{FF2B5EF4-FFF2-40B4-BE49-F238E27FC236}">
                  <a16:creationId xmlns:a16="http://schemas.microsoft.com/office/drawing/2014/main" xmlns="" id="{9D3A95DB-0E0C-40A8-88F7-9DAC67B156F6}"/>
                </a:ext>
              </a:extLst>
            </p:cNvPr>
            <p:cNvSpPr/>
            <p:nvPr/>
          </p:nvSpPr>
          <p:spPr>
            <a:xfrm>
              <a:off x="4990736" y="878988"/>
              <a:ext cx="190500" cy="190500"/>
            </a:xfrm>
            <a:prstGeom prst="ellipse">
              <a:avLst/>
            </a:prstGeom>
            <a:solidFill>
              <a:srgbClr val="930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75">
              <a:extLst>
                <a:ext uri="{FF2B5EF4-FFF2-40B4-BE49-F238E27FC236}">
                  <a16:creationId xmlns:a16="http://schemas.microsoft.com/office/drawing/2014/main" xmlns="" id="{AD1EA8C3-D35D-4FB7-8D6B-858B4EE08256}"/>
                </a:ext>
              </a:extLst>
            </p:cNvPr>
            <p:cNvSpPr/>
            <p:nvPr/>
          </p:nvSpPr>
          <p:spPr>
            <a:xfrm>
              <a:off x="5301522" y="878988"/>
              <a:ext cx="190500" cy="190500"/>
            </a:xfrm>
            <a:prstGeom prst="ellipse">
              <a:avLst/>
            </a:prstGeom>
            <a:solidFill>
              <a:srgbClr val="CA00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76">
              <a:extLst>
                <a:ext uri="{FF2B5EF4-FFF2-40B4-BE49-F238E27FC236}">
                  <a16:creationId xmlns:a16="http://schemas.microsoft.com/office/drawing/2014/main" xmlns="" id="{FD4B96A9-29AD-4507-B1E8-D12C03BAD2C2}"/>
                </a:ext>
              </a:extLst>
            </p:cNvPr>
            <p:cNvSpPr/>
            <p:nvPr/>
          </p:nvSpPr>
          <p:spPr>
            <a:xfrm>
              <a:off x="5612308" y="878988"/>
              <a:ext cx="190500" cy="190500"/>
            </a:xfrm>
            <a:prstGeom prst="ellipse">
              <a:avLst/>
            </a:prstGeom>
            <a:solidFill>
              <a:srgbClr val="FF5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7">
              <a:extLst>
                <a:ext uri="{FF2B5EF4-FFF2-40B4-BE49-F238E27FC236}">
                  <a16:creationId xmlns:a16="http://schemas.microsoft.com/office/drawing/2014/main" xmlns="" id="{50AFA104-D1BD-427D-90C1-6CE47F2C7A56}"/>
                </a:ext>
              </a:extLst>
            </p:cNvPr>
            <p:cNvSpPr/>
            <p:nvPr/>
          </p:nvSpPr>
          <p:spPr>
            <a:xfrm>
              <a:off x="5923575" y="878988"/>
              <a:ext cx="190500" cy="190500"/>
            </a:xfrm>
            <a:prstGeom prst="ellipse">
              <a:avLst/>
            </a:prstGeom>
            <a:solidFill>
              <a:srgbClr val="FFC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TextBox 111">
            <a:extLst>
              <a:ext uri="{FF2B5EF4-FFF2-40B4-BE49-F238E27FC236}">
                <a16:creationId xmlns:a16="http://schemas.microsoft.com/office/drawing/2014/main" xmlns="" id="{5FF83314-6443-4064-B8AD-715FDF38C0B1}"/>
              </a:ext>
            </a:extLst>
          </p:cNvPr>
          <p:cNvSpPr txBox="1"/>
          <p:nvPr/>
        </p:nvSpPr>
        <p:spPr>
          <a:xfrm>
            <a:off x="3448682" y="1427305"/>
            <a:ext cx="5285165" cy="400110"/>
          </a:xfrm>
          <a:prstGeom prst="rect">
            <a:avLst/>
          </a:prstGeom>
          <a:noFill/>
        </p:spPr>
        <p:txBody>
          <a:bodyPr wrap="square" rtlCol="0">
            <a:spAutoFit/>
          </a:bodyPr>
          <a:lstStyle/>
          <a:p>
            <a:pPr algn="ctr"/>
            <a:r>
              <a:rPr lang="es-EC" sz="2000" b="1" dirty="0" smtClean="0">
                <a:solidFill>
                  <a:schemeClr val="tx1">
                    <a:lumMod val="75000"/>
                    <a:lumOff val="25000"/>
                  </a:schemeClr>
                </a:solidFill>
                <a:latin typeface="Agency FB" panose="020B0503020202020204" pitchFamily="34" charset="0"/>
              </a:rPr>
              <a:t>RESULTADO FINANCIERO</a:t>
            </a:r>
            <a:endParaRPr lang="es-EC" sz="2000" b="1" dirty="0">
              <a:solidFill>
                <a:schemeClr val="tx1">
                  <a:lumMod val="75000"/>
                  <a:lumOff val="25000"/>
                </a:schemeClr>
              </a:solidFill>
              <a:latin typeface="Agency FB" panose="020B0503020202020204" pitchFamily="34" charset="0"/>
            </a:endParaRPr>
          </a:p>
        </p:txBody>
      </p:sp>
      <p:sp>
        <p:nvSpPr>
          <p:cNvPr id="9" name="Elipse 8"/>
          <p:cNvSpPr/>
          <p:nvPr/>
        </p:nvSpPr>
        <p:spPr>
          <a:xfrm>
            <a:off x="818865" y="2445294"/>
            <a:ext cx="2880000" cy="2880000"/>
          </a:xfrm>
          <a:prstGeom prst="ellipse">
            <a:avLst/>
          </a:prstGeom>
          <a:noFill/>
          <a:ln w="76200">
            <a:gradFill>
              <a:gsLst>
                <a:gs pos="0">
                  <a:srgbClr val="5A1745"/>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3800" dirty="0" smtClean="0">
                <a:solidFill>
                  <a:schemeClr val="bg1">
                    <a:lumMod val="50000"/>
                  </a:schemeClr>
                </a:solidFill>
                <a:latin typeface="Agency FB" panose="020B0503020202020204" pitchFamily="34" charset="0"/>
              </a:rPr>
              <a:t>$</a:t>
            </a:r>
            <a:endParaRPr lang="es-ES" sz="13800" dirty="0">
              <a:solidFill>
                <a:schemeClr val="bg1">
                  <a:lumMod val="50000"/>
                </a:schemeClr>
              </a:solidFill>
              <a:latin typeface="Agency FB" panose="020B0503020202020204" pitchFamily="34" charset="0"/>
            </a:endParaRPr>
          </a:p>
        </p:txBody>
      </p:sp>
      <p:grpSp>
        <p:nvGrpSpPr>
          <p:cNvPr id="10" name="Grupo 9"/>
          <p:cNvGrpSpPr/>
          <p:nvPr/>
        </p:nvGrpSpPr>
        <p:grpSpPr>
          <a:xfrm>
            <a:off x="4457812" y="2106584"/>
            <a:ext cx="6864344" cy="1323439"/>
            <a:chOff x="4457812" y="2106584"/>
            <a:chExt cx="6864344" cy="1323439"/>
          </a:xfrm>
        </p:grpSpPr>
        <p:sp>
          <p:nvSpPr>
            <p:cNvPr id="19" name="TextBox 109">
              <a:extLst>
                <a:ext uri="{FF2B5EF4-FFF2-40B4-BE49-F238E27FC236}">
                  <a16:creationId xmlns:lc="http://schemas.openxmlformats.org/drawingml/2006/lockedCanvas" xmlns:a16="http://schemas.microsoft.com/office/drawing/2014/main" xmlns="" id="{CA6888EC-8C3D-4418-B919-8C1CD0A7F3C0}"/>
                </a:ext>
              </a:extLst>
            </p:cNvPr>
            <p:cNvSpPr txBox="1"/>
            <p:nvPr/>
          </p:nvSpPr>
          <p:spPr>
            <a:xfrm>
              <a:off x="5240246" y="2106584"/>
              <a:ext cx="6081910" cy="132343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6600" dirty="0" smtClean="0">
                  <a:solidFill>
                    <a:schemeClr val="bg1">
                      <a:lumMod val="50000"/>
                    </a:schemeClr>
                  </a:solidFill>
                  <a:latin typeface="Agency FB" panose="020B0503020202020204" pitchFamily="34" charset="0"/>
                </a:rPr>
                <a:t>2.022,33</a:t>
              </a:r>
              <a:r>
                <a:rPr lang="es-EC" sz="8000" dirty="0" smtClean="0">
                  <a:solidFill>
                    <a:schemeClr val="bg1">
                      <a:lumMod val="50000"/>
                    </a:schemeClr>
                  </a:solidFill>
                  <a:latin typeface="Agency FB" panose="020B0503020202020204" pitchFamily="34" charset="0"/>
                </a:rPr>
                <a:t> </a:t>
              </a:r>
              <a:r>
                <a:rPr lang="es-EC" sz="2200" dirty="0" smtClean="0">
                  <a:solidFill>
                    <a:schemeClr val="bg1">
                      <a:lumMod val="50000"/>
                    </a:schemeClr>
                  </a:solidFill>
                  <a:latin typeface="Agency FB" panose="020B0503020202020204" pitchFamily="34" charset="0"/>
                </a:rPr>
                <a:t>(COSTO TOTAL DEL SISTEMA)</a:t>
              </a:r>
              <a:endParaRPr lang="es-EC" sz="2200" dirty="0">
                <a:solidFill>
                  <a:schemeClr val="bg1">
                    <a:lumMod val="50000"/>
                  </a:schemeClr>
                </a:solidFill>
                <a:latin typeface="Agency FB" panose="020B0503020202020204" pitchFamily="34" charset="0"/>
              </a:endParaRPr>
            </a:p>
          </p:txBody>
        </p:sp>
        <p:sp>
          <p:nvSpPr>
            <p:cNvPr id="25" name="Oval 77">
              <a:extLst>
                <a:ext uri="{FF2B5EF4-FFF2-40B4-BE49-F238E27FC236}">
                  <a16:creationId xmlns:a16="http://schemas.microsoft.com/office/drawing/2014/main" xmlns="" id="{50AFA104-D1BD-427D-90C1-6CE47F2C7A56}"/>
                </a:ext>
              </a:extLst>
            </p:cNvPr>
            <p:cNvSpPr/>
            <p:nvPr/>
          </p:nvSpPr>
          <p:spPr>
            <a:xfrm>
              <a:off x="4457812" y="2671053"/>
              <a:ext cx="360000" cy="360000"/>
            </a:xfrm>
            <a:prstGeom prst="ellipse">
              <a:avLst/>
            </a:prstGeom>
            <a:solidFill>
              <a:srgbClr val="5A17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upo 12"/>
          <p:cNvGrpSpPr/>
          <p:nvPr/>
        </p:nvGrpSpPr>
        <p:grpSpPr>
          <a:xfrm>
            <a:off x="4457812" y="3524526"/>
            <a:ext cx="4386874" cy="1754326"/>
            <a:chOff x="4457812" y="3524526"/>
            <a:chExt cx="4386874" cy="1754326"/>
          </a:xfrm>
        </p:grpSpPr>
        <p:sp>
          <p:nvSpPr>
            <p:cNvPr id="21" name="TextBox 106">
              <a:extLst>
                <a:ext uri="{FF2B5EF4-FFF2-40B4-BE49-F238E27FC236}">
                  <a16:creationId xmlns:lc="http://schemas.openxmlformats.org/drawingml/2006/lockedCanvas" xmlns:a16="http://schemas.microsoft.com/office/drawing/2014/main" xmlns="" id="{7EC852E6-9220-4B92-A456-385FE629DF34}"/>
                </a:ext>
              </a:extLst>
            </p:cNvPr>
            <p:cNvSpPr txBox="1"/>
            <p:nvPr/>
          </p:nvSpPr>
          <p:spPr>
            <a:xfrm>
              <a:off x="5240246" y="3524526"/>
              <a:ext cx="3604440" cy="17543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4000" dirty="0" smtClean="0">
                  <a:solidFill>
                    <a:schemeClr val="bg1">
                      <a:lumMod val="50000"/>
                    </a:schemeClr>
                  </a:solidFill>
                  <a:latin typeface="Agency FB" panose="020B0503020202020204" pitchFamily="34" charset="0"/>
                </a:rPr>
                <a:t>1.498,32 </a:t>
              </a:r>
              <a:r>
                <a:rPr lang="es-ES" sz="2000" dirty="0" smtClean="0">
                  <a:solidFill>
                    <a:schemeClr val="bg1">
                      <a:lumMod val="50000"/>
                    </a:schemeClr>
                  </a:solidFill>
                  <a:latin typeface="Agency FB" panose="020B0503020202020204" pitchFamily="34" charset="0"/>
                </a:rPr>
                <a:t>(COSTO DISPOSITIVOS)</a:t>
              </a:r>
            </a:p>
            <a:p>
              <a:r>
                <a:rPr lang="es-ES" sz="3200" dirty="0" smtClean="0">
                  <a:solidFill>
                    <a:schemeClr val="bg1">
                      <a:lumMod val="50000"/>
                    </a:schemeClr>
                  </a:solidFill>
                  <a:latin typeface="Agency FB" panose="020B0503020202020204" pitchFamily="34" charset="0"/>
                </a:rPr>
                <a:t>20% </a:t>
              </a:r>
              <a:r>
                <a:rPr lang="es-ES" sz="2000" dirty="0" smtClean="0">
                  <a:solidFill>
                    <a:schemeClr val="bg1">
                      <a:lumMod val="50000"/>
                    </a:schemeClr>
                  </a:solidFill>
                  <a:latin typeface="Agency FB" panose="020B0503020202020204" pitchFamily="34" charset="0"/>
                </a:rPr>
                <a:t>(COSTO DE DESARROLLO)</a:t>
              </a:r>
            </a:p>
            <a:p>
              <a:r>
                <a:rPr lang="es-ES" sz="3200" dirty="0" smtClean="0">
                  <a:solidFill>
                    <a:schemeClr val="bg1">
                      <a:lumMod val="50000"/>
                    </a:schemeClr>
                  </a:solidFill>
                  <a:latin typeface="Agency FB" panose="020B0503020202020204" pitchFamily="34" charset="0"/>
                </a:rPr>
                <a:t>15% </a:t>
              </a:r>
              <a:r>
                <a:rPr lang="es-ES" sz="2000" dirty="0">
                  <a:solidFill>
                    <a:schemeClr val="bg1">
                      <a:lumMod val="50000"/>
                    </a:schemeClr>
                  </a:solidFill>
                  <a:latin typeface="Agency FB" panose="020B0503020202020204" pitchFamily="34" charset="0"/>
                </a:rPr>
                <a:t>(COSTO DE </a:t>
              </a:r>
              <a:r>
                <a:rPr lang="es-ES" sz="2000" dirty="0" smtClean="0">
                  <a:solidFill>
                    <a:schemeClr val="bg1">
                      <a:lumMod val="50000"/>
                    </a:schemeClr>
                  </a:solidFill>
                  <a:latin typeface="Agency FB" panose="020B0503020202020204" pitchFamily="34" charset="0"/>
                </a:rPr>
                <a:t>INSTALACIÓN)</a:t>
              </a:r>
              <a:endParaRPr lang="en-US" sz="2000" dirty="0">
                <a:solidFill>
                  <a:schemeClr val="bg1">
                    <a:lumMod val="50000"/>
                  </a:schemeClr>
                </a:solidFill>
                <a:latin typeface="Agency FB" panose="020B0503020202020204" pitchFamily="34" charset="0"/>
              </a:endParaRPr>
            </a:p>
          </p:txBody>
        </p:sp>
        <p:sp>
          <p:nvSpPr>
            <p:cNvPr id="26" name="Oval 77">
              <a:extLst>
                <a:ext uri="{FF2B5EF4-FFF2-40B4-BE49-F238E27FC236}">
                  <a16:creationId xmlns:a16="http://schemas.microsoft.com/office/drawing/2014/main" xmlns="" id="{50AFA104-D1BD-427D-90C1-6CE47F2C7A56}"/>
                </a:ext>
              </a:extLst>
            </p:cNvPr>
            <p:cNvSpPr/>
            <p:nvPr/>
          </p:nvSpPr>
          <p:spPr>
            <a:xfrm>
              <a:off x="4457812" y="4221689"/>
              <a:ext cx="360000" cy="360000"/>
            </a:xfrm>
            <a:prstGeom prst="ellipse">
              <a:avLst/>
            </a:prstGeom>
            <a:solidFill>
              <a:srgbClr val="A9A2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upo 13"/>
          <p:cNvGrpSpPr/>
          <p:nvPr/>
        </p:nvGrpSpPr>
        <p:grpSpPr>
          <a:xfrm>
            <a:off x="4457812" y="5373355"/>
            <a:ext cx="2897716" cy="707886"/>
            <a:chOff x="4457812" y="5373355"/>
            <a:chExt cx="2897716" cy="707886"/>
          </a:xfrm>
        </p:grpSpPr>
        <p:sp>
          <p:nvSpPr>
            <p:cNvPr id="23" name="TextBox 108">
              <a:extLst>
                <a:ext uri="{FF2B5EF4-FFF2-40B4-BE49-F238E27FC236}">
                  <a16:creationId xmlns:lc="http://schemas.openxmlformats.org/drawingml/2006/lockedCanvas" xmlns:a16="http://schemas.microsoft.com/office/drawing/2014/main" xmlns="" id="{D203F791-9AEA-4259-B436-1D588B1C74E3}"/>
                </a:ext>
              </a:extLst>
            </p:cNvPr>
            <p:cNvSpPr txBox="1"/>
            <p:nvPr/>
          </p:nvSpPr>
          <p:spPr>
            <a:xfrm>
              <a:off x="5244726" y="5373355"/>
              <a:ext cx="2110802"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dirty="0" smtClean="0">
                  <a:solidFill>
                    <a:schemeClr val="bg1">
                      <a:lumMod val="50000"/>
                    </a:schemeClr>
                  </a:solidFill>
                  <a:latin typeface="Agency FB" panose="020B0503020202020204" pitchFamily="34" charset="0"/>
                </a:rPr>
                <a:t>4,93 $/M2</a:t>
              </a:r>
              <a:endParaRPr lang="en-US" sz="4000" dirty="0">
                <a:solidFill>
                  <a:schemeClr val="bg1">
                    <a:lumMod val="50000"/>
                  </a:schemeClr>
                </a:solidFill>
                <a:latin typeface="Agency FB" panose="020B0503020202020204" pitchFamily="34" charset="0"/>
              </a:endParaRPr>
            </a:p>
          </p:txBody>
        </p:sp>
        <p:sp>
          <p:nvSpPr>
            <p:cNvPr id="27" name="Oval 77">
              <a:extLst>
                <a:ext uri="{FF2B5EF4-FFF2-40B4-BE49-F238E27FC236}">
                  <a16:creationId xmlns:a16="http://schemas.microsoft.com/office/drawing/2014/main" xmlns="" id="{50AFA104-D1BD-427D-90C1-6CE47F2C7A56}"/>
                </a:ext>
              </a:extLst>
            </p:cNvPr>
            <p:cNvSpPr/>
            <p:nvPr/>
          </p:nvSpPr>
          <p:spPr>
            <a:xfrm>
              <a:off x="4457812" y="5547298"/>
              <a:ext cx="360000" cy="360000"/>
            </a:xfrm>
            <a:prstGeom prst="ellipse">
              <a:avLst/>
            </a:prstGeom>
            <a:solidFill>
              <a:srgbClr val="C7D5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2650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6">
            <a:extLst>
              <a:ext uri="{FF2B5EF4-FFF2-40B4-BE49-F238E27FC236}">
                <a16:creationId xmlns:a16="http://schemas.microsoft.com/office/drawing/2014/main" xmlns="" id="{E623F98E-5FFF-4701-A99F-87B202C66033}"/>
              </a:ext>
            </a:extLst>
          </p:cNvPr>
          <p:cNvSpPr txBox="1"/>
          <p:nvPr/>
        </p:nvSpPr>
        <p:spPr>
          <a:xfrm>
            <a:off x="160421" y="329374"/>
            <a:ext cx="11861688" cy="584775"/>
          </a:xfrm>
          <a:prstGeom prst="rect">
            <a:avLst/>
          </a:prstGeom>
          <a:noFill/>
        </p:spPr>
        <p:txBody>
          <a:bodyPr wrap="square" rtlCol="0">
            <a:spAutoFit/>
          </a:bodyPr>
          <a:lstStyle/>
          <a:p>
            <a:pPr algn="ctr"/>
            <a:r>
              <a:rPr lang="es-EC" sz="3200" dirty="0" smtClean="0">
                <a:solidFill>
                  <a:schemeClr val="bg2">
                    <a:lumMod val="50000"/>
                  </a:schemeClr>
                </a:solidFill>
                <a:latin typeface="Agency FB" panose="020B0503020202020204" pitchFamily="34" charset="0"/>
              </a:rPr>
              <a:t>LA DOMÓTICA, SUS NIVELES Y FASES PARA LA INSTALACIÓN</a:t>
            </a:r>
            <a:endParaRPr lang="es-EC" sz="3200" dirty="0">
              <a:solidFill>
                <a:schemeClr val="bg2">
                  <a:lumMod val="50000"/>
                </a:schemeClr>
              </a:solidFill>
              <a:latin typeface="Agency FB" panose="020B0503020202020204" pitchFamily="34" charset="0"/>
            </a:endParaRPr>
          </a:p>
        </p:txBody>
      </p:sp>
      <p:grpSp>
        <p:nvGrpSpPr>
          <p:cNvPr id="3" name="Group 78">
            <a:extLst>
              <a:ext uri="{FF2B5EF4-FFF2-40B4-BE49-F238E27FC236}">
                <a16:creationId xmlns:a16="http://schemas.microsoft.com/office/drawing/2014/main" xmlns="" id="{B347FCAE-CD51-47C1-A0E5-7FE287A79E42}"/>
              </a:ext>
            </a:extLst>
          </p:cNvPr>
          <p:cNvGrpSpPr/>
          <p:nvPr/>
        </p:nvGrpSpPr>
        <p:grpSpPr>
          <a:xfrm>
            <a:off x="5378756" y="1062002"/>
            <a:ext cx="1434489" cy="190500"/>
            <a:chOff x="4679586" y="878988"/>
            <a:chExt cx="1434489" cy="190500"/>
          </a:xfrm>
        </p:grpSpPr>
        <p:sp>
          <p:nvSpPr>
            <p:cNvPr id="4" name="Oval 70">
              <a:extLst>
                <a:ext uri="{FF2B5EF4-FFF2-40B4-BE49-F238E27FC236}">
                  <a16:creationId xmlns:a16="http://schemas.microsoft.com/office/drawing/2014/main" xmlns="" id="{957F6F33-D335-4F37-A9F5-23DE49CB0B4A}"/>
                </a:ext>
              </a:extLst>
            </p:cNvPr>
            <p:cNvSpPr/>
            <p:nvPr/>
          </p:nvSpPr>
          <p:spPr>
            <a:xfrm>
              <a:off x="4679586" y="878988"/>
              <a:ext cx="190500" cy="190500"/>
            </a:xfrm>
            <a:prstGeom prst="ellipse">
              <a:avLst/>
            </a:prstGeom>
            <a:solidFill>
              <a:srgbClr val="5A17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73">
              <a:extLst>
                <a:ext uri="{FF2B5EF4-FFF2-40B4-BE49-F238E27FC236}">
                  <a16:creationId xmlns:a16="http://schemas.microsoft.com/office/drawing/2014/main" xmlns="" id="{9D3A95DB-0E0C-40A8-88F7-9DAC67B156F6}"/>
                </a:ext>
              </a:extLst>
            </p:cNvPr>
            <p:cNvSpPr/>
            <p:nvPr/>
          </p:nvSpPr>
          <p:spPr>
            <a:xfrm>
              <a:off x="4990736" y="878988"/>
              <a:ext cx="190500" cy="190500"/>
            </a:xfrm>
            <a:prstGeom prst="ellipse">
              <a:avLst/>
            </a:prstGeom>
            <a:solidFill>
              <a:srgbClr val="930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75">
              <a:extLst>
                <a:ext uri="{FF2B5EF4-FFF2-40B4-BE49-F238E27FC236}">
                  <a16:creationId xmlns:a16="http://schemas.microsoft.com/office/drawing/2014/main" xmlns="" id="{AD1EA8C3-D35D-4FB7-8D6B-858B4EE08256}"/>
                </a:ext>
              </a:extLst>
            </p:cNvPr>
            <p:cNvSpPr/>
            <p:nvPr/>
          </p:nvSpPr>
          <p:spPr>
            <a:xfrm>
              <a:off x="5301522" y="878988"/>
              <a:ext cx="190500" cy="190500"/>
            </a:xfrm>
            <a:prstGeom prst="ellipse">
              <a:avLst/>
            </a:prstGeom>
            <a:solidFill>
              <a:srgbClr val="CA00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76">
              <a:extLst>
                <a:ext uri="{FF2B5EF4-FFF2-40B4-BE49-F238E27FC236}">
                  <a16:creationId xmlns:a16="http://schemas.microsoft.com/office/drawing/2014/main" xmlns="" id="{FD4B96A9-29AD-4507-B1E8-D12C03BAD2C2}"/>
                </a:ext>
              </a:extLst>
            </p:cNvPr>
            <p:cNvSpPr/>
            <p:nvPr/>
          </p:nvSpPr>
          <p:spPr>
            <a:xfrm>
              <a:off x="5612308" y="878988"/>
              <a:ext cx="190500" cy="190500"/>
            </a:xfrm>
            <a:prstGeom prst="ellipse">
              <a:avLst/>
            </a:prstGeom>
            <a:solidFill>
              <a:srgbClr val="FF5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7">
              <a:extLst>
                <a:ext uri="{FF2B5EF4-FFF2-40B4-BE49-F238E27FC236}">
                  <a16:creationId xmlns:a16="http://schemas.microsoft.com/office/drawing/2014/main" xmlns="" id="{50AFA104-D1BD-427D-90C1-6CE47F2C7A56}"/>
                </a:ext>
              </a:extLst>
            </p:cNvPr>
            <p:cNvSpPr/>
            <p:nvPr/>
          </p:nvSpPr>
          <p:spPr>
            <a:xfrm>
              <a:off x="5923575" y="878988"/>
              <a:ext cx="190500" cy="190500"/>
            </a:xfrm>
            <a:prstGeom prst="ellipse">
              <a:avLst/>
            </a:prstGeom>
            <a:solidFill>
              <a:srgbClr val="FFC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ángulo redondeado 8"/>
          <p:cNvSpPr/>
          <p:nvPr/>
        </p:nvSpPr>
        <p:spPr>
          <a:xfrm>
            <a:off x="3818020" y="1957137"/>
            <a:ext cx="7363326" cy="946483"/>
          </a:xfrm>
          <a:prstGeom prst="roundRect">
            <a:avLst/>
          </a:prstGeom>
          <a:noFill/>
          <a:ln>
            <a:solidFill>
              <a:srgbClr val="FFC5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s-ES" sz="2400" dirty="0" smtClean="0">
                <a:solidFill>
                  <a:schemeClr val="tx1">
                    <a:lumMod val="75000"/>
                    <a:lumOff val="25000"/>
                  </a:schemeClr>
                </a:solidFill>
                <a:latin typeface="Agency FB" panose="020B0503020202020204" pitchFamily="34" charset="0"/>
              </a:rPr>
              <a:t>La domótica es la automatización de los sistemas eléctricos y electrónicos de una vivienda.</a:t>
            </a:r>
            <a:endParaRPr lang="es-ES" sz="2400" dirty="0">
              <a:solidFill>
                <a:schemeClr val="tx1">
                  <a:lumMod val="75000"/>
                  <a:lumOff val="25000"/>
                </a:schemeClr>
              </a:solidFill>
              <a:latin typeface="Agency FB" panose="020B0503020202020204" pitchFamily="34" charset="0"/>
            </a:endParaRPr>
          </a:p>
        </p:txBody>
      </p:sp>
      <p:sp>
        <p:nvSpPr>
          <p:cNvPr id="10" name="Rectángulo redondeado 9"/>
          <p:cNvSpPr/>
          <p:nvPr/>
        </p:nvSpPr>
        <p:spPr>
          <a:xfrm>
            <a:off x="3818020" y="2990632"/>
            <a:ext cx="7363326" cy="924858"/>
          </a:xfrm>
          <a:prstGeom prst="roundRect">
            <a:avLst/>
          </a:prstGeom>
          <a:noFill/>
          <a:ln>
            <a:solidFill>
              <a:srgbClr val="FF562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s-EC" sz="2400" dirty="0" smtClean="0">
                <a:solidFill>
                  <a:schemeClr val="tx1">
                    <a:lumMod val="75000"/>
                    <a:lumOff val="25000"/>
                  </a:schemeClr>
                </a:solidFill>
                <a:latin typeface="Agency FB" panose="020B0503020202020204" pitchFamily="34" charset="0"/>
              </a:rPr>
              <a:t>Trae beneficios como seguridad, comunicación, eficiencia energética y confort.</a:t>
            </a:r>
            <a:endParaRPr lang="es-ES" sz="2400" dirty="0">
              <a:solidFill>
                <a:schemeClr val="tx1">
                  <a:lumMod val="75000"/>
                  <a:lumOff val="25000"/>
                </a:schemeClr>
              </a:solidFill>
              <a:latin typeface="Agency FB" panose="020B0503020202020204" pitchFamily="34" charset="0"/>
            </a:endParaRPr>
          </a:p>
        </p:txBody>
      </p:sp>
      <p:sp>
        <p:nvSpPr>
          <p:cNvPr id="11" name="Rectángulo redondeado 10"/>
          <p:cNvSpPr/>
          <p:nvPr/>
        </p:nvSpPr>
        <p:spPr>
          <a:xfrm>
            <a:off x="3818020" y="4002503"/>
            <a:ext cx="7363326" cy="505327"/>
          </a:xfrm>
          <a:prstGeom prst="roundRect">
            <a:avLst/>
          </a:prstGeom>
          <a:noFill/>
          <a:ln>
            <a:solidFill>
              <a:srgbClr val="CA003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s-EC" sz="2400" dirty="0" smtClean="0">
                <a:solidFill>
                  <a:schemeClr val="tx1">
                    <a:lumMod val="75000"/>
                    <a:lumOff val="25000"/>
                  </a:schemeClr>
                </a:solidFill>
                <a:latin typeface="Agency FB" panose="020B0503020202020204" pitchFamily="34" charset="0"/>
              </a:rPr>
              <a:t>Se basa en la integración de tecnologías para mejorar la calidad de vida.</a:t>
            </a:r>
            <a:endParaRPr lang="es-ES" sz="2400" dirty="0">
              <a:solidFill>
                <a:schemeClr val="tx1">
                  <a:lumMod val="75000"/>
                  <a:lumOff val="25000"/>
                </a:schemeClr>
              </a:solidFill>
              <a:latin typeface="Agency FB" panose="020B0503020202020204" pitchFamily="34" charset="0"/>
            </a:endParaRPr>
          </a:p>
        </p:txBody>
      </p:sp>
      <p:sp>
        <p:nvSpPr>
          <p:cNvPr id="12" name="Rectángulo redondeado 11"/>
          <p:cNvSpPr/>
          <p:nvPr/>
        </p:nvSpPr>
        <p:spPr>
          <a:xfrm>
            <a:off x="3798330" y="4594843"/>
            <a:ext cx="7383015" cy="506546"/>
          </a:xfrm>
          <a:prstGeom prst="roundRect">
            <a:avLst/>
          </a:prstGeom>
          <a:noFill/>
          <a:ln>
            <a:solidFill>
              <a:srgbClr val="93093D"/>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s-EC" sz="2400" dirty="0" smtClean="0">
                <a:solidFill>
                  <a:schemeClr val="tx1">
                    <a:lumMod val="75000"/>
                    <a:lumOff val="25000"/>
                  </a:schemeClr>
                </a:solidFill>
                <a:latin typeface="Agency FB" panose="020B0503020202020204" pitchFamily="34" charset="0"/>
              </a:rPr>
              <a:t>Cada hogar automatizado evidencia un 20% de ahorro de energía. </a:t>
            </a:r>
            <a:endParaRPr lang="es-ES" sz="2400" dirty="0">
              <a:solidFill>
                <a:schemeClr val="tx1">
                  <a:lumMod val="75000"/>
                  <a:lumOff val="25000"/>
                </a:schemeClr>
              </a:solidFill>
              <a:latin typeface="Agency FB" panose="020B0503020202020204" pitchFamily="34" charset="0"/>
            </a:endParaRPr>
          </a:p>
        </p:txBody>
      </p:sp>
      <p:sp>
        <p:nvSpPr>
          <p:cNvPr id="13" name="Rectángulo redondeado 12"/>
          <p:cNvSpPr/>
          <p:nvPr/>
        </p:nvSpPr>
        <p:spPr>
          <a:xfrm>
            <a:off x="3818019" y="5187182"/>
            <a:ext cx="7363325" cy="924860"/>
          </a:xfrm>
          <a:prstGeom prst="roundRect">
            <a:avLst/>
          </a:prstGeom>
          <a:noFill/>
          <a:ln>
            <a:solidFill>
              <a:srgbClr val="5A174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s-EC" sz="2400" dirty="0">
                <a:solidFill>
                  <a:schemeClr val="tx1">
                    <a:lumMod val="75000"/>
                    <a:lumOff val="25000"/>
                  </a:schemeClr>
                </a:solidFill>
                <a:latin typeface="Agency FB" panose="020B0503020202020204" pitchFamily="34" charset="0"/>
              </a:rPr>
              <a:t>S</a:t>
            </a:r>
            <a:r>
              <a:rPr lang="es-EC" sz="2400" dirty="0" smtClean="0">
                <a:solidFill>
                  <a:schemeClr val="tx1">
                    <a:lumMod val="75000"/>
                    <a:lumOff val="25000"/>
                  </a:schemeClr>
                </a:solidFill>
                <a:latin typeface="Agency FB" panose="020B0503020202020204" pitchFamily="34" charset="0"/>
              </a:rPr>
              <a:t>e </a:t>
            </a:r>
            <a:r>
              <a:rPr lang="es-EC" sz="2400" dirty="0">
                <a:solidFill>
                  <a:schemeClr val="tx1">
                    <a:lumMod val="75000"/>
                    <a:lumOff val="25000"/>
                  </a:schemeClr>
                </a:solidFill>
                <a:latin typeface="Agency FB" panose="020B0503020202020204" pitchFamily="34" charset="0"/>
              </a:rPr>
              <a:t>prevé un crecimiento lineal del 23.4% de la automatización de hogares en todo el </a:t>
            </a:r>
            <a:r>
              <a:rPr lang="es-EC" sz="2400" dirty="0" smtClean="0">
                <a:solidFill>
                  <a:schemeClr val="tx1">
                    <a:lumMod val="75000"/>
                    <a:lumOff val="25000"/>
                  </a:schemeClr>
                </a:solidFill>
                <a:latin typeface="Agency FB" panose="020B0503020202020204" pitchFamily="34" charset="0"/>
              </a:rPr>
              <a:t>mundo.</a:t>
            </a:r>
            <a:endParaRPr lang="es-ES" sz="2400" dirty="0">
              <a:solidFill>
                <a:schemeClr val="tx1">
                  <a:lumMod val="75000"/>
                  <a:lumOff val="25000"/>
                </a:schemeClr>
              </a:solidFill>
              <a:latin typeface="Agency FB" panose="020B0503020202020204" pitchFamily="34" charset="0"/>
            </a:endParaRPr>
          </a:p>
        </p:txBody>
      </p:sp>
      <p:grpSp>
        <p:nvGrpSpPr>
          <p:cNvPr id="17" name="Grupo 16"/>
          <p:cNvGrpSpPr/>
          <p:nvPr/>
        </p:nvGrpSpPr>
        <p:grpSpPr>
          <a:xfrm>
            <a:off x="710384" y="2792052"/>
            <a:ext cx="2376000" cy="2376000"/>
            <a:chOff x="710384" y="2218843"/>
            <a:chExt cx="2376000" cy="2376000"/>
          </a:xfrm>
        </p:grpSpPr>
        <p:sp>
          <p:nvSpPr>
            <p:cNvPr id="16" name="Elipse 15"/>
            <p:cNvSpPr/>
            <p:nvPr/>
          </p:nvSpPr>
          <p:spPr>
            <a:xfrm>
              <a:off x="710384" y="2218843"/>
              <a:ext cx="2376000" cy="2376000"/>
            </a:xfrm>
            <a:prstGeom prst="ellipse">
              <a:avLst/>
            </a:prstGeom>
            <a:gradFill>
              <a:gsLst>
                <a:gs pos="0">
                  <a:srgbClr val="5A1745"/>
                </a:gs>
                <a:gs pos="100000">
                  <a:srgbClr val="93093D"/>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5" name="Imagen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4207" y="2273861"/>
              <a:ext cx="2015649" cy="2015649"/>
            </a:xfrm>
            <a:prstGeom prst="rect">
              <a:avLst/>
            </a:prstGeom>
          </p:spPr>
        </p:pic>
      </p:grpSp>
    </p:spTree>
    <p:extLst>
      <p:ext uri="{BB962C8B-B14F-4D97-AF65-F5344CB8AC3E}">
        <p14:creationId xmlns:p14="http://schemas.microsoft.com/office/powerpoint/2010/main" val="7462644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upo 11"/>
          <p:cNvGrpSpPr>
            <a:grpSpLocks noChangeAspect="1"/>
          </p:cNvGrpSpPr>
          <p:nvPr/>
        </p:nvGrpSpPr>
        <p:grpSpPr>
          <a:xfrm>
            <a:off x="911544" y="2538477"/>
            <a:ext cx="1617579" cy="1809284"/>
            <a:chOff x="5119318" y="2776110"/>
            <a:chExt cx="3015851" cy="3373269"/>
          </a:xfrm>
        </p:grpSpPr>
        <p:sp>
          <p:nvSpPr>
            <p:cNvPr id="13" name="Rectangle 45">
              <a:extLst>
                <a:ext uri="{FF2B5EF4-FFF2-40B4-BE49-F238E27FC236}">
                  <a16:creationId xmlns="" xmlns:a16="http://schemas.microsoft.com/office/drawing/2014/main" id="{89358179-2A58-46E2-AEB2-52DD2FEDB8A5}"/>
                </a:ext>
              </a:extLst>
            </p:cNvPr>
            <p:cNvSpPr/>
            <p:nvPr/>
          </p:nvSpPr>
          <p:spPr>
            <a:xfrm rot="2700000">
              <a:off x="5900408" y="2776110"/>
              <a:ext cx="872818" cy="872818"/>
            </a:xfrm>
            <a:prstGeom prst="rect">
              <a:avLst/>
            </a:prstGeom>
            <a:solidFill>
              <a:srgbClr val="6F07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Rectangle 71">
              <a:extLst>
                <a:ext uri="{FF2B5EF4-FFF2-40B4-BE49-F238E27FC236}">
                  <a16:creationId xmlns="" xmlns:a16="http://schemas.microsoft.com/office/drawing/2014/main" id="{F23EC72C-9DE5-46E0-AF22-E80E559F75AE}"/>
                </a:ext>
              </a:extLst>
            </p:cNvPr>
            <p:cNvSpPr/>
            <p:nvPr/>
          </p:nvSpPr>
          <p:spPr>
            <a:xfrm rot="2700000">
              <a:off x="6808859" y="4823070"/>
              <a:ext cx="1306747" cy="1345872"/>
            </a:xfrm>
            <a:prstGeom prst="rect">
              <a:avLst/>
            </a:prstGeom>
            <a:solidFill>
              <a:srgbClr val="CA00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Rectangle 72">
              <a:extLst>
                <a:ext uri="{FF2B5EF4-FFF2-40B4-BE49-F238E27FC236}">
                  <a16:creationId xmlns="" xmlns:a16="http://schemas.microsoft.com/office/drawing/2014/main" id="{6A760CC4-A53B-4E47-825A-B3221D1DCA2E}"/>
                </a:ext>
              </a:extLst>
            </p:cNvPr>
            <p:cNvSpPr/>
            <p:nvPr/>
          </p:nvSpPr>
          <p:spPr>
            <a:xfrm rot="2700000">
              <a:off x="5151558" y="3965619"/>
              <a:ext cx="1638069" cy="1702549"/>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18" name="Rectangle 71">
            <a:extLst>
              <a:ext uri="{FF2B5EF4-FFF2-40B4-BE49-F238E27FC236}">
                <a16:creationId xmlns="" xmlns:a16="http://schemas.microsoft.com/office/drawing/2014/main" id="{F23EC72C-9DE5-46E0-AF22-E80E559F75AE}"/>
              </a:ext>
            </a:extLst>
          </p:cNvPr>
          <p:cNvSpPr/>
          <p:nvPr/>
        </p:nvSpPr>
        <p:spPr>
          <a:xfrm rot="2700000">
            <a:off x="1725792" y="2782680"/>
            <a:ext cx="627365" cy="676632"/>
          </a:xfrm>
          <a:prstGeom prst="rect">
            <a:avLst/>
          </a:prstGeom>
          <a:solidFill>
            <a:srgbClr val="FF5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9" name="Straight Connector 18">
            <a:extLst>
              <a:ext uri="{FF2B5EF4-FFF2-40B4-BE49-F238E27FC236}">
                <a16:creationId xmlns:a16="http://schemas.microsoft.com/office/drawing/2014/main" xmlns="" id="{7141C71E-E08E-4C35-AF33-12A46FFB4E28}"/>
              </a:ext>
            </a:extLst>
          </p:cNvPr>
          <p:cNvCxnSpPr/>
          <p:nvPr/>
        </p:nvCxnSpPr>
        <p:spPr>
          <a:xfrm>
            <a:off x="2315632" y="3494297"/>
            <a:ext cx="8384452"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1" name="TextBox 16">
            <a:extLst>
              <a:ext uri="{FF2B5EF4-FFF2-40B4-BE49-F238E27FC236}">
                <a16:creationId xmlns:a16="http://schemas.microsoft.com/office/drawing/2014/main" xmlns="" id="{E623F98E-5FFF-4701-A99F-87B202C66033}"/>
              </a:ext>
            </a:extLst>
          </p:cNvPr>
          <p:cNvSpPr txBox="1"/>
          <p:nvPr/>
        </p:nvSpPr>
        <p:spPr>
          <a:xfrm>
            <a:off x="2393058" y="2909521"/>
            <a:ext cx="8229600" cy="584775"/>
          </a:xfrm>
          <a:prstGeom prst="rect">
            <a:avLst/>
          </a:prstGeom>
          <a:noFill/>
        </p:spPr>
        <p:txBody>
          <a:bodyPr wrap="square" rtlCol="0">
            <a:spAutoFit/>
          </a:bodyPr>
          <a:lstStyle/>
          <a:p>
            <a:pPr algn="ctr"/>
            <a:r>
              <a:rPr lang="es-EC" sz="3200" dirty="0" smtClean="0">
                <a:solidFill>
                  <a:schemeClr val="bg2">
                    <a:lumMod val="50000"/>
                  </a:schemeClr>
                </a:solidFill>
                <a:latin typeface="Agency FB" panose="020B0503020202020204" pitchFamily="34" charset="0"/>
              </a:rPr>
              <a:t>CONCLUSIONES Y RECOMENDACIONES</a:t>
            </a:r>
            <a:endParaRPr lang="es-EC" sz="3200" dirty="0">
              <a:solidFill>
                <a:schemeClr val="bg2">
                  <a:lumMod val="50000"/>
                </a:schemeClr>
              </a:solidFill>
              <a:latin typeface="Agency FB" panose="020B0503020202020204" pitchFamily="34" charset="0"/>
            </a:endParaRPr>
          </a:p>
        </p:txBody>
      </p:sp>
    </p:spTree>
    <p:extLst>
      <p:ext uri="{BB962C8B-B14F-4D97-AF65-F5344CB8AC3E}">
        <p14:creationId xmlns:p14="http://schemas.microsoft.com/office/powerpoint/2010/main" val="1247224671"/>
      </p:ext>
    </p:extLst>
  </p:cSld>
  <p:clrMapOvr>
    <a:masterClrMapping/>
  </p:clrMapOvr>
  <mc:AlternateContent xmlns:mc="http://schemas.openxmlformats.org/markup-compatibility/2006" xmlns:p14="http://schemas.microsoft.com/office/powerpoint/2010/main">
    <mc:Choice Requires="p14">
      <p:transition spd="slow" p14:dur="1250">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125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12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6">
            <a:extLst>
              <a:ext uri="{FF2B5EF4-FFF2-40B4-BE49-F238E27FC236}">
                <a16:creationId xmlns:a16="http://schemas.microsoft.com/office/drawing/2014/main" xmlns="" id="{E623F98E-5FFF-4701-A99F-87B202C66033}"/>
              </a:ext>
            </a:extLst>
          </p:cNvPr>
          <p:cNvSpPr txBox="1"/>
          <p:nvPr/>
        </p:nvSpPr>
        <p:spPr>
          <a:xfrm>
            <a:off x="160421" y="329374"/>
            <a:ext cx="11861688" cy="584775"/>
          </a:xfrm>
          <a:prstGeom prst="rect">
            <a:avLst/>
          </a:prstGeom>
          <a:noFill/>
        </p:spPr>
        <p:txBody>
          <a:bodyPr wrap="square" rtlCol="0">
            <a:spAutoFit/>
          </a:bodyPr>
          <a:lstStyle/>
          <a:p>
            <a:pPr algn="ctr"/>
            <a:r>
              <a:rPr lang="es-EC" sz="3200" dirty="0" smtClean="0">
                <a:solidFill>
                  <a:schemeClr val="bg2">
                    <a:lumMod val="50000"/>
                  </a:schemeClr>
                </a:solidFill>
                <a:latin typeface="Agency FB" panose="020B0503020202020204" pitchFamily="34" charset="0"/>
              </a:rPr>
              <a:t>CONCLUSIONES</a:t>
            </a:r>
            <a:endParaRPr lang="es-EC" sz="3200" dirty="0">
              <a:solidFill>
                <a:schemeClr val="bg2">
                  <a:lumMod val="50000"/>
                </a:schemeClr>
              </a:solidFill>
              <a:latin typeface="Agency FB" panose="020B0503020202020204" pitchFamily="34" charset="0"/>
            </a:endParaRPr>
          </a:p>
        </p:txBody>
      </p:sp>
      <p:grpSp>
        <p:nvGrpSpPr>
          <p:cNvPr id="3" name="Group 78">
            <a:extLst>
              <a:ext uri="{FF2B5EF4-FFF2-40B4-BE49-F238E27FC236}">
                <a16:creationId xmlns:a16="http://schemas.microsoft.com/office/drawing/2014/main" xmlns="" id="{B347FCAE-CD51-47C1-A0E5-7FE287A79E42}"/>
              </a:ext>
            </a:extLst>
          </p:cNvPr>
          <p:cNvGrpSpPr/>
          <p:nvPr/>
        </p:nvGrpSpPr>
        <p:grpSpPr>
          <a:xfrm>
            <a:off x="5378756" y="1062002"/>
            <a:ext cx="1434489" cy="190500"/>
            <a:chOff x="4679586" y="878988"/>
            <a:chExt cx="1434489" cy="190500"/>
          </a:xfrm>
        </p:grpSpPr>
        <p:sp>
          <p:nvSpPr>
            <p:cNvPr id="4" name="Oval 70">
              <a:extLst>
                <a:ext uri="{FF2B5EF4-FFF2-40B4-BE49-F238E27FC236}">
                  <a16:creationId xmlns:a16="http://schemas.microsoft.com/office/drawing/2014/main" xmlns="" id="{957F6F33-D335-4F37-A9F5-23DE49CB0B4A}"/>
                </a:ext>
              </a:extLst>
            </p:cNvPr>
            <p:cNvSpPr/>
            <p:nvPr/>
          </p:nvSpPr>
          <p:spPr>
            <a:xfrm>
              <a:off x="4679586" y="878988"/>
              <a:ext cx="190500" cy="190500"/>
            </a:xfrm>
            <a:prstGeom prst="ellipse">
              <a:avLst/>
            </a:prstGeom>
            <a:solidFill>
              <a:srgbClr val="5A17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73">
              <a:extLst>
                <a:ext uri="{FF2B5EF4-FFF2-40B4-BE49-F238E27FC236}">
                  <a16:creationId xmlns:a16="http://schemas.microsoft.com/office/drawing/2014/main" xmlns="" id="{9D3A95DB-0E0C-40A8-88F7-9DAC67B156F6}"/>
                </a:ext>
              </a:extLst>
            </p:cNvPr>
            <p:cNvSpPr/>
            <p:nvPr/>
          </p:nvSpPr>
          <p:spPr>
            <a:xfrm>
              <a:off x="4990736" y="878988"/>
              <a:ext cx="190500" cy="190500"/>
            </a:xfrm>
            <a:prstGeom prst="ellipse">
              <a:avLst/>
            </a:prstGeom>
            <a:solidFill>
              <a:srgbClr val="930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75">
              <a:extLst>
                <a:ext uri="{FF2B5EF4-FFF2-40B4-BE49-F238E27FC236}">
                  <a16:creationId xmlns:a16="http://schemas.microsoft.com/office/drawing/2014/main" xmlns="" id="{AD1EA8C3-D35D-4FB7-8D6B-858B4EE08256}"/>
                </a:ext>
              </a:extLst>
            </p:cNvPr>
            <p:cNvSpPr/>
            <p:nvPr/>
          </p:nvSpPr>
          <p:spPr>
            <a:xfrm>
              <a:off x="5301522" y="878988"/>
              <a:ext cx="190500" cy="190500"/>
            </a:xfrm>
            <a:prstGeom prst="ellipse">
              <a:avLst/>
            </a:prstGeom>
            <a:solidFill>
              <a:srgbClr val="CA00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76">
              <a:extLst>
                <a:ext uri="{FF2B5EF4-FFF2-40B4-BE49-F238E27FC236}">
                  <a16:creationId xmlns:a16="http://schemas.microsoft.com/office/drawing/2014/main" xmlns="" id="{FD4B96A9-29AD-4507-B1E8-D12C03BAD2C2}"/>
                </a:ext>
              </a:extLst>
            </p:cNvPr>
            <p:cNvSpPr/>
            <p:nvPr/>
          </p:nvSpPr>
          <p:spPr>
            <a:xfrm>
              <a:off x="5612308" y="878988"/>
              <a:ext cx="190500" cy="190500"/>
            </a:xfrm>
            <a:prstGeom prst="ellipse">
              <a:avLst/>
            </a:prstGeom>
            <a:solidFill>
              <a:srgbClr val="FF5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7">
              <a:extLst>
                <a:ext uri="{FF2B5EF4-FFF2-40B4-BE49-F238E27FC236}">
                  <a16:creationId xmlns:a16="http://schemas.microsoft.com/office/drawing/2014/main" xmlns="" id="{50AFA104-D1BD-427D-90C1-6CE47F2C7A56}"/>
                </a:ext>
              </a:extLst>
            </p:cNvPr>
            <p:cNvSpPr/>
            <p:nvPr/>
          </p:nvSpPr>
          <p:spPr>
            <a:xfrm>
              <a:off x="5923575" y="878988"/>
              <a:ext cx="190500" cy="190500"/>
            </a:xfrm>
            <a:prstGeom prst="ellipse">
              <a:avLst/>
            </a:prstGeom>
            <a:solidFill>
              <a:srgbClr val="FFC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TextBox 111">
            <a:extLst>
              <a:ext uri="{FF2B5EF4-FFF2-40B4-BE49-F238E27FC236}">
                <a16:creationId xmlns:a16="http://schemas.microsoft.com/office/drawing/2014/main" xmlns="" id="{5FF83314-6443-4064-B8AD-715FDF38C0B1}"/>
              </a:ext>
            </a:extLst>
          </p:cNvPr>
          <p:cNvSpPr txBox="1"/>
          <p:nvPr/>
        </p:nvSpPr>
        <p:spPr>
          <a:xfrm>
            <a:off x="320855" y="1717723"/>
            <a:ext cx="11359673" cy="4493538"/>
          </a:xfrm>
          <a:prstGeom prst="rect">
            <a:avLst/>
          </a:prstGeom>
          <a:noFill/>
        </p:spPr>
        <p:txBody>
          <a:bodyPr wrap="square" rtlCol="0">
            <a:spAutoFit/>
          </a:bodyPr>
          <a:lstStyle/>
          <a:p>
            <a:pPr algn="just"/>
            <a:r>
              <a:rPr lang="es-EC" sz="2600" dirty="0" smtClean="0">
                <a:solidFill>
                  <a:schemeClr val="tx1">
                    <a:lumMod val="75000"/>
                    <a:lumOff val="25000"/>
                  </a:schemeClr>
                </a:solidFill>
                <a:latin typeface="Agency FB" panose="020B0503020202020204" pitchFamily="34" charset="0"/>
              </a:rPr>
              <a:t>Se automatizó los sistemas eléctricos y electrónicos de una vivienda, interactuando con el estándar para el sistema brasileño de televisión digital </a:t>
            </a:r>
            <a:r>
              <a:rPr lang="es-EC" sz="2600" dirty="0" err="1" smtClean="0">
                <a:solidFill>
                  <a:schemeClr val="tx1">
                    <a:lumMod val="75000"/>
                    <a:lumOff val="25000"/>
                  </a:schemeClr>
                </a:solidFill>
                <a:latin typeface="Agency FB" panose="020B0503020202020204" pitchFamily="34" charset="0"/>
              </a:rPr>
              <a:t>ISDB</a:t>
            </a:r>
            <a:r>
              <a:rPr lang="es-EC" sz="2600" dirty="0" smtClean="0">
                <a:solidFill>
                  <a:schemeClr val="tx1">
                    <a:lumMod val="75000"/>
                    <a:lumOff val="25000"/>
                  </a:schemeClr>
                </a:solidFill>
                <a:latin typeface="Agency FB" panose="020B0503020202020204" pitchFamily="34" charset="0"/>
              </a:rPr>
              <a:t>-Tb mediante una aplicación interactiva basada en la plataforma Ginga.</a:t>
            </a:r>
          </a:p>
          <a:p>
            <a:pPr algn="just"/>
            <a:endParaRPr lang="es-EC" sz="2600" dirty="0">
              <a:solidFill>
                <a:schemeClr val="tx1">
                  <a:lumMod val="75000"/>
                  <a:lumOff val="25000"/>
                </a:schemeClr>
              </a:solidFill>
              <a:latin typeface="Agency FB" panose="020B0503020202020204" pitchFamily="34" charset="0"/>
            </a:endParaRPr>
          </a:p>
          <a:p>
            <a:pPr algn="just"/>
            <a:r>
              <a:rPr lang="es-EC" sz="2600" dirty="0" smtClean="0">
                <a:solidFill>
                  <a:schemeClr val="tx1">
                    <a:lumMod val="75000"/>
                    <a:lumOff val="25000"/>
                  </a:schemeClr>
                </a:solidFill>
                <a:latin typeface="Agency FB" panose="020B0503020202020204" pitchFamily="34" charset="0"/>
              </a:rPr>
              <a:t>La poca interacción de los sistemas eléctricos y electrónicos con aplicaciones o dispositivos de televisión digital, motivó la creación de una interfaz multiplataforma, multiprotocolo, donde se logró brindar al usuario </a:t>
            </a:r>
            <a:r>
              <a:rPr lang="es-EC" sz="2600" dirty="0" err="1" smtClean="0">
                <a:solidFill>
                  <a:schemeClr val="tx1">
                    <a:lumMod val="75000"/>
                    <a:lumOff val="25000"/>
                  </a:schemeClr>
                </a:solidFill>
                <a:latin typeface="Agency FB" panose="020B0503020202020204" pitchFamily="34" charset="0"/>
              </a:rPr>
              <a:t>operabilidad</a:t>
            </a:r>
            <a:r>
              <a:rPr lang="es-EC" sz="2600" dirty="0" smtClean="0">
                <a:solidFill>
                  <a:schemeClr val="tx1">
                    <a:lumMod val="75000"/>
                    <a:lumOff val="25000"/>
                  </a:schemeClr>
                </a:solidFill>
                <a:latin typeface="Agency FB" panose="020B0503020202020204" pitchFamily="34" charset="0"/>
              </a:rPr>
              <a:t> sobre los sistemas domóticos mediante un sistema innovador.  </a:t>
            </a:r>
          </a:p>
          <a:p>
            <a:pPr algn="just"/>
            <a:endParaRPr lang="es-EC" sz="2600" dirty="0">
              <a:solidFill>
                <a:schemeClr val="tx1">
                  <a:lumMod val="75000"/>
                  <a:lumOff val="25000"/>
                </a:schemeClr>
              </a:solidFill>
              <a:latin typeface="Agency FB" panose="020B0503020202020204" pitchFamily="34" charset="0"/>
            </a:endParaRPr>
          </a:p>
          <a:p>
            <a:pPr algn="just"/>
            <a:r>
              <a:rPr lang="es-EC" sz="2600" dirty="0" smtClean="0">
                <a:solidFill>
                  <a:schemeClr val="tx1">
                    <a:lumMod val="75000"/>
                    <a:lumOff val="25000"/>
                  </a:schemeClr>
                </a:solidFill>
                <a:latin typeface="Agency FB" panose="020B0503020202020204" pitchFamily="34" charset="0"/>
              </a:rPr>
              <a:t>El sistema es basado en el IoT por lo que para complementar la interfaz de la </a:t>
            </a:r>
            <a:r>
              <a:rPr lang="es-EC" sz="2600" dirty="0" err="1" smtClean="0">
                <a:solidFill>
                  <a:schemeClr val="tx1">
                    <a:lumMod val="75000"/>
                    <a:lumOff val="25000"/>
                  </a:schemeClr>
                </a:solidFill>
                <a:latin typeface="Agency FB" panose="020B0503020202020204" pitchFamily="34" charset="0"/>
              </a:rPr>
              <a:t>TDT</a:t>
            </a:r>
            <a:r>
              <a:rPr lang="es-EC" sz="2600" dirty="0" smtClean="0">
                <a:solidFill>
                  <a:schemeClr val="tx1">
                    <a:lumMod val="75000"/>
                    <a:lumOff val="25000"/>
                  </a:schemeClr>
                </a:solidFill>
                <a:latin typeface="Agency FB" panose="020B0503020202020204" pitchFamily="34" charset="0"/>
              </a:rPr>
              <a:t>, se creó una aplicación móvil para la plataforma de Android, el cual es el sistema operativo con mayor aceptación en el mercado, brindando movilidad al usuario. </a:t>
            </a:r>
          </a:p>
        </p:txBody>
      </p:sp>
    </p:spTree>
    <p:extLst>
      <p:ext uri="{BB962C8B-B14F-4D97-AF65-F5344CB8AC3E}">
        <p14:creationId xmlns:p14="http://schemas.microsoft.com/office/powerpoint/2010/main" val="66715403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6">
            <a:extLst>
              <a:ext uri="{FF2B5EF4-FFF2-40B4-BE49-F238E27FC236}">
                <a16:creationId xmlns:a16="http://schemas.microsoft.com/office/drawing/2014/main" xmlns="" id="{E623F98E-5FFF-4701-A99F-87B202C66033}"/>
              </a:ext>
            </a:extLst>
          </p:cNvPr>
          <p:cNvSpPr txBox="1"/>
          <p:nvPr/>
        </p:nvSpPr>
        <p:spPr>
          <a:xfrm>
            <a:off x="160421" y="329374"/>
            <a:ext cx="11861688" cy="584775"/>
          </a:xfrm>
          <a:prstGeom prst="rect">
            <a:avLst/>
          </a:prstGeom>
          <a:noFill/>
        </p:spPr>
        <p:txBody>
          <a:bodyPr wrap="square" rtlCol="0">
            <a:spAutoFit/>
          </a:bodyPr>
          <a:lstStyle/>
          <a:p>
            <a:pPr algn="ctr"/>
            <a:r>
              <a:rPr lang="es-EC" sz="3200" dirty="0" smtClean="0">
                <a:solidFill>
                  <a:schemeClr val="bg2">
                    <a:lumMod val="50000"/>
                  </a:schemeClr>
                </a:solidFill>
                <a:latin typeface="Agency FB" panose="020B0503020202020204" pitchFamily="34" charset="0"/>
              </a:rPr>
              <a:t>CONCLUSIONES</a:t>
            </a:r>
            <a:endParaRPr lang="es-EC" sz="3200" dirty="0">
              <a:solidFill>
                <a:schemeClr val="bg2">
                  <a:lumMod val="50000"/>
                </a:schemeClr>
              </a:solidFill>
              <a:latin typeface="Agency FB" panose="020B0503020202020204" pitchFamily="34" charset="0"/>
            </a:endParaRPr>
          </a:p>
        </p:txBody>
      </p:sp>
      <p:grpSp>
        <p:nvGrpSpPr>
          <p:cNvPr id="3" name="Group 78">
            <a:extLst>
              <a:ext uri="{FF2B5EF4-FFF2-40B4-BE49-F238E27FC236}">
                <a16:creationId xmlns:a16="http://schemas.microsoft.com/office/drawing/2014/main" xmlns="" id="{B347FCAE-CD51-47C1-A0E5-7FE287A79E42}"/>
              </a:ext>
            </a:extLst>
          </p:cNvPr>
          <p:cNvGrpSpPr/>
          <p:nvPr/>
        </p:nvGrpSpPr>
        <p:grpSpPr>
          <a:xfrm>
            <a:off x="5378756" y="1062002"/>
            <a:ext cx="1434489" cy="190500"/>
            <a:chOff x="4679586" y="878988"/>
            <a:chExt cx="1434489" cy="190500"/>
          </a:xfrm>
        </p:grpSpPr>
        <p:sp>
          <p:nvSpPr>
            <p:cNvPr id="4" name="Oval 70">
              <a:extLst>
                <a:ext uri="{FF2B5EF4-FFF2-40B4-BE49-F238E27FC236}">
                  <a16:creationId xmlns:a16="http://schemas.microsoft.com/office/drawing/2014/main" xmlns="" id="{957F6F33-D335-4F37-A9F5-23DE49CB0B4A}"/>
                </a:ext>
              </a:extLst>
            </p:cNvPr>
            <p:cNvSpPr/>
            <p:nvPr/>
          </p:nvSpPr>
          <p:spPr>
            <a:xfrm>
              <a:off x="4679586" y="878988"/>
              <a:ext cx="190500" cy="190500"/>
            </a:xfrm>
            <a:prstGeom prst="ellipse">
              <a:avLst/>
            </a:prstGeom>
            <a:solidFill>
              <a:srgbClr val="5A17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73">
              <a:extLst>
                <a:ext uri="{FF2B5EF4-FFF2-40B4-BE49-F238E27FC236}">
                  <a16:creationId xmlns:a16="http://schemas.microsoft.com/office/drawing/2014/main" xmlns="" id="{9D3A95DB-0E0C-40A8-88F7-9DAC67B156F6}"/>
                </a:ext>
              </a:extLst>
            </p:cNvPr>
            <p:cNvSpPr/>
            <p:nvPr/>
          </p:nvSpPr>
          <p:spPr>
            <a:xfrm>
              <a:off x="4990736" y="878988"/>
              <a:ext cx="190500" cy="190500"/>
            </a:xfrm>
            <a:prstGeom prst="ellipse">
              <a:avLst/>
            </a:prstGeom>
            <a:solidFill>
              <a:srgbClr val="930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75">
              <a:extLst>
                <a:ext uri="{FF2B5EF4-FFF2-40B4-BE49-F238E27FC236}">
                  <a16:creationId xmlns:a16="http://schemas.microsoft.com/office/drawing/2014/main" xmlns="" id="{AD1EA8C3-D35D-4FB7-8D6B-858B4EE08256}"/>
                </a:ext>
              </a:extLst>
            </p:cNvPr>
            <p:cNvSpPr/>
            <p:nvPr/>
          </p:nvSpPr>
          <p:spPr>
            <a:xfrm>
              <a:off x="5301522" y="878988"/>
              <a:ext cx="190500" cy="190500"/>
            </a:xfrm>
            <a:prstGeom prst="ellipse">
              <a:avLst/>
            </a:prstGeom>
            <a:solidFill>
              <a:srgbClr val="CA00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76">
              <a:extLst>
                <a:ext uri="{FF2B5EF4-FFF2-40B4-BE49-F238E27FC236}">
                  <a16:creationId xmlns:a16="http://schemas.microsoft.com/office/drawing/2014/main" xmlns="" id="{FD4B96A9-29AD-4507-B1E8-D12C03BAD2C2}"/>
                </a:ext>
              </a:extLst>
            </p:cNvPr>
            <p:cNvSpPr/>
            <p:nvPr/>
          </p:nvSpPr>
          <p:spPr>
            <a:xfrm>
              <a:off x="5612308" y="878988"/>
              <a:ext cx="190500" cy="190500"/>
            </a:xfrm>
            <a:prstGeom prst="ellipse">
              <a:avLst/>
            </a:prstGeom>
            <a:solidFill>
              <a:srgbClr val="FF5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7">
              <a:extLst>
                <a:ext uri="{FF2B5EF4-FFF2-40B4-BE49-F238E27FC236}">
                  <a16:creationId xmlns:a16="http://schemas.microsoft.com/office/drawing/2014/main" xmlns="" id="{50AFA104-D1BD-427D-90C1-6CE47F2C7A56}"/>
                </a:ext>
              </a:extLst>
            </p:cNvPr>
            <p:cNvSpPr/>
            <p:nvPr/>
          </p:nvSpPr>
          <p:spPr>
            <a:xfrm>
              <a:off x="5923575" y="878988"/>
              <a:ext cx="190500" cy="190500"/>
            </a:xfrm>
            <a:prstGeom prst="ellipse">
              <a:avLst/>
            </a:prstGeom>
            <a:solidFill>
              <a:srgbClr val="FFC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TextBox 111">
            <a:extLst>
              <a:ext uri="{FF2B5EF4-FFF2-40B4-BE49-F238E27FC236}">
                <a16:creationId xmlns:a16="http://schemas.microsoft.com/office/drawing/2014/main" xmlns="" id="{5FF83314-6443-4064-B8AD-715FDF38C0B1}"/>
              </a:ext>
            </a:extLst>
          </p:cNvPr>
          <p:cNvSpPr txBox="1"/>
          <p:nvPr/>
        </p:nvSpPr>
        <p:spPr>
          <a:xfrm>
            <a:off x="320855" y="2118776"/>
            <a:ext cx="11359673" cy="3693319"/>
          </a:xfrm>
          <a:prstGeom prst="rect">
            <a:avLst/>
          </a:prstGeom>
          <a:noFill/>
        </p:spPr>
        <p:txBody>
          <a:bodyPr wrap="square" rtlCol="0">
            <a:spAutoFit/>
          </a:bodyPr>
          <a:lstStyle/>
          <a:p>
            <a:pPr algn="just"/>
            <a:r>
              <a:rPr lang="es-EC" sz="2600" dirty="0" smtClean="0">
                <a:solidFill>
                  <a:schemeClr val="tx1">
                    <a:lumMod val="75000"/>
                    <a:lumOff val="25000"/>
                  </a:schemeClr>
                </a:solidFill>
                <a:latin typeface="Agency FB" panose="020B0503020202020204" pitchFamily="34" charset="0"/>
              </a:rPr>
              <a:t>El sistema domótico tiene como fin brindar al usuario mejores prestaciones en ámbitos como la seguridad, la eficiencia energética y el confort, a un bajo costo.</a:t>
            </a:r>
          </a:p>
          <a:p>
            <a:pPr algn="just"/>
            <a:endParaRPr lang="es-EC" sz="2600" dirty="0">
              <a:solidFill>
                <a:schemeClr val="tx1">
                  <a:lumMod val="75000"/>
                  <a:lumOff val="25000"/>
                </a:schemeClr>
              </a:solidFill>
              <a:latin typeface="Agency FB" panose="020B0503020202020204" pitchFamily="34" charset="0"/>
            </a:endParaRPr>
          </a:p>
          <a:p>
            <a:pPr algn="just"/>
            <a:r>
              <a:rPr lang="es-EC" sz="2600" dirty="0" smtClean="0">
                <a:solidFill>
                  <a:schemeClr val="tx1">
                    <a:lumMod val="75000"/>
                    <a:lumOff val="25000"/>
                  </a:schemeClr>
                </a:solidFill>
                <a:latin typeface="Agency FB" panose="020B0503020202020204" pitchFamily="34" charset="0"/>
              </a:rPr>
              <a:t>En base a las pruebas de funcionamiento, se comprobó que el sistema es robusto y a prueba de fallas, sin embargo el principal inconveniente es el tiempo de reacción frente a órdenes provenientes del usuario.</a:t>
            </a:r>
          </a:p>
          <a:p>
            <a:pPr algn="just"/>
            <a:endParaRPr lang="es-EC" sz="2600" dirty="0">
              <a:solidFill>
                <a:schemeClr val="tx1">
                  <a:lumMod val="75000"/>
                  <a:lumOff val="25000"/>
                </a:schemeClr>
              </a:solidFill>
              <a:latin typeface="Agency FB" panose="020B0503020202020204" pitchFamily="34" charset="0"/>
            </a:endParaRPr>
          </a:p>
          <a:p>
            <a:pPr algn="just"/>
            <a:r>
              <a:rPr lang="es-EC" sz="2600" dirty="0" smtClean="0">
                <a:solidFill>
                  <a:schemeClr val="tx1">
                    <a:lumMod val="75000"/>
                    <a:lumOff val="25000"/>
                  </a:schemeClr>
                </a:solidFill>
                <a:latin typeface="Agency FB" panose="020B0503020202020204" pitchFamily="34" charset="0"/>
              </a:rPr>
              <a:t>En base a las pruebas de usabilidad se comprueba que tanto la aplicación para la </a:t>
            </a:r>
            <a:r>
              <a:rPr lang="es-EC" sz="2600" dirty="0" err="1" smtClean="0">
                <a:solidFill>
                  <a:schemeClr val="tx1">
                    <a:lumMod val="75000"/>
                    <a:lumOff val="25000"/>
                  </a:schemeClr>
                </a:solidFill>
                <a:latin typeface="Agency FB" panose="020B0503020202020204" pitchFamily="34" charset="0"/>
              </a:rPr>
              <a:t>TDT</a:t>
            </a:r>
            <a:r>
              <a:rPr lang="es-EC" sz="2600" dirty="0" smtClean="0">
                <a:solidFill>
                  <a:schemeClr val="tx1">
                    <a:lumMod val="75000"/>
                    <a:lumOff val="25000"/>
                  </a:schemeClr>
                </a:solidFill>
                <a:latin typeface="Agency FB" panose="020B0503020202020204" pitchFamily="34" charset="0"/>
              </a:rPr>
              <a:t> como la aplicación móvil cumplen con las funciones propuestas para el control del sistema domótico, y además son intuitivas y amigables para el usuario.</a:t>
            </a:r>
          </a:p>
        </p:txBody>
      </p:sp>
    </p:spTree>
    <p:extLst>
      <p:ext uri="{BB962C8B-B14F-4D97-AF65-F5344CB8AC3E}">
        <p14:creationId xmlns:p14="http://schemas.microsoft.com/office/powerpoint/2010/main" val="117237604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6">
            <a:extLst>
              <a:ext uri="{FF2B5EF4-FFF2-40B4-BE49-F238E27FC236}">
                <a16:creationId xmlns:a16="http://schemas.microsoft.com/office/drawing/2014/main" xmlns="" id="{E623F98E-5FFF-4701-A99F-87B202C66033}"/>
              </a:ext>
            </a:extLst>
          </p:cNvPr>
          <p:cNvSpPr txBox="1"/>
          <p:nvPr/>
        </p:nvSpPr>
        <p:spPr>
          <a:xfrm>
            <a:off x="160421" y="329374"/>
            <a:ext cx="11861688" cy="584775"/>
          </a:xfrm>
          <a:prstGeom prst="rect">
            <a:avLst/>
          </a:prstGeom>
          <a:noFill/>
        </p:spPr>
        <p:txBody>
          <a:bodyPr wrap="square" rtlCol="0">
            <a:spAutoFit/>
          </a:bodyPr>
          <a:lstStyle/>
          <a:p>
            <a:pPr algn="ctr"/>
            <a:r>
              <a:rPr lang="es-EC" sz="3200" dirty="0" smtClean="0">
                <a:solidFill>
                  <a:schemeClr val="bg2">
                    <a:lumMod val="50000"/>
                  </a:schemeClr>
                </a:solidFill>
                <a:latin typeface="Agency FB" panose="020B0503020202020204" pitchFamily="34" charset="0"/>
              </a:rPr>
              <a:t>TRABAJOS FUTUROS</a:t>
            </a:r>
            <a:endParaRPr lang="es-EC" sz="3200" dirty="0">
              <a:solidFill>
                <a:schemeClr val="bg2">
                  <a:lumMod val="50000"/>
                </a:schemeClr>
              </a:solidFill>
              <a:latin typeface="Agency FB" panose="020B0503020202020204" pitchFamily="34" charset="0"/>
            </a:endParaRPr>
          </a:p>
        </p:txBody>
      </p:sp>
      <p:grpSp>
        <p:nvGrpSpPr>
          <p:cNvPr id="3" name="Group 78">
            <a:extLst>
              <a:ext uri="{FF2B5EF4-FFF2-40B4-BE49-F238E27FC236}">
                <a16:creationId xmlns:a16="http://schemas.microsoft.com/office/drawing/2014/main" xmlns="" id="{B347FCAE-CD51-47C1-A0E5-7FE287A79E42}"/>
              </a:ext>
            </a:extLst>
          </p:cNvPr>
          <p:cNvGrpSpPr/>
          <p:nvPr/>
        </p:nvGrpSpPr>
        <p:grpSpPr>
          <a:xfrm>
            <a:off x="5378756" y="1062002"/>
            <a:ext cx="1434489" cy="190500"/>
            <a:chOff x="4679586" y="878988"/>
            <a:chExt cx="1434489" cy="190500"/>
          </a:xfrm>
        </p:grpSpPr>
        <p:sp>
          <p:nvSpPr>
            <p:cNvPr id="4" name="Oval 70">
              <a:extLst>
                <a:ext uri="{FF2B5EF4-FFF2-40B4-BE49-F238E27FC236}">
                  <a16:creationId xmlns:a16="http://schemas.microsoft.com/office/drawing/2014/main" xmlns="" id="{957F6F33-D335-4F37-A9F5-23DE49CB0B4A}"/>
                </a:ext>
              </a:extLst>
            </p:cNvPr>
            <p:cNvSpPr/>
            <p:nvPr/>
          </p:nvSpPr>
          <p:spPr>
            <a:xfrm>
              <a:off x="4679586" y="878988"/>
              <a:ext cx="190500" cy="190500"/>
            </a:xfrm>
            <a:prstGeom prst="ellipse">
              <a:avLst/>
            </a:prstGeom>
            <a:solidFill>
              <a:srgbClr val="5A17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73">
              <a:extLst>
                <a:ext uri="{FF2B5EF4-FFF2-40B4-BE49-F238E27FC236}">
                  <a16:creationId xmlns:a16="http://schemas.microsoft.com/office/drawing/2014/main" xmlns="" id="{9D3A95DB-0E0C-40A8-88F7-9DAC67B156F6}"/>
                </a:ext>
              </a:extLst>
            </p:cNvPr>
            <p:cNvSpPr/>
            <p:nvPr/>
          </p:nvSpPr>
          <p:spPr>
            <a:xfrm>
              <a:off x="4990736" y="878988"/>
              <a:ext cx="190500" cy="190500"/>
            </a:xfrm>
            <a:prstGeom prst="ellipse">
              <a:avLst/>
            </a:prstGeom>
            <a:solidFill>
              <a:srgbClr val="930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75">
              <a:extLst>
                <a:ext uri="{FF2B5EF4-FFF2-40B4-BE49-F238E27FC236}">
                  <a16:creationId xmlns:a16="http://schemas.microsoft.com/office/drawing/2014/main" xmlns="" id="{AD1EA8C3-D35D-4FB7-8D6B-858B4EE08256}"/>
                </a:ext>
              </a:extLst>
            </p:cNvPr>
            <p:cNvSpPr/>
            <p:nvPr/>
          </p:nvSpPr>
          <p:spPr>
            <a:xfrm>
              <a:off x="5301522" y="878988"/>
              <a:ext cx="190500" cy="190500"/>
            </a:xfrm>
            <a:prstGeom prst="ellipse">
              <a:avLst/>
            </a:prstGeom>
            <a:solidFill>
              <a:srgbClr val="CA00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76">
              <a:extLst>
                <a:ext uri="{FF2B5EF4-FFF2-40B4-BE49-F238E27FC236}">
                  <a16:creationId xmlns:a16="http://schemas.microsoft.com/office/drawing/2014/main" xmlns="" id="{FD4B96A9-29AD-4507-B1E8-D12C03BAD2C2}"/>
                </a:ext>
              </a:extLst>
            </p:cNvPr>
            <p:cNvSpPr/>
            <p:nvPr/>
          </p:nvSpPr>
          <p:spPr>
            <a:xfrm>
              <a:off x="5612308" y="878988"/>
              <a:ext cx="190500" cy="190500"/>
            </a:xfrm>
            <a:prstGeom prst="ellipse">
              <a:avLst/>
            </a:prstGeom>
            <a:solidFill>
              <a:srgbClr val="FF5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7">
              <a:extLst>
                <a:ext uri="{FF2B5EF4-FFF2-40B4-BE49-F238E27FC236}">
                  <a16:creationId xmlns:a16="http://schemas.microsoft.com/office/drawing/2014/main" xmlns="" id="{50AFA104-D1BD-427D-90C1-6CE47F2C7A56}"/>
                </a:ext>
              </a:extLst>
            </p:cNvPr>
            <p:cNvSpPr/>
            <p:nvPr/>
          </p:nvSpPr>
          <p:spPr>
            <a:xfrm>
              <a:off x="5923575" y="878988"/>
              <a:ext cx="190500" cy="190500"/>
            </a:xfrm>
            <a:prstGeom prst="ellipse">
              <a:avLst/>
            </a:prstGeom>
            <a:solidFill>
              <a:srgbClr val="FFC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TextBox 111">
            <a:extLst>
              <a:ext uri="{FF2B5EF4-FFF2-40B4-BE49-F238E27FC236}">
                <a16:creationId xmlns:a16="http://schemas.microsoft.com/office/drawing/2014/main" xmlns="" id="{5FF83314-6443-4064-B8AD-715FDF38C0B1}"/>
              </a:ext>
            </a:extLst>
          </p:cNvPr>
          <p:cNvSpPr txBox="1"/>
          <p:nvPr/>
        </p:nvSpPr>
        <p:spPr>
          <a:xfrm>
            <a:off x="320855" y="2118776"/>
            <a:ext cx="11359673" cy="3293209"/>
          </a:xfrm>
          <a:prstGeom prst="rect">
            <a:avLst/>
          </a:prstGeom>
          <a:noFill/>
        </p:spPr>
        <p:txBody>
          <a:bodyPr wrap="square" rtlCol="0">
            <a:spAutoFit/>
          </a:bodyPr>
          <a:lstStyle/>
          <a:p>
            <a:pPr algn="just"/>
            <a:r>
              <a:rPr lang="es-EC" sz="2600" dirty="0" smtClean="0">
                <a:solidFill>
                  <a:schemeClr val="tx1">
                    <a:lumMod val="75000"/>
                    <a:lumOff val="25000"/>
                  </a:schemeClr>
                </a:solidFill>
                <a:latin typeface="Agency FB" panose="020B0503020202020204" pitchFamily="34" charset="0"/>
              </a:rPr>
              <a:t>Realizar un análisis de otros métodos de comunicación de la interfaz de la </a:t>
            </a:r>
            <a:r>
              <a:rPr lang="es-EC" sz="2600" dirty="0" err="1" smtClean="0">
                <a:solidFill>
                  <a:schemeClr val="tx1">
                    <a:lumMod val="75000"/>
                    <a:lumOff val="25000"/>
                  </a:schemeClr>
                </a:solidFill>
                <a:latin typeface="Agency FB" panose="020B0503020202020204" pitchFamily="34" charset="0"/>
              </a:rPr>
              <a:t>TDT</a:t>
            </a:r>
            <a:r>
              <a:rPr lang="es-EC" sz="2600" dirty="0" smtClean="0">
                <a:solidFill>
                  <a:schemeClr val="tx1">
                    <a:lumMod val="75000"/>
                    <a:lumOff val="25000"/>
                  </a:schemeClr>
                </a:solidFill>
                <a:latin typeface="Agency FB" panose="020B0503020202020204" pitchFamily="34" charset="0"/>
              </a:rPr>
              <a:t> con una base de datos en la nube o con el controlador.</a:t>
            </a:r>
          </a:p>
          <a:p>
            <a:pPr algn="just"/>
            <a:endParaRPr lang="es-EC" sz="2600" dirty="0">
              <a:solidFill>
                <a:schemeClr val="tx1">
                  <a:lumMod val="75000"/>
                  <a:lumOff val="25000"/>
                </a:schemeClr>
              </a:solidFill>
              <a:latin typeface="Agency FB" panose="020B0503020202020204" pitchFamily="34" charset="0"/>
            </a:endParaRPr>
          </a:p>
          <a:p>
            <a:pPr algn="just"/>
            <a:r>
              <a:rPr lang="es-EC" sz="2600" dirty="0" smtClean="0">
                <a:solidFill>
                  <a:schemeClr val="tx1">
                    <a:lumMod val="75000"/>
                    <a:lumOff val="25000"/>
                  </a:schemeClr>
                </a:solidFill>
                <a:latin typeface="Agency FB" panose="020B0503020202020204" pitchFamily="34" charset="0"/>
              </a:rPr>
              <a:t>Implementar el prototipo en una vivienda real de modo que las prestaciones que brinda el sistema puedan ser tangibles.</a:t>
            </a:r>
          </a:p>
          <a:p>
            <a:pPr algn="just"/>
            <a:endParaRPr lang="es-EC" sz="2600" dirty="0">
              <a:solidFill>
                <a:schemeClr val="tx1">
                  <a:lumMod val="75000"/>
                  <a:lumOff val="25000"/>
                </a:schemeClr>
              </a:solidFill>
              <a:latin typeface="Agency FB" panose="020B0503020202020204" pitchFamily="34" charset="0"/>
            </a:endParaRPr>
          </a:p>
          <a:p>
            <a:pPr algn="just"/>
            <a:r>
              <a:rPr lang="es-EC" sz="2600" dirty="0" smtClean="0">
                <a:solidFill>
                  <a:schemeClr val="tx1">
                    <a:lumMod val="75000"/>
                    <a:lumOff val="25000"/>
                  </a:schemeClr>
                </a:solidFill>
                <a:latin typeface="Agency FB" panose="020B0503020202020204" pitchFamily="34" charset="0"/>
              </a:rPr>
              <a:t>Realizar un análisis de mercado en el cual se evalúen costos de marketing, distribución, comercialización, patentes, etc. </a:t>
            </a:r>
          </a:p>
        </p:txBody>
      </p:sp>
    </p:spTree>
    <p:extLst>
      <p:ext uri="{BB962C8B-B14F-4D97-AF65-F5344CB8AC3E}">
        <p14:creationId xmlns:p14="http://schemas.microsoft.com/office/powerpoint/2010/main" val="415117819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Rectangle 19">
            <a:extLst>
              <a:ext uri="{FF2B5EF4-FFF2-40B4-BE49-F238E27FC236}">
                <a16:creationId xmlns:a16="http://schemas.microsoft.com/office/drawing/2014/main" xmlns="" id="{462B7500-3D38-43C8-822F-E1C1FC038806}"/>
              </a:ext>
            </a:extLst>
          </p:cNvPr>
          <p:cNvSpPr/>
          <p:nvPr/>
        </p:nvSpPr>
        <p:spPr>
          <a:xfrm>
            <a:off x="6210847" y="5442373"/>
            <a:ext cx="5016500" cy="152400"/>
          </a:xfrm>
          <a:prstGeom prst="rect">
            <a:avLst/>
          </a:prstGeom>
          <a:solidFill>
            <a:srgbClr val="E9E9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2">
            <a:extLst>
              <a:ext uri="{FF2B5EF4-FFF2-40B4-BE49-F238E27FC236}">
                <a16:creationId xmlns:a16="http://schemas.microsoft.com/office/drawing/2014/main" xmlns="" id="{4C01030D-0591-4E32-ADEF-27577C84DD93}"/>
              </a:ext>
            </a:extLst>
          </p:cNvPr>
          <p:cNvSpPr/>
          <p:nvPr/>
        </p:nvSpPr>
        <p:spPr>
          <a:xfrm>
            <a:off x="6210847" y="4361653"/>
            <a:ext cx="5016500" cy="152400"/>
          </a:xfrm>
          <a:prstGeom prst="rect">
            <a:avLst/>
          </a:prstGeom>
          <a:solidFill>
            <a:srgbClr val="E9E9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5">
            <a:extLst>
              <a:ext uri="{FF2B5EF4-FFF2-40B4-BE49-F238E27FC236}">
                <a16:creationId xmlns:a16="http://schemas.microsoft.com/office/drawing/2014/main" xmlns="" id="{3C38006D-81DD-4A76-99FE-A11AD27F2657}"/>
              </a:ext>
            </a:extLst>
          </p:cNvPr>
          <p:cNvSpPr/>
          <p:nvPr/>
        </p:nvSpPr>
        <p:spPr>
          <a:xfrm>
            <a:off x="6210847" y="3280933"/>
            <a:ext cx="5016500" cy="152400"/>
          </a:xfrm>
          <a:prstGeom prst="rect">
            <a:avLst/>
          </a:prstGeom>
          <a:solidFill>
            <a:srgbClr val="E9E9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6">
            <a:extLst>
              <a:ext uri="{FF2B5EF4-FFF2-40B4-BE49-F238E27FC236}">
                <a16:creationId xmlns:a16="http://schemas.microsoft.com/office/drawing/2014/main" xmlns="" id="{0A604107-783E-4014-B93B-69998F52DBB2}"/>
              </a:ext>
            </a:extLst>
          </p:cNvPr>
          <p:cNvSpPr/>
          <p:nvPr/>
        </p:nvSpPr>
        <p:spPr>
          <a:xfrm>
            <a:off x="2422599" y="3280933"/>
            <a:ext cx="3325329" cy="152400"/>
          </a:xfrm>
          <a:prstGeom prst="rect">
            <a:avLst/>
          </a:prstGeom>
          <a:solidFill>
            <a:srgbClr val="930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Rectangle 14">
            <a:extLst>
              <a:ext uri="{FF2B5EF4-FFF2-40B4-BE49-F238E27FC236}">
                <a16:creationId xmlns:a16="http://schemas.microsoft.com/office/drawing/2014/main" xmlns="" id="{146C6FF1-C716-4DFD-BD67-344D3E36C756}"/>
              </a:ext>
            </a:extLst>
          </p:cNvPr>
          <p:cNvSpPr/>
          <p:nvPr/>
        </p:nvSpPr>
        <p:spPr>
          <a:xfrm>
            <a:off x="1455675" y="4361653"/>
            <a:ext cx="4292254" cy="152400"/>
          </a:xfrm>
          <a:prstGeom prst="rect">
            <a:avLst/>
          </a:prstGeom>
          <a:solidFill>
            <a:srgbClr val="CA00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21">
            <a:extLst>
              <a:ext uri="{FF2B5EF4-FFF2-40B4-BE49-F238E27FC236}">
                <a16:creationId xmlns:a16="http://schemas.microsoft.com/office/drawing/2014/main" xmlns="" id="{4CEB4241-AB46-4EBC-8674-545EEDA6C47B}"/>
              </a:ext>
            </a:extLst>
          </p:cNvPr>
          <p:cNvSpPr/>
          <p:nvPr/>
        </p:nvSpPr>
        <p:spPr>
          <a:xfrm>
            <a:off x="1455675" y="5442373"/>
            <a:ext cx="4287869" cy="152400"/>
          </a:xfrm>
          <a:prstGeom prst="rect">
            <a:avLst/>
          </a:prstGeom>
          <a:solidFill>
            <a:srgbClr val="FF5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16">
            <a:extLst>
              <a:ext uri="{FF2B5EF4-FFF2-40B4-BE49-F238E27FC236}">
                <a16:creationId xmlns:a16="http://schemas.microsoft.com/office/drawing/2014/main" xmlns="" id="{E623F98E-5FFF-4701-A99F-87B202C66033}"/>
              </a:ext>
            </a:extLst>
          </p:cNvPr>
          <p:cNvSpPr txBox="1"/>
          <p:nvPr/>
        </p:nvSpPr>
        <p:spPr>
          <a:xfrm>
            <a:off x="160421" y="329374"/>
            <a:ext cx="11861688" cy="584775"/>
          </a:xfrm>
          <a:prstGeom prst="rect">
            <a:avLst/>
          </a:prstGeom>
          <a:noFill/>
        </p:spPr>
        <p:txBody>
          <a:bodyPr wrap="square" rtlCol="0">
            <a:spAutoFit/>
          </a:bodyPr>
          <a:lstStyle/>
          <a:p>
            <a:pPr algn="ctr"/>
            <a:r>
              <a:rPr lang="es-EC" sz="3200" dirty="0" smtClean="0">
                <a:solidFill>
                  <a:schemeClr val="bg2">
                    <a:lumMod val="50000"/>
                  </a:schemeClr>
                </a:solidFill>
                <a:latin typeface="Agency FB" panose="020B0503020202020204" pitchFamily="34" charset="0"/>
              </a:rPr>
              <a:t>LA DOMÓTICA, SUS NIVELES Y FASES PARA LA INSTALACIÓN</a:t>
            </a:r>
            <a:endParaRPr lang="es-EC" sz="3200" dirty="0">
              <a:solidFill>
                <a:schemeClr val="bg2">
                  <a:lumMod val="50000"/>
                </a:schemeClr>
              </a:solidFill>
              <a:latin typeface="Agency FB" panose="020B0503020202020204" pitchFamily="34" charset="0"/>
            </a:endParaRPr>
          </a:p>
        </p:txBody>
      </p:sp>
      <p:grpSp>
        <p:nvGrpSpPr>
          <p:cNvPr id="57" name="Group 78">
            <a:extLst>
              <a:ext uri="{FF2B5EF4-FFF2-40B4-BE49-F238E27FC236}">
                <a16:creationId xmlns:a16="http://schemas.microsoft.com/office/drawing/2014/main" xmlns="" id="{B347FCAE-CD51-47C1-A0E5-7FE287A79E42}"/>
              </a:ext>
            </a:extLst>
          </p:cNvPr>
          <p:cNvGrpSpPr/>
          <p:nvPr/>
        </p:nvGrpSpPr>
        <p:grpSpPr>
          <a:xfrm>
            <a:off x="5378756" y="1062002"/>
            <a:ext cx="1434489" cy="190500"/>
            <a:chOff x="4679586" y="878988"/>
            <a:chExt cx="1434489" cy="190500"/>
          </a:xfrm>
        </p:grpSpPr>
        <p:sp>
          <p:nvSpPr>
            <p:cNvPr id="58" name="Oval 70">
              <a:extLst>
                <a:ext uri="{FF2B5EF4-FFF2-40B4-BE49-F238E27FC236}">
                  <a16:creationId xmlns:a16="http://schemas.microsoft.com/office/drawing/2014/main" xmlns="" id="{957F6F33-D335-4F37-A9F5-23DE49CB0B4A}"/>
                </a:ext>
              </a:extLst>
            </p:cNvPr>
            <p:cNvSpPr/>
            <p:nvPr/>
          </p:nvSpPr>
          <p:spPr>
            <a:xfrm>
              <a:off x="4679586" y="878988"/>
              <a:ext cx="190500" cy="190500"/>
            </a:xfrm>
            <a:prstGeom prst="ellipse">
              <a:avLst/>
            </a:prstGeom>
            <a:solidFill>
              <a:srgbClr val="5A17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73">
              <a:extLst>
                <a:ext uri="{FF2B5EF4-FFF2-40B4-BE49-F238E27FC236}">
                  <a16:creationId xmlns:a16="http://schemas.microsoft.com/office/drawing/2014/main" xmlns="" id="{9D3A95DB-0E0C-40A8-88F7-9DAC67B156F6}"/>
                </a:ext>
              </a:extLst>
            </p:cNvPr>
            <p:cNvSpPr/>
            <p:nvPr/>
          </p:nvSpPr>
          <p:spPr>
            <a:xfrm>
              <a:off x="4990736" y="878988"/>
              <a:ext cx="190500" cy="190500"/>
            </a:xfrm>
            <a:prstGeom prst="ellipse">
              <a:avLst/>
            </a:prstGeom>
            <a:solidFill>
              <a:srgbClr val="930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75">
              <a:extLst>
                <a:ext uri="{FF2B5EF4-FFF2-40B4-BE49-F238E27FC236}">
                  <a16:creationId xmlns:a16="http://schemas.microsoft.com/office/drawing/2014/main" xmlns="" id="{AD1EA8C3-D35D-4FB7-8D6B-858B4EE08256}"/>
                </a:ext>
              </a:extLst>
            </p:cNvPr>
            <p:cNvSpPr/>
            <p:nvPr/>
          </p:nvSpPr>
          <p:spPr>
            <a:xfrm>
              <a:off x="5301522" y="878988"/>
              <a:ext cx="190500" cy="190500"/>
            </a:xfrm>
            <a:prstGeom prst="ellipse">
              <a:avLst/>
            </a:prstGeom>
            <a:solidFill>
              <a:srgbClr val="CA00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76">
              <a:extLst>
                <a:ext uri="{FF2B5EF4-FFF2-40B4-BE49-F238E27FC236}">
                  <a16:creationId xmlns:a16="http://schemas.microsoft.com/office/drawing/2014/main" xmlns="" id="{FD4B96A9-29AD-4507-B1E8-D12C03BAD2C2}"/>
                </a:ext>
              </a:extLst>
            </p:cNvPr>
            <p:cNvSpPr/>
            <p:nvPr/>
          </p:nvSpPr>
          <p:spPr>
            <a:xfrm>
              <a:off x="5612308" y="878988"/>
              <a:ext cx="190500" cy="190500"/>
            </a:xfrm>
            <a:prstGeom prst="ellipse">
              <a:avLst/>
            </a:prstGeom>
            <a:solidFill>
              <a:srgbClr val="FF5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77">
              <a:extLst>
                <a:ext uri="{FF2B5EF4-FFF2-40B4-BE49-F238E27FC236}">
                  <a16:creationId xmlns:a16="http://schemas.microsoft.com/office/drawing/2014/main" xmlns="" id="{50AFA104-D1BD-427D-90C1-6CE47F2C7A56}"/>
                </a:ext>
              </a:extLst>
            </p:cNvPr>
            <p:cNvSpPr/>
            <p:nvPr/>
          </p:nvSpPr>
          <p:spPr>
            <a:xfrm>
              <a:off x="5923575" y="878988"/>
              <a:ext cx="190500" cy="190500"/>
            </a:xfrm>
            <a:prstGeom prst="ellipse">
              <a:avLst/>
            </a:prstGeom>
            <a:solidFill>
              <a:srgbClr val="FFC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9" name="TextBox 9">
            <a:extLst>
              <a:ext uri="{FF2B5EF4-FFF2-40B4-BE49-F238E27FC236}">
                <a16:creationId xmlns:a16="http://schemas.microsoft.com/office/drawing/2014/main" xmlns="" id="{D53086C7-E20E-40BB-A23D-4EE494CB440C}"/>
              </a:ext>
            </a:extLst>
          </p:cNvPr>
          <p:cNvSpPr txBox="1"/>
          <p:nvPr/>
        </p:nvSpPr>
        <p:spPr>
          <a:xfrm>
            <a:off x="6108896" y="2908804"/>
            <a:ext cx="2933927" cy="400110"/>
          </a:xfrm>
          <a:prstGeom prst="rect">
            <a:avLst/>
          </a:prstGeom>
          <a:noFill/>
        </p:spPr>
        <p:txBody>
          <a:bodyPr wrap="square" rtlCol="0">
            <a:spAutoFit/>
          </a:bodyPr>
          <a:lstStyle/>
          <a:p>
            <a:r>
              <a:rPr lang="es-EC" sz="2000" b="1" dirty="0" smtClean="0">
                <a:solidFill>
                  <a:srgbClr val="5A1745"/>
                </a:solidFill>
                <a:latin typeface="Agency FB" panose="020B0503020202020204" pitchFamily="34" charset="0"/>
                <a:ea typeface="Tahoma" panose="020B0604030504040204" pitchFamily="34" charset="0"/>
                <a:cs typeface="Arial" panose="020B0604020202020204" pitchFamily="34" charset="0"/>
              </a:rPr>
              <a:t>NIVEL 1</a:t>
            </a:r>
            <a:endParaRPr lang="es-EC" sz="2000" b="1" dirty="0">
              <a:solidFill>
                <a:srgbClr val="5A1745"/>
              </a:solidFill>
              <a:latin typeface="Agency FB" panose="020B0503020202020204" pitchFamily="34" charset="0"/>
              <a:ea typeface="Tahoma" panose="020B0604030504040204" pitchFamily="34" charset="0"/>
              <a:cs typeface="Arial" panose="020B0604020202020204" pitchFamily="34" charset="0"/>
            </a:endParaRPr>
          </a:p>
        </p:txBody>
      </p:sp>
      <p:sp>
        <p:nvSpPr>
          <p:cNvPr id="116" name="TextBox 18">
            <a:extLst>
              <a:ext uri="{FF2B5EF4-FFF2-40B4-BE49-F238E27FC236}">
                <a16:creationId xmlns:a16="http://schemas.microsoft.com/office/drawing/2014/main" xmlns="" id="{2B8954BF-9982-450C-9336-CC731128F4F5}"/>
              </a:ext>
            </a:extLst>
          </p:cNvPr>
          <p:cNvSpPr txBox="1"/>
          <p:nvPr/>
        </p:nvSpPr>
        <p:spPr>
          <a:xfrm>
            <a:off x="6108896" y="3989524"/>
            <a:ext cx="2933927" cy="400110"/>
          </a:xfrm>
          <a:prstGeom prst="rect">
            <a:avLst/>
          </a:prstGeom>
          <a:noFill/>
        </p:spPr>
        <p:txBody>
          <a:bodyPr wrap="square" rtlCol="0">
            <a:spAutoFit/>
          </a:bodyPr>
          <a:lstStyle/>
          <a:p>
            <a:r>
              <a:rPr lang="es-EC" sz="2000" b="1" dirty="0" smtClean="0">
                <a:solidFill>
                  <a:srgbClr val="CA0034"/>
                </a:solidFill>
                <a:latin typeface="Agency FB" panose="020B0503020202020204" pitchFamily="34" charset="0"/>
                <a:ea typeface="Tahoma" panose="020B0604030504040204" pitchFamily="34" charset="0"/>
                <a:cs typeface="Arial" panose="020B0604020202020204" pitchFamily="34" charset="0"/>
              </a:rPr>
              <a:t>NIVEL 2</a:t>
            </a:r>
            <a:endParaRPr lang="es-EC" sz="2000" b="1" dirty="0">
              <a:solidFill>
                <a:srgbClr val="CA0034"/>
              </a:solidFill>
              <a:latin typeface="Agency FB" panose="020B0503020202020204" pitchFamily="34" charset="0"/>
              <a:ea typeface="Tahoma" panose="020B0604030504040204" pitchFamily="34" charset="0"/>
              <a:cs typeface="Arial" panose="020B0604020202020204" pitchFamily="34" charset="0"/>
            </a:endParaRPr>
          </a:p>
        </p:txBody>
      </p:sp>
      <p:sp>
        <p:nvSpPr>
          <p:cNvPr id="123" name="TextBox 25">
            <a:extLst>
              <a:ext uri="{FF2B5EF4-FFF2-40B4-BE49-F238E27FC236}">
                <a16:creationId xmlns:a16="http://schemas.microsoft.com/office/drawing/2014/main" xmlns="" id="{6265894D-7DBD-496E-A38B-82C39C28EF84}"/>
              </a:ext>
            </a:extLst>
          </p:cNvPr>
          <p:cNvSpPr txBox="1"/>
          <p:nvPr/>
        </p:nvSpPr>
        <p:spPr>
          <a:xfrm>
            <a:off x="6108896" y="5070244"/>
            <a:ext cx="2933927" cy="400110"/>
          </a:xfrm>
          <a:prstGeom prst="rect">
            <a:avLst/>
          </a:prstGeom>
          <a:noFill/>
        </p:spPr>
        <p:txBody>
          <a:bodyPr wrap="square" rtlCol="0">
            <a:spAutoFit/>
          </a:bodyPr>
          <a:lstStyle/>
          <a:p>
            <a:r>
              <a:rPr lang="es-EC" sz="2000" b="1" dirty="0" smtClean="0">
                <a:solidFill>
                  <a:srgbClr val="FF5626"/>
                </a:solidFill>
                <a:latin typeface="Agency FB" panose="020B0503020202020204" pitchFamily="34" charset="0"/>
                <a:ea typeface="Tahoma" panose="020B0604030504040204" pitchFamily="34" charset="0"/>
                <a:cs typeface="Arial" panose="020B0604020202020204" pitchFamily="34" charset="0"/>
              </a:rPr>
              <a:t>NIVEL 3</a:t>
            </a:r>
            <a:endParaRPr lang="es-EC" sz="2000" b="1" dirty="0">
              <a:solidFill>
                <a:srgbClr val="FF5626"/>
              </a:solidFill>
              <a:latin typeface="Agency FB" panose="020B0503020202020204" pitchFamily="34" charset="0"/>
              <a:ea typeface="Tahoma" panose="020B0604030504040204" pitchFamily="34" charset="0"/>
              <a:cs typeface="Arial" panose="020B0604020202020204" pitchFamily="34" charset="0"/>
            </a:endParaRPr>
          </a:p>
        </p:txBody>
      </p:sp>
      <p:sp>
        <p:nvSpPr>
          <p:cNvPr id="124" name="TextBox 9">
            <a:extLst>
              <a:ext uri="{FF2B5EF4-FFF2-40B4-BE49-F238E27FC236}">
                <a16:creationId xmlns:a16="http://schemas.microsoft.com/office/drawing/2014/main" xmlns="" id="{D53086C7-E20E-40BB-A23D-4EE494CB440C}"/>
              </a:ext>
            </a:extLst>
          </p:cNvPr>
          <p:cNvSpPr txBox="1"/>
          <p:nvPr/>
        </p:nvSpPr>
        <p:spPr>
          <a:xfrm>
            <a:off x="6091265" y="3440160"/>
            <a:ext cx="5333628" cy="307777"/>
          </a:xfrm>
          <a:prstGeom prst="rect">
            <a:avLst/>
          </a:prstGeom>
          <a:noFill/>
        </p:spPr>
        <p:txBody>
          <a:bodyPr wrap="square" rtlCol="0">
            <a:spAutoFit/>
          </a:bodyPr>
          <a:lstStyle/>
          <a:p>
            <a:r>
              <a:rPr lang="es-EC" sz="1400" b="1" dirty="0" smtClean="0">
                <a:solidFill>
                  <a:schemeClr val="bg1">
                    <a:lumMod val="50000"/>
                  </a:schemeClr>
                </a:solidFill>
                <a:latin typeface="Agency FB" panose="020B0503020202020204" pitchFamily="34" charset="0"/>
                <a:ea typeface="Tahoma" panose="020B0604030504040204" pitchFamily="34" charset="0"/>
                <a:cs typeface="Arial" panose="020B0604020202020204" pitchFamily="34" charset="0"/>
              </a:rPr>
              <a:t>0 PTS	          13 PTS			    	    60 PTS</a:t>
            </a:r>
            <a:endParaRPr lang="es-EC" sz="1400" b="1" dirty="0">
              <a:solidFill>
                <a:schemeClr val="bg1">
                  <a:lumMod val="50000"/>
                </a:schemeClr>
              </a:solidFill>
              <a:latin typeface="Agency FB" panose="020B0503020202020204" pitchFamily="34" charset="0"/>
              <a:ea typeface="Tahoma" panose="020B0604030504040204" pitchFamily="34" charset="0"/>
              <a:cs typeface="Arial" panose="020B0604020202020204" pitchFamily="34" charset="0"/>
            </a:endParaRPr>
          </a:p>
        </p:txBody>
      </p:sp>
      <p:sp>
        <p:nvSpPr>
          <p:cNvPr id="125" name="TextBox 9">
            <a:extLst>
              <a:ext uri="{FF2B5EF4-FFF2-40B4-BE49-F238E27FC236}">
                <a16:creationId xmlns:a16="http://schemas.microsoft.com/office/drawing/2014/main" xmlns="" id="{D53086C7-E20E-40BB-A23D-4EE494CB440C}"/>
              </a:ext>
            </a:extLst>
          </p:cNvPr>
          <p:cNvSpPr txBox="1"/>
          <p:nvPr/>
        </p:nvSpPr>
        <p:spPr>
          <a:xfrm>
            <a:off x="6090078" y="4521451"/>
            <a:ext cx="5333628" cy="307777"/>
          </a:xfrm>
          <a:prstGeom prst="rect">
            <a:avLst/>
          </a:prstGeom>
          <a:noFill/>
        </p:spPr>
        <p:txBody>
          <a:bodyPr wrap="square" rtlCol="0">
            <a:spAutoFit/>
          </a:bodyPr>
          <a:lstStyle/>
          <a:p>
            <a:r>
              <a:rPr lang="es-EC" sz="1400" b="1" dirty="0" smtClean="0">
                <a:solidFill>
                  <a:schemeClr val="bg1">
                    <a:lumMod val="50000"/>
                  </a:schemeClr>
                </a:solidFill>
                <a:latin typeface="Agency FB" panose="020B0503020202020204" pitchFamily="34" charset="0"/>
                <a:ea typeface="Tahoma" panose="020B0604030504040204" pitchFamily="34" charset="0"/>
                <a:cs typeface="Arial" panose="020B0604020202020204" pitchFamily="34" charset="0"/>
              </a:rPr>
              <a:t>0 PTS	         	             30 PTS		    	    60 PTS</a:t>
            </a:r>
            <a:endParaRPr lang="es-EC" sz="1400" b="1" dirty="0">
              <a:solidFill>
                <a:schemeClr val="bg1">
                  <a:lumMod val="50000"/>
                </a:schemeClr>
              </a:solidFill>
              <a:latin typeface="Agency FB" panose="020B0503020202020204" pitchFamily="34" charset="0"/>
              <a:ea typeface="Tahoma" panose="020B0604030504040204" pitchFamily="34" charset="0"/>
              <a:cs typeface="Arial" panose="020B0604020202020204" pitchFamily="34" charset="0"/>
            </a:endParaRPr>
          </a:p>
        </p:txBody>
      </p:sp>
      <p:sp>
        <p:nvSpPr>
          <p:cNvPr id="126" name="TextBox 9">
            <a:extLst>
              <a:ext uri="{FF2B5EF4-FFF2-40B4-BE49-F238E27FC236}">
                <a16:creationId xmlns:a16="http://schemas.microsoft.com/office/drawing/2014/main" xmlns="" id="{D53086C7-E20E-40BB-A23D-4EE494CB440C}"/>
              </a:ext>
            </a:extLst>
          </p:cNvPr>
          <p:cNvSpPr txBox="1"/>
          <p:nvPr/>
        </p:nvSpPr>
        <p:spPr>
          <a:xfrm>
            <a:off x="6108896" y="5612089"/>
            <a:ext cx="5333628" cy="307777"/>
          </a:xfrm>
          <a:prstGeom prst="rect">
            <a:avLst/>
          </a:prstGeom>
          <a:noFill/>
        </p:spPr>
        <p:txBody>
          <a:bodyPr wrap="square" rtlCol="0">
            <a:spAutoFit/>
          </a:bodyPr>
          <a:lstStyle/>
          <a:p>
            <a:r>
              <a:rPr lang="es-EC" sz="1400" b="1" dirty="0" smtClean="0">
                <a:solidFill>
                  <a:schemeClr val="bg1">
                    <a:lumMod val="50000"/>
                  </a:schemeClr>
                </a:solidFill>
                <a:latin typeface="Agency FB" panose="020B0503020202020204" pitchFamily="34" charset="0"/>
                <a:ea typeface="Tahoma" panose="020B0604030504040204" pitchFamily="34" charset="0"/>
                <a:cs typeface="Arial" panose="020B0604020202020204" pitchFamily="34" charset="0"/>
              </a:rPr>
              <a:t>0 PTS	         	            	                      45 PTS  	  60 PTS</a:t>
            </a:r>
            <a:endParaRPr lang="es-EC" sz="1400" b="1" dirty="0">
              <a:solidFill>
                <a:schemeClr val="bg1">
                  <a:lumMod val="50000"/>
                </a:schemeClr>
              </a:solidFill>
              <a:latin typeface="Agency FB" panose="020B0503020202020204" pitchFamily="34" charset="0"/>
              <a:ea typeface="Tahoma" panose="020B0604030504040204" pitchFamily="34" charset="0"/>
              <a:cs typeface="Arial" panose="020B0604020202020204" pitchFamily="34" charset="0"/>
            </a:endParaRPr>
          </a:p>
        </p:txBody>
      </p:sp>
      <p:grpSp>
        <p:nvGrpSpPr>
          <p:cNvPr id="65" name="Grupo 64"/>
          <p:cNvGrpSpPr/>
          <p:nvPr/>
        </p:nvGrpSpPr>
        <p:grpSpPr>
          <a:xfrm>
            <a:off x="89863" y="1798621"/>
            <a:ext cx="5949239" cy="4781916"/>
            <a:chOff x="159657" y="1741715"/>
            <a:chExt cx="5949239" cy="4781916"/>
          </a:xfrm>
        </p:grpSpPr>
        <p:sp>
          <p:nvSpPr>
            <p:cNvPr id="66" name="Rectangle 2">
              <a:extLst>
                <a:ext uri="{FF2B5EF4-FFF2-40B4-BE49-F238E27FC236}">
                  <a16:creationId xmlns:a16="http://schemas.microsoft.com/office/drawing/2014/main" xmlns="" id="{47CA1212-4498-4235-BB2C-109130E434F1}"/>
                </a:ext>
              </a:extLst>
            </p:cNvPr>
            <p:cNvSpPr/>
            <p:nvPr/>
          </p:nvSpPr>
          <p:spPr>
            <a:xfrm>
              <a:off x="159657" y="1741715"/>
              <a:ext cx="5949239" cy="47819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7" name="Group 33">
              <a:extLst>
                <a:ext uri="{FF2B5EF4-FFF2-40B4-BE49-F238E27FC236}">
                  <a16:creationId xmlns:a16="http://schemas.microsoft.com/office/drawing/2014/main" xmlns="" id="{6B6B8F7D-7E9A-496B-A47B-27933DD78048}"/>
                </a:ext>
              </a:extLst>
            </p:cNvPr>
            <p:cNvGrpSpPr/>
            <p:nvPr/>
          </p:nvGrpSpPr>
          <p:grpSpPr>
            <a:xfrm>
              <a:off x="737776" y="2780913"/>
              <a:ext cx="4535442" cy="777458"/>
              <a:chOff x="827457" y="2276075"/>
              <a:chExt cx="4535442" cy="777458"/>
            </a:xfrm>
          </p:grpSpPr>
          <p:sp>
            <p:nvSpPr>
              <p:cNvPr id="75" name="TextBox 34">
                <a:extLst>
                  <a:ext uri="{FF2B5EF4-FFF2-40B4-BE49-F238E27FC236}">
                    <a16:creationId xmlns:a16="http://schemas.microsoft.com/office/drawing/2014/main" xmlns="" id="{605587C4-A7F7-4DBF-8F66-0B54EEDC3E44}"/>
                  </a:ext>
                </a:extLst>
              </p:cNvPr>
              <p:cNvSpPr txBox="1"/>
              <p:nvPr/>
            </p:nvSpPr>
            <p:spPr>
              <a:xfrm>
                <a:off x="840709" y="2622646"/>
                <a:ext cx="4522190" cy="430887"/>
              </a:xfrm>
              <a:prstGeom prst="rect">
                <a:avLst/>
              </a:prstGeom>
              <a:noFill/>
            </p:spPr>
            <p:txBody>
              <a:bodyPr wrap="square" rtlCol="0">
                <a:spAutoFit/>
              </a:bodyPr>
              <a:lstStyle/>
              <a:p>
                <a:r>
                  <a:rPr lang="es-EC" sz="2200" b="1" dirty="0" smtClean="0">
                    <a:solidFill>
                      <a:schemeClr val="bg1">
                        <a:lumMod val="65000"/>
                      </a:schemeClr>
                    </a:solidFill>
                    <a:latin typeface="Agency FB" panose="020B0503020202020204" pitchFamily="34" charset="0"/>
                    <a:ea typeface="Tahoma" panose="020B0604030504040204" pitchFamily="34" charset="0"/>
                    <a:cs typeface="Arial" panose="020B0604020202020204" pitchFamily="34" charset="0"/>
                  </a:rPr>
                  <a:t>Nivel mínimo de automatización. </a:t>
                </a:r>
                <a:endParaRPr lang="es-EC" sz="2200" b="1" dirty="0">
                  <a:solidFill>
                    <a:schemeClr val="bg1">
                      <a:lumMod val="65000"/>
                    </a:schemeClr>
                  </a:solidFill>
                  <a:latin typeface="Agency FB" panose="020B0503020202020204" pitchFamily="34" charset="0"/>
                  <a:ea typeface="Tahoma" panose="020B0604030504040204" pitchFamily="34" charset="0"/>
                  <a:cs typeface="Arial" panose="020B0604020202020204" pitchFamily="34" charset="0"/>
                </a:endParaRPr>
              </a:p>
            </p:txBody>
          </p:sp>
          <p:sp>
            <p:nvSpPr>
              <p:cNvPr id="76" name="TextBox 35">
                <a:extLst>
                  <a:ext uri="{FF2B5EF4-FFF2-40B4-BE49-F238E27FC236}">
                    <a16:creationId xmlns:a16="http://schemas.microsoft.com/office/drawing/2014/main" xmlns="" id="{83516A90-8A92-442F-AF71-AA7761268B9E}"/>
                  </a:ext>
                </a:extLst>
              </p:cNvPr>
              <p:cNvSpPr txBox="1"/>
              <p:nvPr/>
            </p:nvSpPr>
            <p:spPr>
              <a:xfrm>
                <a:off x="827457" y="2276075"/>
                <a:ext cx="3293969" cy="461665"/>
              </a:xfrm>
              <a:prstGeom prst="rect">
                <a:avLst/>
              </a:prstGeom>
              <a:noFill/>
            </p:spPr>
            <p:txBody>
              <a:bodyPr wrap="square" rtlCol="0">
                <a:spAutoFit/>
              </a:bodyPr>
              <a:lstStyle/>
              <a:p>
                <a:r>
                  <a:rPr lang="es-EC" sz="2400" b="1" dirty="0" smtClean="0">
                    <a:solidFill>
                      <a:srgbClr val="11B394"/>
                    </a:solidFill>
                    <a:latin typeface="Agency FB" panose="020B0503020202020204" pitchFamily="34" charset="0"/>
                    <a:ea typeface="Tahoma" panose="020B0604030504040204" pitchFamily="34" charset="0"/>
                    <a:cs typeface="Arial" panose="020B0604020202020204" pitchFamily="34" charset="0"/>
                  </a:rPr>
                  <a:t>NIVEL 1</a:t>
                </a:r>
                <a:endParaRPr lang="es-EC" sz="2400" b="1" dirty="0">
                  <a:solidFill>
                    <a:srgbClr val="11B394"/>
                  </a:solidFill>
                  <a:latin typeface="Agency FB" panose="020B0503020202020204" pitchFamily="34" charset="0"/>
                  <a:ea typeface="Tahoma" panose="020B0604030504040204" pitchFamily="34" charset="0"/>
                  <a:cs typeface="Arial" panose="020B0604020202020204" pitchFamily="34" charset="0"/>
                </a:endParaRPr>
              </a:p>
            </p:txBody>
          </p:sp>
        </p:grpSp>
        <p:grpSp>
          <p:nvGrpSpPr>
            <p:cNvPr id="68" name="Group 36">
              <a:extLst>
                <a:ext uri="{FF2B5EF4-FFF2-40B4-BE49-F238E27FC236}">
                  <a16:creationId xmlns:a16="http://schemas.microsoft.com/office/drawing/2014/main" xmlns="" id="{C7925CA9-0E36-4850-B202-51E99D664DA2}"/>
                </a:ext>
              </a:extLst>
            </p:cNvPr>
            <p:cNvGrpSpPr/>
            <p:nvPr/>
          </p:nvGrpSpPr>
          <p:grpSpPr>
            <a:xfrm>
              <a:off x="751028" y="3861633"/>
              <a:ext cx="4535442" cy="792847"/>
              <a:chOff x="827457" y="2276075"/>
              <a:chExt cx="4535442" cy="792847"/>
            </a:xfrm>
          </p:grpSpPr>
          <p:sp>
            <p:nvSpPr>
              <p:cNvPr id="73" name="TextBox 37">
                <a:extLst>
                  <a:ext uri="{FF2B5EF4-FFF2-40B4-BE49-F238E27FC236}">
                    <a16:creationId xmlns:a16="http://schemas.microsoft.com/office/drawing/2014/main" xmlns="" id="{DC0845BD-1A83-4A41-B9CB-7A108C0FA631}"/>
                  </a:ext>
                </a:extLst>
              </p:cNvPr>
              <p:cNvSpPr txBox="1"/>
              <p:nvPr/>
            </p:nvSpPr>
            <p:spPr>
              <a:xfrm>
                <a:off x="840709" y="2622646"/>
                <a:ext cx="4522190" cy="446276"/>
              </a:xfrm>
              <a:prstGeom prst="rect">
                <a:avLst/>
              </a:prstGeom>
              <a:noFill/>
            </p:spPr>
            <p:txBody>
              <a:bodyPr wrap="square" rtlCol="0">
                <a:spAutoFit/>
              </a:bodyPr>
              <a:lstStyle/>
              <a:p>
                <a:r>
                  <a:rPr lang="es-EC" sz="2200" b="1" dirty="0" smtClean="0">
                    <a:solidFill>
                      <a:schemeClr val="bg1">
                        <a:lumMod val="65000"/>
                      </a:schemeClr>
                    </a:solidFill>
                    <a:latin typeface="Agency FB" panose="020B0503020202020204" pitchFamily="34" charset="0"/>
                    <a:ea typeface="Tahoma" panose="020B0604030504040204" pitchFamily="34" charset="0"/>
                    <a:cs typeface="Arial" panose="020B0604020202020204" pitchFamily="34" charset="0"/>
                  </a:rPr>
                  <a:t>Nivel medio de automatización. </a:t>
                </a:r>
                <a:endParaRPr lang="es-EC" sz="2200" b="1" dirty="0">
                  <a:solidFill>
                    <a:schemeClr val="bg1">
                      <a:lumMod val="65000"/>
                    </a:schemeClr>
                  </a:solidFill>
                  <a:latin typeface="Agency FB" panose="020B0503020202020204" pitchFamily="34" charset="0"/>
                  <a:ea typeface="Tahoma" panose="020B0604030504040204" pitchFamily="34" charset="0"/>
                  <a:cs typeface="Arial" panose="020B0604020202020204" pitchFamily="34" charset="0"/>
                </a:endParaRPr>
              </a:p>
            </p:txBody>
          </p:sp>
          <p:sp>
            <p:nvSpPr>
              <p:cNvPr id="74" name="TextBox 38">
                <a:extLst>
                  <a:ext uri="{FF2B5EF4-FFF2-40B4-BE49-F238E27FC236}">
                    <a16:creationId xmlns:a16="http://schemas.microsoft.com/office/drawing/2014/main" xmlns="" id="{8C8FE0D8-03E5-4E32-A8E9-D2527620F193}"/>
                  </a:ext>
                </a:extLst>
              </p:cNvPr>
              <p:cNvSpPr txBox="1"/>
              <p:nvPr/>
            </p:nvSpPr>
            <p:spPr>
              <a:xfrm>
                <a:off x="827457" y="2276075"/>
                <a:ext cx="3293969" cy="461665"/>
              </a:xfrm>
              <a:prstGeom prst="rect">
                <a:avLst/>
              </a:prstGeom>
              <a:noFill/>
            </p:spPr>
            <p:txBody>
              <a:bodyPr wrap="square" rtlCol="0">
                <a:spAutoFit/>
              </a:bodyPr>
              <a:lstStyle/>
              <a:p>
                <a:r>
                  <a:rPr lang="es-EC" sz="2400" b="1" dirty="0" smtClean="0">
                    <a:solidFill>
                      <a:srgbClr val="0D8D75"/>
                    </a:solidFill>
                    <a:latin typeface="Agency FB" panose="020B0503020202020204" pitchFamily="34" charset="0"/>
                    <a:ea typeface="Tahoma" panose="020B0604030504040204" pitchFamily="34" charset="0"/>
                    <a:cs typeface="Arial" panose="020B0604020202020204" pitchFamily="34" charset="0"/>
                  </a:rPr>
                  <a:t>NIVEL 2</a:t>
                </a:r>
                <a:endParaRPr lang="es-EC" sz="2400" b="1" dirty="0">
                  <a:solidFill>
                    <a:srgbClr val="0D8D75"/>
                  </a:solidFill>
                  <a:latin typeface="Agency FB" panose="020B0503020202020204" pitchFamily="34" charset="0"/>
                  <a:ea typeface="Tahoma" panose="020B0604030504040204" pitchFamily="34" charset="0"/>
                  <a:cs typeface="Arial" panose="020B0604020202020204" pitchFamily="34" charset="0"/>
                </a:endParaRPr>
              </a:p>
            </p:txBody>
          </p:sp>
        </p:grpSp>
        <p:grpSp>
          <p:nvGrpSpPr>
            <p:cNvPr id="69" name="Group 39">
              <a:extLst>
                <a:ext uri="{FF2B5EF4-FFF2-40B4-BE49-F238E27FC236}">
                  <a16:creationId xmlns:a16="http://schemas.microsoft.com/office/drawing/2014/main" xmlns="" id="{1BF5FBDC-CB77-444E-A2F6-C40FCDAC627E}"/>
                </a:ext>
              </a:extLst>
            </p:cNvPr>
            <p:cNvGrpSpPr/>
            <p:nvPr/>
          </p:nvGrpSpPr>
          <p:grpSpPr>
            <a:xfrm>
              <a:off x="764280" y="4942353"/>
              <a:ext cx="4535442" cy="777458"/>
              <a:chOff x="827457" y="2276075"/>
              <a:chExt cx="4535442" cy="777458"/>
            </a:xfrm>
          </p:grpSpPr>
          <p:sp>
            <p:nvSpPr>
              <p:cNvPr id="71" name="TextBox 40">
                <a:extLst>
                  <a:ext uri="{FF2B5EF4-FFF2-40B4-BE49-F238E27FC236}">
                    <a16:creationId xmlns:a16="http://schemas.microsoft.com/office/drawing/2014/main" xmlns="" id="{85054F8C-0490-445F-90DA-F6619C8694CD}"/>
                  </a:ext>
                </a:extLst>
              </p:cNvPr>
              <p:cNvSpPr txBox="1"/>
              <p:nvPr/>
            </p:nvSpPr>
            <p:spPr>
              <a:xfrm>
                <a:off x="840709" y="2622646"/>
                <a:ext cx="4522190" cy="430887"/>
              </a:xfrm>
              <a:prstGeom prst="rect">
                <a:avLst/>
              </a:prstGeom>
              <a:noFill/>
            </p:spPr>
            <p:txBody>
              <a:bodyPr wrap="square" rtlCol="0">
                <a:spAutoFit/>
              </a:bodyPr>
              <a:lstStyle/>
              <a:p>
                <a:r>
                  <a:rPr lang="es-EC" sz="2200" b="1" dirty="0" smtClean="0">
                    <a:solidFill>
                      <a:schemeClr val="bg1">
                        <a:lumMod val="65000"/>
                      </a:schemeClr>
                    </a:solidFill>
                    <a:latin typeface="Agency FB" panose="020B0503020202020204" pitchFamily="34" charset="0"/>
                    <a:ea typeface="Tahoma" panose="020B0604030504040204" pitchFamily="34" charset="0"/>
                    <a:cs typeface="Arial" panose="020B0604020202020204" pitchFamily="34" charset="0"/>
                  </a:rPr>
                  <a:t>Nivel alto de automatización. </a:t>
                </a:r>
                <a:endParaRPr lang="es-EC" sz="2200" b="1" dirty="0">
                  <a:solidFill>
                    <a:schemeClr val="bg1">
                      <a:lumMod val="65000"/>
                    </a:schemeClr>
                  </a:solidFill>
                  <a:latin typeface="Agency FB" panose="020B0503020202020204" pitchFamily="34" charset="0"/>
                  <a:ea typeface="Tahoma" panose="020B0604030504040204" pitchFamily="34" charset="0"/>
                  <a:cs typeface="Arial" panose="020B0604020202020204" pitchFamily="34" charset="0"/>
                </a:endParaRPr>
              </a:p>
            </p:txBody>
          </p:sp>
          <p:sp>
            <p:nvSpPr>
              <p:cNvPr id="72" name="TextBox 41">
                <a:extLst>
                  <a:ext uri="{FF2B5EF4-FFF2-40B4-BE49-F238E27FC236}">
                    <a16:creationId xmlns:a16="http://schemas.microsoft.com/office/drawing/2014/main" xmlns="" id="{E3AB43D8-A756-40FF-86A9-BA03CC6DBCFE}"/>
                  </a:ext>
                </a:extLst>
              </p:cNvPr>
              <p:cNvSpPr txBox="1"/>
              <p:nvPr/>
            </p:nvSpPr>
            <p:spPr>
              <a:xfrm>
                <a:off x="827457" y="2276075"/>
                <a:ext cx="3293969" cy="461665"/>
              </a:xfrm>
              <a:prstGeom prst="rect">
                <a:avLst/>
              </a:prstGeom>
              <a:noFill/>
            </p:spPr>
            <p:txBody>
              <a:bodyPr wrap="square" rtlCol="0">
                <a:spAutoFit/>
              </a:bodyPr>
              <a:lstStyle/>
              <a:p>
                <a:r>
                  <a:rPr lang="es-EC" sz="2400" b="1" dirty="0" smtClean="0">
                    <a:solidFill>
                      <a:srgbClr val="095F4F"/>
                    </a:solidFill>
                    <a:latin typeface="Agency FB" panose="020B0503020202020204" pitchFamily="34" charset="0"/>
                    <a:ea typeface="Tahoma" panose="020B0604030504040204" pitchFamily="34" charset="0"/>
                    <a:cs typeface="Arial" panose="020B0604020202020204" pitchFamily="34" charset="0"/>
                  </a:rPr>
                  <a:t>NIVEL 3</a:t>
                </a:r>
                <a:endParaRPr lang="es-EC" sz="2400" b="1" dirty="0">
                  <a:solidFill>
                    <a:srgbClr val="095F4F"/>
                  </a:solidFill>
                  <a:latin typeface="Agency FB" panose="020B0503020202020204" pitchFamily="34" charset="0"/>
                  <a:ea typeface="Tahoma" panose="020B0604030504040204" pitchFamily="34" charset="0"/>
                  <a:cs typeface="Arial" panose="020B0604020202020204" pitchFamily="34" charset="0"/>
                </a:endParaRPr>
              </a:p>
            </p:txBody>
          </p:sp>
        </p:grpSp>
        <p:sp>
          <p:nvSpPr>
            <p:cNvPr id="70" name="TextBox 47">
              <a:extLst>
                <a:ext uri="{FF2B5EF4-FFF2-40B4-BE49-F238E27FC236}">
                  <a16:creationId xmlns:a16="http://schemas.microsoft.com/office/drawing/2014/main" xmlns="" id="{3185BC94-07DF-4259-A111-32A78E27F9C7}"/>
                </a:ext>
              </a:extLst>
            </p:cNvPr>
            <p:cNvSpPr txBox="1"/>
            <p:nvPr/>
          </p:nvSpPr>
          <p:spPr>
            <a:xfrm>
              <a:off x="737776" y="2166381"/>
              <a:ext cx="4019755" cy="646331"/>
            </a:xfrm>
            <a:prstGeom prst="rect">
              <a:avLst/>
            </a:prstGeom>
            <a:noFill/>
          </p:spPr>
          <p:txBody>
            <a:bodyPr wrap="square" rtlCol="0">
              <a:spAutoFit/>
            </a:bodyPr>
            <a:lstStyle/>
            <a:p>
              <a:r>
                <a:rPr lang="es-EC" sz="3600" b="1" dirty="0" smtClean="0">
                  <a:solidFill>
                    <a:schemeClr val="tx1">
                      <a:lumMod val="75000"/>
                      <a:lumOff val="25000"/>
                    </a:schemeClr>
                  </a:solidFill>
                  <a:latin typeface="Agency FB" panose="020B0503020202020204" pitchFamily="34" charset="0"/>
                  <a:ea typeface="Tahoma" panose="020B0604030504040204" pitchFamily="34" charset="0"/>
                  <a:cs typeface="Arial" panose="020B0604020202020204" pitchFamily="34" charset="0"/>
                </a:rPr>
                <a:t>NIVELES DOMÓTICOS</a:t>
              </a:r>
              <a:endParaRPr lang="es-EC" sz="3600" b="1" dirty="0">
                <a:solidFill>
                  <a:schemeClr val="tx1">
                    <a:lumMod val="75000"/>
                    <a:lumOff val="25000"/>
                  </a:schemeClr>
                </a:solidFill>
                <a:latin typeface="Agency FB" panose="020B0503020202020204" pitchFamily="34" charset="0"/>
                <a:ea typeface="Tahoma" panose="020B0604030504040204" pitchFamily="34" charset="0"/>
                <a:cs typeface="Arial" panose="020B0604020202020204" pitchFamily="34" charset="0"/>
              </a:endParaRPr>
            </a:p>
          </p:txBody>
        </p:sp>
      </p:grpSp>
    </p:spTree>
    <p:extLst>
      <p:ext uri="{BB962C8B-B14F-4D97-AF65-F5344CB8AC3E}">
        <p14:creationId xmlns:p14="http://schemas.microsoft.com/office/powerpoint/2010/main" val="2453251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grpId="0" nodeType="withEffect">
                                  <p:stCondLst>
                                    <p:cond delay="0"/>
                                  </p:stCondLst>
                                  <p:childTnLst>
                                    <p:animMotion origin="layout" path="M 3.95833E-6 -3.33333E-6 L 0.15716 -0.00023 " pathEditMode="relative" rAng="0" ptsTypes="AA">
                                      <p:cBhvr>
                                        <p:cTn id="6" dur="2000" fill="hold"/>
                                        <p:tgtEl>
                                          <p:spTgt spid="105"/>
                                        </p:tgtEl>
                                        <p:attrNameLst>
                                          <p:attrName>ppt_x</p:attrName>
                                          <p:attrName>ppt_y</p:attrName>
                                        </p:attrNameLst>
                                      </p:cBhvr>
                                      <p:rCtr x="7852" y="-23"/>
                                    </p:animMotion>
                                  </p:childTnLst>
                                </p:cTn>
                              </p:par>
                              <p:par>
                                <p:cTn id="7" presetID="63" presetClass="path" presetSubtype="0" accel="50000" decel="50000" fill="hold" grpId="0" nodeType="withEffect">
                                  <p:stCondLst>
                                    <p:cond delay="0"/>
                                  </p:stCondLst>
                                  <p:childTnLst>
                                    <p:animMotion origin="layout" path="M 0.00039 -0.00347 L 0.24779 -0.00023 " pathEditMode="relative" rAng="0" ptsTypes="AA">
                                      <p:cBhvr>
                                        <p:cTn id="8" dur="2000" fill="hold"/>
                                        <p:tgtEl>
                                          <p:spTgt spid="112"/>
                                        </p:tgtEl>
                                        <p:attrNameLst>
                                          <p:attrName>ppt_x</p:attrName>
                                          <p:attrName>ppt_y</p:attrName>
                                        </p:attrNameLst>
                                      </p:cBhvr>
                                      <p:rCtr x="12370" y="162"/>
                                    </p:animMotion>
                                  </p:childTnLst>
                                </p:cTn>
                              </p:par>
                              <p:par>
                                <p:cTn id="9" presetID="63" presetClass="path" presetSubtype="0" accel="50000" decel="50000" fill="hold" grpId="0" nodeType="withEffect">
                                  <p:stCondLst>
                                    <p:cond delay="0"/>
                                  </p:stCondLst>
                                  <p:childTnLst>
                                    <p:animMotion origin="layout" path="M -0.00234 0.00417 L 0.34792 0.00093 " pathEditMode="relative" rAng="0" ptsTypes="AA">
                                      <p:cBhvr>
                                        <p:cTn id="10" dur="2000" fill="hold"/>
                                        <p:tgtEl>
                                          <p:spTgt spid="119"/>
                                        </p:tgtEl>
                                        <p:attrNameLst>
                                          <p:attrName>ppt_x</p:attrName>
                                          <p:attrName>ppt_y</p:attrName>
                                        </p:attrNameLst>
                                      </p:cBhvr>
                                      <p:rCtr x="17513" y="-162"/>
                                    </p:animMotion>
                                  </p:childTnLst>
                                </p:cTn>
                              </p:par>
                              <p:par>
                                <p:cTn id="11" presetID="10" presetClass="entr" presetSubtype="0" fill="hold" grpId="0" nodeType="withEffect">
                                  <p:stCondLst>
                                    <p:cond delay="750"/>
                                  </p:stCondLst>
                                  <p:childTnLst>
                                    <p:set>
                                      <p:cBhvr>
                                        <p:cTn id="12" dur="1" fill="hold">
                                          <p:stCondLst>
                                            <p:cond delay="0"/>
                                          </p:stCondLst>
                                        </p:cTn>
                                        <p:tgtEl>
                                          <p:spTgt spid="109"/>
                                        </p:tgtEl>
                                        <p:attrNameLst>
                                          <p:attrName>style.visibility</p:attrName>
                                        </p:attrNameLst>
                                      </p:cBhvr>
                                      <p:to>
                                        <p:strVal val="visible"/>
                                      </p:to>
                                    </p:set>
                                    <p:animEffect transition="in" filter="fade">
                                      <p:cBhvr>
                                        <p:cTn id="13" dur="250"/>
                                        <p:tgtEl>
                                          <p:spTgt spid="109"/>
                                        </p:tgtEl>
                                      </p:cBhvr>
                                    </p:animEffect>
                                  </p:childTnLst>
                                </p:cTn>
                              </p:par>
                              <p:par>
                                <p:cTn id="14" presetID="10" presetClass="entr" presetSubtype="0" fill="hold" grpId="0" nodeType="withEffect">
                                  <p:stCondLst>
                                    <p:cond delay="750"/>
                                  </p:stCondLst>
                                  <p:childTnLst>
                                    <p:set>
                                      <p:cBhvr>
                                        <p:cTn id="15" dur="1" fill="hold">
                                          <p:stCondLst>
                                            <p:cond delay="0"/>
                                          </p:stCondLst>
                                        </p:cTn>
                                        <p:tgtEl>
                                          <p:spTgt spid="116"/>
                                        </p:tgtEl>
                                        <p:attrNameLst>
                                          <p:attrName>style.visibility</p:attrName>
                                        </p:attrNameLst>
                                      </p:cBhvr>
                                      <p:to>
                                        <p:strVal val="visible"/>
                                      </p:to>
                                    </p:set>
                                    <p:animEffect transition="in" filter="fade">
                                      <p:cBhvr>
                                        <p:cTn id="16" dur="250"/>
                                        <p:tgtEl>
                                          <p:spTgt spid="116"/>
                                        </p:tgtEl>
                                      </p:cBhvr>
                                    </p:animEffect>
                                  </p:childTnLst>
                                </p:cTn>
                              </p:par>
                              <p:par>
                                <p:cTn id="17" presetID="10" presetClass="entr" presetSubtype="0" fill="hold" grpId="0" nodeType="withEffect">
                                  <p:stCondLst>
                                    <p:cond delay="750"/>
                                  </p:stCondLst>
                                  <p:childTnLst>
                                    <p:set>
                                      <p:cBhvr>
                                        <p:cTn id="18" dur="1" fill="hold">
                                          <p:stCondLst>
                                            <p:cond delay="0"/>
                                          </p:stCondLst>
                                        </p:cTn>
                                        <p:tgtEl>
                                          <p:spTgt spid="123"/>
                                        </p:tgtEl>
                                        <p:attrNameLst>
                                          <p:attrName>style.visibility</p:attrName>
                                        </p:attrNameLst>
                                      </p:cBhvr>
                                      <p:to>
                                        <p:strVal val="visible"/>
                                      </p:to>
                                    </p:set>
                                    <p:animEffect transition="in" filter="fade">
                                      <p:cBhvr>
                                        <p:cTn id="19" dur="250"/>
                                        <p:tgtEl>
                                          <p:spTgt spid="123"/>
                                        </p:tgtEl>
                                      </p:cBhvr>
                                    </p:animEffect>
                                  </p:childTnLst>
                                </p:cTn>
                              </p:par>
                              <p:par>
                                <p:cTn id="20" presetID="10" presetClass="entr" presetSubtype="0" fill="hold" grpId="0" nodeType="withEffect">
                                  <p:stCondLst>
                                    <p:cond delay="750"/>
                                  </p:stCondLst>
                                  <p:childTnLst>
                                    <p:set>
                                      <p:cBhvr>
                                        <p:cTn id="21" dur="1" fill="hold">
                                          <p:stCondLst>
                                            <p:cond delay="0"/>
                                          </p:stCondLst>
                                        </p:cTn>
                                        <p:tgtEl>
                                          <p:spTgt spid="124"/>
                                        </p:tgtEl>
                                        <p:attrNameLst>
                                          <p:attrName>style.visibility</p:attrName>
                                        </p:attrNameLst>
                                      </p:cBhvr>
                                      <p:to>
                                        <p:strVal val="visible"/>
                                      </p:to>
                                    </p:set>
                                    <p:animEffect transition="in" filter="fade">
                                      <p:cBhvr>
                                        <p:cTn id="22" dur="250"/>
                                        <p:tgtEl>
                                          <p:spTgt spid="124"/>
                                        </p:tgtEl>
                                      </p:cBhvr>
                                    </p:animEffect>
                                  </p:childTnLst>
                                </p:cTn>
                              </p:par>
                              <p:par>
                                <p:cTn id="23" presetID="10" presetClass="entr" presetSubtype="0" fill="hold" grpId="0" nodeType="withEffect">
                                  <p:stCondLst>
                                    <p:cond delay="750"/>
                                  </p:stCondLst>
                                  <p:childTnLst>
                                    <p:set>
                                      <p:cBhvr>
                                        <p:cTn id="24" dur="1" fill="hold">
                                          <p:stCondLst>
                                            <p:cond delay="0"/>
                                          </p:stCondLst>
                                        </p:cTn>
                                        <p:tgtEl>
                                          <p:spTgt spid="125"/>
                                        </p:tgtEl>
                                        <p:attrNameLst>
                                          <p:attrName>style.visibility</p:attrName>
                                        </p:attrNameLst>
                                      </p:cBhvr>
                                      <p:to>
                                        <p:strVal val="visible"/>
                                      </p:to>
                                    </p:set>
                                    <p:animEffect transition="in" filter="fade">
                                      <p:cBhvr>
                                        <p:cTn id="25" dur="250"/>
                                        <p:tgtEl>
                                          <p:spTgt spid="125"/>
                                        </p:tgtEl>
                                      </p:cBhvr>
                                    </p:animEffect>
                                  </p:childTnLst>
                                </p:cTn>
                              </p:par>
                              <p:par>
                                <p:cTn id="26" presetID="10" presetClass="entr" presetSubtype="0" fill="hold" grpId="0" nodeType="withEffect">
                                  <p:stCondLst>
                                    <p:cond delay="750"/>
                                  </p:stCondLst>
                                  <p:childTnLst>
                                    <p:set>
                                      <p:cBhvr>
                                        <p:cTn id="27" dur="1" fill="hold">
                                          <p:stCondLst>
                                            <p:cond delay="0"/>
                                          </p:stCondLst>
                                        </p:cTn>
                                        <p:tgtEl>
                                          <p:spTgt spid="126"/>
                                        </p:tgtEl>
                                        <p:attrNameLst>
                                          <p:attrName>style.visibility</p:attrName>
                                        </p:attrNameLst>
                                      </p:cBhvr>
                                      <p:to>
                                        <p:strVal val="visible"/>
                                      </p:to>
                                    </p:set>
                                    <p:animEffect transition="in" filter="fade">
                                      <p:cBhvr>
                                        <p:cTn id="28" dur="250"/>
                                        <p:tgtEl>
                                          <p:spTgt spid="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animBg="1"/>
      <p:bldP spid="112" grpId="0" animBg="1"/>
      <p:bldP spid="119" grpId="0" animBg="1"/>
      <p:bldP spid="109" grpId="0"/>
      <p:bldP spid="116" grpId="0"/>
      <p:bldP spid="123" grpId="0"/>
      <p:bldP spid="124" grpId="0"/>
      <p:bldP spid="125" grpId="0"/>
      <p:bldP spid="12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6" name="Group 95">
            <a:extLst>
              <a:ext uri="{FF2B5EF4-FFF2-40B4-BE49-F238E27FC236}">
                <a16:creationId xmlns:a16="http://schemas.microsoft.com/office/drawing/2014/main" xmlns="" id="{183EA2CA-A17F-4A6A-AC3E-6F8757F77880}"/>
              </a:ext>
            </a:extLst>
          </p:cNvPr>
          <p:cNvGrpSpPr/>
          <p:nvPr/>
        </p:nvGrpSpPr>
        <p:grpSpPr>
          <a:xfrm>
            <a:off x="6075523" y="1841307"/>
            <a:ext cx="2498133" cy="2176115"/>
            <a:chOff x="6381342" y="2182683"/>
            <a:chExt cx="1805441" cy="1894017"/>
          </a:xfrm>
        </p:grpSpPr>
        <p:sp>
          <p:nvSpPr>
            <p:cNvPr id="97" name="Rectangle: Top Corners Rounded 96">
              <a:extLst>
                <a:ext uri="{FF2B5EF4-FFF2-40B4-BE49-F238E27FC236}">
                  <a16:creationId xmlns:a16="http://schemas.microsoft.com/office/drawing/2014/main" xmlns="" id="{225A95EB-3596-4C52-91EE-39023E85BE2D}"/>
                </a:ext>
              </a:extLst>
            </p:cNvPr>
            <p:cNvSpPr/>
            <p:nvPr/>
          </p:nvSpPr>
          <p:spPr>
            <a:xfrm>
              <a:off x="6488273" y="2209800"/>
              <a:ext cx="1581752" cy="1866900"/>
            </a:xfrm>
            <a:prstGeom prst="round2SameRect">
              <a:avLst>
                <a:gd name="adj1" fmla="val 12063"/>
                <a:gd name="adj2" fmla="val 0"/>
              </a:avLst>
            </a:prstGeom>
            <a:solidFill>
              <a:srgbClr val="FF5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TextBox 97">
              <a:extLst>
                <a:ext uri="{FF2B5EF4-FFF2-40B4-BE49-F238E27FC236}">
                  <a16:creationId xmlns:a16="http://schemas.microsoft.com/office/drawing/2014/main" xmlns="" id="{D9A6427C-7201-480C-B8BA-C01C9BCA7B52}"/>
                </a:ext>
              </a:extLst>
            </p:cNvPr>
            <p:cNvSpPr txBox="1"/>
            <p:nvPr/>
          </p:nvSpPr>
          <p:spPr>
            <a:xfrm>
              <a:off x="6381342" y="2182683"/>
              <a:ext cx="1805441" cy="455393"/>
            </a:xfrm>
            <a:prstGeom prst="rect">
              <a:avLst/>
            </a:prstGeom>
            <a:noFill/>
          </p:spPr>
          <p:txBody>
            <a:bodyPr wrap="square" rtlCol="0">
              <a:spAutoFit/>
            </a:bodyPr>
            <a:lstStyle/>
            <a:p>
              <a:pPr algn="ctr"/>
              <a:r>
                <a:rPr lang="es-EC" sz="2800" b="1" dirty="0" smtClean="0">
                  <a:solidFill>
                    <a:srgbClr val="E6E7E9"/>
                  </a:solidFill>
                  <a:latin typeface="Agency FB" panose="020B0503020202020204" pitchFamily="34" charset="0"/>
                </a:rPr>
                <a:t>FASE</a:t>
              </a:r>
              <a:endParaRPr lang="es-EC" sz="2800" b="1" dirty="0">
                <a:solidFill>
                  <a:srgbClr val="E6E7E9"/>
                </a:solidFill>
                <a:latin typeface="Agency FB" panose="020B0503020202020204" pitchFamily="34" charset="0"/>
              </a:endParaRPr>
            </a:p>
          </p:txBody>
        </p:sp>
        <p:sp>
          <p:nvSpPr>
            <p:cNvPr id="99" name="TextBox 98">
              <a:extLst>
                <a:ext uri="{FF2B5EF4-FFF2-40B4-BE49-F238E27FC236}">
                  <a16:creationId xmlns:a16="http://schemas.microsoft.com/office/drawing/2014/main" xmlns="" id="{74F68486-5533-4B47-B6BA-92533CBB4036}"/>
                </a:ext>
              </a:extLst>
            </p:cNvPr>
            <p:cNvSpPr txBox="1"/>
            <p:nvPr/>
          </p:nvSpPr>
          <p:spPr>
            <a:xfrm>
              <a:off x="6836846" y="2563851"/>
              <a:ext cx="894432" cy="1015663"/>
            </a:xfrm>
            <a:prstGeom prst="rect">
              <a:avLst/>
            </a:prstGeom>
            <a:noFill/>
          </p:spPr>
          <p:txBody>
            <a:bodyPr wrap="square" rtlCol="0">
              <a:spAutoFit/>
            </a:bodyPr>
            <a:lstStyle/>
            <a:p>
              <a:pPr algn="ctr"/>
              <a:r>
                <a:rPr lang="en-US" sz="6000" b="1" dirty="0">
                  <a:solidFill>
                    <a:srgbClr val="E6E7E9"/>
                  </a:solidFill>
                  <a:latin typeface="Tw Cen MT" panose="020B0602020104020603" pitchFamily="34" charset="0"/>
                </a:rPr>
                <a:t>3</a:t>
              </a:r>
            </a:p>
          </p:txBody>
        </p:sp>
      </p:grpSp>
      <p:grpSp>
        <p:nvGrpSpPr>
          <p:cNvPr id="100" name="Group 99">
            <a:extLst>
              <a:ext uri="{FF2B5EF4-FFF2-40B4-BE49-F238E27FC236}">
                <a16:creationId xmlns:a16="http://schemas.microsoft.com/office/drawing/2014/main" xmlns="" id="{12310FCA-56F2-4778-94B7-C1B5FD53AE20}"/>
              </a:ext>
            </a:extLst>
          </p:cNvPr>
          <p:cNvGrpSpPr/>
          <p:nvPr/>
        </p:nvGrpSpPr>
        <p:grpSpPr>
          <a:xfrm>
            <a:off x="3578646" y="1841307"/>
            <a:ext cx="2498133" cy="2176115"/>
            <a:chOff x="3884465" y="2182683"/>
            <a:chExt cx="1805441" cy="1894017"/>
          </a:xfrm>
        </p:grpSpPr>
        <p:sp>
          <p:nvSpPr>
            <p:cNvPr id="101" name="Rectangle: Top Corners Rounded 100">
              <a:extLst>
                <a:ext uri="{FF2B5EF4-FFF2-40B4-BE49-F238E27FC236}">
                  <a16:creationId xmlns:a16="http://schemas.microsoft.com/office/drawing/2014/main" xmlns="" id="{E792FABC-AA8F-4748-B8FA-DBB9112863AC}"/>
                </a:ext>
              </a:extLst>
            </p:cNvPr>
            <p:cNvSpPr/>
            <p:nvPr/>
          </p:nvSpPr>
          <p:spPr>
            <a:xfrm>
              <a:off x="3991395" y="2209800"/>
              <a:ext cx="1587438" cy="1866900"/>
            </a:xfrm>
            <a:prstGeom prst="round2SameRect">
              <a:avLst>
                <a:gd name="adj1" fmla="val 12063"/>
                <a:gd name="adj2" fmla="val 0"/>
              </a:avLst>
            </a:prstGeom>
            <a:solidFill>
              <a:srgbClr val="930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TextBox 101">
              <a:extLst>
                <a:ext uri="{FF2B5EF4-FFF2-40B4-BE49-F238E27FC236}">
                  <a16:creationId xmlns:a16="http://schemas.microsoft.com/office/drawing/2014/main" xmlns="" id="{83919267-9DA5-4811-B4F4-94D72398E7FD}"/>
                </a:ext>
              </a:extLst>
            </p:cNvPr>
            <p:cNvSpPr txBox="1"/>
            <p:nvPr/>
          </p:nvSpPr>
          <p:spPr>
            <a:xfrm>
              <a:off x="3884465" y="2182683"/>
              <a:ext cx="1805441" cy="455393"/>
            </a:xfrm>
            <a:prstGeom prst="rect">
              <a:avLst/>
            </a:prstGeom>
            <a:noFill/>
          </p:spPr>
          <p:txBody>
            <a:bodyPr wrap="square" rtlCol="0">
              <a:spAutoFit/>
            </a:bodyPr>
            <a:lstStyle/>
            <a:p>
              <a:pPr algn="ctr"/>
              <a:r>
                <a:rPr lang="es-EC" sz="2800" b="1" dirty="0" smtClean="0">
                  <a:solidFill>
                    <a:srgbClr val="E6E7E9"/>
                  </a:solidFill>
                  <a:latin typeface="Agency FB" panose="020B0503020202020204" pitchFamily="34" charset="0"/>
                </a:rPr>
                <a:t>FASE</a:t>
              </a:r>
              <a:endParaRPr lang="es-EC" sz="2800" b="1" dirty="0">
                <a:solidFill>
                  <a:srgbClr val="E6E7E9"/>
                </a:solidFill>
                <a:latin typeface="Agency FB" panose="020B0503020202020204" pitchFamily="34" charset="0"/>
              </a:endParaRPr>
            </a:p>
          </p:txBody>
        </p:sp>
        <p:sp>
          <p:nvSpPr>
            <p:cNvPr id="103" name="TextBox 102">
              <a:extLst>
                <a:ext uri="{FF2B5EF4-FFF2-40B4-BE49-F238E27FC236}">
                  <a16:creationId xmlns:a16="http://schemas.microsoft.com/office/drawing/2014/main" xmlns="" id="{FECB41C1-3E79-45AA-B100-38C9E092C776}"/>
                </a:ext>
              </a:extLst>
            </p:cNvPr>
            <p:cNvSpPr txBox="1"/>
            <p:nvPr/>
          </p:nvSpPr>
          <p:spPr>
            <a:xfrm>
              <a:off x="4339969" y="2563851"/>
              <a:ext cx="894432" cy="1015663"/>
            </a:xfrm>
            <a:prstGeom prst="rect">
              <a:avLst/>
            </a:prstGeom>
            <a:noFill/>
          </p:spPr>
          <p:txBody>
            <a:bodyPr wrap="square" rtlCol="0">
              <a:spAutoFit/>
            </a:bodyPr>
            <a:lstStyle/>
            <a:p>
              <a:pPr algn="ctr"/>
              <a:r>
                <a:rPr lang="en-US" sz="6000" b="1" dirty="0">
                  <a:solidFill>
                    <a:srgbClr val="E6E7E9"/>
                  </a:solidFill>
                  <a:latin typeface="Tw Cen MT" panose="020B0602020104020603" pitchFamily="34" charset="0"/>
                </a:rPr>
                <a:t>2</a:t>
              </a:r>
            </a:p>
          </p:txBody>
        </p:sp>
      </p:grpSp>
      <p:grpSp>
        <p:nvGrpSpPr>
          <p:cNvPr id="104" name="Group 103">
            <a:extLst>
              <a:ext uri="{FF2B5EF4-FFF2-40B4-BE49-F238E27FC236}">
                <a16:creationId xmlns:a16="http://schemas.microsoft.com/office/drawing/2014/main" xmlns="" id="{A87830BE-EEF7-4034-8ABE-3212DB467DB4}"/>
              </a:ext>
            </a:extLst>
          </p:cNvPr>
          <p:cNvGrpSpPr/>
          <p:nvPr/>
        </p:nvGrpSpPr>
        <p:grpSpPr>
          <a:xfrm>
            <a:off x="1081769" y="1841307"/>
            <a:ext cx="2498133" cy="2176115"/>
            <a:chOff x="1387588" y="2182683"/>
            <a:chExt cx="1805441" cy="1894017"/>
          </a:xfrm>
        </p:grpSpPr>
        <p:sp>
          <p:nvSpPr>
            <p:cNvPr id="105" name="Rectangle: Top Corners Rounded 104">
              <a:extLst>
                <a:ext uri="{FF2B5EF4-FFF2-40B4-BE49-F238E27FC236}">
                  <a16:creationId xmlns:a16="http://schemas.microsoft.com/office/drawing/2014/main" xmlns="" id="{F1B87F23-BD02-4DB3-947D-2F61C5B87FEF}"/>
                </a:ext>
              </a:extLst>
            </p:cNvPr>
            <p:cNvSpPr/>
            <p:nvPr/>
          </p:nvSpPr>
          <p:spPr>
            <a:xfrm>
              <a:off x="1494518" y="2209800"/>
              <a:ext cx="1591582" cy="1866900"/>
            </a:xfrm>
            <a:prstGeom prst="round2SameRect">
              <a:avLst>
                <a:gd name="adj1" fmla="val 12063"/>
                <a:gd name="adj2" fmla="val 0"/>
              </a:avLst>
            </a:prstGeom>
            <a:solidFill>
              <a:srgbClr val="5A17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TextBox 105">
              <a:extLst>
                <a:ext uri="{FF2B5EF4-FFF2-40B4-BE49-F238E27FC236}">
                  <a16:creationId xmlns:a16="http://schemas.microsoft.com/office/drawing/2014/main" xmlns="" id="{5D8301A0-49D9-41A5-A227-2E35458E6401}"/>
                </a:ext>
              </a:extLst>
            </p:cNvPr>
            <p:cNvSpPr txBox="1"/>
            <p:nvPr/>
          </p:nvSpPr>
          <p:spPr>
            <a:xfrm>
              <a:off x="1387588" y="2182683"/>
              <a:ext cx="1805441" cy="455393"/>
            </a:xfrm>
            <a:prstGeom prst="rect">
              <a:avLst/>
            </a:prstGeom>
            <a:noFill/>
          </p:spPr>
          <p:txBody>
            <a:bodyPr wrap="square" rtlCol="0">
              <a:spAutoFit/>
            </a:bodyPr>
            <a:lstStyle/>
            <a:p>
              <a:pPr algn="ctr"/>
              <a:r>
                <a:rPr lang="es-EC" sz="2800" b="1" dirty="0" smtClean="0">
                  <a:solidFill>
                    <a:srgbClr val="E6E7E9"/>
                  </a:solidFill>
                  <a:latin typeface="Agency FB" panose="020B0503020202020204" pitchFamily="34" charset="0"/>
                </a:rPr>
                <a:t>FASE</a:t>
              </a:r>
              <a:endParaRPr lang="es-EC" sz="2800" b="1" dirty="0">
                <a:solidFill>
                  <a:srgbClr val="E6E7E9"/>
                </a:solidFill>
                <a:latin typeface="Agency FB" panose="020B0503020202020204" pitchFamily="34" charset="0"/>
              </a:endParaRPr>
            </a:p>
          </p:txBody>
        </p:sp>
        <p:sp>
          <p:nvSpPr>
            <p:cNvPr id="107" name="TextBox 106">
              <a:extLst>
                <a:ext uri="{FF2B5EF4-FFF2-40B4-BE49-F238E27FC236}">
                  <a16:creationId xmlns:a16="http://schemas.microsoft.com/office/drawing/2014/main" xmlns="" id="{236675CF-5B12-4D6B-8C03-F29656450255}"/>
                </a:ext>
              </a:extLst>
            </p:cNvPr>
            <p:cNvSpPr txBox="1"/>
            <p:nvPr/>
          </p:nvSpPr>
          <p:spPr>
            <a:xfrm>
              <a:off x="1843092" y="2563851"/>
              <a:ext cx="894432" cy="1015663"/>
            </a:xfrm>
            <a:prstGeom prst="rect">
              <a:avLst/>
            </a:prstGeom>
            <a:noFill/>
          </p:spPr>
          <p:txBody>
            <a:bodyPr wrap="square" rtlCol="0">
              <a:spAutoFit/>
            </a:bodyPr>
            <a:lstStyle/>
            <a:p>
              <a:pPr algn="ctr"/>
              <a:r>
                <a:rPr lang="en-US" sz="6000" b="1" dirty="0">
                  <a:solidFill>
                    <a:srgbClr val="E6E7E9"/>
                  </a:solidFill>
                  <a:latin typeface="Tw Cen MT" panose="020B0602020104020603" pitchFamily="34" charset="0"/>
                </a:rPr>
                <a:t>1</a:t>
              </a:r>
            </a:p>
          </p:txBody>
        </p:sp>
      </p:grpSp>
      <p:sp>
        <p:nvSpPr>
          <p:cNvPr id="108" name="Freeform: Shape 107">
            <a:extLst>
              <a:ext uri="{FF2B5EF4-FFF2-40B4-BE49-F238E27FC236}">
                <a16:creationId xmlns:a16="http://schemas.microsoft.com/office/drawing/2014/main" xmlns="" id="{48958204-CE05-4E79-AC55-C76FBB79E37F}"/>
              </a:ext>
            </a:extLst>
          </p:cNvPr>
          <p:cNvSpPr/>
          <p:nvPr/>
        </p:nvSpPr>
        <p:spPr>
          <a:xfrm flipV="1">
            <a:off x="1233581" y="2801873"/>
            <a:ext cx="2202223" cy="3483575"/>
          </a:xfrm>
          <a:custGeom>
            <a:avLst/>
            <a:gdLst>
              <a:gd name="connsiteX0" fmla="*/ 0 w 1591582"/>
              <a:gd name="connsiteY0" fmla="*/ 3031986 h 3031986"/>
              <a:gd name="connsiteX1" fmla="*/ 357641 w 1591582"/>
              <a:gd name="connsiteY1" fmla="*/ 3031986 h 3031986"/>
              <a:gd name="connsiteX2" fmla="*/ 795791 w 1591582"/>
              <a:gd name="connsiteY2" fmla="*/ 2593836 h 3031986"/>
              <a:gd name="connsiteX3" fmla="*/ 1233941 w 1591582"/>
              <a:gd name="connsiteY3" fmla="*/ 3031986 h 3031986"/>
              <a:gd name="connsiteX4" fmla="*/ 1591582 w 1591582"/>
              <a:gd name="connsiteY4" fmla="*/ 3031986 h 3031986"/>
              <a:gd name="connsiteX5" fmla="*/ 1591582 w 1591582"/>
              <a:gd name="connsiteY5" fmla="*/ 314242 h 3031986"/>
              <a:gd name="connsiteX6" fmla="*/ 1277340 w 1591582"/>
              <a:gd name="connsiteY6" fmla="*/ 0 h 3031986"/>
              <a:gd name="connsiteX7" fmla="*/ 314242 w 1591582"/>
              <a:gd name="connsiteY7" fmla="*/ 0 h 3031986"/>
              <a:gd name="connsiteX8" fmla="*/ 0 w 1591582"/>
              <a:gd name="connsiteY8" fmla="*/ 314242 h 303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1582" h="3031986">
                <a:moveTo>
                  <a:pt x="0" y="3031986"/>
                </a:moveTo>
                <a:lnTo>
                  <a:pt x="357641" y="3031986"/>
                </a:lnTo>
                <a:cubicBezTo>
                  <a:pt x="357641" y="2790002"/>
                  <a:pt x="553807" y="2593836"/>
                  <a:pt x="795791" y="2593836"/>
                </a:cubicBezTo>
                <a:cubicBezTo>
                  <a:pt x="1037775" y="2593836"/>
                  <a:pt x="1233941" y="2790002"/>
                  <a:pt x="1233941" y="3031986"/>
                </a:cubicBezTo>
                <a:lnTo>
                  <a:pt x="1591582" y="3031986"/>
                </a:lnTo>
                <a:lnTo>
                  <a:pt x="1591582" y="314242"/>
                </a:lnTo>
                <a:cubicBezTo>
                  <a:pt x="1591582" y="140691"/>
                  <a:pt x="1450891" y="0"/>
                  <a:pt x="1277340" y="0"/>
                </a:cubicBezTo>
                <a:lnTo>
                  <a:pt x="314242" y="0"/>
                </a:lnTo>
                <a:cubicBezTo>
                  <a:pt x="140691" y="0"/>
                  <a:pt x="0" y="140691"/>
                  <a:pt x="0" y="314242"/>
                </a:cubicBezTo>
                <a:close/>
              </a:path>
            </a:pathLst>
          </a:custGeom>
          <a:solidFill>
            <a:schemeClr val="bg1">
              <a:lumMod val="95000"/>
            </a:schemeClr>
          </a:solidFill>
          <a:ln>
            <a:noFill/>
          </a:ln>
          <a:effectLst>
            <a:outerShdw blurRad="127000" sx="107000" sy="107000" algn="c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Freeform: Shape 108">
            <a:extLst>
              <a:ext uri="{FF2B5EF4-FFF2-40B4-BE49-F238E27FC236}">
                <a16:creationId xmlns:a16="http://schemas.microsoft.com/office/drawing/2014/main" xmlns="" id="{406A5A75-24F0-496A-82D6-E2B37B100BBD}"/>
              </a:ext>
            </a:extLst>
          </p:cNvPr>
          <p:cNvSpPr/>
          <p:nvPr/>
        </p:nvSpPr>
        <p:spPr>
          <a:xfrm flipV="1">
            <a:off x="3723379" y="2801873"/>
            <a:ext cx="2202223" cy="3483575"/>
          </a:xfrm>
          <a:custGeom>
            <a:avLst/>
            <a:gdLst>
              <a:gd name="connsiteX0" fmla="*/ 0 w 1591582"/>
              <a:gd name="connsiteY0" fmla="*/ 3031986 h 3031986"/>
              <a:gd name="connsiteX1" fmla="*/ 357641 w 1591582"/>
              <a:gd name="connsiteY1" fmla="*/ 3031986 h 3031986"/>
              <a:gd name="connsiteX2" fmla="*/ 795791 w 1591582"/>
              <a:gd name="connsiteY2" fmla="*/ 2593836 h 3031986"/>
              <a:gd name="connsiteX3" fmla="*/ 1233941 w 1591582"/>
              <a:gd name="connsiteY3" fmla="*/ 3031986 h 3031986"/>
              <a:gd name="connsiteX4" fmla="*/ 1591582 w 1591582"/>
              <a:gd name="connsiteY4" fmla="*/ 3031986 h 3031986"/>
              <a:gd name="connsiteX5" fmla="*/ 1591582 w 1591582"/>
              <a:gd name="connsiteY5" fmla="*/ 314242 h 3031986"/>
              <a:gd name="connsiteX6" fmla="*/ 1277340 w 1591582"/>
              <a:gd name="connsiteY6" fmla="*/ 0 h 3031986"/>
              <a:gd name="connsiteX7" fmla="*/ 314242 w 1591582"/>
              <a:gd name="connsiteY7" fmla="*/ 0 h 3031986"/>
              <a:gd name="connsiteX8" fmla="*/ 0 w 1591582"/>
              <a:gd name="connsiteY8" fmla="*/ 314242 h 303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1582" h="3031986">
                <a:moveTo>
                  <a:pt x="0" y="3031986"/>
                </a:moveTo>
                <a:lnTo>
                  <a:pt x="357641" y="3031986"/>
                </a:lnTo>
                <a:cubicBezTo>
                  <a:pt x="357641" y="2790002"/>
                  <a:pt x="553807" y="2593836"/>
                  <a:pt x="795791" y="2593836"/>
                </a:cubicBezTo>
                <a:cubicBezTo>
                  <a:pt x="1037775" y="2593836"/>
                  <a:pt x="1233941" y="2790002"/>
                  <a:pt x="1233941" y="3031986"/>
                </a:cubicBezTo>
                <a:lnTo>
                  <a:pt x="1591582" y="3031986"/>
                </a:lnTo>
                <a:lnTo>
                  <a:pt x="1591582" y="314242"/>
                </a:lnTo>
                <a:cubicBezTo>
                  <a:pt x="1591582" y="140691"/>
                  <a:pt x="1450891" y="0"/>
                  <a:pt x="1277340" y="0"/>
                </a:cubicBezTo>
                <a:lnTo>
                  <a:pt x="314242" y="0"/>
                </a:lnTo>
                <a:cubicBezTo>
                  <a:pt x="140691" y="0"/>
                  <a:pt x="0" y="140691"/>
                  <a:pt x="0" y="314242"/>
                </a:cubicBezTo>
                <a:close/>
              </a:path>
            </a:pathLst>
          </a:custGeom>
          <a:solidFill>
            <a:schemeClr val="bg1">
              <a:lumMod val="95000"/>
            </a:schemeClr>
          </a:solidFill>
          <a:ln>
            <a:noFill/>
          </a:ln>
          <a:effectLst>
            <a:outerShdw blurRad="127000" sx="107000" sy="107000" algn="c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Freeform: Shape 109">
            <a:extLst>
              <a:ext uri="{FF2B5EF4-FFF2-40B4-BE49-F238E27FC236}">
                <a16:creationId xmlns:a16="http://schemas.microsoft.com/office/drawing/2014/main" xmlns="" id="{B8C3E14B-EBB2-49A7-9A4E-9C6AFAF9A364}"/>
              </a:ext>
            </a:extLst>
          </p:cNvPr>
          <p:cNvSpPr/>
          <p:nvPr/>
        </p:nvSpPr>
        <p:spPr>
          <a:xfrm flipV="1">
            <a:off x="6217178" y="2801872"/>
            <a:ext cx="2202222" cy="3483575"/>
          </a:xfrm>
          <a:custGeom>
            <a:avLst/>
            <a:gdLst>
              <a:gd name="connsiteX0" fmla="*/ 0 w 1591582"/>
              <a:gd name="connsiteY0" fmla="*/ 3031986 h 3031986"/>
              <a:gd name="connsiteX1" fmla="*/ 357641 w 1591582"/>
              <a:gd name="connsiteY1" fmla="*/ 3031986 h 3031986"/>
              <a:gd name="connsiteX2" fmla="*/ 795791 w 1591582"/>
              <a:gd name="connsiteY2" fmla="*/ 2593836 h 3031986"/>
              <a:gd name="connsiteX3" fmla="*/ 1233941 w 1591582"/>
              <a:gd name="connsiteY3" fmla="*/ 3031986 h 3031986"/>
              <a:gd name="connsiteX4" fmla="*/ 1591582 w 1591582"/>
              <a:gd name="connsiteY4" fmla="*/ 3031986 h 3031986"/>
              <a:gd name="connsiteX5" fmla="*/ 1591582 w 1591582"/>
              <a:gd name="connsiteY5" fmla="*/ 314242 h 3031986"/>
              <a:gd name="connsiteX6" fmla="*/ 1277340 w 1591582"/>
              <a:gd name="connsiteY6" fmla="*/ 0 h 3031986"/>
              <a:gd name="connsiteX7" fmla="*/ 314242 w 1591582"/>
              <a:gd name="connsiteY7" fmla="*/ 0 h 3031986"/>
              <a:gd name="connsiteX8" fmla="*/ 0 w 1591582"/>
              <a:gd name="connsiteY8" fmla="*/ 314242 h 303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1582" h="3031986">
                <a:moveTo>
                  <a:pt x="0" y="3031986"/>
                </a:moveTo>
                <a:lnTo>
                  <a:pt x="357641" y="3031986"/>
                </a:lnTo>
                <a:cubicBezTo>
                  <a:pt x="357641" y="2790002"/>
                  <a:pt x="553807" y="2593836"/>
                  <a:pt x="795791" y="2593836"/>
                </a:cubicBezTo>
                <a:cubicBezTo>
                  <a:pt x="1037775" y="2593836"/>
                  <a:pt x="1233941" y="2790002"/>
                  <a:pt x="1233941" y="3031986"/>
                </a:cubicBezTo>
                <a:lnTo>
                  <a:pt x="1591582" y="3031986"/>
                </a:lnTo>
                <a:lnTo>
                  <a:pt x="1591582" y="314242"/>
                </a:lnTo>
                <a:cubicBezTo>
                  <a:pt x="1591582" y="140691"/>
                  <a:pt x="1450891" y="0"/>
                  <a:pt x="1277340" y="0"/>
                </a:cubicBezTo>
                <a:lnTo>
                  <a:pt x="314242" y="0"/>
                </a:lnTo>
                <a:cubicBezTo>
                  <a:pt x="140691" y="0"/>
                  <a:pt x="0" y="140691"/>
                  <a:pt x="0" y="314242"/>
                </a:cubicBezTo>
                <a:close/>
              </a:path>
            </a:pathLst>
          </a:custGeom>
          <a:solidFill>
            <a:schemeClr val="bg1">
              <a:lumMod val="95000"/>
            </a:schemeClr>
          </a:solidFill>
          <a:ln>
            <a:noFill/>
          </a:ln>
          <a:effectLst>
            <a:outerShdw blurRad="127000" sx="107000" sy="107000" algn="c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4" name="Group 113">
            <a:extLst>
              <a:ext uri="{FF2B5EF4-FFF2-40B4-BE49-F238E27FC236}">
                <a16:creationId xmlns:a16="http://schemas.microsoft.com/office/drawing/2014/main" xmlns="" id="{8D94F991-2744-4D5C-BE57-A0C261539D2C}"/>
              </a:ext>
            </a:extLst>
          </p:cNvPr>
          <p:cNvGrpSpPr/>
          <p:nvPr/>
        </p:nvGrpSpPr>
        <p:grpSpPr>
          <a:xfrm>
            <a:off x="1183029" y="3496066"/>
            <a:ext cx="2245697" cy="663243"/>
            <a:chOff x="1488849" y="3837442"/>
            <a:chExt cx="1623001" cy="577264"/>
          </a:xfrm>
        </p:grpSpPr>
        <p:sp>
          <p:nvSpPr>
            <p:cNvPr id="115" name="TextBox 114">
              <a:extLst>
                <a:ext uri="{FF2B5EF4-FFF2-40B4-BE49-F238E27FC236}">
                  <a16:creationId xmlns:a16="http://schemas.microsoft.com/office/drawing/2014/main" xmlns="" id="{8721CE74-40AC-4223-B129-B3A270C7429B}"/>
                </a:ext>
              </a:extLst>
            </p:cNvPr>
            <p:cNvSpPr txBox="1"/>
            <p:nvPr/>
          </p:nvSpPr>
          <p:spPr>
            <a:xfrm>
              <a:off x="1520268" y="3837442"/>
              <a:ext cx="1591582" cy="401817"/>
            </a:xfrm>
            <a:prstGeom prst="rect">
              <a:avLst/>
            </a:prstGeom>
            <a:noFill/>
          </p:spPr>
          <p:txBody>
            <a:bodyPr wrap="square" rtlCol="0">
              <a:spAutoFit/>
            </a:bodyPr>
            <a:lstStyle/>
            <a:p>
              <a:pPr algn="ctr"/>
              <a:r>
                <a:rPr lang="es-EC" sz="2400" b="1" dirty="0" smtClean="0">
                  <a:solidFill>
                    <a:srgbClr val="5A1745"/>
                  </a:solidFill>
                  <a:latin typeface="Agency FB" panose="020B0503020202020204" pitchFamily="34" charset="0"/>
                </a:rPr>
                <a:t>DISEÑO</a:t>
              </a:r>
              <a:endParaRPr lang="es-EC" sz="2400" b="1" dirty="0">
                <a:solidFill>
                  <a:srgbClr val="5A1745"/>
                </a:solidFill>
                <a:latin typeface="Agency FB" panose="020B0503020202020204" pitchFamily="34" charset="0"/>
              </a:endParaRPr>
            </a:p>
          </p:txBody>
        </p:sp>
        <p:sp>
          <p:nvSpPr>
            <p:cNvPr id="116" name="TextBox 115">
              <a:extLst>
                <a:ext uri="{FF2B5EF4-FFF2-40B4-BE49-F238E27FC236}">
                  <a16:creationId xmlns:a16="http://schemas.microsoft.com/office/drawing/2014/main" xmlns="" id="{FC94FF53-E358-452A-A5CE-3296318ABBE9}"/>
                </a:ext>
              </a:extLst>
            </p:cNvPr>
            <p:cNvSpPr txBox="1"/>
            <p:nvPr/>
          </p:nvSpPr>
          <p:spPr>
            <a:xfrm>
              <a:off x="1488849" y="4146827"/>
              <a:ext cx="1591582" cy="267879"/>
            </a:xfrm>
            <a:prstGeom prst="rect">
              <a:avLst/>
            </a:prstGeom>
            <a:noFill/>
          </p:spPr>
          <p:txBody>
            <a:bodyPr wrap="square" rtlCol="0">
              <a:spAutoFit/>
            </a:bodyPr>
            <a:lstStyle/>
            <a:p>
              <a:pPr algn="ctr"/>
              <a:endParaRPr lang="en-US" sz="1400" b="1" dirty="0">
                <a:solidFill>
                  <a:srgbClr val="A6A6A6"/>
                </a:solidFill>
                <a:latin typeface="Tw Cen MT" panose="020B0602020104020603" pitchFamily="34" charset="0"/>
              </a:endParaRPr>
            </a:p>
          </p:txBody>
        </p:sp>
      </p:grpSp>
      <p:grpSp>
        <p:nvGrpSpPr>
          <p:cNvPr id="117" name="Group 116">
            <a:extLst>
              <a:ext uri="{FF2B5EF4-FFF2-40B4-BE49-F238E27FC236}">
                <a16:creationId xmlns:a16="http://schemas.microsoft.com/office/drawing/2014/main" xmlns="" id="{860A9D1F-EDAE-418D-A3C8-F8109A2B052A}"/>
              </a:ext>
            </a:extLst>
          </p:cNvPr>
          <p:cNvGrpSpPr/>
          <p:nvPr/>
        </p:nvGrpSpPr>
        <p:grpSpPr>
          <a:xfrm>
            <a:off x="3671855" y="3514196"/>
            <a:ext cx="2260123" cy="645110"/>
            <a:chOff x="3977674" y="3853224"/>
            <a:chExt cx="1633427" cy="561482"/>
          </a:xfrm>
        </p:grpSpPr>
        <p:sp>
          <p:nvSpPr>
            <p:cNvPr id="118" name="TextBox 117">
              <a:extLst>
                <a:ext uri="{FF2B5EF4-FFF2-40B4-BE49-F238E27FC236}">
                  <a16:creationId xmlns:a16="http://schemas.microsoft.com/office/drawing/2014/main" xmlns="" id="{91705BAF-DCDA-4FDC-8DA1-1FBA870AE5C8}"/>
                </a:ext>
              </a:extLst>
            </p:cNvPr>
            <p:cNvSpPr txBox="1"/>
            <p:nvPr/>
          </p:nvSpPr>
          <p:spPr>
            <a:xfrm>
              <a:off x="4019519" y="3853224"/>
              <a:ext cx="1591582" cy="401818"/>
            </a:xfrm>
            <a:prstGeom prst="rect">
              <a:avLst/>
            </a:prstGeom>
            <a:noFill/>
          </p:spPr>
          <p:txBody>
            <a:bodyPr wrap="square" rtlCol="0">
              <a:spAutoFit/>
            </a:bodyPr>
            <a:lstStyle/>
            <a:p>
              <a:pPr algn="ctr"/>
              <a:r>
                <a:rPr lang="es-EC" sz="2400" b="1" dirty="0" smtClean="0">
                  <a:solidFill>
                    <a:srgbClr val="93093D"/>
                  </a:solidFill>
                  <a:latin typeface="Agency FB" panose="020B0503020202020204" pitchFamily="34" charset="0"/>
                </a:rPr>
                <a:t>INSTALACIÓN</a:t>
              </a:r>
              <a:endParaRPr lang="es-EC" sz="2400" b="1" dirty="0">
                <a:solidFill>
                  <a:srgbClr val="93093D"/>
                </a:solidFill>
                <a:latin typeface="Agency FB" panose="020B0503020202020204" pitchFamily="34" charset="0"/>
              </a:endParaRPr>
            </a:p>
          </p:txBody>
        </p:sp>
        <p:sp>
          <p:nvSpPr>
            <p:cNvPr id="119" name="TextBox 118">
              <a:extLst>
                <a:ext uri="{FF2B5EF4-FFF2-40B4-BE49-F238E27FC236}">
                  <a16:creationId xmlns:a16="http://schemas.microsoft.com/office/drawing/2014/main" xmlns="" id="{BBD17202-B0A7-4912-9A5D-8F55518824B3}"/>
                </a:ext>
              </a:extLst>
            </p:cNvPr>
            <p:cNvSpPr txBox="1"/>
            <p:nvPr/>
          </p:nvSpPr>
          <p:spPr>
            <a:xfrm>
              <a:off x="3977674" y="4146827"/>
              <a:ext cx="1591582" cy="267879"/>
            </a:xfrm>
            <a:prstGeom prst="rect">
              <a:avLst/>
            </a:prstGeom>
            <a:noFill/>
          </p:spPr>
          <p:txBody>
            <a:bodyPr wrap="square" rtlCol="0">
              <a:spAutoFit/>
            </a:bodyPr>
            <a:lstStyle/>
            <a:p>
              <a:pPr algn="ctr"/>
              <a:endParaRPr lang="en-US" sz="1400" b="1" dirty="0">
                <a:solidFill>
                  <a:srgbClr val="A6A6A6"/>
                </a:solidFill>
                <a:latin typeface="Tw Cen MT" panose="020B0602020104020603" pitchFamily="34" charset="0"/>
              </a:endParaRPr>
            </a:p>
          </p:txBody>
        </p:sp>
      </p:grpSp>
      <p:grpSp>
        <p:nvGrpSpPr>
          <p:cNvPr id="120" name="Group 119">
            <a:extLst>
              <a:ext uri="{FF2B5EF4-FFF2-40B4-BE49-F238E27FC236}">
                <a16:creationId xmlns:a16="http://schemas.microsoft.com/office/drawing/2014/main" xmlns="" id="{1F66AC79-730F-4E07-974E-4F08542F2C4A}"/>
              </a:ext>
            </a:extLst>
          </p:cNvPr>
          <p:cNvGrpSpPr/>
          <p:nvPr/>
        </p:nvGrpSpPr>
        <p:grpSpPr>
          <a:xfrm>
            <a:off x="6182450" y="3496068"/>
            <a:ext cx="2229651" cy="830997"/>
            <a:chOff x="6488272" y="3837442"/>
            <a:chExt cx="1611405" cy="723271"/>
          </a:xfrm>
        </p:grpSpPr>
        <p:sp>
          <p:nvSpPr>
            <p:cNvPr id="121" name="TextBox 120">
              <a:extLst>
                <a:ext uri="{FF2B5EF4-FFF2-40B4-BE49-F238E27FC236}">
                  <a16:creationId xmlns:a16="http://schemas.microsoft.com/office/drawing/2014/main" xmlns="" id="{D025EBC6-5731-4D97-B58C-0E0C20D47817}"/>
                </a:ext>
              </a:extLst>
            </p:cNvPr>
            <p:cNvSpPr txBox="1"/>
            <p:nvPr/>
          </p:nvSpPr>
          <p:spPr>
            <a:xfrm>
              <a:off x="6508095" y="3837442"/>
              <a:ext cx="1591582" cy="723271"/>
            </a:xfrm>
            <a:prstGeom prst="rect">
              <a:avLst/>
            </a:prstGeom>
            <a:noFill/>
          </p:spPr>
          <p:txBody>
            <a:bodyPr wrap="square" rtlCol="0">
              <a:spAutoFit/>
            </a:bodyPr>
            <a:lstStyle/>
            <a:p>
              <a:pPr algn="ctr"/>
              <a:r>
                <a:rPr lang="es-EC" sz="2400" b="1" dirty="0" smtClean="0">
                  <a:solidFill>
                    <a:srgbClr val="FF5626"/>
                  </a:solidFill>
                  <a:latin typeface="Agency FB" panose="020B0503020202020204" pitchFamily="34" charset="0"/>
                </a:rPr>
                <a:t>PUESTA EN MARCHA</a:t>
              </a:r>
              <a:endParaRPr lang="es-EC" sz="2400" b="1" dirty="0">
                <a:solidFill>
                  <a:srgbClr val="FF5626"/>
                </a:solidFill>
                <a:latin typeface="Agency FB" panose="020B0503020202020204" pitchFamily="34" charset="0"/>
              </a:endParaRPr>
            </a:p>
          </p:txBody>
        </p:sp>
        <p:sp>
          <p:nvSpPr>
            <p:cNvPr id="122" name="TextBox 121">
              <a:extLst>
                <a:ext uri="{FF2B5EF4-FFF2-40B4-BE49-F238E27FC236}">
                  <a16:creationId xmlns:a16="http://schemas.microsoft.com/office/drawing/2014/main" xmlns="" id="{B38973E8-8FEC-48EF-89C3-A1086AD31515}"/>
                </a:ext>
              </a:extLst>
            </p:cNvPr>
            <p:cNvSpPr txBox="1"/>
            <p:nvPr/>
          </p:nvSpPr>
          <p:spPr>
            <a:xfrm>
              <a:off x="6488272" y="4146827"/>
              <a:ext cx="1591582" cy="267879"/>
            </a:xfrm>
            <a:prstGeom prst="rect">
              <a:avLst/>
            </a:prstGeom>
            <a:noFill/>
          </p:spPr>
          <p:txBody>
            <a:bodyPr wrap="square" rtlCol="0">
              <a:spAutoFit/>
            </a:bodyPr>
            <a:lstStyle/>
            <a:p>
              <a:pPr algn="ctr"/>
              <a:endParaRPr lang="en-US" sz="1400" b="1" dirty="0">
                <a:solidFill>
                  <a:srgbClr val="A6A6A6"/>
                </a:solidFill>
                <a:latin typeface="Tw Cen MT" panose="020B0602020104020603" pitchFamily="34" charset="0"/>
              </a:endParaRPr>
            </a:p>
          </p:txBody>
        </p:sp>
      </p:grpSp>
      <p:sp>
        <p:nvSpPr>
          <p:cNvPr id="60" name="TextBox 16">
            <a:extLst>
              <a:ext uri="{FF2B5EF4-FFF2-40B4-BE49-F238E27FC236}">
                <a16:creationId xmlns:a16="http://schemas.microsoft.com/office/drawing/2014/main" xmlns="" id="{E623F98E-5FFF-4701-A99F-87B202C66033}"/>
              </a:ext>
            </a:extLst>
          </p:cNvPr>
          <p:cNvSpPr txBox="1"/>
          <p:nvPr/>
        </p:nvSpPr>
        <p:spPr>
          <a:xfrm>
            <a:off x="160421" y="329374"/>
            <a:ext cx="11861688" cy="584775"/>
          </a:xfrm>
          <a:prstGeom prst="rect">
            <a:avLst/>
          </a:prstGeom>
          <a:noFill/>
        </p:spPr>
        <p:txBody>
          <a:bodyPr wrap="square" rtlCol="0">
            <a:spAutoFit/>
          </a:bodyPr>
          <a:lstStyle/>
          <a:p>
            <a:pPr algn="ctr"/>
            <a:r>
              <a:rPr lang="es-EC" sz="3200" dirty="0" smtClean="0">
                <a:solidFill>
                  <a:schemeClr val="bg2">
                    <a:lumMod val="50000"/>
                  </a:schemeClr>
                </a:solidFill>
                <a:latin typeface="Agency FB" panose="020B0503020202020204" pitchFamily="34" charset="0"/>
              </a:rPr>
              <a:t>LA DOMÓTICA, SUS NIVELES Y FASES PARA LA INSTALACIÓN</a:t>
            </a:r>
            <a:endParaRPr lang="es-EC" sz="3200" dirty="0">
              <a:solidFill>
                <a:schemeClr val="bg2">
                  <a:lumMod val="50000"/>
                </a:schemeClr>
              </a:solidFill>
              <a:latin typeface="Agency FB" panose="020B0503020202020204" pitchFamily="34" charset="0"/>
            </a:endParaRPr>
          </a:p>
        </p:txBody>
      </p:sp>
      <p:grpSp>
        <p:nvGrpSpPr>
          <p:cNvPr id="61" name="Group 78">
            <a:extLst>
              <a:ext uri="{FF2B5EF4-FFF2-40B4-BE49-F238E27FC236}">
                <a16:creationId xmlns:a16="http://schemas.microsoft.com/office/drawing/2014/main" xmlns="" id="{B347FCAE-CD51-47C1-A0E5-7FE287A79E42}"/>
              </a:ext>
            </a:extLst>
          </p:cNvPr>
          <p:cNvGrpSpPr/>
          <p:nvPr/>
        </p:nvGrpSpPr>
        <p:grpSpPr>
          <a:xfrm>
            <a:off x="5378756" y="1062002"/>
            <a:ext cx="1434489" cy="190500"/>
            <a:chOff x="4679586" y="878988"/>
            <a:chExt cx="1434489" cy="190500"/>
          </a:xfrm>
        </p:grpSpPr>
        <p:sp>
          <p:nvSpPr>
            <p:cNvPr id="62" name="Oval 70">
              <a:extLst>
                <a:ext uri="{FF2B5EF4-FFF2-40B4-BE49-F238E27FC236}">
                  <a16:creationId xmlns:a16="http://schemas.microsoft.com/office/drawing/2014/main" xmlns="" id="{957F6F33-D335-4F37-A9F5-23DE49CB0B4A}"/>
                </a:ext>
              </a:extLst>
            </p:cNvPr>
            <p:cNvSpPr/>
            <p:nvPr/>
          </p:nvSpPr>
          <p:spPr>
            <a:xfrm>
              <a:off x="4679586" y="878988"/>
              <a:ext cx="190500" cy="190500"/>
            </a:xfrm>
            <a:prstGeom prst="ellipse">
              <a:avLst/>
            </a:prstGeom>
            <a:solidFill>
              <a:srgbClr val="5A17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73">
              <a:extLst>
                <a:ext uri="{FF2B5EF4-FFF2-40B4-BE49-F238E27FC236}">
                  <a16:creationId xmlns:a16="http://schemas.microsoft.com/office/drawing/2014/main" xmlns="" id="{9D3A95DB-0E0C-40A8-88F7-9DAC67B156F6}"/>
                </a:ext>
              </a:extLst>
            </p:cNvPr>
            <p:cNvSpPr/>
            <p:nvPr/>
          </p:nvSpPr>
          <p:spPr>
            <a:xfrm>
              <a:off x="4990736" y="878988"/>
              <a:ext cx="190500" cy="190500"/>
            </a:xfrm>
            <a:prstGeom prst="ellipse">
              <a:avLst/>
            </a:prstGeom>
            <a:solidFill>
              <a:srgbClr val="930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75">
              <a:extLst>
                <a:ext uri="{FF2B5EF4-FFF2-40B4-BE49-F238E27FC236}">
                  <a16:creationId xmlns:a16="http://schemas.microsoft.com/office/drawing/2014/main" xmlns="" id="{AD1EA8C3-D35D-4FB7-8D6B-858B4EE08256}"/>
                </a:ext>
              </a:extLst>
            </p:cNvPr>
            <p:cNvSpPr/>
            <p:nvPr/>
          </p:nvSpPr>
          <p:spPr>
            <a:xfrm>
              <a:off x="5301522" y="878988"/>
              <a:ext cx="190500" cy="190500"/>
            </a:xfrm>
            <a:prstGeom prst="ellipse">
              <a:avLst/>
            </a:prstGeom>
            <a:solidFill>
              <a:srgbClr val="CA00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76">
              <a:extLst>
                <a:ext uri="{FF2B5EF4-FFF2-40B4-BE49-F238E27FC236}">
                  <a16:creationId xmlns:a16="http://schemas.microsoft.com/office/drawing/2014/main" xmlns="" id="{FD4B96A9-29AD-4507-B1E8-D12C03BAD2C2}"/>
                </a:ext>
              </a:extLst>
            </p:cNvPr>
            <p:cNvSpPr/>
            <p:nvPr/>
          </p:nvSpPr>
          <p:spPr>
            <a:xfrm>
              <a:off x="5612308" y="878988"/>
              <a:ext cx="190500" cy="190500"/>
            </a:xfrm>
            <a:prstGeom prst="ellipse">
              <a:avLst/>
            </a:prstGeom>
            <a:solidFill>
              <a:srgbClr val="FF5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77">
              <a:extLst>
                <a:ext uri="{FF2B5EF4-FFF2-40B4-BE49-F238E27FC236}">
                  <a16:creationId xmlns:a16="http://schemas.microsoft.com/office/drawing/2014/main" xmlns="" id="{50AFA104-D1BD-427D-90C1-6CE47F2C7A56}"/>
                </a:ext>
              </a:extLst>
            </p:cNvPr>
            <p:cNvSpPr/>
            <p:nvPr/>
          </p:nvSpPr>
          <p:spPr>
            <a:xfrm>
              <a:off x="5923575" y="878988"/>
              <a:ext cx="190500" cy="190500"/>
            </a:xfrm>
            <a:prstGeom prst="ellipse">
              <a:avLst/>
            </a:prstGeom>
            <a:solidFill>
              <a:srgbClr val="FFC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7" name="Group 95">
            <a:extLst>
              <a:ext uri="{FF2B5EF4-FFF2-40B4-BE49-F238E27FC236}">
                <a16:creationId xmlns:a16="http://schemas.microsoft.com/office/drawing/2014/main" xmlns="" id="{183EA2CA-A17F-4A6A-AC3E-6F8757F77880}"/>
              </a:ext>
            </a:extLst>
          </p:cNvPr>
          <p:cNvGrpSpPr/>
          <p:nvPr/>
        </p:nvGrpSpPr>
        <p:grpSpPr>
          <a:xfrm>
            <a:off x="8571144" y="1841307"/>
            <a:ext cx="2498133" cy="2176115"/>
            <a:chOff x="6381342" y="2182683"/>
            <a:chExt cx="1805441" cy="1894017"/>
          </a:xfrm>
        </p:grpSpPr>
        <p:sp>
          <p:nvSpPr>
            <p:cNvPr id="68" name="Rectangle: Top Corners Rounded 96">
              <a:extLst>
                <a:ext uri="{FF2B5EF4-FFF2-40B4-BE49-F238E27FC236}">
                  <a16:creationId xmlns:a16="http://schemas.microsoft.com/office/drawing/2014/main" xmlns="" id="{225A95EB-3596-4C52-91EE-39023E85BE2D}"/>
                </a:ext>
              </a:extLst>
            </p:cNvPr>
            <p:cNvSpPr/>
            <p:nvPr/>
          </p:nvSpPr>
          <p:spPr>
            <a:xfrm>
              <a:off x="6488272" y="2209800"/>
              <a:ext cx="1591582" cy="1866900"/>
            </a:xfrm>
            <a:prstGeom prst="round2SameRect">
              <a:avLst>
                <a:gd name="adj1" fmla="val 12063"/>
                <a:gd name="adj2" fmla="val 0"/>
              </a:avLst>
            </a:prstGeom>
            <a:solidFill>
              <a:srgbClr val="FEC6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TextBox 97">
              <a:extLst>
                <a:ext uri="{FF2B5EF4-FFF2-40B4-BE49-F238E27FC236}">
                  <a16:creationId xmlns:a16="http://schemas.microsoft.com/office/drawing/2014/main" xmlns="" id="{D9A6427C-7201-480C-B8BA-C01C9BCA7B52}"/>
                </a:ext>
              </a:extLst>
            </p:cNvPr>
            <p:cNvSpPr txBox="1"/>
            <p:nvPr/>
          </p:nvSpPr>
          <p:spPr>
            <a:xfrm>
              <a:off x="6381342" y="2182683"/>
              <a:ext cx="1805441" cy="455393"/>
            </a:xfrm>
            <a:prstGeom prst="rect">
              <a:avLst/>
            </a:prstGeom>
            <a:noFill/>
          </p:spPr>
          <p:txBody>
            <a:bodyPr wrap="square" rtlCol="0">
              <a:spAutoFit/>
            </a:bodyPr>
            <a:lstStyle/>
            <a:p>
              <a:pPr algn="ctr"/>
              <a:r>
                <a:rPr lang="es-EC" sz="2800" b="1" dirty="0" smtClean="0">
                  <a:solidFill>
                    <a:srgbClr val="E6E7E9"/>
                  </a:solidFill>
                  <a:latin typeface="Agency FB" panose="020B0503020202020204" pitchFamily="34" charset="0"/>
                </a:rPr>
                <a:t>FASE</a:t>
              </a:r>
              <a:endParaRPr lang="es-EC" sz="2800" b="1" dirty="0">
                <a:solidFill>
                  <a:srgbClr val="E6E7E9"/>
                </a:solidFill>
                <a:latin typeface="Agency FB" panose="020B0503020202020204" pitchFamily="34" charset="0"/>
              </a:endParaRPr>
            </a:p>
          </p:txBody>
        </p:sp>
        <p:sp>
          <p:nvSpPr>
            <p:cNvPr id="70" name="TextBox 98">
              <a:extLst>
                <a:ext uri="{FF2B5EF4-FFF2-40B4-BE49-F238E27FC236}">
                  <a16:creationId xmlns:a16="http://schemas.microsoft.com/office/drawing/2014/main" xmlns="" id="{74F68486-5533-4B47-B6BA-92533CBB4036}"/>
                </a:ext>
              </a:extLst>
            </p:cNvPr>
            <p:cNvSpPr txBox="1"/>
            <p:nvPr/>
          </p:nvSpPr>
          <p:spPr>
            <a:xfrm>
              <a:off x="6836846" y="2563851"/>
              <a:ext cx="894432" cy="883999"/>
            </a:xfrm>
            <a:prstGeom prst="rect">
              <a:avLst/>
            </a:prstGeom>
            <a:noFill/>
          </p:spPr>
          <p:txBody>
            <a:bodyPr wrap="square" rtlCol="0">
              <a:spAutoFit/>
            </a:bodyPr>
            <a:lstStyle/>
            <a:p>
              <a:pPr algn="ctr"/>
              <a:r>
                <a:rPr lang="en-US" sz="6000" b="1" dirty="0">
                  <a:solidFill>
                    <a:srgbClr val="E6E7E9"/>
                  </a:solidFill>
                  <a:latin typeface="Tw Cen MT" panose="020B0602020104020603" pitchFamily="34" charset="0"/>
                </a:rPr>
                <a:t>4</a:t>
              </a:r>
            </a:p>
          </p:txBody>
        </p:sp>
      </p:grpSp>
      <p:sp>
        <p:nvSpPr>
          <p:cNvPr id="71" name="Freeform: Shape 109">
            <a:extLst>
              <a:ext uri="{FF2B5EF4-FFF2-40B4-BE49-F238E27FC236}">
                <a16:creationId xmlns:a16="http://schemas.microsoft.com/office/drawing/2014/main" xmlns="" id="{B8C3E14B-EBB2-49A7-9A4E-9C6AFAF9A364}"/>
              </a:ext>
            </a:extLst>
          </p:cNvPr>
          <p:cNvSpPr/>
          <p:nvPr/>
        </p:nvSpPr>
        <p:spPr>
          <a:xfrm flipV="1">
            <a:off x="8712798" y="2801873"/>
            <a:ext cx="2202223" cy="3483575"/>
          </a:xfrm>
          <a:custGeom>
            <a:avLst/>
            <a:gdLst>
              <a:gd name="connsiteX0" fmla="*/ 0 w 1591582"/>
              <a:gd name="connsiteY0" fmla="*/ 3031986 h 3031986"/>
              <a:gd name="connsiteX1" fmla="*/ 357641 w 1591582"/>
              <a:gd name="connsiteY1" fmla="*/ 3031986 h 3031986"/>
              <a:gd name="connsiteX2" fmla="*/ 795791 w 1591582"/>
              <a:gd name="connsiteY2" fmla="*/ 2593836 h 3031986"/>
              <a:gd name="connsiteX3" fmla="*/ 1233941 w 1591582"/>
              <a:gd name="connsiteY3" fmla="*/ 3031986 h 3031986"/>
              <a:gd name="connsiteX4" fmla="*/ 1591582 w 1591582"/>
              <a:gd name="connsiteY4" fmla="*/ 3031986 h 3031986"/>
              <a:gd name="connsiteX5" fmla="*/ 1591582 w 1591582"/>
              <a:gd name="connsiteY5" fmla="*/ 314242 h 3031986"/>
              <a:gd name="connsiteX6" fmla="*/ 1277340 w 1591582"/>
              <a:gd name="connsiteY6" fmla="*/ 0 h 3031986"/>
              <a:gd name="connsiteX7" fmla="*/ 314242 w 1591582"/>
              <a:gd name="connsiteY7" fmla="*/ 0 h 3031986"/>
              <a:gd name="connsiteX8" fmla="*/ 0 w 1591582"/>
              <a:gd name="connsiteY8" fmla="*/ 314242 h 303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1582" h="3031986">
                <a:moveTo>
                  <a:pt x="0" y="3031986"/>
                </a:moveTo>
                <a:lnTo>
                  <a:pt x="357641" y="3031986"/>
                </a:lnTo>
                <a:cubicBezTo>
                  <a:pt x="357641" y="2790002"/>
                  <a:pt x="553807" y="2593836"/>
                  <a:pt x="795791" y="2593836"/>
                </a:cubicBezTo>
                <a:cubicBezTo>
                  <a:pt x="1037775" y="2593836"/>
                  <a:pt x="1233941" y="2790002"/>
                  <a:pt x="1233941" y="3031986"/>
                </a:cubicBezTo>
                <a:lnTo>
                  <a:pt x="1591582" y="3031986"/>
                </a:lnTo>
                <a:lnTo>
                  <a:pt x="1591582" y="314242"/>
                </a:lnTo>
                <a:cubicBezTo>
                  <a:pt x="1591582" y="140691"/>
                  <a:pt x="1450891" y="0"/>
                  <a:pt x="1277340" y="0"/>
                </a:cubicBezTo>
                <a:lnTo>
                  <a:pt x="314242" y="0"/>
                </a:lnTo>
                <a:cubicBezTo>
                  <a:pt x="140691" y="0"/>
                  <a:pt x="0" y="140691"/>
                  <a:pt x="0" y="314242"/>
                </a:cubicBezTo>
                <a:close/>
              </a:path>
            </a:pathLst>
          </a:custGeom>
          <a:solidFill>
            <a:schemeClr val="bg1">
              <a:lumMod val="95000"/>
            </a:schemeClr>
          </a:solidFill>
          <a:ln>
            <a:noFill/>
          </a:ln>
          <a:effectLst>
            <a:outerShdw blurRad="127000" sx="107000" sy="107000" algn="c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2" name="Group 119">
            <a:extLst>
              <a:ext uri="{FF2B5EF4-FFF2-40B4-BE49-F238E27FC236}">
                <a16:creationId xmlns:a16="http://schemas.microsoft.com/office/drawing/2014/main" xmlns="" id="{1F66AC79-730F-4E07-974E-4F08542F2C4A}"/>
              </a:ext>
            </a:extLst>
          </p:cNvPr>
          <p:cNvGrpSpPr/>
          <p:nvPr/>
        </p:nvGrpSpPr>
        <p:grpSpPr>
          <a:xfrm>
            <a:off x="8678072" y="3496062"/>
            <a:ext cx="2230646" cy="830996"/>
            <a:chOff x="6488272" y="3837436"/>
            <a:chExt cx="1612124" cy="723270"/>
          </a:xfrm>
        </p:grpSpPr>
        <p:sp>
          <p:nvSpPr>
            <p:cNvPr id="73" name="TextBox 120">
              <a:extLst>
                <a:ext uri="{FF2B5EF4-FFF2-40B4-BE49-F238E27FC236}">
                  <a16:creationId xmlns:a16="http://schemas.microsoft.com/office/drawing/2014/main" xmlns="" id="{D025EBC6-5731-4D97-B58C-0E0C20D47817}"/>
                </a:ext>
              </a:extLst>
            </p:cNvPr>
            <p:cNvSpPr txBox="1"/>
            <p:nvPr/>
          </p:nvSpPr>
          <p:spPr>
            <a:xfrm>
              <a:off x="6508814" y="3837436"/>
              <a:ext cx="1591582" cy="723270"/>
            </a:xfrm>
            <a:prstGeom prst="rect">
              <a:avLst/>
            </a:prstGeom>
            <a:noFill/>
          </p:spPr>
          <p:txBody>
            <a:bodyPr wrap="square" rtlCol="0">
              <a:spAutoFit/>
            </a:bodyPr>
            <a:lstStyle/>
            <a:p>
              <a:pPr algn="ctr"/>
              <a:r>
                <a:rPr lang="es-EC" sz="2400" b="1" dirty="0" smtClean="0">
                  <a:solidFill>
                    <a:srgbClr val="FEC630"/>
                  </a:solidFill>
                  <a:latin typeface="Agency FB" panose="020B0503020202020204" pitchFamily="34" charset="0"/>
                </a:rPr>
                <a:t>ENTREGA Y MANTENIMIENTO</a:t>
              </a:r>
              <a:endParaRPr lang="es-EC" sz="2400" b="1" dirty="0">
                <a:solidFill>
                  <a:srgbClr val="FEC630"/>
                </a:solidFill>
                <a:latin typeface="Agency FB" panose="020B0503020202020204" pitchFamily="34" charset="0"/>
              </a:endParaRPr>
            </a:p>
          </p:txBody>
        </p:sp>
        <p:sp>
          <p:nvSpPr>
            <p:cNvPr id="74" name="TextBox 121">
              <a:extLst>
                <a:ext uri="{FF2B5EF4-FFF2-40B4-BE49-F238E27FC236}">
                  <a16:creationId xmlns:a16="http://schemas.microsoft.com/office/drawing/2014/main" xmlns="" id="{B38973E8-8FEC-48EF-89C3-A1086AD31515}"/>
                </a:ext>
              </a:extLst>
            </p:cNvPr>
            <p:cNvSpPr txBox="1"/>
            <p:nvPr/>
          </p:nvSpPr>
          <p:spPr>
            <a:xfrm>
              <a:off x="6488272" y="4146827"/>
              <a:ext cx="1591582" cy="267878"/>
            </a:xfrm>
            <a:prstGeom prst="rect">
              <a:avLst/>
            </a:prstGeom>
            <a:noFill/>
          </p:spPr>
          <p:txBody>
            <a:bodyPr wrap="square" rtlCol="0">
              <a:spAutoFit/>
            </a:bodyPr>
            <a:lstStyle/>
            <a:p>
              <a:pPr algn="ctr"/>
              <a:endParaRPr lang="en-US" sz="1400" b="1" dirty="0">
                <a:solidFill>
                  <a:srgbClr val="A6A6A6"/>
                </a:solidFill>
                <a:latin typeface="Tw Cen MT" panose="020B0602020104020603" pitchFamily="34" charset="0"/>
              </a:endParaRPr>
            </a:p>
          </p:txBody>
        </p:sp>
      </p:grpSp>
      <p:pic>
        <p:nvPicPr>
          <p:cNvPr id="2050" name="Picture 2" descr="Resultado de imagen para PNG LAÃ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1469" y="4422423"/>
            <a:ext cx="1377432" cy="137743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n relacionad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30810" y="4433112"/>
            <a:ext cx="1378800" cy="138095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esultado de imagen para PNG LAÃZ"/>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21602" y="4421055"/>
            <a:ext cx="1378800" cy="13788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Resultado de imagen para PNG INTALACI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17600" y="4347026"/>
            <a:ext cx="1638202" cy="16088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4695266"/>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8"/>
                                        </p:tgtEl>
                                        <p:attrNameLst>
                                          <p:attrName>style.visibility</p:attrName>
                                        </p:attrNameLst>
                                      </p:cBhvr>
                                      <p:to>
                                        <p:strVal val="visible"/>
                                      </p:to>
                                    </p:set>
                                    <p:animEffect transition="in" filter="fade">
                                      <p:cBhvr>
                                        <p:cTn id="7" dur="500"/>
                                        <p:tgtEl>
                                          <p:spTgt spid="108"/>
                                        </p:tgtEl>
                                      </p:cBhvr>
                                    </p:animEffect>
                                    <p:anim calcmode="lin" valueType="num">
                                      <p:cBhvr>
                                        <p:cTn id="8" dur="500" fill="hold"/>
                                        <p:tgtEl>
                                          <p:spTgt spid="108"/>
                                        </p:tgtEl>
                                        <p:attrNameLst>
                                          <p:attrName>ppt_x</p:attrName>
                                        </p:attrNameLst>
                                      </p:cBhvr>
                                      <p:tavLst>
                                        <p:tav tm="0">
                                          <p:val>
                                            <p:strVal val="#ppt_x"/>
                                          </p:val>
                                        </p:tav>
                                        <p:tav tm="100000">
                                          <p:val>
                                            <p:strVal val="#ppt_x"/>
                                          </p:val>
                                        </p:tav>
                                      </p:tavLst>
                                    </p:anim>
                                    <p:anim calcmode="lin" valueType="num">
                                      <p:cBhvr>
                                        <p:cTn id="9" dur="500" fill="hold"/>
                                        <p:tgtEl>
                                          <p:spTgt spid="10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250"/>
                                  </p:stCondLst>
                                  <p:childTnLst>
                                    <p:set>
                                      <p:cBhvr>
                                        <p:cTn id="12" dur="1" fill="hold">
                                          <p:stCondLst>
                                            <p:cond delay="0"/>
                                          </p:stCondLst>
                                        </p:cTn>
                                        <p:tgtEl>
                                          <p:spTgt spid="104"/>
                                        </p:tgtEl>
                                        <p:attrNameLst>
                                          <p:attrName>style.visibility</p:attrName>
                                        </p:attrNameLst>
                                      </p:cBhvr>
                                      <p:to>
                                        <p:strVal val="visible"/>
                                      </p:to>
                                    </p:set>
                                    <p:animEffect transition="in" filter="fade">
                                      <p:cBhvr>
                                        <p:cTn id="13" dur="500"/>
                                        <p:tgtEl>
                                          <p:spTgt spid="104"/>
                                        </p:tgtEl>
                                      </p:cBhvr>
                                    </p:animEffect>
                                    <p:anim calcmode="lin" valueType="num">
                                      <p:cBhvr>
                                        <p:cTn id="14" dur="500" fill="hold"/>
                                        <p:tgtEl>
                                          <p:spTgt spid="104"/>
                                        </p:tgtEl>
                                        <p:attrNameLst>
                                          <p:attrName>ppt_x</p:attrName>
                                        </p:attrNameLst>
                                      </p:cBhvr>
                                      <p:tavLst>
                                        <p:tav tm="0">
                                          <p:val>
                                            <p:strVal val="#ppt_x"/>
                                          </p:val>
                                        </p:tav>
                                        <p:tav tm="100000">
                                          <p:val>
                                            <p:strVal val="#ppt_x"/>
                                          </p:val>
                                        </p:tav>
                                      </p:tavLst>
                                    </p:anim>
                                    <p:anim calcmode="lin" valueType="num">
                                      <p:cBhvr>
                                        <p:cTn id="15" dur="500" fill="hold"/>
                                        <p:tgtEl>
                                          <p:spTgt spid="104"/>
                                        </p:tgtEl>
                                        <p:attrNameLst>
                                          <p:attrName>ppt_y</p:attrName>
                                        </p:attrNameLst>
                                      </p:cBhvr>
                                      <p:tavLst>
                                        <p:tav tm="0">
                                          <p:val>
                                            <p:strVal val="#ppt_y+.1"/>
                                          </p:val>
                                        </p:tav>
                                        <p:tav tm="100000">
                                          <p:val>
                                            <p:strVal val="#ppt_y"/>
                                          </p:val>
                                        </p:tav>
                                      </p:tavLst>
                                    </p:anim>
                                  </p:childTnLst>
                                </p:cTn>
                              </p:par>
                            </p:childTnLst>
                          </p:cTn>
                        </p:par>
                        <p:par>
                          <p:cTn id="16" fill="hold">
                            <p:stCondLst>
                              <p:cond delay="1250"/>
                            </p:stCondLst>
                            <p:childTnLst>
                              <p:par>
                                <p:cTn id="17" presetID="53" presetClass="entr" presetSubtype="16" fill="hold" nodeType="afterEffect">
                                  <p:stCondLst>
                                    <p:cond delay="0"/>
                                  </p:stCondLst>
                                  <p:childTnLst>
                                    <p:set>
                                      <p:cBhvr>
                                        <p:cTn id="18" dur="1" fill="hold">
                                          <p:stCondLst>
                                            <p:cond delay="0"/>
                                          </p:stCondLst>
                                        </p:cTn>
                                        <p:tgtEl>
                                          <p:spTgt spid="114"/>
                                        </p:tgtEl>
                                        <p:attrNameLst>
                                          <p:attrName>style.visibility</p:attrName>
                                        </p:attrNameLst>
                                      </p:cBhvr>
                                      <p:to>
                                        <p:strVal val="visible"/>
                                      </p:to>
                                    </p:set>
                                    <p:anim calcmode="lin" valueType="num">
                                      <p:cBhvr>
                                        <p:cTn id="19" dur="500" fill="hold"/>
                                        <p:tgtEl>
                                          <p:spTgt spid="114"/>
                                        </p:tgtEl>
                                        <p:attrNameLst>
                                          <p:attrName>ppt_w</p:attrName>
                                        </p:attrNameLst>
                                      </p:cBhvr>
                                      <p:tavLst>
                                        <p:tav tm="0">
                                          <p:val>
                                            <p:fltVal val="0"/>
                                          </p:val>
                                        </p:tav>
                                        <p:tav tm="100000">
                                          <p:val>
                                            <p:strVal val="#ppt_w"/>
                                          </p:val>
                                        </p:tav>
                                      </p:tavLst>
                                    </p:anim>
                                    <p:anim calcmode="lin" valueType="num">
                                      <p:cBhvr>
                                        <p:cTn id="20" dur="500" fill="hold"/>
                                        <p:tgtEl>
                                          <p:spTgt spid="114"/>
                                        </p:tgtEl>
                                        <p:attrNameLst>
                                          <p:attrName>ppt_h</p:attrName>
                                        </p:attrNameLst>
                                      </p:cBhvr>
                                      <p:tavLst>
                                        <p:tav tm="0">
                                          <p:val>
                                            <p:fltVal val="0"/>
                                          </p:val>
                                        </p:tav>
                                        <p:tav tm="100000">
                                          <p:val>
                                            <p:strVal val="#ppt_h"/>
                                          </p:val>
                                        </p:tav>
                                      </p:tavLst>
                                    </p:anim>
                                    <p:animEffect transition="in" filter="fade">
                                      <p:cBhvr>
                                        <p:cTn id="21" dur="500"/>
                                        <p:tgtEl>
                                          <p:spTgt spid="114"/>
                                        </p:tgtEl>
                                      </p:cBhvr>
                                    </p:animEffect>
                                  </p:childTnLst>
                                </p:cTn>
                              </p:par>
                              <p:par>
                                <p:cTn id="22" presetID="53" presetClass="entr" presetSubtype="16" fill="hold" nodeType="withEffect">
                                  <p:stCondLst>
                                    <p:cond delay="0"/>
                                  </p:stCondLst>
                                  <p:childTnLst>
                                    <p:set>
                                      <p:cBhvr>
                                        <p:cTn id="23" dur="1" fill="hold">
                                          <p:stCondLst>
                                            <p:cond delay="0"/>
                                          </p:stCondLst>
                                        </p:cTn>
                                        <p:tgtEl>
                                          <p:spTgt spid="2050"/>
                                        </p:tgtEl>
                                        <p:attrNameLst>
                                          <p:attrName>style.visibility</p:attrName>
                                        </p:attrNameLst>
                                      </p:cBhvr>
                                      <p:to>
                                        <p:strVal val="visible"/>
                                      </p:to>
                                    </p:set>
                                    <p:anim calcmode="lin" valueType="num">
                                      <p:cBhvr>
                                        <p:cTn id="24" dur="500" fill="hold"/>
                                        <p:tgtEl>
                                          <p:spTgt spid="2050"/>
                                        </p:tgtEl>
                                        <p:attrNameLst>
                                          <p:attrName>ppt_w</p:attrName>
                                        </p:attrNameLst>
                                      </p:cBhvr>
                                      <p:tavLst>
                                        <p:tav tm="0">
                                          <p:val>
                                            <p:fltVal val="0"/>
                                          </p:val>
                                        </p:tav>
                                        <p:tav tm="100000">
                                          <p:val>
                                            <p:strVal val="#ppt_w"/>
                                          </p:val>
                                        </p:tav>
                                      </p:tavLst>
                                    </p:anim>
                                    <p:anim calcmode="lin" valueType="num">
                                      <p:cBhvr>
                                        <p:cTn id="25" dur="500" fill="hold"/>
                                        <p:tgtEl>
                                          <p:spTgt spid="2050"/>
                                        </p:tgtEl>
                                        <p:attrNameLst>
                                          <p:attrName>ppt_h</p:attrName>
                                        </p:attrNameLst>
                                      </p:cBhvr>
                                      <p:tavLst>
                                        <p:tav tm="0">
                                          <p:val>
                                            <p:fltVal val="0"/>
                                          </p:val>
                                        </p:tav>
                                        <p:tav tm="100000">
                                          <p:val>
                                            <p:strVal val="#ppt_h"/>
                                          </p:val>
                                        </p:tav>
                                      </p:tavLst>
                                    </p:anim>
                                    <p:animEffect transition="in" filter="fade">
                                      <p:cBhvr>
                                        <p:cTn id="26" dur="500"/>
                                        <p:tgtEl>
                                          <p:spTgt spid="2050"/>
                                        </p:tgtEl>
                                      </p:cBhvr>
                                    </p:animEffect>
                                  </p:childTnLst>
                                </p:cTn>
                              </p:par>
                            </p:childTnLst>
                          </p:cTn>
                        </p:par>
                        <p:par>
                          <p:cTn id="27" fill="hold">
                            <p:stCondLst>
                              <p:cond delay="1750"/>
                            </p:stCondLst>
                            <p:childTnLst>
                              <p:par>
                                <p:cTn id="28" presetID="42" presetClass="entr" presetSubtype="0" fill="hold" grpId="0" nodeType="afterEffect">
                                  <p:stCondLst>
                                    <p:cond delay="250"/>
                                  </p:stCondLst>
                                  <p:childTnLst>
                                    <p:set>
                                      <p:cBhvr>
                                        <p:cTn id="29" dur="1" fill="hold">
                                          <p:stCondLst>
                                            <p:cond delay="0"/>
                                          </p:stCondLst>
                                        </p:cTn>
                                        <p:tgtEl>
                                          <p:spTgt spid="109"/>
                                        </p:tgtEl>
                                        <p:attrNameLst>
                                          <p:attrName>style.visibility</p:attrName>
                                        </p:attrNameLst>
                                      </p:cBhvr>
                                      <p:to>
                                        <p:strVal val="visible"/>
                                      </p:to>
                                    </p:set>
                                    <p:animEffect transition="in" filter="fade">
                                      <p:cBhvr>
                                        <p:cTn id="30" dur="500"/>
                                        <p:tgtEl>
                                          <p:spTgt spid="109"/>
                                        </p:tgtEl>
                                      </p:cBhvr>
                                    </p:animEffect>
                                    <p:anim calcmode="lin" valueType="num">
                                      <p:cBhvr>
                                        <p:cTn id="31" dur="500" fill="hold"/>
                                        <p:tgtEl>
                                          <p:spTgt spid="109"/>
                                        </p:tgtEl>
                                        <p:attrNameLst>
                                          <p:attrName>ppt_x</p:attrName>
                                        </p:attrNameLst>
                                      </p:cBhvr>
                                      <p:tavLst>
                                        <p:tav tm="0">
                                          <p:val>
                                            <p:strVal val="#ppt_x"/>
                                          </p:val>
                                        </p:tav>
                                        <p:tav tm="100000">
                                          <p:val>
                                            <p:strVal val="#ppt_x"/>
                                          </p:val>
                                        </p:tav>
                                      </p:tavLst>
                                    </p:anim>
                                    <p:anim calcmode="lin" valueType="num">
                                      <p:cBhvr>
                                        <p:cTn id="32" dur="500" fill="hold"/>
                                        <p:tgtEl>
                                          <p:spTgt spid="109"/>
                                        </p:tgtEl>
                                        <p:attrNameLst>
                                          <p:attrName>ppt_y</p:attrName>
                                        </p:attrNameLst>
                                      </p:cBhvr>
                                      <p:tavLst>
                                        <p:tav tm="0">
                                          <p:val>
                                            <p:strVal val="#ppt_y+.1"/>
                                          </p:val>
                                        </p:tav>
                                        <p:tav tm="100000">
                                          <p:val>
                                            <p:strVal val="#ppt_y"/>
                                          </p:val>
                                        </p:tav>
                                      </p:tavLst>
                                    </p:anim>
                                  </p:childTnLst>
                                </p:cTn>
                              </p:par>
                            </p:childTnLst>
                          </p:cTn>
                        </p:par>
                        <p:par>
                          <p:cTn id="33" fill="hold">
                            <p:stCondLst>
                              <p:cond delay="2500"/>
                            </p:stCondLst>
                            <p:childTnLst>
                              <p:par>
                                <p:cTn id="34" presetID="42" presetClass="entr" presetSubtype="0" fill="hold" nodeType="afterEffect">
                                  <p:stCondLst>
                                    <p:cond delay="250"/>
                                  </p:stCondLst>
                                  <p:childTnLst>
                                    <p:set>
                                      <p:cBhvr>
                                        <p:cTn id="35" dur="1" fill="hold">
                                          <p:stCondLst>
                                            <p:cond delay="0"/>
                                          </p:stCondLst>
                                        </p:cTn>
                                        <p:tgtEl>
                                          <p:spTgt spid="100"/>
                                        </p:tgtEl>
                                        <p:attrNameLst>
                                          <p:attrName>style.visibility</p:attrName>
                                        </p:attrNameLst>
                                      </p:cBhvr>
                                      <p:to>
                                        <p:strVal val="visible"/>
                                      </p:to>
                                    </p:set>
                                    <p:animEffect transition="in" filter="fade">
                                      <p:cBhvr>
                                        <p:cTn id="36" dur="500"/>
                                        <p:tgtEl>
                                          <p:spTgt spid="100"/>
                                        </p:tgtEl>
                                      </p:cBhvr>
                                    </p:animEffect>
                                    <p:anim calcmode="lin" valueType="num">
                                      <p:cBhvr>
                                        <p:cTn id="37" dur="500" fill="hold"/>
                                        <p:tgtEl>
                                          <p:spTgt spid="100"/>
                                        </p:tgtEl>
                                        <p:attrNameLst>
                                          <p:attrName>ppt_x</p:attrName>
                                        </p:attrNameLst>
                                      </p:cBhvr>
                                      <p:tavLst>
                                        <p:tav tm="0">
                                          <p:val>
                                            <p:strVal val="#ppt_x"/>
                                          </p:val>
                                        </p:tav>
                                        <p:tav tm="100000">
                                          <p:val>
                                            <p:strVal val="#ppt_x"/>
                                          </p:val>
                                        </p:tav>
                                      </p:tavLst>
                                    </p:anim>
                                    <p:anim calcmode="lin" valueType="num">
                                      <p:cBhvr>
                                        <p:cTn id="38" dur="500" fill="hold"/>
                                        <p:tgtEl>
                                          <p:spTgt spid="100"/>
                                        </p:tgtEl>
                                        <p:attrNameLst>
                                          <p:attrName>ppt_y</p:attrName>
                                        </p:attrNameLst>
                                      </p:cBhvr>
                                      <p:tavLst>
                                        <p:tav tm="0">
                                          <p:val>
                                            <p:strVal val="#ppt_y+.1"/>
                                          </p:val>
                                        </p:tav>
                                        <p:tav tm="100000">
                                          <p:val>
                                            <p:strVal val="#ppt_y"/>
                                          </p:val>
                                        </p:tav>
                                      </p:tavLst>
                                    </p:anim>
                                  </p:childTnLst>
                                </p:cTn>
                              </p:par>
                            </p:childTnLst>
                          </p:cTn>
                        </p:par>
                        <p:par>
                          <p:cTn id="39" fill="hold">
                            <p:stCondLst>
                              <p:cond delay="3250"/>
                            </p:stCondLst>
                            <p:childTnLst>
                              <p:par>
                                <p:cTn id="40" presetID="53" presetClass="entr" presetSubtype="16" fill="hold" nodeType="afterEffect">
                                  <p:stCondLst>
                                    <p:cond delay="0"/>
                                  </p:stCondLst>
                                  <p:childTnLst>
                                    <p:set>
                                      <p:cBhvr>
                                        <p:cTn id="41" dur="1" fill="hold">
                                          <p:stCondLst>
                                            <p:cond delay="0"/>
                                          </p:stCondLst>
                                        </p:cTn>
                                        <p:tgtEl>
                                          <p:spTgt spid="117"/>
                                        </p:tgtEl>
                                        <p:attrNameLst>
                                          <p:attrName>style.visibility</p:attrName>
                                        </p:attrNameLst>
                                      </p:cBhvr>
                                      <p:to>
                                        <p:strVal val="visible"/>
                                      </p:to>
                                    </p:set>
                                    <p:anim calcmode="lin" valueType="num">
                                      <p:cBhvr>
                                        <p:cTn id="42" dur="500" fill="hold"/>
                                        <p:tgtEl>
                                          <p:spTgt spid="117"/>
                                        </p:tgtEl>
                                        <p:attrNameLst>
                                          <p:attrName>ppt_w</p:attrName>
                                        </p:attrNameLst>
                                      </p:cBhvr>
                                      <p:tavLst>
                                        <p:tav tm="0">
                                          <p:val>
                                            <p:fltVal val="0"/>
                                          </p:val>
                                        </p:tav>
                                        <p:tav tm="100000">
                                          <p:val>
                                            <p:strVal val="#ppt_w"/>
                                          </p:val>
                                        </p:tav>
                                      </p:tavLst>
                                    </p:anim>
                                    <p:anim calcmode="lin" valueType="num">
                                      <p:cBhvr>
                                        <p:cTn id="43" dur="500" fill="hold"/>
                                        <p:tgtEl>
                                          <p:spTgt spid="117"/>
                                        </p:tgtEl>
                                        <p:attrNameLst>
                                          <p:attrName>ppt_h</p:attrName>
                                        </p:attrNameLst>
                                      </p:cBhvr>
                                      <p:tavLst>
                                        <p:tav tm="0">
                                          <p:val>
                                            <p:fltVal val="0"/>
                                          </p:val>
                                        </p:tav>
                                        <p:tav tm="100000">
                                          <p:val>
                                            <p:strVal val="#ppt_h"/>
                                          </p:val>
                                        </p:tav>
                                      </p:tavLst>
                                    </p:anim>
                                    <p:animEffect transition="in" filter="fade">
                                      <p:cBhvr>
                                        <p:cTn id="44" dur="500"/>
                                        <p:tgtEl>
                                          <p:spTgt spid="117"/>
                                        </p:tgtEl>
                                      </p:cBhvr>
                                    </p:animEffect>
                                  </p:childTnLst>
                                </p:cTn>
                              </p:par>
                              <p:par>
                                <p:cTn id="45" presetID="53" presetClass="entr" presetSubtype="16" fill="hold" nodeType="withEffect">
                                  <p:stCondLst>
                                    <p:cond delay="0"/>
                                  </p:stCondLst>
                                  <p:childTnLst>
                                    <p:set>
                                      <p:cBhvr>
                                        <p:cTn id="46" dur="1" fill="hold">
                                          <p:stCondLst>
                                            <p:cond delay="0"/>
                                          </p:stCondLst>
                                        </p:cTn>
                                        <p:tgtEl>
                                          <p:spTgt spid="2056"/>
                                        </p:tgtEl>
                                        <p:attrNameLst>
                                          <p:attrName>style.visibility</p:attrName>
                                        </p:attrNameLst>
                                      </p:cBhvr>
                                      <p:to>
                                        <p:strVal val="visible"/>
                                      </p:to>
                                    </p:set>
                                    <p:anim calcmode="lin" valueType="num">
                                      <p:cBhvr>
                                        <p:cTn id="47" dur="500" fill="hold"/>
                                        <p:tgtEl>
                                          <p:spTgt spid="2056"/>
                                        </p:tgtEl>
                                        <p:attrNameLst>
                                          <p:attrName>ppt_w</p:attrName>
                                        </p:attrNameLst>
                                      </p:cBhvr>
                                      <p:tavLst>
                                        <p:tav tm="0">
                                          <p:val>
                                            <p:fltVal val="0"/>
                                          </p:val>
                                        </p:tav>
                                        <p:tav tm="100000">
                                          <p:val>
                                            <p:strVal val="#ppt_w"/>
                                          </p:val>
                                        </p:tav>
                                      </p:tavLst>
                                    </p:anim>
                                    <p:anim calcmode="lin" valueType="num">
                                      <p:cBhvr>
                                        <p:cTn id="48" dur="500" fill="hold"/>
                                        <p:tgtEl>
                                          <p:spTgt spid="2056"/>
                                        </p:tgtEl>
                                        <p:attrNameLst>
                                          <p:attrName>ppt_h</p:attrName>
                                        </p:attrNameLst>
                                      </p:cBhvr>
                                      <p:tavLst>
                                        <p:tav tm="0">
                                          <p:val>
                                            <p:fltVal val="0"/>
                                          </p:val>
                                        </p:tav>
                                        <p:tav tm="100000">
                                          <p:val>
                                            <p:strVal val="#ppt_h"/>
                                          </p:val>
                                        </p:tav>
                                      </p:tavLst>
                                    </p:anim>
                                    <p:animEffect transition="in" filter="fade">
                                      <p:cBhvr>
                                        <p:cTn id="49" dur="500"/>
                                        <p:tgtEl>
                                          <p:spTgt spid="2056"/>
                                        </p:tgtEl>
                                      </p:cBhvr>
                                    </p:animEffect>
                                  </p:childTnLst>
                                </p:cTn>
                              </p:par>
                            </p:childTnLst>
                          </p:cTn>
                        </p:par>
                        <p:par>
                          <p:cTn id="50" fill="hold">
                            <p:stCondLst>
                              <p:cond delay="3750"/>
                            </p:stCondLst>
                            <p:childTnLst>
                              <p:par>
                                <p:cTn id="51" presetID="42" presetClass="entr" presetSubtype="0" fill="hold" grpId="0" nodeType="afterEffect">
                                  <p:stCondLst>
                                    <p:cond delay="250"/>
                                  </p:stCondLst>
                                  <p:childTnLst>
                                    <p:set>
                                      <p:cBhvr>
                                        <p:cTn id="52" dur="1" fill="hold">
                                          <p:stCondLst>
                                            <p:cond delay="0"/>
                                          </p:stCondLst>
                                        </p:cTn>
                                        <p:tgtEl>
                                          <p:spTgt spid="110"/>
                                        </p:tgtEl>
                                        <p:attrNameLst>
                                          <p:attrName>style.visibility</p:attrName>
                                        </p:attrNameLst>
                                      </p:cBhvr>
                                      <p:to>
                                        <p:strVal val="visible"/>
                                      </p:to>
                                    </p:set>
                                    <p:animEffect transition="in" filter="fade">
                                      <p:cBhvr>
                                        <p:cTn id="53" dur="500"/>
                                        <p:tgtEl>
                                          <p:spTgt spid="110"/>
                                        </p:tgtEl>
                                      </p:cBhvr>
                                    </p:animEffect>
                                    <p:anim calcmode="lin" valueType="num">
                                      <p:cBhvr>
                                        <p:cTn id="54" dur="500" fill="hold"/>
                                        <p:tgtEl>
                                          <p:spTgt spid="110"/>
                                        </p:tgtEl>
                                        <p:attrNameLst>
                                          <p:attrName>ppt_x</p:attrName>
                                        </p:attrNameLst>
                                      </p:cBhvr>
                                      <p:tavLst>
                                        <p:tav tm="0">
                                          <p:val>
                                            <p:strVal val="#ppt_x"/>
                                          </p:val>
                                        </p:tav>
                                        <p:tav tm="100000">
                                          <p:val>
                                            <p:strVal val="#ppt_x"/>
                                          </p:val>
                                        </p:tav>
                                      </p:tavLst>
                                    </p:anim>
                                    <p:anim calcmode="lin" valueType="num">
                                      <p:cBhvr>
                                        <p:cTn id="55" dur="500" fill="hold"/>
                                        <p:tgtEl>
                                          <p:spTgt spid="110"/>
                                        </p:tgtEl>
                                        <p:attrNameLst>
                                          <p:attrName>ppt_y</p:attrName>
                                        </p:attrNameLst>
                                      </p:cBhvr>
                                      <p:tavLst>
                                        <p:tav tm="0">
                                          <p:val>
                                            <p:strVal val="#ppt_y+.1"/>
                                          </p:val>
                                        </p:tav>
                                        <p:tav tm="100000">
                                          <p:val>
                                            <p:strVal val="#ppt_y"/>
                                          </p:val>
                                        </p:tav>
                                      </p:tavLst>
                                    </p:anim>
                                  </p:childTnLst>
                                </p:cTn>
                              </p:par>
                            </p:childTnLst>
                          </p:cTn>
                        </p:par>
                        <p:par>
                          <p:cTn id="56" fill="hold">
                            <p:stCondLst>
                              <p:cond delay="4500"/>
                            </p:stCondLst>
                            <p:childTnLst>
                              <p:par>
                                <p:cTn id="57" presetID="42" presetClass="entr" presetSubtype="0" fill="hold" nodeType="afterEffect">
                                  <p:stCondLst>
                                    <p:cond delay="250"/>
                                  </p:stCondLst>
                                  <p:childTnLst>
                                    <p:set>
                                      <p:cBhvr>
                                        <p:cTn id="58" dur="1" fill="hold">
                                          <p:stCondLst>
                                            <p:cond delay="0"/>
                                          </p:stCondLst>
                                        </p:cTn>
                                        <p:tgtEl>
                                          <p:spTgt spid="96"/>
                                        </p:tgtEl>
                                        <p:attrNameLst>
                                          <p:attrName>style.visibility</p:attrName>
                                        </p:attrNameLst>
                                      </p:cBhvr>
                                      <p:to>
                                        <p:strVal val="visible"/>
                                      </p:to>
                                    </p:set>
                                    <p:animEffect transition="in" filter="fade">
                                      <p:cBhvr>
                                        <p:cTn id="59" dur="500"/>
                                        <p:tgtEl>
                                          <p:spTgt spid="96"/>
                                        </p:tgtEl>
                                      </p:cBhvr>
                                    </p:animEffect>
                                    <p:anim calcmode="lin" valueType="num">
                                      <p:cBhvr>
                                        <p:cTn id="60" dur="500" fill="hold"/>
                                        <p:tgtEl>
                                          <p:spTgt spid="96"/>
                                        </p:tgtEl>
                                        <p:attrNameLst>
                                          <p:attrName>ppt_x</p:attrName>
                                        </p:attrNameLst>
                                      </p:cBhvr>
                                      <p:tavLst>
                                        <p:tav tm="0">
                                          <p:val>
                                            <p:strVal val="#ppt_x"/>
                                          </p:val>
                                        </p:tav>
                                        <p:tav tm="100000">
                                          <p:val>
                                            <p:strVal val="#ppt_x"/>
                                          </p:val>
                                        </p:tav>
                                      </p:tavLst>
                                    </p:anim>
                                    <p:anim calcmode="lin" valueType="num">
                                      <p:cBhvr>
                                        <p:cTn id="61" dur="500" fill="hold"/>
                                        <p:tgtEl>
                                          <p:spTgt spid="96"/>
                                        </p:tgtEl>
                                        <p:attrNameLst>
                                          <p:attrName>ppt_y</p:attrName>
                                        </p:attrNameLst>
                                      </p:cBhvr>
                                      <p:tavLst>
                                        <p:tav tm="0">
                                          <p:val>
                                            <p:strVal val="#ppt_y+.1"/>
                                          </p:val>
                                        </p:tav>
                                        <p:tav tm="100000">
                                          <p:val>
                                            <p:strVal val="#ppt_y"/>
                                          </p:val>
                                        </p:tav>
                                      </p:tavLst>
                                    </p:anim>
                                  </p:childTnLst>
                                </p:cTn>
                              </p:par>
                            </p:childTnLst>
                          </p:cTn>
                        </p:par>
                        <p:par>
                          <p:cTn id="62" fill="hold">
                            <p:stCondLst>
                              <p:cond delay="5250"/>
                            </p:stCondLst>
                            <p:childTnLst>
                              <p:par>
                                <p:cTn id="63" presetID="53" presetClass="entr" presetSubtype="16" fill="hold" nodeType="afterEffect">
                                  <p:stCondLst>
                                    <p:cond delay="0"/>
                                  </p:stCondLst>
                                  <p:childTnLst>
                                    <p:set>
                                      <p:cBhvr>
                                        <p:cTn id="64" dur="1" fill="hold">
                                          <p:stCondLst>
                                            <p:cond delay="0"/>
                                          </p:stCondLst>
                                        </p:cTn>
                                        <p:tgtEl>
                                          <p:spTgt spid="120"/>
                                        </p:tgtEl>
                                        <p:attrNameLst>
                                          <p:attrName>style.visibility</p:attrName>
                                        </p:attrNameLst>
                                      </p:cBhvr>
                                      <p:to>
                                        <p:strVal val="visible"/>
                                      </p:to>
                                    </p:set>
                                    <p:anim calcmode="lin" valueType="num">
                                      <p:cBhvr>
                                        <p:cTn id="65" dur="500" fill="hold"/>
                                        <p:tgtEl>
                                          <p:spTgt spid="120"/>
                                        </p:tgtEl>
                                        <p:attrNameLst>
                                          <p:attrName>ppt_w</p:attrName>
                                        </p:attrNameLst>
                                      </p:cBhvr>
                                      <p:tavLst>
                                        <p:tav tm="0">
                                          <p:val>
                                            <p:fltVal val="0"/>
                                          </p:val>
                                        </p:tav>
                                        <p:tav tm="100000">
                                          <p:val>
                                            <p:strVal val="#ppt_w"/>
                                          </p:val>
                                        </p:tav>
                                      </p:tavLst>
                                    </p:anim>
                                    <p:anim calcmode="lin" valueType="num">
                                      <p:cBhvr>
                                        <p:cTn id="66" dur="500" fill="hold"/>
                                        <p:tgtEl>
                                          <p:spTgt spid="120"/>
                                        </p:tgtEl>
                                        <p:attrNameLst>
                                          <p:attrName>ppt_h</p:attrName>
                                        </p:attrNameLst>
                                      </p:cBhvr>
                                      <p:tavLst>
                                        <p:tav tm="0">
                                          <p:val>
                                            <p:fltVal val="0"/>
                                          </p:val>
                                        </p:tav>
                                        <p:tav tm="100000">
                                          <p:val>
                                            <p:strVal val="#ppt_h"/>
                                          </p:val>
                                        </p:tav>
                                      </p:tavLst>
                                    </p:anim>
                                    <p:animEffect transition="in" filter="fade">
                                      <p:cBhvr>
                                        <p:cTn id="67" dur="500"/>
                                        <p:tgtEl>
                                          <p:spTgt spid="120"/>
                                        </p:tgtEl>
                                      </p:cBhvr>
                                    </p:animEffect>
                                  </p:childTnLst>
                                </p:cTn>
                              </p:par>
                              <p:par>
                                <p:cTn id="68" presetID="53" presetClass="entr" presetSubtype="16" fill="hold" nodeType="withEffect">
                                  <p:stCondLst>
                                    <p:cond delay="0"/>
                                  </p:stCondLst>
                                  <p:childTnLst>
                                    <p:set>
                                      <p:cBhvr>
                                        <p:cTn id="69" dur="1" fill="hold">
                                          <p:stCondLst>
                                            <p:cond delay="0"/>
                                          </p:stCondLst>
                                        </p:cTn>
                                        <p:tgtEl>
                                          <p:spTgt spid="2054"/>
                                        </p:tgtEl>
                                        <p:attrNameLst>
                                          <p:attrName>style.visibility</p:attrName>
                                        </p:attrNameLst>
                                      </p:cBhvr>
                                      <p:to>
                                        <p:strVal val="visible"/>
                                      </p:to>
                                    </p:set>
                                    <p:anim calcmode="lin" valueType="num">
                                      <p:cBhvr>
                                        <p:cTn id="70" dur="500" fill="hold"/>
                                        <p:tgtEl>
                                          <p:spTgt spid="2054"/>
                                        </p:tgtEl>
                                        <p:attrNameLst>
                                          <p:attrName>ppt_w</p:attrName>
                                        </p:attrNameLst>
                                      </p:cBhvr>
                                      <p:tavLst>
                                        <p:tav tm="0">
                                          <p:val>
                                            <p:fltVal val="0"/>
                                          </p:val>
                                        </p:tav>
                                        <p:tav tm="100000">
                                          <p:val>
                                            <p:strVal val="#ppt_w"/>
                                          </p:val>
                                        </p:tav>
                                      </p:tavLst>
                                    </p:anim>
                                    <p:anim calcmode="lin" valueType="num">
                                      <p:cBhvr>
                                        <p:cTn id="71" dur="500" fill="hold"/>
                                        <p:tgtEl>
                                          <p:spTgt spid="2054"/>
                                        </p:tgtEl>
                                        <p:attrNameLst>
                                          <p:attrName>ppt_h</p:attrName>
                                        </p:attrNameLst>
                                      </p:cBhvr>
                                      <p:tavLst>
                                        <p:tav tm="0">
                                          <p:val>
                                            <p:fltVal val="0"/>
                                          </p:val>
                                        </p:tav>
                                        <p:tav tm="100000">
                                          <p:val>
                                            <p:strVal val="#ppt_h"/>
                                          </p:val>
                                        </p:tav>
                                      </p:tavLst>
                                    </p:anim>
                                    <p:animEffect transition="in" filter="fade">
                                      <p:cBhvr>
                                        <p:cTn id="72" dur="500"/>
                                        <p:tgtEl>
                                          <p:spTgt spid="2054"/>
                                        </p:tgtEl>
                                      </p:cBhvr>
                                    </p:animEffect>
                                  </p:childTnLst>
                                </p:cTn>
                              </p:par>
                            </p:childTnLst>
                          </p:cTn>
                        </p:par>
                        <p:par>
                          <p:cTn id="73" fill="hold">
                            <p:stCondLst>
                              <p:cond delay="5750"/>
                            </p:stCondLst>
                            <p:childTnLst>
                              <p:par>
                                <p:cTn id="74" presetID="42" presetClass="entr" presetSubtype="0" fill="hold" grpId="0" nodeType="afterEffect">
                                  <p:stCondLst>
                                    <p:cond delay="250"/>
                                  </p:stCondLst>
                                  <p:childTnLst>
                                    <p:set>
                                      <p:cBhvr>
                                        <p:cTn id="75" dur="1" fill="hold">
                                          <p:stCondLst>
                                            <p:cond delay="0"/>
                                          </p:stCondLst>
                                        </p:cTn>
                                        <p:tgtEl>
                                          <p:spTgt spid="71"/>
                                        </p:tgtEl>
                                        <p:attrNameLst>
                                          <p:attrName>style.visibility</p:attrName>
                                        </p:attrNameLst>
                                      </p:cBhvr>
                                      <p:to>
                                        <p:strVal val="visible"/>
                                      </p:to>
                                    </p:set>
                                    <p:animEffect transition="in" filter="fade">
                                      <p:cBhvr>
                                        <p:cTn id="76" dur="500"/>
                                        <p:tgtEl>
                                          <p:spTgt spid="71"/>
                                        </p:tgtEl>
                                      </p:cBhvr>
                                    </p:animEffect>
                                    <p:anim calcmode="lin" valueType="num">
                                      <p:cBhvr>
                                        <p:cTn id="77" dur="500" fill="hold"/>
                                        <p:tgtEl>
                                          <p:spTgt spid="71"/>
                                        </p:tgtEl>
                                        <p:attrNameLst>
                                          <p:attrName>ppt_x</p:attrName>
                                        </p:attrNameLst>
                                      </p:cBhvr>
                                      <p:tavLst>
                                        <p:tav tm="0">
                                          <p:val>
                                            <p:strVal val="#ppt_x"/>
                                          </p:val>
                                        </p:tav>
                                        <p:tav tm="100000">
                                          <p:val>
                                            <p:strVal val="#ppt_x"/>
                                          </p:val>
                                        </p:tav>
                                      </p:tavLst>
                                    </p:anim>
                                    <p:anim calcmode="lin" valueType="num">
                                      <p:cBhvr>
                                        <p:cTn id="78" dur="500" fill="hold"/>
                                        <p:tgtEl>
                                          <p:spTgt spid="71"/>
                                        </p:tgtEl>
                                        <p:attrNameLst>
                                          <p:attrName>ppt_y</p:attrName>
                                        </p:attrNameLst>
                                      </p:cBhvr>
                                      <p:tavLst>
                                        <p:tav tm="0">
                                          <p:val>
                                            <p:strVal val="#ppt_y+.1"/>
                                          </p:val>
                                        </p:tav>
                                        <p:tav tm="100000">
                                          <p:val>
                                            <p:strVal val="#ppt_y"/>
                                          </p:val>
                                        </p:tav>
                                      </p:tavLst>
                                    </p:anim>
                                  </p:childTnLst>
                                </p:cTn>
                              </p:par>
                            </p:childTnLst>
                          </p:cTn>
                        </p:par>
                        <p:par>
                          <p:cTn id="79" fill="hold">
                            <p:stCondLst>
                              <p:cond delay="6500"/>
                            </p:stCondLst>
                            <p:childTnLst>
                              <p:par>
                                <p:cTn id="80" presetID="42" presetClass="entr" presetSubtype="0" fill="hold" nodeType="afterEffect">
                                  <p:stCondLst>
                                    <p:cond delay="250"/>
                                  </p:stCondLst>
                                  <p:childTnLst>
                                    <p:set>
                                      <p:cBhvr>
                                        <p:cTn id="81" dur="1" fill="hold">
                                          <p:stCondLst>
                                            <p:cond delay="0"/>
                                          </p:stCondLst>
                                        </p:cTn>
                                        <p:tgtEl>
                                          <p:spTgt spid="67"/>
                                        </p:tgtEl>
                                        <p:attrNameLst>
                                          <p:attrName>style.visibility</p:attrName>
                                        </p:attrNameLst>
                                      </p:cBhvr>
                                      <p:to>
                                        <p:strVal val="visible"/>
                                      </p:to>
                                    </p:set>
                                    <p:animEffect transition="in" filter="fade">
                                      <p:cBhvr>
                                        <p:cTn id="82" dur="500"/>
                                        <p:tgtEl>
                                          <p:spTgt spid="67"/>
                                        </p:tgtEl>
                                      </p:cBhvr>
                                    </p:animEffect>
                                    <p:anim calcmode="lin" valueType="num">
                                      <p:cBhvr>
                                        <p:cTn id="83" dur="500" fill="hold"/>
                                        <p:tgtEl>
                                          <p:spTgt spid="67"/>
                                        </p:tgtEl>
                                        <p:attrNameLst>
                                          <p:attrName>ppt_x</p:attrName>
                                        </p:attrNameLst>
                                      </p:cBhvr>
                                      <p:tavLst>
                                        <p:tav tm="0">
                                          <p:val>
                                            <p:strVal val="#ppt_x"/>
                                          </p:val>
                                        </p:tav>
                                        <p:tav tm="100000">
                                          <p:val>
                                            <p:strVal val="#ppt_x"/>
                                          </p:val>
                                        </p:tav>
                                      </p:tavLst>
                                    </p:anim>
                                    <p:anim calcmode="lin" valueType="num">
                                      <p:cBhvr>
                                        <p:cTn id="84" dur="500" fill="hold"/>
                                        <p:tgtEl>
                                          <p:spTgt spid="67"/>
                                        </p:tgtEl>
                                        <p:attrNameLst>
                                          <p:attrName>ppt_y</p:attrName>
                                        </p:attrNameLst>
                                      </p:cBhvr>
                                      <p:tavLst>
                                        <p:tav tm="0">
                                          <p:val>
                                            <p:strVal val="#ppt_y+.1"/>
                                          </p:val>
                                        </p:tav>
                                        <p:tav tm="100000">
                                          <p:val>
                                            <p:strVal val="#ppt_y"/>
                                          </p:val>
                                        </p:tav>
                                      </p:tavLst>
                                    </p:anim>
                                  </p:childTnLst>
                                </p:cTn>
                              </p:par>
                            </p:childTnLst>
                          </p:cTn>
                        </p:par>
                        <p:par>
                          <p:cTn id="85" fill="hold">
                            <p:stCondLst>
                              <p:cond delay="7250"/>
                            </p:stCondLst>
                            <p:childTnLst>
                              <p:par>
                                <p:cTn id="86" presetID="53" presetClass="entr" presetSubtype="16" fill="hold" nodeType="afterEffect">
                                  <p:stCondLst>
                                    <p:cond delay="0"/>
                                  </p:stCondLst>
                                  <p:childTnLst>
                                    <p:set>
                                      <p:cBhvr>
                                        <p:cTn id="87" dur="1" fill="hold">
                                          <p:stCondLst>
                                            <p:cond delay="0"/>
                                          </p:stCondLst>
                                        </p:cTn>
                                        <p:tgtEl>
                                          <p:spTgt spid="72"/>
                                        </p:tgtEl>
                                        <p:attrNameLst>
                                          <p:attrName>style.visibility</p:attrName>
                                        </p:attrNameLst>
                                      </p:cBhvr>
                                      <p:to>
                                        <p:strVal val="visible"/>
                                      </p:to>
                                    </p:set>
                                    <p:anim calcmode="lin" valueType="num">
                                      <p:cBhvr>
                                        <p:cTn id="88" dur="500" fill="hold"/>
                                        <p:tgtEl>
                                          <p:spTgt spid="72"/>
                                        </p:tgtEl>
                                        <p:attrNameLst>
                                          <p:attrName>ppt_w</p:attrName>
                                        </p:attrNameLst>
                                      </p:cBhvr>
                                      <p:tavLst>
                                        <p:tav tm="0">
                                          <p:val>
                                            <p:fltVal val="0"/>
                                          </p:val>
                                        </p:tav>
                                        <p:tav tm="100000">
                                          <p:val>
                                            <p:strVal val="#ppt_w"/>
                                          </p:val>
                                        </p:tav>
                                      </p:tavLst>
                                    </p:anim>
                                    <p:anim calcmode="lin" valueType="num">
                                      <p:cBhvr>
                                        <p:cTn id="89" dur="500" fill="hold"/>
                                        <p:tgtEl>
                                          <p:spTgt spid="72"/>
                                        </p:tgtEl>
                                        <p:attrNameLst>
                                          <p:attrName>ppt_h</p:attrName>
                                        </p:attrNameLst>
                                      </p:cBhvr>
                                      <p:tavLst>
                                        <p:tav tm="0">
                                          <p:val>
                                            <p:fltVal val="0"/>
                                          </p:val>
                                        </p:tav>
                                        <p:tav tm="100000">
                                          <p:val>
                                            <p:strVal val="#ppt_h"/>
                                          </p:val>
                                        </p:tav>
                                      </p:tavLst>
                                    </p:anim>
                                    <p:animEffect transition="in" filter="fade">
                                      <p:cBhvr>
                                        <p:cTn id="90" dur="500"/>
                                        <p:tgtEl>
                                          <p:spTgt spid="72"/>
                                        </p:tgtEl>
                                      </p:cBhvr>
                                    </p:animEffect>
                                  </p:childTnLst>
                                </p:cTn>
                              </p:par>
                              <p:par>
                                <p:cTn id="91" presetID="53" presetClass="entr" presetSubtype="16" fill="hold" nodeType="withEffect">
                                  <p:stCondLst>
                                    <p:cond delay="0"/>
                                  </p:stCondLst>
                                  <p:childTnLst>
                                    <p:set>
                                      <p:cBhvr>
                                        <p:cTn id="92" dur="1" fill="hold">
                                          <p:stCondLst>
                                            <p:cond delay="0"/>
                                          </p:stCondLst>
                                        </p:cTn>
                                        <p:tgtEl>
                                          <p:spTgt spid="2052"/>
                                        </p:tgtEl>
                                        <p:attrNameLst>
                                          <p:attrName>style.visibility</p:attrName>
                                        </p:attrNameLst>
                                      </p:cBhvr>
                                      <p:to>
                                        <p:strVal val="visible"/>
                                      </p:to>
                                    </p:set>
                                    <p:anim calcmode="lin" valueType="num">
                                      <p:cBhvr>
                                        <p:cTn id="93" dur="500" fill="hold"/>
                                        <p:tgtEl>
                                          <p:spTgt spid="2052"/>
                                        </p:tgtEl>
                                        <p:attrNameLst>
                                          <p:attrName>ppt_w</p:attrName>
                                        </p:attrNameLst>
                                      </p:cBhvr>
                                      <p:tavLst>
                                        <p:tav tm="0">
                                          <p:val>
                                            <p:fltVal val="0"/>
                                          </p:val>
                                        </p:tav>
                                        <p:tav tm="100000">
                                          <p:val>
                                            <p:strVal val="#ppt_w"/>
                                          </p:val>
                                        </p:tav>
                                      </p:tavLst>
                                    </p:anim>
                                    <p:anim calcmode="lin" valueType="num">
                                      <p:cBhvr>
                                        <p:cTn id="94" dur="500" fill="hold"/>
                                        <p:tgtEl>
                                          <p:spTgt spid="2052"/>
                                        </p:tgtEl>
                                        <p:attrNameLst>
                                          <p:attrName>ppt_h</p:attrName>
                                        </p:attrNameLst>
                                      </p:cBhvr>
                                      <p:tavLst>
                                        <p:tav tm="0">
                                          <p:val>
                                            <p:fltVal val="0"/>
                                          </p:val>
                                        </p:tav>
                                        <p:tav tm="100000">
                                          <p:val>
                                            <p:strVal val="#ppt_h"/>
                                          </p:val>
                                        </p:tav>
                                      </p:tavLst>
                                    </p:anim>
                                    <p:animEffect transition="in" filter="fade">
                                      <p:cBhvr>
                                        <p:cTn id="95"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animBg="1"/>
      <p:bldP spid="109" grpId="0" animBg="1"/>
      <p:bldP spid="110" grpId="0" animBg="1"/>
      <p:bldP spid="7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6">
            <a:extLst>
              <a:ext uri="{FF2B5EF4-FFF2-40B4-BE49-F238E27FC236}">
                <a16:creationId xmlns:a16="http://schemas.microsoft.com/office/drawing/2014/main" xmlns="" id="{E623F98E-5FFF-4701-A99F-87B202C66033}"/>
              </a:ext>
            </a:extLst>
          </p:cNvPr>
          <p:cNvSpPr txBox="1"/>
          <p:nvPr/>
        </p:nvSpPr>
        <p:spPr>
          <a:xfrm>
            <a:off x="160421" y="329374"/>
            <a:ext cx="11861688" cy="584775"/>
          </a:xfrm>
          <a:prstGeom prst="rect">
            <a:avLst/>
          </a:prstGeom>
          <a:noFill/>
        </p:spPr>
        <p:txBody>
          <a:bodyPr wrap="square" rtlCol="0">
            <a:spAutoFit/>
          </a:bodyPr>
          <a:lstStyle/>
          <a:p>
            <a:pPr algn="ctr"/>
            <a:r>
              <a:rPr lang="es-EC" sz="3200" dirty="0" smtClean="0">
                <a:solidFill>
                  <a:schemeClr val="bg2">
                    <a:lumMod val="50000"/>
                  </a:schemeClr>
                </a:solidFill>
                <a:latin typeface="Agency FB" panose="020B0503020202020204" pitchFamily="34" charset="0"/>
              </a:rPr>
              <a:t>LA TELEVISIÓN DIGITAL TERRESTRE Y SU INCURSIÓN EN EL ECUADOR</a:t>
            </a:r>
            <a:endParaRPr lang="es-EC" sz="3200" dirty="0">
              <a:solidFill>
                <a:schemeClr val="bg2">
                  <a:lumMod val="50000"/>
                </a:schemeClr>
              </a:solidFill>
              <a:latin typeface="Agency FB" panose="020B0503020202020204" pitchFamily="34" charset="0"/>
            </a:endParaRPr>
          </a:p>
        </p:txBody>
      </p:sp>
      <p:grpSp>
        <p:nvGrpSpPr>
          <p:cNvPr id="3" name="Group 78">
            <a:extLst>
              <a:ext uri="{FF2B5EF4-FFF2-40B4-BE49-F238E27FC236}">
                <a16:creationId xmlns:a16="http://schemas.microsoft.com/office/drawing/2014/main" xmlns="" id="{B347FCAE-CD51-47C1-A0E5-7FE287A79E42}"/>
              </a:ext>
            </a:extLst>
          </p:cNvPr>
          <p:cNvGrpSpPr/>
          <p:nvPr/>
        </p:nvGrpSpPr>
        <p:grpSpPr>
          <a:xfrm>
            <a:off x="5378756" y="1062002"/>
            <a:ext cx="1434489" cy="190500"/>
            <a:chOff x="4679586" y="878988"/>
            <a:chExt cx="1434489" cy="190500"/>
          </a:xfrm>
        </p:grpSpPr>
        <p:sp>
          <p:nvSpPr>
            <p:cNvPr id="4" name="Oval 70">
              <a:extLst>
                <a:ext uri="{FF2B5EF4-FFF2-40B4-BE49-F238E27FC236}">
                  <a16:creationId xmlns:a16="http://schemas.microsoft.com/office/drawing/2014/main" xmlns="" id="{957F6F33-D335-4F37-A9F5-23DE49CB0B4A}"/>
                </a:ext>
              </a:extLst>
            </p:cNvPr>
            <p:cNvSpPr/>
            <p:nvPr/>
          </p:nvSpPr>
          <p:spPr>
            <a:xfrm>
              <a:off x="4679586" y="878988"/>
              <a:ext cx="190500" cy="190500"/>
            </a:xfrm>
            <a:prstGeom prst="ellipse">
              <a:avLst/>
            </a:prstGeom>
            <a:solidFill>
              <a:srgbClr val="5A17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73">
              <a:extLst>
                <a:ext uri="{FF2B5EF4-FFF2-40B4-BE49-F238E27FC236}">
                  <a16:creationId xmlns:a16="http://schemas.microsoft.com/office/drawing/2014/main" xmlns="" id="{9D3A95DB-0E0C-40A8-88F7-9DAC67B156F6}"/>
                </a:ext>
              </a:extLst>
            </p:cNvPr>
            <p:cNvSpPr/>
            <p:nvPr/>
          </p:nvSpPr>
          <p:spPr>
            <a:xfrm>
              <a:off x="4990736" y="878988"/>
              <a:ext cx="190500" cy="190500"/>
            </a:xfrm>
            <a:prstGeom prst="ellipse">
              <a:avLst/>
            </a:prstGeom>
            <a:solidFill>
              <a:srgbClr val="930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75">
              <a:extLst>
                <a:ext uri="{FF2B5EF4-FFF2-40B4-BE49-F238E27FC236}">
                  <a16:creationId xmlns:a16="http://schemas.microsoft.com/office/drawing/2014/main" xmlns="" id="{AD1EA8C3-D35D-4FB7-8D6B-858B4EE08256}"/>
                </a:ext>
              </a:extLst>
            </p:cNvPr>
            <p:cNvSpPr/>
            <p:nvPr/>
          </p:nvSpPr>
          <p:spPr>
            <a:xfrm>
              <a:off x="5301522" y="878988"/>
              <a:ext cx="190500" cy="190500"/>
            </a:xfrm>
            <a:prstGeom prst="ellipse">
              <a:avLst/>
            </a:prstGeom>
            <a:solidFill>
              <a:srgbClr val="CA00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76">
              <a:extLst>
                <a:ext uri="{FF2B5EF4-FFF2-40B4-BE49-F238E27FC236}">
                  <a16:creationId xmlns:a16="http://schemas.microsoft.com/office/drawing/2014/main" xmlns="" id="{FD4B96A9-29AD-4507-B1E8-D12C03BAD2C2}"/>
                </a:ext>
              </a:extLst>
            </p:cNvPr>
            <p:cNvSpPr/>
            <p:nvPr/>
          </p:nvSpPr>
          <p:spPr>
            <a:xfrm>
              <a:off x="5612308" y="878988"/>
              <a:ext cx="190500" cy="190500"/>
            </a:xfrm>
            <a:prstGeom prst="ellipse">
              <a:avLst/>
            </a:prstGeom>
            <a:solidFill>
              <a:srgbClr val="FF5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7">
              <a:extLst>
                <a:ext uri="{FF2B5EF4-FFF2-40B4-BE49-F238E27FC236}">
                  <a16:creationId xmlns:a16="http://schemas.microsoft.com/office/drawing/2014/main" xmlns="" id="{50AFA104-D1BD-427D-90C1-6CE47F2C7A56}"/>
                </a:ext>
              </a:extLst>
            </p:cNvPr>
            <p:cNvSpPr/>
            <p:nvPr/>
          </p:nvSpPr>
          <p:spPr>
            <a:xfrm>
              <a:off x="5923575" y="878988"/>
              <a:ext cx="190500" cy="190500"/>
            </a:xfrm>
            <a:prstGeom prst="ellipse">
              <a:avLst/>
            </a:prstGeom>
            <a:solidFill>
              <a:srgbClr val="FFC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ángulo redondeado 9"/>
          <p:cNvSpPr/>
          <p:nvPr/>
        </p:nvSpPr>
        <p:spPr>
          <a:xfrm>
            <a:off x="3818020" y="1957137"/>
            <a:ext cx="7363326" cy="946483"/>
          </a:xfrm>
          <a:prstGeom prst="roundRect">
            <a:avLst/>
          </a:prstGeom>
          <a:noFill/>
          <a:ln>
            <a:solidFill>
              <a:srgbClr val="FFC5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s-ES" sz="2400" dirty="0" smtClean="0">
                <a:solidFill>
                  <a:schemeClr val="tx1">
                    <a:lumMod val="75000"/>
                    <a:lumOff val="25000"/>
                  </a:schemeClr>
                </a:solidFill>
                <a:latin typeface="Agency FB" panose="020B0503020202020204" pitchFamily="34" charset="0"/>
              </a:rPr>
              <a:t>La televisión como medio de comunicación evoluciona desde las transmisiones analógicas, hasta las digitales.</a:t>
            </a:r>
            <a:endParaRPr lang="es-ES" sz="2400" dirty="0">
              <a:solidFill>
                <a:schemeClr val="tx1">
                  <a:lumMod val="75000"/>
                  <a:lumOff val="25000"/>
                </a:schemeClr>
              </a:solidFill>
              <a:latin typeface="Agency FB" panose="020B0503020202020204" pitchFamily="34" charset="0"/>
            </a:endParaRPr>
          </a:p>
        </p:txBody>
      </p:sp>
      <p:sp>
        <p:nvSpPr>
          <p:cNvPr id="11" name="Rectángulo redondeado 10"/>
          <p:cNvSpPr/>
          <p:nvPr/>
        </p:nvSpPr>
        <p:spPr>
          <a:xfrm>
            <a:off x="3798330" y="2990632"/>
            <a:ext cx="7363326" cy="505327"/>
          </a:xfrm>
          <a:prstGeom prst="roundRect">
            <a:avLst/>
          </a:prstGeom>
          <a:noFill/>
          <a:ln>
            <a:solidFill>
              <a:srgbClr val="FF562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s-EC" sz="2400" dirty="0" smtClean="0">
                <a:solidFill>
                  <a:schemeClr val="tx1">
                    <a:lumMod val="75000"/>
                    <a:lumOff val="25000"/>
                  </a:schemeClr>
                </a:solidFill>
                <a:latin typeface="Agency FB" panose="020B0503020202020204" pitchFamily="34" charset="0"/>
              </a:rPr>
              <a:t>El </a:t>
            </a:r>
            <a:r>
              <a:rPr lang="es-EC" sz="2400" dirty="0">
                <a:solidFill>
                  <a:schemeClr val="tx1">
                    <a:lumMod val="75000"/>
                    <a:lumOff val="25000"/>
                  </a:schemeClr>
                </a:solidFill>
                <a:latin typeface="Agency FB" panose="020B0503020202020204" pitchFamily="34" charset="0"/>
              </a:rPr>
              <a:t>85.1% de los </a:t>
            </a:r>
            <a:r>
              <a:rPr lang="es-EC" sz="2400" dirty="0" smtClean="0">
                <a:solidFill>
                  <a:schemeClr val="tx1">
                    <a:lumMod val="75000"/>
                    <a:lumOff val="25000"/>
                  </a:schemeClr>
                </a:solidFill>
                <a:latin typeface="Agency FB" panose="020B0503020202020204" pitchFamily="34" charset="0"/>
              </a:rPr>
              <a:t>hogares ecuatorianos </a:t>
            </a:r>
            <a:r>
              <a:rPr lang="es-EC" sz="2400" dirty="0">
                <a:solidFill>
                  <a:schemeClr val="tx1">
                    <a:lumMod val="75000"/>
                    <a:lumOff val="25000"/>
                  </a:schemeClr>
                </a:solidFill>
                <a:latin typeface="Agency FB" panose="020B0503020202020204" pitchFamily="34" charset="0"/>
              </a:rPr>
              <a:t>tienen al menos un </a:t>
            </a:r>
            <a:r>
              <a:rPr lang="es-EC" sz="2400" dirty="0" smtClean="0">
                <a:solidFill>
                  <a:schemeClr val="tx1">
                    <a:lumMod val="75000"/>
                    <a:lumOff val="25000"/>
                  </a:schemeClr>
                </a:solidFill>
                <a:latin typeface="Agency FB" panose="020B0503020202020204" pitchFamily="34" charset="0"/>
              </a:rPr>
              <a:t>televisor.</a:t>
            </a:r>
            <a:endParaRPr lang="es-ES" sz="2400" dirty="0">
              <a:solidFill>
                <a:schemeClr val="tx1">
                  <a:lumMod val="75000"/>
                  <a:lumOff val="25000"/>
                </a:schemeClr>
              </a:solidFill>
              <a:latin typeface="Agency FB" panose="020B0503020202020204" pitchFamily="34" charset="0"/>
            </a:endParaRPr>
          </a:p>
        </p:txBody>
      </p:sp>
      <p:sp>
        <p:nvSpPr>
          <p:cNvPr id="12" name="Rectángulo redondeado 11"/>
          <p:cNvSpPr/>
          <p:nvPr/>
        </p:nvSpPr>
        <p:spPr>
          <a:xfrm>
            <a:off x="3818020" y="3582971"/>
            <a:ext cx="7363326" cy="924860"/>
          </a:xfrm>
          <a:prstGeom prst="roundRect">
            <a:avLst/>
          </a:prstGeom>
          <a:noFill/>
          <a:ln>
            <a:solidFill>
              <a:srgbClr val="CA003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s-EC" sz="2400" dirty="0" smtClean="0">
                <a:solidFill>
                  <a:schemeClr val="tx1">
                    <a:lumMod val="75000"/>
                    <a:lumOff val="25000"/>
                  </a:schemeClr>
                </a:solidFill>
                <a:latin typeface="Agency FB" panose="020B0503020202020204" pitchFamily="34" charset="0"/>
              </a:rPr>
              <a:t>En la televisión analógica existe una relación señal ruido lo que puede derivar en distorsiones.</a:t>
            </a:r>
            <a:endParaRPr lang="es-ES" sz="2400" dirty="0">
              <a:solidFill>
                <a:schemeClr val="tx1">
                  <a:lumMod val="75000"/>
                  <a:lumOff val="25000"/>
                </a:schemeClr>
              </a:solidFill>
              <a:latin typeface="Agency FB" panose="020B0503020202020204" pitchFamily="34" charset="0"/>
            </a:endParaRPr>
          </a:p>
        </p:txBody>
      </p:sp>
      <p:sp>
        <p:nvSpPr>
          <p:cNvPr id="13" name="Rectángulo redondeado 12"/>
          <p:cNvSpPr/>
          <p:nvPr/>
        </p:nvSpPr>
        <p:spPr>
          <a:xfrm>
            <a:off x="3798330" y="4594843"/>
            <a:ext cx="7383015" cy="506546"/>
          </a:xfrm>
          <a:prstGeom prst="roundRect">
            <a:avLst/>
          </a:prstGeom>
          <a:noFill/>
          <a:ln>
            <a:solidFill>
              <a:srgbClr val="93093D"/>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s-EC" sz="2400" dirty="0" smtClean="0">
                <a:solidFill>
                  <a:schemeClr val="tx1">
                    <a:lumMod val="75000"/>
                    <a:lumOff val="25000"/>
                  </a:schemeClr>
                </a:solidFill>
                <a:latin typeface="Agency FB" panose="020B0503020202020204" pitchFamily="34" charset="0"/>
              </a:rPr>
              <a:t>La televisión digital nace como solución a la televisión analógica.</a:t>
            </a:r>
            <a:endParaRPr lang="es-ES" sz="2400" dirty="0">
              <a:solidFill>
                <a:schemeClr val="tx1">
                  <a:lumMod val="75000"/>
                  <a:lumOff val="25000"/>
                </a:schemeClr>
              </a:solidFill>
              <a:latin typeface="Agency FB" panose="020B0503020202020204" pitchFamily="34" charset="0"/>
            </a:endParaRPr>
          </a:p>
        </p:txBody>
      </p:sp>
      <p:sp>
        <p:nvSpPr>
          <p:cNvPr id="14" name="Rectángulo redondeado 13"/>
          <p:cNvSpPr/>
          <p:nvPr/>
        </p:nvSpPr>
        <p:spPr>
          <a:xfrm>
            <a:off x="3818019" y="5187182"/>
            <a:ext cx="7363325" cy="924860"/>
          </a:xfrm>
          <a:prstGeom prst="roundRect">
            <a:avLst/>
          </a:prstGeom>
          <a:noFill/>
          <a:ln>
            <a:solidFill>
              <a:srgbClr val="5A174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s-EC" sz="2400" dirty="0" smtClean="0">
                <a:solidFill>
                  <a:schemeClr val="tx1">
                    <a:lumMod val="75000"/>
                    <a:lumOff val="25000"/>
                  </a:schemeClr>
                </a:solidFill>
                <a:latin typeface="Agency FB" panose="020B0503020202020204" pitchFamily="34" charset="0"/>
              </a:rPr>
              <a:t>La televisión digital permite el envío de audio, video y datos mediante señales digitales. </a:t>
            </a:r>
            <a:endParaRPr lang="es-ES" sz="2400" dirty="0">
              <a:solidFill>
                <a:schemeClr val="tx1">
                  <a:lumMod val="75000"/>
                  <a:lumOff val="25000"/>
                </a:schemeClr>
              </a:solidFill>
              <a:latin typeface="Agency FB" panose="020B0503020202020204" pitchFamily="34" charset="0"/>
            </a:endParaRPr>
          </a:p>
        </p:txBody>
      </p:sp>
      <p:pic>
        <p:nvPicPr>
          <p:cNvPr id="1026" name="Picture 2" descr="Imagen relaciona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105" y="2822131"/>
            <a:ext cx="2362867" cy="2362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597685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nodeType="with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fade">
                                      <p:cBhvr>
                                        <p:cTn id="2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4" name="Straight Connector 43">
            <a:extLst>
              <a:ext uri="{FF2B5EF4-FFF2-40B4-BE49-F238E27FC236}">
                <a16:creationId xmlns:a16="http://schemas.microsoft.com/office/drawing/2014/main" xmlns="" id="{F272CB9A-11DA-403F-8A2C-8ACABB9E55E3}"/>
              </a:ext>
            </a:extLst>
          </p:cNvPr>
          <p:cNvCxnSpPr/>
          <p:nvPr/>
        </p:nvCxnSpPr>
        <p:spPr>
          <a:xfrm>
            <a:off x="6175088" y="3995319"/>
            <a:ext cx="2252870"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xmlns="" id="{67E87360-F24A-47BA-928F-2F0179FA8620}"/>
              </a:ext>
            </a:extLst>
          </p:cNvPr>
          <p:cNvCxnSpPr/>
          <p:nvPr/>
        </p:nvCxnSpPr>
        <p:spPr>
          <a:xfrm>
            <a:off x="8413015" y="3995319"/>
            <a:ext cx="2252870"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xmlns="" id="{08346D99-21A2-4F27-AB30-6BF25A60C3AC}"/>
              </a:ext>
            </a:extLst>
          </p:cNvPr>
          <p:cNvCxnSpPr>
            <a:cxnSpLocks/>
          </p:cNvCxnSpPr>
          <p:nvPr/>
        </p:nvCxnSpPr>
        <p:spPr>
          <a:xfrm>
            <a:off x="10665885" y="3995319"/>
            <a:ext cx="1538514"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892DD698-41EA-44B3-A338-53428D7D5050}"/>
              </a:ext>
            </a:extLst>
          </p:cNvPr>
          <p:cNvCxnSpPr/>
          <p:nvPr/>
        </p:nvCxnSpPr>
        <p:spPr>
          <a:xfrm>
            <a:off x="3911339" y="3995319"/>
            <a:ext cx="2252870"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7141C71E-E08E-4C35-AF33-12A46FFB4E28}"/>
              </a:ext>
            </a:extLst>
          </p:cNvPr>
          <p:cNvCxnSpPr/>
          <p:nvPr/>
        </p:nvCxnSpPr>
        <p:spPr>
          <a:xfrm>
            <a:off x="1657906" y="3995319"/>
            <a:ext cx="2252870"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1" name="Arc 10">
            <a:extLst>
              <a:ext uri="{FF2B5EF4-FFF2-40B4-BE49-F238E27FC236}">
                <a16:creationId xmlns:a16="http://schemas.microsoft.com/office/drawing/2014/main" xmlns="" id="{AF54DAFC-72BF-4C18-B451-30110FC8EBCC}"/>
              </a:ext>
            </a:extLst>
          </p:cNvPr>
          <p:cNvSpPr/>
          <p:nvPr/>
        </p:nvSpPr>
        <p:spPr>
          <a:xfrm>
            <a:off x="1150597" y="3535738"/>
            <a:ext cx="919162" cy="919162"/>
          </a:xfrm>
          <a:prstGeom prst="arc">
            <a:avLst>
              <a:gd name="adj1" fmla="val 5420354"/>
              <a:gd name="adj2" fmla="val 10853341"/>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xmlns="" id="{6AB54977-33F8-4105-824C-3D0C493D5B00}"/>
              </a:ext>
            </a:extLst>
          </p:cNvPr>
          <p:cNvCxnSpPr>
            <a:cxnSpLocks/>
          </p:cNvCxnSpPr>
          <p:nvPr/>
        </p:nvCxnSpPr>
        <p:spPr>
          <a:xfrm>
            <a:off x="0" y="3995319"/>
            <a:ext cx="1538514"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xmlns="" id="{BADB8234-7655-4312-99D5-ACC91B4B894B}"/>
              </a:ext>
            </a:extLst>
          </p:cNvPr>
          <p:cNvSpPr/>
          <p:nvPr/>
        </p:nvSpPr>
        <p:spPr>
          <a:xfrm>
            <a:off x="1514928" y="3900069"/>
            <a:ext cx="190500" cy="190500"/>
          </a:xfrm>
          <a:prstGeom prst="ellipse">
            <a:avLst/>
          </a:prstGeom>
          <a:solidFill>
            <a:srgbClr val="5A17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ircle: Hollow 8">
            <a:extLst>
              <a:ext uri="{FF2B5EF4-FFF2-40B4-BE49-F238E27FC236}">
                <a16:creationId xmlns:a16="http://schemas.microsoft.com/office/drawing/2014/main" xmlns="" id="{868629C6-9D56-44C4-A90C-D16F2E7AA94B}"/>
              </a:ext>
            </a:extLst>
          </p:cNvPr>
          <p:cNvSpPr/>
          <p:nvPr/>
        </p:nvSpPr>
        <p:spPr>
          <a:xfrm>
            <a:off x="1395865" y="3781006"/>
            <a:ext cx="428626" cy="428626"/>
          </a:xfrm>
          <a:prstGeom prst="donut">
            <a:avLst>
              <a:gd name="adj" fmla="val 5281"/>
            </a:avLst>
          </a:prstGeom>
          <a:solidFill>
            <a:srgbClr val="5A17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Circle: Hollow 9">
            <a:extLst>
              <a:ext uri="{FF2B5EF4-FFF2-40B4-BE49-F238E27FC236}">
                <a16:creationId xmlns:a16="http://schemas.microsoft.com/office/drawing/2014/main" xmlns="" id="{1E0E5245-3E9D-45CB-A2A2-78E37536928E}"/>
              </a:ext>
            </a:extLst>
          </p:cNvPr>
          <p:cNvSpPr/>
          <p:nvPr/>
        </p:nvSpPr>
        <p:spPr>
          <a:xfrm>
            <a:off x="1262993" y="3648134"/>
            <a:ext cx="694370" cy="694370"/>
          </a:xfrm>
          <a:prstGeom prst="donut">
            <a:avLst>
              <a:gd name="adj" fmla="val 287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2" name="Straight Connector 11">
            <a:extLst>
              <a:ext uri="{FF2B5EF4-FFF2-40B4-BE49-F238E27FC236}">
                <a16:creationId xmlns:a16="http://schemas.microsoft.com/office/drawing/2014/main" xmlns="" id="{1B8353AA-1A28-4FAD-AF44-130B899BAAE4}"/>
              </a:ext>
            </a:extLst>
          </p:cNvPr>
          <p:cNvCxnSpPr>
            <a:cxnSpLocks/>
          </p:cNvCxnSpPr>
          <p:nvPr/>
        </p:nvCxnSpPr>
        <p:spPr>
          <a:xfrm flipV="1">
            <a:off x="1610179" y="4342505"/>
            <a:ext cx="0" cy="1033387"/>
          </a:xfrm>
          <a:prstGeom prst="line">
            <a:avLst/>
          </a:prstGeom>
          <a:ln w="19050">
            <a:solidFill>
              <a:srgbClr val="5A1745"/>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xmlns="" id="{36B49B4F-63E8-4430-9059-553CBCA3AB43}"/>
              </a:ext>
            </a:extLst>
          </p:cNvPr>
          <p:cNvSpPr/>
          <p:nvPr/>
        </p:nvSpPr>
        <p:spPr>
          <a:xfrm>
            <a:off x="1548058" y="5350759"/>
            <a:ext cx="124240" cy="124240"/>
          </a:xfrm>
          <a:prstGeom prst="ellipse">
            <a:avLst/>
          </a:prstGeom>
          <a:solidFill>
            <a:srgbClr val="5A17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xmlns="" id="{E959B938-7387-4E6C-B81C-CA1B61488588}"/>
              </a:ext>
            </a:extLst>
          </p:cNvPr>
          <p:cNvSpPr txBox="1"/>
          <p:nvPr/>
        </p:nvSpPr>
        <p:spPr>
          <a:xfrm>
            <a:off x="852485" y="2961830"/>
            <a:ext cx="1515386" cy="646331"/>
          </a:xfrm>
          <a:prstGeom prst="rect">
            <a:avLst/>
          </a:prstGeom>
          <a:noFill/>
        </p:spPr>
        <p:txBody>
          <a:bodyPr wrap="square" rtlCol="0">
            <a:spAutoFit/>
          </a:bodyPr>
          <a:lstStyle/>
          <a:p>
            <a:pPr algn="ctr"/>
            <a:r>
              <a:rPr lang="en-US" sz="3600" dirty="0" smtClean="0">
                <a:solidFill>
                  <a:srgbClr val="5A1745"/>
                </a:solidFill>
                <a:latin typeface="Agency FB" panose="020B0503020202020204" pitchFamily="34" charset="0"/>
              </a:rPr>
              <a:t>2000</a:t>
            </a:r>
            <a:endParaRPr lang="en-US" sz="3600" dirty="0">
              <a:solidFill>
                <a:srgbClr val="5A1745"/>
              </a:solidFill>
              <a:latin typeface="Agency FB" panose="020B0503020202020204" pitchFamily="34" charset="0"/>
            </a:endParaRPr>
          </a:p>
        </p:txBody>
      </p:sp>
      <p:sp>
        <p:nvSpPr>
          <p:cNvPr id="17" name="TextBox 16">
            <a:extLst>
              <a:ext uri="{FF2B5EF4-FFF2-40B4-BE49-F238E27FC236}">
                <a16:creationId xmlns:a16="http://schemas.microsoft.com/office/drawing/2014/main" xmlns="" id="{E623F98E-5FFF-4701-A99F-87B202C66033}"/>
              </a:ext>
            </a:extLst>
          </p:cNvPr>
          <p:cNvSpPr txBox="1"/>
          <p:nvPr/>
        </p:nvSpPr>
        <p:spPr>
          <a:xfrm>
            <a:off x="633473" y="5730648"/>
            <a:ext cx="2048866" cy="369332"/>
          </a:xfrm>
          <a:prstGeom prst="rect">
            <a:avLst/>
          </a:prstGeom>
          <a:noFill/>
        </p:spPr>
        <p:txBody>
          <a:bodyPr wrap="square" rtlCol="0">
            <a:spAutoFit/>
          </a:bodyPr>
          <a:lstStyle/>
          <a:p>
            <a:pPr algn="ctr"/>
            <a:r>
              <a:rPr lang="es-EC" dirty="0" smtClean="0">
                <a:solidFill>
                  <a:schemeClr val="bg2">
                    <a:lumMod val="50000"/>
                  </a:schemeClr>
                </a:solidFill>
                <a:latin typeface="Agency FB" panose="020B0503020202020204" pitchFamily="34" charset="0"/>
              </a:rPr>
              <a:t>TELEVISIÓN ANALÓGICA</a:t>
            </a:r>
            <a:endParaRPr lang="es-EC" dirty="0">
              <a:solidFill>
                <a:schemeClr val="bg2">
                  <a:lumMod val="50000"/>
                </a:schemeClr>
              </a:solidFill>
              <a:latin typeface="Agency FB" panose="020B0503020202020204" pitchFamily="34" charset="0"/>
            </a:endParaRPr>
          </a:p>
        </p:txBody>
      </p:sp>
      <p:sp>
        <p:nvSpPr>
          <p:cNvPr id="18" name="Arc 17">
            <a:extLst>
              <a:ext uri="{FF2B5EF4-FFF2-40B4-BE49-F238E27FC236}">
                <a16:creationId xmlns:a16="http://schemas.microsoft.com/office/drawing/2014/main" xmlns="" id="{B54B9C7B-4DA7-40E1-B723-68758EB971FE}"/>
              </a:ext>
            </a:extLst>
          </p:cNvPr>
          <p:cNvSpPr/>
          <p:nvPr/>
        </p:nvSpPr>
        <p:spPr>
          <a:xfrm rot="5400000">
            <a:off x="3389075" y="3535738"/>
            <a:ext cx="919162" cy="919162"/>
          </a:xfrm>
          <a:prstGeom prst="arc">
            <a:avLst>
              <a:gd name="adj1" fmla="val 5420354"/>
              <a:gd name="adj2" fmla="val 10853341"/>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Oval 19">
            <a:extLst>
              <a:ext uri="{FF2B5EF4-FFF2-40B4-BE49-F238E27FC236}">
                <a16:creationId xmlns:a16="http://schemas.microsoft.com/office/drawing/2014/main" xmlns="" id="{037A3CB3-AA60-41C6-B92B-B84EC0A87E61}"/>
              </a:ext>
            </a:extLst>
          </p:cNvPr>
          <p:cNvSpPr/>
          <p:nvPr/>
        </p:nvSpPr>
        <p:spPr>
          <a:xfrm>
            <a:off x="3753406" y="3900069"/>
            <a:ext cx="190500" cy="190500"/>
          </a:xfrm>
          <a:prstGeom prst="ellipse">
            <a:avLst/>
          </a:prstGeom>
          <a:solidFill>
            <a:srgbClr val="930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ircle: Hollow 20">
            <a:extLst>
              <a:ext uri="{FF2B5EF4-FFF2-40B4-BE49-F238E27FC236}">
                <a16:creationId xmlns:a16="http://schemas.microsoft.com/office/drawing/2014/main" xmlns="" id="{5AB77009-91CD-4089-A339-205E1FD860BA}"/>
              </a:ext>
            </a:extLst>
          </p:cNvPr>
          <p:cNvSpPr/>
          <p:nvPr/>
        </p:nvSpPr>
        <p:spPr>
          <a:xfrm>
            <a:off x="3634343" y="3781006"/>
            <a:ext cx="428626" cy="428626"/>
          </a:xfrm>
          <a:prstGeom prst="donut">
            <a:avLst>
              <a:gd name="adj" fmla="val 5281"/>
            </a:avLst>
          </a:prstGeom>
          <a:solidFill>
            <a:srgbClr val="930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Circle: Hollow 21">
            <a:extLst>
              <a:ext uri="{FF2B5EF4-FFF2-40B4-BE49-F238E27FC236}">
                <a16:creationId xmlns:a16="http://schemas.microsoft.com/office/drawing/2014/main" xmlns="" id="{EB4F978A-6973-4038-9D44-C992F6903D28}"/>
              </a:ext>
            </a:extLst>
          </p:cNvPr>
          <p:cNvSpPr/>
          <p:nvPr/>
        </p:nvSpPr>
        <p:spPr>
          <a:xfrm>
            <a:off x="3501471" y="3648134"/>
            <a:ext cx="694370" cy="694370"/>
          </a:xfrm>
          <a:prstGeom prst="donut">
            <a:avLst>
              <a:gd name="adj" fmla="val 287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3" name="Straight Connector 22">
            <a:extLst>
              <a:ext uri="{FF2B5EF4-FFF2-40B4-BE49-F238E27FC236}">
                <a16:creationId xmlns:a16="http://schemas.microsoft.com/office/drawing/2014/main" xmlns="" id="{7982AF7D-7FF0-494C-891D-C601C69FAD64}"/>
              </a:ext>
            </a:extLst>
          </p:cNvPr>
          <p:cNvCxnSpPr>
            <a:cxnSpLocks/>
          </p:cNvCxnSpPr>
          <p:nvPr/>
        </p:nvCxnSpPr>
        <p:spPr>
          <a:xfrm flipV="1">
            <a:off x="3848657" y="2614747"/>
            <a:ext cx="0" cy="1033387"/>
          </a:xfrm>
          <a:prstGeom prst="line">
            <a:avLst/>
          </a:prstGeom>
          <a:ln w="19050">
            <a:solidFill>
              <a:srgbClr val="93093D"/>
            </a:solidFil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xmlns="" id="{D26033AC-E99E-4309-BD9B-47A98BA0DEA7}"/>
              </a:ext>
            </a:extLst>
          </p:cNvPr>
          <p:cNvSpPr/>
          <p:nvPr/>
        </p:nvSpPr>
        <p:spPr>
          <a:xfrm>
            <a:off x="3786536" y="2568391"/>
            <a:ext cx="124240" cy="124240"/>
          </a:xfrm>
          <a:prstGeom prst="ellipse">
            <a:avLst/>
          </a:prstGeom>
          <a:solidFill>
            <a:srgbClr val="930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xmlns="" id="{D297ECE7-7E0E-48D0-9C27-6FB0E3DB79DD}"/>
              </a:ext>
            </a:extLst>
          </p:cNvPr>
          <p:cNvSpPr txBox="1"/>
          <p:nvPr/>
        </p:nvSpPr>
        <p:spPr>
          <a:xfrm>
            <a:off x="3090963" y="4382611"/>
            <a:ext cx="1515386" cy="646331"/>
          </a:xfrm>
          <a:prstGeom prst="rect">
            <a:avLst/>
          </a:prstGeom>
          <a:noFill/>
        </p:spPr>
        <p:txBody>
          <a:bodyPr wrap="square" rtlCol="0">
            <a:spAutoFit/>
          </a:bodyPr>
          <a:lstStyle/>
          <a:p>
            <a:pPr algn="ctr"/>
            <a:r>
              <a:rPr lang="en-US" sz="3600" dirty="0">
                <a:solidFill>
                  <a:srgbClr val="93093D"/>
                </a:solidFill>
                <a:latin typeface="Agency FB" panose="020B0503020202020204" pitchFamily="34" charset="0"/>
              </a:rPr>
              <a:t>2009</a:t>
            </a:r>
          </a:p>
        </p:txBody>
      </p:sp>
      <p:sp>
        <p:nvSpPr>
          <p:cNvPr id="27" name="Arc 26">
            <a:extLst>
              <a:ext uri="{FF2B5EF4-FFF2-40B4-BE49-F238E27FC236}">
                <a16:creationId xmlns:a16="http://schemas.microsoft.com/office/drawing/2014/main" xmlns="" id="{A2636062-43D3-463C-B6BD-741D547DE965}"/>
              </a:ext>
            </a:extLst>
          </p:cNvPr>
          <p:cNvSpPr/>
          <p:nvPr/>
        </p:nvSpPr>
        <p:spPr>
          <a:xfrm>
            <a:off x="5642508" y="3535738"/>
            <a:ext cx="919162" cy="919162"/>
          </a:xfrm>
          <a:prstGeom prst="arc">
            <a:avLst>
              <a:gd name="adj1" fmla="val 5420354"/>
              <a:gd name="adj2" fmla="val 10853341"/>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Oval 28">
            <a:extLst>
              <a:ext uri="{FF2B5EF4-FFF2-40B4-BE49-F238E27FC236}">
                <a16:creationId xmlns:a16="http://schemas.microsoft.com/office/drawing/2014/main" xmlns="" id="{CDCB9A2B-6699-4804-99AE-7A924FDA4340}"/>
              </a:ext>
            </a:extLst>
          </p:cNvPr>
          <p:cNvSpPr/>
          <p:nvPr/>
        </p:nvSpPr>
        <p:spPr>
          <a:xfrm>
            <a:off x="6006839" y="3900069"/>
            <a:ext cx="190500" cy="190500"/>
          </a:xfrm>
          <a:prstGeom prst="ellipse">
            <a:avLst/>
          </a:prstGeom>
          <a:solidFill>
            <a:srgbClr val="CA00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ircle: Hollow 29">
            <a:extLst>
              <a:ext uri="{FF2B5EF4-FFF2-40B4-BE49-F238E27FC236}">
                <a16:creationId xmlns:a16="http://schemas.microsoft.com/office/drawing/2014/main" xmlns="" id="{3A6CDF07-EF0B-4379-8FBF-3718BD896047}"/>
              </a:ext>
            </a:extLst>
          </p:cNvPr>
          <p:cNvSpPr/>
          <p:nvPr/>
        </p:nvSpPr>
        <p:spPr>
          <a:xfrm>
            <a:off x="5887776" y="3781006"/>
            <a:ext cx="428626" cy="428626"/>
          </a:xfrm>
          <a:prstGeom prst="donut">
            <a:avLst>
              <a:gd name="adj" fmla="val 5281"/>
            </a:avLst>
          </a:prstGeom>
          <a:solidFill>
            <a:srgbClr val="CA00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Circle: Hollow 30">
            <a:extLst>
              <a:ext uri="{FF2B5EF4-FFF2-40B4-BE49-F238E27FC236}">
                <a16:creationId xmlns:a16="http://schemas.microsoft.com/office/drawing/2014/main" xmlns="" id="{FB3E2DCF-4068-4715-BD27-13370B541EAC}"/>
              </a:ext>
            </a:extLst>
          </p:cNvPr>
          <p:cNvSpPr/>
          <p:nvPr/>
        </p:nvSpPr>
        <p:spPr>
          <a:xfrm>
            <a:off x="5754904" y="3648134"/>
            <a:ext cx="694370" cy="694370"/>
          </a:xfrm>
          <a:prstGeom prst="donut">
            <a:avLst>
              <a:gd name="adj" fmla="val 287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2" name="Straight Connector 31">
            <a:extLst>
              <a:ext uri="{FF2B5EF4-FFF2-40B4-BE49-F238E27FC236}">
                <a16:creationId xmlns:a16="http://schemas.microsoft.com/office/drawing/2014/main" xmlns="" id="{EA49CDC4-E9AD-4789-BEA6-BFF07A73111B}"/>
              </a:ext>
            </a:extLst>
          </p:cNvPr>
          <p:cNvCxnSpPr>
            <a:cxnSpLocks/>
          </p:cNvCxnSpPr>
          <p:nvPr/>
        </p:nvCxnSpPr>
        <p:spPr>
          <a:xfrm flipV="1">
            <a:off x="6102090" y="4342505"/>
            <a:ext cx="0" cy="1033387"/>
          </a:xfrm>
          <a:prstGeom prst="line">
            <a:avLst/>
          </a:prstGeom>
          <a:ln w="19050">
            <a:solidFill>
              <a:srgbClr val="CA0034"/>
            </a:solidFill>
          </a:ln>
        </p:spPr>
        <p:style>
          <a:lnRef idx="1">
            <a:schemeClr val="accent1"/>
          </a:lnRef>
          <a:fillRef idx="0">
            <a:schemeClr val="accent1"/>
          </a:fillRef>
          <a:effectRef idx="0">
            <a:schemeClr val="accent1"/>
          </a:effectRef>
          <a:fontRef idx="minor">
            <a:schemeClr val="tx1"/>
          </a:fontRef>
        </p:style>
      </p:cxnSp>
      <p:sp>
        <p:nvSpPr>
          <p:cNvPr id="33" name="Oval 32">
            <a:extLst>
              <a:ext uri="{FF2B5EF4-FFF2-40B4-BE49-F238E27FC236}">
                <a16:creationId xmlns:a16="http://schemas.microsoft.com/office/drawing/2014/main" xmlns="" id="{DD4A8794-EADF-4527-95C6-C9D6781E9C8E}"/>
              </a:ext>
            </a:extLst>
          </p:cNvPr>
          <p:cNvSpPr/>
          <p:nvPr/>
        </p:nvSpPr>
        <p:spPr>
          <a:xfrm>
            <a:off x="6039969" y="5350759"/>
            <a:ext cx="124240" cy="124240"/>
          </a:xfrm>
          <a:prstGeom prst="ellipse">
            <a:avLst/>
          </a:prstGeom>
          <a:solidFill>
            <a:srgbClr val="CA00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xmlns="" id="{4BE7D141-E60D-4B00-AA4B-1F588212DCAD}"/>
              </a:ext>
            </a:extLst>
          </p:cNvPr>
          <p:cNvSpPr txBox="1"/>
          <p:nvPr/>
        </p:nvSpPr>
        <p:spPr>
          <a:xfrm>
            <a:off x="5344396" y="2961830"/>
            <a:ext cx="1515386" cy="646331"/>
          </a:xfrm>
          <a:prstGeom prst="rect">
            <a:avLst/>
          </a:prstGeom>
          <a:noFill/>
        </p:spPr>
        <p:txBody>
          <a:bodyPr wrap="square" rtlCol="0">
            <a:spAutoFit/>
          </a:bodyPr>
          <a:lstStyle/>
          <a:p>
            <a:pPr algn="ctr"/>
            <a:r>
              <a:rPr lang="en-US" sz="3600" dirty="0">
                <a:solidFill>
                  <a:srgbClr val="CA0034"/>
                </a:solidFill>
                <a:latin typeface="Agency FB" panose="020B0503020202020204" pitchFamily="34" charset="0"/>
              </a:rPr>
              <a:t>2010</a:t>
            </a:r>
          </a:p>
        </p:txBody>
      </p:sp>
      <p:sp>
        <p:nvSpPr>
          <p:cNvPr id="45" name="Arc 44">
            <a:extLst>
              <a:ext uri="{FF2B5EF4-FFF2-40B4-BE49-F238E27FC236}">
                <a16:creationId xmlns:a16="http://schemas.microsoft.com/office/drawing/2014/main" xmlns="" id="{E3730103-7F8D-4792-83EE-5FFC4A5D2274}"/>
              </a:ext>
            </a:extLst>
          </p:cNvPr>
          <p:cNvSpPr/>
          <p:nvPr/>
        </p:nvSpPr>
        <p:spPr>
          <a:xfrm rot="5400000">
            <a:off x="7906257" y="3535738"/>
            <a:ext cx="919162" cy="919162"/>
          </a:xfrm>
          <a:prstGeom prst="arc">
            <a:avLst>
              <a:gd name="adj1" fmla="val 5420354"/>
              <a:gd name="adj2" fmla="val 10853341"/>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Oval 45">
            <a:extLst>
              <a:ext uri="{FF2B5EF4-FFF2-40B4-BE49-F238E27FC236}">
                <a16:creationId xmlns:a16="http://schemas.microsoft.com/office/drawing/2014/main" xmlns="" id="{86694F26-80D5-467D-94C4-C9C860517F5F}"/>
              </a:ext>
            </a:extLst>
          </p:cNvPr>
          <p:cNvSpPr/>
          <p:nvPr/>
        </p:nvSpPr>
        <p:spPr>
          <a:xfrm>
            <a:off x="8270588" y="3900069"/>
            <a:ext cx="190500" cy="190500"/>
          </a:xfrm>
          <a:prstGeom prst="ellipse">
            <a:avLst/>
          </a:prstGeom>
          <a:solidFill>
            <a:srgbClr val="FF5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Circle: Hollow 46">
            <a:extLst>
              <a:ext uri="{FF2B5EF4-FFF2-40B4-BE49-F238E27FC236}">
                <a16:creationId xmlns:a16="http://schemas.microsoft.com/office/drawing/2014/main" xmlns="" id="{B0789B4A-0620-4211-9109-6DBE9A07FE51}"/>
              </a:ext>
            </a:extLst>
          </p:cNvPr>
          <p:cNvSpPr/>
          <p:nvPr/>
        </p:nvSpPr>
        <p:spPr>
          <a:xfrm>
            <a:off x="8151525" y="3781006"/>
            <a:ext cx="428626" cy="428626"/>
          </a:xfrm>
          <a:prstGeom prst="donut">
            <a:avLst>
              <a:gd name="adj" fmla="val 5281"/>
            </a:avLst>
          </a:prstGeom>
          <a:solidFill>
            <a:srgbClr val="FF5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 name="Circle: Hollow 47">
            <a:extLst>
              <a:ext uri="{FF2B5EF4-FFF2-40B4-BE49-F238E27FC236}">
                <a16:creationId xmlns:a16="http://schemas.microsoft.com/office/drawing/2014/main" xmlns="" id="{9C63B36C-028C-4461-9179-02E81EA9B830}"/>
              </a:ext>
            </a:extLst>
          </p:cNvPr>
          <p:cNvSpPr/>
          <p:nvPr/>
        </p:nvSpPr>
        <p:spPr>
          <a:xfrm>
            <a:off x="8018653" y="3648134"/>
            <a:ext cx="694370" cy="694370"/>
          </a:xfrm>
          <a:prstGeom prst="donut">
            <a:avLst>
              <a:gd name="adj" fmla="val 287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49" name="Straight Connector 48">
            <a:extLst>
              <a:ext uri="{FF2B5EF4-FFF2-40B4-BE49-F238E27FC236}">
                <a16:creationId xmlns:a16="http://schemas.microsoft.com/office/drawing/2014/main" xmlns="" id="{15E6C7CE-0DCB-4A82-B08E-519AC3270B85}"/>
              </a:ext>
            </a:extLst>
          </p:cNvPr>
          <p:cNvCxnSpPr>
            <a:cxnSpLocks/>
          </p:cNvCxnSpPr>
          <p:nvPr/>
        </p:nvCxnSpPr>
        <p:spPr>
          <a:xfrm flipV="1">
            <a:off x="8365839" y="2614747"/>
            <a:ext cx="0" cy="1033387"/>
          </a:xfrm>
          <a:prstGeom prst="line">
            <a:avLst/>
          </a:prstGeom>
          <a:ln w="19050">
            <a:solidFill>
              <a:srgbClr val="FF5626"/>
            </a:solidFill>
          </a:ln>
        </p:spPr>
        <p:style>
          <a:lnRef idx="1">
            <a:schemeClr val="accent1"/>
          </a:lnRef>
          <a:fillRef idx="0">
            <a:schemeClr val="accent1"/>
          </a:fillRef>
          <a:effectRef idx="0">
            <a:schemeClr val="accent1"/>
          </a:effectRef>
          <a:fontRef idx="minor">
            <a:schemeClr val="tx1"/>
          </a:fontRef>
        </p:style>
      </p:cxnSp>
      <p:sp>
        <p:nvSpPr>
          <p:cNvPr id="50" name="Oval 49">
            <a:extLst>
              <a:ext uri="{FF2B5EF4-FFF2-40B4-BE49-F238E27FC236}">
                <a16:creationId xmlns:a16="http://schemas.microsoft.com/office/drawing/2014/main" xmlns="" id="{4CFE38F3-7830-46D8-95EE-69DB62ED465D}"/>
              </a:ext>
            </a:extLst>
          </p:cNvPr>
          <p:cNvSpPr/>
          <p:nvPr/>
        </p:nvSpPr>
        <p:spPr>
          <a:xfrm>
            <a:off x="8303718" y="2568391"/>
            <a:ext cx="124240" cy="124240"/>
          </a:xfrm>
          <a:prstGeom prst="ellipse">
            <a:avLst/>
          </a:prstGeom>
          <a:solidFill>
            <a:srgbClr val="FF5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xmlns="" id="{65F62DC2-C651-4B22-B4CB-1846861868F6}"/>
              </a:ext>
            </a:extLst>
          </p:cNvPr>
          <p:cNvSpPr txBox="1"/>
          <p:nvPr/>
        </p:nvSpPr>
        <p:spPr>
          <a:xfrm>
            <a:off x="7608145" y="4382611"/>
            <a:ext cx="1515386" cy="646331"/>
          </a:xfrm>
          <a:prstGeom prst="rect">
            <a:avLst/>
          </a:prstGeom>
          <a:noFill/>
        </p:spPr>
        <p:txBody>
          <a:bodyPr wrap="square" rtlCol="0">
            <a:spAutoFit/>
          </a:bodyPr>
          <a:lstStyle/>
          <a:p>
            <a:pPr algn="ctr"/>
            <a:r>
              <a:rPr lang="en-US" sz="3600" dirty="0" smtClean="0">
                <a:solidFill>
                  <a:srgbClr val="FF5626"/>
                </a:solidFill>
                <a:latin typeface="Agency FB" panose="020B0503020202020204" pitchFamily="34" charset="0"/>
              </a:rPr>
              <a:t>2012</a:t>
            </a:r>
            <a:endParaRPr lang="en-US" sz="3600" dirty="0">
              <a:solidFill>
                <a:srgbClr val="FF5626"/>
              </a:solidFill>
              <a:latin typeface="Agency FB" panose="020B0503020202020204" pitchFamily="34" charset="0"/>
            </a:endParaRPr>
          </a:p>
        </p:txBody>
      </p:sp>
      <p:sp>
        <p:nvSpPr>
          <p:cNvPr id="53" name="Arc 52">
            <a:extLst>
              <a:ext uri="{FF2B5EF4-FFF2-40B4-BE49-F238E27FC236}">
                <a16:creationId xmlns:a16="http://schemas.microsoft.com/office/drawing/2014/main" xmlns="" id="{FC85B459-7BA2-4C61-9178-E1CE5EFAEC56}"/>
              </a:ext>
            </a:extLst>
          </p:cNvPr>
          <p:cNvSpPr/>
          <p:nvPr/>
        </p:nvSpPr>
        <p:spPr>
          <a:xfrm>
            <a:off x="10144184" y="3535738"/>
            <a:ext cx="919162" cy="919162"/>
          </a:xfrm>
          <a:prstGeom prst="arc">
            <a:avLst>
              <a:gd name="adj1" fmla="val 5420354"/>
              <a:gd name="adj2" fmla="val 10853341"/>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Oval 54">
            <a:extLst>
              <a:ext uri="{FF2B5EF4-FFF2-40B4-BE49-F238E27FC236}">
                <a16:creationId xmlns:a16="http://schemas.microsoft.com/office/drawing/2014/main" xmlns="" id="{4A6EEA54-5314-432F-B5DF-B223248AB8AA}"/>
              </a:ext>
            </a:extLst>
          </p:cNvPr>
          <p:cNvSpPr/>
          <p:nvPr/>
        </p:nvSpPr>
        <p:spPr>
          <a:xfrm>
            <a:off x="10508515" y="3900069"/>
            <a:ext cx="190500" cy="190500"/>
          </a:xfrm>
          <a:prstGeom prst="ellipse">
            <a:avLst/>
          </a:prstGeom>
          <a:solidFill>
            <a:srgbClr val="FFC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Circle: Hollow 55">
            <a:extLst>
              <a:ext uri="{FF2B5EF4-FFF2-40B4-BE49-F238E27FC236}">
                <a16:creationId xmlns:a16="http://schemas.microsoft.com/office/drawing/2014/main" xmlns="" id="{0C983C23-7914-456E-AA37-90FEEBD851C0}"/>
              </a:ext>
            </a:extLst>
          </p:cNvPr>
          <p:cNvSpPr/>
          <p:nvPr/>
        </p:nvSpPr>
        <p:spPr>
          <a:xfrm>
            <a:off x="10389452" y="3781006"/>
            <a:ext cx="428626" cy="428626"/>
          </a:xfrm>
          <a:prstGeom prst="donut">
            <a:avLst>
              <a:gd name="adj" fmla="val 5281"/>
            </a:avLst>
          </a:prstGeom>
          <a:solidFill>
            <a:srgbClr val="FFC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7" name="Circle: Hollow 56">
            <a:extLst>
              <a:ext uri="{FF2B5EF4-FFF2-40B4-BE49-F238E27FC236}">
                <a16:creationId xmlns:a16="http://schemas.microsoft.com/office/drawing/2014/main" xmlns="" id="{CD810234-B3DF-4AE8-B7F5-9B91C3FEE8A3}"/>
              </a:ext>
            </a:extLst>
          </p:cNvPr>
          <p:cNvSpPr/>
          <p:nvPr/>
        </p:nvSpPr>
        <p:spPr>
          <a:xfrm>
            <a:off x="10256580" y="3648134"/>
            <a:ext cx="694370" cy="694370"/>
          </a:xfrm>
          <a:prstGeom prst="donut">
            <a:avLst>
              <a:gd name="adj" fmla="val 287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58" name="Straight Connector 57">
            <a:extLst>
              <a:ext uri="{FF2B5EF4-FFF2-40B4-BE49-F238E27FC236}">
                <a16:creationId xmlns:a16="http://schemas.microsoft.com/office/drawing/2014/main" xmlns="" id="{A61A79A1-830D-43A5-991E-41089FE309F5}"/>
              </a:ext>
            </a:extLst>
          </p:cNvPr>
          <p:cNvCxnSpPr>
            <a:cxnSpLocks/>
          </p:cNvCxnSpPr>
          <p:nvPr/>
        </p:nvCxnSpPr>
        <p:spPr>
          <a:xfrm flipV="1">
            <a:off x="10603766" y="4342505"/>
            <a:ext cx="0" cy="1033387"/>
          </a:xfrm>
          <a:prstGeom prst="line">
            <a:avLst/>
          </a:prstGeom>
          <a:ln w="19050">
            <a:solidFill>
              <a:srgbClr val="FFC500"/>
            </a:solidFill>
          </a:ln>
        </p:spPr>
        <p:style>
          <a:lnRef idx="1">
            <a:schemeClr val="accent1"/>
          </a:lnRef>
          <a:fillRef idx="0">
            <a:schemeClr val="accent1"/>
          </a:fillRef>
          <a:effectRef idx="0">
            <a:schemeClr val="accent1"/>
          </a:effectRef>
          <a:fontRef idx="minor">
            <a:schemeClr val="tx1"/>
          </a:fontRef>
        </p:style>
      </p:cxnSp>
      <p:sp>
        <p:nvSpPr>
          <p:cNvPr id="59" name="Oval 58">
            <a:extLst>
              <a:ext uri="{FF2B5EF4-FFF2-40B4-BE49-F238E27FC236}">
                <a16:creationId xmlns:a16="http://schemas.microsoft.com/office/drawing/2014/main" xmlns="" id="{91D217BA-6735-41FC-ADDE-ADA84BF5E891}"/>
              </a:ext>
            </a:extLst>
          </p:cNvPr>
          <p:cNvSpPr/>
          <p:nvPr/>
        </p:nvSpPr>
        <p:spPr>
          <a:xfrm>
            <a:off x="10541645" y="5350759"/>
            <a:ext cx="124240" cy="124240"/>
          </a:xfrm>
          <a:prstGeom prst="ellipse">
            <a:avLst/>
          </a:prstGeom>
          <a:solidFill>
            <a:srgbClr val="FFC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xmlns="" id="{493BBA26-6FB6-4EDA-AE7C-332D388F6619}"/>
              </a:ext>
            </a:extLst>
          </p:cNvPr>
          <p:cNvSpPr txBox="1"/>
          <p:nvPr/>
        </p:nvSpPr>
        <p:spPr>
          <a:xfrm>
            <a:off x="9846072" y="2961830"/>
            <a:ext cx="1515386" cy="646331"/>
          </a:xfrm>
          <a:prstGeom prst="rect">
            <a:avLst/>
          </a:prstGeom>
          <a:noFill/>
        </p:spPr>
        <p:txBody>
          <a:bodyPr wrap="square" rtlCol="0">
            <a:spAutoFit/>
          </a:bodyPr>
          <a:lstStyle/>
          <a:p>
            <a:pPr algn="ctr"/>
            <a:r>
              <a:rPr lang="en-US" sz="3600" dirty="0" smtClean="0">
                <a:solidFill>
                  <a:srgbClr val="FFC500"/>
                </a:solidFill>
                <a:latin typeface="Agency FB" panose="020B0503020202020204" pitchFamily="34" charset="0"/>
              </a:rPr>
              <a:t>2013</a:t>
            </a:r>
            <a:endParaRPr lang="en-US" sz="3600" dirty="0">
              <a:solidFill>
                <a:srgbClr val="FFC500"/>
              </a:solidFill>
              <a:latin typeface="Agency FB" panose="020B0503020202020204" pitchFamily="34" charset="0"/>
            </a:endParaRPr>
          </a:p>
        </p:txBody>
      </p:sp>
      <p:cxnSp>
        <p:nvCxnSpPr>
          <p:cNvPr id="64" name="Straight Connector 63">
            <a:extLst>
              <a:ext uri="{FF2B5EF4-FFF2-40B4-BE49-F238E27FC236}">
                <a16:creationId xmlns:a16="http://schemas.microsoft.com/office/drawing/2014/main" xmlns="" id="{5CE23E97-80CA-4DCE-905B-0371552128FB}"/>
              </a:ext>
            </a:extLst>
          </p:cNvPr>
          <p:cNvCxnSpPr>
            <a:cxnSpLocks/>
          </p:cNvCxnSpPr>
          <p:nvPr/>
        </p:nvCxnSpPr>
        <p:spPr>
          <a:xfrm>
            <a:off x="651657" y="6212376"/>
            <a:ext cx="2048865" cy="0"/>
          </a:xfrm>
          <a:prstGeom prst="line">
            <a:avLst/>
          </a:prstGeom>
          <a:ln w="19050">
            <a:solidFill>
              <a:srgbClr val="5A1745"/>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xmlns="" id="{36AF9195-D1C7-4EAB-9766-CBBD5AC04E3E}"/>
              </a:ext>
            </a:extLst>
          </p:cNvPr>
          <p:cNvCxnSpPr>
            <a:cxnSpLocks/>
          </p:cNvCxnSpPr>
          <p:nvPr/>
        </p:nvCxnSpPr>
        <p:spPr>
          <a:xfrm>
            <a:off x="5131605" y="6212376"/>
            <a:ext cx="2048865" cy="0"/>
          </a:xfrm>
          <a:prstGeom prst="line">
            <a:avLst/>
          </a:prstGeom>
          <a:ln w="19050">
            <a:solidFill>
              <a:srgbClr val="CA0034"/>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xmlns="" id="{E7FD0854-B613-4503-8F9F-7EBA21977DB6}"/>
              </a:ext>
            </a:extLst>
          </p:cNvPr>
          <p:cNvCxnSpPr>
            <a:cxnSpLocks/>
          </p:cNvCxnSpPr>
          <p:nvPr/>
        </p:nvCxnSpPr>
        <p:spPr>
          <a:xfrm>
            <a:off x="9655100" y="6212376"/>
            <a:ext cx="2048865" cy="0"/>
          </a:xfrm>
          <a:prstGeom prst="line">
            <a:avLst/>
          </a:prstGeom>
          <a:ln w="19050">
            <a:solidFill>
              <a:srgbClr val="FFC50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xmlns="" id="{267D5D77-7183-46A2-913A-91854EB46B5B}"/>
              </a:ext>
            </a:extLst>
          </p:cNvPr>
          <p:cNvCxnSpPr>
            <a:cxnSpLocks/>
          </p:cNvCxnSpPr>
          <p:nvPr/>
        </p:nvCxnSpPr>
        <p:spPr>
          <a:xfrm>
            <a:off x="2807969" y="1835312"/>
            <a:ext cx="2048865" cy="0"/>
          </a:xfrm>
          <a:prstGeom prst="line">
            <a:avLst/>
          </a:prstGeom>
          <a:ln w="19050">
            <a:solidFill>
              <a:srgbClr val="93093D"/>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xmlns="" id="{3FE4C8AC-856E-47A1-86C3-D3143F6DF56B}"/>
              </a:ext>
            </a:extLst>
          </p:cNvPr>
          <p:cNvCxnSpPr>
            <a:cxnSpLocks/>
          </p:cNvCxnSpPr>
          <p:nvPr/>
        </p:nvCxnSpPr>
        <p:spPr>
          <a:xfrm>
            <a:off x="7328027" y="1835312"/>
            <a:ext cx="2048865" cy="0"/>
          </a:xfrm>
          <a:prstGeom prst="line">
            <a:avLst/>
          </a:prstGeom>
          <a:ln w="19050">
            <a:solidFill>
              <a:srgbClr val="FF5626"/>
            </a:solidFill>
          </a:ln>
        </p:spPr>
        <p:style>
          <a:lnRef idx="1">
            <a:schemeClr val="accent1"/>
          </a:lnRef>
          <a:fillRef idx="0">
            <a:schemeClr val="accent1"/>
          </a:fillRef>
          <a:effectRef idx="0">
            <a:schemeClr val="accent1"/>
          </a:effectRef>
          <a:fontRef idx="minor">
            <a:schemeClr val="tx1"/>
          </a:fontRef>
        </p:style>
      </p:cxnSp>
      <p:sp>
        <p:nvSpPr>
          <p:cNvPr id="62" name="TextBox 16">
            <a:extLst>
              <a:ext uri="{FF2B5EF4-FFF2-40B4-BE49-F238E27FC236}">
                <a16:creationId xmlns:a16="http://schemas.microsoft.com/office/drawing/2014/main" xmlns="" id="{E623F98E-5FFF-4701-A99F-87B202C66033}"/>
              </a:ext>
            </a:extLst>
          </p:cNvPr>
          <p:cNvSpPr txBox="1"/>
          <p:nvPr/>
        </p:nvSpPr>
        <p:spPr>
          <a:xfrm>
            <a:off x="2700523" y="1925563"/>
            <a:ext cx="2272530" cy="646331"/>
          </a:xfrm>
          <a:prstGeom prst="rect">
            <a:avLst/>
          </a:prstGeom>
          <a:noFill/>
        </p:spPr>
        <p:txBody>
          <a:bodyPr wrap="square" rtlCol="0">
            <a:spAutoFit/>
          </a:bodyPr>
          <a:lstStyle/>
          <a:p>
            <a:pPr algn="ctr"/>
            <a:r>
              <a:rPr lang="es-EC" dirty="0" smtClean="0">
                <a:solidFill>
                  <a:schemeClr val="bg2">
                    <a:lumMod val="50000"/>
                  </a:schemeClr>
                </a:solidFill>
                <a:latin typeface="Agency FB" panose="020B0503020202020204" pitchFamily="34" charset="0"/>
              </a:rPr>
              <a:t>SE ANALIZAN ESTÁNDARES DE TRANSMISIÓN PARA LA </a:t>
            </a:r>
            <a:r>
              <a:rPr lang="es-EC" dirty="0" err="1" smtClean="0">
                <a:solidFill>
                  <a:schemeClr val="bg2">
                    <a:lumMod val="50000"/>
                  </a:schemeClr>
                </a:solidFill>
                <a:latin typeface="Agency FB" panose="020B0503020202020204" pitchFamily="34" charset="0"/>
              </a:rPr>
              <a:t>TDT</a:t>
            </a:r>
            <a:endParaRPr lang="es-EC" dirty="0">
              <a:solidFill>
                <a:schemeClr val="bg2">
                  <a:lumMod val="50000"/>
                </a:schemeClr>
              </a:solidFill>
              <a:latin typeface="Agency FB" panose="020B0503020202020204" pitchFamily="34" charset="0"/>
            </a:endParaRPr>
          </a:p>
        </p:txBody>
      </p:sp>
      <p:sp>
        <p:nvSpPr>
          <p:cNvPr id="65" name="TextBox 16">
            <a:extLst>
              <a:ext uri="{FF2B5EF4-FFF2-40B4-BE49-F238E27FC236}">
                <a16:creationId xmlns:a16="http://schemas.microsoft.com/office/drawing/2014/main" xmlns="" id="{E623F98E-5FFF-4701-A99F-87B202C66033}"/>
              </a:ext>
            </a:extLst>
          </p:cNvPr>
          <p:cNvSpPr txBox="1"/>
          <p:nvPr/>
        </p:nvSpPr>
        <p:spPr>
          <a:xfrm>
            <a:off x="4856833" y="5566045"/>
            <a:ext cx="2471193" cy="646331"/>
          </a:xfrm>
          <a:prstGeom prst="rect">
            <a:avLst/>
          </a:prstGeom>
          <a:noFill/>
        </p:spPr>
        <p:txBody>
          <a:bodyPr wrap="square" rtlCol="0">
            <a:spAutoFit/>
          </a:bodyPr>
          <a:lstStyle/>
          <a:p>
            <a:pPr algn="ctr"/>
            <a:r>
              <a:rPr lang="es-EC" dirty="0" err="1" smtClean="0">
                <a:solidFill>
                  <a:schemeClr val="bg2">
                    <a:lumMod val="50000"/>
                  </a:schemeClr>
                </a:solidFill>
                <a:latin typeface="Agency FB" panose="020B0503020202020204" pitchFamily="34" charset="0"/>
              </a:rPr>
              <a:t>MINTEL</a:t>
            </a:r>
            <a:r>
              <a:rPr lang="es-EC" dirty="0" smtClean="0">
                <a:solidFill>
                  <a:schemeClr val="bg2">
                    <a:lumMod val="50000"/>
                  </a:schemeClr>
                </a:solidFill>
                <a:latin typeface="Agency FB" panose="020B0503020202020204" pitchFamily="34" charset="0"/>
              </a:rPr>
              <a:t> FIRMA LA ADOPCIÓN DEL SISTEMA </a:t>
            </a:r>
            <a:r>
              <a:rPr lang="es-EC" dirty="0" err="1" smtClean="0">
                <a:solidFill>
                  <a:schemeClr val="bg2">
                    <a:lumMod val="50000"/>
                  </a:schemeClr>
                </a:solidFill>
                <a:latin typeface="Agency FB" panose="020B0503020202020204" pitchFamily="34" charset="0"/>
              </a:rPr>
              <a:t>ISDB</a:t>
            </a:r>
            <a:r>
              <a:rPr lang="es-EC" dirty="0" smtClean="0">
                <a:solidFill>
                  <a:schemeClr val="bg2">
                    <a:lumMod val="50000"/>
                  </a:schemeClr>
                </a:solidFill>
                <a:latin typeface="Agency FB" panose="020B0503020202020204" pitchFamily="34" charset="0"/>
              </a:rPr>
              <a:t>-Tb</a:t>
            </a:r>
            <a:endParaRPr lang="es-EC" dirty="0">
              <a:solidFill>
                <a:schemeClr val="bg2">
                  <a:lumMod val="50000"/>
                </a:schemeClr>
              </a:solidFill>
              <a:latin typeface="Agency FB" panose="020B0503020202020204" pitchFamily="34" charset="0"/>
            </a:endParaRPr>
          </a:p>
        </p:txBody>
      </p:sp>
      <p:sp>
        <p:nvSpPr>
          <p:cNvPr id="72" name="TextBox 16">
            <a:extLst>
              <a:ext uri="{FF2B5EF4-FFF2-40B4-BE49-F238E27FC236}">
                <a16:creationId xmlns:a16="http://schemas.microsoft.com/office/drawing/2014/main" xmlns="" id="{E623F98E-5FFF-4701-A99F-87B202C66033}"/>
              </a:ext>
            </a:extLst>
          </p:cNvPr>
          <p:cNvSpPr txBox="1"/>
          <p:nvPr/>
        </p:nvSpPr>
        <p:spPr>
          <a:xfrm>
            <a:off x="7328026" y="1887115"/>
            <a:ext cx="2048866" cy="646331"/>
          </a:xfrm>
          <a:prstGeom prst="rect">
            <a:avLst/>
          </a:prstGeom>
          <a:noFill/>
        </p:spPr>
        <p:txBody>
          <a:bodyPr wrap="square" rtlCol="0">
            <a:spAutoFit/>
          </a:bodyPr>
          <a:lstStyle/>
          <a:p>
            <a:pPr algn="ctr"/>
            <a:r>
              <a:rPr lang="es-EC" dirty="0" smtClean="0">
                <a:solidFill>
                  <a:schemeClr val="bg2">
                    <a:lumMod val="50000"/>
                  </a:schemeClr>
                </a:solidFill>
                <a:latin typeface="Agency FB" panose="020B0503020202020204" pitchFamily="34" charset="0"/>
              </a:rPr>
              <a:t>PRIMERAS PRUEBAS DE TRANSMISIÓN</a:t>
            </a:r>
            <a:endParaRPr lang="es-EC" dirty="0">
              <a:solidFill>
                <a:schemeClr val="bg2">
                  <a:lumMod val="50000"/>
                </a:schemeClr>
              </a:solidFill>
              <a:latin typeface="Agency FB" panose="020B0503020202020204" pitchFamily="34" charset="0"/>
            </a:endParaRPr>
          </a:p>
        </p:txBody>
      </p:sp>
      <p:sp>
        <p:nvSpPr>
          <p:cNvPr id="73" name="TextBox 16">
            <a:extLst>
              <a:ext uri="{FF2B5EF4-FFF2-40B4-BE49-F238E27FC236}">
                <a16:creationId xmlns:a16="http://schemas.microsoft.com/office/drawing/2014/main" xmlns="" id="{E623F98E-5FFF-4701-A99F-87B202C66033}"/>
              </a:ext>
            </a:extLst>
          </p:cNvPr>
          <p:cNvSpPr txBox="1"/>
          <p:nvPr/>
        </p:nvSpPr>
        <p:spPr>
          <a:xfrm>
            <a:off x="9185420" y="5566045"/>
            <a:ext cx="2836689" cy="646331"/>
          </a:xfrm>
          <a:prstGeom prst="rect">
            <a:avLst/>
          </a:prstGeom>
          <a:noFill/>
        </p:spPr>
        <p:txBody>
          <a:bodyPr wrap="square" rtlCol="0">
            <a:spAutoFit/>
          </a:bodyPr>
          <a:lstStyle/>
          <a:p>
            <a:pPr algn="ctr"/>
            <a:r>
              <a:rPr lang="es-EC" dirty="0" smtClean="0">
                <a:solidFill>
                  <a:schemeClr val="bg2">
                    <a:lumMod val="50000"/>
                  </a:schemeClr>
                </a:solidFill>
                <a:latin typeface="Agency FB" panose="020B0503020202020204" pitchFamily="34" charset="0"/>
              </a:rPr>
              <a:t>ECUADOR TV Y </a:t>
            </a:r>
            <a:r>
              <a:rPr lang="es-EC" dirty="0" err="1" smtClean="0">
                <a:solidFill>
                  <a:schemeClr val="bg2">
                    <a:lumMod val="50000"/>
                  </a:schemeClr>
                </a:solidFill>
                <a:latin typeface="Agency FB" panose="020B0503020202020204" pitchFamily="34" charset="0"/>
              </a:rPr>
              <a:t>OROMAR</a:t>
            </a:r>
            <a:r>
              <a:rPr lang="es-EC" dirty="0" smtClean="0">
                <a:solidFill>
                  <a:schemeClr val="bg2">
                    <a:lumMod val="50000"/>
                  </a:schemeClr>
                </a:solidFill>
                <a:latin typeface="Agency FB" panose="020B0503020202020204" pitchFamily="34" charset="0"/>
              </a:rPr>
              <a:t> TRANSMITEN PROGRAMACIÓN CON SEÑAL DIGITAL</a:t>
            </a:r>
            <a:endParaRPr lang="es-EC" dirty="0">
              <a:solidFill>
                <a:schemeClr val="bg2">
                  <a:lumMod val="50000"/>
                </a:schemeClr>
              </a:solidFill>
              <a:latin typeface="Agency FB" panose="020B0503020202020204" pitchFamily="34" charset="0"/>
            </a:endParaRPr>
          </a:p>
        </p:txBody>
      </p:sp>
      <p:sp>
        <p:nvSpPr>
          <p:cNvPr id="75" name="TextBox 16">
            <a:extLst>
              <a:ext uri="{FF2B5EF4-FFF2-40B4-BE49-F238E27FC236}">
                <a16:creationId xmlns:a16="http://schemas.microsoft.com/office/drawing/2014/main" xmlns="" id="{E623F98E-5FFF-4701-A99F-87B202C66033}"/>
              </a:ext>
            </a:extLst>
          </p:cNvPr>
          <p:cNvSpPr txBox="1"/>
          <p:nvPr/>
        </p:nvSpPr>
        <p:spPr>
          <a:xfrm>
            <a:off x="160421" y="329374"/>
            <a:ext cx="11861688" cy="584775"/>
          </a:xfrm>
          <a:prstGeom prst="rect">
            <a:avLst/>
          </a:prstGeom>
          <a:noFill/>
        </p:spPr>
        <p:txBody>
          <a:bodyPr wrap="square" rtlCol="0">
            <a:spAutoFit/>
          </a:bodyPr>
          <a:lstStyle/>
          <a:p>
            <a:pPr algn="ctr"/>
            <a:r>
              <a:rPr lang="es-EC" sz="3200" dirty="0" smtClean="0">
                <a:solidFill>
                  <a:schemeClr val="bg2">
                    <a:lumMod val="50000"/>
                  </a:schemeClr>
                </a:solidFill>
                <a:latin typeface="Agency FB" panose="020B0503020202020204" pitchFamily="34" charset="0"/>
              </a:rPr>
              <a:t>LA TELEVISIÓN DIGITAL TERRESTRE Y SU INCURSIÓN EN EL ECUADOR</a:t>
            </a:r>
            <a:endParaRPr lang="es-EC" sz="3200" dirty="0">
              <a:solidFill>
                <a:schemeClr val="bg2">
                  <a:lumMod val="50000"/>
                </a:schemeClr>
              </a:solidFill>
              <a:latin typeface="Agency FB" panose="020B0503020202020204" pitchFamily="34" charset="0"/>
            </a:endParaRPr>
          </a:p>
        </p:txBody>
      </p:sp>
      <p:grpSp>
        <p:nvGrpSpPr>
          <p:cNvPr id="80" name="Group 78">
            <a:extLst>
              <a:ext uri="{FF2B5EF4-FFF2-40B4-BE49-F238E27FC236}">
                <a16:creationId xmlns:a16="http://schemas.microsoft.com/office/drawing/2014/main" xmlns="" id="{B347FCAE-CD51-47C1-A0E5-7FE287A79E42}"/>
              </a:ext>
            </a:extLst>
          </p:cNvPr>
          <p:cNvGrpSpPr/>
          <p:nvPr/>
        </p:nvGrpSpPr>
        <p:grpSpPr>
          <a:xfrm>
            <a:off x="5378756" y="1062002"/>
            <a:ext cx="1434489" cy="190500"/>
            <a:chOff x="4679586" y="878988"/>
            <a:chExt cx="1434489" cy="190500"/>
          </a:xfrm>
        </p:grpSpPr>
        <p:sp>
          <p:nvSpPr>
            <p:cNvPr id="81" name="Oval 70">
              <a:extLst>
                <a:ext uri="{FF2B5EF4-FFF2-40B4-BE49-F238E27FC236}">
                  <a16:creationId xmlns:a16="http://schemas.microsoft.com/office/drawing/2014/main" xmlns="" id="{957F6F33-D335-4F37-A9F5-23DE49CB0B4A}"/>
                </a:ext>
              </a:extLst>
            </p:cNvPr>
            <p:cNvSpPr/>
            <p:nvPr/>
          </p:nvSpPr>
          <p:spPr>
            <a:xfrm>
              <a:off x="4679586" y="878988"/>
              <a:ext cx="190500" cy="190500"/>
            </a:xfrm>
            <a:prstGeom prst="ellipse">
              <a:avLst/>
            </a:prstGeom>
            <a:solidFill>
              <a:srgbClr val="5A17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73">
              <a:extLst>
                <a:ext uri="{FF2B5EF4-FFF2-40B4-BE49-F238E27FC236}">
                  <a16:creationId xmlns:a16="http://schemas.microsoft.com/office/drawing/2014/main" xmlns="" id="{9D3A95DB-0E0C-40A8-88F7-9DAC67B156F6}"/>
                </a:ext>
              </a:extLst>
            </p:cNvPr>
            <p:cNvSpPr/>
            <p:nvPr/>
          </p:nvSpPr>
          <p:spPr>
            <a:xfrm>
              <a:off x="4990736" y="878988"/>
              <a:ext cx="190500" cy="190500"/>
            </a:xfrm>
            <a:prstGeom prst="ellipse">
              <a:avLst/>
            </a:prstGeom>
            <a:solidFill>
              <a:srgbClr val="930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75">
              <a:extLst>
                <a:ext uri="{FF2B5EF4-FFF2-40B4-BE49-F238E27FC236}">
                  <a16:creationId xmlns:a16="http://schemas.microsoft.com/office/drawing/2014/main" xmlns="" id="{AD1EA8C3-D35D-4FB7-8D6B-858B4EE08256}"/>
                </a:ext>
              </a:extLst>
            </p:cNvPr>
            <p:cNvSpPr/>
            <p:nvPr/>
          </p:nvSpPr>
          <p:spPr>
            <a:xfrm>
              <a:off x="5301522" y="878988"/>
              <a:ext cx="190500" cy="190500"/>
            </a:xfrm>
            <a:prstGeom prst="ellipse">
              <a:avLst/>
            </a:prstGeom>
            <a:solidFill>
              <a:srgbClr val="CA00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76">
              <a:extLst>
                <a:ext uri="{FF2B5EF4-FFF2-40B4-BE49-F238E27FC236}">
                  <a16:creationId xmlns:a16="http://schemas.microsoft.com/office/drawing/2014/main" xmlns="" id="{FD4B96A9-29AD-4507-B1E8-D12C03BAD2C2}"/>
                </a:ext>
              </a:extLst>
            </p:cNvPr>
            <p:cNvSpPr/>
            <p:nvPr/>
          </p:nvSpPr>
          <p:spPr>
            <a:xfrm>
              <a:off x="5612308" y="878988"/>
              <a:ext cx="190500" cy="190500"/>
            </a:xfrm>
            <a:prstGeom prst="ellipse">
              <a:avLst/>
            </a:prstGeom>
            <a:solidFill>
              <a:srgbClr val="FF5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77">
              <a:extLst>
                <a:ext uri="{FF2B5EF4-FFF2-40B4-BE49-F238E27FC236}">
                  <a16:creationId xmlns:a16="http://schemas.microsoft.com/office/drawing/2014/main" xmlns="" id="{50AFA104-D1BD-427D-90C1-6CE47F2C7A56}"/>
                </a:ext>
              </a:extLst>
            </p:cNvPr>
            <p:cNvSpPr/>
            <p:nvPr/>
          </p:nvSpPr>
          <p:spPr>
            <a:xfrm>
              <a:off x="5923575" y="878988"/>
              <a:ext cx="190500" cy="190500"/>
            </a:xfrm>
            <a:prstGeom prst="ellipse">
              <a:avLst/>
            </a:prstGeom>
            <a:solidFill>
              <a:srgbClr val="FFC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41253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250"/>
                                        <p:tgtEl>
                                          <p:spTgt spid="7"/>
                                        </p:tgtEl>
                                      </p:cBhvr>
                                    </p:animEffect>
                                  </p:childTnLst>
                                </p:cTn>
                              </p:par>
                            </p:childTnLst>
                          </p:cTn>
                        </p:par>
                        <p:par>
                          <p:cTn id="8" fill="hold">
                            <p:stCondLst>
                              <p:cond delay="250"/>
                            </p:stCondLst>
                            <p:childTnLst>
                              <p:par>
                                <p:cTn id="9" presetID="53" presetClass="entr" presetSubtype="16"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250" fill="hold"/>
                                        <p:tgtEl>
                                          <p:spTgt spid="8"/>
                                        </p:tgtEl>
                                        <p:attrNameLst>
                                          <p:attrName>ppt_w</p:attrName>
                                        </p:attrNameLst>
                                      </p:cBhvr>
                                      <p:tavLst>
                                        <p:tav tm="0">
                                          <p:val>
                                            <p:fltVal val="0"/>
                                          </p:val>
                                        </p:tav>
                                        <p:tav tm="100000">
                                          <p:val>
                                            <p:strVal val="#ppt_w"/>
                                          </p:val>
                                        </p:tav>
                                      </p:tavLst>
                                    </p:anim>
                                    <p:anim calcmode="lin" valueType="num">
                                      <p:cBhvr>
                                        <p:cTn id="12" dur="250" fill="hold"/>
                                        <p:tgtEl>
                                          <p:spTgt spid="8"/>
                                        </p:tgtEl>
                                        <p:attrNameLst>
                                          <p:attrName>ppt_h</p:attrName>
                                        </p:attrNameLst>
                                      </p:cBhvr>
                                      <p:tavLst>
                                        <p:tav tm="0">
                                          <p:val>
                                            <p:fltVal val="0"/>
                                          </p:val>
                                        </p:tav>
                                        <p:tav tm="100000">
                                          <p:val>
                                            <p:strVal val="#ppt_h"/>
                                          </p:val>
                                        </p:tav>
                                      </p:tavLst>
                                    </p:anim>
                                    <p:animEffect transition="in" filter="fade">
                                      <p:cBhvr>
                                        <p:cTn id="13" dur="250"/>
                                        <p:tgtEl>
                                          <p:spTgt spid="8"/>
                                        </p:tgtEl>
                                      </p:cBhvr>
                                    </p:animEffect>
                                  </p:childTnLst>
                                </p:cTn>
                              </p:par>
                            </p:childTnLst>
                          </p:cTn>
                        </p:par>
                        <p:par>
                          <p:cTn id="14" fill="hold">
                            <p:stCondLst>
                              <p:cond delay="500"/>
                            </p:stCondLst>
                            <p:childTnLst>
                              <p:par>
                                <p:cTn id="15" presetID="53" presetClass="entr" presetSubtype="16"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250" fill="hold"/>
                                        <p:tgtEl>
                                          <p:spTgt spid="9"/>
                                        </p:tgtEl>
                                        <p:attrNameLst>
                                          <p:attrName>ppt_w</p:attrName>
                                        </p:attrNameLst>
                                      </p:cBhvr>
                                      <p:tavLst>
                                        <p:tav tm="0">
                                          <p:val>
                                            <p:fltVal val="0"/>
                                          </p:val>
                                        </p:tav>
                                        <p:tav tm="100000">
                                          <p:val>
                                            <p:strVal val="#ppt_w"/>
                                          </p:val>
                                        </p:tav>
                                      </p:tavLst>
                                    </p:anim>
                                    <p:anim calcmode="lin" valueType="num">
                                      <p:cBhvr>
                                        <p:cTn id="18" dur="250" fill="hold"/>
                                        <p:tgtEl>
                                          <p:spTgt spid="9"/>
                                        </p:tgtEl>
                                        <p:attrNameLst>
                                          <p:attrName>ppt_h</p:attrName>
                                        </p:attrNameLst>
                                      </p:cBhvr>
                                      <p:tavLst>
                                        <p:tav tm="0">
                                          <p:val>
                                            <p:fltVal val="0"/>
                                          </p:val>
                                        </p:tav>
                                        <p:tav tm="100000">
                                          <p:val>
                                            <p:strVal val="#ppt_h"/>
                                          </p:val>
                                        </p:tav>
                                      </p:tavLst>
                                    </p:anim>
                                    <p:animEffect transition="in" filter="fade">
                                      <p:cBhvr>
                                        <p:cTn id="19" dur="250"/>
                                        <p:tgtEl>
                                          <p:spTgt spid="9"/>
                                        </p:tgtEl>
                                      </p:cBhvr>
                                    </p:animEffect>
                                  </p:childTnLst>
                                </p:cTn>
                              </p:par>
                            </p:childTnLst>
                          </p:cTn>
                        </p:par>
                        <p:par>
                          <p:cTn id="20" fill="hold">
                            <p:stCondLst>
                              <p:cond delay="750"/>
                            </p:stCondLst>
                            <p:childTnLst>
                              <p:par>
                                <p:cTn id="21" presetID="53" presetClass="entr" presetSubtype="16"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250" fill="hold"/>
                                        <p:tgtEl>
                                          <p:spTgt spid="10"/>
                                        </p:tgtEl>
                                        <p:attrNameLst>
                                          <p:attrName>ppt_w</p:attrName>
                                        </p:attrNameLst>
                                      </p:cBhvr>
                                      <p:tavLst>
                                        <p:tav tm="0">
                                          <p:val>
                                            <p:fltVal val="0"/>
                                          </p:val>
                                        </p:tav>
                                        <p:tav tm="100000">
                                          <p:val>
                                            <p:strVal val="#ppt_w"/>
                                          </p:val>
                                        </p:tav>
                                      </p:tavLst>
                                    </p:anim>
                                    <p:anim calcmode="lin" valueType="num">
                                      <p:cBhvr>
                                        <p:cTn id="24" dur="250" fill="hold"/>
                                        <p:tgtEl>
                                          <p:spTgt spid="10"/>
                                        </p:tgtEl>
                                        <p:attrNameLst>
                                          <p:attrName>ppt_h</p:attrName>
                                        </p:attrNameLst>
                                      </p:cBhvr>
                                      <p:tavLst>
                                        <p:tav tm="0">
                                          <p:val>
                                            <p:fltVal val="0"/>
                                          </p:val>
                                        </p:tav>
                                        <p:tav tm="100000">
                                          <p:val>
                                            <p:strVal val="#ppt_h"/>
                                          </p:val>
                                        </p:tav>
                                      </p:tavLst>
                                    </p:anim>
                                    <p:animEffect transition="in" filter="fade">
                                      <p:cBhvr>
                                        <p:cTn id="25" dur="250"/>
                                        <p:tgtEl>
                                          <p:spTgt spid="10"/>
                                        </p:tgtEl>
                                      </p:cBhvr>
                                    </p:animEffect>
                                  </p:childTnLst>
                                </p:cTn>
                              </p:par>
                            </p:childTnLst>
                          </p:cTn>
                        </p:par>
                        <p:par>
                          <p:cTn id="26" fill="hold">
                            <p:stCondLst>
                              <p:cond delay="1000"/>
                            </p:stCondLst>
                            <p:childTnLst>
                              <p:par>
                                <p:cTn id="27" presetID="22" presetClass="entr" presetSubtype="1"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up)">
                                      <p:cBhvr>
                                        <p:cTn id="29" dur="250"/>
                                        <p:tgtEl>
                                          <p:spTgt spid="12"/>
                                        </p:tgtEl>
                                      </p:cBhvr>
                                    </p:animEffect>
                                  </p:childTnLst>
                                </p:cTn>
                              </p:par>
                            </p:childTnLst>
                          </p:cTn>
                        </p:par>
                        <p:par>
                          <p:cTn id="30" fill="hold">
                            <p:stCondLst>
                              <p:cond delay="1250"/>
                            </p:stCondLst>
                            <p:childTnLst>
                              <p:par>
                                <p:cTn id="31" presetID="53" presetClass="entr" presetSubtype="16" fill="hold" grpId="0" nodeType="after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250" fill="hold"/>
                                        <p:tgtEl>
                                          <p:spTgt spid="14"/>
                                        </p:tgtEl>
                                        <p:attrNameLst>
                                          <p:attrName>ppt_w</p:attrName>
                                        </p:attrNameLst>
                                      </p:cBhvr>
                                      <p:tavLst>
                                        <p:tav tm="0">
                                          <p:val>
                                            <p:fltVal val="0"/>
                                          </p:val>
                                        </p:tav>
                                        <p:tav tm="100000">
                                          <p:val>
                                            <p:strVal val="#ppt_w"/>
                                          </p:val>
                                        </p:tav>
                                      </p:tavLst>
                                    </p:anim>
                                    <p:anim calcmode="lin" valueType="num">
                                      <p:cBhvr>
                                        <p:cTn id="34" dur="250" fill="hold"/>
                                        <p:tgtEl>
                                          <p:spTgt spid="14"/>
                                        </p:tgtEl>
                                        <p:attrNameLst>
                                          <p:attrName>ppt_h</p:attrName>
                                        </p:attrNameLst>
                                      </p:cBhvr>
                                      <p:tavLst>
                                        <p:tav tm="0">
                                          <p:val>
                                            <p:fltVal val="0"/>
                                          </p:val>
                                        </p:tav>
                                        <p:tav tm="100000">
                                          <p:val>
                                            <p:strVal val="#ppt_h"/>
                                          </p:val>
                                        </p:tav>
                                      </p:tavLst>
                                    </p:anim>
                                    <p:animEffect transition="in" filter="fade">
                                      <p:cBhvr>
                                        <p:cTn id="35" dur="250"/>
                                        <p:tgtEl>
                                          <p:spTgt spid="14"/>
                                        </p:tgtEl>
                                      </p:cBhvr>
                                    </p:animEffect>
                                  </p:childTnLst>
                                </p:cTn>
                              </p:par>
                            </p:childTnLst>
                          </p:cTn>
                        </p:par>
                        <p:par>
                          <p:cTn id="36" fill="hold">
                            <p:stCondLst>
                              <p:cond delay="1500"/>
                            </p:stCondLst>
                            <p:childTnLst>
                              <p:par>
                                <p:cTn id="37" presetID="53" presetClass="entr" presetSubtype="16" fill="hold" grpId="0" nodeType="after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250" fill="hold"/>
                                        <p:tgtEl>
                                          <p:spTgt spid="11"/>
                                        </p:tgtEl>
                                        <p:attrNameLst>
                                          <p:attrName>ppt_w</p:attrName>
                                        </p:attrNameLst>
                                      </p:cBhvr>
                                      <p:tavLst>
                                        <p:tav tm="0">
                                          <p:val>
                                            <p:fltVal val="0"/>
                                          </p:val>
                                        </p:tav>
                                        <p:tav tm="100000">
                                          <p:val>
                                            <p:strVal val="#ppt_w"/>
                                          </p:val>
                                        </p:tav>
                                      </p:tavLst>
                                    </p:anim>
                                    <p:anim calcmode="lin" valueType="num">
                                      <p:cBhvr>
                                        <p:cTn id="40" dur="250" fill="hold"/>
                                        <p:tgtEl>
                                          <p:spTgt spid="11"/>
                                        </p:tgtEl>
                                        <p:attrNameLst>
                                          <p:attrName>ppt_h</p:attrName>
                                        </p:attrNameLst>
                                      </p:cBhvr>
                                      <p:tavLst>
                                        <p:tav tm="0">
                                          <p:val>
                                            <p:fltVal val="0"/>
                                          </p:val>
                                        </p:tav>
                                        <p:tav tm="100000">
                                          <p:val>
                                            <p:strVal val="#ppt_h"/>
                                          </p:val>
                                        </p:tav>
                                      </p:tavLst>
                                    </p:anim>
                                    <p:animEffect transition="in" filter="fade">
                                      <p:cBhvr>
                                        <p:cTn id="41" dur="250"/>
                                        <p:tgtEl>
                                          <p:spTgt spid="11"/>
                                        </p:tgtEl>
                                      </p:cBhvr>
                                    </p:animEffect>
                                  </p:childTnLst>
                                </p:cTn>
                              </p:par>
                              <p:par>
                                <p:cTn id="42" presetID="47" presetClass="entr" presetSubtype="0"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250"/>
                                        <p:tgtEl>
                                          <p:spTgt spid="16"/>
                                        </p:tgtEl>
                                      </p:cBhvr>
                                    </p:animEffect>
                                    <p:anim calcmode="lin" valueType="num">
                                      <p:cBhvr>
                                        <p:cTn id="45" dur="250" fill="hold"/>
                                        <p:tgtEl>
                                          <p:spTgt spid="16"/>
                                        </p:tgtEl>
                                        <p:attrNameLst>
                                          <p:attrName>ppt_x</p:attrName>
                                        </p:attrNameLst>
                                      </p:cBhvr>
                                      <p:tavLst>
                                        <p:tav tm="0">
                                          <p:val>
                                            <p:strVal val="#ppt_x"/>
                                          </p:val>
                                        </p:tav>
                                        <p:tav tm="100000">
                                          <p:val>
                                            <p:strVal val="#ppt_x"/>
                                          </p:val>
                                        </p:tav>
                                      </p:tavLst>
                                    </p:anim>
                                    <p:anim calcmode="lin" valueType="num">
                                      <p:cBhvr>
                                        <p:cTn id="46" dur="250" fill="hold"/>
                                        <p:tgtEl>
                                          <p:spTgt spid="16"/>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250"/>
                                        <p:tgtEl>
                                          <p:spTgt spid="17"/>
                                        </p:tgtEl>
                                      </p:cBhvr>
                                    </p:animEffect>
                                    <p:anim calcmode="lin" valueType="num">
                                      <p:cBhvr>
                                        <p:cTn id="50" dur="250" fill="hold"/>
                                        <p:tgtEl>
                                          <p:spTgt spid="17"/>
                                        </p:tgtEl>
                                        <p:attrNameLst>
                                          <p:attrName>ppt_x</p:attrName>
                                        </p:attrNameLst>
                                      </p:cBhvr>
                                      <p:tavLst>
                                        <p:tav tm="0">
                                          <p:val>
                                            <p:strVal val="#ppt_x"/>
                                          </p:val>
                                        </p:tav>
                                        <p:tav tm="100000">
                                          <p:val>
                                            <p:strVal val="#ppt_x"/>
                                          </p:val>
                                        </p:tav>
                                      </p:tavLst>
                                    </p:anim>
                                    <p:anim calcmode="lin" valueType="num">
                                      <p:cBhvr>
                                        <p:cTn id="51" dur="250" fill="hold"/>
                                        <p:tgtEl>
                                          <p:spTgt spid="17"/>
                                        </p:tgtEl>
                                        <p:attrNameLst>
                                          <p:attrName>ppt_y</p:attrName>
                                        </p:attrNameLst>
                                      </p:cBhvr>
                                      <p:tavLst>
                                        <p:tav tm="0">
                                          <p:val>
                                            <p:strVal val="#ppt_y+.1"/>
                                          </p:val>
                                        </p:tav>
                                        <p:tav tm="100000">
                                          <p:val>
                                            <p:strVal val="#ppt_y"/>
                                          </p:val>
                                        </p:tav>
                                      </p:tavLst>
                                    </p:anim>
                                  </p:childTnLst>
                                </p:cTn>
                              </p:par>
                            </p:childTnLst>
                          </p:cTn>
                        </p:par>
                        <p:par>
                          <p:cTn id="52" fill="hold">
                            <p:stCondLst>
                              <p:cond delay="1750"/>
                            </p:stCondLst>
                            <p:childTnLst>
                              <p:par>
                                <p:cTn id="53" presetID="22" presetClass="entr" presetSubtype="8" fill="hold" nodeType="afterEffect">
                                  <p:stCondLst>
                                    <p:cond delay="0"/>
                                  </p:stCondLst>
                                  <p:childTnLst>
                                    <p:set>
                                      <p:cBhvr>
                                        <p:cTn id="54" dur="1" fill="hold">
                                          <p:stCondLst>
                                            <p:cond delay="0"/>
                                          </p:stCondLst>
                                        </p:cTn>
                                        <p:tgtEl>
                                          <p:spTgt spid="64"/>
                                        </p:tgtEl>
                                        <p:attrNameLst>
                                          <p:attrName>style.visibility</p:attrName>
                                        </p:attrNameLst>
                                      </p:cBhvr>
                                      <p:to>
                                        <p:strVal val="visible"/>
                                      </p:to>
                                    </p:set>
                                    <p:animEffect transition="in" filter="wipe(left)">
                                      <p:cBhvr>
                                        <p:cTn id="55" dur="250"/>
                                        <p:tgtEl>
                                          <p:spTgt spid="64"/>
                                        </p:tgtEl>
                                      </p:cBhvr>
                                    </p:animEffect>
                                  </p:childTnLst>
                                </p:cTn>
                              </p:par>
                            </p:childTnLst>
                          </p:cTn>
                        </p:par>
                        <p:par>
                          <p:cTn id="56" fill="hold">
                            <p:stCondLst>
                              <p:cond delay="2000"/>
                            </p:stCondLst>
                            <p:childTnLst>
                              <p:par>
                                <p:cTn id="57" presetID="22" presetClass="entr" presetSubtype="8" fill="hold" nodeType="after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wipe(left)">
                                      <p:cBhvr>
                                        <p:cTn id="59" dur="250"/>
                                        <p:tgtEl>
                                          <p:spTgt spid="19"/>
                                        </p:tgtEl>
                                      </p:cBhvr>
                                    </p:animEffect>
                                  </p:childTnLst>
                                </p:cTn>
                              </p:par>
                            </p:childTnLst>
                          </p:cTn>
                        </p:par>
                        <p:par>
                          <p:cTn id="60" fill="hold">
                            <p:stCondLst>
                              <p:cond delay="2250"/>
                            </p:stCondLst>
                            <p:childTnLst>
                              <p:par>
                                <p:cTn id="61" presetID="53" presetClass="entr" presetSubtype="16" fill="hold" grpId="0" nodeType="afterEffect">
                                  <p:stCondLst>
                                    <p:cond delay="0"/>
                                  </p:stCondLst>
                                  <p:childTnLst>
                                    <p:set>
                                      <p:cBhvr>
                                        <p:cTn id="62" dur="1" fill="hold">
                                          <p:stCondLst>
                                            <p:cond delay="0"/>
                                          </p:stCondLst>
                                        </p:cTn>
                                        <p:tgtEl>
                                          <p:spTgt spid="20"/>
                                        </p:tgtEl>
                                        <p:attrNameLst>
                                          <p:attrName>style.visibility</p:attrName>
                                        </p:attrNameLst>
                                      </p:cBhvr>
                                      <p:to>
                                        <p:strVal val="visible"/>
                                      </p:to>
                                    </p:set>
                                    <p:anim calcmode="lin" valueType="num">
                                      <p:cBhvr>
                                        <p:cTn id="63" dur="250" fill="hold"/>
                                        <p:tgtEl>
                                          <p:spTgt spid="20"/>
                                        </p:tgtEl>
                                        <p:attrNameLst>
                                          <p:attrName>ppt_w</p:attrName>
                                        </p:attrNameLst>
                                      </p:cBhvr>
                                      <p:tavLst>
                                        <p:tav tm="0">
                                          <p:val>
                                            <p:fltVal val="0"/>
                                          </p:val>
                                        </p:tav>
                                        <p:tav tm="100000">
                                          <p:val>
                                            <p:strVal val="#ppt_w"/>
                                          </p:val>
                                        </p:tav>
                                      </p:tavLst>
                                    </p:anim>
                                    <p:anim calcmode="lin" valueType="num">
                                      <p:cBhvr>
                                        <p:cTn id="64" dur="250" fill="hold"/>
                                        <p:tgtEl>
                                          <p:spTgt spid="20"/>
                                        </p:tgtEl>
                                        <p:attrNameLst>
                                          <p:attrName>ppt_h</p:attrName>
                                        </p:attrNameLst>
                                      </p:cBhvr>
                                      <p:tavLst>
                                        <p:tav tm="0">
                                          <p:val>
                                            <p:fltVal val="0"/>
                                          </p:val>
                                        </p:tav>
                                        <p:tav tm="100000">
                                          <p:val>
                                            <p:strVal val="#ppt_h"/>
                                          </p:val>
                                        </p:tav>
                                      </p:tavLst>
                                    </p:anim>
                                    <p:animEffect transition="in" filter="fade">
                                      <p:cBhvr>
                                        <p:cTn id="65" dur="250"/>
                                        <p:tgtEl>
                                          <p:spTgt spid="20"/>
                                        </p:tgtEl>
                                      </p:cBhvr>
                                    </p:animEffect>
                                  </p:childTnLst>
                                </p:cTn>
                              </p:par>
                            </p:childTnLst>
                          </p:cTn>
                        </p:par>
                        <p:par>
                          <p:cTn id="66" fill="hold">
                            <p:stCondLst>
                              <p:cond delay="2500"/>
                            </p:stCondLst>
                            <p:childTnLst>
                              <p:par>
                                <p:cTn id="67" presetID="53" presetClass="entr" presetSubtype="16" fill="hold" grpId="0" nodeType="afterEffect">
                                  <p:stCondLst>
                                    <p:cond delay="0"/>
                                  </p:stCondLst>
                                  <p:childTnLst>
                                    <p:set>
                                      <p:cBhvr>
                                        <p:cTn id="68" dur="1" fill="hold">
                                          <p:stCondLst>
                                            <p:cond delay="0"/>
                                          </p:stCondLst>
                                        </p:cTn>
                                        <p:tgtEl>
                                          <p:spTgt spid="21"/>
                                        </p:tgtEl>
                                        <p:attrNameLst>
                                          <p:attrName>style.visibility</p:attrName>
                                        </p:attrNameLst>
                                      </p:cBhvr>
                                      <p:to>
                                        <p:strVal val="visible"/>
                                      </p:to>
                                    </p:set>
                                    <p:anim calcmode="lin" valueType="num">
                                      <p:cBhvr>
                                        <p:cTn id="69" dur="250" fill="hold"/>
                                        <p:tgtEl>
                                          <p:spTgt spid="21"/>
                                        </p:tgtEl>
                                        <p:attrNameLst>
                                          <p:attrName>ppt_w</p:attrName>
                                        </p:attrNameLst>
                                      </p:cBhvr>
                                      <p:tavLst>
                                        <p:tav tm="0">
                                          <p:val>
                                            <p:fltVal val="0"/>
                                          </p:val>
                                        </p:tav>
                                        <p:tav tm="100000">
                                          <p:val>
                                            <p:strVal val="#ppt_w"/>
                                          </p:val>
                                        </p:tav>
                                      </p:tavLst>
                                    </p:anim>
                                    <p:anim calcmode="lin" valueType="num">
                                      <p:cBhvr>
                                        <p:cTn id="70" dur="250" fill="hold"/>
                                        <p:tgtEl>
                                          <p:spTgt spid="21"/>
                                        </p:tgtEl>
                                        <p:attrNameLst>
                                          <p:attrName>ppt_h</p:attrName>
                                        </p:attrNameLst>
                                      </p:cBhvr>
                                      <p:tavLst>
                                        <p:tav tm="0">
                                          <p:val>
                                            <p:fltVal val="0"/>
                                          </p:val>
                                        </p:tav>
                                        <p:tav tm="100000">
                                          <p:val>
                                            <p:strVal val="#ppt_h"/>
                                          </p:val>
                                        </p:tav>
                                      </p:tavLst>
                                    </p:anim>
                                    <p:animEffect transition="in" filter="fade">
                                      <p:cBhvr>
                                        <p:cTn id="71" dur="250"/>
                                        <p:tgtEl>
                                          <p:spTgt spid="21"/>
                                        </p:tgtEl>
                                      </p:cBhvr>
                                    </p:animEffect>
                                  </p:childTnLst>
                                </p:cTn>
                              </p:par>
                            </p:childTnLst>
                          </p:cTn>
                        </p:par>
                        <p:par>
                          <p:cTn id="72" fill="hold">
                            <p:stCondLst>
                              <p:cond delay="2750"/>
                            </p:stCondLst>
                            <p:childTnLst>
                              <p:par>
                                <p:cTn id="73" presetID="53" presetClass="entr" presetSubtype="16" fill="hold" grpId="0" nodeType="afterEffect">
                                  <p:stCondLst>
                                    <p:cond delay="0"/>
                                  </p:stCondLst>
                                  <p:childTnLst>
                                    <p:set>
                                      <p:cBhvr>
                                        <p:cTn id="74" dur="1" fill="hold">
                                          <p:stCondLst>
                                            <p:cond delay="0"/>
                                          </p:stCondLst>
                                        </p:cTn>
                                        <p:tgtEl>
                                          <p:spTgt spid="22"/>
                                        </p:tgtEl>
                                        <p:attrNameLst>
                                          <p:attrName>style.visibility</p:attrName>
                                        </p:attrNameLst>
                                      </p:cBhvr>
                                      <p:to>
                                        <p:strVal val="visible"/>
                                      </p:to>
                                    </p:set>
                                    <p:anim calcmode="lin" valueType="num">
                                      <p:cBhvr>
                                        <p:cTn id="75" dur="250" fill="hold"/>
                                        <p:tgtEl>
                                          <p:spTgt spid="22"/>
                                        </p:tgtEl>
                                        <p:attrNameLst>
                                          <p:attrName>ppt_w</p:attrName>
                                        </p:attrNameLst>
                                      </p:cBhvr>
                                      <p:tavLst>
                                        <p:tav tm="0">
                                          <p:val>
                                            <p:fltVal val="0"/>
                                          </p:val>
                                        </p:tav>
                                        <p:tav tm="100000">
                                          <p:val>
                                            <p:strVal val="#ppt_w"/>
                                          </p:val>
                                        </p:tav>
                                      </p:tavLst>
                                    </p:anim>
                                    <p:anim calcmode="lin" valueType="num">
                                      <p:cBhvr>
                                        <p:cTn id="76" dur="250" fill="hold"/>
                                        <p:tgtEl>
                                          <p:spTgt spid="22"/>
                                        </p:tgtEl>
                                        <p:attrNameLst>
                                          <p:attrName>ppt_h</p:attrName>
                                        </p:attrNameLst>
                                      </p:cBhvr>
                                      <p:tavLst>
                                        <p:tav tm="0">
                                          <p:val>
                                            <p:fltVal val="0"/>
                                          </p:val>
                                        </p:tav>
                                        <p:tav tm="100000">
                                          <p:val>
                                            <p:strVal val="#ppt_h"/>
                                          </p:val>
                                        </p:tav>
                                      </p:tavLst>
                                    </p:anim>
                                    <p:animEffect transition="in" filter="fade">
                                      <p:cBhvr>
                                        <p:cTn id="77" dur="250"/>
                                        <p:tgtEl>
                                          <p:spTgt spid="22"/>
                                        </p:tgtEl>
                                      </p:cBhvr>
                                    </p:animEffect>
                                  </p:childTnLst>
                                </p:cTn>
                              </p:par>
                            </p:childTnLst>
                          </p:cTn>
                        </p:par>
                        <p:par>
                          <p:cTn id="78" fill="hold">
                            <p:stCondLst>
                              <p:cond delay="3000"/>
                            </p:stCondLst>
                            <p:childTnLst>
                              <p:par>
                                <p:cTn id="79" presetID="22" presetClass="entr" presetSubtype="4" fill="hold" nodeType="afterEffect">
                                  <p:stCondLst>
                                    <p:cond delay="0"/>
                                  </p:stCondLst>
                                  <p:childTnLst>
                                    <p:set>
                                      <p:cBhvr>
                                        <p:cTn id="80" dur="1" fill="hold">
                                          <p:stCondLst>
                                            <p:cond delay="0"/>
                                          </p:stCondLst>
                                        </p:cTn>
                                        <p:tgtEl>
                                          <p:spTgt spid="23"/>
                                        </p:tgtEl>
                                        <p:attrNameLst>
                                          <p:attrName>style.visibility</p:attrName>
                                        </p:attrNameLst>
                                      </p:cBhvr>
                                      <p:to>
                                        <p:strVal val="visible"/>
                                      </p:to>
                                    </p:set>
                                    <p:animEffect transition="in" filter="wipe(down)">
                                      <p:cBhvr>
                                        <p:cTn id="81" dur="250"/>
                                        <p:tgtEl>
                                          <p:spTgt spid="23"/>
                                        </p:tgtEl>
                                      </p:cBhvr>
                                    </p:animEffect>
                                  </p:childTnLst>
                                </p:cTn>
                              </p:par>
                            </p:childTnLst>
                          </p:cTn>
                        </p:par>
                        <p:par>
                          <p:cTn id="82" fill="hold">
                            <p:stCondLst>
                              <p:cond delay="3250"/>
                            </p:stCondLst>
                            <p:childTnLst>
                              <p:par>
                                <p:cTn id="83" presetID="53" presetClass="entr" presetSubtype="16" fill="hold" grpId="0" nodeType="afterEffect">
                                  <p:stCondLst>
                                    <p:cond delay="0"/>
                                  </p:stCondLst>
                                  <p:childTnLst>
                                    <p:set>
                                      <p:cBhvr>
                                        <p:cTn id="84" dur="1" fill="hold">
                                          <p:stCondLst>
                                            <p:cond delay="0"/>
                                          </p:stCondLst>
                                        </p:cTn>
                                        <p:tgtEl>
                                          <p:spTgt spid="24"/>
                                        </p:tgtEl>
                                        <p:attrNameLst>
                                          <p:attrName>style.visibility</p:attrName>
                                        </p:attrNameLst>
                                      </p:cBhvr>
                                      <p:to>
                                        <p:strVal val="visible"/>
                                      </p:to>
                                    </p:set>
                                    <p:anim calcmode="lin" valueType="num">
                                      <p:cBhvr>
                                        <p:cTn id="85" dur="250" fill="hold"/>
                                        <p:tgtEl>
                                          <p:spTgt spid="24"/>
                                        </p:tgtEl>
                                        <p:attrNameLst>
                                          <p:attrName>ppt_w</p:attrName>
                                        </p:attrNameLst>
                                      </p:cBhvr>
                                      <p:tavLst>
                                        <p:tav tm="0">
                                          <p:val>
                                            <p:fltVal val="0"/>
                                          </p:val>
                                        </p:tav>
                                        <p:tav tm="100000">
                                          <p:val>
                                            <p:strVal val="#ppt_w"/>
                                          </p:val>
                                        </p:tav>
                                      </p:tavLst>
                                    </p:anim>
                                    <p:anim calcmode="lin" valueType="num">
                                      <p:cBhvr>
                                        <p:cTn id="86" dur="250" fill="hold"/>
                                        <p:tgtEl>
                                          <p:spTgt spid="24"/>
                                        </p:tgtEl>
                                        <p:attrNameLst>
                                          <p:attrName>ppt_h</p:attrName>
                                        </p:attrNameLst>
                                      </p:cBhvr>
                                      <p:tavLst>
                                        <p:tav tm="0">
                                          <p:val>
                                            <p:fltVal val="0"/>
                                          </p:val>
                                        </p:tav>
                                        <p:tav tm="100000">
                                          <p:val>
                                            <p:strVal val="#ppt_h"/>
                                          </p:val>
                                        </p:tav>
                                      </p:tavLst>
                                    </p:anim>
                                    <p:animEffect transition="in" filter="fade">
                                      <p:cBhvr>
                                        <p:cTn id="87" dur="250"/>
                                        <p:tgtEl>
                                          <p:spTgt spid="24"/>
                                        </p:tgtEl>
                                      </p:cBhvr>
                                    </p:animEffect>
                                  </p:childTnLst>
                                </p:cTn>
                              </p:par>
                            </p:childTnLst>
                          </p:cTn>
                        </p:par>
                        <p:par>
                          <p:cTn id="88" fill="hold">
                            <p:stCondLst>
                              <p:cond delay="3500"/>
                            </p:stCondLst>
                            <p:childTnLst>
                              <p:par>
                                <p:cTn id="89" presetID="53" presetClass="entr" presetSubtype="16" fill="hold" grpId="0" nodeType="afterEffect">
                                  <p:stCondLst>
                                    <p:cond delay="0"/>
                                  </p:stCondLst>
                                  <p:childTnLst>
                                    <p:set>
                                      <p:cBhvr>
                                        <p:cTn id="90" dur="1" fill="hold">
                                          <p:stCondLst>
                                            <p:cond delay="0"/>
                                          </p:stCondLst>
                                        </p:cTn>
                                        <p:tgtEl>
                                          <p:spTgt spid="18"/>
                                        </p:tgtEl>
                                        <p:attrNameLst>
                                          <p:attrName>style.visibility</p:attrName>
                                        </p:attrNameLst>
                                      </p:cBhvr>
                                      <p:to>
                                        <p:strVal val="visible"/>
                                      </p:to>
                                    </p:set>
                                    <p:anim calcmode="lin" valueType="num">
                                      <p:cBhvr>
                                        <p:cTn id="91" dur="250" fill="hold"/>
                                        <p:tgtEl>
                                          <p:spTgt spid="18"/>
                                        </p:tgtEl>
                                        <p:attrNameLst>
                                          <p:attrName>ppt_w</p:attrName>
                                        </p:attrNameLst>
                                      </p:cBhvr>
                                      <p:tavLst>
                                        <p:tav tm="0">
                                          <p:val>
                                            <p:fltVal val="0"/>
                                          </p:val>
                                        </p:tav>
                                        <p:tav tm="100000">
                                          <p:val>
                                            <p:strVal val="#ppt_w"/>
                                          </p:val>
                                        </p:tav>
                                      </p:tavLst>
                                    </p:anim>
                                    <p:anim calcmode="lin" valueType="num">
                                      <p:cBhvr>
                                        <p:cTn id="92" dur="250" fill="hold"/>
                                        <p:tgtEl>
                                          <p:spTgt spid="18"/>
                                        </p:tgtEl>
                                        <p:attrNameLst>
                                          <p:attrName>ppt_h</p:attrName>
                                        </p:attrNameLst>
                                      </p:cBhvr>
                                      <p:tavLst>
                                        <p:tav tm="0">
                                          <p:val>
                                            <p:fltVal val="0"/>
                                          </p:val>
                                        </p:tav>
                                        <p:tav tm="100000">
                                          <p:val>
                                            <p:strVal val="#ppt_h"/>
                                          </p:val>
                                        </p:tav>
                                      </p:tavLst>
                                    </p:anim>
                                    <p:animEffect transition="in" filter="fade">
                                      <p:cBhvr>
                                        <p:cTn id="93" dur="250"/>
                                        <p:tgtEl>
                                          <p:spTgt spid="18"/>
                                        </p:tgtEl>
                                      </p:cBhvr>
                                    </p:animEffect>
                                  </p:childTnLst>
                                </p:cTn>
                              </p:par>
                              <p:par>
                                <p:cTn id="94" presetID="42" presetClass="entr" presetSubtype="0" fill="hold" grpId="0" nodeType="withEffect">
                                  <p:stCondLst>
                                    <p:cond delay="0"/>
                                  </p:stCondLst>
                                  <p:childTnLst>
                                    <p:set>
                                      <p:cBhvr>
                                        <p:cTn id="95" dur="1" fill="hold">
                                          <p:stCondLst>
                                            <p:cond delay="0"/>
                                          </p:stCondLst>
                                        </p:cTn>
                                        <p:tgtEl>
                                          <p:spTgt spid="25"/>
                                        </p:tgtEl>
                                        <p:attrNameLst>
                                          <p:attrName>style.visibility</p:attrName>
                                        </p:attrNameLst>
                                      </p:cBhvr>
                                      <p:to>
                                        <p:strVal val="visible"/>
                                      </p:to>
                                    </p:set>
                                    <p:animEffect transition="in" filter="fade">
                                      <p:cBhvr>
                                        <p:cTn id="96" dur="250"/>
                                        <p:tgtEl>
                                          <p:spTgt spid="25"/>
                                        </p:tgtEl>
                                      </p:cBhvr>
                                    </p:animEffect>
                                    <p:anim calcmode="lin" valueType="num">
                                      <p:cBhvr>
                                        <p:cTn id="97" dur="250" fill="hold"/>
                                        <p:tgtEl>
                                          <p:spTgt spid="25"/>
                                        </p:tgtEl>
                                        <p:attrNameLst>
                                          <p:attrName>ppt_x</p:attrName>
                                        </p:attrNameLst>
                                      </p:cBhvr>
                                      <p:tavLst>
                                        <p:tav tm="0">
                                          <p:val>
                                            <p:strVal val="#ppt_x"/>
                                          </p:val>
                                        </p:tav>
                                        <p:tav tm="100000">
                                          <p:val>
                                            <p:strVal val="#ppt_x"/>
                                          </p:val>
                                        </p:tav>
                                      </p:tavLst>
                                    </p:anim>
                                    <p:anim calcmode="lin" valueType="num">
                                      <p:cBhvr>
                                        <p:cTn id="98" dur="250" fill="hold"/>
                                        <p:tgtEl>
                                          <p:spTgt spid="25"/>
                                        </p:tgtEl>
                                        <p:attrNameLst>
                                          <p:attrName>ppt_y</p:attrName>
                                        </p:attrNameLst>
                                      </p:cBhvr>
                                      <p:tavLst>
                                        <p:tav tm="0">
                                          <p:val>
                                            <p:strVal val="#ppt_y+.1"/>
                                          </p:val>
                                        </p:tav>
                                        <p:tav tm="100000">
                                          <p:val>
                                            <p:strVal val="#ppt_y"/>
                                          </p:val>
                                        </p:tav>
                                      </p:tavLst>
                                    </p:anim>
                                  </p:childTnLst>
                                </p:cTn>
                              </p:par>
                              <p:par>
                                <p:cTn id="99" presetID="42" presetClass="entr" presetSubtype="0" fill="hold" grpId="0" nodeType="withEffect">
                                  <p:stCondLst>
                                    <p:cond delay="0"/>
                                  </p:stCondLst>
                                  <p:childTnLst>
                                    <p:set>
                                      <p:cBhvr>
                                        <p:cTn id="100" dur="1" fill="hold">
                                          <p:stCondLst>
                                            <p:cond delay="0"/>
                                          </p:stCondLst>
                                        </p:cTn>
                                        <p:tgtEl>
                                          <p:spTgt spid="62"/>
                                        </p:tgtEl>
                                        <p:attrNameLst>
                                          <p:attrName>style.visibility</p:attrName>
                                        </p:attrNameLst>
                                      </p:cBhvr>
                                      <p:to>
                                        <p:strVal val="visible"/>
                                      </p:to>
                                    </p:set>
                                    <p:animEffect transition="in" filter="fade">
                                      <p:cBhvr>
                                        <p:cTn id="101" dur="250"/>
                                        <p:tgtEl>
                                          <p:spTgt spid="62"/>
                                        </p:tgtEl>
                                      </p:cBhvr>
                                    </p:animEffect>
                                    <p:anim calcmode="lin" valueType="num">
                                      <p:cBhvr>
                                        <p:cTn id="102" dur="250" fill="hold"/>
                                        <p:tgtEl>
                                          <p:spTgt spid="62"/>
                                        </p:tgtEl>
                                        <p:attrNameLst>
                                          <p:attrName>ppt_x</p:attrName>
                                        </p:attrNameLst>
                                      </p:cBhvr>
                                      <p:tavLst>
                                        <p:tav tm="0">
                                          <p:val>
                                            <p:strVal val="#ppt_x"/>
                                          </p:val>
                                        </p:tav>
                                        <p:tav tm="100000">
                                          <p:val>
                                            <p:strVal val="#ppt_x"/>
                                          </p:val>
                                        </p:tav>
                                      </p:tavLst>
                                    </p:anim>
                                    <p:anim calcmode="lin" valueType="num">
                                      <p:cBhvr>
                                        <p:cTn id="103" dur="250" fill="hold"/>
                                        <p:tgtEl>
                                          <p:spTgt spid="62"/>
                                        </p:tgtEl>
                                        <p:attrNameLst>
                                          <p:attrName>ppt_y</p:attrName>
                                        </p:attrNameLst>
                                      </p:cBhvr>
                                      <p:tavLst>
                                        <p:tav tm="0">
                                          <p:val>
                                            <p:strVal val="#ppt_y+.1"/>
                                          </p:val>
                                        </p:tav>
                                        <p:tav tm="100000">
                                          <p:val>
                                            <p:strVal val="#ppt_y"/>
                                          </p:val>
                                        </p:tav>
                                      </p:tavLst>
                                    </p:anim>
                                  </p:childTnLst>
                                </p:cTn>
                              </p:par>
                            </p:childTnLst>
                          </p:cTn>
                        </p:par>
                        <p:par>
                          <p:cTn id="104" fill="hold">
                            <p:stCondLst>
                              <p:cond delay="3750"/>
                            </p:stCondLst>
                            <p:childTnLst>
                              <p:par>
                                <p:cTn id="105" presetID="22" presetClass="entr" presetSubtype="8" fill="hold" nodeType="afterEffect">
                                  <p:stCondLst>
                                    <p:cond delay="0"/>
                                  </p:stCondLst>
                                  <p:childTnLst>
                                    <p:set>
                                      <p:cBhvr>
                                        <p:cTn id="106" dur="1" fill="hold">
                                          <p:stCondLst>
                                            <p:cond delay="0"/>
                                          </p:stCondLst>
                                        </p:cTn>
                                        <p:tgtEl>
                                          <p:spTgt spid="68"/>
                                        </p:tgtEl>
                                        <p:attrNameLst>
                                          <p:attrName>style.visibility</p:attrName>
                                        </p:attrNameLst>
                                      </p:cBhvr>
                                      <p:to>
                                        <p:strVal val="visible"/>
                                      </p:to>
                                    </p:set>
                                    <p:animEffect transition="in" filter="wipe(left)">
                                      <p:cBhvr>
                                        <p:cTn id="107" dur="250"/>
                                        <p:tgtEl>
                                          <p:spTgt spid="68"/>
                                        </p:tgtEl>
                                      </p:cBhvr>
                                    </p:animEffect>
                                  </p:childTnLst>
                                </p:cTn>
                              </p:par>
                            </p:childTnLst>
                          </p:cTn>
                        </p:par>
                        <p:par>
                          <p:cTn id="108" fill="hold">
                            <p:stCondLst>
                              <p:cond delay="4000"/>
                            </p:stCondLst>
                            <p:childTnLst>
                              <p:par>
                                <p:cTn id="109" presetID="22" presetClass="entr" presetSubtype="8" fill="hold" nodeType="afterEffect">
                                  <p:stCondLst>
                                    <p:cond delay="0"/>
                                  </p:stCondLst>
                                  <p:childTnLst>
                                    <p:set>
                                      <p:cBhvr>
                                        <p:cTn id="110" dur="1" fill="hold">
                                          <p:stCondLst>
                                            <p:cond delay="0"/>
                                          </p:stCondLst>
                                        </p:cTn>
                                        <p:tgtEl>
                                          <p:spTgt spid="28"/>
                                        </p:tgtEl>
                                        <p:attrNameLst>
                                          <p:attrName>style.visibility</p:attrName>
                                        </p:attrNameLst>
                                      </p:cBhvr>
                                      <p:to>
                                        <p:strVal val="visible"/>
                                      </p:to>
                                    </p:set>
                                    <p:animEffect transition="in" filter="wipe(left)">
                                      <p:cBhvr>
                                        <p:cTn id="111" dur="250"/>
                                        <p:tgtEl>
                                          <p:spTgt spid="28"/>
                                        </p:tgtEl>
                                      </p:cBhvr>
                                    </p:animEffect>
                                  </p:childTnLst>
                                </p:cTn>
                              </p:par>
                            </p:childTnLst>
                          </p:cTn>
                        </p:par>
                        <p:par>
                          <p:cTn id="112" fill="hold">
                            <p:stCondLst>
                              <p:cond delay="4250"/>
                            </p:stCondLst>
                            <p:childTnLst>
                              <p:par>
                                <p:cTn id="113" presetID="53" presetClass="entr" presetSubtype="16" fill="hold" grpId="0" nodeType="afterEffect">
                                  <p:stCondLst>
                                    <p:cond delay="0"/>
                                  </p:stCondLst>
                                  <p:childTnLst>
                                    <p:set>
                                      <p:cBhvr>
                                        <p:cTn id="114" dur="1" fill="hold">
                                          <p:stCondLst>
                                            <p:cond delay="0"/>
                                          </p:stCondLst>
                                        </p:cTn>
                                        <p:tgtEl>
                                          <p:spTgt spid="29"/>
                                        </p:tgtEl>
                                        <p:attrNameLst>
                                          <p:attrName>style.visibility</p:attrName>
                                        </p:attrNameLst>
                                      </p:cBhvr>
                                      <p:to>
                                        <p:strVal val="visible"/>
                                      </p:to>
                                    </p:set>
                                    <p:anim calcmode="lin" valueType="num">
                                      <p:cBhvr>
                                        <p:cTn id="115" dur="250" fill="hold"/>
                                        <p:tgtEl>
                                          <p:spTgt spid="29"/>
                                        </p:tgtEl>
                                        <p:attrNameLst>
                                          <p:attrName>ppt_w</p:attrName>
                                        </p:attrNameLst>
                                      </p:cBhvr>
                                      <p:tavLst>
                                        <p:tav tm="0">
                                          <p:val>
                                            <p:fltVal val="0"/>
                                          </p:val>
                                        </p:tav>
                                        <p:tav tm="100000">
                                          <p:val>
                                            <p:strVal val="#ppt_w"/>
                                          </p:val>
                                        </p:tav>
                                      </p:tavLst>
                                    </p:anim>
                                    <p:anim calcmode="lin" valueType="num">
                                      <p:cBhvr>
                                        <p:cTn id="116" dur="250" fill="hold"/>
                                        <p:tgtEl>
                                          <p:spTgt spid="29"/>
                                        </p:tgtEl>
                                        <p:attrNameLst>
                                          <p:attrName>ppt_h</p:attrName>
                                        </p:attrNameLst>
                                      </p:cBhvr>
                                      <p:tavLst>
                                        <p:tav tm="0">
                                          <p:val>
                                            <p:fltVal val="0"/>
                                          </p:val>
                                        </p:tav>
                                        <p:tav tm="100000">
                                          <p:val>
                                            <p:strVal val="#ppt_h"/>
                                          </p:val>
                                        </p:tav>
                                      </p:tavLst>
                                    </p:anim>
                                    <p:animEffect transition="in" filter="fade">
                                      <p:cBhvr>
                                        <p:cTn id="117" dur="250"/>
                                        <p:tgtEl>
                                          <p:spTgt spid="29"/>
                                        </p:tgtEl>
                                      </p:cBhvr>
                                    </p:animEffect>
                                  </p:childTnLst>
                                </p:cTn>
                              </p:par>
                            </p:childTnLst>
                          </p:cTn>
                        </p:par>
                        <p:par>
                          <p:cTn id="118" fill="hold">
                            <p:stCondLst>
                              <p:cond delay="4500"/>
                            </p:stCondLst>
                            <p:childTnLst>
                              <p:par>
                                <p:cTn id="119" presetID="53" presetClass="entr" presetSubtype="16" fill="hold" grpId="0" nodeType="afterEffect">
                                  <p:stCondLst>
                                    <p:cond delay="0"/>
                                  </p:stCondLst>
                                  <p:childTnLst>
                                    <p:set>
                                      <p:cBhvr>
                                        <p:cTn id="120" dur="1" fill="hold">
                                          <p:stCondLst>
                                            <p:cond delay="0"/>
                                          </p:stCondLst>
                                        </p:cTn>
                                        <p:tgtEl>
                                          <p:spTgt spid="30"/>
                                        </p:tgtEl>
                                        <p:attrNameLst>
                                          <p:attrName>style.visibility</p:attrName>
                                        </p:attrNameLst>
                                      </p:cBhvr>
                                      <p:to>
                                        <p:strVal val="visible"/>
                                      </p:to>
                                    </p:set>
                                    <p:anim calcmode="lin" valueType="num">
                                      <p:cBhvr>
                                        <p:cTn id="121" dur="250" fill="hold"/>
                                        <p:tgtEl>
                                          <p:spTgt spid="30"/>
                                        </p:tgtEl>
                                        <p:attrNameLst>
                                          <p:attrName>ppt_w</p:attrName>
                                        </p:attrNameLst>
                                      </p:cBhvr>
                                      <p:tavLst>
                                        <p:tav tm="0">
                                          <p:val>
                                            <p:fltVal val="0"/>
                                          </p:val>
                                        </p:tav>
                                        <p:tav tm="100000">
                                          <p:val>
                                            <p:strVal val="#ppt_w"/>
                                          </p:val>
                                        </p:tav>
                                      </p:tavLst>
                                    </p:anim>
                                    <p:anim calcmode="lin" valueType="num">
                                      <p:cBhvr>
                                        <p:cTn id="122" dur="250" fill="hold"/>
                                        <p:tgtEl>
                                          <p:spTgt spid="30"/>
                                        </p:tgtEl>
                                        <p:attrNameLst>
                                          <p:attrName>ppt_h</p:attrName>
                                        </p:attrNameLst>
                                      </p:cBhvr>
                                      <p:tavLst>
                                        <p:tav tm="0">
                                          <p:val>
                                            <p:fltVal val="0"/>
                                          </p:val>
                                        </p:tav>
                                        <p:tav tm="100000">
                                          <p:val>
                                            <p:strVal val="#ppt_h"/>
                                          </p:val>
                                        </p:tav>
                                      </p:tavLst>
                                    </p:anim>
                                    <p:animEffect transition="in" filter="fade">
                                      <p:cBhvr>
                                        <p:cTn id="123" dur="250"/>
                                        <p:tgtEl>
                                          <p:spTgt spid="30"/>
                                        </p:tgtEl>
                                      </p:cBhvr>
                                    </p:animEffect>
                                  </p:childTnLst>
                                </p:cTn>
                              </p:par>
                            </p:childTnLst>
                          </p:cTn>
                        </p:par>
                        <p:par>
                          <p:cTn id="124" fill="hold">
                            <p:stCondLst>
                              <p:cond delay="4750"/>
                            </p:stCondLst>
                            <p:childTnLst>
                              <p:par>
                                <p:cTn id="125" presetID="53" presetClass="entr" presetSubtype="16" fill="hold" grpId="0" nodeType="afterEffect">
                                  <p:stCondLst>
                                    <p:cond delay="0"/>
                                  </p:stCondLst>
                                  <p:childTnLst>
                                    <p:set>
                                      <p:cBhvr>
                                        <p:cTn id="126" dur="1" fill="hold">
                                          <p:stCondLst>
                                            <p:cond delay="0"/>
                                          </p:stCondLst>
                                        </p:cTn>
                                        <p:tgtEl>
                                          <p:spTgt spid="31"/>
                                        </p:tgtEl>
                                        <p:attrNameLst>
                                          <p:attrName>style.visibility</p:attrName>
                                        </p:attrNameLst>
                                      </p:cBhvr>
                                      <p:to>
                                        <p:strVal val="visible"/>
                                      </p:to>
                                    </p:set>
                                    <p:anim calcmode="lin" valueType="num">
                                      <p:cBhvr>
                                        <p:cTn id="127" dur="250" fill="hold"/>
                                        <p:tgtEl>
                                          <p:spTgt spid="31"/>
                                        </p:tgtEl>
                                        <p:attrNameLst>
                                          <p:attrName>ppt_w</p:attrName>
                                        </p:attrNameLst>
                                      </p:cBhvr>
                                      <p:tavLst>
                                        <p:tav tm="0">
                                          <p:val>
                                            <p:fltVal val="0"/>
                                          </p:val>
                                        </p:tav>
                                        <p:tav tm="100000">
                                          <p:val>
                                            <p:strVal val="#ppt_w"/>
                                          </p:val>
                                        </p:tav>
                                      </p:tavLst>
                                    </p:anim>
                                    <p:anim calcmode="lin" valueType="num">
                                      <p:cBhvr>
                                        <p:cTn id="128" dur="250" fill="hold"/>
                                        <p:tgtEl>
                                          <p:spTgt spid="31"/>
                                        </p:tgtEl>
                                        <p:attrNameLst>
                                          <p:attrName>ppt_h</p:attrName>
                                        </p:attrNameLst>
                                      </p:cBhvr>
                                      <p:tavLst>
                                        <p:tav tm="0">
                                          <p:val>
                                            <p:fltVal val="0"/>
                                          </p:val>
                                        </p:tav>
                                        <p:tav tm="100000">
                                          <p:val>
                                            <p:strVal val="#ppt_h"/>
                                          </p:val>
                                        </p:tav>
                                      </p:tavLst>
                                    </p:anim>
                                    <p:animEffect transition="in" filter="fade">
                                      <p:cBhvr>
                                        <p:cTn id="129" dur="250"/>
                                        <p:tgtEl>
                                          <p:spTgt spid="31"/>
                                        </p:tgtEl>
                                      </p:cBhvr>
                                    </p:animEffect>
                                  </p:childTnLst>
                                </p:cTn>
                              </p:par>
                            </p:childTnLst>
                          </p:cTn>
                        </p:par>
                        <p:par>
                          <p:cTn id="130" fill="hold">
                            <p:stCondLst>
                              <p:cond delay="5000"/>
                            </p:stCondLst>
                            <p:childTnLst>
                              <p:par>
                                <p:cTn id="131" presetID="22" presetClass="entr" presetSubtype="1" fill="hold" nodeType="afterEffect">
                                  <p:stCondLst>
                                    <p:cond delay="0"/>
                                  </p:stCondLst>
                                  <p:childTnLst>
                                    <p:set>
                                      <p:cBhvr>
                                        <p:cTn id="132" dur="1" fill="hold">
                                          <p:stCondLst>
                                            <p:cond delay="0"/>
                                          </p:stCondLst>
                                        </p:cTn>
                                        <p:tgtEl>
                                          <p:spTgt spid="32"/>
                                        </p:tgtEl>
                                        <p:attrNameLst>
                                          <p:attrName>style.visibility</p:attrName>
                                        </p:attrNameLst>
                                      </p:cBhvr>
                                      <p:to>
                                        <p:strVal val="visible"/>
                                      </p:to>
                                    </p:set>
                                    <p:animEffect transition="in" filter="wipe(up)">
                                      <p:cBhvr>
                                        <p:cTn id="133" dur="250"/>
                                        <p:tgtEl>
                                          <p:spTgt spid="32"/>
                                        </p:tgtEl>
                                      </p:cBhvr>
                                    </p:animEffect>
                                  </p:childTnLst>
                                </p:cTn>
                              </p:par>
                            </p:childTnLst>
                          </p:cTn>
                        </p:par>
                        <p:par>
                          <p:cTn id="134" fill="hold">
                            <p:stCondLst>
                              <p:cond delay="5250"/>
                            </p:stCondLst>
                            <p:childTnLst>
                              <p:par>
                                <p:cTn id="135" presetID="53" presetClass="entr" presetSubtype="16" fill="hold" grpId="0" nodeType="afterEffect">
                                  <p:stCondLst>
                                    <p:cond delay="0"/>
                                  </p:stCondLst>
                                  <p:childTnLst>
                                    <p:set>
                                      <p:cBhvr>
                                        <p:cTn id="136" dur="1" fill="hold">
                                          <p:stCondLst>
                                            <p:cond delay="0"/>
                                          </p:stCondLst>
                                        </p:cTn>
                                        <p:tgtEl>
                                          <p:spTgt spid="33"/>
                                        </p:tgtEl>
                                        <p:attrNameLst>
                                          <p:attrName>style.visibility</p:attrName>
                                        </p:attrNameLst>
                                      </p:cBhvr>
                                      <p:to>
                                        <p:strVal val="visible"/>
                                      </p:to>
                                    </p:set>
                                    <p:anim calcmode="lin" valueType="num">
                                      <p:cBhvr>
                                        <p:cTn id="137" dur="250" fill="hold"/>
                                        <p:tgtEl>
                                          <p:spTgt spid="33"/>
                                        </p:tgtEl>
                                        <p:attrNameLst>
                                          <p:attrName>ppt_w</p:attrName>
                                        </p:attrNameLst>
                                      </p:cBhvr>
                                      <p:tavLst>
                                        <p:tav tm="0">
                                          <p:val>
                                            <p:fltVal val="0"/>
                                          </p:val>
                                        </p:tav>
                                        <p:tav tm="100000">
                                          <p:val>
                                            <p:strVal val="#ppt_w"/>
                                          </p:val>
                                        </p:tav>
                                      </p:tavLst>
                                    </p:anim>
                                    <p:anim calcmode="lin" valueType="num">
                                      <p:cBhvr>
                                        <p:cTn id="138" dur="250" fill="hold"/>
                                        <p:tgtEl>
                                          <p:spTgt spid="33"/>
                                        </p:tgtEl>
                                        <p:attrNameLst>
                                          <p:attrName>ppt_h</p:attrName>
                                        </p:attrNameLst>
                                      </p:cBhvr>
                                      <p:tavLst>
                                        <p:tav tm="0">
                                          <p:val>
                                            <p:fltVal val="0"/>
                                          </p:val>
                                        </p:tav>
                                        <p:tav tm="100000">
                                          <p:val>
                                            <p:strVal val="#ppt_h"/>
                                          </p:val>
                                        </p:tav>
                                      </p:tavLst>
                                    </p:anim>
                                    <p:animEffect transition="in" filter="fade">
                                      <p:cBhvr>
                                        <p:cTn id="139" dur="250"/>
                                        <p:tgtEl>
                                          <p:spTgt spid="33"/>
                                        </p:tgtEl>
                                      </p:cBhvr>
                                    </p:animEffect>
                                  </p:childTnLst>
                                </p:cTn>
                              </p:par>
                            </p:childTnLst>
                          </p:cTn>
                        </p:par>
                        <p:par>
                          <p:cTn id="140" fill="hold">
                            <p:stCondLst>
                              <p:cond delay="5500"/>
                            </p:stCondLst>
                            <p:childTnLst>
                              <p:par>
                                <p:cTn id="141" presetID="53" presetClass="entr" presetSubtype="16" fill="hold" grpId="0" nodeType="afterEffect">
                                  <p:stCondLst>
                                    <p:cond delay="0"/>
                                  </p:stCondLst>
                                  <p:childTnLst>
                                    <p:set>
                                      <p:cBhvr>
                                        <p:cTn id="142" dur="1" fill="hold">
                                          <p:stCondLst>
                                            <p:cond delay="0"/>
                                          </p:stCondLst>
                                        </p:cTn>
                                        <p:tgtEl>
                                          <p:spTgt spid="27"/>
                                        </p:tgtEl>
                                        <p:attrNameLst>
                                          <p:attrName>style.visibility</p:attrName>
                                        </p:attrNameLst>
                                      </p:cBhvr>
                                      <p:to>
                                        <p:strVal val="visible"/>
                                      </p:to>
                                    </p:set>
                                    <p:anim calcmode="lin" valueType="num">
                                      <p:cBhvr>
                                        <p:cTn id="143" dur="250" fill="hold"/>
                                        <p:tgtEl>
                                          <p:spTgt spid="27"/>
                                        </p:tgtEl>
                                        <p:attrNameLst>
                                          <p:attrName>ppt_w</p:attrName>
                                        </p:attrNameLst>
                                      </p:cBhvr>
                                      <p:tavLst>
                                        <p:tav tm="0">
                                          <p:val>
                                            <p:fltVal val="0"/>
                                          </p:val>
                                        </p:tav>
                                        <p:tav tm="100000">
                                          <p:val>
                                            <p:strVal val="#ppt_w"/>
                                          </p:val>
                                        </p:tav>
                                      </p:tavLst>
                                    </p:anim>
                                    <p:anim calcmode="lin" valueType="num">
                                      <p:cBhvr>
                                        <p:cTn id="144" dur="250" fill="hold"/>
                                        <p:tgtEl>
                                          <p:spTgt spid="27"/>
                                        </p:tgtEl>
                                        <p:attrNameLst>
                                          <p:attrName>ppt_h</p:attrName>
                                        </p:attrNameLst>
                                      </p:cBhvr>
                                      <p:tavLst>
                                        <p:tav tm="0">
                                          <p:val>
                                            <p:fltVal val="0"/>
                                          </p:val>
                                        </p:tav>
                                        <p:tav tm="100000">
                                          <p:val>
                                            <p:strVal val="#ppt_h"/>
                                          </p:val>
                                        </p:tav>
                                      </p:tavLst>
                                    </p:anim>
                                    <p:animEffect transition="in" filter="fade">
                                      <p:cBhvr>
                                        <p:cTn id="145" dur="250"/>
                                        <p:tgtEl>
                                          <p:spTgt spid="27"/>
                                        </p:tgtEl>
                                      </p:cBhvr>
                                    </p:animEffect>
                                  </p:childTnLst>
                                </p:cTn>
                              </p:par>
                              <p:par>
                                <p:cTn id="146" presetID="47" presetClass="entr" presetSubtype="0" fill="hold" grpId="0" nodeType="withEffect">
                                  <p:stCondLst>
                                    <p:cond delay="0"/>
                                  </p:stCondLst>
                                  <p:childTnLst>
                                    <p:set>
                                      <p:cBhvr>
                                        <p:cTn id="147" dur="1" fill="hold">
                                          <p:stCondLst>
                                            <p:cond delay="0"/>
                                          </p:stCondLst>
                                        </p:cTn>
                                        <p:tgtEl>
                                          <p:spTgt spid="34"/>
                                        </p:tgtEl>
                                        <p:attrNameLst>
                                          <p:attrName>style.visibility</p:attrName>
                                        </p:attrNameLst>
                                      </p:cBhvr>
                                      <p:to>
                                        <p:strVal val="visible"/>
                                      </p:to>
                                    </p:set>
                                    <p:animEffect transition="in" filter="fade">
                                      <p:cBhvr>
                                        <p:cTn id="148" dur="250"/>
                                        <p:tgtEl>
                                          <p:spTgt spid="34"/>
                                        </p:tgtEl>
                                      </p:cBhvr>
                                    </p:animEffect>
                                    <p:anim calcmode="lin" valueType="num">
                                      <p:cBhvr>
                                        <p:cTn id="149" dur="250" fill="hold"/>
                                        <p:tgtEl>
                                          <p:spTgt spid="34"/>
                                        </p:tgtEl>
                                        <p:attrNameLst>
                                          <p:attrName>ppt_x</p:attrName>
                                        </p:attrNameLst>
                                      </p:cBhvr>
                                      <p:tavLst>
                                        <p:tav tm="0">
                                          <p:val>
                                            <p:strVal val="#ppt_x"/>
                                          </p:val>
                                        </p:tav>
                                        <p:tav tm="100000">
                                          <p:val>
                                            <p:strVal val="#ppt_x"/>
                                          </p:val>
                                        </p:tav>
                                      </p:tavLst>
                                    </p:anim>
                                    <p:anim calcmode="lin" valueType="num">
                                      <p:cBhvr>
                                        <p:cTn id="150" dur="250" fill="hold"/>
                                        <p:tgtEl>
                                          <p:spTgt spid="34"/>
                                        </p:tgtEl>
                                        <p:attrNameLst>
                                          <p:attrName>ppt_y</p:attrName>
                                        </p:attrNameLst>
                                      </p:cBhvr>
                                      <p:tavLst>
                                        <p:tav tm="0">
                                          <p:val>
                                            <p:strVal val="#ppt_y-.1"/>
                                          </p:val>
                                        </p:tav>
                                        <p:tav tm="100000">
                                          <p:val>
                                            <p:strVal val="#ppt_y"/>
                                          </p:val>
                                        </p:tav>
                                      </p:tavLst>
                                    </p:anim>
                                  </p:childTnLst>
                                </p:cTn>
                              </p:par>
                              <p:par>
                                <p:cTn id="151" presetID="42" presetClass="entr" presetSubtype="0" fill="hold" grpId="0" nodeType="withEffect">
                                  <p:stCondLst>
                                    <p:cond delay="0"/>
                                  </p:stCondLst>
                                  <p:childTnLst>
                                    <p:set>
                                      <p:cBhvr>
                                        <p:cTn id="152" dur="1" fill="hold">
                                          <p:stCondLst>
                                            <p:cond delay="0"/>
                                          </p:stCondLst>
                                        </p:cTn>
                                        <p:tgtEl>
                                          <p:spTgt spid="65"/>
                                        </p:tgtEl>
                                        <p:attrNameLst>
                                          <p:attrName>style.visibility</p:attrName>
                                        </p:attrNameLst>
                                      </p:cBhvr>
                                      <p:to>
                                        <p:strVal val="visible"/>
                                      </p:to>
                                    </p:set>
                                    <p:animEffect transition="in" filter="fade">
                                      <p:cBhvr>
                                        <p:cTn id="153" dur="250"/>
                                        <p:tgtEl>
                                          <p:spTgt spid="65"/>
                                        </p:tgtEl>
                                      </p:cBhvr>
                                    </p:animEffect>
                                    <p:anim calcmode="lin" valueType="num">
                                      <p:cBhvr>
                                        <p:cTn id="154" dur="250" fill="hold"/>
                                        <p:tgtEl>
                                          <p:spTgt spid="65"/>
                                        </p:tgtEl>
                                        <p:attrNameLst>
                                          <p:attrName>ppt_x</p:attrName>
                                        </p:attrNameLst>
                                      </p:cBhvr>
                                      <p:tavLst>
                                        <p:tav tm="0">
                                          <p:val>
                                            <p:strVal val="#ppt_x"/>
                                          </p:val>
                                        </p:tav>
                                        <p:tav tm="100000">
                                          <p:val>
                                            <p:strVal val="#ppt_x"/>
                                          </p:val>
                                        </p:tav>
                                      </p:tavLst>
                                    </p:anim>
                                    <p:anim calcmode="lin" valueType="num">
                                      <p:cBhvr>
                                        <p:cTn id="155" dur="250" fill="hold"/>
                                        <p:tgtEl>
                                          <p:spTgt spid="65"/>
                                        </p:tgtEl>
                                        <p:attrNameLst>
                                          <p:attrName>ppt_y</p:attrName>
                                        </p:attrNameLst>
                                      </p:cBhvr>
                                      <p:tavLst>
                                        <p:tav tm="0">
                                          <p:val>
                                            <p:strVal val="#ppt_y+.1"/>
                                          </p:val>
                                        </p:tav>
                                        <p:tav tm="100000">
                                          <p:val>
                                            <p:strVal val="#ppt_y"/>
                                          </p:val>
                                        </p:tav>
                                      </p:tavLst>
                                    </p:anim>
                                  </p:childTnLst>
                                </p:cTn>
                              </p:par>
                            </p:childTnLst>
                          </p:cTn>
                        </p:par>
                        <p:par>
                          <p:cTn id="156" fill="hold">
                            <p:stCondLst>
                              <p:cond delay="5750"/>
                            </p:stCondLst>
                            <p:childTnLst>
                              <p:par>
                                <p:cTn id="157" presetID="22" presetClass="entr" presetSubtype="8" fill="hold" nodeType="afterEffect">
                                  <p:stCondLst>
                                    <p:cond delay="0"/>
                                  </p:stCondLst>
                                  <p:childTnLst>
                                    <p:set>
                                      <p:cBhvr>
                                        <p:cTn id="158" dur="1" fill="hold">
                                          <p:stCondLst>
                                            <p:cond delay="0"/>
                                          </p:stCondLst>
                                        </p:cTn>
                                        <p:tgtEl>
                                          <p:spTgt spid="66"/>
                                        </p:tgtEl>
                                        <p:attrNameLst>
                                          <p:attrName>style.visibility</p:attrName>
                                        </p:attrNameLst>
                                      </p:cBhvr>
                                      <p:to>
                                        <p:strVal val="visible"/>
                                      </p:to>
                                    </p:set>
                                    <p:animEffect transition="in" filter="wipe(left)">
                                      <p:cBhvr>
                                        <p:cTn id="159" dur="250"/>
                                        <p:tgtEl>
                                          <p:spTgt spid="66"/>
                                        </p:tgtEl>
                                      </p:cBhvr>
                                    </p:animEffect>
                                  </p:childTnLst>
                                </p:cTn>
                              </p:par>
                            </p:childTnLst>
                          </p:cTn>
                        </p:par>
                        <p:par>
                          <p:cTn id="160" fill="hold">
                            <p:stCondLst>
                              <p:cond delay="6000"/>
                            </p:stCondLst>
                            <p:childTnLst>
                              <p:par>
                                <p:cTn id="161" presetID="22" presetClass="entr" presetSubtype="8" fill="hold" nodeType="afterEffect">
                                  <p:stCondLst>
                                    <p:cond delay="0"/>
                                  </p:stCondLst>
                                  <p:childTnLst>
                                    <p:set>
                                      <p:cBhvr>
                                        <p:cTn id="162" dur="1" fill="hold">
                                          <p:stCondLst>
                                            <p:cond delay="0"/>
                                          </p:stCondLst>
                                        </p:cTn>
                                        <p:tgtEl>
                                          <p:spTgt spid="44"/>
                                        </p:tgtEl>
                                        <p:attrNameLst>
                                          <p:attrName>style.visibility</p:attrName>
                                        </p:attrNameLst>
                                      </p:cBhvr>
                                      <p:to>
                                        <p:strVal val="visible"/>
                                      </p:to>
                                    </p:set>
                                    <p:animEffect transition="in" filter="wipe(left)">
                                      <p:cBhvr>
                                        <p:cTn id="163" dur="250"/>
                                        <p:tgtEl>
                                          <p:spTgt spid="44"/>
                                        </p:tgtEl>
                                      </p:cBhvr>
                                    </p:animEffect>
                                  </p:childTnLst>
                                </p:cTn>
                              </p:par>
                            </p:childTnLst>
                          </p:cTn>
                        </p:par>
                        <p:par>
                          <p:cTn id="164" fill="hold">
                            <p:stCondLst>
                              <p:cond delay="6250"/>
                            </p:stCondLst>
                            <p:childTnLst>
                              <p:par>
                                <p:cTn id="165" presetID="53" presetClass="entr" presetSubtype="16" fill="hold" grpId="0" nodeType="afterEffect">
                                  <p:stCondLst>
                                    <p:cond delay="0"/>
                                  </p:stCondLst>
                                  <p:childTnLst>
                                    <p:set>
                                      <p:cBhvr>
                                        <p:cTn id="166" dur="1" fill="hold">
                                          <p:stCondLst>
                                            <p:cond delay="0"/>
                                          </p:stCondLst>
                                        </p:cTn>
                                        <p:tgtEl>
                                          <p:spTgt spid="46"/>
                                        </p:tgtEl>
                                        <p:attrNameLst>
                                          <p:attrName>style.visibility</p:attrName>
                                        </p:attrNameLst>
                                      </p:cBhvr>
                                      <p:to>
                                        <p:strVal val="visible"/>
                                      </p:to>
                                    </p:set>
                                    <p:anim calcmode="lin" valueType="num">
                                      <p:cBhvr>
                                        <p:cTn id="167" dur="250" fill="hold"/>
                                        <p:tgtEl>
                                          <p:spTgt spid="46"/>
                                        </p:tgtEl>
                                        <p:attrNameLst>
                                          <p:attrName>ppt_w</p:attrName>
                                        </p:attrNameLst>
                                      </p:cBhvr>
                                      <p:tavLst>
                                        <p:tav tm="0">
                                          <p:val>
                                            <p:fltVal val="0"/>
                                          </p:val>
                                        </p:tav>
                                        <p:tav tm="100000">
                                          <p:val>
                                            <p:strVal val="#ppt_w"/>
                                          </p:val>
                                        </p:tav>
                                      </p:tavLst>
                                    </p:anim>
                                    <p:anim calcmode="lin" valueType="num">
                                      <p:cBhvr>
                                        <p:cTn id="168" dur="250" fill="hold"/>
                                        <p:tgtEl>
                                          <p:spTgt spid="46"/>
                                        </p:tgtEl>
                                        <p:attrNameLst>
                                          <p:attrName>ppt_h</p:attrName>
                                        </p:attrNameLst>
                                      </p:cBhvr>
                                      <p:tavLst>
                                        <p:tav tm="0">
                                          <p:val>
                                            <p:fltVal val="0"/>
                                          </p:val>
                                        </p:tav>
                                        <p:tav tm="100000">
                                          <p:val>
                                            <p:strVal val="#ppt_h"/>
                                          </p:val>
                                        </p:tav>
                                      </p:tavLst>
                                    </p:anim>
                                    <p:animEffect transition="in" filter="fade">
                                      <p:cBhvr>
                                        <p:cTn id="169" dur="250"/>
                                        <p:tgtEl>
                                          <p:spTgt spid="46"/>
                                        </p:tgtEl>
                                      </p:cBhvr>
                                    </p:animEffect>
                                  </p:childTnLst>
                                </p:cTn>
                              </p:par>
                            </p:childTnLst>
                          </p:cTn>
                        </p:par>
                        <p:par>
                          <p:cTn id="170" fill="hold">
                            <p:stCondLst>
                              <p:cond delay="6500"/>
                            </p:stCondLst>
                            <p:childTnLst>
                              <p:par>
                                <p:cTn id="171" presetID="53" presetClass="entr" presetSubtype="16" fill="hold" grpId="0" nodeType="afterEffect">
                                  <p:stCondLst>
                                    <p:cond delay="0"/>
                                  </p:stCondLst>
                                  <p:childTnLst>
                                    <p:set>
                                      <p:cBhvr>
                                        <p:cTn id="172" dur="1" fill="hold">
                                          <p:stCondLst>
                                            <p:cond delay="0"/>
                                          </p:stCondLst>
                                        </p:cTn>
                                        <p:tgtEl>
                                          <p:spTgt spid="47"/>
                                        </p:tgtEl>
                                        <p:attrNameLst>
                                          <p:attrName>style.visibility</p:attrName>
                                        </p:attrNameLst>
                                      </p:cBhvr>
                                      <p:to>
                                        <p:strVal val="visible"/>
                                      </p:to>
                                    </p:set>
                                    <p:anim calcmode="lin" valueType="num">
                                      <p:cBhvr>
                                        <p:cTn id="173" dur="250" fill="hold"/>
                                        <p:tgtEl>
                                          <p:spTgt spid="47"/>
                                        </p:tgtEl>
                                        <p:attrNameLst>
                                          <p:attrName>ppt_w</p:attrName>
                                        </p:attrNameLst>
                                      </p:cBhvr>
                                      <p:tavLst>
                                        <p:tav tm="0">
                                          <p:val>
                                            <p:fltVal val="0"/>
                                          </p:val>
                                        </p:tav>
                                        <p:tav tm="100000">
                                          <p:val>
                                            <p:strVal val="#ppt_w"/>
                                          </p:val>
                                        </p:tav>
                                      </p:tavLst>
                                    </p:anim>
                                    <p:anim calcmode="lin" valueType="num">
                                      <p:cBhvr>
                                        <p:cTn id="174" dur="250" fill="hold"/>
                                        <p:tgtEl>
                                          <p:spTgt spid="47"/>
                                        </p:tgtEl>
                                        <p:attrNameLst>
                                          <p:attrName>ppt_h</p:attrName>
                                        </p:attrNameLst>
                                      </p:cBhvr>
                                      <p:tavLst>
                                        <p:tav tm="0">
                                          <p:val>
                                            <p:fltVal val="0"/>
                                          </p:val>
                                        </p:tav>
                                        <p:tav tm="100000">
                                          <p:val>
                                            <p:strVal val="#ppt_h"/>
                                          </p:val>
                                        </p:tav>
                                      </p:tavLst>
                                    </p:anim>
                                    <p:animEffect transition="in" filter="fade">
                                      <p:cBhvr>
                                        <p:cTn id="175" dur="250"/>
                                        <p:tgtEl>
                                          <p:spTgt spid="47"/>
                                        </p:tgtEl>
                                      </p:cBhvr>
                                    </p:animEffect>
                                  </p:childTnLst>
                                </p:cTn>
                              </p:par>
                            </p:childTnLst>
                          </p:cTn>
                        </p:par>
                        <p:par>
                          <p:cTn id="176" fill="hold">
                            <p:stCondLst>
                              <p:cond delay="6750"/>
                            </p:stCondLst>
                            <p:childTnLst>
                              <p:par>
                                <p:cTn id="177" presetID="53" presetClass="entr" presetSubtype="16" fill="hold" grpId="0" nodeType="afterEffect">
                                  <p:stCondLst>
                                    <p:cond delay="0"/>
                                  </p:stCondLst>
                                  <p:childTnLst>
                                    <p:set>
                                      <p:cBhvr>
                                        <p:cTn id="178" dur="1" fill="hold">
                                          <p:stCondLst>
                                            <p:cond delay="0"/>
                                          </p:stCondLst>
                                        </p:cTn>
                                        <p:tgtEl>
                                          <p:spTgt spid="48"/>
                                        </p:tgtEl>
                                        <p:attrNameLst>
                                          <p:attrName>style.visibility</p:attrName>
                                        </p:attrNameLst>
                                      </p:cBhvr>
                                      <p:to>
                                        <p:strVal val="visible"/>
                                      </p:to>
                                    </p:set>
                                    <p:anim calcmode="lin" valueType="num">
                                      <p:cBhvr>
                                        <p:cTn id="179" dur="250" fill="hold"/>
                                        <p:tgtEl>
                                          <p:spTgt spid="48"/>
                                        </p:tgtEl>
                                        <p:attrNameLst>
                                          <p:attrName>ppt_w</p:attrName>
                                        </p:attrNameLst>
                                      </p:cBhvr>
                                      <p:tavLst>
                                        <p:tav tm="0">
                                          <p:val>
                                            <p:fltVal val="0"/>
                                          </p:val>
                                        </p:tav>
                                        <p:tav tm="100000">
                                          <p:val>
                                            <p:strVal val="#ppt_w"/>
                                          </p:val>
                                        </p:tav>
                                      </p:tavLst>
                                    </p:anim>
                                    <p:anim calcmode="lin" valueType="num">
                                      <p:cBhvr>
                                        <p:cTn id="180" dur="250" fill="hold"/>
                                        <p:tgtEl>
                                          <p:spTgt spid="48"/>
                                        </p:tgtEl>
                                        <p:attrNameLst>
                                          <p:attrName>ppt_h</p:attrName>
                                        </p:attrNameLst>
                                      </p:cBhvr>
                                      <p:tavLst>
                                        <p:tav tm="0">
                                          <p:val>
                                            <p:fltVal val="0"/>
                                          </p:val>
                                        </p:tav>
                                        <p:tav tm="100000">
                                          <p:val>
                                            <p:strVal val="#ppt_h"/>
                                          </p:val>
                                        </p:tav>
                                      </p:tavLst>
                                    </p:anim>
                                    <p:animEffect transition="in" filter="fade">
                                      <p:cBhvr>
                                        <p:cTn id="181" dur="250"/>
                                        <p:tgtEl>
                                          <p:spTgt spid="48"/>
                                        </p:tgtEl>
                                      </p:cBhvr>
                                    </p:animEffect>
                                  </p:childTnLst>
                                </p:cTn>
                              </p:par>
                            </p:childTnLst>
                          </p:cTn>
                        </p:par>
                        <p:par>
                          <p:cTn id="182" fill="hold">
                            <p:stCondLst>
                              <p:cond delay="7000"/>
                            </p:stCondLst>
                            <p:childTnLst>
                              <p:par>
                                <p:cTn id="183" presetID="22" presetClass="entr" presetSubtype="4" fill="hold" nodeType="afterEffect">
                                  <p:stCondLst>
                                    <p:cond delay="0"/>
                                  </p:stCondLst>
                                  <p:childTnLst>
                                    <p:set>
                                      <p:cBhvr>
                                        <p:cTn id="184" dur="1" fill="hold">
                                          <p:stCondLst>
                                            <p:cond delay="0"/>
                                          </p:stCondLst>
                                        </p:cTn>
                                        <p:tgtEl>
                                          <p:spTgt spid="49"/>
                                        </p:tgtEl>
                                        <p:attrNameLst>
                                          <p:attrName>style.visibility</p:attrName>
                                        </p:attrNameLst>
                                      </p:cBhvr>
                                      <p:to>
                                        <p:strVal val="visible"/>
                                      </p:to>
                                    </p:set>
                                    <p:animEffect transition="in" filter="wipe(down)">
                                      <p:cBhvr>
                                        <p:cTn id="185" dur="250"/>
                                        <p:tgtEl>
                                          <p:spTgt spid="49"/>
                                        </p:tgtEl>
                                      </p:cBhvr>
                                    </p:animEffect>
                                  </p:childTnLst>
                                </p:cTn>
                              </p:par>
                            </p:childTnLst>
                          </p:cTn>
                        </p:par>
                        <p:par>
                          <p:cTn id="186" fill="hold">
                            <p:stCondLst>
                              <p:cond delay="7250"/>
                            </p:stCondLst>
                            <p:childTnLst>
                              <p:par>
                                <p:cTn id="187" presetID="53" presetClass="entr" presetSubtype="16" fill="hold" grpId="0" nodeType="afterEffect">
                                  <p:stCondLst>
                                    <p:cond delay="0"/>
                                  </p:stCondLst>
                                  <p:childTnLst>
                                    <p:set>
                                      <p:cBhvr>
                                        <p:cTn id="188" dur="1" fill="hold">
                                          <p:stCondLst>
                                            <p:cond delay="0"/>
                                          </p:stCondLst>
                                        </p:cTn>
                                        <p:tgtEl>
                                          <p:spTgt spid="50"/>
                                        </p:tgtEl>
                                        <p:attrNameLst>
                                          <p:attrName>style.visibility</p:attrName>
                                        </p:attrNameLst>
                                      </p:cBhvr>
                                      <p:to>
                                        <p:strVal val="visible"/>
                                      </p:to>
                                    </p:set>
                                    <p:anim calcmode="lin" valueType="num">
                                      <p:cBhvr>
                                        <p:cTn id="189" dur="250" fill="hold"/>
                                        <p:tgtEl>
                                          <p:spTgt spid="50"/>
                                        </p:tgtEl>
                                        <p:attrNameLst>
                                          <p:attrName>ppt_w</p:attrName>
                                        </p:attrNameLst>
                                      </p:cBhvr>
                                      <p:tavLst>
                                        <p:tav tm="0">
                                          <p:val>
                                            <p:fltVal val="0"/>
                                          </p:val>
                                        </p:tav>
                                        <p:tav tm="100000">
                                          <p:val>
                                            <p:strVal val="#ppt_w"/>
                                          </p:val>
                                        </p:tav>
                                      </p:tavLst>
                                    </p:anim>
                                    <p:anim calcmode="lin" valueType="num">
                                      <p:cBhvr>
                                        <p:cTn id="190" dur="250" fill="hold"/>
                                        <p:tgtEl>
                                          <p:spTgt spid="50"/>
                                        </p:tgtEl>
                                        <p:attrNameLst>
                                          <p:attrName>ppt_h</p:attrName>
                                        </p:attrNameLst>
                                      </p:cBhvr>
                                      <p:tavLst>
                                        <p:tav tm="0">
                                          <p:val>
                                            <p:fltVal val="0"/>
                                          </p:val>
                                        </p:tav>
                                        <p:tav tm="100000">
                                          <p:val>
                                            <p:strVal val="#ppt_h"/>
                                          </p:val>
                                        </p:tav>
                                      </p:tavLst>
                                    </p:anim>
                                    <p:animEffect transition="in" filter="fade">
                                      <p:cBhvr>
                                        <p:cTn id="191" dur="250"/>
                                        <p:tgtEl>
                                          <p:spTgt spid="50"/>
                                        </p:tgtEl>
                                      </p:cBhvr>
                                    </p:animEffect>
                                  </p:childTnLst>
                                </p:cTn>
                              </p:par>
                            </p:childTnLst>
                          </p:cTn>
                        </p:par>
                        <p:par>
                          <p:cTn id="192" fill="hold">
                            <p:stCondLst>
                              <p:cond delay="7500"/>
                            </p:stCondLst>
                            <p:childTnLst>
                              <p:par>
                                <p:cTn id="193" presetID="53" presetClass="entr" presetSubtype="16" fill="hold" grpId="0" nodeType="afterEffect">
                                  <p:stCondLst>
                                    <p:cond delay="0"/>
                                  </p:stCondLst>
                                  <p:childTnLst>
                                    <p:set>
                                      <p:cBhvr>
                                        <p:cTn id="194" dur="1" fill="hold">
                                          <p:stCondLst>
                                            <p:cond delay="0"/>
                                          </p:stCondLst>
                                        </p:cTn>
                                        <p:tgtEl>
                                          <p:spTgt spid="45"/>
                                        </p:tgtEl>
                                        <p:attrNameLst>
                                          <p:attrName>style.visibility</p:attrName>
                                        </p:attrNameLst>
                                      </p:cBhvr>
                                      <p:to>
                                        <p:strVal val="visible"/>
                                      </p:to>
                                    </p:set>
                                    <p:anim calcmode="lin" valueType="num">
                                      <p:cBhvr>
                                        <p:cTn id="195" dur="250" fill="hold"/>
                                        <p:tgtEl>
                                          <p:spTgt spid="45"/>
                                        </p:tgtEl>
                                        <p:attrNameLst>
                                          <p:attrName>ppt_w</p:attrName>
                                        </p:attrNameLst>
                                      </p:cBhvr>
                                      <p:tavLst>
                                        <p:tav tm="0">
                                          <p:val>
                                            <p:fltVal val="0"/>
                                          </p:val>
                                        </p:tav>
                                        <p:tav tm="100000">
                                          <p:val>
                                            <p:strVal val="#ppt_w"/>
                                          </p:val>
                                        </p:tav>
                                      </p:tavLst>
                                    </p:anim>
                                    <p:anim calcmode="lin" valueType="num">
                                      <p:cBhvr>
                                        <p:cTn id="196" dur="250" fill="hold"/>
                                        <p:tgtEl>
                                          <p:spTgt spid="45"/>
                                        </p:tgtEl>
                                        <p:attrNameLst>
                                          <p:attrName>ppt_h</p:attrName>
                                        </p:attrNameLst>
                                      </p:cBhvr>
                                      <p:tavLst>
                                        <p:tav tm="0">
                                          <p:val>
                                            <p:fltVal val="0"/>
                                          </p:val>
                                        </p:tav>
                                        <p:tav tm="100000">
                                          <p:val>
                                            <p:strVal val="#ppt_h"/>
                                          </p:val>
                                        </p:tav>
                                      </p:tavLst>
                                    </p:anim>
                                    <p:animEffect transition="in" filter="fade">
                                      <p:cBhvr>
                                        <p:cTn id="197" dur="250"/>
                                        <p:tgtEl>
                                          <p:spTgt spid="45"/>
                                        </p:tgtEl>
                                      </p:cBhvr>
                                    </p:animEffect>
                                  </p:childTnLst>
                                </p:cTn>
                              </p:par>
                              <p:par>
                                <p:cTn id="198" presetID="42" presetClass="entr" presetSubtype="0" fill="hold" grpId="0" nodeType="withEffect">
                                  <p:stCondLst>
                                    <p:cond delay="0"/>
                                  </p:stCondLst>
                                  <p:childTnLst>
                                    <p:set>
                                      <p:cBhvr>
                                        <p:cTn id="199" dur="1" fill="hold">
                                          <p:stCondLst>
                                            <p:cond delay="0"/>
                                          </p:stCondLst>
                                        </p:cTn>
                                        <p:tgtEl>
                                          <p:spTgt spid="51"/>
                                        </p:tgtEl>
                                        <p:attrNameLst>
                                          <p:attrName>style.visibility</p:attrName>
                                        </p:attrNameLst>
                                      </p:cBhvr>
                                      <p:to>
                                        <p:strVal val="visible"/>
                                      </p:to>
                                    </p:set>
                                    <p:animEffect transition="in" filter="fade">
                                      <p:cBhvr>
                                        <p:cTn id="200" dur="250"/>
                                        <p:tgtEl>
                                          <p:spTgt spid="51"/>
                                        </p:tgtEl>
                                      </p:cBhvr>
                                    </p:animEffect>
                                    <p:anim calcmode="lin" valueType="num">
                                      <p:cBhvr>
                                        <p:cTn id="201" dur="250" fill="hold"/>
                                        <p:tgtEl>
                                          <p:spTgt spid="51"/>
                                        </p:tgtEl>
                                        <p:attrNameLst>
                                          <p:attrName>ppt_x</p:attrName>
                                        </p:attrNameLst>
                                      </p:cBhvr>
                                      <p:tavLst>
                                        <p:tav tm="0">
                                          <p:val>
                                            <p:strVal val="#ppt_x"/>
                                          </p:val>
                                        </p:tav>
                                        <p:tav tm="100000">
                                          <p:val>
                                            <p:strVal val="#ppt_x"/>
                                          </p:val>
                                        </p:tav>
                                      </p:tavLst>
                                    </p:anim>
                                    <p:anim calcmode="lin" valueType="num">
                                      <p:cBhvr>
                                        <p:cTn id="202" dur="250" fill="hold"/>
                                        <p:tgtEl>
                                          <p:spTgt spid="51"/>
                                        </p:tgtEl>
                                        <p:attrNameLst>
                                          <p:attrName>ppt_y</p:attrName>
                                        </p:attrNameLst>
                                      </p:cBhvr>
                                      <p:tavLst>
                                        <p:tav tm="0">
                                          <p:val>
                                            <p:strVal val="#ppt_y+.1"/>
                                          </p:val>
                                        </p:tav>
                                        <p:tav tm="100000">
                                          <p:val>
                                            <p:strVal val="#ppt_y"/>
                                          </p:val>
                                        </p:tav>
                                      </p:tavLst>
                                    </p:anim>
                                  </p:childTnLst>
                                </p:cTn>
                              </p:par>
                              <p:par>
                                <p:cTn id="203" presetID="42" presetClass="entr" presetSubtype="0" fill="hold" grpId="0" nodeType="withEffect">
                                  <p:stCondLst>
                                    <p:cond delay="0"/>
                                  </p:stCondLst>
                                  <p:childTnLst>
                                    <p:set>
                                      <p:cBhvr>
                                        <p:cTn id="204" dur="1" fill="hold">
                                          <p:stCondLst>
                                            <p:cond delay="0"/>
                                          </p:stCondLst>
                                        </p:cTn>
                                        <p:tgtEl>
                                          <p:spTgt spid="72"/>
                                        </p:tgtEl>
                                        <p:attrNameLst>
                                          <p:attrName>style.visibility</p:attrName>
                                        </p:attrNameLst>
                                      </p:cBhvr>
                                      <p:to>
                                        <p:strVal val="visible"/>
                                      </p:to>
                                    </p:set>
                                    <p:animEffect transition="in" filter="fade">
                                      <p:cBhvr>
                                        <p:cTn id="205" dur="250"/>
                                        <p:tgtEl>
                                          <p:spTgt spid="72"/>
                                        </p:tgtEl>
                                      </p:cBhvr>
                                    </p:animEffect>
                                    <p:anim calcmode="lin" valueType="num">
                                      <p:cBhvr>
                                        <p:cTn id="206" dur="250" fill="hold"/>
                                        <p:tgtEl>
                                          <p:spTgt spid="72"/>
                                        </p:tgtEl>
                                        <p:attrNameLst>
                                          <p:attrName>ppt_x</p:attrName>
                                        </p:attrNameLst>
                                      </p:cBhvr>
                                      <p:tavLst>
                                        <p:tav tm="0">
                                          <p:val>
                                            <p:strVal val="#ppt_x"/>
                                          </p:val>
                                        </p:tav>
                                        <p:tav tm="100000">
                                          <p:val>
                                            <p:strVal val="#ppt_x"/>
                                          </p:val>
                                        </p:tav>
                                      </p:tavLst>
                                    </p:anim>
                                    <p:anim calcmode="lin" valueType="num">
                                      <p:cBhvr>
                                        <p:cTn id="207" dur="250" fill="hold"/>
                                        <p:tgtEl>
                                          <p:spTgt spid="72"/>
                                        </p:tgtEl>
                                        <p:attrNameLst>
                                          <p:attrName>ppt_y</p:attrName>
                                        </p:attrNameLst>
                                      </p:cBhvr>
                                      <p:tavLst>
                                        <p:tav tm="0">
                                          <p:val>
                                            <p:strVal val="#ppt_y+.1"/>
                                          </p:val>
                                        </p:tav>
                                        <p:tav tm="100000">
                                          <p:val>
                                            <p:strVal val="#ppt_y"/>
                                          </p:val>
                                        </p:tav>
                                      </p:tavLst>
                                    </p:anim>
                                  </p:childTnLst>
                                </p:cTn>
                              </p:par>
                            </p:childTnLst>
                          </p:cTn>
                        </p:par>
                        <p:par>
                          <p:cTn id="208" fill="hold">
                            <p:stCondLst>
                              <p:cond delay="7750"/>
                            </p:stCondLst>
                            <p:childTnLst>
                              <p:par>
                                <p:cTn id="209" presetID="22" presetClass="entr" presetSubtype="8" fill="hold" nodeType="afterEffect">
                                  <p:stCondLst>
                                    <p:cond delay="0"/>
                                  </p:stCondLst>
                                  <p:childTnLst>
                                    <p:set>
                                      <p:cBhvr>
                                        <p:cTn id="210" dur="1" fill="hold">
                                          <p:stCondLst>
                                            <p:cond delay="0"/>
                                          </p:stCondLst>
                                        </p:cTn>
                                        <p:tgtEl>
                                          <p:spTgt spid="69"/>
                                        </p:tgtEl>
                                        <p:attrNameLst>
                                          <p:attrName>style.visibility</p:attrName>
                                        </p:attrNameLst>
                                      </p:cBhvr>
                                      <p:to>
                                        <p:strVal val="visible"/>
                                      </p:to>
                                    </p:set>
                                    <p:animEffect transition="in" filter="wipe(left)">
                                      <p:cBhvr>
                                        <p:cTn id="211" dur="250"/>
                                        <p:tgtEl>
                                          <p:spTgt spid="69"/>
                                        </p:tgtEl>
                                      </p:cBhvr>
                                    </p:animEffect>
                                  </p:childTnLst>
                                </p:cTn>
                              </p:par>
                            </p:childTnLst>
                          </p:cTn>
                        </p:par>
                        <p:par>
                          <p:cTn id="212" fill="hold">
                            <p:stCondLst>
                              <p:cond delay="8000"/>
                            </p:stCondLst>
                            <p:childTnLst>
                              <p:par>
                                <p:cTn id="213" presetID="22" presetClass="entr" presetSubtype="8" fill="hold" nodeType="afterEffect">
                                  <p:stCondLst>
                                    <p:cond delay="0"/>
                                  </p:stCondLst>
                                  <p:childTnLst>
                                    <p:set>
                                      <p:cBhvr>
                                        <p:cTn id="214" dur="1" fill="hold">
                                          <p:stCondLst>
                                            <p:cond delay="0"/>
                                          </p:stCondLst>
                                        </p:cTn>
                                        <p:tgtEl>
                                          <p:spTgt spid="54"/>
                                        </p:tgtEl>
                                        <p:attrNameLst>
                                          <p:attrName>style.visibility</p:attrName>
                                        </p:attrNameLst>
                                      </p:cBhvr>
                                      <p:to>
                                        <p:strVal val="visible"/>
                                      </p:to>
                                    </p:set>
                                    <p:animEffect transition="in" filter="wipe(left)">
                                      <p:cBhvr>
                                        <p:cTn id="215" dur="250"/>
                                        <p:tgtEl>
                                          <p:spTgt spid="54"/>
                                        </p:tgtEl>
                                      </p:cBhvr>
                                    </p:animEffect>
                                  </p:childTnLst>
                                </p:cTn>
                              </p:par>
                            </p:childTnLst>
                          </p:cTn>
                        </p:par>
                        <p:par>
                          <p:cTn id="216" fill="hold">
                            <p:stCondLst>
                              <p:cond delay="8250"/>
                            </p:stCondLst>
                            <p:childTnLst>
                              <p:par>
                                <p:cTn id="217" presetID="53" presetClass="entr" presetSubtype="16" fill="hold" grpId="0" nodeType="afterEffect">
                                  <p:stCondLst>
                                    <p:cond delay="0"/>
                                  </p:stCondLst>
                                  <p:childTnLst>
                                    <p:set>
                                      <p:cBhvr>
                                        <p:cTn id="218" dur="1" fill="hold">
                                          <p:stCondLst>
                                            <p:cond delay="0"/>
                                          </p:stCondLst>
                                        </p:cTn>
                                        <p:tgtEl>
                                          <p:spTgt spid="55"/>
                                        </p:tgtEl>
                                        <p:attrNameLst>
                                          <p:attrName>style.visibility</p:attrName>
                                        </p:attrNameLst>
                                      </p:cBhvr>
                                      <p:to>
                                        <p:strVal val="visible"/>
                                      </p:to>
                                    </p:set>
                                    <p:anim calcmode="lin" valueType="num">
                                      <p:cBhvr>
                                        <p:cTn id="219" dur="250" fill="hold"/>
                                        <p:tgtEl>
                                          <p:spTgt spid="55"/>
                                        </p:tgtEl>
                                        <p:attrNameLst>
                                          <p:attrName>ppt_w</p:attrName>
                                        </p:attrNameLst>
                                      </p:cBhvr>
                                      <p:tavLst>
                                        <p:tav tm="0">
                                          <p:val>
                                            <p:fltVal val="0"/>
                                          </p:val>
                                        </p:tav>
                                        <p:tav tm="100000">
                                          <p:val>
                                            <p:strVal val="#ppt_w"/>
                                          </p:val>
                                        </p:tav>
                                      </p:tavLst>
                                    </p:anim>
                                    <p:anim calcmode="lin" valueType="num">
                                      <p:cBhvr>
                                        <p:cTn id="220" dur="250" fill="hold"/>
                                        <p:tgtEl>
                                          <p:spTgt spid="55"/>
                                        </p:tgtEl>
                                        <p:attrNameLst>
                                          <p:attrName>ppt_h</p:attrName>
                                        </p:attrNameLst>
                                      </p:cBhvr>
                                      <p:tavLst>
                                        <p:tav tm="0">
                                          <p:val>
                                            <p:fltVal val="0"/>
                                          </p:val>
                                        </p:tav>
                                        <p:tav tm="100000">
                                          <p:val>
                                            <p:strVal val="#ppt_h"/>
                                          </p:val>
                                        </p:tav>
                                      </p:tavLst>
                                    </p:anim>
                                    <p:animEffect transition="in" filter="fade">
                                      <p:cBhvr>
                                        <p:cTn id="221" dur="250"/>
                                        <p:tgtEl>
                                          <p:spTgt spid="55"/>
                                        </p:tgtEl>
                                      </p:cBhvr>
                                    </p:animEffect>
                                  </p:childTnLst>
                                </p:cTn>
                              </p:par>
                            </p:childTnLst>
                          </p:cTn>
                        </p:par>
                        <p:par>
                          <p:cTn id="222" fill="hold">
                            <p:stCondLst>
                              <p:cond delay="8500"/>
                            </p:stCondLst>
                            <p:childTnLst>
                              <p:par>
                                <p:cTn id="223" presetID="53" presetClass="entr" presetSubtype="16" fill="hold" grpId="0" nodeType="afterEffect">
                                  <p:stCondLst>
                                    <p:cond delay="0"/>
                                  </p:stCondLst>
                                  <p:childTnLst>
                                    <p:set>
                                      <p:cBhvr>
                                        <p:cTn id="224" dur="1" fill="hold">
                                          <p:stCondLst>
                                            <p:cond delay="0"/>
                                          </p:stCondLst>
                                        </p:cTn>
                                        <p:tgtEl>
                                          <p:spTgt spid="56"/>
                                        </p:tgtEl>
                                        <p:attrNameLst>
                                          <p:attrName>style.visibility</p:attrName>
                                        </p:attrNameLst>
                                      </p:cBhvr>
                                      <p:to>
                                        <p:strVal val="visible"/>
                                      </p:to>
                                    </p:set>
                                    <p:anim calcmode="lin" valueType="num">
                                      <p:cBhvr>
                                        <p:cTn id="225" dur="250" fill="hold"/>
                                        <p:tgtEl>
                                          <p:spTgt spid="56"/>
                                        </p:tgtEl>
                                        <p:attrNameLst>
                                          <p:attrName>ppt_w</p:attrName>
                                        </p:attrNameLst>
                                      </p:cBhvr>
                                      <p:tavLst>
                                        <p:tav tm="0">
                                          <p:val>
                                            <p:fltVal val="0"/>
                                          </p:val>
                                        </p:tav>
                                        <p:tav tm="100000">
                                          <p:val>
                                            <p:strVal val="#ppt_w"/>
                                          </p:val>
                                        </p:tav>
                                      </p:tavLst>
                                    </p:anim>
                                    <p:anim calcmode="lin" valueType="num">
                                      <p:cBhvr>
                                        <p:cTn id="226" dur="250" fill="hold"/>
                                        <p:tgtEl>
                                          <p:spTgt spid="56"/>
                                        </p:tgtEl>
                                        <p:attrNameLst>
                                          <p:attrName>ppt_h</p:attrName>
                                        </p:attrNameLst>
                                      </p:cBhvr>
                                      <p:tavLst>
                                        <p:tav tm="0">
                                          <p:val>
                                            <p:fltVal val="0"/>
                                          </p:val>
                                        </p:tav>
                                        <p:tav tm="100000">
                                          <p:val>
                                            <p:strVal val="#ppt_h"/>
                                          </p:val>
                                        </p:tav>
                                      </p:tavLst>
                                    </p:anim>
                                    <p:animEffect transition="in" filter="fade">
                                      <p:cBhvr>
                                        <p:cTn id="227" dur="250"/>
                                        <p:tgtEl>
                                          <p:spTgt spid="56"/>
                                        </p:tgtEl>
                                      </p:cBhvr>
                                    </p:animEffect>
                                  </p:childTnLst>
                                </p:cTn>
                              </p:par>
                            </p:childTnLst>
                          </p:cTn>
                        </p:par>
                        <p:par>
                          <p:cTn id="228" fill="hold">
                            <p:stCondLst>
                              <p:cond delay="8750"/>
                            </p:stCondLst>
                            <p:childTnLst>
                              <p:par>
                                <p:cTn id="229" presetID="53" presetClass="entr" presetSubtype="16" fill="hold" grpId="0" nodeType="afterEffect">
                                  <p:stCondLst>
                                    <p:cond delay="0"/>
                                  </p:stCondLst>
                                  <p:childTnLst>
                                    <p:set>
                                      <p:cBhvr>
                                        <p:cTn id="230" dur="1" fill="hold">
                                          <p:stCondLst>
                                            <p:cond delay="0"/>
                                          </p:stCondLst>
                                        </p:cTn>
                                        <p:tgtEl>
                                          <p:spTgt spid="57"/>
                                        </p:tgtEl>
                                        <p:attrNameLst>
                                          <p:attrName>style.visibility</p:attrName>
                                        </p:attrNameLst>
                                      </p:cBhvr>
                                      <p:to>
                                        <p:strVal val="visible"/>
                                      </p:to>
                                    </p:set>
                                    <p:anim calcmode="lin" valueType="num">
                                      <p:cBhvr>
                                        <p:cTn id="231" dur="250" fill="hold"/>
                                        <p:tgtEl>
                                          <p:spTgt spid="57"/>
                                        </p:tgtEl>
                                        <p:attrNameLst>
                                          <p:attrName>ppt_w</p:attrName>
                                        </p:attrNameLst>
                                      </p:cBhvr>
                                      <p:tavLst>
                                        <p:tav tm="0">
                                          <p:val>
                                            <p:fltVal val="0"/>
                                          </p:val>
                                        </p:tav>
                                        <p:tav tm="100000">
                                          <p:val>
                                            <p:strVal val="#ppt_w"/>
                                          </p:val>
                                        </p:tav>
                                      </p:tavLst>
                                    </p:anim>
                                    <p:anim calcmode="lin" valueType="num">
                                      <p:cBhvr>
                                        <p:cTn id="232" dur="250" fill="hold"/>
                                        <p:tgtEl>
                                          <p:spTgt spid="57"/>
                                        </p:tgtEl>
                                        <p:attrNameLst>
                                          <p:attrName>ppt_h</p:attrName>
                                        </p:attrNameLst>
                                      </p:cBhvr>
                                      <p:tavLst>
                                        <p:tav tm="0">
                                          <p:val>
                                            <p:fltVal val="0"/>
                                          </p:val>
                                        </p:tav>
                                        <p:tav tm="100000">
                                          <p:val>
                                            <p:strVal val="#ppt_h"/>
                                          </p:val>
                                        </p:tav>
                                      </p:tavLst>
                                    </p:anim>
                                    <p:animEffect transition="in" filter="fade">
                                      <p:cBhvr>
                                        <p:cTn id="233" dur="250"/>
                                        <p:tgtEl>
                                          <p:spTgt spid="57"/>
                                        </p:tgtEl>
                                      </p:cBhvr>
                                    </p:animEffect>
                                  </p:childTnLst>
                                </p:cTn>
                              </p:par>
                            </p:childTnLst>
                          </p:cTn>
                        </p:par>
                        <p:par>
                          <p:cTn id="234" fill="hold">
                            <p:stCondLst>
                              <p:cond delay="9000"/>
                            </p:stCondLst>
                            <p:childTnLst>
                              <p:par>
                                <p:cTn id="235" presetID="22" presetClass="entr" presetSubtype="1" fill="hold" nodeType="afterEffect">
                                  <p:stCondLst>
                                    <p:cond delay="0"/>
                                  </p:stCondLst>
                                  <p:childTnLst>
                                    <p:set>
                                      <p:cBhvr>
                                        <p:cTn id="236" dur="1" fill="hold">
                                          <p:stCondLst>
                                            <p:cond delay="0"/>
                                          </p:stCondLst>
                                        </p:cTn>
                                        <p:tgtEl>
                                          <p:spTgt spid="58"/>
                                        </p:tgtEl>
                                        <p:attrNameLst>
                                          <p:attrName>style.visibility</p:attrName>
                                        </p:attrNameLst>
                                      </p:cBhvr>
                                      <p:to>
                                        <p:strVal val="visible"/>
                                      </p:to>
                                    </p:set>
                                    <p:animEffect transition="in" filter="wipe(up)">
                                      <p:cBhvr>
                                        <p:cTn id="237" dur="250"/>
                                        <p:tgtEl>
                                          <p:spTgt spid="58"/>
                                        </p:tgtEl>
                                      </p:cBhvr>
                                    </p:animEffect>
                                  </p:childTnLst>
                                </p:cTn>
                              </p:par>
                            </p:childTnLst>
                          </p:cTn>
                        </p:par>
                        <p:par>
                          <p:cTn id="238" fill="hold">
                            <p:stCondLst>
                              <p:cond delay="9250"/>
                            </p:stCondLst>
                            <p:childTnLst>
                              <p:par>
                                <p:cTn id="239" presetID="53" presetClass="entr" presetSubtype="16" fill="hold" grpId="0" nodeType="afterEffect">
                                  <p:stCondLst>
                                    <p:cond delay="0"/>
                                  </p:stCondLst>
                                  <p:childTnLst>
                                    <p:set>
                                      <p:cBhvr>
                                        <p:cTn id="240" dur="1" fill="hold">
                                          <p:stCondLst>
                                            <p:cond delay="0"/>
                                          </p:stCondLst>
                                        </p:cTn>
                                        <p:tgtEl>
                                          <p:spTgt spid="59"/>
                                        </p:tgtEl>
                                        <p:attrNameLst>
                                          <p:attrName>style.visibility</p:attrName>
                                        </p:attrNameLst>
                                      </p:cBhvr>
                                      <p:to>
                                        <p:strVal val="visible"/>
                                      </p:to>
                                    </p:set>
                                    <p:anim calcmode="lin" valueType="num">
                                      <p:cBhvr>
                                        <p:cTn id="241" dur="250" fill="hold"/>
                                        <p:tgtEl>
                                          <p:spTgt spid="59"/>
                                        </p:tgtEl>
                                        <p:attrNameLst>
                                          <p:attrName>ppt_w</p:attrName>
                                        </p:attrNameLst>
                                      </p:cBhvr>
                                      <p:tavLst>
                                        <p:tav tm="0">
                                          <p:val>
                                            <p:fltVal val="0"/>
                                          </p:val>
                                        </p:tav>
                                        <p:tav tm="100000">
                                          <p:val>
                                            <p:strVal val="#ppt_w"/>
                                          </p:val>
                                        </p:tav>
                                      </p:tavLst>
                                    </p:anim>
                                    <p:anim calcmode="lin" valueType="num">
                                      <p:cBhvr>
                                        <p:cTn id="242" dur="250" fill="hold"/>
                                        <p:tgtEl>
                                          <p:spTgt spid="59"/>
                                        </p:tgtEl>
                                        <p:attrNameLst>
                                          <p:attrName>ppt_h</p:attrName>
                                        </p:attrNameLst>
                                      </p:cBhvr>
                                      <p:tavLst>
                                        <p:tav tm="0">
                                          <p:val>
                                            <p:fltVal val="0"/>
                                          </p:val>
                                        </p:tav>
                                        <p:tav tm="100000">
                                          <p:val>
                                            <p:strVal val="#ppt_h"/>
                                          </p:val>
                                        </p:tav>
                                      </p:tavLst>
                                    </p:anim>
                                    <p:animEffect transition="in" filter="fade">
                                      <p:cBhvr>
                                        <p:cTn id="243" dur="250"/>
                                        <p:tgtEl>
                                          <p:spTgt spid="59"/>
                                        </p:tgtEl>
                                      </p:cBhvr>
                                    </p:animEffect>
                                  </p:childTnLst>
                                </p:cTn>
                              </p:par>
                            </p:childTnLst>
                          </p:cTn>
                        </p:par>
                        <p:par>
                          <p:cTn id="244" fill="hold">
                            <p:stCondLst>
                              <p:cond delay="9500"/>
                            </p:stCondLst>
                            <p:childTnLst>
                              <p:par>
                                <p:cTn id="245" presetID="53" presetClass="entr" presetSubtype="16" fill="hold" grpId="0" nodeType="afterEffect">
                                  <p:stCondLst>
                                    <p:cond delay="0"/>
                                  </p:stCondLst>
                                  <p:childTnLst>
                                    <p:set>
                                      <p:cBhvr>
                                        <p:cTn id="246" dur="1" fill="hold">
                                          <p:stCondLst>
                                            <p:cond delay="0"/>
                                          </p:stCondLst>
                                        </p:cTn>
                                        <p:tgtEl>
                                          <p:spTgt spid="53"/>
                                        </p:tgtEl>
                                        <p:attrNameLst>
                                          <p:attrName>style.visibility</p:attrName>
                                        </p:attrNameLst>
                                      </p:cBhvr>
                                      <p:to>
                                        <p:strVal val="visible"/>
                                      </p:to>
                                    </p:set>
                                    <p:anim calcmode="lin" valueType="num">
                                      <p:cBhvr>
                                        <p:cTn id="247" dur="250" fill="hold"/>
                                        <p:tgtEl>
                                          <p:spTgt spid="53"/>
                                        </p:tgtEl>
                                        <p:attrNameLst>
                                          <p:attrName>ppt_w</p:attrName>
                                        </p:attrNameLst>
                                      </p:cBhvr>
                                      <p:tavLst>
                                        <p:tav tm="0">
                                          <p:val>
                                            <p:fltVal val="0"/>
                                          </p:val>
                                        </p:tav>
                                        <p:tav tm="100000">
                                          <p:val>
                                            <p:strVal val="#ppt_w"/>
                                          </p:val>
                                        </p:tav>
                                      </p:tavLst>
                                    </p:anim>
                                    <p:anim calcmode="lin" valueType="num">
                                      <p:cBhvr>
                                        <p:cTn id="248" dur="250" fill="hold"/>
                                        <p:tgtEl>
                                          <p:spTgt spid="53"/>
                                        </p:tgtEl>
                                        <p:attrNameLst>
                                          <p:attrName>ppt_h</p:attrName>
                                        </p:attrNameLst>
                                      </p:cBhvr>
                                      <p:tavLst>
                                        <p:tav tm="0">
                                          <p:val>
                                            <p:fltVal val="0"/>
                                          </p:val>
                                        </p:tav>
                                        <p:tav tm="100000">
                                          <p:val>
                                            <p:strVal val="#ppt_h"/>
                                          </p:val>
                                        </p:tav>
                                      </p:tavLst>
                                    </p:anim>
                                    <p:animEffect transition="in" filter="fade">
                                      <p:cBhvr>
                                        <p:cTn id="249" dur="250"/>
                                        <p:tgtEl>
                                          <p:spTgt spid="53"/>
                                        </p:tgtEl>
                                      </p:cBhvr>
                                    </p:animEffect>
                                  </p:childTnLst>
                                </p:cTn>
                              </p:par>
                              <p:par>
                                <p:cTn id="250" presetID="47" presetClass="entr" presetSubtype="0" fill="hold" grpId="0" nodeType="withEffect">
                                  <p:stCondLst>
                                    <p:cond delay="0"/>
                                  </p:stCondLst>
                                  <p:childTnLst>
                                    <p:set>
                                      <p:cBhvr>
                                        <p:cTn id="251" dur="1" fill="hold">
                                          <p:stCondLst>
                                            <p:cond delay="0"/>
                                          </p:stCondLst>
                                        </p:cTn>
                                        <p:tgtEl>
                                          <p:spTgt spid="60"/>
                                        </p:tgtEl>
                                        <p:attrNameLst>
                                          <p:attrName>style.visibility</p:attrName>
                                        </p:attrNameLst>
                                      </p:cBhvr>
                                      <p:to>
                                        <p:strVal val="visible"/>
                                      </p:to>
                                    </p:set>
                                    <p:animEffect transition="in" filter="fade">
                                      <p:cBhvr>
                                        <p:cTn id="252" dur="250"/>
                                        <p:tgtEl>
                                          <p:spTgt spid="60"/>
                                        </p:tgtEl>
                                      </p:cBhvr>
                                    </p:animEffect>
                                    <p:anim calcmode="lin" valueType="num">
                                      <p:cBhvr>
                                        <p:cTn id="253" dur="250" fill="hold"/>
                                        <p:tgtEl>
                                          <p:spTgt spid="60"/>
                                        </p:tgtEl>
                                        <p:attrNameLst>
                                          <p:attrName>ppt_x</p:attrName>
                                        </p:attrNameLst>
                                      </p:cBhvr>
                                      <p:tavLst>
                                        <p:tav tm="0">
                                          <p:val>
                                            <p:strVal val="#ppt_x"/>
                                          </p:val>
                                        </p:tav>
                                        <p:tav tm="100000">
                                          <p:val>
                                            <p:strVal val="#ppt_x"/>
                                          </p:val>
                                        </p:tav>
                                      </p:tavLst>
                                    </p:anim>
                                    <p:anim calcmode="lin" valueType="num">
                                      <p:cBhvr>
                                        <p:cTn id="254" dur="250" fill="hold"/>
                                        <p:tgtEl>
                                          <p:spTgt spid="60"/>
                                        </p:tgtEl>
                                        <p:attrNameLst>
                                          <p:attrName>ppt_y</p:attrName>
                                        </p:attrNameLst>
                                      </p:cBhvr>
                                      <p:tavLst>
                                        <p:tav tm="0">
                                          <p:val>
                                            <p:strVal val="#ppt_y-.1"/>
                                          </p:val>
                                        </p:tav>
                                        <p:tav tm="100000">
                                          <p:val>
                                            <p:strVal val="#ppt_y"/>
                                          </p:val>
                                        </p:tav>
                                      </p:tavLst>
                                    </p:anim>
                                  </p:childTnLst>
                                </p:cTn>
                              </p:par>
                              <p:par>
                                <p:cTn id="255" presetID="42" presetClass="entr" presetSubtype="0" fill="hold" grpId="0" nodeType="withEffect">
                                  <p:stCondLst>
                                    <p:cond delay="0"/>
                                  </p:stCondLst>
                                  <p:childTnLst>
                                    <p:set>
                                      <p:cBhvr>
                                        <p:cTn id="256" dur="1" fill="hold">
                                          <p:stCondLst>
                                            <p:cond delay="0"/>
                                          </p:stCondLst>
                                        </p:cTn>
                                        <p:tgtEl>
                                          <p:spTgt spid="73"/>
                                        </p:tgtEl>
                                        <p:attrNameLst>
                                          <p:attrName>style.visibility</p:attrName>
                                        </p:attrNameLst>
                                      </p:cBhvr>
                                      <p:to>
                                        <p:strVal val="visible"/>
                                      </p:to>
                                    </p:set>
                                    <p:animEffect transition="in" filter="fade">
                                      <p:cBhvr>
                                        <p:cTn id="257" dur="250"/>
                                        <p:tgtEl>
                                          <p:spTgt spid="73"/>
                                        </p:tgtEl>
                                      </p:cBhvr>
                                    </p:animEffect>
                                    <p:anim calcmode="lin" valueType="num">
                                      <p:cBhvr>
                                        <p:cTn id="258" dur="250" fill="hold"/>
                                        <p:tgtEl>
                                          <p:spTgt spid="73"/>
                                        </p:tgtEl>
                                        <p:attrNameLst>
                                          <p:attrName>ppt_x</p:attrName>
                                        </p:attrNameLst>
                                      </p:cBhvr>
                                      <p:tavLst>
                                        <p:tav tm="0">
                                          <p:val>
                                            <p:strVal val="#ppt_x"/>
                                          </p:val>
                                        </p:tav>
                                        <p:tav tm="100000">
                                          <p:val>
                                            <p:strVal val="#ppt_x"/>
                                          </p:val>
                                        </p:tav>
                                      </p:tavLst>
                                    </p:anim>
                                    <p:anim calcmode="lin" valueType="num">
                                      <p:cBhvr>
                                        <p:cTn id="259" dur="250" fill="hold"/>
                                        <p:tgtEl>
                                          <p:spTgt spid="73"/>
                                        </p:tgtEl>
                                        <p:attrNameLst>
                                          <p:attrName>ppt_y</p:attrName>
                                        </p:attrNameLst>
                                      </p:cBhvr>
                                      <p:tavLst>
                                        <p:tav tm="0">
                                          <p:val>
                                            <p:strVal val="#ppt_y+.1"/>
                                          </p:val>
                                        </p:tav>
                                        <p:tav tm="100000">
                                          <p:val>
                                            <p:strVal val="#ppt_y"/>
                                          </p:val>
                                        </p:tav>
                                      </p:tavLst>
                                    </p:anim>
                                  </p:childTnLst>
                                </p:cTn>
                              </p:par>
                            </p:childTnLst>
                          </p:cTn>
                        </p:par>
                        <p:par>
                          <p:cTn id="260" fill="hold">
                            <p:stCondLst>
                              <p:cond delay="9750"/>
                            </p:stCondLst>
                            <p:childTnLst>
                              <p:par>
                                <p:cTn id="261" presetID="22" presetClass="entr" presetSubtype="8" fill="hold" nodeType="afterEffect">
                                  <p:stCondLst>
                                    <p:cond delay="0"/>
                                  </p:stCondLst>
                                  <p:childTnLst>
                                    <p:set>
                                      <p:cBhvr>
                                        <p:cTn id="262" dur="1" fill="hold">
                                          <p:stCondLst>
                                            <p:cond delay="0"/>
                                          </p:stCondLst>
                                        </p:cTn>
                                        <p:tgtEl>
                                          <p:spTgt spid="67"/>
                                        </p:tgtEl>
                                        <p:attrNameLst>
                                          <p:attrName>style.visibility</p:attrName>
                                        </p:attrNameLst>
                                      </p:cBhvr>
                                      <p:to>
                                        <p:strVal val="visible"/>
                                      </p:to>
                                    </p:set>
                                    <p:animEffect transition="in" filter="wipe(left)">
                                      <p:cBhvr>
                                        <p:cTn id="263" dur="250"/>
                                        <p:tgtEl>
                                          <p:spTgt spid="67"/>
                                        </p:tgtEl>
                                      </p:cBhvr>
                                    </p:animEffect>
                                  </p:childTnLst>
                                </p:cTn>
                              </p:par>
                            </p:childTnLst>
                          </p:cTn>
                        </p:par>
                        <p:par>
                          <p:cTn id="264" fill="hold">
                            <p:stCondLst>
                              <p:cond delay="10000"/>
                            </p:stCondLst>
                            <p:childTnLst>
                              <p:par>
                                <p:cTn id="265" presetID="22" presetClass="entr" presetSubtype="8" fill="hold" nodeType="afterEffect">
                                  <p:stCondLst>
                                    <p:cond delay="0"/>
                                  </p:stCondLst>
                                  <p:childTnLst>
                                    <p:set>
                                      <p:cBhvr>
                                        <p:cTn id="266" dur="1" fill="hold">
                                          <p:stCondLst>
                                            <p:cond delay="0"/>
                                          </p:stCondLst>
                                        </p:cTn>
                                        <p:tgtEl>
                                          <p:spTgt spid="63"/>
                                        </p:tgtEl>
                                        <p:attrNameLst>
                                          <p:attrName>style.visibility</p:attrName>
                                        </p:attrNameLst>
                                      </p:cBhvr>
                                      <p:to>
                                        <p:strVal val="visible"/>
                                      </p:to>
                                    </p:set>
                                    <p:animEffect transition="in" filter="wipe(left)">
                                      <p:cBhvr>
                                        <p:cTn id="267" dur="25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8" grpId="0" animBg="1"/>
      <p:bldP spid="9" grpId="0" animBg="1"/>
      <p:bldP spid="10" grpId="0" animBg="1"/>
      <p:bldP spid="14" grpId="0" animBg="1"/>
      <p:bldP spid="16" grpId="0"/>
      <p:bldP spid="17" grpId="0"/>
      <p:bldP spid="18" grpId="0" animBg="1"/>
      <p:bldP spid="20" grpId="0" animBg="1"/>
      <p:bldP spid="21" grpId="0" animBg="1"/>
      <p:bldP spid="22" grpId="0" animBg="1"/>
      <p:bldP spid="24" grpId="0" animBg="1"/>
      <p:bldP spid="25" grpId="0"/>
      <p:bldP spid="27" grpId="0" animBg="1"/>
      <p:bldP spid="29" grpId="0" animBg="1"/>
      <p:bldP spid="30" grpId="0" animBg="1"/>
      <p:bldP spid="31" grpId="0" animBg="1"/>
      <p:bldP spid="33" grpId="0" animBg="1"/>
      <p:bldP spid="34" grpId="0"/>
      <p:bldP spid="45" grpId="0" animBg="1"/>
      <p:bldP spid="46" grpId="0" animBg="1"/>
      <p:bldP spid="47" grpId="0" animBg="1"/>
      <p:bldP spid="48" grpId="0" animBg="1"/>
      <p:bldP spid="50" grpId="0" animBg="1"/>
      <p:bldP spid="51" grpId="0"/>
      <p:bldP spid="53" grpId="0" animBg="1"/>
      <p:bldP spid="55" grpId="0" animBg="1"/>
      <p:bldP spid="56" grpId="0" animBg="1"/>
      <p:bldP spid="57" grpId="0" animBg="1"/>
      <p:bldP spid="59" grpId="0" animBg="1"/>
      <p:bldP spid="60" grpId="0"/>
      <p:bldP spid="62" grpId="0"/>
      <p:bldP spid="65" grpId="0"/>
      <p:bldP spid="72" grpId="0"/>
      <p:bldP spid="7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12498</TotalTime>
  <Words>2146</Words>
  <Application>Microsoft Office PowerPoint</Application>
  <PresentationFormat>Panorámica</PresentationFormat>
  <Paragraphs>327</Paragraphs>
  <Slides>53</Slides>
  <Notes>13</Notes>
  <HiddenSlides>0</HiddenSlides>
  <MMClips>1</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53</vt:i4>
      </vt:variant>
    </vt:vector>
  </HeadingPairs>
  <TitlesOfParts>
    <vt:vector size="61" baseType="lpstr">
      <vt:lpstr>Agency FB</vt:lpstr>
      <vt:lpstr>Arial</vt:lpstr>
      <vt:lpstr>Calibri</vt:lpstr>
      <vt:lpstr>Calibri Light</vt:lpstr>
      <vt:lpstr>Tahoma</vt:lpstr>
      <vt:lpstr>Times New Roman</vt:lpstr>
      <vt:lpstr>Tw Cen MT</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Pankaj Sharma</dc:creator>
  <cp:lastModifiedBy>Maquina01</cp:lastModifiedBy>
  <cp:revision>200</cp:revision>
  <dcterms:created xsi:type="dcterms:W3CDTF">2018-03-06T16:24:24Z</dcterms:created>
  <dcterms:modified xsi:type="dcterms:W3CDTF">2018-09-03T16:30:23Z</dcterms:modified>
</cp:coreProperties>
</file>