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05"/>
  </p:notesMasterIdLst>
  <p:handoutMasterIdLst>
    <p:handoutMasterId r:id="rId106"/>
  </p:handoutMasterIdLst>
  <p:sldIdLst>
    <p:sldId id="265" r:id="rId3"/>
    <p:sldId id="259" r:id="rId4"/>
    <p:sldId id="266" r:id="rId5"/>
    <p:sldId id="267" r:id="rId6"/>
    <p:sldId id="268" r:id="rId7"/>
    <p:sldId id="269" r:id="rId8"/>
    <p:sldId id="270" r:id="rId9"/>
    <p:sldId id="271" r:id="rId10"/>
    <p:sldId id="277" r:id="rId11"/>
    <p:sldId id="282" r:id="rId12"/>
    <p:sldId id="284" r:id="rId13"/>
    <p:sldId id="290" r:id="rId14"/>
    <p:sldId id="287" r:id="rId15"/>
    <p:sldId id="289" r:id="rId16"/>
    <p:sldId id="291" r:id="rId17"/>
    <p:sldId id="292" r:id="rId18"/>
    <p:sldId id="293" r:id="rId19"/>
    <p:sldId id="294" r:id="rId20"/>
    <p:sldId id="295" r:id="rId21"/>
    <p:sldId id="296" r:id="rId22"/>
    <p:sldId id="297" r:id="rId23"/>
    <p:sldId id="298" r:id="rId24"/>
    <p:sldId id="299" r:id="rId25"/>
    <p:sldId id="301" r:id="rId26"/>
    <p:sldId id="300" r:id="rId27"/>
    <p:sldId id="302" r:id="rId28"/>
    <p:sldId id="303" r:id="rId29"/>
    <p:sldId id="305" r:id="rId30"/>
    <p:sldId id="306" r:id="rId31"/>
    <p:sldId id="307" r:id="rId32"/>
    <p:sldId id="308" r:id="rId33"/>
    <p:sldId id="309" r:id="rId34"/>
    <p:sldId id="310" r:id="rId35"/>
    <p:sldId id="311" r:id="rId36"/>
    <p:sldId id="312" r:id="rId37"/>
    <p:sldId id="314" r:id="rId38"/>
    <p:sldId id="313" r:id="rId39"/>
    <p:sldId id="315" r:id="rId40"/>
    <p:sldId id="316" r:id="rId41"/>
    <p:sldId id="317" r:id="rId42"/>
    <p:sldId id="330" r:id="rId43"/>
    <p:sldId id="331" r:id="rId44"/>
    <p:sldId id="332" r:id="rId45"/>
    <p:sldId id="333" r:id="rId46"/>
    <p:sldId id="334" r:id="rId47"/>
    <p:sldId id="335" r:id="rId48"/>
    <p:sldId id="278" r:id="rId49"/>
    <p:sldId id="336" r:id="rId50"/>
    <p:sldId id="337" r:id="rId51"/>
    <p:sldId id="279" r:id="rId52"/>
    <p:sldId id="338" r:id="rId53"/>
    <p:sldId id="365" r:id="rId54"/>
    <p:sldId id="368" r:id="rId55"/>
    <p:sldId id="366" r:id="rId56"/>
    <p:sldId id="369" r:id="rId57"/>
    <p:sldId id="370" r:id="rId58"/>
    <p:sldId id="371" r:id="rId59"/>
    <p:sldId id="372" r:id="rId60"/>
    <p:sldId id="373" r:id="rId61"/>
    <p:sldId id="374" r:id="rId62"/>
    <p:sldId id="375" r:id="rId63"/>
    <p:sldId id="364" r:id="rId64"/>
    <p:sldId id="339" r:id="rId65"/>
    <p:sldId id="340" r:id="rId66"/>
    <p:sldId id="341" r:id="rId67"/>
    <p:sldId id="342" r:id="rId68"/>
    <p:sldId id="343" r:id="rId69"/>
    <p:sldId id="344" r:id="rId70"/>
    <p:sldId id="345" r:id="rId71"/>
    <p:sldId id="350" r:id="rId72"/>
    <p:sldId id="346" r:id="rId73"/>
    <p:sldId id="348" r:id="rId74"/>
    <p:sldId id="349" r:id="rId75"/>
    <p:sldId id="351" r:id="rId76"/>
    <p:sldId id="352" r:id="rId77"/>
    <p:sldId id="353" r:id="rId78"/>
    <p:sldId id="354" r:id="rId79"/>
    <p:sldId id="355" r:id="rId80"/>
    <p:sldId id="356" r:id="rId81"/>
    <p:sldId id="357" r:id="rId82"/>
    <p:sldId id="358" r:id="rId83"/>
    <p:sldId id="359" r:id="rId84"/>
    <p:sldId id="361" r:id="rId85"/>
    <p:sldId id="362" r:id="rId86"/>
    <p:sldId id="363" r:id="rId87"/>
    <p:sldId id="280" r:id="rId88"/>
    <p:sldId id="318" r:id="rId89"/>
    <p:sldId id="319" r:id="rId90"/>
    <p:sldId id="320" r:id="rId91"/>
    <p:sldId id="323" r:id="rId92"/>
    <p:sldId id="322" r:id="rId93"/>
    <p:sldId id="324" r:id="rId94"/>
    <p:sldId id="325" r:id="rId95"/>
    <p:sldId id="326" r:id="rId96"/>
    <p:sldId id="327" r:id="rId97"/>
    <p:sldId id="328" r:id="rId98"/>
    <p:sldId id="329" r:id="rId99"/>
    <p:sldId id="281" r:id="rId100"/>
    <p:sldId id="272" r:id="rId101"/>
    <p:sldId id="274" r:id="rId102"/>
    <p:sldId id="275" r:id="rId103"/>
    <p:sldId id="273" r:id="rId104"/>
  </p:sldIdLst>
  <p:sldSz cx="9144000" cy="6858000" type="screen4x3"/>
  <p:notesSz cx="6858000" cy="9144000"/>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ítulo" id="{EE3B8665-E713-4818-87DE-2D25B9E3541B}">
          <p14:sldIdLst>
            <p14:sldId id="265"/>
            <p14:sldId id="259"/>
          </p14:sldIdLst>
        </p14:section>
        <p14:section name="Generalidades" id="{870FFEB9-949D-419A-A870-10993FA32477}">
          <p14:sldIdLst>
            <p14:sldId id="266"/>
            <p14:sldId id="267"/>
            <p14:sldId id="268"/>
            <p14:sldId id="269"/>
            <p14:sldId id="270"/>
          </p14:sldIdLst>
        </p14:section>
        <p14:section name="Metodología" id="{6B23855F-07BC-4BF9-9E87-68CA3A5DB7D2}">
          <p14:sldIdLst>
            <p14:sldId id="271"/>
            <p14:sldId id="277"/>
            <p14:sldId id="282"/>
            <p14:sldId id="284"/>
            <p14:sldId id="290"/>
            <p14:sldId id="287"/>
            <p14:sldId id="289"/>
            <p14:sldId id="291"/>
            <p14:sldId id="292"/>
            <p14:sldId id="293"/>
            <p14:sldId id="294"/>
            <p14:sldId id="295"/>
            <p14:sldId id="296"/>
            <p14:sldId id="297"/>
            <p14:sldId id="298"/>
            <p14:sldId id="299"/>
            <p14:sldId id="301"/>
            <p14:sldId id="300"/>
            <p14:sldId id="302"/>
            <p14:sldId id="303"/>
            <p14:sldId id="305"/>
            <p14:sldId id="306"/>
            <p14:sldId id="307"/>
            <p14:sldId id="308"/>
            <p14:sldId id="309"/>
            <p14:sldId id="310"/>
            <p14:sldId id="311"/>
            <p14:sldId id="312"/>
            <p14:sldId id="314"/>
            <p14:sldId id="313"/>
            <p14:sldId id="315"/>
            <p14:sldId id="316"/>
            <p14:sldId id="317"/>
            <p14:sldId id="330"/>
            <p14:sldId id="331"/>
            <p14:sldId id="332"/>
            <p14:sldId id="333"/>
            <p14:sldId id="334"/>
            <p14:sldId id="335"/>
            <p14:sldId id="278"/>
            <p14:sldId id="336"/>
            <p14:sldId id="337"/>
            <p14:sldId id="279"/>
            <p14:sldId id="338"/>
            <p14:sldId id="365"/>
            <p14:sldId id="368"/>
            <p14:sldId id="366"/>
            <p14:sldId id="369"/>
            <p14:sldId id="370"/>
            <p14:sldId id="371"/>
            <p14:sldId id="372"/>
            <p14:sldId id="373"/>
            <p14:sldId id="374"/>
            <p14:sldId id="375"/>
            <p14:sldId id="364"/>
            <p14:sldId id="339"/>
            <p14:sldId id="340"/>
            <p14:sldId id="341"/>
            <p14:sldId id="342"/>
            <p14:sldId id="343"/>
            <p14:sldId id="344"/>
            <p14:sldId id="345"/>
            <p14:sldId id="350"/>
            <p14:sldId id="346"/>
            <p14:sldId id="348"/>
            <p14:sldId id="349"/>
            <p14:sldId id="351"/>
            <p14:sldId id="352"/>
            <p14:sldId id="353"/>
            <p14:sldId id="354"/>
            <p14:sldId id="355"/>
            <p14:sldId id="356"/>
            <p14:sldId id="357"/>
            <p14:sldId id="358"/>
            <p14:sldId id="359"/>
            <p14:sldId id="361"/>
            <p14:sldId id="362"/>
            <p14:sldId id="363"/>
            <p14:sldId id="280"/>
            <p14:sldId id="318"/>
            <p14:sldId id="319"/>
            <p14:sldId id="320"/>
            <p14:sldId id="323"/>
            <p14:sldId id="322"/>
            <p14:sldId id="324"/>
            <p14:sldId id="325"/>
            <p14:sldId id="326"/>
            <p14:sldId id="327"/>
            <p14:sldId id="328"/>
            <p14:sldId id="329"/>
            <p14:sldId id="281"/>
          </p14:sldIdLst>
        </p14:section>
        <p14:section name="Conclusiones" id="{66B081F2-1369-4F87-A4CF-A68BBA16F551}">
          <p14:sldIdLst>
            <p14:sldId id="272"/>
            <p14:sldId id="274"/>
            <p14:sldId id="275"/>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9" autoAdjust="0"/>
    <p:restoredTop sz="94660"/>
  </p:normalViewPr>
  <p:slideViewPr>
    <p:cSldViewPr>
      <p:cViewPr varScale="1">
        <p:scale>
          <a:sx n="70" d="100"/>
          <a:sy n="70" d="100"/>
        </p:scale>
        <p:origin x="16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gs" Target="tags/tag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2CB9C-0886-4BF0-A618-395BD10FD670}"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E07D2587-C4E2-4C4E-861F-89D1733C24D7}">
      <dgm:prSet phldrT="[Texto]"/>
      <dgm:spPr/>
      <dgm:t>
        <a:bodyPr/>
        <a:lstStyle/>
        <a:p>
          <a:r>
            <a:rPr lang="es-EC" dirty="0" smtClean="0"/>
            <a:t>DEFINICIÓN DEL PROBLEMA</a:t>
          </a:r>
        </a:p>
      </dgm:t>
    </dgm:pt>
    <dgm:pt modelId="{7CCE45C7-3BDD-484D-B4CA-96D6B4591B42}" type="parTrans" cxnId="{ABE7B04A-BEEF-4E19-B5CB-86C2AE1898F3}">
      <dgm:prSet/>
      <dgm:spPr/>
      <dgm:t>
        <a:bodyPr/>
        <a:lstStyle/>
        <a:p>
          <a:endParaRPr lang="es-EC"/>
        </a:p>
      </dgm:t>
    </dgm:pt>
    <dgm:pt modelId="{D6A82D19-463F-4E0F-99B0-C7FE275AF5E3}" type="sibTrans" cxnId="{ABE7B04A-BEEF-4E19-B5CB-86C2AE1898F3}">
      <dgm:prSet/>
      <dgm:spPr/>
      <dgm:t>
        <a:bodyPr/>
        <a:lstStyle/>
        <a:p>
          <a:endParaRPr lang="es-EC"/>
        </a:p>
      </dgm:t>
    </dgm:pt>
    <dgm:pt modelId="{EC23FC07-DE41-4633-8700-7CA24301DC89}">
      <dgm:prSet phldrT="[Texto]"/>
      <dgm:spPr/>
      <dgm:t>
        <a:bodyPr/>
        <a:lstStyle/>
        <a:p>
          <a:r>
            <a:rPr lang="es-EC" dirty="0" smtClean="0">
              <a:effectLst/>
            </a:rPr>
            <a:t>METODOLOGÍA Y RESULTADOS</a:t>
          </a:r>
          <a:endParaRPr lang="es-EC" dirty="0"/>
        </a:p>
      </dgm:t>
    </dgm:pt>
    <dgm:pt modelId="{0041E769-0E82-4849-905E-0523087BF910}" type="parTrans" cxnId="{74B2CB6C-7936-4943-9B31-859CFD179B17}">
      <dgm:prSet/>
      <dgm:spPr/>
      <dgm:t>
        <a:bodyPr/>
        <a:lstStyle/>
        <a:p>
          <a:endParaRPr lang="es-EC"/>
        </a:p>
      </dgm:t>
    </dgm:pt>
    <dgm:pt modelId="{3AD1630F-4C4A-4E88-A38D-084AA402603C}" type="sibTrans" cxnId="{74B2CB6C-7936-4943-9B31-859CFD179B17}">
      <dgm:prSet/>
      <dgm:spPr/>
      <dgm:t>
        <a:bodyPr/>
        <a:lstStyle/>
        <a:p>
          <a:endParaRPr lang="es-EC"/>
        </a:p>
      </dgm:t>
    </dgm:pt>
    <dgm:pt modelId="{5FD6D184-278C-4FCF-8FA2-E9DC004687E9}">
      <dgm:prSet phldrT="[Texto]"/>
      <dgm:spPr/>
      <dgm:t>
        <a:bodyPr/>
        <a:lstStyle/>
        <a:p>
          <a:r>
            <a:rPr lang="es-EC" dirty="0" smtClean="0">
              <a:effectLst/>
            </a:rPr>
            <a:t>CONCLUSIONES Y RECOMENDACIONES</a:t>
          </a:r>
          <a:endParaRPr lang="es-EC" dirty="0"/>
        </a:p>
      </dgm:t>
    </dgm:pt>
    <dgm:pt modelId="{83CEB4CA-DFAD-4F35-A9DC-BFE907B35236}" type="parTrans" cxnId="{C06E8E02-5157-4D54-8DBA-312300CAE4C5}">
      <dgm:prSet/>
      <dgm:spPr/>
      <dgm:t>
        <a:bodyPr/>
        <a:lstStyle/>
        <a:p>
          <a:endParaRPr lang="es-EC"/>
        </a:p>
      </dgm:t>
    </dgm:pt>
    <dgm:pt modelId="{86B5BF15-4218-400B-B4B9-F7C38FC59A11}" type="sibTrans" cxnId="{C06E8E02-5157-4D54-8DBA-312300CAE4C5}">
      <dgm:prSet/>
      <dgm:spPr/>
      <dgm:t>
        <a:bodyPr/>
        <a:lstStyle/>
        <a:p>
          <a:endParaRPr lang="es-EC"/>
        </a:p>
      </dgm:t>
    </dgm:pt>
    <dgm:pt modelId="{A358F33D-4F63-45B3-BC77-8B82976EFB3A}">
      <dgm:prSet phldrT="[Texto]"/>
      <dgm:spPr/>
      <dgm:t>
        <a:bodyPr/>
        <a:lstStyle/>
        <a:p>
          <a:r>
            <a:rPr lang="es-EC" dirty="0" smtClean="0"/>
            <a:t>JUSTIFICACIÓN</a:t>
          </a:r>
        </a:p>
      </dgm:t>
    </dgm:pt>
    <dgm:pt modelId="{46A06752-4A8F-4CE3-AAC6-E0550E141F27}" type="parTrans" cxnId="{DDF24626-6441-4BD1-97DD-ABCCD37D3C73}">
      <dgm:prSet/>
      <dgm:spPr/>
      <dgm:t>
        <a:bodyPr/>
        <a:lstStyle/>
        <a:p>
          <a:endParaRPr lang="es-EC"/>
        </a:p>
      </dgm:t>
    </dgm:pt>
    <dgm:pt modelId="{2CA02BED-40EB-4369-BB06-9AE0DBAA3A4E}" type="sibTrans" cxnId="{DDF24626-6441-4BD1-97DD-ABCCD37D3C73}">
      <dgm:prSet/>
      <dgm:spPr/>
      <dgm:t>
        <a:bodyPr/>
        <a:lstStyle/>
        <a:p>
          <a:endParaRPr lang="es-EC"/>
        </a:p>
      </dgm:t>
    </dgm:pt>
    <dgm:pt modelId="{10587C6E-6822-4889-8DCD-EF46C6F58E99}">
      <dgm:prSet phldrT="[Texto]"/>
      <dgm:spPr/>
      <dgm:t>
        <a:bodyPr/>
        <a:lstStyle/>
        <a:p>
          <a:r>
            <a:rPr lang="es-EC" dirty="0" smtClean="0"/>
            <a:t>OBJETIVOS</a:t>
          </a:r>
        </a:p>
      </dgm:t>
    </dgm:pt>
    <dgm:pt modelId="{4DF25100-5C1A-470E-B3F6-AAC4B8A2C7C5}" type="parTrans" cxnId="{BBE4A7A5-7D83-46EB-B6A9-4ED5300B9038}">
      <dgm:prSet/>
      <dgm:spPr/>
      <dgm:t>
        <a:bodyPr/>
        <a:lstStyle/>
        <a:p>
          <a:endParaRPr lang="es-EC"/>
        </a:p>
      </dgm:t>
    </dgm:pt>
    <dgm:pt modelId="{C89158B8-D319-4639-962B-AC263FBAAA0B}" type="sibTrans" cxnId="{BBE4A7A5-7D83-46EB-B6A9-4ED5300B9038}">
      <dgm:prSet/>
      <dgm:spPr/>
      <dgm:t>
        <a:bodyPr/>
        <a:lstStyle/>
        <a:p>
          <a:endParaRPr lang="es-EC"/>
        </a:p>
      </dgm:t>
    </dgm:pt>
    <dgm:pt modelId="{487CAF89-902A-42AE-9995-7AB2DDD6FC60}" type="pres">
      <dgm:prSet presAssocID="{09A2CB9C-0886-4BF0-A618-395BD10FD670}" presName="Name0" presStyleCnt="0">
        <dgm:presLayoutVars>
          <dgm:chMax val="7"/>
          <dgm:chPref val="7"/>
          <dgm:dir/>
        </dgm:presLayoutVars>
      </dgm:prSet>
      <dgm:spPr/>
    </dgm:pt>
    <dgm:pt modelId="{3B99B821-2699-4312-9C79-4E61DD211C92}" type="pres">
      <dgm:prSet presAssocID="{09A2CB9C-0886-4BF0-A618-395BD10FD670}" presName="Name1" presStyleCnt="0"/>
      <dgm:spPr/>
    </dgm:pt>
    <dgm:pt modelId="{32DBA90F-F96D-401F-A5A2-CEF297F7B52F}" type="pres">
      <dgm:prSet presAssocID="{09A2CB9C-0886-4BF0-A618-395BD10FD670}" presName="cycle" presStyleCnt="0"/>
      <dgm:spPr/>
    </dgm:pt>
    <dgm:pt modelId="{122E74B0-9D57-4E1A-80C8-C6B5040772CA}" type="pres">
      <dgm:prSet presAssocID="{09A2CB9C-0886-4BF0-A618-395BD10FD670}" presName="srcNode" presStyleLbl="node1" presStyleIdx="0" presStyleCnt="5"/>
      <dgm:spPr/>
    </dgm:pt>
    <dgm:pt modelId="{6DE65370-097A-4105-8FAA-C42F983AED5B}" type="pres">
      <dgm:prSet presAssocID="{09A2CB9C-0886-4BF0-A618-395BD10FD670}" presName="conn" presStyleLbl="parChTrans1D2" presStyleIdx="0" presStyleCnt="1"/>
      <dgm:spPr/>
      <dgm:t>
        <a:bodyPr/>
        <a:lstStyle/>
        <a:p>
          <a:endParaRPr lang="es-EC"/>
        </a:p>
      </dgm:t>
    </dgm:pt>
    <dgm:pt modelId="{44016FA5-3646-49A8-A3AF-CD097EA1154A}" type="pres">
      <dgm:prSet presAssocID="{09A2CB9C-0886-4BF0-A618-395BD10FD670}" presName="extraNode" presStyleLbl="node1" presStyleIdx="0" presStyleCnt="5"/>
      <dgm:spPr/>
    </dgm:pt>
    <dgm:pt modelId="{D171DDBC-19E5-4CE4-84BD-45D7900F0768}" type="pres">
      <dgm:prSet presAssocID="{09A2CB9C-0886-4BF0-A618-395BD10FD670}" presName="dstNode" presStyleLbl="node1" presStyleIdx="0" presStyleCnt="5"/>
      <dgm:spPr/>
    </dgm:pt>
    <dgm:pt modelId="{6732C6C3-EF2F-4559-8934-2F5D97663AAF}" type="pres">
      <dgm:prSet presAssocID="{E07D2587-C4E2-4C4E-861F-89D1733C24D7}" presName="text_1" presStyleLbl="node1" presStyleIdx="0" presStyleCnt="5">
        <dgm:presLayoutVars>
          <dgm:bulletEnabled val="1"/>
        </dgm:presLayoutVars>
      </dgm:prSet>
      <dgm:spPr/>
      <dgm:t>
        <a:bodyPr/>
        <a:lstStyle/>
        <a:p>
          <a:endParaRPr lang="es-EC"/>
        </a:p>
      </dgm:t>
    </dgm:pt>
    <dgm:pt modelId="{CC150075-E3D9-48C9-A1E8-5038B6381F26}" type="pres">
      <dgm:prSet presAssocID="{E07D2587-C4E2-4C4E-861F-89D1733C24D7}" presName="accent_1" presStyleCnt="0"/>
      <dgm:spPr/>
    </dgm:pt>
    <dgm:pt modelId="{896138A0-B38E-46C3-8789-052D8CC20C6C}" type="pres">
      <dgm:prSet presAssocID="{E07D2587-C4E2-4C4E-861F-89D1733C24D7}" presName="accentRepeatNode" presStyleLbl="solidFgAcc1" presStyleIdx="0" presStyleCnt="5"/>
      <dgm:spPr/>
    </dgm:pt>
    <dgm:pt modelId="{63747165-D7C7-48A8-BBFD-B5E1F38D5696}" type="pres">
      <dgm:prSet presAssocID="{A358F33D-4F63-45B3-BC77-8B82976EFB3A}" presName="text_2" presStyleLbl="node1" presStyleIdx="1" presStyleCnt="5">
        <dgm:presLayoutVars>
          <dgm:bulletEnabled val="1"/>
        </dgm:presLayoutVars>
      </dgm:prSet>
      <dgm:spPr/>
      <dgm:t>
        <a:bodyPr/>
        <a:lstStyle/>
        <a:p>
          <a:endParaRPr lang="es-EC"/>
        </a:p>
      </dgm:t>
    </dgm:pt>
    <dgm:pt modelId="{E6E53468-F78E-454C-9E41-0615C77F2D1F}" type="pres">
      <dgm:prSet presAssocID="{A358F33D-4F63-45B3-BC77-8B82976EFB3A}" presName="accent_2" presStyleCnt="0"/>
      <dgm:spPr/>
    </dgm:pt>
    <dgm:pt modelId="{A6EDDA90-652A-4C60-BB6B-B49BFDEBA364}" type="pres">
      <dgm:prSet presAssocID="{A358F33D-4F63-45B3-BC77-8B82976EFB3A}" presName="accentRepeatNode" presStyleLbl="solidFgAcc1" presStyleIdx="1" presStyleCnt="5"/>
      <dgm:spPr/>
    </dgm:pt>
    <dgm:pt modelId="{EACDC834-E418-4F0A-B509-1624D437D9B8}" type="pres">
      <dgm:prSet presAssocID="{10587C6E-6822-4889-8DCD-EF46C6F58E99}" presName="text_3" presStyleLbl="node1" presStyleIdx="2" presStyleCnt="5">
        <dgm:presLayoutVars>
          <dgm:bulletEnabled val="1"/>
        </dgm:presLayoutVars>
      </dgm:prSet>
      <dgm:spPr/>
      <dgm:t>
        <a:bodyPr/>
        <a:lstStyle/>
        <a:p>
          <a:endParaRPr lang="es-EC"/>
        </a:p>
      </dgm:t>
    </dgm:pt>
    <dgm:pt modelId="{F4FF476E-CCFB-4453-A0BF-79B4629C7005}" type="pres">
      <dgm:prSet presAssocID="{10587C6E-6822-4889-8DCD-EF46C6F58E99}" presName="accent_3" presStyleCnt="0"/>
      <dgm:spPr/>
    </dgm:pt>
    <dgm:pt modelId="{E9BB0EC2-9E04-41B7-9631-DDB0839E5641}" type="pres">
      <dgm:prSet presAssocID="{10587C6E-6822-4889-8DCD-EF46C6F58E99}" presName="accentRepeatNode" presStyleLbl="solidFgAcc1" presStyleIdx="2" presStyleCnt="5"/>
      <dgm:spPr/>
    </dgm:pt>
    <dgm:pt modelId="{544AFDE7-8A2A-479A-99AF-25C9C55B08A7}" type="pres">
      <dgm:prSet presAssocID="{EC23FC07-DE41-4633-8700-7CA24301DC89}" presName="text_4" presStyleLbl="node1" presStyleIdx="3" presStyleCnt="5">
        <dgm:presLayoutVars>
          <dgm:bulletEnabled val="1"/>
        </dgm:presLayoutVars>
      </dgm:prSet>
      <dgm:spPr/>
      <dgm:t>
        <a:bodyPr/>
        <a:lstStyle/>
        <a:p>
          <a:endParaRPr lang="es-EC"/>
        </a:p>
      </dgm:t>
    </dgm:pt>
    <dgm:pt modelId="{30E5146D-1FBA-4073-8443-BE21F4011166}" type="pres">
      <dgm:prSet presAssocID="{EC23FC07-DE41-4633-8700-7CA24301DC89}" presName="accent_4" presStyleCnt="0"/>
      <dgm:spPr/>
    </dgm:pt>
    <dgm:pt modelId="{5A024871-EC3F-434D-AB4F-50ABD45304CB}" type="pres">
      <dgm:prSet presAssocID="{EC23FC07-DE41-4633-8700-7CA24301DC89}" presName="accentRepeatNode" presStyleLbl="solidFgAcc1" presStyleIdx="3" presStyleCnt="5"/>
      <dgm:spPr/>
    </dgm:pt>
    <dgm:pt modelId="{F385232E-7D39-4A61-BAE5-15125965827E}" type="pres">
      <dgm:prSet presAssocID="{5FD6D184-278C-4FCF-8FA2-E9DC004687E9}" presName="text_5" presStyleLbl="node1" presStyleIdx="4" presStyleCnt="5">
        <dgm:presLayoutVars>
          <dgm:bulletEnabled val="1"/>
        </dgm:presLayoutVars>
      </dgm:prSet>
      <dgm:spPr/>
      <dgm:t>
        <a:bodyPr/>
        <a:lstStyle/>
        <a:p>
          <a:endParaRPr lang="es-EC"/>
        </a:p>
      </dgm:t>
    </dgm:pt>
    <dgm:pt modelId="{82DCB258-6D62-4524-8856-2FCF89BC78CD}" type="pres">
      <dgm:prSet presAssocID="{5FD6D184-278C-4FCF-8FA2-E9DC004687E9}" presName="accent_5" presStyleCnt="0"/>
      <dgm:spPr/>
    </dgm:pt>
    <dgm:pt modelId="{F7564A44-8AE8-48D8-861A-CA84FE40AB71}" type="pres">
      <dgm:prSet presAssocID="{5FD6D184-278C-4FCF-8FA2-E9DC004687E9}" presName="accentRepeatNode" presStyleLbl="solidFgAcc1" presStyleIdx="4" presStyleCnt="5"/>
      <dgm:spPr/>
    </dgm:pt>
  </dgm:ptLst>
  <dgm:cxnLst>
    <dgm:cxn modelId="{DDF24626-6441-4BD1-97DD-ABCCD37D3C73}" srcId="{09A2CB9C-0886-4BF0-A618-395BD10FD670}" destId="{A358F33D-4F63-45B3-BC77-8B82976EFB3A}" srcOrd="1" destOrd="0" parTransId="{46A06752-4A8F-4CE3-AAC6-E0550E141F27}" sibTransId="{2CA02BED-40EB-4369-BB06-9AE0DBAA3A4E}"/>
    <dgm:cxn modelId="{74B2CB6C-7936-4943-9B31-859CFD179B17}" srcId="{09A2CB9C-0886-4BF0-A618-395BD10FD670}" destId="{EC23FC07-DE41-4633-8700-7CA24301DC89}" srcOrd="3" destOrd="0" parTransId="{0041E769-0E82-4849-905E-0523087BF910}" sibTransId="{3AD1630F-4C4A-4E88-A38D-084AA402603C}"/>
    <dgm:cxn modelId="{80F1C9A7-0C32-4543-85C9-A21665CC3E5A}" type="presOf" srcId="{E07D2587-C4E2-4C4E-861F-89D1733C24D7}" destId="{6732C6C3-EF2F-4559-8934-2F5D97663AAF}" srcOrd="0" destOrd="0" presId="urn:microsoft.com/office/officeart/2008/layout/VerticalCurvedList"/>
    <dgm:cxn modelId="{ABE7B04A-BEEF-4E19-B5CB-86C2AE1898F3}" srcId="{09A2CB9C-0886-4BF0-A618-395BD10FD670}" destId="{E07D2587-C4E2-4C4E-861F-89D1733C24D7}" srcOrd="0" destOrd="0" parTransId="{7CCE45C7-3BDD-484D-B4CA-96D6B4591B42}" sibTransId="{D6A82D19-463F-4E0F-99B0-C7FE275AF5E3}"/>
    <dgm:cxn modelId="{8929C003-155D-45C8-9EBA-7178ADC767D5}" type="presOf" srcId="{EC23FC07-DE41-4633-8700-7CA24301DC89}" destId="{544AFDE7-8A2A-479A-99AF-25C9C55B08A7}" srcOrd="0" destOrd="0" presId="urn:microsoft.com/office/officeart/2008/layout/VerticalCurvedList"/>
    <dgm:cxn modelId="{BBE4A7A5-7D83-46EB-B6A9-4ED5300B9038}" srcId="{09A2CB9C-0886-4BF0-A618-395BD10FD670}" destId="{10587C6E-6822-4889-8DCD-EF46C6F58E99}" srcOrd="2" destOrd="0" parTransId="{4DF25100-5C1A-470E-B3F6-AAC4B8A2C7C5}" sibTransId="{C89158B8-D319-4639-962B-AC263FBAAA0B}"/>
    <dgm:cxn modelId="{6F14C165-592F-4AE0-A82F-63A14EEEE9FD}" type="presOf" srcId="{D6A82D19-463F-4E0F-99B0-C7FE275AF5E3}" destId="{6DE65370-097A-4105-8FAA-C42F983AED5B}" srcOrd="0" destOrd="0" presId="urn:microsoft.com/office/officeart/2008/layout/VerticalCurvedList"/>
    <dgm:cxn modelId="{1CC6B6D2-68BA-4481-82F0-393B9AB947F7}" type="presOf" srcId="{09A2CB9C-0886-4BF0-A618-395BD10FD670}" destId="{487CAF89-902A-42AE-9995-7AB2DDD6FC60}" srcOrd="0" destOrd="0" presId="urn:microsoft.com/office/officeart/2008/layout/VerticalCurvedList"/>
    <dgm:cxn modelId="{956F379B-C2D6-4F3D-9F1E-9A67A4D45891}" type="presOf" srcId="{A358F33D-4F63-45B3-BC77-8B82976EFB3A}" destId="{63747165-D7C7-48A8-BBFD-B5E1F38D5696}" srcOrd="0" destOrd="0" presId="urn:microsoft.com/office/officeart/2008/layout/VerticalCurvedList"/>
    <dgm:cxn modelId="{B074B17E-903E-430B-B2BA-56160EB69E43}" type="presOf" srcId="{10587C6E-6822-4889-8DCD-EF46C6F58E99}" destId="{EACDC834-E418-4F0A-B509-1624D437D9B8}" srcOrd="0" destOrd="0" presId="urn:microsoft.com/office/officeart/2008/layout/VerticalCurvedList"/>
    <dgm:cxn modelId="{63099F22-9E02-4F21-8B18-9A2F15029592}" type="presOf" srcId="{5FD6D184-278C-4FCF-8FA2-E9DC004687E9}" destId="{F385232E-7D39-4A61-BAE5-15125965827E}" srcOrd="0" destOrd="0" presId="urn:microsoft.com/office/officeart/2008/layout/VerticalCurvedList"/>
    <dgm:cxn modelId="{C06E8E02-5157-4D54-8DBA-312300CAE4C5}" srcId="{09A2CB9C-0886-4BF0-A618-395BD10FD670}" destId="{5FD6D184-278C-4FCF-8FA2-E9DC004687E9}" srcOrd="4" destOrd="0" parTransId="{83CEB4CA-DFAD-4F35-A9DC-BFE907B35236}" sibTransId="{86B5BF15-4218-400B-B4B9-F7C38FC59A11}"/>
    <dgm:cxn modelId="{58340DD5-3D4E-4C72-AE32-B6FD14D1C47D}" type="presParOf" srcId="{487CAF89-902A-42AE-9995-7AB2DDD6FC60}" destId="{3B99B821-2699-4312-9C79-4E61DD211C92}" srcOrd="0" destOrd="0" presId="urn:microsoft.com/office/officeart/2008/layout/VerticalCurvedList"/>
    <dgm:cxn modelId="{D23437F2-1C51-4FD1-B8AB-FC38BD3BF898}" type="presParOf" srcId="{3B99B821-2699-4312-9C79-4E61DD211C92}" destId="{32DBA90F-F96D-401F-A5A2-CEF297F7B52F}" srcOrd="0" destOrd="0" presId="urn:microsoft.com/office/officeart/2008/layout/VerticalCurvedList"/>
    <dgm:cxn modelId="{78202CBB-F812-4472-AEDC-AD26D0215CB9}" type="presParOf" srcId="{32DBA90F-F96D-401F-A5A2-CEF297F7B52F}" destId="{122E74B0-9D57-4E1A-80C8-C6B5040772CA}" srcOrd="0" destOrd="0" presId="urn:microsoft.com/office/officeart/2008/layout/VerticalCurvedList"/>
    <dgm:cxn modelId="{016F9E23-D842-4FCD-A02F-0A98613D8002}" type="presParOf" srcId="{32DBA90F-F96D-401F-A5A2-CEF297F7B52F}" destId="{6DE65370-097A-4105-8FAA-C42F983AED5B}" srcOrd="1" destOrd="0" presId="urn:microsoft.com/office/officeart/2008/layout/VerticalCurvedList"/>
    <dgm:cxn modelId="{5BDBAA64-F191-44DA-B5DA-81736C108B8A}" type="presParOf" srcId="{32DBA90F-F96D-401F-A5A2-CEF297F7B52F}" destId="{44016FA5-3646-49A8-A3AF-CD097EA1154A}" srcOrd="2" destOrd="0" presId="urn:microsoft.com/office/officeart/2008/layout/VerticalCurvedList"/>
    <dgm:cxn modelId="{D8038338-B797-4AF3-BFD9-8461CD64658D}" type="presParOf" srcId="{32DBA90F-F96D-401F-A5A2-CEF297F7B52F}" destId="{D171DDBC-19E5-4CE4-84BD-45D7900F0768}" srcOrd="3" destOrd="0" presId="urn:microsoft.com/office/officeart/2008/layout/VerticalCurvedList"/>
    <dgm:cxn modelId="{CE811191-8843-4962-A118-EBB4DBF54A61}" type="presParOf" srcId="{3B99B821-2699-4312-9C79-4E61DD211C92}" destId="{6732C6C3-EF2F-4559-8934-2F5D97663AAF}" srcOrd="1" destOrd="0" presId="urn:microsoft.com/office/officeart/2008/layout/VerticalCurvedList"/>
    <dgm:cxn modelId="{7C6CBD10-F403-4C76-9844-3C768893523D}" type="presParOf" srcId="{3B99B821-2699-4312-9C79-4E61DD211C92}" destId="{CC150075-E3D9-48C9-A1E8-5038B6381F26}" srcOrd="2" destOrd="0" presId="urn:microsoft.com/office/officeart/2008/layout/VerticalCurvedList"/>
    <dgm:cxn modelId="{D39F6395-08FA-4095-9A12-F5B06F80849A}" type="presParOf" srcId="{CC150075-E3D9-48C9-A1E8-5038B6381F26}" destId="{896138A0-B38E-46C3-8789-052D8CC20C6C}" srcOrd="0" destOrd="0" presId="urn:microsoft.com/office/officeart/2008/layout/VerticalCurvedList"/>
    <dgm:cxn modelId="{9A6CF030-1FA7-4591-B38A-BB76869D97BF}" type="presParOf" srcId="{3B99B821-2699-4312-9C79-4E61DD211C92}" destId="{63747165-D7C7-48A8-BBFD-B5E1F38D5696}" srcOrd="3" destOrd="0" presId="urn:microsoft.com/office/officeart/2008/layout/VerticalCurvedList"/>
    <dgm:cxn modelId="{2AA447F4-6022-44AB-854A-D3B39DD77116}" type="presParOf" srcId="{3B99B821-2699-4312-9C79-4E61DD211C92}" destId="{E6E53468-F78E-454C-9E41-0615C77F2D1F}" srcOrd="4" destOrd="0" presId="urn:microsoft.com/office/officeart/2008/layout/VerticalCurvedList"/>
    <dgm:cxn modelId="{2BC9F9EE-B1CF-46A9-82D9-12B2C0D67432}" type="presParOf" srcId="{E6E53468-F78E-454C-9E41-0615C77F2D1F}" destId="{A6EDDA90-652A-4C60-BB6B-B49BFDEBA364}" srcOrd="0" destOrd="0" presId="urn:microsoft.com/office/officeart/2008/layout/VerticalCurvedList"/>
    <dgm:cxn modelId="{7EBB03F4-D6F0-47B6-A52D-43D8DC95E55E}" type="presParOf" srcId="{3B99B821-2699-4312-9C79-4E61DD211C92}" destId="{EACDC834-E418-4F0A-B509-1624D437D9B8}" srcOrd="5" destOrd="0" presId="urn:microsoft.com/office/officeart/2008/layout/VerticalCurvedList"/>
    <dgm:cxn modelId="{B1D6E77C-2DE6-4F65-8E39-E17C88998F54}" type="presParOf" srcId="{3B99B821-2699-4312-9C79-4E61DD211C92}" destId="{F4FF476E-CCFB-4453-A0BF-79B4629C7005}" srcOrd="6" destOrd="0" presId="urn:microsoft.com/office/officeart/2008/layout/VerticalCurvedList"/>
    <dgm:cxn modelId="{8B6365D7-C91A-4EFD-B601-30AE6AC8A626}" type="presParOf" srcId="{F4FF476E-CCFB-4453-A0BF-79B4629C7005}" destId="{E9BB0EC2-9E04-41B7-9631-DDB0839E5641}" srcOrd="0" destOrd="0" presId="urn:microsoft.com/office/officeart/2008/layout/VerticalCurvedList"/>
    <dgm:cxn modelId="{AE884C7D-A978-42FB-BCF4-4AA44C9989A4}" type="presParOf" srcId="{3B99B821-2699-4312-9C79-4E61DD211C92}" destId="{544AFDE7-8A2A-479A-99AF-25C9C55B08A7}" srcOrd="7" destOrd="0" presId="urn:microsoft.com/office/officeart/2008/layout/VerticalCurvedList"/>
    <dgm:cxn modelId="{B9B2C78F-57B4-4DDA-BE6E-6252DA357535}" type="presParOf" srcId="{3B99B821-2699-4312-9C79-4E61DD211C92}" destId="{30E5146D-1FBA-4073-8443-BE21F4011166}" srcOrd="8" destOrd="0" presId="urn:microsoft.com/office/officeart/2008/layout/VerticalCurvedList"/>
    <dgm:cxn modelId="{DCB01A8D-EBEF-4ED3-8A34-30A5840F1DBD}" type="presParOf" srcId="{30E5146D-1FBA-4073-8443-BE21F4011166}" destId="{5A024871-EC3F-434D-AB4F-50ABD45304CB}" srcOrd="0" destOrd="0" presId="urn:microsoft.com/office/officeart/2008/layout/VerticalCurvedList"/>
    <dgm:cxn modelId="{E609B561-B800-4977-BC35-E6B46C5B0665}" type="presParOf" srcId="{3B99B821-2699-4312-9C79-4E61DD211C92}" destId="{F385232E-7D39-4A61-BAE5-15125965827E}" srcOrd="9" destOrd="0" presId="urn:microsoft.com/office/officeart/2008/layout/VerticalCurvedList"/>
    <dgm:cxn modelId="{FB6F1C32-C5D4-4692-A4EC-9954D034CE8D}" type="presParOf" srcId="{3B99B821-2699-4312-9C79-4E61DD211C92}" destId="{82DCB258-6D62-4524-8856-2FCF89BC78CD}" srcOrd="10" destOrd="0" presId="urn:microsoft.com/office/officeart/2008/layout/VerticalCurvedList"/>
    <dgm:cxn modelId="{CC4E0368-8BCC-458C-AB47-BBF49E7BEB1F}" type="presParOf" srcId="{82DCB258-6D62-4524-8856-2FCF89BC78CD}" destId="{F7564A44-8AE8-48D8-861A-CA84FE40AB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5389D-F7D6-4F95-981C-EC857CCBA750}" type="doc">
      <dgm:prSet loTypeId="urn:microsoft.com/office/officeart/2005/8/layout/hList7" loCatId="list" qsTypeId="urn:microsoft.com/office/officeart/2005/8/quickstyle/simple1" qsCatId="simple" csTypeId="urn:microsoft.com/office/officeart/2005/8/colors/colorful2" csCatId="colorful" phldr="1"/>
      <dgm:spPr/>
    </dgm:pt>
    <dgm:pt modelId="{99FE1F62-F0F8-4C75-8C2F-4AEF452DDD29}">
      <dgm:prSet phldrT="[Texto]" custT="1"/>
      <dgm:spPr/>
      <dgm:t>
        <a:bodyPr/>
        <a:lstStyle/>
        <a:p>
          <a:pPr algn="just">
            <a:lnSpc>
              <a:spcPct val="90000"/>
            </a:lnSpc>
            <a:spcBef>
              <a:spcPct val="0"/>
            </a:spcBef>
            <a:spcAft>
              <a:spcPct val="35000"/>
            </a:spcAft>
          </a:pPr>
          <a:endParaRPr lang="es-EC" sz="1600" dirty="0" smtClean="0">
            <a:latin typeface="Quicksand" panose="020B0604020202020204" charset="0"/>
          </a:endParaRPr>
        </a:p>
        <a:p>
          <a:pPr algn="just">
            <a:lnSpc>
              <a:spcPct val="100000"/>
            </a:lnSpc>
            <a:spcBef>
              <a:spcPts val="600"/>
            </a:spcBef>
            <a:spcAft>
              <a:spcPts val="600"/>
            </a:spcAft>
          </a:pPr>
          <a:r>
            <a:rPr lang="es-EC" sz="1600" dirty="0" smtClean="0">
              <a:latin typeface="Times New Roman" panose="02020603050405020304" pitchFamily="18" charset="0"/>
              <a:cs typeface="Times New Roman" panose="02020603050405020304" pitchFamily="18" charset="0"/>
            </a:rPr>
            <a:t>- El uso indiscriminado de combustibles fósiles  en la producción de energía eléctrica produce un aumento en la temperatura en la tierra </a:t>
          </a:r>
          <a:r>
            <a:rPr lang="es-EC"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s-EC" sz="1600" dirty="0" smtClean="0">
              <a:latin typeface="Times New Roman" panose="02020603050405020304" pitchFamily="18" charset="0"/>
              <a:cs typeface="Times New Roman" panose="02020603050405020304" pitchFamily="18" charset="0"/>
            </a:rPr>
            <a:t> calentamiento global.</a:t>
          </a:r>
        </a:p>
        <a:p>
          <a:pPr algn="just">
            <a:lnSpc>
              <a:spcPct val="100000"/>
            </a:lnSpc>
            <a:spcBef>
              <a:spcPts val="600"/>
            </a:spcBef>
            <a:spcAft>
              <a:spcPts val="600"/>
            </a:spcAft>
          </a:pPr>
          <a:r>
            <a:rPr lang="es-EC" sz="1600" dirty="0" smtClean="0">
              <a:latin typeface="Times New Roman" panose="02020603050405020304" pitchFamily="18" charset="0"/>
              <a:cs typeface="Times New Roman" panose="02020603050405020304" pitchFamily="18" charset="0"/>
            </a:rPr>
            <a:t>- La energía fotovoltaica es una alternativa, que utiliza convertidores dc-dc para alimentar a las cargas de manera eficiente.</a:t>
          </a:r>
        </a:p>
        <a:p>
          <a:pPr algn="just">
            <a:lnSpc>
              <a:spcPct val="90000"/>
            </a:lnSpc>
            <a:spcBef>
              <a:spcPct val="0"/>
            </a:spcBef>
            <a:spcAft>
              <a:spcPct val="35000"/>
            </a:spcAft>
          </a:pPr>
          <a:endParaRPr lang="es-EC" sz="1600" dirty="0" smtClean="0">
            <a:latin typeface="Times New Roman" panose="02020603050405020304" pitchFamily="18" charset="0"/>
            <a:cs typeface="Times New Roman" panose="02020603050405020304" pitchFamily="18" charset="0"/>
          </a:endParaRPr>
        </a:p>
      </dgm:t>
    </dgm:pt>
    <dgm:pt modelId="{13B092F5-01F6-47F2-8A8F-481114829723}" type="parTrans" cxnId="{08EF4F70-11D3-454D-8CD9-B59C97DB2C6A}">
      <dgm:prSet/>
      <dgm:spPr/>
      <dgm:t>
        <a:bodyPr/>
        <a:lstStyle/>
        <a:p>
          <a:pPr algn="just"/>
          <a:endParaRPr lang="es-EC" sz="2400">
            <a:solidFill>
              <a:schemeClr val="bg1"/>
            </a:solidFill>
          </a:endParaRPr>
        </a:p>
      </dgm:t>
    </dgm:pt>
    <dgm:pt modelId="{7DB4A4AE-CE80-4654-BB42-C8D64CB30591}" type="sibTrans" cxnId="{08EF4F70-11D3-454D-8CD9-B59C97DB2C6A}">
      <dgm:prSet/>
      <dgm:spPr/>
      <dgm:t>
        <a:bodyPr/>
        <a:lstStyle/>
        <a:p>
          <a:pPr algn="just"/>
          <a:endParaRPr lang="es-EC" sz="2400">
            <a:solidFill>
              <a:schemeClr val="bg1"/>
            </a:solidFill>
          </a:endParaRPr>
        </a:p>
      </dgm:t>
    </dgm:pt>
    <dgm:pt modelId="{BCE1071C-097F-470E-A9ED-4DA634AD5021}">
      <dgm:prSet phldrT="[Texto]" custT="1"/>
      <dgm:spPr/>
      <dgm:t>
        <a:bodyPr/>
        <a:lstStyle/>
        <a:p>
          <a:pPr algn="just">
            <a:lnSpc>
              <a:spcPct val="90000"/>
            </a:lnSpc>
            <a:spcBef>
              <a:spcPct val="0"/>
            </a:spcBef>
            <a:spcAft>
              <a:spcPct val="35000"/>
            </a:spcAft>
          </a:pPr>
          <a:endParaRPr lang="es-EC" sz="1600" dirty="0" smtClean="0">
            <a:latin typeface="Quicksand" panose="020B0604020202020204" charset="0"/>
          </a:endParaRPr>
        </a:p>
        <a:p>
          <a:pPr algn="just">
            <a:lnSpc>
              <a:spcPct val="100000"/>
            </a:lnSpc>
            <a:spcBef>
              <a:spcPts val="600"/>
            </a:spcBef>
            <a:spcAft>
              <a:spcPts val="600"/>
            </a:spcAft>
          </a:pPr>
          <a:r>
            <a:rPr lang="es-EC" sz="1600" dirty="0" smtClean="0">
              <a:latin typeface="Times New Roman" panose="02020603050405020304" pitchFamily="18" charset="0"/>
              <a:cs typeface="Times New Roman" panose="02020603050405020304" pitchFamily="18" charset="0"/>
            </a:rPr>
            <a:t>- Los convertidores dc-dc son circuitos  electrónicos de potencia usados en fuentes de alimentación reguladas.</a:t>
          </a:r>
        </a:p>
        <a:p>
          <a:pPr algn="just">
            <a:lnSpc>
              <a:spcPct val="100000"/>
            </a:lnSpc>
            <a:spcBef>
              <a:spcPts val="600"/>
            </a:spcBef>
            <a:spcAft>
              <a:spcPts val="600"/>
            </a:spcAft>
          </a:pPr>
          <a:r>
            <a:rPr lang="es-EC" sz="1600" dirty="0" smtClean="0">
              <a:latin typeface="Times New Roman" panose="02020603050405020304" pitchFamily="18" charset="0"/>
              <a:cs typeface="Times New Roman" panose="02020603050405020304" pitchFamily="18" charset="0"/>
            </a:rPr>
            <a:t>- La principal dificultad  en un convertidor dc-dc es mantener un voltaje de salida constante debido a la no linealidad del  sistema.</a:t>
          </a:r>
        </a:p>
        <a:p>
          <a:pPr algn="just">
            <a:lnSpc>
              <a:spcPct val="90000"/>
            </a:lnSpc>
            <a:spcBef>
              <a:spcPct val="0"/>
            </a:spcBef>
            <a:spcAft>
              <a:spcPct val="35000"/>
            </a:spcAft>
          </a:pPr>
          <a:endParaRPr lang="es-EC" sz="1600" dirty="0" smtClean="0">
            <a:latin typeface="Quicksand" panose="020B0604020202020204" charset="0"/>
          </a:endParaRPr>
        </a:p>
        <a:p>
          <a:pPr algn="just">
            <a:lnSpc>
              <a:spcPct val="90000"/>
            </a:lnSpc>
            <a:spcBef>
              <a:spcPct val="0"/>
            </a:spcBef>
            <a:spcAft>
              <a:spcPct val="35000"/>
            </a:spcAft>
          </a:pPr>
          <a:endParaRPr lang="es-EC" sz="1600" dirty="0">
            <a:latin typeface="Quicksand" panose="020B0604020202020204" charset="0"/>
          </a:endParaRPr>
        </a:p>
      </dgm:t>
    </dgm:pt>
    <dgm:pt modelId="{0BFEFC18-D17E-4F00-A286-E5C35B69F7EF}" type="parTrans" cxnId="{1D7DC210-9339-47ED-8955-772E5F379EE1}">
      <dgm:prSet/>
      <dgm:spPr/>
      <dgm:t>
        <a:bodyPr/>
        <a:lstStyle/>
        <a:p>
          <a:pPr algn="just"/>
          <a:endParaRPr lang="es-EC" sz="2400">
            <a:solidFill>
              <a:schemeClr val="bg1"/>
            </a:solidFill>
          </a:endParaRPr>
        </a:p>
      </dgm:t>
    </dgm:pt>
    <dgm:pt modelId="{3CB60A66-0585-4CDC-BDEA-1FE7ADB61506}" type="sibTrans" cxnId="{1D7DC210-9339-47ED-8955-772E5F379EE1}">
      <dgm:prSet/>
      <dgm:spPr/>
      <dgm:t>
        <a:bodyPr/>
        <a:lstStyle/>
        <a:p>
          <a:pPr algn="just"/>
          <a:endParaRPr lang="es-EC" sz="2400">
            <a:solidFill>
              <a:schemeClr val="bg1"/>
            </a:solidFill>
          </a:endParaRPr>
        </a:p>
      </dgm:t>
    </dgm:pt>
    <dgm:pt modelId="{6B54A526-5EA1-421D-91D6-7E7EED67DB78}">
      <dgm:prSet phldrT="[Texto]" custT="1"/>
      <dgm:spPr/>
      <dgm:t>
        <a:bodyPr/>
        <a:lstStyle/>
        <a:p>
          <a:pPr algn="just">
            <a:lnSpc>
              <a:spcPct val="100000"/>
            </a:lnSpc>
            <a:spcBef>
              <a:spcPts val="600"/>
            </a:spcBef>
            <a:spcAft>
              <a:spcPts val="600"/>
            </a:spcAft>
          </a:pPr>
          <a:r>
            <a:rPr lang="en-US" sz="1600" dirty="0" smtClean="0">
              <a:latin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cs typeface="Times New Roman" panose="02020603050405020304" pitchFamily="18" charset="0"/>
            </a:rPr>
            <a:t>Para regular el voltaje de salida del controlador se han empleado  controladores PID sintonizados sobre un modelo </a:t>
          </a:r>
          <a:r>
            <a:rPr lang="es-EC" sz="1600" dirty="0" err="1" smtClean="0">
              <a:latin typeface="Times New Roman" panose="02020603050405020304" pitchFamily="18" charset="0"/>
              <a:cs typeface="Times New Roman" panose="02020603050405020304" pitchFamily="18" charset="0"/>
            </a:rPr>
            <a:t>linealizado</a:t>
          </a:r>
          <a:r>
            <a:rPr lang="es-EC" sz="1600" dirty="0" smtClean="0">
              <a:latin typeface="Times New Roman" panose="02020603050405020304" pitchFamily="18" charset="0"/>
              <a:cs typeface="Times New Roman" panose="02020603050405020304" pitchFamily="18" charset="0"/>
            </a:rPr>
            <a:t> alrededor de un punto de operación.</a:t>
          </a:r>
        </a:p>
      </dgm:t>
    </dgm:pt>
    <dgm:pt modelId="{6993CA6D-5D05-450F-BC2B-B15BB658A06D}" type="parTrans" cxnId="{DD617C53-8ECA-45F8-83D4-1511EDB0F038}">
      <dgm:prSet/>
      <dgm:spPr/>
      <dgm:t>
        <a:bodyPr/>
        <a:lstStyle/>
        <a:p>
          <a:pPr algn="just"/>
          <a:endParaRPr lang="es-EC" sz="2400">
            <a:solidFill>
              <a:schemeClr val="bg1"/>
            </a:solidFill>
          </a:endParaRPr>
        </a:p>
      </dgm:t>
    </dgm:pt>
    <dgm:pt modelId="{520C3D8C-1A66-419D-95AC-756F38DE282E}" type="sibTrans" cxnId="{DD617C53-8ECA-45F8-83D4-1511EDB0F038}">
      <dgm:prSet/>
      <dgm:spPr/>
      <dgm:t>
        <a:bodyPr/>
        <a:lstStyle/>
        <a:p>
          <a:pPr algn="just"/>
          <a:endParaRPr lang="es-EC" sz="2400">
            <a:solidFill>
              <a:schemeClr val="bg1"/>
            </a:solidFill>
          </a:endParaRPr>
        </a:p>
      </dgm:t>
    </dgm:pt>
    <dgm:pt modelId="{36CD874A-67B1-4432-A667-035233DB8A1B}" type="pres">
      <dgm:prSet presAssocID="{57C5389D-F7D6-4F95-981C-EC857CCBA750}" presName="Name0" presStyleCnt="0">
        <dgm:presLayoutVars>
          <dgm:dir/>
          <dgm:resizeHandles val="exact"/>
        </dgm:presLayoutVars>
      </dgm:prSet>
      <dgm:spPr/>
    </dgm:pt>
    <dgm:pt modelId="{E2758CC8-8312-4CD7-A82F-105C79869754}" type="pres">
      <dgm:prSet presAssocID="{57C5389D-F7D6-4F95-981C-EC857CCBA750}" presName="fgShape" presStyleLbl="fgShp" presStyleIdx="0" presStyleCnt="1" custScaleY="68937" custLinFactNeighborX="-1479" custLinFactNeighborY="59140"/>
      <dgm:spPr>
        <a:prstGeom prst="rightArrow">
          <a:avLst/>
        </a:prstGeom>
      </dgm:spPr>
    </dgm:pt>
    <dgm:pt modelId="{D0520FF5-3479-4D72-AB5E-2CC44828C892}" type="pres">
      <dgm:prSet presAssocID="{57C5389D-F7D6-4F95-981C-EC857CCBA750}" presName="linComp" presStyleCnt="0"/>
      <dgm:spPr/>
    </dgm:pt>
    <dgm:pt modelId="{7EC5BD7D-DBED-418F-A7EB-1D79531F8E03}" type="pres">
      <dgm:prSet presAssocID="{99FE1F62-F0F8-4C75-8C2F-4AEF452DDD29}" presName="compNode" presStyleCnt="0"/>
      <dgm:spPr/>
    </dgm:pt>
    <dgm:pt modelId="{1750BDCC-1A23-4F77-8594-E0630384AAC1}" type="pres">
      <dgm:prSet presAssocID="{99FE1F62-F0F8-4C75-8C2F-4AEF452DDD29}" presName="bkgdShape" presStyleLbl="node1" presStyleIdx="0" presStyleCnt="3"/>
      <dgm:spPr/>
      <dgm:t>
        <a:bodyPr/>
        <a:lstStyle/>
        <a:p>
          <a:endParaRPr lang="es-EC"/>
        </a:p>
      </dgm:t>
    </dgm:pt>
    <dgm:pt modelId="{C23548E6-35A8-4E01-8423-D5743CEE0DBD}" type="pres">
      <dgm:prSet presAssocID="{99FE1F62-F0F8-4C75-8C2F-4AEF452DDD29}" presName="nodeTx" presStyleLbl="node1" presStyleIdx="0" presStyleCnt="3">
        <dgm:presLayoutVars>
          <dgm:bulletEnabled val="1"/>
        </dgm:presLayoutVars>
      </dgm:prSet>
      <dgm:spPr/>
      <dgm:t>
        <a:bodyPr/>
        <a:lstStyle/>
        <a:p>
          <a:endParaRPr lang="es-EC"/>
        </a:p>
      </dgm:t>
    </dgm:pt>
    <dgm:pt modelId="{16D66085-F018-48EE-9886-29402A361C70}" type="pres">
      <dgm:prSet presAssocID="{99FE1F62-F0F8-4C75-8C2F-4AEF452DDD29}" presName="invisiNode" presStyleLbl="node1" presStyleIdx="0" presStyleCnt="3"/>
      <dgm:spPr/>
    </dgm:pt>
    <dgm:pt modelId="{00512B60-FB05-4A8E-8CFE-DA980D091590}" type="pres">
      <dgm:prSet presAssocID="{99FE1F62-F0F8-4C75-8C2F-4AEF452DDD29}" presName="imagNode" presStyleLbl="fgImgPlace1" presStyleIdx="0" presStyleCnt="3" custScaleX="80908" custScaleY="80908" custLinFactNeighborX="-1201" custLinFactNeighborY="-23629"/>
      <dgm:spPr>
        <a:blipFill rotWithShape="1">
          <a:blip xmlns:r="http://schemas.openxmlformats.org/officeDocument/2006/relationships" r:embed="rId1"/>
          <a:stretch>
            <a:fillRect/>
          </a:stretch>
        </a:blipFill>
      </dgm:spPr>
    </dgm:pt>
    <dgm:pt modelId="{A0AF2965-A3CA-4283-9C60-56FE12FDC096}" type="pres">
      <dgm:prSet presAssocID="{7DB4A4AE-CE80-4654-BB42-C8D64CB30591}" presName="sibTrans" presStyleLbl="sibTrans2D1" presStyleIdx="0" presStyleCnt="0"/>
      <dgm:spPr/>
      <dgm:t>
        <a:bodyPr/>
        <a:lstStyle/>
        <a:p>
          <a:endParaRPr lang="es-EC"/>
        </a:p>
      </dgm:t>
    </dgm:pt>
    <dgm:pt modelId="{5CF3DC3D-21D0-478A-B46C-1BF71669F4A6}" type="pres">
      <dgm:prSet presAssocID="{BCE1071C-097F-470E-A9ED-4DA634AD5021}" presName="compNode" presStyleCnt="0"/>
      <dgm:spPr/>
    </dgm:pt>
    <dgm:pt modelId="{B058AA7B-4D9B-4883-B77E-F6E91780E2D0}" type="pres">
      <dgm:prSet presAssocID="{BCE1071C-097F-470E-A9ED-4DA634AD5021}" presName="bkgdShape" presStyleLbl="node1" presStyleIdx="1" presStyleCnt="3" custLinFactNeighborX="-1021"/>
      <dgm:spPr/>
      <dgm:t>
        <a:bodyPr/>
        <a:lstStyle/>
        <a:p>
          <a:endParaRPr lang="es-EC"/>
        </a:p>
      </dgm:t>
    </dgm:pt>
    <dgm:pt modelId="{1E642BBA-90E8-4706-AB1E-093EC8ED1153}" type="pres">
      <dgm:prSet presAssocID="{BCE1071C-097F-470E-A9ED-4DA634AD5021}" presName="nodeTx" presStyleLbl="node1" presStyleIdx="1" presStyleCnt="3">
        <dgm:presLayoutVars>
          <dgm:bulletEnabled val="1"/>
        </dgm:presLayoutVars>
      </dgm:prSet>
      <dgm:spPr/>
      <dgm:t>
        <a:bodyPr/>
        <a:lstStyle/>
        <a:p>
          <a:endParaRPr lang="es-EC"/>
        </a:p>
      </dgm:t>
    </dgm:pt>
    <dgm:pt modelId="{B07A010E-4FA2-4C67-9B01-3843881297E7}" type="pres">
      <dgm:prSet presAssocID="{BCE1071C-097F-470E-A9ED-4DA634AD5021}" presName="invisiNode" presStyleLbl="node1" presStyleIdx="1" presStyleCnt="3"/>
      <dgm:spPr/>
    </dgm:pt>
    <dgm:pt modelId="{F877053B-AA68-44E4-B917-EEABC5F5A307}" type="pres">
      <dgm:prSet presAssocID="{BCE1071C-097F-470E-A9ED-4DA634AD5021}" presName="imagNode" presStyleLbl="fgImgPlace1" presStyleIdx="1" presStyleCnt="3" custScaleX="80908" custScaleY="80908" custLinFactNeighborX="-2314" custLinFactNeighborY="-24197"/>
      <dgm:spPr>
        <a:blipFill rotWithShape="1">
          <a:blip xmlns:r="http://schemas.openxmlformats.org/officeDocument/2006/relationships" r:embed="rId2"/>
          <a:stretch>
            <a:fillRect/>
          </a:stretch>
        </a:blipFill>
      </dgm:spPr>
    </dgm:pt>
    <dgm:pt modelId="{D6A6E478-00D4-442D-A1F6-140EEEB4E49C}" type="pres">
      <dgm:prSet presAssocID="{3CB60A66-0585-4CDC-BDEA-1FE7ADB61506}" presName="sibTrans" presStyleLbl="sibTrans2D1" presStyleIdx="0" presStyleCnt="0"/>
      <dgm:spPr/>
      <dgm:t>
        <a:bodyPr/>
        <a:lstStyle/>
        <a:p>
          <a:endParaRPr lang="es-EC"/>
        </a:p>
      </dgm:t>
    </dgm:pt>
    <dgm:pt modelId="{F72F6254-3365-4D63-B97C-96F5309CED23}" type="pres">
      <dgm:prSet presAssocID="{6B54A526-5EA1-421D-91D6-7E7EED67DB78}" presName="compNode" presStyleCnt="0"/>
      <dgm:spPr/>
    </dgm:pt>
    <dgm:pt modelId="{3B0C948C-80F4-416A-9CFC-CDBC7923079E}" type="pres">
      <dgm:prSet presAssocID="{6B54A526-5EA1-421D-91D6-7E7EED67DB78}" presName="bkgdShape" presStyleLbl="node1" presStyleIdx="2" presStyleCnt="3" custLinFactNeighborX="15014" custLinFactNeighborY="-9681"/>
      <dgm:spPr/>
      <dgm:t>
        <a:bodyPr/>
        <a:lstStyle/>
        <a:p>
          <a:endParaRPr lang="es-EC"/>
        </a:p>
      </dgm:t>
    </dgm:pt>
    <dgm:pt modelId="{85D548D6-084D-4210-BE1F-BABBBC6D805B}" type="pres">
      <dgm:prSet presAssocID="{6B54A526-5EA1-421D-91D6-7E7EED67DB78}" presName="nodeTx" presStyleLbl="node1" presStyleIdx="2" presStyleCnt="3">
        <dgm:presLayoutVars>
          <dgm:bulletEnabled val="1"/>
        </dgm:presLayoutVars>
      </dgm:prSet>
      <dgm:spPr/>
      <dgm:t>
        <a:bodyPr/>
        <a:lstStyle/>
        <a:p>
          <a:endParaRPr lang="es-EC"/>
        </a:p>
      </dgm:t>
    </dgm:pt>
    <dgm:pt modelId="{7FCB1749-2ED8-4693-94E1-BADBC1F68BD1}" type="pres">
      <dgm:prSet presAssocID="{6B54A526-5EA1-421D-91D6-7E7EED67DB78}" presName="invisiNode" presStyleLbl="node1" presStyleIdx="2" presStyleCnt="3"/>
      <dgm:spPr/>
    </dgm:pt>
    <dgm:pt modelId="{E46B366D-0E38-415E-B48C-BE9C77A31558}" type="pres">
      <dgm:prSet presAssocID="{6B54A526-5EA1-421D-91D6-7E7EED67DB78}" presName="imagNode" presStyleLbl="fgImgPlace1" presStyleIdx="2" presStyleCnt="3" custScaleX="80908" custScaleY="80908" custLinFactNeighborX="-1494" custLinFactNeighborY="-24197"/>
      <dgm:spPr>
        <a:blipFill rotWithShape="1">
          <a:blip xmlns:r="http://schemas.openxmlformats.org/officeDocument/2006/relationships" r:embed="rId3"/>
          <a:stretch>
            <a:fillRect/>
          </a:stretch>
        </a:blipFill>
      </dgm:spPr>
      <dgm:t>
        <a:bodyPr/>
        <a:lstStyle/>
        <a:p>
          <a:endParaRPr lang="es-EC"/>
        </a:p>
      </dgm:t>
    </dgm:pt>
  </dgm:ptLst>
  <dgm:cxnLst>
    <dgm:cxn modelId="{AA4033AF-D9B4-4FFF-BBF2-BC6AE1C97E51}" type="presOf" srcId="{6B54A526-5EA1-421D-91D6-7E7EED67DB78}" destId="{3B0C948C-80F4-416A-9CFC-CDBC7923079E}" srcOrd="0" destOrd="0" presId="urn:microsoft.com/office/officeart/2005/8/layout/hList7"/>
    <dgm:cxn modelId="{DD617C53-8ECA-45F8-83D4-1511EDB0F038}" srcId="{57C5389D-F7D6-4F95-981C-EC857CCBA750}" destId="{6B54A526-5EA1-421D-91D6-7E7EED67DB78}" srcOrd="2" destOrd="0" parTransId="{6993CA6D-5D05-450F-BC2B-B15BB658A06D}" sibTransId="{520C3D8C-1A66-419D-95AC-756F38DE282E}"/>
    <dgm:cxn modelId="{1A3DFA52-FFC8-4A66-B2C8-EC2A036D9336}" type="presOf" srcId="{3CB60A66-0585-4CDC-BDEA-1FE7ADB61506}" destId="{D6A6E478-00D4-442D-A1F6-140EEEB4E49C}" srcOrd="0" destOrd="0" presId="urn:microsoft.com/office/officeart/2005/8/layout/hList7"/>
    <dgm:cxn modelId="{31FB3133-B8ED-411E-8DF2-555F2DF0971F}" type="presOf" srcId="{99FE1F62-F0F8-4C75-8C2F-4AEF452DDD29}" destId="{1750BDCC-1A23-4F77-8594-E0630384AAC1}" srcOrd="0" destOrd="0" presId="urn:microsoft.com/office/officeart/2005/8/layout/hList7"/>
    <dgm:cxn modelId="{FC462F4F-4703-492C-BEEE-631E8F5FF377}" type="presOf" srcId="{7DB4A4AE-CE80-4654-BB42-C8D64CB30591}" destId="{A0AF2965-A3CA-4283-9C60-56FE12FDC096}" srcOrd="0" destOrd="0" presId="urn:microsoft.com/office/officeart/2005/8/layout/hList7"/>
    <dgm:cxn modelId="{1A15E1F5-4C5A-4BDD-8106-F1614C6B814C}" type="presOf" srcId="{BCE1071C-097F-470E-A9ED-4DA634AD5021}" destId="{1E642BBA-90E8-4706-AB1E-093EC8ED1153}" srcOrd="1" destOrd="0" presId="urn:microsoft.com/office/officeart/2005/8/layout/hList7"/>
    <dgm:cxn modelId="{1D7DC210-9339-47ED-8955-772E5F379EE1}" srcId="{57C5389D-F7D6-4F95-981C-EC857CCBA750}" destId="{BCE1071C-097F-470E-A9ED-4DA634AD5021}" srcOrd="1" destOrd="0" parTransId="{0BFEFC18-D17E-4F00-A286-E5C35B69F7EF}" sibTransId="{3CB60A66-0585-4CDC-BDEA-1FE7ADB61506}"/>
    <dgm:cxn modelId="{10B9C3ED-46C1-460C-B5F7-C6884B19956E}" type="presOf" srcId="{99FE1F62-F0F8-4C75-8C2F-4AEF452DDD29}" destId="{C23548E6-35A8-4E01-8423-D5743CEE0DBD}" srcOrd="1" destOrd="0" presId="urn:microsoft.com/office/officeart/2005/8/layout/hList7"/>
    <dgm:cxn modelId="{08EF4F70-11D3-454D-8CD9-B59C97DB2C6A}" srcId="{57C5389D-F7D6-4F95-981C-EC857CCBA750}" destId="{99FE1F62-F0F8-4C75-8C2F-4AEF452DDD29}" srcOrd="0" destOrd="0" parTransId="{13B092F5-01F6-47F2-8A8F-481114829723}" sibTransId="{7DB4A4AE-CE80-4654-BB42-C8D64CB30591}"/>
    <dgm:cxn modelId="{200188FD-1C7B-4666-AFB8-013964FE1DDF}" type="presOf" srcId="{57C5389D-F7D6-4F95-981C-EC857CCBA750}" destId="{36CD874A-67B1-4432-A667-035233DB8A1B}" srcOrd="0" destOrd="0" presId="urn:microsoft.com/office/officeart/2005/8/layout/hList7"/>
    <dgm:cxn modelId="{FD738765-3930-4AC7-B94C-06929C3763D6}" type="presOf" srcId="{6B54A526-5EA1-421D-91D6-7E7EED67DB78}" destId="{85D548D6-084D-4210-BE1F-BABBBC6D805B}" srcOrd="1" destOrd="0" presId="urn:microsoft.com/office/officeart/2005/8/layout/hList7"/>
    <dgm:cxn modelId="{4D1D6561-DF07-4923-9235-8DDE2D2B0E00}" type="presOf" srcId="{BCE1071C-097F-470E-A9ED-4DA634AD5021}" destId="{B058AA7B-4D9B-4883-B77E-F6E91780E2D0}" srcOrd="0" destOrd="0" presId="urn:microsoft.com/office/officeart/2005/8/layout/hList7"/>
    <dgm:cxn modelId="{8ECCBE3F-6F8E-4D38-AA29-BDBCFAAD89C2}" type="presParOf" srcId="{36CD874A-67B1-4432-A667-035233DB8A1B}" destId="{E2758CC8-8312-4CD7-A82F-105C79869754}" srcOrd="0" destOrd="0" presId="urn:microsoft.com/office/officeart/2005/8/layout/hList7"/>
    <dgm:cxn modelId="{A392C9C6-D1BB-42C0-B48C-80C234D30601}" type="presParOf" srcId="{36CD874A-67B1-4432-A667-035233DB8A1B}" destId="{D0520FF5-3479-4D72-AB5E-2CC44828C892}" srcOrd="1" destOrd="0" presId="urn:microsoft.com/office/officeart/2005/8/layout/hList7"/>
    <dgm:cxn modelId="{81409AAD-3B84-4524-8963-17C02FC9CD83}" type="presParOf" srcId="{D0520FF5-3479-4D72-AB5E-2CC44828C892}" destId="{7EC5BD7D-DBED-418F-A7EB-1D79531F8E03}" srcOrd="0" destOrd="0" presId="urn:microsoft.com/office/officeart/2005/8/layout/hList7"/>
    <dgm:cxn modelId="{5EC5DDE6-8283-492D-9899-F09050D3DFBC}" type="presParOf" srcId="{7EC5BD7D-DBED-418F-A7EB-1D79531F8E03}" destId="{1750BDCC-1A23-4F77-8594-E0630384AAC1}" srcOrd="0" destOrd="0" presId="urn:microsoft.com/office/officeart/2005/8/layout/hList7"/>
    <dgm:cxn modelId="{3B64E4C4-38C6-42D1-84CC-FD7D84A40F3A}" type="presParOf" srcId="{7EC5BD7D-DBED-418F-A7EB-1D79531F8E03}" destId="{C23548E6-35A8-4E01-8423-D5743CEE0DBD}" srcOrd="1" destOrd="0" presId="urn:microsoft.com/office/officeart/2005/8/layout/hList7"/>
    <dgm:cxn modelId="{D43ACE78-7002-4581-BC43-2F84B0DC6E5D}" type="presParOf" srcId="{7EC5BD7D-DBED-418F-A7EB-1D79531F8E03}" destId="{16D66085-F018-48EE-9886-29402A361C70}" srcOrd="2" destOrd="0" presId="urn:microsoft.com/office/officeart/2005/8/layout/hList7"/>
    <dgm:cxn modelId="{9A49E917-FE85-42CA-A0F0-328E9613D9C3}" type="presParOf" srcId="{7EC5BD7D-DBED-418F-A7EB-1D79531F8E03}" destId="{00512B60-FB05-4A8E-8CFE-DA980D091590}" srcOrd="3" destOrd="0" presId="urn:microsoft.com/office/officeart/2005/8/layout/hList7"/>
    <dgm:cxn modelId="{55074314-AA44-476B-AE56-91720E23160B}" type="presParOf" srcId="{D0520FF5-3479-4D72-AB5E-2CC44828C892}" destId="{A0AF2965-A3CA-4283-9C60-56FE12FDC096}" srcOrd="1" destOrd="0" presId="urn:microsoft.com/office/officeart/2005/8/layout/hList7"/>
    <dgm:cxn modelId="{D6460B53-CA0B-4364-B64D-6F0317E15077}" type="presParOf" srcId="{D0520FF5-3479-4D72-AB5E-2CC44828C892}" destId="{5CF3DC3D-21D0-478A-B46C-1BF71669F4A6}" srcOrd="2" destOrd="0" presId="urn:microsoft.com/office/officeart/2005/8/layout/hList7"/>
    <dgm:cxn modelId="{9E198874-82D3-4AFC-8A80-0867401834B1}" type="presParOf" srcId="{5CF3DC3D-21D0-478A-B46C-1BF71669F4A6}" destId="{B058AA7B-4D9B-4883-B77E-F6E91780E2D0}" srcOrd="0" destOrd="0" presId="urn:microsoft.com/office/officeart/2005/8/layout/hList7"/>
    <dgm:cxn modelId="{E295AC92-9D92-42A8-BBE0-4DCC113321BD}" type="presParOf" srcId="{5CF3DC3D-21D0-478A-B46C-1BF71669F4A6}" destId="{1E642BBA-90E8-4706-AB1E-093EC8ED1153}" srcOrd="1" destOrd="0" presId="urn:microsoft.com/office/officeart/2005/8/layout/hList7"/>
    <dgm:cxn modelId="{EAB2B6D2-3675-406B-879F-13D26A2419CB}" type="presParOf" srcId="{5CF3DC3D-21D0-478A-B46C-1BF71669F4A6}" destId="{B07A010E-4FA2-4C67-9B01-3843881297E7}" srcOrd="2" destOrd="0" presId="urn:microsoft.com/office/officeart/2005/8/layout/hList7"/>
    <dgm:cxn modelId="{11CBCFDC-700D-48E3-AFE0-7D35D3A661EB}" type="presParOf" srcId="{5CF3DC3D-21D0-478A-B46C-1BF71669F4A6}" destId="{F877053B-AA68-44E4-B917-EEABC5F5A307}" srcOrd="3" destOrd="0" presId="urn:microsoft.com/office/officeart/2005/8/layout/hList7"/>
    <dgm:cxn modelId="{CF5EE867-C14B-41A2-8A8E-028B42502F8A}" type="presParOf" srcId="{D0520FF5-3479-4D72-AB5E-2CC44828C892}" destId="{D6A6E478-00D4-442D-A1F6-140EEEB4E49C}" srcOrd="3" destOrd="0" presId="urn:microsoft.com/office/officeart/2005/8/layout/hList7"/>
    <dgm:cxn modelId="{6FAADCFA-2DA8-459C-BC22-BBDFA8B00E8A}" type="presParOf" srcId="{D0520FF5-3479-4D72-AB5E-2CC44828C892}" destId="{F72F6254-3365-4D63-B97C-96F5309CED23}" srcOrd="4" destOrd="0" presId="urn:microsoft.com/office/officeart/2005/8/layout/hList7"/>
    <dgm:cxn modelId="{6D79982D-C684-4AE1-96AD-D7E79453D901}" type="presParOf" srcId="{F72F6254-3365-4D63-B97C-96F5309CED23}" destId="{3B0C948C-80F4-416A-9CFC-CDBC7923079E}" srcOrd="0" destOrd="0" presId="urn:microsoft.com/office/officeart/2005/8/layout/hList7"/>
    <dgm:cxn modelId="{0D0E487B-C56C-41AE-9679-A3E872B09544}" type="presParOf" srcId="{F72F6254-3365-4D63-B97C-96F5309CED23}" destId="{85D548D6-084D-4210-BE1F-BABBBC6D805B}" srcOrd="1" destOrd="0" presId="urn:microsoft.com/office/officeart/2005/8/layout/hList7"/>
    <dgm:cxn modelId="{B2D1AAFA-1B0A-4181-B378-60BDF1F7A00F}" type="presParOf" srcId="{F72F6254-3365-4D63-B97C-96F5309CED23}" destId="{7FCB1749-2ED8-4693-94E1-BADBC1F68BD1}" srcOrd="2" destOrd="0" presId="urn:microsoft.com/office/officeart/2005/8/layout/hList7"/>
    <dgm:cxn modelId="{CA93BDAE-849E-4970-92B8-D50A0D1E31AC}" type="presParOf" srcId="{F72F6254-3365-4D63-B97C-96F5309CED23}" destId="{E46B366D-0E38-415E-B48C-BE9C77A3155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B39442-47FC-4DC2-9B6B-3748AADD1CD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06066813-7AB7-472F-84EC-C64815386A94}">
      <dgm:prSet phldrT="[Texto]"/>
      <dgm:spPr/>
      <dgm:t>
        <a:bodyPr/>
        <a:lstStyle/>
        <a:p>
          <a:r>
            <a:rPr lang="es-EC" dirty="0" smtClean="0">
              <a:latin typeface="Quicksand" panose="020B0604020202020204" charset="0"/>
            </a:rPr>
            <a:t>Fase 1 </a:t>
          </a:r>
          <a:r>
            <a:rPr lang="es-EC" dirty="0" smtClean="0"/>
            <a:t>(Análisis y diseño del convertidor dc-dc Zeta)</a:t>
          </a:r>
          <a:endParaRPr lang="es-EC" dirty="0">
            <a:latin typeface="Quicksand" panose="020B0604020202020204" charset="0"/>
          </a:endParaRPr>
        </a:p>
      </dgm:t>
    </dgm:pt>
    <dgm:pt modelId="{56F79D69-B65C-4F51-9A31-0C8A72ADC2AA}" type="parTrans" cxnId="{FF888344-0F11-4F09-825E-15EF6FD8CA9C}">
      <dgm:prSet/>
      <dgm:spPr/>
      <dgm:t>
        <a:bodyPr/>
        <a:lstStyle/>
        <a:p>
          <a:endParaRPr lang="es-EC">
            <a:solidFill>
              <a:schemeClr val="bg1"/>
            </a:solidFill>
            <a:latin typeface="Quicksand" panose="020B0604020202020204" charset="0"/>
          </a:endParaRPr>
        </a:p>
      </dgm:t>
    </dgm:pt>
    <dgm:pt modelId="{653D57C4-DD39-4EFC-BCAC-E31B2597C2BC}" type="sibTrans" cxnId="{FF888344-0F11-4F09-825E-15EF6FD8CA9C}">
      <dgm:prSet/>
      <dgm:spPr/>
      <dgm:t>
        <a:bodyPr/>
        <a:lstStyle/>
        <a:p>
          <a:endParaRPr lang="es-EC">
            <a:solidFill>
              <a:schemeClr val="bg1"/>
            </a:solidFill>
            <a:latin typeface="Quicksand" panose="020B0604020202020204" charset="0"/>
          </a:endParaRPr>
        </a:p>
      </dgm:t>
    </dgm:pt>
    <dgm:pt modelId="{7A49E84C-FBCA-4F1E-A481-23A3DB03907A}">
      <dgm:prSet phldrT="[Texto]"/>
      <dgm:spPr/>
      <dgm:t>
        <a:bodyPr/>
        <a:lstStyle/>
        <a:p>
          <a:r>
            <a:rPr lang="es-EC" smtClean="0">
              <a:latin typeface="Quicksand" panose="020B0604020202020204" charset="0"/>
            </a:rPr>
            <a:t>Fase 2 </a:t>
          </a:r>
          <a:r>
            <a:rPr lang="es-EC" smtClean="0"/>
            <a:t>(Modelado del convertidor dc-dc Zeta)</a:t>
          </a:r>
          <a:endParaRPr lang="es-EC" dirty="0">
            <a:latin typeface="Quicksand" panose="020B0604020202020204" charset="0"/>
          </a:endParaRPr>
        </a:p>
      </dgm:t>
    </dgm:pt>
    <dgm:pt modelId="{B96FF5FA-AFEC-4F83-B59A-0E8008DD32E5}" type="parTrans" cxnId="{D2634C21-15FB-44E6-8ECD-45B21B3BD55C}">
      <dgm:prSet/>
      <dgm:spPr/>
      <dgm:t>
        <a:bodyPr/>
        <a:lstStyle/>
        <a:p>
          <a:endParaRPr lang="es-EC">
            <a:solidFill>
              <a:schemeClr val="bg1"/>
            </a:solidFill>
            <a:latin typeface="Quicksand" panose="020B0604020202020204" charset="0"/>
          </a:endParaRPr>
        </a:p>
      </dgm:t>
    </dgm:pt>
    <dgm:pt modelId="{97193736-2FF5-4C3E-B3DF-39692F389F0A}" type="sibTrans" cxnId="{D2634C21-15FB-44E6-8ECD-45B21B3BD55C}">
      <dgm:prSet/>
      <dgm:spPr/>
      <dgm:t>
        <a:bodyPr/>
        <a:lstStyle/>
        <a:p>
          <a:endParaRPr lang="es-EC">
            <a:solidFill>
              <a:schemeClr val="bg1"/>
            </a:solidFill>
            <a:latin typeface="Quicksand" panose="020B0604020202020204" charset="0"/>
          </a:endParaRPr>
        </a:p>
      </dgm:t>
    </dgm:pt>
    <dgm:pt modelId="{69177945-926E-414B-84BE-57C4DCF3DFD8}">
      <dgm:prSet phldrT="[Texto]"/>
      <dgm:spPr/>
      <dgm:t>
        <a:bodyPr/>
        <a:lstStyle/>
        <a:p>
          <a:r>
            <a:rPr lang="es-EC" smtClean="0">
              <a:latin typeface="Quicksand" panose="020B0604020202020204" charset="0"/>
            </a:rPr>
            <a:t>Fase 3 </a:t>
          </a:r>
          <a:r>
            <a:rPr lang="es-EC" smtClean="0"/>
            <a:t>(Diseño y simulación del controlador neuro-difuso ANFIS)</a:t>
          </a:r>
          <a:endParaRPr lang="es-EC" dirty="0">
            <a:latin typeface="Quicksand" panose="020B0604020202020204" charset="0"/>
          </a:endParaRPr>
        </a:p>
      </dgm:t>
    </dgm:pt>
    <dgm:pt modelId="{1E0611A7-D989-4DD1-A410-7820E6FA4406}" type="parTrans" cxnId="{6662F6BD-F683-4B93-A597-F5B12FA7ACB5}">
      <dgm:prSet/>
      <dgm:spPr/>
      <dgm:t>
        <a:bodyPr/>
        <a:lstStyle/>
        <a:p>
          <a:endParaRPr lang="es-EC">
            <a:solidFill>
              <a:schemeClr val="bg1"/>
            </a:solidFill>
            <a:latin typeface="Quicksand" panose="020B0604020202020204" charset="0"/>
          </a:endParaRPr>
        </a:p>
      </dgm:t>
    </dgm:pt>
    <dgm:pt modelId="{0D16A649-753A-4759-81DA-EACBAEA5083F}" type="sibTrans" cxnId="{6662F6BD-F683-4B93-A597-F5B12FA7ACB5}">
      <dgm:prSet/>
      <dgm:spPr/>
      <dgm:t>
        <a:bodyPr/>
        <a:lstStyle/>
        <a:p>
          <a:endParaRPr lang="es-EC">
            <a:solidFill>
              <a:schemeClr val="bg1"/>
            </a:solidFill>
            <a:latin typeface="Quicksand" panose="020B0604020202020204" charset="0"/>
          </a:endParaRPr>
        </a:p>
      </dgm:t>
    </dgm:pt>
    <dgm:pt modelId="{BA4D077F-AC4C-4F83-A2B7-0B387CFE8FAC}">
      <dgm:prSet phldrT="[Texto]"/>
      <dgm:spPr/>
      <dgm:t>
        <a:bodyPr/>
        <a:lstStyle/>
        <a:p>
          <a:r>
            <a:rPr lang="es-EC" smtClean="0">
              <a:latin typeface="Quicksand" panose="020B0604020202020204" charset="0"/>
            </a:rPr>
            <a:t>Fase 4 </a:t>
          </a:r>
          <a:r>
            <a:rPr lang="es-EC" smtClean="0"/>
            <a:t>(Comparación de resultados)</a:t>
          </a:r>
          <a:endParaRPr lang="es-EC" dirty="0">
            <a:latin typeface="Quicksand" panose="020B0604020202020204" charset="0"/>
          </a:endParaRPr>
        </a:p>
      </dgm:t>
    </dgm:pt>
    <dgm:pt modelId="{F3991627-1272-41F2-ADF0-E9B3D823DF72}" type="parTrans" cxnId="{486A0A0F-A2BB-4994-8323-A3FCCABD25B0}">
      <dgm:prSet/>
      <dgm:spPr/>
      <dgm:t>
        <a:bodyPr/>
        <a:lstStyle/>
        <a:p>
          <a:endParaRPr lang="es-EC"/>
        </a:p>
      </dgm:t>
    </dgm:pt>
    <dgm:pt modelId="{6689FBBE-760F-48BE-B067-247A08C31926}" type="sibTrans" cxnId="{486A0A0F-A2BB-4994-8323-A3FCCABD25B0}">
      <dgm:prSet/>
      <dgm:spPr/>
      <dgm:t>
        <a:bodyPr/>
        <a:lstStyle/>
        <a:p>
          <a:endParaRPr lang="es-EC"/>
        </a:p>
      </dgm:t>
    </dgm:pt>
    <dgm:pt modelId="{A84E3FE9-8306-4ACA-858D-7B3EB12BC6A8}">
      <dgm:prSet phldrT="[Texto]"/>
      <dgm:spPr/>
      <dgm:t>
        <a:bodyPr/>
        <a:lstStyle/>
        <a:p>
          <a:r>
            <a:rPr lang="es-EC" smtClean="0">
              <a:latin typeface="Quicksand" panose="020B0604020202020204" charset="0"/>
            </a:rPr>
            <a:t>Fase 5 </a:t>
          </a:r>
          <a:r>
            <a:rPr lang="es-EC" smtClean="0"/>
            <a:t>(Conclusiones y recomendaciones basadas en la comparación de resultados)</a:t>
          </a:r>
          <a:endParaRPr lang="es-EC" dirty="0">
            <a:latin typeface="Quicksand" panose="020B0604020202020204" charset="0"/>
          </a:endParaRPr>
        </a:p>
      </dgm:t>
    </dgm:pt>
    <dgm:pt modelId="{378E0A82-AF93-4988-8CB5-530482713C52}" type="parTrans" cxnId="{4043D1BB-0158-47AC-B9C9-11FD3216BEC5}">
      <dgm:prSet/>
      <dgm:spPr/>
      <dgm:t>
        <a:bodyPr/>
        <a:lstStyle/>
        <a:p>
          <a:endParaRPr lang="es-EC"/>
        </a:p>
      </dgm:t>
    </dgm:pt>
    <dgm:pt modelId="{13CCA1B1-BCF4-41A2-97BB-B721667CD634}" type="sibTrans" cxnId="{4043D1BB-0158-47AC-B9C9-11FD3216BEC5}">
      <dgm:prSet/>
      <dgm:spPr/>
      <dgm:t>
        <a:bodyPr/>
        <a:lstStyle/>
        <a:p>
          <a:endParaRPr lang="es-EC"/>
        </a:p>
      </dgm:t>
    </dgm:pt>
    <dgm:pt modelId="{4FD2B922-72B3-43D8-A67A-14F0A3A5DFC0}" type="pres">
      <dgm:prSet presAssocID="{3FB39442-47FC-4DC2-9B6B-3748AADD1CD1}" presName="outerComposite" presStyleCnt="0">
        <dgm:presLayoutVars>
          <dgm:chMax val="5"/>
          <dgm:dir/>
          <dgm:resizeHandles val="exact"/>
        </dgm:presLayoutVars>
      </dgm:prSet>
      <dgm:spPr/>
      <dgm:t>
        <a:bodyPr/>
        <a:lstStyle/>
        <a:p>
          <a:endParaRPr lang="es-EC"/>
        </a:p>
      </dgm:t>
    </dgm:pt>
    <dgm:pt modelId="{F3EA6586-2F03-4176-B1E8-46B52492A81E}" type="pres">
      <dgm:prSet presAssocID="{3FB39442-47FC-4DC2-9B6B-3748AADD1CD1}" presName="dummyMaxCanvas" presStyleCnt="0">
        <dgm:presLayoutVars/>
      </dgm:prSet>
      <dgm:spPr/>
      <dgm:t>
        <a:bodyPr/>
        <a:lstStyle/>
        <a:p>
          <a:endParaRPr lang="es-EC"/>
        </a:p>
      </dgm:t>
    </dgm:pt>
    <dgm:pt modelId="{45DFD4F9-6311-4145-9B23-634575CE20FE}" type="pres">
      <dgm:prSet presAssocID="{3FB39442-47FC-4DC2-9B6B-3748AADD1CD1}" presName="FiveNodes_1" presStyleLbl="node1" presStyleIdx="0" presStyleCnt="5">
        <dgm:presLayoutVars>
          <dgm:bulletEnabled val="1"/>
        </dgm:presLayoutVars>
      </dgm:prSet>
      <dgm:spPr/>
      <dgm:t>
        <a:bodyPr/>
        <a:lstStyle/>
        <a:p>
          <a:endParaRPr lang="es-EC"/>
        </a:p>
      </dgm:t>
    </dgm:pt>
    <dgm:pt modelId="{F4742BDD-0A47-4D43-9D92-A3B11EA10178}" type="pres">
      <dgm:prSet presAssocID="{3FB39442-47FC-4DC2-9B6B-3748AADD1CD1}" presName="FiveNodes_2" presStyleLbl="node1" presStyleIdx="1" presStyleCnt="5">
        <dgm:presLayoutVars>
          <dgm:bulletEnabled val="1"/>
        </dgm:presLayoutVars>
      </dgm:prSet>
      <dgm:spPr/>
      <dgm:t>
        <a:bodyPr/>
        <a:lstStyle/>
        <a:p>
          <a:endParaRPr lang="es-EC"/>
        </a:p>
      </dgm:t>
    </dgm:pt>
    <dgm:pt modelId="{75383A25-8128-40F5-9708-124891807E36}" type="pres">
      <dgm:prSet presAssocID="{3FB39442-47FC-4DC2-9B6B-3748AADD1CD1}" presName="FiveNodes_3" presStyleLbl="node1" presStyleIdx="2" presStyleCnt="5">
        <dgm:presLayoutVars>
          <dgm:bulletEnabled val="1"/>
        </dgm:presLayoutVars>
      </dgm:prSet>
      <dgm:spPr/>
      <dgm:t>
        <a:bodyPr/>
        <a:lstStyle/>
        <a:p>
          <a:endParaRPr lang="es-EC"/>
        </a:p>
      </dgm:t>
    </dgm:pt>
    <dgm:pt modelId="{5F20CA5B-373B-4A8D-BDB5-DDC87054D825}" type="pres">
      <dgm:prSet presAssocID="{3FB39442-47FC-4DC2-9B6B-3748AADD1CD1}" presName="FiveNodes_4" presStyleLbl="node1" presStyleIdx="3" presStyleCnt="5">
        <dgm:presLayoutVars>
          <dgm:bulletEnabled val="1"/>
        </dgm:presLayoutVars>
      </dgm:prSet>
      <dgm:spPr/>
      <dgm:t>
        <a:bodyPr/>
        <a:lstStyle/>
        <a:p>
          <a:endParaRPr lang="es-EC"/>
        </a:p>
      </dgm:t>
    </dgm:pt>
    <dgm:pt modelId="{41B644DC-0B2E-40E6-9500-ACC4AFE9BCF5}" type="pres">
      <dgm:prSet presAssocID="{3FB39442-47FC-4DC2-9B6B-3748AADD1CD1}" presName="FiveNodes_5" presStyleLbl="node1" presStyleIdx="4" presStyleCnt="5">
        <dgm:presLayoutVars>
          <dgm:bulletEnabled val="1"/>
        </dgm:presLayoutVars>
      </dgm:prSet>
      <dgm:spPr/>
      <dgm:t>
        <a:bodyPr/>
        <a:lstStyle/>
        <a:p>
          <a:endParaRPr lang="es-EC"/>
        </a:p>
      </dgm:t>
    </dgm:pt>
    <dgm:pt modelId="{213C5206-8F92-484F-8193-3F9C24348201}" type="pres">
      <dgm:prSet presAssocID="{3FB39442-47FC-4DC2-9B6B-3748AADD1CD1}" presName="FiveConn_1-2" presStyleLbl="fgAccFollowNode1" presStyleIdx="0" presStyleCnt="4">
        <dgm:presLayoutVars>
          <dgm:bulletEnabled val="1"/>
        </dgm:presLayoutVars>
      </dgm:prSet>
      <dgm:spPr/>
      <dgm:t>
        <a:bodyPr/>
        <a:lstStyle/>
        <a:p>
          <a:endParaRPr lang="es-EC"/>
        </a:p>
      </dgm:t>
    </dgm:pt>
    <dgm:pt modelId="{FEF993CB-878E-4CA5-893B-12C0D383BBBC}" type="pres">
      <dgm:prSet presAssocID="{3FB39442-47FC-4DC2-9B6B-3748AADD1CD1}" presName="FiveConn_2-3" presStyleLbl="fgAccFollowNode1" presStyleIdx="1" presStyleCnt="4">
        <dgm:presLayoutVars>
          <dgm:bulletEnabled val="1"/>
        </dgm:presLayoutVars>
      </dgm:prSet>
      <dgm:spPr/>
      <dgm:t>
        <a:bodyPr/>
        <a:lstStyle/>
        <a:p>
          <a:endParaRPr lang="es-EC"/>
        </a:p>
      </dgm:t>
    </dgm:pt>
    <dgm:pt modelId="{BDA752B8-B77B-4277-89C8-DDD298B31A23}" type="pres">
      <dgm:prSet presAssocID="{3FB39442-47FC-4DC2-9B6B-3748AADD1CD1}" presName="FiveConn_3-4" presStyleLbl="fgAccFollowNode1" presStyleIdx="2" presStyleCnt="4">
        <dgm:presLayoutVars>
          <dgm:bulletEnabled val="1"/>
        </dgm:presLayoutVars>
      </dgm:prSet>
      <dgm:spPr/>
      <dgm:t>
        <a:bodyPr/>
        <a:lstStyle/>
        <a:p>
          <a:endParaRPr lang="es-EC"/>
        </a:p>
      </dgm:t>
    </dgm:pt>
    <dgm:pt modelId="{FBDBE8BE-7ADC-4444-8B50-35C17F606EFB}" type="pres">
      <dgm:prSet presAssocID="{3FB39442-47FC-4DC2-9B6B-3748AADD1CD1}" presName="FiveConn_4-5" presStyleLbl="fgAccFollowNode1" presStyleIdx="3" presStyleCnt="4">
        <dgm:presLayoutVars>
          <dgm:bulletEnabled val="1"/>
        </dgm:presLayoutVars>
      </dgm:prSet>
      <dgm:spPr/>
      <dgm:t>
        <a:bodyPr/>
        <a:lstStyle/>
        <a:p>
          <a:endParaRPr lang="es-EC"/>
        </a:p>
      </dgm:t>
    </dgm:pt>
    <dgm:pt modelId="{906F9115-B167-4615-8012-ED7C11AFA235}" type="pres">
      <dgm:prSet presAssocID="{3FB39442-47FC-4DC2-9B6B-3748AADD1CD1}" presName="FiveNodes_1_text" presStyleLbl="node1" presStyleIdx="4" presStyleCnt="5">
        <dgm:presLayoutVars>
          <dgm:bulletEnabled val="1"/>
        </dgm:presLayoutVars>
      </dgm:prSet>
      <dgm:spPr/>
      <dgm:t>
        <a:bodyPr/>
        <a:lstStyle/>
        <a:p>
          <a:endParaRPr lang="es-EC"/>
        </a:p>
      </dgm:t>
    </dgm:pt>
    <dgm:pt modelId="{BD208471-A7EA-4ABF-A808-915ADB3FBF87}" type="pres">
      <dgm:prSet presAssocID="{3FB39442-47FC-4DC2-9B6B-3748AADD1CD1}" presName="FiveNodes_2_text" presStyleLbl="node1" presStyleIdx="4" presStyleCnt="5">
        <dgm:presLayoutVars>
          <dgm:bulletEnabled val="1"/>
        </dgm:presLayoutVars>
      </dgm:prSet>
      <dgm:spPr/>
      <dgm:t>
        <a:bodyPr/>
        <a:lstStyle/>
        <a:p>
          <a:endParaRPr lang="es-EC"/>
        </a:p>
      </dgm:t>
    </dgm:pt>
    <dgm:pt modelId="{8A61B53D-C055-4CA1-A83A-C990DDDEC8E1}" type="pres">
      <dgm:prSet presAssocID="{3FB39442-47FC-4DC2-9B6B-3748AADD1CD1}" presName="FiveNodes_3_text" presStyleLbl="node1" presStyleIdx="4" presStyleCnt="5">
        <dgm:presLayoutVars>
          <dgm:bulletEnabled val="1"/>
        </dgm:presLayoutVars>
      </dgm:prSet>
      <dgm:spPr/>
      <dgm:t>
        <a:bodyPr/>
        <a:lstStyle/>
        <a:p>
          <a:endParaRPr lang="es-EC"/>
        </a:p>
      </dgm:t>
    </dgm:pt>
    <dgm:pt modelId="{FD134217-9E0D-44C6-AD25-C9F668377E3B}" type="pres">
      <dgm:prSet presAssocID="{3FB39442-47FC-4DC2-9B6B-3748AADD1CD1}" presName="FiveNodes_4_text" presStyleLbl="node1" presStyleIdx="4" presStyleCnt="5">
        <dgm:presLayoutVars>
          <dgm:bulletEnabled val="1"/>
        </dgm:presLayoutVars>
      </dgm:prSet>
      <dgm:spPr/>
      <dgm:t>
        <a:bodyPr/>
        <a:lstStyle/>
        <a:p>
          <a:endParaRPr lang="es-EC"/>
        </a:p>
      </dgm:t>
    </dgm:pt>
    <dgm:pt modelId="{73132AF5-9577-4A35-9D7E-C14A2AC5E93D}" type="pres">
      <dgm:prSet presAssocID="{3FB39442-47FC-4DC2-9B6B-3748AADD1CD1}" presName="FiveNodes_5_text" presStyleLbl="node1" presStyleIdx="4" presStyleCnt="5">
        <dgm:presLayoutVars>
          <dgm:bulletEnabled val="1"/>
        </dgm:presLayoutVars>
      </dgm:prSet>
      <dgm:spPr/>
      <dgm:t>
        <a:bodyPr/>
        <a:lstStyle/>
        <a:p>
          <a:endParaRPr lang="es-EC"/>
        </a:p>
      </dgm:t>
    </dgm:pt>
  </dgm:ptLst>
  <dgm:cxnLst>
    <dgm:cxn modelId="{AF6312B4-5911-4C76-8130-1CA71ECC4904}" type="presOf" srcId="{6689FBBE-760F-48BE-B067-247A08C31926}" destId="{FBDBE8BE-7ADC-4444-8B50-35C17F606EFB}" srcOrd="0" destOrd="0" presId="urn:microsoft.com/office/officeart/2005/8/layout/vProcess5"/>
    <dgm:cxn modelId="{6662F6BD-F683-4B93-A597-F5B12FA7ACB5}" srcId="{3FB39442-47FC-4DC2-9B6B-3748AADD1CD1}" destId="{69177945-926E-414B-84BE-57C4DCF3DFD8}" srcOrd="2" destOrd="0" parTransId="{1E0611A7-D989-4DD1-A410-7820E6FA4406}" sibTransId="{0D16A649-753A-4759-81DA-EACBAEA5083F}"/>
    <dgm:cxn modelId="{90E2A7C8-6DA9-413A-8600-AB99A0E7A281}" type="presOf" srcId="{97193736-2FF5-4C3E-B3DF-39692F389F0A}" destId="{FEF993CB-878E-4CA5-893B-12C0D383BBBC}" srcOrd="0" destOrd="0" presId="urn:microsoft.com/office/officeart/2005/8/layout/vProcess5"/>
    <dgm:cxn modelId="{0BBAC2FF-BC27-4412-A41F-A4F06E557A17}" type="presOf" srcId="{06066813-7AB7-472F-84EC-C64815386A94}" destId="{45DFD4F9-6311-4145-9B23-634575CE20FE}" srcOrd="0" destOrd="0" presId="urn:microsoft.com/office/officeart/2005/8/layout/vProcess5"/>
    <dgm:cxn modelId="{5EB41700-04EB-4EFF-BF70-3C3A08AA02D0}" type="presOf" srcId="{06066813-7AB7-472F-84EC-C64815386A94}" destId="{906F9115-B167-4615-8012-ED7C11AFA235}" srcOrd="1" destOrd="0" presId="urn:microsoft.com/office/officeart/2005/8/layout/vProcess5"/>
    <dgm:cxn modelId="{08E88E74-E3D7-47F2-8022-8D01016FFF0A}" type="presOf" srcId="{A84E3FE9-8306-4ACA-858D-7B3EB12BC6A8}" destId="{73132AF5-9577-4A35-9D7E-C14A2AC5E93D}" srcOrd="1" destOrd="0" presId="urn:microsoft.com/office/officeart/2005/8/layout/vProcess5"/>
    <dgm:cxn modelId="{2AAA4339-3A5E-46CF-948A-0305DD7CD6F9}" type="presOf" srcId="{BA4D077F-AC4C-4F83-A2B7-0B387CFE8FAC}" destId="{5F20CA5B-373B-4A8D-BDB5-DDC87054D825}" srcOrd="0" destOrd="0" presId="urn:microsoft.com/office/officeart/2005/8/layout/vProcess5"/>
    <dgm:cxn modelId="{2DECC880-28C3-451C-9873-07DFE1E70948}" type="presOf" srcId="{3FB39442-47FC-4DC2-9B6B-3748AADD1CD1}" destId="{4FD2B922-72B3-43D8-A67A-14F0A3A5DFC0}" srcOrd="0" destOrd="0" presId="urn:microsoft.com/office/officeart/2005/8/layout/vProcess5"/>
    <dgm:cxn modelId="{56E90B08-1DAB-4CCA-858A-05A05546B8FC}" type="presOf" srcId="{69177945-926E-414B-84BE-57C4DCF3DFD8}" destId="{8A61B53D-C055-4CA1-A83A-C990DDDEC8E1}" srcOrd="1" destOrd="0" presId="urn:microsoft.com/office/officeart/2005/8/layout/vProcess5"/>
    <dgm:cxn modelId="{486A0A0F-A2BB-4994-8323-A3FCCABD25B0}" srcId="{3FB39442-47FC-4DC2-9B6B-3748AADD1CD1}" destId="{BA4D077F-AC4C-4F83-A2B7-0B387CFE8FAC}" srcOrd="3" destOrd="0" parTransId="{F3991627-1272-41F2-ADF0-E9B3D823DF72}" sibTransId="{6689FBBE-760F-48BE-B067-247A08C31926}"/>
    <dgm:cxn modelId="{D2634C21-15FB-44E6-8ECD-45B21B3BD55C}" srcId="{3FB39442-47FC-4DC2-9B6B-3748AADD1CD1}" destId="{7A49E84C-FBCA-4F1E-A481-23A3DB03907A}" srcOrd="1" destOrd="0" parTransId="{B96FF5FA-AFEC-4F83-B59A-0E8008DD32E5}" sibTransId="{97193736-2FF5-4C3E-B3DF-39692F389F0A}"/>
    <dgm:cxn modelId="{2A3E2486-0B61-4A0D-960A-21819B2E0B4A}" type="presOf" srcId="{BA4D077F-AC4C-4F83-A2B7-0B387CFE8FAC}" destId="{FD134217-9E0D-44C6-AD25-C9F668377E3B}" srcOrd="1" destOrd="0" presId="urn:microsoft.com/office/officeart/2005/8/layout/vProcess5"/>
    <dgm:cxn modelId="{4EC81796-C05F-4CDE-9C96-B644C3CCD812}" type="presOf" srcId="{69177945-926E-414B-84BE-57C4DCF3DFD8}" destId="{75383A25-8128-40F5-9708-124891807E36}" srcOrd="0" destOrd="0" presId="urn:microsoft.com/office/officeart/2005/8/layout/vProcess5"/>
    <dgm:cxn modelId="{21ED32A9-4C27-4693-9572-7F553DE34A91}" type="presOf" srcId="{653D57C4-DD39-4EFC-BCAC-E31B2597C2BC}" destId="{213C5206-8F92-484F-8193-3F9C24348201}" srcOrd="0" destOrd="0" presId="urn:microsoft.com/office/officeart/2005/8/layout/vProcess5"/>
    <dgm:cxn modelId="{AC7A3B28-FD0F-41DA-9DD5-686B6E38C50A}" type="presOf" srcId="{7A49E84C-FBCA-4F1E-A481-23A3DB03907A}" destId="{BD208471-A7EA-4ABF-A808-915ADB3FBF87}" srcOrd="1" destOrd="0" presId="urn:microsoft.com/office/officeart/2005/8/layout/vProcess5"/>
    <dgm:cxn modelId="{59C12DE2-961A-4E73-A849-25596550D12E}" type="presOf" srcId="{A84E3FE9-8306-4ACA-858D-7B3EB12BC6A8}" destId="{41B644DC-0B2E-40E6-9500-ACC4AFE9BCF5}" srcOrd="0" destOrd="0" presId="urn:microsoft.com/office/officeart/2005/8/layout/vProcess5"/>
    <dgm:cxn modelId="{FF888344-0F11-4F09-825E-15EF6FD8CA9C}" srcId="{3FB39442-47FC-4DC2-9B6B-3748AADD1CD1}" destId="{06066813-7AB7-472F-84EC-C64815386A94}" srcOrd="0" destOrd="0" parTransId="{56F79D69-B65C-4F51-9A31-0C8A72ADC2AA}" sibTransId="{653D57C4-DD39-4EFC-BCAC-E31B2597C2BC}"/>
    <dgm:cxn modelId="{20D8D718-5311-4D86-9F84-2C4B98B376F6}" type="presOf" srcId="{0D16A649-753A-4759-81DA-EACBAEA5083F}" destId="{BDA752B8-B77B-4277-89C8-DDD298B31A23}" srcOrd="0" destOrd="0" presId="urn:microsoft.com/office/officeart/2005/8/layout/vProcess5"/>
    <dgm:cxn modelId="{4E2CCF4D-EE62-4425-ABE8-240E5D0FB5A0}" type="presOf" srcId="{7A49E84C-FBCA-4F1E-A481-23A3DB03907A}" destId="{F4742BDD-0A47-4D43-9D92-A3B11EA10178}" srcOrd="0" destOrd="0" presId="urn:microsoft.com/office/officeart/2005/8/layout/vProcess5"/>
    <dgm:cxn modelId="{4043D1BB-0158-47AC-B9C9-11FD3216BEC5}" srcId="{3FB39442-47FC-4DC2-9B6B-3748AADD1CD1}" destId="{A84E3FE9-8306-4ACA-858D-7B3EB12BC6A8}" srcOrd="4" destOrd="0" parTransId="{378E0A82-AF93-4988-8CB5-530482713C52}" sibTransId="{13CCA1B1-BCF4-41A2-97BB-B721667CD634}"/>
    <dgm:cxn modelId="{18FC88FE-867B-4665-8622-4F3637661E7E}" type="presParOf" srcId="{4FD2B922-72B3-43D8-A67A-14F0A3A5DFC0}" destId="{F3EA6586-2F03-4176-B1E8-46B52492A81E}" srcOrd="0" destOrd="0" presId="urn:microsoft.com/office/officeart/2005/8/layout/vProcess5"/>
    <dgm:cxn modelId="{1B344497-F10F-461F-9E3F-FA5645D1EA9C}" type="presParOf" srcId="{4FD2B922-72B3-43D8-A67A-14F0A3A5DFC0}" destId="{45DFD4F9-6311-4145-9B23-634575CE20FE}" srcOrd="1" destOrd="0" presId="urn:microsoft.com/office/officeart/2005/8/layout/vProcess5"/>
    <dgm:cxn modelId="{C9601D99-71B6-4600-B708-594EDB5309D9}" type="presParOf" srcId="{4FD2B922-72B3-43D8-A67A-14F0A3A5DFC0}" destId="{F4742BDD-0A47-4D43-9D92-A3B11EA10178}" srcOrd="2" destOrd="0" presId="urn:microsoft.com/office/officeart/2005/8/layout/vProcess5"/>
    <dgm:cxn modelId="{E05346F9-FB32-41D1-990B-5B23C6BBD7B5}" type="presParOf" srcId="{4FD2B922-72B3-43D8-A67A-14F0A3A5DFC0}" destId="{75383A25-8128-40F5-9708-124891807E36}" srcOrd="3" destOrd="0" presId="urn:microsoft.com/office/officeart/2005/8/layout/vProcess5"/>
    <dgm:cxn modelId="{80FB3C7E-7396-4F4C-B0A2-02D3D1C2508C}" type="presParOf" srcId="{4FD2B922-72B3-43D8-A67A-14F0A3A5DFC0}" destId="{5F20CA5B-373B-4A8D-BDB5-DDC87054D825}" srcOrd="4" destOrd="0" presId="urn:microsoft.com/office/officeart/2005/8/layout/vProcess5"/>
    <dgm:cxn modelId="{6982CCE9-FF3F-46AF-A65C-F794265C1931}" type="presParOf" srcId="{4FD2B922-72B3-43D8-A67A-14F0A3A5DFC0}" destId="{41B644DC-0B2E-40E6-9500-ACC4AFE9BCF5}" srcOrd="5" destOrd="0" presId="urn:microsoft.com/office/officeart/2005/8/layout/vProcess5"/>
    <dgm:cxn modelId="{A84C2874-4976-4E58-A246-3468EA520ABB}" type="presParOf" srcId="{4FD2B922-72B3-43D8-A67A-14F0A3A5DFC0}" destId="{213C5206-8F92-484F-8193-3F9C24348201}" srcOrd="6" destOrd="0" presId="urn:microsoft.com/office/officeart/2005/8/layout/vProcess5"/>
    <dgm:cxn modelId="{5E7E5019-EDFD-4775-B5E4-1857BD84873F}" type="presParOf" srcId="{4FD2B922-72B3-43D8-A67A-14F0A3A5DFC0}" destId="{FEF993CB-878E-4CA5-893B-12C0D383BBBC}" srcOrd="7" destOrd="0" presId="urn:microsoft.com/office/officeart/2005/8/layout/vProcess5"/>
    <dgm:cxn modelId="{FE9C0788-E56E-4429-9F71-914B3BD23509}" type="presParOf" srcId="{4FD2B922-72B3-43D8-A67A-14F0A3A5DFC0}" destId="{BDA752B8-B77B-4277-89C8-DDD298B31A23}" srcOrd="8" destOrd="0" presId="urn:microsoft.com/office/officeart/2005/8/layout/vProcess5"/>
    <dgm:cxn modelId="{8136B18A-FBED-4745-955B-9EE05213C39B}" type="presParOf" srcId="{4FD2B922-72B3-43D8-A67A-14F0A3A5DFC0}" destId="{FBDBE8BE-7ADC-4444-8B50-35C17F606EFB}" srcOrd="9" destOrd="0" presId="urn:microsoft.com/office/officeart/2005/8/layout/vProcess5"/>
    <dgm:cxn modelId="{33603C6E-BA54-4218-94D5-892866BE5DFA}" type="presParOf" srcId="{4FD2B922-72B3-43D8-A67A-14F0A3A5DFC0}" destId="{906F9115-B167-4615-8012-ED7C11AFA235}" srcOrd="10" destOrd="0" presId="urn:microsoft.com/office/officeart/2005/8/layout/vProcess5"/>
    <dgm:cxn modelId="{5B51B1B8-D72A-4D93-A25A-5141FAFE74E8}" type="presParOf" srcId="{4FD2B922-72B3-43D8-A67A-14F0A3A5DFC0}" destId="{BD208471-A7EA-4ABF-A808-915ADB3FBF87}" srcOrd="11" destOrd="0" presId="urn:microsoft.com/office/officeart/2005/8/layout/vProcess5"/>
    <dgm:cxn modelId="{087AF132-01DE-4743-BA45-1DFAA06962C4}" type="presParOf" srcId="{4FD2B922-72B3-43D8-A67A-14F0A3A5DFC0}" destId="{8A61B53D-C055-4CA1-A83A-C990DDDEC8E1}" srcOrd="12" destOrd="0" presId="urn:microsoft.com/office/officeart/2005/8/layout/vProcess5"/>
    <dgm:cxn modelId="{8BDD62E5-C845-41FA-8F0E-64F4BEEBCD2A}" type="presParOf" srcId="{4FD2B922-72B3-43D8-A67A-14F0A3A5DFC0}" destId="{FD134217-9E0D-44C6-AD25-C9F668377E3B}" srcOrd="13" destOrd="0" presId="urn:microsoft.com/office/officeart/2005/8/layout/vProcess5"/>
    <dgm:cxn modelId="{42281A6C-43B0-4354-B9B6-F777834AEC10}" type="presParOf" srcId="{4FD2B922-72B3-43D8-A67A-14F0A3A5DFC0}" destId="{73132AF5-9577-4A35-9D7E-C14A2AC5E93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FB39442-47FC-4DC2-9B6B-3748AADD1CD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06066813-7AB7-472F-84EC-C64815386A94}">
      <dgm:prSet phldrT="[Texto]"/>
      <dgm:spPr/>
      <dgm:t>
        <a:bodyPr/>
        <a:lstStyle/>
        <a:p>
          <a:r>
            <a:rPr lang="es-EC" dirty="0" smtClean="0">
              <a:latin typeface="Quicksand" panose="020B0604020202020204" charset="0"/>
            </a:rPr>
            <a:t>Fase 1 </a:t>
          </a:r>
          <a:r>
            <a:rPr lang="es-EC" dirty="0" smtClean="0"/>
            <a:t>(Análisis y diseño del convertidor dc-dc Zeta)</a:t>
          </a:r>
          <a:endParaRPr lang="es-EC" dirty="0">
            <a:latin typeface="Quicksand" panose="020B0604020202020204" charset="0"/>
          </a:endParaRPr>
        </a:p>
      </dgm:t>
    </dgm:pt>
    <dgm:pt modelId="{56F79D69-B65C-4F51-9A31-0C8A72ADC2AA}" type="parTrans" cxnId="{FF888344-0F11-4F09-825E-15EF6FD8CA9C}">
      <dgm:prSet/>
      <dgm:spPr/>
      <dgm:t>
        <a:bodyPr/>
        <a:lstStyle/>
        <a:p>
          <a:endParaRPr lang="es-EC">
            <a:solidFill>
              <a:schemeClr val="bg1"/>
            </a:solidFill>
            <a:latin typeface="Quicksand" panose="020B0604020202020204" charset="0"/>
          </a:endParaRPr>
        </a:p>
      </dgm:t>
    </dgm:pt>
    <dgm:pt modelId="{653D57C4-DD39-4EFC-BCAC-E31B2597C2BC}" type="sibTrans" cxnId="{FF888344-0F11-4F09-825E-15EF6FD8CA9C}">
      <dgm:prSet/>
      <dgm:spPr/>
      <dgm:t>
        <a:bodyPr/>
        <a:lstStyle/>
        <a:p>
          <a:endParaRPr lang="es-EC">
            <a:solidFill>
              <a:schemeClr val="bg1"/>
            </a:solidFill>
            <a:latin typeface="Quicksand" panose="020B0604020202020204" charset="0"/>
          </a:endParaRPr>
        </a:p>
      </dgm:t>
    </dgm:pt>
    <dgm:pt modelId="{7A49E84C-FBCA-4F1E-A481-23A3DB03907A}">
      <dgm:prSet phldrT="[Texto]"/>
      <dgm:spPr/>
      <dgm:t>
        <a:bodyPr/>
        <a:lstStyle/>
        <a:p>
          <a:r>
            <a:rPr lang="es-EC" smtClean="0">
              <a:latin typeface="Quicksand" panose="020B0604020202020204" charset="0"/>
            </a:rPr>
            <a:t>Fase 2 </a:t>
          </a:r>
          <a:r>
            <a:rPr lang="es-EC" smtClean="0"/>
            <a:t>(Modelado del convertidor dc-dc Zeta)</a:t>
          </a:r>
          <a:endParaRPr lang="es-EC" dirty="0">
            <a:latin typeface="Quicksand" panose="020B0604020202020204" charset="0"/>
          </a:endParaRPr>
        </a:p>
      </dgm:t>
    </dgm:pt>
    <dgm:pt modelId="{B96FF5FA-AFEC-4F83-B59A-0E8008DD32E5}" type="parTrans" cxnId="{D2634C21-15FB-44E6-8ECD-45B21B3BD55C}">
      <dgm:prSet/>
      <dgm:spPr/>
      <dgm:t>
        <a:bodyPr/>
        <a:lstStyle/>
        <a:p>
          <a:endParaRPr lang="es-EC">
            <a:solidFill>
              <a:schemeClr val="bg1"/>
            </a:solidFill>
            <a:latin typeface="Quicksand" panose="020B0604020202020204" charset="0"/>
          </a:endParaRPr>
        </a:p>
      </dgm:t>
    </dgm:pt>
    <dgm:pt modelId="{97193736-2FF5-4C3E-B3DF-39692F389F0A}" type="sibTrans" cxnId="{D2634C21-15FB-44E6-8ECD-45B21B3BD55C}">
      <dgm:prSet/>
      <dgm:spPr/>
      <dgm:t>
        <a:bodyPr/>
        <a:lstStyle/>
        <a:p>
          <a:endParaRPr lang="es-EC">
            <a:solidFill>
              <a:schemeClr val="bg1"/>
            </a:solidFill>
            <a:latin typeface="Quicksand" panose="020B0604020202020204" charset="0"/>
          </a:endParaRPr>
        </a:p>
      </dgm:t>
    </dgm:pt>
    <dgm:pt modelId="{69177945-926E-414B-84BE-57C4DCF3DFD8}">
      <dgm:prSet phldrT="[Texto]"/>
      <dgm:spPr/>
      <dgm:t>
        <a:bodyPr/>
        <a:lstStyle/>
        <a:p>
          <a:r>
            <a:rPr lang="es-EC" smtClean="0">
              <a:latin typeface="Quicksand" panose="020B0604020202020204" charset="0"/>
            </a:rPr>
            <a:t>Fase 3 </a:t>
          </a:r>
          <a:r>
            <a:rPr lang="es-EC" smtClean="0"/>
            <a:t>(Diseño y simulación del controlador neuro-difuso ANFIS)</a:t>
          </a:r>
          <a:endParaRPr lang="es-EC" dirty="0">
            <a:latin typeface="Quicksand" panose="020B0604020202020204" charset="0"/>
          </a:endParaRPr>
        </a:p>
      </dgm:t>
    </dgm:pt>
    <dgm:pt modelId="{1E0611A7-D989-4DD1-A410-7820E6FA4406}" type="parTrans" cxnId="{6662F6BD-F683-4B93-A597-F5B12FA7ACB5}">
      <dgm:prSet/>
      <dgm:spPr/>
      <dgm:t>
        <a:bodyPr/>
        <a:lstStyle/>
        <a:p>
          <a:endParaRPr lang="es-EC">
            <a:solidFill>
              <a:schemeClr val="bg1"/>
            </a:solidFill>
            <a:latin typeface="Quicksand" panose="020B0604020202020204" charset="0"/>
          </a:endParaRPr>
        </a:p>
      </dgm:t>
    </dgm:pt>
    <dgm:pt modelId="{0D16A649-753A-4759-81DA-EACBAEA5083F}" type="sibTrans" cxnId="{6662F6BD-F683-4B93-A597-F5B12FA7ACB5}">
      <dgm:prSet/>
      <dgm:spPr/>
      <dgm:t>
        <a:bodyPr/>
        <a:lstStyle/>
        <a:p>
          <a:endParaRPr lang="es-EC">
            <a:solidFill>
              <a:schemeClr val="bg1"/>
            </a:solidFill>
            <a:latin typeface="Quicksand" panose="020B0604020202020204" charset="0"/>
          </a:endParaRPr>
        </a:p>
      </dgm:t>
    </dgm:pt>
    <dgm:pt modelId="{BA4D077F-AC4C-4F83-A2B7-0B387CFE8FAC}">
      <dgm:prSet phldrT="[Texto]"/>
      <dgm:spPr/>
      <dgm:t>
        <a:bodyPr/>
        <a:lstStyle/>
        <a:p>
          <a:r>
            <a:rPr lang="es-EC" smtClean="0">
              <a:latin typeface="Quicksand" panose="020B0604020202020204" charset="0"/>
            </a:rPr>
            <a:t>Fase 4 </a:t>
          </a:r>
          <a:r>
            <a:rPr lang="es-EC" smtClean="0"/>
            <a:t>(Comparación de resultados)</a:t>
          </a:r>
          <a:endParaRPr lang="es-EC" dirty="0">
            <a:latin typeface="Quicksand" panose="020B0604020202020204" charset="0"/>
          </a:endParaRPr>
        </a:p>
      </dgm:t>
    </dgm:pt>
    <dgm:pt modelId="{F3991627-1272-41F2-ADF0-E9B3D823DF72}" type="parTrans" cxnId="{486A0A0F-A2BB-4994-8323-A3FCCABD25B0}">
      <dgm:prSet/>
      <dgm:spPr/>
      <dgm:t>
        <a:bodyPr/>
        <a:lstStyle/>
        <a:p>
          <a:endParaRPr lang="es-EC"/>
        </a:p>
      </dgm:t>
    </dgm:pt>
    <dgm:pt modelId="{6689FBBE-760F-48BE-B067-247A08C31926}" type="sibTrans" cxnId="{486A0A0F-A2BB-4994-8323-A3FCCABD25B0}">
      <dgm:prSet/>
      <dgm:spPr/>
      <dgm:t>
        <a:bodyPr/>
        <a:lstStyle/>
        <a:p>
          <a:endParaRPr lang="es-EC"/>
        </a:p>
      </dgm:t>
    </dgm:pt>
    <dgm:pt modelId="{A84E3FE9-8306-4ACA-858D-7B3EB12BC6A8}">
      <dgm:prSet phldrT="[Texto]"/>
      <dgm:spPr/>
      <dgm:t>
        <a:bodyPr/>
        <a:lstStyle/>
        <a:p>
          <a:r>
            <a:rPr lang="es-EC" smtClean="0">
              <a:latin typeface="Quicksand" panose="020B0604020202020204" charset="0"/>
            </a:rPr>
            <a:t>Fase 5 </a:t>
          </a:r>
          <a:r>
            <a:rPr lang="es-EC" smtClean="0"/>
            <a:t>(Conclusiones y recomendaciones basadas en la comparación de resultados)</a:t>
          </a:r>
          <a:endParaRPr lang="es-EC" dirty="0">
            <a:latin typeface="Quicksand" panose="020B0604020202020204" charset="0"/>
          </a:endParaRPr>
        </a:p>
      </dgm:t>
    </dgm:pt>
    <dgm:pt modelId="{378E0A82-AF93-4988-8CB5-530482713C52}" type="parTrans" cxnId="{4043D1BB-0158-47AC-B9C9-11FD3216BEC5}">
      <dgm:prSet/>
      <dgm:spPr/>
      <dgm:t>
        <a:bodyPr/>
        <a:lstStyle/>
        <a:p>
          <a:endParaRPr lang="es-EC"/>
        </a:p>
      </dgm:t>
    </dgm:pt>
    <dgm:pt modelId="{13CCA1B1-BCF4-41A2-97BB-B721667CD634}" type="sibTrans" cxnId="{4043D1BB-0158-47AC-B9C9-11FD3216BEC5}">
      <dgm:prSet/>
      <dgm:spPr/>
      <dgm:t>
        <a:bodyPr/>
        <a:lstStyle/>
        <a:p>
          <a:endParaRPr lang="es-EC"/>
        </a:p>
      </dgm:t>
    </dgm:pt>
    <dgm:pt modelId="{4FD2B922-72B3-43D8-A67A-14F0A3A5DFC0}" type="pres">
      <dgm:prSet presAssocID="{3FB39442-47FC-4DC2-9B6B-3748AADD1CD1}" presName="outerComposite" presStyleCnt="0">
        <dgm:presLayoutVars>
          <dgm:chMax val="5"/>
          <dgm:dir/>
          <dgm:resizeHandles val="exact"/>
        </dgm:presLayoutVars>
      </dgm:prSet>
      <dgm:spPr/>
      <dgm:t>
        <a:bodyPr/>
        <a:lstStyle/>
        <a:p>
          <a:endParaRPr lang="es-EC"/>
        </a:p>
      </dgm:t>
    </dgm:pt>
    <dgm:pt modelId="{F3EA6586-2F03-4176-B1E8-46B52492A81E}" type="pres">
      <dgm:prSet presAssocID="{3FB39442-47FC-4DC2-9B6B-3748AADD1CD1}" presName="dummyMaxCanvas" presStyleCnt="0">
        <dgm:presLayoutVars/>
      </dgm:prSet>
      <dgm:spPr/>
      <dgm:t>
        <a:bodyPr/>
        <a:lstStyle/>
        <a:p>
          <a:endParaRPr lang="es-EC"/>
        </a:p>
      </dgm:t>
    </dgm:pt>
    <dgm:pt modelId="{45DFD4F9-6311-4145-9B23-634575CE20FE}" type="pres">
      <dgm:prSet presAssocID="{3FB39442-47FC-4DC2-9B6B-3748AADD1CD1}" presName="FiveNodes_1" presStyleLbl="node1" presStyleIdx="0" presStyleCnt="5">
        <dgm:presLayoutVars>
          <dgm:bulletEnabled val="1"/>
        </dgm:presLayoutVars>
      </dgm:prSet>
      <dgm:spPr/>
      <dgm:t>
        <a:bodyPr/>
        <a:lstStyle/>
        <a:p>
          <a:endParaRPr lang="es-EC"/>
        </a:p>
      </dgm:t>
    </dgm:pt>
    <dgm:pt modelId="{F4742BDD-0A47-4D43-9D92-A3B11EA10178}" type="pres">
      <dgm:prSet presAssocID="{3FB39442-47FC-4DC2-9B6B-3748AADD1CD1}" presName="FiveNodes_2" presStyleLbl="node1" presStyleIdx="1" presStyleCnt="5">
        <dgm:presLayoutVars>
          <dgm:bulletEnabled val="1"/>
        </dgm:presLayoutVars>
      </dgm:prSet>
      <dgm:spPr/>
      <dgm:t>
        <a:bodyPr/>
        <a:lstStyle/>
        <a:p>
          <a:endParaRPr lang="es-EC"/>
        </a:p>
      </dgm:t>
    </dgm:pt>
    <dgm:pt modelId="{75383A25-8128-40F5-9708-124891807E36}" type="pres">
      <dgm:prSet presAssocID="{3FB39442-47FC-4DC2-9B6B-3748AADD1CD1}" presName="FiveNodes_3" presStyleLbl="node1" presStyleIdx="2" presStyleCnt="5">
        <dgm:presLayoutVars>
          <dgm:bulletEnabled val="1"/>
        </dgm:presLayoutVars>
      </dgm:prSet>
      <dgm:spPr/>
      <dgm:t>
        <a:bodyPr/>
        <a:lstStyle/>
        <a:p>
          <a:endParaRPr lang="es-EC"/>
        </a:p>
      </dgm:t>
    </dgm:pt>
    <dgm:pt modelId="{5F20CA5B-373B-4A8D-BDB5-DDC87054D825}" type="pres">
      <dgm:prSet presAssocID="{3FB39442-47FC-4DC2-9B6B-3748AADD1CD1}" presName="FiveNodes_4" presStyleLbl="node1" presStyleIdx="3" presStyleCnt="5">
        <dgm:presLayoutVars>
          <dgm:bulletEnabled val="1"/>
        </dgm:presLayoutVars>
      </dgm:prSet>
      <dgm:spPr/>
      <dgm:t>
        <a:bodyPr/>
        <a:lstStyle/>
        <a:p>
          <a:endParaRPr lang="es-EC"/>
        </a:p>
      </dgm:t>
    </dgm:pt>
    <dgm:pt modelId="{41B644DC-0B2E-40E6-9500-ACC4AFE9BCF5}" type="pres">
      <dgm:prSet presAssocID="{3FB39442-47FC-4DC2-9B6B-3748AADD1CD1}" presName="FiveNodes_5" presStyleLbl="node1" presStyleIdx="4" presStyleCnt="5">
        <dgm:presLayoutVars>
          <dgm:bulletEnabled val="1"/>
        </dgm:presLayoutVars>
      </dgm:prSet>
      <dgm:spPr/>
      <dgm:t>
        <a:bodyPr/>
        <a:lstStyle/>
        <a:p>
          <a:endParaRPr lang="es-EC"/>
        </a:p>
      </dgm:t>
    </dgm:pt>
    <dgm:pt modelId="{213C5206-8F92-484F-8193-3F9C24348201}" type="pres">
      <dgm:prSet presAssocID="{3FB39442-47FC-4DC2-9B6B-3748AADD1CD1}" presName="FiveConn_1-2" presStyleLbl="fgAccFollowNode1" presStyleIdx="0" presStyleCnt="4">
        <dgm:presLayoutVars>
          <dgm:bulletEnabled val="1"/>
        </dgm:presLayoutVars>
      </dgm:prSet>
      <dgm:spPr/>
      <dgm:t>
        <a:bodyPr/>
        <a:lstStyle/>
        <a:p>
          <a:endParaRPr lang="es-EC"/>
        </a:p>
      </dgm:t>
    </dgm:pt>
    <dgm:pt modelId="{FEF993CB-878E-4CA5-893B-12C0D383BBBC}" type="pres">
      <dgm:prSet presAssocID="{3FB39442-47FC-4DC2-9B6B-3748AADD1CD1}" presName="FiveConn_2-3" presStyleLbl="fgAccFollowNode1" presStyleIdx="1" presStyleCnt="4">
        <dgm:presLayoutVars>
          <dgm:bulletEnabled val="1"/>
        </dgm:presLayoutVars>
      </dgm:prSet>
      <dgm:spPr/>
      <dgm:t>
        <a:bodyPr/>
        <a:lstStyle/>
        <a:p>
          <a:endParaRPr lang="es-EC"/>
        </a:p>
      </dgm:t>
    </dgm:pt>
    <dgm:pt modelId="{BDA752B8-B77B-4277-89C8-DDD298B31A23}" type="pres">
      <dgm:prSet presAssocID="{3FB39442-47FC-4DC2-9B6B-3748AADD1CD1}" presName="FiveConn_3-4" presStyleLbl="fgAccFollowNode1" presStyleIdx="2" presStyleCnt="4">
        <dgm:presLayoutVars>
          <dgm:bulletEnabled val="1"/>
        </dgm:presLayoutVars>
      </dgm:prSet>
      <dgm:spPr/>
      <dgm:t>
        <a:bodyPr/>
        <a:lstStyle/>
        <a:p>
          <a:endParaRPr lang="es-EC"/>
        </a:p>
      </dgm:t>
    </dgm:pt>
    <dgm:pt modelId="{FBDBE8BE-7ADC-4444-8B50-35C17F606EFB}" type="pres">
      <dgm:prSet presAssocID="{3FB39442-47FC-4DC2-9B6B-3748AADD1CD1}" presName="FiveConn_4-5" presStyleLbl="fgAccFollowNode1" presStyleIdx="3" presStyleCnt="4">
        <dgm:presLayoutVars>
          <dgm:bulletEnabled val="1"/>
        </dgm:presLayoutVars>
      </dgm:prSet>
      <dgm:spPr/>
      <dgm:t>
        <a:bodyPr/>
        <a:lstStyle/>
        <a:p>
          <a:endParaRPr lang="es-EC"/>
        </a:p>
      </dgm:t>
    </dgm:pt>
    <dgm:pt modelId="{906F9115-B167-4615-8012-ED7C11AFA235}" type="pres">
      <dgm:prSet presAssocID="{3FB39442-47FC-4DC2-9B6B-3748AADD1CD1}" presName="FiveNodes_1_text" presStyleLbl="node1" presStyleIdx="4" presStyleCnt="5">
        <dgm:presLayoutVars>
          <dgm:bulletEnabled val="1"/>
        </dgm:presLayoutVars>
      </dgm:prSet>
      <dgm:spPr/>
      <dgm:t>
        <a:bodyPr/>
        <a:lstStyle/>
        <a:p>
          <a:endParaRPr lang="es-EC"/>
        </a:p>
      </dgm:t>
    </dgm:pt>
    <dgm:pt modelId="{BD208471-A7EA-4ABF-A808-915ADB3FBF87}" type="pres">
      <dgm:prSet presAssocID="{3FB39442-47FC-4DC2-9B6B-3748AADD1CD1}" presName="FiveNodes_2_text" presStyleLbl="node1" presStyleIdx="4" presStyleCnt="5">
        <dgm:presLayoutVars>
          <dgm:bulletEnabled val="1"/>
        </dgm:presLayoutVars>
      </dgm:prSet>
      <dgm:spPr/>
      <dgm:t>
        <a:bodyPr/>
        <a:lstStyle/>
        <a:p>
          <a:endParaRPr lang="es-EC"/>
        </a:p>
      </dgm:t>
    </dgm:pt>
    <dgm:pt modelId="{8A61B53D-C055-4CA1-A83A-C990DDDEC8E1}" type="pres">
      <dgm:prSet presAssocID="{3FB39442-47FC-4DC2-9B6B-3748AADD1CD1}" presName="FiveNodes_3_text" presStyleLbl="node1" presStyleIdx="4" presStyleCnt="5">
        <dgm:presLayoutVars>
          <dgm:bulletEnabled val="1"/>
        </dgm:presLayoutVars>
      </dgm:prSet>
      <dgm:spPr/>
      <dgm:t>
        <a:bodyPr/>
        <a:lstStyle/>
        <a:p>
          <a:endParaRPr lang="es-EC"/>
        </a:p>
      </dgm:t>
    </dgm:pt>
    <dgm:pt modelId="{FD134217-9E0D-44C6-AD25-C9F668377E3B}" type="pres">
      <dgm:prSet presAssocID="{3FB39442-47FC-4DC2-9B6B-3748AADD1CD1}" presName="FiveNodes_4_text" presStyleLbl="node1" presStyleIdx="4" presStyleCnt="5">
        <dgm:presLayoutVars>
          <dgm:bulletEnabled val="1"/>
        </dgm:presLayoutVars>
      </dgm:prSet>
      <dgm:spPr/>
      <dgm:t>
        <a:bodyPr/>
        <a:lstStyle/>
        <a:p>
          <a:endParaRPr lang="es-EC"/>
        </a:p>
      </dgm:t>
    </dgm:pt>
    <dgm:pt modelId="{73132AF5-9577-4A35-9D7E-C14A2AC5E93D}" type="pres">
      <dgm:prSet presAssocID="{3FB39442-47FC-4DC2-9B6B-3748AADD1CD1}" presName="FiveNodes_5_text" presStyleLbl="node1" presStyleIdx="4" presStyleCnt="5">
        <dgm:presLayoutVars>
          <dgm:bulletEnabled val="1"/>
        </dgm:presLayoutVars>
      </dgm:prSet>
      <dgm:spPr/>
      <dgm:t>
        <a:bodyPr/>
        <a:lstStyle/>
        <a:p>
          <a:endParaRPr lang="es-EC"/>
        </a:p>
      </dgm:t>
    </dgm:pt>
  </dgm:ptLst>
  <dgm:cxnLst>
    <dgm:cxn modelId="{FCC0221A-8976-48BF-A774-D6E416C96BBD}" type="presOf" srcId="{653D57C4-DD39-4EFC-BCAC-E31B2597C2BC}" destId="{213C5206-8F92-484F-8193-3F9C24348201}" srcOrd="0" destOrd="0" presId="urn:microsoft.com/office/officeart/2005/8/layout/vProcess5"/>
    <dgm:cxn modelId="{BB2B735D-5CC4-4BB9-9BE1-2DFF497FC9CB}" type="presOf" srcId="{3FB39442-47FC-4DC2-9B6B-3748AADD1CD1}" destId="{4FD2B922-72B3-43D8-A67A-14F0A3A5DFC0}" srcOrd="0" destOrd="0" presId="urn:microsoft.com/office/officeart/2005/8/layout/vProcess5"/>
    <dgm:cxn modelId="{6662F6BD-F683-4B93-A597-F5B12FA7ACB5}" srcId="{3FB39442-47FC-4DC2-9B6B-3748AADD1CD1}" destId="{69177945-926E-414B-84BE-57C4DCF3DFD8}" srcOrd="2" destOrd="0" parTransId="{1E0611A7-D989-4DD1-A410-7820E6FA4406}" sibTransId="{0D16A649-753A-4759-81DA-EACBAEA5083F}"/>
    <dgm:cxn modelId="{6AE9C99B-107A-4752-AA72-57D6672F58C6}" type="presOf" srcId="{69177945-926E-414B-84BE-57C4DCF3DFD8}" destId="{8A61B53D-C055-4CA1-A83A-C990DDDEC8E1}" srcOrd="1" destOrd="0" presId="urn:microsoft.com/office/officeart/2005/8/layout/vProcess5"/>
    <dgm:cxn modelId="{D2C03A88-4DD5-42BE-9AA1-206656F87C05}" type="presOf" srcId="{6689FBBE-760F-48BE-B067-247A08C31926}" destId="{FBDBE8BE-7ADC-4444-8B50-35C17F606EFB}" srcOrd="0" destOrd="0" presId="urn:microsoft.com/office/officeart/2005/8/layout/vProcess5"/>
    <dgm:cxn modelId="{B6820895-BE71-49BA-A2E5-F45C13B29E6D}" type="presOf" srcId="{BA4D077F-AC4C-4F83-A2B7-0B387CFE8FAC}" destId="{5F20CA5B-373B-4A8D-BDB5-DDC87054D825}" srcOrd="0" destOrd="0" presId="urn:microsoft.com/office/officeart/2005/8/layout/vProcess5"/>
    <dgm:cxn modelId="{C9788CDA-A373-492D-A05B-D79F21D9387D}" type="presOf" srcId="{69177945-926E-414B-84BE-57C4DCF3DFD8}" destId="{75383A25-8128-40F5-9708-124891807E36}" srcOrd="0" destOrd="0" presId="urn:microsoft.com/office/officeart/2005/8/layout/vProcess5"/>
    <dgm:cxn modelId="{97DFB836-FCB3-410D-8910-B5E41BD1C26C}" type="presOf" srcId="{A84E3FE9-8306-4ACA-858D-7B3EB12BC6A8}" destId="{41B644DC-0B2E-40E6-9500-ACC4AFE9BCF5}" srcOrd="0" destOrd="0" presId="urn:microsoft.com/office/officeart/2005/8/layout/vProcess5"/>
    <dgm:cxn modelId="{486A0A0F-A2BB-4994-8323-A3FCCABD25B0}" srcId="{3FB39442-47FC-4DC2-9B6B-3748AADD1CD1}" destId="{BA4D077F-AC4C-4F83-A2B7-0B387CFE8FAC}" srcOrd="3" destOrd="0" parTransId="{F3991627-1272-41F2-ADF0-E9B3D823DF72}" sibTransId="{6689FBBE-760F-48BE-B067-247A08C31926}"/>
    <dgm:cxn modelId="{49AF9BD1-348B-4462-A1D0-AA7C547575F1}" type="presOf" srcId="{06066813-7AB7-472F-84EC-C64815386A94}" destId="{906F9115-B167-4615-8012-ED7C11AFA235}" srcOrd="1" destOrd="0" presId="urn:microsoft.com/office/officeart/2005/8/layout/vProcess5"/>
    <dgm:cxn modelId="{D2634C21-15FB-44E6-8ECD-45B21B3BD55C}" srcId="{3FB39442-47FC-4DC2-9B6B-3748AADD1CD1}" destId="{7A49E84C-FBCA-4F1E-A481-23A3DB03907A}" srcOrd="1" destOrd="0" parTransId="{B96FF5FA-AFEC-4F83-B59A-0E8008DD32E5}" sibTransId="{97193736-2FF5-4C3E-B3DF-39692F389F0A}"/>
    <dgm:cxn modelId="{99C72863-787E-46DC-ACDB-AC74AE63DB5D}" type="presOf" srcId="{0D16A649-753A-4759-81DA-EACBAEA5083F}" destId="{BDA752B8-B77B-4277-89C8-DDD298B31A23}" srcOrd="0" destOrd="0" presId="urn:microsoft.com/office/officeart/2005/8/layout/vProcess5"/>
    <dgm:cxn modelId="{CD06C766-21C3-403E-8782-0AC80C6A4336}" type="presOf" srcId="{BA4D077F-AC4C-4F83-A2B7-0B387CFE8FAC}" destId="{FD134217-9E0D-44C6-AD25-C9F668377E3B}" srcOrd="1" destOrd="0" presId="urn:microsoft.com/office/officeart/2005/8/layout/vProcess5"/>
    <dgm:cxn modelId="{0881ABDA-A0EC-4F57-AC51-94D00D408D96}" type="presOf" srcId="{97193736-2FF5-4C3E-B3DF-39692F389F0A}" destId="{FEF993CB-878E-4CA5-893B-12C0D383BBBC}" srcOrd="0" destOrd="0" presId="urn:microsoft.com/office/officeart/2005/8/layout/vProcess5"/>
    <dgm:cxn modelId="{149B127A-DF49-4DDA-946A-C18565AC5D12}" type="presOf" srcId="{7A49E84C-FBCA-4F1E-A481-23A3DB03907A}" destId="{F4742BDD-0A47-4D43-9D92-A3B11EA10178}" srcOrd="0" destOrd="0" presId="urn:microsoft.com/office/officeart/2005/8/layout/vProcess5"/>
    <dgm:cxn modelId="{FF888344-0F11-4F09-825E-15EF6FD8CA9C}" srcId="{3FB39442-47FC-4DC2-9B6B-3748AADD1CD1}" destId="{06066813-7AB7-472F-84EC-C64815386A94}" srcOrd="0" destOrd="0" parTransId="{56F79D69-B65C-4F51-9A31-0C8A72ADC2AA}" sibTransId="{653D57C4-DD39-4EFC-BCAC-E31B2597C2BC}"/>
    <dgm:cxn modelId="{0D148ACF-7875-436D-8212-324052FAD9E9}" type="presOf" srcId="{A84E3FE9-8306-4ACA-858D-7B3EB12BC6A8}" destId="{73132AF5-9577-4A35-9D7E-C14A2AC5E93D}" srcOrd="1" destOrd="0" presId="urn:microsoft.com/office/officeart/2005/8/layout/vProcess5"/>
    <dgm:cxn modelId="{9F4418E1-B67F-4EF9-8E25-D8A7DB7E04F7}" type="presOf" srcId="{7A49E84C-FBCA-4F1E-A481-23A3DB03907A}" destId="{BD208471-A7EA-4ABF-A808-915ADB3FBF87}" srcOrd="1" destOrd="0" presId="urn:microsoft.com/office/officeart/2005/8/layout/vProcess5"/>
    <dgm:cxn modelId="{33C3F4F0-CF5E-45A4-9B3A-74B88A3AB21F}" type="presOf" srcId="{06066813-7AB7-472F-84EC-C64815386A94}" destId="{45DFD4F9-6311-4145-9B23-634575CE20FE}" srcOrd="0" destOrd="0" presId="urn:microsoft.com/office/officeart/2005/8/layout/vProcess5"/>
    <dgm:cxn modelId="{4043D1BB-0158-47AC-B9C9-11FD3216BEC5}" srcId="{3FB39442-47FC-4DC2-9B6B-3748AADD1CD1}" destId="{A84E3FE9-8306-4ACA-858D-7B3EB12BC6A8}" srcOrd="4" destOrd="0" parTransId="{378E0A82-AF93-4988-8CB5-530482713C52}" sibTransId="{13CCA1B1-BCF4-41A2-97BB-B721667CD634}"/>
    <dgm:cxn modelId="{F33AA7BE-BC9E-4D50-A343-FE96603056B8}" type="presParOf" srcId="{4FD2B922-72B3-43D8-A67A-14F0A3A5DFC0}" destId="{F3EA6586-2F03-4176-B1E8-46B52492A81E}" srcOrd="0" destOrd="0" presId="urn:microsoft.com/office/officeart/2005/8/layout/vProcess5"/>
    <dgm:cxn modelId="{9385F24D-012B-4351-AC9C-223BE1C57B97}" type="presParOf" srcId="{4FD2B922-72B3-43D8-A67A-14F0A3A5DFC0}" destId="{45DFD4F9-6311-4145-9B23-634575CE20FE}" srcOrd="1" destOrd="0" presId="urn:microsoft.com/office/officeart/2005/8/layout/vProcess5"/>
    <dgm:cxn modelId="{F93B81CC-A3D1-4CB0-A1A1-049AE37DEBCD}" type="presParOf" srcId="{4FD2B922-72B3-43D8-A67A-14F0A3A5DFC0}" destId="{F4742BDD-0A47-4D43-9D92-A3B11EA10178}" srcOrd="2" destOrd="0" presId="urn:microsoft.com/office/officeart/2005/8/layout/vProcess5"/>
    <dgm:cxn modelId="{E80811B0-7C9E-4536-81CD-B8295F3D18A2}" type="presParOf" srcId="{4FD2B922-72B3-43D8-A67A-14F0A3A5DFC0}" destId="{75383A25-8128-40F5-9708-124891807E36}" srcOrd="3" destOrd="0" presId="urn:microsoft.com/office/officeart/2005/8/layout/vProcess5"/>
    <dgm:cxn modelId="{9C404AF3-13D2-4345-9ADD-9888F2433A3A}" type="presParOf" srcId="{4FD2B922-72B3-43D8-A67A-14F0A3A5DFC0}" destId="{5F20CA5B-373B-4A8D-BDB5-DDC87054D825}" srcOrd="4" destOrd="0" presId="urn:microsoft.com/office/officeart/2005/8/layout/vProcess5"/>
    <dgm:cxn modelId="{3A10E067-B3C9-422C-869E-CB958351D6D0}" type="presParOf" srcId="{4FD2B922-72B3-43D8-A67A-14F0A3A5DFC0}" destId="{41B644DC-0B2E-40E6-9500-ACC4AFE9BCF5}" srcOrd="5" destOrd="0" presId="urn:microsoft.com/office/officeart/2005/8/layout/vProcess5"/>
    <dgm:cxn modelId="{5ADD17D1-93FE-4A4E-85A5-25D9221A0DD7}" type="presParOf" srcId="{4FD2B922-72B3-43D8-A67A-14F0A3A5DFC0}" destId="{213C5206-8F92-484F-8193-3F9C24348201}" srcOrd="6" destOrd="0" presId="urn:microsoft.com/office/officeart/2005/8/layout/vProcess5"/>
    <dgm:cxn modelId="{18523F82-79F4-46CF-95D2-0E0785303C20}" type="presParOf" srcId="{4FD2B922-72B3-43D8-A67A-14F0A3A5DFC0}" destId="{FEF993CB-878E-4CA5-893B-12C0D383BBBC}" srcOrd="7" destOrd="0" presId="urn:microsoft.com/office/officeart/2005/8/layout/vProcess5"/>
    <dgm:cxn modelId="{2DF19607-9A85-4370-A402-187E15CF1970}" type="presParOf" srcId="{4FD2B922-72B3-43D8-A67A-14F0A3A5DFC0}" destId="{BDA752B8-B77B-4277-89C8-DDD298B31A23}" srcOrd="8" destOrd="0" presId="urn:microsoft.com/office/officeart/2005/8/layout/vProcess5"/>
    <dgm:cxn modelId="{E5C4A830-F6D7-49D5-9082-0EA2E6F80E32}" type="presParOf" srcId="{4FD2B922-72B3-43D8-A67A-14F0A3A5DFC0}" destId="{FBDBE8BE-7ADC-4444-8B50-35C17F606EFB}" srcOrd="9" destOrd="0" presId="urn:microsoft.com/office/officeart/2005/8/layout/vProcess5"/>
    <dgm:cxn modelId="{495939B4-33C2-4A66-9092-C944A92EFD7A}" type="presParOf" srcId="{4FD2B922-72B3-43D8-A67A-14F0A3A5DFC0}" destId="{906F9115-B167-4615-8012-ED7C11AFA235}" srcOrd="10" destOrd="0" presId="urn:microsoft.com/office/officeart/2005/8/layout/vProcess5"/>
    <dgm:cxn modelId="{36D89228-78A0-4C21-9B6B-74B248437C3C}" type="presParOf" srcId="{4FD2B922-72B3-43D8-A67A-14F0A3A5DFC0}" destId="{BD208471-A7EA-4ABF-A808-915ADB3FBF87}" srcOrd="11" destOrd="0" presId="urn:microsoft.com/office/officeart/2005/8/layout/vProcess5"/>
    <dgm:cxn modelId="{B3B1900F-1064-4C1C-9816-B498DA17F5FD}" type="presParOf" srcId="{4FD2B922-72B3-43D8-A67A-14F0A3A5DFC0}" destId="{8A61B53D-C055-4CA1-A83A-C990DDDEC8E1}" srcOrd="12" destOrd="0" presId="urn:microsoft.com/office/officeart/2005/8/layout/vProcess5"/>
    <dgm:cxn modelId="{DC85C014-9800-4D5A-9D49-DF175122B854}" type="presParOf" srcId="{4FD2B922-72B3-43D8-A67A-14F0A3A5DFC0}" destId="{FD134217-9E0D-44C6-AD25-C9F668377E3B}" srcOrd="13" destOrd="0" presId="urn:microsoft.com/office/officeart/2005/8/layout/vProcess5"/>
    <dgm:cxn modelId="{10C5230F-44A1-47D8-AC0D-FAA2532D910B}" type="presParOf" srcId="{4FD2B922-72B3-43D8-A67A-14F0A3A5DFC0}" destId="{73132AF5-9577-4A35-9D7E-C14A2AC5E93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FB39442-47FC-4DC2-9B6B-3748AADD1CD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06066813-7AB7-472F-84EC-C64815386A94}">
      <dgm:prSet phldrT="[Texto]"/>
      <dgm:spPr/>
      <dgm:t>
        <a:bodyPr/>
        <a:lstStyle/>
        <a:p>
          <a:r>
            <a:rPr lang="es-EC" dirty="0" smtClean="0">
              <a:latin typeface="Quicksand" panose="020B0604020202020204" charset="0"/>
            </a:rPr>
            <a:t>Fase 1 </a:t>
          </a:r>
          <a:r>
            <a:rPr lang="es-EC" dirty="0" smtClean="0"/>
            <a:t>(Análisis y diseño del convertidor dc-dc Zeta)</a:t>
          </a:r>
          <a:endParaRPr lang="es-EC" dirty="0">
            <a:latin typeface="Quicksand" panose="020B0604020202020204" charset="0"/>
          </a:endParaRPr>
        </a:p>
      </dgm:t>
    </dgm:pt>
    <dgm:pt modelId="{56F79D69-B65C-4F51-9A31-0C8A72ADC2AA}" type="parTrans" cxnId="{FF888344-0F11-4F09-825E-15EF6FD8CA9C}">
      <dgm:prSet/>
      <dgm:spPr/>
      <dgm:t>
        <a:bodyPr/>
        <a:lstStyle/>
        <a:p>
          <a:endParaRPr lang="es-EC">
            <a:solidFill>
              <a:schemeClr val="bg1"/>
            </a:solidFill>
            <a:latin typeface="Quicksand" panose="020B0604020202020204" charset="0"/>
          </a:endParaRPr>
        </a:p>
      </dgm:t>
    </dgm:pt>
    <dgm:pt modelId="{653D57C4-DD39-4EFC-BCAC-E31B2597C2BC}" type="sibTrans" cxnId="{FF888344-0F11-4F09-825E-15EF6FD8CA9C}">
      <dgm:prSet/>
      <dgm:spPr/>
      <dgm:t>
        <a:bodyPr/>
        <a:lstStyle/>
        <a:p>
          <a:endParaRPr lang="es-EC">
            <a:solidFill>
              <a:schemeClr val="bg1"/>
            </a:solidFill>
            <a:latin typeface="Quicksand" panose="020B0604020202020204" charset="0"/>
          </a:endParaRPr>
        </a:p>
      </dgm:t>
    </dgm:pt>
    <dgm:pt modelId="{7A49E84C-FBCA-4F1E-A481-23A3DB03907A}">
      <dgm:prSet phldrT="[Texto]"/>
      <dgm:spPr/>
      <dgm:t>
        <a:bodyPr/>
        <a:lstStyle/>
        <a:p>
          <a:r>
            <a:rPr lang="es-EC" smtClean="0">
              <a:latin typeface="Quicksand" panose="020B0604020202020204" charset="0"/>
            </a:rPr>
            <a:t>Fase 2 </a:t>
          </a:r>
          <a:r>
            <a:rPr lang="es-EC" smtClean="0"/>
            <a:t>(Modelado del convertidor dc-dc Zeta)</a:t>
          </a:r>
          <a:endParaRPr lang="es-EC" dirty="0">
            <a:latin typeface="Quicksand" panose="020B0604020202020204" charset="0"/>
          </a:endParaRPr>
        </a:p>
      </dgm:t>
    </dgm:pt>
    <dgm:pt modelId="{B96FF5FA-AFEC-4F83-B59A-0E8008DD32E5}" type="parTrans" cxnId="{D2634C21-15FB-44E6-8ECD-45B21B3BD55C}">
      <dgm:prSet/>
      <dgm:spPr/>
      <dgm:t>
        <a:bodyPr/>
        <a:lstStyle/>
        <a:p>
          <a:endParaRPr lang="es-EC">
            <a:solidFill>
              <a:schemeClr val="bg1"/>
            </a:solidFill>
            <a:latin typeface="Quicksand" panose="020B0604020202020204" charset="0"/>
          </a:endParaRPr>
        </a:p>
      </dgm:t>
    </dgm:pt>
    <dgm:pt modelId="{97193736-2FF5-4C3E-B3DF-39692F389F0A}" type="sibTrans" cxnId="{D2634C21-15FB-44E6-8ECD-45B21B3BD55C}">
      <dgm:prSet/>
      <dgm:spPr/>
      <dgm:t>
        <a:bodyPr/>
        <a:lstStyle/>
        <a:p>
          <a:endParaRPr lang="es-EC">
            <a:solidFill>
              <a:schemeClr val="bg1"/>
            </a:solidFill>
            <a:latin typeface="Quicksand" panose="020B0604020202020204" charset="0"/>
          </a:endParaRPr>
        </a:p>
      </dgm:t>
    </dgm:pt>
    <dgm:pt modelId="{69177945-926E-414B-84BE-57C4DCF3DFD8}">
      <dgm:prSet phldrT="[Texto]"/>
      <dgm:spPr/>
      <dgm:t>
        <a:bodyPr/>
        <a:lstStyle/>
        <a:p>
          <a:r>
            <a:rPr lang="es-EC" smtClean="0">
              <a:latin typeface="Quicksand" panose="020B0604020202020204" charset="0"/>
            </a:rPr>
            <a:t>Fase 3 </a:t>
          </a:r>
          <a:r>
            <a:rPr lang="es-EC" smtClean="0"/>
            <a:t>(Diseño y simulación del controlador neuro-difuso ANFIS)</a:t>
          </a:r>
          <a:endParaRPr lang="es-EC" dirty="0">
            <a:latin typeface="Quicksand" panose="020B0604020202020204" charset="0"/>
          </a:endParaRPr>
        </a:p>
      </dgm:t>
    </dgm:pt>
    <dgm:pt modelId="{1E0611A7-D989-4DD1-A410-7820E6FA4406}" type="parTrans" cxnId="{6662F6BD-F683-4B93-A597-F5B12FA7ACB5}">
      <dgm:prSet/>
      <dgm:spPr/>
      <dgm:t>
        <a:bodyPr/>
        <a:lstStyle/>
        <a:p>
          <a:endParaRPr lang="es-EC">
            <a:solidFill>
              <a:schemeClr val="bg1"/>
            </a:solidFill>
            <a:latin typeface="Quicksand" panose="020B0604020202020204" charset="0"/>
          </a:endParaRPr>
        </a:p>
      </dgm:t>
    </dgm:pt>
    <dgm:pt modelId="{0D16A649-753A-4759-81DA-EACBAEA5083F}" type="sibTrans" cxnId="{6662F6BD-F683-4B93-A597-F5B12FA7ACB5}">
      <dgm:prSet/>
      <dgm:spPr/>
      <dgm:t>
        <a:bodyPr/>
        <a:lstStyle/>
        <a:p>
          <a:endParaRPr lang="es-EC">
            <a:solidFill>
              <a:schemeClr val="bg1"/>
            </a:solidFill>
            <a:latin typeface="Quicksand" panose="020B0604020202020204" charset="0"/>
          </a:endParaRPr>
        </a:p>
      </dgm:t>
    </dgm:pt>
    <dgm:pt modelId="{BA4D077F-AC4C-4F83-A2B7-0B387CFE8FAC}">
      <dgm:prSet phldrT="[Texto]"/>
      <dgm:spPr/>
      <dgm:t>
        <a:bodyPr/>
        <a:lstStyle/>
        <a:p>
          <a:r>
            <a:rPr lang="es-EC" smtClean="0">
              <a:latin typeface="Quicksand" panose="020B0604020202020204" charset="0"/>
            </a:rPr>
            <a:t>Fase 4 </a:t>
          </a:r>
          <a:r>
            <a:rPr lang="es-EC" smtClean="0"/>
            <a:t>(Comparación de resultados)</a:t>
          </a:r>
          <a:endParaRPr lang="es-EC" dirty="0">
            <a:latin typeface="Quicksand" panose="020B0604020202020204" charset="0"/>
          </a:endParaRPr>
        </a:p>
      </dgm:t>
    </dgm:pt>
    <dgm:pt modelId="{F3991627-1272-41F2-ADF0-E9B3D823DF72}" type="parTrans" cxnId="{486A0A0F-A2BB-4994-8323-A3FCCABD25B0}">
      <dgm:prSet/>
      <dgm:spPr/>
      <dgm:t>
        <a:bodyPr/>
        <a:lstStyle/>
        <a:p>
          <a:endParaRPr lang="es-EC"/>
        </a:p>
      </dgm:t>
    </dgm:pt>
    <dgm:pt modelId="{6689FBBE-760F-48BE-B067-247A08C31926}" type="sibTrans" cxnId="{486A0A0F-A2BB-4994-8323-A3FCCABD25B0}">
      <dgm:prSet/>
      <dgm:spPr/>
      <dgm:t>
        <a:bodyPr/>
        <a:lstStyle/>
        <a:p>
          <a:endParaRPr lang="es-EC"/>
        </a:p>
      </dgm:t>
    </dgm:pt>
    <dgm:pt modelId="{A84E3FE9-8306-4ACA-858D-7B3EB12BC6A8}">
      <dgm:prSet phldrT="[Texto]"/>
      <dgm:spPr/>
      <dgm:t>
        <a:bodyPr/>
        <a:lstStyle/>
        <a:p>
          <a:r>
            <a:rPr lang="es-EC" smtClean="0">
              <a:latin typeface="Quicksand" panose="020B0604020202020204" charset="0"/>
            </a:rPr>
            <a:t>Fase 5 </a:t>
          </a:r>
          <a:r>
            <a:rPr lang="es-EC" smtClean="0"/>
            <a:t>(Conclusiones y recomendaciones basadas en la comparación de resultados)</a:t>
          </a:r>
          <a:endParaRPr lang="es-EC" dirty="0">
            <a:latin typeface="Quicksand" panose="020B0604020202020204" charset="0"/>
          </a:endParaRPr>
        </a:p>
      </dgm:t>
    </dgm:pt>
    <dgm:pt modelId="{378E0A82-AF93-4988-8CB5-530482713C52}" type="parTrans" cxnId="{4043D1BB-0158-47AC-B9C9-11FD3216BEC5}">
      <dgm:prSet/>
      <dgm:spPr/>
      <dgm:t>
        <a:bodyPr/>
        <a:lstStyle/>
        <a:p>
          <a:endParaRPr lang="es-EC"/>
        </a:p>
      </dgm:t>
    </dgm:pt>
    <dgm:pt modelId="{13CCA1B1-BCF4-41A2-97BB-B721667CD634}" type="sibTrans" cxnId="{4043D1BB-0158-47AC-B9C9-11FD3216BEC5}">
      <dgm:prSet/>
      <dgm:spPr/>
      <dgm:t>
        <a:bodyPr/>
        <a:lstStyle/>
        <a:p>
          <a:endParaRPr lang="es-EC"/>
        </a:p>
      </dgm:t>
    </dgm:pt>
    <dgm:pt modelId="{4FD2B922-72B3-43D8-A67A-14F0A3A5DFC0}" type="pres">
      <dgm:prSet presAssocID="{3FB39442-47FC-4DC2-9B6B-3748AADD1CD1}" presName="outerComposite" presStyleCnt="0">
        <dgm:presLayoutVars>
          <dgm:chMax val="5"/>
          <dgm:dir/>
          <dgm:resizeHandles val="exact"/>
        </dgm:presLayoutVars>
      </dgm:prSet>
      <dgm:spPr/>
      <dgm:t>
        <a:bodyPr/>
        <a:lstStyle/>
        <a:p>
          <a:endParaRPr lang="es-EC"/>
        </a:p>
      </dgm:t>
    </dgm:pt>
    <dgm:pt modelId="{F3EA6586-2F03-4176-B1E8-46B52492A81E}" type="pres">
      <dgm:prSet presAssocID="{3FB39442-47FC-4DC2-9B6B-3748AADD1CD1}" presName="dummyMaxCanvas" presStyleCnt="0">
        <dgm:presLayoutVars/>
      </dgm:prSet>
      <dgm:spPr/>
      <dgm:t>
        <a:bodyPr/>
        <a:lstStyle/>
        <a:p>
          <a:endParaRPr lang="es-EC"/>
        </a:p>
      </dgm:t>
    </dgm:pt>
    <dgm:pt modelId="{45DFD4F9-6311-4145-9B23-634575CE20FE}" type="pres">
      <dgm:prSet presAssocID="{3FB39442-47FC-4DC2-9B6B-3748AADD1CD1}" presName="FiveNodes_1" presStyleLbl="node1" presStyleIdx="0" presStyleCnt="5">
        <dgm:presLayoutVars>
          <dgm:bulletEnabled val="1"/>
        </dgm:presLayoutVars>
      </dgm:prSet>
      <dgm:spPr/>
      <dgm:t>
        <a:bodyPr/>
        <a:lstStyle/>
        <a:p>
          <a:endParaRPr lang="es-EC"/>
        </a:p>
      </dgm:t>
    </dgm:pt>
    <dgm:pt modelId="{F4742BDD-0A47-4D43-9D92-A3B11EA10178}" type="pres">
      <dgm:prSet presAssocID="{3FB39442-47FC-4DC2-9B6B-3748AADD1CD1}" presName="FiveNodes_2" presStyleLbl="node1" presStyleIdx="1" presStyleCnt="5">
        <dgm:presLayoutVars>
          <dgm:bulletEnabled val="1"/>
        </dgm:presLayoutVars>
      </dgm:prSet>
      <dgm:spPr/>
      <dgm:t>
        <a:bodyPr/>
        <a:lstStyle/>
        <a:p>
          <a:endParaRPr lang="es-EC"/>
        </a:p>
      </dgm:t>
    </dgm:pt>
    <dgm:pt modelId="{75383A25-8128-40F5-9708-124891807E36}" type="pres">
      <dgm:prSet presAssocID="{3FB39442-47FC-4DC2-9B6B-3748AADD1CD1}" presName="FiveNodes_3" presStyleLbl="node1" presStyleIdx="2" presStyleCnt="5">
        <dgm:presLayoutVars>
          <dgm:bulletEnabled val="1"/>
        </dgm:presLayoutVars>
      </dgm:prSet>
      <dgm:spPr/>
      <dgm:t>
        <a:bodyPr/>
        <a:lstStyle/>
        <a:p>
          <a:endParaRPr lang="es-EC"/>
        </a:p>
      </dgm:t>
    </dgm:pt>
    <dgm:pt modelId="{5F20CA5B-373B-4A8D-BDB5-DDC87054D825}" type="pres">
      <dgm:prSet presAssocID="{3FB39442-47FC-4DC2-9B6B-3748AADD1CD1}" presName="FiveNodes_4" presStyleLbl="node1" presStyleIdx="3" presStyleCnt="5">
        <dgm:presLayoutVars>
          <dgm:bulletEnabled val="1"/>
        </dgm:presLayoutVars>
      </dgm:prSet>
      <dgm:spPr/>
      <dgm:t>
        <a:bodyPr/>
        <a:lstStyle/>
        <a:p>
          <a:endParaRPr lang="es-EC"/>
        </a:p>
      </dgm:t>
    </dgm:pt>
    <dgm:pt modelId="{41B644DC-0B2E-40E6-9500-ACC4AFE9BCF5}" type="pres">
      <dgm:prSet presAssocID="{3FB39442-47FC-4DC2-9B6B-3748AADD1CD1}" presName="FiveNodes_5" presStyleLbl="node1" presStyleIdx="4" presStyleCnt="5">
        <dgm:presLayoutVars>
          <dgm:bulletEnabled val="1"/>
        </dgm:presLayoutVars>
      </dgm:prSet>
      <dgm:spPr/>
      <dgm:t>
        <a:bodyPr/>
        <a:lstStyle/>
        <a:p>
          <a:endParaRPr lang="es-EC"/>
        </a:p>
      </dgm:t>
    </dgm:pt>
    <dgm:pt modelId="{213C5206-8F92-484F-8193-3F9C24348201}" type="pres">
      <dgm:prSet presAssocID="{3FB39442-47FC-4DC2-9B6B-3748AADD1CD1}" presName="FiveConn_1-2" presStyleLbl="fgAccFollowNode1" presStyleIdx="0" presStyleCnt="4">
        <dgm:presLayoutVars>
          <dgm:bulletEnabled val="1"/>
        </dgm:presLayoutVars>
      </dgm:prSet>
      <dgm:spPr/>
      <dgm:t>
        <a:bodyPr/>
        <a:lstStyle/>
        <a:p>
          <a:endParaRPr lang="es-EC"/>
        </a:p>
      </dgm:t>
    </dgm:pt>
    <dgm:pt modelId="{FEF993CB-878E-4CA5-893B-12C0D383BBBC}" type="pres">
      <dgm:prSet presAssocID="{3FB39442-47FC-4DC2-9B6B-3748AADD1CD1}" presName="FiveConn_2-3" presStyleLbl="fgAccFollowNode1" presStyleIdx="1" presStyleCnt="4">
        <dgm:presLayoutVars>
          <dgm:bulletEnabled val="1"/>
        </dgm:presLayoutVars>
      </dgm:prSet>
      <dgm:spPr/>
      <dgm:t>
        <a:bodyPr/>
        <a:lstStyle/>
        <a:p>
          <a:endParaRPr lang="es-EC"/>
        </a:p>
      </dgm:t>
    </dgm:pt>
    <dgm:pt modelId="{BDA752B8-B77B-4277-89C8-DDD298B31A23}" type="pres">
      <dgm:prSet presAssocID="{3FB39442-47FC-4DC2-9B6B-3748AADD1CD1}" presName="FiveConn_3-4" presStyleLbl="fgAccFollowNode1" presStyleIdx="2" presStyleCnt="4">
        <dgm:presLayoutVars>
          <dgm:bulletEnabled val="1"/>
        </dgm:presLayoutVars>
      </dgm:prSet>
      <dgm:spPr/>
      <dgm:t>
        <a:bodyPr/>
        <a:lstStyle/>
        <a:p>
          <a:endParaRPr lang="es-EC"/>
        </a:p>
      </dgm:t>
    </dgm:pt>
    <dgm:pt modelId="{FBDBE8BE-7ADC-4444-8B50-35C17F606EFB}" type="pres">
      <dgm:prSet presAssocID="{3FB39442-47FC-4DC2-9B6B-3748AADD1CD1}" presName="FiveConn_4-5" presStyleLbl="fgAccFollowNode1" presStyleIdx="3" presStyleCnt="4">
        <dgm:presLayoutVars>
          <dgm:bulletEnabled val="1"/>
        </dgm:presLayoutVars>
      </dgm:prSet>
      <dgm:spPr/>
      <dgm:t>
        <a:bodyPr/>
        <a:lstStyle/>
        <a:p>
          <a:endParaRPr lang="es-EC"/>
        </a:p>
      </dgm:t>
    </dgm:pt>
    <dgm:pt modelId="{906F9115-B167-4615-8012-ED7C11AFA235}" type="pres">
      <dgm:prSet presAssocID="{3FB39442-47FC-4DC2-9B6B-3748AADD1CD1}" presName="FiveNodes_1_text" presStyleLbl="node1" presStyleIdx="4" presStyleCnt="5">
        <dgm:presLayoutVars>
          <dgm:bulletEnabled val="1"/>
        </dgm:presLayoutVars>
      </dgm:prSet>
      <dgm:spPr/>
      <dgm:t>
        <a:bodyPr/>
        <a:lstStyle/>
        <a:p>
          <a:endParaRPr lang="es-EC"/>
        </a:p>
      </dgm:t>
    </dgm:pt>
    <dgm:pt modelId="{BD208471-A7EA-4ABF-A808-915ADB3FBF87}" type="pres">
      <dgm:prSet presAssocID="{3FB39442-47FC-4DC2-9B6B-3748AADD1CD1}" presName="FiveNodes_2_text" presStyleLbl="node1" presStyleIdx="4" presStyleCnt="5">
        <dgm:presLayoutVars>
          <dgm:bulletEnabled val="1"/>
        </dgm:presLayoutVars>
      </dgm:prSet>
      <dgm:spPr/>
      <dgm:t>
        <a:bodyPr/>
        <a:lstStyle/>
        <a:p>
          <a:endParaRPr lang="es-EC"/>
        </a:p>
      </dgm:t>
    </dgm:pt>
    <dgm:pt modelId="{8A61B53D-C055-4CA1-A83A-C990DDDEC8E1}" type="pres">
      <dgm:prSet presAssocID="{3FB39442-47FC-4DC2-9B6B-3748AADD1CD1}" presName="FiveNodes_3_text" presStyleLbl="node1" presStyleIdx="4" presStyleCnt="5">
        <dgm:presLayoutVars>
          <dgm:bulletEnabled val="1"/>
        </dgm:presLayoutVars>
      </dgm:prSet>
      <dgm:spPr/>
      <dgm:t>
        <a:bodyPr/>
        <a:lstStyle/>
        <a:p>
          <a:endParaRPr lang="es-EC"/>
        </a:p>
      </dgm:t>
    </dgm:pt>
    <dgm:pt modelId="{FD134217-9E0D-44C6-AD25-C9F668377E3B}" type="pres">
      <dgm:prSet presAssocID="{3FB39442-47FC-4DC2-9B6B-3748AADD1CD1}" presName="FiveNodes_4_text" presStyleLbl="node1" presStyleIdx="4" presStyleCnt="5">
        <dgm:presLayoutVars>
          <dgm:bulletEnabled val="1"/>
        </dgm:presLayoutVars>
      </dgm:prSet>
      <dgm:spPr/>
      <dgm:t>
        <a:bodyPr/>
        <a:lstStyle/>
        <a:p>
          <a:endParaRPr lang="es-EC"/>
        </a:p>
      </dgm:t>
    </dgm:pt>
    <dgm:pt modelId="{73132AF5-9577-4A35-9D7E-C14A2AC5E93D}" type="pres">
      <dgm:prSet presAssocID="{3FB39442-47FC-4DC2-9B6B-3748AADD1CD1}" presName="FiveNodes_5_text" presStyleLbl="node1" presStyleIdx="4" presStyleCnt="5">
        <dgm:presLayoutVars>
          <dgm:bulletEnabled val="1"/>
        </dgm:presLayoutVars>
      </dgm:prSet>
      <dgm:spPr/>
      <dgm:t>
        <a:bodyPr/>
        <a:lstStyle/>
        <a:p>
          <a:endParaRPr lang="es-EC"/>
        </a:p>
      </dgm:t>
    </dgm:pt>
  </dgm:ptLst>
  <dgm:cxnLst>
    <dgm:cxn modelId="{487FDE9D-2308-4435-B124-089EE434D938}" type="presOf" srcId="{6689FBBE-760F-48BE-B067-247A08C31926}" destId="{FBDBE8BE-7ADC-4444-8B50-35C17F606EFB}" srcOrd="0" destOrd="0" presId="urn:microsoft.com/office/officeart/2005/8/layout/vProcess5"/>
    <dgm:cxn modelId="{21E21C10-6BCC-423C-89D3-5D1AB4A5592F}" type="presOf" srcId="{69177945-926E-414B-84BE-57C4DCF3DFD8}" destId="{75383A25-8128-40F5-9708-124891807E36}" srcOrd="0" destOrd="0" presId="urn:microsoft.com/office/officeart/2005/8/layout/vProcess5"/>
    <dgm:cxn modelId="{4043D1BB-0158-47AC-B9C9-11FD3216BEC5}" srcId="{3FB39442-47FC-4DC2-9B6B-3748AADD1CD1}" destId="{A84E3FE9-8306-4ACA-858D-7B3EB12BC6A8}" srcOrd="4" destOrd="0" parTransId="{378E0A82-AF93-4988-8CB5-530482713C52}" sibTransId="{13CCA1B1-BCF4-41A2-97BB-B721667CD634}"/>
    <dgm:cxn modelId="{486A0A0F-A2BB-4994-8323-A3FCCABD25B0}" srcId="{3FB39442-47FC-4DC2-9B6B-3748AADD1CD1}" destId="{BA4D077F-AC4C-4F83-A2B7-0B387CFE8FAC}" srcOrd="3" destOrd="0" parTransId="{F3991627-1272-41F2-ADF0-E9B3D823DF72}" sibTransId="{6689FBBE-760F-48BE-B067-247A08C31926}"/>
    <dgm:cxn modelId="{9A26B0B2-D97E-4FF0-8AB4-1B8A6B33F79B}" type="presOf" srcId="{A84E3FE9-8306-4ACA-858D-7B3EB12BC6A8}" destId="{73132AF5-9577-4A35-9D7E-C14A2AC5E93D}" srcOrd="1" destOrd="0" presId="urn:microsoft.com/office/officeart/2005/8/layout/vProcess5"/>
    <dgm:cxn modelId="{1E67906B-5B9A-426B-81F4-F420A7859287}" type="presOf" srcId="{BA4D077F-AC4C-4F83-A2B7-0B387CFE8FAC}" destId="{5F20CA5B-373B-4A8D-BDB5-DDC87054D825}" srcOrd="0" destOrd="0" presId="urn:microsoft.com/office/officeart/2005/8/layout/vProcess5"/>
    <dgm:cxn modelId="{EE9AF8C5-7F0B-4536-9F54-7D7716D1C872}" type="presOf" srcId="{06066813-7AB7-472F-84EC-C64815386A94}" destId="{906F9115-B167-4615-8012-ED7C11AFA235}" srcOrd="1" destOrd="0" presId="urn:microsoft.com/office/officeart/2005/8/layout/vProcess5"/>
    <dgm:cxn modelId="{5A519987-ACA3-4AEE-BA01-C36FEA2D9497}" type="presOf" srcId="{653D57C4-DD39-4EFC-BCAC-E31B2597C2BC}" destId="{213C5206-8F92-484F-8193-3F9C24348201}" srcOrd="0" destOrd="0" presId="urn:microsoft.com/office/officeart/2005/8/layout/vProcess5"/>
    <dgm:cxn modelId="{FF888344-0F11-4F09-825E-15EF6FD8CA9C}" srcId="{3FB39442-47FC-4DC2-9B6B-3748AADD1CD1}" destId="{06066813-7AB7-472F-84EC-C64815386A94}" srcOrd="0" destOrd="0" parTransId="{56F79D69-B65C-4F51-9A31-0C8A72ADC2AA}" sibTransId="{653D57C4-DD39-4EFC-BCAC-E31B2597C2BC}"/>
    <dgm:cxn modelId="{19A31381-C6A9-457F-B14C-169A309945F2}" type="presOf" srcId="{7A49E84C-FBCA-4F1E-A481-23A3DB03907A}" destId="{F4742BDD-0A47-4D43-9D92-A3B11EA10178}" srcOrd="0" destOrd="0" presId="urn:microsoft.com/office/officeart/2005/8/layout/vProcess5"/>
    <dgm:cxn modelId="{063FB233-0816-40C8-A1B9-D0C39966CB26}" type="presOf" srcId="{3FB39442-47FC-4DC2-9B6B-3748AADD1CD1}" destId="{4FD2B922-72B3-43D8-A67A-14F0A3A5DFC0}" srcOrd="0" destOrd="0" presId="urn:microsoft.com/office/officeart/2005/8/layout/vProcess5"/>
    <dgm:cxn modelId="{D2634C21-15FB-44E6-8ECD-45B21B3BD55C}" srcId="{3FB39442-47FC-4DC2-9B6B-3748AADD1CD1}" destId="{7A49E84C-FBCA-4F1E-A481-23A3DB03907A}" srcOrd="1" destOrd="0" parTransId="{B96FF5FA-AFEC-4F83-B59A-0E8008DD32E5}" sibTransId="{97193736-2FF5-4C3E-B3DF-39692F389F0A}"/>
    <dgm:cxn modelId="{CA065ADB-DBFF-4B7A-B263-2E28B1DCA9A7}" type="presOf" srcId="{97193736-2FF5-4C3E-B3DF-39692F389F0A}" destId="{FEF993CB-878E-4CA5-893B-12C0D383BBBC}" srcOrd="0" destOrd="0" presId="urn:microsoft.com/office/officeart/2005/8/layout/vProcess5"/>
    <dgm:cxn modelId="{6662F6BD-F683-4B93-A597-F5B12FA7ACB5}" srcId="{3FB39442-47FC-4DC2-9B6B-3748AADD1CD1}" destId="{69177945-926E-414B-84BE-57C4DCF3DFD8}" srcOrd="2" destOrd="0" parTransId="{1E0611A7-D989-4DD1-A410-7820E6FA4406}" sibTransId="{0D16A649-753A-4759-81DA-EACBAEA5083F}"/>
    <dgm:cxn modelId="{B5CB4450-CD43-4BA5-9C96-BFEDC9B60AF9}" type="presOf" srcId="{7A49E84C-FBCA-4F1E-A481-23A3DB03907A}" destId="{BD208471-A7EA-4ABF-A808-915ADB3FBF87}" srcOrd="1" destOrd="0" presId="urn:microsoft.com/office/officeart/2005/8/layout/vProcess5"/>
    <dgm:cxn modelId="{A0D36C11-D83E-4A93-93E3-BEE7027B783F}" type="presOf" srcId="{A84E3FE9-8306-4ACA-858D-7B3EB12BC6A8}" destId="{41B644DC-0B2E-40E6-9500-ACC4AFE9BCF5}" srcOrd="0" destOrd="0" presId="urn:microsoft.com/office/officeart/2005/8/layout/vProcess5"/>
    <dgm:cxn modelId="{F49BD99C-99D2-4305-A6CF-667E26B10D22}" type="presOf" srcId="{69177945-926E-414B-84BE-57C4DCF3DFD8}" destId="{8A61B53D-C055-4CA1-A83A-C990DDDEC8E1}" srcOrd="1" destOrd="0" presId="urn:microsoft.com/office/officeart/2005/8/layout/vProcess5"/>
    <dgm:cxn modelId="{F32A0355-E544-4A99-939F-7FF3C0B5CCB5}" type="presOf" srcId="{06066813-7AB7-472F-84EC-C64815386A94}" destId="{45DFD4F9-6311-4145-9B23-634575CE20FE}" srcOrd="0" destOrd="0" presId="urn:microsoft.com/office/officeart/2005/8/layout/vProcess5"/>
    <dgm:cxn modelId="{B04892B9-458B-46AF-87E6-F42D60D7BDB8}" type="presOf" srcId="{0D16A649-753A-4759-81DA-EACBAEA5083F}" destId="{BDA752B8-B77B-4277-89C8-DDD298B31A23}" srcOrd="0" destOrd="0" presId="urn:microsoft.com/office/officeart/2005/8/layout/vProcess5"/>
    <dgm:cxn modelId="{645F0180-8BEA-4A4E-A2A7-7FF34F0F9BFA}" type="presOf" srcId="{BA4D077F-AC4C-4F83-A2B7-0B387CFE8FAC}" destId="{FD134217-9E0D-44C6-AD25-C9F668377E3B}" srcOrd="1" destOrd="0" presId="urn:microsoft.com/office/officeart/2005/8/layout/vProcess5"/>
    <dgm:cxn modelId="{D6DCCE20-B827-4482-B1ED-2078AA2723F0}" type="presParOf" srcId="{4FD2B922-72B3-43D8-A67A-14F0A3A5DFC0}" destId="{F3EA6586-2F03-4176-B1E8-46B52492A81E}" srcOrd="0" destOrd="0" presId="urn:microsoft.com/office/officeart/2005/8/layout/vProcess5"/>
    <dgm:cxn modelId="{4812CB46-A7A6-4402-B039-A1DA1CD4F213}" type="presParOf" srcId="{4FD2B922-72B3-43D8-A67A-14F0A3A5DFC0}" destId="{45DFD4F9-6311-4145-9B23-634575CE20FE}" srcOrd="1" destOrd="0" presId="urn:microsoft.com/office/officeart/2005/8/layout/vProcess5"/>
    <dgm:cxn modelId="{0C179898-4D4C-470D-BDAC-2A942D4B6D36}" type="presParOf" srcId="{4FD2B922-72B3-43D8-A67A-14F0A3A5DFC0}" destId="{F4742BDD-0A47-4D43-9D92-A3B11EA10178}" srcOrd="2" destOrd="0" presId="urn:microsoft.com/office/officeart/2005/8/layout/vProcess5"/>
    <dgm:cxn modelId="{89EC429D-BBD4-417D-8CB2-EA7DF3EFD45A}" type="presParOf" srcId="{4FD2B922-72B3-43D8-A67A-14F0A3A5DFC0}" destId="{75383A25-8128-40F5-9708-124891807E36}" srcOrd="3" destOrd="0" presId="urn:microsoft.com/office/officeart/2005/8/layout/vProcess5"/>
    <dgm:cxn modelId="{84773EFC-5687-468B-B731-A847253D1267}" type="presParOf" srcId="{4FD2B922-72B3-43D8-A67A-14F0A3A5DFC0}" destId="{5F20CA5B-373B-4A8D-BDB5-DDC87054D825}" srcOrd="4" destOrd="0" presId="urn:microsoft.com/office/officeart/2005/8/layout/vProcess5"/>
    <dgm:cxn modelId="{E3FE70E6-5002-46EA-833E-35942913DB2D}" type="presParOf" srcId="{4FD2B922-72B3-43D8-A67A-14F0A3A5DFC0}" destId="{41B644DC-0B2E-40E6-9500-ACC4AFE9BCF5}" srcOrd="5" destOrd="0" presId="urn:microsoft.com/office/officeart/2005/8/layout/vProcess5"/>
    <dgm:cxn modelId="{FC13525A-D5A6-436A-B4FC-ED3877F54B7B}" type="presParOf" srcId="{4FD2B922-72B3-43D8-A67A-14F0A3A5DFC0}" destId="{213C5206-8F92-484F-8193-3F9C24348201}" srcOrd="6" destOrd="0" presId="urn:microsoft.com/office/officeart/2005/8/layout/vProcess5"/>
    <dgm:cxn modelId="{A82542D9-EC9F-4377-9D1E-D406D69AA750}" type="presParOf" srcId="{4FD2B922-72B3-43D8-A67A-14F0A3A5DFC0}" destId="{FEF993CB-878E-4CA5-893B-12C0D383BBBC}" srcOrd="7" destOrd="0" presId="urn:microsoft.com/office/officeart/2005/8/layout/vProcess5"/>
    <dgm:cxn modelId="{EAD690F4-C210-4F14-894F-D238355224A7}" type="presParOf" srcId="{4FD2B922-72B3-43D8-A67A-14F0A3A5DFC0}" destId="{BDA752B8-B77B-4277-89C8-DDD298B31A23}" srcOrd="8" destOrd="0" presId="urn:microsoft.com/office/officeart/2005/8/layout/vProcess5"/>
    <dgm:cxn modelId="{3CDE15A7-FAB8-4359-B66D-42163DD20C5D}" type="presParOf" srcId="{4FD2B922-72B3-43D8-A67A-14F0A3A5DFC0}" destId="{FBDBE8BE-7ADC-4444-8B50-35C17F606EFB}" srcOrd="9" destOrd="0" presId="urn:microsoft.com/office/officeart/2005/8/layout/vProcess5"/>
    <dgm:cxn modelId="{D9CD63A6-53C2-44A6-B90E-D0DB0E73464C}" type="presParOf" srcId="{4FD2B922-72B3-43D8-A67A-14F0A3A5DFC0}" destId="{906F9115-B167-4615-8012-ED7C11AFA235}" srcOrd="10" destOrd="0" presId="urn:microsoft.com/office/officeart/2005/8/layout/vProcess5"/>
    <dgm:cxn modelId="{65A15E0E-B9F5-4BE5-95B4-2DCB7B93B0F6}" type="presParOf" srcId="{4FD2B922-72B3-43D8-A67A-14F0A3A5DFC0}" destId="{BD208471-A7EA-4ABF-A808-915ADB3FBF87}" srcOrd="11" destOrd="0" presId="urn:microsoft.com/office/officeart/2005/8/layout/vProcess5"/>
    <dgm:cxn modelId="{EF04DC32-A202-4005-9E24-41994060CB21}" type="presParOf" srcId="{4FD2B922-72B3-43D8-A67A-14F0A3A5DFC0}" destId="{8A61B53D-C055-4CA1-A83A-C990DDDEC8E1}" srcOrd="12" destOrd="0" presId="urn:microsoft.com/office/officeart/2005/8/layout/vProcess5"/>
    <dgm:cxn modelId="{266D8018-F430-4E0C-95D9-07A7F7384303}" type="presParOf" srcId="{4FD2B922-72B3-43D8-A67A-14F0A3A5DFC0}" destId="{FD134217-9E0D-44C6-AD25-C9F668377E3B}" srcOrd="13" destOrd="0" presId="urn:microsoft.com/office/officeart/2005/8/layout/vProcess5"/>
    <dgm:cxn modelId="{E5A21445-03A9-4023-9A85-9D7D0228A0AD}" type="presParOf" srcId="{4FD2B922-72B3-43D8-A67A-14F0A3A5DFC0}" destId="{73132AF5-9577-4A35-9D7E-C14A2AC5E93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FB39442-47FC-4DC2-9B6B-3748AADD1CD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06066813-7AB7-472F-84EC-C64815386A94}">
      <dgm:prSet phldrT="[Texto]"/>
      <dgm:spPr/>
      <dgm:t>
        <a:bodyPr/>
        <a:lstStyle/>
        <a:p>
          <a:r>
            <a:rPr lang="es-EC" dirty="0" smtClean="0">
              <a:latin typeface="Quicksand" panose="020B0604020202020204" charset="0"/>
            </a:rPr>
            <a:t>Fase 1 </a:t>
          </a:r>
          <a:r>
            <a:rPr lang="es-EC" dirty="0" smtClean="0"/>
            <a:t>(Análisis y diseño del convertidor dc-dc Zeta)</a:t>
          </a:r>
          <a:endParaRPr lang="es-EC" dirty="0">
            <a:latin typeface="Quicksand" panose="020B0604020202020204" charset="0"/>
          </a:endParaRPr>
        </a:p>
      </dgm:t>
    </dgm:pt>
    <dgm:pt modelId="{56F79D69-B65C-4F51-9A31-0C8A72ADC2AA}" type="parTrans" cxnId="{FF888344-0F11-4F09-825E-15EF6FD8CA9C}">
      <dgm:prSet/>
      <dgm:spPr/>
      <dgm:t>
        <a:bodyPr/>
        <a:lstStyle/>
        <a:p>
          <a:endParaRPr lang="es-EC">
            <a:solidFill>
              <a:schemeClr val="bg1"/>
            </a:solidFill>
            <a:latin typeface="Quicksand" panose="020B0604020202020204" charset="0"/>
          </a:endParaRPr>
        </a:p>
      </dgm:t>
    </dgm:pt>
    <dgm:pt modelId="{653D57C4-DD39-4EFC-BCAC-E31B2597C2BC}" type="sibTrans" cxnId="{FF888344-0F11-4F09-825E-15EF6FD8CA9C}">
      <dgm:prSet/>
      <dgm:spPr/>
      <dgm:t>
        <a:bodyPr/>
        <a:lstStyle/>
        <a:p>
          <a:endParaRPr lang="es-EC">
            <a:solidFill>
              <a:schemeClr val="bg1"/>
            </a:solidFill>
            <a:latin typeface="Quicksand" panose="020B0604020202020204" charset="0"/>
          </a:endParaRPr>
        </a:p>
      </dgm:t>
    </dgm:pt>
    <dgm:pt modelId="{7A49E84C-FBCA-4F1E-A481-23A3DB03907A}">
      <dgm:prSet phldrT="[Texto]"/>
      <dgm:spPr/>
      <dgm:t>
        <a:bodyPr/>
        <a:lstStyle/>
        <a:p>
          <a:r>
            <a:rPr lang="es-EC" smtClean="0">
              <a:latin typeface="Quicksand" panose="020B0604020202020204" charset="0"/>
            </a:rPr>
            <a:t>Fase 2 </a:t>
          </a:r>
          <a:r>
            <a:rPr lang="es-EC" smtClean="0"/>
            <a:t>(Modelado del convertidor dc-dc Zeta)</a:t>
          </a:r>
          <a:endParaRPr lang="es-EC" dirty="0">
            <a:latin typeface="Quicksand" panose="020B0604020202020204" charset="0"/>
          </a:endParaRPr>
        </a:p>
      </dgm:t>
    </dgm:pt>
    <dgm:pt modelId="{B96FF5FA-AFEC-4F83-B59A-0E8008DD32E5}" type="parTrans" cxnId="{D2634C21-15FB-44E6-8ECD-45B21B3BD55C}">
      <dgm:prSet/>
      <dgm:spPr/>
      <dgm:t>
        <a:bodyPr/>
        <a:lstStyle/>
        <a:p>
          <a:endParaRPr lang="es-EC">
            <a:solidFill>
              <a:schemeClr val="bg1"/>
            </a:solidFill>
            <a:latin typeface="Quicksand" panose="020B0604020202020204" charset="0"/>
          </a:endParaRPr>
        </a:p>
      </dgm:t>
    </dgm:pt>
    <dgm:pt modelId="{97193736-2FF5-4C3E-B3DF-39692F389F0A}" type="sibTrans" cxnId="{D2634C21-15FB-44E6-8ECD-45B21B3BD55C}">
      <dgm:prSet/>
      <dgm:spPr/>
      <dgm:t>
        <a:bodyPr/>
        <a:lstStyle/>
        <a:p>
          <a:endParaRPr lang="es-EC">
            <a:solidFill>
              <a:schemeClr val="bg1"/>
            </a:solidFill>
            <a:latin typeface="Quicksand" panose="020B0604020202020204" charset="0"/>
          </a:endParaRPr>
        </a:p>
      </dgm:t>
    </dgm:pt>
    <dgm:pt modelId="{69177945-926E-414B-84BE-57C4DCF3DFD8}">
      <dgm:prSet phldrT="[Texto]"/>
      <dgm:spPr/>
      <dgm:t>
        <a:bodyPr/>
        <a:lstStyle/>
        <a:p>
          <a:r>
            <a:rPr lang="es-EC" smtClean="0">
              <a:latin typeface="Quicksand" panose="020B0604020202020204" charset="0"/>
            </a:rPr>
            <a:t>Fase 3 </a:t>
          </a:r>
          <a:r>
            <a:rPr lang="es-EC" smtClean="0"/>
            <a:t>(Diseño y simulación del controlador neuro-difuso ANFIS)</a:t>
          </a:r>
          <a:endParaRPr lang="es-EC" dirty="0">
            <a:latin typeface="Quicksand" panose="020B0604020202020204" charset="0"/>
          </a:endParaRPr>
        </a:p>
      </dgm:t>
    </dgm:pt>
    <dgm:pt modelId="{1E0611A7-D989-4DD1-A410-7820E6FA4406}" type="parTrans" cxnId="{6662F6BD-F683-4B93-A597-F5B12FA7ACB5}">
      <dgm:prSet/>
      <dgm:spPr/>
      <dgm:t>
        <a:bodyPr/>
        <a:lstStyle/>
        <a:p>
          <a:endParaRPr lang="es-EC">
            <a:solidFill>
              <a:schemeClr val="bg1"/>
            </a:solidFill>
            <a:latin typeface="Quicksand" panose="020B0604020202020204" charset="0"/>
          </a:endParaRPr>
        </a:p>
      </dgm:t>
    </dgm:pt>
    <dgm:pt modelId="{0D16A649-753A-4759-81DA-EACBAEA5083F}" type="sibTrans" cxnId="{6662F6BD-F683-4B93-A597-F5B12FA7ACB5}">
      <dgm:prSet/>
      <dgm:spPr/>
      <dgm:t>
        <a:bodyPr/>
        <a:lstStyle/>
        <a:p>
          <a:endParaRPr lang="es-EC">
            <a:solidFill>
              <a:schemeClr val="bg1"/>
            </a:solidFill>
            <a:latin typeface="Quicksand" panose="020B0604020202020204" charset="0"/>
          </a:endParaRPr>
        </a:p>
      </dgm:t>
    </dgm:pt>
    <dgm:pt modelId="{BA4D077F-AC4C-4F83-A2B7-0B387CFE8FAC}">
      <dgm:prSet phldrT="[Texto]"/>
      <dgm:spPr/>
      <dgm:t>
        <a:bodyPr/>
        <a:lstStyle/>
        <a:p>
          <a:r>
            <a:rPr lang="es-EC" smtClean="0">
              <a:latin typeface="Quicksand" panose="020B0604020202020204" charset="0"/>
            </a:rPr>
            <a:t>Fase 4 </a:t>
          </a:r>
          <a:r>
            <a:rPr lang="es-EC" smtClean="0"/>
            <a:t>(Comparación de resultados)</a:t>
          </a:r>
          <a:endParaRPr lang="es-EC" dirty="0">
            <a:latin typeface="Quicksand" panose="020B0604020202020204" charset="0"/>
          </a:endParaRPr>
        </a:p>
      </dgm:t>
    </dgm:pt>
    <dgm:pt modelId="{F3991627-1272-41F2-ADF0-E9B3D823DF72}" type="parTrans" cxnId="{486A0A0F-A2BB-4994-8323-A3FCCABD25B0}">
      <dgm:prSet/>
      <dgm:spPr/>
      <dgm:t>
        <a:bodyPr/>
        <a:lstStyle/>
        <a:p>
          <a:endParaRPr lang="es-EC"/>
        </a:p>
      </dgm:t>
    </dgm:pt>
    <dgm:pt modelId="{6689FBBE-760F-48BE-B067-247A08C31926}" type="sibTrans" cxnId="{486A0A0F-A2BB-4994-8323-A3FCCABD25B0}">
      <dgm:prSet/>
      <dgm:spPr/>
      <dgm:t>
        <a:bodyPr/>
        <a:lstStyle/>
        <a:p>
          <a:endParaRPr lang="es-EC"/>
        </a:p>
      </dgm:t>
    </dgm:pt>
    <dgm:pt modelId="{A84E3FE9-8306-4ACA-858D-7B3EB12BC6A8}">
      <dgm:prSet phldrT="[Texto]"/>
      <dgm:spPr/>
      <dgm:t>
        <a:bodyPr/>
        <a:lstStyle/>
        <a:p>
          <a:r>
            <a:rPr lang="es-EC" smtClean="0">
              <a:latin typeface="Quicksand" panose="020B0604020202020204" charset="0"/>
            </a:rPr>
            <a:t>Fase 5 </a:t>
          </a:r>
          <a:r>
            <a:rPr lang="es-EC" smtClean="0"/>
            <a:t>(Conclusiones y recomendaciones basadas en la comparación de resultados)</a:t>
          </a:r>
          <a:endParaRPr lang="es-EC" dirty="0">
            <a:latin typeface="Quicksand" panose="020B0604020202020204" charset="0"/>
          </a:endParaRPr>
        </a:p>
      </dgm:t>
    </dgm:pt>
    <dgm:pt modelId="{378E0A82-AF93-4988-8CB5-530482713C52}" type="parTrans" cxnId="{4043D1BB-0158-47AC-B9C9-11FD3216BEC5}">
      <dgm:prSet/>
      <dgm:spPr/>
      <dgm:t>
        <a:bodyPr/>
        <a:lstStyle/>
        <a:p>
          <a:endParaRPr lang="es-EC"/>
        </a:p>
      </dgm:t>
    </dgm:pt>
    <dgm:pt modelId="{13CCA1B1-BCF4-41A2-97BB-B721667CD634}" type="sibTrans" cxnId="{4043D1BB-0158-47AC-B9C9-11FD3216BEC5}">
      <dgm:prSet/>
      <dgm:spPr/>
      <dgm:t>
        <a:bodyPr/>
        <a:lstStyle/>
        <a:p>
          <a:endParaRPr lang="es-EC"/>
        </a:p>
      </dgm:t>
    </dgm:pt>
    <dgm:pt modelId="{4FD2B922-72B3-43D8-A67A-14F0A3A5DFC0}" type="pres">
      <dgm:prSet presAssocID="{3FB39442-47FC-4DC2-9B6B-3748AADD1CD1}" presName="outerComposite" presStyleCnt="0">
        <dgm:presLayoutVars>
          <dgm:chMax val="5"/>
          <dgm:dir/>
          <dgm:resizeHandles val="exact"/>
        </dgm:presLayoutVars>
      </dgm:prSet>
      <dgm:spPr/>
      <dgm:t>
        <a:bodyPr/>
        <a:lstStyle/>
        <a:p>
          <a:endParaRPr lang="es-EC"/>
        </a:p>
      </dgm:t>
    </dgm:pt>
    <dgm:pt modelId="{F3EA6586-2F03-4176-B1E8-46B52492A81E}" type="pres">
      <dgm:prSet presAssocID="{3FB39442-47FC-4DC2-9B6B-3748AADD1CD1}" presName="dummyMaxCanvas" presStyleCnt="0">
        <dgm:presLayoutVars/>
      </dgm:prSet>
      <dgm:spPr/>
      <dgm:t>
        <a:bodyPr/>
        <a:lstStyle/>
        <a:p>
          <a:endParaRPr lang="es-EC"/>
        </a:p>
      </dgm:t>
    </dgm:pt>
    <dgm:pt modelId="{45DFD4F9-6311-4145-9B23-634575CE20FE}" type="pres">
      <dgm:prSet presAssocID="{3FB39442-47FC-4DC2-9B6B-3748AADD1CD1}" presName="FiveNodes_1" presStyleLbl="node1" presStyleIdx="0" presStyleCnt="5">
        <dgm:presLayoutVars>
          <dgm:bulletEnabled val="1"/>
        </dgm:presLayoutVars>
      </dgm:prSet>
      <dgm:spPr/>
      <dgm:t>
        <a:bodyPr/>
        <a:lstStyle/>
        <a:p>
          <a:endParaRPr lang="es-EC"/>
        </a:p>
      </dgm:t>
    </dgm:pt>
    <dgm:pt modelId="{F4742BDD-0A47-4D43-9D92-A3B11EA10178}" type="pres">
      <dgm:prSet presAssocID="{3FB39442-47FC-4DC2-9B6B-3748AADD1CD1}" presName="FiveNodes_2" presStyleLbl="node1" presStyleIdx="1" presStyleCnt="5">
        <dgm:presLayoutVars>
          <dgm:bulletEnabled val="1"/>
        </dgm:presLayoutVars>
      </dgm:prSet>
      <dgm:spPr/>
      <dgm:t>
        <a:bodyPr/>
        <a:lstStyle/>
        <a:p>
          <a:endParaRPr lang="es-EC"/>
        </a:p>
      </dgm:t>
    </dgm:pt>
    <dgm:pt modelId="{75383A25-8128-40F5-9708-124891807E36}" type="pres">
      <dgm:prSet presAssocID="{3FB39442-47FC-4DC2-9B6B-3748AADD1CD1}" presName="FiveNodes_3" presStyleLbl="node1" presStyleIdx="2" presStyleCnt="5">
        <dgm:presLayoutVars>
          <dgm:bulletEnabled val="1"/>
        </dgm:presLayoutVars>
      </dgm:prSet>
      <dgm:spPr/>
      <dgm:t>
        <a:bodyPr/>
        <a:lstStyle/>
        <a:p>
          <a:endParaRPr lang="es-EC"/>
        </a:p>
      </dgm:t>
    </dgm:pt>
    <dgm:pt modelId="{5F20CA5B-373B-4A8D-BDB5-DDC87054D825}" type="pres">
      <dgm:prSet presAssocID="{3FB39442-47FC-4DC2-9B6B-3748AADD1CD1}" presName="FiveNodes_4" presStyleLbl="node1" presStyleIdx="3" presStyleCnt="5">
        <dgm:presLayoutVars>
          <dgm:bulletEnabled val="1"/>
        </dgm:presLayoutVars>
      </dgm:prSet>
      <dgm:spPr/>
      <dgm:t>
        <a:bodyPr/>
        <a:lstStyle/>
        <a:p>
          <a:endParaRPr lang="es-EC"/>
        </a:p>
      </dgm:t>
    </dgm:pt>
    <dgm:pt modelId="{41B644DC-0B2E-40E6-9500-ACC4AFE9BCF5}" type="pres">
      <dgm:prSet presAssocID="{3FB39442-47FC-4DC2-9B6B-3748AADD1CD1}" presName="FiveNodes_5" presStyleLbl="node1" presStyleIdx="4" presStyleCnt="5">
        <dgm:presLayoutVars>
          <dgm:bulletEnabled val="1"/>
        </dgm:presLayoutVars>
      </dgm:prSet>
      <dgm:spPr/>
      <dgm:t>
        <a:bodyPr/>
        <a:lstStyle/>
        <a:p>
          <a:endParaRPr lang="es-EC"/>
        </a:p>
      </dgm:t>
    </dgm:pt>
    <dgm:pt modelId="{213C5206-8F92-484F-8193-3F9C24348201}" type="pres">
      <dgm:prSet presAssocID="{3FB39442-47FC-4DC2-9B6B-3748AADD1CD1}" presName="FiveConn_1-2" presStyleLbl="fgAccFollowNode1" presStyleIdx="0" presStyleCnt="4">
        <dgm:presLayoutVars>
          <dgm:bulletEnabled val="1"/>
        </dgm:presLayoutVars>
      </dgm:prSet>
      <dgm:spPr/>
      <dgm:t>
        <a:bodyPr/>
        <a:lstStyle/>
        <a:p>
          <a:endParaRPr lang="es-EC"/>
        </a:p>
      </dgm:t>
    </dgm:pt>
    <dgm:pt modelId="{FEF993CB-878E-4CA5-893B-12C0D383BBBC}" type="pres">
      <dgm:prSet presAssocID="{3FB39442-47FC-4DC2-9B6B-3748AADD1CD1}" presName="FiveConn_2-3" presStyleLbl="fgAccFollowNode1" presStyleIdx="1" presStyleCnt="4">
        <dgm:presLayoutVars>
          <dgm:bulletEnabled val="1"/>
        </dgm:presLayoutVars>
      </dgm:prSet>
      <dgm:spPr/>
      <dgm:t>
        <a:bodyPr/>
        <a:lstStyle/>
        <a:p>
          <a:endParaRPr lang="es-EC"/>
        </a:p>
      </dgm:t>
    </dgm:pt>
    <dgm:pt modelId="{BDA752B8-B77B-4277-89C8-DDD298B31A23}" type="pres">
      <dgm:prSet presAssocID="{3FB39442-47FC-4DC2-9B6B-3748AADD1CD1}" presName="FiveConn_3-4" presStyleLbl="fgAccFollowNode1" presStyleIdx="2" presStyleCnt="4">
        <dgm:presLayoutVars>
          <dgm:bulletEnabled val="1"/>
        </dgm:presLayoutVars>
      </dgm:prSet>
      <dgm:spPr/>
      <dgm:t>
        <a:bodyPr/>
        <a:lstStyle/>
        <a:p>
          <a:endParaRPr lang="es-EC"/>
        </a:p>
      </dgm:t>
    </dgm:pt>
    <dgm:pt modelId="{FBDBE8BE-7ADC-4444-8B50-35C17F606EFB}" type="pres">
      <dgm:prSet presAssocID="{3FB39442-47FC-4DC2-9B6B-3748AADD1CD1}" presName="FiveConn_4-5" presStyleLbl="fgAccFollowNode1" presStyleIdx="3" presStyleCnt="4">
        <dgm:presLayoutVars>
          <dgm:bulletEnabled val="1"/>
        </dgm:presLayoutVars>
      </dgm:prSet>
      <dgm:spPr/>
      <dgm:t>
        <a:bodyPr/>
        <a:lstStyle/>
        <a:p>
          <a:endParaRPr lang="es-EC"/>
        </a:p>
      </dgm:t>
    </dgm:pt>
    <dgm:pt modelId="{906F9115-B167-4615-8012-ED7C11AFA235}" type="pres">
      <dgm:prSet presAssocID="{3FB39442-47FC-4DC2-9B6B-3748AADD1CD1}" presName="FiveNodes_1_text" presStyleLbl="node1" presStyleIdx="4" presStyleCnt="5">
        <dgm:presLayoutVars>
          <dgm:bulletEnabled val="1"/>
        </dgm:presLayoutVars>
      </dgm:prSet>
      <dgm:spPr/>
      <dgm:t>
        <a:bodyPr/>
        <a:lstStyle/>
        <a:p>
          <a:endParaRPr lang="es-EC"/>
        </a:p>
      </dgm:t>
    </dgm:pt>
    <dgm:pt modelId="{BD208471-A7EA-4ABF-A808-915ADB3FBF87}" type="pres">
      <dgm:prSet presAssocID="{3FB39442-47FC-4DC2-9B6B-3748AADD1CD1}" presName="FiveNodes_2_text" presStyleLbl="node1" presStyleIdx="4" presStyleCnt="5">
        <dgm:presLayoutVars>
          <dgm:bulletEnabled val="1"/>
        </dgm:presLayoutVars>
      </dgm:prSet>
      <dgm:spPr/>
      <dgm:t>
        <a:bodyPr/>
        <a:lstStyle/>
        <a:p>
          <a:endParaRPr lang="es-EC"/>
        </a:p>
      </dgm:t>
    </dgm:pt>
    <dgm:pt modelId="{8A61B53D-C055-4CA1-A83A-C990DDDEC8E1}" type="pres">
      <dgm:prSet presAssocID="{3FB39442-47FC-4DC2-9B6B-3748AADD1CD1}" presName="FiveNodes_3_text" presStyleLbl="node1" presStyleIdx="4" presStyleCnt="5">
        <dgm:presLayoutVars>
          <dgm:bulletEnabled val="1"/>
        </dgm:presLayoutVars>
      </dgm:prSet>
      <dgm:spPr/>
      <dgm:t>
        <a:bodyPr/>
        <a:lstStyle/>
        <a:p>
          <a:endParaRPr lang="es-EC"/>
        </a:p>
      </dgm:t>
    </dgm:pt>
    <dgm:pt modelId="{FD134217-9E0D-44C6-AD25-C9F668377E3B}" type="pres">
      <dgm:prSet presAssocID="{3FB39442-47FC-4DC2-9B6B-3748AADD1CD1}" presName="FiveNodes_4_text" presStyleLbl="node1" presStyleIdx="4" presStyleCnt="5">
        <dgm:presLayoutVars>
          <dgm:bulletEnabled val="1"/>
        </dgm:presLayoutVars>
      </dgm:prSet>
      <dgm:spPr/>
      <dgm:t>
        <a:bodyPr/>
        <a:lstStyle/>
        <a:p>
          <a:endParaRPr lang="es-EC"/>
        </a:p>
      </dgm:t>
    </dgm:pt>
    <dgm:pt modelId="{73132AF5-9577-4A35-9D7E-C14A2AC5E93D}" type="pres">
      <dgm:prSet presAssocID="{3FB39442-47FC-4DC2-9B6B-3748AADD1CD1}" presName="FiveNodes_5_text" presStyleLbl="node1" presStyleIdx="4" presStyleCnt="5">
        <dgm:presLayoutVars>
          <dgm:bulletEnabled val="1"/>
        </dgm:presLayoutVars>
      </dgm:prSet>
      <dgm:spPr/>
      <dgm:t>
        <a:bodyPr/>
        <a:lstStyle/>
        <a:p>
          <a:endParaRPr lang="es-EC"/>
        </a:p>
      </dgm:t>
    </dgm:pt>
  </dgm:ptLst>
  <dgm:cxnLst>
    <dgm:cxn modelId="{11630810-8AC6-4A95-BB35-B9F030BE59FE}" type="presOf" srcId="{A84E3FE9-8306-4ACA-858D-7B3EB12BC6A8}" destId="{41B644DC-0B2E-40E6-9500-ACC4AFE9BCF5}" srcOrd="0" destOrd="0" presId="urn:microsoft.com/office/officeart/2005/8/layout/vProcess5"/>
    <dgm:cxn modelId="{9546008E-EDDC-497F-A4B3-555F242FFD34}" type="presOf" srcId="{69177945-926E-414B-84BE-57C4DCF3DFD8}" destId="{8A61B53D-C055-4CA1-A83A-C990DDDEC8E1}" srcOrd="1" destOrd="0" presId="urn:microsoft.com/office/officeart/2005/8/layout/vProcess5"/>
    <dgm:cxn modelId="{6662F6BD-F683-4B93-A597-F5B12FA7ACB5}" srcId="{3FB39442-47FC-4DC2-9B6B-3748AADD1CD1}" destId="{69177945-926E-414B-84BE-57C4DCF3DFD8}" srcOrd="2" destOrd="0" parTransId="{1E0611A7-D989-4DD1-A410-7820E6FA4406}" sibTransId="{0D16A649-753A-4759-81DA-EACBAEA5083F}"/>
    <dgm:cxn modelId="{BFB6C3FD-034B-424B-9C71-389D71D0ABEB}" type="presOf" srcId="{A84E3FE9-8306-4ACA-858D-7B3EB12BC6A8}" destId="{73132AF5-9577-4A35-9D7E-C14A2AC5E93D}" srcOrd="1" destOrd="0" presId="urn:microsoft.com/office/officeart/2005/8/layout/vProcess5"/>
    <dgm:cxn modelId="{89383703-6BFB-41E7-BD45-267B8B6AC076}" type="presOf" srcId="{69177945-926E-414B-84BE-57C4DCF3DFD8}" destId="{75383A25-8128-40F5-9708-124891807E36}" srcOrd="0" destOrd="0" presId="urn:microsoft.com/office/officeart/2005/8/layout/vProcess5"/>
    <dgm:cxn modelId="{CA693CA6-734F-435E-B30E-8BE0B16CA1B6}" type="presOf" srcId="{7A49E84C-FBCA-4F1E-A481-23A3DB03907A}" destId="{F4742BDD-0A47-4D43-9D92-A3B11EA10178}" srcOrd="0" destOrd="0" presId="urn:microsoft.com/office/officeart/2005/8/layout/vProcess5"/>
    <dgm:cxn modelId="{410AA80A-5E69-42C9-BB49-D6917105F166}" type="presOf" srcId="{3FB39442-47FC-4DC2-9B6B-3748AADD1CD1}" destId="{4FD2B922-72B3-43D8-A67A-14F0A3A5DFC0}" srcOrd="0" destOrd="0" presId="urn:microsoft.com/office/officeart/2005/8/layout/vProcess5"/>
    <dgm:cxn modelId="{A154DBF3-094C-48F6-9779-9A47F69247B8}" type="presOf" srcId="{06066813-7AB7-472F-84EC-C64815386A94}" destId="{45DFD4F9-6311-4145-9B23-634575CE20FE}" srcOrd="0" destOrd="0" presId="urn:microsoft.com/office/officeart/2005/8/layout/vProcess5"/>
    <dgm:cxn modelId="{486A0A0F-A2BB-4994-8323-A3FCCABD25B0}" srcId="{3FB39442-47FC-4DC2-9B6B-3748AADD1CD1}" destId="{BA4D077F-AC4C-4F83-A2B7-0B387CFE8FAC}" srcOrd="3" destOrd="0" parTransId="{F3991627-1272-41F2-ADF0-E9B3D823DF72}" sibTransId="{6689FBBE-760F-48BE-B067-247A08C31926}"/>
    <dgm:cxn modelId="{5593B074-B766-46EC-B9D2-FC4C6500233C}" type="presOf" srcId="{7A49E84C-FBCA-4F1E-A481-23A3DB03907A}" destId="{BD208471-A7EA-4ABF-A808-915ADB3FBF87}" srcOrd="1" destOrd="0" presId="urn:microsoft.com/office/officeart/2005/8/layout/vProcess5"/>
    <dgm:cxn modelId="{D2634C21-15FB-44E6-8ECD-45B21B3BD55C}" srcId="{3FB39442-47FC-4DC2-9B6B-3748AADD1CD1}" destId="{7A49E84C-FBCA-4F1E-A481-23A3DB03907A}" srcOrd="1" destOrd="0" parTransId="{B96FF5FA-AFEC-4F83-B59A-0E8008DD32E5}" sibTransId="{97193736-2FF5-4C3E-B3DF-39692F389F0A}"/>
    <dgm:cxn modelId="{F66AA55E-8162-4D41-9FA8-97DC6A8D03B9}" type="presOf" srcId="{653D57C4-DD39-4EFC-BCAC-E31B2597C2BC}" destId="{213C5206-8F92-484F-8193-3F9C24348201}" srcOrd="0" destOrd="0" presId="urn:microsoft.com/office/officeart/2005/8/layout/vProcess5"/>
    <dgm:cxn modelId="{7EACB0B9-B9CD-4E63-AF65-BBC90C289580}" type="presOf" srcId="{0D16A649-753A-4759-81DA-EACBAEA5083F}" destId="{BDA752B8-B77B-4277-89C8-DDD298B31A23}" srcOrd="0" destOrd="0" presId="urn:microsoft.com/office/officeart/2005/8/layout/vProcess5"/>
    <dgm:cxn modelId="{FF888344-0F11-4F09-825E-15EF6FD8CA9C}" srcId="{3FB39442-47FC-4DC2-9B6B-3748AADD1CD1}" destId="{06066813-7AB7-472F-84EC-C64815386A94}" srcOrd="0" destOrd="0" parTransId="{56F79D69-B65C-4F51-9A31-0C8A72ADC2AA}" sibTransId="{653D57C4-DD39-4EFC-BCAC-E31B2597C2BC}"/>
    <dgm:cxn modelId="{0FB3CB12-A352-4491-A18D-49C3224927EC}" type="presOf" srcId="{6689FBBE-760F-48BE-B067-247A08C31926}" destId="{FBDBE8BE-7ADC-4444-8B50-35C17F606EFB}" srcOrd="0" destOrd="0" presId="urn:microsoft.com/office/officeart/2005/8/layout/vProcess5"/>
    <dgm:cxn modelId="{F089A009-E16B-460C-8904-9BCDA55D5438}" type="presOf" srcId="{BA4D077F-AC4C-4F83-A2B7-0B387CFE8FAC}" destId="{5F20CA5B-373B-4A8D-BDB5-DDC87054D825}" srcOrd="0" destOrd="0" presId="urn:microsoft.com/office/officeart/2005/8/layout/vProcess5"/>
    <dgm:cxn modelId="{D4E2B9FD-FD1F-4BD8-975B-E75639ABC2AD}" type="presOf" srcId="{BA4D077F-AC4C-4F83-A2B7-0B387CFE8FAC}" destId="{FD134217-9E0D-44C6-AD25-C9F668377E3B}" srcOrd="1" destOrd="0" presId="urn:microsoft.com/office/officeart/2005/8/layout/vProcess5"/>
    <dgm:cxn modelId="{53CB6507-EDCE-4A26-A21C-39EF5B4CFD2E}" type="presOf" srcId="{06066813-7AB7-472F-84EC-C64815386A94}" destId="{906F9115-B167-4615-8012-ED7C11AFA235}" srcOrd="1" destOrd="0" presId="urn:microsoft.com/office/officeart/2005/8/layout/vProcess5"/>
    <dgm:cxn modelId="{4043D1BB-0158-47AC-B9C9-11FD3216BEC5}" srcId="{3FB39442-47FC-4DC2-9B6B-3748AADD1CD1}" destId="{A84E3FE9-8306-4ACA-858D-7B3EB12BC6A8}" srcOrd="4" destOrd="0" parTransId="{378E0A82-AF93-4988-8CB5-530482713C52}" sibTransId="{13CCA1B1-BCF4-41A2-97BB-B721667CD634}"/>
    <dgm:cxn modelId="{087C3C1E-8B98-4A84-B522-942C68100B43}" type="presOf" srcId="{97193736-2FF5-4C3E-B3DF-39692F389F0A}" destId="{FEF993CB-878E-4CA5-893B-12C0D383BBBC}" srcOrd="0" destOrd="0" presId="urn:microsoft.com/office/officeart/2005/8/layout/vProcess5"/>
    <dgm:cxn modelId="{F3BCC1C0-F66F-4A18-8724-D71342729908}" type="presParOf" srcId="{4FD2B922-72B3-43D8-A67A-14F0A3A5DFC0}" destId="{F3EA6586-2F03-4176-B1E8-46B52492A81E}" srcOrd="0" destOrd="0" presId="urn:microsoft.com/office/officeart/2005/8/layout/vProcess5"/>
    <dgm:cxn modelId="{6FA901ED-E2D7-4CB5-9581-7146974E251E}" type="presParOf" srcId="{4FD2B922-72B3-43D8-A67A-14F0A3A5DFC0}" destId="{45DFD4F9-6311-4145-9B23-634575CE20FE}" srcOrd="1" destOrd="0" presId="urn:microsoft.com/office/officeart/2005/8/layout/vProcess5"/>
    <dgm:cxn modelId="{BD0BE886-F1F7-4EC7-82B3-F5D67D7C2569}" type="presParOf" srcId="{4FD2B922-72B3-43D8-A67A-14F0A3A5DFC0}" destId="{F4742BDD-0A47-4D43-9D92-A3B11EA10178}" srcOrd="2" destOrd="0" presId="urn:microsoft.com/office/officeart/2005/8/layout/vProcess5"/>
    <dgm:cxn modelId="{339372FA-929A-4AA2-927A-3708AC3EF52A}" type="presParOf" srcId="{4FD2B922-72B3-43D8-A67A-14F0A3A5DFC0}" destId="{75383A25-8128-40F5-9708-124891807E36}" srcOrd="3" destOrd="0" presId="urn:microsoft.com/office/officeart/2005/8/layout/vProcess5"/>
    <dgm:cxn modelId="{CFDA7976-7A5D-436D-AB31-8BF0C7722C7F}" type="presParOf" srcId="{4FD2B922-72B3-43D8-A67A-14F0A3A5DFC0}" destId="{5F20CA5B-373B-4A8D-BDB5-DDC87054D825}" srcOrd="4" destOrd="0" presId="urn:microsoft.com/office/officeart/2005/8/layout/vProcess5"/>
    <dgm:cxn modelId="{5BD2488A-0B60-45EB-8DB6-FCFB284B2AD3}" type="presParOf" srcId="{4FD2B922-72B3-43D8-A67A-14F0A3A5DFC0}" destId="{41B644DC-0B2E-40E6-9500-ACC4AFE9BCF5}" srcOrd="5" destOrd="0" presId="urn:microsoft.com/office/officeart/2005/8/layout/vProcess5"/>
    <dgm:cxn modelId="{3B5F7DB6-1101-4058-9B48-8949785ED963}" type="presParOf" srcId="{4FD2B922-72B3-43D8-A67A-14F0A3A5DFC0}" destId="{213C5206-8F92-484F-8193-3F9C24348201}" srcOrd="6" destOrd="0" presId="urn:microsoft.com/office/officeart/2005/8/layout/vProcess5"/>
    <dgm:cxn modelId="{6EBCD18E-A243-466D-A0AF-4A95FFD193BF}" type="presParOf" srcId="{4FD2B922-72B3-43D8-A67A-14F0A3A5DFC0}" destId="{FEF993CB-878E-4CA5-893B-12C0D383BBBC}" srcOrd="7" destOrd="0" presId="urn:microsoft.com/office/officeart/2005/8/layout/vProcess5"/>
    <dgm:cxn modelId="{81B62EB4-ABEA-49E5-975C-2468E860DC1A}" type="presParOf" srcId="{4FD2B922-72B3-43D8-A67A-14F0A3A5DFC0}" destId="{BDA752B8-B77B-4277-89C8-DDD298B31A23}" srcOrd="8" destOrd="0" presId="urn:microsoft.com/office/officeart/2005/8/layout/vProcess5"/>
    <dgm:cxn modelId="{A5B1DD55-38AD-4D26-B094-CFAA5B0067FE}" type="presParOf" srcId="{4FD2B922-72B3-43D8-A67A-14F0A3A5DFC0}" destId="{FBDBE8BE-7ADC-4444-8B50-35C17F606EFB}" srcOrd="9" destOrd="0" presId="urn:microsoft.com/office/officeart/2005/8/layout/vProcess5"/>
    <dgm:cxn modelId="{4C967C5A-90F0-4442-964E-C258D7E39387}" type="presParOf" srcId="{4FD2B922-72B3-43D8-A67A-14F0A3A5DFC0}" destId="{906F9115-B167-4615-8012-ED7C11AFA235}" srcOrd="10" destOrd="0" presId="urn:microsoft.com/office/officeart/2005/8/layout/vProcess5"/>
    <dgm:cxn modelId="{8EB7C86C-FB70-4E62-B06D-495ECD580E81}" type="presParOf" srcId="{4FD2B922-72B3-43D8-A67A-14F0A3A5DFC0}" destId="{BD208471-A7EA-4ABF-A808-915ADB3FBF87}" srcOrd="11" destOrd="0" presId="urn:microsoft.com/office/officeart/2005/8/layout/vProcess5"/>
    <dgm:cxn modelId="{F116174E-4F33-442E-8408-0B8000D4493A}" type="presParOf" srcId="{4FD2B922-72B3-43D8-A67A-14F0A3A5DFC0}" destId="{8A61B53D-C055-4CA1-A83A-C990DDDEC8E1}" srcOrd="12" destOrd="0" presId="urn:microsoft.com/office/officeart/2005/8/layout/vProcess5"/>
    <dgm:cxn modelId="{4571D847-7744-47B6-B915-AEA1D111D772}" type="presParOf" srcId="{4FD2B922-72B3-43D8-A67A-14F0A3A5DFC0}" destId="{FD134217-9E0D-44C6-AD25-C9F668377E3B}" srcOrd="13" destOrd="0" presId="urn:microsoft.com/office/officeart/2005/8/layout/vProcess5"/>
    <dgm:cxn modelId="{4BBEAEE6-5FA6-49F7-8451-9464A922A52E}" type="presParOf" srcId="{4FD2B922-72B3-43D8-A67A-14F0A3A5DFC0}" destId="{73132AF5-9577-4A35-9D7E-C14A2AC5E93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FB39442-47FC-4DC2-9B6B-3748AADD1CD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06066813-7AB7-472F-84EC-C64815386A94}">
      <dgm:prSet phldrT="[Texto]"/>
      <dgm:spPr/>
      <dgm:t>
        <a:bodyPr/>
        <a:lstStyle/>
        <a:p>
          <a:r>
            <a:rPr lang="es-EC" dirty="0" smtClean="0">
              <a:latin typeface="Quicksand" panose="020B0604020202020204" charset="0"/>
            </a:rPr>
            <a:t>Fase 1 </a:t>
          </a:r>
          <a:r>
            <a:rPr lang="es-EC" dirty="0" smtClean="0"/>
            <a:t>(Análisis y diseño del convertidor dc-dc Zeta)</a:t>
          </a:r>
          <a:endParaRPr lang="es-EC" dirty="0">
            <a:latin typeface="Quicksand" panose="020B0604020202020204" charset="0"/>
          </a:endParaRPr>
        </a:p>
      </dgm:t>
    </dgm:pt>
    <dgm:pt modelId="{56F79D69-B65C-4F51-9A31-0C8A72ADC2AA}" type="parTrans" cxnId="{FF888344-0F11-4F09-825E-15EF6FD8CA9C}">
      <dgm:prSet/>
      <dgm:spPr/>
      <dgm:t>
        <a:bodyPr/>
        <a:lstStyle/>
        <a:p>
          <a:endParaRPr lang="es-EC">
            <a:solidFill>
              <a:schemeClr val="bg1"/>
            </a:solidFill>
            <a:latin typeface="Quicksand" panose="020B0604020202020204" charset="0"/>
          </a:endParaRPr>
        </a:p>
      </dgm:t>
    </dgm:pt>
    <dgm:pt modelId="{653D57C4-DD39-4EFC-BCAC-E31B2597C2BC}" type="sibTrans" cxnId="{FF888344-0F11-4F09-825E-15EF6FD8CA9C}">
      <dgm:prSet/>
      <dgm:spPr/>
      <dgm:t>
        <a:bodyPr/>
        <a:lstStyle/>
        <a:p>
          <a:endParaRPr lang="es-EC">
            <a:solidFill>
              <a:schemeClr val="bg1"/>
            </a:solidFill>
            <a:latin typeface="Quicksand" panose="020B0604020202020204" charset="0"/>
          </a:endParaRPr>
        </a:p>
      </dgm:t>
    </dgm:pt>
    <dgm:pt modelId="{7A49E84C-FBCA-4F1E-A481-23A3DB03907A}">
      <dgm:prSet phldrT="[Texto]"/>
      <dgm:spPr/>
      <dgm:t>
        <a:bodyPr/>
        <a:lstStyle/>
        <a:p>
          <a:r>
            <a:rPr lang="es-EC" smtClean="0">
              <a:latin typeface="Quicksand" panose="020B0604020202020204" charset="0"/>
            </a:rPr>
            <a:t>Fase 2 </a:t>
          </a:r>
          <a:r>
            <a:rPr lang="es-EC" smtClean="0"/>
            <a:t>(Modelado del convertidor dc-dc Zeta)</a:t>
          </a:r>
          <a:endParaRPr lang="es-EC" dirty="0">
            <a:latin typeface="Quicksand" panose="020B0604020202020204" charset="0"/>
          </a:endParaRPr>
        </a:p>
      </dgm:t>
    </dgm:pt>
    <dgm:pt modelId="{B96FF5FA-AFEC-4F83-B59A-0E8008DD32E5}" type="parTrans" cxnId="{D2634C21-15FB-44E6-8ECD-45B21B3BD55C}">
      <dgm:prSet/>
      <dgm:spPr/>
      <dgm:t>
        <a:bodyPr/>
        <a:lstStyle/>
        <a:p>
          <a:endParaRPr lang="es-EC">
            <a:solidFill>
              <a:schemeClr val="bg1"/>
            </a:solidFill>
            <a:latin typeface="Quicksand" panose="020B0604020202020204" charset="0"/>
          </a:endParaRPr>
        </a:p>
      </dgm:t>
    </dgm:pt>
    <dgm:pt modelId="{97193736-2FF5-4C3E-B3DF-39692F389F0A}" type="sibTrans" cxnId="{D2634C21-15FB-44E6-8ECD-45B21B3BD55C}">
      <dgm:prSet/>
      <dgm:spPr/>
      <dgm:t>
        <a:bodyPr/>
        <a:lstStyle/>
        <a:p>
          <a:endParaRPr lang="es-EC">
            <a:solidFill>
              <a:schemeClr val="bg1"/>
            </a:solidFill>
            <a:latin typeface="Quicksand" panose="020B0604020202020204" charset="0"/>
          </a:endParaRPr>
        </a:p>
      </dgm:t>
    </dgm:pt>
    <dgm:pt modelId="{69177945-926E-414B-84BE-57C4DCF3DFD8}">
      <dgm:prSet phldrT="[Texto]"/>
      <dgm:spPr/>
      <dgm:t>
        <a:bodyPr/>
        <a:lstStyle/>
        <a:p>
          <a:r>
            <a:rPr lang="es-EC" smtClean="0">
              <a:latin typeface="Quicksand" panose="020B0604020202020204" charset="0"/>
            </a:rPr>
            <a:t>Fase 3 </a:t>
          </a:r>
          <a:r>
            <a:rPr lang="es-EC" smtClean="0"/>
            <a:t>(Diseño y simulación del controlador neuro-difuso ANFIS)</a:t>
          </a:r>
          <a:endParaRPr lang="es-EC" dirty="0">
            <a:latin typeface="Quicksand" panose="020B0604020202020204" charset="0"/>
          </a:endParaRPr>
        </a:p>
      </dgm:t>
    </dgm:pt>
    <dgm:pt modelId="{1E0611A7-D989-4DD1-A410-7820E6FA4406}" type="parTrans" cxnId="{6662F6BD-F683-4B93-A597-F5B12FA7ACB5}">
      <dgm:prSet/>
      <dgm:spPr/>
      <dgm:t>
        <a:bodyPr/>
        <a:lstStyle/>
        <a:p>
          <a:endParaRPr lang="es-EC">
            <a:solidFill>
              <a:schemeClr val="bg1"/>
            </a:solidFill>
            <a:latin typeface="Quicksand" panose="020B0604020202020204" charset="0"/>
          </a:endParaRPr>
        </a:p>
      </dgm:t>
    </dgm:pt>
    <dgm:pt modelId="{0D16A649-753A-4759-81DA-EACBAEA5083F}" type="sibTrans" cxnId="{6662F6BD-F683-4B93-A597-F5B12FA7ACB5}">
      <dgm:prSet/>
      <dgm:spPr/>
      <dgm:t>
        <a:bodyPr/>
        <a:lstStyle/>
        <a:p>
          <a:endParaRPr lang="es-EC">
            <a:solidFill>
              <a:schemeClr val="bg1"/>
            </a:solidFill>
            <a:latin typeface="Quicksand" panose="020B0604020202020204" charset="0"/>
          </a:endParaRPr>
        </a:p>
      </dgm:t>
    </dgm:pt>
    <dgm:pt modelId="{BA4D077F-AC4C-4F83-A2B7-0B387CFE8FAC}">
      <dgm:prSet phldrT="[Texto]"/>
      <dgm:spPr/>
      <dgm:t>
        <a:bodyPr/>
        <a:lstStyle/>
        <a:p>
          <a:r>
            <a:rPr lang="es-EC" smtClean="0">
              <a:latin typeface="Quicksand" panose="020B0604020202020204" charset="0"/>
            </a:rPr>
            <a:t>Fase 4 </a:t>
          </a:r>
          <a:r>
            <a:rPr lang="es-EC" smtClean="0"/>
            <a:t>(Comparación de resultados)</a:t>
          </a:r>
          <a:endParaRPr lang="es-EC" dirty="0">
            <a:latin typeface="Quicksand" panose="020B0604020202020204" charset="0"/>
          </a:endParaRPr>
        </a:p>
      </dgm:t>
    </dgm:pt>
    <dgm:pt modelId="{F3991627-1272-41F2-ADF0-E9B3D823DF72}" type="parTrans" cxnId="{486A0A0F-A2BB-4994-8323-A3FCCABD25B0}">
      <dgm:prSet/>
      <dgm:spPr/>
      <dgm:t>
        <a:bodyPr/>
        <a:lstStyle/>
        <a:p>
          <a:endParaRPr lang="es-EC"/>
        </a:p>
      </dgm:t>
    </dgm:pt>
    <dgm:pt modelId="{6689FBBE-760F-48BE-B067-247A08C31926}" type="sibTrans" cxnId="{486A0A0F-A2BB-4994-8323-A3FCCABD25B0}">
      <dgm:prSet/>
      <dgm:spPr/>
      <dgm:t>
        <a:bodyPr/>
        <a:lstStyle/>
        <a:p>
          <a:endParaRPr lang="es-EC"/>
        </a:p>
      </dgm:t>
    </dgm:pt>
    <dgm:pt modelId="{A84E3FE9-8306-4ACA-858D-7B3EB12BC6A8}">
      <dgm:prSet phldrT="[Texto]"/>
      <dgm:spPr/>
      <dgm:t>
        <a:bodyPr/>
        <a:lstStyle/>
        <a:p>
          <a:r>
            <a:rPr lang="es-EC" smtClean="0">
              <a:latin typeface="Quicksand" panose="020B0604020202020204" charset="0"/>
            </a:rPr>
            <a:t>Fase 5 </a:t>
          </a:r>
          <a:r>
            <a:rPr lang="es-EC" smtClean="0"/>
            <a:t>(Conclusiones y recomendaciones basadas en la comparación de resultados)</a:t>
          </a:r>
          <a:endParaRPr lang="es-EC" dirty="0">
            <a:latin typeface="Quicksand" panose="020B0604020202020204" charset="0"/>
          </a:endParaRPr>
        </a:p>
      </dgm:t>
    </dgm:pt>
    <dgm:pt modelId="{378E0A82-AF93-4988-8CB5-530482713C52}" type="parTrans" cxnId="{4043D1BB-0158-47AC-B9C9-11FD3216BEC5}">
      <dgm:prSet/>
      <dgm:spPr/>
      <dgm:t>
        <a:bodyPr/>
        <a:lstStyle/>
        <a:p>
          <a:endParaRPr lang="es-EC"/>
        </a:p>
      </dgm:t>
    </dgm:pt>
    <dgm:pt modelId="{13CCA1B1-BCF4-41A2-97BB-B721667CD634}" type="sibTrans" cxnId="{4043D1BB-0158-47AC-B9C9-11FD3216BEC5}">
      <dgm:prSet/>
      <dgm:spPr/>
      <dgm:t>
        <a:bodyPr/>
        <a:lstStyle/>
        <a:p>
          <a:endParaRPr lang="es-EC"/>
        </a:p>
      </dgm:t>
    </dgm:pt>
    <dgm:pt modelId="{4FD2B922-72B3-43D8-A67A-14F0A3A5DFC0}" type="pres">
      <dgm:prSet presAssocID="{3FB39442-47FC-4DC2-9B6B-3748AADD1CD1}" presName="outerComposite" presStyleCnt="0">
        <dgm:presLayoutVars>
          <dgm:chMax val="5"/>
          <dgm:dir/>
          <dgm:resizeHandles val="exact"/>
        </dgm:presLayoutVars>
      </dgm:prSet>
      <dgm:spPr/>
      <dgm:t>
        <a:bodyPr/>
        <a:lstStyle/>
        <a:p>
          <a:endParaRPr lang="es-EC"/>
        </a:p>
      </dgm:t>
    </dgm:pt>
    <dgm:pt modelId="{F3EA6586-2F03-4176-B1E8-46B52492A81E}" type="pres">
      <dgm:prSet presAssocID="{3FB39442-47FC-4DC2-9B6B-3748AADD1CD1}" presName="dummyMaxCanvas" presStyleCnt="0">
        <dgm:presLayoutVars/>
      </dgm:prSet>
      <dgm:spPr/>
      <dgm:t>
        <a:bodyPr/>
        <a:lstStyle/>
        <a:p>
          <a:endParaRPr lang="es-EC"/>
        </a:p>
      </dgm:t>
    </dgm:pt>
    <dgm:pt modelId="{45DFD4F9-6311-4145-9B23-634575CE20FE}" type="pres">
      <dgm:prSet presAssocID="{3FB39442-47FC-4DC2-9B6B-3748AADD1CD1}" presName="FiveNodes_1" presStyleLbl="node1" presStyleIdx="0" presStyleCnt="5">
        <dgm:presLayoutVars>
          <dgm:bulletEnabled val="1"/>
        </dgm:presLayoutVars>
      </dgm:prSet>
      <dgm:spPr/>
      <dgm:t>
        <a:bodyPr/>
        <a:lstStyle/>
        <a:p>
          <a:endParaRPr lang="es-EC"/>
        </a:p>
      </dgm:t>
    </dgm:pt>
    <dgm:pt modelId="{F4742BDD-0A47-4D43-9D92-A3B11EA10178}" type="pres">
      <dgm:prSet presAssocID="{3FB39442-47FC-4DC2-9B6B-3748AADD1CD1}" presName="FiveNodes_2" presStyleLbl="node1" presStyleIdx="1" presStyleCnt="5">
        <dgm:presLayoutVars>
          <dgm:bulletEnabled val="1"/>
        </dgm:presLayoutVars>
      </dgm:prSet>
      <dgm:spPr/>
      <dgm:t>
        <a:bodyPr/>
        <a:lstStyle/>
        <a:p>
          <a:endParaRPr lang="es-EC"/>
        </a:p>
      </dgm:t>
    </dgm:pt>
    <dgm:pt modelId="{75383A25-8128-40F5-9708-124891807E36}" type="pres">
      <dgm:prSet presAssocID="{3FB39442-47FC-4DC2-9B6B-3748AADD1CD1}" presName="FiveNodes_3" presStyleLbl="node1" presStyleIdx="2" presStyleCnt="5">
        <dgm:presLayoutVars>
          <dgm:bulletEnabled val="1"/>
        </dgm:presLayoutVars>
      </dgm:prSet>
      <dgm:spPr/>
      <dgm:t>
        <a:bodyPr/>
        <a:lstStyle/>
        <a:p>
          <a:endParaRPr lang="es-EC"/>
        </a:p>
      </dgm:t>
    </dgm:pt>
    <dgm:pt modelId="{5F20CA5B-373B-4A8D-BDB5-DDC87054D825}" type="pres">
      <dgm:prSet presAssocID="{3FB39442-47FC-4DC2-9B6B-3748AADD1CD1}" presName="FiveNodes_4" presStyleLbl="node1" presStyleIdx="3" presStyleCnt="5">
        <dgm:presLayoutVars>
          <dgm:bulletEnabled val="1"/>
        </dgm:presLayoutVars>
      </dgm:prSet>
      <dgm:spPr/>
      <dgm:t>
        <a:bodyPr/>
        <a:lstStyle/>
        <a:p>
          <a:endParaRPr lang="es-EC"/>
        </a:p>
      </dgm:t>
    </dgm:pt>
    <dgm:pt modelId="{41B644DC-0B2E-40E6-9500-ACC4AFE9BCF5}" type="pres">
      <dgm:prSet presAssocID="{3FB39442-47FC-4DC2-9B6B-3748AADD1CD1}" presName="FiveNodes_5" presStyleLbl="node1" presStyleIdx="4" presStyleCnt="5">
        <dgm:presLayoutVars>
          <dgm:bulletEnabled val="1"/>
        </dgm:presLayoutVars>
      </dgm:prSet>
      <dgm:spPr/>
      <dgm:t>
        <a:bodyPr/>
        <a:lstStyle/>
        <a:p>
          <a:endParaRPr lang="es-EC"/>
        </a:p>
      </dgm:t>
    </dgm:pt>
    <dgm:pt modelId="{213C5206-8F92-484F-8193-3F9C24348201}" type="pres">
      <dgm:prSet presAssocID="{3FB39442-47FC-4DC2-9B6B-3748AADD1CD1}" presName="FiveConn_1-2" presStyleLbl="fgAccFollowNode1" presStyleIdx="0" presStyleCnt="4">
        <dgm:presLayoutVars>
          <dgm:bulletEnabled val="1"/>
        </dgm:presLayoutVars>
      </dgm:prSet>
      <dgm:spPr/>
      <dgm:t>
        <a:bodyPr/>
        <a:lstStyle/>
        <a:p>
          <a:endParaRPr lang="es-EC"/>
        </a:p>
      </dgm:t>
    </dgm:pt>
    <dgm:pt modelId="{FEF993CB-878E-4CA5-893B-12C0D383BBBC}" type="pres">
      <dgm:prSet presAssocID="{3FB39442-47FC-4DC2-9B6B-3748AADD1CD1}" presName="FiveConn_2-3" presStyleLbl="fgAccFollowNode1" presStyleIdx="1" presStyleCnt="4">
        <dgm:presLayoutVars>
          <dgm:bulletEnabled val="1"/>
        </dgm:presLayoutVars>
      </dgm:prSet>
      <dgm:spPr/>
      <dgm:t>
        <a:bodyPr/>
        <a:lstStyle/>
        <a:p>
          <a:endParaRPr lang="es-EC"/>
        </a:p>
      </dgm:t>
    </dgm:pt>
    <dgm:pt modelId="{BDA752B8-B77B-4277-89C8-DDD298B31A23}" type="pres">
      <dgm:prSet presAssocID="{3FB39442-47FC-4DC2-9B6B-3748AADD1CD1}" presName="FiveConn_3-4" presStyleLbl="fgAccFollowNode1" presStyleIdx="2" presStyleCnt="4">
        <dgm:presLayoutVars>
          <dgm:bulletEnabled val="1"/>
        </dgm:presLayoutVars>
      </dgm:prSet>
      <dgm:spPr/>
      <dgm:t>
        <a:bodyPr/>
        <a:lstStyle/>
        <a:p>
          <a:endParaRPr lang="es-EC"/>
        </a:p>
      </dgm:t>
    </dgm:pt>
    <dgm:pt modelId="{FBDBE8BE-7ADC-4444-8B50-35C17F606EFB}" type="pres">
      <dgm:prSet presAssocID="{3FB39442-47FC-4DC2-9B6B-3748AADD1CD1}" presName="FiveConn_4-5" presStyleLbl="fgAccFollowNode1" presStyleIdx="3" presStyleCnt="4">
        <dgm:presLayoutVars>
          <dgm:bulletEnabled val="1"/>
        </dgm:presLayoutVars>
      </dgm:prSet>
      <dgm:spPr/>
      <dgm:t>
        <a:bodyPr/>
        <a:lstStyle/>
        <a:p>
          <a:endParaRPr lang="es-EC"/>
        </a:p>
      </dgm:t>
    </dgm:pt>
    <dgm:pt modelId="{906F9115-B167-4615-8012-ED7C11AFA235}" type="pres">
      <dgm:prSet presAssocID="{3FB39442-47FC-4DC2-9B6B-3748AADD1CD1}" presName="FiveNodes_1_text" presStyleLbl="node1" presStyleIdx="4" presStyleCnt="5">
        <dgm:presLayoutVars>
          <dgm:bulletEnabled val="1"/>
        </dgm:presLayoutVars>
      </dgm:prSet>
      <dgm:spPr/>
      <dgm:t>
        <a:bodyPr/>
        <a:lstStyle/>
        <a:p>
          <a:endParaRPr lang="es-EC"/>
        </a:p>
      </dgm:t>
    </dgm:pt>
    <dgm:pt modelId="{BD208471-A7EA-4ABF-A808-915ADB3FBF87}" type="pres">
      <dgm:prSet presAssocID="{3FB39442-47FC-4DC2-9B6B-3748AADD1CD1}" presName="FiveNodes_2_text" presStyleLbl="node1" presStyleIdx="4" presStyleCnt="5">
        <dgm:presLayoutVars>
          <dgm:bulletEnabled val="1"/>
        </dgm:presLayoutVars>
      </dgm:prSet>
      <dgm:spPr/>
      <dgm:t>
        <a:bodyPr/>
        <a:lstStyle/>
        <a:p>
          <a:endParaRPr lang="es-EC"/>
        </a:p>
      </dgm:t>
    </dgm:pt>
    <dgm:pt modelId="{8A61B53D-C055-4CA1-A83A-C990DDDEC8E1}" type="pres">
      <dgm:prSet presAssocID="{3FB39442-47FC-4DC2-9B6B-3748AADD1CD1}" presName="FiveNodes_3_text" presStyleLbl="node1" presStyleIdx="4" presStyleCnt="5">
        <dgm:presLayoutVars>
          <dgm:bulletEnabled val="1"/>
        </dgm:presLayoutVars>
      </dgm:prSet>
      <dgm:spPr/>
      <dgm:t>
        <a:bodyPr/>
        <a:lstStyle/>
        <a:p>
          <a:endParaRPr lang="es-EC"/>
        </a:p>
      </dgm:t>
    </dgm:pt>
    <dgm:pt modelId="{FD134217-9E0D-44C6-AD25-C9F668377E3B}" type="pres">
      <dgm:prSet presAssocID="{3FB39442-47FC-4DC2-9B6B-3748AADD1CD1}" presName="FiveNodes_4_text" presStyleLbl="node1" presStyleIdx="4" presStyleCnt="5">
        <dgm:presLayoutVars>
          <dgm:bulletEnabled val="1"/>
        </dgm:presLayoutVars>
      </dgm:prSet>
      <dgm:spPr/>
      <dgm:t>
        <a:bodyPr/>
        <a:lstStyle/>
        <a:p>
          <a:endParaRPr lang="es-EC"/>
        </a:p>
      </dgm:t>
    </dgm:pt>
    <dgm:pt modelId="{73132AF5-9577-4A35-9D7E-C14A2AC5E93D}" type="pres">
      <dgm:prSet presAssocID="{3FB39442-47FC-4DC2-9B6B-3748AADD1CD1}" presName="FiveNodes_5_text" presStyleLbl="node1" presStyleIdx="4" presStyleCnt="5">
        <dgm:presLayoutVars>
          <dgm:bulletEnabled val="1"/>
        </dgm:presLayoutVars>
      </dgm:prSet>
      <dgm:spPr/>
      <dgm:t>
        <a:bodyPr/>
        <a:lstStyle/>
        <a:p>
          <a:endParaRPr lang="es-EC"/>
        </a:p>
      </dgm:t>
    </dgm:pt>
  </dgm:ptLst>
  <dgm:cxnLst>
    <dgm:cxn modelId="{6662F6BD-F683-4B93-A597-F5B12FA7ACB5}" srcId="{3FB39442-47FC-4DC2-9B6B-3748AADD1CD1}" destId="{69177945-926E-414B-84BE-57C4DCF3DFD8}" srcOrd="2" destOrd="0" parTransId="{1E0611A7-D989-4DD1-A410-7820E6FA4406}" sibTransId="{0D16A649-753A-4759-81DA-EACBAEA5083F}"/>
    <dgm:cxn modelId="{4E12101E-82EF-4661-9812-7254C4722250}" type="presOf" srcId="{7A49E84C-FBCA-4F1E-A481-23A3DB03907A}" destId="{F4742BDD-0A47-4D43-9D92-A3B11EA10178}" srcOrd="0" destOrd="0" presId="urn:microsoft.com/office/officeart/2005/8/layout/vProcess5"/>
    <dgm:cxn modelId="{B8FC9BB6-24A9-46B7-961B-69B89CDF9146}" type="presOf" srcId="{7A49E84C-FBCA-4F1E-A481-23A3DB03907A}" destId="{BD208471-A7EA-4ABF-A808-915ADB3FBF87}" srcOrd="1" destOrd="0" presId="urn:microsoft.com/office/officeart/2005/8/layout/vProcess5"/>
    <dgm:cxn modelId="{C3C9E9F6-B3BD-49F5-A98F-02AB3C805323}" type="presOf" srcId="{BA4D077F-AC4C-4F83-A2B7-0B387CFE8FAC}" destId="{5F20CA5B-373B-4A8D-BDB5-DDC87054D825}" srcOrd="0" destOrd="0" presId="urn:microsoft.com/office/officeart/2005/8/layout/vProcess5"/>
    <dgm:cxn modelId="{1E48BEAD-A206-47BF-950E-F9CC6C25ADBC}" type="presOf" srcId="{97193736-2FF5-4C3E-B3DF-39692F389F0A}" destId="{FEF993CB-878E-4CA5-893B-12C0D383BBBC}" srcOrd="0" destOrd="0" presId="urn:microsoft.com/office/officeart/2005/8/layout/vProcess5"/>
    <dgm:cxn modelId="{486A0A0F-A2BB-4994-8323-A3FCCABD25B0}" srcId="{3FB39442-47FC-4DC2-9B6B-3748AADD1CD1}" destId="{BA4D077F-AC4C-4F83-A2B7-0B387CFE8FAC}" srcOrd="3" destOrd="0" parTransId="{F3991627-1272-41F2-ADF0-E9B3D823DF72}" sibTransId="{6689FBBE-760F-48BE-B067-247A08C31926}"/>
    <dgm:cxn modelId="{D2634C21-15FB-44E6-8ECD-45B21B3BD55C}" srcId="{3FB39442-47FC-4DC2-9B6B-3748AADD1CD1}" destId="{7A49E84C-FBCA-4F1E-A481-23A3DB03907A}" srcOrd="1" destOrd="0" parTransId="{B96FF5FA-AFEC-4F83-B59A-0E8008DD32E5}" sibTransId="{97193736-2FF5-4C3E-B3DF-39692F389F0A}"/>
    <dgm:cxn modelId="{4117B520-14DA-413A-BC1B-EA278F9D0B2D}" type="presOf" srcId="{06066813-7AB7-472F-84EC-C64815386A94}" destId="{906F9115-B167-4615-8012-ED7C11AFA235}" srcOrd="1" destOrd="0" presId="urn:microsoft.com/office/officeart/2005/8/layout/vProcess5"/>
    <dgm:cxn modelId="{BA36C967-157C-4838-8651-80A665D7B7B1}" type="presOf" srcId="{6689FBBE-760F-48BE-B067-247A08C31926}" destId="{FBDBE8BE-7ADC-4444-8B50-35C17F606EFB}" srcOrd="0" destOrd="0" presId="urn:microsoft.com/office/officeart/2005/8/layout/vProcess5"/>
    <dgm:cxn modelId="{9D0722F1-B30E-4A5E-A40B-90BCF66D7DD6}" type="presOf" srcId="{69177945-926E-414B-84BE-57C4DCF3DFD8}" destId="{8A61B53D-C055-4CA1-A83A-C990DDDEC8E1}" srcOrd="1" destOrd="0" presId="urn:microsoft.com/office/officeart/2005/8/layout/vProcess5"/>
    <dgm:cxn modelId="{8D9F9958-14E9-44CB-BA57-BAC78210CB56}" type="presOf" srcId="{A84E3FE9-8306-4ACA-858D-7B3EB12BC6A8}" destId="{41B644DC-0B2E-40E6-9500-ACC4AFE9BCF5}" srcOrd="0" destOrd="0" presId="urn:microsoft.com/office/officeart/2005/8/layout/vProcess5"/>
    <dgm:cxn modelId="{2D64A940-B903-426F-B62F-90D542668690}" type="presOf" srcId="{A84E3FE9-8306-4ACA-858D-7B3EB12BC6A8}" destId="{73132AF5-9577-4A35-9D7E-C14A2AC5E93D}" srcOrd="1" destOrd="0" presId="urn:microsoft.com/office/officeart/2005/8/layout/vProcess5"/>
    <dgm:cxn modelId="{12A43155-64EC-4C18-A0CF-4CEB45FE490D}" type="presOf" srcId="{06066813-7AB7-472F-84EC-C64815386A94}" destId="{45DFD4F9-6311-4145-9B23-634575CE20FE}" srcOrd="0" destOrd="0" presId="urn:microsoft.com/office/officeart/2005/8/layout/vProcess5"/>
    <dgm:cxn modelId="{4242BF72-2CC1-44CA-8755-B25A52193B3E}" type="presOf" srcId="{653D57C4-DD39-4EFC-BCAC-E31B2597C2BC}" destId="{213C5206-8F92-484F-8193-3F9C24348201}" srcOrd="0" destOrd="0" presId="urn:microsoft.com/office/officeart/2005/8/layout/vProcess5"/>
    <dgm:cxn modelId="{2FFA2983-303B-4456-BB18-DC2EB9976115}" type="presOf" srcId="{BA4D077F-AC4C-4F83-A2B7-0B387CFE8FAC}" destId="{FD134217-9E0D-44C6-AD25-C9F668377E3B}" srcOrd="1" destOrd="0" presId="urn:microsoft.com/office/officeart/2005/8/layout/vProcess5"/>
    <dgm:cxn modelId="{FF888344-0F11-4F09-825E-15EF6FD8CA9C}" srcId="{3FB39442-47FC-4DC2-9B6B-3748AADD1CD1}" destId="{06066813-7AB7-472F-84EC-C64815386A94}" srcOrd="0" destOrd="0" parTransId="{56F79D69-B65C-4F51-9A31-0C8A72ADC2AA}" sibTransId="{653D57C4-DD39-4EFC-BCAC-E31B2597C2BC}"/>
    <dgm:cxn modelId="{86A2F8DE-255F-49C5-85E6-F7C9A65D2206}" type="presOf" srcId="{0D16A649-753A-4759-81DA-EACBAEA5083F}" destId="{BDA752B8-B77B-4277-89C8-DDD298B31A23}" srcOrd="0" destOrd="0" presId="urn:microsoft.com/office/officeart/2005/8/layout/vProcess5"/>
    <dgm:cxn modelId="{B9E7D342-1B3A-4EBC-8F08-0ECA73930A6E}" type="presOf" srcId="{69177945-926E-414B-84BE-57C4DCF3DFD8}" destId="{75383A25-8128-40F5-9708-124891807E36}" srcOrd="0" destOrd="0" presId="urn:microsoft.com/office/officeart/2005/8/layout/vProcess5"/>
    <dgm:cxn modelId="{11AB25CE-A61D-4F0F-B173-A3D7646D296F}" type="presOf" srcId="{3FB39442-47FC-4DC2-9B6B-3748AADD1CD1}" destId="{4FD2B922-72B3-43D8-A67A-14F0A3A5DFC0}" srcOrd="0" destOrd="0" presId="urn:microsoft.com/office/officeart/2005/8/layout/vProcess5"/>
    <dgm:cxn modelId="{4043D1BB-0158-47AC-B9C9-11FD3216BEC5}" srcId="{3FB39442-47FC-4DC2-9B6B-3748AADD1CD1}" destId="{A84E3FE9-8306-4ACA-858D-7B3EB12BC6A8}" srcOrd="4" destOrd="0" parTransId="{378E0A82-AF93-4988-8CB5-530482713C52}" sibTransId="{13CCA1B1-BCF4-41A2-97BB-B721667CD634}"/>
    <dgm:cxn modelId="{DA8C6A74-977C-4EE2-91A9-D883E706B2B9}" type="presParOf" srcId="{4FD2B922-72B3-43D8-A67A-14F0A3A5DFC0}" destId="{F3EA6586-2F03-4176-B1E8-46B52492A81E}" srcOrd="0" destOrd="0" presId="urn:microsoft.com/office/officeart/2005/8/layout/vProcess5"/>
    <dgm:cxn modelId="{6B41C05E-D008-4D39-ABF9-06E2877D4618}" type="presParOf" srcId="{4FD2B922-72B3-43D8-A67A-14F0A3A5DFC0}" destId="{45DFD4F9-6311-4145-9B23-634575CE20FE}" srcOrd="1" destOrd="0" presId="urn:microsoft.com/office/officeart/2005/8/layout/vProcess5"/>
    <dgm:cxn modelId="{36ABA6B5-0F35-4F9B-81C0-29293F2A2129}" type="presParOf" srcId="{4FD2B922-72B3-43D8-A67A-14F0A3A5DFC0}" destId="{F4742BDD-0A47-4D43-9D92-A3B11EA10178}" srcOrd="2" destOrd="0" presId="urn:microsoft.com/office/officeart/2005/8/layout/vProcess5"/>
    <dgm:cxn modelId="{192B572A-C473-429B-BA41-64A3FA89BDF8}" type="presParOf" srcId="{4FD2B922-72B3-43D8-A67A-14F0A3A5DFC0}" destId="{75383A25-8128-40F5-9708-124891807E36}" srcOrd="3" destOrd="0" presId="urn:microsoft.com/office/officeart/2005/8/layout/vProcess5"/>
    <dgm:cxn modelId="{F012B283-B66F-42B5-9512-ECA4DE9D4AF2}" type="presParOf" srcId="{4FD2B922-72B3-43D8-A67A-14F0A3A5DFC0}" destId="{5F20CA5B-373B-4A8D-BDB5-DDC87054D825}" srcOrd="4" destOrd="0" presId="urn:microsoft.com/office/officeart/2005/8/layout/vProcess5"/>
    <dgm:cxn modelId="{78E078C6-0351-4BFE-BC81-A84DA43CDADB}" type="presParOf" srcId="{4FD2B922-72B3-43D8-A67A-14F0A3A5DFC0}" destId="{41B644DC-0B2E-40E6-9500-ACC4AFE9BCF5}" srcOrd="5" destOrd="0" presId="urn:microsoft.com/office/officeart/2005/8/layout/vProcess5"/>
    <dgm:cxn modelId="{FCEBB84E-F0AE-4462-A4DC-55A109F93596}" type="presParOf" srcId="{4FD2B922-72B3-43D8-A67A-14F0A3A5DFC0}" destId="{213C5206-8F92-484F-8193-3F9C24348201}" srcOrd="6" destOrd="0" presId="urn:microsoft.com/office/officeart/2005/8/layout/vProcess5"/>
    <dgm:cxn modelId="{32F47336-8CC7-4D21-A1E6-565070B94BE2}" type="presParOf" srcId="{4FD2B922-72B3-43D8-A67A-14F0A3A5DFC0}" destId="{FEF993CB-878E-4CA5-893B-12C0D383BBBC}" srcOrd="7" destOrd="0" presId="urn:microsoft.com/office/officeart/2005/8/layout/vProcess5"/>
    <dgm:cxn modelId="{396E4416-D42E-4329-ADF1-E0AFF787625F}" type="presParOf" srcId="{4FD2B922-72B3-43D8-A67A-14F0A3A5DFC0}" destId="{BDA752B8-B77B-4277-89C8-DDD298B31A23}" srcOrd="8" destOrd="0" presId="urn:microsoft.com/office/officeart/2005/8/layout/vProcess5"/>
    <dgm:cxn modelId="{D22D4FF1-A20C-4501-9872-632D37207E7A}" type="presParOf" srcId="{4FD2B922-72B3-43D8-A67A-14F0A3A5DFC0}" destId="{FBDBE8BE-7ADC-4444-8B50-35C17F606EFB}" srcOrd="9" destOrd="0" presId="urn:microsoft.com/office/officeart/2005/8/layout/vProcess5"/>
    <dgm:cxn modelId="{E6BC323D-7341-4A0E-9530-85286D3D3766}" type="presParOf" srcId="{4FD2B922-72B3-43D8-A67A-14F0A3A5DFC0}" destId="{906F9115-B167-4615-8012-ED7C11AFA235}" srcOrd="10" destOrd="0" presId="urn:microsoft.com/office/officeart/2005/8/layout/vProcess5"/>
    <dgm:cxn modelId="{C831FEBB-5D02-4906-9131-79879C24CCAE}" type="presParOf" srcId="{4FD2B922-72B3-43D8-A67A-14F0A3A5DFC0}" destId="{BD208471-A7EA-4ABF-A808-915ADB3FBF87}" srcOrd="11" destOrd="0" presId="urn:microsoft.com/office/officeart/2005/8/layout/vProcess5"/>
    <dgm:cxn modelId="{0837ED28-0176-4C8A-AD44-56DB336FDCA0}" type="presParOf" srcId="{4FD2B922-72B3-43D8-A67A-14F0A3A5DFC0}" destId="{8A61B53D-C055-4CA1-A83A-C990DDDEC8E1}" srcOrd="12" destOrd="0" presId="urn:microsoft.com/office/officeart/2005/8/layout/vProcess5"/>
    <dgm:cxn modelId="{83EE4602-2BF8-4982-BBB7-535DA1370506}" type="presParOf" srcId="{4FD2B922-72B3-43D8-A67A-14F0A3A5DFC0}" destId="{FD134217-9E0D-44C6-AD25-C9F668377E3B}" srcOrd="13" destOrd="0" presId="urn:microsoft.com/office/officeart/2005/8/layout/vProcess5"/>
    <dgm:cxn modelId="{41F904BE-D73E-4AFB-B15E-43B553F611BE}" type="presParOf" srcId="{4FD2B922-72B3-43D8-A67A-14F0A3A5DFC0}" destId="{73132AF5-9577-4A35-9D7E-C14A2AC5E93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03/09/2018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03/09/2018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a:t>
            </a:fld>
            <a:endParaRPr lang="es-ES"/>
          </a:p>
        </p:txBody>
      </p:sp>
    </p:spTree>
    <p:extLst>
      <p:ext uri="{BB962C8B-B14F-4D97-AF65-F5344CB8AC3E}">
        <p14:creationId xmlns:p14="http://schemas.microsoft.com/office/powerpoint/2010/main" val="403020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Tema de la presentacion</a:t>
            </a:r>
            <a:endParaRPr lang="es-ES"/>
          </a:p>
        </p:txBody>
      </p:sp>
      <p:sp>
        <p:nvSpPr>
          <p:cNvPr id="8" name="7 Marcador de pie de página"/>
          <p:cNvSpPr>
            <a:spLocks noGrp="1"/>
          </p:cNvSpPr>
          <p:nvPr>
            <p:ph type="ftr" sz="quarter" idx="11"/>
          </p:nvPr>
        </p:nvSpPr>
        <p:spPr/>
        <p:txBody>
          <a:bodyPr/>
          <a:lstStyle/>
          <a:p>
            <a:r>
              <a:rPr lang="es-ES" smtClean="0"/>
              <a:t>Autor de la presentación</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Tema de la presentacion</a:t>
            </a:r>
            <a:endParaRPr lang="es-ES"/>
          </a:p>
        </p:txBody>
      </p:sp>
      <p:sp>
        <p:nvSpPr>
          <p:cNvPr id="4" name="3 Marcador de pie de página"/>
          <p:cNvSpPr>
            <a:spLocks noGrp="1"/>
          </p:cNvSpPr>
          <p:nvPr>
            <p:ph type="ftr" sz="quarter" idx="11"/>
          </p:nvPr>
        </p:nvSpPr>
        <p:spPr/>
        <p:txBody>
          <a:bodyPr/>
          <a:lstStyle/>
          <a:p>
            <a:r>
              <a:rPr lang="es-ES" smtClean="0"/>
              <a:t>Autor de la presentación</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Tema de la presentacion</a:t>
            </a:r>
            <a:endParaRPr lang="es-ES"/>
          </a:p>
        </p:txBody>
      </p:sp>
      <p:sp>
        <p:nvSpPr>
          <p:cNvPr id="3" name="2 Marcador de pie de página"/>
          <p:cNvSpPr>
            <a:spLocks noGrp="1"/>
          </p:cNvSpPr>
          <p:nvPr>
            <p:ph type="ftr" sz="quarter" idx="11"/>
          </p:nvPr>
        </p:nvSpPr>
        <p:spPr/>
        <p:txBody>
          <a:bodyPr/>
          <a:lstStyle/>
          <a:p>
            <a:r>
              <a:rPr lang="es-ES" smtClean="0"/>
              <a:t>Autor de la presentación</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Tema de la presentacion</a:t>
            </a:r>
            <a:endParaRPr lang="es-ES"/>
          </a:p>
        </p:txBody>
      </p:sp>
      <p:sp>
        <p:nvSpPr>
          <p:cNvPr id="6" name="5 Marcador de pie de página"/>
          <p:cNvSpPr>
            <a:spLocks noGrp="1"/>
          </p:cNvSpPr>
          <p:nvPr>
            <p:ph type="ftr" sz="quarter" idx="11"/>
          </p:nvPr>
        </p:nvSpPr>
        <p:spPr/>
        <p:txBody>
          <a:bodyPr/>
          <a:lstStyle/>
          <a:p>
            <a:r>
              <a:rPr lang="es-ES" smtClean="0"/>
              <a:t>Autor de la presentación</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Tema de la presentacion</a:t>
            </a:r>
            <a:endParaRPr lang="es-ES"/>
          </a:p>
        </p:txBody>
      </p:sp>
      <p:sp>
        <p:nvSpPr>
          <p:cNvPr id="5" name="4 Marcador de pie de página"/>
          <p:cNvSpPr>
            <a:spLocks noGrp="1"/>
          </p:cNvSpPr>
          <p:nvPr>
            <p:ph type="ftr" sz="quarter" idx="11"/>
          </p:nvPr>
        </p:nvSpPr>
        <p:spPr/>
        <p:txBody>
          <a:bodyPr/>
          <a:lstStyle/>
          <a:p>
            <a:r>
              <a:rPr lang="es-ES" smtClean="0"/>
              <a:t>Autor de la presentación</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9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4254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Tema de la presentacion</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 de la presentación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17.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8.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8.png"/><Relationship Id="rId7" Type="http://schemas.openxmlformats.org/officeDocument/2006/relationships/image" Target="../media/image78.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3.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102.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93.png"/><Relationship Id="rId11" Type="http://schemas.openxmlformats.org/officeDocument/2006/relationships/image" Target="../media/image101.png"/><Relationship Id="rId5" Type="http://schemas.openxmlformats.org/officeDocument/2006/relationships/image" Target="../media/image92.png"/><Relationship Id="rId10" Type="http://schemas.openxmlformats.org/officeDocument/2006/relationships/image" Target="../media/image100.png"/><Relationship Id="rId4" Type="http://schemas.openxmlformats.org/officeDocument/2006/relationships/image" Target="../media/image91.png"/><Relationship Id="rId9" Type="http://schemas.openxmlformats.org/officeDocument/2006/relationships/image" Target="../media/image99.png"/></Relationships>
</file>

<file path=ppt/slides/_rels/slide2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90.png"/><Relationship Id="rId7" Type="http://schemas.openxmlformats.org/officeDocument/2006/relationships/image" Target="../media/image105.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94.png"/><Relationship Id="rId11" Type="http://schemas.openxmlformats.org/officeDocument/2006/relationships/image" Target="../media/image109.png"/><Relationship Id="rId5" Type="http://schemas.openxmlformats.org/officeDocument/2006/relationships/image" Target="../media/image104.png"/><Relationship Id="rId10" Type="http://schemas.openxmlformats.org/officeDocument/2006/relationships/image" Target="../media/image108.png"/><Relationship Id="rId4" Type="http://schemas.openxmlformats.org/officeDocument/2006/relationships/image" Target="../media/image91.png"/><Relationship Id="rId9" Type="http://schemas.openxmlformats.org/officeDocument/2006/relationships/image" Target="../media/image10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20.png"/><Relationship Id="rId4" Type="http://schemas.openxmlformats.org/officeDocument/2006/relationships/image" Target="../media/image119.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3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4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45.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3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2.png"/><Relationship Id="rId7" Type="http://schemas.openxmlformats.org/officeDocument/2006/relationships/image" Target="../media/image15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52.png"/></Relationships>
</file>

<file path=ppt/slides/_rels/slide39.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2.png"/><Relationship Id="rId7" Type="http://schemas.openxmlformats.org/officeDocument/2006/relationships/image" Target="../media/image154.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53.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56.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 Id="rId9" Type="http://schemas.openxmlformats.org/officeDocument/2006/relationships/image" Target="../media/image163.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64.png"/></Relationships>
</file>

<file path=ppt/slides/_rels/slide42.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3.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44.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 Id="rId9" Type="http://schemas.openxmlformats.org/officeDocument/2006/relationships/image" Target="../media/image185.png"/></Relationships>
</file>

<file path=ppt/slides/_rels/slide45.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4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93.png"/></Relationships>
</file>

<file path=ppt/slides/_rels/slide49.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97.png"/></Relationships>
</file>

<file path=ppt/slides/_rels/slide52.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99.png"/></Relationships>
</file>

<file path=ppt/slides/_rels/slide5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02.png"/></Relationships>
</file>

<file path=ppt/slides/_rels/slide55.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2.png"/></Relationships>
</file>

<file path=ppt/slides/_rels/slide56.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07.png"/><Relationship Id="rId4" Type="http://schemas.openxmlformats.org/officeDocument/2006/relationships/image" Target="../media/image202.png"/></Relationships>
</file>

<file path=ppt/slides/_rels/slide5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09.png"/><Relationship Id="rId4" Type="http://schemas.openxmlformats.org/officeDocument/2006/relationships/image" Target="../media/image202.png"/></Relationships>
</file>

<file path=ppt/slides/_rels/slide5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02.png"/></Relationships>
</file>

<file path=ppt/slides/_rels/slide59.xml.rels><?xml version="1.0" encoding="UTF-8" standalone="yes"?>
<Relationships xmlns="http://schemas.openxmlformats.org/package/2006/relationships"><Relationship Id="rId3" Type="http://schemas.openxmlformats.org/officeDocument/2006/relationships/image" Target="../media/image213.png"/><Relationship Id="rId7" Type="http://schemas.openxmlformats.org/officeDocument/2006/relationships/image" Target="../media/image214.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96.png"/></Relationships>
</file>

<file path=ppt/slides/_rels/slide6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0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24.png"/><Relationship Id="rId4" Type="http://schemas.openxmlformats.org/officeDocument/2006/relationships/image" Target="../media/image2070.png"/></Relationships>
</file>

<file path=ppt/slides/_rels/slide71.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26.png"/><Relationship Id="rId4" Type="http://schemas.openxmlformats.org/officeDocument/2006/relationships/image" Target="../media/image225.png"/></Relationships>
</file>

<file path=ppt/slides/_rels/slide72.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30.png"/><Relationship Id="rId4" Type="http://schemas.openxmlformats.org/officeDocument/2006/relationships/image" Target="../media/image229.png"/></Relationships>
</file>

<file path=ppt/slides/_rels/slide74.xml.rels><?xml version="1.0" encoding="UTF-8" standalone="yes"?>
<Relationships xmlns="http://schemas.openxmlformats.org/package/2006/relationships"><Relationship Id="rId3" Type="http://schemas.openxmlformats.org/officeDocument/2006/relationships/image" Target="../media/image215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31.png"/><Relationship Id="rId4" Type="http://schemas.openxmlformats.org/officeDocument/2006/relationships/image" Target="../media/image224.png"/></Relationships>
</file>

<file path=ppt/slides/_rels/slide7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33.png"/><Relationship Id="rId4" Type="http://schemas.openxmlformats.org/officeDocument/2006/relationships/image" Target="../media/image232.png"/></Relationships>
</file>

<file path=ppt/slides/_rels/slide76.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36.png"/><Relationship Id="rId4" Type="http://schemas.openxmlformats.org/officeDocument/2006/relationships/image" Target="../media/image235.png"/></Relationships>
</file>

<file path=ppt/slides/_rels/slide78.xml.rels><?xml version="1.0" encoding="UTF-8" standalone="yes"?>
<Relationships xmlns="http://schemas.openxmlformats.org/package/2006/relationships"><Relationship Id="rId3" Type="http://schemas.openxmlformats.org/officeDocument/2006/relationships/image" Target="../media/image2220.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37.png"/></Relationships>
</file>

<file path=ppt/slides/_rels/slide79.xml.rels><?xml version="1.0" encoding="UTF-8" standalone="yes"?>
<Relationships xmlns="http://schemas.openxmlformats.org/package/2006/relationships"><Relationship Id="rId3" Type="http://schemas.openxmlformats.org/officeDocument/2006/relationships/image" Target="../media/image224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2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24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260.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260.pn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39.png"/><Relationship Id="rId5" Type="http://schemas.openxmlformats.org/officeDocument/2006/relationships/image" Target="../media/image238.emf"/><Relationship Id="rId4" Type="http://schemas.openxmlformats.org/officeDocument/2006/relationships/image" Target="../media/image2270.pn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1.png"/><Relationship Id="rId4" Type="http://schemas.openxmlformats.org/officeDocument/2006/relationships/image" Target="../media/image240.png"/></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2.png"/><Relationship Id="rId4" Type="http://schemas.openxmlformats.org/officeDocument/2006/relationships/image" Target="../media/image240.png"/></Relationships>
</file>

<file path=ppt/slides/_rels/slide85.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4.png"/><Relationship Id="rId4" Type="http://schemas.openxmlformats.org/officeDocument/2006/relationships/image" Target="../media/image237.png"/></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7.xml.rels><?xml version="1.0" encoding="UTF-8" standalone="yes"?>
<Relationships xmlns="http://schemas.openxmlformats.org/package/2006/relationships"><Relationship Id="rId3" Type="http://schemas.openxmlformats.org/officeDocument/2006/relationships/image" Target="../media/image229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310.png"/><Relationship Id="rId4" Type="http://schemas.openxmlformats.org/officeDocument/2006/relationships/image" Target="../media/image245.png"/></Relationships>
</file>

<file path=ppt/slides/_rels/slide88.xml.rels><?xml version="1.0" encoding="UTF-8" standalone="yes"?>
<Relationships xmlns="http://schemas.openxmlformats.org/package/2006/relationships"><Relationship Id="rId3" Type="http://schemas.openxmlformats.org/officeDocument/2006/relationships/image" Target="../media/image232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6.png"/><Relationship Id="rId4" Type="http://schemas.openxmlformats.org/officeDocument/2006/relationships/image" Target="../media/image2330.png"/></Relationships>
</file>

<file path=ppt/slides/_rels/slide89.xml.rels><?xml version="1.0" encoding="UTF-8" standalone="yes"?>
<Relationships xmlns="http://schemas.openxmlformats.org/package/2006/relationships"><Relationship Id="rId3" Type="http://schemas.openxmlformats.org/officeDocument/2006/relationships/image" Target="../media/image232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7.png"/><Relationship Id="rId4" Type="http://schemas.openxmlformats.org/officeDocument/2006/relationships/image" Target="../media/image233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3" Type="http://schemas.openxmlformats.org/officeDocument/2006/relationships/image" Target="../media/image232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8.png"/><Relationship Id="rId4" Type="http://schemas.openxmlformats.org/officeDocument/2006/relationships/image" Target="../media/image2330.png"/></Relationships>
</file>

<file path=ppt/slides/_rels/slide91.xml.rels><?xml version="1.0" encoding="UTF-8" standalone="yes"?>
<Relationships xmlns="http://schemas.openxmlformats.org/package/2006/relationships"><Relationship Id="rId3" Type="http://schemas.openxmlformats.org/officeDocument/2006/relationships/image" Target="../media/image232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9.png"/><Relationship Id="rId4" Type="http://schemas.openxmlformats.org/officeDocument/2006/relationships/image" Target="../media/image2330.png"/></Relationships>
</file>

<file path=ppt/slides/_rels/slide9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420.png"/></Relationships>
</file>

<file path=ppt/slides/_rels/slide96.xml.rels><?xml version="1.0" encoding="UTF-8" standalone="yes"?>
<Relationships xmlns="http://schemas.openxmlformats.org/package/2006/relationships"><Relationship Id="rId3" Type="http://schemas.openxmlformats.org/officeDocument/2006/relationships/image" Target="../media/image243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50.png"/><Relationship Id="rId4" Type="http://schemas.openxmlformats.org/officeDocument/2006/relationships/image" Target="../media/image254.png"/></Relationships>
</file>

<file path=ppt/slides/_rels/slide97.xml.rels><?xml version="1.0" encoding="UTF-8" standalone="yes"?>
<Relationships xmlns="http://schemas.openxmlformats.org/package/2006/relationships"><Relationship Id="rId3" Type="http://schemas.openxmlformats.org/officeDocument/2006/relationships/image" Target="../media/image2460.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470.png"/><Relationship Id="rId4" Type="http://schemas.openxmlformats.org/officeDocument/2006/relationships/image" Target="../media/image254.png"/></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1908175" y="918627"/>
            <a:ext cx="61928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smtClean="0">
                <a:latin typeface="Times New Roman" panose="02020603050405020304" pitchFamily="18" charset="0"/>
                <a:cs typeface="Times New Roman" panose="02020603050405020304" pitchFamily="18" charset="0"/>
              </a:rPr>
              <a:t>DEPARTAMENTO DE ELÉCTRICA Y ELECTRÓNICA</a:t>
            </a:r>
          </a:p>
          <a:p>
            <a:pPr algn="ctr" eaLnBrk="1" hangingPunct="1"/>
            <a:endParaRPr lang="es-ES" b="1" dirty="0" smtClean="0">
              <a:latin typeface="Times New Roman" panose="02020603050405020304" pitchFamily="18" charset="0"/>
              <a:cs typeface="Times New Roman" panose="02020603050405020304" pitchFamily="18" charset="0"/>
            </a:endParaRPr>
          </a:p>
          <a:p>
            <a:pPr algn="ctr" eaLnBrk="1" hangingPunct="1"/>
            <a:r>
              <a:rPr lang="es-ES" sz="1600" b="1" dirty="0" smtClean="0">
                <a:latin typeface="Times New Roman" panose="02020603050405020304" pitchFamily="18" charset="0"/>
                <a:cs typeface="Times New Roman" panose="02020603050405020304" pitchFamily="18" charset="0"/>
              </a:rPr>
              <a:t>CARRERA DE INGENIERÍA EN </a:t>
            </a:r>
            <a:r>
              <a:rPr lang="es-EC" sz="1600" b="1" dirty="0" smtClean="0">
                <a:latin typeface="Times New Roman" panose="02020603050405020304" pitchFamily="18" charset="0"/>
                <a:cs typeface="Times New Roman" panose="02020603050405020304" pitchFamily="18" charset="0"/>
              </a:rPr>
              <a:t>ELECTRÓNICA, AUTOMATIZACIÓN Y CONTROL</a:t>
            </a:r>
            <a:endParaRPr lang="es-ES" b="1"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2026672" y="2133600"/>
            <a:ext cx="5955843" cy="1107996"/>
          </a:xfrm>
          <a:prstGeom prst="rect">
            <a:avLst/>
          </a:prstGeom>
          <a:noFill/>
        </p:spPr>
        <p:txBody>
          <a:bodyPr wrap="square" rtlCol="0">
            <a:spAutoFit/>
          </a:bodyPr>
          <a:lstStyle/>
          <a:p>
            <a:pPr algn="ctr"/>
            <a:r>
              <a:rPr lang="es-ES" sz="2200" dirty="0" smtClean="0">
                <a:latin typeface="Times New Roman" panose="02020603050405020304" pitchFamily="18" charset="0"/>
                <a:cs typeface="Times New Roman" panose="02020603050405020304" pitchFamily="18" charset="0"/>
              </a:rPr>
              <a:t>“</a:t>
            </a:r>
            <a:r>
              <a:rPr lang="es-EC" sz="2200" dirty="0">
                <a:latin typeface="Times New Roman" panose="02020603050405020304" pitchFamily="18" charset="0"/>
                <a:cs typeface="Times New Roman" panose="02020603050405020304" pitchFamily="18" charset="0"/>
              </a:rPr>
              <a:t>DISEÑO Y SIMULACIÓN DE UN CONTROLADOR NEURO-DIFUSO ANFIS PARA UN CONVERTIDOR DC-DC </a:t>
            </a:r>
            <a:r>
              <a:rPr lang="es-EC" sz="2200" dirty="0" smtClean="0">
                <a:latin typeface="Times New Roman" panose="02020603050405020304" pitchFamily="18" charset="0"/>
                <a:cs typeface="Times New Roman" panose="02020603050405020304" pitchFamily="18" charset="0"/>
              </a:rPr>
              <a:t>ZETA”</a:t>
            </a:r>
            <a:endParaRPr lang="en-US" sz="2200"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2282210" y="3582576"/>
            <a:ext cx="5739606" cy="369332"/>
          </a:xfrm>
          <a:prstGeom prst="rect">
            <a:avLst/>
          </a:prstGeom>
          <a:noFill/>
        </p:spPr>
        <p:txBody>
          <a:bodyPr wrap="square" rtlCol="0">
            <a:spAutoFit/>
          </a:bodyPr>
          <a:lstStyle/>
          <a:p>
            <a:pPr algn="ctr"/>
            <a:r>
              <a:rPr lang="es-ES" b="1" dirty="0" smtClean="0">
                <a:latin typeface="Times New Roman" panose="02020603050405020304" pitchFamily="18" charset="0"/>
                <a:cs typeface="Times New Roman" panose="02020603050405020304" pitchFamily="18" charset="0"/>
              </a:rPr>
              <a:t>AUTOR: </a:t>
            </a:r>
            <a:r>
              <a:rPr lang="es-ES" dirty="0" smtClean="0">
                <a:latin typeface="Times New Roman" panose="02020603050405020304" pitchFamily="18" charset="0"/>
                <a:cs typeface="Times New Roman" panose="02020603050405020304" pitchFamily="18" charset="0"/>
              </a:rPr>
              <a:t>ZAPATA SINALUISA, JONATHAN ALEXIS</a:t>
            </a:r>
            <a:endParaRPr lang="en-US" dirty="0">
              <a:latin typeface="Times New Roman" panose="02020603050405020304" pitchFamily="18" charset="0"/>
              <a:cs typeface="Times New Roman" panose="02020603050405020304" pitchFamily="18" charset="0"/>
            </a:endParaRPr>
          </a:p>
        </p:txBody>
      </p:sp>
      <p:sp>
        <p:nvSpPr>
          <p:cNvPr id="3" name="Rectángulo 2"/>
          <p:cNvSpPr/>
          <p:nvPr/>
        </p:nvSpPr>
        <p:spPr>
          <a:xfrm>
            <a:off x="228600" y="152400"/>
            <a:ext cx="3124200" cy="809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74"/>
          <p:cNvPicPr/>
          <p:nvPr/>
        </p:nvPicPr>
        <p:blipFill>
          <a:blip r:embed="rId2"/>
          <a:stretch>
            <a:fillRect/>
          </a:stretch>
        </p:blipFill>
        <p:spPr>
          <a:xfrm>
            <a:off x="219075" y="212873"/>
            <a:ext cx="774522" cy="688677"/>
          </a:xfrm>
          <a:prstGeom prst="rect">
            <a:avLst/>
          </a:prstGeom>
          <a:ln>
            <a:solidFill>
              <a:schemeClr val="bg1"/>
            </a:solidFill>
          </a:ln>
        </p:spPr>
      </p:pic>
      <p:pic>
        <p:nvPicPr>
          <p:cNvPr id="11" name="Imagen 10"/>
          <p:cNvPicPr/>
          <p:nvPr/>
        </p:nvPicPr>
        <p:blipFill rotWithShape="1">
          <a:blip r:embed="rId3">
            <a:extLst>
              <a:ext uri="{28A0092B-C50C-407E-A947-70E740481C1C}">
                <a14:useLocalDpi xmlns:a14="http://schemas.microsoft.com/office/drawing/2010/main" val="0"/>
              </a:ext>
            </a:extLst>
          </a:blip>
          <a:srcRect l="43151" t="14330" r="36323" b="72678"/>
          <a:stretch/>
        </p:blipFill>
        <p:spPr bwMode="auto">
          <a:xfrm>
            <a:off x="1003122" y="111294"/>
            <a:ext cx="2371725" cy="714375"/>
          </a:xfrm>
          <a:prstGeom prst="rect">
            <a:avLst/>
          </a:prstGeom>
          <a:ln>
            <a:noFill/>
          </a:ln>
          <a:extLst>
            <a:ext uri="{53640926-AAD7-44D8-BBD7-CCE9431645EC}">
              <a14:shadowObscured xmlns:a14="http://schemas.microsoft.com/office/drawing/2010/main"/>
            </a:ext>
          </a:extLst>
        </p:spPr>
      </p:pic>
      <p:sp>
        <p:nvSpPr>
          <p:cNvPr id="12" name="7 CuadroTexto"/>
          <p:cNvSpPr txBox="1"/>
          <p:nvPr/>
        </p:nvSpPr>
        <p:spPr>
          <a:xfrm>
            <a:off x="1491458" y="4292888"/>
            <a:ext cx="702627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DIRECTOR: </a:t>
            </a:r>
            <a:r>
              <a:rPr lang="es-ES" sz="1600" dirty="0" err="1" smtClean="0">
                <a:latin typeface="Times New Roman" panose="02020603050405020304" pitchFamily="18" charset="0"/>
                <a:cs typeface="Times New Roman" panose="02020603050405020304" pitchFamily="18" charset="0"/>
              </a:rPr>
              <a:t>MSc</a:t>
            </a:r>
            <a:r>
              <a:rPr lang="es-ES" sz="1600" dirty="0" smtClean="0">
                <a:latin typeface="Times New Roman" panose="02020603050405020304" pitchFamily="18" charset="0"/>
                <a:cs typeface="Times New Roman" panose="02020603050405020304" pitchFamily="18" charset="0"/>
              </a:rPr>
              <a:t>. PROAÑO </a:t>
            </a:r>
            <a:r>
              <a:rPr lang="es-ES" sz="1600" dirty="0" smtClean="0">
                <a:latin typeface="Times New Roman" panose="02020603050405020304" pitchFamily="18" charset="0"/>
                <a:cs typeface="Times New Roman" panose="02020603050405020304" pitchFamily="18" charset="0"/>
              </a:rPr>
              <a:t>ROSERO, VÍCTOR GONZALO</a:t>
            </a:r>
          </a:p>
        </p:txBody>
      </p:sp>
      <p:sp>
        <p:nvSpPr>
          <p:cNvPr id="14" name="7 CuadroTexto"/>
          <p:cNvSpPr txBox="1"/>
          <p:nvPr/>
        </p:nvSpPr>
        <p:spPr>
          <a:xfrm>
            <a:off x="3632993" y="5063537"/>
            <a:ext cx="2743200" cy="307777"/>
          </a:xfrm>
          <a:prstGeom prst="rect">
            <a:avLst/>
          </a:prstGeom>
          <a:noFill/>
        </p:spPr>
        <p:txBody>
          <a:bodyPr wrap="square" rtlCol="0">
            <a:spAutoFit/>
          </a:bodyPr>
          <a:lstStyle/>
          <a:p>
            <a:pPr algn="ctr"/>
            <a:r>
              <a:rPr lang="es-ES" sz="1400" dirty="0" smtClean="0">
                <a:latin typeface="Times New Roman" panose="02020603050405020304" pitchFamily="18" charset="0"/>
                <a:cs typeface="Times New Roman" panose="02020603050405020304" pitchFamily="18" charset="0"/>
              </a:rPr>
              <a:t>2018</a:t>
            </a:r>
          </a:p>
        </p:txBody>
      </p:sp>
    </p:spTree>
    <p:extLst>
      <p:ext uri="{BB962C8B-B14F-4D97-AF65-F5344CB8AC3E}">
        <p14:creationId xmlns:p14="http://schemas.microsoft.com/office/powerpoint/2010/main" val="342399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7"/>
            <a:ext cx="9162000" cy="634452"/>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10</a:t>
            </a:fld>
            <a:endParaRPr lang="es-ES"/>
          </a:p>
        </p:txBody>
      </p:sp>
      <p:sp>
        <p:nvSpPr>
          <p:cNvPr id="7" name="Rectángulo 6"/>
          <p:cNvSpPr/>
          <p:nvPr/>
        </p:nvSpPr>
        <p:spPr>
          <a:xfrm>
            <a:off x="228600" y="1621122"/>
            <a:ext cx="2712938" cy="111508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Realización práctica del convertidor Zeta usando un MOSFET y un diodo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Imagen 7"/>
          <p:cNvPicPr/>
          <p:nvPr/>
        </p:nvPicPr>
        <p:blipFill>
          <a:blip r:embed="rId3"/>
          <a:stretch>
            <a:fillRect/>
          </a:stretch>
        </p:blipFill>
        <p:spPr>
          <a:xfrm>
            <a:off x="2941538" y="1371600"/>
            <a:ext cx="5572968" cy="1504826"/>
          </a:xfrm>
          <a:prstGeom prst="rect">
            <a:avLst/>
          </a:prstGeom>
          <a:noFill/>
          <a:ln>
            <a:noFill/>
          </a:ln>
        </p:spPr>
      </p:pic>
      <p:sp>
        <p:nvSpPr>
          <p:cNvPr id="9" name="Rectángulo 8"/>
          <p:cNvSpPr/>
          <p:nvPr/>
        </p:nvSpPr>
        <p:spPr>
          <a:xfrm>
            <a:off x="2711886" y="2819400"/>
            <a:ext cx="3767869"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Modos de operación del convertidor</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0" name="Imagen 9"/>
          <p:cNvPicPr/>
          <p:nvPr/>
        </p:nvPicPr>
        <p:blipFill>
          <a:blip r:embed="rId4"/>
          <a:stretch>
            <a:fillRect/>
          </a:stretch>
        </p:blipFill>
        <p:spPr>
          <a:xfrm>
            <a:off x="550974" y="3917125"/>
            <a:ext cx="2615357" cy="1716748"/>
          </a:xfrm>
          <a:prstGeom prst="rect">
            <a:avLst/>
          </a:prstGeom>
          <a:noFill/>
          <a:ln>
            <a:noFill/>
          </a:ln>
        </p:spPr>
      </p:pic>
      <p:pic>
        <p:nvPicPr>
          <p:cNvPr id="11" name="Imagen 10"/>
          <p:cNvPicPr/>
          <p:nvPr/>
        </p:nvPicPr>
        <p:blipFill>
          <a:blip r:embed="rId5"/>
          <a:stretch>
            <a:fillRect/>
          </a:stretch>
        </p:blipFill>
        <p:spPr>
          <a:xfrm>
            <a:off x="5334000" y="4176713"/>
            <a:ext cx="3352800" cy="1614487"/>
          </a:xfrm>
          <a:prstGeom prst="rect">
            <a:avLst/>
          </a:prstGeom>
          <a:noFill/>
          <a:ln>
            <a:noFill/>
          </a:ln>
        </p:spPr>
      </p:pic>
      <p:sp>
        <p:nvSpPr>
          <p:cNvPr id="12" name="Rectángulo 11"/>
          <p:cNvSpPr/>
          <p:nvPr/>
        </p:nvSpPr>
        <p:spPr>
          <a:xfrm>
            <a:off x="550974" y="3276600"/>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Modos de conducción continua (MCC)</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5801568" y="3276600"/>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Modos de conducción discontinua (MCD)</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9068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CONCLUSIONES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100</a:t>
            </a:fld>
            <a:endParaRPr lang="es-ES"/>
          </a:p>
        </p:txBody>
      </p:sp>
      <p:sp>
        <p:nvSpPr>
          <p:cNvPr id="6" name="Rectángulo 5"/>
          <p:cNvSpPr/>
          <p:nvPr/>
        </p:nvSpPr>
        <p:spPr>
          <a:xfrm>
            <a:off x="609600" y="955387"/>
            <a:ext cx="7641977" cy="5216813"/>
          </a:xfrm>
          <a:prstGeom prst="rect">
            <a:avLst/>
          </a:prstGeom>
        </p:spPr>
        <p:txBody>
          <a:bodyPr wrap="square">
            <a:spAutoFit/>
          </a:bodyPr>
          <a:lstStyle/>
          <a:p>
            <a:pPr marL="285750" indent="-285750" algn="just">
              <a:lnSpc>
                <a:spcPts val="26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utilizó una simulación para evaluar las capacidades de robustez del controlador propuesto cuando ocurren variaciones de voltaje de entrada, resistencia de carga y durante la puesta en marcha. Un ejemplo de diseño del convertidor Zeta fue llevado a cabo para verificar los procedimientos de diseño de control presentados en esta tesis. La efectividad y robustez del sistema de control propuesto fue confirmado por los resultados de la simulación</a:t>
            </a:r>
            <a:r>
              <a:rPr lang="es-EC" dirty="0" smtClean="0">
                <a:latin typeface="Times New Roman" panose="02020603050405020304" pitchFamily="18" charset="0"/>
                <a:cs typeface="Times New Roman" panose="02020603050405020304" pitchFamily="18" charset="0"/>
              </a:rPr>
              <a:t>.</a:t>
            </a:r>
          </a:p>
          <a:p>
            <a:pPr marL="285750" indent="-285750" algn="just">
              <a:lnSpc>
                <a:spcPts val="2600"/>
              </a:lnSpc>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lnSpc>
                <a:spcPts val="26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Los resultados de simulación muestran que el método propuesto es robusto y capaz de reducir el efecto de las perturbaciones externas tales como variaciones de voltaje de entrada y resistencia de carga. Además el controlador ANFIS propuesto ofrece mejores resultados en cuanto al sobre impulso, tiempo de establecimiento y error en estado estable, es decir, el control es adaptativo y posee una buena robustez.</a:t>
            </a:r>
          </a:p>
          <a:p>
            <a:pPr marL="285750" indent="-285750" algn="just">
              <a:buFont typeface="Arial" panose="020B0604020202020204" pitchFamily="34" charset="0"/>
              <a:buChar char="•"/>
            </a:pPr>
            <a:endParaRPr lang="es-EC" dirty="0">
              <a:latin typeface="Quicksand" panose="020B0604020202020204"/>
            </a:endParaRPr>
          </a:p>
        </p:txBody>
      </p:sp>
    </p:spTree>
    <p:extLst>
      <p:ext uri="{BB962C8B-B14F-4D97-AF65-F5344CB8AC3E}">
        <p14:creationId xmlns:p14="http://schemas.microsoft.com/office/powerpoint/2010/main" val="38387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RECOMENDACIONES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101</a:t>
            </a:fld>
            <a:endParaRPr lang="es-ES"/>
          </a:p>
        </p:txBody>
      </p:sp>
      <p:sp>
        <p:nvSpPr>
          <p:cNvPr id="6" name="Rectángulo 5"/>
          <p:cNvSpPr/>
          <p:nvPr/>
        </p:nvSpPr>
        <p:spPr>
          <a:xfrm>
            <a:off x="751011" y="602025"/>
            <a:ext cx="7641977" cy="6037550"/>
          </a:xfrm>
          <a:prstGeom prst="rect">
            <a:avLst/>
          </a:prstGeom>
        </p:spPr>
        <p:txBody>
          <a:bodyPr wrap="square">
            <a:spAutoFit/>
          </a:bodyPr>
          <a:lstStyle/>
          <a:p>
            <a:pPr marL="285750" indent="-285750" algn="just">
              <a:lnSpc>
                <a:spcPts val="26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Para obtener un buen desempeño al entrenar un sistema </a:t>
            </a:r>
            <a:r>
              <a:rPr lang="es-EC" dirty="0" err="1">
                <a:latin typeface="Times New Roman" panose="02020603050405020304" pitchFamily="18" charset="0"/>
                <a:cs typeface="Times New Roman" panose="02020603050405020304" pitchFamily="18" charset="0"/>
              </a:rPr>
              <a:t>neuro</a:t>
            </a:r>
            <a:r>
              <a:rPr lang="es-EC" dirty="0">
                <a:latin typeface="Times New Roman" panose="02020603050405020304" pitchFamily="18" charset="0"/>
                <a:cs typeface="Times New Roman" panose="02020603050405020304" pitchFamily="18" charset="0"/>
              </a:rPr>
              <a:t>-difuso ANFIS, se debe tener una estructura de diseño óptima. Esto involucra establecer el número y tipo de funciones de pertenencia para las entradas, que brinde el mejor mapeo de datos de entrada/salida del sistema a modelar</a:t>
            </a:r>
            <a:r>
              <a:rPr lang="es-EC" dirty="0" smtClean="0">
                <a:latin typeface="Times New Roman" panose="02020603050405020304" pitchFamily="18" charset="0"/>
                <a:cs typeface="Times New Roman" panose="02020603050405020304" pitchFamily="18" charset="0"/>
              </a:rPr>
              <a:t>.</a:t>
            </a:r>
          </a:p>
          <a:p>
            <a:pPr marL="285750" indent="-285750" algn="just">
              <a:lnSpc>
                <a:spcPts val="2600"/>
              </a:lnSpc>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lnSpc>
                <a:spcPts val="26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Debido al escaso tiempo para el desarrollo de esta tesis no se ha podido llevar a cabo la implementación física de este convertidor. Se recomienda que para futuros trabajos, el convertidor dc-dc Zeta pueda ser fabricado experimentalmente en una placa de circuito impreso (PCB), para darle un enfoque más práctico a este </a:t>
            </a:r>
            <a:r>
              <a:rPr lang="es-EC" dirty="0" smtClean="0">
                <a:latin typeface="Times New Roman" panose="02020603050405020304" pitchFamily="18" charset="0"/>
                <a:cs typeface="Times New Roman" panose="02020603050405020304" pitchFamily="18" charset="0"/>
              </a:rPr>
              <a:t>trabajo</a:t>
            </a:r>
          </a:p>
          <a:p>
            <a:pPr marL="285750" indent="-285750" algn="just">
              <a:lnSpc>
                <a:spcPts val="2600"/>
              </a:lnSpc>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lnSpc>
                <a:spcPts val="26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sistema de control del convertidor puede ser mejorado a futuro, utilizando otras técnicas para la optimización de los parámetros de un sistema </a:t>
            </a:r>
            <a:r>
              <a:rPr lang="es-EC" dirty="0" err="1">
                <a:latin typeface="Times New Roman" panose="02020603050405020304" pitchFamily="18" charset="0"/>
                <a:cs typeface="Times New Roman" panose="02020603050405020304" pitchFamily="18" charset="0"/>
              </a:rPr>
              <a:t>neuro</a:t>
            </a:r>
            <a:r>
              <a:rPr lang="es-EC" dirty="0">
                <a:latin typeface="Times New Roman" panose="02020603050405020304" pitchFamily="18" charset="0"/>
                <a:cs typeface="Times New Roman" panose="02020603050405020304" pitchFamily="18" charset="0"/>
              </a:rPr>
              <a:t>-difuso. Estudios recientes han combinado las redes adaptativas con algoritmos genéticos (GA) u optimización por enjambre de partículas (PSO) para disminuir las oscilaciones y por tanto el sobre impulso en el voltaje de salida del convertidor.</a:t>
            </a:r>
          </a:p>
          <a:p>
            <a:pPr marL="285750" indent="-285750" algn="just">
              <a:buFont typeface="Arial" panose="020B0604020202020204" pitchFamily="34" charset="0"/>
              <a:buChar char="•"/>
            </a:pPr>
            <a:endParaRPr lang="es-EC" dirty="0">
              <a:latin typeface="Quicksand" panose="020B0604020202020204"/>
            </a:endParaRPr>
          </a:p>
        </p:txBody>
      </p:sp>
    </p:spTree>
    <p:extLst>
      <p:ext uri="{BB962C8B-B14F-4D97-AF65-F5344CB8AC3E}">
        <p14:creationId xmlns:p14="http://schemas.microsoft.com/office/powerpoint/2010/main" val="183376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102</a:t>
            </a:fld>
            <a:endParaRPr lang="es-ES"/>
          </a:p>
        </p:txBody>
      </p:sp>
      <p:sp>
        <p:nvSpPr>
          <p:cNvPr id="10" name="Título 1"/>
          <p:cNvSpPr txBox="1">
            <a:spLocks/>
          </p:cNvSpPr>
          <p:nvPr/>
        </p:nvSpPr>
        <p:spPr>
          <a:xfrm>
            <a:off x="1143000" y="2514600"/>
            <a:ext cx="6774287"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solidFill>
                  <a:schemeClr val="tx1"/>
                </a:solidFill>
                <a:latin typeface="Times New Roman" panose="02020603050405020304" pitchFamily="18" charset="0"/>
                <a:cs typeface="Times New Roman" panose="02020603050405020304" pitchFamily="18" charset="0"/>
              </a:rPr>
              <a:t>GRACIAS</a:t>
            </a:r>
            <a:endParaRPr lang="es-EC"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1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11</a:t>
            </a:fld>
            <a:endParaRPr lang="es-ES"/>
          </a:p>
        </p:txBody>
      </p:sp>
      <p:sp>
        <p:nvSpPr>
          <p:cNvPr id="7" name="Rectángulo 6"/>
          <p:cNvSpPr/>
          <p:nvPr/>
        </p:nvSpPr>
        <p:spPr>
          <a:xfrm>
            <a:off x="228600" y="1621122"/>
            <a:ext cx="2712938" cy="111508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Convertidor </a:t>
            </a:r>
          </a:p>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original</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Imagen 7"/>
          <p:cNvPicPr/>
          <p:nvPr/>
        </p:nvPicPr>
        <p:blipFill>
          <a:blip r:embed="rId3"/>
          <a:stretch>
            <a:fillRect/>
          </a:stretch>
        </p:blipFill>
        <p:spPr>
          <a:xfrm>
            <a:off x="1898869" y="1224789"/>
            <a:ext cx="5364262" cy="1664221"/>
          </a:xfrm>
          <a:prstGeom prst="rect">
            <a:avLst/>
          </a:prstGeom>
          <a:noFill/>
          <a:ln>
            <a:noFill/>
          </a:ln>
        </p:spPr>
      </p:pic>
      <p:sp>
        <p:nvSpPr>
          <p:cNvPr id="12" name="Rectángulo 11"/>
          <p:cNvSpPr/>
          <p:nvPr/>
        </p:nvSpPr>
        <p:spPr>
          <a:xfrm>
            <a:off x="967631" y="3226371"/>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Primer subintervalo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5591175" y="3226371"/>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Segundo subintervalo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4" name="Imagen 13"/>
          <p:cNvPicPr/>
          <p:nvPr/>
        </p:nvPicPr>
        <p:blipFill>
          <a:blip r:embed="rId4"/>
          <a:stretch>
            <a:fillRect/>
          </a:stretch>
        </p:blipFill>
        <p:spPr>
          <a:xfrm>
            <a:off x="152400" y="3925800"/>
            <a:ext cx="4343400" cy="1332000"/>
          </a:xfrm>
          <a:prstGeom prst="rect">
            <a:avLst/>
          </a:prstGeom>
          <a:noFill/>
          <a:ln>
            <a:noFill/>
          </a:ln>
        </p:spPr>
      </p:pic>
      <p:pic>
        <p:nvPicPr>
          <p:cNvPr id="15" name="Imagen 14"/>
          <p:cNvPicPr/>
          <p:nvPr/>
        </p:nvPicPr>
        <p:blipFill rotWithShape="1">
          <a:blip r:embed="rId5"/>
          <a:srcRect l="799" t="904"/>
          <a:stretch/>
        </p:blipFill>
        <p:spPr bwMode="auto">
          <a:xfrm>
            <a:off x="4953000" y="3899765"/>
            <a:ext cx="3989288" cy="1332000"/>
          </a:xfrm>
          <a:prstGeom prst="rect">
            <a:avLst/>
          </a:prstGeom>
          <a:noFill/>
          <a:ln>
            <a:noFill/>
          </a:ln>
          <a:extLst>
            <a:ext uri="{53640926-AAD7-44D8-BBD7-CCE9431645EC}">
              <a14:shadowObscured xmlns:a14="http://schemas.microsoft.com/office/drawing/2010/main"/>
            </a:ext>
          </a:extLst>
        </p:spPr>
      </p:pic>
      <p:cxnSp>
        <p:nvCxnSpPr>
          <p:cNvPr id="6" name="Conector recto de flecha 5"/>
          <p:cNvCxnSpPr/>
          <p:nvPr/>
        </p:nvCxnSpPr>
        <p:spPr>
          <a:xfrm flipH="1">
            <a:off x="3124200" y="2846540"/>
            <a:ext cx="838200" cy="50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5504962" y="2889010"/>
            <a:ext cx="838200" cy="506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12</a:t>
            </a:fld>
            <a:endParaRPr lang="es-ES"/>
          </a:p>
        </p:txBody>
      </p:sp>
      <p:sp>
        <p:nvSpPr>
          <p:cNvPr id="12" name="Rectángulo 11"/>
          <p:cNvSpPr/>
          <p:nvPr/>
        </p:nvSpPr>
        <p:spPr>
          <a:xfrm>
            <a:off x="31106" y="1249398"/>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Primer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304800" y="3017740"/>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4" name="Imagen 13"/>
          <p:cNvPicPr/>
          <p:nvPr/>
        </p:nvPicPr>
        <p:blipFill>
          <a:blip r:embed="rId3"/>
          <a:stretch>
            <a:fillRect/>
          </a:stretch>
        </p:blipFill>
        <p:spPr>
          <a:xfrm>
            <a:off x="76200" y="1752600"/>
            <a:ext cx="4343400" cy="1332000"/>
          </a:xfrm>
          <a:prstGeom prst="rect">
            <a:avLst/>
          </a:prstGeom>
          <a:noFill/>
          <a:ln>
            <a:noFill/>
          </a:ln>
        </p:spPr>
      </p:pic>
      <p:pic>
        <p:nvPicPr>
          <p:cNvPr id="15" name="Imagen 14"/>
          <p:cNvPicPr/>
          <p:nvPr/>
        </p:nvPicPr>
        <p:blipFill rotWithShape="1">
          <a:blip r:embed="rId4"/>
          <a:srcRect l="799" t="904"/>
          <a:stretch/>
        </p:blipFill>
        <p:spPr bwMode="auto">
          <a:xfrm>
            <a:off x="4697512" y="1752600"/>
            <a:ext cx="3989288" cy="1332000"/>
          </a:xfrm>
          <a:prstGeom prst="rect">
            <a:avLst/>
          </a:prstGeom>
          <a:noFill/>
          <a:ln>
            <a:noFill/>
          </a:ln>
          <a:extLst>
            <a:ext uri="{53640926-AAD7-44D8-BBD7-CCE9431645EC}">
              <a14:shadowObscured xmlns:a14="http://schemas.microsoft.com/office/drawing/2010/main"/>
            </a:ext>
          </a:extLst>
        </p:spPr>
      </p:pic>
      <p:sp>
        <p:nvSpPr>
          <p:cNvPr id="16" name="Rectángulo 15"/>
          <p:cNvSpPr/>
          <p:nvPr/>
        </p:nvSpPr>
        <p:spPr>
          <a:xfrm>
            <a:off x="5486400" y="1194380"/>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Segundo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304800" y="434155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nvGraphicFramePr>
            <p:xfrm>
              <a:off x="1194280" y="3474720"/>
              <a:ext cx="2743200" cy="944880"/>
            </p:xfrm>
            <a:graphic>
              <a:graphicData uri="http://schemas.openxmlformats.org/drawingml/2006/table">
                <a:tbl>
                  <a:tblPr firstRow="1" firstCol="1" bandRow="1"/>
                  <a:tblGrid>
                    <a:gridCol w="274320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9" name="Tabla 8"/>
              <p:cNvGraphicFramePr>
                <a:graphicFrameLocks noGrp="1"/>
              </p:cNvGraphicFramePr>
              <p:nvPr/>
            </p:nvGraphicFramePr>
            <p:xfrm>
              <a:off x="1194280" y="3474720"/>
              <a:ext cx="2743200" cy="944880"/>
            </p:xfrm>
            <a:graphic>
              <a:graphicData uri="http://schemas.openxmlformats.org/drawingml/2006/table">
                <a:tbl>
                  <a:tblPr firstRow="1" firstCol="1" bandRow="1"/>
                  <a:tblGrid>
                    <a:gridCol w="2743200"/>
                  </a:tblGrid>
                  <a:tr h="472440">
                    <a:tc>
                      <a:txBody>
                        <a:bodyPr/>
                        <a:lstStyle/>
                        <a:p>
                          <a:endParaRPr lang="es-EC"/>
                        </a:p>
                      </a:txBody>
                      <a:tcPr marL="68580" marR="68580" marT="0" marB="0" anchor="ctr">
                        <a:lnL>
                          <a:noFill/>
                        </a:lnL>
                        <a:lnR>
                          <a:noFill/>
                        </a:lnR>
                        <a:lnT>
                          <a:noFill/>
                        </a:lnT>
                        <a:lnB>
                          <a:noFill/>
                        </a:lnB>
                        <a:blipFill rotWithShape="0">
                          <a:blip r:embed="rId5"/>
                          <a:stretch>
                            <a:fillRect b="-98718"/>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10129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a 17"/>
              <p:cNvGraphicFramePr>
                <a:graphicFrameLocks noGrp="1"/>
              </p:cNvGraphicFramePr>
              <p:nvPr/>
            </p:nvGraphicFramePr>
            <p:xfrm>
              <a:off x="1180731" y="4770120"/>
              <a:ext cx="2445119" cy="944880"/>
            </p:xfrm>
            <a:graphic>
              <a:graphicData uri="http://schemas.openxmlformats.org/drawingml/2006/table">
                <a:tbl>
                  <a:tblPr firstRow="1" firstCol="1" bandRow="1"/>
                  <a:tblGrid>
                    <a:gridCol w="244511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8" name="Tabla 17"/>
              <p:cNvGraphicFramePr>
                <a:graphicFrameLocks noGrp="1"/>
              </p:cNvGraphicFramePr>
              <p:nvPr/>
            </p:nvGraphicFramePr>
            <p:xfrm>
              <a:off x="1180731" y="4770120"/>
              <a:ext cx="2445119" cy="944880"/>
            </p:xfrm>
            <a:graphic>
              <a:graphicData uri="http://schemas.openxmlformats.org/drawingml/2006/table">
                <a:tbl>
                  <a:tblPr firstRow="1" firstCol="1" bandRow="1"/>
                  <a:tblGrid>
                    <a:gridCol w="2445119"/>
                  </a:tblGrid>
                  <a:tr h="472440">
                    <a:tc>
                      <a:txBody>
                        <a:bodyPr/>
                        <a:lstStyle/>
                        <a:p>
                          <a:endParaRPr lang="es-EC"/>
                        </a:p>
                      </a:txBody>
                      <a:tcPr marL="68580" marR="68580" marT="0" marB="0" anchor="ctr">
                        <a:lnL>
                          <a:noFill/>
                        </a:lnL>
                        <a:lnR>
                          <a:noFill/>
                        </a:lnR>
                        <a:lnT>
                          <a:noFill/>
                        </a:lnT>
                        <a:lnB>
                          <a:noFill/>
                        </a:lnB>
                        <a:blipFill rotWithShape="0">
                          <a:blip r:embed="rId6"/>
                          <a:stretch>
                            <a:fillRect b="-107692"/>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00000" b="-7692"/>
                          </a:stretch>
                        </a:blipFill>
                      </a:tcPr>
                    </a:tc>
                  </a:tr>
                </a:tbl>
              </a:graphicData>
            </a:graphic>
          </p:graphicFrame>
        </mc:Fallback>
      </mc:AlternateContent>
      <p:sp>
        <p:nvSpPr>
          <p:cNvPr id="20" name="Rectángulo 19"/>
          <p:cNvSpPr/>
          <p:nvPr/>
        </p:nvSpPr>
        <p:spPr>
          <a:xfrm>
            <a:off x="4901720" y="3070970"/>
            <a:ext cx="3302182" cy="53406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ángulo 20"/>
          <p:cNvSpPr/>
          <p:nvPr/>
        </p:nvSpPr>
        <p:spPr>
          <a:xfrm>
            <a:off x="4901720" y="437181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22" name="Tabla 21"/>
              <p:cNvGraphicFramePr>
                <a:graphicFrameLocks noGrp="1"/>
              </p:cNvGraphicFramePr>
              <p:nvPr/>
            </p:nvGraphicFramePr>
            <p:xfrm>
              <a:off x="5791200" y="3504980"/>
              <a:ext cx="2743200" cy="944880"/>
            </p:xfrm>
            <a:graphic>
              <a:graphicData uri="http://schemas.openxmlformats.org/drawingml/2006/table">
                <a:tbl>
                  <a:tblPr firstRow="1" firstCol="1" bandRow="1"/>
                  <a:tblGrid>
                    <a:gridCol w="274320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2" name="Tabla 21"/>
              <p:cNvGraphicFramePr>
                <a:graphicFrameLocks noGrp="1"/>
              </p:cNvGraphicFramePr>
              <p:nvPr/>
            </p:nvGraphicFramePr>
            <p:xfrm>
              <a:off x="5791200" y="3504980"/>
              <a:ext cx="2743200" cy="944880"/>
            </p:xfrm>
            <a:graphic>
              <a:graphicData uri="http://schemas.openxmlformats.org/drawingml/2006/table">
                <a:tbl>
                  <a:tblPr firstRow="1" firstCol="1" bandRow="1"/>
                  <a:tblGrid>
                    <a:gridCol w="2743200"/>
                  </a:tblGrid>
                  <a:tr h="472440">
                    <a:tc>
                      <a:txBody>
                        <a:bodyPr/>
                        <a:lstStyle/>
                        <a:p>
                          <a:endParaRPr lang="es-EC"/>
                        </a:p>
                      </a:txBody>
                      <a:tcPr marL="68580" marR="68580" marT="0" marB="0" anchor="ctr">
                        <a:lnL>
                          <a:noFill/>
                        </a:lnL>
                        <a:lnR>
                          <a:noFill/>
                        </a:lnR>
                        <a:lnT>
                          <a:noFill/>
                        </a:lnT>
                        <a:lnB>
                          <a:noFill/>
                        </a:lnB>
                        <a:blipFill rotWithShape="0">
                          <a:blip r:embed="rId7"/>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7"/>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nvGraphicFramePr>
            <p:xfrm>
              <a:off x="5777651" y="4800380"/>
              <a:ext cx="2445119" cy="944880"/>
            </p:xfrm>
            <a:graphic>
              <a:graphicData uri="http://schemas.openxmlformats.org/drawingml/2006/table">
                <a:tbl>
                  <a:tblPr firstRow="1" firstCol="1" bandRow="1"/>
                  <a:tblGrid>
                    <a:gridCol w="244511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3" name="Tabla 22"/>
              <p:cNvGraphicFramePr>
                <a:graphicFrameLocks noGrp="1"/>
              </p:cNvGraphicFramePr>
              <p:nvPr/>
            </p:nvGraphicFramePr>
            <p:xfrm>
              <a:off x="5777651" y="4800380"/>
              <a:ext cx="2445119" cy="944880"/>
            </p:xfrm>
            <a:graphic>
              <a:graphicData uri="http://schemas.openxmlformats.org/drawingml/2006/table">
                <a:tbl>
                  <a:tblPr firstRow="1" firstCol="1" bandRow="1"/>
                  <a:tblGrid>
                    <a:gridCol w="2445119"/>
                  </a:tblGrid>
                  <a:tr h="472440">
                    <a:tc>
                      <a:txBody>
                        <a:bodyPr/>
                        <a:lstStyle/>
                        <a:p>
                          <a:endParaRPr lang="es-EC"/>
                        </a:p>
                      </a:txBody>
                      <a:tcPr marL="68580" marR="68580" marT="0" marB="0" anchor="ctr">
                        <a:lnL>
                          <a:noFill/>
                        </a:lnL>
                        <a:lnR>
                          <a:noFill/>
                        </a:lnR>
                        <a:lnT>
                          <a:noFill/>
                        </a:lnT>
                        <a:lnB>
                          <a:noFill/>
                        </a:lnB>
                        <a:blipFill rotWithShape="0">
                          <a:blip r:embed="rId8"/>
                          <a:stretch>
                            <a:fillRect b="-107692"/>
                          </a:stretch>
                        </a:blipFill>
                      </a:tcPr>
                    </a:tc>
                  </a:tr>
                  <a:tr h="472440">
                    <a:tc>
                      <a:txBody>
                        <a:bodyPr/>
                        <a:lstStyle/>
                        <a:p>
                          <a:endParaRPr lang="es-EC"/>
                        </a:p>
                      </a:txBody>
                      <a:tcPr marL="68580" marR="68580" marT="0" marB="0" anchor="ctr">
                        <a:lnL>
                          <a:noFill/>
                        </a:lnL>
                        <a:lnR>
                          <a:noFill/>
                        </a:lnR>
                        <a:lnT>
                          <a:noFill/>
                        </a:lnT>
                        <a:lnB>
                          <a:noFill/>
                        </a:lnB>
                        <a:blipFill rotWithShape="0">
                          <a:blip r:embed="rId8"/>
                          <a:stretch>
                            <a:fillRect t="-100000" b="-7692"/>
                          </a:stretch>
                        </a:blipFill>
                      </a:tcPr>
                    </a:tc>
                  </a:tr>
                </a:tbl>
              </a:graphicData>
            </a:graphic>
          </p:graphicFrame>
        </mc:Fallback>
      </mc:AlternateContent>
    </p:spTree>
    <p:extLst>
      <p:ext uri="{BB962C8B-B14F-4D97-AF65-F5344CB8AC3E}">
        <p14:creationId xmlns:p14="http://schemas.microsoft.com/office/powerpoint/2010/main" val="21703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13</a:t>
            </a:fld>
            <a:endParaRPr lang="es-ES"/>
          </a:p>
        </p:txBody>
      </p:sp>
      <p:sp>
        <p:nvSpPr>
          <p:cNvPr id="12" name="Rectángulo 11"/>
          <p:cNvSpPr/>
          <p:nvPr/>
        </p:nvSpPr>
        <p:spPr>
          <a:xfrm>
            <a:off x="209088" y="1035876"/>
            <a:ext cx="657271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real del voltaje de salida del convertidor Zeta</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332014" y="3361869"/>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real del voltaje de salida </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332014" y="4480709"/>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La forma de onda puede ser determinada ignorando el pequeño rizado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Rectángulo 18"/>
          <p:cNvSpPr/>
          <p:nvPr/>
        </p:nvSpPr>
        <p:spPr>
          <a:xfrm>
            <a:off x="342900" y="2026489"/>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convertidor Zeta contiene en la práctica un filtro pasa bajas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4" name="Imagen 23"/>
          <p:cNvPicPr/>
          <p:nvPr/>
        </p:nvPicPr>
        <p:blipFill>
          <a:blip r:embed="rId3"/>
          <a:stretch>
            <a:fillRect/>
          </a:stretch>
        </p:blipFill>
        <p:spPr>
          <a:xfrm>
            <a:off x="3370257" y="1447800"/>
            <a:ext cx="5572968" cy="1504826"/>
          </a:xfrm>
          <a:prstGeom prst="rect">
            <a:avLst/>
          </a:prstGeom>
          <a:noFill/>
          <a:ln>
            <a:noFill/>
          </a:ln>
        </p:spPr>
      </p:pic>
      <p:pic>
        <p:nvPicPr>
          <p:cNvPr id="25" name="Imagen 24"/>
          <p:cNvPicPr/>
          <p:nvPr/>
        </p:nvPicPr>
        <p:blipFill>
          <a:blip r:embed="rId4"/>
          <a:stretch>
            <a:fillRect/>
          </a:stretch>
        </p:blipFill>
        <p:spPr>
          <a:xfrm>
            <a:off x="4097118" y="3108686"/>
            <a:ext cx="3980082" cy="1486344"/>
          </a:xfrm>
          <a:prstGeom prst="rect">
            <a:avLst/>
          </a:prstGeom>
          <a:noFill/>
          <a:ln>
            <a:noFill/>
          </a:ln>
        </p:spPr>
      </p:pic>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2891479353"/>
                  </p:ext>
                </p:extLst>
              </p:nvPr>
            </p:nvGraphicFramePr>
            <p:xfrm>
              <a:off x="365800" y="3831103"/>
              <a:ext cx="3004457" cy="487680"/>
            </p:xfrm>
            <a:graphic>
              <a:graphicData uri="http://schemas.openxmlformats.org/drawingml/2006/table">
                <a:tbl>
                  <a:tblPr firstRow="1" firstCol="1" bandRow="1"/>
                  <a:tblGrid>
                    <a:gridCol w="3004457"/>
                  </a:tblGrid>
                  <a:tr h="472440">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𝑟𝑖𝑧𝑎𝑑𝑜</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2891479353"/>
                  </p:ext>
                </p:extLst>
              </p:nvPr>
            </p:nvGraphicFramePr>
            <p:xfrm>
              <a:off x="365800" y="3831103"/>
              <a:ext cx="3004457" cy="487680"/>
            </p:xfrm>
            <a:graphic>
              <a:graphicData uri="http://schemas.openxmlformats.org/drawingml/2006/table">
                <a:tbl>
                  <a:tblPr firstRow="1" firstCol="1" bandRow="1"/>
                  <a:tblGrid>
                    <a:gridCol w="3004457"/>
                  </a:tblGrid>
                  <a:tr h="487680">
                    <a:tc>
                      <a:txBody>
                        <a:bodyPr/>
                        <a:lstStyle/>
                        <a:p>
                          <a:endParaRPr lang="es-EC"/>
                        </a:p>
                      </a:txBody>
                      <a:tcPr marL="68580" marR="68580" marT="0" marB="0" anchor="ctr">
                        <a:lnL>
                          <a:noFill/>
                        </a:lnL>
                        <a:lnR>
                          <a:noFill/>
                        </a:lnR>
                        <a:lnT>
                          <a:noFill/>
                        </a:lnT>
                        <a:lnB>
                          <a:noFill/>
                        </a:lnB>
                        <a:blipFill rotWithShape="0">
                          <a:blip r:embed="rId5"/>
                          <a:stretch>
                            <a:fillRect/>
                          </a:stretch>
                        </a:blipFill>
                      </a:tcPr>
                    </a:tc>
                  </a:tr>
                </a:tbl>
              </a:graphicData>
            </a:graphic>
          </p:graphicFrame>
        </mc:Fallback>
      </mc:AlternateContent>
      <mc:AlternateContent xmlns:mc="http://schemas.openxmlformats.org/markup-compatibility/2006" xmlns:a14="http://schemas.microsoft.com/office/drawing/2010/main">
        <mc:Choice Requires="a14">
          <p:sp>
            <p:nvSpPr>
              <p:cNvPr id="7" name="Rectángulo 6"/>
              <p:cNvSpPr/>
              <p:nvPr/>
            </p:nvSpPr>
            <p:spPr>
              <a:xfrm>
                <a:off x="914400" y="5203206"/>
                <a:ext cx="148899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𝑟𝑖𝑧𝑎𝑑𝑜</m:t>
                              </m:r>
                            </m:sub>
                          </m:sSub>
                        </m:e>
                      </m:d>
                      <m:r>
                        <a:rPr lang="es-EC" sz="1600" i="0">
                          <a:latin typeface="Cambria Math" panose="02040503050406030204" pitchFamily="18" charset="0"/>
                        </a:rPr>
                        <m:t>≪</m:t>
                      </m:r>
                      <m:r>
                        <a:rPr lang="es-EC" sz="1600" i="1">
                          <a:latin typeface="Cambria Math" panose="02040503050406030204" pitchFamily="18" charset="0"/>
                        </a:rPr>
                        <m:t>𝑉</m:t>
                      </m:r>
                    </m:oMath>
                  </m:oMathPara>
                </a14:m>
                <a:endParaRPr lang="es-EC" sz="1600" dirty="0"/>
              </a:p>
            </p:txBody>
          </p:sp>
        </mc:Choice>
        <mc:Fallback xmlns="">
          <p:sp>
            <p:nvSpPr>
              <p:cNvPr id="7" name="Rectángulo 6"/>
              <p:cNvSpPr>
                <a:spLocks noRot="1" noChangeAspect="1" noMove="1" noResize="1" noEditPoints="1" noAdjustHandles="1" noChangeArrowheads="1" noChangeShapeType="1" noTextEdit="1"/>
              </p:cNvSpPr>
              <p:nvPr/>
            </p:nvSpPr>
            <p:spPr>
              <a:xfrm>
                <a:off x="914400" y="5203206"/>
                <a:ext cx="1488997" cy="33855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104676" y="5541760"/>
                <a:ext cx="11084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𝑣</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m:t>
                      </m:r>
                      <m:r>
                        <a:rPr lang="es-EC" i="1">
                          <a:latin typeface="Cambria Math" panose="02040503050406030204" pitchFamily="18" charset="0"/>
                        </a:rPr>
                        <m:t>𝑉</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104676" y="5541760"/>
                <a:ext cx="1108444" cy="369332"/>
              </a:xfrm>
              <a:prstGeom prst="rect">
                <a:avLst/>
              </a:prstGeom>
              <a:blipFill rotWithShape="0">
                <a:blip r:embed="rId7"/>
                <a:stretch>
                  <a:fillRect b="-13115"/>
                </a:stretch>
              </a:blipFill>
            </p:spPr>
            <p:txBody>
              <a:bodyPr/>
              <a:lstStyle/>
              <a:p>
                <a:r>
                  <a:rPr lang="es-EC">
                    <a:noFill/>
                  </a:rPr>
                  <a:t> </a:t>
                </a:r>
              </a:p>
            </p:txBody>
          </p:sp>
        </mc:Fallback>
      </mc:AlternateContent>
      <p:sp>
        <p:nvSpPr>
          <p:cNvPr id="26" name="Rectángulo 25"/>
          <p:cNvSpPr/>
          <p:nvPr/>
        </p:nvSpPr>
        <p:spPr>
          <a:xfrm>
            <a:off x="4436068" y="4497383"/>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Realizando la aproximación de pequeño rizado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0" name="Rectángulo 9"/>
              <p:cNvSpPr/>
              <p:nvPr/>
            </p:nvSpPr>
            <p:spPr>
              <a:xfrm>
                <a:off x="5701825" y="5080124"/>
                <a:ext cx="1079975" cy="830997"/>
              </a:xfrm>
              <a:prstGeom prst="rect">
                <a:avLst/>
              </a:prstGeom>
            </p:spPr>
            <p:txBody>
              <a:bodyPr wrap="none">
                <a:spAutoFit/>
              </a:bodyPr>
              <a:lstStyle/>
              <a:p>
                <a:pPr algn="ctr"/>
                <a14:m>
                  <m:oMath xmlns:m="http://schemas.openxmlformats.org/officeDocument/2006/math">
                    <m:sSub>
                      <m:sSubPr>
                        <m:ctrlPr>
                          <a:rPr lang="es-EC" sz="1600" i="1" smtClean="0">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𝐿</m:t>
                        </m:r>
                        <m:r>
                          <a:rPr lang="es-EC" sz="1600" i="0">
                            <a:latin typeface="Cambria Math" panose="02040503050406030204" pitchFamily="18" charset="0"/>
                          </a:rPr>
                          <m:t>1</m:t>
                        </m:r>
                      </m:sub>
                    </m:sSub>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b="0" i="1" smtClean="0">
                            <a:latin typeface="Cambria Math" panose="02040503050406030204" pitchFamily="18" charset="0"/>
                          </a:rPr>
                          <m:t>𝐼</m:t>
                        </m:r>
                      </m:e>
                      <m:sub>
                        <m:r>
                          <a:rPr lang="es-EC" sz="1600" i="1">
                            <a:latin typeface="Cambria Math" panose="02040503050406030204" pitchFamily="18" charset="0"/>
                          </a:rPr>
                          <m:t>𝐿</m:t>
                        </m:r>
                        <m:r>
                          <a:rPr lang="es-EC" sz="1600">
                            <a:latin typeface="Cambria Math" panose="02040503050406030204" pitchFamily="18" charset="0"/>
                          </a:rPr>
                          <m:t>1</m:t>
                        </m:r>
                      </m:sub>
                    </m:sSub>
                  </m:oMath>
                </a14:m>
                <a:r>
                  <a:rPr lang="es-EC" sz="1600" i="1" dirty="0" smtClean="0">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𝐿</m:t>
                          </m:r>
                          <m:r>
                            <a:rPr lang="es-EC" sz="1600">
                              <a:latin typeface="Cambria Math" panose="02040503050406030204" pitchFamily="18" charset="0"/>
                            </a:rPr>
                            <m:t>2</m:t>
                          </m:r>
                        </m:sub>
                      </m:sSub>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b="0" i="1" smtClean="0">
                              <a:latin typeface="Cambria Math" panose="02040503050406030204" pitchFamily="18" charset="0"/>
                            </a:rPr>
                            <m:t>𝐼</m:t>
                          </m:r>
                        </m:e>
                        <m:sub>
                          <m:r>
                            <a:rPr lang="es-EC" sz="1600" i="1">
                              <a:latin typeface="Cambria Math" panose="02040503050406030204" pitchFamily="18" charset="0"/>
                            </a:rPr>
                            <m:t>𝐿</m:t>
                          </m:r>
                          <m:r>
                            <a:rPr lang="es-EC" sz="1600">
                              <a:latin typeface="Cambria Math" panose="02040503050406030204" pitchFamily="18" charset="0"/>
                            </a:rPr>
                            <m:t>2</m:t>
                          </m:r>
                        </m:sub>
                      </m:sSub>
                    </m:oMath>
                  </m:oMathPara>
                </a14:m>
                <a:endParaRPr lang="es-EC" sz="16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𝐶</m:t>
                          </m:r>
                          <m:r>
                            <a:rPr lang="es-EC" sz="1600" i="0">
                              <a:latin typeface="Cambria Math" panose="02040503050406030204" pitchFamily="18" charset="0"/>
                            </a:rPr>
                            <m:t>1</m:t>
                          </m:r>
                        </m:sub>
                      </m:sSub>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b="0" i="1" smtClean="0">
                              <a:latin typeface="Cambria Math" panose="02040503050406030204" pitchFamily="18" charset="0"/>
                            </a:rPr>
                            <m:t>𝑉</m:t>
                          </m:r>
                        </m:e>
                        <m:sub>
                          <m:r>
                            <a:rPr lang="es-EC" sz="1600" i="1">
                              <a:latin typeface="Cambria Math" panose="02040503050406030204" pitchFamily="18" charset="0"/>
                            </a:rPr>
                            <m:t>𝐶</m:t>
                          </m:r>
                          <m:r>
                            <a:rPr lang="es-EC" sz="1600">
                              <a:latin typeface="Cambria Math" panose="02040503050406030204" pitchFamily="18" charset="0"/>
                            </a:rPr>
                            <m:t>1</m:t>
                          </m:r>
                        </m:sub>
                      </m:sSub>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5701825" y="5080124"/>
                <a:ext cx="1079975" cy="830997"/>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83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14</a:t>
            </a:fld>
            <a:endParaRPr lang="es-ES"/>
          </a:p>
        </p:txBody>
      </p:sp>
      <p:sp>
        <p:nvSpPr>
          <p:cNvPr id="12" name="Rectángulo 11"/>
          <p:cNvSpPr/>
          <p:nvPr/>
        </p:nvSpPr>
        <p:spPr>
          <a:xfrm>
            <a:off x="31106" y="1249398"/>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Primer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304800" y="3017740"/>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4" name="Imagen 13"/>
          <p:cNvPicPr/>
          <p:nvPr/>
        </p:nvPicPr>
        <p:blipFill>
          <a:blip r:embed="rId3"/>
          <a:stretch>
            <a:fillRect/>
          </a:stretch>
        </p:blipFill>
        <p:spPr>
          <a:xfrm>
            <a:off x="76200" y="1752600"/>
            <a:ext cx="4343400" cy="1332000"/>
          </a:xfrm>
          <a:prstGeom prst="rect">
            <a:avLst/>
          </a:prstGeom>
          <a:noFill/>
          <a:ln>
            <a:noFill/>
          </a:ln>
        </p:spPr>
      </p:pic>
      <p:pic>
        <p:nvPicPr>
          <p:cNvPr id="15" name="Imagen 14"/>
          <p:cNvPicPr/>
          <p:nvPr/>
        </p:nvPicPr>
        <p:blipFill rotWithShape="1">
          <a:blip r:embed="rId4"/>
          <a:srcRect l="799" t="904"/>
          <a:stretch/>
        </p:blipFill>
        <p:spPr bwMode="auto">
          <a:xfrm>
            <a:off x="4697512" y="1752600"/>
            <a:ext cx="3989288" cy="1332000"/>
          </a:xfrm>
          <a:prstGeom prst="rect">
            <a:avLst/>
          </a:prstGeom>
          <a:noFill/>
          <a:ln>
            <a:noFill/>
          </a:ln>
          <a:extLst>
            <a:ext uri="{53640926-AAD7-44D8-BBD7-CCE9431645EC}">
              <a14:shadowObscured xmlns:a14="http://schemas.microsoft.com/office/drawing/2010/main"/>
            </a:ext>
          </a:extLst>
        </p:spPr>
      </p:pic>
      <p:sp>
        <p:nvSpPr>
          <p:cNvPr id="16" name="Rectángulo 15"/>
          <p:cNvSpPr/>
          <p:nvPr/>
        </p:nvSpPr>
        <p:spPr>
          <a:xfrm>
            <a:off x="5486400" y="1194380"/>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Segundo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304800" y="434155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nvGraphicFramePr>
            <p:xfrm>
              <a:off x="1194280" y="3474720"/>
              <a:ext cx="2743200" cy="944880"/>
            </p:xfrm>
            <a:graphic>
              <a:graphicData uri="http://schemas.openxmlformats.org/drawingml/2006/table">
                <a:tbl>
                  <a:tblPr firstRow="1" firstCol="1" bandRow="1"/>
                  <a:tblGrid>
                    <a:gridCol w="274320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9" name="Tabla 8"/>
              <p:cNvGraphicFramePr>
                <a:graphicFrameLocks noGrp="1"/>
              </p:cNvGraphicFramePr>
              <p:nvPr/>
            </p:nvGraphicFramePr>
            <p:xfrm>
              <a:off x="1194280" y="3474720"/>
              <a:ext cx="2743200" cy="944880"/>
            </p:xfrm>
            <a:graphic>
              <a:graphicData uri="http://schemas.openxmlformats.org/drawingml/2006/table">
                <a:tbl>
                  <a:tblPr firstRow="1" firstCol="1" bandRow="1"/>
                  <a:tblGrid>
                    <a:gridCol w="2743200"/>
                  </a:tblGrid>
                  <a:tr h="472440">
                    <a:tc>
                      <a:txBody>
                        <a:bodyPr/>
                        <a:lstStyle/>
                        <a:p>
                          <a:endParaRPr lang="es-EC"/>
                        </a:p>
                      </a:txBody>
                      <a:tcPr marL="68580" marR="68580" marT="0" marB="0" anchor="ctr">
                        <a:lnL>
                          <a:noFill/>
                        </a:lnL>
                        <a:lnR>
                          <a:noFill/>
                        </a:lnR>
                        <a:lnT>
                          <a:noFill/>
                        </a:lnT>
                        <a:lnB>
                          <a:noFill/>
                        </a:lnB>
                        <a:blipFill rotWithShape="0">
                          <a:blip r:embed="rId5"/>
                          <a:stretch>
                            <a:fillRect b="-98718"/>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10129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a 17"/>
              <p:cNvGraphicFramePr>
                <a:graphicFrameLocks noGrp="1"/>
              </p:cNvGraphicFramePr>
              <p:nvPr/>
            </p:nvGraphicFramePr>
            <p:xfrm>
              <a:off x="1180731" y="4770120"/>
              <a:ext cx="2445119" cy="944880"/>
            </p:xfrm>
            <a:graphic>
              <a:graphicData uri="http://schemas.openxmlformats.org/drawingml/2006/table">
                <a:tbl>
                  <a:tblPr firstRow="1" firstCol="1" bandRow="1"/>
                  <a:tblGrid>
                    <a:gridCol w="244511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8" name="Tabla 17"/>
              <p:cNvGraphicFramePr>
                <a:graphicFrameLocks noGrp="1"/>
              </p:cNvGraphicFramePr>
              <p:nvPr/>
            </p:nvGraphicFramePr>
            <p:xfrm>
              <a:off x="1180731" y="4770120"/>
              <a:ext cx="2445119" cy="944880"/>
            </p:xfrm>
            <a:graphic>
              <a:graphicData uri="http://schemas.openxmlformats.org/drawingml/2006/table">
                <a:tbl>
                  <a:tblPr firstRow="1" firstCol="1" bandRow="1"/>
                  <a:tblGrid>
                    <a:gridCol w="2445119"/>
                  </a:tblGrid>
                  <a:tr h="472440">
                    <a:tc>
                      <a:txBody>
                        <a:bodyPr/>
                        <a:lstStyle/>
                        <a:p>
                          <a:endParaRPr lang="es-EC"/>
                        </a:p>
                      </a:txBody>
                      <a:tcPr marL="68580" marR="68580" marT="0" marB="0" anchor="ctr">
                        <a:lnL>
                          <a:noFill/>
                        </a:lnL>
                        <a:lnR>
                          <a:noFill/>
                        </a:lnR>
                        <a:lnT>
                          <a:noFill/>
                        </a:lnT>
                        <a:lnB>
                          <a:noFill/>
                        </a:lnB>
                        <a:blipFill rotWithShape="0">
                          <a:blip r:embed="rId6"/>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00000"/>
                          </a:stretch>
                        </a:blipFill>
                      </a:tcPr>
                    </a:tc>
                  </a:tr>
                </a:tbl>
              </a:graphicData>
            </a:graphic>
          </p:graphicFrame>
        </mc:Fallback>
      </mc:AlternateContent>
      <p:sp>
        <p:nvSpPr>
          <p:cNvPr id="20" name="Rectángulo 19"/>
          <p:cNvSpPr/>
          <p:nvPr/>
        </p:nvSpPr>
        <p:spPr>
          <a:xfrm>
            <a:off x="4901720" y="3070970"/>
            <a:ext cx="3302182" cy="53406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ángulo 20"/>
          <p:cNvSpPr/>
          <p:nvPr/>
        </p:nvSpPr>
        <p:spPr>
          <a:xfrm>
            <a:off x="4901720" y="437181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22" name="Tabla 21"/>
              <p:cNvGraphicFramePr>
                <a:graphicFrameLocks noGrp="1"/>
              </p:cNvGraphicFramePr>
              <p:nvPr/>
            </p:nvGraphicFramePr>
            <p:xfrm>
              <a:off x="5791200" y="3504980"/>
              <a:ext cx="2743200" cy="944880"/>
            </p:xfrm>
            <a:graphic>
              <a:graphicData uri="http://schemas.openxmlformats.org/drawingml/2006/table">
                <a:tbl>
                  <a:tblPr firstRow="1" firstCol="1" bandRow="1"/>
                  <a:tblGrid>
                    <a:gridCol w="274320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b="0" i="1" smtClean="0">
                                        <a:effectLst/>
                                        <a:latin typeface="Cambria Math" panose="02040503050406030204" pitchFamily="18"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2" name="Tabla 21"/>
              <p:cNvGraphicFramePr>
                <a:graphicFrameLocks noGrp="1"/>
              </p:cNvGraphicFramePr>
              <p:nvPr/>
            </p:nvGraphicFramePr>
            <p:xfrm>
              <a:off x="5791200" y="3504980"/>
              <a:ext cx="2743200" cy="944880"/>
            </p:xfrm>
            <a:graphic>
              <a:graphicData uri="http://schemas.openxmlformats.org/drawingml/2006/table">
                <a:tbl>
                  <a:tblPr firstRow="1" firstCol="1" bandRow="1"/>
                  <a:tblGrid>
                    <a:gridCol w="2743200"/>
                  </a:tblGrid>
                  <a:tr h="472440">
                    <a:tc>
                      <a:txBody>
                        <a:bodyPr/>
                        <a:lstStyle/>
                        <a:p>
                          <a:endParaRPr lang="es-EC"/>
                        </a:p>
                      </a:txBody>
                      <a:tcPr marL="68580" marR="68580" marT="0" marB="0" anchor="ctr">
                        <a:lnL>
                          <a:noFill/>
                        </a:lnL>
                        <a:lnR>
                          <a:noFill/>
                        </a:lnR>
                        <a:lnT>
                          <a:noFill/>
                        </a:lnT>
                        <a:lnB>
                          <a:noFill/>
                        </a:lnB>
                        <a:blipFill rotWithShape="0">
                          <a:blip r:embed="rId7"/>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7"/>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nvGraphicFramePr>
            <p:xfrm>
              <a:off x="5777651" y="4800380"/>
              <a:ext cx="2445119" cy="944880"/>
            </p:xfrm>
            <a:graphic>
              <a:graphicData uri="http://schemas.openxmlformats.org/drawingml/2006/table">
                <a:tbl>
                  <a:tblPr firstRow="1" firstCol="1" bandRow="1"/>
                  <a:tblGrid>
                    <a:gridCol w="244511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b="0" i="1" smtClean="0">
                                        <a:effectLst/>
                                        <a:latin typeface="Cambria Math" panose="02040503050406030204" pitchFamily="18"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cs typeface="Times New Roman" panose="02020603050405020304" pitchFamily="18" charset="0"/>
                                      </a:rPr>
                                    </m:ctrlPr>
                                  </m:fPr>
                                  <m:num>
                                    <m:r>
                                      <a:rPr lang="es-EC" sz="1600" b="0" i="1" smtClean="0">
                                        <a:effectLst/>
                                        <a:latin typeface="Cambria Math" panose="02040503050406030204" pitchFamily="18"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3" name="Tabla 22"/>
              <p:cNvGraphicFramePr>
                <a:graphicFrameLocks noGrp="1"/>
              </p:cNvGraphicFramePr>
              <p:nvPr/>
            </p:nvGraphicFramePr>
            <p:xfrm>
              <a:off x="5777651" y="4800380"/>
              <a:ext cx="2445119" cy="944880"/>
            </p:xfrm>
            <a:graphic>
              <a:graphicData uri="http://schemas.openxmlformats.org/drawingml/2006/table">
                <a:tbl>
                  <a:tblPr firstRow="1" firstCol="1" bandRow="1"/>
                  <a:tblGrid>
                    <a:gridCol w="2445119"/>
                  </a:tblGrid>
                  <a:tr h="472440">
                    <a:tc>
                      <a:txBody>
                        <a:bodyPr/>
                        <a:lstStyle/>
                        <a:p>
                          <a:endParaRPr lang="es-EC"/>
                        </a:p>
                      </a:txBody>
                      <a:tcPr marL="68580" marR="68580" marT="0" marB="0" anchor="ctr">
                        <a:lnL>
                          <a:noFill/>
                        </a:lnL>
                        <a:lnR>
                          <a:noFill/>
                        </a:lnR>
                        <a:lnT>
                          <a:noFill/>
                        </a:lnT>
                        <a:lnB>
                          <a:noFill/>
                        </a:lnB>
                        <a:blipFill rotWithShape="0">
                          <a:blip r:embed="rId8"/>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8"/>
                          <a:stretch>
                            <a:fillRect t="-100000"/>
                          </a:stretch>
                        </a:blipFill>
                      </a:tcPr>
                    </a:tc>
                  </a:tr>
                </a:tbl>
              </a:graphicData>
            </a:graphic>
          </p:graphicFrame>
        </mc:Fallback>
      </mc:AlternateContent>
    </p:spTree>
    <p:extLst>
      <p:ext uri="{BB962C8B-B14F-4D97-AF65-F5344CB8AC3E}">
        <p14:creationId xmlns:p14="http://schemas.microsoft.com/office/powerpoint/2010/main" val="10921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15</a:t>
            </a:fld>
            <a:endParaRPr lang="es-ES"/>
          </a:p>
        </p:txBody>
      </p:sp>
      <p:sp>
        <p:nvSpPr>
          <p:cNvPr id="13" name="Rectángulo 12"/>
          <p:cNvSpPr/>
          <p:nvPr/>
        </p:nvSpPr>
        <p:spPr>
          <a:xfrm>
            <a:off x="304800" y="1160151"/>
            <a:ext cx="365682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del voltaje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533400" y="4572000"/>
            <a:ext cx="3302182"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Ciclo de trabajo D: </a:t>
            </a:r>
            <a:endParaRPr lang="es-EC" sz="17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ángulo 23"/>
          <p:cNvSpPr/>
          <p:nvPr/>
        </p:nvSpPr>
        <p:spPr>
          <a:xfrm>
            <a:off x="4901720" y="1160151"/>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rotWithShape="1">
          <a:blip r:embed="rId3"/>
          <a:srcRect t="52990"/>
          <a:stretch/>
        </p:blipFill>
        <p:spPr>
          <a:xfrm>
            <a:off x="4901720" y="1708231"/>
            <a:ext cx="2642080" cy="2177969"/>
          </a:xfrm>
          <a:prstGeom prst="rect">
            <a:avLst/>
          </a:prstGeom>
          <a:noFill/>
          <a:ln>
            <a:noFill/>
          </a:ln>
        </p:spPr>
      </p:pic>
      <p:pic>
        <p:nvPicPr>
          <p:cNvPr id="26" name="Imagen 25"/>
          <p:cNvPicPr/>
          <p:nvPr/>
        </p:nvPicPr>
        <p:blipFill rotWithShape="1">
          <a:blip r:embed="rId3"/>
          <a:srcRect b="49373"/>
          <a:stretch/>
        </p:blipFill>
        <p:spPr>
          <a:xfrm>
            <a:off x="304799" y="1731645"/>
            <a:ext cx="2700000" cy="2305519"/>
          </a:xfrm>
          <a:prstGeom prst="rect">
            <a:avLst/>
          </a:prstGeom>
          <a:noFill/>
          <a:ln>
            <a:noFill/>
          </a:ln>
        </p:spPr>
      </p:pic>
      <mc:AlternateContent xmlns:mc="http://schemas.openxmlformats.org/markup-compatibility/2006" xmlns:a14="http://schemas.microsoft.com/office/drawing/2010/main">
        <mc:Choice Requires="a14">
          <p:sp>
            <p:nvSpPr>
              <p:cNvPr id="28" name="Rectángulo 27"/>
              <p:cNvSpPr/>
              <p:nvPr/>
            </p:nvSpPr>
            <p:spPr>
              <a:xfrm>
                <a:off x="533400" y="4114800"/>
                <a:ext cx="7924800" cy="65399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700"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transistor </a:t>
                </a:r>
                <a14:m>
                  <m:oMath xmlns:m="http://schemas.openxmlformats.org/officeDocument/2006/math">
                    <m:sSub>
                      <m:sSubPr>
                        <m:ctrlPr>
                          <a:rPr lang="es-EC" sz="1700" i="1" smtClean="0">
                            <a:solidFill>
                              <a:schemeClr val="tx1"/>
                            </a:solidFill>
                            <a:latin typeface="Cambria Math" panose="02040503050406030204" pitchFamily="18" charset="0"/>
                            <a:cs typeface="Times New Roman" panose="02020603050405020304" pitchFamily="18" charset="0"/>
                          </a:rPr>
                        </m:ctrlPr>
                      </m:sSubPr>
                      <m:e>
                        <m:r>
                          <a:rPr lang="es-EC" sz="17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s-EC" sz="17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C" sz="1700"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conmuta periódicamente a una frecuencia </a:t>
                </a:r>
                <a14:m>
                  <m:oMath xmlns:m="http://schemas.openxmlformats.org/officeDocument/2006/math">
                    <m:sSub>
                      <m:sSubPr>
                        <m:ctrlPr>
                          <a:rPr lang="es-EC" sz="1700" i="1" smtClean="0">
                            <a:solidFill>
                              <a:schemeClr val="tx1"/>
                            </a:solidFill>
                            <a:latin typeface="Cambria Math" panose="02040503050406030204" pitchFamily="18" charset="0"/>
                            <a:cs typeface="Times New Roman" panose="02020603050405020304" pitchFamily="18" charset="0"/>
                          </a:rPr>
                        </m:ctrlPr>
                      </m:sSubPr>
                      <m:e>
                        <m:r>
                          <a:rPr lang="es-EC" sz="17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7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s-EC" sz="1700"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y periodo </a:t>
                </a:r>
                <a14:m>
                  <m:oMath xmlns:m="http://schemas.openxmlformats.org/officeDocument/2006/math">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𝑇</m:t>
                        </m:r>
                      </m:e>
                      <m:sub>
                        <m:r>
                          <a:rPr lang="es-EC" sz="1700" i="1">
                            <a:solidFill>
                              <a:schemeClr val="tx1"/>
                            </a:solidFill>
                            <a:latin typeface="Cambria Math" panose="02040503050406030204" pitchFamily="18" charset="0"/>
                          </a:rPr>
                          <m:t>𝑠</m:t>
                        </m:r>
                      </m:sub>
                    </m:sSub>
                    <m:r>
                      <a:rPr lang="es-EC" sz="1700" i="1">
                        <a:solidFill>
                          <a:schemeClr val="tx1"/>
                        </a:solidFill>
                        <a:latin typeface="Cambria Math" panose="02040503050406030204" pitchFamily="18" charset="0"/>
                      </a:rPr>
                      <m:t>=</m:t>
                    </m:r>
                    <m:f>
                      <m:fPr>
                        <m:type m:val="lin"/>
                        <m:ctrlPr>
                          <a:rPr lang="es-EC" sz="1700" i="1">
                            <a:solidFill>
                              <a:schemeClr val="tx1"/>
                            </a:solidFill>
                            <a:latin typeface="Cambria Math" panose="02040503050406030204" pitchFamily="18" charset="0"/>
                          </a:rPr>
                        </m:ctrlPr>
                      </m:fPr>
                      <m:num>
                        <m:r>
                          <a:rPr lang="es-EC" sz="1700" i="1">
                            <a:solidFill>
                              <a:schemeClr val="tx1"/>
                            </a:solidFill>
                            <a:latin typeface="Cambria Math" panose="02040503050406030204" pitchFamily="18" charset="0"/>
                          </a:rPr>
                          <m:t>1</m:t>
                        </m:r>
                      </m:num>
                      <m:den>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𝑓</m:t>
                            </m:r>
                          </m:e>
                          <m:sub>
                            <m:r>
                              <a:rPr lang="es-EC" sz="1700" i="1">
                                <a:solidFill>
                                  <a:schemeClr val="tx1"/>
                                </a:solidFill>
                                <a:latin typeface="Cambria Math" panose="02040503050406030204" pitchFamily="18" charset="0"/>
                              </a:rPr>
                              <m:t>𝑠</m:t>
                            </m:r>
                          </m:sub>
                        </m:sSub>
                      </m:den>
                    </m:f>
                  </m:oMath>
                </a14:m>
                <a:endParaRPr lang="es-EC" sz="1700" i="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8" name="Rectángulo 27"/>
              <p:cNvSpPr>
                <a:spLocks noRot="1" noChangeAspect="1" noMove="1" noResize="1" noEditPoints="1" noAdjustHandles="1" noChangeArrowheads="1" noChangeShapeType="1" noTextEdit="1"/>
              </p:cNvSpPr>
              <p:nvPr/>
            </p:nvSpPr>
            <p:spPr>
              <a:xfrm>
                <a:off x="533400" y="4114800"/>
                <a:ext cx="7924800" cy="653997"/>
              </a:xfrm>
              <a:prstGeom prst="rect">
                <a:avLst/>
              </a:prstGeom>
              <a:blipFill rotWithShape="0">
                <a:blip r:embed="rId4"/>
                <a:stretch>
                  <a:fillRect t="-37383" b="-66355"/>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77725" y="5122899"/>
                <a:ext cx="2283959"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𝐷</m:t>
                      </m:r>
                      <m:r>
                        <a:rPr lang="es-EC" sz="1600" i="0">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panose="02040503050406030204" pitchFamily="18" charset="0"/>
                                </a:rPr>
                                <m:t>𝑡</m:t>
                              </m:r>
                            </m:e>
                            <m:sub>
                              <m:r>
                                <a:rPr lang="es-EC" sz="1600" i="1">
                                  <a:latin typeface="Cambria Math" panose="02040503050406030204" pitchFamily="18" charset="0"/>
                                </a:rPr>
                                <m:t>𝑜𝑛</m:t>
                              </m:r>
                            </m:sub>
                          </m:sSub>
                        </m:num>
                        <m:den>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den>
                      </m:f>
                      <m:r>
                        <a:rPr lang="es-EC" sz="1600" i="0">
                          <a:latin typeface="Cambria Math" panose="02040503050406030204" pitchFamily="18" charset="0"/>
                        </a:rPr>
                        <m:t>; </m:t>
                      </m:r>
                      <m:r>
                        <a:rPr lang="es-EC" sz="1600" b="0" i="0" smtClean="0">
                          <a:latin typeface="Cambria Math" panose="02040503050406030204" pitchFamily="18" charset="0"/>
                        </a:rPr>
                        <m:t>  </m:t>
                      </m:r>
                      <m:r>
                        <a:rPr lang="es-EC" sz="1600" i="0">
                          <a:latin typeface="Cambria Math" panose="02040503050406030204" pitchFamily="18" charset="0"/>
                        </a:rPr>
                        <m:t>0≤</m:t>
                      </m:r>
                      <m:sSub>
                        <m:sSubPr>
                          <m:ctrlPr>
                            <a:rPr lang="es-EC" sz="1600" i="1">
                              <a:latin typeface="Cambria Math" panose="02040503050406030204" pitchFamily="18" charset="0"/>
                            </a:rPr>
                          </m:ctrlPr>
                        </m:sSubPr>
                        <m:e>
                          <m:r>
                            <a:rPr lang="es-EC" sz="1600" i="1">
                              <a:latin typeface="Cambria Math" panose="02040503050406030204" pitchFamily="18" charset="0"/>
                            </a:rPr>
                            <m:t>𝑡</m:t>
                          </m:r>
                        </m:e>
                        <m:sub>
                          <m:r>
                            <a:rPr lang="es-EC" sz="1600" i="1">
                              <a:latin typeface="Cambria Math" panose="02040503050406030204" pitchFamily="18" charset="0"/>
                            </a:rPr>
                            <m:t>𝑜𝑛</m:t>
                          </m:r>
                        </m:sub>
                      </m:sSub>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oMath>
                  </m:oMathPara>
                </a14:m>
                <a:endParaRPr lang="es-EC" sz="1600" dirty="0"/>
              </a:p>
            </p:txBody>
          </p:sp>
        </mc:Choice>
        <mc:Fallback xmlns="">
          <p:sp>
            <p:nvSpPr>
              <p:cNvPr id="5" name="Rectángulo 4"/>
              <p:cNvSpPr>
                <a:spLocks noRot="1" noChangeAspect="1" noMove="1" noResize="1" noEditPoints="1" noAdjustHandles="1" noChangeArrowheads="1" noChangeShapeType="1" noTextEdit="1"/>
              </p:cNvSpPr>
              <p:nvPr/>
            </p:nvSpPr>
            <p:spPr>
              <a:xfrm>
                <a:off x="377725" y="5122899"/>
                <a:ext cx="2283959" cy="578685"/>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897237" y="5777784"/>
                <a:ext cx="1148071" cy="338554"/>
              </a:xfrm>
              <a:prstGeom prst="rect">
                <a:avLst/>
              </a:prstGeom>
            </p:spPr>
            <p:txBody>
              <a:bodyPr wrap="none">
                <a:spAutoFit/>
              </a:bodyPr>
              <a:lstStyle/>
              <a:p>
                <a14:m>
                  <m:oMath xmlns:m="http://schemas.openxmlformats.org/officeDocument/2006/math">
                    <m:r>
                      <a:rPr lang="es-EC" sz="1600">
                        <a:latin typeface="Cambria Math" panose="02040503050406030204" pitchFamily="18" charset="0"/>
                        <a:ea typeface="Calibri" panose="020F0502020204030204" pitchFamily="34" charset="0"/>
                        <a:cs typeface="Times New Roman" panose="02020603050405020304" pitchFamily="18" charset="0"/>
                      </a:rPr>
                      <m:t>0≤</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600">
                        <a:effectLst/>
                        <a:latin typeface="Cambria Math" panose="02040503050406030204" pitchFamily="18" charset="0"/>
                        <a:ea typeface="Calibri" panose="020F0502020204030204" pitchFamily="34" charset="0"/>
                        <a:cs typeface="Times New Roman" panose="02020603050405020304" pitchFamily="18" charset="0"/>
                      </a:rPr>
                      <m:t>≤1</m:t>
                    </m:r>
                  </m:oMath>
                </a14:m>
                <a:r>
                  <a:rPr lang="es-EC" sz="1600" dirty="0">
                    <a:effectLst/>
                    <a:latin typeface="Times New Roman" panose="02020603050405020304" pitchFamily="18" charset="0"/>
                    <a:ea typeface="Calibri" panose="020F0502020204030204" pitchFamily="34" charset="0"/>
                  </a:rPr>
                  <a:t> </a:t>
                </a:r>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897237" y="5777784"/>
                <a:ext cx="1148071" cy="33855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3200400" y="4572000"/>
                <a:ext cx="21336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Complemento </a:t>
                </a:r>
                <a14:m>
                  <m:oMath xmlns:m="http://schemas.openxmlformats.org/officeDocument/2006/math">
                    <m:r>
                      <a:rPr lang="es-EC" sz="1700" i="1" smtClean="0">
                        <a:solidFill>
                          <a:schemeClr val="tx1"/>
                        </a:solidFill>
                        <a:latin typeface="Cambria Math" panose="02040503050406030204" pitchFamily="18" charset="0"/>
                      </a:rPr>
                      <m:t>𝐷</m:t>
                    </m:r>
                    <m:r>
                      <a:rPr lang="es-EC" sz="1700" i="1" smtClean="0">
                        <a:solidFill>
                          <a:schemeClr val="tx1"/>
                        </a:solidFill>
                        <a:latin typeface="Cambria Math" panose="02040503050406030204" pitchFamily="18" charset="0"/>
                      </a:rPr>
                      <m:t>′</m:t>
                    </m:r>
                  </m:oMath>
                </a14:m>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s-EC" sz="17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9" name="Rectángulo 28"/>
              <p:cNvSpPr>
                <a:spLocks noRot="1" noChangeAspect="1" noMove="1" noResize="1" noEditPoints="1" noAdjustHandles="1" noChangeArrowheads="1" noChangeShapeType="1" noTextEdit="1"/>
              </p:cNvSpPr>
              <p:nvPr/>
            </p:nvSpPr>
            <p:spPr>
              <a:xfrm>
                <a:off x="3200400" y="4572000"/>
                <a:ext cx="2133600" cy="640524"/>
              </a:xfrm>
              <a:prstGeom prst="rect">
                <a:avLst/>
              </a:prstGeom>
              <a:blipFill rotWithShape="0">
                <a:blip r:embed="rId7"/>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3623331" y="5256380"/>
                <a:ext cx="120218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𝐷</m:t>
                      </m:r>
                      <m:r>
                        <a:rPr lang="es-EC" sz="1600" b="0" i="1" smtClean="0">
                          <a:latin typeface="Cambria Math" panose="02040503050406030204" pitchFamily="18" charset="0"/>
                        </a:rPr>
                        <m:t>′</m:t>
                      </m:r>
                      <m:r>
                        <a:rPr lang="es-EC" sz="1600" i="0">
                          <a:latin typeface="Cambria Math" panose="02040503050406030204" pitchFamily="18" charset="0"/>
                        </a:rPr>
                        <m:t>=</m:t>
                      </m:r>
                      <m:r>
                        <a:rPr lang="es-EC" sz="1600" b="0" i="1" smtClean="0">
                          <a:latin typeface="Cambria Math" panose="02040503050406030204" pitchFamily="18" charset="0"/>
                        </a:rPr>
                        <m:t>1−</m:t>
                      </m:r>
                      <m:r>
                        <a:rPr lang="es-EC" sz="1600" b="0" i="1" smtClean="0">
                          <a:latin typeface="Cambria Math" panose="02040503050406030204" pitchFamily="18" charset="0"/>
                        </a:rPr>
                        <m:t>𝐷</m:t>
                      </m:r>
                    </m:oMath>
                  </m:oMathPara>
                </a14:m>
                <a:endParaRPr lang="es-EC" sz="1600" dirty="0"/>
              </a:p>
            </p:txBody>
          </p:sp>
        </mc:Choice>
        <mc:Fallback xmlns="">
          <p:sp>
            <p:nvSpPr>
              <p:cNvPr id="30" name="Rectángulo 29"/>
              <p:cNvSpPr>
                <a:spLocks noRot="1" noChangeAspect="1" noMove="1" noResize="1" noEditPoints="1" noAdjustHandles="1" noChangeArrowheads="1" noChangeShapeType="1" noTextEdit="1"/>
              </p:cNvSpPr>
              <p:nvPr/>
            </p:nvSpPr>
            <p:spPr>
              <a:xfrm>
                <a:off x="3623331" y="5256380"/>
                <a:ext cx="1202189" cy="338554"/>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5352294" y="4672929"/>
                <a:ext cx="337459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14:m>
                  <m:oMath xmlns:m="http://schemas.openxmlformats.org/officeDocument/2006/math">
                    <m:r>
                      <a:rPr lang="es-EC" sz="1700" i="1" smtClean="0">
                        <a:solidFill>
                          <a:schemeClr val="tx1"/>
                        </a:solidFill>
                        <a:latin typeface="Cambria Math" panose="02040503050406030204" pitchFamily="18" charset="0"/>
                      </a:rPr>
                      <m:t>𝐷</m:t>
                    </m:r>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𝑇</m:t>
                        </m:r>
                      </m:e>
                      <m:sub>
                        <m:r>
                          <a:rPr lang="es-EC" sz="1700" i="1">
                            <a:solidFill>
                              <a:schemeClr val="tx1"/>
                            </a:solidFill>
                            <a:latin typeface="Cambria Math" panose="02040503050406030204" pitchFamily="18" charset="0"/>
                          </a:rPr>
                          <m:t>𝑠</m:t>
                        </m:r>
                      </m:sub>
                    </m:sSub>
                  </m:oMath>
                </a14:m>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s-EC" sz="1700" dirty="0">
                    <a:solidFill>
                      <a:schemeClr val="tx1"/>
                    </a:solidFill>
                  </a:rPr>
                  <a:t>fracción de tiempo en que </a:t>
                </a:r>
                <a14:m>
                  <m:oMath xmlns:m="http://schemas.openxmlformats.org/officeDocument/2006/math">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𝑄</m:t>
                        </m:r>
                      </m:e>
                      <m:sub>
                        <m:r>
                          <a:rPr lang="es-EC" sz="1700">
                            <a:solidFill>
                              <a:schemeClr val="tx1"/>
                            </a:solidFill>
                            <a:latin typeface="Cambria Math" panose="02040503050406030204" pitchFamily="18" charset="0"/>
                          </a:rPr>
                          <m:t>1</m:t>
                        </m:r>
                      </m:sub>
                    </m:sSub>
                  </m:oMath>
                </a14:m>
                <a:r>
                  <a:rPr lang="es-EC" sz="1700" dirty="0">
                    <a:solidFill>
                      <a:schemeClr val="tx1"/>
                    </a:solidFill>
                  </a:rPr>
                  <a:t> conduce</a:t>
                </a:r>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durante un </a:t>
                </a:r>
                <a14:m>
                  <m:oMath xmlns:m="http://schemas.openxmlformats.org/officeDocument/2006/math">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𝑇</m:t>
                        </m:r>
                      </m:e>
                      <m:sub>
                        <m:r>
                          <a:rPr lang="es-EC" sz="1700" i="1">
                            <a:solidFill>
                              <a:schemeClr val="tx1"/>
                            </a:solidFill>
                            <a:latin typeface="Cambria Math" panose="02040503050406030204" pitchFamily="18" charset="0"/>
                          </a:rPr>
                          <m:t>𝑠</m:t>
                        </m:r>
                      </m:sub>
                    </m:sSub>
                  </m:oMath>
                </a14:m>
                <a:endParaRPr lang="es-EC" sz="17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31" name="Rectángulo 30"/>
              <p:cNvSpPr>
                <a:spLocks noRot="1" noChangeAspect="1" noMove="1" noResize="1" noEditPoints="1" noAdjustHandles="1" noChangeArrowheads="1" noChangeShapeType="1" noTextEdit="1"/>
              </p:cNvSpPr>
              <p:nvPr/>
            </p:nvSpPr>
            <p:spPr>
              <a:xfrm>
                <a:off x="5352294" y="4672929"/>
                <a:ext cx="3374590" cy="640524"/>
              </a:xfrm>
              <a:prstGeom prst="rect">
                <a:avLst/>
              </a:prstGeom>
              <a:blipFill rotWithShape="0">
                <a:blip r:embed="rId9"/>
                <a:stretch>
                  <a:fillRect t="-2857" b="-6667"/>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Rectángulo 31"/>
              <p:cNvSpPr/>
              <p:nvPr/>
            </p:nvSpPr>
            <p:spPr>
              <a:xfrm>
                <a:off x="5352294" y="5313453"/>
                <a:ext cx="337459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14:m>
                  <m:oMath xmlns:m="http://schemas.openxmlformats.org/officeDocument/2006/math">
                    <m:r>
                      <a:rPr lang="es-EC" sz="1700" i="1" smtClean="0">
                        <a:solidFill>
                          <a:schemeClr val="tx1"/>
                        </a:solidFill>
                        <a:latin typeface="Cambria Math" panose="02040503050406030204" pitchFamily="18" charset="0"/>
                      </a:rPr>
                      <m:t>𝐷</m:t>
                    </m:r>
                    <m:sSub>
                      <m:sSubPr>
                        <m:ctrlPr>
                          <a:rPr lang="es-EC" sz="1700" i="1">
                            <a:solidFill>
                              <a:schemeClr val="tx1"/>
                            </a:solidFill>
                            <a:latin typeface="Cambria Math" panose="02040503050406030204" pitchFamily="18" charset="0"/>
                          </a:rPr>
                        </m:ctrlPr>
                      </m:sSubPr>
                      <m:e>
                        <m:r>
                          <a:rPr lang="es-EC" sz="1700" b="0" i="1" smtClean="0">
                            <a:solidFill>
                              <a:schemeClr val="tx1"/>
                            </a:solidFill>
                            <a:latin typeface="Cambria Math" panose="02040503050406030204" pitchFamily="18" charset="0"/>
                          </a:rPr>
                          <m:t>′</m:t>
                        </m:r>
                        <m:r>
                          <a:rPr lang="es-EC" sz="1700" i="1">
                            <a:solidFill>
                              <a:schemeClr val="tx1"/>
                            </a:solidFill>
                            <a:latin typeface="Cambria Math" panose="02040503050406030204" pitchFamily="18" charset="0"/>
                          </a:rPr>
                          <m:t>𝑇</m:t>
                        </m:r>
                      </m:e>
                      <m:sub>
                        <m:r>
                          <a:rPr lang="es-EC" sz="1700" i="1">
                            <a:solidFill>
                              <a:schemeClr val="tx1"/>
                            </a:solidFill>
                            <a:latin typeface="Cambria Math" panose="02040503050406030204" pitchFamily="18" charset="0"/>
                          </a:rPr>
                          <m:t>𝑠</m:t>
                        </m:r>
                      </m:sub>
                    </m:sSub>
                  </m:oMath>
                </a14:m>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s-EC" sz="1700" dirty="0">
                    <a:solidFill>
                      <a:schemeClr val="tx1"/>
                    </a:solidFill>
                  </a:rPr>
                  <a:t>fracción de tiempo en que </a:t>
                </a:r>
                <a14:m>
                  <m:oMath xmlns:m="http://schemas.openxmlformats.org/officeDocument/2006/math">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𝑄</m:t>
                        </m:r>
                      </m:e>
                      <m:sub>
                        <m:r>
                          <a:rPr lang="es-EC" sz="1700">
                            <a:solidFill>
                              <a:schemeClr val="tx1"/>
                            </a:solidFill>
                            <a:latin typeface="Cambria Math" panose="02040503050406030204" pitchFamily="18" charset="0"/>
                          </a:rPr>
                          <m:t>1</m:t>
                        </m:r>
                      </m:sub>
                    </m:sSub>
                  </m:oMath>
                </a14:m>
                <a:r>
                  <a:rPr lang="es-EC" sz="1700" dirty="0">
                    <a:solidFill>
                      <a:schemeClr val="tx1"/>
                    </a:solidFill>
                  </a:rPr>
                  <a:t> </a:t>
                </a:r>
                <a:r>
                  <a:rPr lang="es-EC" sz="1700" dirty="0" smtClean="0">
                    <a:solidFill>
                      <a:schemeClr val="tx1"/>
                    </a:solidFill>
                  </a:rPr>
                  <a:t>no conduce</a:t>
                </a:r>
                <a:r>
                  <a:rPr lang="es-EC" sz="17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durante un </a:t>
                </a:r>
                <a14:m>
                  <m:oMath xmlns:m="http://schemas.openxmlformats.org/officeDocument/2006/math">
                    <m:sSub>
                      <m:sSubPr>
                        <m:ctrlPr>
                          <a:rPr lang="es-EC" sz="1700" i="1">
                            <a:solidFill>
                              <a:schemeClr val="tx1"/>
                            </a:solidFill>
                            <a:latin typeface="Cambria Math" panose="02040503050406030204" pitchFamily="18" charset="0"/>
                          </a:rPr>
                        </m:ctrlPr>
                      </m:sSubPr>
                      <m:e>
                        <m:r>
                          <a:rPr lang="es-EC" sz="1700" i="1">
                            <a:solidFill>
                              <a:schemeClr val="tx1"/>
                            </a:solidFill>
                            <a:latin typeface="Cambria Math" panose="02040503050406030204" pitchFamily="18" charset="0"/>
                          </a:rPr>
                          <m:t>𝑇</m:t>
                        </m:r>
                      </m:e>
                      <m:sub>
                        <m:r>
                          <a:rPr lang="es-EC" sz="1700" i="1">
                            <a:solidFill>
                              <a:schemeClr val="tx1"/>
                            </a:solidFill>
                            <a:latin typeface="Cambria Math" panose="02040503050406030204" pitchFamily="18" charset="0"/>
                          </a:rPr>
                          <m:t>𝑠</m:t>
                        </m:r>
                      </m:sub>
                    </m:sSub>
                  </m:oMath>
                </a14:m>
                <a:endParaRPr lang="es-EC" sz="17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32" name="Rectángulo 31"/>
              <p:cNvSpPr>
                <a:spLocks noRot="1" noChangeAspect="1" noMove="1" noResize="1" noEditPoints="1" noAdjustHandles="1" noChangeArrowheads="1" noChangeShapeType="1" noTextEdit="1"/>
              </p:cNvSpPr>
              <p:nvPr/>
            </p:nvSpPr>
            <p:spPr>
              <a:xfrm>
                <a:off x="5352294" y="5313453"/>
                <a:ext cx="3374590" cy="640524"/>
              </a:xfrm>
              <a:prstGeom prst="rect">
                <a:avLst/>
              </a:prstGeom>
              <a:blipFill rotWithShape="0">
                <a:blip r:embed="rId10"/>
                <a:stretch>
                  <a:fillRect t="-2857" b="-6667"/>
                </a:stretch>
              </a:blipFill>
              <a:ln>
                <a:noFill/>
              </a:ln>
            </p:spPr>
            <p:txBody>
              <a:bodyPr/>
              <a:lstStyle/>
              <a:p>
                <a:r>
                  <a:rPr lang="es-EC">
                    <a:noFill/>
                  </a:rPr>
                  <a:t> </a:t>
                </a:r>
              </a:p>
            </p:txBody>
          </p:sp>
        </mc:Fallback>
      </mc:AlternateContent>
      <p:cxnSp>
        <p:nvCxnSpPr>
          <p:cNvPr id="34" name="Conector recto 33"/>
          <p:cNvCxnSpPr/>
          <p:nvPr/>
        </p:nvCxnSpPr>
        <p:spPr>
          <a:xfrm>
            <a:off x="1676400" y="2590800"/>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5" name="Rectángulo 34"/>
          <p:cNvSpPr/>
          <p:nvPr/>
        </p:nvSpPr>
        <p:spPr>
          <a:xfrm>
            <a:off x="474131" y="3944194"/>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37" name="Conector recto 36"/>
          <p:cNvCxnSpPr/>
          <p:nvPr/>
        </p:nvCxnSpPr>
        <p:spPr>
          <a:xfrm>
            <a:off x="6239089" y="2530789"/>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8" name="Rectángulo 37"/>
          <p:cNvSpPr/>
          <p:nvPr/>
        </p:nvSpPr>
        <p:spPr>
          <a:xfrm>
            <a:off x="5036820" y="3884183"/>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88253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4" grpId="0" animBg="1"/>
      <p:bldP spid="28" grpId="0"/>
      <p:bldP spid="29" grpId="0"/>
      <p:bldP spid="31" grpId="0"/>
      <p:bldP spid="32" grpId="0"/>
      <p:bldP spid="35"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16</a:t>
            </a:fld>
            <a:endParaRPr lang="es-ES"/>
          </a:p>
        </p:txBody>
      </p:sp>
      <p:sp>
        <p:nvSpPr>
          <p:cNvPr id="13" name="Rectángulo 12"/>
          <p:cNvSpPr/>
          <p:nvPr/>
        </p:nvSpPr>
        <p:spPr>
          <a:xfrm>
            <a:off x="304800" y="1160151"/>
            <a:ext cx="365682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Principio de balance voltios-segundos del inductor</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ángulo 23"/>
          <p:cNvSpPr/>
          <p:nvPr/>
        </p:nvSpPr>
        <p:spPr>
          <a:xfrm>
            <a:off x="4901720" y="1160151"/>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Principio de balance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carga del capacitor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rotWithShape="1">
          <a:blip r:embed="rId3"/>
          <a:srcRect t="52990"/>
          <a:stretch/>
        </p:blipFill>
        <p:spPr>
          <a:xfrm>
            <a:off x="4901720" y="1708231"/>
            <a:ext cx="2642080" cy="2177969"/>
          </a:xfrm>
          <a:prstGeom prst="rect">
            <a:avLst/>
          </a:prstGeom>
          <a:noFill/>
          <a:ln>
            <a:noFill/>
          </a:ln>
        </p:spPr>
      </p:pic>
      <p:pic>
        <p:nvPicPr>
          <p:cNvPr id="26" name="Imagen 25"/>
          <p:cNvPicPr/>
          <p:nvPr/>
        </p:nvPicPr>
        <p:blipFill rotWithShape="1">
          <a:blip r:embed="rId3"/>
          <a:srcRect b="49373"/>
          <a:stretch/>
        </p:blipFill>
        <p:spPr>
          <a:xfrm>
            <a:off x="304799" y="1731645"/>
            <a:ext cx="2700000" cy="2305519"/>
          </a:xfrm>
          <a:prstGeom prst="rect">
            <a:avLst/>
          </a:prstGeom>
          <a:noFill/>
          <a:ln>
            <a:noFill/>
          </a:ln>
        </p:spPr>
      </p:pic>
      <p:cxnSp>
        <p:nvCxnSpPr>
          <p:cNvPr id="34" name="Conector recto 33"/>
          <p:cNvCxnSpPr/>
          <p:nvPr/>
        </p:nvCxnSpPr>
        <p:spPr>
          <a:xfrm>
            <a:off x="1676400" y="2590800"/>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5" name="Rectángulo 34"/>
          <p:cNvSpPr/>
          <p:nvPr/>
        </p:nvSpPr>
        <p:spPr>
          <a:xfrm>
            <a:off x="474131" y="3944194"/>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37" name="Conector recto 36"/>
          <p:cNvCxnSpPr/>
          <p:nvPr/>
        </p:nvCxnSpPr>
        <p:spPr>
          <a:xfrm>
            <a:off x="6239089" y="2530789"/>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8" name="Rectángulo 37"/>
          <p:cNvSpPr/>
          <p:nvPr/>
        </p:nvSpPr>
        <p:spPr>
          <a:xfrm>
            <a:off x="5036820" y="3884183"/>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74131" y="4426997"/>
                <a:ext cx="2613343" cy="6460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0</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den>
                      </m:f>
                      <m:nary>
                        <m:naryPr>
                          <m:limLoc m:val="subSup"/>
                          <m:ctrlPr>
                            <a:rPr lang="es-EC" sz="1600" i="1">
                              <a:latin typeface="Cambria Math" panose="02040503050406030204" pitchFamily="18" charset="0"/>
                            </a:rPr>
                          </m:ctrlPr>
                        </m:naryPr>
                        <m:sub>
                          <m:r>
                            <a:rPr lang="es-EC" sz="1600" i="0">
                              <a:latin typeface="Cambria Math" panose="02040503050406030204" pitchFamily="18" charset="0"/>
                            </a:rPr>
                            <m:t>0</m:t>
                          </m:r>
                        </m:sub>
                        <m:sup>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sup>
                        <m:e>
                          <m:d>
                            <m:dPr>
                              <m:beg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𝐿</m:t>
                                  </m:r>
                                  <m:r>
                                    <a:rPr lang="es-EC" sz="1600" i="0">
                                      <a:latin typeface="Cambria Math" panose="02040503050406030204" pitchFamily="18" charset="0"/>
                                    </a:rPr>
                                    <m:t>1</m:t>
                                  </m:r>
                                </m:sub>
                              </m:sSub>
                              <m:r>
                                <a:rPr lang="es-EC" sz="1600" i="0">
                                  <a:latin typeface="Cambria Math" panose="02040503050406030204" pitchFamily="18" charset="0"/>
                                </a:rPr>
                                <m:t>(</m:t>
                              </m:r>
                              <m:r>
                                <a:rPr lang="es-EC" sz="1600" i="1">
                                  <a:latin typeface="Cambria Math" panose="02040503050406030204" pitchFamily="18" charset="0"/>
                                </a:rPr>
                                <m:t>𝑡</m:t>
                              </m:r>
                            </m:e>
                          </m:d>
                        </m:e>
                      </m:nary>
                      <m:r>
                        <a:rPr lang="es-EC" sz="1600" i="1">
                          <a:latin typeface="Cambria Math" panose="02040503050406030204" pitchFamily="18" charset="0"/>
                        </a:rPr>
                        <m:t>𝑑𝑡</m:t>
                      </m:r>
                      <m:r>
                        <a:rPr lang="es-EC" sz="1600" i="0">
                          <a:latin typeface="Cambria Math" panose="02040503050406030204" pitchFamily="18" charset="0"/>
                        </a:rPr>
                        <m:t>=</m:t>
                      </m:r>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𝐿</m:t>
                              </m:r>
                              <m:r>
                                <a:rPr lang="es-EC" sz="1600" i="0">
                                  <a:latin typeface="Cambria Math" panose="02040503050406030204" pitchFamily="18" charset="0"/>
                                </a:rPr>
                                <m:t>1</m:t>
                              </m:r>
                            </m:sub>
                          </m:sSub>
                        </m:e>
                      </m:d>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474131" y="4426997"/>
                <a:ext cx="2613343" cy="646074"/>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76967" y="5313157"/>
                <a:ext cx="2613343" cy="6460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smtClean="0">
                          <a:latin typeface="Cambria Math" panose="02040503050406030204" pitchFamily="18" charset="0"/>
                        </a:rPr>
                        <m:t>0</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den>
                      </m:f>
                      <m:nary>
                        <m:naryPr>
                          <m:limLoc m:val="subSup"/>
                          <m:ctrlPr>
                            <a:rPr lang="es-EC" sz="1600" i="1">
                              <a:latin typeface="Cambria Math" panose="02040503050406030204" pitchFamily="18" charset="0"/>
                            </a:rPr>
                          </m:ctrlPr>
                        </m:naryPr>
                        <m:sub>
                          <m:r>
                            <a:rPr lang="es-EC" sz="1600" i="0">
                              <a:latin typeface="Cambria Math" panose="02040503050406030204" pitchFamily="18" charset="0"/>
                            </a:rPr>
                            <m:t>0</m:t>
                          </m:r>
                        </m:sub>
                        <m:sup>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sup>
                        <m:e>
                          <m:d>
                            <m:dPr>
                              <m:beg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𝐿</m:t>
                                  </m:r>
                                  <m:r>
                                    <a:rPr lang="es-EC" sz="1600" b="0" i="0" smtClean="0">
                                      <a:latin typeface="Cambria Math" panose="02040503050406030204" pitchFamily="18" charset="0"/>
                                    </a:rPr>
                                    <m:t>2</m:t>
                                  </m:r>
                                </m:sub>
                              </m:sSub>
                              <m:r>
                                <a:rPr lang="es-EC" sz="1600" i="0">
                                  <a:latin typeface="Cambria Math" panose="02040503050406030204" pitchFamily="18" charset="0"/>
                                </a:rPr>
                                <m:t>(</m:t>
                              </m:r>
                              <m:r>
                                <a:rPr lang="es-EC" sz="1600" i="1">
                                  <a:latin typeface="Cambria Math" panose="02040503050406030204" pitchFamily="18" charset="0"/>
                                </a:rPr>
                                <m:t>𝑡</m:t>
                              </m:r>
                            </m:e>
                          </m:d>
                        </m:e>
                      </m:nary>
                      <m:r>
                        <a:rPr lang="es-EC" sz="1600" i="1">
                          <a:latin typeface="Cambria Math" panose="02040503050406030204" pitchFamily="18" charset="0"/>
                        </a:rPr>
                        <m:t>𝑑𝑡</m:t>
                      </m:r>
                      <m:r>
                        <a:rPr lang="es-EC" sz="1600" i="0">
                          <a:latin typeface="Cambria Math" panose="02040503050406030204" pitchFamily="18" charset="0"/>
                        </a:rPr>
                        <m:t>=</m:t>
                      </m:r>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𝐿</m:t>
                              </m:r>
                              <m:r>
                                <a:rPr lang="es-EC" sz="1600" b="0" i="0" smtClean="0">
                                  <a:latin typeface="Cambria Math" panose="02040503050406030204" pitchFamily="18" charset="0"/>
                                </a:rPr>
                                <m:t>2</m:t>
                              </m:r>
                            </m:sub>
                          </m:sSub>
                        </m:e>
                      </m:d>
                    </m:oMath>
                  </m:oMathPara>
                </a14:m>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476967" y="5313157"/>
                <a:ext cx="2613343" cy="646074"/>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901720" y="4426997"/>
                <a:ext cx="2543580" cy="6460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0</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den>
                      </m:f>
                      <m:nary>
                        <m:naryPr>
                          <m:limLoc m:val="subSup"/>
                          <m:ctrlPr>
                            <a:rPr lang="es-EC" sz="1600" i="1">
                              <a:latin typeface="Cambria Math" panose="02040503050406030204" pitchFamily="18" charset="0"/>
                            </a:rPr>
                          </m:ctrlPr>
                        </m:naryPr>
                        <m:sub>
                          <m:r>
                            <a:rPr lang="es-EC" sz="1600" i="0">
                              <a:latin typeface="Cambria Math" panose="02040503050406030204" pitchFamily="18" charset="0"/>
                            </a:rPr>
                            <m:t>0</m:t>
                          </m:r>
                        </m:sub>
                        <m:sup>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sup>
                        <m:e>
                          <m:d>
                            <m:dPr>
                              <m:beg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i="0">
                                      <a:latin typeface="Cambria Math" panose="02040503050406030204" pitchFamily="18" charset="0"/>
                                    </a:rPr>
                                    <m:t>1</m:t>
                                  </m:r>
                                </m:sub>
                              </m:sSub>
                              <m:r>
                                <a:rPr lang="es-EC" sz="1600" i="0">
                                  <a:latin typeface="Cambria Math" panose="02040503050406030204" pitchFamily="18" charset="0"/>
                                </a:rPr>
                                <m:t>(</m:t>
                              </m:r>
                              <m:r>
                                <a:rPr lang="es-EC" sz="1600" i="1">
                                  <a:latin typeface="Cambria Math" panose="02040503050406030204" pitchFamily="18" charset="0"/>
                                </a:rPr>
                                <m:t>𝑡</m:t>
                              </m:r>
                            </m:e>
                          </m:d>
                        </m:e>
                      </m:nary>
                      <m:r>
                        <a:rPr lang="es-EC" sz="1600" i="1">
                          <a:latin typeface="Cambria Math" panose="02040503050406030204" pitchFamily="18" charset="0"/>
                        </a:rPr>
                        <m:t>𝑑𝑡</m:t>
                      </m:r>
                      <m:r>
                        <a:rPr lang="es-EC" sz="1600" i="0">
                          <a:latin typeface="Cambria Math" panose="02040503050406030204" pitchFamily="18" charset="0"/>
                        </a:rPr>
                        <m:t>=</m:t>
                      </m:r>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i="0">
                                  <a:latin typeface="Cambria Math" panose="02040503050406030204" pitchFamily="18" charset="0"/>
                                </a:rPr>
                                <m:t>1</m:t>
                              </m:r>
                            </m:sub>
                          </m:sSub>
                        </m:e>
                      </m:d>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4901720" y="4426997"/>
                <a:ext cx="2543580" cy="64607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4950970" y="5306825"/>
                <a:ext cx="2543580" cy="6460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smtClean="0">
                          <a:latin typeface="Cambria Math" panose="02040503050406030204" pitchFamily="18" charset="0"/>
                        </a:rPr>
                        <m:t>0</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den>
                      </m:f>
                      <m:nary>
                        <m:naryPr>
                          <m:limLoc m:val="subSup"/>
                          <m:ctrlPr>
                            <a:rPr lang="es-EC" sz="1600" i="1">
                              <a:latin typeface="Cambria Math" panose="02040503050406030204" pitchFamily="18" charset="0"/>
                            </a:rPr>
                          </m:ctrlPr>
                        </m:naryPr>
                        <m:sub>
                          <m:r>
                            <a:rPr lang="es-EC" sz="1600" i="0">
                              <a:latin typeface="Cambria Math" panose="02040503050406030204" pitchFamily="18" charset="0"/>
                            </a:rPr>
                            <m:t>0</m:t>
                          </m:r>
                        </m:sub>
                        <m:sup>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sup>
                        <m:e>
                          <m:d>
                            <m:dPr>
                              <m:beg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b="0" i="0" smtClean="0">
                                      <a:latin typeface="Cambria Math" panose="02040503050406030204" pitchFamily="18" charset="0"/>
                                    </a:rPr>
                                    <m:t>2</m:t>
                                  </m:r>
                                </m:sub>
                              </m:sSub>
                              <m:r>
                                <a:rPr lang="es-EC" sz="1600" i="0">
                                  <a:latin typeface="Cambria Math" panose="02040503050406030204" pitchFamily="18" charset="0"/>
                                </a:rPr>
                                <m:t>(</m:t>
                              </m:r>
                              <m:r>
                                <a:rPr lang="es-EC" sz="1600" i="1">
                                  <a:latin typeface="Cambria Math" panose="02040503050406030204" pitchFamily="18" charset="0"/>
                                </a:rPr>
                                <m:t>𝑡</m:t>
                              </m:r>
                            </m:e>
                          </m:d>
                        </m:e>
                      </m:nary>
                      <m:r>
                        <a:rPr lang="es-EC" sz="1600" i="1">
                          <a:latin typeface="Cambria Math" panose="02040503050406030204" pitchFamily="18" charset="0"/>
                        </a:rPr>
                        <m:t>𝑑𝑡</m:t>
                      </m:r>
                      <m:r>
                        <a:rPr lang="es-EC" sz="1600" i="0">
                          <a:latin typeface="Cambria Math" panose="02040503050406030204" pitchFamily="18" charset="0"/>
                        </a:rPr>
                        <m:t>=</m:t>
                      </m:r>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b="0" i="0" smtClean="0">
                                  <a:latin typeface="Cambria Math" panose="02040503050406030204" pitchFamily="18" charset="0"/>
                                </a:rPr>
                                <m:t>2</m:t>
                              </m:r>
                            </m:sub>
                          </m:sSub>
                        </m:e>
                      </m:d>
                    </m:oMath>
                  </m:oMathPara>
                </a14:m>
                <a:endParaRPr lang="es-EC" sz="1600" dirty="0"/>
              </a:p>
            </p:txBody>
          </p:sp>
        </mc:Choice>
        <mc:Fallback xmlns="">
          <p:sp>
            <p:nvSpPr>
              <p:cNvPr id="27" name="Rectángulo 26"/>
              <p:cNvSpPr>
                <a:spLocks noRot="1" noChangeAspect="1" noMove="1" noResize="1" noEditPoints="1" noAdjustHandles="1" noChangeArrowheads="1" noChangeShapeType="1" noTextEdit="1"/>
              </p:cNvSpPr>
              <p:nvPr/>
            </p:nvSpPr>
            <p:spPr>
              <a:xfrm>
                <a:off x="4950970" y="5306825"/>
                <a:ext cx="2543580" cy="646074"/>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531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35"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17</a:t>
            </a:fld>
            <a:endParaRPr lang="es-ES"/>
          </a:p>
        </p:txBody>
      </p:sp>
      <p:sp>
        <p:nvSpPr>
          <p:cNvPr id="13" name="Rectángulo 12"/>
          <p:cNvSpPr/>
          <p:nvPr/>
        </p:nvSpPr>
        <p:spPr>
          <a:xfrm>
            <a:off x="304800" y="1160151"/>
            <a:ext cx="365682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Principio de balance voltios-segundos del inductor</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ángulo 23"/>
          <p:cNvSpPr/>
          <p:nvPr/>
        </p:nvSpPr>
        <p:spPr>
          <a:xfrm>
            <a:off x="4901720" y="1160151"/>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Principio de balance de carga del capacitor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rotWithShape="1">
          <a:blip r:embed="rId3"/>
          <a:srcRect t="52990"/>
          <a:stretch/>
        </p:blipFill>
        <p:spPr>
          <a:xfrm>
            <a:off x="4901720" y="1708231"/>
            <a:ext cx="2642080" cy="2177969"/>
          </a:xfrm>
          <a:prstGeom prst="rect">
            <a:avLst/>
          </a:prstGeom>
          <a:noFill/>
          <a:ln>
            <a:noFill/>
          </a:ln>
        </p:spPr>
      </p:pic>
      <p:pic>
        <p:nvPicPr>
          <p:cNvPr id="26" name="Imagen 25"/>
          <p:cNvPicPr/>
          <p:nvPr/>
        </p:nvPicPr>
        <p:blipFill rotWithShape="1">
          <a:blip r:embed="rId3"/>
          <a:srcRect b="49373"/>
          <a:stretch/>
        </p:blipFill>
        <p:spPr>
          <a:xfrm>
            <a:off x="304799" y="1731645"/>
            <a:ext cx="2700000" cy="2305519"/>
          </a:xfrm>
          <a:prstGeom prst="rect">
            <a:avLst/>
          </a:prstGeom>
          <a:noFill/>
          <a:ln>
            <a:noFill/>
          </a:ln>
        </p:spPr>
      </p:pic>
      <p:cxnSp>
        <p:nvCxnSpPr>
          <p:cNvPr id="34" name="Conector recto 33"/>
          <p:cNvCxnSpPr/>
          <p:nvPr/>
        </p:nvCxnSpPr>
        <p:spPr>
          <a:xfrm>
            <a:off x="1676400" y="2590800"/>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5" name="Rectángulo 34"/>
          <p:cNvSpPr/>
          <p:nvPr/>
        </p:nvSpPr>
        <p:spPr>
          <a:xfrm>
            <a:off x="474131" y="3944194"/>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37" name="Conector recto 36"/>
          <p:cNvCxnSpPr/>
          <p:nvPr/>
        </p:nvCxnSpPr>
        <p:spPr>
          <a:xfrm>
            <a:off x="6239089" y="2530789"/>
            <a:ext cx="0" cy="1692000"/>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8" name="Rectángulo 37"/>
          <p:cNvSpPr/>
          <p:nvPr/>
        </p:nvSpPr>
        <p:spPr>
          <a:xfrm>
            <a:off x="5036820" y="3884183"/>
            <a:ext cx="2506980" cy="367555"/>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1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      2°  Subintervalo</a:t>
            </a:r>
            <a:endParaRPr lang="es-EC" sz="11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74131" y="4618060"/>
                <a:ext cx="2373920" cy="358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cs typeface="Times New Roman" panose="02020603050405020304" pitchFamily="18" charset="0"/>
                            </a:rPr>
                          </m:ctrlPr>
                        </m:dPr>
                        <m:e>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474131" y="4618060"/>
                <a:ext cx="2373920" cy="358560"/>
              </a:xfrm>
              <a:prstGeom prst="rect">
                <a:avLst/>
              </a:prstGeom>
              <a:blipFill rotWithShape="0">
                <a:blip r:embed="rId4"/>
                <a:stretch>
                  <a:fillRect b="-34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76967" y="5313157"/>
                <a:ext cx="3689022" cy="379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𝐿</m:t>
                              </m:r>
                              <m:r>
                                <a:rPr lang="es-EC" sz="1600" i="1">
                                  <a:latin typeface="Cambria Math" panose="02040503050406030204" pitchFamily="18" charset="0"/>
                                </a:rPr>
                                <m:t>2</m:t>
                              </m:r>
                            </m:sub>
                          </m:sSub>
                        </m:e>
                      </m:d>
                      <m:r>
                        <a:rPr lang="es-EC" sz="1600" i="1">
                          <a:latin typeface="Cambria Math" panose="02040503050406030204" pitchFamily="18" charset="0"/>
                        </a:rPr>
                        <m:t>=</m:t>
                      </m:r>
                      <m:r>
                        <a:rPr lang="es-EC" sz="1600" i="1">
                          <a:latin typeface="Cambria Math" panose="02040503050406030204" pitchFamily="18" charset="0"/>
                        </a:rPr>
                        <m:t>𝐷</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𝐶</m:t>
                              </m:r>
                              <m:r>
                                <a:rPr lang="es-EC" sz="1600" i="1">
                                  <a:latin typeface="Cambria Math" panose="02040503050406030204" pitchFamily="18" charset="0"/>
                                </a:rPr>
                                <m:t>1</m:t>
                              </m:r>
                            </m:sub>
                          </m:sSub>
                          <m:r>
                            <a:rPr lang="es-EC" sz="1600" i="1">
                              <a:latin typeface="Cambria Math" panose="02040503050406030204" pitchFamily="18" charset="0"/>
                            </a:rPr>
                            <m:t>−</m:t>
                          </m:r>
                          <m:r>
                            <a:rPr lang="es-EC" sz="1600" i="1">
                              <a:latin typeface="Cambria Math" panose="02040503050406030204" pitchFamily="18" charset="0"/>
                            </a:rPr>
                            <m:t>𝑉</m:t>
                          </m:r>
                        </m:e>
                      </m:d>
                      <m:r>
                        <a:rPr lang="es-EC" sz="1600" i="1">
                          <a:latin typeface="Cambria Math" panose="02040503050406030204" pitchFamily="18" charset="0"/>
                        </a:rPr>
                        <m:t>+</m:t>
                      </m:r>
                      <m:r>
                        <a:rPr lang="es-EC" sz="1600" i="1">
                          <a:latin typeface="Cambria Math" panose="02040503050406030204" pitchFamily="18" charset="0"/>
                        </a:rPr>
                        <m:t>𝐷</m:t>
                      </m:r>
                      <m:r>
                        <a:rPr lang="es-EC" sz="1600" i="1">
                          <a:latin typeface="Cambria Math" panose="02040503050406030204" pitchFamily="18" charset="0"/>
                        </a:rPr>
                        <m:t>′</m:t>
                      </m:r>
                      <m:d>
                        <m:dPr>
                          <m:ctrlPr>
                            <a:rPr lang="es-EC" sz="1600" i="1">
                              <a:latin typeface="Cambria Math" panose="02040503050406030204" pitchFamily="18" charset="0"/>
                            </a:rPr>
                          </m:ctrlPr>
                        </m:dPr>
                        <m:e>
                          <m:r>
                            <a:rPr lang="es-EC" sz="1600" i="1">
                              <a:latin typeface="Cambria Math" panose="02040503050406030204" pitchFamily="18" charset="0"/>
                            </a:rPr>
                            <m:t>−</m:t>
                          </m:r>
                          <m:r>
                            <a:rPr lang="es-EC" sz="1600" i="1">
                              <a:latin typeface="Cambria Math" panose="02040503050406030204" pitchFamily="18" charset="0"/>
                            </a:rPr>
                            <m:t>𝑉</m:t>
                          </m:r>
                        </m:e>
                      </m:d>
                      <m:r>
                        <a:rPr lang="es-EC" sz="1600" i="1">
                          <a:latin typeface="Cambria Math" panose="02040503050406030204" pitchFamily="18" charset="0"/>
                        </a:rPr>
                        <m:t>=0</m:t>
                      </m:r>
                    </m:oMath>
                  </m:oMathPara>
                </a14:m>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476967" y="5313157"/>
                <a:ext cx="3689022" cy="379527"/>
              </a:xfrm>
              <a:prstGeom prst="rect">
                <a:avLst/>
              </a:prstGeom>
              <a:blipFill rotWithShape="0">
                <a:blip r:embed="rId5"/>
                <a:stretch>
                  <a:fillRect b="-16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901720" y="4618060"/>
                <a:ext cx="268426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i="1">
                                  <a:latin typeface="Cambria Math" panose="02040503050406030204" pitchFamily="18" charset="0"/>
                                </a:rPr>
                                <m:t>1</m:t>
                              </m:r>
                            </m:sub>
                          </m:sSub>
                        </m:e>
                      </m:d>
                      <m:r>
                        <a:rPr lang="es-EC" sz="1600" i="1">
                          <a:latin typeface="Cambria Math" panose="02040503050406030204" pitchFamily="18" charset="0"/>
                        </a:rPr>
                        <m:t>=</m:t>
                      </m:r>
                      <m:r>
                        <a:rPr lang="es-EC" sz="1600" i="1">
                          <a:latin typeface="Cambria Math" panose="02040503050406030204" pitchFamily="18" charset="0"/>
                        </a:rPr>
                        <m:t>𝐷</m:t>
                      </m:r>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1">
                              <a:latin typeface="Cambria Math" panose="02040503050406030204" pitchFamily="18" charset="0"/>
                            </a:rPr>
                            <m:t>2</m:t>
                          </m:r>
                        </m:sub>
                      </m:sSub>
                      <m:r>
                        <a:rPr lang="es-EC" sz="1600" i="1">
                          <a:latin typeface="Cambria Math" panose="02040503050406030204" pitchFamily="18" charset="0"/>
                        </a:rPr>
                        <m:t>+</m:t>
                      </m:r>
                      <m:r>
                        <a:rPr lang="es-EC" sz="1600" i="1">
                          <a:latin typeface="Cambria Math" panose="02040503050406030204" pitchFamily="18" charset="0"/>
                        </a:rPr>
                        <m:t>𝐷</m:t>
                      </m:r>
                      <m:r>
                        <a:rPr lang="es-EC" sz="1600" i="1">
                          <a:latin typeface="Cambria Math" panose="02040503050406030204" pitchFamily="18" charset="0"/>
                        </a:rPr>
                        <m:t>′</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m:t>
                              </m:r>
                              <m:r>
                                <a:rPr lang="es-EC" sz="1600" i="1">
                                  <a:latin typeface="Cambria Math" panose="02040503050406030204" pitchFamily="18" charset="0"/>
                                </a:rPr>
                                <m:t>𝐼</m:t>
                              </m:r>
                            </m:e>
                            <m:sub>
                              <m:r>
                                <a:rPr lang="es-EC" sz="1600" i="1">
                                  <a:latin typeface="Cambria Math" panose="02040503050406030204" pitchFamily="18" charset="0"/>
                                </a:rPr>
                                <m:t>𝐿</m:t>
                              </m:r>
                              <m:r>
                                <a:rPr lang="es-EC" sz="1600" i="1">
                                  <a:latin typeface="Cambria Math" panose="02040503050406030204" pitchFamily="18" charset="0"/>
                                </a:rPr>
                                <m:t>1</m:t>
                              </m:r>
                            </m:sub>
                          </m:sSub>
                        </m:e>
                      </m:d>
                      <m:r>
                        <a:rPr lang="es-EC" sz="1600" i="1">
                          <a:latin typeface="Cambria Math" panose="02040503050406030204" pitchFamily="18" charset="0"/>
                        </a:rPr>
                        <m:t>=0</m:t>
                      </m:r>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4901720" y="4618060"/>
                <a:ext cx="2684261" cy="33855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4901720" y="5136720"/>
                <a:ext cx="1902700"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𝐶</m:t>
                              </m:r>
                              <m:r>
                                <a:rPr lang="es-EC" sz="1600" i="1">
                                  <a:latin typeface="Cambria Math" panose="02040503050406030204" pitchFamily="18" charset="0"/>
                                </a:rPr>
                                <m:t>2</m:t>
                              </m:r>
                            </m:sub>
                          </m:sSub>
                        </m:e>
                      </m:d>
                      <m:r>
                        <a:rPr lang="es-EC" sz="1600" i="1">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1">
                              <a:latin typeface="Cambria Math" panose="02040503050406030204" pitchFamily="18" charset="0"/>
                            </a:rPr>
                            <m:t>2</m:t>
                          </m:r>
                        </m:sub>
                      </m:sSub>
                      <m:r>
                        <a:rPr lang="es-EC" sz="1600" i="1">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𝑉</m:t>
                          </m:r>
                        </m:num>
                        <m:den>
                          <m:r>
                            <a:rPr lang="es-EC" sz="1600" i="1">
                              <a:latin typeface="Cambria Math" panose="02040503050406030204" pitchFamily="18" charset="0"/>
                            </a:rPr>
                            <m:t>𝑅</m:t>
                          </m:r>
                        </m:den>
                      </m:f>
                      <m:r>
                        <a:rPr lang="es-EC" sz="1600" i="1">
                          <a:latin typeface="Cambria Math" panose="02040503050406030204" pitchFamily="18" charset="0"/>
                        </a:rPr>
                        <m:t>=0</m:t>
                      </m:r>
                    </m:oMath>
                  </m:oMathPara>
                </a14:m>
                <a:endParaRPr lang="es-EC" sz="1600" dirty="0"/>
              </a:p>
            </p:txBody>
          </p:sp>
        </mc:Choice>
        <mc:Fallback xmlns="">
          <p:sp>
            <p:nvSpPr>
              <p:cNvPr id="27" name="Rectángulo 26"/>
              <p:cNvSpPr>
                <a:spLocks noRot="1" noChangeAspect="1" noMove="1" noResize="1" noEditPoints="1" noAdjustHandles="1" noChangeArrowheads="1" noChangeShapeType="1" noTextEdit="1"/>
              </p:cNvSpPr>
              <p:nvPr/>
            </p:nvSpPr>
            <p:spPr>
              <a:xfrm>
                <a:off x="4901720" y="5136720"/>
                <a:ext cx="1902700" cy="551754"/>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583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35"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Análisis</a:t>
            </a:r>
            <a:r>
              <a:rPr lang="en-US" sz="3200" b="1" spc="50" dirty="0" smtClean="0">
                <a:ln w="11430"/>
              </a:rPr>
              <a:t> del </a:t>
            </a:r>
            <a:r>
              <a:rPr lang="en-US" sz="3200" b="1" spc="50" dirty="0" err="1" smtClean="0">
                <a:ln w="11430"/>
              </a:rPr>
              <a:t>convertidor</a:t>
            </a:r>
            <a:r>
              <a:rPr lang="en-US" sz="3200" b="1" spc="50" dirty="0" smtClean="0">
                <a:ln w="11430"/>
              </a:rPr>
              <a:t> Zeta </a:t>
            </a:r>
            <a:r>
              <a:rPr lang="en-US" sz="3200" b="1" spc="50" dirty="0" err="1" smtClean="0">
                <a:ln w="11430"/>
              </a:rPr>
              <a:t>en</a:t>
            </a:r>
            <a:r>
              <a:rPr lang="en-US" sz="3200" b="1" spc="50" dirty="0" smtClean="0">
                <a:ln w="11430"/>
              </a:rPr>
              <a:t> MCC </a:t>
            </a: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18</a:t>
            </a:fld>
            <a:endParaRPr lang="es-ES"/>
          </a:p>
        </p:txBody>
      </p:sp>
      <mc:AlternateContent xmlns:mc="http://schemas.openxmlformats.org/markup-compatibility/2006" xmlns:a14="http://schemas.microsoft.com/office/drawing/2010/main">
        <mc:Choice Requires="a14">
          <p:sp>
            <p:nvSpPr>
              <p:cNvPr id="13" name="Rectángulo 12"/>
              <p:cNvSpPr/>
              <p:nvPr/>
            </p:nvSpPr>
            <p:spPr>
              <a:xfrm>
                <a:off x="136638" y="1580079"/>
                <a:ext cx="3063762" cy="1298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 obtiene las componentes dc del voltaje en los capacitores y de la corriente en los inductores en función del voltaje de entrada </a:t>
                </a:r>
                <a14:m>
                  <m:oMath xmlns:m="http://schemas.openxmlformats.org/officeDocument/2006/math">
                    <m:sSub>
                      <m:sSubPr>
                        <m:ctrlPr>
                          <a:rPr lang="es-EC" i="1" smtClean="0">
                            <a:solidFill>
                              <a:schemeClr val="tx1"/>
                            </a:solidFill>
                            <a:latin typeface="Cambria Math" panose="02040503050406030204" pitchFamily="18" charset="0"/>
                            <a:cs typeface="Times New Roman" panose="02020603050405020304" pitchFamily="18" charset="0"/>
                          </a:rPr>
                        </m:ctrlPr>
                      </m:sSubPr>
                      <m:e>
                        <m:r>
                          <a:rPr lang="es-EC"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y el ciclo de trabajo </a:t>
                </a:r>
                <a14:m>
                  <m:oMath xmlns:m="http://schemas.openxmlformats.org/officeDocument/2006/math">
                    <m:r>
                      <a:rPr lang="es-EC" i="1" smtClean="0">
                        <a:solidFill>
                          <a:schemeClr val="tx1"/>
                        </a:solidFill>
                        <a:latin typeface="Cambria Math" panose="02040503050406030204" pitchFamily="18" charset="0"/>
                      </a:rPr>
                      <m:t>𝐷</m:t>
                    </m:r>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36638" y="1580079"/>
                <a:ext cx="3063762" cy="1298772"/>
              </a:xfrm>
              <a:prstGeom prst="rect">
                <a:avLst/>
              </a:prstGeom>
              <a:blipFill rotWithShape="0">
                <a:blip r:embed="rId3"/>
                <a:stretch>
                  <a:fillRect t="-15493" b="-19249"/>
                </a:stretch>
              </a:blipFill>
              <a:ln>
                <a:noFill/>
              </a:ln>
            </p:spPr>
            <p:txBody>
              <a:bodyPr/>
              <a:lstStyle/>
              <a:p>
                <a:r>
                  <a:rPr lang="es-EC">
                    <a:noFill/>
                  </a:rPr>
                  <a:t> </a:t>
                </a:r>
              </a:p>
            </p:txBody>
          </p:sp>
        </mc:Fallback>
      </mc:AlternateContent>
      <p:pic>
        <p:nvPicPr>
          <p:cNvPr id="18" name="Imagen 17"/>
          <p:cNvPicPr/>
          <p:nvPr/>
        </p:nvPicPr>
        <p:blipFill>
          <a:blip r:embed="rId4"/>
          <a:stretch>
            <a:fillRect/>
          </a:stretch>
        </p:blipFill>
        <p:spPr>
          <a:xfrm>
            <a:off x="3413238" y="1323187"/>
            <a:ext cx="5364262" cy="1664221"/>
          </a:xfrm>
          <a:prstGeom prst="rect">
            <a:avLst/>
          </a:prstGeom>
          <a:noFill/>
          <a:ln>
            <a:noFill/>
          </a:ln>
        </p:spPr>
      </p:pic>
      <mc:AlternateContent xmlns:mc="http://schemas.openxmlformats.org/markup-compatibility/2006" xmlns:a14="http://schemas.microsoft.com/office/drawing/2010/main">
        <mc:Choice Requires="a14">
          <p:sp>
            <p:nvSpPr>
              <p:cNvPr id="7" name="Rectángulo 6"/>
              <p:cNvSpPr/>
              <p:nvPr/>
            </p:nvSpPr>
            <p:spPr>
              <a:xfrm>
                <a:off x="329508" y="3124200"/>
                <a:ext cx="155177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𝐶</m:t>
                          </m:r>
                          <m:r>
                            <a:rPr lang="es-EC" i="1" kern="100">
                              <a:latin typeface="Cambria Math" panose="02040503050406030204" pitchFamily="18" charset="0"/>
                              <a:ea typeface="Calibri" panose="020F0502020204030204" pitchFamily="34" charset="0"/>
                              <a:cs typeface="Times New Roman" panose="02020603050405020304" pitchFamily="18" charset="0"/>
                            </a:rPr>
                            <m:t>1</m:t>
                          </m:r>
                        </m:sub>
                      </m:sSub>
                      <m:r>
                        <a:rPr lang="es-EC" i="1" kern="100">
                          <a:latin typeface="Cambria Math" panose="02040503050406030204" pitchFamily="18" charset="0"/>
                          <a:ea typeface="Calibri" panose="020F0502020204030204" pitchFamily="34" charset="0"/>
                          <a:cs typeface="Times New Roman" panose="02020603050405020304" pitchFamily="18" charset="0"/>
                        </a:rPr>
                        <m:t>=−</m:t>
                      </m:r>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r>
                            <a:rPr lang="es-EC" i="1" kern="100">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i="1" kern="100">
                                  <a:latin typeface="Cambria Math" panose="02040503050406030204" pitchFamily="18" charset="0"/>
                                  <a:ea typeface="Calibri" panose="020F0502020204030204" pitchFamily="34" charset="0"/>
                                  <a:cs typeface="Times New Roman" panose="02020603050405020304" pitchFamily="18" charset="0"/>
                                </a:rPr>
                              </m:ctrlPr>
                            </m:sSupPr>
                            <m:e>
                              <m:r>
                                <a:rPr lang="es-EC" i="1" kern="100">
                                  <a:latin typeface="Cambria Math" panose="02040503050406030204" pitchFamily="18" charset="0"/>
                                  <a:ea typeface="Calibri" panose="020F0502020204030204" pitchFamily="34" charset="0"/>
                                  <a:cs typeface="Times New Roman" panose="02020603050405020304" pitchFamily="18" charset="0"/>
                                </a:rPr>
                                <m:t>𝐷</m:t>
                              </m:r>
                            </m:e>
                            <m:sup>
                              <m:r>
                                <a:rPr lang="es-EC" i="1" kern="100">
                                  <a:latin typeface="Cambria Math" panose="02040503050406030204" pitchFamily="18" charset="0"/>
                                  <a:ea typeface="Calibri" panose="020F0502020204030204" pitchFamily="34" charset="0"/>
                                  <a:cs typeface="Times New Roman" panose="02020603050405020304" pitchFamily="18" charset="0"/>
                                </a:rPr>
                                <m:t>′</m:t>
                              </m:r>
                            </m:sup>
                          </m:sSup>
                        </m:den>
                      </m:f>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29508" y="3124200"/>
                <a:ext cx="1551771" cy="609077"/>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29508" y="3835365"/>
                <a:ext cx="2282355"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kern="100">
                          <a:latin typeface="Cambria Math" panose="02040503050406030204" pitchFamily="18" charset="0"/>
                          <a:ea typeface="Calibri" panose="020F0502020204030204" pitchFamily="34" charset="0"/>
                          <a:cs typeface="Times New Roman" panose="02020603050405020304" pitchFamily="18" charset="0"/>
                        </a:rPr>
                        <m:t>𝑉</m:t>
                      </m:r>
                      <m:r>
                        <a:rPr lang="es-EC" i="1" kern="100">
                          <a:latin typeface="Cambria Math" panose="02040503050406030204" pitchFamily="18" charset="0"/>
                          <a:ea typeface="Calibri" panose="020F0502020204030204" pitchFamily="34" charset="0"/>
                          <a:cs typeface="Times New Roman" panose="02020603050405020304" pitchFamily="18" charset="0"/>
                        </a:rPr>
                        <m:t>=</m:t>
                      </m:r>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r>
                            <a:rPr lang="es-EC" i="1" kern="100">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i="1" kern="100">
                                  <a:latin typeface="Cambria Math" panose="02040503050406030204" pitchFamily="18" charset="0"/>
                                  <a:ea typeface="Calibri" panose="020F0502020204030204" pitchFamily="34" charset="0"/>
                                  <a:cs typeface="Times New Roman" panose="02020603050405020304" pitchFamily="18" charset="0"/>
                                </a:rPr>
                              </m:ctrlPr>
                            </m:sSupPr>
                            <m:e>
                              <m:r>
                                <a:rPr lang="es-EC" i="1" kern="100">
                                  <a:latin typeface="Cambria Math" panose="02040503050406030204" pitchFamily="18" charset="0"/>
                                  <a:ea typeface="Calibri" panose="020F0502020204030204" pitchFamily="34" charset="0"/>
                                  <a:cs typeface="Times New Roman" panose="02020603050405020304" pitchFamily="18" charset="0"/>
                                </a:rPr>
                                <m:t>𝐷</m:t>
                              </m:r>
                            </m:e>
                            <m:sup>
                              <m:r>
                                <a:rPr lang="es-EC" i="1" kern="100">
                                  <a:latin typeface="Cambria Math" panose="02040503050406030204" pitchFamily="18" charset="0"/>
                                  <a:ea typeface="Calibri" panose="020F0502020204030204" pitchFamily="34" charset="0"/>
                                  <a:cs typeface="Times New Roman" panose="02020603050405020304" pitchFamily="18" charset="0"/>
                                </a:rPr>
                                <m:t>′</m:t>
                              </m:r>
                            </m:sup>
                          </m:sSup>
                        </m:den>
                      </m:f>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𝑔</m:t>
                          </m:r>
                        </m:sub>
                      </m:sSub>
                      <m:r>
                        <a:rPr lang="es-EC" i="1" kern="100">
                          <a:latin typeface="Cambria Math" panose="02040503050406030204" pitchFamily="18" charset="0"/>
                          <a:ea typeface="Calibri" panose="020F0502020204030204" pitchFamily="34" charset="0"/>
                          <a:cs typeface="Times New Roman" panose="02020603050405020304" pitchFamily="18" charset="0"/>
                        </a:rPr>
                        <m:t>=</m:t>
                      </m:r>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r>
                            <a:rPr lang="es-EC" i="1" kern="100">
                              <a:latin typeface="Cambria Math" panose="02040503050406030204" pitchFamily="18" charset="0"/>
                              <a:ea typeface="Calibri" panose="020F0502020204030204" pitchFamily="34" charset="0"/>
                              <a:cs typeface="Times New Roman" panose="02020603050405020304" pitchFamily="18" charset="0"/>
                            </a:rPr>
                            <m:t>𝐷</m:t>
                          </m:r>
                        </m:num>
                        <m:den>
                          <m:r>
                            <a:rPr lang="es-EC" i="1" kern="100">
                              <a:latin typeface="Cambria Math" panose="02040503050406030204" pitchFamily="18" charset="0"/>
                              <a:ea typeface="Calibri" panose="020F0502020204030204" pitchFamily="34" charset="0"/>
                              <a:cs typeface="Times New Roman" panose="02020603050405020304" pitchFamily="18" charset="0"/>
                            </a:rPr>
                            <m:t>1−</m:t>
                          </m:r>
                          <m:r>
                            <a:rPr lang="es-EC" i="1" kern="100">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329508" y="3835365"/>
                <a:ext cx="2282355" cy="609077"/>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29508" y="4546530"/>
                <a:ext cx="1625445" cy="6714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𝐼</m:t>
                          </m:r>
                        </m:e>
                        <m:sub>
                          <m:r>
                            <a:rPr lang="es-EC" i="1" kern="100">
                              <a:latin typeface="Cambria Math" panose="02040503050406030204" pitchFamily="18" charset="0"/>
                              <a:ea typeface="Calibri" panose="020F0502020204030204" pitchFamily="34" charset="0"/>
                              <a:cs typeface="Times New Roman" panose="02020603050405020304" pitchFamily="18" charset="0"/>
                            </a:rPr>
                            <m:t>𝐿</m:t>
                          </m:r>
                          <m:r>
                            <a:rPr lang="es-EC" i="1" kern="100">
                              <a:latin typeface="Cambria Math" panose="02040503050406030204" pitchFamily="18" charset="0"/>
                              <a:ea typeface="Calibri" panose="020F0502020204030204" pitchFamily="34" charset="0"/>
                              <a:cs typeface="Times New Roman" panose="02020603050405020304" pitchFamily="18" charset="0"/>
                            </a:rPr>
                            <m:t>1</m:t>
                          </m:r>
                        </m:sub>
                      </m:sSub>
                      <m:r>
                        <a:rPr lang="es-EC"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s-EC" i="1" kern="100">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kern="100">
                                  <a:latin typeface="Cambria Math" panose="02040503050406030204" pitchFamily="18" charset="0"/>
                                  <a:ea typeface="Calibri" panose="020F0502020204030204" pitchFamily="34" charset="0"/>
                                  <a:cs typeface="Times New Roman" panose="02020603050405020304" pitchFamily="18" charset="0"/>
                                </a:rPr>
                              </m:ctrlPr>
                            </m:dPr>
                            <m:e>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r>
                                    <a:rPr lang="es-EC" i="1" kern="100">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i="1" kern="100">
                                          <a:latin typeface="Cambria Math" panose="02040503050406030204" pitchFamily="18" charset="0"/>
                                          <a:ea typeface="Calibri" panose="020F0502020204030204" pitchFamily="34" charset="0"/>
                                          <a:cs typeface="Times New Roman" panose="02020603050405020304" pitchFamily="18" charset="0"/>
                                        </a:rPr>
                                      </m:ctrlPr>
                                    </m:sSupPr>
                                    <m:e>
                                      <m:r>
                                        <a:rPr lang="es-EC" i="1" kern="100">
                                          <a:latin typeface="Cambria Math" panose="02040503050406030204" pitchFamily="18" charset="0"/>
                                          <a:ea typeface="Calibri" panose="020F0502020204030204" pitchFamily="34" charset="0"/>
                                          <a:cs typeface="Times New Roman" panose="02020603050405020304" pitchFamily="18" charset="0"/>
                                        </a:rPr>
                                        <m:t>𝐷</m:t>
                                      </m:r>
                                    </m:e>
                                    <m:sup>
                                      <m:r>
                                        <a:rPr lang="es-EC" i="1" kern="100">
                                          <a:latin typeface="Cambria Math" panose="02040503050406030204" pitchFamily="18" charset="0"/>
                                          <a:ea typeface="Calibri" panose="020F0502020204030204" pitchFamily="34" charset="0"/>
                                          <a:cs typeface="Times New Roman" panose="02020603050405020304" pitchFamily="18" charset="0"/>
                                        </a:rPr>
                                        <m:t>′</m:t>
                                      </m:r>
                                    </m:sup>
                                  </m:sSup>
                                </m:den>
                              </m:f>
                            </m:e>
                          </m:d>
                        </m:e>
                        <m:sup>
                          <m:r>
                            <a:rPr lang="es-EC" i="1" kern="100">
                              <a:latin typeface="Cambria Math" panose="02040503050406030204" pitchFamily="18" charset="0"/>
                              <a:ea typeface="Calibri" panose="020F0502020204030204" pitchFamily="34" charset="0"/>
                              <a:cs typeface="Times New Roman" panose="02020603050405020304" pitchFamily="18" charset="0"/>
                            </a:rPr>
                            <m:t>2</m:t>
                          </m:r>
                        </m:sup>
                      </m:sSup>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𝑔</m:t>
                              </m:r>
                            </m:sub>
                          </m:sSub>
                        </m:num>
                        <m:den>
                          <m:r>
                            <a:rPr lang="es-EC" i="1" kern="100">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329508" y="4546530"/>
                <a:ext cx="1625445" cy="671466"/>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29508" y="5320085"/>
                <a:ext cx="1289969" cy="6172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𝐼</m:t>
                          </m:r>
                        </m:e>
                        <m:sub>
                          <m:r>
                            <a:rPr lang="es-EC" i="1" kern="100">
                              <a:latin typeface="Cambria Math" panose="02040503050406030204" pitchFamily="18" charset="0"/>
                              <a:ea typeface="Calibri" panose="020F0502020204030204" pitchFamily="34" charset="0"/>
                              <a:cs typeface="Times New Roman" panose="02020603050405020304" pitchFamily="18" charset="0"/>
                            </a:rPr>
                            <m:t>𝐿</m:t>
                          </m:r>
                          <m:r>
                            <a:rPr lang="es-EC" i="1" kern="100">
                              <a:latin typeface="Cambria Math" panose="02040503050406030204" pitchFamily="18" charset="0"/>
                              <a:ea typeface="Calibri" panose="020F0502020204030204" pitchFamily="34" charset="0"/>
                              <a:cs typeface="Times New Roman" panose="02020603050405020304" pitchFamily="18" charset="0"/>
                            </a:rPr>
                            <m:t>2</m:t>
                          </m:r>
                        </m:sub>
                      </m:sSub>
                      <m:r>
                        <a:rPr lang="es-EC" i="1"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r>
                            <a:rPr lang="es-EC" i="1" kern="100">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i="1" kern="100">
                                  <a:latin typeface="Cambria Math" panose="02040503050406030204" pitchFamily="18" charset="0"/>
                                  <a:ea typeface="Calibri" panose="020F0502020204030204" pitchFamily="34" charset="0"/>
                                  <a:cs typeface="Times New Roman" panose="02020603050405020304" pitchFamily="18" charset="0"/>
                                </a:rPr>
                              </m:ctrlPr>
                            </m:sSupPr>
                            <m:e>
                              <m:r>
                                <a:rPr lang="es-EC" i="1" kern="100">
                                  <a:latin typeface="Cambria Math" panose="02040503050406030204" pitchFamily="18" charset="0"/>
                                  <a:ea typeface="Calibri" panose="020F0502020204030204" pitchFamily="34" charset="0"/>
                                  <a:cs typeface="Times New Roman" panose="02020603050405020304" pitchFamily="18" charset="0"/>
                                </a:rPr>
                                <m:t>𝐷</m:t>
                              </m:r>
                            </m:e>
                            <m:sup>
                              <m:r>
                                <a:rPr lang="es-EC" i="1" kern="100">
                                  <a:latin typeface="Cambria Math" panose="02040503050406030204" pitchFamily="18" charset="0"/>
                                  <a:ea typeface="Calibri" panose="020F0502020204030204" pitchFamily="34" charset="0"/>
                                  <a:cs typeface="Times New Roman" panose="02020603050405020304" pitchFamily="18" charset="0"/>
                                </a:rPr>
                                <m:t>′</m:t>
                              </m:r>
                            </m:sup>
                          </m:sSup>
                        </m:den>
                      </m:f>
                      <m:f>
                        <m:fPr>
                          <m:ctrlPr>
                            <a:rPr lang="es-EC"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latin typeface="Cambria Math" panose="02040503050406030204" pitchFamily="18" charset="0"/>
                                  <a:ea typeface="Calibri" panose="020F0502020204030204" pitchFamily="34" charset="0"/>
                                  <a:cs typeface="Times New Roman" panose="02020603050405020304" pitchFamily="18" charset="0"/>
                                </a:rPr>
                                <m:t>𝑉</m:t>
                              </m:r>
                            </m:e>
                            <m:sub>
                              <m:r>
                                <a:rPr lang="es-EC" i="1" kern="100">
                                  <a:latin typeface="Cambria Math" panose="02040503050406030204" pitchFamily="18" charset="0"/>
                                  <a:ea typeface="Calibri" panose="020F0502020204030204" pitchFamily="34" charset="0"/>
                                  <a:cs typeface="Times New Roman" panose="02020603050405020304" pitchFamily="18" charset="0"/>
                                </a:rPr>
                                <m:t>𝑔</m:t>
                              </m:r>
                            </m:sub>
                          </m:sSub>
                        </m:num>
                        <m:den>
                          <m:r>
                            <a:rPr lang="es-EC" i="1" kern="100">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329508" y="5320085"/>
                <a:ext cx="1289969" cy="617285"/>
              </a:xfrm>
              <a:prstGeom prst="rect">
                <a:avLst/>
              </a:prstGeom>
              <a:blipFill rotWithShape="0">
                <a:blip r:embed="rId8"/>
                <a:stretch>
                  <a:fillRect/>
                </a:stretch>
              </a:blipFill>
            </p:spPr>
            <p:txBody>
              <a:bodyPr/>
              <a:lstStyle/>
              <a:p>
                <a:r>
                  <a:rPr lang="es-EC">
                    <a:noFill/>
                  </a:rPr>
                  <a:t> </a:t>
                </a:r>
              </a:p>
            </p:txBody>
          </p:sp>
        </mc:Fallback>
      </mc:AlternateContent>
      <p:sp>
        <p:nvSpPr>
          <p:cNvPr id="28" name="Rectángulo 27"/>
          <p:cNvSpPr/>
          <p:nvPr/>
        </p:nvSpPr>
        <p:spPr>
          <a:xfrm>
            <a:off x="304800" y="3802263"/>
            <a:ext cx="2282355" cy="744267"/>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pic>
        <p:nvPicPr>
          <p:cNvPr id="29" name="Imagen 28"/>
          <p:cNvPicPr/>
          <p:nvPr/>
        </p:nvPicPr>
        <p:blipFill>
          <a:blip r:embed="rId9">
            <a:extLst/>
          </a:blip>
          <a:stretch>
            <a:fillRect/>
          </a:stretch>
        </p:blipFill>
        <p:spPr>
          <a:xfrm>
            <a:off x="4328504" y="3077501"/>
            <a:ext cx="4165640" cy="2733881"/>
          </a:xfrm>
          <a:prstGeom prst="rect">
            <a:avLst/>
          </a:prstGeom>
          <a:noFill/>
          <a:ln>
            <a:noFill/>
          </a:ln>
        </p:spPr>
      </p:pic>
      <p:sp>
        <p:nvSpPr>
          <p:cNvPr id="15" name="Flecha derecha 14"/>
          <p:cNvSpPr/>
          <p:nvPr/>
        </p:nvSpPr>
        <p:spPr>
          <a:xfrm>
            <a:off x="2721936" y="4039373"/>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0" name="Rectángulo 29"/>
              <p:cNvSpPr/>
              <p:nvPr/>
            </p:nvSpPr>
            <p:spPr>
              <a:xfrm>
                <a:off x="3360995" y="3989729"/>
                <a:ext cx="799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kern="100" smtClean="0">
                          <a:latin typeface="Cambria Math" panose="02040503050406030204" pitchFamily="18" charset="0"/>
                          <a:ea typeface="Calibri" panose="020F0502020204030204" pitchFamily="34" charset="0"/>
                          <a:cs typeface="Times New Roman" panose="02020603050405020304" pitchFamily="18" charset="0"/>
                        </a:rPr>
                        <m:t>𝑀</m:t>
                      </m:r>
                      <m:r>
                        <a:rPr lang="es-EC" b="0" i="1" kern="100" smtClean="0">
                          <a:latin typeface="Cambria Math" panose="02040503050406030204" pitchFamily="18" charset="0"/>
                          <a:ea typeface="Calibri" panose="020F0502020204030204" pitchFamily="34" charset="0"/>
                          <a:cs typeface="Times New Roman" panose="02020603050405020304" pitchFamily="18" charset="0"/>
                        </a:rPr>
                        <m:t>(</m:t>
                      </m:r>
                      <m:r>
                        <a:rPr lang="es-EC" b="0" i="1" kern="100" smtClean="0">
                          <a:latin typeface="Cambria Math" panose="02040503050406030204" pitchFamily="18" charset="0"/>
                          <a:ea typeface="Calibri" panose="020F0502020204030204" pitchFamily="34" charset="0"/>
                          <a:cs typeface="Times New Roman" panose="02020603050405020304" pitchFamily="18" charset="0"/>
                        </a:rPr>
                        <m:t>𝐷</m:t>
                      </m:r>
                      <m:r>
                        <a:rPr lang="es-EC" b="0" i="1" kern="100"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dirty="0"/>
              </a:p>
            </p:txBody>
          </p:sp>
        </mc:Choice>
        <mc:Fallback xmlns="">
          <p:sp>
            <p:nvSpPr>
              <p:cNvPr id="30" name="Rectángulo 29"/>
              <p:cNvSpPr>
                <a:spLocks noRot="1" noChangeAspect="1" noMove="1" noResize="1" noEditPoints="1" noAdjustHandles="1" noChangeArrowheads="1" noChangeShapeType="1" noTextEdit="1"/>
              </p:cNvSpPr>
              <p:nvPr/>
            </p:nvSpPr>
            <p:spPr>
              <a:xfrm>
                <a:off x="3360995" y="3989729"/>
                <a:ext cx="799771" cy="369332"/>
              </a:xfrm>
              <a:prstGeom prst="rect">
                <a:avLst/>
              </a:prstGeom>
              <a:blipFill rotWithShape="0">
                <a:blip r:embed="rId10"/>
                <a:stretch>
                  <a:fillRect b="-13115"/>
                </a:stretch>
              </a:blipFill>
            </p:spPr>
            <p:txBody>
              <a:bodyPr/>
              <a:lstStyle/>
              <a:p>
                <a:r>
                  <a:rPr lang="es-EC">
                    <a:noFill/>
                  </a:rPr>
                  <a:t> </a:t>
                </a:r>
              </a:p>
            </p:txBody>
          </p:sp>
        </mc:Fallback>
      </mc:AlternateContent>
      <p:sp>
        <p:nvSpPr>
          <p:cNvPr id="16" name="Rectángulo 15"/>
          <p:cNvSpPr/>
          <p:nvPr/>
        </p:nvSpPr>
        <p:spPr>
          <a:xfrm>
            <a:off x="3025960" y="4284018"/>
            <a:ext cx="1469840" cy="1298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Relación de conversión</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4124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Pérdidas</a:t>
            </a:r>
            <a:r>
              <a:rPr lang="en-US" sz="3200" b="1" spc="50" dirty="0" smtClean="0">
                <a:ln w="11430"/>
              </a:rPr>
              <a:t> de </a:t>
            </a:r>
            <a:r>
              <a:rPr lang="en-US" sz="3200" b="1" spc="50" dirty="0" err="1" smtClean="0">
                <a:ln w="11430"/>
              </a:rPr>
              <a:t>conducción</a:t>
            </a:r>
            <a:r>
              <a:rPr lang="en-US" sz="3200" b="1" spc="50" dirty="0" smtClean="0">
                <a:ln w="11430"/>
              </a:rPr>
              <a:t> del </a:t>
            </a:r>
            <a:r>
              <a:rPr lang="en-US" sz="3200" b="1" spc="50" dirty="0" err="1" smtClean="0">
                <a:ln w="11430"/>
              </a:rPr>
              <a:t>convertidor</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19</a:t>
            </a:fld>
            <a:endParaRPr lang="es-ES"/>
          </a:p>
        </p:txBody>
      </p:sp>
      <p:sp>
        <p:nvSpPr>
          <p:cNvPr id="13" name="Rectángulo 12"/>
          <p:cNvSpPr/>
          <p:nvPr/>
        </p:nvSpPr>
        <p:spPr>
          <a:xfrm>
            <a:off x="86262" y="1323187"/>
            <a:ext cx="2822046" cy="108968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r>
              <a:rPr lang="es-EC" dirty="0">
                <a:solidFill>
                  <a:schemeClr val="tx1"/>
                </a:solidFill>
                <a:latin typeface="Times New Roman" panose="02020603050405020304" pitchFamily="18" charset="0"/>
                <a:cs typeface="Times New Roman" panose="02020603050405020304" pitchFamily="18" charset="0"/>
              </a:rPr>
              <a:t>Pérdidas resistivas debido al cobre del inductor</a:t>
            </a:r>
          </a:p>
        </p:txBody>
      </p:sp>
      <p:pic>
        <p:nvPicPr>
          <p:cNvPr id="16" name="Imagen 15"/>
          <p:cNvPicPr/>
          <p:nvPr/>
        </p:nvPicPr>
        <p:blipFill>
          <a:blip r:embed="rId3"/>
          <a:stretch>
            <a:fillRect/>
          </a:stretch>
        </p:blipFill>
        <p:spPr>
          <a:xfrm>
            <a:off x="302393" y="2435353"/>
            <a:ext cx="2686050" cy="666750"/>
          </a:xfrm>
          <a:prstGeom prst="rect">
            <a:avLst/>
          </a:prstGeom>
          <a:noFill/>
          <a:ln>
            <a:noFill/>
          </a:ln>
        </p:spPr>
      </p:pic>
      <p:sp>
        <p:nvSpPr>
          <p:cNvPr id="17" name="Rectángulo 16"/>
          <p:cNvSpPr/>
          <p:nvPr/>
        </p:nvSpPr>
        <p:spPr>
          <a:xfrm>
            <a:off x="-146196" y="2895600"/>
            <a:ext cx="3054504" cy="733823"/>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indent="180340">
              <a:lnSpc>
                <a:spcPct val="200000"/>
              </a:lnSpc>
              <a:spcAft>
                <a:spcPts val="0"/>
              </a:spcAft>
            </a:pPr>
            <a:r>
              <a:rPr lang="es-EC" dirty="0" smtClean="0">
                <a:solidFill>
                  <a:schemeClr val="tx1"/>
                </a:solidFill>
                <a:latin typeface="Times New Roman" panose="02020603050405020304" pitchFamily="18" charset="0"/>
                <a:cs typeface="Times New Roman" panose="02020603050405020304" pitchFamily="18" charset="0"/>
              </a:rPr>
              <a:t>Pérdidas </a:t>
            </a:r>
            <a:r>
              <a:rPr lang="es-EC" dirty="0">
                <a:solidFill>
                  <a:schemeClr val="tx1"/>
                </a:solidFill>
                <a:latin typeface="Times New Roman" panose="02020603050405020304" pitchFamily="18" charset="0"/>
                <a:cs typeface="Times New Roman" panose="02020603050405020304" pitchFamily="18" charset="0"/>
              </a:rPr>
              <a:t>en el MOSFET</a:t>
            </a:r>
          </a:p>
        </p:txBody>
      </p:sp>
      <p:pic>
        <p:nvPicPr>
          <p:cNvPr id="19" name="Imagen 18"/>
          <p:cNvPicPr/>
          <p:nvPr/>
        </p:nvPicPr>
        <p:blipFill>
          <a:blip r:embed="rId4"/>
          <a:stretch>
            <a:fillRect/>
          </a:stretch>
        </p:blipFill>
        <p:spPr>
          <a:xfrm>
            <a:off x="343033" y="3657600"/>
            <a:ext cx="2155825" cy="755650"/>
          </a:xfrm>
          <a:prstGeom prst="rect">
            <a:avLst/>
          </a:prstGeom>
        </p:spPr>
      </p:pic>
      <p:pic>
        <p:nvPicPr>
          <p:cNvPr id="20" name="Imagen 19"/>
          <p:cNvPicPr/>
          <p:nvPr/>
        </p:nvPicPr>
        <p:blipFill>
          <a:blip r:embed="rId3"/>
          <a:stretch>
            <a:fillRect/>
          </a:stretch>
        </p:blipFill>
        <p:spPr>
          <a:xfrm>
            <a:off x="454793" y="2362200"/>
            <a:ext cx="2686050" cy="666750"/>
          </a:xfrm>
          <a:prstGeom prst="rect">
            <a:avLst/>
          </a:prstGeom>
          <a:noFill/>
          <a:ln>
            <a:noFill/>
          </a:ln>
        </p:spPr>
      </p:pic>
      <p:sp>
        <p:nvSpPr>
          <p:cNvPr id="22" name="Rectángulo 21"/>
          <p:cNvSpPr/>
          <p:nvPr/>
        </p:nvSpPr>
        <p:spPr>
          <a:xfrm>
            <a:off x="62283" y="4038600"/>
            <a:ext cx="2966298" cy="108968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r>
              <a:rPr lang="es-EC" dirty="0">
                <a:solidFill>
                  <a:schemeClr val="tx1"/>
                </a:solidFill>
                <a:latin typeface="Times New Roman" panose="02020603050405020304" pitchFamily="18" charset="0"/>
                <a:cs typeface="Times New Roman" panose="02020603050405020304" pitchFamily="18" charset="0"/>
              </a:rPr>
              <a:t>Pérdidas </a:t>
            </a:r>
            <a:r>
              <a:rPr lang="es-EC" dirty="0" smtClean="0">
                <a:solidFill>
                  <a:schemeClr val="tx1"/>
                </a:solidFill>
                <a:latin typeface="Times New Roman" panose="02020603050405020304" pitchFamily="18" charset="0"/>
                <a:cs typeface="Times New Roman" panose="02020603050405020304" pitchFamily="18" charset="0"/>
              </a:rPr>
              <a:t>en el diodo</a:t>
            </a:r>
            <a:endParaRPr lang="es-EC" dirty="0">
              <a:solidFill>
                <a:schemeClr val="tx1"/>
              </a:solidFill>
              <a:latin typeface="Times New Roman" panose="02020603050405020304" pitchFamily="18" charset="0"/>
              <a:cs typeface="Times New Roman" panose="02020603050405020304" pitchFamily="18" charset="0"/>
            </a:endParaRPr>
          </a:p>
        </p:txBody>
      </p:sp>
      <p:pic>
        <p:nvPicPr>
          <p:cNvPr id="24" name="Imagen 23"/>
          <p:cNvPicPr/>
          <p:nvPr/>
        </p:nvPicPr>
        <p:blipFill>
          <a:blip r:embed="rId5"/>
          <a:stretch>
            <a:fillRect/>
          </a:stretch>
        </p:blipFill>
        <p:spPr>
          <a:xfrm>
            <a:off x="230513" y="4953000"/>
            <a:ext cx="2677795" cy="902970"/>
          </a:xfrm>
          <a:prstGeom prst="rect">
            <a:avLst/>
          </a:prstGeom>
        </p:spPr>
      </p:pic>
      <p:sp>
        <p:nvSpPr>
          <p:cNvPr id="25" name="Rectángulo 24"/>
          <p:cNvSpPr/>
          <p:nvPr/>
        </p:nvSpPr>
        <p:spPr>
          <a:xfrm>
            <a:off x="4032725" y="1341650"/>
            <a:ext cx="4371507" cy="108968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a:r>
              <a:rPr lang="es-EC" b="1" dirty="0" smtClean="0">
                <a:solidFill>
                  <a:schemeClr val="tx1"/>
                </a:solidFill>
                <a:latin typeface="Times New Roman" panose="02020603050405020304" pitchFamily="18" charset="0"/>
                <a:cs typeface="Times New Roman" panose="02020603050405020304" pitchFamily="18" charset="0"/>
              </a:rPr>
              <a:t>Inclusión de pérdidas en el convertidor</a:t>
            </a:r>
            <a:endParaRPr lang="es-EC" b="1" dirty="0">
              <a:solidFill>
                <a:schemeClr val="tx1"/>
              </a:solidFill>
              <a:latin typeface="Times New Roman" panose="02020603050405020304" pitchFamily="18" charset="0"/>
              <a:cs typeface="Times New Roman" panose="02020603050405020304" pitchFamily="18" charset="0"/>
            </a:endParaRPr>
          </a:p>
        </p:txBody>
      </p:sp>
      <p:pic>
        <p:nvPicPr>
          <p:cNvPr id="26" name="Imagen 25"/>
          <p:cNvPicPr/>
          <p:nvPr/>
        </p:nvPicPr>
        <p:blipFill rotWithShape="1">
          <a:blip r:embed="rId6"/>
          <a:srcRect l="1813" t="1512" b="56516"/>
          <a:stretch/>
        </p:blipFill>
        <p:spPr bwMode="auto">
          <a:xfrm>
            <a:off x="3970579" y="2514600"/>
            <a:ext cx="4495800" cy="1457742"/>
          </a:xfrm>
          <a:prstGeom prst="rect">
            <a:avLst/>
          </a:prstGeom>
          <a:extLst>
            <a:ext uri="{53640926-AAD7-44D8-BBD7-CCE9431645EC}">
              <a14:shadowObscured xmlns:a14="http://schemas.microsoft.com/office/drawing/2010/main"/>
            </a:ext>
          </a:extLst>
        </p:spPr>
      </p:pic>
      <p:pic>
        <p:nvPicPr>
          <p:cNvPr id="27" name="Imagen 26"/>
          <p:cNvPicPr/>
          <p:nvPr/>
        </p:nvPicPr>
        <p:blipFill rotWithShape="1">
          <a:blip r:embed="rId6"/>
          <a:srcRect l="1813" t="52021" b="4100"/>
          <a:stretch/>
        </p:blipFill>
        <p:spPr bwMode="auto">
          <a:xfrm>
            <a:off x="3970579" y="4405430"/>
            <a:ext cx="4495800" cy="1524000"/>
          </a:xfrm>
          <a:prstGeom prst="rect">
            <a:avLst/>
          </a:prstGeom>
          <a:extLst>
            <a:ext uri="{53640926-AAD7-44D8-BBD7-CCE9431645EC}">
              <a14:shadowObscured xmlns:a14="http://schemas.microsoft.com/office/drawing/2010/main"/>
            </a:ext>
          </a:extLst>
        </p:spPr>
      </p:pic>
      <p:sp>
        <p:nvSpPr>
          <p:cNvPr id="32" name="Rectángulo 31"/>
          <p:cNvSpPr/>
          <p:nvPr/>
        </p:nvSpPr>
        <p:spPr>
          <a:xfrm>
            <a:off x="4120302" y="1793545"/>
            <a:ext cx="2966298" cy="108968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r>
              <a:rPr lang="es-EC" dirty="0" smtClean="0">
                <a:solidFill>
                  <a:schemeClr val="tx1"/>
                </a:solidFill>
                <a:latin typeface="Times New Roman" panose="02020603050405020304" pitchFamily="18" charset="0"/>
                <a:cs typeface="Times New Roman" panose="02020603050405020304" pitchFamily="18" charset="0"/>
              </a:rPr>
              <a:t>Primer subintervalo</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33" name="Rectángulo 32"/>
          <p:cNvSpPr/>
          <p:nvPr/>
        </p:nvSpPr>
        <p:spPr>
          <a:xfrm>
            <a:off x="4120302" y="3666798"/>
            <a:ext cx="2966298" cy="108968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r>
              <a:rPr lang="es-EC" dirty="0" smtClean="0">
                <a:solidFill>
                  <a:schemeClr val="tx1"/>
                </a:solidFill>
                <a:latin typeface="Times New Roman" panose="02020603050405020304" pitchFamily="18" charset="0"/>
                <a:cs typeface="Times New Roman" panose="02020603050405020304" pitchFamily="18" charset="0"/>
              </a:rPr>
              <a:t>Segundo subintervalo</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5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5"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23220"/>
          </a:xfrm>
          <a:prstGeom prst="rect">
            <a:avLst/>
          </a:prstGeom>
        </p:spPr>
        <p:txBody>
          <a:bodyPr wrap="square">
            <a:spAutoFit/>
          </a:bodyPr>
          <a:lstStyle/>
          <a:p>
            <a:r>
              <a:rPr lang="en-US" sz="2800" b="1" spc="50" dirty="0" smtClean="0">
                <a:ln w="11430">
                  <a:noFill/>
                </a:ln>
                <a:latin typeface="Times New Roman" panose="02020603050405020304" pitchFamily="18" charset="0"/>
                <a:cs typeface="Times New Roman" panose="02020603050405020304" pitchFamily="18" charset="0"/>
              </a:rPr>
              <a:t>ESQUEMA DE LA PRESENTACIÓN</a:t>
            </a:r>
            <a:endParaRPr lang="es-ES" sz="2800" b="1" spc="50" dirty="0">
              <a:ln w="11430">
                <a:noFill/>
              </a:ln>
              <a:latin typeface="Times New Roman" panose="02020603050405020304" pitchFamily="18" charset="0"/>
              <a:cs typeface="Times New Roman" panose="02020603050405020304" pitchFamily="18" charset="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a:t>
            </a:fld>
            <a:endParaRPr lang="es-ES"/>
          </a:p>
        </p:txBody>
      </p:sp>
      <p:graphicFrame>
        <p:nvGraphicFramePr>
          <p:cNvPr id="7" name="Diagrama 6"/>
          <p:cNvGraphicFramePr/>
          <p:nvPr>
            <p:extLst>
              <p:ext uri="{D42A27DB-BD31-4B8C-83A1-F6EECF244321}">
                <p14:modId xmlns:p14="http://schemas.microsoft.com/office/powerpoint/2010/main" val="3684000154"/>
              </p:ext>
            </p:extLst>
          </p:nvPr>
        </p:nvGraphicFramePr>
        <p:xfrm>
          <a:off x="1905000" y="863999"/>
          <a:ext cx="6246254" cy="5228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Resultado de imagen para alcanzar metas dibujo"/>
          <p:cNvPicPr>
            <a:picLocks noChangeAspect="1" noChangeArrowheads="1"/>
          </p:cNvPicPr>
          <p:nvPr/>
        </p:nvPicPr>
        <p:blipFill rotWithShape="1">
          <a:blip r:embed="rId8">
            <a:extLst>
              <a:ext uri="{28A0092B-C50C-407E-A947-70E740481C1C}">
                <a14:useLocalDpi xmlns:a14="http://schemas.microsoft.com/office/drawing/2010/main" val="0"/>
              </a:ext>
            </a:extLst>
          </a:blip>
          <a:srcRect t="35178" r="28305"/>
          <a:stretch/>
        </p:blipFill>
        <p:spPr bwMode="auto">
          <a:xfrm>
            <a:off x="0" y="3124200"/>
            <a:ext cx="2438400" cy="165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63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569660"/>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a:p>
            <a:pPr algn="ct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20</a:t>
            </a:fld>
            <a:endParaRPr lang="es-ES"/>
          </a:p>
        </p:txBody>
      </p:sp>
      <p:sp>
        <p:nvSpPr>
          <p:cNvPr id="12" name="Rectángulo 11"/>
          <p:cNvSpPr/>
          <p:nvPr/>
        </p:nvSpPr>
        <p:spPr>
          <a:xfrm>
            <a:off x="31106" y="1249398"/>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Primer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ángulo 12"/>
          <p:cNvSpPr/>
          <p:nvPr/>
        </p:nvSpPr>
        <p:spPr>
          <a:xfrm>
            <a:off x="152400" y="3017740"/>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Rectángulo 15"/>
          <p:cNvSpPr/>
          <p:nvPr/>
        </p:nvSpPr>
        <p:spPr>
          <a:xfrm>
            <a:off x="4825520" y="1194947"/>
            <a:ext cx="271293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Segundo subintervalo</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152400" y="434155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ángulo 19"/>
          <p:cNvSpPr/>
          <p:nvPr/>
        </p:nvSpPr>
        <p:spPr>
          <a:xfrm>
            <a:off x="4825520" y="3070970"/>
            <a:ext cx="3302182" cy="53406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inductores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ángulo 20"/>
          <p:cNvSpPr/>
          <p:nvPr/>
        </p:nvSpPr>
        <p:spPr>
          <a:xfrm>
            <a:off x="4825520" y="437181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en los capacitores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extLst>
                  <p:ext uri="{D42A27DB-BD31-4B8C-83A1-F6EECF244321}">
                    <p14:modId xmlns:p14="http://schemas.microsoft.com/office/powerpoint/2010/main" val="837429376"/>
                  </p:ext>
                </p:extLst>
              </p:nvPr>
            </p:nvGraphicFramePr>
            <p:xfrm>
              <a:off x="5701451" y="4800380"/>
              <a:ext cx="2445119" cy="944880"/>
            </p:xfrm>
            <a:graphic>
              <a:graphicData uri="http://schemas.openxmlformats.org/drawingml/2006/table">
                <a:tbl>
                  <a:tblPr firstRow="1" firstCol="1" bandRow="1"/>
                  <a:tblGrid>
                    <a:gridCol w="244511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b="0" i="1" smtClean="0">
                                        <a:effectLst/>
                                        <a:latin typeface="Cambria Math" panose="02040503050406030204" pitchFamily="18"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cs typeface="Times New Roman" panose="02020603050405020304" pitchFamily="18" charset="0"/>
                                      </a:rPr>
                                    </m:ctrlPr>
                                  </m:fPr>
                                  <m:num>
                                    <m:r>
                                      <a:rPr lang="es-EC" sz="1600" b="0" i="1" smtClean="0">
                                        <a:effectLst/>
                                        <a:latin typeface="Cambria Math" panose="02040503050406030204" pitchFamily="18"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3" name="Tabla 22"/>
              <p:cNvGraphicFramePr>
                <a:graphicFrameLocks noGrp="1"/>
              </p:cNvGraphicFramePr>
              <p:nvPr>
                <p:extLst>
                  <p:ext uri="{D42A27DB-BD31-4B8C-83A1-F6EECF244321}">
                    <p14:modId xmlns:p14="http://schemas.microsoft.com/office/powerpoint/2010/main" val="837429376"/>
                  </p:ext>
                </p:extLst>
              </p:nvPr>
            </p:nvGraphicFramePr>
            <p:xfrm>
              <a:off x="5701451" y="4800380"/>
              <a:ext cx="2445119" cy="944880"/>
            </p:xfrm>
            <a:graphic>
              <a:graphicData uri="http://schemas.openxmlformats.org/drawingml/2006/table">
                <a:tbl>
                  <a:tblPr firstRow="1" firstCol="1" bandRow="1"/>
                  <a:tblGrid>
                    <a:gridCol w="2445119"/>
                  </a:tblGrid>
                  <a:tr h="472440">
                    <a:tc>
                      <a:txBody>
                        <a:bodyPr/>
                        <a:lstStyle/>
                        <a:p>
                          <a:endParaRPr lang="es-EC"/>
                        </a:p>
                      </a:txBody>
                      <a:tcPr marL="68580" marR="68580" marT="0" marB="0" anchor="ctr">
                        <a:lnL>
                          <a:noFill/>
                        </a:lnL>
                        <a:lnR>
                          <a:noFill/>
                        </a:lnR>
                        <a:lnT>
                          <a:noFill/>
                        </a:lnT>
                        <a:lnB>
                          <a:noFill/>
                        </a:lnB>
                        <a:blipFill rotWithShape="0">
                          <a:blip r:embed="rId3"/>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100000"/>
                          </a:stretch>
                        </a:blipFill>
                      </a:tcPr>
                    </a:tc>
                  </a:tr>
                </a:tbl>
              </a:graphicData>
            </a:graphic>
          </p:graphicFrame>
        </mc:Fallback>
      </mc:AlternateContent>
      <p:sp>
        <p:nvSpPr>
          <p:cNvPr id="19" name="Rectángulo 18"/>
          <p:cNvSpPr/>
          <p:nvPr/>
        </p:nvSpPr>
        <p:spPr>
          <a:xfrm>
            <a:off x="2498394" y="5464014"/>
            <a:ext cx="3302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Aplicando aproximación de pequeño rizado</a:t>
            </a:r>
            <a:endParaRPr lang="es-EC" b="1" i="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ángulo 23"/>
          <p:cNvSpPr/>
          <p:nvPr/>
        </p:nvSpPr>
        <p:spPr>
          <a:xfrm>
            <a:off x="2782112" y="5415496"/>
            <a:ext cx="2704288" cy="744267"/>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961976503"/>
                  </p:ext>
                </p:extLst>
              </p:nvPr>
            </p:nvGraphicFramePr>
            <p:xfrm>
              <a:off x="312905" y="3532593"/>
              <a:ext cx="4017607" cy="944880"/>
            </p:xfrm>
            <a:graphic>
              <a:graphicData uri="http://schemas.openxmlformats.org/drawingml/2006/table">
                <a:tbl>
                  <a:tblPr firstRow="1" firstCol="1" bandRow="1"/>
                  <a:tblGrid>
                    <a:gridCol w="4017607"/>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e>
                                </m:d>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𝑜𝑛</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e>
                                </m:d>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𝑜𝑛</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961976503"/>
                  </p:ext>
                </p:extLst>
              </p:nvPr>
            </p:nvGraphicFramePr>
            <p:xfrm>
              <a:off x="312905" y="3532593"/>
              <a:ext cx="4017607" cy="944880"/>
            </p:xfrm>
            <a:graphic>
              <a:graphicData uri="http://schemas.openxmlformats.org/drawingml/2006/table">
                <a:tbl>
                  <a:tblPr firstRow="1" firstCol="1" bandRow="1"/>
                  <a:tblGrid>
                    <a:gridCol w="4017607"/>
                  </a:tblGrid>
                  <a:tr h="472440">
                    <a:tc>
                      <a:txBody>
                        <a:bodyPr/>
                        <a:lstStyle/>
                        <a:p>
                          <a:endParaRPr lang="es-EC"/>
                        </a:p>
                      </a:txBody>
                      <a:tcPr marL="68580" marR="68580" marT="0" marB="0" anchor="ctr">
                        <a:lnL>
                          <a:noFill/>
                        </a:lnL>
                        <a:lnR>
                          <a:noFill/>
                        </a:lnR>
                        <a:lnT>
                          <a:noFill/>
                        </a:lnT>
                        <a:lnB>
                          <a:noFill/>
                        </a:lnB>
                        <a:blipFill rotWithShape="0">
                          <a:blip r:embed="rId4"/>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249733281"/>
                  </p:ext>
                </p:extLst>
              </p:nvPr>
            </p:nvGraphicFramePr>
            <p:xfrm>
              <a:off x="376985" y="4837774"/>
              <a:ext cx="1906358" cy="960120"/>
            </p:xfrm>
            <a:graphic>
              <a:graphicData uri="http://schemas.openxmlformats.org/drawingml/2006/table">
                <a:tbl>
                  <a:tblPr firstRow="1" firstCol="1" bandRow="1"/>
                  <a:tblGrid>
                    <a:gridCol w="1906358"/>
                  </a:tblGrid>
                  <a:tr h="472440">
                    <a:tc>
                      <a:txBody>
                        <a:bodyPr/>
                        <a:lstStyle/>
                        <a:p>
                          <a:pPr algn="ctr">
                            <a:lnSpc>
                              <a:spcPct val="2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smtClean="0">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b="0" i="1" smtClean="0">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249733281"/>
                  </p:ext>
                </p:extLst>
              </p:nvPr>
            </p:nvGraphicFramePr>
            <p:xfrm>
              <a:off x="376985" y="4837774"/>
              <a:ext cx="1906358" cy="960120"/>
            </p:xfrm>
            <a:graphic>
              <a:graphicData uri="http://schemas.openxmlformats.org/drawingml/2006/table">
                <a:tbl>
                  <a:tblPr firstRow="1" firstCol="1" bandRow="1"/>
                  <a:tblGrid>
                    <a:gridCol w="1906358"/>
                  </a:tblGrid>
                  <a:tr h="487680">
                    <a:tc>
                      <a:txBody>
                        <a:bodyPr/>
                        <a:lstStyle/>
                        <a:p>
                          <a:endParaRPr lang="es-EC"/>
                        </a:p>
                      </a:txBody>
                      <a:tcPr marL="68580" marR="68580" marT="0" marB="0" anchor="ctr">
                        <a:lnL>
                          <a:noFill/>
                        </a:lnL>
                        <a:lnR>
                          <a:noFill/>
                        </a:lnR>
                        <a:lnT>
                          <a:noFill/>
                        </a:lnT>
                        <a:lnB>
                          <a:noFill/>
                        </a:lnB>
                        <a:blipFill rotWithShape="0">
                          <a:blip r:embed="rId5"/>
                          <a:stretch>
                            <a:fillRect b="-96296"/>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10384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extLst>
                  <p:ext uri="{D42A27DB-BD31-4B8C-83A1-F6EECF244321}">
                    <p14:modId xmlns:p14="http://schemas.microsoft.com/office/powerpoint/2010/main" val="608062330"/>
                  </p:ext>
                </p:extLst>
              </p:nvPr>
            </p:nvGraphicFramePr>
            <p:xfrm>
              <a:off x="4966473" y="3532593"/>
              <a:ext cx="3915073" cy="944880"/>
            </p:xfrm>
            <a:graphic>
              <a:graphicData uri="http://schemas.openxmlformats.org/drawingml/2006/table">
                <a:tbl>
                  <a:tblPr firstRow="1" firstCol="1" bandRow="1"/>
                  <a:tblGrid>
                    <a:gridCol w="3915073"/>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e>
                                </m:d>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e>
                                </m:d>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1" name="Tabla 10"/>
              <p:cNvGraphicFramePr>
                <a:graphicFrameLocks noGrp="1"/>
              </p:cNvGraphicFramePr>
              <p:nvPr>
                <p:extLst>
                  <p:ext uri="{D42A27DB-BD31-4B8C-83A1-F6EECF244321}">
                    <p14:modId xmlns:p14="http://schemas.microsoft.com/office/powerpoint/2010/main" val="608062330"/>
                  </p:ext>
                </p:extLst>
              </p:nvPr>
            </p:nvGraphicFramePr>
            <p:xfrm>
              <a:off x="4966473" y="3532593"/>
              <a:ext cx="3915073" cy="944880"/>
            </p:xfrm>
            <a:graphic>
              <a:graphicData uri="http://schemas.openxmlformats.org/drawingml/2006/table">
                <a:tbl>
                  <a:tblPr firstRow="1" firstCol="1" bandRow="1"/>
                  <a:tblGrid>
                    <a:gridCol w="3915073"/>
                  </a:tblGrid>
                  <a:tr h="472440">
                    <a:tc>
                      <a:txBody>
                        <a:bodyPr/>
                        <a:lstStyle/>
                        <a:p>
                          <a:endParaRPr lang="es-EC"/>
                        </a:p>
                      </a:txBody>
                      <a:tcPr marL="68580" marR="68580" marT="0" marB="0" anchor="ctr">
                        <a:lnL>
                          <a:noFill/>
                        </a:lnL>
                        <a:lnR>
                          <a:noFill/>
                        </a:lnR>
                        <a:lnT>
                          <a:noFill/>
                        </a:lnT>
                        <a:lnB>
                          <a:noFill/>
                        </a:lnB>
                        <a:blipFill rotWithShape="0">
                          <a:blip r:embed="rId6"/>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00000"/>
                          </a:stretch>
                        </a:blipFill>
                      </a:tcPr>
                    </a:tc>
                  </a:tr>
                </a:tbl>
              </a:graphicData>
            </a:graphic>
          </p:graphicFrame>
        </mc:Fallback>
      </mc:AlternateContent>
      <p:pic>
        <p:nvPicPr>
          <p:cNvPr id="25" name="Imagen 24"/>
          <p:cNvPicPr/>
          <p:nvPr/>
        </p:nvPicPr>
        <p:blipFill rotWithShape="1">
          <a:blip r:embed="rId7"/>
          <a:srcRect l="1813" t="1512" b="56373"/>
          <a:stretch/>
        </p:blipFill>
        <p:spPr bwMode="auto">
          <a:xfrm>
            <a:off x="246841" y="1827552"/>
            <a:ext cx="3113299" cy="1243418"/>
          </a:xfrm>
          <a:prstGeom prst="rect">
            <a:avLst/>
          </a:prstGeom>
          <a:extLst>
            <a:ext uri="{53640926-AAD7-44D8-BBD7-CCE9431645EC}">
              <a14:shadowObscured xmlns:a14="http://schemas.microsoft.com/office/drawing/2010/main"/>
            </a:ext>
          </a:extLst>
        </p:spPr>
      </p:pic>
      <p:pic>
        <p:nvPicPr>
          <p:cNvPr id="26" name="Imagen 25"/>
          <p:cNvPicPr/>
          <p:nvPr/>
        </p:nvPicPr>
        <p:blipFill rotWithShape="1">
          <a:blip r:embed="rId7"/>
          <a:srcRect l="1813" t="52726" b="5980"/>
          <a:stretch/>
        </p:blipFill>
        <p:spPr bwMode="auto">
          <a:xfrm>
            <a:off x="4966473" y="1827511"/>
            <a:ext cx="3113299" cy="12192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8683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20" grpId="0" animBg="1"/>
      <p:bldP spid="21" grpId="0" animBg="1"/>
      <p:bldP spid="19"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21</a:t>
            </a:fld>
            <a:endParaRPr lang="es-ES"/>
          </a:p>
        </p:txBody>
      </p:sp>
      <p:sp>
        <p:nvSpPr>
          <p:cNvPr id="12" name="Rectángulo 11"/>
          <p:cNvSpPr/>
          <p:nvPr/>
        </p:nvSpPr>
        <p:spPr>
          <a:xfrm>
            <a:off x="31106" y="1371600"/>
            <a:ext cx="5455294"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Aplicando principios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balance voltios-segundos del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inductor y balance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carga del capacitor</a:t>
            </a:r>
          </a:p>
          <a:p>
            <a:pPr defTabSz="1200150">
              <a:lnSpc>
                <a:spcPct val="90000"/>
              </a:lnSpc>
              <a:spcBef>
                <a:spcPct val="0"/>
              </a:spcBef>
              <a:spcAft>
                <a:spcPct val="35000"/>
              </a:spcAft>
            </a:pP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Rectángulo 18"/>
          <p:cNvSpPr/>
          <p:nvPr/>
        </p:nvSpPr>
        <p:spPr>
          <a:xfrm>
            <a:off x="2020245" y="5638800"/>
            <a:ext cx="510350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Construcción de un circuito equivalente</a:t>
            </a:r>
            <a:endParaRPr lang="es-EC" b="1" i="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883709926"/>
                  </p:ext>
                </p:extLst>
              </p:nvPr>
            </p:nvGraphicFramePr>
            <p:xfrm>
              <a:off x="1046480" y="1901579"/>
              <a:ext cx="7051040" cy="1889760"/>
            </p:xfrm>
            <a:graphic>
              <a:graphicData uri="http://schemas.openxmlformats.org/drawingml/2006/table">
                <a:tbl>
                  <a:tblPr firstRow="1" firstCol="1" bandRow="1"/>
                  <a:tblGrid>
                    <a:gridCol w="7051040"/>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𝑜𝑛</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𝑜𝑛</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den>
                                </m:f>
                                <m:r>
                                  <a:rPr lang="es-EC" sz="15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883709926"/>
                  </p:ext>
                </p:extLst>
              </p:nvPr>
            </p:nvGraphicFramePr>
            <p:xfrm>
              <a:off x="1046480" y="1901579"/>
              <a:ext cx="7051040" cy="1889760"/>
            </p:xfrm>
            <a:graphic>
              <a:graphicData uri="http://schemas.openxmlformats.org/drawingml/2006/table">
                <a:tbl>
                  <a:tblPr firstRow="1" firstCol="1" bandRow="1"/>
                  <a:tblGrid>
                    <a:gridCol w="7051040"/>
                  </a:tblGrid>
                  <a:tr h="472440">
                    <a:tc>
                      <a:txBody>
                        <a:bodyPr/>
                        <a:lstStyle/>
                        <a:p>
                          <a:endParaRPr lang="es-EC"/>
                        </a:p>
                      </a:txBody>
                      <a:tcPr marL="68580" marR="68580" marT="0" marB="0" anchor="ctr">
                        <a:lnL>
                          <a:noFill/>
                        </a:lnL>
                        <a:lnR>
                          <a:noFill/>
                        </a:lnR>
                        <a:lnT>
                          <a:noFill/>
                        </a:lnT>
                        <a:lnB>
                          <a:noFill/>
                        </a:lnB>
                        <a:blipFill rotWithShape="0">
                          <a:blip r:embed="rId3"/>
                          <a:stretch>
                            <a:fillRect b="-307692"/>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100000" b="-207692"/>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02597" b="-110390"/>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98718" b="-8974"/>
                          </a:stretch>
                        </a:blipFill>
                      </a:tcPr>
                    </a:tc>
                  </a:tr>
                </a:tbl>
              </a:graphicData>
            </a:graphic>
          </p:graphicFrame>
        </mc:Fallback>
      </mc:AlternateContent>
      <p:sp>
        <p:nvSpPr>
          <p:cNvPr id="22" name="Rectángulo 21"/>
          <p:cNvSpPr/>
          <p:nvPr/>
        </p:nvSpPr>
        <p:spPr>
          <a:xfrm>
            <a:off x="246157" y="3861042"/>
            <a:ext cx="5455294" cy="58006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Resolviendo algebraicamente</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3207807633"/>
                  </p:ext>
                </p:extLst>
              </p:nvPr>
            </p:nvGraphicFramePr>
            <p:xfrm>
              <a:off x="1542097" y="4259926"/>
              <a:ext cx="6059805" cy="1031177"/>
            </p:xfrm>
            <a:graphic>
              <a:graphicData uri="http://schemas.openxmlformats.org/drawingml/2006/table">
                <a:tbl>
                  <a:tblPr firstRow="1" firstCol="1" bandRow="1"/>
                  <a:tblGrid>
                    <a:gridCol w="605980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e>
                                    </m:d>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𝑜𝑛</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effectLst/>
                                            <a:latin typeface="Cambria Math" panose="02040503050406030204" pitchFamily="18" charset="0"/>
                                            <a:ea typeface="Calibri" panose="020F0502020204030204" pitchFamily="34" charset="0"/>
                                            <a:cs typeface="Times New Roman" panose="02020603050405020304" pitchFamily="18" charset="0"/>
                                          </a:rPr>
                                          <m:t>2</m:t>
                                        </m:r>
                                      </m:sup>
                                    </m:sSup>
                                  </m:den>
                                </m:f>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r>
                                  <a:rPr lang="es-EC" sz="15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3207807633"/>
                  </p:ext>
                </p:extLst>
              </p:nvPr>
            </p:nvGraphicFramePr>
            <p:xfrm>
              <a:off x="1542097" y="4259926"/>
              <a:ext cx="6059805" cy="1031177"/>
            </p:xfrm>
            <a:graphic>
              <a:graphicData uri="http://schemas.openxmlformats.org/drawingml/2006/table">
                <a:tbl>
                  <a:tblPr firstRow="1" firstCol="1" bandRow="1"/>
                  <a:tblGrid>
                    <a:gridCol w="6059805"/>
                  </a:tblGrid>
                  <a:tr h="558737">
                    <a:tc>
                      <a:txBody>
                        <a:bodyPr/>
                        <a:lstStyle/>
                        <a:p>
                          <a:endParaRPr lang="es-EC"/>
                        </a:p>
                      </a:txBody>
                      <a:tcPr marL="68580" marR="68580" marT="0" marB="0" anchor="ctr">
                        <a:lnL>
                          <a:noFill/>
                        </a:lnL>
                        <a:lnR>
                          <a:noFill/>
                        </a:lnR>
                        <a:lnT>
                          <a:noFill/>
                        </a:lnT>
                        <a:lnB>
                          <a:noFill/>
                        </a:lnB>
                        <a:blipFill rotWithShape="0">
                          <a:blip r:embed="rId4"/>
                          <a:stretch>
                            <a:fillRect b="-84783"/>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17949"/>
                          </a:stretch>
                        </a:blipFill>
                      </a:tcPr>
                    </a:tc>
                  </a:tr>
                </a:tbl>
              </a:graphicData>
            </a:graphic>
          </p:graphicFrame>
        </mc:Fallback>
      </mc:AlternateContent>
      <p:sp>
        <p:nvSpPr>
          <p:cNvPr id="27" name="Flecha derecha 26"/>
          <p:cNvSpPr/>
          <p:nvPr/>
        </p:nvSpPr>
        <p:spPr>
          <a:xfrm rot="5400000">
            <a:off x="4381498" y="5483923"/>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22</a:t>
            </a:fld>
            <a:endParaRPr lang="es-ES"/>
          </a:p>
        </p:txBody>
      </p:sp>
      <p:sp>
        <p:nvSpPr>
          <p:cNvPr id="19" name="Rectángulo 18"/>
          <p:cNvSpPr/>
          <p:nvPr/>
        </p:nvSpPr>
        <p:spPr>
          <a:xfrm>
            <a:off x="-396487" y="1123945"/>
            <a:ext cx="510350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Construcción de un circuito equivalente</a:t>
            </a:r>
            <a:endParaRPr lang="es-EC" b="1" i="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 name="Rectángulo 4"/>
              <p:cNvSpPr/>
              <p:nvPr/>
            </p:nvSpPr>
            <p:spPr>
              <a:xfrm>
                <a:off x="304800" y="1781874"/>
                <a:ext cx="7315200" cy="656526"/>
              </a:xfrm>
              <a:prstGeom prst="rect">
                <a:avLst/>
              </a:prstGeom>
            </p:spPr>
            <p:txBody>
              <a:bodyPr wrap="square">
                <a:spAutoFit/>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latin typeface="Cambria Math" panose="02040503050406030204" pitchFamily="18" charset="0"/>
                              <a:ea typeface="Calibri" panose="020F0502020204030204" pitchFamily="34" charset="0"/>
                              <a:cs typeface="Times New Roman" panose="02020603050405020304" pitchFamily="18" charset="0"/>
                            </a:rPr>
                            <m:t>𝑔</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15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5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𝐷</m:t>
                                  </m:r>
                                  <m:r>
                                    <a:rPr lang="es-EC" sz="1500" i="1">
                                      <a:latin typeface="Cambria Math" panose="02040503050406030204" pitchFamily="18" charset="0"/>
                                      <a:ea typeface="Calibri" panose="020F0502020204030204" pitchFamily="34" charset="0"/>
                                      <a:cs typeface="Times New Roman" panose="02020603050405020304" pitchFamily="18" charset="0"/>
                                    </a:rPr>
                                    <m:t>′</m:t>
                                  </m:r>
                                </m:num>
                                <m:den>
                                  <m:r>
                                    <a:rPr lang="es-EC" sz="1500" i="1">
                                      <a:latin typeface="Cambria Math" panose="02040503050406030204" pitchFamily="18" charset="0"/>
                                      <a:ea typeface="Calibri" panose="020F0502020204030204" pitchFamily="34" charset="0"/>
                                      <a:cs typeface="Times New Roman" panose="02020603050405020304" pitchFamily="18" charset="0"/>
                                    </a:rPr>
                                    <m:t>𝐷</m:t>
                                  </m:r>
                                </m:den>
                              </m:f>
                            </m:e>
                          </m:d>
                        </m:e>
                        <m:sup>
                          <m:r>
                            <a:rPr lang="es-EC" sz="1500" i="1">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2</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1</m:t>
                          </m:r>
                        </m:num>
                        <m:den>
                          <m:r>
                            <a:rPr lang="es-EC" sz="1500" i="1">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latin typeface="Cambria Math" panose="02040503050406030204" pitchFamily="18" charset="0"/>
                              <a:ea typeface="Calibri" panose="020F0502020204030204" pitchFamily="34" charset="0"/>
                              <a:cs typeface="Times New Roman" panose="02020603050405020304" pitchFamily="18" charset="0"/>
                            </a:rPr>
                            <m:t>𝑜𝑛</m:t>
                          </m:r>
                        </m:sub>
                      </m:sSub>
                      <m:r>
                        <a:rPr lang="es-EC" sz="150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𝐷</m:t>
                          </m:r>
                          <m:r>
                            <a:rPr lang="es-EC" sz="1500" i="1">
                              <a:latin typeface="Cambria Math" panose="02040503050406030204" pitchFamily="18" charset="0"/>
                              <a:ea typeface="Calibri" panose="020F0502020204030204" pitchFamily="34" charset="0"/>
                              <a:cs typeface="Times New Roman" panose="02020603050405020304" pitchFamily="18" charset="0"/>
                            </a:rPr>
                            <m:t>′</m:t>
                          </m:r>
                        </m:num>
                        <m:den>
                          <m:r>
                            <a:rPr lang="es-EC" sz="1500" i="1">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𝐷</m:t>
                          </m:r>
                          <m:r>
                            <a:rPr lang="es-EC" sz="1500" i="1">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s-EC" sz="1500" i="1">
                                  <a:latin typeface="Cambria Math" panose="02040503050406030204" pitchFamily="18" charset="0"/>
                                  <a:ea typeface="Calibri" panose="020F0502020204030204" pitchFamily="34" charset="0"/>
                                  <a:cs typeface="Times New Roman" panose="02020603050405020304" pitchFamily="18" charset="0"/>
                                </a:rPr>
                              </m:ctrlPr>
                            </m:sSupPr>
                            <m:e>
                              <m:r>
                                <a:rPr lang="es-EC" sz="1500" i="1">
                                  <a:latin typeface="Cambria Math" panose="02040503050406030204" pitchFamily="18" charset="0"/>
                                  <a:ea typeface="Calibri" panose="020F0502020204030204" pitchFamily="34" charset="0"/>
                                  <a:cs typeface="Times New Roman" panose="02020603050405020304" pitchFamily="18" charset="0"/>
                                </a:rPr>
                                <m:t>𝐷</m:t>
                              </m:r>
                            </m:e>
                            <m:sup>
                              <m:r>
                                <a:rPr lang="es-EC" sz="1500" i="1">
                                  <a:latin typeface="Cambria Math" panose="02040503050406030204" pitchFamily="18" charset="0"/>
                                  <a:ea typeface="Calibri" panose="020F0502020204030204" pitchFamily="34" charset="0"/>
                                  <a:cs typeface="Times New Roman" panose="02020603050405020304" pitchFamily="18" charset="0"/>
                                </a:rPr>
                                <m:t>2</m:t>
                              </m:r>
                            </m:sup>
                          </m:sSup>
                        </m:den>
                      </m:f>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latin typeface="Cambria Math" panose="02040503050406030204" pitchFamily="18" charset="0"/>
                              <a:ea typeface="Calibri" panose="020F0502020204030204" pitchFamily="34" charset="0"/>
                              <a:cs typeface="Times New Roman" panose="02020603050405020304" pitchFamily="18" charset="0"/>
                            </a:rPr>
                            <m:t>𝐷</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𝐷</m:t>
                          </m:r>
                          <m:r>
                            <a:rPr lang="es-EC" sz="1500" i="1">
                              <a:latin typeface="Cambria Math" panose="02040503050406030204" pitchFamily="18" charset="0"/>
                              <a:ea typeface="Calibri" panose="020F0502020204030204" pitchFamily="34" charset="0"/>
                              <a:cs typeface="Times New Roman" panose="02020603050405020304" pitchFamily="18" charset="0"/>
                            </a:rPr>
                            <m:t>′</m:t>
                          </m:r>
                        </m:num>
                        <m:den>
                          <m:r>
                            <a:rPr lang="es-EC" sz="1500" i="1">
                              <a:latin typeface="Cambria Math" panose="02040503050406030204" pitchFamily="18" charset="0"/>
                              <a:ea typeface="Calibri" panose="020F0502020204030204" pitchFamily="34" charset="0"/>
                              <a:cs typeface="Times New Roman" panose="02020603050405020304" pitchFamily="18" charset="0"/>
                            </a:rPr>
                            <m:t>𝐷</m:t>
                          </m:r>
                        </m:den>
                      </m:f>
                      <m:r>
                        <a:rPr lang="es-EC" sz="1500" i="1">
                          <a:latin typeface="Cambria Math" panose="02040503050406030204" pitchFamily="18" charset="0"/>
                          <a:ea typeface="Calibri" panose="020F0502020204030204" pitchFamily="34" charset="0"/>
                          <a:cs typeface="Times New Roman" panose="02020603050405020304" pitchFamily="18" charset="0"/>
                        </a:rPr>
                        <m:t>𝑉</m:t>
                      </m:r>
                      <m:r>
                        <a:rPr lang="es-EC" sz="15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5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04800" y="1781874"/>
                <a:ext cx="7315200" cy="656526"/>
              </a:xfrm>
              <a:prstGeom prst="rect">
                <a:avLst/>
              </a:prstGeom>
              <a:blipFill rotWithShape="0">
                <a:blip r:embed="rId3"/>
                <a:stretch>
                  <a:fillRect/>
                </a:stretch>
              </a:blipFill>
            </p:spPr>
            <p:txBody>
              <a:bodyPr/>
              <a:lstStyle/>
              <a:p>
                <a:r>
                  <a:rPr lang="es-EC">
                    <a:noFill/>
                  </a:rPr>
                  <a:t> </a:t>
                </a:r>
              </a:p>
            </p:txBody>
          </p:sp>
        </mc:Fallback>
      </mc:AlternateContent>
      <p:pic>
        <p:nvPicPr>
          <p:cNvPr id="13" name="Imagen 12"/>
          <p:cNvPicPr/>
          <p:nvPr/>
        </p:nvPicPr>
        <p:blipFill>
          <a:blip r:embed="rId4"/>
          <a:stretch>
            <a:fillRect/>
          </a:stretch>
        </p:blipFill>
        <p:spPr>
          <a:xfrm>
            <a:off x="609600" y="2510212"/>
            <a:ext cx="4333877" cy="1481515"/>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1934726" y="4258529"/>
                <a:ext cx="1048877" cy="5420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𝐷</m:t>
                          </m:r>
                          <m:r>
                            <a:rPr lang="es-EC" sz="1500" i="1">
                              <a:latin typeface="Cambria Math" panose="02040503050406030204" pitchFamily="18" charset="0"/>
                              <a:ea typeface="Calibri" panose="020F0502020204030204" pitchFamily="34" charset="0"/>
                              <a:cs typeface="Times New Roman" panose="02020603050405020304" pitchFamily="18" charset="0"/>
                            </a:rPr>
                            <m:t>′</m:t>
                          </m:r>
                        </m:num>
                        <m:den>
                          <m:r>
                            <a:rPr lang="es-EC" sz="1500" i="1">
                              <a:latin typeface="Cambria Math" panose="02040503050406030204" pitchFamily="18" charset="0"/>
                              <a:ea typeface="Calibri" panose="020F0502020204030204" pitchFamily="34" charset="0"/>
                              <a:cs typeface="Times New Roman" panose="02020603050405020304" pitchFamily="18" charset="0"/>
                            </a:rPr>
                            <m:t>𝐷</m:t>
                          </m:r>
                        </m:den>
                      </m:f>
                      <m:sSub>
                        <m:sSubPr>
                          <m:ctrlPr>
                            <a:rPr lang="es-EC" sz="1500" i="1">
                              <a:latin typeface="Cambria Math" panose="02040503050406030204" pitchFamily="18" charset="0"/>
                              <a:ea typeface="Calibri" panose="020F0502020204030204" pitchFamily="34" charset="0"/>
                              <a:cs typeface="Times New Roman" panose="02020603050405020304" pitchFamily="18" charset="0"/>
                            </a:rPr>
                          </m:ctrlPr>
                        </m:sSubPr>
                        <m:e>
                          <m:r>
                            <a:rPr lang="es-EC" sz="1500" i="1">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latin typeface="Cambria Math" panose="02040503050406030204" pitchFamily="18" charset="0"/>
                              <a:ea typeface="Calibri" panose="020F0502020204030204" pitchFamily="34" charset="0"/>
                              <a:cs typeface="Times New Roman" panose="02020603050405020304" pitchFamily="18" charset="0"/>
                            </a:rPr>
                            <m:t>𝐿</m:t>
                          </m:r>
                          <m:r>
                            <a:rPr lang="es-EC" sz="1500" i="1">
                              <a:latin typeface="Cambria Math" panose="02040503050406030204" pitchFamily="18" charset="0"/>
                              <a:ea typeface="Calibri" panose="020F0502020204030204" pitchFamily="34" charset="0"/>
                              <a:cs typeface="Times New Roman" panose="02020603050405020304" pitchFamily="18" charset="0"/>
                            </a:rPr>
                            <m:t>1</m:t>
                          </m:r>
                        </m:sub>
                      </m:sSub>
                      <m:r>
                        <a:rPr lang="es-EC" sz="1500" i="1">
                          <a:latin typeface="Cambria Math" panose="02040503050406030204" pitchFamily="18" charset="0"/>
                          <a:ea typeface="Calibri" panose="020F0502020204030204" pitchFamily="34" charset="0"/>
                          <a:cs typeface="Times New Roman" panose="02020603050405020304" pitchFamily="18" charset="0"/>
                        </a:rPr>
                        <m:t>=</m:t>
                      </m:r>
                      <m:f>
                        <m:fPr>
                          <m:ctrlPr>
                            <a:rPr lang="es-EC" sz="1500" i="1">
                              <a:latin typeface="Cambria Math" panose="02040503050406030204" pitchFamily="18" charset="0"/>
                              <a:ea typeface="Calibri" panose="020F0502020204030204" pitchFamily="34" charset="0"/>
                              <a:cs typeface="Times New Roman" panose="02020603050405020304" pitchFamily="18" charset="0"/>
                            </a:rPr>
                          </m:ctrlPr>
                        </m:fPr>
                        <m:num>
                          <m:r>
                            <a:rPr lang="es-EC" sz="1500" i="1">
                              <a:latin typeface="Cambria Math" panose="02040503050406030204" pitchFamily="18" charset="0"/>
                              <a:ea typeface="Calibri" panose="020F0502020204030204" pitchFamily="34" charset="0"/>
                              <a:cs typeface="Times New Roman" panose="02020603050405020304" pitchFamily="18" charset="0"/>
                            </a:rPr>
                            <m:t>𝑉</m:t>
                          </m:r>
                        </m:num>
                        <m:den>
                          <m:r>
                            <a:rPr lang="es-EC" sz="1500" i="1">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500" dirty="0"/>
              </a:p>
            </p:txBody>
          </p:sp>
        </mc:Choice>
        <mc:Fallback xmlns="">
          <p:sp>
            <p:nvSpPr>
              <p:cNvPr id="8" name="Rectángulo 7"/>
              <p:cNvSpPr>
                <a:spLocks noRot="1" noChangeAspect="1" noMove="1" noResize="1" noEditPoints="1" noAdjustHandles="1" noChangeArrowheads="1" noChangeShapeType="1" noTextEdit="1"/>
              </p:cNvSpPr>
              <p:nvPr/>
            </p:nvSpPr>
            <p:spPr>
              <a:xfrm>
                <a:off x="1934726" y="4258529"/>
                <a:ext cx="1048877" cy="542071"/>
              </a:xfrm>
              <a:prstGeom prst="rect">
                <a:avLst/>
              </a:prstGeom>
              <a:blipFill rotWithShape="0">
                <a:blip r:embed="rId5"/>
                <a:stretch>
                  <a:fillRect/>
                </a:stretch>
              </a:blipFill>
            </p:spPr>
            <p:txBody>
              <a:bodyPr/>
              <a:lstStyle/>
              <a:p>
                <a:r>
                  <a:rPr lang="es-EC">
                    <a:noFill/>
                  </a:rPr>
                  <a:t> </a:t>
                </a:r>
              </a:p>
            </p:txBody>
          </p:sp>
        </mc:Fallback>
      </mc:AlternateContent>
      <p:pic>
        <p:nvPicPr>
          <p:cNvPr id="15" name="Imagen 14"/>
          <p:cNvPicPr/>
          <p:nvPr/>
        </p:nvPicPr>
        <p:blipFill>
          <a:blip r:embed="rId6"/>
          <a:stretch>
            <a:fillRect/>
          </a:stretch>
        </p:blipFill>
        <p:spPr>
          <a:xfrm>
            <a:off x="1611440" y="4779729"/>
            <a:ext cx="1695450" cy="1400175"/>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4901428" y="2514600"/>
                <a:ext cx="1804172" cy="1015663"/>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s-EC" sz="1500" i="1" smtClean="0">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s-EC" sz="1500" i="1" dirty="0" smtClean="0">
                  <a:effectLst/>
                  <a:latin typeface="Cambria Math" panose="02040503050406030204" pitchFamily="18" charset="0"/>
                  <a:ea typeface="Calibri" panose="020F0502020204030204" pitchFamily="34" charset="0"/>
                  <a:cs typeface="Times New Roman" panose="02020603050405020304" pitchFamily="18" charset="0"/>
                </a:endParaRPr>
              </a:p>
              <a:p>
                <a:r>
                  <a:rPr lang="es-EC" sz="1500" dirty="0" smtClean="0">
                    <a:effectLst/>
                    <a:cs typeface="Times New Roman" panose="02020603050405020304" pitchFamily="18" charset="0"/>
                  </a:rPr>
                  <a:t>      </a:t>
                </a:r>
                <a14:m>
                  <m:oMath xmlns:m="http://schemas.openxmlformats.org/officeDocument/2006/math">
                    <m:sSup>
                      <m:sSupPr>
                        <m:ctrlPr>
                          <a:rPr lang="es-EC" sz="1500" i="1">
                            <a:effectLst/>
                            <a:latin typeface="Cambria Math" panose="02040503050406030204" pitchFamily="18" charset="0"/>
                            <a:cs typeface="Times New Roman" panose="02020603050405020304" pitchFamily="18" charset="0"/>
                          </a:rPr>
                        </m:ctrlPr>
                      </m:sSupPr>
                      <m:e>
                        <m:d>
                          <m:dPr>
                            <m:ctrlPr>
                              <a:rPr lang="es-EC" sz="1500" i="1">
                                <a:effectLst/>
                                <a:latin typeface="Cambria Math" panose="02040503050406030204" pitchFamily="18" charset="0"/>
                                <a:cs typeface="Times New Roman" panose="02020603050405020304" pitchFamily="18" charset="0"/>
                              </a:rPr>
                            </m:ctrlPr>
                          </m:dPr>
                          <m:e>
                            <m:f>
                              <m:fPr>
                                <m:type m:val="lin"/>
                                <m:ctrlPr>
                                  <a:rPr lang="es-EC" sz="1500" i="1">
                                    <a:effectLst/>
                                    <a:latin typeface="Cambria Math" panose="02040503050406030204" pitchFamily="18"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e>
                        </m:d>
                      </m:e>
                      <m:sup>
                        <m:r>
                          <a:rPr lang="es-EC" sz="1500">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s-EC" sz="1500" dirty="0">
                    <a:effectLst/>
                    <a:latin typeface="Times New Roman" panose="02020603050405020304" pitchFamily="18" charset="0"/>
                    <a:ea typeface="Calibri" panose="020F0502020204030204" pitchFamily="34" charset="0"/>
                  </a:rPr>
                  <a:t> </a:t>
                </a:r>
                <a14:m>
                  <m:oMath xmlns:m="http://schemas.openxmlformats.org/officeDocument/2006/math">
                    <m:r>
                      <a:rPr lang="es-EC" sz="15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s-EC" sz="1500">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EC" sz="1500" i="1">
                            <a:effectLst/>
                            <a:latin typeface="Cambria Math" panose="02040503050406030204" pitchFamily="18" charset="0"/>
                            <a:cs typeface="Times New Roman" panose="02020603050405020304" pitchFamily="18" charset="0"/>
                          </a:rPr>
                        </m:ctrlPr>
                      </m:fPr>
                      <m:num>
                        <m:r>
                          <a:rPr lang="es-EC" sz="1500">
                            <a:effectLst/>
                            <a:latin typeface="Cambria Math" panose="02040503050406030204" pitchFamily="18" charset="0"/>
                            <a:ea typeface="Calibri" panose="020F0502020204030204" pitchFamily="34" charset="0"/>
                            <a:cs typeface="Times New Roman" panose="02020603050405020304" pitchFamily="18" charset="0"/>
                          </a:rPr>
                          <m:t>1</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r>
                      <a:rPr lang="es-EC" sz="1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𝑜𝑛</m:t>
                        </m:r>
                      </m:sub>
                    </m:sSub>
                  </m:oMath>
                </a14:m>
                <a:r>
                  <a:rPr lang="es-EC" sz="1500" dirty="0">
                    <a:effectLst/>
                    <a:latin typeface="Times New Roman" panose="02020603050405020304" pitchFamily="18" charset="0"/>
                    <a:ea typeface="Calibri" panose="020F0502020204030204" pitchFamily="34" charset="0"/>
                  </a:rPr>
                  <a:t>  </a:t>
                </a:r>
                <a:r>
                  <a:rPr lang="es-EC" sz="15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C" sz="1500" b="0" i="0" smtClean="0">
                        <a:effectLst/>
                        <a:latin typeface="Cambria Math" panose="02040503050406030204" pitchFamily="18" charset="0"/>
                        <a:cs typeface="Times New Roman" panose="02020603050405020304" pitchFamily="18" charset="0"/>
                      </a:rPr>
                      <m:t>      </m:t>
                    </m:r>
                    <m:d>
                      <m:dPr>
                        <m:ctrlPr>
                          <a:rPr lang="es-EC" sz="1500" i="1">
                            <a:effectLst/>
                            <a:latin typeface="Cambria Math" panose="02040503050406030204" pitchFamily="18" charset="0"/>
                            <a:cs typeface="Times New Roman" panose="02020603050405020304" pitchFamily="18" charset="0"/>
                          </a:rPr>
                        </m:ctrlPr>
                      </m:dPr>
                      <m:e>
                        <m:f>
                          <m:fPr>
                            <m:type m:val="lin"/>
                            <m:ctrlPr>
                              <a:rPr lang="es-EC" sz="1500" i="1">
                                <a:effectLst/>
                                <a:latin typeface="Cambria Math" panose="02040503050406030204" pitchFamily="18"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s-EC" sz="1500" i="1">
                                    <a:effectLst/>
                                    <a:latin typeface="Cambria Math" panose="02040503050406030204" pitchFamily="18" charset="0"/>
                                    <a:cs typeface="Times New Roman" panose="02020603050405020304" pitchFamily="18" charset="0"/>
                                  </a:rPr>
                                </m:ctrlPr>
                              </m:sSup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500">
                                    <a:effectLst/>
                                    <a:latin typeface="Cambria Math" panose="02040503050406030204" pitchFamily="18" charset="0"/>
                                    <a:ea typeface="Calibri" panose="020F0502020204030204" pitchFamily="34" charset="0"/>
                                    <a:cs typeface="Times New Roman" panose="02020603050405020304" pitchFamily="18" charset="0"/>
                                  </a:rPr>
                                  <m:t>2</m:t>
                                </m:r>
                              </m:sup>
                            </m:sSup>
                          </m:den>
                        </m:f>
                      </m:e>
                    </m:d>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endParaRPr lang="es-EC" sz="1500" dirty="0"/>
              </a:p>
            </p:txBody>
          </p:sp>
        </mc:Choice>
        <mc:Fallback xmlns="">
          <p:sp>
            <p:nvSpPr>
              <p:cNvPr id="10" name="Rectángulo 9"/>
              <p:cNvSpPr>
                <a:spLocks noRot="1" noChangeAspect="1" noMove="1" noResize="1" noEditPoints="1" noAdjustHandles="1" noChangeArrowheads="1" noChangeShapeType="1" noTextEdit="1"/>
              </p:cNvSpPr>
              <p:nvPr/>
            </p:nvSpPr>
            <p:spPr>
              <a:xfrm>
                <a:off x="4901428" y="2514600"/>
                <a:ext cx="1804172" cy="1015663"/>
              </a:xfrm>
              <a:prstGeom prst="rect">
                <a:avLst/>
              </a:prstGeom>
              <a:blipFill rotWithShape="0">
                <a:blip r:embed="rId7"/>
                <a:stretch>
                  <a:fillRect l="-1014" t="-11446" b="-5180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901428" y="3582005"/>
                <a:ext cx="2738507" cy="323165"/>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es-EC" sz="1500">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EC" sz="1500" i="1">
                            <a:effectLst/>
                            <a:latin typeface="Cambria Math" panose="02040503050406030204" pitchFamily="18"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r>
                      <a:rPr lang="es-EC" sz="1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oMath>
                </a14:m>
                <a:r>
                  <a:rPr lang="es-EC" sz="1500" dirty="0" smtClean="0">
                    <a:effectLst/>
                    <a:latin typeface="Times New Roman" panose="02020603050405020304" pitchFamily="18" charset="0"/>
                    <a:ea typeface="Calibri" panose="020F0502020204030204" pitchFamily="34" charset="0"/>
                  </a:rPr>
                  <a:t>: Fuente de voltaje </a:t>
                </a:r>
                <a:endParaRPr lang="es-EC" sz="1500" dirty="0"/>
              </a:p>
            </p:txBody>
          </p:sp>
        </mc:Choice>
        <mc:Fallback xmlns="">
          <p:sp>
            <p:nvSpPr>
              <p:cNvPr id="11" name="Rectángulo 10"/>
              <p:cNvSpPr>
                <a:spLocks noRot="1" noChangeAspect="1" noMove="1" noResize="1" noEditPoints="1" noAdjustHandles="1" noChangeArrowheads="1" noChangeShapeType="1" noTextEdit="1"/>
              </p:cNvSpPr>
              <p:nvPr/>
            </p:nvSpPr>
            <p:spPr>
              <a:xfrm>
                <a:off x="4901428" y="3582005"/>
                <a:ext cx="2738507" cy="323165"/>
              </a:xfrm>
              <a:prstGeom prst="rect">
                <a:avLst/>
              </a:prstGeom>
              <a:blipFill rotWithShape="0">
                <a:blip r:embed="rId8"/>
                <a:stretch>
                  <a:fillRect l="-668" t="-107547" b="-1641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901428" y="3982920"/>
                <a:ext cx="4572000" cy="323165"/>
              </a:xfrm>
              <a:prstGeom prst="rect">
                <a:avLst/>
              </a:prstGeom>
            </p:spPr>
            <p:txBody>
              <a:bodyPr>
                <a:spAutoFit/>
              </a:bodyPr>
              <a:lstStyle/>
              <a:p>
                <a:pPr marL="285750" indent="-285750">
                  <a:buFont typeface="Arial" panose="020B0604020202020204" pitchFamily="34" charset="0"/>
                  <a:buChar char="•"/>
                </a:pPr>
                <a14:m>
                  <m:oMath xmlns:m="http://schemas.openxmlformats.org/officeDocument/2006/math">
                    <m:r>
                      <a:rPr lang="es-EC" sz="1500">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EC" sz="1500" i="1">
                            <a:effectLst/>
                            <a:latin typeface="Cambria Math" panose="02040503050406030204" pitchFamily="18" charset="0"/>
                            <a:cs typeface="Times New Roman" panose="02020603050405020304" pitchFamily="18" charset="0"/>
                          </a:rPr>
                        </m:ctrlPr>
                      </m:fPr>
                      <m:num>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5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den>
                    </m:f>
                    <m:r>
                      <a:rPr lang="es-EC" sz="1500">
                        <a:effectLst/>
                        <a:latin typeface="Cambria Math" panose="02040503050406030204" pitchFamily="18" charset="0"/>
                        <a:ea typeface="Calibri" panose="020F0502020204030204" pitchFamily="34" charset="0"/>
                        <a:cs typeface="Times New Roman" panose="02020603050405020304" pitchFamily="18" charset="0"/>
                      </a:rPr>
                      <m:t>)</m:t>
                    </m:r>
                    <m:r>
                      <a:rPr lang="es-EC" sz="15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s-EC" sz="1500" dirty="0" smtClean="0">
                    <a:effectLst/>
                    <a:latin typeface="Times New Roman" panose="02020603050405020304" pitchFamily="18" charset="0"/>
                    <a:ea typeface="Calibri" panose="020F0502020204030204" pitchFamily="34" charset="0"/>
                  </a:rPr>
                  <a:t>: F</a:t>
                </a:r>
                <a:r>
                  <a:rPr lang="es-EC" sz="1500" dirty="0" smtClean="0">
                    <a:latin typeface="Times New Roman" panose="02020603050405020304" pitchFamily="18" charset="0"/>
                    <a:ea typeface="Calibri" panose="020F0502020204030204" pitchFamily="34" charset="0"/>
                  </a:rPr>
                  <a:t>uente </a:t>
                </a:r>
                <a:r>
                  <a:rPr lang="es-EC" sz="1500" dirty="0" smtClean="0">
                    <a:effectLst/>
                    <a:latin typeface="Times New Roman" panose="02020603050405020304" pitchFamily="18" charset="0"/>
                    <a:ea typeface="Calibri" panose="020F0502020204030204" pitchFamily="34" charset="0"/>
                  </a:rPr>
                  <a:t>dependiente</a:t>
                </a:r>
                <a:r>
                  <a:rPr lang="es-EC" sz="1500" dirty="0">
                    <a:latin typeface="Times New Roman" panose="02020603050405020304" pitchFamily="18" charset="0"/>
                    <a:ea typeface="Calibri" panose="020F0502020204030204" pitchFamily="34" charset="0"/>
                  </a:rPr>
                  <a:t> de voltaje</a:t>
                </a:r>
                <a:endParaRPr lang="es-EC" sz="1500" dirty="0"/>
              </a:p>
            </p:txBody>
          </p:sp>
        </mc:Choice>
        <mc:Fallback xmlns="">
          <p:sp>
            <p:nvSpPr>
              <p:cNvPr id="14" name="Rectángulo 13"/>
              <p:cNvSpPr>
                <a:spLocks noRot="1" noChangeAspect="1" noMove="1" noResize="1" noEditPoints="1" noAdjustHandles="1" noChangeArrowheads="1" noChangeShapeType="1" noTextEdit="1"/>
              </p:cNvSpPr>
              <p:nvPr/>
            </p:nvSpPr>
            <p:spPr>
              <a:xfrm>
                <a:off x="4901428" y="3982920"/>
                <a:ext cx="4572000" cy="323165"/>
              </a:xfrm>
              <a:prstGeom prst="rect">
                <a:avLst/>
              </a:prstGeom>
              <a:blipFill rotWithShape="0">
                <a:blip r:embed="rId9"/>
                <a:stretch>
                  <a:fillRect l="-400" t="-107547" b="-1641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901428" y="5196448"/>
                <a:ext cx="3434658" cy="646331"/>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es-EC">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EC" i="1">
                            <a:effectLst/>
                            <a:latin typeface="Cambria Math" panose="02040503050406030204" pitchFamily="18"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𝐷</m:t>
                        </m:r>
                        <m:r>
                          <a:rPr lang="es-EC"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𝐷</m:t>
                        </m:r>
                      </m:den>
                    </m:f>
                    <m:r>
                      <a:rPr lang="es-EC">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𝐿</m:t>
                        </m:r>
                        <m:r>
                          <a:rPr lang="es-EC">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C" dirty="0" smtClean="0">
                    <a:effectLst/>
                    <a:latin typeface="Times New Roman" panose="02020603050405020304" pitchFamily="18" charset="0"/>
                    <a:ea typeface="Calibri" panose="020F0502020204030204" pitchFamily="34" charset="0"/>
                  </a:rPr>
                  <a:t>: Fuente dependiente </a:t>
                </a:r>
              </a:p>
              <a:p>
                <a:r>
                  <a:rPr lang="es-EC" dirty="0">
                    <a:latin typeface="Times New Roman" panose="02020603050405020304" pitchFamily="18" charset="0"/>
                    <a:ea typeface="Calibri" panose="020F0502020204030204" pitchFamily="34" charset="0"/>
                  </a:rPr>
                  <a:t> </a:t>
                </a:r>
                <a:r>
                  <a:rPr lang="es-EC" dirty="0" smtClean="0">
                    <a:latin typeface="Times New Roman" panose="02020603050405020304" pitchFamily="18" charset="0"/>
                    <a:ea typeface="Calibri" panose="020F0502020204030204" pitchFamily="34" charset="0"/>
                  </a:rPr>
                  <a:t>                       </a:t>
                </a:r>
                <a:r>
                  <a:rPr lang="es-EC" dirty="0" smtClean="0">
                    <a:effectLst/>
                    <a:latin typeface="Times New Roman" panose="02020603050405020304" pitchFamily="18" charset="0"/>
                    <a:ea typeface="Calibri" panose="020F0502020204030204" pitchFamily="34" charset="0"/>
                  </a:rPr>
                  <a:t>de corriente</a:t>
                </a:r>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4901428" y="5196448"/>
                <a:ext cx="3434658" cy="646331"/>
              </a:xfrm>
              <a:prstGeom prst="rect">
                <a:avLst/>
              </a:prstGeom>
              <a:blipFill rotWithShape="0">
                <a:blip r:embed="rId10"/>
                <a:stretch>
                  <a:fillRect l="-1066" t="-66038" r="-710" b="-5943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501628" y="2832900"/>
                <a:ext cx="2185172" cy="553998"/>
              </a:xfrm>
              <a:prstGeom prst="rect">
                <a:avLst/>
              </a:prstGeom>
            </p:spPr>
            <p:txBody>
              <a:bodyPr wrap="square">
                <a:spAutoFit/>
              </a:bodyPr>
              <a:lstStyle/>
              <a:p>
                <a:r>
                  <a:rPr lang="es-EC" sz="1500" dirty="0" smtClean="0">
                    <a:latin typeface="Times New Roman" panose="02020603050405020304" pitchFamily="18" charset="0"/>
                    <a:ea typeface="Calibri" panose="020F0502020204030204" pitchFamily="34" charset="0"/>
                  </a:rPr>
                  <a:t>: Voltajes </a:t>
                </a:r>
                <a:r>
                  <a:rPr lang="es-EC" sz="1500" dirty="0" smtClean="0">
                    <a:effectLst/>
                    <a:latin typeface="Times New Roman" panose="02020603050405020304" pitchFamily="18" charset="0"/>
                    <a:ea typeface="Calibri" panose="020F0502020204030204" pitchFamily="34" charset="0"/>
                  </a:rPr>
                  <a:t>proporcionales </a:t>
                </a:r>
              </a:p>
              <a:p>
                <a:r>
                  <a:rPr lang="es-EC" sz="1500" dirty="0" smtClean="0">
                    <a:effectLst/>
                    <a:latin typeface="Times New Roman" panose="02020603050405020304" pitchFamily="18" charset="0"/>
                    <a:ea typeface="Calibri" panose="020F0502020204030204" pitchFamily="34" charset="0"/>
                  </a:rPr>
                  <a:t>   a </a:t>
                </a:r>
                <a:r>
                  <a:rPr lang="es-EC" sz="1500" dirty="0">
                    <a:effectLst/>
                    <a:latin typeface="Times New Roman" panose="02020603050405020304" pitchFamily="18" charset="0"/>
                    <a:ea typeface="Calibri" panose="020F0502020204030204" pitchFamily="34" charset="0"/>
                  </a:rPr>
                  <a:t>la corriente </a:t>
                </a:r>
                <a14:m>
                  <m:oMath xmlns:m="http://schemas.openxmlformats.org/officeDocument/2006/math">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s-EC" sz="1500" dirty="0"/>
              </a:p>
            </p:txBody>
          </p:sp>
        </mc:Choice>
        <mc:Fallback xmlns="">
          <p:sp>
            <p:nvSpPr>
              <p:cNvPr id="20" name="Rectángulo 19"/>
              <p:cNvSpPr>
                <a:spLocks noRot="1" noChangeAspect="1" noMove="1" noResize="1" noEditPoints="1" noAdjustHandles="1" noChangeArrowheads="1" noChangeShapeType="1" noTextEdit="1"/>
              </p:cNvSpPr>
              <p:nvPr/>
            </p:nvSpPr>
            <p:spPr>
              <a:xfrm>
                <a:off x="6501628" y="2832900"/>
                <a:ext cx="2185172" cy="553998"/>
              </a:xfrm>
              <a:prstGeom prst="rect">
                <a:avLst/>
              </a:prstGeom>
              <a:blipFill rotWithShape="0">
                <a:blip r:embed="rId11"/>
                <a:stretch>
                  <a:fillRect l="-1117" t="-3297" b="-9890"/>
                </a:stretch>
              </a:blipFill>
            </p:spPr>
            <p:txBody>
              <a:bodyPr/>
              <a:lstStyle/>
              <a:p>
                <a:r>
                  <a:rPr lang="es-EC">
                    <a:noFill/>
                  </a:rPr>
                  <a:t> </a:t>
                </a:r>
              </a:p>
            </p:txBody>
          </p:sp>
        </mc:Fallback>
      </mc:AlternateContent>
    </p:spTree>
    <p:extLst>
      <p:ext uri="{BB962C8B-B14F-4D97-AF65-F5344CB8AC3E}">
        <p14:creationId xmlns:p14="http://schemas.microsoft.com/office/powerpoint/2010/main" val="18516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23</a:t>
            </a:fld>
            <a:endParaRPr lang="es-ES"/>
          </a:p>
        </p:txBody>
      </p:sp>
      <p:sp>
        <p:nvSpPr>
          <p:cNvPr id="19" name="Rectángulo 18"/>
          <p:cNvSpPr/>
          <p:nvPr/>
        </p:nvSpPr>
        <p:spPr>
          <a:xfrm>
            <a:off x="299720" y="1146068"/>
            <a:ext cx="510350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Los dos circuitos juntos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1545575" y="1612344"/>
            <a:ext cx="3876677" cy="1365245"/>
          </a:xfrm>
          <a:prstGeom prst="rect">
            <a:avLst/>
          </a:prstGeom>
        </p:spPr>
      </p:pic>
      <p:pic>
        <p:nvPicPr>
          <p:cNvPr id="15" name="Imagen 14"/>
          <p:cNvPicPr/>
          <p:nvPr/>
        </p:nvPicPr>
        <p:blipFill>
          <a:blip r:embed="rId4"/>
          <a:stretch>
            <a:fillRect/>
          </a:stretch>
        </p:blipFill>
        <p:spPr>
          <a:xfrm>
            <a:off x="5422252" y="1828331"/>
            <a:ext cx="1359548" cy="1219669"/>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234637" y="3527243"/>
                <a:ext cx="3580381"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La fuentes dependientes son equivalentes a un transformador ideal con relación de vueltas </a:t>
                </a:r>
                <a14:m>
                  <m:oMath xmlns:m="http://schemas.openxmlformats.org/officeDocument/2006/math">
                    <m:f>
                      <m:fPr>
                        <m:type m:val="lin"/>
                        <m:ctrlPr>
                          <a:rPr lang="es-EC" i="1" smtClean="0">
                            <a:solidFill>
                              <a:schemeClr val="tx1"/>
                            </a:solidFill>
                            <a:latin typeface="Cambria Math" panose="02040503050406030204" pitchFamily="18" charset="0"/>
                          </a:rPr>
                        </m:ctrlPr>
                      </m:fPr>
                      <m:num>
                        <m:r>
                          <a:rPr lang="es-EC" i="1">
                            <a:solidFill>
                              <a:schemeClr val="tx1"/>
                            </a:solidFill>
                            <a:latin typeface="Cambria Math" panose="02040503050406030204" pitchFamily="18" charset="0"/>
                          </a:rPr>
                          <m:t>𝐷</m:t>
                        </m:r>
                        <m:r>
                          <a:rPr lang="es-EC" i="1">
                            <a:solidFill>
                              <a:schemeClr val="tx1"/>
                            </a:solidFill>
                            <a:latin typeface="Cambria Math" panose="02040503050406030204" pitchFamily="18" charset="0"/>
                          </a:rPr>
                          <m:t>′</m:t>
                        </m:r>
                      </m:num>
                      <m:den>
                        <m:r>
                          <a:rPr lang="es-EC" i="1">
                            <a:solidFill>
                              <a:schemeClr val="tx1"/>
                            </a:solidFill>
                            <a:latin typeface="Cambria Math" panose="02040503050406030204" pitchFamily="18" charset="0"/>
                          </a:rPr>
                          <m:t>𝐷</m:t>
                        </m:r>
                      </m:den>
                    </m:f>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7" name="Rectángulo 16"/>
              <p:cNvSpPr>
                <a:spLocks noRot="1" noChangeAspect="1" noMove="1" noResize="1" noEditPoints="1" noAdjustHandles="1" noChangeArrowheads="1" noChangeShapeType="1" noTextEdit="1"/>
              </p:cNvSpPr>
              <p:nvPr/>
            </p:nvSpPr>
            <p:spPr>
              <a:xfrm>
                <a:off x="234637" y="3527243"/>
                <a:ext cx="3580381" cy="640524"/>
              </a:xfrm>
              <a:prstGeom prst="rect">
                <a:avLst/>
              </a:prstGeom>
              <a:blipFill rotWithShape="0">
                <a:blip r:embed="rId5"/>
                <a:stretch>
                  <a:fillRect t="-40367" b="-131193"/>
                </a:stretch>
              </a:blipFill>
              <a:ln>
                <a:solidFill>
                  <a:schemeClr val="bg1"/>
                </a:solidFill>
              </a:ln>
            </p:spPr>
            <p:txBody>
              <a:bodyPr/>
              <a:lstStyle/>
              <a:p>
                <a:r>
                  <a:rPr lang="es-EC">
                    <a:noFill/>
                  </a:rPr>
                  <a:t> </a:t>
                </a:r>
              </a:p>
            </p:txBody>
          </p:sp>
        </mc:Fallback>
      </mc:AlternateContent>
      <p:pic>
        <p:nvPicPr>
          <p:cNvPr id="18" name="Imagen 17"/>
          <p:cNvPicPr/>
          <p:nvPr/>
        </p:nvPicPr>
        <p:blipFill>
          <a:blip r:embed="rId6"/>
          <a:stretch>
            <a:fillRect/>
          </a:stretch>
        </p:blipFill>
        <p:spPr>
          <a:xfrm>
            <a:off x="4351904" y="3088810"/>
            <a:ext cx="4334896" cy="1346558"/>
          </a:xfrm>
          <a:prstGeom prst="rect">
            <a:avLst/>
          </a:prstGeom>
        </p:spPr>
      </p:pic>
      <p:sp>
        <p:nvSpPr>
          <p:cNvPr id="21" name="Rectángulo 20"/>
          <p:cNvSpPr/>
          <p:nvPr/>
        </p:nvSpPr>
        <p:spPr>
          <a:xfrm>
            <a:off x="264160" y="4998276"/>
            <a:ext cx="290068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t>
            </a:r>
            <a:r>
              <a:rPr lang="es-EC" dirty="0" smtClean="0">
                <a:solidFill>
                  <a:schemeClr val="tx1"/>
                </a:solidFill>
                <a:latin typeface="Times New Roman" panose="02020603050405020304" pitchFamily="18" charset="0"/>
                <a:cs typeface="Times New Roman" panose="02020603050405020304" pitchFamily="18" charset="0"/>
              </a:rPr>
              <a:t>efiriendo todos los elementos </a:t>
            </a:r>
            <a:r>
              <a:rPr lang="es-EC" dirty="0">
                <a:solidFill>
                  <a:schemeClr val="tx1"/>
                </a:solidFill>
                <a:latin typeface="Times New Roman" panose="02020603050405020304" pitchFamily="18" charset="0"/>
                <a:cs typeface="Times New Roman" panose="02020603050405020304" pitchFamily="18" charset="0"/>
              </a:rPr>
              <a:t>al lado primario del transformador</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2" name="Imagen 21"/>
          <p:cNvPicPr/>
          <p:nvPr/>
        </p:nvPicPr>
        <p:blipFill>
          <a:blip r:embed="rId7"/>
          <a:stretch>
            <a:fillRect/>
          </a:stretch>
        </p:blipFill>
        <p:spPr>
          <a:xfrm>
            <a:off x="4333240" y="4558733"/>
            <a:ext cx="4088199" cy="1296799"/>
          </a:xfrm>
          <a:prstGeom prst="rect">
            <a:avLst/>
          </a:prstGeom>
        </p:spPr>
      </p:pic>
      <p:sp>
        <p:nvSpPr>
          <p:cNvPr id="23" name="Flecha derecha 22"/>
          <p:cNvSpPr/>
          <p:nvPr/>
        </p:nvSpPr>
        <p:spPr>
          <a:xfrm>
            <a:off x="3815018" y="3712482"/>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derecha 23"/>
          <p:cNvSpPr/>
          <p:nvPr/>
        </p:nvSpPr>
        <p:spPr>
          <a:xfrm>
            <a:off x="3815018" y="5186619"/>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725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24</a:t>
            </a:fld>
            <a:endParaRPr lang="es-ES"/>
          </a:p>
        </p:txBody>
      </p:sp>
      <p:sp>
        <p:nvSpPr>
          <p:cNvPr id="19" name="Rectángulo 18"/>
          <p:cNvSpPr/>
          <p:nvPr/>
        </p:nvSpPr>
        <p:spPr>
          <a:xfrm>
            <a:off x="299720" y="1146068"/>
            <a:ext cx="5103508"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Los dos circuitos juntos</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1545575" y="1612344"/>
            <a:ext cx="3876677" cy="1365245"/>
          </a:xfrm>
          <a:prstGeom prst="rect">
            <a:avLst/>
          </a:prstGeom>
        </p:spPr>
      </p:pic>
      <p:pic>
        <p:nvPicPr>
          <p:cNvPr id="15" name="Imagen 14"/>
          <p:cNvPicPr/>
          <p:nvPr/>
        </p:nvPicPr>
        <p:blipFill>
          <a:blip r:embed="rId4"/>
          <a:stretch>
            <a:fillRect/>
          </a:stretch>
        </p:blipFill>
        <p:spPr>
          <a:xfrm>
            <a:off x="5422252" y="1828331"/>
            <a:ext cx="1359548" cy="1219669"/>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234637" y="3527243"/>
                <a:ext cx="3580381"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La fuentes dependientes son equivalentes a un transformador ideal con relación de vueltas </a:t>
                </a:r>
                <a14:m>
                  <m:oMath xmlns:m="http://schemas.openxmlformats.org/officeDocument/2006/math">
                    <m:f>
                      <m:fPr>
                        <m:type m:val="lin"/>
                        <m:ctrlPr>
                          <a:rPr lang="es-EC" i="1" smtClean="0">
                            <a:solidFill>
                              <a:schemeClr val="tx1"/>
                            </a:solidFill>
                            <a:latin typeface="Cambria Math" panose="02040503050406030204" pitchFamily="18" charset="0"/>
                          </a:rPr>
                        </m:ctrlPr>
                      </m:fPr>
                      <m:num>
                        <m:r>
                          <a:rPr lang="es-EC" i="1">
                            <a:solidFill>
                              <a:schemeClr val="tx1"/>
                            </a:solidFill>
                            <a:latin typeface="Cambria Math" panose="02040503050406030204" pitchFamily="18" charset="0"/>
                          </a:rPr>
                          <m:t>𝐷</m:t>
                        </m:r>
                        <m:r>
                          <a:rPr lang="es-EC" i="1">
                            <a:solidFill>
                              <a:schemeClr val="tx1"/>
                            </a:solidFill>
                            <a:latin typeface="Cambria Math" panose="02040503050406030204" pitchFamily="18" charset="0"/>
                          </a:rPr>
                          <m:t>′</m:t>
                        </m:r>
                      </m:num>
                      <m:den>
                        <m:r>
                          <a:rPr lang="es-EC" i="1">
                            <a:solidFill>
                              <a:schemeClr val="tx1"/>
                            </a:solidFill>
                            <a:latin typeface="Cambria Math" panose="02040503050406030204" pitchFamily="18" charset="0"/>
                          </a:rPr>
                          <m:t>𝐷</m:t>
                        </m:r>
                      </m:den>
                    </m:f>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7" name="Rectángulo 16"/>
              <p:cNvSpPr>
                <a:spLocks noRot="1" noChangeAspect="1" noMove="1" noResize="1" noEditPoints="1" noAdjustHandles="1" noChangeArrowheads="1" noChangeShapeType="1" noTextEdit="1"/>
              </p:cNvSpPr>
              <p:nvPr/>
            </p:nvSpPr>
            <p:spPr>
              <a:xfrm>
                <a:off x="234637" y="3527243"/>
                <a:ext cx="3580381" cy="640524"/>
              </a:xfrm>
              <a:prstGeom prst="rect">
                <a:avLst/>
              </a:prstGeom>
              <a:blipFill rotWithShape="0">
                <a:blip r:embed="rId5"/>
                <a:stretch>
                  <a:fillRect t="-40367" b="-131193"/>
                </a:stretch>
              </a:blipFill>
              <a:ln>
                <a:solidFill>
                  <a:schemeClr val="bg1"/>
                </a:solidFill>
              </a:ln>
            </p:spPr>
            <p:txBody>
              <a:bodyPr/>
              <a:lstStyle/>
              <a:p>
                <a:r>
                  <a:rPr lang="es-EC">
                    <a:noFill/>
                  </a:rPr>
                  <a:t> </a:t>
                </a:r>
              </a:p>
            </p:txBody>
          </p:sp>
        </mc:Fallback>
      </mc:AlternateContent>
      <p:pic>
        <p:nvPicPr>
          <p:cNvPr id="18" name="Imagen 17"/>
          <p:cNvPicPr/>
          <p:nvPr/>
        </p:nvPicPr>
        <p:blipFill>
          <a:blip r:embed="rId6"/>
          <a:stretch>
            <a:fillRect/>
          </a:stretch>
        </p:blipFill>
        <p:spPr>
          <a:xfrm>
            <a:off x="4351904" y="3088810"/>
            <a:ext cx="4334896" cy="1346558"/>
          </a:xfrm>
          <a:prstGeom prst="rect">
            <a:avLst/>
          </a:prstGeom>
        </p:spPr>
      </p:pic>
      <p:pic>
        <p:nvPicPr>
          <p:cNvPr id="22" name="Imagen 21"/>
          <p:cNvPicPr/>
          <p:nvPr/>
        </p:nvPicPr>
        <p:blipFill>
          <a:blip r:embed="rId7"/>
          <a:stretch>
            <a:fillRect/>
          </a:stretch>
        </p:blipFill>
        <p:spPr>
          <a:xfrm>
            <a:off x="5026722" y="4559472"/>
            <a:ext cx="4088199" cy="1296799"/>
          </a:xfrm>
          <a:prstGeom prst="rect">
            <a:avLst/>
          </a:prstGeom>
        </p:spPr>
      </p:pic>
      <p:sp>
        <p:nvSpPr>
          <p:cNvPr id="23" name="Flecha derecha 22"/>
          <p:cNvSpPr/>
          <p:nvPr/>
        </p:nvSpPr>
        <p:spPr>
          <a:xfrm>
            <a:off x="3815018" y="3712482"/>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derecha 23"/>
          <p:cNvSpPr/>
          <p:nvPr/>
        </p:nvSpPr>
        <p:spPr>
          <a:xfrm flipH="1">
            <a:off x="4572000" y="5181600"/>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34637" y="4695144"/>
            <a:ext cx="351028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de salida usando fórmula de divisor de voltaje:</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6" name="Rectángulo 15"/>
              <p:cNvSpPr/>
              <p:nvPr/>
            </p:nvSpPr>
            <p:spPr>
              <a:xfrm>
                <a:off x="-55598" y="5279480"/>
                <a:ext cx="5770598" cy="96892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sz="1200" i="1">
                          <a:latin typeface="Cambria Math" panose="02040503050406030204" pitchFamily="18" charset="0"/>
                        </a:rPr>
                        <m:t>𝑉</m:t>
                      </m:r>
                      <m:r>
                        <a:rPr lang="es-EC" sz="1200" i="0">
                          <a:latin typeface="Cambria Math" panose="02040503050406030204" pitchFamily="18" charset="0"/>
                        </a:rPr>
                        <m:t>=</m:t>
                      </m:r>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𝐷</m:t>
                              </m:r>
                            </m:num>
                            <m:den>
                              <m:r>
                                <a:rPr lang="es-EC" sz="1200" i="1">
                                  <a:latin typeface="Cambria Math" panose="02040503050406030204" pitchFamily="18" charset="0"/>
                                </a:rPr>
                                <m:t>𝐷</m:t>
                              </m:r>
                              <m:r>
                                <a:rPr lang="es-EC" sz="1200" i="0">
                                  <a:latin typeface="Cambria Math" panose="02040503050406030204" pitchFamily="18" charset="0"/>
                                </a:rPr>
                                <m:t>′</m:t>
                              </m:r>
                            </m:den>
                          </m:f>
                        </m:e>
                      </m:d>
                      <m:d>
                        <m:dPr>
                          <m:ctrlPr>
                            <a:rPr lang="es-EC" sz="1200" i="1">
                              <a:latin typeface="Cambria Math" panose="02040503050406030204" pitchFamily="18" charset="0"/>
                            </a:rPr>
                          </m:ctrlPr>
                        </m:dPr>
                        <m:e>
                          <m:sSub>
                            <m:sSubPr>
                              <m:ctrlPr>
                                <a:rPr lang="es-EC"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𝑔</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1">
                                  <a:latin typeface="Cambria Math" panose="02040503050406030204" pitchFamily="18" charset="0"/>
                                </a:rPr>
                                <m:t>𝐷</m:t>
                              </m:r>
                              <m:r>
                                <a:rPr lang="es-EC" sz="1200" i="0">
                                  <a:latin typeface="Cambria Math" panose="02040503050406030204" pitchFamily="18" charset="0"/>
                                </a:rPr>
                                <m:t>′</m:t>
                              </m:r>
                            </m:num>
                            <m:den>
                              <m:r>
                                <a:rPr lang="es-EC" sz="1200" i="1">
                                  <a:latin typeface="Cambria Math" panose="02040503050406030204" pitchFamily="18" charset="0"/>
                                </a:rPr>
                                <m:t>𝐷</m:t>
                              </m:r>
                            </m:den>
                          </m:f>
                          <m:sSub>
                            <m:sSubPr>
                              <m:ctrlPr>
                                <a:rPr lang="es-EC"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𝐷</m:t>
                              </m:r>
                            </m:sub>
                          </m:sSub>
                        </m:e>
                      </m:d>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sSup>
                                <m:sSupPr>
                                  <m:ctrlPr>
                                    <a:rPr lang="es-EC" sz="1200" i="1">
                                      <a:latin typeface="Cambria Math" panose="02040503050406030204" pitchFamily="18" charset="0"/>
                                    </a:rPr>
                                  </m:ctrlPr>
                                </m:sSupPr>
                                <m:e>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𝐷</m:t>
                                          </m:r>
                                          <m:r>
                                            <a:rPr lang="es-EC" sz="1200" i="0">
                                              <a:latin typeface="Cambria Math" panose="02040503050406030204" pitchFamily="18" charset="0"/>
                                            </a:rPr>
                                            <m:t>′</m:t>
                                          </m:r>
                                        </m:num>
                                        <m:den>
                                          <m:r>
                                            <a:rPr lang="es-EC" sz="1200" i="1">
                                              <a:latin typeface="Cambria Math" panose="02040503050406030204" pitchFamily="18" charset="0"/>
                                            </a:rPr>
                                            <m:t>𝐷</m:t>
                                          </m:r>
                                        </m:den>
                                      </m:f>
                                    </m:e>
                                  </m:d>
                                </m:e>
                                <m:sup>
                                  <m:r>
                                    <a:rPr lang="es-EC" sz="1200" i="0">
                                      <a:latin typeface="Cambria Math" panose="02040503050406030204" pitchFamily="18" charset="0"/>
                                    </a:rPr>
                                    <m:t>2</m:t>
                                  </m:r>
                                </m:sup>
                              </m:sSup>
                              <m:r>
                                <a:rPr lang="es-EC" sz="1200" i="1">
                                  <a:latin typeface="Cambria Math" panose="02040503050406030204" pitchFamily="18" charset="0"/>
                                </a:rPr>
                                <m:t>𝑅</m:t>
                              </m:r>
                            </m:num>
                            <m:den>
                              <m:sSup>
                                <m:sSupPr>
                                  <m:ctrlPr>
                                    <a:rPr lang="es-EC" sz="1200" i="1">
                                      <a:latin typeface="Cambria Math" panose="02040503050406030204" pitchFamily="18" charset="0"/>
                                    </a:rPr>
                                  </m:ctrlPr>
                                </m:sSupPr>
                                <m:e>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𝐷</m:t>
                                          </m:r>
                                          <m:r>
                                            <a:rPr lang="es-EC" sz="1200" i="0">
                                              <a:latin typeface="Cambria Math" panose="02040503050406030204" pitchFamily="18" charset="0"/>
                                            </a:rPr>
                                            <m:t>′</m:t>
                                          </m:r>
                                        </m:num>
                                        <m:den>
                                          <m:r>
                                            <a:rPr lang="es-EC" sz="1200" i="1">
                                              <a:latin typeface="Cambria Math" panose="02040503050406030204" pitchFamily="18" charset="0"/>
                                            </a:rPr>
                                            <m:t>𝐷</m:t>
                                          </m:r>
                                        </m:den>
                                      </m:f>
                                    </m:e>
                                  </m:d>
                                </m:e>
                                <m:sup>
                                  <m:r>
                                    <a:rPr lang="es-EC" sz="1200" i="0">
                                      <a:latin typeface="Cambria Math" panose="02040503050406030204" pitchFamily="18" charset="0"/>
                                    </a:rPr>
                                    <m:t>2</m:t>
                                  </m:r>
                                </m:sup>
                              </m:sSup>
                              <m:r>
                                <a:rPr lang="es-EC" sz="1200" i="1">
                                  <a:latin typeface="Cambria Math" panose="02040503050406030204" pitchFamily="18" charset="0"/>
                                </a:rPr>
                                <m:t>𝑅</m:t>
                              </m:r>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𝑅</m:t>
                                  </m:r>
                                </m:e>
                                <m:sub>
                                  <m:r>
                                    <a:rPr lang="es-EC" sz="1200" i="1">
                                      <a:latin typeface="Cambria Math" panose="02040503050406030204" pitchFamily="18" charset="0"/>
                                    </a:rPr>
                                    <m:t>𝐿</m:t>
                                  </m:r>
                                  <m:r>
                                    <a:rPr lang="es-EC" sz="1200" i="0">
                                      <a:latin typeface="Cambria Math" panose="02040503050406030204" pitchFamily="18" charset="0"/>
                                    </a:rPr>
                                    <m:t>1</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1</m:t>
                                  </m:r>
                                </m:num>
                                <m:den>
                                  <m:r>
                                    <a:rPr lang="es-EC" sz="1200" i="1">
                                      <a:latin typeface="Cambria Math" panose="02040503050406030204" pitchFamily="18" charset="0"/>
                                    </a:rPr>
                                    <m:t>𝐷</m:t>
                                  </m:r>
                                </m:den>
                              </m:f>
                              <m:sSub>
                                <m:sSubPr>
                                  <m:ctrlPr>
                                    <a:rPr lang="es-EC" sz="1200" i="1">
                                      <a:latin typeface="Cambria Math" panose="02040503050406030204" pitchFamily="18" charset="0"/>
                                    </a:rPr>
                                  </m:ctrlPr>
                                </m:sSubPr>
                                <m:e>
                                  <m:r>
                                    <a:rPr lang="es-EC" sz="1200" i="1">
                                      <a:latin typeface="Cambria Math" panose="02040503050406030204" pitchFamily="18" charset="0"/>
                                    </a:rPr>
                                    <m:t>𝑅</m:t>
                                  </m:r>
                                </m:e>
                                <m:sub>
                                  <m:r>
                                    <a:rPr lang="es-EC" sz="1200" i="1">
                                      <a:latin typeface="Cambria Math" panose="02040503050406030204" pitchFamily="18" charset="0"/>
                                    </a:rPr>
                                    <m:t>𝑜𝑛</m:t>
                                  </m:r>
                                </m:sub>
                              </m:sSub>
                              <m:r>
                                <a:rPr lang="es-EC" sz="1200" i="0">
                                  <a:latin typeface="Cambria Math" panose="02040503050406030204" pitchFamily="18" charset="0"/>
                                </a:rPr>
                                <m:t>+</m:t>
                              </m:r>
                              <m:sSup>
                                <m:sSupPr>
                                  <m:ctrlPr>
                                    <a:rPr lang="es-EC" sz="1200" i="1">
                                      <a:latin typeface="Cambria Math" panose="02040503050406030204" pitchFamily="18" charset="0"/>
                                    </a:rPr>
                                  </m:ctrlPr>
                                </m:sSupPr>
                                <m:e>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𝐷</m:t>
                                          </m:r>
                                          <m:r>
                                            <a:rPr lang="es-EC" sz="1200" i="0">
                                              <a:latin typeface="Cambria Math" panose="02040503050406030204" pitchFamily="18" charset="0"/>
                                            </a:rPr>
                                            <m:t>′</m:t>
                                          </m:r>
                                        </m:num>
                                        <m:den>
                                          <m:r>
                                            <a:rPr lang="es-EC" sz="1200" i="1">
                                              <a:latin typeface="Cambria Math" panose="02040503050406030204" pitchFamily="18" charset="0"/>
                                            </a:rPr>
                                            <m:t>𝐷</m:t>
                                          </m:r>
                                        </m:den>
                                      </m:f>
                                    </m:e>
                                  </m:d>
                                </m:e>
                                <m:sup>
                                  <m:r>
                                    <a:rPr lang="es-EC" sz="1200" i="0">
                                      <a:latin typeface="Cambria Math" panose="02040503050406030204" pitchFamily="18" charset="0"/>
                                    </a:rPr>
                                    <m:t>2</m:t>
                                  </m:r>
                                </m:sup>
                              </m:sSup>
                              <m:sSub>
                                <m:sSubPr>
                                  <m:ctrlPr>
                                    <a:rPr lang="es-EC" sz="1200" i="1">
                                      <a:latin typeface="Cambria Math" panose="02040503050406030204" pitchFamily="18" charset="0"/>
                                    </a:rPr>
                                  </m:ctrlPr>
                                </m:sSubPr>
                                <m:e>
                                  <m:r>
                                    <a:rPr lang="es-EC" sz="1200" i="1">
                                      <a:latin typeface="Cambria Math" panose="02040503050406030204" pitchFamily="18" charset="0"/>
                                    </a:rPr>
                                    <m:t>𝑅</m:t>
                                  </m:r>
                                </m:e>
                                <m:sub>
                                  <m:r>
                                    <a:rPr lang="es-EC" sz="1200" i="1">
                                      <a:latin typeface="Cambria Math" panose="02040503050406030204" pitchFamily="18" charset="0"/>
                                    </a:rPr>
                                    <m:t>𝐿</m:t>
                                  </m:r>
                                  <m:r>
                                    <a:rPr lang="es-EC" sz="1200" i="0">
                                      <a:latin typeface="Cambria Math" panose="02040503050406030204" pitchFamily="18" charset="0"/>
                                    </a:rPr>
                                    <m:t>2</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1">
                                      <a:latin typeface="Cambria Math" panose="02040503050406030204" pitchFamily="18" charset="0"/>
                                    </a:rPr>
                                    <m:t>𝐷</m:t>
                                  </m:r>
                                  <m:r>
                                    <a:rPr lang="es-EC" sz="1200" i="0">
                                      <a:latin typeface="Cambria Math" panose="02040503050406030204" pitchFamily="18" charset="0"/>
                                    </a:rPr>
                                    <m:t>′</m:t>
                                  </m:r>
                                </m:num>
                                <m:den>
                                  <m:sSup>
                                    <m:sSupPr>
                                      <m:ctrlPr>
                                        <a:rPr lang="es-EC" sz="1200" i="1">
                                          <a:latin typeface="Cambria Math" panose="02040503050406030204" pitchFamily="18" charset="0"/>
                                        </a:rPr>
                                      </m:ctrlPr>
                                    </m:sSupPr>
                                    <m:e>
                                      <m:r>
                                        <a:rPr lang="es-EC" sz="1200" i="1">
                                          <a:latin typeface="Cambria Math" panose="02040503050406030204" pitchFamily="18" charset="0"/>
                                        </a:rPr>
                                        <m:t>𝐷</m:t>
                                      </m:r>
                                    </m:e>
                                    <m:sup>
                                      <m:r>
                                        <a:rPr lang="es-EC" sz="1200" i="0">
                                          <a:latin typeface="Cambria Math" panose="02040503050406030204" pitchFamily="18" charset="0"/>
                                        </a:rPr>
                                        <m:t>2</m:t>
                                      </m:r>
                                    </m:sup>
                                  </m:sSup>
                                </m:den>
                              </m:f>
                              <m:sSub>
                                <m:sSubPr>
                                  <m:ctrlPr>
                                    <a:rPr lang="es-EC" sz="1200" i="1">
                                      <a:latin typeface="Cambria Math" panose="02040503050406030204" pitchFamily="18" charset="0"/>
                                    </a:rPr>
                                  </m:ctrlPr>
                                </m:sSubPr>
                                <m:e>
                                  <m:r>
                                    <a:rPr lang="es-EC" sz="1200" i="1">
                                      <a:latin typeface="Cambria Math" panose="02040503050406030204" pitchFamily="18" charset="0"/>
                                    </a:rPr>
                                    <m:t>𝑅</m:t>
                                  </m:r>
                                </m:e>
                                <m:sub>
                                  <m:r>
                                    <a:rPr lang="es-EC" sz="1200" i="1">
                                      <a:latin typeface="Cambria Math" panose="02040503050406030204" pitchFamily="18" charset="0"/>
                                    </a:rPr>
                                    <m:t>𝐷</m:t>
                                  </m:r>
                                </m:sub>
                              </m:sSub>
                            </m:den>
                          </m:f>
                        </m:e>
                      </m:d>
                    </m:oMath>
                  </m:oMathPara>
                </a14:m>
                <a:endParaRPr lang="es-EC" sz="1200" dirty="0"/>
              </a:p>
            </p:txBody>
          </p:sp>
        </mc:Choice>
        <mc:Fallback xmlns="">
          <p:sp>
            <p:nvSpPr>
              <p:cNvPr id="16" name="Rectángulo 15"/>
              <p:cNvSpPr>
                <a:spLocks noRot="1" noChangeAspect="1" noMove="1" noResize="1" noEditPoints="1" noAdjustHandles="1" noChangeArrowheads="1" noChangeShapeType="1" noTextEdit="1"/>
              </p:cNvSpPr>
              <p:nvPr/>
            </p:nvSpPr>
            <p:spPr>
              <a:xfrm>
                <a:off x="-55598" y="5279480"/>
                <a:ext cx="5770598" cy="968920"/>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635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25</a:t>
            </a:fld>
            <a:endParaRPr lang="es-ES"/>
          </a:p>
        </p:txBody>
      </p:sp>
      <p:sp>
        <p:nvSpPr>
          <p:cNvPr id="21" name="Rectángulo 20"/>
          <p:cNvSpPr/>
          <p:nvPr/>
        </p:nvSpPr>
        <p:spPr>
          <a:xfrm>
            <a:off x="284418" y="1194380"/>
            <a:ext cx="351028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Eficiencia del convertidor</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0" name="Imagen 19"/>
          <p:cNvPicPr/>
          <p:nvPr/>
        </p:nvPicPr>
        <p:blipFill>
          <a:blip r:embed="rId3"/>
          <a:stretch>
            <a:fillRect/>
          </a:stretch>
        </p:blipFill>
        <p:spPr>
          <a:xfrm>
            <a:off x="3280086" y="1672707"/>
            <a:ext cx="5406714" cy="1895152"/>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319978" y="2131519"/>
                <a:ext cx="1545358" cy="376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𝑖𝑛</m:t>
                          </m:r>
                        </m:sub>
                      </m:sSub>
                      <m:r>
                        <a:rPr lang="es-EC" sz="1600" i="0">
                          <a:latin typeface="Cambria Math" panose="02040503050406030204" pitchFamily="18" charset="0"/>
                        </a:rPr>
                        <m:t>=</m:t>
                      </m:r>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e>
                      </m:d>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1</m:t>
                              </m:r>
                            </m:sub>
                          </m:sSub>
                        </m:e>
                      </m:d>
                    </m:oMath>
                  </m:oMathPara>
                </a14:m>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319978" y="2131519"/>
                <a:ext cx="1545358" cy="376193"/>
              </a:xfrm>
              <a:prstGeom prst="rect">
                <a:avLst/>
              </a:prstGeom>
              <a:blipFill rotWithShape="0">
                <a:blip r:embed="rId4"/>
                <a:stretch>
                  <a:fillRect b="-327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19978" y="2697354"/>
                <a:ext cx="1915716"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𝑜𝑢𝑡</m:t>
                          </m:r>
                        </m:sub>
                      </m:sSub>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1">
                              <a:latin typeface="Cambria Math" panose="02040503050406030204" pitchFamily="18" charset="0"/>
                            </a:rPr>
                            <m:t>𝑉</m:t>
                          </m:r>
                        </m:e>
                      </m:d>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EC" sz="1600" i="1">
                                  <a:latin typeface="Cambria Math" panose="02040503050406030204" pitchFamily="18" charset="0"/>
                                </a:rPr>
                                <m:t>𝐷</m:t>
                              </m:r>
                              <m:r>
                                <a:rPr lang="es-EC" sz="1600" i="0">
                                  <a:latin typeface="Cambria Math" panose="02040503050406030204" pitchFamily="18" charset="0"/>
                                </a:rPr>
                                <m:t>′</m:t>
                              </m:r>
                            </m:num>
                            <m:den>
                              <m:r>
                                <a:rPr lang="es-EC" sz="1600" i="1">
                                  <a:latin typeface="Cambria Math" panose="02040503050406030204" pitchFamily="18" charset="0"/>
                                </a:rPr>
                                <m:t>𝐷</m:t>
                              </m:r>
                            </m:den>
                          </m:f>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1</m:t>
                              </m:r>
                            </m:sub>
                          </m:sSub>
                        </m:e>
                      </m:d>
                    </m:oMath>
                  </m:oMathPara>
                </a14:m>
                <a:endParaRPr lang="es-EC" sz="1600" dirty="0"/>
              </a:p>
            </p:txBody>
          </p:sp>
        </mc:Choice>
        <mc:Fallback xmlns="">
          <p:sp>
            <p:nvSpPr>
              <p:cNvPr id="7" name="Rectángulo 6"/>
              <p:cNvSpPr>
                <a:spLocks noRot="1" noChangeAspect="1" noMove="1" noResize="1" noEditPoints="1" noAdjustHandles="1" noChangeArrowheads="1" noChangeShapeType="1" noTextEdit="1"/>
              </p:cNvSpPr>
              <p:nvPr/>
            </p:nvSpPr>
            <p:spPr>
              <a:xfrm>
                <a:off x="319978" y="2697354"/>
                <a:ext cx="1915716" cy="64556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19978" y="3532557"/>
                <a:ext cx="2943819" cy="862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𝜂</m:t>
                      </m:r>
                      <m:r>
                        <a:rPr lang="es-EC" sz="1600" i="0">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𝑜𝑢𝑡</m:t>
                              </m:r>
                            </m:sub>
                          </m:sSub>
                        </m:num>
                        <m:den>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𝑖𝑛</m:t>
                              </m:r>
                            </m:sub>
                          </m:sSub>
                        </m:den>
                      </m:f>
                      <m:r>
                        <a:rPr lang="es-EC" sz="1600" i="0">
                          <a:latin typeface="Cambria Math" panose="02040503050406030204" pitchFamily="18" charset="0"/>
                        </a:rPr>
                        <m:t>=</m:t>
                      </m:r>
                      <m:f>
                        <m:fPr>
                          <m:ctrlPr>
                            <a:rPr lang="es-EC" sz="1600" i="1">
                              <a:latin typeface="Cambria Math" panose="02040503050406030204" pitchFamily="18" charset="0"/>
                            </a:rPr>
                          </m:ctrlPr>
                        </m:fPr>
                        <m:num>
                          <m:d>
                            <m:dPr>
                              <m:ctrlPr>
                                <a:rPr lang="es-EC" sz="1600" i="1">
                                  <a:latin typeface="Cambria Math" panose="02040503050406030204" pitchFamily="18" charset="0"/>
                                </a:rPr>
                              </m:ctrlPr>
                            </m:dPr>
                            <m:e>
                              <m:r>
                                <a:rPr lang="es-EC" sz="1600" i="1">
                                  <a:latin typeface="Cambria Math" panose="02040503050406030204" pitchFamily="18" charset="0"/>
                                </a:rPr>
                                <m:t>𝑉</m:t>
                              </m:r>
                            </m:e>
                          </m:d>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EC" sz="1600" i="1">
                                      <a:latin typeface="Cambria Math" panose="02040503050406030204" pitchFamily="18" charset="0"/>
                                    </a:rPr>
                                    <m:t>𝐷</m:t>
                                  </m:r>
                                  <m:r>
                                    <a:rPr lang="es-EC" sz="1600" i="0">
                                      <a:latin typeface="Cambria Math" panose="02040503050406030204" pitchFamily="18" charset="0"/>
                                    </a:rPr>
                                    <m:t>′</m:t>
                                  </m:r>
                                </m:num>
                                <m:den>
                                  <m:r>
                                    <a:rPr lang="es-EC" sz="1600" i="1">
                                      <a:latin typeface="Cambria Math" panose="02040503050406030204" pitchFamily="18" charset="0"/>
                                    </a:rPr>
                                    <m:t>𝐷</m:t>
                                  </m:r>
                                </m:den>
                              </m:f>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1</m:t>
                                  </m:r>
                                </m:sub>
                              </m:sSub>
                            </m:e>
                          </m:d>
                        </m:num>
                        <m:den>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e>
                          </m:d>
                          <m:d>
                            <m:dPr>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1</m:t>
                                  </m:r>
                                </m:sub>
                              </m:sSub>
                            </m:e>
                          </m:d>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𝑉</m:t>
                          </m:r>
                        </m:num>
                        <m:den>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den>
                      </m:f>
                      <m:f>
                        <m:fPr>
                          <m:ctrlPr>
                            <a:rPr lang="es-EC" sz="1600" i="1">
                              <a:latin typeface="Cambria Math" panose="02040503050406030204" pitchFamily="18" charset="0"/>
                            </a:rPr>
                          </m:ctrlPr>
                        </m:fPr>
                        <m:num>
                          <m:r>
                            <a:rPr lang="es-EC" sz="1600" i="1">
                              <a:latin typeface="Cambria Math" panose="02040503050406030204" pitchFamily="18" charset="0"/>
                            </a:rPr>
                            <m:t>𝐷</m:t>
                          </m:r>
                          <m:r>
                            <a:rPr lang="es-EC" sz="1600" i="0">
                              <a:latin typeface="Cambria Math" panose="02040503050406030204" pitchFamily="18" charset="0"/>
                            </a:rPr>
                            <m:t>′</m:t>
                          </m:r>
                        </m:num>
                        <m:den>
                          <m:r>
                            <a:rPr lang="es-EC" sz="1600" i="1">
                              <a:latin typeface="Cambria Math" panose="02040503050406030204" pitchFamily="18" charset="0"/>
                            </a:rPr>
                            <m:t>𝐷</m:t>
                          </m:r>
                        </m:den>
                      </m:f>
                    </m:oMath>
                  </m:oMathPara>
                </a14:m>
                <a:endParaRPr lang="es-EC" sz="1600" dirty="0"/>
              </a:p>
            </p:txBody>
          </p:sp>
        </mc:Choice>
        <mc:Fallback xmlns="">
          <p:sp>
            <p:nvSpPr>
              <p:cNvPr id="8" name="Rectángulo 7"/>
              <p:cNvSpPr>
                <a:spLocks noRot="1" noChangeAspect="1" noMove="1" noResize="1" noEditPoints="1" noAdjustHandles="1" noChangeArrowheads="1" noChangeShapeType="1" noTextEdit="1"/>
              </p:cNvSpPr>
              <p:nvPr/>
            </p:nvSpPr>
            <p:spPr>
              <a:xfrm>
                <a:off x="319978" y="3532557"/>
                <a:ext cx="2943819" cy="862993"/>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19978" y="4585193"/>
                <a:ext cx="5545189" cy="8140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𝜂</m:t>
                      </m:r>
                      <m:r>
                        <a:rPr lang="es-EC" sz="1600" i="0">
                          <a:latin typeface="Cambria Math" panose="02040503050406030204" pitchFamily="18" charset="0"/>
                        </a:rPr>
                        <m:t>=</m:t>
                      </m:r>
                      <m:d>
                        <m:dPr>
                          <m:ctrlPr>
                            <a:rPr lang="es-EC" sz="1600" i="1">
                              <a:latin typeface="Cambria Math" panose="02040503050406030204" pitchFamily="18" charset="0"/>
                            </a:rPr>
                          </m:ctrlPr>
                        </m:dPr>
                        <m:e>
                          <m:r>
                            <a:rPr lang="es-EC" sz="1600" i="0">
                              <a:latin typeface="Cambria Math" panose="02040503050406030204" pitchFamily="18" charset="0"/>
                            </a:rPr>
                            <m:t>1−</m:t>
                          </m:r>
                          <m:f>
                            <m:fPr>
                              <m:ctrlPr>
                                <a:rPr lang="es-EC" sz="1600" i="1">
                                  <a:latin typeface="Cambria Math" panose="02040503050406030204" pitchFamily="18" charset="0"/>
                                </a:rPr>
                              </m:ctrlPr>
                            </m:fPr>
                            <m:num>
                              <m:r>
                                <a:rPr lang="es-EC" sz="1600" i="1">
                                  <a:latin typeface="Cambria Math" panose="02040503050406030204" pitchFamily="18" charset="0"/>
                                </a:rPr>
                                <m:t>𝐷</m:t>
                              </m:r>
                              <m:r>
                                <a:rPr lang="es-EC" sz="1600" i="0">
                                  <a:latin typeface="Cambria Math" panose="02040503050406030204" pitchFamily="18" charset="0"/>
                                </a:rPr>
                                <m:t>′</m:t>
                              </m:r>
                            </m:num>
                            <m:den>
                              <m:r>
                                <a:rPr lang="es-EC" sz="1600" i="1">
                                  <a:latin typeface="Cambria Math" panose="02040503050406030204" pitchFamily="18" charset="0"/>
                                </a:rPr>
                                <m:t>𝐷</m:t>
                              </m:r>
                            </m:den>
                          </m:f>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𝐷</m:t>
                                  </m:r>
                                </m:sub>
                              </m:sSub>
                            </m:num>
                            <m:den>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den>
                          </m:f>
                        </m:e>
                      </m:d>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EC" sz="1600" i="0">
                                  <a:latin typeface="Cambria Math" panose="02040503050406030204" pitchFamily="18" charset="0"/>
                                </a:rPr>
                                <m:t>1</m:t>
                              </m:r>
                            </m:num>
                            <m:den>
                              <m:r>
                                <a:rPr lang="es-EC" sz="1600" i="0">
                                  <a:latin typeface="Cambria Math" panose="02040503050406030204" pitchFamily="18" charset="0"/>
                                </a:rPr>
                                <m:t>1+</m:t>
                              </m:r>
                              <m:f>
                                <m:fPr>
                                  <m:ctrlPr>
                                    <a:rPr lang="es-EC" sz="1600" i="1">
                                      <a:latin typeface="Cambria Math" panose="02040503050406030204" pitchFamily="18" charset="0"/>
                                    </a:rPr>
                                  </m:ctrlPr>
                                </m:fPr>
                                <m:num>
                                  <m:sSup>
                                    <m:sSupPr>
                                      <m:ctrlPr>
                                        <a:rPr lang="es-EC" sz="1600" i="1">
                                          <a:latin typeface="Cambria Math" panose="02040503050406030204" pitchFamily="18" charset="0"/>
                                        </a:rPr>
                                      </m:ctrlPr>
                                    </m:sSupPr>
                                    <m:e>
                                      <m:r>
                                        <a:rPr lang="es-EC" sz="1600" i="1">
                                          <a:latin typeface="Cambria Math" panose="02040503050406030204" pitchFamily="18" charset="0"/>
                                        </a:rPr>
                                        <m:t>𝐷</m:t>
                                      </m:r>
                                    </m:e>
                                    <m:sup>
                                      <m:r>
                                        <a:rPr lang="es-EC" sz="1600" i="0">
                                          <a:latin typeface="Cambria Math" panose="02040503050406030204" pitchFamily="18" charset="0"/>
                                        </a:rPr>
                                        <m:t>2</m:t>
                                      </m:r>
                                    </m:sup>
                                  </m:sSup>
                                  <m:sSub>
                                    <m:sSubPr>
                                      <m:ctrlPr>
                                        <a:rPr lang="es-EC" sz="1600" i="1">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𝐿</m:t>
                                      </m:r>
                                      <m:r>
                                        <a:rPr lang="es-EC" sz="1600" i="0">
                                          <a:latin typeface="Cambria Math" panose="02040503050406030204" pitchFamily="18" charset="0"/>
                                        </a:rPr>
                                        <m:t>1</m:t>
                                      </m:r>
                                    </m:sub>
                                  </m:sSub>
                                  <m:r>
                                    <a:rPr lang="es-EC" sz="1600" i="0">
                                      <a:latin typeface="Cambria Math" panose="02040503050406030204" pitchFamily="18" charset="0"/>
                                    </a:rPr>
                                    <m:t>+</m:t>
                                  </m:r>
                                  <m:sSup>
                                    <m:sSupPr>
                                      <m:ctrlPr>
                                        <a:rPr lang="es-EC" sz="1600" i="1">
                                          <a:latin typeface="Cambria Math" panose="02040503050406030204" pitchFamily="18" charset="0"/>
                                        </a:rPr>
                                      </m:ctrlPr>
                                    </m:sSupPr>
                                    <m:e>
                                      <m:r>
                                        <a:rPr lang="es-EC" sz="1600" i="1">
                                          <a:latin typeface="Cambria Math" panose="02040503050406030204" pitchFamily="18" charset="0"/>
                                        </a:rPr>
                                        <m:t>𝐷</m:t>
                                      </m:r>
                                      <m:r>
                                        <a:rPr lang="es-EC" sz="1600" i="0">
                                          <a:latin typeface="Cambria Math" panose="02040503050406030204" pitchFamily="18" charset="0"/>
                                        </a:rPr>
                                        <m:t>′</m:t>
                                      </m:r>
                                    </m:e>
                                    <m:sup>
                                      <m:r>
                                        <a:rPr lang="es-EC" sz="1600" i="0">
                                          <a:latin typeface="Cambria Math" panose="02040503050406030204" pitchFamily="18" charset="0"/>
                                        </a:rPr>
                                        <m:t>2</m:t>
                                      </m:r>
                                    </m:sup>
                                  </m:sSup>
                                  <m:sSub>
                                    <m:sSubPr>
                                      <m:ctrlPr>
                                        <a:rPr lang="es-EC" sz="1600" i="1">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𝐿</m:t>
                                      </m:r>
                                      <m:r>
                                        <a:rPr lang="es-EC" sz="1600" i="0">
                                          <a:latin typeface="Cambria Math" panose="02040503050406030204" pitchFamily="18" charset="0"/>
                                        </a:rPr>
                                        <m:t>2</m:t>
                                      </m:r>
                                    </m:sub>
                                  </m:sSub>
                                  <m:r>
                                    <a:rPr lang="es-EC" sz="1600" i="0">
                                      <a:latin typeface="Cambria Math" panose="02040503050406030204" pitchFamily="18" charset="0"/>
                                    </a:rPr>
                                    <m:t>+</m:t>
                                  </m:r>
                                  <m:r>
                                    <a:rPr lang="es-EC" sz="1600" i="1">
                                      <a:latin typeface="Cambria Math" panose="02040503050406030204" pitchFamily="18" charset="0"/>
                                    </a:rPr>
                                    <m:t>𝐷</m:t>
                                  </m:r>
                                  <m:sSub>
                                    <m:sSubPr>
                                      <m:ctrlPr>
                                        <a:rPr lang="es-EC" sz="1600" i="1">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𝑜𝑛</m:t>
                                      </m:r>
                                    </m:sub>
                                  </m:sSub>
                                  <m:r>
                                    <a:rPr lang="es-EC" sz="1600" i="0">
                                      <a:latin typeface="Cambria Math" panose="02040503050406030204" pitchFamily="18" charset="0"/>
                                    </a:rPr>
                                    <m:t>+</m:t>
                                  </m:r>
                                  <m:r>
                                    <a:rPr lang="es-EC" sz="1600" i="1">
                                      <a:latin typeface="Cambria Math" panose="02040503050406030204" pitchFamily="18" charset="0"/>
                                    </a:rPr>
                                    <m:t>𝐷</m:t>
                                  </m:r>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𝐷</m:t>
                                      </m:r>
                                    </m:sub>
                                  </m:sSub>
                                </m:num>
                                <m:den>
                                  <m:sSup>
                                    <m:sSupPr>
                                      <m:ctrlPr>
                                        <a:rPr lang="es-EC" sz="1600" i="1">
                                          <a:latin typeface="Cambria Math" panose="02040503050406030204" pitchFamily="18" charset="0"/>
                                        </a:rPr>
                                      </m:ctrlPr>
                                    </m:sSupPr>
                                    <m:e>
                                      <m:r>
                                        <a:rPr lang="es-EC" sz="1600" i="1">
                                          <a:latin typeface="Cambria Math" panose="02040503050406030204" pitchFamily="18" charset="0"/>
                                        </a:rPr>
                                        <m:t>𝐷</m:t>
                                      </m:r>
                                      <m:r>
                                        <a:rPr lang="es-EC" sz="1600" i="0">
                                          <a:latin typeface="Cambria Math" panose="02040503050406030204" pitchFamily="18" charset="0"/>
                                        </a:rPr>
                                        <m:t>′</m:t>
                                      </m:r>
                                    </m:e>
                                    <m:sup>
                                      <m:r>
                                        <a:rPr lang="es-EC" sz="1600" i="0">
                                          <a:latin typeface="Cambria Math" panose="02040503050406030204" pitchFamily="18" charset="0"/>
                                        </a:rPr>
                                        <m:t>2</m:t>
                                      </m:r>
                                    </m:sup>
                                  </m:sSup>
                                  <m:r>
                                    <a:rPr lang="es-EC" sz="1600" i="1">
                                      <a:latin typeface="Cambria Math" panose="02040503050406030204" pitchFamily="18" charset="0"/>
                                    </a:rPr>
                                    <m:t>𝑅</m:t>
                                  </m:r>
                                </m:den>
                              </m:f>
                            </m:den>
                          </m:f>
                        </m:e>
                      </m:d>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319978" y="4585193"/>
                <a:ext cx="5545189" cy="814005"/>
              </a:xfrm>
              <a:prstGeom prst="rect">
                <a:avLst/>
              </a:prstGeom>
              <a:blipFill rotWithShape="0">
                <a:blip r:embed="rId7"/>
                <a:stretch>
                  <a:fillRect/>
                </a:stretch>
              </a:blipFill>
            </p:spPr>
            <p:txBody>
              <a:bodyPr/>
              <a:lstStyle/>
              <a:p>
                <a:r>
                  <a:rPr lang="es-EC">
                    <a:noFill/>
                  </a:rPr>
                  <a:t> </a:t>
                </a:r>
              </a:p>
            </p:txBody>
          </p:sp>
        </mc:Fallback>
      </mc:AlternateContent>
      <p:sp>
        <p:nvSpPr>
          <p:cNvPr id="25" name="Rectángulo 24"/>
          <p:cNvSpPr/>
          <p:nvPr/>
        </p:nvSpPr>
        <p:spPr>
          <a:xfrm>
            <a:off x="2667000" y="3676068"/>
            <a:ext cx="304800" cy="744267"/>
          </a:xfrm>
          <a:prstGeom prst="rect">
            <a:avLst/>
          </a:prstGeom>
          <a:noFill/>
          <a:ln w="317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40200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59929"/>
            <a:ext cx="9162000" cy="634451"/>
          </a:xfrm>
          <a:prstGeom prst="rect">
            <a:avLst/>
          </a:prstGeom>
        </p:spPr>
      </p:pic>
      <p:sp>
        <p:nvSpPr>
          <p:cNvPr id="4" name="3 Rectángulo"/>
          <p:cNvSpPr/>
          <p:nvPr/>
        </p:nvSpPr>
        <p:spPr>
          <a:xfrm>
            <a:off x="0" y="0"/>
            <a:ext cx="91440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a:ln w="11430"/>
              </a:rPr>
              <a:t>conducción</a:t>
            </a:r>
            <a:r>
              <a:rPr lang="en-US" sz="3200" b="1" spc="50" dirty="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26</a:t>
            </a:fld>
            <a:endParaRPr lang="es-ES"/>
          </a:p>
        </p:txBody>
      </p:sp>
      <mc:AlternateContent xmlns:mc="http://schemas.openxmlformats.org/markup-compatibility/2006" xmlns:a14="http://schemas.microsoft.com/office/drawing/2010/main">
        <mc:Choice Requires="a14">
          <p:sp>
            <p:nvSpPr>
              <p:cNvPr id="21" name="Rectángulo 20"/>
              <p:cNvSpPr/>
              <p:nvPr/>
            </p:nvSpPr>
            <p:spPr>
              <a:xfrm>
                <a:off x="381000" y="1374193"/>
                <a:ext cx="3754182"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Eficiencia del convertidor para varios valores de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𝐿</m:t>
                            </m:r>
                            <m:r>
                              <a:rPr lang="es-EC" b="0" i="1">
                                <a:solidFill>
                                  <a:schemeClr val="tx1"/>
                                </a:solidFill>
                                <a:latin typeface="Cambria Math" panose="02040503050406030204" pitchFamily="18" charset="0"/>
                              </a:rPr>
                              <m:t>1</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𝐿</m:t>
                            </m:r>
                            <m:r>
                              <a:rPr lang="es-EC" b="0" i="1">
                                <a:solidFill>
                                  <a:schemeClr val="tx1"/>
                                </a:solidFill>
                                <a:latin typeface="Cambria Math" panose="02040503050406030204" pitchFamily="18" charset="0"/>
                              </a:rPr>
                              <m:t>2</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𝑜𝑛</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𝐷</m:t>
                            </m:r>
                          </m:sub>
                        </m:sSub>
                      </m:num>
                      <m:den>
                        <m:r>
                          <a:rPr lang="es-EC" b="0" i="1">
                            <a:solidFill>
                              <a:schemeClr val="tx1"/>
                            </a:solidFill>
                            <a:latin typeface="Cambria Math" panose="02040503050406030204" pitchFamily="18" charset="0"/>
                          </a:rPr>
                          <m:t>𝑅</m:t>
                        </m:r>
                      </m:den>
                    </m:f>
                    <m:r>
                      <a:rPr lang="es-EC" b="0" i="0" smtClean="0">
                        <a:solidFill>
                          <a:schemeClr val="tx1"/>
                        </a:solidFill>
                        <a:latin typeface="Cambria Math" panose="02040503050406030204" pitchFamily="18" charset="0"/>
                      </a:rPr>
                      <m:t> </m:t>
                    </m:r>
                    <m:r>
                      <m:rPr>
                        <m:sty m:val="p"/>
                      </m:rPr>
                      <a:rPr lang="es-EC" b="0" i="0" smtClean="0">
                        <a:solidFill>
                          <a:schemeClr val="tx1"/>
                        </a:solidFill>
                        <a:latin typeface="Cambria Math" panose="02040503050406030204" pitchFamily="18" charset="0"/>
                      </a:rPr>
                      <m:t>y</m:t>
                    </m:r>
                    <m:r>
                      <a:rPr lang="es-EC" b="0" i="0" smtClean="0">
                        <a:solidFill>
                          <a:schemeClr val="tx1"/>
                        </a:solidFill>
                        <a:latin typeface="Cambria Math" panose="02040503050406030204" pitchFamily="18" charset="0"/>
                      </a:rPr>
                      <m:t> </m:t>
                    </m:r>
                    <m:sSub>
                      <m:sSubPr>
                        <m:ctrlPr>
                          <a:rPr lang="es-EC" i="1" smtClean="0">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𝑉</m:t>
                        </m:r>
                      </m:e>
                      <m:sub>
                        <m:r>
                          <a:rPr lang="es-EC" b="0" i="1">
                            <a:solidFill>
                              <a:schemeClr val="tx1"/>
                            </a:solidFill>
                            <a:latin typeface="Cambria Math" panose="02040503050406030204" pitchFamily="18" charset="0"/>
                          </a:rPr>
                          <m:t>𝐷</m:t>
                        </m:r>
                      </m:sub>
                    </m:sSub>
                    <m:r>
                      <a:rPr lang="es-EC" b="0" i="1">
                        <a:solidFill>
                          <a:schemeClr val="tx1"/>
                        </a:solidFill>
                        <a:latin typeface="Cambria Math" panose="02040503050406030204" pitchFamily="18" charset="0"/>
                      </a:rPr>
                      <m:t>=0.5</m:t>
                    </m:r>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1" name="Rectángulo 20"/>
              <p:cNvSpPr>
                <a:spLocks noRot="1" noChangeAspect="1" noMove="1" noResize="1" noEditPoints="1" noAdjustHandles="1" noChangeArrowheads="1" noChangeShapeType="1" noTextEdit="1"/>
              </p:cNvSpPr>
              <p:nvPr/>
            </p:nvSpPr>
            <p:spPr>
              <a:xfrm>
                <a:off x="381000" y="1374193"/>
                <a:ext cx="3754182" cy="640524"/>
              </a:xfrm>
              <a:prstGeom prst="rect">
                <a:avLst/>
              </a:prstGeom>
              <a:blipFill rotWithShape="0">
                <a:blip r:embed="rId3"/>
                <a:stretch>
                  <a:fillRect t="-44037" r="-7431" b="-112844"/>
                </a:stretch>
              </a:blipFill>
              <a:ln>
                <a:solidFill>
                  <a:schemeClr val="bg1"/>
                </a:solidFill>
              </a:ln>
            </p:spPr>
            <p:txBody>
              <a:bodyPr/>
              <a:lstStyle/>
              <a:p>
                <a:r>
                  <a:rPr lang="es-EC">
                    <a:noFill/>
                  </a:rPr>
                  <a:t> </a:t>
                </a:r>
              </a:p>
            </p:txBody>
          </p:sp>
        </mc:Fallback>
      </mc:AlternateContent>
      <p:pic>
        <p:nvPicPr>
          <p:cNvPr id="12" name="Imagen 11"/>
          <p:cNvPicPr/>
          <p:nvPr/>
        </p:nvPicPr>
        <p:blipFill rotWithShape="1">
          <a:blip r:embed="rId4"/>
          <a:srcRect t="2935"/>
          <a:stretch/>
        </p:blipFill>
        <p:spPr bwMode="auto">
          <a:xfrm>
            <a:off x="5257800" y="1194380"/>
            <a:ext cx="3733800" cy="2615620"/>
          </a:xfrm>
          <a:prstGeom prst="rect">
            <a:avLst/>
          </a:prstGeom>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ángulo 4"/>
              <p:cNvSpPr/>
              <p:nvPr/>
            </p:nvSpPr>
            <p:spPr>
              <a:xfrm>
                <a:off x="381000" y="2194529"/>
                <a:ext cx="4572000" cy="72378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𝜂</m:t>
                      </m:r>
                      <m:r>
                        <a:rPr lang="es-EC" sz="1400" i="0">
                          <a:latin typeface="Cambria Math" panose="02040503050406030204" pitchFamily="18" charset="0"/>
                        </a:rPr>
                        <m:t>=</m:t>
                      </m:r>
                      <m:d>
                        <m:dPr>
                          <m:ctrlPr>
                            <a:rPr lang="es-EC" sz="1400" i="1">
                              <a:latin typeface="Cambria Math" panose="02040503050406030204" pitchFamily="18" charset="0"/>
                            </a:rPr>
                          </m:ctrlPr>
                        </m:dPr>
                        <m:e>
                          <m:r>
                            <a:rPr lang="es-EC" sz="1400" i="0">
                              <a:latin typeface="Cambria Math" panose="02040503050406030204" pitchFamily="18" charset="0"/>
                            </a:rPr>
                            <m:t>1−</m:t>
                          </m:r>
                          <m:f>
                            <m:fPr>
                              <m:ctrlPr>
                                <a:rPr lang="es-EC" sz="1400" i="1">
                                  <a:latin typeface="Cambria Math" panose="02040503050406030204" pitchFamily="18" charset="0"/>
                                </a:rPr>
                              </m:ctrlPr>
                            </m:fPr>
                            <m:num>
                              <m:r>
                                <a:rPr lang="es-EC" sz="1400" i="1">
                                  <a:latin typeface="Cambria Math" panose="02040503050406030204" pitchFamily="18" charset="0"/>
                                </a:rPr>
                                <m:t>𝐷</m:t>
                              </m:r>
                              <m:r>
                                <a:rPr lang="es-EC" sz="1400" i="0">
                                  <a:latin typeface="Cambria Math" panose="02040503050406030204" pitchFamily="18" charset="0"/>
                                </a:rPr>
                                <m:t>′</m:t>
                              </m:r>
                            </m:num>
                            <m:den>
                              <m:r>
                                <a:rPr lang="es-EC" sz="1400" i="1">
                                  <a:latin typeface="Cambria Math" panose="02040503050406030204" pitchFamily="18" charset="0"/>
                                </a:rPr>
                                <m:t>𝐷</m:t>
                              </m:r>
                            </m:den>
                          </m:f>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𝐷</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𝑔</m:t>
                                  </m:r>
                                </m:sub>
                              </m:sSub>
                            </m:den>
                          </m:f>
                        </m:e>
                      </m:d>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0">
                                  <a:latin typeface="Cambria Math" panose="02040503050406030204" pitchFamily="18" charset="0"/>
                                </a:rPr>
                                <m:t>1</m:t>
                              </m:r>
                            </m:num>
                            <m:den>
                              <m:r>
                                <a:rPr lang="es-EC" sz="1400" i="0">
                                  <a:latin typeface="Cambria Math" panose="02040503050406030204" pitchFamily="18" charset="0"/>
                                </a:rPr>
                                <m:t>1+</m:t>
                              </m:r>
                              <m:f>
                                <m:fPr>
                                  <m:ctrlPr>
                                    <a:rPr lang="es-EC" sz="1400" i="1">
                                      <a:latin typeface="Cambria Math" panose="02040503050406030204" pitchFamily="18" charset="0"/>
                                    </a:rPr>
                                  </m:ctrlPr>
                                </m:fPr>
                                <m:num>
                                  <m:sSup>
                                    <m:sSupPr>
                                      <m:ctrlPr>
                                        <a:rPr lang="es-EC" sz="1400" i="1">
                                          <a:latin typeface="Cambria Math" panose="02040503050406030204" pitchFamily="18" charset="0"/>
                                        </a:rPr>
                                      </m:ctrlPr>
                                    </m:sSupPr>
                                    <m:e>
                                      <m:r>
                                        <a:rPr lang="es-EC" sz="1400" i="1">
                                          <a:latin typeface="Cambria Math" panose="02040503050406030204" pitchFamily="18" charset="0"/>
                                        </a:rPr>
                                        <m:t>𝐷</m:t>
                                      </m:r>
                                    </m:e>
                                    <m:sup>
                                      <m:r>
                                        <a:rPr lang="es-EC" sz="1400" i="0">
                                          <a:latin typeface="Cambria Math" panose="02040503050406030204" pitchFamily="18" charset="0"/>
                                        </a:rPr>
                                        <m:t>2</m:t>
                                      </m:r>
                                    </m:sup>
                                  </m:sSup>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𝐿</m:t>
                                      </m:r>
                                      <m:r>
                                        <a:rPr lang="es-EC" sz="1400" i="0">
                                          <a:latin typeface="Cambria Math" panose="02040503050406030204" pitchFamily="18" charset="0"/>
                                        </a:rPr>
                                        <m:t>1</m:t>
                                      </m:r>
                                    </m:sub>
                                  </m:sSub>
                                  <m:r>
                                    <a:rPr lang="es-EC" sz="1400" i="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𝐷</m:t>
                                      </m:r>
                                      <m:r>
                                        <a:rPr lang="es-EC" sz="1400" i="0">
                                          <a:latin typeface="Cambria Math" panose="02040503050406030204" pitchFamily="18" charset="0"/>
                                        </a:rPr>
                                        <m:t>′</m:t>
                                      </m:r>
                                    </m:e>
                                    <m:sup>
                                      <m:r>
                                        <a:rPr lang="es-EC" sz="1400" i="0">
                                          <a:latin typeface="Cambria Math" panose="02040503050406030204" pitchFamily="18" charset="0"/>
                                        </a:rPr>
                                        <m:t>2</m:t>
                                      </m:r>
                                    </m:sup>
                                  </m:sSup>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𝐿</m:t>
                                      </m:r>
                                      <m:r>
                                        <a:rPr lang="es-EC" sz="1400" i="0">
                                          <a:latin typeface="Cambria Math" panose="02040503050406030204" pitchFamily="18" charset="0"/>
                                        </a:rPr>
                                        <m:t>2</m:t>
                                      </m:r>
                                    </m:sub>
                                  </m:sSub>
                                  <m:r>
                                    <a:rPr lang="es-EC" sz="1400" i="0">
                                      <a:latin typeface="Cambria Math" panose="02040503050406030204" pitchFamily="18" charset="0"/>
                                    </a:rPr>
                                    <m:t>+</m:t>
                                  </m:r>
                                  <m:r>
                                    <a:rPr lang="es-EC" sz="1400" i="1">
                                      <a:latin typeface="Cambria Math" panose="02040503050406030204" pitchFamily="18" charset="0"/>
                                    </a:rPr>
                                    <m:t>𝐷</m:t>
                                  </m:r>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𝑜𝑛</m:t>
                                      </m:r>
                                    </m:sub>
                                  </m:sSub>
                                  <m:r>
                                    <a:rPr lang="es-EC" sz="1400" i="0">
                                      <a:latin typeface="Cambria Math" panose="02040503050406030204" pitchFamily="18" charset="0"/>
                                    </a:rPr>
                                    <m:t>+</m:t>
                                  </m:r>
                                  <m:r>
                                    <a:rPr lang="es-EC" sz="1400" i="1">
                                      <a:latin typeface="Cambria Math" panose="02040503050406030204" pitchFamily="18" charset="0"/>
                                    </a:rPr>
                                    <m:t>𝐷</m:t>
                                  </m:r>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𝐷</m:t>
                                      </m:r>
                                    </m:sub>
                                  </m:sSub>
                                </m:num>
                                <m:den>
                                  <m:sSup>
                                    <m:sSupPr>
                                      <m:ctrlPr>
                                        <a:rPr lang="es-EC" sz="1400" i="1">
                                          <a:latin typeface="Cambria Math" panose="02040503050406030204" pitchFamily="18" charset="0"/>
                                        </a:rPr>
                                      </m:ctrlPr>
                                    </m:sSupPr>
                                    <m:e>
                                      <m:r>
                                        <a:rPr lang="es-EC" sz="1400" i="1">
                                          <a:latin typeface="Cambria Math" panose="02040503050406030204" pitchFamily="18" charset="0"/>
                                        </a:rPr>
                                        <m:t>𝐷</m:t>
                                      </m:r>
                                      <m:r>
                                        <a:rPr lang="es-EC" sz="1400" i="0">
                                          <a:latin typeface="Cambria Math" panose="02040503050406030204" pitchFamily="18" charset="0"/>
                                        </a:rPr>
                                        <m:t>′</m:t>
                                      </m:r>
                                    </m:e>
                                    <m:sup>
                                      <m:r>
                                        <a:rPr lang="es-EC" sz="1400" i="0">
                                          <a:latin typeface="Cambria Math" panose="02040503050406030204" pitchFamily="18" charset="0"/>
                                        </a:rPr>
                                        <m:t>2</m:t>
                                      </m:r>
                                    </m:sup>
                                  </m:sSup>
                                  <m:r>
                                    <a:rPr lang="es-EC" sz="1400" i="1">
                                      <a:latin typeface="Cambria Math" panose="02040503050406030204" pitchFamily="18" charset="0"/>
                                    </a:rPr>
                                    <m:t>𝑅</m:t>
                                  </m:r>
                                </m:den>
                              </m:f>
                            </m:den>
                          </m:f>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81000" y="2194529"/>
                <a:ext cx="4572000" cy="723788"/>
              </a:xfrm>
              <a:prstGeom prst="rect">
                <a:avLst/>
              </a:prstGeom>
              <a:blipFill rotWithShape="0">
                <a:blip r:embed="rId5"/>
                <a:stretch>
                  <a:fillRect b="-3361"/>
                </a:stretch>
              </a:blipFill>
            </p:spPr>
            <p:txBody>
              <a:bodyPr/>
              <a:lstStyle/>
              <a:p>
                <a:r>
                  <a:rPr lang="es-EC">
                    <a:noFill/>
                  </a:rPr>
                  <a:t> </a:t>
                </a:r>
              </a:p>
            </p:txBody>
          </p:sp>
        </mc:Fallback>
      </mc:AlternateContent>
      <p:pic>
        <p:nvPicPr>
          <p:cNvPr id="14" name="Imagen 13"/>
          <p:cNvPicPr/>
          <p:nvPr/>
        </p:nvPicPr>
        <p:blipFill>
          <a:blip r:embed="rId6"/>
          <a:stretch>
            <a:fillRect/>
          </a:stretch>
        </p:blipFill>
        <p:spPr>
          <a:xfrm>
            <a:off x="990600" y="3352800"/>
            <a:ext cx="3675411" cy="2802327"/>
          </a:xfrm>
          <a:prstGeom prst="rect">
            <a:avLst/>
          </a:prstGeom>
        </p:spPr>
      </p:pic>
      <mc:AlternateContent xmlns:mc="http://schemas.openxmlformats.org/markup-compatibility/2006" xmlns:a14="http://schemas.microsoft.com/office/drawing/2010/main">
        <mc:Choice Requires="a14">
          <p:sp>
            <p:nvSpPr>
              <p:cNvPr id="15" name="Rectángulo 14"/>
              <p:cNvSpPr/>
              <p:nvPr/>
            </p:nvSpPr>
            <p:spPr>
              <a:xfrm>
                <a:off x="5300918" y="4005439"/>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Eficiencia del convertidor para varios valores de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𝐿</m:t>
                            </m:r>
                            <m:r>
                              <a:rPr lang="es-EC" b="0" i="1">
                                <a:solidFill>
                                  <a:schemeClr val="tx1"/>
                                </a:solidFill>
                                <a:latin typeface="Cambria Math" panose="02040503050406030204" pitchFamily="18" charset="0"/>
                              </a:rPr>
                              <m:t>1</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𝐿</m:t>
                            </m:r>
                            <m:r>
                              <a:rPr lang="es-EC" b="0" i="1">
                                <a:solidFill>
                                  <a:schemeClr val="tx1"/>
                                </a:solidFill>
                                <a:latin typeface="Cambria Math" panose="02040503050406030204" pitchFamily="18" charset="0"/>
                              </a:rPr>
                              <m:t>2</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b="0" i="1">
                                <a:solidFill>
                                  <a:schemeClr val="tx1"/>
                                </a:solidFill>
                                <a:latin typeface="Cambria Math" panose="02040503050406030204" pitchFamily="18" charset="0"/>
                              </a:rPr>
                              <m:t>𝑅</m:t>
                            </m:r>
                          </m:e>
                          <m:sub>
                            <m:r>
                              <a:rPr lang="es-EC" b="0" i="1">
                                <a:solidFill>
                                  <a:schemeClr val="tx1"/>
                                </a:solidFill>
                                <a:latin typeface="Cambria Math" panose="02040503050406030204" pitchFamily="18" charset="0"/>
                              </a:rPr>
                              <m:t>𝑜𝑛</m:t>
                            </m:r>
                          </m:sub>
                        </m:sSub>
                      </m:num>
                      <m:den>
                        <m:r>
                          <a:rPr lang="es-EC" b="0" i="1">
                            <a:solidFill>
                              <a:schemeClr val="tx1"/>
                            </a:solidFill>
                            <a:latin typeface="Cambria Math" panose="02040503050406030204" pitchFamily="18" charset="0"/>
                          </a:rPr>
                          <m:t>𝑅</m:t>
                        </m:r>
                      </m:den>
                    </m:f>
                  </m:oMath>
                </a14:m>
                <a:r>
                  <a:rPr lang="es-EC" dirty="0">
                    <a:solidFill>
                      <a:schemeClr val="tx1"/>
                    </a:solidFill>
                  </a:rPr>
                  <a:t>, </a:t>
                </a:r>
                <a14:m>
                  <m:oMath xmlns:m="http://schemas.openxmlformats.org/officeDocument/2006/math">
                    <m:f>
                      <m:fPr>
                        <m:type m:val="lin"/>
                        <m:ctrlPr>
                          <a:rPr lang="es-EC" i="1">
                            <a:solidFill>
                              <a:schemeClr val="tx1"/>
                            </a:solidFill>
                            <a:latin typeface="Cambria Math" panose="02040503050406030204" pitchFamily="18" charset="0"/>
                            <a:cs typeface="Times New Roman" panose="02020603050405020304" pitchFamily="18" charset="0"/>
                          </a:rPr>
                        </m:ctrlPr>
                      </m:fPr>
                      <m:num>
                        <m:sSub>
                          <m:sSubPr>
                            <m:ctrlPr>
                              <a:rPr lang="es-EC" i="1">
                                <a:solidFill>
                                  <a:schemeClr val="tx1"/>
                                </a:solidFill>
                                <a:latin typeface="Cambria Math" panose="02040503050406030204" pitchFamily="18" charset="0"/>
                                <a:cs typeface="Times New Roman" panose="02020603050405020304" pitchFamily="18" charset="0"/>
                              </a:rPr>
                            </m:ctrlPr>
                          </m:sSubPr>
                          <m:e>
                            <m:r>
                              <a:rPr lang="es-EC">
                                <a:solidFill>
                                  <a:schemeClr val="tx1"/>
                                </a:solidFill>
                                <a:latin typeface="Cambria Math" panose="02040503050406030204" pitchFamily="18" charset="0"/>
                                <a:cs typeface="Times New Roman" panose="02020603050405020304" pitchFamily="18" charset="0"/>
                              </a:rPr>
                              <m:t>𝑅</m:t>
                            </m:r>
                          </m:e>
                          <m:sub>
                            <m:r>
                              <a:rPr lang="es-EC">
                                <a:solidFill>
                                  <a:schemeClr val="tx1"/>
                                </a:solidFill>
                                <a:latin typeface="Cambria Math" panose="02040503050406030204" pitchFamily="18" charset="0"/>
                                <a:cs typeface="Times New Roman" panose="02020603050405020304" pitchFamily="18" charset="0"/>
                              </a:rPr>
                              <m:t>𝐷</m:t>
                            </m:r>
                          </m:sub>
                        </m:sSub>
                      </m:num>
                      <m:den>
                        <m:r>
                          <a:rPr lang="es-EC">
                            <a:solidFill>
                              <a:schemeClr val="tx1"/>
                            </a:solidFill>
                            <a:latin typeface="Cambria Math" panose="02040503050406030204" pitchFamily="18" charset="0"/>
                            <a:cs typeface="Times New Roman" panose="02020603050405020304" pitchFamily="18" charset="0"/>
                          </a:rPr>
                          <m:t>𝑅</m:t>
                        </m:r>
                      </m:den>
                    </m:f>
                    <m:r>
                      <a:rPr lang="es-EC">
                        <a:solidFill>
                          <a:schemeClr val="tx1"/>
                        </a:solidFill>
                        <a:latin typeface="Cambria Math" panose="02040503050406030204" pitchFamily="18" charset="0"/>
                        <a:cs typeface="Times New Roman" panose="02020603050405020304" pitchFamily="18" charset="0"/>
                      </a:rPr>
                      <m:t> </m:t>
                    </m:r>
                    <m:r>
                      <m:rPr>
                        <m:sty m:val="p"/>
                      </m:rPr>
                      <a:rPr lang="es-EC">
                        <a:solidFill>
                          <a:schemeClr val="tx1"/>
                        </a:solidFill>
                        <a:latin typeface="Cambria Math" panose="02040503050406030204" pitchFamily="18" charset="0"/>
                        <a:cs typeface="Times New Roman" panose="02020603050405020304" pitchFamily="18" charset="0"/>
                      </a:rPr>
                      <m:t>y</m:t>
                    </m:r>
                    <m:r>
                      <a:rPr lang="es-EC">
                        <a:solidFill>
                          <a:schemeClr val="tx1"/>
                        </a:solidFill>
                        <a:latin typeface="Cambria Math" panose="02040503050406030204" pitchFamily="18" charset="0"/>
                        <a:cs typeface="Times New Roman" panose="02020603050405020304" pitchFamily="18" charset="0"/>
                      </a:rPr>
                      <m:t> </m:t>
                    </m:r>
                    <m:sSub>
                      <m:sSubPr>
                        <m:ctrlPr>
                          <a:rPr lang="es-EC" i="1">
                            <a:solidFill>
                              <a:schemeClr val="tx1"/>
                            </a:solidFill>
                            <a:latin typeface="Cambria Math" panose="02040503050406030204" pitchFamily="18" charset="0"/>
                            <a:cs typeface="Times New Roman" panose="02020603050405020304" pitchFamily="18" charset="0"/>
                          </a:rPr>
                        </m:ctrlPr>
                      </m:sSubPr>
                      <m:e>
                        <m:r>
                          <a:rPr lang="es-EC">
                            <a:solidFill>
                              <a:schemeClr val="tx1"/>
                            </a:solidFill>
                            <a:latin typeface="Cambria Math" panose="02040503050406030204" pitchFamily="18" charset="0"/>
                            <a:cs typeface="Times New Roman" panose="02020603050405020304" pitchFamily="18" charset="0"/>
                          </a:rPr>
                          <m:t>𝑉</m:t>
                        </m:r>
                      </m:e>
                      <m:sub>
                        <m:r>
                          <a:rPr lang="es-EC">
                            <a:solidFill>
                              <a:schemeClr val="tx1"/>
                            </a:solidFill>
                            <a:latin typeface="Cambria Math" panose="02040503050406030204" pitchFamily="18" charset="0"/>
                            <a:cs typeface="Times New Roman" panose="02020603050405020304" pitchFamily="18" charset="0"/>
                          </a:rPr>
                          <m:t>𝐷</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con pérdidas </a:t>
                </a:r>
                <a:r>
                  <a:rPr lang="es-EC" u="sng"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únicamente en las bobinas</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5" name="Rectángulo 14"/>
              <p:cNvSpPr>
                <a:spLocks noRot="1" noChangeAspect="1" noMove="1" noResize="1" noEditPoints="1" noAdjustHandles="1" noChangeArrowheads="1" noChangeShapeType="1" noTextEdit="1"/>
              </p:cNvSpPr>
              <p:nvPr/>
            </p:nvSpPr>
            <p:spPr>
              <a:xfrm>
                <a:off x="5300918" y="4005439"/>
                <a:ext cx="3754182" cy="959368"/>
              </a:xfrm>
              <a:prstGeom prst="rect">
                <a:avLst/>
              </a:prstGeom>
              <a:blipFill rotWithShape="0">
                <a:blip r:embed="rId7"/>
                <a:stretch>
                  <a:fillRect t="-26708" r="-7431" b="-47205"/>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800600" y="5014424"/>
                <a:ext cx="4572000" cy="7005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𝜂</m:t>
                      </m:r>
                      <m:r>
                        <a:rPr lang="es-EC" sz="1400" b="0" i="1" smtClean="0">
                          <a:latin typeface="Cambria Math" panose="02040503050406030204" pitchFamily="18" charset="0"/>
                        </a:rPr>
                        <m:t>=</m:t>
                      </m:r>
                      <m:f>
                        <m:fPr>
                          <m:ctrlPr>
                            <a:rPr lang="es-EC" sz="1400" i="1">
                              <a:latin typeface="Cambria Math" panose="02040503050406030204" pitchFamily="18" charset="0"/>
                            </a:rPr>
                          </m:ctrlPr>
                        </m:fPr>
                        <m:num>
                          <m:r>
                            <a:rPr lang="es-EC" sz="1400">
                              <a:latin typeface="Cambria Math" panose="02040503050406030204" pitchFamily="18" charset="0"/>
                            </a:rPr>
                            <m:t>1</m:t>
                          </m:r>
                        </m:num>
                        <m:den>
                          <m:r>
                            <a:rPr lang="es-EC" sz="1400">
                              <a:latin typeface="Cambria Math" panose="02040503050406030204" pitchFamily="18" charset="0"/>
                            </a:rPr>
                            <m:t>1+</m:t>
                          </m:r>
                          <m:f>
                            <m:fPr>
                              <m:ctrlPr>
                                <a:rPr lang="es-EC" sz="1400" i="1">
                                  <a:latin typeface="Cambria Math" panose="02040503050406030204" pitchFamily="18" charset="0"/>
                                </a:rPr>
                              </m:ctrlPr>
                            </m:fPr>
                            <m:num>
                              <m:sSup>
                                <m:sSupPr>
                                  <m:ctrlPr>
                                    <a:rPr lang="es-EC" sz="1400" i="1">
                                      <a:latin typeface="Cambria Math" panose="02040503050406030204" pitchFamily="18" charset="0"/>
                                    </a:rPr>
                                  </m:ctrlPr>
                                </m:sSupPr>
                                <m:e>
                                  <m:r>
                                    <a:rPr lang="es-EC" sz="1400" i="1">
                                      <a:latin typeface="Cambria Math" panose="02040503050406030204" pitchFamily="18" charset="0"/>
                                    </a:rPr>
                                    <m:t>𝐷</m:t>
                                  </m:r>
                                </m:e>
                                <m:sup>
                                  <m:r>
                                    <a:rPr lang="es-EC" sz="1400">
                                      <a:latin typeface="Cambria Math" panose="02040503050406030204" pitchFamily="18" charset="0"/>
                                    </a:rPr>
                                    <m:t>2</m:t>
                                  </m:r>
                                </m:sup>
                              </m:sSup>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𝐿</m:t>
                                  </m:r>
                                  <m:r>
                                    <a:rPr lang="es-EC" sz="1400">
                                      <a:latin typeface="Cambria Math" panose="02040503050406030204" pitchFamily="18" charset="0"/>
                                    </a:rPr>
                                    <m:t>1</m:t>
                                  </m:r>
                                </m:sub>
                              </m:sSub>
                              <m:r>
                                <a:rPr lang="es-EC" sz="1400">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𝐷</m:t>
                                  </m:r>
                                  <m:r>
                                    <a:rPr lang="es-EC" sz="1400">
                                      <a:latin typeface="Cambria Math" panose="02040503050406030204" pitchFamily="18" charset="0"/>
                                    </a:rPr>
                                    <m:t>′</m:t>
                                  </m:r>
                                </m:e>
                                <m:sup>
                                  <m:r>
                                    <a:rPr lang="es-EC" sz="1400">
                                      <a:latin typeface="Cambria Math" panose="02040503050406030204" pitchFamily="18" charset="0"/>
                                    </a:rPr>
                                    <m:t>2</m:t>
                                  </m:r>
                                </m:sup>
                              </m:sSup>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𝐿</m:t>
                                  </m:r>
                                  <m:r>
                                    <a:rPr lang="es-EC" sz="1400">
                                      <a:latin typeface="Cambria Math" panose="02040503050406030204" pitchFamily="18" charset="0"/>
                                    </a:rPr>
                                    <m:t>2</m:t>
                                  </m:r>
                                </m:sub>
                              </m:sSub>
                              <m:r>
                                <a:rPr lang="es-EC" sz="1400">
                                  <a:latin typeface="Cambria Math" panose="02040503050406030204" pitchFamily="18" charset="0"/>
                                </a:rPr>
                                <m:t>+</m:t>
                              </m:r>
                              <m:r>
                                <a:rPr lang="es-EC" sz="1400" i="1">
                                  <a:latin typeface="Cambria Math" panose="02040503050406030204" pitchFamily="18" charset="0"/>
                                </a:rPr>
                                <m:t>𝐷</m:t>
                              </m:r>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𝑜𝑛</m:t>
                                  </m:r>
                                </m:sub>
                              </m:sSub>
                              <m:r>
                                <a:rPr lang="es-EC" sz="1400">
                                  <a:latin typeface="Cambria Math" panose="02040503050406030204" pitchFamily="18" charset="0"/>
                                </a:rPr>
                                <m:t>+</m:t>
                              </m:r>
                              <m:r>
                                <a:rPr lang="es-EC" sz="1400" i="1">
                                  <a:latin typeface="Cambria Math" panose="02040503050406030204" pitchFamily="18" charset="0"/>
                                </a:rPr>
                                <m:t>𝐷</m:t>
                              </m:r>
                              <m:r>
                                <a:rPr lang="es-EC" sz="140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𝑅</m:t>
                                  </m:r>
                                </m:e>
                                <m:sub>
                                  <m:r>
                                    <a:rPr lang="es-EC" sz="1400" i="1">
                                      <a:latin typeface="Cambria Math" panose="02040503050406030204" pitchFamily="18" charset="0"/>
                                    </a:rPr>
                                    <m:t>𝐷</m:t>
                                  </m:r>
                                </m:sub>
                              </m:sSub>
                            </m:num>
                            <m:den>
                              <m:sSup>
                                <m:sSupPr>
                                  <m:ctrlPr>
                                    <a:rPr lang="es-EC" sz="1400" i="1">
                                      <a:latin typeface="Cambria Math" panose="02040503050406030204" pitchFamily="18" charset="0"/>
                                    </a:rPr>
                                  </m:ctrlPr>
                                </m:sSupPr>
                                <m:e>
                                  <m:r>
                                    <a:rPr lang="es-EC" sz="1400" i="1">
                                      <a:latin typeface="Cambria Math" panose="02040503050406030204" pitchFamily="18" charset="0"/>
                                    </a:rPr>
                                    <m:t>𝐷</m:t>
                                  </m:r>
                                  <m:r>
                                    <a:rPr lang="es-EC" sz="1400">
                                      <a:latin typeface="Cambria Math" panose="02040503050406030204" pitchFamily="18" charset="0"/>
                                    </a:rPr>
                                    <m:t>′</m:t>
                                  </m:r>
                                </m:e>
                                <m:sup>
                                  <m:r>
                                    <a:rPr lang="es-EC" sz="1400">
                                      <a:latin typeface="Cambria Math" panose="02040503050406030204" pitchFamily="18" charset="0"/>
                                    </a:rPr>
                                    <m:t>2</m:t>
                                  </m:r>
                                </m:sup>
                              </m:sSup>
                              <m:r>
                                <a:rPr lang="es-EC" sz="1400" i="1">
                                  <a:latin typeface="Cambria Math" panose="02040503050406030204" pitchFamily="18" charset="0"/>
                                </a:rPr>
                                <m:t>𝑅</m:t>
                              </m:r>
                            </m:den>
                          </m:f>
                        </m:den>
                      </m:f>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4800600" y="5014424"/>
                <a:ext cx="4572000" cy="700576"/>
              </a:xfrm>
              <a:prstGeom prst="rect">
                <a:avLst/>
              </a:prstGeom>
              <a:blipFill rotWithShape="0">
                <a:blip r:embed="rId8"/>
                <a:stretch>
                  <a:fillRect b="-3478"/>
                </a:stretch>
              </a:blipFill>
            </p:spPr>
            <p:txBody>
              <a:bodyPr/>
              <a:lstStyle/>
              <a:p>
                <a:r>
                  <a:rPr lang="es-EC">
                    <a:noFill/>
                  </a:rPr>
                  <a:t> </a:t>
                </a:r>
              </a:p>
            </p:txBody>
          </p:sp>
        </mc:Fallback>
      </mc:AlternateContent>
      <p:sp>
        <p:nvSpPr>
          <p:cNvPr id="17" name="Flecha derecha 16"/>
          <p:cNvSpPr/>
          <p:nvPr/>
        </p:nvSpPr>
        <p:spPr>
          <a:xfrm>
            <a:off x="4851400" y="2101011"/>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flipH="1">
            <a:off x="4883762" y="4693413"/>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144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27</a:t>
            </a:fld>
            <a:endParaRPr lang="es-ES"/>
          </a:p>
        </p:txBody>
      </p:sp>
      <p:sp>
        <p:nvSpPr>
          <p:cNvPr id="15" name="Rectángulo 14"/>
          <p:cNvSpPr/>
          <p:nvPr/>
        </p:nvSpPr>
        <p:spPr>
          <a:xfrm>
            <a:off x="436712" y="3897444"/>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Formas de onda </a:t>
            </a:r>
          </a:p>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la conmutación</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155780" y="1202822"/>
            <a:ext cx="5072318" cy="1777828"/>
          </a:xfrm>
          <a:prstGeom prst="rect">
            <a:avLst/>
          </a:prstGeom>
        </p:spPr>
      </p:pic>
      <p:pic>
        <p:nvPicPr>
          <p:cNvPr id="20" name="Imagen 19"/>
          <p:cNvPicPr/>
          <p:nvPr/>
        </p:nvPicPr>
        <p:blipFill>
          <a:blip r:embed="rId4"/>
          <a:stretch>
            <a:fillRect/>
          </a:stretch>
        </p:blipFill>
        <p:spPr>
          <a:xfrm>
            <a:off x="2907631" y="3094906"/>
            <a:ext cx="2566527" cy="3094216"/>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383878" y="1374995"/>
                <a:ext cx="6202680" cy="79239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𝑇</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i="1">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𝑇</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 </m:t>
                          </m:r>
                          <m:r>
                            <a:rPr lang="es-EC" sz="1500" i="1">
                              <a:latin typeface="Cambria Math" panose="02040503050406030204" pitchFamily="18" charset="0"/>
                            </a:rPr>
                            <m:t>𝑑𝑡</m:t>
                          </m:r>
                        </m:e>
                      </m:nary>
                    </m:oMath>
                  </m:oMathPara>
                </a14:m>
                <a:endParaRPr lang="es-EC" sz="1500" dirty="0"/>
              </a:p>
            </p:txBody>
          </p:sp>
        </mc:Choice>
        <mc:Fallback xmlns="">
          <p:sp>
            <p:nvSpPr>
              <p:cNvPr id="2" name="Rectángulo 1"/>
              <p:cNvSpPr>
                <a:spLocks noRot="1" noChangeAspect="1" noMove="1" noResize="1" noEditPoints="1" noAdjustHandles="1" noChangeArrowheads="1" noChangeShapeType="1" noTextEdit="1"/>
              </p:cNvSpPr>
              <p:nvPr/>
            </p:nvSpPr>
            <p:spPr>
              <a:xfrm>
                <a:off x="5383878" y="1374995"/>
                <a:ext cx="6202680" cy="79239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5943600" y="2090512"/>
                <a:ext cx="6202680" cy="7957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sz="1500" i="0">
                          <a:latin typeface="Cambria Math" panose="02040503050406030204" pitchFamily="18" charset="0"/>
                        </a:rPr>
                        <m:t>=</m:t>
                      </m:r>
                      <m:r>
                        <a:rPr lang="es-EC" sz="1500" i="1">
                          <a:latin typeface="Cambria Math" panose="02040503050406030204" pitchFamily="18" charset="0"/>
                        </a:rPr>
                        <m:t>𝐷</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r>
                        <a:rPr lang="es-EC" sz="1500" i="1">
                          <a:latin typeface="Cambria Math" panose="02040503050406030204" pitchFamily="18" charset="0"/>
                        </a:rPr>
                        <m:t>𝐷</m:t>
                      </m:r>
                      <m:r>
                        <a:rPr lang="es-EC" sz="1500" i="0">
                          <a:latin typeface="Cambria Math" panose="02040503050406030204" pitchFamily="18" charset="0"/>
                        </a:rPr>
                        <m:t> </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oMath>
                  </m:oMathPara>
                </a14:m>
                <a:endParaRPr lang="es-EC" sz="15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 </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𝑡</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𝑄</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dirty="0"/>
              </a:p>
            </p:txBody>
          </p:sp>
        </mc:Choice>
        <mc:Fallback xmlns="">
          <p:sp>
            <p:nvSpPr>
              <p:cNvPr id="22" name="Rectángulo 21"/>
              <p:cNvSpPr>
                <a:spLocks noRot="1" noChangeAspect="1" noMove="1" noResize="1" noEditPoints="1" noAdjustHandles="1" noChangeArrowheads="1" noChangeShapeType="1" noTextEdit="1"/>
              </p:cNvSpPr>
              <p:nvPr/>
            </p:nvSpPr>
            <p:spPr>
              <a:xfrm>
                <a:off x="5943600" y="2090512"/>
                <a:ext cx="6202680" cy="795795"/>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2151" y="4856812"/>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i="1">
                            <a:solidFill>
                              <a:schemeClr val="tx1"/>
                            </a:solidFill>
                            <a:latin typeface="Cambria Math" panose="02040503050406030204" pitchFamily="18" charset="0"/>
                          </a:rPr>
                          <m:t>𝑄</m:t>
                        </m:r>
                      </m:e>
                      <m:sub>
                        <m:r>
                          <a:rPr lang="es-EC" sz="1600" i="1">
                            <a:solidFill>
                              <a:schemeClr val="tx1"/>
                            </a:solidFill>
                            <a:latin typeface="Cambria Math" panose="02040503050406030204" pitchFamily="18" charset="0"/>
                          </a:rPr>
                          <m:t>𝑟</m:t>
                        </m:r>
                      </m:sub>
                    </m:sSub>
                    <m:r>
                      <a:rPr lang="es-EC" sz="1600" b="0" i="1" smtClean="0">
                        <a:solidFill>
                          <a:schemeClr val="tx1"/>
                        </a:solidFill>
                        <a:latin typeface="Cambria Math" panose="02040503050406030204" pitchFamily="18" charset="0"/>
                      </a:rPr>
                      <m:t>:</m:t>
                    </m:r>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Carga de recuperación</a:t>
                </a:r>
              </a:p>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b="0" i="1" smtClean="0">
                            <a:solidFill>
                              <a:schemeClr val="tx1"/>
                            </a:solidFill>
                            <a:latin typeface="Cambria Math" panose="02040503050406030204" pitchFamily="18" charset="0"/>
                          </a:rPr>
                          <m:t>𝑡</m:t>
                        </m:r>
                      </m:e>
                      <m:sub>
                        <m:r>
                          <a:rPr lang="es-EC" sz="1600" i="1">
                            <a:solidFill>
                              <a:schemeClr val="tx1"/>
                            </a:solidFill>
                            <a:latin typeface="Cambria Math" panose="02040503050406030204" pitchFamily="18" charset="0"/>
                          </a:rPr>
                          <m:t>𝑟</m:t>
                        </m:r>
                      </m:sub>
                    </m:sSub>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Tiempo de recuperación</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3" name="Rectángulo 22"/>
              <p:cNvSpPr>
                <a:spLocks noRot="1" noChangeAspect="1" noMove="1" noResize="1" noEditPoints="1" noAdjustHandles="1" noChangeArrowheads="1" noChangeShapeType="1" noTextEdit="1"/>
              </p:cNvSpPr>
              <p:nvPr/>
            </p:nvSpPr>
            <p:spPr>
              <a:xfrm>
                <a:off x="82151" y="4856812"/>
                <a:ext cx="3754182" cy="959368"/>
              </a:xfrm>
              <a:prstGeom prst="rect">
                <a:avLst/>
              </a:prstGeom>
              <a:blipFill rotWithShape="0">
                <a:blip r:embed="rId7"/>
                <a:stretch>
                  <a:fillRect/>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5228098" y="2667000"/>
                <a:ext cx="3754182" cy="95936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Aplicando balance de caga en el capacitor </a:t>
                </a:r>
                <a14:m>
                  <m:oMath xmlns:m="http://schemas.openxmlformats.org/officeDocument/2006/math">
                    <m:sSub>
                      <m:sSubPr>
                        <m:ctrlPr>
                          <a:rPr lang="es-EC" i="1">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𝐶</m:t>
                        </m:r>
                      </m:e>
                      <m:sub>
                        <m:r>
                          <a:rPr lang="es-EC" b="0" i="1" smtClean="0">
                            <a:solidFill>
                              <a:schemeClr val="tx1"/>
                            </a:solidFill>
                            <a:latin typeface="Cambria Math" panose="02040503050406030204" pitchFamily="18" charset="0"/>
                          </a:rPr>
                          <m:t>1</m:t>
                        </m:r>
                      </m:sub>
                    </m:sSub>
                  </m:oMath>
                </a14:m>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4" name="Rectángulo 23"/>
              <p:cNvSpPr>
                <a:spLocks noRot="1" noChangeAspect="1" noMove="1" noResize="1" noEditPoints="1" noAdjustHandles="1" noChangeArrowheads="1" noChangeShapeType="1" noTextEdit="1"/>
              </p:cNvSpPr>
              <p:nvPr/>
            </p:nvSpPr>
            <p:spPr>
              <a:xfrm>
                <a:off x="5228098" y="2667000"/>
                <a:ext cx="3754182" cy="959368"/>
              </a:xfrm>
              <a:prstGeom prst="rect">
                <a:avLst/>
              </a:prstGeom>
              <a:blipFill rotWithShape="0">
                <a:blip r:embed="rId8"/>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387340" y="3374191"/>
                <a:ext cx="3657600" cy="7880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𝐶</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=0=</m:t>
                      </m:r>
                      <m:f>
                        <m:fPr>
                          <m:ctrlPr>
                            <a:rPr lang="es-EC" sz="1500" i="1">
                              <a:latin typeface="Cambria Math" panose="02040503050406030204" pitchFamily="18" charset="0"/>
                            </a:rPr>
                          </m:ctrlPr>
                        </m:fPr>
                        <m:num>
                          <m:r>
                            <a:rPr lang="es-EC" sz="1500" i="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i="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𝐶</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 </m:t>
                          </m:r>
                          <m:r>
                            <a:rPr lang="es-EC" sz="1500" i="1">
                              <a:latin typeface="Cambria Math" panose="02040503050406030204" pitchFamily="18" charset="0"/>
                            </a:rPr>
                            <m:t>𝑑𝑡</m:t>
                          </m:r>
                        </m:e>
                      </m:nary>
                      <m:r>
                        <a:rPr lang="es-EC" sz="1500" i="0">
                          <a:latin typeface="Cambria Math" panose="02040503050406030204" pitchFamily="18" charset="0"/>
                        </a:rPr>
                        <m:t>;         </m:t>
                      </m:r>
                    </m:oMath>
                  </m:oMathPara>
                </a14:m>
                <a:endParaRPr lang="es-EC" sz="1500" i="0" dirty="0" smtClean="0">
                  <a:latin typeface="Cambria Math" panose="020405030504060302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387340" y="3374191"/>
                <a:ext cx="3657600" cy="788036"/>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83878" y="4140824"/>
                <a:ext cx="6358894" cy="7880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𝐶</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=0=</m:t>
                      </m:r>
                      <m:f>
                        <m:fPr>
                          <m:ctrlPr>
                            <a:rPr lang="es-EC" sz="1500" i="1">
                              <a:latin typeface="Cambria Math" panose="02040503050406030204" pitchFamily="18" charset="0"/>
                            </a:rPr>
                          </m:ctrlPr>
                        </m:fPr>
                        <m:num>
                          <m:r>
                            <a:rPr lang="es-EC" sz="1500" i="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i="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d>
                            <m:dPr>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 </m:t>
                          </m:r>
                          <m:r>
                            <a:rPr lang="es-EC" sz="1500" i="1">
                              <a:latin typeface="Cambria Math" panose="02040503050406030204" pitchFamily="18" charset="0"/>
                            </a:rPr>
                            <m:t>𝑑𝑡</m:t>
                          </m:r>
                        </m:e>
                      </m:nary>
                    </m:oMath>
                  </m:oMathPara>
                </a14:m>
                <a:endParaRPr lang="es-EC" sz="1500" i="1" dirty="0" smtClean="0">
                  <a:latin typeface="Cambria Math" panose="020405030504060302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383878" y="4140824"/>
                <a:ext cx="6358894" cy="788036"/>
              </a:xfrm>
              <a:prstGeom prst="rect">
                <a:avLst/>
              </a:prstGeom>
              <a:blipFill rotWithShape="0">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989910" y="4763340"/>
                <a:ext cx="2315890" cy="7880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50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a:latin typeface="Cambria Math" panose="02040503050406030204" pitchFamily="18" charset="0"/>
                        </a:rPr>
                        <m:t>−</m:t>
                      </m:r>
                      <m:f>
                        <m:fPr>
                          <m:ctrlPr>
                            <a:rPr lang="es-EC" sz="1500" i="1">
                              <a:latin typeface="Cambria Math" panose="02040503050406030204" pitchFamily="18" charset="0"/>
                            </a:rPr>
                          </m:ctrlPr>
                        </m:fPr>
                        <m:num>
                          <m:r>
                            <a:rPr lang="es-EC" sz="150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a:latin typeface="Cambria Math" panose="02040503050406030204" pitchFamily="18" charset="0"/>
                            </a:rPr>
                            <m:t> </m:t>
                          </m:r>
                          <m:r>
                            <a:rPr lang="es-EC" sz="1500" i="1">
                              <a:latin typeface="Cambria Math" panose="02040503050406030204" pitchFamily="18" charset="0"/>
                            </a:rPr>
                            <m:t>𝑑𝑡</m:t>
                          </m:r>
                        </m:e>
                      </m:nary>
                    </m:oMath>
                  </m:oMathPara>
                </a14:m>
                <a:endParaRPr lang="es-EC" sz="1500" dirty="0"/>
              </a:p>
            </p:txBody>
          </p:sp>
        </mc:Choice>
        <mc:Fallback xmlns="">
          <p:sp>
            <p:nvSpPr>
              <p:cNvPr id="8" name="Rectángulo 7"/>
              <p:cNvSpPr>
                <a:spLocks noRot="1" noChangeAspect="1" noMove="1" noResize="1" noEditPoints="1" noAdjustHandles="1" noChangeArrowheads="1" noChangeShapeType="1" noTextEdit="1"/>
              </p:cNvSpPr>
              <p:nvPr/>
            </p:nvSpPr>
            <p:spPr>
              <a:xfrm>
                <a:off x="5989910" y="4763340"/>
                <a:ext cx="2315890" cy="788036"/>
              </a:xfrm>
              <a:prstGeom prst="rect">
                <a:avLst/>
              </a:prstGeom>
              <a:blipFill rotWithShape="0">
                <a:blip r:embed="rId11"/>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9975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28</a:t>
            </a:fld>
            <a:endParaRPr lang="es-ES"/>
          </a:p>
        </p:txBody>
      </p:sp>
      <p:sp>
        <p:nvSpPr>
          <p:cNvPr id="15" name="Rectángulo 14"/>
          <p:cNvSpPr/>
          <p:nvPr/>
        </p:nvSpPr>
        <p:spPr>
          <a:xfrm>
            <a:off x="436712" y="3897444"/>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Formas de onda </a:t>
            </a:r>
          </a:p>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la conmutación</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155780" y="1202822"/>
            <a:ext cx="5072318" cy="1777828"/>
          </a:xfrm>
          <a:prstGeom prst="rect">
            <a:avLst/>
          </a:prstGeom>
        </p:spPr>
      </p:pic>
      <p:pic>
        <p:nvPicPr>
          <p:cNvPr id="20" name="Imagen 19"/>
          <p:cNvPicPr/>
          <p:nvPr/>
        </p:nvPicPr>
        <p:blipFill>
          <a:blip r:embed="rId4"/>
          <a:stretch>
            <a:fillRect/>
          </a:stretch>
        </p:blipFill>
        <p:spPr>
          <a:xfrm>
            <a:off x="2907631" y="3094906"/>
            <a:ext cx="2566527" cy="3094216"/>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383878" y="1374995"/>
                <a:ext cx="6202680" cy="79239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𝑇</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i="1">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𝑇</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 </m:t>
                          </m:r>
                          <m:r>
                            <a:rPr lang="es-EC" sz="1500" i="1">
                              <a:latin typeface="Cambria Math" panose="02040503050406030204" pitchFamily="18" charset="0"/>
                            </a:rPr>
                            <m:t>𝑑𝑡</m:t>
                          </m:r>
                        </m:e>
                      </m:nary>
                    </m:oMath>
                  </m:oMathPara>
                </a14:m>
                <a:endParaRPr lang="es-EC" sz="1500" dirty="0"/>
              </a:p>
            </p:txBody>
          </p:sp>
        </mc:Choice>
        <mc:Fallback xmlns="">
          <p:sp>
            <p:nvSpPr>
              <p:cNvPr id="2" name="Rectángulo 1"/>
              <p:cNvSpPr>
                <a:spLocks noRot="1" noChangeAspect="1" noMove="1" noResize="1" noEditPoints="1" noAdjustHandles="1" noChangeArrowheads="1" noChangeShapeType="1" noTextEdit="1"/>
              </p:cNvSpPr>
              <p:nvPr/>
            </p:nvSpPr>
            <p:spPr>
              <a:xfrm>
                <a:off x="5383878" y="1374995"/>
                <a:ext cx="6202680" cy="79239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5943600" y="2090512"/>
                <a:ext cx="6202680" cy="7957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sz="1500" i="0">
                          <a:latin typeface="Cambria Math" panose="02040503050406030204" pitchFamily="18" charset="0"/>
                        </a:rPr>
                        <m:t>=</m:t>
                      </m:r>
                      <m:r>
                        <a:rPr lang="es-EC" sz="1500" i="1">
                          <a:latin typeface="Cambria Math" panose="02040503050406030204" pitchFamily="18" charset="0"/>
                        </a:rPr>
                        <m:t>𝐷</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r>
                        <a:rPr lang="es-EC" sz="1500" i="1">
                          <a:latin typeface="Cambria Math" panose="02040503050406030204" pitchFamily="18" charset="0"/>
                        </a:rPr>
                        <m:t>𝐷</m:t>
                      </m:r>
                      <m:r>
                        <a:rPr lang="es-EC" sz="1500" i="0">
                          <a:latin typeface="Cambria Math" panose="02040503050406030204" pitchFamily="18" charset="0"/>
                        </a:rPr>
                        <m:t> </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oMath>
                  </m:oMathPara>
                </a14:m>
                <a:endParaRPr lang="es-EC" sz="15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 </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𝑡</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𝑄</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dirty="0"/>
              </a:p>
            </p:txBody>
          </p:sp>
        </mc:Choice>
        <mc:Fallback xmlns="">
          <p:sp>
            <p:nvSpPr>
              <p:cNvPr id="22" name="Rectángulo 21"/>
              <p:cNvSpPr>
                <a:spLocks noRot="1" noChangeAspect="1" noMove="1" noResize="1" noEditPoints="1" noAdjustHandles="1" noChangeArrowheads="1" noChangeShapeType="1" noTextEdit="1"/>
              </p:cNvSpPr>
              <p:nvPr/>
            </p:nvSpPr>
            <p:spPr>
              <a:xfrm>
                <a:off x="5943600" y="2090512"/>
                <a:ext cx="6202680" cy="795795"/>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2151" y="4856812"/>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i="1">
                            <a:solidFill>
                              <a:schemeClr val="tx1"/>
                            </a:solidFill>
                            <a:latin typeface="Cambria Math" panose="02040503050406030204" pitchFamily="18" charset="0"/>
                          </a:rPr>
                          <m:t>𝑄</m:t>
                        </m:r>
                      </m:e>
                      <m:sub>
                        <m:r>
                          <a:rPr lang="es-EC" sz="1600" i="1">
                            <a:solidFill>
                              <a:schemeClr val="tx1"/>
                            </a:solidFill>
                            <a:latin typeface="Cambria Math" panose="02040503050406030204" pitchFamily="18" charset="0"/>
                          </a:rPr>
                          <m:t>𝑟</m:t>
                        </m:r>
                      </m:sub>
                    </m:sSub>
                    <m:r>
                      <a:rPr lang="es-EC" sz="1600" b="0" i="1" smtClean="0">
                        <a:solidFill>
                          <a:schemeClr val="tx1"/>
                        </a:solidFill>
                        <a:latin typeface="Cambria Math" panose="02040503050406030204" pitchFamily="18" charset="0"/>
                      </a:rPr>
                      <m:t>:</m:t>
                    </m:r>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Carga de recuperación</a:t>
                </a:r>
              </a:p>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b="0" i="1" smtClean="0">
                            <a:solidFill>
                              <a:schemeClr val="tx1"/>
                            </a:solidFill>
                            <a:latin typeface="Cambria Math" panose="02040503050406030204" pitchFamily="18" charset="0"/>
                          </a:rPr>
                          <m:t>𝑡</m:t>
                        </m:r>
                      </m:e>
                      <m:sub>
                        <m:r>
                          <a:rPr lang="es-EC" sz="1600" i="1">
                            <a:solidFill>
                              <a:schemeClr val="tx1"/>
                            </a:solidFill>
                            <a:latin typeface="Cambria Math" panose="02040503050406030204" pitchFamily="18" charset="0"/>
                          </a:rPr>
                          <m:t>𝑟</m:t>
                        </m:r>
                      </m:sub>
                    </m:sSub>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Tiempo de recuperación</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3" name="Rectángulo 22"/>
              <p:cNvSpPr>
                <a:spLocks noRot="1" noChangeAspect="1" noMove="1" noResize="1" noEditPoints="1" noAdjustHandles="1" noChangeArrowheads="1" noChangeShapeType="1" noTextEdit="1"/>
              </p:cNvSpPr>
              <p:nvPr/>
            </p:nvSpPr>
            <p:spPr>
              <a:xfrm>
                <a:off x="82151" y="4856812"/>
                <a:ext cx="3754182" cy="959368"/>
              </a:xfrm>
              <a:prstGeom prst="rect">
                <a:avLst/>
              </a:prstGeom>
              <a:blipFill rotWithShape="0">
                <a:blip r:embed="rId7"/>
                <a:stretch>
                  <a:fillRect/>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5228098" y="2667000"/>
                <a:ext cx="3754182" cy="95936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Aplicando balance de caga en el capacitor </a:t>
                </a:r>
                <a14:m>
                  <m:oMath xmlns:m="http://schemas.openxmlformats.org/officeDocument/2006/math">
                    <m:sSub>
                      <m:sSubPr>
                        <m:ctrlPr>
                          <a:rPr lang="es-EC" i="1">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𝐶</m:t>
                        </m:r>
                      </m:e>
                      <m:sub>
                        <m:r>
                          <a:rPr lang="es-EC" b="0" i="1" smtClean="0">
                            <a:solidFill>
                              <a:schemeClr val="tx1"/>
                            </a:solidFill>
                            <a:latin typeface="Cambria Math" panose="02040503050406030204" pitchFamily="18" charset="0"/>
                          </a:rPr>
                          <m:t>1</m:t>
                        </m:r>
                      </m:sub>
                    </m:sSub>
                  </m:oMath>
                </a14:m>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4" name="Rectángulo 23"/>
              <p:cNvSpPr>
                <a:spLocks noRot="1" noChangeAspect="1" noMove="1" noResize="1" noEditPoints="1" noAdjustHandles="1" noChangeArrowheads="1" noChangeShapeType="1" noTextEdit="1"/>
              </p:cNvSpPr>
              <p:nvPr/>
            </p:nvSpPr>
            <p:spPr>
              <a:xfrm>
                <a:off x="5228098" y="2667000"/>
                <a:ext cx="3754182" cy="959368"/>
              </a:xfrm>
              <a:prstGeom prst="rect">
                <a:avLst/>
              </a:prstGeom>
              <a:blipFill rotWithShape="0">
                <a:blip r:embed="rId8"/>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387340" y="3374191"/>
                <a:ext cx="3657600" cy="78803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𝐶</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=0=</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a:latin typeface="Cambria Math" panose="02040503050406030204" pitchFamily="18" charset="0"/>
                        </a:rPr>
                        <m:t>−</m:t>
                      </m:r>
                      <m:f>
                        <m:fPr>
                          <m:ctrlPr>
                            <a:rPr lang="es-EC" sz="1500" i="1">
                              <a:latin typeface="Cambria Math" panose="02040503050406030204" pitchFamily="18" charset="0"/>
                            </a:rPr>
                          </m:ctrlPr>
                        </m:fPr>
                        <m:num>
                          <m:r>
                            <a:rPr lang="es-EC" sz="150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undOvr"/>
                          <m:ctrlPr>
                            <a:rPr lang="es-EC" sz="1500" i="1">
                              <a:latin typeface="Cambria Math" panose="02040503050406030204" pitchFamily="18" charset="0"/>
                            </a:rPr>
                          </m:ctrlPr>
                        </m:naryPr>
                        <m:sub>
                          <m:r>
                            <a:rPr lang="es-EC" sz="150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a:latin typeface="Cambria Math" panose="02040503050406030204" pitchFamily="18" charset="0"/>
                            </a:rPr>
                            <m:t> </m:t>
                          </m:r>
                          <m:r>
                            <a:rPr lang="es-EC" sz="1500" i="1">
                              <a:latin typeface="Cambria Math" panose="02040503050406030204" pitchFamily="18" charset="0"/>
                            </a:rPr>
                            <m:t>𝑑𝑡</m:t>
                          </m:r>
                        </m:e>
                      </m:nary>
                    </m:oMath>
                  </m:oMathPara>
                </a14:m>
                <a:endParaRPr lang="es-EC" sz="1500" i="0" dirty="0" smtClean="0">
                  <a:latin typeface="Cambria Math" panose="020405030504060302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387340" y="3374191"/>
                <a:ext cx="3657600" cy="788036"/>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5136621" y="4099619"/>
                <a:ext cx="4007379"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500" b="0" i="0" smtClean="0">
                          <a:latin typeface="Cambria Math" panose="02040503050406030204" pitchFamily="18" charset="0"/>
                        </a:rPr>
                        <m:t>0</m:t>
                      </m:r>
                      <m:r>
                        <a:rPr lang="es-EC" sz="150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d>
                        <m:dPr>
                          <m:ctrlPr>
                            <a:rPr lang="es-EC" sz="1500" i="1">
                              <a:latin typeface="Cambria Math" panose="02040503050406030204" pitchFamily="18" charset="0"/>
                            </a:rPr>
                          </m:ctrlPr>
                        </m:dPr>
                        <m:e>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0">
                                  <a:latin typeface="Cambria Math" panose="02040503050406030204" pitchFamily="18" charset="0"/>
                                </a:rPr>
                                <m:t>′</m:t>
                              </m:r>
                            </m:sup>
                          </m:sSup>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𝑡</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e>
                      </m:d>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𝑄</m:t>
                              </m:r>
                            </m:e>
                            <m:sub>
                              <m:r>
                                <a:rPr lang="es-EC" sz="1500" i="1">
                                  <a:latin typeface="Cambria Math" panose="02040503050406030204" pitchFamily="18" charset="0"/>
                                </a:rPr>
                                <m:t>𝑟</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dirty="0"/>
              </a:p>
            </p:txBody>
          </p:sp>
        </mc:Choice>
        <mc:Fallback xmlns="">
          <p:sp>
            <p:nvSpPr>
              <p:cNvPr id="16" name="Rectángulo 15"/>
              <p:cNvSpPr>
                <a:spLocks noRot="1" noChangeAspect="1" noMove="1" noResize="1" noEditPoints="1" noAdjustHandles="1" noChangeArrowheads="1" noChangeShapeType="1" noTextEdit="1"/>
              </p:cNvSpPr>
              <p:nvPr/>
            </p:nvSpPr>
            <p:spPr>
              <a:xfrm>
                <a:off x="5136621" y="4099619"/>
                <a:ext cx="4007379" cy="610936"/>
              </a:xfrm>
              <a:prstGeom prst="rect">
                <a:avLst/>
              </a:prstGeom>
              <a:blipFill rotWithShape="0">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228098" y="5099407"/>
                <a:ext cx="4572000" cy="563488"/>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𝐷</m:t>
                          </m:r>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0">
                                  <a:latin typeface="Cambria Math" panose="02040503050406030204" pitchFamily="18" charset="0"/>
                                </a:rPr>
                                <m:t>′</m:t>
                              </m:r>
                            </m:sup>
                          </m:sSup>
                        </m:den>
                      </m:f>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𝑡</m:t>
                              </m:r>
                            </m:e>
                            <m:sub>
                              <m:r>
                                <a:rPr lang="es-EC" sz="1500" i="1">
                                  <a:latin typeface="Cambria Math" panose="02040503050406030204" pitchFamily="18" charset="0"/>
                                </a:rPr>
                                <m:t>𝑟</m:t>
                              </m:r>
                            </m:sub>
                          </m:sSub>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0">
                                  <a:latin typeface="Cambria Math" panose="02040503050406030204" pitchFamily="18" charset="0"/>
                                </a:rPr>
                                <m:t>′</m:t>
                              </m:r>
                            </m:sup>
                          </m:s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i="1" dirty="0" smtClean="0">
                  <a:latin typeface="Cambria Math" panose="020405030504060302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5228098" y="5099407"/>
                <a:ext cx="4572000" cy="563488"/>
              </a:xfrm>
              <a:prstGeom prst="rect">
                <a:avLst/>
              </a:prstGeom>
              <a:blipFill rotWithShape="0">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5943600" y="5607237"/>
                <a:ext cx="766428" cy="5649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50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𝑄</m:t>
                              </m:r>
                            </m:e>
                            <m:sub>
                              <m:r>
                                <a:rPr lang="es-EC" sz="1500" i="1">
                                  <a:latin typeface="Cambria Math" panose="02040503050406030204" pitchFamily="18" charset="0"/>
                                </a:rPr>
                                <m:t>𝑟</m:t>
                              </m:r>
                            </m:sub>
                          </m:sSub>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a:latin typeface="Cambria Math" panose="02040503050406030204" pitchFamily="18" charset="0"/>
                                </a:rPr>
                                <m:t>′</m:t>
                              </m:r>
                            </m:sup>
                          </m:s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dirty="0"/>
              </a:p>
            </p:txBody>
          </p:sp>
        </mc:Choice>
        <mc:Fallback xmlns="">
          <p:sp>
            <p:nvSpPr>
              <p:cNvPr id="18" name="Rectángulo 17"/>
              <p:cNvSpPr>
                <a:spLocks noRot="1" noChangeAspect="1" noMove="1" noResize="1" noEditPoints="1" noAdjustHandles="1" noChangeArrowheads="1" noChangeShapeType="1" noTextEdit="1"/>
              </p:cNvSpPr>
              <p:nvPr/>
            </p:nvSpPr>
            <p:spPr>
              <a:xfrm>
                <a:off x="5943600" y="5607237"/>
                <a:ext cx="766428" cy="564963"/>
              </a:xfrm>
              <a:prstGeom prst="rect">
                <a:avLst/>
              </a:prstGeom>
              <a:blipFill rotWithShape="0">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5228098" y="4476615"/>
                <a:ext cx="3754182" cy="95936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Reemplazando en </a:t>
                </a:r>
                <a14:m>
                  <m:oMath xmlns:m="http://schemas.openxmlformats.org/officeDocument/2006/math">
                    <m:d>
                      <m:dPr>
                        <m:begChr m:val="〈"/>
                        <m:endChr m:val="〉"/>
                        <m:ctrlPr>
                          <a:rPr lang="es-EC" sz="1500" i="1" smtClean="0">
                            <a:solidFill>
                              <a:schemeClr val="tx1"/>
                            </a:solidFill>
                            <a:latin typeface="Cambria Math" panose="02040503050406030204" pitchFamily="18" charset="0"/>
                          </a:rPr>
                        </m:ctrlPr>
                      </m:dPr>
                      <m:e>
                        <m:sSub>
                          <m:sSubPr>
                            <m:ctrlPr>
                              <a:rPr lang="es-EC" sz="1500" i="1">
                                <a:solidFill>
                                  <a:schemeClr val="tx1"/>
                                </a:solidFill>
                                <a:latin typeface="Cambria Math" panose="02040503050406030204" pitchFamily="18" charset="0"/>
                              </a:rPr>
                            </m:ctrlPr>
                          </m:sSubPr>
                          <m:e>
                            <m:r>
                              <a:rPr lang="es-EC" sz="1500" i="1">
                                <a:solidFill>
                                  <a:schemeClr val="tx1"/>
                                </a:solidFill>
                                <a:latin typeface="Cambria Math" panose="02040503050406030204" pitchFamily="18" charset="0"/>
                              </a:rPr>
                              <m:t>𝑖</m:t>
                            </m:r>
                          </m:e>
                          <m:sub>
                            <m:r>
                              <a:rPr lang="es-EC" sz="1500">
                                <a:solidFill>
                                  <a:schemeClr val="tx1"/>
                                </a:solidFill>
                                <a:latin typeface="Cambria Math" panose="02040503050406030204" pitchFamily="18" charset="0"/>
                              </a:rPr>
                              <m:t>1</m:t>
                            </m:r>
                          </m:sub>
                        </m:sSub>
                        <m:d>
                          <m:dPr>
                            <m:ctrlPr>
                              <a:rPr lang="es-EC" sz="1500" i="1">
                                <a:solidFill>
                                  <a:schemeClr val="tx1"/>
                                </a:solidFill>
                                <a:latin typeface="Cambria Math" panose="02040503050406030204" pitchFamily="18" charset="0"/>
                              </a:rPr>
                            </m:ctrlPr>
                          </m:dPr>
                          <m:e>
                            <m:r>
                              <a:rPr lang="es-EC" sz="1500" i="1">
                                <a:solidFill>
                                  <a:schemeClr val="tx1"/>
                                </a:solidFill>
                                <a:latin typeface="Cambria Math" panose="02040503050406030204" pitchFamily="18" charset="0"/>
                              </a:rPr>
                              <m:t>𝑡</m:t>
                            </m:r>
                          </m:e>
                        </m:d>
                      </m:e>
                    </m:d>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1" name="Rectángulo 20"/>
              <p:cNvSpPr>
                <a:spLocks noRot="1" noChangeAspect="1" noMove="1" noResize="1" noEditPoints="1" noAdjustHandles="1" noChangeArrowheads="1" noChangeShapeType="1" noTextEdit="1"/>
              </p:cNvSpPr>
              <p:nvPr/>
            </p:nvSpPr>
            <p:spPr>
              <a:xfrm>
                <a:off x="5228098" y="4476615"/>
                <a:ext cx="3754182" cy="959368"/>
              </a:xfrm>
              <a:prstGeom prst="rect">
                <a:avLst/>
              </a:prstGeom>
              <a:blipFill rotWithShape="0">
                <a:blip r:embed="rId13"/>
                <a:stretch>
                  <a:fillRect/>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31053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29</a:t>
            </a:fld>
            <a:endParaRPr lang="es-ES"/>
          </a:p>
        </p:txBody>
      </p:sp>
      <p:sp>
        <p:nvSpPr>
          <p:cNvPr id="15" name="Rectángulo 14"/>
          <p:cNvSpPr/>
          <p:nvPr/>
        </p:nvSpPr>
        <p:spPr>
          <a:xfrm>
            <a:off x="436712" y="3897444"/>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Formas de onda </a:t>
            </a:r>
          </a:p>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la conmutación</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155780" y="1202822"/>
            <a:ext cx="5072318" cy="1777828"/>
          </a:xfrm>
          <a:prstGeom prst="rect">
            <a:avLst/>
          </a:prstGeom>
        </p:spPr>
      </p:pic>
      <p:pic>
        <p:nvPicPr>
          <p:cNvPr id="20" name="Imagen 19"/>
          <p:cNvPicPr/>
          <p:nvPr/>
        </p:nvPicPr>
        <p:blipFill>
          <a:blip r:embed="rId4"/>
          <a:stretch>
            <a:fillRect/>
          </a:stretch>
        </p:blipFill>
        <p:spPr>
          <a:xfrm>
            <a:off x="2907631" y="3094906"/>
            <a:ext cx="2566527" cy="3094216"/>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383878" y="1954983"/>
                <a:ext cx="6202680" cy="3231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1">
                          <a:latin typeface="Cambria Math" panose="02040503050406030204" pitchFamily="18" charset="0"/>
                        </a:rPr>
                        <m:t>=</m:t>
                      </m:r>
                      <m:r>
                        <a:rPr lang="es-EC" sz="1500" i="1">
                          <a:latin typeface="Cambria Math" panose="02040503050406030204" pitchFamily="18" charset="0"/>
                        </a:rPr>
                        <m:t>𝐷</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𝐶</m:t>
                              </m:r>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oMath>
                  </m:oMathPara>
                </a14:m>
                <a:endParaRPr lang="es-EC" sz="1500" dirty="0"/>
              </a:p>
            </p:txBody>
          </p:sp>
        </mc:Choice>
        <mc:Fallback xmlns="">
          <p:sp>
            <p:nvSpPr>
              <p:cNvPr id="2" name="Rectángulo 1"/>
              <p:cNvSpPr>
                <a:spLocks noRot="1" noChangeAspect="1" noMove="1" noResize="1" noEditPoints="1" noAdjustHandles="1" noChangeArrowheads="1" noChangeShapeType="1" noTextEdit="1"/>
              </p:cNvSpPr>
              <p:nvPr/>
            </p:nvSpPr>
            <p:spPr>
              <a:xfrm>
                <a:off x="5383878" y="1954983"/>
                <a:ext cx="6202680" cy="323165"/>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2151" y="4856812"/>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i="1">
                            <a:solidFill>
                              <a:schemeClr val="tx1"/>
                            </a:solidFill>
                            <a:latin typeface="Cambria Math" panose="02040503050406030204" pitchFamily="18" charset="0"/>
                          </a:rPr>
                          <m:t>𝑄</m:t>
                        </m:r>
                      </m:e>
                      <m:sub>
                        <m:r>
                          <a:rPr lang="es-EC" sz="1600" i="1">
                            <a:solidFill>
                              <a:schemeClr val="tx1"/>
                            </a:solidFill>
                            <a:latin typeface="Cambria Math" panose="02040503050406030204" pitchFamily="18" charset="0"/>
                          </a:rPr>
                          <m:t>𝑟</m:t>
                        </m:r>
                      </m:sub>
                    </m:sSub>
                    <m:r>
                      <a:rPr lang="es-EC" sz="1600" b="0" i="1" smtClean="0">
                        <a:solidFill>
                          <a:schemeClr val="tx1"/>
                        </a:solidFill>
                        <a:latin typeface="Cambria Math" panose="02040503050406030204" pitchFamily="18" charset="0"/>
                      </a:rPr>
                      <m:t>:</m:t>
                    </m:r>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Carga de recuperación</a:t>
                </a:r>
              </a:p>
              <a:p>
                <a:pPr marL="285750" indent="-285750" algn="just" defTabSz="1200150">
                  <a:lnSpc>
                    <a:spcPct val="90000"/>
                  </a:lnSpc>
                  <a:spcBef>
                    <a:spcPct val="0"/>
                  </a:spcBef>
                  <a:spcAft>
                    <a:spcPct val="35000"/>
                  </a:spcAft>
                  <a:buFont typeface="Arial" panose="020B0604020202020204" pitchFamily="34" charset="0"/>
                  <a:buChar char="•"/>
                </a:pPr>
                <a14:m>
                  <m:oMath xmlns:m="http://schemas.openxmlformats.org/officeDocument/2006/math">
                    <m:sSub>
                      <m:sSubPr>
                        <m:ctrlPr>
                          <a:rPr lang="es-EC" sz="1600" i="1" smtClean="0">
                            <a:solidFill>
                              <a:schemeClr val="tx1"/>
                            </a:solidFill>
                            <a:latin typeface="Cambria Math" panose="02040503050406030204" pitchFamily="18" charset="0"/>
                          </a:rPr>
                        </m:ctrlPr>
                      </m:sSubPr>
                      <m:e>
                        <m:r>
                          <a:rPr lang="es-EC" sz="1600" b="0" i="1" smtClean="0">
                            <a:solidFill>
                              <a:schemeClr val="tx1"/>
                            </a:solidFill>
                            <a:latin typeface="Cambria Math" panose="02040503050406030204" pitchFamily="18" charset="0"/>
                          </a:rPr>
                          <m:t>𝑡</m:t>
                        </m:r>
                      </m:e>
                      <m:sub>
                        <m:r>
                          <a:rPr lang="es-EC" sz="1600" i="1">
                            <a:solidFill>
                              <a:schemeClr val="tx1"/>
                            </a:solidFill>
                            <a:latin typeface="Cambria Math" panose="02040503050406030204" pitchFamily="18" charset="0"/>
                          </a:rPr>
                          <m:t>𝑟</m:t>
                        </m:r>
                      </m:sub>
                    </m:sSub>
                  </m:oMath>
                </a14:m>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Tiempo de recuperación</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3" name="Rectángulo 22"/>
              <p:cNvSpPr>
                <a:spLocks noRot="1" noChangeAspect="1" noMove="1" noResize="1" noEditPoints="1" noAdjustHandles="1" noChangeArrowheads="1" noChangeShapeType="1" noTextEdit="1"/>
              </p:cNvSpPr>
              <p:nvPr/>
            </p:nvSpPr>
            <p:spPr>
              <a:xfrm>
                <a:off x="82151" y="4856812"/>
                <a:ext cx="3754182" cy="959368"/>
              </a:xfrm>
              <a:prstGeom prst="rect">
                <a:avLst/>
              </a:prstGeom>
              <a:blipFill rotWithShape="0">
                <a:blip r:embed="rId6"/>
                <a:stretch>
                  <a:fillRect/>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5228098" y="2667000"/>
                <a:ext cx="3754182" cy="95936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Aplicando balance voltios segundos en el inductor </a:t>
                </a:r>
                <a14:m>
                  <m:oMath xmlns:m="http://schemas.openxmlformats.org/officeDocument/2006/math">
                    <m:sSub>
                      <m:sSubPr>
                        <m:ctrlPr>
                          <a:rPr lang="es-EC" i="1">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𝐿</m:t>
                        </m:r>
                      </m:e>
                      <m:sub>
                        <m:r>
                          <a:rPr lang="es-EC" b="0" i="1" smtClean="0">
                            <a:solidFill>
                              <a:schemeClr val="tx1"/>
                            </a:solidFill>
                            <a:latin typeface="Cambria Math" panose="02040503050406030204" pitchFamily="18" charset="0"/>
                          </a:rPr>
                          <m:t>1</m:t>
                        </m:r>
                      </m:sub>
                    </m:sSub>
                  </m:oMath>
                </a14:m>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4" name="Rectángulo 23"/>
              <p:cNvSpPr>
                <a:spLocks noRot="1" noChangeAspect="1" noMove="1" noResize="1" noEditPoints="1" noAdjustHandles="1" noChangeArrowheads="1" noChangeShapeType="1" noTextEdit="1"/>
              </p:cNvSpPr>
              <p:nvPr/>
            </p:nvSpPr>
            <p:spPr>
              <a:xfrm>
                <a:off x="5228098" y="2667000"/>
                <a:ext cx="3754182" cy="959368"/>
              </a:xfrm>
              <a:prstGeom prst="rect">
                <a:avLst/>
              </a:prstGeom>
              <a:blipFill rotWithShape="0">
                <a:blip r:embed="rId7"/>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5383878" y="3591857"/>
                <a:ext cx="3657600" cy="35580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𝐿</m:t>
                              </m:r>
                              <m:r>
                                <a:rPr lang="es-EC" sz="1500" i="1">
                                  <a:latin typeface="Cambria Math" panose="02040503050406030204" pitchFamily="18" charset="0"/>
                                </a:rPr>
                                <m:t>1</m:t>
                              </m:r>
                            </m:sub>
                          </m:sSub>
                        </m:e>
                      </m:d>
                      <m:r>
                        <a:rPr lang="es-EC" sz="1500" i="1">
                          <a:latin typeface="Cambria Math" panose="02040503050406030204" pitchFamily="18" charset="0"/>
                        </a:rPr>
                        <m:t>=</m:t>
                      </m:r>
                      <m:r>
                        <a:rPr lang="es-EC" sz="1500" i="1">
                          <a:latin typeface="Cambria Math" panose="02040503050406030204" pitchFamily="18" charset="0"/>
                        </a:rPr>
                        <m:t>𝐷</m:t>
                      </m:r>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1</m:t>
                          </m:r>
                        </m:sub>
                      </m:sSub>
                      <m:r>
                        <a:rPr lang="es-EC" sz="1500" i="1">
                          <a:latin typeface="Cambria Math" panose="02040503050406030204" pitchFamily="18" charset="0"/>
                        </a:rPr>
                        <m:t>(</m:t>
                      </m:r>
                      <m:r>
                        <a:rPr lang="es-EC" sz="1500" i="1">
                          <a:latin typeface="Cambria Math" panose="02040503050406030204" pitchFamily="18" charset="0"/>
                        </a:rPr>
                        <m:t>𝑡</m:t>
                      </m:r>
                      <m:r>
                        <a:rPr lang="es-EC" sz="1500" i="1">
                          <a:latin typeface="Cambria Math" panose="02040503050406030204" pitchFamily="18" charset="0"/>
                        </a:rPr>
                        <m:t>)+</m:t>
                      </m:r>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1">
                              <a:latin typeface="Cambria Math" panose="02040503050406030204" pitchFamily="18" charset="0"/>
                            </a:rPr>
                            <m:t>′</m:t>
                          </m:r>
                        </m:sup>
                      </m:sSup>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𝐶</m:t>
                          </m:r>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=0</m:t>
                      </m:r>
                    </m:oMath>
                  </m:oMathPara>
                </a14:m>
                <a:endParaRPr lang="es-EC" sz="1500" dirty="0"/>
              </a:p>
            </p:txBody>
          </p:sp>
        </mc:Choice>
        <mc:Fallback xmlns="">
          <p:sp>
            <p:nvSpPr>
              <p:cNvPr id="6" name="Rectángulo 5"/>
              <p:cNvSpPr>
                <a:spLocks noRot="1" noChangeAspect="1" noMove="1" noResize="1" noEditPoints="1" noAdjustHandles="1" noChangeArrowheads="1" noChangeShapeType="1" noTextEdit="1"/>
              </p:cNvSpPr>
              <p:nvPr/>
            </p:nvSpPr>
            <p:spPr>
              <a:xfrm>
                <a:off x="5383878" y="3591857"/>
                <a:ext cx="3657600" cy="355803"/>
              </a:xfrm>
              <a:prstGeom prst="rect">
                <a:avLst/>
              </a:prstGeom>
              <a:blipFill rotWithShape="0">
                <a:blip r:embed="rId8"/>
                <a:stretch>
                  <a:fillRect b="-101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5379099" y="4120635"/>
                <a:ext cx="1725536" cy="52302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𝐶</m:t>
                          </m:r>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𝐷</m:t>
                          </m:r>
                        </m:num>
                        <m:den>
                          <m:r>
                            <a:rPr lang="es-EC" sz="1500" i="1">
                              <a:latin typeface="Cambria Math" panose="02040503050406030204" pitchFamily="18" charset="0"/>
                            </a:rPr>
                            <m:t>𝐷</m:t>
                          </m:r>
                          <m:r>
                            <a:rPr lang="es-EC" sz="1500" i="1">
                              <a:latin typeface="Cambria Math" panose="02040503050406030204" pitchFamily="18" charset="0"/>
                            </a:rPr>
                            <m:t>′</m:t>
                          </m:r>
                        </m:den>
                      </m:f>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1</m:t>
                          </m:r>
                        </m:sub>
                      </m:sSub>
                      <m:r>
                        <a:rPr lang="es-EC" sz="1500" i="1">
                          <a:latin typeface="Cambria Math" panose="02040503050406030204" pitchFamily="18" charset="0"/>
                        </a:rPr>
                        <m:t>(</m:t>
                      </m:r>
                      <m:r>
                        <a:rPr lang="es-EC" sz="1500" i="1">
                          <a:latin typeface="Cambria Math" panose="02040503050406030204" pitchFamily="18" charset="0"/>
                        </a:rPr>
                        <m:t>𝑡</m:t>
                      </m:r>
                    </m:oMath>
                  </m:oMathPara>
                </a14:m>
                <a:endParaRPr lang="es-EC" sz="1500" dirty="0"/>
              </a:p>
            </p:txBody>
          </p:sp>
        </mc:Choice>
        <mc:Fallback xmlns="">
          <p:sp>
            <p:nvSpPr>
              <p:cNvPr id="16" name="Rectángulo 15"/>
              <p:cNvSpPr>
                <a:spLocks noRot="1" noChangeAspect="1" noMove="1" noResize="1" noEditPoints="1" noAdjustHandles="1" noChangeArrowheads="1" noChangeShapeType="1" noTextEdit="1"/>
              </p:cNvSpPr>
              <p:nvPr/>
            </p:nvSpPr>
            <p:spPr>
              <a:xfrm>
                <a:off x="5379099" y="4120635"/>
                <a:ext cx="1725536" cy="523028"/>
              </a:xfrm>
              <a:prstGeom prst="rect">
                <a:avLst/>
              </a:prstGeom>
              <a:blipFill rotWithShape="0">
                <a:blip r:embed="rId9"/>
                <a:stretch>
                  <a:fillRect b="-46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383878" y="5097512"/>
                <a:ext cx="4572000" cy="562655"/>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1">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𝐷</m:t>
                          </m:r>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1">
                                  <a:latin typeface="Cambria Math" panose="02040503050406030204" pitchFamily="18" charset="0"/>
                                </a:rPr>
                                <m:t>′</m:t>
                              </m:r>
                            </m:sup>
                          </m:sSup>
                        </m:den>
                      </m:f>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oMath>
                  </m:oMathPara>
                </a14:m>
                <a:endParaRPr lang="es-EC" sz="1500" i="1" dirty="0" smtClean="0">
                  <a:latin typeface="Cambria Math" panose="020405030504060302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5383878" y="5097512"/>
                <a:ext cx="4572000" cy="562655"/>
              </a:xfrm>
              <a:prstGeom prst="rect">
                <a:avLst/>
              </a:prstGeom>
              <a:blipFill rotWithShape="0">
                <a:blip r:embed="rId10"/>
                <a:stretch>
                  <a:fillRect b="-21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5228098" y="4476615"/>
                <a:ext cx="3754182" cy="95936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Reemplazando en </a:t>
                </a:r>
                <a14:m>
                  <m:oMath xmlns:m="http://schemas.openxmlformats.org/officeDocument/2006/math">
                    <m:d>
                      <m:dPr>
                        <m:begChr m:val="〈"/>
                        <m:endChr m:val="〉"/>
                        <m:ctrlPr>
                          <a:rPr lang="es-EC" sz="1500" i="1" smtClean="0">
                            <a:solidFill>
                              <a:schemeClr val="tx1"/>
                            </a:solidFill>
                            <a:latin typeface="Cambria Math" panose="02040503050406030204" pitchFamily="18" charset="0"/>
                          </a:rPr>
                        </m:ctrlPr>
                      </m:dPr>
                      <m:e>
                        <m:sSub>
                          <m:sSubPr>
                            <m:ctrlPr>
                              <a:rPr lang="es-EC" sz="1500" i="1">
                                <a:solidFill>
                                  <a:schemeClr val="tx1"/>
                                </a:solidFill>
                                <a:latin typeface="Cambria Math" panose="02040503050406030204" pitchFamily="18" charset="0"/>
                              </a:rPr>
                            </m:ctrlPr>
                          </m:sSubPr>
                          <m:e>
                            <m:r>
                              <a:rPr lang="es-EC" sz="1500" b="0" i="1" smtClean="0">
                                <a:solidFill>
                                  <a:schemeClr val="tx1"/>
                                </a:solidFill>
                                <a:latin typeface="Cambria Math" panose="02040503050406030204" pitchFamily="18" charset="0"/>
                              </a:rPr>
                              <m:t>𝑣</m:t>
                            </m:r>
                          </m:e>
                          <m:sub>
                            <m:r>
                              <a:rPr lang="es-EC" sz="1500" b="0" i="0" smtClean="0">
                                <a:solidFill>
                                  <a:schemeClr val="tx1"/>
                                </a:solidFill>
                                <a:latin typeface="Cambria Math" panose="02040503050406030204" pitchFamily="18" charset="0"/>
                              </a:rPr>
                              <m:t>2</m:t>
                            </m:r>
                          </m:sub>
                        </m:sSub>
                        <m:d>
                          <m:dPr>
                            <m:ctrlPr>
                              <a:rPr lang="es-EC" sz="1500" i="1">
                                <a:solidFill>
                                  <a:schemeClr val="tx1"/>
                                </a:solidFill>
                                <a:latin typeface="Cambria Math" panose="02040503050406030204" pitchFamily="18" charset="0"/>
                              </a:rPr>
                            </m:ctrlPr>
                          </m:dPr>
                          <m:e>
                            <m:r>
                              <a:rPr lang="es-EC" sz="1500" i="1">
                                <a:solidFill>
                                  <a:schemeClr val="tx1"/>
                                </a:solidFill>
                                <a:latin typeface="Cambria Math" panose="02040503050406030204" pitchFamily="18" charset="0"/>
                              </a:rPr>
                              <m:t>𝑡</m:t>
                            </m:r>
                          </m:e>
                        </m:d>
                      </m:e>
                    </m:d>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1" name="Rectángulo 20"/>
              <p:cNvSpPr>
                <a:spLocks noRot="1" noChangeAspect="1" noMove="1" noResize="1" noEditPoints="1" noAdjustHandles="1" noChangeArrowheads="1" noChangeShapeType="1" noTextEdit="1"/>
              </p:cNvSpPr>
              <p:nvPr/>
            </p:nvSpPr>
            <p:spPr>
              <a:xfrm>
                <a:off x="5228098" y="4476615"/>
                <a:ext cx="3754182" cy="959368"/>
              </a:xfrm>
              <a:prstGeom prst="rect">
                <a:avLst/>
              </a:prstGeom>
              <a:blipFill rotWithShape="0">
                <a:blip r:embed="rId11"/>
                <a:stretch>
                  <a:fillRect/>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11083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DEFINICIÓN DEL PROBLEMA</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a:t>
            </a:fld>
            <a:endParaRPr lang="es-ES"/>
          </a:p>
        </p:txBody>
      </p:sp>
      <p:graphicFrame>
        <p:nvGraphicFramePr>
          <p:cNvPr id="7" name="Marcador de contenido 3"/>
          <p:cNvGraphicFramePr>
            <a:graphicFrameLocks/>
          </p:cNvGraphicFramePr>
          <p:nvPr>
            <p:extLst>
              <p:ext uri="{D42A27DB-BD31-4B8C-83A1-F6EECF244321}">
                <p14:modId xmlns:p14="http://schemas.microsoft.com/office/powerpoint/2010/main" val="3981072606"/>
              </p:ext>
            </p:extLst>
          </p:nvPr>
        </p:nvGraphicFramePr>
        <p:xfrm>
          <a:off x="381000" y="694931"/>
          <a:ext cx="8458200" cy="49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0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30</a:t>
            </a:fld>
            <a:endParaRPr lang="es-ES"/>
          </a:p>
        </p:txBody>
      </p:sp>
      <p:sp>
        <p:nvSpPr>
          <p:cNvPr id="15" name="Rectángulo 14"/>
          <p:cNvSpPr/>
          <p:nvPr/>
        </p:nvSpPr>
        <p:spPr>
          <a:xfrm>
            <a:off x="63668" y="1550805"/>
            <a:ext cx="3754182"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Circuito original</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3" name="Imagen 12"/>
          <p:cNvPicPr/>
          <p:nvPr/>
        </p:nvPicPr>
        <p:blipFill>
          <a:blip r:embed="rId3"/>
          <a:stretch>
            <a:fillRect/>
          </a:stretch>
        </p:blipFill>
        <p:spPr>
          <a:xfrm>
            <a:off x="2557842" y="1349100"/>
            <a:ext cx="5072318" cy="1777828"/>
          </a:xfrm>
          <a:prstGeom prst="rect">
            <a:avLst/>
          </a:prstGeom>
        </p:spPr>
      </p:pic>
      <mc:AlternateContent xmlns:mc="http://schemas.openxmlformats.org/markup-compatibility/2006" xmlns:a14="http://schemas.microsoft.com/office/drawing/2010/main">
        <mc:Choice Requires="a14">
          <p:sp>
            <p:nvSpPr>
              <p:cNvPr id="17" name="Rectángulo 16"/>
              <p:cNvSpPr/>
              <p:nvPr/>
            </p:nvSpPr>
            <p:spPr>
              <a:xfrm>
                <a:off x="152400" y="3715854"/>
                <a:ext cx="4572000" cy="562655"/>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1">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𝐷</m:t>
                          </m:r>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1">
                                  <a:latin typeface="Cambria Math" panose="02040503050406030204" pitchFamily="18" charset="0"/>
                                </a:rPr>
                                <m:t>′</m:t>
                              </m:r>
                            </m:sup>
                          </m:sSup>
                        </m:den>
                      </m:f>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oMath>
                  </m:oMathPara>
                </a14:m>
                <a:endParaRPr lang="es-EC" sz="1500" i="1" dirty="0" smtClean="0">
                  <a:latin typeface="Cambria Math" panose="020405030504060302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152400" y="3715854"/>
                <a:ext cx="4572000" cy="562655"/>
              </a:xfrm>
              <a:prstGeom prst="rect">
                <a:avLst/>
              </a:prstGeom>
              <a:blipFill rotWithShape="0">
                <a:blip r:embed="rId4"/>
                <a:stretch>
                  <a:fillRect b="-2174"/>
                </a:stretch>
              </a:blipFill>
            </p:spPr>
            <p:txBody>
              <a:bodyPr/>
              <a:lstStyle/>
              <a:p>
                <a:r>
                  <a:rPr lang="es-EC">
                    <a:noFill/>
                  </a:rPr>
                  <a:t> </a:t>
                </a:r>
              </a:p>
            </p:txBody>
          </p:sp>
        </mc:Fallback>
      </mc:AlternateContent>
      <p:sp>
        <p:nvSpPr>
          <p:cNvPr id="18" name="Rectángulo 17"/>
          <p:cNvSpPr/>
          <p:nvPr/>
        </p:nvSpPr>
        <p:spPr>
          <a:xfrm>
            <a:off x="152400" y="4603194"/>
            <a:ext cx="2819400"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Circuito equivalente de la red de  conmutación</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2" name="Rectángulo 21"/>
              <p:cNvSpPr/>
              <p:nvPr/>
            </p:nvSpPr>
            <p:spPr>
              <a:xfrm>
                <a:off x="152400" y="3099099"/>
                <a:ext cx="4572000" cy="563488"/>
              </a:xfrm>
              <a:prstGeom prst="rect">
                <a:avLst/>
              </a:prstGeom>
            </p:spPr>
            <p:txBody>
              <a:bodyPr>
                <a:spAutoFit/>
              </a:bodyPr>
              <a:lstStyle/>
              <a:p>
                <a:pPr/>
                <a14:m>
                  <m:oMathPara xmlns:m="http://schemas.openxmlformats.org/officeDocument/2006/math">
                    <m:oMathParaPr>
                      <m:jc m:val="left"/>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1">
                              <a:latin typeface="Cambria Math" panose="02040503050406030204" pitchFamily="18" charset="0"/>
                            </a:rPr>
                            <m:t>𝐷</m:t>
                          </m:r>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0">
                                  <a:latin typeface="Cambria Math" panose="02040503050406030204" pitchFamily="18" charset="0"/>
                                </a:rPr>
                                <m:t>′</m:t>
                              </m:r>
                            </m:sup>
                          </m:sSup>
                        </m:den>
                      </m:f>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r>
                        <a:rPr lang="es-EC" sz="1500" i="0">
                          <a:latin typeface="Cambria Math" panose="02040503050406030204" pitchFamily="18" charset="0"/>
                        </a:rPr>
                        <m:t>+</m:t>
                      </m:r>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e>
                      </m:d>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𝑡</m:t>
                              </m:r>
                            </m:e>
                            <m:sub>
                              <m:r>
                                <a:rPr lang="es-EC" sz="1500" i="1">
                                  <a:latin typeface="Cambria Math" panose="02040503050406030204" pitchFamily="18" charset="0"/>
                                </a:rPr>
                                <m:t>𝑟</m:t>
                              </m:r>
                            </m:sub>
                          </m:sSub>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i="0">
                                  <a:latin typeface="Cambria Math" panose="02040503050406030204" pitchFamily="18" charset="0"/>
                                </a:rPr>
                                <m:t>′</m:t>
                              </m:r>
                            </m:sup>
                          </m:s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r>
                        <a:rPr lang="es-EC" sz="150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𝑄</m:t>
                              </m:r>
                            </m:e>
                            <m:sub>
                              <m:r>
                                <a:rPr lang="es-EC" sz="1500" i="1">
                                  <a:latin typeface="Cambria Math" panose="02040503050406030204" pitchFamily="18" charset="0"/>
                                </a:rPr>
                                <m:t>𝑟</m:t>
                              </m:r>
                            </m:sub>
                          </m:sSub>
                        </m:num>
                        <m:den>
                          <m:sSup>
                            <m:sSupPr>
                              <m:ctrlPr>
                                <a:rPr lang="es-EC" sz="1500" i="1">
                                  <a:latin typeface="Cambria Math" panose="02040503050406030204" pitchFamily="18" charset="0"/>
                                </a:rPr>
                              </m:ctrlPr>
                            </m:sSupPr>
                            <m:e>
                              <m:r>
                                <a:rPr lang="es-EC" sz="1500" i="1">
                                  <a:latin typeface="Cambria Math" panose="02040503050406030204" pitchFamily="18" charset="0"/>
                                </a:rPr>
                                <m:t>𝐷</m:t>
                              </m:r>
                            </m:e>
                            <m:sup>
                              <m:r>
                                <a:rPr lang="es-EC" sz="1500">
                                  <a:latin typeface="Cambria Math" panose="02040503050406030204" pitchFamily="18" charset="0"/>
                                </a:rPr>
                                <m:t>′</m:t>
                              </m:r>
                            </m:sup>
                          </m:s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oMath>
                  </m:oMathPara>
                </a14:m>
                <a:endParaRPr lang="es-EC" sz="1500" i="1" dirty="0" smtClean="0">
                  <a:latin typeface="Cambria Math" panose="02040503050406030204" pitchFamily="18"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152400" y="3099099"/>
                <a:ext cx="4572000" cy="563488"/>
              </a:xfrm>
              <a:prstGeom prst="rect">
                <a:avLst/>
              </a:prstGeom>
              <a:blipFill rotWithShape="0">
                <a:blip r:embed="rId5"/>
                <a:stretch>
                  <a:fillRect/>
                </a:stretch>
              </a:blipFill>
            </p:spPr>
            <p:txBody>
              <a:bodyPr/>
              <a:lstStyle/>
              <a:p>
                <a:r>
                  <a:rPr lang="es-EC">
                    <a:noFill/>
                  </a:rPr>
                  <a:t> </a:t>
                </a:r>
              </a:p>
            </p:txBody>
          </p:sp>
        </mc:Fallback>
      </mc:AlternateContent>
      <p:pic>
        <p:nvPicPr>
          <p:cNvPr id="26" name="Imagen 25"/>
          <p:cNvPicPr/>
          <p:nvPr/>
        </p:nvPicPr>
        <p:blipFill rotWithShape="1">
          <a:blip r:embed="rId6"/>
          <a:srcRect t="3564" b="6618"/>
          <a:stretch/>
        </p:blipFill>
        <p:spPr bwMode="auto">
          <a:xfrm>
            <a:off x="3429000" y="4296258"/>
            <a:ext cx="5039995" cy="1396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94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31</a:t>
            </a:fld>
            <a:endParaRPr lang="es-ES"/>
          </a:p>
        </p:txBody>
      </p:sp>
      <p:sp>
        <p:nvSpPr>
          <p:cNvPr id="15" name="Rectángulo 14"/>
          <p:cNvSpPr/>
          <p:nvPr/>
        </p:nvSpPr>
        <p:spPr>
          <a:xfrm>
            <a:off x="152400" y="1863021"/>
            <a:ext cx="3467100" cy="95936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a:solidFill>
                  <a:schemeClr val="tx1"/>
                </a:solidFill>
                <a:latin typeface="Times New Roman" panose="02020603050405020304" pitchFamily="18" charset="0"/>
                <a:cs typeface="Times New Roman" panose="02020603050405020304" pitchFamily="18" charset="0"/>
              </a:rPr>
              <a:t>Modelo de circuito equivalente dc, pérdidas de conmutación del convertidor Zeta</a:t>
            </a:r>
            <a:endParaRPr lang="es-EC"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1" name="Imagen 10"/>
          <p:cNvPicPr/>
          <p:nvPr/>
        </p:nvPicPr>
        <p:blipFill>
          <a:blip r:embed="rId3"/>
          <a:stretch>
            <a:fillRect/>
          </a:stretch>
        </p:blipFill>
        <p:spPr>
          <a:xfrm>
            <a:off x="3467100" y="1392029"/>
            <a:ext cx="5651500" cy="1883410"/>
          </a:xfrm>
          <a:prstGeom prst="rect">
            <a:avLst/>
          </a:prstGeom>
        </p:spPr>
      </p:pic>
      <p:sp>
        <p:nvSpPr>
          <p:cNvPr id="14" name="Rectángulo 13"/>
          <p:cNvSpPr/>
          <p:nvPr/>
        </p:nvSpPr>
        <p:spPr>
          <a:xfrm>
            <a:off x="152400" y="2973119"/>
            <a:ext cx="351028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Eficiencia del convertidor</a:t>
            </a:r>
            <a:endParaRPr lang="es-EC" b="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 name="Rectángulo 1"/>
              <p:cNvSpPr/>
              <p:nvPr/>
            </p:nvSpPr>
            <p:spPr>
              <a:xfrm>
                <a:off x="381000" y="3630646"/>
                <a:ext cx="1995546"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𝑖𝑛</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1</m:t>
                          </m:r>
                        </m:sub>
                      </m:sSub>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81000" y="3630646"/>
                <a:ext cx="1995546" cy="391902"/>
              </a:xfrm>
              <a:prstGeom prst="rect">
                <a:avLst/>
              </a:prstGeom>
              <a:blipFill rotWithShape="0">
                <a:blip r:embed="rId4"/>
                <a:stretch>
                  <a:fillRect b="-625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81000" y="4098940"/>
                <a:ext cx="241399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𝑜𝑢𝑡</m:t>
                          </m:r>
                        </m:sub>
                      </m:sSub>
                      <m:r>
                        <a:rPr lang="es-EC" i="0">
                          <a:latin typeface="Cambria Math" panose="02040503050406030204" pitchFamily="18" charset="0"/>
                        </a:rPr>
                        <m:t>=</m:t>
                      </m:r>
                      <m:r>
                        <a:rPr lang="es-EC" i="1">
                          <a:latin typeface="Cambria Math" panose="02040503050406030204" pitchFamily="18" charset="0"/>
                        </a:rPr>
                        <m:t>𝑉</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r>
                            <a:rPr lang="es-EC" i="1">
                              <a:latin typeface="Cambria Math" panose="02040503050406030204" pitchFamily="18" charset="0"/>
                            </a:rPr>
                            <m:t>𝐷</m:t>
                          </m:r>
                          <m:r>
                            <a:rPr lang="es-EC" i="0">
                              <a:latin typeface="Cambria Math" panose="02040503050406030204" pitchFamily="18" charset="0"/>
                            </a:rPr>
                            <m:t>′</m:t>
                          </m:r>
                        </m:den>
                      </m:f>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81000" y="4098940"/>
                <a:ext cx="2413994" cy="609077"/>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81000" y="4953000"/>
                <a:ext cx="2982996" cy="697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𝜂</m:t>
                      </m:r>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𝑜𝑢𝑡</m:t>
                              </m:r>
                            </m:sub>
                          </m:sSub>
                        </m:num>
                        <m:den>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𝑖𝑛</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0">
                                  <a:latin typeface="Cambria Math" panose="02040503050406030204" pitchFamily="18" charset="0"/>
                                </a:rPr>
                                <m:t>′</m:t>
                              </m:r>
                            </m:sup>
                          </m:sSup>
                        </m:den>
                      </m:f>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1</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0">
                                  <a:latin typeface="Cambria Math" panose="02040503050406030204" pitchFamily="18" charset="0"/>
                                </a:rPr>
                                <m:t>′</m:t>
                              </m:r>
                            </m:sup>
                          </m:sSup>
                        </m:den>
                      </m:f>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num>
                        <m:den>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1</m:t>
                              </m:r>
                            </m:sub>
                          </m:sSub>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381000" y="4953000"/>
                <a:ext cx="2982996" cy="697499"/>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180060" y="3849095"/>
                <a:ext cx="4225580" cy="110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𝜂</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sup>
                              </m:sSup>
                            </m:den>
                          </m:f>
                        </m:num>
                        <m:den>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den>
                          </m:f>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num>
                        <m:den>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𝑟</m:t>
                                  </m:r>
                                </m:sub>
                              </m:sSub>
                              <m:r>
                                <a:rPr lang="es-EC" i="1">
                                  <a:latin typeface="Cambria Math" panose="02040503050406030204" pitchFamily="18" charset="0"/>
                                </a:rPr>
                                <m:t>𝑅</m:t>
                              </m:r>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r>
                                <a:rPr lang="es-EC" i="1">
                                  <a:latin typeface="Cambria Math" panose="02040503050406030204" pitchFamily="18" charset="0"/>
                                </a:rPr>
                                <m:t>𝑉</m:t>
                              </m:r>
                            </m:den>
                          </m:f>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4180060" y="3849095"/>
                <a:ext cx="4225580" cy="1108765"/>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362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Pérdidas</a:t>
            </a:r>
            <a:r>
              <a:rPr lang="en-US" sz="3200" b="1" spc="50" dirty="0">
                <a:ln w="11430"/>
              </a:rPr>
              <a:t> de </a:t>
            </a:r>
            <a:r>
              <a:rPr lang="en-US" sz="3200" b="1" spc="50" dirty="0" err="1" smtClean="0">
                <a:ln w="11430"/>
              </a:rPr>
              <a:t>conmutación</a:t>
            </a:r>
            <a:r>
              <a:rPr lang="en-US" sz="3200" b="1" spc="50" dirty="0" smtClean="0">
                <a:ln w="11430"/>
              </a:rPr>
              <a:t> del </a:t>
            </a:r>
            <a:r>
              <a:rPr lang="en-US" sz="3200" b="1" spc="50" dirty="0" err="1" smtClean="0">
                <a:ln w="11430"/>
              </a:rPr>
              <a:t>convertidor</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32</a:t>
            </a:fld>
            <a:endParaRPr lang="es-ES"/>
          </a:p>
        </p:txBody>
      </p:sp>
      <mc:AlternateContent xmlns:mc="http://schemas.openxmlformats.org/markup-compatibility/2006" xmlns:a14="http://schemas.microsoft.com/office/drawing/2010/main">
        <mc:Choice Requires="a14">
          <p:sp>
            <p:nvSpPr>
              <p:cNvPr id="7" name="Rectángulo 6"/>
              <p:cNvSpPr/>
              <p:nvPr/>
            </p:nvSpPr>
            <p:spPr>
              <a:xfrm>
                <a:off x="193040" y="3050371"/>
                <a:ext cx="4225580" cy="110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𝜂</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sSup>
                                <m:sSupPr>
                                  <m:ctrlPr>
                                    <a:rPr lang="es-EC" i="1">
                                      <a:latin typeface="Cambria Math" panose="02040503050406030204" pitchFamily="18" charset="0"/>
                                    </a:rPr>
                                  </m:ctrlPr>
                                </m:sSupPr>
                                <m:e>
                                  <m:r>
                                    <a:rPr lang="es-EC" i="1">
                                      <a:latin typeface="Cambria Math" panose="02040503050406030204" pitchFamily="18" charset="0"/>
                                    </a:rPr>
                                    <m:t>𝐷</m:t>
                                  </m:r>
                                </m:e>
                                <m:sup>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sup>
                              </m:sSup>
                            </m:den>
                          </m:f>
                        </m:num>
                        <m:den>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𝐿</m:t>
                                  </m:r>
                                  <m:r>
                                    <a:rPr lang="es-EC" i="0">
                                      <a:latin typeface="Cambria Math" panose="02040503050406030204" pitchFamily="18" charset="0"/>
                                    </a:rPr>
                                    <m:t>2</m:t>
                                  </m:r>
                                </m:sub>
                              </m:sSub>
                            </m:den>
                          </m:f>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num>
                        <m:den>
                          <m:r>
                            <a:rPr lang="es-EC" i="0">
                              <a:latin typeface="Cambria Math" panose="02040503050406030204" pitchFamily="18" charset="0"/>
                            </a:rPr>
                            <m:t>1+</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𝑡</m:t>
                                  </m:r>
                                </m:e>
                                <m:sub>
                                  <m:r>
                                    <a:rPr lang="es-EC" i="1">
                                      <a:latin typeface="Cambria Math" panose="02040503050406030204" pitchFamily="18" charset="0"/>
                                    </a:rPr>
                                    <m:t>𝑟</m:t>
                                  </m:r>
                                </m:sub>
                              </m:sSub>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𝑟</m:t>
                                  </m:r>
                                </m:sub>
                              </m:sSub>
                              <m:r>
                                <a:rPr lang="es-EC" i="1">
                                  <a:latin typeface="Cambria Math" panose="02040503050406030204" pitchFamily="18" charset="0"/>
                                </a:rPr>
                                <m:t>𝑅</m:t>
                              </m:r>
                            </m:num>
                            <m:den>
                              <m:r>
                                <a:rPr lang="es-EC" i="1">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r>
                                <a:rPr lang="es-EC" i="1">
                                  <a:latin typeface="Cambria Math" panose="02040503050406030204" pitchFamily="18" charset="0"/>
                                </a:rPr>
                                <m:t>𝑉</m:t>
                              </m:r>
                            </m:den>
                          </m:f>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193040" y="3050371"/>
                <a:ext cx="4225580" cy="110876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25400" y="1685810"/>
                <a:ext cx="5257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Eficiencia del convertidor para varios valores de </a:t>
                </a:r>
                <a14:m>
                  <m:oMath xmlns:m="http://schemas.openxmlformats.org/officeDocument/2006/math">
                    <m:f>
                      <m:fPr>
                        <m:type m:val="lin"/>
                        <m:ctrlPr>
                          <a:rPr lang="es-EC" i="1" smtClean="0">
                            <a:solidFill>
                              <a:schemeClr val="tx1"/>
                            </a:solidFill>
                            <a:latin typeface="Cambria Math" panose="02040503050406030204" pitchFamily="18" charset="0"/>
                          </a:rPr>
                        </m:ctrlPr>
                      </m:fPr>
                      <m:num>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𝑡</m:t>
                            </m:r>
                          </m:e>
                          <m:sub>
                            <m:r>
                              <a:rPr lang="es-EC" i="1">
                                <a:solidFill>
                                  <a:schemeClr val="tx1"/>
                                </a:solidFill>
                                <a:latin typeface="Cambria Math" panose="02040503050406030204" pitchFamily="18" charset="0"/>
                              </a:rPr>
                              <m:t>𝑟</m:t>
                            </m:r>
                          </m:sub>
                        </m:sSub>
                      </m:num>
                      <m:den>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𝑇</m:t>
                            </m:r>
                          </m:e>
                          <m:sub>
                            <m:r>
                              <a:rPr lang="es-EC" i="1">
                                <a:solidFill>
                                  <a:schemeClr val="tx1"/>
                                </a:solidFill>
                                <a:latin typeface="Cambria Math" panose="02040503050406030204" pitchFamily="18" charset="0"/>
                              </a:rPr>
                              <m:t>𝑠</m:t>
                            </m:r>
                          </m:sub>
                        </m:sSub>
                      </m:den>
                    </m:f>
                    <m:r>
                      <a:rPr lang="es-EC" b="0" i="0" smtClean="0">
                        <a:solidFill>
                          <a:schemeClr val="tx1"/>
                        </a:solidFill>
                        <a:latin typeface="Cambria Math" panose="02040503050406030204" pitchFamily="18" charset="0"/>
                      </a:rPr>
                      <m:t>,</m:t>
                    </m:r>
                    <m:sSub>
                      <m:sSubPr>
                        <m:ctrlPr>
                          <a:rPr lang="es-EC" i="1" smtClean="0">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𝐼</m:t>
                        </m:r>
                      </m:e>
                      <m:sub>
                        <m:r>
                          <a:rPr lang="es-EC" i="1">
                            <a:solidFill>
                              <a:schemeClr val="tx1"/>
                            </a:solidFill>
                            <a:latin typeface="Cambria Math" panose="02040503050406030204" pitchFamily="18" charset="0"/>
                          </a:rPr>
                          <m:t>𝐿</m:t>
                        </m:r>
                        <m:r>
                          <a:rPr lang="es-EC">
                            <a:solidFill>
                              <a:schemeClr val="tx1"/>
                            </a:solidFill>
                            <a:latin typeface="Cambria Math" panose="02040503050406030204" pitchFamily="18" charset="0"/>
                          </a:rPr>
                          <m:t>2</m:t>
                        </m:r>
                      </m:sub>
                    </m:sSub>
                    <m:r>
                      <a:rPr lang="es-EC" b="0" i="0" smtClean="0">
                        <a:solidFill>
                          <a:schemeClr val="tx1"/>
                        </a:solidFill>
                        <a:latin typeface="Cambria Math" panose="02040503050406030204" pitchFamily="18" charset="0"/>
                      </a:rPr>
                      <m:t>=1</m:t>
                    </m:r>
                    <m:r>
                      <m:rPr>
                        <m:sty m:val="p"/>
                      </m:rPr>
                      <a:rPr lang="es-EC" b="0" i="0" smtClean="0">
                        <a:solidFill>
                          <a:schemeClr val="tx1"/>
                        </a:solidFill>
                        <a:latin typeface="Cambria Math" panose="02040503050406030204" pitchFamily="18" charset="0"/>
                      </a:rPr>
                      <m:t>A</m:t>
                    </m:r>
                    <m:r>
                      <a:rPr lang="es-EC" b="0" i="0" smtClean="0">
                        <a:solidFill>
                          <a:schemeClr val="tx1"/>
                        </a:solidFill>
                        <a:latin typeface="Cambria Math" panose="02040503050406030204" pitchFamily="18" charset="0"/>
                      </a:rPr>
                      <m:t> </m:t>
                    </m:r>
                    <m:r>
                      <m:rPr>
                        <m:sty m:val="p"/>
                      </m:rPr>
                      <a:rPr lang="es-EC" b="0" i="0" smtClean="0">
                        <a:solidFill>
                          <a:schemeClr val="tx1"/>
                        </a:solidFill>
                        <a:latin typeface="Cambria Math" panose="02040503050406030204" pitchFamily="18" charset="0"/>
                      </a:rPr>
                      <m:t>y</m:t>
                    </m:r>
                    <m:r>
                      <a:rPr lang="es-EC" b="0" i="0" smtClean="0">
                        <a:solidFill>
                          <a:schemeClr val="tx1"/>
                        </a:solidFill>
                        <a:latin typeface="Cambria Math" panose="02040503050406030204" pitchFamily="18" charset="0"/>
                      </a:rPr>
                      <m:t> </m:t>
                    </m:r>
                    <m:sSub>
                      <m:sSubPr>
                        <m:ctrlPr>
                          <a:rPr lang="es-EC" i="1" smtClean="0">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𝑄</m:t>
                        </m:r>
                      </m:e>
                      <m:sub>
                        <m:r>
                          <a:rPr lang="es-EC" b="0" i="1" smtClean="0">
                            <a:solidFill>
                              <a:schemeClr val="tx1"/>
                            </a:solidFill>
                            <a:latin typeface="Cambria Math" panose="02040503050406030204" pitchFamily="18" charset="0"/>
                          </a:rPr>
                          <m:t>𝑟</m:t>
                        </m:r>
                      </m:sub>
                    </m:sSub>
                    <m:r>
                      <a:rPr lang="es-EC" b="0" i="1">
                        <a:solidFill>
                          <a:schemeClr val="tx1"/>
                        </a:solidFill>
                        <a:latin typeface="Cambria Math" panose="02040503050406030204" pitchFamily="18" charset="0"/>
                      </a:rPr>
                      <m:t>=</m:t>
                    </m:r>
                    <m:r>
                      <a:rPr lang="es-EC" b="0" i="1" smtClean="0">
                        <a:solidFill>
                          <a:schemeClr val="tx1"/>
                        </a:solidFill>
                        <a:latin typeface="Cambria Math" panose="02040503050406030204" pitchFamily="18" charset="0"/>
                      </a:rPr>
                      <m:t>110</m:t>
                    </m:r>
                    <m:r>
                      <a:rPr lang="es-EC" i="1" smtClean="0">
                        <a:solidFill>
                          <a:schemeClr val="tx1"/>
                        </a:solidFill>
                        <a:latin typeface="Cambria Math" panose="02040503050406030204" pitchFamily="18" charset="0"/>
                      </a:rPr>
                      <m:t>𝑛𝐶</m:t>
                    </m:r>
                  </m:oMath>
                </a14:m>
                <a:r>
                  <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(MOSFET IRFZ48)</a:t>
                </a:r>
              </a:p>
            </p:txBody>
          </p:sp>
        </mc:Choice>
        <mc:Fallback xmlns="">
          <p:sp>
            <p:nvSpPr>
              <p:cNvPr id="12" name="Rectángulo 11"/>
              <p:cNvSpPr>
                <a:spLocks noRot="1" noChangeAspect="1" noMove="1" noResize="1" noEditPoints="1" noAdjustHandles="1" noChangeArrowheads="1" noChangeShapeType="1" noTextEdit="1"/>
              </p:cNvSpPr>
              <p:nvPr/>
            </p:nvSpPr>
            <p:spPr>
              <a:xfrm>
                <a:off x="25400" y="1685810"/>
                <a:ext cx="5257800" cy="640524"/>
              </a:xfrm>
              <a:prstGeom prst="rect">
                <a:avLst/>
              </a:prstGeom>
              <a:blipFill rotWithShape="0">
                <a:blip r:embed="rId4"/>
                <a:stretch>
                  <a:fillRect l="-115" t="-25688" b="-93578"/>
                </a:stretch>
              </a:blipFill>
              <a:ln>
                <a:solidFill>
                  <a:schemeClr val="bg1"/>
                </a:solidFill>
              </a:ln>
            </p:spPr>
            <p:txBody>
              <a:bodyPr/>
              <a:lstStyle/>
              <a:p>
                <a:r>
                  <a:rPr lang="es-EC">
                    <a:noFill/>
                  </a:rPr>
                  <a:t> </a:t>
                </a:r>
              </a:p>
            </p:txBody>
          </p:sp>
        </mc:Fallback>
      </mc:AlternateContent>
      <p:pic>
        <p:nvPicPr>
          <p:cNvPr id="13" name="Imagen 12"/>
          <p:cNvPicPr/>
          <p:nvPr/>
        </p:nvPicPr>
        <p:blipFill rotWithShape="1">
          <a:blip r:embed="rId5"/>
          <a:srcRect b="2865"/>
          <a:stretch/>
        </p:blipFill>
        <p:spPr bwMode="auto">
          <a:xfrm>
            <a:off x="4468750" y="2394990"/>
            <a:ext cx="4430740" cy="35282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1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33</a:t>
            </a:fld>
            <a:endParaRPr lang="es-ES"/>
          </a:p>
        </p:txBody>
      </p:sp>
      <p:pic>
        <p:nvPicPr>
          <p:cNvPr id="8" name="Imagen 7"/>
          <p:cNvPicPr/>
          <p:nvPr/>
        </p:nvPicPr>
        <p:blipFill>
          <a:blip r:embed="rId3"/>
          <a:stretch>
            <a:fillRect/>
          </a:stretch>
        </p:blipFill>
        <p:spPr>
          <a:xfrm>
            <a:off x="19160" y="2895600"/>
            <a:ext cx="4095640" cy="1295400"/>
          </a:xfrm>
          <a:prstGeom prst="rect">
            <a:avLst/>
          </a:prstGeom>
          <a:noFill/>
          <a:ln>
            <a:noFill/>
          </a:ln>
        </p:spPr>
      </p:pic>
      <p:pic>
        <p:nvPicPr>
          <p:cNvPr id="9" name="Imagen 8"/>
          <p:cNvPicPr/>
          <p:nvPr/>
        </p:nvPicPr>
        <p:blipFill>
          <a:blip r:embed="rId4"/>
          <a:stretch>
            <a:fillRect/>
          </a:stretch>
        </p:blipFill>
        <p:spPr>
          <a:xfrm>
            <a:off x="5257800" y="1447800"/>
            <a:ext cx="3733800" cy="4191000"/>
          </a:xfrm>
          <a:prstGeom prst="rect">
            <a:avLst/>
          </a:prstGeom>
        </p:spPr>
      </p:pic>
      <p:cxnSp>
        <p:nvCxnSpPr>
          <p:cNvPr id="5" name="Conector recto de flecha 4"/>
          <p:cNvCxnSpPr/>
          <p:nvPr/>
        </p:nvCxnSpPr>
        <p:spPr>
          <a:xfrm flipV="1">
            <a:off x="4343400" y="2209800"/>
            <a:ext cx="914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4191000" y="4191000"/>
            <a:ext cx="10668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191000" y="3543300"/>
            <a:ext cx="104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3924391" y="4704029"/>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3°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3924391" y="3030271"/>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2</a:t>
            </a: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8" name="Rectángulo 17"/>
          <p:cNvSpPr/>
          <p:nvPr/>
        </p:nvSpPr>
        <p:spPr>
          <a:xfrm>
            <a:off x="4013200" y="1839045"/>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0" name="Imagen 19"/>
          <p:cNvPicPr/>
          <p:nvPr/>
        </p:nvPicPr>
        <p:blipFill>
          <a:blip r:embed="rId5"/>
          <a:stretch>
            <a:fillRect/>
          </a:stretch>
        </p:blipFill>
        <p:spPr>
          <a:xfrm>
            <a:off x="693866" y="4726764"/>
            <a:ext cx="2581220" cy="1235578"/>
          </a:xfrm>
          <a:prstGeom prst="rect">
            <a:avLst/>
          </a:prstGeom>
          <a:noFill/>
          <a:ln>
            <a:noFill/>
          </a:ln>
        </p:spPr>
      </p:pic>
      <p:sp>
        <p:nvSpPr>
          <p:cNvPr id="21" name="Rectángulo 20"/>
          <p:cNvSpPr/>
          <p:nvPr/>
        </p:nvSpPr>
        <p:spPr>
          <a:xfrm>
            <a:off x="1511391" y="4191000"/>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Origen</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8565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34</a:t>
            </a:fld>
            <a:endParaRPr lang="es-ES"/>
          </a:p>
        </p:txBody>
      </p:sp>
      <p:pic>
        <p:nvPicPr>
          <p:cNvPr id="9" name="Imagen 8"/>
          <p:cNvPicPr/>
          <p:nvPr/>
        </p:nvPicPr>
        <p:blipFill>
          <a:blip r:embed="rId3"/>
          <a:stretch>
            <a:fillRect/>
          </a:stretch>
        </p:blipFill>
        <p:spPr>
          <a:xfrm>
            <a:off x="1524000" y="1524000"/>
            <a:ext cx="3733800" cy="4191000"/>
          </a:xfrm>
          <a:prstGeom prst="rect">
            <a:avLst/>
          </a:prstGeom>
        </p:spPr>
      </p:pic>
      <p:sp>
        <p:nvSpPr>
          <p:cNvPr id="16" name="Rectángulo 15"/>
          <p:cNvSpPr/>
          <p:nvPr/>
        </p:nvSpPr>
        <p:spPr>
          <a:xfrm>
            <a:off x="0" y="4769676"/>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3°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0" y="3276600"/>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2</a:t>
            </a: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8" name="Rectángulo 17"/>
          <p:cNvSpPr/>
          <p:nvPr/>
        </p:nvSpPr>
        <p:spPr>
          <a:xfrm>
            <a:off x="88809" y="1828800"/>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los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inductores y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corrientes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 los capacitores</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748834056"/>
                  </p:ext>
                </p:extLst>
              </p:nvPr>
            </p:nvGraphicFramePr>
            <p:xfrm>
              <a:off x="5334000" y="1752600"/>
              <a:ext cx="1981200" cy="944880"/>
            </p:xfrm>
            <a:graphic>
              <a:graphicData uri="http://schemas.openxmlformats.org/drawingml/2006/table">
                <a:tbl>
                  <a:tblPr firstRow="1" firstCol="1" bandRow="1"/>
                  <a:tblGrid>
                    <a:gridCol w="198120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748834056"/>
                  </p:ext>
                </p:extLst>
              </p:nvPr>
            </p:nvGraphicFramePr>
            <p:xfrm>
              <a:off x="5334000" y="1752600"/>
              <a:ext cx="1981200" cy="944880"/>
            </p:xfrm>
            <a:graphic>
              <a:graphicData uri="http://schemas.openxmlformats.org/drawingml/2006/table">
                <a:tbl>
                  <a:tblPr firstRow="1" firstCol="1" bandRow="1"/>
                  <a:tblGrid>
                    <a:gridCol w="1981200"/>
                  </a:tblGrid>
                  <a:tr h="472440">
                    <a:tc>
                      <a:txBody>
                        <a:bodyPr/>
                        <a:lstStyle/>
                        <a:p>
                          <a:endParaRPr lang="es-EC"/>
                        </a:p>
                      </a:txBody>
                      <a:tcPr marL="68580" marR="68580" marT="0" marB="0" anchor="ctr">
                        <a:lnL>
                          <a:noFill/>
                        </a:lnL>
                        <a:lnR>
                          <a:noFill/>
                        </a:lnR>
                        <a:lnT>
                          <a:noFill/>
                        </a:lnT>
                        <a:lnB>
                          <a:noFill/>
                        </a:lnB>
                        <a:blipFill rotWithShape="0">
                          <a:blip r:embed="rId4"/>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extLst>
                  <p:ext uri="{D42A27DB-BD31-4B8C-83A1-F6EECF244321}">
                    <p14:modId xmlns:p14="http://schemas.microsoft.com/office/powerpoint/2010/main" val="2460583579"/>
                  </p:ext>
                </p:extLst>
              </p:nvPr>
            </p:nvGraphicFramePr>
            <p:xfrm>
              <a:off x="7404191" y="1752600"/>
              <a:ext cx="1828799" cy="944880"/>
            </p:xfrm>
            <a:graphic>
              <a:graphicData uri="http://schemas.openxmlformats.org/drawingml/2006/table">
                <a:tbl>
                  <a:tblPr firstRow="1" firstCol="1" bandRow="1"/>
                  <a:tblGrid>
                    <a:gridCol w="1828799"/>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1" name="Tabla 10"/>
              <p:cNvGraphicFramePr>
                <a:graphicFrameLocks noGrp="1"/>
              </p:cNvGraphicFramePr>
              <p:nvPr>
                <p:extLst>
                  <p:ext uri="{D42A27DB-BD31-4B8C-83A1-F6EECF244321}">
                    <p14:modId xmlns:p14="http://schemas.microsoft.com/office/powerpoint/2010/main" val="2460583579"/>
                  </p:ext>
                </p:extLst>
              </p:nvPr>
            </p:nvGraphicFramePr>
            <p:xfrm>
              <a:off x="7404191" y="1752600"/>
              <a:ext cx="1828799" cy="944880"/>
            </p:xfrm>
            <a:graphic>
              <a:graphicData uri="http://schemas.openxmlformats.org/drawingml/2006/table">
                <a:tbl>
                  <a:tblPr firstRow="1" firstCol="1" bandRow="1"/>
                  <a:tblGrid>
                    <a:gridCol w="1828799"/>
                  </a:tblGrid>
                  <a:tr h="472440">
                    <a:tc>
                      <a:txBody>
                        <a:bodyPr/>
                        <a:lstStyle/>
                        <a:p>
                          <a:endParaRPr lang="es-EC"/>
                        </a:p>
                      </a:txBody>
                      <a:tcPr marL="68580" marR="68580" marT="0" marB="0" anchor="ctr">
                        <a:lnL>
                          <a:noFill/>
                        </a:lnL>
                        <a:lnR>
                          <a:noFill/>
                        </a:lnR>
                        <a:lnT>
                          <a:noFill/>
                        </a:lnT>
                        <a:lnB>
                          <a:noFill/>
                        </a:lnB>
                        <a:blipFill rotWithShape="0">
                          <a:blip r:embed="rId5"/>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a 12"/>
              <p:cNvGraphicFramePr>
                <a:graphicFrameLocks noGrp="1"/>
              </p:cNvGraphicFramePr>
              <p:nvPr>
                <p:extLst>
                  <p:ext uri="{D42A27DB-BD31-4B8C-83A1-F6EECF244321}">
                    <p14:modId xmlns:p14="http://schemas.microsoft.com/office/powerpoint/2010/main" val="2484265539"/>
                  </p:ext>
                </p:extLst>
              </p:nvPr>
            </p:nvGraphicFramePr>
            <p:xfrm>
              <a:off x="5334000" y="3288683"/>
              <a:ext cx="1638209" cy="944880"/>
            </p:xfrm>
            <a:graphic>
              <a:graphicData uri="http://schemas.openxmlformats.org/drawingml/2006/table">
                <a:tbl>
                  <a:tblPr firstRow="1" firstCol="1" bandRow="1"/>
                  <a:tblGrid>
                    <a:gridCol w="1638209"/>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3" name="Tabla 12"/>
              <p:cNvGraphicFramePr>
                <a:graphicFrameLocks noGrp="1"/>
              </p:cNvGraphicFramePr>
              <p:nvPr>
                <p:extLst>
                  <p:ext uri="{D42A27DB-BD31-4B8C-83A1-F6EECF244321}">
                    <p14:modId xmlns:p14="http://schemas.microsoft.com/office/powerpoint/2010/main" val="2484265539"/>
                  </p:ext>
                </p:extLst>
              </p:nvPr>
            </p:nvGraphicFramePr>
            <p:xfrm>
              <a:off x="5334000" y="3288683"/>
              <a:ext cx="1638209" cy="944880"/>
            </p:xfrm>
            <a:graphic>
              <a:graphicData uri="http://schemas.openxmlformats.org/drawingml/2006/table">
                <a:tbl>
                  <a:tblPr firstRow="1" firstCol="1" bandRow="1"/>
                  <a:tblGrid>
                    <a:gridCol w="1638209"/>
                  </a:tblGrid>
                  <a:tr h="472440">
                    <a:tc>
                      <a:txBody>
                        <a:bodyPr/>
                        <a:lstStyle/>
                        <a:p>
                          <a:endParaRPr lang="es-EC"/>
                        </a:p>
                      </a:txBody>
                      <a:tcPr marL="68580" marR="68580" marT="0" marB="0" anchor="ctr">
                        <a:lnL>
                          <a:noFill/>
                        </a:lnL>
                        <a:lnR>
                          <a:noFill/>
                        </a:lnR>
                        <a:lnT>
                          <a:noFill/>
                        </a:lnT>
                        <a:lnB>
                          <a:noFill/>
                        </a:lnB>
                        <a:blipFill rotWithShape="0">
                          <a:blip r:embed="rId6"/>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a 23"/>
              <p:cNvGraphicFramePr>
                <a:graphicFrameLocks noGrp="1"/>
              </p:cNvGraphicFramePr>
              <p:nvPr>
                <p:extLst>
                  <p:ext uri="{D42A27DB-BD31-4B8C-83A1-F6EECF244321}">
                    <p14:modId xmlns:p14="http://schemas.microsoft.com/office/powerpoint/2010/main" val="3254841630"/>
                  </p:ext>
                </p:extLst>
              </p:nvPr>
            </p:nvGraphicFramePr>
            <p:xfrm>
              <a:off x="7404191" y="3237059"/>
              <a:ext cx="1935480" cy="944880"/>
            </p:xfrm>
            <a:graphic>
              <a:graphicData uri="http://schemas.openxmlformats.org/drawingml/2006/table">
                <a:tbl>
                  <a:tblPr firstRow="1" firstCol="1" bandRow="1"/>
                  <a:tblGrid>
                    <a:gridCol w="1935480"/>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4" name="Tabla 23"/>
              <p:cNvGraphicFramePr>
                <a:graphicFrameLocks noGrp="1"/>
              </p:cNvGraphicFramePr>
              <p:nvPr>
                <p:extLst>
                  <p:ext uri="{D42A27DB-BD31-4B8C-83A1-F6EECF244321}">
                    <p14:modId xmlns:p14="http://schemas.microsoft.com/office/powerpoint/2010/main" val="3254841630"/>
                  </p:ext>
                </p:extLst>
              </p:nvPr>
            </p:nvGraphicFramePr>
            <p:xfrm>
              <a:off x="7404191" y="3237059"/>
              <a:ext cx="1935480" cy="944880"/>
            </p:xfrm>
            <a:graphic>
              <a:graphicData uri="http://schemas.openxmlformats.org/drawingml/2006/table">
                <a:tbl>
                  <a:tblPr firstRow="1" firstCol="1" bandRow="1"/>
                  <a:tblGrid>
                    <a:gridCol w="1935480"/>
                  </a:tblGrid>
                  <a:tr h="472440">
                    <a:tc>
                      <a:txBody>
                        <a:bodyPr/>
                        <a:lstStyle/>
                        <a:p>
                          <a:endParaRPr lang="es-EC"/>
                        </a:p>
                      </a:txBody>
                      <a:tcPr marL="68580" marR="68580" marT="0" marB="0" anchor="ctr">
                        <a:lnL>
                          <a:noFill/>
                        </a:lnL>
                        <a:lnR>
                          <a:noFill/>
                        </a:lnR>
                        <a:lnT>
                          <a:noFill/>
                        </a:lnT>
                        <a:lnB>
                          <a:noFill/>
                        </a:lnB>
                        <a:blipFill rotWithShape="0">
                          <a:blip r:embed="rId7"/>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7"/>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a 25"/>
              <p:cNvGraphicFramePr>
                <a:graphicFrameLocks noGrp="1"/>
              </p:cNvGraphicFramePr>
              <p:nvPr>
                <p:extLst>
                  <p:ext uri="{D42A27DB-BD31-4B8C-83A1-F6EECF244321}">
                    <p14:modId xmlns:p14="http://schemas.microsoft.com/office/powerpoint/2010/main" val="845747403"/>
                  </p:ext>
                </p:extLst>
              </p:nvPr>
            </p:nvGraphicFramePr>
            <p:xfrm>
              <a:off x="5334000" y="4642179"/>
              <a:ext cx="1709737" cy="960120"/>
            </p:xfrm>
            <a:graphic>
              <a:graphicData uri="http://schemas.openxmlformats.org/drawingml/2006/table">
                <a:tbl>
                  <a:tblPr firstRow="1" firstCol="1" bandRow="1"/>
                  <a:tblGrid>
                    <a:gridCol w="1709737"/>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2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6" name="Tabla 25"/>
              <p:cNvGraphicFramePr>
                <a:graphicFrameLocks noGrp="1"/>
              </p:cNvGraphicFramePr>
              <p:nvPr>
                <p:extLst>
                  <p:ext uri="{D42A27DB-BD31-4B8C-83A1-F6EECF244321}">
                    <p14:modId xmlns:p14="http://schemas.microsoft.com/office/powerpoint/2010/main" val="845747403"/>
                  </p:ext>
                </p:extLst>
              </p:nvPr>
            </p:nvGraphicFramePr>
            <p:xfrm>
              <a:off x="5334000" y="4642179"/>
              <a:ext cx="1709737" cy="960120"/>
            </p:xfrm>
            <a:graphic>
              <a:graphicData uri="http://schemas.openxmlformats.org/drawingml/2006/table">
                <a:tbl>
                  <a:tblPr firstRow="1" firstCol="1" bandRow="1"/>
                  <a:tblGrid>
                    <a:gridCol w="1709737"/>
                  </a:tblGrid>
                  <a:tr h="472440">
                    <a:tc>
                      <a:txBody>
                        <a:bodyPr/>
                        <a:lstStyle/>
                        <a:p>
                          <a:endParaRPr lang="es-EC"/>
                        </a:p>
                      </a:txBody>
                      <a:tcPr marL="68580" marR="68580" marT="0" marB="0" anchor="ctr">
                        <a:lnL>
                          <a:noFill/>
                        </a:lnL>
                        <a:lnR>
                          <a:noFill/>
                        </a:lnR>
                        <a:lnT>
                          <a:noFill/>
                        </a:lnT>
                        <a:lnB>
                          <a:noFill/>
                        </a:lnB>
                        <a:blipFill rotWithShape="0">
                          <a:blip r:embed="rId8"/>
                          <a:stretch>
                            <a:fillRect b="-103846"/>
                          </a:stretch>
                        </a:blipFill>
                      </a:tcPr>
                    </a:tc>
                  </a:tr>
                  <a:tr h="487680">
                    <a:tc>
                      <a:txBody>
                        <a:bodyPr/>
                        <a:lstStyle/>
                        <a:p>
                          <a:endParaRPr lang="es-EC"/>
                        </a:p>
                      </a:txBody>
                      <a:tcPr marL="68580" marR="68580" marT="0" marB="0" anchor="ctr">
                        <a:lnL>
                          <a:noFill/>
                        </a:lnL>
                        <a:lnR>
                          <a:noFill/>
                        </a:lnR>
                        <a:lnT>
                          <a:noFill/>
                        </a:lnT>
                        <a:lnB>
                          <a:noFill/>
                        </a:lnB>
                        <a:blipFill rotWithShape="0">
                          <a:blip r:embed="rId8"/>
                          <a:stretch>
                            <a:fillRect t="-9629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a 27"/>
              <p:cNvGraphicFramePr>
                <a:graphicFrameLocks noGrp="1"/>
              </p:cNvGraphicFramePr>
              <p:nvPr>
                <p:extLst>
                  <p:ext uri="{D42A27DB-BD31-4B8C-83A1-F6EECF244321}">
                    <p14:modId xmlns:p14="http://schemas.microsoft.com/office/powerpoint/2010/main" val="3902365453"/>
                  </p:ext>
                </p:extLst>
              </p:nvPr>
            </p:nvGraphicFramePr>
            <p:xfrm>
              <a:off x="7404191" y="4642179"/>
              <a:ext cx="2306729" cy="944880"/>
            </p:xfrm>
            <a:graphic>
              <a:graphicData uri="http://schemas.openxmlformats.org/drawingml/2006/table">
                <a:tbl>
                  <a:tblPr firstRow="1" firstCol="1" bandRow="1"/>
                  <a:tblGrid>
                    <a:gridCol w="2306729"/>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8" name="Tabla 27"/>
              <p:cNvGraphicFramePr>
                <a:graphicFrameLocks noGrp="1"/>
              </p:cNvGraphicFramePr>
              <p:nvPr>
                <p:extLst>
                  <p:ext uri="{D42A27DB-BD31-4B8C-83A1-F6EECF244321}">
                    <p14:modId xmlns:p14="http://schemas.microsoft.com/office/powerpoint/2010/main" val="3902365453"/>
                  </p:ext>
                </p:extLst>
              </p:nvPr>
            </p:nvGraphicFramePr>
            <p:xfrm>
              <a:off x="7404191" y="4642179"/>
              <a:ext cx="2306729" cy="944880"/>
            </p:xfrm>
            <a:graphic>
              <a:graphicData uri="http://schemas.openxmlformats.org/drawingml/2006/table">
                <a:tbl>
                  <a:tblPr firstRow="1" firstCol="1" bandRow="1"/>
                  <a:tblGrid>
                    <a:gridCol w="2306729"/>
                  </a:tblGrid>
                  <a:tr h="472440">
                    <a:tc>
                      <a:txBody>
                        <a:bodyPr/>
                        <a:lstStyle/>
                        <a:p>
                          <a:endParaRPr lang="es-EC"/>
                        </a:p>
                      </a:txBody>
                      <a:tcPr marL="68580" marR="68580" marT="0" marB="0" anchor="ctr">
                        <a:lnL>
                          <a:noFill/>
                        </a:lnL>
                        <a:lnR>
                          <a:noFill/>
                        </a:lnR>
                        <a:lnT>
                          <a:noFill/>
                        </a:lnT>
                        <a:lnB>
                          <a:noFill/>
                        </a:lnB>
                        <a:blipFill rotWithShape="0">
                          <a:blip r:embed="rId9"/>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9"/>
                          <a:stretch>
                            <a:fillRect t="-100000"/>
                          </a:stretch>
                        </a:blipFill>
                      </a:tcPr>
                    </a:tc>
                  </a:tr>
                </a:tbl>
              </a:graphicData>
            </a:graphic>
          </p:graphicFrame>
        </mc:Fallback>
      </mc:AlternateContent>
      <p:sp>
        <p:nvSpPr>
          <p:cNvPr id="29" name="Rectángulo 28"/>
          <p:cNvSpPr/>
          <p:nvPr/>
        </p:nvSpPr>
        <p:spPr>
          <a:xfrm>
            <a:off x="-152400" y="5765203"/>
            <a:ext cx="3904071"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Aproximación de pequeño rizado solo en el voltaje de los capacitores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ct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30" name="Rectángulo 29"/>
              <p:cNvSpPr/>
              <p:nvPr/>
            </p:nvSpPr>
            <p:spPr>
              <a:xfrm>
                <a:off x="3751671" y="5716133"/>
                <a:ext cx="966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chemeClr val="tx1"/>
                          </a:solidFill>
                          <a:latin typeface="Cambria Math" panose="02040503050406030204" pitchFamily="18" charset="0"/>
                        </a:rPr>
                        <m:t>𝑰</m:t>
                      </m:r>
                      <m:r>
                        <a:rPr lang="es-EC" b="1" i="0">
                          <a:solidFill>
                            <a:schemeClr val="tx1"/>
                          </a:solidFill>
                          <a:latin typeface="Cambria Math" panose="02040503050406030204" pitchFamily="18" charset="0"/>
                        </a:rPr>
                        <m:t>&lt;∆</m:t>
                      </m:r>
                      <m:sSub>
                        <m:sSubPr>
                          <m:ctrlPr>
                            <a:rPr lang="es-EC" b="1" i="1">
                              <a:solidFill>
                                <a:schemeClr val="tx1"/>
                              </a:solidFill>
                              <a:latin typeface="Cambria Math" panose="02040503050406030204" pitchFamily="18" charset="0"/>
                            </a:rPr>
                          </m:ctrlPr>
                        </m:sSubPr>
                        <m:e>
                          <m:r>
                            <a:rPr lang="es-EC" b="1" i="1">
                              <a:solidFill>
                                <a:schemeClr val="tx1"/>
                              </a:solidFill>
                              <a:latin typeface="Cambria Math" panose="02040503050406030204" pitchFamily="18" charset="0"/>
                            </a:rPr>
                            <m:t>𝒊</m:t>
                          </m:r>
                        </m:e>
                        <m:sub>
                          <m:r>
                            <a:rPr lang="es-EC" b="1" i="1">
                              <a:solidFill>
                                <a:schemeClr val="tx1"/>
                              </a:solidFill>
                              <a:latin typeface="Cambria Math" panose="02040503050406030204" pitchFamily="18" charset="0"/>
                            </a:rPr>
                            <m:t>𝑳</m:t>
                          </m:r>
                        </m:sub>
                      </m:sSub>
                    </m:oMath>
                  </m:oMathPara>
                </a14:m>
                <a:endParaRPr lang="es-EC" b="1" dirty="0">
                  <a:solidFill>
                    <a:schemeClr val="tx1"/>
                  </a:solidFill>
                </a:endParaRPr>
              </a:p>
            </p:txBody>
          </p:sp>
        </mc:Choice>
        <mc:Fallback xmlns="">
          <p:sp>
            <p:nvSpPr>
              <p:cNvPr id="30" name="Rectángulo 29"/>
              <p:cNvSpPr>
                <a:spLocks noRot="1" noChangeAspect="1" noMove="1" noResize="1" noEditPoints="1" noAdjustHandles="1" noChangeArrowheads="1" noChangeShapeType="1" noTextEdit="1"/>
              </p:cNvSpPr>
              <p:nvPr/>
            </p:nvSpPr>
            <p:spPr>
              <a:xfrm>
                <a:off x="3751671" y="5716133"/>
                <a:ext cx="966867" cy="369332"/>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662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5" grpId="0" animBg="1"/>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35</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del voltaje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0" name="Imagen 19"/>
          <p:cNvPicPr/>
          <p:nvPr/>
        </p:nvPicPr>
        <p:blipFill>
          <a:blip r:embed="rId3"/>
          <a:stretch>
            <a:fillRect/>
          </a:stretch>
        </p:blipFill>
        <p:spPr>
          <a:xfrm>
            <a:off x="248716" y="1582749"/>
            <a:ext cx="3283585" cy="3059430"/>
          </a:xfrm>
          <a:prstGeom prst="rect">
            <a:avLst/>
          </a:prstGeom>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291450940"/>
                  </p:ext>
                </p:extLst>
              </p:nvPr>
            </p:nvGraphicFramePr>
            <p:xfrm>
              <a:off x="-427129" y="5005728"/>
              <a:ext cx="5400675" cy="944880"/>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291450940"/>
                  </p:ext>
                </p:extLst>
              </p:nvPr>
            </p:nvGraphicFramePr>
            <p:xfrm>
              <a:off x="-427129" y="5005728"/>
              <a:ext cx="5400675" cy="944880"/>
            </p:xfrm>
            <a:graphic>
              <a:graphicData uri="http://schemas.openxmlformats.org/drawingml/2006/table">
                <a:tbl>
                  <a:tblPr firstRow="1" firstCol="1" bandRow="1"/>
                  <a:tblGrid>
                    <a:gridCol w="5400675"/>
                  </a:tblGrid>
                  <a:tr h="472440">
                    <a:tc>
                      <a:txBody>
                        <a:bodyPr/>
                        <a:lstStyle/>
                        <a:p>
                          <a:endParaRPr lang="es-EC"/>
                        </a:p>
                      </a:txBody>
                      <a:tcPr marL="68580" marR="68580" marT="0" marB="0" anchor="ctr">
                        <a:lnL>
                          <a:noFill/>
                        </a:lnL>
                        <a:lnR>
                          <a:noFill/>
                        </a:lnR>
                        <a:lnT>
                          <a:noFill/>
                        </a:lnT>
                        <a:lnB>
                          <a:noFill/>
                        </a:lnB>
                        <a:blipFill rotWithShape="0">
                          <a:blip r:embed="rId4"/>
                          <a:stretch>
                            <a:fillRect b="-100000"/>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a:stretch>
                        </a:blipFill>
                      </a:tcPr>
                    </a:tc>
                  </a:tr>
                </a:tbl>
              </a:graphicData>
            </a:graphic>
          </p:graphicFrame>
        </mc:Fallback>
      </mc:AlternateContent>
      <p:sp>
        <p:nvSpPr>
          <p:cNvPr id="21" name="Rectángulo 20"/>
          <p:cNvSpPr/>
          <p:nvPr/>
        </p:nvSpPr>
        <p:spPr>
          <a:xfrm>
            <a:off x="0" y="4685466"/>
            <a:ext cx="51054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Balance voltios-segundos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ángulo 21"/>
          <p:cNvSpPr/>
          <p:nvPr/>
        </p:nvSpPr>
        <p:spPr>
          <a:xfrm>
            <a:off x="4686300" y="1211247"/>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de salida </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 name="Rectángulo 4"/>
              <p:cNvSpPr/>
              <p:nvPr/>
            </p:nvSpPr>
            <p:spPr>
              <a:xfrm>
                <a:off x="5698793" y="1606573"/>
                <a:ext cx="118641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2</m:t>
                              </m:r>
                            </m:sub>
                          </m:sSub>
                        </m:den>
                      </m:f>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5698793" y="1606573"/>
                <a:ext cx="1186414" cy="656205"/>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686300" y="2278649"/>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en </a:t>
                </a:r>
                <a14:m>
                  <m:oMath xmlns:m="http://schemas.openxmlformats.org/officeDocument/2006/math">
                    <m:r>
                      <m:rPr>
                        <m:sty m:val="p"/>
                      </m:rPr>
                      <a:rPr lang="es-EC" b="0" i="0" smtClean="0">
                        <a:solidFill>
                          <a:schemeClr val="tx1"/>
                        </a:solidFill>
                        <a:latin typeface="Cambria Math" panose="02040503050406030204" pitchFamily="18" charset="0"/>
                      </a:rPr>
                      <m:t>C</m:t>
                    </m:r>
                    <m:r>
                      <a:rPr lang="es-EC" smtClean="0">
                        <a:solidFill>
                          <a:schemeClr val="tx1"/>
                        </a:solidFill>
                        <a:latin typeface="Cambria Math" panose="02040503050406030204" pitchFamily="18" charset="0"/>
                      </a:rPr>
                      <m:t>1</m:t>
                    </m:r>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686300" y="2278649"/>
                <a:ext cx="5638800" cy="640524"/>
              </a:xfrm>
              <a:prstGeom prst="rect">
                <a:avLst/>
              </a:prstGeom>
              <a:blipFill rotWithShape="0">
                <a:blip r:embed="rId6"/>
                <a:stretch>
                  <a:fillRect/>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469670" y="2784361"/>
                <a:ext cx="2196050"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𝐶</m:t>
                          </m:r>
                          <m:r>
                            <a:rPr lang="es-EC" i="0">
                              <a:latin typeface="Cambria Math" panose="02040503050406030204" pitchFamily="18" charset="0"/>
                            </a:rPr>
                            <m:t>1</m:t>
                          </m:r>
                        </m:sub>
                      </m:sSub>
                      <m:r>
                        <a:rPr lang="es-EC" i="0">
                          <a:latin typeface="Cambria Math" panose="02040503050406030204" pitchFamily="18" charset="0"/>
                        </a:rPr>
                        <m:t>=−</m:t>
                      </m:r>
                      <m:r>
                        <a:rPr lang="es-EC" i="1">
                          <a:latin typeface="Cambria Math" panose="02040503050406030204" pitchFamily="18" charset="0"/>
                        </a:rPr>
                        <m:t>𝑉</m:t>
                      </m:r>
                      <m:r>
                        <a:rPr lang="es-EC" i="0" smtClean="0">
                          <a:latin typeface="Cambria Math" panose="02040503050406030204" pitchFamily="18" charset="0"/>
                        </a:rPr>
                        <m:t>=</m:t>
                      </m:r>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2</m:t>
                              </m:r>
                            </m:sub>
                          </m:sSub>
                        </m:den>
                      </m:f>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5469670" y="2784361"/>
                <a:ext cx="2196050" cy="656205"/>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885207" y="3761612"/>
                <a:ext cx="4863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1</m:t>
                          </m:r>
                        </m:sub>
                      </m:sSub>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885207" y="3761612"/>
                <a:ext cx="486352" cy="36933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334000" y="3761612"/>
                <a:ext cx="404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𝐷</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5334000" y="3761612"/>
                <a:ext cx="404598" cy="369332"/>
              </a:xfrm>
              <a:prstGeom prst="rect">
                <a:avLst/>
              </a:prstGeom>
              <a:blipFill rotWithShape="0">
                <a:blip r:embed="rId9"/>
                <a:stretch>
                  <a:fillRect/>
                </a:stretch>
              </a:blipFill>
            </p:spPr>
            <p:txBody>
              <a:bodyPr/>
              <a:lstStyle/>
              <a:p>
                <a:r>
                  <a:rPr lang="es-EC">
                    <a:noFill/>
                  </a:rPr>
                  <a:t> </a:t>
                </a:r>
              </a:p>
            </p:txBody>
          </p:sp>
        </mc:Fallback>
      </mc:AlternateContent>
      <p:sp>
        <p:nvSpPr>
          <p:cNvPr id="27" name="Rectángulo 26"/>
          <p:cNvSpPr/>
          <p:nvPr/>
        </p:nvSpPr>
        <p:spPr>
          <a:xfrm>
            <a:off x="5536299" y="3626016"/>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coincide con</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2" name="Rectángulo 11"/>
              <p:cNvSpPr/>
              <p:nvPr/>
            </p:nvSpPr>
            <p:spPr>
              <a:xfrm>
                <a:off x="5679064" y="4317178"/>
                <a:ext cx="1186414" cy="6819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𝑉</m:t>
                      </m:r>
                      <m:r>
                        <a:rPr lang="es-EC">
                          <a:latin typeface="Cambria Math" panose="02040503050406030204" pitchFamily="18" charset="0"/>
                        </a:rPr>
                        <m:t>=</m:t>
                      </m:r>
                      <m:f>
                        <m:fPr>
                          <m:ctrlPr>
                            <a:rPr lang="es-EC" i="1">
                              <a:latin typeface="Cambria Math" panose="02040503050406030204" pitchFamily="18" charset="0"/>
                            </a:rPr>
                          </m:ctrlPr>
                        </m:fPr>
                        <m:num>
                          <m:r>
                            <a:rPr lang="es-EC" b="0" i="1" smtClean="0">
                              <a:latin typeface="Cambria Math" panose="02040503050406030204" pitchFamily="18" charset="0"/>
                            </a:rPr>
                            <m:t>𝐷</m:t>
                          </m:r>
                        </m:num>
                        <m:den>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a:latin typeface="Cambria Math" panose="02040503050406030204" pitchFamily="18" charset="0"/>
                                </a:rPr>
                                <m:t>2</m:t>
                              </m:r>
                            </m:sub>
                          </m:sSub>
                        </m:den>
                      </m:f>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5679064" y="4317178"/>
                <a:ext cx="1186414" cy="681918"/>
              </a:xfrm>
              <a:prstGeom prst="rect">
                <a:avLst/>
              </a:prstGeom>
              <a:blipFill rotWithShape="0">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621563" y="5206579"/>
                <a:ext cx="491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a:latin typeface="Cambria Math" panose="02040503050406030204" pitchFamily="18" charset="0"/>
                            </a:rPr>
                            <m:t>2</m:t>
                          </m:r>
                        </m:sub>
                      </m:sSub>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5621563" y="5206579"/>
                <a:ext cx="491673" cy="369332"/>
              </a:xfrm>
              <a:prstGeom prst="rect">
                <a:avLst/>
              </a:prstGeom>
              <a:blipFill rotWithShape="0">
                <a:blip r:embed="rId11"/>
                <a:stretch>
                  <a:fillRect/>
                </a:stretch>
              </a:blipFill>
            </p:spPr>
            <p:txBody>
              <a:bodyPr/>
              <a:lstStyle/>
              <a:p>
                <a:r>
                  <a:rPr lang="es-EC">
                    <a:noFill/>
                  </a:rPr>
                  <a:t> </a:t>
                </a:r>
              </a:p>
            </p:txBody>
          </p:sp>
        </mc:Fallback>
      </mc:AlternateContent>
      <p:sp>
        <p:nvSpPr>
          <p:cNvPr id="31" name="Rectángulo 30"/>
          <p:cNvSpPr/>
          <p:nvPr/>
        </p:nvSpPr>
        <p:spPr>
          <a:xfrm>
            <a:off x="5867400" y="5074476"/>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desconocida</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2" name="Rectángulo 31"/>
          <p:cNvSpPr/>
          <p:nvPr/>
        </p:nvSpPr>
        <p:spPr>
          <a:xfrm>
            <a:off x="5622593" y="4298374"/>
            <a:ext cx="1262614" cy="744267"/>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17977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animBg="1"/>
      <p:bldP spid="27" grpId="0"/>
      <p:bldP spid="31" grpId="0"/>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36</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del voltaje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4" name="Imagen 23"/>
          <p:cNvPicPr/>
          <p:nvPr/>
        </p:nvPicPr>
        <p:blipFill>
          <a:blip r:embed="rId3"/>
          <a:stretch>
            <a:fillRect/>
          </a:stretch>
        </p:blipFill>
        <p:spPr>
          <a:xfrm>
            <a:off x="1580471" y="1645589"/>
            <a:ext cx="3733800" cy="4191000"/>
          </a:xfrm>
          <a:prstGeom prst="rect">
            <a:avLst/>
          </a:prstGeom>
        </p:spPr>
      </p:pic>
      <p:sp>
        <p:nvSpPr>
          <p:cNvPr id="25" name="Rectángulo 24"/>
          <p:cNvSpPr/>
          <p:nvPr/>
        </p:nvSpPr>
        <p:spPr>
          <a:xfrm>
            <a:off x="56471" y="4891265"/>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3°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6" name="Rectángulo 25"/>
          <p:cNvSpPr/>
          <p:nvPr/>
        </p:nvSpPr>
        <p:spPr>
          <a:xfrm>
            <a:off x="56471" y="3398189"/>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2</a:t>
            </a: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8" name="Rectángulo 27"/>
          <p:cNvSpPr/>
          <p:nvPr/>
        </p:nvSpPr>
        <p:spPr>
          <a:xfrm>
            <a:off x="145280" y="1950389"/>
            <a:ext cx="18796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sz="1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 Subintervalo</a:t>
            </a:r>
            <a:endParaRPr lang="es-EC" sz="14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1000179387"/>
                  </p:ext>
                </p:extLst>
              </p:nvPr>
            </p:nvGraphicFramePr>
            <p:xfrm>
              <a:off x="4184869" y="1752600"/>
              <a:ext cx="5400675" cy="993140"/>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𝑣</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𝐷</m:t>
                                    </m:r>
                                  </m:sub>
                                </m:sSub>
                                <m:d>
                                  <m:d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1000179387"/>
                  </p:ext>
                </p:extLst>
              </p:nvPr>
            </p:nvGraphicFramePr>
            <p:xfrm>
              <a:off x="4184869" y="1752600"/>
              <a:ext cx="5400675" cy="993140"/>
            </p:xfrm>
            <a:graphic>
              <a:graphicData uri="http://schemas.openxmlformats.org/drawingml/2006/table">
                <a:tbl>
                  <a:tblPr firstRow="1" firstCol="1" bandRow="1"/>
                  <a:tblGrid>
                    <a:gridCol w="5400675"/>
                  </a:tblGrid>
                  <a:tr h="520700">
                    <a:tc>
                      <a:txBody>
                        <a:bodyPr/>
                        <a:lstStyle/>
                        <a:p>
                          <a:endParaRPr lang="es-EC"/>
                        </a:p>
                      </a:txBody>
                      <a:tcPr marL="68580" marR="68580" marT="0" marB="0" anchor="ctr">
                        <a:lnL>
                          <a:noFill/>
                        </a:lnL>
                        <a:lnR>
                          <a:noFill/>
                        </a:lnR>
                        <a:lnT>
                          <a:noFill/>
                        </a:lnT>
                        <a:lnB>
                          <a:noFill/>
                        </a:lnB>
                        <a:blipFill rotWithShape="0">
                          <a:blip r:embed="rId4"/>
                          <a:stretch>
                            <a:fillRect b="-90698"/>
                          </a:stretch>
                        </a:blipFill>
                      </a:tcPr>
                    </a:tc>
                  </a:tr>
                  <a:tr h="472440">
                    <a:tc>
                      <a:txBody>
                        <a:bodyPr/>
                        <a:lstStyle/>
                        <a:p>
                          <a:endParaRPr lang="es-EC"/>
                        </a:p>
                      </a:txBody>
                      <a:tcPr marL="68580" marR="68580" marT="0" marB="0">
                        <a:lnL>
                          <a:noFill/>
                        </a:lnL>
                        <a:lnR>
                          <a:noFill/>
                        </a:lnR>
                        <a:lnT>
                          <a:noFill/>
                        </a:lnT>
                        <a:lnB>
                          <a:noFill/>
                        </a:lnB>
                        <a:blipFill rotWithShape="0">
                          <a:blip r:embed="rId4"/>
                          <a:stretch>
                            <a:fillRect t="-11025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a 12"/>
              <p:cNvGraphicFramePr>
                <a:graphicFrameLocks noGrp="1"/>
              </p:cNvGraphicFramePr>
              <p:nvPr>
                <p:extLst>
                  <p:ext uri="{D42A27DB-BD31-4B8C-83A1-F6EECF244321}">
                    <p14:modId xmlns:p14="http://schemas.microsoft.com/office/powerpoint/2010/main" val="603986329"/>
                  </p:ext>
                </p:extLst>
              </p:nvPr>
            </p:nvGraphicFramePr>
            <p:xfrm>
              <a:off x="5337813" y="3189556"/>
              <a:ext cx="3170555" cy="944880"/>
            </p:xfrm>
            <a:graphic>
              <a:graphicData uri="http://schemas.openxmlformats.org/drawingml/2006/table">
                <a:tbl>
                  <a:tblPr firstRow="1" firstCol="1" bandRow="1"/>
                  <a:tblGrid>
                    <a:gridCol w="317055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s-EC" sz="18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s-EC" sz="18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mc:Choice>
        <mc:Fallback xmlns="">
          <p:graphicFrame>
            <p:nvGraphicFramePr>
              <p:cNvPr id="13" name="Tabla 12"/>
              <p:cNvGraphicFramePr>
                <a:graphicFrameLocks noGrp="1"/>
              </p:cNvGraphicFramePr>
              <p:nvPr>
                <p:extLst>
                  <p:ext uri="{D42A27DB-BD31-4B8C-83A1-F6EECF244321}">
                    <p14:modId xmlns:p14="http://schemas.microsoft.com/office/powerpoint/2010/main" val="603986329"/>
                  </p:ext>
                </p:extLst>
              </p:nvPr>
            </p:nvGraphicFramePr>
            <p:xfrm>
              <a:off x="5337813" y="3189556"/>
              <a:ext cx="3170555" cy="944880"/>
            </p:xfrm>
            <a:graphic>
              <a:graphicData uri="http://schemas.openxmlformats.org/drawingml/2006/table">
                <a:tbl>
                  <a:tblPr firstRow="1" firstCol="1" bandRow="1"/>
                  <a:tblGrid>
                    <a:gridCol w="3170555"/>
                  </a:tblGrid>
                  <a:tr h="472440">
                    <a:tc>
                      <a:txBody>
                        <a:bodyPr/>
                        <a:lstStyle/>
                        <a:p>
                          <a:endParaRPr lang="es-EC"/>
                        </a:p>
                      </a:txBody>
                      <a:tcPr marL="68580" marR="68580" marT="0" marB="0" anchor="ctr">
                        <a:lnL>
                          <a:noFill/>
                        </a:lnL>
                        <a:lnR>
                          <a:noFill/>
                        </a:lnR>
                        <a:lnT>
                          <a:noFill/>
                        </a:lnT>
                        <a:lnB>
                          <a:noFill/>
                        </a:lnB>
                        <a:blipFill rotWithShape="0">
                          <a:blip r:embed="rId5"/>
                          <a:stretch>
                            <a:fillRect b="-100000"/>
                          </a:stretch>
                        </a:blipFill>
                      </a:tcPr>
                    </a:tc>
                  </a:tr>
                  <a:tr h="472440">
                    <a:tc>
                      <a:txBody>
                        <a:bodyPr/>
                        <a:lstStyle/>
                        <a:p>
                          <a:endParaRPr lang="es-EC"/>
                        </a:p>
                      </a:txBody>
                      <a:tcPr marL="68580" marR="68580" marT="0" marB="0">
                        <a:lnL>
                          <a:noFill/>
                        </a:lnL>
                        <a:lnR>
                          <a:noFill/>
                        </a:lnR>
                        <a:lnT>
                          <a:noFill/>
                        </a:lnT>
                        <a:lnB>
                          <a:noFill/>
                        </a:lnB>
                        <a:blipFill rotWithShape="0">
                          <a:blip r:embed="rId5"/>
                          <a:stretch>
                            <a:fillRect t="-1000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16" name="Rectángulo 15"/>
              <p:cNvSpPr/>
              <p:nvPr/>
            </p:nvSpPr>
            <p:spPr>
              <a:xfrm>
                <a:off x="6318380" y="4471247"/>
                <a:ext cx="113152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𝑖</m:t>
                              </m:r>
                            </m:e>
                            <m:sub>
                              <m:r>
                                <a:rPr lang="es-EC" i="1">
                                  <a:latin typeface="Cambria Math" panose="02040503050406030204" pitchFamily="18" charset="0"/>
                                </a:rPr>
                                <m:t>𝐿</m:t>
                              </m:r>
                              <m:r>
                                <a:rPr lang="es-EC" i="0">
                                  <a:latin typeface="Cambria Math" panose="02040503050406030204" pitchFamily="18" charset="0"/>
                                </a:rPr>
                                <m:t>2</m:t>
                              </m:r>
                            </m:sub>
                          </m:sSub>
                        </m:e>
                      </m:d>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𝑅</m:t>
                          </m:r>
                        </m:den>
                      </m:f>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6318380" y="4471247"/>
                <a:ext cx="1131527" cy="609077"/>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6019861" y="5111771"/>
                <a:ext cx="180645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effectLst/>
                              <a:latin typeface="Cambria Math" panose="02040503050406030204" pitchFamily="18" charset="0"/>
                              <a:cs typeface="Times New Roman" panose="02020603050405020304" pitchFamily="18" charset="0"/>
                            </a:rPr>
                          </m:ctrlPr>
                        </m:dPr>
                        <m:e>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𝐷</m:t>
                              </m:r>
                            </m:sub>
                          </m:sSub>
                        </m:e>
                      </m:d>
                      <m:r>
                        <a:rPr lang="es-EC"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i="1">
                              <a:latin typeface="Cambria Math" panose="02040503050406030204" pitchFamily="18" charset="0"/>
                              <a:cs typeface="Times New Roman" panose="02020603050405020304" pitchFamily="18" charset="0"/>
                            </a:rPr>
                          </m:ctrlPr>
                        </m:dPr>
                        <m:e>
                          <m:sSub>
                            <m:sSubPr>
                              <m:ctrlPr>
                                <a:rPr lang="es-EC" i="1">
                                  <a:latin typeface="Cambria Math" panose="02040503050406030204" pitchFamily="18"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𝑖</m:t>
                              </m:r>
                            </m:e>
                            <m:sub>
                              <m:r>
                                <a:rPr lang="es-EC" i="1">
                                  <a:latin typeface="Cambria Math" panose="02040503050406030204" pitchFamily="18" charset="0"/>
                                  <a:ea typeface="Calibri" panose="020F0502020204030204" pitchFamily="34" charset="0"/>
                                  <a:cs typeface="Times New Roman" panose="02020603050405020304" pitchFamily="18" charset="0"/>
                                </a:rPr>
                                <m:t>𝐿</m:t>
                              </m:r>
                              <m:r>
                                <a:rPr lang="es-EC" i="1">
                                  <a:latin typeface="Cambria Math" panose="02040503050406030204" pitchFamily="18" charset="0"/>
                                  <a:ea typeface="Calibri" panose="020F0502020204030204" pitchFamily="34" charset="0"/>
                                  <a:cs typeface="Times New Roman" panose="02020603050405020304" pitchFamily="18" charset="0"/>
                                </a:rPr>
                                <m:t>2</m:t>
                              </m:r>
                            </m:sub>
                          </m:sSub>
                        </m:e>
                      </m:d>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𝑅</m:t>
                          </m:r>
                        </m:den>
                      </m:f>
                    </m:oMath>
                  </m:oMathPara>
                </a14:m>
                <a:endParaRPr lang="es-EC" dirty="0"/>
              </a:p>
            </p:txBody>
          </p:sp>
        </mc:Choice>
        <mc:Fallback xmlns="">
          <p:sp>
            <p:nvSpPr>
              <p:cNvPr id="17" name="Rectángulo 16"/>
              <p:cNvSpPr>
                <a:spLocks noRot="1" noChangeAspect="1" noMove="1" noResize="1" noEditPoints="1" noAdjustHandles="1" noChangeArrowheads="1" noChangeShapeType="1" noTextEdit="1"/>
              </p:cNvSpPr>
              <p:nvPr/>
            </p:nvSpPr>
            <p:spPr>
              <a:xfrm>
                <a:off x="6019861" y="5111771"/>
                <a:ext cx="1806457" cy="609077"/>
              </a:xfrm>
              <a:prstGeom prst="rect">
                <a:avLst/>
              </a:prstGeom>
              <a:blipFill rotWithShape="0">
                <a:blip r:embed="rId7"/>
                <a:stretch>
                  <a:fillRect/>
                </a:stretch>
              </a:blipFill>
            </p:spPr>
            <p:txBody>
              <a:bodyPr/>
              <a:lstStyle/>
              <a:p>
                <a:r>
                  <a:rPr lang="es-EC">
                    <a:noFill/>
                  </a:rPr>
                  <a:t> </a:t>
                </a:r>
              </a:p>
            </p:txBody>
          </p:sp>
        </mc:Fallback>
      </mc:AlternateContent>
      <p:sp>
        <p:nvSpPr>
          <p:cNvPr id="30" name="Rectángulo 29"/>
          <p:cNvSpPr/>
          <p:nvPr/>
        </p:nvSpPr>
        <p:spPr>
          <a:xfrm>
            <a:off x="5337813" y="1432338"/>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 cumple:</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3" name="Rectángulo 32"/>
          <p:cNvSpPr/>
          <p:nvPr/>
        </p:nvSpPr>
        <p:spPr>
          <a:xfrm>
            <a:off x="5337813" y="2884404"/>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Balance de carga en el capacitor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4" name="Rectángulo 33"/>
          <p:cNvSpPr/>
          <p:nvPr/>
        </p:nvSpPr>
        <p:spPr>
          <a:xfrm>
            <a:off x="5337813" y="4204448"/>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 obtiene:</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6" name="Rectángulo 35"/>
          <p:cNvSpPr/>
          <p:nvPr/>
        </p:nvSpPr>
        <p:spPr>
          <a:xfrm>
            <a:off x="6042144" y="5111771"/>
            <a:ext cx="1806456" cy="659109"/>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22499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P spid="28" grpId="0" animBg="1"/>
      <p:bldP spid="30" grpId="0"/>
      <p:bldP spid="33" grpId="0"/>
      <p:bldP spid="34" grpId="0"/>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37</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ángulo 21"/>
          <p:cNvSpPr/>
          <p:nvPr/>
        </p:nvSpPr>
        <p:spPr>
          <a:xfrm>
            <a:off x="48006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el diodo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 name="Rectángulo 5"/>
              <p:cNvSpPr/>
              <p:nvPr/>
            </p:nvSpPr>
            <p:spPr>
              <a:xfrm>
                <a:off x="1162287" y="1658035"/>
                <a:ext cx="164993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𝐿𝑑</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𝑡</m:t>
                      </m:r>
                      <m:f>
                        <m:fPr>
                          <m:type m:val="lin"/>
                          <m:ctrlPr>
                            <a:rPr lang="es-EC" sz="1500" i="1">
                              <a:latin typeface="Cambria Math" panose="02040503050406030204" pitchFamily="18" charset="0"/>
                            </a:rPr>
                          </m:ctrlPr>
                        </m:fPr>
                        <m:num>
                          <m:r>
                            <a:rPr lang="es-EC" sz="1500" i="0">
                              <a:latin typeface="Cambria Math" panose="02040503050406030204" pitchFamily="18" charset="0"/>
                            </a:rPr>
                            <m:t>)</m:t>
                          </m:r>
                        </m:num>
                        <m:den>
                          <m:r>
                            <a:rPr lang="es-EC" sz="1500" i="1">
                              <a:latin typeface="Cambria Math" panose="02040503050406030204" pitchFamily="18" charset="0"/>
                            </a:rPr>
                            <m:t>𝑑</m:t>
                          </m:r>
                        </m:den>
                      </m:f>
                      <m:r>
                        <a:rPr lang="es-EC" sz="1500" i="1">
                          <a:latin typeface="Cambria Math" panose="02040503050406030204" pitchFamily="18" charset="0"/>
                        </a:rPr>
                        <m:t>𝑡</m:t>
                      </m:r>
                    </m:oMath>
                  </m:oMathPara>
                </a14:m>
                <a:endParaRPr lang="es-EC" sz="1500" dirty="0"/>
              </a:p>
            </p:txBody>
          </p:sp>
        </mc:Choice>
        <mc:Fallback xmlns="">
          <p:sp>
            <p:nvSpPr>
              <p:cNvPr id="6" name="Rectángulo 5"/>
              <p:cNvSpPr>
                <a:spLocks noRot="1" noChangeAspect="1" noMove="1" noResize="1" noEditPoints="1" noAdjustHandles="1" noChangeArrowheads="1" noChangeShapeType="1" noTextEdit="1"/>
              </p:cNvSpPr>
              <p:nvPr/>
            </p:nvSpPr>
            <p:spPr>
              <a:xfrm>
                <a:off x="1162287" y="1658035"/>
                <a:ext cx="1649939" cy="323165"/>
              </a:xfrm>
              <a:prstGeom prst="rect">
                <a:avLst/>
              </a:prstGeom>
              <a:blipFill rotWithShape="0">
                <a:blip r:embed="rId3"/>
                <a:stretch>
                  <a:fillRect t="-107547" r="-15556" b="-164151"/>
                </a:stretch>
              </a:blipFill>
            </p:spPr>
            <p:txBody>
              <a:bodyPr/>
              <a:lstStyle/>
              <a:p>
                <a:r>
                  <a:rPr lang="es-EC">
                    <a:noFill/>
                  </a:rPr>
                  <a:t> </a:t>
                </a:r>
              </a:p>
            </p:txBody>
          </p:sp>
        </mc:Fallback>
      </mc:AlternateContent>
      <p:pic>
        <p:nvPicPr>
          <p:cNvPr id="24" name="Imagen 23"/>
          <p:cNvPicPr/>
          <p:nvPr/>
        </p:nvPicPr>
        <p:blipFill>
          <a:blip r:embed="rId4"/>
          <a:stretch>
            <a:fillRect/>
          </a:stretch>
        </p:blipFill>
        <p:spPr>
          <a:xfrm>
            <a:off x="381000" y="2078155"/>
            <a:ext cx="3219972" cy="3793213"/>
          </a:xfrm>
          <a:prstGeom prst="rect">
            <a:avLst/>
          </a:prstGeom>
        </p:spPr>
      </p:pic>
      <p:pic>
        <p:nvPicPr>
          <p:cNvPr id="26" name="Imagen 25"/>
          <p:cNvPicPr/>
          <p:nvPr/>
        </p:nvPicPr>
        <p:blipFill>
          <a:blip r:embed="rId5"/>
          <a:stretch>
            <a:fillRect/>
          </a:stretch>
        </p:blipFill>
        <p:spPr>
          <a:xfrm>
            <a:off x="4800600" y="1955859"/>
            <a:ext cx="3198495" cy="1799590"/>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4722287" y="3785652"/>
                <a:ext cx="352853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subSup"/>
                          <m:ctrlPr>
                            <a:rPr lang="es-EC" sz="1500" i="1">
                              <a:latin typeface="Cambria Math" panose="02040503050406030204" pitchFamily="18" charset="0"/>
                            </a:rPr>
                          </m:ctrlPr>
                        </m:naryPr>
                        <m:sub>
                          <m:r>
                            <a:rPr lang="es-EC" sz="1500" i="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𝑑𝑡</m:t>
                          </m:r>
                        </m:e>
                      </m:nary>
                      <m:r>
                        <a:rPr lang="es-EC" sz="1500" b="0" i="1" smtClean="0">
                          <a:latin typeface="Cambria Math" panose="02040503050406030204" pitchFamily="18" charset="0"/>
                        </a:rPr>
                        <m:t>=</m:t>
                      </m:r>
                      <m:f>
                        <m:fPr>
                          <m:ctrlPr>
                            <a:rPr lang="es-EC" sz="1500" i="1">
                              <a:latin typeface="Cambria Math" panose="02040503050406030204" pitchFamily="18" charset="0"/>
                            </a:rPr>
                          </m:ctrlPr>
                        </m:fPr>
                        <m:num>
                          <m:r>
                            <a:rPr lang="es-EC" sz="150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d>
                        <m:dPr>
                          <m:ctrlPr>
                            <a:rPr lang="es-EC" sz="1500" i="1" smtClean="0">
                              <a:latin typeface="Cambria Math" panose="02040503050406030204" pitchFamily="18" charset="0"/>
                            </a:rPr>
                          </m:ctrlPr>
                        </m:dPr>
                        <m:e>
                          <m:f>
                            <m:fPr>
                              <m:ctrlPr>
                                <a:rPr lang="es-EC" sz="1500" i="1">
                                  <a:latin typeface="Cambria Math" panose="02040503050406030204" pitchFamily="18" charset="0"/>
                                </a:rPr>
                              </m:ctrlPr>
                            </m:fPr>
                            <m:num>
                              <m:r>
                                <a:rPr lang="es-EC" sz="1500" i="1">
                                  <a:latin typeface="Cambria Math" panose="02040503050406030204" pitchFamily="18" charset="0"/>
                                </a:rPr>
                                <m:t>1</m:t>
                              </m:r>
                            </m:num>
                            <m:den>
                              <m:r>
                                <a:rPr lang="es-EC" sz="1500" i="1">
                                  <a:latin typeface="Cambria Math" panose="02040503050406030204" pitchFamily="18" charset="0"/>
                                </a:rPr>
                                <m:t>2</m:t>
                              </m:r>
                            </m:den>
                          </m:f>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𝐷𝑝𝑖𝑐𝑜</m:t>
                              </m:r>
                            </m:sub>
                          </m:sSub>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1">
                                  <a:latin typeface="Cambria Math" panose="02040503050406030204" pitchFamily="18" charset="0"/>
                                </a:rPr>
                                <m:t>2</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e>
                      </m:d>
                    </m:oMath>
                  </m:oMathPara>
                </a14:m>
                <a:endParaRPr lang="es-EC" sz="1500" dirty="0"/>
              </a:p>
            </p:txBody>
          </p:sp>
        </mc:Choice>
        <mc:Fallback xmlns="">
          <p:sp>
            <p:nvSpPr>
              <p:cNvPr id="9" name="Rectángulo 8"/>
              <p:cNvSpPr>
                <a:spLocks noRot="1" noChangeAspect="1" noMove="1" noResize="1" noEditPoints="1" noAdjustHandles="1" noChangeArrowheads="1" noChangeShapeType="1" noTextEdit="1"/>
              </p:cNvSpPr>
              <p:nvPr/>
            </p:nvSpPr>
            <p:spPr>
              <a:xfrm>
                <a:off x="4722287" y="3785652"/>
                <a:ext cx="3528530" cy="618311"/>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486552" y="4612073"/>
                <a:ext cx="2218492" cy="340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𝐷𝑝𝑖𝑐𝑜</m:t>
                          </m:r>
                        </m:sub>
                      </m:sSub>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r>
                            <a:rPr lang="es-EC" sz="1500" i="1">
                              <a:latin typeface="Cambria Math" panose="02040503050406030204" pitchFamily="18" charset="0"/>
                            </a:rPr>
                            <m:t>𝑝𝑖𝑐𝑜</m:t>
                          </m:r>
                        </m:sub>
                      </m:sSub>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r>
                            <a:rPr lang="es-EC" sz="1500" i="1">
                              <a:latin typeface="Cambria Math" panose="02040503050406030204" pitchFamily="18" charset="0"/>
                            </a:rPr>
                            <m:t>𝑝𝑖𝑐𝑜</m:t>
                          </m:r>
                        </m:sub>
                      </m:sSub>
                    </m:oMath>
                  </m:oMathPara>
                </a14:m>
                <a:endParaRPr lang="es-EC" sz="1500" dirty="0"/>
              </a:p>
            </p:txBody>
          </p:sp>
        </mc:Choice>
        <mc:Fallback xmlns="">
          <p:sp>
            <p:nvSpPr>
              <p:cNvPr id="11" name="Rectángulo 10"/>
              <p:cNvSpPr>
                <a:spLocks noRot="1" noChangeAspect="1" noMove="1" noResize="1" noEditPoints="1" noAdjustHandles="1" noChangeArrowheads="1" noChangeShapeType="1" noTextEdit="1"/>
              </p:cNvSpPr>
              <p:nvPr/>
            </p:nvSpPr>
            <p:spPr>
              <a:xfrm>
                <a:off x="6486552" y="4612073"/>
                <a:ext cx="2218492" cy="340927"/>
              </a:xfrm>
              <a:prstGeom prst="rect">
                <a:avLst/>
              </a:prstGeom>
              <a:blipFill rotWithShape="0">
                <a:blip r:embed="rId7"/>
                <a:stretch>
                  <a:fillRect b="-178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4448973" y="4612073"/>
                <a:ext cx="1342227" cy="323165"/>
              </a:xfrm>
              <a:prstGeom prst="rect">
                <a:avLst/>
              </a:prstGeom>
            </p:spPr>
            <p:txBody>
              <a:bodyPr wrap="none">
                <a:spAutoFit/>
              </a:bodyPr>
              <a:lstStyle/>
              <a:p>
                <a14:m>
                  <m:oMath xmlns:m="http://schemas.openxmlformats.org/officeDocument/2006/math">
                    <m:sSub>
                      <m:sSubPr>
                        <m:ctrlPr>
                          <a:rPr lang="es-EC" sz="1500" i="1">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5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500" i="1">
                            <a:effectLst/>
                            <a:latin typeface="Cambria Math" panose="02040503050406030204" pitchFamily="18" charset="0"/>
                            <a:cs typeface="Times New Roman" panose="02020603050405020304" pitchFamily="18" charset="0"/>
                          </a:rPr>
                        </m:ctrlPr>
                      </m:sSubPr>
                      <m:e>
                        <m:r>
                          <a:rPr lang="es-EC" sz="15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5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5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s-EC" sz="1500" dirty="0">
                    <a:effectLst/>
                    <a:latin typeface="Times New Roman" panose="02020603050405020304" pitchFamily="18" charset="0"/>
                    <a:ea typeface="Calibri" panose="020F0502020204030204" pitchFamily="34" charset="0"/>
                  </a:rPr>
                  <a:t> </a:t>
                </a:r>
                <a:endParaRPr lang="es-EC" sz="1500" dirty="0"/>
              </a:p>
            </p:txBody>
          </p:sp>
        </mc:Choice>
        <mc:Fallback xmlns="">
          <p:sp>
            <p:nvSpPr>
              <p:cNvPr id="13" name="Rectángulo 12"/>
              <p:cNvSpPr>
                <a:spLocks noRot="1" noChangeAspect="1" noMove="1" noResize="1" noEditPoints="1" noAdjustHandles="1" noChangeArrowheads="1" noChangeShapeType="1" noTextEdit="1"/>
              </p:cNvSpPr>
              <p:nvPr/>
            </p:nvSpPr>
            <p:spPr>
              <a:xfrm>
                <a:off x="4448973" y="4612073"/>
                <a:ext cx="1342227" cy="323165"/>
              </a:xfrm>
              <a:prstGeom prst="rect">
                <a:avLst/>
              </a:prstGeom>
              <a:blipFill rotWithShape="0">
                <a:blip r:embed="rId8"/>
                <a:stretch>
                  <a:fillRect/>
                </a:stretch>
              </a:blipFill>
            </p:spPr>
            <p:txBody>
              <a:bodyPr/>
              <a:lstStyle/>
              <a:p>
                <a:r>
                  <a:rPr lang="es-EC">
                    <a:noFill/>
                  </a:rPr>
                  <a:t> </a:t>
                </a:r>
              </a:p>
            </p:txBody>
          </p:sp>
        </mc:Fallback>
      </mc:AlternateContent>
      <p:sp>
        <p:nvSpPr>
          <p:cNvPr id="28" name="Flecha derecha 27"/>
          <p:cNvSpPr/>
          <p:nvPr/>
        </p:nvSpPr>
        <p:spPr>
          <a:xfrm>
            <a:off x="5931143" y="4668432"/>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6" name="Rectángulo 15"/>
              <p:cNvSpPr/>
              <p:nvPr/>
            </p:nvSpPr>
            <p:spPr>
              <a:xfrm>
                <a:off x="4059502" y="5122470"/>
                <a:ext cx="1594219" cy="569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1</m:t>
                          </m:r>
                          <m:r>
                            <a:rPr lang="es-EC" sz="1500" i="1">
                              <a:latin typeface="Cambria Math" panose="02040503050406030204" pitchFamily="18" charset="0"/>
                            </a:rPr>
                            <m:t>𝑝𝑖𝑐𝑜</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1</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oMath>
                  </m:oMathPara>
                </a14:m>
                <a:endParaRPr lang="es-EC" sz="1500" dirty="0"/>
              </a:p>
            </p:txBody>
          </p:sp>
        </mc:Choice>
        <mc:Fallback xmlns="">
          <p:sp>
            <p:nvSpPr>
              <p:cNvPr id="16" name="Rectángulo 15"/>
              <p:cNvSpPr>
                <a:spLocks noRot="1" noChangeAspect="1" noMove="1" noResize="1" noEditPoints="1" noAdjustHandles="1" noChangeArrowheads="1" noChangeShapeType="1" noTextEdit="1"/>
              </p:cNvSpPr>
              <p:nvPr/>
            </p:nvSpPr>
            <p:spPr>
              <a:xfrm>
                <a:off x="4059502" y="5122470"/>
                <a:ext cx="1594219" cy="569067"/>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715000" y="5145933"/>
                <a:ext cx="3280321" cy="569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r>
                            <a:rPr lang="es-EC" sz="1500" i="0">
                              <a:latin typeface="Cambria Math" panose="02040503050406030204" pitchFamily="18" charset="0"/>
                            </a:rPr>
                            <m:t>2</m:t>
                          </m:r>
                          <m:r>
                            <a:rPr lang="es-EC" sz="1500" i="1">
                              <a:latin typeface="Cambria Math" panose="02040503050406030204" pitchFamily="18" charset="0"/>
                            </a:rPr>
                            <m:t>𝑝𝑖𝑐𝑜</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r>
                            <a:rPr lang="es-EC" sz="1500" i="0">
                              <a:latin typeface="Cambria Math" panose="02040503050406030204" pitchFamily="18" charset="0"/>
                            </a:rPr>
                            <m:t>−</m:t>
                          </m:r>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𝐶</m:t>
                              </m:r>
                              <m:r>
                                <a:rPr lang="es-EC" sz="1500" i="0">
                                  <a:latin typeface="Cambria Math" panose="02040503050406030204" pitchFamily="18" charset="0"/>
                                </a:rPr>
                                <m:t>2</m:t>
                              </m:r>
                            </m:sub>
                          </m:sSub>
                          <m:r>
                            <a:rPr lang="es-EC" sz="1500" i="0">
                              <a:latin typeface="Cambria Math" panose="02040503050406030204" pitchFamily="18" charset="0"/>
                            </a:rPr>
                            <m:t>−</m:t>
                          </m:r>
                          <m:r>
                            <a:rPr lang="es-EC" sz="1500" i="1">
                              <a:latin typeface="Cambria Math" panose="02040503050406030204" pitchFamily="18" charset="0"/>
                            </a:rPr>
                            <m:t>𝑉</m:t>
                          </m:r>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2</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2</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oMath>
                  </m:oMathPara>
                </a14:m>
                <a:endParaRPr lang="es-EC" sz="1500" dirty="0"/>
              </a:p>
            </p:txBody>
          </p:sp>
        </mc:Choice>
        <mc:Fallback xmlns="">
          <p:sp>
            <p:nvSpPr>
              <p:cNvPr id="17" name="Rectángulo 16"/>
              <p:cNvSpPr>
                <a:spLocks noRot="1" noChangeAspect="1" noMove="1" noResize="1" noEditPoints="1" noAdjustHandles="1" noChangeArrowheads="1" noChangeShapeType="1" noTextEdit="1"/>
              </p:cNvSpPr>
              <p:nvPr/>
            </p:nvSpPr>
            <p:spPr>
              <a:xfrm>
                <a:off x="5715000" y="5145933"/>
                <a:ext cx="3280321" cy="569067"/>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5740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38</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ángulo 21"/>
          <p:cNvSpPr/>
          <p:nvPr/>
        </p:nvSpPr>
        <p:spPr>
          <a:xfrm>
            <a:off x="48006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el diodo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 name="Rectángulo 5"/>
              <p:cNvSpPr/>
              <p:nvPr/>
            </p:nvSpPr>
            <p:spPr>
              <a:xfrm>
                <a:off x="1162287" y="1658035"/>
                <a:ext cx="164993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𝐿𝑑</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𝑡</m:t>
                      </m:r>
                      <m:f>
                        <m:fPr>
                          <m:type m:val="lin"/>
                          <m:ctrlPr>
                            <a:rPr lang="es-EC" sz="1500" i="1">
                              <a:latin typeface="Cambria Math" panose="02040503050406030204" pitchFamily="18" charset="0"/>
                            </a:rPr>
                          </m:ctrlPr>
                        </m:fPr>
                        <m:num>
                          <m:r>
                            <a:rPr lang="es-EC" sz="1500" i="0">
                              <a:latin typeface="Cambria Math" panose="02040503050406030204" pitchFamily="18" charset="0"/>
                            </a:rPr>
                            <m:t>)</m:t>
                          </m:r>
                        </m:num>
                        <m:den>
                          <m:r>
                            <a:rPr lang="es-EC" sz="1500" i="1">
                              <a:latin typeface="Cambria Math" panose="02040503050406030204" pitchFamily="18" charset="0"/>
                            </a:rPr>
                            <m:t>𝑑</m:t>
                          </m:r>
                        </m:den>
                      </m:f>
                      <m:r>
                        <a:rPr lang="es-EC" sz="1500" i="1">
                          <a:latin typeface="Cambria Math" panose="02040503050406030204" pitchFamily="18" charset="0"/>
                        </a:rPr>
                        <m:t>𝑡</m:t>
                      </m:r>
                    </m:oMath>
                  </m:oMathPara>
                </a14:m>
                <a:endParaRPr lang="es-EC" sz="1500" dirty="0"/>
              </a:p>
            </p:txBody>
          </p:sp>
        </mc:Choice>
        <mc:Fallback xmlns="">
          <p:sp>
            <p:nvSpPr>
              <p:cNvPr id="6" name="Rectángulo 5"/>
              <p:cNvSpPr>
                <a:spLocks noRot="1" noChangeAspect="1" noMove="1" noResize="1" noEditPoints="1" noAdjustHandles="1" noChangeArrowheads="1" noChangeShapeType="1" noTextEdit="1"/>
              </p:cNvSpPr>
              <p:nvPr/>
            </p:nvSpPr>
            <p:spPr>
              <a:xfrm>
                <a:off x="1162287" y="1658035"/>
                <a:ext cx="1649939" cy="323165"/>
              </a:xfrm>
              <a:prstGeom prst="rect">
                <a:avLst/>
              </a:prstGeom>
              <a:blipFill rotWithShape="0">
                <a:blip r:embed="rId3"/>
                <a:stretch>
                  <a:fillRect t="-107547" r="-15556" b="-164151"/>
                </a:stretch>
              </a:blipFill>
            </p:spPr>
            <p:txBody>
              <a:bodyPr/>
              <a:lstStyle/>
              <a:p>
                <a:r>
                  <a:rPr lang="es-EC">
                    <a:noFill/>
                  </a:rPr>
                  <a:t> </a:t>
                </a:r>
              </a:p>
            </p:txBody>
          </p:sp>
        </mc:Fallback>
      </mc:AlternateContent>
      <p:pic>
        <p:nvPicPr>
          <p:cNvPr id="24" name="Imagen 23"/>
          <p:cNvPicPr/>
          <p:nvPr/>
        </p:nvPicPr>
        <p:blipFill>
          <a:blip r:embed="rId4"/>
          <a:stretch>
            <a:fillRect/>
          </a:stretch>
        </p:blipFill>
        <p:spPr>
          <a:xfrm>
            <a:off x="381000" y="2078155"/>
            <a:ext cx="3219972" cy="3793213"/>
          </a:xfrm>
          <a:prstGeom prst="rect">
            <a:avLst/>
          </a:prstGeom>
        </p:spPr>
      </p:pic>
      <p:pic>
        <p:nvPicPr>
          <p:cNvPr id="26" name="Imagen 25"/>
          <p:cNvPicPr/>
          <p:nvPr/>
        </p:nvPicPr>
        <p:blipFill>
          <a:blip r:embed="rId5"/>
          <a:stretch>
            <a:fillRect/>
          </a:stretch>
        </p:blipFill>
        <p:spPr>
          <a:xfrm>
            <a:off x="4800600" y="1955859"/>
            <a:ext cx="3198495" cy="1799590"/>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4722287" y="3785652"/>
                <a:ext cx="352853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500" i="1" smtClean="0">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nary>
                        <m:naryPr>
                          <m:limLoc m:val="subSup"/>
                          <m:ctrlPr>
                            <a:rPr lang="es-EC" sz="1500" i="1">
                              <a:latin typeface="Cambria Math" panose="02040503050406030204" pitchFamily="18" charset="0"/>
                            </a:rPr>
                          </m:ctrlPr>
                        </m:naryPr>
                        <m:sub>
                          <m:r>
                            <a:rPr lang="es-EC" sz="1500" i="0">
                              <a:latin typeface="Cambria Math" panose="02040503050406030204" pitchFamily="18" charset="0"/>
                            </a:rPr>
                            <m:t>0</m:t>
                          </m:r>
                        </m:sub>
                        <m:sup>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sup>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d>
                            <m:dPr>
                              <m:ctrlPr>
                                <a:rPr lang="es-EC" sz="1500" i="1">
                                  <a:latin typeface="Cambria Math" panose="02040503050406030204" pitchFamily="18" charset="0"/>
                                </a:rPr>
                              </m:ctrlPr>
                            </m:dPr>
                            <m:e>
                              <m:r>
                                <a:rPr lang="es-EC" sz="1500" i="1">
                                  <a:latin typeface="Cambria Math" panose="02040503050406030204" pitchFamily="18" charset="0"/>
                                </a:rPr>
                                <m:t>𝑡</m:t>
                              </m:r>
                            </m:e>
                          </m:d>
                          <m:r>
                            <a:rPr lang="es-EC" sz="1500" i="1">
                              <a:latin typeface="Cambria Math" panose="02040503050406030204" pitchFamily="18" charset="0"/>
                            </a:rPr>
                            <m:t>𝑑𝑡</m:t>
                          </m:r>
                        </m:e>
                      </m:nary>
                      <m:r>
                        <a:rPr lang="es-EC" sz="1500" b="0" i="1" smtClean="0">
                          <a:latin typeface="Cambria Math" panose="02040503050406030204" pitchFamily="18" charset="0"/>
                        </a:rPr>
                        <m:t>=</m:t>
                      </m:r>
                      <m:f>
                        <m:fPr>
                          <m:ctrlPr>
                            <a:rPr lang="es-EC" sz="1500" i="1">
                              <a:latin typeface="Cambria Math" panose="02040503050406030204" pitchFamily="18" charset="0"/>
                            </a:rPr>
                          </m:ctrlPr>
                        </m:fPr>
                        <m:num>
                          <m:r>
                            <a:rPr lang="es-EC" sz="1500">
                              <a:latin typeface="Cambria Math" panose="02040503050406030204" pitchFamily="18" charset="0"/>
                            </a:rPr>
                            <m:t>1</m:t>
                          </m:r>
                        </m:num>
                        <m:den>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den>
                      </m:f>
                      <m:d>
                        <m:dPr>
                          <m:ctrlPr>
                            <a:rPr lang="es-EC" sz="1500" i="1" smtClean="0">
                              <a:latin typeface="Cambria Math" panose="02040503050406030204" pitchFamily="18" charset="0"/>
                            </a:rPr>
                          </m:ctrlPr>
                        </m:dPr>
                        <m:e>
                          <m:f>
                            <m:fPr>
                              <m:ctrlPr>
                                <a:rPr lang="es-EC" sz="1500" i="1">
                                  <a:latin typeface="Cambria Math" panose="02040503050406030204" pitchFamily="18" charset="0"/>
                                </a:rPr>
                              </m:ctrlPr>
                            </m:fPr>
                            <m:num>
                              <m:r>
                                <a:rPr lang="es-EC" sz="1500" i="1">
                                  <a:latin typeface="Cambria Math" panose="02040503050406030204" pitchFamily="18" charset="0"/>
                                </a:rPr>
                                <m:t>1</m:t>
                              </m:r>
                            </m:num>
                            <m:den>
                              <m:r>
                                <a:rPr lang="es-EC" sz="1500" i="1">
                                  <a:latin typeface="Cambria Math" panose="02040503050406030204" pitchFamily="18" charset="0"/>
                                </a:rPr>
                                <m:t>2</m:t>
                              </m:r>
                            </m:den>
                          </m:f>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𝐷𝑝𝑖𝑐𝑜</m:t>
                              </m:r>
                            </m:sub>
                          </m:sSub>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1">
                                  <a:latin typeface="Cambria Math" panose="02040503050406030204" pitchFamily="18" charset="0"/>
                                </a:rPr>
                                <m:t>2</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e>
                      </m:d>
                    </m:oMath>
                  </m:oMathPara>
                </a14:m>
                <a:endParaRPr lang="es-EC" sz="1500" dirty="0"/>
              </a:p>
            </p:txBody>
          </p:sp>
        </mc:Choice>
        <mc:Fallback xmlns="">
          <p:sp>
            <p:nvSpPr>
              <p:cNvPr id="9" name="Rectángulo 8"/>
              <p:cNvSpPr>
                <a:spLocks noRot="1" noChangeAspect="1" noMove="1" noResize="1" noEditPoints="1" noAdjustHandles="1" noChangeArrowheads="1" noChangeShapeType="1" noTextEdit="1"/>
              </p:cNvSpPr>
              <p:nvPr/>
            </p:nvSpPr>
            <p:spPr>
              <a:xfrm>
                <a:off x="4722287" y="3785652"/>
                <a:ext cx="3528530" cy="618311"/>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5194866" y="4421611"/>
                <a:ext cx="2363532" cy="5690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𝐷𝑝𝑖𝑐𝑜</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1</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2</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oMath>
                  </m:oMathPara>
                </a14:m>
                <a:endParaRPr lang="es-EC" sz="1500" dirty="0"/>
              </a:p>
            </p:txBody>
          </p:sp>
        </mc:Choice>
        <mc:Fallback xmlns="">
          <p:sp>
            <p:nvSpPr>
              <p:cNvPr id="2" name="Rectángulo 1"/>
              <p:cNvSpPr>
                <a:spLocks noRot="1" noChangeAspect="1" noMove="1" noResize="1" noEditPoints="1" noAdjustHandles="1" noChangeArrowheads="1" noChangeShapeType="1" noTextEdit="1"/>
              </p:cNvSpPr>
              <p:nvPr/>
            </p:nvSpPr>
            <p:spPr>
              <a:xfrm>
                <a:off x="5194866" y="4421611"/>
                <a:ext cx="2363532" cy="569067"/>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308749" y="5121121"/>
                <a:ext cx="281250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500" i="1">
                              <a:latin typeface="Cambria Math" panose="02040503050406030204" pitchFamily="18" charset="0"/>
                            </a:rPr>
                          </m:ctrlPr>
                        </m:dPr>
                        <m:e>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𝐷</m:t>
                              </m:r>
                            </m:sub>
                          </m:sSub>
                        </m:e>
                      </m:d>
                      <m:r>
                        <a:rPr lang="es-EC" sz="1500" i="0">
                          <a:latin typeface="Cambria Math" panose="02040503050406030204" pitchFamily="18" charset="0"/>
                        </a:rPr>
                        <m:t>=</m:t>
                      </m:r>
                      <m:f>
                        <m:fPr>
                          <m:ctrlPr>
                            <a:rPr lang="es-EC" sz="1500" i="1">
                              <a:latin typeface="Cambria Math" panose="02040503050406030204" pitchFamily="18" charset="0"/>
                            </a:rPr>
                          </m:ctrlPr>
                        </m:fPr>
                        <m:num>
                          <m:r>
                            <a:rPr lang="es-EC" sz="1500" i="0">
                              <a:latin typeface="Cambria Math" panose="02040503050406030204" pitchFamily="18" charset="0"/>
                            </a:rPr>
                            <m:t>1</m:t>
                          </m:r>
                        </m:num>
                        <m:den>
                          <m:r>
                            <a:rPr lang="es-EC" sz="1500" i="0">
                              <a:latin typeface="Cambria Math" panose="02040503050406030204" pitchFamily="18" charset="0"/>
                            </a:rPr>
                            <m:t>2</m:t>
                          </m:r>
                        </m:den>
                      </m:f>
                      <m:d>
                        <m:dPr>
                          <m:ctrlPr>
                            <a:rPr lang="es-EC" sz="1500" i="1">
                              <a:latin typeface="Cambria Math" panose="02040503050406030204" pitchFamily="18" charset="0"/>
                            </a:rPr>
                          </m:ctrlPr>
                        </m:dPr>
                        <m:e>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1</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r>
                            <a:rPr lang="es-EC" sz="1500" i="0">
                              <a:latin typeface="Cambria Math" panose="02040503050406030204" pitchFamily="18" charset="0"/>
                            </a:rPr>
                            <m:t>+</m:t>
                          </m:r>
                          <m:f>
                            <m:fPr>
                              <m:ctrlPr>
                                <a:rPr lang="es-EC" sz="1500" i="1">
                                  <a:latin typeface="Cambria Math" panose="02040503050406030204" pitchFamily="18" charset="0"/>
                                </a:rPr>
                              </m:ctrlPr>
                            </m:fPr>
                            <m:num>
                              <m:sSub>
                                <m:sSubPr>
                                  <m:ctrlPr>
                                    <a:rPr lang="es-EC" sz="1500" i="1">
                                      <a:latin typeface="Cambria Math" panose="02040503050406030204" pitchFamily="18" charset="0"/>
                                    </a:rPr>
                                  </m:ctrlPr>
                                </m:sSubPr>
                                <m:e>
                                  <m:r>
                                    <a:rPr lang="es-EC" sz="1500" i="1">
                                      <a:latin typeface="Cambria Math" panose="02040503050406030204" pitchFamily="18" charset="0"/>
                                    </a:rPr>
                                    <m:t>𝑉</m:t>
                                  </m:r>
                                </m:e>
                                <m:sub>
                                  <m:r>
                                    <a:rPr lang="es-EC" sz="1500" i="1">
                                      <a:latin typeface="Cambria Math" panose="02040503050406030204" pitchFamily="18" charset="0"/>
                                    </a:rPr>
                                    <m:t>𝑔</m:t>
                                  </m:r>
                                </m:sub>
                              </m:sSub>
                            </m:num>
                            <m:den>
                              <m:sSub>
                                <m:sSubPr>
                                  <m:ctrlPr>
                                    <a:rPr lang="es-EC" sz="1500" i="1">
                                      <a:latin typeface="Cambria Math" panose="02040503050406030204" pitchFamily="18" charset="0"/>
                                    </a:rPr>
                                  </m:ctrlPr>
                                </m:sSubPr>
                                <m:e>
                                  <m:r>
                                    <a:rPr lang="es-EC" sz="1500" i="1">
                                      <a:latin typeface="Cambria Math" panose="02040503050406030204" pitchFamily="18" charset="0"/>
                                    </a:rPr>
                                    <m:t>𝐿</m:t>
                                  </m:r>
                                </m:e>
                                <m:sub>
                                  <m:r>
                                    <a:rPr lang="es-EC" sz="1500" i="0">
                                      <a:latin typeface="Cambria Math" panose="02040503050406030204" pitchFamily="18" charset="0"/>
                                    </a:rPr>
                                    <m:t>2</m:t>
                                  </m:r>
                                </m:sub>
                              </m:sSub>
                            </m:den>
                          </m:f>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1</m:t>
                              </m:r>
                            </m:sub>
                          </m:sSub>
                          <m:sSub>
                            <m:sSubPr>
                              <m:ctrlPr>
                                <a:rPr lang="es-EC" sz="1500" i="1">
                                  <a:latin typeface="Cambria Math" panose="02040503050406030204" pitchFamily="18" charset="0"/>
                                </a:rPr>
                              </m:ctrlPr>
                            </m:sSubPr>
                            <m:e>
                              <m:r>
                                <a:rPr lang="es-EC" sz="1500" i="1">
                                  <a:latin typeface="Cambria Math" panose="02040503050406030204" pitchFamily="18" charset="0"/>
                                </a:rPr>
                                <m:t>𝑇</m:t>
                              </m:r>
                            </m:e>
                            <m:sub>
                              <m:r>
                                <a:rPr lang="es-EC" sz="1500" i="1">
                                  <a:latin typeface="Cambria Math" panose="02040503050406030204" pitchFamily="18" charset="0"/>
                                </a:rPr>
                                <m:t>𝑠</m:t>
                              </m:r>
                            </m:sub>
                          </m:sSub>
                        </m:e>
                      </m:d>
                      <m:sSub>
                        <m:sSubPr>
                          <m:ctrlPr>
                            <a:rPr lang="es-EC" sz="1500" i="1">
                              <a:latin typeface="Cambria Math" panose="02040503050406030204" pitchFamily="18" charset="0"/>
                            </a:rPr>
                          </m:ctrlPr>
                        </m:sSubPr>
                        <m:e>
                          <m:r>
                            <a:rPr lang="es-EC" sz="1500" i="1">
                              <a:latin typeface="Cambria Math" panose="02040503050406030204" pitchFamily="18" charset="0"/>
                            </a:rPr>
                            <m:t>𝐷</m:t>
                          </m:r>
                        </m:e>
                        <m:sub>
                          <m:r>
                            <a:rPr lang="es-EC" sz="1500" i="0">
                              <a:latin typeface="Cambria Math" panose="02040503050406030204" pitchFamily="18" charset="0"/>
                            </a:rPr>
                            <m:t>2</m:t>
                          </m:r>
                        </m:sub>
                      </m:sSub>
                    </m:oMath>
                  </m:oMathPara>
                </a14:m>
                <a:endParaRPr lang="es-EC" sz="1500" dirty="0"/>
              </a:p>
            </p:txBody>
          </p:sp>
        </mc:Choice>
        <mc:Fallback xmlns="">
          <p:sp>
            <p:nvSpPr>
              <p:cNvPr id="5" name="Rectángulo 4"/>
              <p:cNvSpPr>
                <a:spLocks noRot="1" noChangeAspect="1" noMove="1" noResize="1" noEditPoints="1" noAdjustHandles="1" noChangeArrowheads="1" noChangeShapeType="1" noTextEdit="1"/>
              </p:cNvSpPr>
              <p:nvPr/>
            </p:nvSpPr>
            <p:spPr>
              <a:xfrm>
                <a:off x="4308749" y="5121121"/>
                <a:ext cx="2812501" cy="610936"/>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7592793" y="5090371"/>
                <a:ext cx="106670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effectLst/>
                              <a:latin typeface="Cambria Math" panose="02040503050406030204" pitchFamily="18" charset="0"/>
                              <a:cs typeface="Times New Roman" panose="02020603050405020304" pitchFamily="18" charset="0"/>
                            </a:rPr>
                          </m:ctrlPr>
                        </m:dPr>
                        <m:e>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𝐷</m:t>
                              </m:r>
                            </m:sub>
                          </m:sSub>
                        </m:e>
                      </m:d>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𝑅</m:t>
                          </m:r>
                        </m:den>
                      </m:f>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7592793" y="5090371"/>
                <a:ext cx="1066702" cy="609077"/>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036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39</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los inductores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Rectángulo 21"/>
          <p:cNvSpPr/>
          <p:nvPr/>
        </p:nvSpPr>
        <p:spPr>
          <a:xfrm>
            <a:off x="48006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Forma de onda de la corriente en el diodo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2" name="Rectángulo 31"/>
          <p:cNvSpPr/>
          <p:nvPr/>
        </p:nvSpPr>
        <p:spPr>
          <a:xfrm>
            <a:off x="5077220" y="5016753"/>
            <a:ext cx="2612507" cy="744267"/>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6" name="Rectángulo 5"/>
              <p:cNvSpPr/>
              <p:nvPr/>
            </p:nvSpPr>
            <p:spPr>
              <a:xfrm>
                <a:off x="1162287" y="1658035"/>
                <a:ext cx="164993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500" i="1">
                              <a:latin typeface="Cambria Math" panose="02040503050406030204" pitchFamily="18" charset="0"/>
                            </a:rPr>
                          </m:ctrlPr>
                        </m:sSubPr>
                        <m:e>
                          <m:r>
                            <a:rPr lang="es-EC" sz="1500" i="1">
                              <a:latin typeface="Cambria Math" panose="02040503050406030204" pitchFamily="18" charset="0"/>
                            </a:rPr>
                            <m:t>𝑣</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𝐿𝑑</m:t>
                      </m:r>
                      <m:sSub>
                        <m:sSubPr>
                          <m:ctrlPr>
                            <a:rPr lang="es-EC" sz="1500" i="1">
                              <a:latin typeface="Cambria Math" panose="02040503050406030204" pitchFamily="18" charset="0"/>
                            </a:rPr>
                          </m:ctrlPr>
                        </m:sSubPr>
                        <m:e>
                          <m:r>
                            <a:rPr lang="es-EC" sz="1500" i="1">
                              <a:latin typeface="Cambria Math" panose="02040503050406030204" pitchFamily="18" charset="0"/>
                            </a:rPr>
                            <m:t>𝑖</m:t>
                          </m:r>
                        </m:e>
                        <m:sub>
                          <m:r>
                            <a:rPr lang="es-EC" sz="1500" i="1">
                              <a:latin typeface="Cambria Math" panose="02040503050406030204" pitchFamily="18" charset="0"/>
                            </a:rPr>
                            <m:t>𝐿</m:t>
                          </m:r>
                        </m:sub>
                      </m:sSub>
                      <m:r>
                        <a:rPr lang="es-EC" sz="1500" i="0">
                          <a:latin typeface="Cambria Math" panose="02040503050406030204" pitchFamily="18" charset="0"/>
                        </a:rPr>
                        <m:t>(</m:t>
                      </m:r>
                      <m:r>
                        <a:rPr lang="es-EC" sz="1500" i="1">
                          <a:latin typeface="Cambria Math" panose="02040503050406030204" pitchFamily="18" charset="0"/>
                        </a:rPr>
                        <m:t>𝑡</m:t>
                      </m:r>
                      <m:f>
                        <m:fPr>
                          <m:type m:val="lin"/>
                          <m:ctrlPr>
                            <a:rPr lang="es-EC" sz="1500" i="1">
                              <a:latin typeface="Cambria Math" panose="02040503050406030204" pitchFamily="18" charset="0"/>
                            </a:rPr>
                          </m:ctrlPr>
                        </m:fPr>
                        <m:num>
                          <m:r>
                            <a:rPr lang="es-EC" sz="1500" i="0">
                              <a:latin typeface="Cambria Math" panose="02040503050406030204" pitchFamily="18" charset="0"/>
                            </a:rPr>
                            <m:t>)</m:t>
                          </m:r>
                        </m:num>
                        <m:den>
                          <m:r>
                            <a:rPr lang="es-EC" sz="1500" i="1">
                              <a:latin typeface="Cambria Math" panose="02040503050406030204" pitchFamily="18" charset="0"/>
                            </a:rPr>
                            <m:t>𝑑</m:t>
                          </m:r>
                        </m:den>
                      </m:f>
                      <m:r>
                        <a:rPr lang="es-EC" sz="1500" i="1">
                          <a:latin typeface="Cambria Math" panose="02040503050406030204" pitchFamily="18" charset="0"/>
                        </a:rPr>
                        <m:t>𝑡</m:t>
                      </m:r>
                    </m:oMath>
                  </m:oMathPara>
                </a14:m>
                <a:endParaRPr lang="es-EC" sz="1500" dirty="0"/>
              </a:p>
            </p:txBody>
          </p:sp>
        </mc:Choice>
        <mc:Fallback xmlns="">
          <p:sp>
            <p:nvSpPr>
              <p:cNvPr id="6" name="Rectángulo 5"/>
              <p:cNvSpPr>
                <a:spLocks noRot="1" noChangeAspect="1" noMove="1" noResize="1" noEditPoints="1" noAdjustHandles="1" noChangeArrowheads="1" noChangeShapeType="1" noTextEdit="1"/>
              </p:cNvSpPr>
              <p:nvPr/>
            </p:nvSpPr>
            <p:spPr>
              <a:xfrm>
                <a:off x="1162287" y="1658035"/>
                <a:ext cx="1649939" cy="323165"/>
              </a:xfrm>
              <a:prstGeom prst="rect">
                <a:avLst/>
              </a:prstGeom>
              <a:blipFill rotWithShape="0">
                <a:blip r:embed="rId3"/>
                <a:stretch>
                  <a:fillRect t="-107547" r="-15556" b="-164151"/>
                </a:stretch>
              </a:blipFill>
            </p:spPr>
            <p:txBody>
              <a:bodyPr/>
              <a:lstStyle/>
              <a:p>
                <a:r>
                  <a:rPr lang="es-EC">
                    <a:noFill/>
                  </a:rPr>
                  <a:t> </a:t>
                </a:r>
              </a:p>
            </p:txBody>
          </p:sp>
        </mc:Fallback>
      </mc:AlternateContent>
      <p:pic>
        <p:nvPicPr>
          <p:cNvPr id="24" name="Imagen 23"/>
          <p:cNvPicPr/>
          <p:nvPr/>
        </p:nvPicPr>
        <p:blipFill>
          <a:blip r:embed="rId4"/>
          <a:stretch>
            <a:fillRect/>
          </a:stretch>
        </p:blipFill>
        <p:spPr>
          <a:xfrm>
            <a:off x="381000" y="2078155"/>
            <a:ext cx="3219972" cy="3793213"/>
          </a:xfrm>
          <a:prstGeom prst="rect">
            <a:avLst/>
          </a:prstGeom>
        </p:spPr>
      </p:pic>
      <p:pic>
        <p:nvPicPr>
          <p:cNvPr id="26" name="Imagen 25"/>
          <p:cNvPicPr/>
          <p:nvPr/>
        </p:nvPicPr>
        <p:blipFill>
          <a:blip r:embed="rId5"/>
          <a:stretch>
            <a:fillRect/>
          </a:stretch>
        </p:blipFill>
        <p:spPr>
          <a:xfrm>
            <a:off x="4800600" y="1955859"/>
            <a:ext cx="3198495" cy="179959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696460" y="3913113"/>
                <a:ext cx="3539851" cy="8072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400" i="1">
                              <a:latin typeface="Cambria Math" panose="02040503050406030204" pitchFamily="18" charset="0"/>
                            </a:rPr>
                          </m:ctrlPr>
                        </m:fPr>
                        <m:num>
                          <m:r>
                            <a:rPr lang="es-EC" sz="1400" i="0">
                              <a:latin typeface="Cambria Math" panose="02040503050406030204" pitchFamily="18" charset="0"/>
                            </a:rPr>
                            <m:t>1</m:t>
                          </m:r>
                        </m:num>
                        <m:den>
                          <m:r>
                            <a:rPr lang="es-EC" sz="1400" i="0">
                              <a:latin typeface="Cambria Math" panose="02040503050406030204" pitchFamily="18" charset="0"/>
                            </a:rPr>
                            <m:t>2</m:t>
                          </m:r>
                        </m:den>
                      </m:f>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𝑔</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0">
                                      <a:latin typeface="Cambria Math" panose="02040503050406030204" pitchFamily="18" charset="0"/>
                                    </a:rPr>
                                    <m:t>1</m:t>
                                  </m:r>
                                </m:sub>
                              </m:sSub>
                            </m:den>
                          </m:f>
                          <m:sSub>
                            <m:sSubPr>
                              <m:ctrlPr>
                                <a:rPr lang="es-EC" sz="1400" i="1">
                                  <a:latin typeface="Cambria Math" panose="02040503050406030204" pitchFamily="18" charset="0"/>
                                </a:rPr>
                              </m:ctrlPr>
                            </m:sSubPr>
                            <m:e>
                              <m:r>
                                <a:rPr lang="es-EC" sz="1400" i="1">
                                  <a:latin typeface="Cambria Math" panose="02040503050406030204" pitchFamily="18" charset="0"/>
                                </a:rPr>
                                <m:t>𝐷</m:t>
                              </m:r>
                            </m:e>
                            <m:sub>
                              <m:r>
                                <a:rPr lang="es-EC" sz="1400" i="0">
                                  <a:latin typeface="Cambria Math" panose="02040503050406030204" pitchFamily="18" charset="0"/>
                                </a:rPr>
                                <m:t>1</m:t>
                              </m:r>
                            </m:sub>
                          </m:sSub>
                          <m:sSub>
                            <m:sSubPr>
                              <m:ctrlPr>
                                <a:rPr lang="es-EC" sz="1400" i="1">
                                  <a:latin typeface="Cambria Math" panose="02040503050406030204" pitchFamily="18" charset="0"/>
                                </a:rPr>
                              </m:ctrlPr>
                            </m:sSubPr>
                            <m:e>
                              <m:r>
                                <a:rPr lang="es-EC" sz="1400" i="1">
                                  <a:latin typeface="Cambria Math" panose="02040503050406030204" pitchFamily="18" charset="0"/>
                                </a:rPr>
                                <m:t>𝑇</m:t>
                              </m:r>
                            </m:e>
                            <m:sub>
                              <m:r>
                                <a:rPr lang="es-EC" sz="1400" i="1">
                                  <a:latin typeface="Cambria Math" panose="02040503050406030204" pitchFamily="18" charset="0"/>
                                </a:rPr>
                                <m:t>𝑠</m:t>
                              </m:r>
                            </m:sub>
                          </m:sSub>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𝑔</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0">
                                      <a:latin typeface="Cambria Math" panose="02040503050406030204" pitchFamily="18" charset="0"/>
                                    </a:rPr>
                                    <m:t>2</m:t>
                                  </m:r>
                                </m:sub>
                              </m:sSub>
                            </m:den>
                          </m:f>
                          <m:sSub>
                            <m:sSubPr>
                              <m:ctrlPr>
                                <a:rPr lang="es-EC" sz="1400" i="1">
                                  <a:latin typeface="Cambria Math" panose="02040503050406030204" pitchFamily="18" charset="0"/>
                                </a:rPr>
                              </m:ctrlPr>
                            </m:sSubPr>
                            <m:e>
                              <m:r>
                                <a:rPr lang="es-EC" sz="1400" i="1">
                                  <a:latin typeface="Cambria Math" panose="02040503050406030204" pitchFamily="18" charset="0"/>
                                </a:rPr>
                                <m:t>𝐷</m:t>
                              </m:r>
                            </m:e>
                            <m:sub>
                              <m:r>
                                <a:rPr lang="es-EC" sz="1400" i="0">
                                  <a:latin typeface="Cambria Math" panose="02040503050406030204" pitchFamily="18" charset="0"/>
                                </a:rPr>
                                <m:t>1</m:t>
                              </m:r>
                            </m:sub>
                          </m:sSub>
                          <m:sSub>
                            <m:sSubPr>
                              <m:ctrlPr>
                                <a:rPr lang="es-EC" sz="1400" i="1">
                                  <a:latin typeface="Cambria Math" panose="02040503050406030204" pitchFamily="18" charset="0"/>
                                </a:rPr>
                              </m:ctrlPr>
                            </m:sSubPr>
                            <m:e>
                              <m:r>
                                <a:rPr lang="es-EC" sz="1400" i="1">
                                  <a:latin typeface="Cambria Math" panose="02040503050406030204" pitchFamily="18" charset="0"/>
                                </a:rPr>
                                <m:t>𝑇</m:t>
                              </m:r>
                            </m:e>
                            <m:sub>
                              <m:r>
                                <a:rPr lang="es-EC" sz="1400" i="1">
                                  <a:latin typeface="Cambria Math" panose="02040503050406030204" pitchFamily="18" charset="0"/>
                                </a:rPr>
                                <m:t>𝑠</m:t>
                              </m:r>
                            </m:sub>
                          </m:sSub>
                        </m:e>
                      </m:d>
                      <m:sSub>
                        <m:sSubPr>
                          <m:ctrlPr>
                            <a:rPr lang="es-EC" sz="1400" i="1">
                              <a:latin typeface="Cambria Math" panose="02040503050406030204" pitchFamily="18" charset="0"/>
                            </a:rPr>
                          </m:ctrlPr>
                        </m:sSubPr>
                        <m:e>
                          <m:r>
                            <a:rPr lang="es-EC" sz="1400" i="1">
                              <a:latin typeface="Cambria Math" panose="02040503050406030204" pitchFamily="18" charset="0"/>
                            </a:rPr>
                            <m:t>𝐷</m:t>
                          </m:r>
                        </m:e>
                        <m:sub>
                          <m:r>
                            <a:rPr lang="es-EC" sz="1400" i="0">
                              <a:latin typeface="Cambria Math" panose="02040503050406030204" pitchFamily="18" charset="0"/>
                            </a:rPr>
                            <m:t>2</m:t>
                          </m:r>
                        </m:sub>
                      </m:sSub>
                      <m:r>
                        <a:rPr lang="es-EC" sz="1400" b="0" i="1" smtClean="0">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𝑉</m:t>
                          </m:r>
                        </m:num>
                        <m:den>
                          <m:r>
                            <a:rPr lang="es-EC" sz="1600" i="1">
                              <a:latin typeface="Cambria Math" panose="02040503050406030204" pitchFamily="18" charset="0"/>
                            </a:rPr>
                            <m:t>𝑅</m:t>
                          </m:r>
                        </m:den>
                      </m:f>
                    </m:oMath>
                  </m:oMathPara>
                </a14:m>
                <a:endParaRPr lang="es-EC" sz="1600" dirty="0"/>
              </a:p>
              <a:p>
                <a:endParaRPr lang="es-EC" sz="1500" dirty="0"/>
              </a:p>
            </p:txBody>
          </p:sp>
        </mc:Choice>
        <mc:Fallback xmlns="">
          <p:sp>
            <p:nvSpPr>
              <p:cNvPr id="5" name="Rectángulo 4"/>
              <p:cNvSpPr>
                <a:spLocks noRot="1" noChangeAspect="1" noMove="1" noResize="1" noEditPoints="1" noAdjustHandles="1" noChangeArrowheads="1" noChangeShapeType="1" noTextEdit="1"/>
              </p:cNvSpPr>
              <p:nvPr/>
            </p:nvSpPr>
            <p:spPr>
              <a:xfrm>
                <a:off x="4696460" y="3913113"/>
                <a:ext cx="3539851" cy="807209"/>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765819" y="4535656"/>
                <a:ext cx="4863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1</m:t>
                          </m:r>
                        </m:sub>
                      </m:sSub>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6765819" y="4535656"/>
                <a:ext cx="486352" cy="369332"/>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214612" y="4535656"/>
                <a:ext cx="404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𝐷</m:t>
                      </m:r>
                    </m:oMath>
                  </m:oMathPara>
                </a14:m>
                <a:endParaRPr lang="es-EC" dirty="0"/>
              </a:p>
            </p:txBody>
          </p:sp>
        </mc:Choice>
        <mc:Fallback xmlns="">
          <p:sp>
            <p:nvSpPr>
              <p:cNvPr id="17" name="Rectángulo 16"/>
              <p:cNvSpPr>
                <a:spLocks noRot="1" noChangeAspect="1" noMove="1" noResize="1" noEditPoints="1" noAdjustHandles="1" noChangeArrowheads="1" noChangeShapeType="1" noTextEdit="1"/>
              </p:cNvSpPr>
              <p:nvPr/>
            </p:nvSpPr>
            <p:spPr>
              <a:xfrm>
                <a:off x="5214612" y="4535656"/>
                <a:ext cx="404598" cy="369332"/>
              </a:xfrm>
              <a:prstGeom prst="rect">
                <a:avLst/>
              </a:prstGeom>
              <a:blipFill rotWithShape="0">
                <a:blip r:embed="rId8"/>
                <a:stretch>
                  <a:fillRect/>
                </a:stretch>
              </a:blipFill>
            </p:spPr>
            <p:txBody>
              <a:bodyPr/>
              <a:lstStyle/>
              <a:p>
                <a:r>
                  <a:rPr lang="es-EC">
                    <a:noFill/>
                  </a:rPr>
                  <a:t> </a:t>
                </a:r>
              </a:p>
            </p:txBody>
          </p:sp>
        </mc:Fallback>
      </mc:AlternateContent>
      <p:sp>
        <p:nvSpPr>
          <p:cNvPr id="18" name="Rectángulo 17"/>
          <p:cNvSpPr/>
          <p:nvPr/>
        </p:nvSpPr>
        <p:spPr>
          <a:xfrm>
            <a:off x="5416911" y="4400060"/>
            <a:ext cx="5638800" cy="64052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coincide con</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4613549" y="5060191"/>
                <a:ext cx="3539851" cy="8072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400" i="1" smtClean="0">
                              <a:latin typeface="Cambria Math" panose="02040503050406030204" pitchFamily="18" charset="0"/>
                            </a:rPr>
                          </m:ctrlPr>
                        </m:fPr>
                        <m:num>
                          <m:r>
                            <a:rPr lang="es-EC" sz="1400" i="0">
                              <a:latin typeface="Cambria Math" panose="02040503050406030204" pitchFamily="18" charset="0"/>
                            </a:rPr>
                            <m:t>1</m:t>
                          </m:r>
                        </m:num>
                        <m:den>
                          <m:r>
                            <a:rPr lang="es-EC" sz="1400" i="0">
                              <a:latin typeface="Cambria Math" panose="02040503050406030204" pitchFamily="18" charset="0"/>
                            </a:rPr>
                            <m:t>2</m:t>
                          </m:r>
                        </m:den>
                      </m:f>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𝑔</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0">
                                      <a:latin typeface="Cambria Math" panose="02040503050406030204" pitchFamily="18" charset="0"/>
                                    </a:rPr>
                                    <m:t>1</m:t>
                                  </m:r>
                                </m:sub>
                              </m:sSub>
                            </m:den>
                          </m:f>
                          <m:r>
                            <a:rPr lang="es-EC" sz="1400" b="0" i="1" smtClean="0">
                              <a:latin typeface="Cambria Math" panose="02040503050406030204" pitchFamily="18" charset="0"/>
                            </a:rPr>
                            <m:t>𝐷</m:t>
                          </m:r>
                          <m:sSub>
                            <m:sSubPr>
                              <m:ctrlPr>
                                <a:rPr lang="es-EC" sz="1400" i="1">
                                  <a:latin typeface="Cambria Math" panose="02040503050406030204" pitchFamily="18" charset="0"/>
                                </a:rPr>
                              </m:ctrlPr>
                            </m:sSubPr>
                            <m:e>
                              <m:r>
                                <a:rPr lang="es-EC" sz="1400" i="1">
                                  <a:latin typeface="Cambria Math" panose="02040503050406030204" pitchFamily="18" charset="0"/>
                                </a:rPr>
                                <m:t>𝑇</m:t>
                              </m:r>
                            </m:e>
                            <m:sub>
                              <m:r>
                                <a:rPr lang="es-EC" sz="1400" i="1">
                                  <a:latin typeface="Cambria Math" panose="02040503050406030204" pitchFamily="18" charset="0"/>
                                </a:rPr>
                                <m:t>𝑠</m:t>
                              </m:r>
                            </m:sub>
                          </m:sSub>
                          <m:r>
                            <a:rPr lang="es-EC" sz="1400" i="0">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𝑉</m:t>
                                  </m:r>
                                </m:e>
                                <m:sub>
                                  <m:r>
                                    <a:rPr lang="es-EC" sz="1400" i="1">
                                      <a:latin typeface="Cambria Math" panose="02040503050406030204" pitchFamily="18" charset="0"/>
                                    </a:rPr>
                                    <m:t>𝑔</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0">
                                      <a:latin typeface="Cambria Math" panose="02040503050406030204" pitchFamily="18" charset="0"/>
                                    </a:rPr>
                                    <m:t>2</m:t>
                                  </m:r>
                                </m:sub>
                              </m:sSub>
                            </m:den>
                          </m:f>
                          <m:r>
                            <a:rPr lang="es-EC" sz="1400" b="0" i="1" smtClean="0">
                              <a:latin typeface="Cambria Math" panose="02040503050406030204" pitchFamily="18" charset="0"/>
                            </a:rPr>
                            <m:t>𝐷</m:t>
                          </m:r>
                          <m:sSub>
                            <m:sSubPr>
                              <m:ctrlPr>
                                <a:rPr lang="es-EC" sz="1400" i="1">
                                  <a:latin typeface="Cambria Math" panose="02040503050406030204" pitchFamily="18" charset="0"/>
                                </a:rPr>
                              </m:ctrlPr>
                            </m:sSubPr>
                            <m:e>
                              <m:r>
                                <a:rPr lang="es-EC" sz="1400" i="1">
                                  <a:latin typeface="Cambria Math" panose="02040503050406030204" pitchFamily="18" charset="0"/>
                                </a:rPr>
                                <m:t>𝑇</m:t>
                              </m:r>
                            </m:e>
                            <m:sub>
                              <m:r>
                                <a:rPr lang="es-EC" sz="1400" i="1">
                                  <a:latin typeface="Cambria Math" panose="02040503050406030204" pitchFamily="18" charset="0"/>
                                </a:rPr>
                                <m:t>𝑠</m:t>
                              </m:r>
                            </m:sub>
                          </m:sSub>
                        </m:e>
                      </m:d>
                      <m:sSub>
                        <m:sSubPr>
                          <m:ctrlPr>
                            <a:rPr lang="es-EC" sz="1400" i="1">
                              <a:latin typeface="Cambria Math" panose="02040503050406030204" pitchFamily="18" charset="0"/>
                            </a:rPr>
                          </m:ctrlPr>
                        </m:sSubPr>
                        <m:e>
                          <m:r>
                            <a:rPr lang="es-EC" sz="1400" i="1">
                              <a:latin typeface="Cambria Math" panose="02040503050406030204" pitchFamily="18" charset="0"/>
                            </a:rPr>
                            <m:t>𝐷</m:t>
                          </m:r>
                        </m:e>
                        <m:sub>
                          <m:r>
                            <a:rPr lang="es-EC" sz="1400" i="0">
                              <a:latin typeface="Cambria Math" panose="02040503050406030204" pitchFamily="18" charset="0"/>
                            </a:rPr>
                            <m:t>2</m:t>
                          </m:r>
                        </m:sub>
                      </m:sSub>
                      <m:r>
                        <a:rPr lang="es-EC" sz="1400" b="0" i="1" smtClean="0">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𝑉</m:t>
                          </m:r>
                        </m:num>
                        <m:den>
                          <m:r>
                            <a:rPr lang="es-EC" sz="1600" i="1">
                              <a:latin typeface="Cambria Math" panose="02040503050406030204" pitchFamily="18" charset="0"/>
                            </a:rPr>
                            <m:t>𝑅</m:t>
                          </m:r>
                        </m:den>
                      </m:f>
                    </m:oMath>
                  </m:oMathPara>
                </a14:m>
                <a:endParaRPr lang="es-EC" sz="1600" dirty="0"/>
              </a:p>
              <a:p>
                <a:endParaRPr lang="es-EC" sz="1500" dirty="0"/>
              </a:p>
            </p:txBody>
          </p:sp>
        </mc:Choice>
        <mc:Fallback xmlns="">
          <p:sp>
            <p:nvSpPr>
              <p:cNvPr id="23" name="Rectángulo 22"/>
              <p:cNvSpPr>
                <a:spLocks noRot="1" noChangeAspect="1" noMove="1" noResize="1" noEditPoints="1" noAdjustHandles="1" noChangeArrowheads="1" noChangeShapeType="1" noTextEdit="1"/>
              </p:cNvSpPr>
              <p:nvPr/>
            </p:nvSpPr>
            <p:spPr>
              <a:xfrm>
                <a:off x="4613549" y="5060191"/>
                <a:ext cx="3539851" cy="807209"/>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57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32"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JUSTIFICACIÓN</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a:t>
            </a:fld>
            <a:endParaRPr lang="es-ES"/>
          </a:p>
        </p:txBody>
      </p:sp>
      <p:pic>
        <p:nvPicPr>
          <p:cNvPr id="2050" name="Picture 2" descr="Resultado de imagen para ENERGÃA FOTOVOLTA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18851"/>
            <a:ext cx="3657600" cy="2074743"/>
          </a:xfrm>
          <a:prstGeom prst="roundRect">
            <a:avLst>
              <a:gd name="adj" fmla="val 8594"/>
            </a:avLst>
          </a:prstGeom>
          <a:solidFill>
            <a:srgbClr val="FFFFFF">
              <a:shade val="85000"/>
            </a:srgbClr>
          </a:solidFill>
          <a:ln>
            <a:noFill/>
          </a:ln>
          <a:effectLst/>
          <a:extLst/>
        </p:spPr>
      </p:pic>
      <p:sp>
        <p:nvSpPr>
          <p:cNvPr id="9" name="Rectángulo 8"/>
          <p:cNvSpPr/>
          <p:nvPr/>
        </p:nvSpPr>
        <p:spPr>
          <a:xfrm>
            <a:off x="505484" y="1023698"/>
            <a:ext cx="4170632" cy="1115083"/>
          </a:xfrm>
          <a:prstGeom prst="rect">
            <a:avLst/>
          </a:prstGeom>
          <a:noFill/>
          <a:ln>
            <a:solidFill>
              <a:srgbClr val="92D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La energía solar fotovoltaica, es una alternativa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 la generación de energía eléctrica.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Sin embargo, el costo de generación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es elevado.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0" name="Rectángulo 9"/>
          <p:cNvSpPr/>
          <p:nvPr/>
        </p:nvSpPr>
        <p:spPr>
          <a:xfrm>
            <a:off x="442823" y="2672059"/>
            <a:ext cx="4170632" cy="557541"/>
          </a:xfrm>
          <a:prstGeom prst="rect">
            <a:avLst/>
          </a:prstGeom>
          <a:noFill/>
          <a:ln>
            <a:solidFill>
              <a:srgbClr val="92D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Interés en mejorar su eficiencia para reducir su costo.</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 name="Rectángulo 10"/>
          <p:cNvSpPr/>
          <p:nvPr/>
        </p:nvSpPr>
        <p:spPr>
          <a:xfrm>
            <a:off x="442823" y="3762878"/>
            <a:ext cx="4170632" cy="1275091"/>
          </a:xfrm>
          <a:prstGeom prst="rect">
            <a:avLst/>
          </a:prstGeom>
          <a:noFill/>
          <a:ln>
            <a:solidFill>
              <a:srgbClr val="92D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just"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Entre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estas propuestas se encuentra: el mejorar las características de los convertidores de los paneles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solares y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diseño de un sistema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control para regular salida del convertidor.</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270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a:ln w="11430"/>
              </a:rPr>
              <a:t>Análisis</a:t>
            </a:r>
            <a:r>
              <a:rPr lang="en-US" sz="3200" b="1" spc="50" dirty="0">
                <a:ln w="11430"/>
              </a:rPr>
              <a:t> del </a:t>
            </a:r>
            <a:r>
              <a:rPr lang="en-US" sz="3200" b="1" spc="50" dirty="0" err="1">
                <a:ln w="11430"/>
              </a:rPr>
              <a:t>convertidor</a:t>
            </a:r>
            <a:r>
              <a:rPr lang="en-US" sz="3200" b="1" spc="50" dirty="0">
                <a:ln w="11430"/>
              </a:rPr>
              <a:t> Zeta </a:t>
            </a:r>
            <a:r>
              <a:rPr lang="en-US" sz="3200" b="1" spc="50" dirty="0" err="1">
                <a:ln w="11430"/>
              </a:rPr>
              <a:t>en</a:t>
            </a:r>
            <a:r>
              <a:rPr lang="en-US" sz="3200" b="1" spc="50" dirty="0">
                <a:ln w="11430"/>
              </a:rPr>
              <a:t> </a:t>
            </a:r>
            <a:r>
              <a:rPr lang="en-US" sz="3200" b="1" spc="50" dirty="0" smtClean="0">
                <a:ln w="11430"/>
              </a:rPr>
              <a:t>MCD</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40</a:t>
            </a:fld>
            <a:endParaRPr lang="es-ES"/>
          </a:p>
        </p:txBody>
      </p:sp>
      <mc:AlternateContent xmlns:mc="http://schemas.openxmlformats.org/markup-compatibility/2006" xmlns:a14="http://schemas.microsoft.com/office/drawing/2010/main">
        <mc:Choice Requires="a14">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Dos ecuaciones con </a:t>
                </a:r>
                <a14:m>
                  <m:oMath xmlns:m="http://schemas.openxmlformats.org/officeDocument/2006/math">
                    <m:sSub>
                      <m:sSubPr>
                        <m:ctrlPr>
                          <a:rPr lang="es-EC" i="1" smtClean="0">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𝐷</m:t>
                        </m:r>
                      </m:e>
                      <m:sub>
                        <m:r>
                          <a:rPr lang="es-EC">
                            <a:solidFill>
                              <a:schemeClr val="tx1"/>
                            </a:solidFill>
                            <a:latin typeface="Cambria Math" panose="02040503050406030204" pitchFamily="18" charset="0"/>
                          </a:rPr>
                          <m:t>2</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desconocido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5" name="Rectángulo 14"/>
              <p:cNvSpPr>
                <a:spLocks noRot="1" noChangeAspect="1" noMove="1" noResize="1" noEditPoints="1" noAdjustHandles="1" noChangeArrowheads="1" noChangeShapeType="1" noTextEdit="1"/>
              </p:cNvSpPr>
              <p:nvPr/>
            </p:nvSpPr>
            <p:spPr>
              <a:xfrm>
                <a:off x="76200" y="1219200"/>
                <a:ext cx="5638800" cy="640524"/>
              </a:xfrm>
              <a:prstGeom prst="rect">
                <a:avLst/>
              </a:prstGeom>
              <a:blipFill rotWithShape="0">
                <a:blip r:embed="rId3"/>
                <a:stretch>
                  <a:fillRect t="-10092"/>
                </a:stretch>
              </a:blipFill>
              <a:ln>
                <a:solidFill>
                  <a:schemeClr val="bg1"/>
                </a:solidFill>
              </a:ln>
            </p:spPr>
            <p:txBody>
              <a:bodyPr/>
              <a:lstStyle/>
              <a:p>
                <a:r>
                  <a:rPr lang="es-EC">
                    <a:noFill/>
                  </a:rPr>
                  <a:t> </a:t>
                </a:r>
              </a:p>
            </p:txBody>
          </p:sp>
        </mc:Fallback>
      </mc:AlternateContent>
      <p:sp>
        <p:nvSpPr>
          <p:cNvPr id="32" name="Rectángulo 31"/>
          <p:cNvSpPr/>
          <p:nvPr/>
        </p:nvSpPr>
        <p:spPr>
          <a:xfrm>
            <a:off x="1041169" y="4921328"/>
            <a:ext cx="2612507" cy="744267"/>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4" name="Rectángulo 13"/>
              <p:cNvSpPr/>
              <p:nvPr/>
            </p:nvSpPr>
            <p:spPr>
              <a:xfrm>
                <a:off x="431112" y="1600200"/>
                <a:ext cx="1186414" cy="6819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𝑉</m:t>
                      </m:r>
                      <m:r>
                        <a:rPr lang="es-EC">
                          <a:latin typeface="Cambria Math" panose="02040503050406030204" pitchFamily="18" charset="0"/>
                        </a:rPr>
                        <m:t>=</m:t>
                      </m:r>
                      <m:f>
                        <m:fPr>
                          <m:ctrlPr>
                            <a:rPr lang="es-EC" i="1">
                              <a:latin typeface="Cambria Math" panose="02040503050406030204" pitchFamily="18" charset="0"/>
                            </a:rPr>
                          </m:ctrlPr>
                        </m:fPr>
                        <m:num>
                          <m:r>
                            <a:rPr lang="es-EC" b="0" i="1" smtClean="0">
                              <a:latin typeface="Cambria Math" panose="02040503050406030204" pitchFamily="18" charset="0"/>
                            </a:rPr>
                            <m:t>𝐷</m:t>
                          </m:r>
                        </m:num>
                        <m:den>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a:latin typeface="Cambria Math" panose="02040503050406030204" pitchFamily="18" charset="0"/>
                                </a:rPr>
                                <m:t>2</m:t>
                              </m:r>
                            </m:sub>
                          </m:sSub>
                        </m:den>
                      </m:f>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431112" y="1600200"/>
                <a:ext cx="1186414" cy="681918"/>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52400" y="2403266"/>
                <a:ext cx="3539851" cy="945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1</m:t>
                                  </m:r>
                                </m:sub>
                              </m:sSub>
                            </m:den>
                          </m:f>
                          <m:r>
                            <a:rPr lang="es-EC" b="0" i="1" smtClean="0">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2</m:t>
                                  </m:r>
                                </m:sub>
                              </m:sSub>
                            </m:den>
                          </m:f>
                          <m:r>
                            <a:rPr lang="es-EC" b="0" i="1" smtClean="0">
                              <a:latin typeface="Cambria Math" panose="02040503050406030204" pitchFamily="18" charset="0"/>
                            </a:rPr>
                            <m:t>𝐷</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e>
                      </m:d>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2</m:t>
                          </m:r>
                        </m:sub>
                      </m:sSub>
                      <m:r>
                        <a:rPr lang="es-EC" b="0" i="1" smtClean="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𝑅</m:t>
                          </m:r>
                        </m:den>
                      </m:f>
                    </m:oMath>
                  </m:oMathPara>
                </a14:m>
                <a:endParaRPr lang="es-EC" dirty="0"/>
              </a:p>
              <a:p>
                <a:endParaRPr lang="es-EC" sz="1500" dirty="0"/>
              </a:p>
            </p:txBody>
          </p:sp>
        </mc:Choice>
        <mc:Fallback xmlns="">
          <p:sp>
            <p:nvSpPr>
              <p:cNvPr id="16" name="Rectángulo 15"/>
              <p:cNvSpPr>
                <a:spLocks noRot="1" noChangeAspect="1" noMove="1" noResize="1" noEditPoints="1" noAdjustHandles="1" noChangeArrowheads="1" noChangeShapeType="1" noTextEdit="1"/>
              </p:cNvSpPr>
              <p:nvPr/>
            </p:nvSpPr>
            <p:spPr>
              <a:xfrm>
                <a:off x="-152400" y="2403266"/>
                <a:ext cx="3539851" cy="945515"/>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65019" y="3810000"/>
                <a:ext cx="3873368" cy="691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𝑉</m:t>
                          </m:r>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b="0" i="1" smtClean="0">
                              <a:latin typeface="Cambria Math" panose="02040503050406030204" pitchFamily="18" charset="0"/>
                            </a:rPr>
                            <m:t>𝐷</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𝐾</m:t>
                              </m:r>
                            </m:e>
                          </m:rad>
                        </m:den>
                      </m:f>
                      <m:r>
                        <a:rPr lang="es-EC" i="0">
                          <a:latin typeface="Cambria Math" panose="02040503050406030204" pitchFamily="18" charset="0"/>
                        </a:rPr>
                        <m:t> ,           </m:t>
                      </m:r>
                      <m:r>
                        <a:rPr lang="es-EC" i="1">
                          <a:latin typeface="Cambria Math" panose="02040503050406030204" pitchFamily="18" charset="0"/>
                        </a:rPr>
                        <m:t>𝐾</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m:t>
                          </m:r>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1</m:t>
                              </m:r>
                            </m:sub>
                          </m:sSub>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2</m:t>
                              </m:r>
                            </m:sub>
                          </m:sSub>
                        </m:num>
                        <m:den>
                          <m:d>
                            <m:dPr>
                              <m:begChr m:val=""/>
                              <m:ctrlPr>
                                <a:rPr lang="es-EC" i="1">
                                  <a:latin typeface="Cambria Math" panose="02040503050406030204" pitchFamily="18" charset="0"/>
                                </a:rPr>
                              </m:ctrlPr>
                            </m:dPr>
                            <m:e>
                              <m:r>
                                <a:rPr lang="es-EC" i="1">
                                  <a:latin typeface="Cambria Math" panose="02040503050406030204" pitchFamily="18" charset="0"/>
                                </a:rPr>
                                <m:t>𝑅</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0">
                                      <a:latin typeface="Cambria Math" panose="02040503050406030204" pitchFamily="18" charset="0"/>
                                    </a:rPr>
                                    <m:t>2</m:t>
                                  </m:r>
                                </m:sub>
                              </m:sSub>
                            </m:e>
                          </m:d>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65019" y="3810000"/>
                <a:ext cx="3873368" cy="691151"/>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138221" y="4948817"/>
                <a:ext cx="2180982" cy="689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d>
                        <m:dPr>
                          <m:ctrlPr>
                            <a:rPr lang="es-EC" i="1">
                              <a:latin typeface="Cambria Math" panose="02040503050406030204" pitchFamily="18" charset="0"/>
                            </a:rPr>
                          </m:ctrlPr>
                        </m:dPr>
                        <m:e>
                          <m:r>
                            <a:rPr lang="es-EC" i="1">
                              <a:latin typeface="Cambria Math" panose="02040503050406030204" pitchFamily="18" charset="0"/>
                            </a:rPr>
                            <m:t>𝐷</m:t>
                          </m:r>
                          <m:r>
                            <a:rPr lang="es-EC" i="0">
                              <a:latin typeface="Cambria Math" panose="02040503050406030204" pitchFamily="18" charset="0"/>
                            </a:rPr>
                            <m:t>,</m:t>
                          </m:r>
                          <m:r>
                            <a:rPr lang="es-EC" i="1">
                              <a:latin typeface="Cambria Math" panose="02040503050406030204" pitchFamily="18" charset="0"/>
                            </a:rPr>
                            <m:t>𝐾</m:t>
                          </m:r>
                        </m:e>
                      </m:d>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𝐾</m:t>
                              </m:r>
                            </m:e>
                          </m:rad>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138221" y="4948817"/>
                <a:ext cx="2180982" cy="689291"/>
              </a:xfrm>
              <a:prstGeom prst="rect">
                <a:avLst/>
              </a:prstGeom>
              <a:blipFill rotWithShape="0">
                <a:blip r:embed="rId7"/>
                <a:stretch>
                  <a:fillRect/>
                </a:stretch>
              </a:blipFill>
            </p:spPr>
            <p:txBody>
              <a:bodyPr/>
              <a:lstStyle/>
              <a:p>
                <a:r>
                  <a:rPr lang="es-EC">
                    <a:noFill/>
                  </a:rPr>
                  <a:t> </a:t>
                </a:r>
              </a:p>
            </p:txBody>
          </p:sp>
        </mc:Fallback>
      </mc:AlternateContent>
      <p:pic>
        <p:nvPicPr>
          <p:cNvPr id="18" name="Imagen 17"/>
          <p:cNvPicPr/>
          <p:nvPr/>
        </p:nvPicPr>
        <p:blipFill>
          <a:blip r:embed="rId8"/>
          <a:stretch>
            <a:fillRect/>
          </a:stretch>
        </p:blipFill>
        <p:spPr>
          <a:xfrm>
            <a:off x="4581000" y="2015238"/>
            <a:ext cx="4319905" cy="3528695"/>
          </a:xfrm>
          <a:prstGeom prst="rect">
            <a:avLst/>
          </a:prstGeom>
        </p:spPr>
      </p:pic>
      <mc:AlternateContent xmlns:mc="http://schemas.openxmlformats.org/markup-compatibility/2006" xmlns:a14="http://schemas.microsoft.com/office/drawing/2010/main">
        <mc:Choice Requires="a14">
          <p:sp>
            <p:nvSpPr>
              <p:cNvPr id="20" name="Rectángulo 19"/>
              <p:cNvSpPr/>
              <p:nvPr/>
            </p:nvSpPr>
            <p:spPr>
              <a:xfrm>
                <a:off x="113845" y="32004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rPr>
                  <a:t> Eliminando </a:t>
                </a:r>
                <a14:m>
                  <m:oMath xmlns:m="http://schemas.openxmlformats.org/officeDocument/2006/math">
                    <m:sSub>
                      <m:sSubPr>
                        <m:ctrlPr>
                          <a:rPr lang="es-EC" i="1" smtClean="0">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𝐷</m:t>
                        </m:r>
                      </m:e>
                      <m:sub>
                        <m:r>
                          <a:rPr lang="es-EC">
                            <a:solidFill>
                              <a:schemeClr val="tx1"/>
                            </a:solidFill>
                            <a:latin typeface="Cambria Math" panose="02040503050406030204" pitchFamily="18" charset="0"/>
                          </a:rPr>
                          <m:t>2</m:t>
                        </m:r>
                      </m:sub>
                    </m:sSub>
                  </m:oMath>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0" name="Rectángulo 19"/>
              <p:cNvSpPr>
                <a:spLocks noRot="1" noChangeAspect="1" noMove="1" noResize="1" noEditPoints="1" noAdjustHandles="1" noChangeArrowheads="1" noChangeShapeType="1" noTextEdit="1"/>
              </p:cNvSpPr>
              <p:nvPr/>
            </p:nvSpPr>
            <p:spPr>
              <a:xfrm>
                <a:off x="113845" y="3200400"/>
                <a:ext cx="5638800" cy="640524"/>
              </a:xfrm>
              <a:prstGeom prst="rect">
                <a:avLst/>
              </a:prstGeom>
              <a:blipFill rotWithShape="0">
                <a:blip r:embed="rId9"/>
                <a:stretch>
                  <a:fillRect/>
                </a:stretch>
              </a:blipFill>
              <a:ln>
                <a:solidFill>
                  <a:schemeClr val="bg1"/>
                </a:solidFill>
              </a:ln>
            </p:spPr>
            <p:txBody>
              <a:bodyPr/>
              <a:lstStyle/>
              <a:p>
                <a:r>
                  <a:rPr lang="es-EC">
                    <a:noFill/>
                  </a:rPr>
                  <a:t> </a:t>
                </a:r>
              </a:p>
            </p:txBody>
          </p:sp>
        </mc:Fallback>
      </mc:AlternateContent>
      <p:sp>
        <p:nvSpPr>
          <p:cNvPr id="21" name="Rectángulo 20"/>
          <p:cNvSpPr/>
          <p:nvPr/>
        </p:nvSpPr>
        <p:spPr>
          <a:xfrm>
            <a:off x="5076417" y="1737417"/>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Relación de conversión en MCD</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638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a:ln w="11430"/>
              </a:rPr>
              <a:t>convertidor</a:t>
            </a:r>
            <a:r>
              <a:rPr lang="en-US" sz="3200" b="1" spc="50" dirty="0">
                <a:ln w="11430"/>
              </a:rPr>
              <a:t> </a:t>
            </a:r>
            <a:r>
              <a:rPr lang="en-US" sz="3200" b="1" spc="50" dirty="0" smtClean="0">
                <a:ln w="11430"/>
              </a:rPr>
              <a:t>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41</a:t>
            </a:fld>
            <a:endParaRPr lang="es-ES"/>
          </a:p>
        </p:txBody>
      </p:sp>
      <p:sp>
        <p:nvSpPr>
          <p:cNvPr id="15" name="Rectángulo 14"/>
          <p:cNvSpPr/>
          <p:nvPr/>
        </p:nvSpPr>
        <p:spPr>
          <a:xfrm>
            <a:off x="511810" y="1975685"/>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Circuito original</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ángulo 20"/>
          <p:cNvSpPr/>
          <p:nvPr/>
        </p:nvSpPr>
        <p:spPr>
          <a:xfrm>
            <a:off x="511810" y="29718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Requerimientos de diseño: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7" name="Imagen 16"/>
          <p:cNvPicPr/>
          <p:nvPr/>
        </p:nvPicPr>
        <p:blipFill>
          <a:blip r:embed="rId3"/>
          <a:stretch>
            <a:fillRect/>
          </a:stretch>
        </p:blipFill>
        <p:spPr>
          <a:xfrm>
            <a:off x="3331210" y="1281400"/>
            <a:ext cx="5386070" cy="1619885"/>
          </a:xfrm>
          <a:prstGeom prst="rect">
            <a:avLst/>
          </a:prstGeom>
        </p:spPr>
      </p:pic>
      <mc:AlternateContent xmlns:mc="http://schemas.openxmlformats.org/markup-compatibility/2006" xmlns:a14="http://schemas.microsoft.com/office/drawing/2010/main">
        <mc:Choice Requires="a14">
          <p:sp>
            <p:nvSpPr>
              <p:cNvPr id="22" name="Rectángulo 21"/>
              <p:cNvSpPr/>
              <p:nvPr/>
            </p:nvSpPr>
            <p:spPr>
              <a:xfrm>
                <a:off x="762000" y="3352800"/>
                <a:ext cx="8147685" cy="286359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de salida (</a:t>
                </a:r>
                <a14:m>
                  <m:oMath xmlns:m="http://schemas.openxmlformats.org/officeDocument/2006/math">
                    <m:r>
                      <a:rPr lang="es-EC" i="1" smtClean="0">
                        <a:solidFill>
                          <a:schemeClr val="tx1"/>
                        </a:solidFill>
                        <a:latin typeface="Cambria Math" panose="02040503050406030204" pitchFamily="18" charset="0"/>
                      </a:rPr>
                      <m:t>𝑉</m:t>
                    </m:r>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12 V</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 de salida (</a:t>
                </a:r>
                <a14:m>
                  <m:oMath xmlns:m="http://schemas.openxmlformats.org/officeDocument/2006/math">
                    <m:r>
                      <a:rPr lang="es-EC" i="1" smtClean="0">
                        <a:solidFill>
                          <a:schemeClr val="tx1"/>
                        </a:solidFill>
                        <a:latin typeface="Cambria Math" panose="02040503050406030204" pitchFamily="18" charset="0"/>
                      </a:rPr>
                      <m:t>𝐼</m:t>
                    </m:r>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 A</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de entrada (</a:t>
                </a:r>
                <a14:m>
                  <m:oMath xmlns:m="http://schemas.openxmlformats.org/officeDocument/2006/math">
                    <m:sSub>
                      <m:sSubPr>
                        <m:ctrlPr>
                          <a:rPr lang="es-EC" i="1" smtClean="0">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𝑉</m:t>
                        </m:r>
                      </m:e>
                      <m:sub>
                        <m:r>
                          <a:rPr lang="es-EC" i="1">
                            <a:solidFill>
                              <a:schemeClr val="tx1"/>
                            </a:solidFill>
                            <a:latin typeface="Cambria Math" panose="02040503050406030204" pitchFamily="18" charset="0"/>
                          </a:rPr>
                          <m:t>𝑔</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9 - 19 V</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Frecuencia de conmutación (</a:t>
                </a:r>
                <a14:m>
                  <m:oMath xmlns:m="http://schemas.openxmlformats.org/officeDocument/2006/math">
                    <m:sSub>
                      <m:sSubPr>
                        <m:ctrlPr>
                          <a:rPr lang="es-EC" i="1" smtClean="0">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𝑓</m:t>
                        </m:r>
                      </m:e>
                      <m:sub>
                        <m:r>
                          <a:rPr lang="es-EC" i="1">
                            <a:solidFill>
                              <a:schemeClr val="tx1"/>
                            </a:solidFill>
                            <a:latin typeface="Cambria Math" panose="02040503050406030204" pitchFamily="18" charset="0"/>
                          </a:rPr>
                          <m:t>𝑠</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20 kHz</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Rizado máximo en los condensadores (</a:t>
                </a:r>
                <a14:m>
                  <m:oMath xmlns:m="http://schemas.openxmlformats.org/officeDocument/2006/math">
                    <m:r>
                      <a:rPr lang="es-EC" smtClean="0">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𝑣</m:t>
                        </m:r>
                      </m:e>
                      <m:sub>
                        <m:r>
                          <a:rPr lang="es-EC" i="1">
                            <a:solidFill>
                              <a:schemeClr val="tx1"/>
                            </a:solidFill>
                            <a:latin typeface="Cambria Math" panose="02040503050406030204" pitchFamily="18" charset="0"/>
                          </a:rPr>
                          <m:t>𝐶</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 del voltaje máximo de cada uno</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Rizado máximo en los inductores (</a:t>
                </a:r>
                <a14:m>
                  <m:oMath xmlns:m="http://schemas.openxmlformats.org/officeDocument/2006/math">
                    <m:r>
                      <a:rPr lang="es-EC" smtClean="0">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𝑖</m:t>
                        </m:r>
                      </m:e>
                      <m:sub>
                        <m:r>
                          <a:rPr lang="es-EC" i="1">
                            <a:solidFill>
                              <a:schemeClr val="tx1"/>
                            </a:solidFill>
                            <a:latin typeface="Cambria Math" panose="02040503050406030204" pitchFamily="18" charset="0"/>
                          </a:rPr>
                          <m:t>𝐿</m:t>
                        </m:r>
                      </m:sub>
                    </m:sSub>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5% de la corriente que circula en cada uno</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Temperatura ambiente máxima 55 °C </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2" name="Rectángulo 21"/>
              <p:cNvSpPr>
                <a:spLocks noRot="1" noChangeAspect="1" noMove="1" noResize="1" noEditPoints="1" noAdjustHandles="1" noChangeArrowheads="1" noChangeShapeType="1" noTextEdit="1"/>
              </p:cNvSpPr>
              <p:nvPr/>
            </p:nvSpPr>
            <p:spPr>
              <a:xfrm>
                <a:off x="762000" y="3352800"/>
                <a:ext cx="8147685" cy="2863590"/>
              </a:xfrm>
              <a:prstGeom prst="rect">
                <a:avLst/>
              </a:prstGeom>
              <a:blipFill rotWithShape="0">
                <a:blip r:embed="rId4"/>
                <a:stretch>
                  <a:fillRect t="-3165" b="-4641"/>
                </a:stretch>
              </a:blipFill>
              <a:ln>
                <a:solidFill>
                  <a:schemeClr val="bg1"/>
                </a:solidFill>
              </a:ln>
            </p:spPr>
            <p:txBody>
              <a:bodyPr/>
              <a:lstStyle/>
              <a:p>
                <a:r>
                  <a:rPr lang="es-EC">
                    <a:noFill/>
                  </a:rPr>
                  <a:t> </a:t>
                </a:r>
              </a:p>
            </p:txBody>
          </p:sp>
        </mc:Fallback>
      </mc:AlternateContent>
    </p:spTree>
    <p:extLst>
      <p:ext uri="{BB962C8B-B14F-4D97-AF65-F5344CB8AC3E}">
        <p14:creationId xmlns:p14="http://schemas.microsoft.com/office/powerpoint/2010/main" val="10937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a:ln w="11430"/>
              </a:rPr>
              <a:t>convertidor</a:t>
            </a:r>
            <a:r>
              <a:rPr lang="en-US" sz="3200" b="1" spc="50" dirty="0">
                <a:ln w="11430"/>
              </a:rPr>
              <a:t> </a:t>
            </a:r>
            <a:r>
              <a:rPr lang="en-US" sz="3200" b="1" spc="50" dirty="0" smtClean="0">
                <a:ln w="11430"/>
              </a:rPr>
              <a:t>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42</a:t>
            </a:fld>
            <a:endParaRPr lang="es-ES"/>
          </a:p>
        </p:txBody>
      </p:sp>
      <p:sp>
        <p:nvSpPr>
          <p:cNvPr id="15" name="Rectángulo 14"/>
          <p:cNvSpPr/>
          <p:nvPr/>
        </p:nvSpPr>
        <p:spPr>
          <a:xfrm>
            <a:off x="304800" y="1361943"/>
            <a:ext cx="230759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Ciclo de trabajo</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 name="Rectángulo 1"/>
              <p:cNvSpPr/>
              <p:nvPr/>
            </p:nvSpPr>
            <p:spPr>
              <a:xfrm>
                <a:off x="3611486" y="1236535"/>
                <a:ext cx="1336584" cy="689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𝐷</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r>
                            <a:rPr lang="es-EC" i="0">
                              <a:latin typeface="Cambria Math" panose="02040503050406030204" pitchFamily="18" charset="0"/>
                            </a:rPr>
                            <m:t>+</m:t>
                          </m:r>
                          <m:r>
                            <a:rPr lang="es-EC" i="1">
                              <a:latin typeface="Cambria Math" panose="02040503050406030204" pitchFamily="18" charset="0"/>
                            </a:rPr>
                            <m:t>𝑉</m:t>
                          </m:r>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611486" y="1236535"/>
                <a:ext cx="1336584" cy="689291"/>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307237" y="1993562"/>
                <a:ext cx="4183005" cy="691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𝑚𝑎𝑥</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𝑉</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r>
                                <a:rPr lang="es-EC" i="0">
                                  <a:latin typeface="Cambria Math" panose="02040503050406030204" pitchFamily="18" charset="0"/>
                                </a:rPr>
                                <m:t> </m:t>
                              </m:r>
                              <m:r>
                                <a:rPr lang="es-EC" i="1">
                                  <a:latin typeface="Cambria Math" panose="02040503050406030204" pitchFamily="18" charset="0"/>
                                </a:rPr>
                                <m:t>𝑚𝑖𝑛</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12 </m:t>
                          </m:r>
                          <m:r>
                            <a:rPr lang="es-EC" i="1">
                              <a:latin typeface="Cambria Math" panose="02040503050406030204" pitchFamily="18" charset="0"/>
                            </a:rPr>
                            <m:t>𝑉</m:t>
                          </m:r>
                        </m:num>
                        <m:den>
                          <m:r>
                            <a:rPr lang="es-EC" i="0">
                              <a:latin typeface="Cambria Math" panose="02040503050406030204" pitchFamily="18" charset="0"/>
                            </a:rPr>
                            <m:t>12 </m:t>
                          </m:r>
                          <m:r>
                            <a:rPr lang="es-EC" i="1">
                              <a:latin typeface="Cambria Math" panose="02040503050406030204" pitchFamily="18" charset="0"/>
                            </a:rPr>
                            <m:t>𝑉</m:t>
                          </m:r>
                          <m:r>
                            <a:rPr lang="es-EC" i="0">
                              <a:latin typeface="Cambria Math" panose="02040503050406030204" pitchFamily="18" charset="0"/>
                            </a:rPr>
                            <m:t>+9 </m:t>
                          </m:r>
                          <m:r>
                            <a:rPr lang="es-EC" i="1">
                              <a:latin typeface="Cambria Math" panose="02040503050406030204" pitchFamily="18" charset="0"/>
                            </a:rPr>
                            <m:t>𝑉</m:t>
                          </m:r>
                        </m:den>
                      </m:f>
                      <m:r>
                        <a:rPr lang="es-EC" i="0">
                          <a:latin typeface="Cambria Math" panose="02040503050406030204" pitchFamily="18" charset="0"/>
                        </a:rPr>
                        <m:t>=0.57</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2307237" y="1993562"/>
                <a:ext cx="4183005" cy="69115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302157" y="2966449"/>
                <a:ext cx="3983206" cy="691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𝑚𝑖𝑛</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r>
                            <a:rPr lang="es-EC" i="1">
                              <a:latin typeface="Cambria Math" panose="02040503050406030204" pitchFamily="18" charset="0"/>
                            </a:rPr>
                            <m:t>𝑉</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r>
                                <a:rPr lang="es-EC" i="0">
                                  <a:latin typeface="Cambria Math" panose="02040503050406030204" pitchFamily="18" charset="0"/>
                                </a:rPr>
                                <m:t> </m:t>
                              </m:r>
                              <m:r>
                                <a:rPr lang="es-EC" i="1">
                                  <a:latin typeface="Cambria Math" panose="02040503050406030204" pitchFamily="18" charset="0"/>
                                </a:rPr>
                                <m:t>𝑚𝑎𝑥</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12 </m:t>
                          </m:r>
                          <m:r>
                            <a:rPr lang="es-EC" i="1">
                              <a:latin typeface="Cambria Math" panose="02040503050406030204" pitchFamily="18" charset="0"/>
                            </a:rPr>
                            <m:t>𝑉</m:t>
                          </m:r>
                        </m:num>
                        <m:den>
                          <m:r>
                            <a:rPr lang="es-EC" i="0">
                              <a:latin typeface="Cambria Math" panose="02040503050406030204" pitchFamily="18" charset="0"/>
                            </a:rPr>
                            <m:t>12 </m:t>
                          </m:r>
                          <m:r>
                            <a:rPr lang="es-EC" i="1">
                              <a:latin typeface="Cambria Math" panose="02040503050406030204" pitchFamily="18" charset="0"/>
                            </a:rPr>
                            <m:t>𝑉</m:t>
                          </m:r>
                          <m:r>
                            <a:rPr lang="es-EC" i="0">
                              <a:latin typeface="Cambria Math" panose="02040503050406030204" pitchFamily="18" charset="0"/>
                            </a:rPr>
                            <m:t>+18 </m:t>
                          </m:r>
                          <m:r>
                            <a:rPr lang="es-EC" i="1">
                              <a:latin typeface="Cambria Math" panose="02040503050406030204" pitchFamily="18" charset="0"/>
                            </a:rPr>
                            <m:t>𝑉</m:t>
                          </m:r>
                        </m:den>
                      </m:f>
                      <m:r>
                        <a:rPr lang="es-EC" i="0">
                          <a:latin typeface="Cambria Math" panose="02040503050406030204" pitchFamily="18" charset="0"/>
                        </a:rPr>
                        <m:t>=0</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2302157" y="2966449"/>
                <a:ext cx="3983206" cy="69115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378570" y="4275990"/>
                <a:ext cx="1802416" cy="697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𝐷</m:t>
                          </m:r>
                        </m:num>
                        <m:den>
                          <m:r>
                            <a:rPr lang="es-EC" i="0">
                              <a:latin typeface="Cambria Math" panose="02040503050406030204" pitchFamily="18" charset="0"/>
                            </a:rPr>
                            <m:t>1−</m:t>
                          </m:r>
                          <m:r>
                            <a:rPr lang="es-EC" i="1">
                              <a:latin typeface="Cambria Math" panose="02040503050406030204" pitchFamily="18" charset="0"/>
                            </a:rPr>
                            <m:t>𝐷</m:t>
                          </m:r>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𝑔</m:t>
                              </m:r>
                            </m:sub>
                          </m:sSub>
                        </m:num>
                        <m:den>
                          <m:r>
                            <a:rPr lang="es-EC" i="1">
                              <a:latin typeface="Cambria Math" panose="02040503050406030204" pitchFamily="18" charset="0"/>
                            </a:rPr>
                            <m:t>𝐼</m:t>
                          </m:r>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𝑉</m:t>
                          </m:r>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𝑔</m:t>
                              </m:r>
                            </m:sub>
                          </m:sSub>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3378570" y="4275990"/>
                <a:ext cx="1802416" cy="697499"/>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074395" y="5000727"/>
                <a:ext cx="5088405"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𝑔</m:t>
                          </m:r>
                          <m:r>
                            <a:rPr lang="es-EC" i="0">
                              <a:latin typeface="Cambria Math" panose="02040503050406030204" pitchFamily="18" charset="0"/>
                            </a:rPr>
                            <m:t> </m:t>
                          </m:r>
                          <m:r>
                            <a:rPr lang="es-EC" i="1">
                              <a:latin typeface="Cambria Math" panose="02040503050406030204" pitchFamily="18" charset="0"/>
                            </a:rPr>
                            <m:t>𝑚𝑎𝑥</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𝑚𝑎𝑥</m:t>
                              </m:r>
                            </m:sub>
                          </m:sSub>
                        </m:num>
                        <m:den>
                          <m:r>
                            <a:rPr lang="es-EC" i="0">
                              <a:latin typeface="Cambria Math" panose="02040503050406030204" pitchFamily="18" charset="0"/>
                            </a:rPr>
                            <m:t>1−</m:t>
                          </m:r>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1">
                                  <a:latin typeface="Cambria Math" panose="02040503050406030204" pitchFamily="18" charset="0"/>
                                </a:rPr>
                                <m:t>𝑚𝑎𝑥</m:t>
                              </m:r>
                            </m:sub>
                          </m:sSub>
                        </m:den>
                      </m:f>
                      <m:r>
                        <a:rPr lang="es-EC" i="0">
                          <a:latin typeface="Cambria Math" panose="02040503050406030204" pitchFamily="18" charset="0"/>
                        </a:rPr>
                        <m:t>×</m:t>
                      </m:r>
                      <m:r>
                        <a:rPr lang="es-EC" i="1">
                          <a:latin typeface="Cambria Math" panose="02040503050406030204" pitchFamily="18" charset="0"/>
                        </a:rPr>
                        <m:t>𝐼</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0.57</m:t>
                          </m:r>
                        </m:num>
                        <m:den>
                          <m:r>
                            <a:rPr lang="es-EC" i="0">
                              <a:latin typeface="Cambria Math" panose="02040503050406030204" pitchFamily="18" charset="0"/>
                            </a:rPr>
                            <m:t>1−0.57</m:t>
                          </m:r>
                        </m:den>
                      </m:f>
                      <m:r>
                        <a:rPr lang="es-EC" i="0">
                          <a:latin typeface="Cambria Math" panose="02040503050406030204" pitchFamily="18" charset="0"/>
                        </a:rPr>
                        <m:t>×1 </m:t>
                      </m:r>
                      <m:r>
                        <a:rPr lang="es-EC" i="1">
                          <a:latin typeface="Cambria Math" panose="02040503050406030204" pitchFamily="18" charset="0"/>
                        </a:rPr>
                        <m:t>𝐴</m:t>
                      </m:r>
                      <m:r>
                        <a:rPr lang="es-EC" i="0">
                          <a:latin typeface="Cambria Math" panose="02040503050406030204" pitchFamily="18" charset="0"/>
                        </a:rPr>
                        <m:t>=1.33 </m:t>
                      </m:r>
                      <m:r>
                        <a:rPr lang="es-EC" i="1">
                          <a:latin typeface="Cambria Math" panose="02040503050406030204" pitchFamily="18" charset="0"/>
                        </a:rPr>
                        <m:t>𝐴</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2074395" y="5000727"/>
                <a:ext cx="5088405" cy="665118"/>
              </a:xfrm>
              <a:prstGeom prst="rect">
                <a:avLst/>
              </a:prstGeom>
              <a:blipFill rotWithShape="0">
                <a:blip r:embed="rId7"/>
                <a:stretch>
                  <a:fillRect/>
                </a:stretch>
              </a:blipFill>
            </p:spPr>
            <p:txBody>
              <a:bodyPr/>
              <a:lstStyle/>
              <a:p>
                <a:r>
                  <a:rPr lang="es-EC">
                    <a:noFill/>
                  </a:rPr>
                  <a:t> </a:t>
                </a:r>
              </a:p>
            </p:txBody>
          </p:sp>
        </mc:Fallback>
      </mc:AlternateContent>
      <p:sp>
        <p:nvSpPr>
          <p:cNvPr id="14" name="Rectángulo 13"/>
          <p:cNvSpPr/>
          <p:nvPr/>
        </p:nvSpPr>
        <p:spPr>
          <a:xfrm>
            <a:off x="2074395" y="3893117"/>
            <a:ext cx="53170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Relación de conversión de voltaje y corriente</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1119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a:ln w="11430"/>
              </a:rPr>
              <a:t>convertidor</a:t>
            </a:r>
            <a:r>
              <a:rPr lang="en-US" sz="3200" b="1" spc="50" dirty="0">
                <a:ln w="11430"/>
              </a:rPr>
              <a:t> </a:t>
            </a:r>
            <a:r>
              <a:rPr lang="en-US" sz="3200" b="1" spc="50" dirty="0" smtClean="0">
                <a:ln w="11430"/>
              </a:rPr>
              <a:t>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43</a:t>
            </a:fld>
            <a:endParaRPr lang="es-ES"/>
          </a:p>
        </p:txBody>
      </p:sp>
      <p:sp>
        <p:nvSpPr>
          <p:cNvPr id="15" name="Rectángulo 14"/>
          <p:cNvSpPr/>
          <p:nvPr/>
        </p:nvSpPr>
        <p:spPr>
          <a:xfrm>
            <a:off x="304800" y="1361943"/>
            <a:ext cx="230759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Selección de los inductores</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9" name="Rectángulo 8"/>
              <p:cNvSpPr/>
              <p:nvPr/>
            </p:nvSpPr>
            <p:spPr>
              <a:xfrm>
                <a:off x="2391786" y="1166968"/>
                <a:ext cx="3053593" cy="358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𝐿</m:t>
                          </m:r>
                          <m:r>
                            <a:rPr lang="es-EC" sz="1600" i="0">
                              <a:latin typeface="Cambria Math" panose="02040503050406030204" pitchFamily="18" charset="0"/>
                            </a:rPr>
                            <m:t>1</m:t>
                          </m:r>
                        </m:sub>
                      </m:sSub>
                      <m:r>
                        <a:rPr lang="es-EC" sz="1600" i="0">
                          <a:latin typeface="Cambria Math" panose="02040503050406030204" pitchFamily="18" charset="0"/>
                        </a:rPr>
                        <m:t>=5% </m:t>
                      </m:r>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1</m:t>
                          </m:r>
                        </m:sub>
                      </m:sSub>
                      <m:r>
                        <a:rPr lang="es-EC" sz="1600" i="0">
                          <a:latin typeface="Cambria Math" panose="02040503050406030204" pitchFamily="18" charset="0"/>
                        </a:rPr>
                        <m:t>=5% </m:t>
                      </m:r>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𝑔</m:t>
                          </m:r>
                        </m:sub>
                      </m:sSub>
                      <m:r>
                        <a:rPr lang="es-EC" sz="1600" i="0">
                          <a:latin typeface="Cambria Math" panose="02040503050406030204" pitchFamily="18" charset="0"/>
                        </a:rPr>
                        <m:t>=0.06 </m:t>
                      </m:r>
                      <m:r>
                        <a:rPr lang="es-EC" sz="1600" i="1">
                          <a:latin typeface="Cambria Math" panose="02040503050406030204" pitchFamily="18" charset="0"/>
                        </a:rPr>
                        <m:t>𝐴</m:t>
                      </m:r>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2391786" y="1166968"/>
                <a:ext cx="3053593" cy="358560"/>
              </a:xfrm>
              <a:prstGeom prst="rect">
                <a:avLst/>
              </a:prstGeom>
              <a:blipFill rotWithShape="0">
                <a:blip r:embed="rId3"/>
                <a:stretch>
                  <a:fillRect b="-33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91786" y="1684474"/>
                <a:ext cx="297042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𝐿</m:t>
                          </m:r>
                          <m:r>
                            <a:rPr lang="es-EC" sz="1600" i="0">
                              <a:latin typeface="Cambria Math" panose="02040503050406030204" pitchFamily="18" charset="0"/>
                            </a:rPr>
                            <m:t>2</m:t>
                          </m:r>
                        </m:sub>
                      </m:sSub>
                      <m:r>
                        <a:rPr lang="es-EC" sz="1600" i="0">
                          <a:latin typeface="Cambria Math" panose="02040503050406030204" pitchFamily="18" charset="0"/>
                        </a:rPr>
                        <m:t>=5% </m:t>
                      </m:r>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2</m:t>
                          </m:r>
                        </m:sub>
                      </m:sSub>
                      <m:r>
                        <a:rPr lang="es-EC" sz="1600" i="0">
                          <a:latin typeface="Cambria Math" panose="02040503050406030204" pitchFamily="18" charset="0"/>
                        </a:rPr>
                        <m:t>=5% </m:t>
                      </m:r>
                      <m:r>
                        <a:rPr lang="es-EC" sz="1600" i="1">
                          <a:latin typeface="Cambria Math" panose="02040503050406030204" pitchFamily="18" charset="0"/>
                        </a:rPr>
                        <m:t>𝐼</m:t>
                      </m:r>
                      <m:r>
                        <a:rPr lang="es-EC" sz="1600" i="0">
                          <a:latin typeface="Cambria Math" panose="02040503050406030204" pitchFamily="18" charset="0"/>
                        </a:rPr>
                        <m:t>=0.05 </m:t>
                      </m:r>
                      <m:r>
                        <a:rPr lang="es-EC" sz="1600" i="1">
                          <a:latin typeface="Cambria Math" panose="02040503050406030204" pitchFamily="18" charset="0"/>
                        </a:rPr>
                        <m:t>𝐴</m:t>
                      </m:r>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2391786" y="1684474"/>
                <a:ext cx="2970429" cy="338554"/>
              </a:xfrm>
              <a:prstGeom prst="rect">
                <a:avLst/>
              </a:prstGeom>
              <a:blipFill rotWithShape="0">
                <a:blip r:embed="rId4"/>
                <a:stretch>
                  <a:fillRect/>
                </a:stretch>
              </a:blipFill>
            </p:spPr>
            <p:txBody>
              <a:bodyPr/>
              <a:lstStyle/>
              <a:p>
                <a:r>
                  <a:rPr lang="es-EC">
                    <a:noFill/>
                  </a:rPr>
                  <a:t> </a:t>
                </a:r>
              </a:p>
            </p:txBody>
          </p:sp>
        </mc:Fallback>
      </mc:AlternateContent>
      <p:pic>
        <p:nvPicPr>
          <p:cNvPr id="16" name="Imagen 15"/>
          <p:cNvPicPr/>
          <p:nvPr/>
        </p:nvPicPr>
        <p:blipFill>
          <a:blip r:embed="rId5"/>
          <a:stretch>
            <a:fillRect/>
          </a:stretch>
        </p:blipFill>
        <p:spPr>
          <a:xfrm>
            <a:off x="148590" y="1981200"/>
            <a:ext cx="4042410" cy="3239770"/>
          </a:xfrm>
          <a:prstGeom prst="rect">
            <a:avLst/>
          </a:prstGeom>
        </p:spPr>
      </p:pic>
      <mc:AlternateContent xmlns:mc="http://schemas.openxmlformats.org/markup-compatibility/2006" xmlns:a14="http://schemas.microsoft.com/office/drawing/2010/main">
        <mc:Choice Requires="a14">
          <p:sp>
            <p:nvSpPr>
              <p:cNvPr id="11" name="Rectángulo 10"/>
              <p:cNvSpPr/>
              <p:nvPr/>
            </p:nvSpPr>
            <p:spPr>
              <a:xfrm>
                <a:off x="4163475" y="2361740"/>
                <a:ext cx="4572000" cy="1550617"/>
              </a:xfrm>
              <a:prstGeom prst="rect">
                <a:avLst/>
              </a:prstGeom>
            </p:spPr>
            <p:txBody>
              <a:bodyPr>
                <a:spAutoFit/>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cs typeface="Times New Roman" panose="02020603050405020304" pitchFamily="18" charset="0"/>
                            </a:rPr>
                          </m:ctrlPr>
                        </m:fPr>
                        <m:num>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cs typeface="Times New Roman" panose="02020603050405020304" pitchFamily="18" charset="0"/>
                            </a:rPr>
                          </m:ctrlPr>
                        </m:fPr>
                        <m:num>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600" i="1">
                              <a:effectLst/>
                              <a:latin typeface="Cambria Math" panose="02040503050406030204" pitchFamily="18"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𝑠</m:t>
                          </m:r>
                        </m:sub>
                      </m:sSub>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4163475" y="2361740"/>
                <a:ext cx="4572000" cy="1550617"/>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267200" y="5409076"/>
                <a:ext cx="5101590" cy="36227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C"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𝑝𝑖𝑐𝑜</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latin typeface="Cambria Math" panose="02040503050406030204" pitchFamily="18" charset="0"/>
                          <a:ea typeface="Times New Roman" panose="02020603050405020304" pitchFamily="18" charset="0"/>
                          <a:cs typeface="Times New Roman" panose="02020603050405020304" pitchFamily="18" charset="0"/>
                        </a:rPr>
                        <m:t>=1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r>
                        <a:rPr lang="es-EC" sz="1600" i="1">
                          <a:latin typeface="Cambria Math" panose="02040503050406030204" pitchFamily="18" charset="0"/>
                          <a:ea typeface="Times New Roman" panose="02020603050405020304" pitchFamily="18" charset="0"/>
                          <a:cs typeface="Times New Roman" panose="02020603050405020304" pitchFamily="18" charset="0"/>
                        </a:rPr>
                        <m:t>+0.05 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s-EC" sz="16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4267200" y="5409076"/>
                <a:ext cx="5101590" cy="362279"/>
              </a:xfrm>
              <a:prstGeom prst="rect">
                <a:avLst/>
              </a:prstGeom>
              <a:blipFill rotWithShape="0">
                <a:blip r:embed="rId7"/>
                <a:stretch>
                  <a:fillRect b="-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28600" y="5422755"/>
                <a:ext cx="4572000" cy="362279"/>
              </a:xfrm>
              <a:prstGeom prst="rect">
                <a:avLst/>
              </a:prstGeom>
            </p:spPr>
            <p:txBody>
              <a:bodyPr>
                <a:spAutoFit/>
              </a:bodyPr>
              <a:lstStyle/>
              <a:p>
                <a:pPr algn="ctr"/>
                <a14:m>
                  <m:oMathPara xmlns:m="http://schemas.openxmlformats.org/officeDocument/2006/math">
                    <m:oMathParaPr>
                      <m:jc m:val="left"/>
                    </m:oMathParaPr>
                    <m:oMath xmlns:m="http://schemas.openxmlformats.org/officeDocument/2006/math">
                      <m:sSub>
                        <m:sSubPr>
                          <m:ctrlPr>
                            <a:rPr lang="es-EC"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𝐼</m:t>
                          </m:r>
                        </m:e>
                        <m:sub>
                          <m:r>
                            <a:rPr lang="es-EC" sz="1600" i="1">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latin typeface="Cambria Math" panose="02040503050406030204" pitchFamily="18" charset="0"/>
                              <a:ea typeface="Times New Roman" panose="02020603050405020304" pitchFamily="18" charset="0"/>
                              <a:cs typeface="Times New Roman" panose="02020603050405020304" pitchFamily="18" charset="0"/>
                            </a:rPr>
                            <m:t>1(</m:t>
                          </m:r>
                          <m:r>
                            <a:rPr lang="es-EC" sz="1600" i="1">
                              <a:latin typeface="Cambria Math" panose="02040503050406030204" pitchFamily="18" charset="0"/>
                              <a:ea typeface="Times New Roman" panose="02020603050405020304" pitchFamily="18" charset="0"/>
                              <a:cs typeface="Times New Roman" panose="02020603050405020304" pitchFamily="18" charset="0"/>
                            </a:rPr>
                            <m:t>𝑝𝑖𝑐𝑜</m:t>
                          </m:r>
                          <m:r>
                            <a:rPr lang="es-EC" sz="1600" i="1">
                              <a:latin typeface="Cambria Math" panose="02040503050406030204" pitchFamily="18" charset="0"/>
                              <a:ea typeface="Times New Roman" panose="02020603050405020304" pitchFamily="18" charset="0"/>
                              <a:cs typeface="Times New Roman" panose="02020603050405020304" pitchFamily="18" charset="0"/>
                            </a:rPr>
                            <m:t>)</m:t>
                          </m:r>
                        </m:sub>
                      </m:sSub>
                      <m:r>
                        <a:rPr lang="es-EC"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𝐼</m:t>
                          </m:r>
                        </m:e>
                        <m:sub>
                          <m:r>
                            <a:rPr lang="es-EC" sz="1600" i="1">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latin typeface="Cambria Math" panose="02040503050406030204" pitchFamily="18" charset="0"/>
                          <a:ea typeface="Calibri" panose="020F0502020204030204" pitchFamily="34" charset="0"/>
                          <a:cs typeface="Times New Roman" panose="02020603050405020304" pitchFamily="18" charset="0"/>
                        </a:rPr>
                        <m:t>+</m:t>
                      </m:r>
                      <m:r>
                        <a:rPr lang="es-EC"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EC" sz="1600" i="1">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latin typeface="Cambria Math" panose="02040503050406030204" pitchFamily="18" charset="0"/>
                          <a:ea typeface="Calibri" panose="020F0502020204030204" pitchFamily="34" charset="0"/>
                          <a:cs typeface="Times New Roman" panose="02020603050405020304" pitchFamily="18" charset="0"/>
                        </a:rPr>
                        <m:t>+</m:t>
                      </m:r>
                      <m:r>
                        <a:rPr lang="es-EC"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228600" y="5422755"/>
                <a:ext cx="4572000" cy="362279"/>
              </a:xfrm>
              <a:prstGeom prst="rect">
                <a:avLst/>
              </a:prstGeom>
              <a:blipFill rotWithShape="0">
                <a:blip r:embed="rId8"/>
                <a:stretch>
                  <a:fillRect b="-678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1216385" y="5785034"/>
                <a:ext cx="2858924" cy="338554"/>
              </a:xfrm>
              <a:prstGeom prst="rect">
                <a:avLst/>
              </a:prstGeom>
            </p:spPr>
            <p:txBody>
              <a:bodyPr wrap="none">
                <a:spAutoFit/>
              </a:bodyPr>
              <a:lstStyle/>
              <a:p>
                <a:pPr algn="ctr"/>
                <a14:m>
                  <m:oMathPara xmlns:m="http://schemas.openxmlformats.org/officeDocument/2006/math">
                    <m:oMathParaPr>
                      <m:jc m:val="left"/>
                    </m:oMathParaPr>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     1.33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r>
                        <a:rPr lang="es-EC" sz="1600" i="1">
                          <a:latin typeface="Cambria Math" panose="02040503050406030204" pitchFamily="18" charset="0"/>
                          <a:ea typeface="Times New Roman" panose="02020603050405020304" pitchFamily="18" charset="0"/>
                          <a:cs typeface="Times New Roman" panose="02020603050405020304" pitchFamily="18" charset="0"/>
                        </a:rPr>
                        <m:t>+0.06 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r>
                        <a:rPr lang="es-EC" sz="1600" i="1">
                          <a:latin typeface="Cambria Math" panose="02040503050406030204" pitchFamily="18" charset="0"/>
                          <a:ea typeface="Times New Roman" panose="02020603050405020304" pitchFamily="18" charset="0"/>
                          <a:cs typeface="Times New Roman" panose="02020603050405020304" pitchFamily="18" charset="0"/>
                        </a:rPr>
                        <m:t>=1.39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1216385" y="5785034"/>
                <a:ext cx="2858924" cy="338554"/>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5029200" y="5771159"/>
                <a:ext cx="1001877"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C" sz="1600" i="1">
                          <a:latin typeface="Cambria Math" panose="02040503050406030204" pitchFamily="18" charset="0"/>
                          <a:ea typeface="Times New Roman" panose="02020603050405020304" pitchFamily="18" charset="0"/>
                          <a:cs typeface="Times New Roman" panose="02020603050405020304" pitchFamily="18" charset="0"/>
                        </a:rPr>
                        <m:t>=1.05 </m:t>
                      </m:r>
                      <m:r>
                        <a:rPr lang="es-EC" sz="1600" i="1">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s-EC" sz="1600" dirty="0"/>
              </a:p>
            </p:txBody>
          </p:sp>
        </mc:Choice>
        <mc:Fallback xmlns="">
          <p:sp>
            <p:nvSpPr>
              <p:cNvPr id="18" name="Rectángulo 17"/>
              <p:cNvSpPr>
                <a:spLocks noRot="1" noChangeAspect="1" noMove="1" noResize="1" noEditPoints="1" noAdjustHandles="1" noChangeArrowheads="1" noChangeShapeType="1" noTextEdit="1"/>
              </p:cNvSpPr>
              <p:nvPr/>
            </p:nvSpPr>
            <p:spPr>
              <a:xfrm>
                <a:off x="5029200" y="5771159"/>
                <a:ext cx="1001877" cy="338554"/>
              </a:xfrm>
              <a:prstGeom prst="rect">
                <a:avLst/>
              </a:prstGeom>
              <a:blipFill rotWithShape="0">
                <a:blip r:embed="rId10"/>
                <a:stretch>
                  <a:fillRect/>
                </a:stretch>
              </a:blipFill>
            </p:spPr>
            <p:txBody>
              <a:bodyPr/>
              <a:lstStyle/>
              <a:p>
                <a:r>
                  <a:rPr lang="es-EC">
                    <a:noFill/>
                  </a:rPr>
                  <a:t> </a:t>
                </a:r>
              </a:p>
            </p:txBody>
          </p:sp>
        </mc:Fallback>
      </mc:AlternateContent>
      <p:sp>
        <p:nvSpPr>
          <p:cNvPr id="20" name="Rectángulo 19"/>
          <p:cNvSpPr/>
          <p:nvPr/>
        </p:nvSpPr>
        <p:spPr>
          <a:xfrm>
            <a:off x="3930235" y="2286000"/>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cambio en el corriente del inductor durante 1° subintervalo es (pendiente)(longitud del subintervalo)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Rectángulo 20"/>
          <p:cNvSpPr/>
          <p:nvPr/>
        </p:nvSpPr>
        <p:spPr>
          <a:xfrm>
            <a:off x="3930235" y="3836971"/>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valor de las inductancias requeridas</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extLst>
                  <p:ext uri="{D42A27DB-BD31-4B8C-83A1-F6EECF244321}">
                    <p14:modId xmlns:p14="http://schemas.microsoft.com/office/powerpoint/2010/main" val="1823039554"/>
                  </p:ext>
                </p:extLst>
              </p:nvPr>
            </p:nvGraphicFramePr>
            <p:xfrm>
              <a:off x="3657600" y="4220384"/>
              <a:ext cx="5400675" cy="1012952"/>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𝑠</m:t>
                                        </m:r>
                                      </m:sub>
                                    </m:sSub>
                                  </m:den>
                                </m:f>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9 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r>
                                      <a:rPr lang="es-EC" sz="1600" i="1">
                                        <a:effectLst/>
                                        <a:latin typeface="Cambria Math" panose="02040503050406030204" pitchFamily="18" charset="0"/>
                                        <a:ea typeface="Calibri" panose="020F0502020204030204" pitchFamily="34" charset="0"/>
                                        <a:cs typeface="Times New Roman" panose="02020603050405020304" pitchFamily="18" charset="0"/>
                                      </a:rPr>
                                      <m:t>×0.57</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2×0.06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600">
                                        <a:effectLst/>
                                        <a:latin typeface="Cambria Math" panose="02040503050406030204" pitchFamily="18" charset="0"/>
                                        <a:ea typeface="Calibri" panose="020F0502020204030204" pitchFamily="34" charset="0"/>
                                        <a:cs typeface="Times New Roman" panose="02020603050405020304" pitchFamily="18" charset="0"/>
                                      </a:rPr>
                                      <m:t>200</m:t>
                                    </m:r>
                                    <m:r>
                                      <m:rPr>
                                        <m:sty m:val="p"/>
                                      </m:rPr>
                                      <a:rPr lang="es-EC" sz="1600">
                                        <a:effectLst/>
                                        <a:latin typeface="Cambria Math" panose="02040503050406030204" pitchFamily="18" charset="0"/>
                                        <a:ea typeface="Calibri" panose="020F0502020204030204" pitchFamily="34" charset="0"/>
                                        <a:cs typeface="Times New Roman" panose="02020603050405020304" pitchFamily="18" charset="0"/>
                                      </a:rPr>
                                      <m:t>kHz</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=192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𝐻</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𝑖</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𝑠</m:t>
                                        </m:r>
                                      </m:sub>
                                    </m:sSub>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9 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×0.57</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2×0.05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×200</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𝑘𝐻𝑧</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=256</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𝐻</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3" name="Tabla 22"/>
              <p:cNvGraphicFramePr>
                <a:graphicFrameLocks noGrp="1"/>
              </p:cNvGraphicFramePr>
              <p:nvPr>
                <p:extLst>
                  <p:ext uri="{D42A27DB-BD31-4B8C-83A1-F6EECF244321}">
                    <p14:modId xmlns:p14="http://schemas.microsoft.com/office/powerpoint/2010/main" val="1823039554"/>
                  </p:ext>
                </p:extLst>
              </p:nvPr>
            </p:nvGraphicFramePr>
            <p:xfrm>
              <a:off x="3657600" y="4220384"/>
              <a:ext cx="5400675" cy="1012952"/>
            </p:xfrm>
            <a:graphic>
              <a:graphicData uri="http://schemas.openxmlformats.org/drawingml/2006/table">
                <a:tbl>
                  <a:tblPr firstRow="1" firstCol="1" bandRow="1"/>
                  <a:tblGrid>
                    <a:gridCol w="5400675"/>
                  </a:tblGrid>
                  <a:tr h="1012952">
                    <a:tc>
                      <a:txBody>
                        <a:bodyPr/>
                        <a:lstStyle/>
                        <a:p>
                          <a:endParaRPr lang="es-EC"/>
                        </a:p>
                      </a:txBody>
                      <a:tcPr marL="68580" marR="68580" marT="0" marB="0" anchor="ctr">
                        <a:lnL>
                          <a:noFill/>
                        </a:lnL>
                        <a:lnR>
                          <a:noFill/>
                        </a:lnR>
                        <a:lnT>
                          <a:noFill/>
                        </a:lnT>
                        <a:lnB>
                          <a:noFill/>
                        </a:lnB>
                        <a:blipFill rotWithShape="0">
                          <a:blip r:embed="rId11"/>
                          <a:stretch>
                            <a:fillRect/>
                          </a:stretch>
                        </a:blipFill>
                      </a:tcPr>
                    </a:tc>
                  </a:tr>
                </a:tbl>
              </a:graphicData>
            </a:graphic>
          </p:graphicFrame>
        </mc:Fallback>
      </mc:AlternateContent>
    </p:spTree>
    <p:extLst>
      <p:ext uri="{BB962C8B-B14F-4D97-AF65-F5344CB8AC3E}">
        <p14:creationId xmlns:p14="http://schemas.microsoft.com/office/powerpoint/2010/main" val="22517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a:ln w="11430"/>
              </a:rPr>
              <a:t>convertidor</a:t>
            </a:r>
            <a:r>
              <a:rPr lang="en-US" sz="3200" b="1" spc="50" dirty="0">
                <a:ln w="11430"/>
              </a:rPr>
              <a:t> </a:t>
            </a:r>
            <a:r>
              <a:rPr lang="en-US" sz="3200" b="1" spc="50" dirty="0" smtClean="0">
                <a:ln w="11430"/>
              </a:rPr>
              <a:t>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44</a:t>
            </a:fld>
            <a:endParaRPr lang="es-ES"/>
          </a:p>
        </p:txBody>
      </p:sp>
      <p:sp>
        <p:nvSpPr>
          <p:cNvPr id="15" name="Rectángulo 14"/>
          <p:cNvSpPr/>
          <p:nvPr/>
        </p:nvSpPr>
        <p:spPr>
          <a:xfrm>
            <a:off x="304800" y="1361943"/>
            <a:ext cx="230759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Selección de los capacitores</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ángulo 19"/>
          <p:cNvSpPr/>
          <p:nvPr/>
        </p:nvSpPr>
        <p:spPr>
          <a:xfrm>
            <a:off x="30291" y="3985035"/>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cambio en el voltaje del capacitor durante 1° subintervalo es (pendiente)(longitud del subintervalo)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1" name="Rectángulo 20"/>
              <p:cNvSpPr/>
              <p:nvPr/>
            </p:nvSpPr>
            <p:spPr>
              <a:xfrm>
                <a:off x="81090" y="4883052"/>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valor de las capacitancia </a:t>
                </a:r>
                <a14:m>
                  <m:oMath xmlns:m="http://schemas.openxmlformats.org/officeDocument/2006/math">
                    <m:r>
                      <a:rPr lang="es-EC" i="1" smtClean="0">
                        <a:solidFill>
                          <a:schemeClr val="tx1"/>
                        </a:solidFill>
                        <a:latin typeface="Cambria Math" panose="02040503050406030204" pitchFamily="18" charset="0"/>
                      </a:rPr>
                      <m:t>𝐶</m:t>
                    </m:r>
                    <m:r>
                      <a:rPr lang="es-EC">
                        <a:solidFill>
                          <a:schemeClr val="tx1"/>
                        </a:solidFill>
                        <a:latin typeface="Cambria Math" panose="02040503050406030204" pitchFamily="18" charset="0"/>
                      </a:rPr>
                      <m:t>1</m:t>
                    </m:r>
                  </m:oMath>
                </a14:m>
                <a:r>
                  <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es</a:t>
                </a:r>
              </a:p>
            </p:txBody>
          </p:sp>
        </mc:Choice>
        <mc:Fallback xmlns="">
          <p:sp>
            <p:nvSpPr>
              <p:cNvPr id="21" name="Rectángulo 20"/>
              <p:cNvSpPr>
                <a:spLocks noRot="1" noChangeAspect="1" noMove="1" noResize="1" noEditPoints="1" noAdjustHandles="1" noChangeArrowheads="1" noChangeShapeType="1" noTextEdit="1"/>
              </p:cNvSpPr>
              <p:nvPr/>
            </p:nvSpPr>
            <p:spPr>
              <a:xfrm>
                <a:off x="81090" y="4883052"/>
                <a:ext cx="5774205" cy="640524"/>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22" name="Imagen 21"/>
          <p:cNvPicPr/>
          <p:nvPr/>
        </p:nvPicPr>
        <p:blipFill>
          <a:blip r:embed="rId4"/>
          <a:stretch>
            <a:fillRect/>
          </a:stretch>
        </p:blipFill>
        <p:spPr>
          <a:xfrm>
            <a:off x="30291" y="2080917"/>
            <a:ext cx="4236908" cy="1860709"/>
          </a:xfrm>
          <a:prstGeom prst="rect">
            <a:avLst/>
          </a:prstGeom>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76001784"/>
                  </p:ext>
                </p:extLst>
              </p:nvPr>
            </p:nvGraphicFramePr>
            <p:xfrm>
              <a:off x="1566862" y="1300756"/>
              <a:ext cx="5400675" cy="487680"/>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=1%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=0.12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=1% </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=1%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=0.12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76001784"/>
                  </p:ext>
                </p:extLst>
              </p:nvPr>
            </p:nvGraphicFramePr>
            <p:xfrm>
              <a:off x="1566862" y="1300756"/>
              <a:ext cx="5400675" cy="487680"/>
            </p:xfrm>
            <a:graphic>
              <a:graphicData uri="http://schemas.openxmlformats.org/drawingml/2006/table">
                <a:tbl>
                  <a:tblPr firstRow="1" firstCol="1" bandRow="1"/>
                  <a:tblGrid>
                    <a:gridCol w="5400675"/>
                  </a:tblGrid>
                  <a:tr h="487680">
                    <a:tc>
                      <a:txBody>
                        <a:bodyPr/>
                        <a:lstStyle/>
                        <a:p>
                          <a:endParaRPr lang="es-EC"/>
                        </a:p>
                      </a:txBody>
                      <a:tcPr marL="68580" marR="68580" marT="0" marB="0" anchor="ctr">
                        <a:lnL>
                          <a:noFill/>
                        </a:lnL>
                        <a:lnR>
                          <a:noFill/>
                        </a:lnR>
                        <a:lnT>
                          <a:noFill/>
                        </a:lnT>
                        <a:lnB>
                          <a:noFill/>
                        </a:lnB>
                        <a:blipFill rotWithShape="0">
                          <a:blip r:embed="rId5"/>
                          <a:stretch>
                            <a:fillRect b="-617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ángulo 4"/>
              <p:cNvSpPr/>
              <p:nvPr/>
            </p:nvSpPr>
            <p:spPr>
              <a:xfrm>
                <a:off x="1220844" y="4440578"/>
                <a:ext cx="2308388"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a:latin typeface="Cambria Math" panose="02040503050406030204" pitchFamily="18" charset="0"/>
                        </a:rPr>
                        <m:t>2</m:t>
                      </m:r>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𝐶</m:t>
                          </m:r>
                          <m:r>
                            <a:rPr lang="es-EC" sz="1600" i="0">
                              <a:latin typeface="Cambria Math" panose="02040503050406030204" pitchFamily="18" charset="0"/>
                            </a:rPr>
                            <m:t>1</m:t>
                          </m:r>
                        </m:sub>
                      </m:sSub>
                      <m:r>
                        <a:rPr lang="es-EC" sz="1600" i="0">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EC" sz="1600" i="1">
                                  <a:latin typeface="Cambria Math" panose="02040503050406030204" pitchFamily="18" charset="0"/>
                                </a:rPr>
                                <m:t>𝐼</m:t>
                              </m:r>
                            </m:e>
                            <m:sub>
                              <m:r>
                                <a:rPr lang="es-EC" sz="1600" i="1">
                                  <a:latin typeface="Cambria Math" panose="02040503050406030204" pitchFamily="18" charset="0"/>
                                </a:rPr>
                                <m:t>𝐿</m:t>
                              </m:r>
                              <m:r>
                                <a:rPr lang="es-EC" sz="1600" i="0">
                                  <a:latin typeface="Cambria Math" panose="02040503050406030204" pitchFamily="18" charset="0"/>
                                </a:rPr>
                                <m:t>2</m:t>
                              </m:r>
                            </m:sub>
                          </m:sSub>
                        </m:num>
                        <m:den>
                          <m:r>
                            <a:rPr lang="es-EC" sz="1600" i="1">
                              <a:latin typeface="Cambria Math" panose="02040503050406030204" pitchFamily="18" charset="0"/>
                            </a:rPr>
                            <m:t>𝐶</m:t>
                          </m:r>
                          <m:r>
                            <a:rPr lang="es-EC" sz="1600" i="0">
                              <a:latin typeface="Cambria Math" panose="02040503050406030204" pitchFamily="18" charset="0"/>
                            </a:rPr>
                            <m:t>1</m:t>
                          </m:r>
                        </m:den>
                      </m:f>
                      <m:r>
                        <a:rPr lang="es-EC" sz="1600" i="1">
                          <a:latin typeface="Cambria Math" panose="02040503050406030204" pitchFamily="18" charset="0"/>
                        </a:rPr>
                        <m:t>𝐷</m:t>
                      </m:r>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𝐷𝐼</m:t>
                          </m:r>
                          <m:sSub>
                            <m:sSubPr>
                              <m:ctrlPr>
                                <a:rPr lang="es-EC" sz="1600" i="1">
                                  <a:latin typeface="Cambria Math" panose="02040503050406030204" pitchFamily="18" charset="0"/>
                                </a:rPr>
                              </m:ctrlPr>
                            </m:sSubPr>
                            <m:e>
                              <m:r>
                                <a:rPr lang="es-EC" sz="1600" i="1">
                                  <a:latin typeface="Cambria Math" panose="02040503050406030204" pitchFamily="18" charset="0"/>
                                </a:rPr>
                                <m:t>𝑇</m:t>
                              </m:r>
                            </m:e>
                            <m:sub>
                              <m:r>
                                <a:rPr lang="es-EC" sz="1600" i="1">
                                  <a:latin typeface="Cambria Math" panose="02040503050406030204" pitchFamily="18" charset="0"/>
                                </a:rPr>
                                <m:t>𝑠</m:t>
                              </m:r>
                            </m:sub>
                          </m:sSub>
                        </m:num>
                        <m:den>
                          <m:r>
                            <a:rPr lang="es-EC" sz="1600" i="1">
                              <a:latin typeface="Cambria Math" panose="02040503050406030204" pitchFamily="18" charset="0"/>
                            </a:rPr>
                            <m:t>𝐶</m:t>
                          </m:r>
                          <m:r>
                            <a:rPr lang="es-EC" sz="1600" i="0">
                              <a:latin typeface="Cambria Math" panose="02040503050406030204" pitchFamily="18" charset="0"/>
                            </a:rPr>
                            <m:t>1</m:t>
                          </m:r>
                        </m:den>
                      </m:f>
                    </m:oMath>
                  </m:oMathPara>
                </a14:m>
                <a:endParaRPr lang="es-EC" sz="1600" dirty="0"/>
              </a:p>
            </p:txBody>
          </p:sp>
        </mc:Choice>
        <mc:Fallback xmlns="">
          <p:sp>
            <p:nvSpPr>
              <p:cNvPr id="5" name="Rectángulo 4"/>
              <p:cNvSpPr>
                <a:spLocks noRot="1" noChangeAspect="1" noMove="1" noResize="1" noEditPoints="1" noAdjustHandles="1" noChangeArrowheads="1" noChangeShapeType="1" noTextEdit="1"/>
              </p:cNvSpPr>
              <p:nvPr/>
            </p:nvSpPr>
            <p:spPr>
              <a:xfrm>
                <a:off x="1220844" y="4440578"/>
                <a:ext cx="2308388" cy="553357"/>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18055" y="5492886"/>
                <a:ext cx="4572000" cy="6031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𝐶</m:t>
                      </m:r>
                      <m:r>
                        <a:rPr lang="es-EC" sz="1600" i="0">
                          <a:latin typeface="Cambria Math" panose="02040503050406030204" pitchFamily="18" charset="0"/>
                        </a:rPr>
                        <m:t>1=</m:t>
                      </m:r>
                      <m:f>
                        <m:fPr>
                          <m:ctrlPr>
                            <a:rPr lang="es-EC" sz="1600" i="1">
                              <a:latin typeface="Cambria Math" panose="02040503050406030204" pitchFamily="18" charset="0"/>
                            </a:rPr>
                          </m:ctrlPr>
                        </m:fPr>
                        <m:num>
                          <m:r>
                            <a:rPr lang="es-EC" sz="1600" i="1">
                              <a:latin typeface="Cambria Math" panose="02040503050406030204" pitchFamily="18" charset="0"/>
                            </a:rPr>
                            <m:t>𝐷𝐼</m:t>
                          </m:r>
                        </m:num>
                        <m:den>
                          <m:r>
                            <a:rPr lang="es-EC" sz="1600" i="0">
                              <a:latin typeface="Cambria Math" panose="02040503050406030204" pitchFamily="18" charset="0"/>
                            </a:rPr>
                            <m:t>2∆</m:t>
                          </m:r>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𝐶</m:t>
                              </m:r>
                              <m:r>
                                <a:rPr lang="es-EC" sz="1600" i="0">
                                  <a:latin typeface="Cambria Math" panose="02040503050406030204" pitchFamily="18" charset="0"/>
                                </a:rPr>
                                <m:t>1</m:t>
                              </m:r>
                            </m:sub>
                          </m:sSub>
                          <m:sSub>
                            <m:sSubPr>
                              <m:ctrlPr>
                                <a:rPr lang="es-EC" sz="1600" i="1">
                                  <a:latin typeface="Cambria Math" panose="02040503050406030204" pitchFamily="18" charset="0"/>
                                </a:rPr>
                              </m:ctrlPr>
                            </m:sSubPr>
                            <m:e>
                              <m:r>
                                <a:rPr lang="es-EC" sz="1600" i="1">
                                  <a:latin typeface="Cambria Math" panose="02040503050406030204" pitchFamily="18" charset="0"/>
                                </a:rPr>
                                <m:t>𝑓</m:t>
                              </m:r>
                            </m:e>
                            <m:sub>
                              <m:r>
                                <a:rPr lang="es-EC" sz="1600" i="1">
                                  <a:latin typeface="Cambria Math" panose="02040503050406030204" pitchFamily="18" charset="0"/>
                                </a:rPr>
                                <m:t>𝑠</m:t>
                              </m:r>
                            </m:sub>
                          </m:sSub>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0.57×1 </m:t>
                          </m:r>
                          <m:r>
                            <a:rPr lang="es-EC" sz="1600" i="1">
                              <a:latin typeface="Cambria Math" panose="02040503050406030204" pitchFamily="18" charset="0"/>
                            </a:rPr>
                            <m:t>𝐴</m:t>
                          </m:r>
                        </m:num>
                        <m:den>
                          <m:r>
                            <a:rPr lang="es-EC" sz="1600" i="0">
                              <a:latin typeface="Cambria Math" panose="02040503050406030204" pitchFamily="18" charset="0"/>
                            </a:rPr>
                            <m:t>2×0.12 </m:t>
                          </m:r>
                          <m:r>
                            <a:rPr lang="es-EC" sz="1600" i="1">
                              <a:latin typeface="Cambria Math" panose="02040503050406030204" pitchFamily="18" charset="0"/>
                            </a:rPr>
                            <m:t>𝑉</m:t>
                          </m:r>
                          <m:r>
                            <a:rPr lang="es-EC" sz="1600" i="0">
                              <a:latin typeface="Cambria Math" panose="02040503050406030204" pitchFamily="18" charset="0"/>
                            </a:rPr>
                            <m:t>×200</m:t>
                          </m:r>
                          <m:r>
                            <a:rPr lang="es-EC" sz="1600" i="1">
                              <a:latin typeface="Cambria Math" panose="02040503050406030204" pitchFamily="18" charset="0"/>
                            </a:rPr>
                            <m:t>𝑘𝐻𝑧</m:t>
                          </m:r>
                        </m:den>
                      </m:f>
                      <m:r>
                        <a:rPr lang="es-EC" sz="1600" i="0">
                          <a:latin typeface="Cambria Math" panose="02040503050406030204" pitchFamily="18" charset="0"/>
                        </a:rPr>
                        <m:t>=11.9 </m:t>
                      </m:r>
                      <m:r>
                        <a:rPr lang="es-EC" sz="1600" i="1">
                          <a:latin typeface="Cambria Math" panose="02040503050406030204" pitchFamily="18" charset="0"/>
                        </a:rPr>
                        <m:t>𝜇</m:t>
                      </m:r>
                      <m:r>
                        <a:rPr lang="es-EC" sz="1600" i="1">
                          <a:latin typeface="Cambria Math" panose="02040503050406030204" pitchFamily="18" charset="0"/>
                        </a:rPr>
                        <m:t>𝐹</m:t>
                      </m:r>
                    </m:oMath>
                  </m:oMathPara>
                </a14:m>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18055" y="5492886"/>
                <a:ext cx="4572000" cy="60311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4267199" y="2438400"/>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El valor de las capacitancia </a:t>
                </a:r>
                <a14:m>
                  <m:oMath xmlns:m="http://schemas.openxmlformats.org/officeDocument/2006/math">
                    <m:r>
                      <a:rPr lang="es-EC" i="1" smtClean="0">
                        <a:solidFill>
                          <a:schemeClr val="tx1"/>
                        </a:solidFill>
                        <a:latin typeface="Cambria Math" panose="02040503050406030204" pitchFamily="18" charset="0"/>
                      </a:rPr>
                      <m:t>𝐶</m:t>
                    </m:r>
                    <m:r>
                      <a:rPr lang="es-EC" b="0" i="0" smtClean="0">
                        <a:solidFill>
                          <a:schemeClr val="tx1"/>
                        </a:solidFill>
                        <a:latin typeface="Cambria Math" panose="02040503050406030204" pitchFamily="18" charset="0"/>
                      </a:rPr>
                      <m:t>2</m:t>
                    </m:r>
                  </m:oMath>
                </a14:m>
                <a:r>
                  <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se determina</a:t>
                </a:r>
                <a:r>
                  <a:rPr lang="es-EC" kern="12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de igual forma que en un convertidor </a:t>
                </a:r>
                <a:r>
                  <a:rPr lang="es-EC" i="1" kern="12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Buck</a:t>
                </a:r>
                <a:endParaRPr lang="es-EC" i="1"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4" name="Rectángulo 23"/>
              <p:cNvSpPr>
                <a:spLocks noRot="1" noChangeAspect="1" noMove="1" noResize="1" noEditPoints="1" noAdjustHandles="1" noChangeArrowheads="1" noChangeShapeType="1" noTextEdit="1"/>
              </p:cNvSpPr>
              <p:nvPr/>
            </p:nvSpPr>
            <p:spPr>
              <a:xfrm>
                <a:off x="4267199" y="2438400"/>
                <a:ext cx="5774205" cy="640524"/>
              </a:xfrm>
              <a:prstGeom prst="rect">
                <a:avLst/>
              </a:prstGeom>
              <a:blipFill rotWithShape="0">
                <a:blip r:embed="rId8"/>
                <a:stretch>
                  <a:fillRect t="-2752" b="-9174"/>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31995" y="3064114"/>
                <a:ext cx="4572000" cy="6031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𝐶</m:t>
                      </m:r>
                      <m:r>
                        <a:rPr lang="es-EC" sz="1600" i="0">
                          <a:latin typeface="Cambria Math" panose="02040503050406030204" pitchFamily="18" charset="0"/>
                        </a:rPr>
                        <m:t>2=</m:t>
                      </m:r>
                      <m:f>
                        <m:fPr>
                          <m:ctrlPr>
                            <a:rPr lang="es-EC" sz="1600" i="1">
                              <a:latin typeface="Cambria Math" panose="02040503050406030204" pitchFamily="18" charset="0"/>
                            </a:rPr>
                          </m:ctrlPr>
                        </m:fPr>
                        <m:num>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r>
                                <a:rPr lang="es-EC" sz="1600" i="1">
                                  <a:latin typeface="Cambria Math" panose="02040503050406030204" pitchFamily="18" charset="0"/>
                                </a:rPr>
                                <m:t>𝐿</m:t>
                              </m:r>
                              <m:r>
                                <a:rPr lang="es-EC" sz="1600" i="0">
                                  <a:latin typeface="Cambria Math" panose="02040503050406030204" pitchFamily="18" charset="0"/>
                                </a:rPr>
                                <m:t>2</m:t>
                              </m:r>
                            </m:sub>
                          </m:sSub>
                        </m:num>
                        <m:den>
                          <m:r>
                            <a:rPr lang="es-EC" sz="1600" i="0">
                              <a:latin typeface="Cambria Math" panose="02040503050406030204" pitchFamily="18" charset="0"/>
                            </a:rPr>
                            <m:t>8∆</m:t>
                          </m:r>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𝐶</m:t>
                              </m:r>
                              <m:r>
                                <a:rPr lang="es-EC" sz="1600" i="0">
                                  <a:latin typeface="Cambria Math" panose="02040503050406030204" pitchFamily="18" charset="0"/>
                                </a:rPr>
                                <m:t>2</m:t>
                              </m:r>
                            </m:sub>
                          </m:sSub>
                          <m:sSub>
                            <m:sSubPr>
                              <m:ctrlPr>
                                <a:rPr lang="es-EC" sz="1600" i="1">
                                  <a:latin typeface="Cambria Math" panose="02040503050406030204" pitchFamily="18" charset="0"/>
                                </a:rPr>
                              </m:ctrlPr>
                            </m:sSubPr>
                            <m:e>
                              <m:r>
                                <a:rPr lang="es-EC" sz="1600" i="1">
                                  <a:latin typeface="Cambria Math" panose="02040503050406030204" pitchFamily="18" charset="0"/>
                                </a:rPr>
                                <m:t>𝑓</m:t>
                              </m:r>
                            </m:e>
                            <m:sub>
                              <m:r>
                                <a:rPr lang="es-EC" sz="1600" i="1">
                                  <a:latin typeface="Cambria Math" panose="02040503050406030204" pitchFamily="18" charset="0"/>
                                </a:rPr>
                                <m:t>𝑠</m:t>
                              </m:r>
                            </m:sub>
                          </m:sSub>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0.05 </m:t>
                          </m:r>
                          <m:r>
                            <a:rPr lang="es-EC" sz="1600" i="1">
                              <a:latin typeface="Cambria Math" panose="02040503050406030204" pitchFamily="18" charset="0"/>
                            </a:rPr>
                            <m:t>𝐴</m:t>
                          </m:r>
                        </m:num>
                        <m:den>
                          <m:r>
                            <a:rPr lang="es-EC" sz="1600" i="0">
                              <a:latin typeface="Cambria Math" panose="02040503050406030204" pitchFamily="18" charset="0"/>
                            </a:rPr>
                            <m:t>8×0.12 </m:t>
                          </m:r>
                          <m:r>
                            <a:rPr lang="es-EC" sz="1600" i="1">
                              <a:latin typeface="Cambria Math" panose="02040503050406030204" pitchFamily="18" charset="0"/>
                            </a:rPr>
                            <m:t>𝑉</m:t>
                          </m:r>
                          <m:r>
                            <a:rPr lang="es-EC" sz="1600" i="0">
                              <a:latin typeface="Cambria Math" panose="02040503050406030204" pitchFamily="18" charset="0"/>
                            </a:rPr>
                            <m:t>×200</m:t>
                          </m:r>
                          <m:r>
                            <a:rPr lang="es-EC" sz="1600" i="1">
                              <a:latin typeface="Cambria Math" panose="02040503050406030204" pitchFamily="18" charset="0"/>
                            </a:rPr>
                            <m:t>𝑘𝐻𝑧</m:t>
                          </m:r>
                        </m:den>
                      </m:f>
                      <m:r>
                        <a:rPr lang="es-EC" sz="1600" i="0">
                          <a:latin typeface="Cambria Math" panose="02040503050406030204" pitchFamily="18" charset="0"/>
                        </a:rPr>
                        <m:t>=0.26 </m:t>
                      </m:r>
                      <m:r>
                        <a:rPr lang="es-EC" sz="1600" i="1">
                          <a:latin typeface="Cambria Math" panose="02040503050406030204" pitchFamily="18" charset="0"/>
                        </a:rPr>
                        <m:t>𝜇</m:t>
                      </m:r>
                      <m:r>
                        <a:rPr lang="es-EC" sz="1600" i="1">
                          <a:latin typeface="Cambria Math" panose="02040503050406030204" pitchFamily="18" charset="0"/>
                        </a:rPr>
                        <m:t>𝐹</m:t>
                      </m:r>
                    </m:oMath>
                  </m:oMathPara>
                </a14:m>
                <a:endParaRPr lang="es-EC" sz="1600" dirty="0"/>
              </a:p>
            </p:txBody>
          </p:sp>
        </mc:Choice>
        <mc:Fallback xmlns="">
          <p:sp>
            <p:nvSpPr>
              <p:cNvPr id="7" name="Rectángulo 6"/>
              <p:cNvSpPr>
                <a:spLocks noRot="1" noChangeAspect="1" noMove="1" noResize="1" noEditPoints="1" noAdjustHandles="1" noChangeArrowheads="1" noChangeShapeType="1" noTextEdit="1"/>
              </p:cNvSpPr>
              <p:nvPr/>
            </p:nvSpPr>
            <p:spPr>
              <a:xfrm>
                <a:off x="4531995" y="3064114"/>
                <a:ext cx="4572000" cy="603114"/>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35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a:ln w="11430"/>
              </a:rPr>
              <a:t>convertidor</a:t>
            </a:r>
            <a:r>
              <a:rPr lang="en-US" sz="3200" b="1" spc="50" dirty="0">
                <a:ln w="11430"/>
              </a:rPr>
              <a:t> </a:t>
            </a:r>
            <a:r>
              <a:rPr lang="en-US" sz="3200" b="1" spc="50" dirty="0" smtClean="0">
                <a:ln w="11430"/>
              </a:rPr>
              <a:t>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45</a:t>
            </a:fld>
            <a:endParaRPr lang="es-ES"/>
          </a:p>
        </p:txBody>
      </p:sp>
      <p:sp>
        <p:nvSpPr>
          <p:cNvPr id="15" name="Rectángulo 14"/>
          <p:cNvSpPr/>
          <p:nvPr/>
        </p:nvSpPr>
        <p:spPr>
          <a:xfrm>
            <a:off x="304800" y="1361943"/>
            <a:ext cx="230759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Selección del MOSFET</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ángulo 19"/>
          <p:cNvSpPr/>
          <p:nvPr/>
        </p:nvSpPr>
        <p:spPr>
          <a:xfrm>
            <a:off x="778995" y="2173263"/>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 en el transistor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1" name="Rectángulo 20"/>
              <p:cNvSpPr/>
              <p:nvPr/>
            </p:nvSpPr>
            <p:spPr>
              <a:xfrm>
                <a:off x="-748270" y="3911394"/>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sSub>
                        <m:sSubPr>
                          <m:ctrlPr>
                            <a:rPr lang="es-EC" i="1" smtClean="0">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𝑉</m:t>
                          </m:r>
                        </m:e>
                        <m:sub>
                          <m:r>
                            <a:rPr lang="es-EC" i="1">
                              <a:solidFill>
                                <a:schemeClr val="tx1"/>
                              </a:solidFill>
                              <a:latin typeface="Cambria Math" panose="02040503050406030204" pitchFamily="18" charset="0"/>
                            </a:rPr>
                            <m:t>𝑄</m:t>
                          </m:r>
                          <m:r>
                            <a:rPr lang="es-EC" i="1">
                              <a:solidFill>
                                <a:schemeClr val="tx1"/>
                              </a:solidFill>
                              <a:latin typeface="Cambria Math" panose="02040503050406030204" pitchFamily="18" charset="0"/>
                            </a:rPr>
                            <m:t>1 </m:t>
                          </m:r>
                          <m:r>
                            <a:rPr lang="es-EC" i="1">
                              <a:solidFill>
                                <a:schemeClr val="tx1"/>
                              </a:solidFill>
                              <a:latin typeface="Cambria Math" panose="02040503050406030204" pitchFamily="18" charset="0"/>
                            </a:rPr>
                            <m:t>𝑚𝑎𝑥</m:t>
                          </m:r>
                        </m:sub>
                      </m:sSub>
                      <m:r>
                        <a:rPr lang="es-EC" i="1">
                          <a:solidFill>
                            <a:schemeClr val="tx1"/>
                          </a:solidFill>
                          <a:latin typeface="Cambria Math" panose="02040503050406030204" pitchFamily="18" charset="0"/>
                        </a:rPr>
                        <m:t>=</m:t>
                      </m:r>
                      <m:r>
                        <a:rPr lang="es-EC" i="1">
                          <a:solidFill>
                            <a:schemeClr val="tx1"/>
                          </a:solidFill>
                          <a:latin typeface="Cambria Math" panose="02040503050406030204" pitchFamily="18" charset="0"/>
                        </a:rPr>
                        <m:t>𝑉</m:t>
                      </m:r>
                      <m:r>
                        <a:rPr lang="es-EC" i="1">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𝑉</m:t>
                          </m:r>
                        </m:e>
                        <m:sub>
                          <m:r>
                            <a:rPr lang="es-EC" i="1">
                              <a:solidFill>
                                <a:schemeClr val="tx1"/>
                              </a:solidFill>
                              <a:latin typeface="Cambria Math" panose="02040503050406030204" pitchFamily="18" charset="0"/>
                            </a:rPr>
                            <m:t>𝑔</m:t>
                          </m:r>
                        </m:sub>
                      </m:sSub>
                      <m:r>
                        <a:rPr lang="es-EC" i="1">
                          <a:solidFill>
                            <a:schemeClr val="tx1"/>
                          </a:solidFill>
                          <a:latin typeface="Cambria Math" panose="02040503050406030204" pitchFamily="18" charset="0"/>
                        </a:rPr>
                        <m:t>=12 </m:t>
                      </m:r>
                      <m:r>
                        <a:rPr lang="es-EC" i="1">
                          <a:solidFill>
                            <a:schemeClr val="tx1"/>
                          </a:solidFill>
                          <a:latin typeface="Cambria Math" panose="02040503050406030204" pitchFamily="18" charset="0"/>
                        </a:rPr>
                        <m:t>𝑉</m:t>
                      </m:r>
                      <m:r>
                        <a:rPr lang="es-EC" i="1">
                          <a:solidFill>
                            <a:schemeClr val="tx1"/>
                          </a:solidFill>
                          <a:latin typeface="Cambria Math" panose="02040503050406030204" pitchFamily="18" charset="0"/>
                        </a:rPr>
                        <m:t>+18 </m:t>
                      </m:r>
                      <m:r>
                        <a:rPr lang="es-EC" i="1">
                          <a:solidFill>
                            <a:schemeClr val="tx1"/>
                          </a:solidFill>
                          <a:latin typeface="Cambria Math" panose="02040503050406030204" pitchFamily="18" charset="0"/>
                        </a:rPr>
                        <m:t>𝑉</m:t>
                      </m:r>
                      <m:r>
                        <a:rPr lang="es-EC" i="1">
                          <a:solidFill>
                            <a:schemeClr val="tx1"/>
                          </a:solidFill>
                          <a:latin typeface="Cambria Math" panose="02040503050406030204" pitchFamily="18" charset="0"/>
                        </a:rPr>
                        <m:t>=30 </m:t>
                      </m:r>
                      <m:r>
                        <a:rPr lang="es-EC" i="1">
                          <a:solidFill>
                            <a:schemeClr val="tx1"/>
                          </a:solidFill>
                          <a:latin typeface="Cambria Math" panose="02040503050406030204" pitchFamily="18" charset="0"/>
                        </a:rPr>
                        <m:t>𝑉</m:t>
                      </m:r>
                    </m:oMath>
                  </m:oMathPara>
                </a14:m>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48270" y="3911394"/>
                <a:ext cx="5774205" cy="640524"/>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13463" y="2575043"/>
                <a:ext cx="4115486" cy="396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𝐼</m:t>
                          </m:r>
                        </m:e>
                        <m:sub>
                          <m:d>
                            <m:dPr>
                              <m:begChr m:val=""/>
                              <m:ctrlPr>
                                <a:rPr lang="es-EC" i="1">
                                  <a:latin typeface="Cambria Math" panose="02040503050406030204" pitchFamily="18" charset="0"/>
                                </a:rPr>
                              </m:ctrlPr>
                            </m:dPr>
                            <m:e>
                              <m:r>
                                <a:rPr lang="es-EC" i="1">
                                  <a:latin typeface="Cambria Math" panose="02040503050406030204" pitchFamily="18" charset="0"/>
                                </a:rPr>
                                <m:t>𝑄</m:t>
                              </m:r>
                              <m:r>
                                <a:rPr lang="es-EC" i="0">
                                  <a:latin typeface="Cambria Math" panose="02040503050406030204" pitchFamily="18" charset="0"/>
                                </a:rPr>
                                <m:t>1(</m:t>
                              </m:r>
                              <m:r>
                                <a:rPr lang="es-EC" i="1">
                                  <a:latin typeface="Cambria Math" panose="02040503050406030204" pitchFamily="18" charset="0"/>
                                </a:rPr>
                                <m:t>𝑝𝑖𝑐𝑜</m:t>
                              </m:r>
                            </m:e>
                          </m:d>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d>
                            <m:dPr>
                              <m:begChr m:val=""/>
                              <m:ctrlPr>
                                <a:rPr lang="es-EC" i="1">
                                  <a:latin typeface="Cambria Math" panose="02040503050406030204" pitchFamily="18" charset="0"/>
                                </a:rPr>
                              </m:ctrlPr>
                            </m:dPr>
                            <m:e>
                              <m:r>
                                <a:rPr lang="es-EC" i="1">
                                  <a:latin typeface="Cambria Math" panose="02040503050406030204" pitchFamily="18" charset="0"/>
                                </a:rPr>
                                <m:t>𝐿</m:t>
                              </m:r>
                              <m:r>
                                <a:rPr lang="es-EC" i="0">
                                  <a:latin typeface="Cambria Math" panose="02040503050406030204" pitchFamily="18" charset="0"/>
                                </a:rPr>
                                <m:t>1(</m:t>
                              </m:r>
                              <m:r>
                                <a:rPr lang="es-EC" i="1">
                                  <a:latin typeface="Cambria Math" panose="02040503050406030204" pitchFamily="18" charset="0"/>
                                </a:rPr>
                                <m:t>𝑝𝑖𝑐𝑜</m:t>
                              </m:r>
                            </m:e>
                          </m:d>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d>
                            <m:dPr>
                              <m:begChr m:val=""/>
                              <m:ctrlPr>
                                <a:rPr lang="es-EC" i="1">
                                  <a:latin typeface="Cambria Math" panose="02040503050406030204" pitchFamily="18" charset="0"/>
                                </a:rPr>
                              </m:ctrlPr>
                            </m:dPr>
                            <m:e>
                              <m:r>
                                <a:rPr lang="es-EC" i="1">
                                  <a:latin typeface="Cambria Math" panose="02040503050406030204" pitchFamily="18" charset="0"/>
                                </a:rPr>
                                <m:t>𝐿</m:t>
                              </m:r>
                              <m:r>
                                <a:rPr lang="es-EC" i="0">
                                  <a:latin typeface="Cambria Math" panose="02040503050406030204" pitchFamily="18" charset="0"/>
                                </a:rPr>
                                <m:t>2(</m:t>
                              </m:r>
                              <m:r>
                                <a:rPr lang="es-EC" i="1">
                                  <a:latin typeface="Cambria Math" panose="02040503050406030204" pitchFamily="18" charset="0"/>
                                </a:rPr>
                                <m:t>𝑝𝑖𝑐𝑜</m:t>
                              </m:r>
                            </m:e>
                          </m:d>
                        </m:sub>
                      </m:sSub>
                      <m:r>
                        <a:rPr lang="es-EC" i="0">
                          <a:latin typeface="Cambria Math" panose="02040503050406030204" pitchFamily="18" charset="0"/>
                        </a:rPr>
                        <m:t>=2.77 </m:t>
                      </m:r>
                      <m:r>
                        <a:rPr lang="es-EC" i="1">
                          <a:latin typeface="Cambria Math" panose="02040503050406030204" pitchFamily="18" charset="0"/>
                        </a:rPr>
                        <m:t>𝐴</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13463" y="2575043"/>
                <a:ext cx="4115486" cy="396006"/>
              </a:xfrm>
              <a:prstGeom prst="rect">
                <a:avLst/>
              </a:prstGeom>
              <a:blipFill rotWithShape="0">
                <a:blip r:embed="rId4"/>
                <a:stretch>
                  <a:fillRect t="-53846" b="-127692"/>
                </a:stretch>
              </a:blipFill>
            </p:spPr>
            <p:txBody>
              <a:bodyPr/>
              <a:lstStyle/>
              <a:p>
                <a:r>
                  <a:rPr lang="es-EC">
                    <a:noFill/>
                  </a:rPr>
                  <a:t> </a:t>
                </a:r>
              </a:p>
            </p:txBody>
          </p:sp>
        </mc:Fallback>
      </mc:AlternateContent>
      <p:sp>
        <p:nvSpPr>
          <p:cNvPr id="16" name="Rectángulo 15"/>
          <p:cNvSpPr/>
          <p:nvPr/>
        </p:nvSpPr>
        <p:spPr>
          <a:xfrm>
            <a:off x="-717790" y="3299104"/>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máximo que debe </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soportar el transistor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4419599" y="1301118"/>
            <a:ext cx="230759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Selección del MOSFET</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8" name="Rectángulo 17"/>
          <p:cNvSpPr/>
          <p:nvPr/>
        </p:nvSpPr>
        <p:spPr>
          <a:xfrm>
            <a:off x="5459184" y="2178687"/>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Corriente en el transistor</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ángulo 22"/>
          <p:cNvSpPr/>
          <p:nvPr/>
        </p:nvSpPr>
        <p:spPr>
          <a:xfrm>
            <a:off x="3962400" y="3346955"/>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Voltaje inverso que debe </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soportar el diodo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9" name="Rectángulo 8"/>
              <p:cNvSpPr/>
              <p:nvPr/>
            </p:nvSpPr>
            <p:spPr>
              <a:xfrm>
                <a:off x="4339439" y="2564296"/>
                <a:ext cx="4572000" cy="39600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𝐼</m:t>
                          </m:r>
                        </m:e>
                        <m:sub>
                          <m:d>
                            <m:dPr>
                              <m:begChr m:val=""/>
                              <m:ctrlPr>
                                <a:rPr lang="es-EC" i="1">
                                  <a:latin typeface="Cambria Math" panose="02040503050406030204" pitchFamily="18" charset="0"/>
                                </a:rPr>
                              </m:ctrlPr>
                            </m:dPr>
                            <m:e>
                              <m:r>
                                <a:rPr lang="es-EC" i="1">
                                  <a:latin typeface="Cambria Math" panose="02040503050406030204" pitchFamily="18" charset="0"/>
                                </a:rPr>
                                <m:t>𝐷</m:t>
                              </m:r>
                              <m:r>
                                <a:rPr lang="es-EC" i="0">
                                  <a:latin typeface="Cambria Math" panose="02040503050406030204" pitchFamily="18" charset="0"/>
                                </a:rPr>
                                <m:t>1(</m:t>
                              </m:r>
                              <m:r>
                                <a:rPr lang="es-EC" i="1">
                                  <a:latin typeface="Cambria Math" panose="02040503050406030204" pitchFamily="18" charset="0"/>
                                </a:rPr>
                                <m:t>𝑝𝑖𝑐𝑜</m:t>
                              </m:r>
                            </m:e>
                          </m:d>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d>
                            <m:dPr>
                              <m:begChr m:val=""/>
                              <m:ctrlPr>
                                <a:rPr lang="es-EC" i="1">
                                  <a:latin typeface="Cambria Math" panose="02040503050406030204" pitchFamily="18" charset="0"/>
                                </a:rPr>
                              </m:ctrlPr>
                            </m:dPr>
                            <m:e>
                              <m:r>
                                <a:rPr lang="es-EC" i="1">
                                  <a:latin typeface="Cambria Math" panose="02040503050406030204" pitchFamily="18" charset="0"/>
                                </a:rPr>
                                <m:t>𝑄</m:t>
                              </m:r>
                              <m:r>
                                <a:rPr lang="es-EC" i="0">
                                  <a:latin typeface="Cambria Math" panose="02040503050406030204" pitchFamily="18" charset="0"/>
                                </a:rPr>
                                <m:t>1(</m:t>
                              </m:r>
                              <m:r>
                                <a:rPr lang="es-EC" i="1">
                                  <a:latin typeface="Cambria Math" panose="02040503050406030204" pitchFamily="18" charset="0"/>
                                </a:rPr>
                                <m:t>𝑝𝑖𝑐𝑜</m:t>
                              </m:r>
                            </m:e>
                          </m:d>
                        </m:sub>
                      </m:sSub>
                      <m:r>
                        <a:rPr lang="es-EC" i="0">
                          <a:latin typeface="Cambria Math" panose="02040503050406030204" pitchFamily="18" charset="0"/>
                        </a:rPr>
                        <m:t>=2.77 </m:t>
                      </m:r>
                      <m:r>
                        <a:rPr lang="es-EC" i="1">
                          <a:latin typeface="Cambria Math" panose="02040503050406030204" pitchFamily="18" charset="0"/>
                        </a:rPr>
                        <m:t>𝐴</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4339439" y="2564296"/>
                <a:ext cx="4572000" cy="396006"/>
              </a:xfrm>
              <a:prstGeom prst="rect">
                <a:avLst/>
              </a:prstGeom>
              <a:blipFill rotWithShape="0">
                <a:blip r:embed="rId5"/>
                <a:stretch>
                  <a:fillRect t="-53846" b="-12769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419599" y="3685757"/>
                <a:ext cx="4572000" cy="962443"/>
              </a:xfrm>
              <a:prstGeom prst="rect">
                <a:avLst/>
              </a:prstGeom>
            </p:spPr>
            <p:txBody>
              <a:bodyPr>
                <a:spAutoFit/>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𝑖𝑛𝑣𝑒𝑟𝑠𝑜</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𝑄</m:t>
                          </m:r>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𝑖𝑛𝑣𝑒𝑟𝑠𝑜</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&gt;30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𝑉</m:t>
                      </m:r>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4419599" y="3685757"/>
                <a:ext cx="4572000" cy="962443"/>
              </a:xfrm>
              <a:prstGeom prst="rect">
                <a:avLst/>
              </a:prstGeom>
              <a:blipFill rotWithShape="0">
                <a:blip r:embed="rId6"/>
                <a:stretch>
                  <a:fillRect/>
                </a:stretch>
              </a:blipFill>
            </p:spPr>
            <p:txBody>
              <a:bodyPr/>
              <a:lstStyle/>
              <a:p>
                <a:r>
                  <a:rPr lang="es-EC">
                    <a:noFill/>
                  </a:rPr>
                  <a:t> </a:t>
                </a:r>
              </a:p>
            </p:txBody>
          </p:sp>
        </mc:Fallback>
      </mc:AlternateContent>
      <p:sp>
        <p:nvSpPr>
          <p:cNvPr id="25" name="Rectángulo 24"/>
          <p:cNvSpPr/>
          <p:nvPr/>
        </p:nvSpPr>
        <p:spPr>
          <a:xfrm>
            <a:off x="3738337" y="4840909"/>
            <a:ext cx="577420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Potencia máxima que debe </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soportar el diodo</a:t>
            </a: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1" name="Rectángulo 10"/>
              <p:cNvSpPr/>
              <p:nvPr/>
            </p:nvSpPr>
            <p:spPr>
              <a:xfrm>
                <a:off x="4612035" y="5269468"/>
                <a:ext cx="40268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𝐷</m:t>
                          </m:r>
                        </m:sub>
                      </m:sSub>
                      <m:r>
                        <a:rPr lang="es-EC" i="0">
                          <a:latin typeface="Cambria Math" panose="02040503050406030204" pitchFamily="18" charset="0"/>
                        </a:rPr>
                        <m:t>= </m:t>
                      </m:r>
                      <m:r>
                        <a:rPr lang="es-EC" i="1">
                          <a:latin typeface="Cambria Math" panose="02040503050406030204" pitchFamily="18" charset="0"/>
                        </a:rPr>
                        <m:t>𝐼</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𝑑𝑖𝑟𝑒𝑐𝑡</m:t>
                          </m:r>
                        </m:sub>
                      </m:sSub>
                      <m:r>
                        <a:rPr lang="es-EC" i="0">
                          <a:latin typeface="Cambria Math" panose="02040503050406030204" pitchFamily="18" charset="0"/>
                        </a:rPr>
                        <m:t>=1</m:t>
                      </m:r>
                      <m:r>
                        <a:rPr lang="es-EC" i="1">
                          <a:latin typeface="Cambria Math" panose="02040503050406030204" pitchFamily="18" charset="0"/>
                        </a:rPr>
                        <m:t>𝐴</m:t>
                      </m:r>
                      <m:r>
                        <a:rPr lang="es-EC" i="0">
                          <a:latin typeface="Cambria Math" panose="02040503050406030204" pitchFamily="18" charset="0"/>
                        </a:rPr>
                        <m:t>×0.5</m:t>
                      </m:r>
                      <m:r>
                        <a:rPr lang="es-EC" i="1">
                          <a:latin typeface="Cambria Math" panose="02040503050406030204" pitchFamily="18" charset="0"/>
                        </a:rPr>
                        <m:t>𝑉</m:t>
                      </m:r>
                      <m:r>
                        <a:rPr lang="es-EC" i="0">
                          <a:latin typeface="Cambria Math" panose="02040503050406030204" pitchFamily="18" charset="0"/>
                        </a:rPr>
                        <m:t>=0.5 </m:t>
                      </m:r>
                      <m:r>
                        <a:rPr lang="es-EC" i="1">
                          <a:latin typeface="Cambria Math" panose="02040503050406030204" pitchFamily="18" charset="0"/>
                        </a:rPr>
                        <m:t>𝑊</m:t>
                      </m:r>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4612035" y="5269468"/>
                <a:ext cx="4026808" cy="36933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991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16" grpId="0" animBg="1"/>
      <p:bldP spid="17" grpId="0" animBg="1"/>
      <p:bldP spid="18" grpId="0" animBg="1"/>
      <p:bldP spid="23" grpId="0"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1) – </a:t>
            </a:r>
            <a:r>
              <a:rPr lang="en-US" sz="3200" b="1" spc="50" dirty="0" err="1" smtClean="0">
                <a:ln w="11430"/>
              </a:rPr>
              <a:t>Diseño</a:t>
            </a:r>
            <a:r>
              <a:rPr lang="en-US" sz="3200" b="1" spc="50" dirty="0" smtClean="0">
                <a:ln w="11430"/>
              </a:rPr>
              <a:t> del </a:t>
            </a:r>
            <a:r>
              <a:rPr lang="en-US" sz="3200" b="1" spc="50" dirty="0" err="1" smtClean="0">
                <a:ln w="11430"/>
              </a:rPr>
              <a:t>convertidor</a:t>
            </a:r>
            <a:r>
              <a:rPr lang="en-US" sz="3200" b="1" spc="50" dirty="0" smtClean="0">
                <a:ln w="11430"/>
              </a:rPr>
              <a:t> 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46</a:t>
            </a:fld>
            <a:endParaRPr lang="es-ES"/>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544111143"/>
                  </p:ext>
                </p:extLst>
              </p:nvPr>
            </p:nvGraphicFramePr>
            <p:xfrm>
              <a:off x="152400" y="1371600"/>
              <a:ext cx="6061710" cy="4827525"/>
            </p:xfrm>
            <a:graphic>
              <a:graphicData uri="http://schemas.openxmlformats.org/drawingml/2006/table">
                <a:tbl>
                  <a:tblPr firstRow="1" firstCol="1" bandRow="1">
                    <a:tableStyleId>{5C22544A-7EE6-4342-B048-85BDC9FD1C3A}</a:tableStyleId>
                  </a:tblPr>
                  <a:tblGrid>
                    <a:gridCol w="1742440"/>
                    <a:gridCol w="2287905"/>
                    <a:gridCol w="2031365"/>
                  </a:tblGrid>
                  <a:tr h="0">
                    <a:tc>
                      <a:txBody>
                        <a:bodyPr/>
                        <a:lstStyle/>
                        <a:p>
                          <a:pPr>
                            <a:lnSpc>
                              <a:spcPct val="107000"/>
                            </a:lnSpc>
                            <a:spcAft>
                              <a:spcPts val="1000"/>
                            </a:spcAft>
                          </a:pPr>
                          <a:r>
                            <a:rPr lang="es-EC" sz="1200" dirty="0">
                              <a:effectLst/>
                            </a:rPr>
                            <a:t>Parámetro del convertidor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Símbolo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Voltaje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𝑉</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12 </m:t>
                                </m:r>
                                <m:r>
                                  <a:rPr lang="es-EC" sz="1200">
                                    <a:effectLst/>
                                    <a:latin typeface="Cambria Math" panose="02040503050406030204" pitchFamily="18" charset="0"/>
                                  </a:rPr>
                                  <m:t>𝑉</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dirty="0">
                              <a:effectLst/>
                            </a:rPr>
                            <a:t>Voltaje de entrada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𝑉</m:t>
                                    </m:r>
                                  </m:e>
                                  <m:sub>
                                    <m:r>
                                      <a:rPr lang="es-EC" sz="1200">
                                        <a:effectLst/>
                                        <a:latin typeface="Cambria Math" panose="02040503050406030204" pitchFamily="18" charset="0"/>
                                      </a:rPr>
                                      <m:t>𝑔</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9 </m:t>
                                </m:r>
                                <m:r>
                                  <a:rPr lang="es-EC" sz="1200">
                                    <a:effectLst/>
                                    <a:latin typeface="Cambria Math" panose="02040503050406030204" pitchFamily="18" charset="0"/>
                                  </a:rPr>
                                  <m:t>𝑉</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Corriente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𝐼</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1 </m:t>
                                </m:r>
                                <m:r>
                                  <a:rPr lang="es-EC" sz="1200">
                                    <a:effectLst/>
                                    <a:latin typeface="Cambria Math" panose="02040503050406030204" pitchFamily="18" charset="0"/>
                                  </a:rPr>
                                  <m:t>𝐴</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Potencia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𝑃</m:t>
                                    </m:r>
                                  </m:e>
                                  <m:sub>
                                    <m:r>
                                      <a:rPr lang="es-EC" sz="1200">
                                        <a:effectLst/>
                                        <a:latin typeface="Cambria Math" panose="02040503050406030204" pitchFamily="18" charset="0"/>
                                      </a:rPr>
                                      <m:t>𝑜𝑢𝑡</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12 </m:t>
                                </m:r>
                                <m:r>
                                  <a:rPr lang="es-EC" sz="1200">
                                    <a:effectLst/>
                                    <a:latin typeface="Cambria Math" panose="02040503050406030204" pitchFamily="18" charset="0"/>
                                  </a:rPr>
                                  <m:t>𝑊</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Inductor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𝐿</m:t>
                                </m:r>
                                <m:r>
                                  <a:rPr lang="es-EC" sz="1200">
                                    <a:effectLst/>
                                    <a:latin typeface="Cambria Math" panose="02040503050406030204" pitchFamily="18" charset="0"/>
                                  </a:rPr>
                                  <m:t>1</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192 </m:t>
                                </m:r>
                                <m:r>
                                  <a:rPr lang="es-EC" sz="1200">
                                    <a:effectLst/>
                                    <a:latin typeface="Cambria Math" panose="02040503050406030204" pitchFamily="18" charset="0"/>
                                  </a:rPr>
                                  <m:t>𝜇</m:t>
                                </m:r>
                                <m:r>
                                  <a:rPr lang="es-EC" sz="1200">
                                    <a:effectLst/>
                                    <a:latin typeface="Cambria Math" panose="02040503050406030204" pitchFamily="18" charset="0"/>
                                  </a:rPr>
                                  <m:t>𝐻</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Inductor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𝐿</m:t>
                                </m:r>
                                <m:r>
                                  <a:rPr lang="es-EC" sz="1200">
                                    <a:effectLst/>
                                    <a:latin typeface="Cambria Math" panose="02040503050406030204" pitchFamily="18" charset="0"/>
                                  </a:rPr>
                                  <m:t>2</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256 </m:t>
                                </m:r>
                                <m:r>
                                  <a:rPr lang="es-EC" sz="1200">
                                    <a:effectLst/>
                                    <a:latin typeface="Cambria Math" panose="02040503050406030204" pitchFamily="18" charset="0"/>
                                  </a:rPr>
                                  <m:t>𝜇</m:t>
                                </m:r>
                                <m:r>
                                  <a:rPr lang="es-EC" sz="1200">
                                    <a:effectLst/>
                                    <a:latin typeface="Cambria Math" panose="02040503050406030204" pitchFamily="18" charset="0"/>
                                  </a:rPr>
                                  <m:t>𝐻</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Capacitor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𝐶</m:t>
                                </m:r>
                                <m:r>
                                  <a:rPr lang="es-EC" sz="1200">
                                    <a:effectLst/>
                                    <a:latin typeface="Cambria Math" panose="02040503050406030204" pitchFamily="18" charset="0"/>
                                  </a:rPr>
                                  <m:t>1</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11.9 </m:t>
                                </m:r>
                                <m:r>
                                  <a:rPr lang="es-EC" sz="1200">
                                    <a:effectLst/>
                                    <a:latin typeface="Cambria Math" panose="02040503050406030204" pitchFamily="18" charset="0"/>
                                  </a:rPr>
                                  <m:t>𝜇</m:t>
                                </m:r>
                                <m:r>
                                  <a:rPr lang="es-EC" sz="1200">
                                    <a:effectLst/>
                                    <a:latin typeface="Cambria Math" panose="02040503050406030204" pitchFamily="18" charset="0"/>
                                  </a:rPr>
                                  <m:t>𝐹</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Capacitor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𝐶</m:t>
                                </m:r>
                                <m:r>
                                  <a:rPr lang="es-EC" sz="1200">
                                    <a:effectLst/>
                                    <a:latin typeface="Cambria Math" panose="02040503050406030204" pitchFamily="18" charset="0"/>
                                  </a:rPr>
                                  <m:t>2</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0.26 </m:t>
                                </m:r>
                                <m:r>
                                  <a:rPr lang="es-EC" sz="1200">
                                    <a:effectLst/>
                                    <a:latin typeface="Cambria Math" panose="02040503050406030204" pitchFamily="18" charset="0"/>
                                  </a:rPr>
                                  <m:t>𝜇</m:t>
                                </m:r>
                                <m:r>
                                  <a:rPr lang="es-EC" sz="1200">
                                    <a:effectLst/>
                                    <a:latin typeface="Cambria Math" panose="02040503050406030204" pitchFamily="18" charset="0"/>
                                  </a:rPr>
                                  <m:t>𝐹</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Corriente pico del MOSFET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𝐼</m:t>
                                    </m:r>
                                  </m:e>
                                  <m:sub>
                                    <m:r>
                                      <a:rPr lang="es-EC" sz="1200">
                                        <a:effectLst/>
                                        <a:latin typeface="Cambria Math" panose="02040503050406030204" pitchFamily="18" charset="0"/>
                                      </a:rPr>
                                      <m:t>𝑄</m:t>
                                    </m:r>
                                    <m:r>
                                      <a:rPr lang="es-EC" sz="1200">
                                        <a:effectLst/>
                                        <a:latin typeface="Cambria Math" panose="02040503050406030204" pitchFamily="18" charset="0"/>
                                      </a:rPr>
                                      <m:t>1(</m:t>
                                    </m:r>
                                    <m:r>
                                      <a:rPr lang="es-EC" sz="1200">
                                        <a:effectLst/>
                                        <a:latin typeface="Cambria Math" panose="02040503050406030204" pitchFamily="18" charset="0"/>
                                      </a:rPr>
                                      <m:t>𝑝𝑖𝑐𝑜</m:t>
                                    </m:r>
                                    <m:r>
                                      <a:rPr lang="es-EC" sz="1200">
                                        <a:effectLst/>
                                        <a:latin typeface="Cambria Math" panose="02040503050406030204" pitchFamily="18" charset="0"/>
                                      </a:rPr>
                                      <m:t>)</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2.77 </m:t>
                                </m:r>
                                <m:r>
                                  <a:rPr lang="es-EC" sz="1200">
                                    <a:effectLst/>
                                    <a:latin typeface="Cambria Math" panose="02040503050406030204" pitchFamily="18" charset="0"/>
                                  </a:rPr>
                                  <m:t>𝐴</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Voltaje máximo del MOSFET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𝑉</m:t>
                                    </m:r>
                                  </m:e>
                                  <m:sub>
                                    <m:r>
                                      <a:rPr lang="es-EC" sz="1200">
                                        <a:effectLst/>
                                        <a:latin typeface="Cambria Math" panose="02040503050406030204" pitchFamily="18" charset="0"/>
                                      </a:rPr>
                                      <m:t>𝑄</m:t>
                                    </m:r>
                                    <m:r>
                                      <a:rPr lang="es-EC" sz="1200">
                                        <a:effectLst/>
                                        <a:latin typeface="Cambria Math" panose="02040503050406030204" pitchFamily="18" charset="0"/>
                                      </a:rPr>
                                      <m:t>1 </m:t>
                                    </m:r>
                                    <m:r>
                                      <a:rPr lang="es-EC" sz="1200">
                                        <a:effectLst/>
                                        <a:latin typeface="Cambria Math" panose="02040503050406030204" pitchFamily="18" charset="0"/>
                                      </a:rPr>
                                      <m:t>𝑚𝑎𝑥</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30 </m:t>
                                </m:r>
                                <m:r>
                                  <a:rPr lang="es-EC" sz="1200">
                                    <a:effectLst/>
                                    <a:latin typeface="Cambria Math" panose="02040503050406030204" pitchFamily="18" charset="0"/>
                                  </a:rPr>
                                  <m:t>𝑉</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Corriente pico del diodo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𝐼</m:t>
                                    </m:r>
                                  </m:e>
                                  <m:sub>
                                    <m:r>
                                      <a:rPr lang="es-EC" sz="1200">
                                        <a:effectLst/>
                                        <a:latin typeface="Cambria Math" panose="02040503050406030204" pitchFamily="18" charset="0"/>
                                      </a:rPr>
                                      <m:t>𝐷</m:t>
                                    </m:r>
                                    <m:r>
                                      <a:rPr lang="es-EC" sz="1200">
                                        <a:effectLst/>
                                        <a:latin typeface="Cambria Math" panose="02040503050406030204" pitchFamily="18" charset="0"/>
                                      </a:rPr>
                                      <m:t>1(</m:t>
                                    </m:r>
                                    <m:r>
                                      <a:rPr lang="es-EC" sz="1200">
                                        <a:effectLst/>
                                        <a:latin typeface="Cambria Math" panose="02040503050406030204" pitchFamily="18" charset="0"/>
                                      </a:rPr>
                                      <m:t>𝑝𝑖𝑐𝑜</m:t>
                                    </m:r>
                                    <m:r>
                                      <a:rPr lang="es-EC" sz="1200">
                                        <a:effectLst/>
                                        <a:latin typeface="Cambria Math" panose="02040503050406030204" pitchFamily="18" charset="0"/>
                                      </a:rPr>
                                      <m:t>)</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2.77 </m:t>
                                </m:r>
                                <m:r>
                                  <a:rPr lang="es-EC" sz="1200">
                                    <a:effectLst/>
                                    <a:latin typeface="Cambria Math" panose="02040503050406030204" pitchFamily="18" charset="0"/>
                                  </a:rPr>
                                  <m:t>𝐴</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a:effectLst/>
                            </a:rPr>
                            <a:t>Voltaje inverso del diodo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𝑉</m:t>
                                    </m:r>
                                  </m:e>
                                  <m:sub>
                                    <m:r>
                                      <a:rPr lang="es-EC" sz="1200">
                                        <a:effectLst/>
                                        <a:latin typeface="Cambria Math" panose="02040503050406030204" pitchFamily="18" charset="0"/>
                                      </a:rPr>
                                      <m:t>𝐷</m:t>
                                    </m:r>
                                    <m:r>
                                      <a:rPr lang="es-EC" sz="1200">
                                        <a:effectLst/>
                                        <a:latin typeface="Cambria Math" panose="02040503050406030204" pitchFamily="18" charset="0"/>
                                      </a:rPr>
                                      <m:t> </m:t>
                                    </m:r>
                                    <m:r>
                                      <a:rPr lang="es-EC" sz="1200">
                                        <a:effectLst/>
                                        <a:latin typeface="Cambria Math" panose="02040503050406030204" pitchFamily="18" charset="0"/>
                                      </a:rPr>
                                      <m:t>𝑖𝑛𝑣𝑒𝑟𝑠𝑜</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30 </m:t>
                                </m:r>
                                <m:r>
                                  <a:rPr lang="es-EC" sz="1200">
                                    <a:effectLst/>
                                    <a:latin typeface="Cambria Math" panose="02040503050406030204" pitchFamily="18" charset="0"/>
                                  </a:rPr>
                                  <m:t>𝑉</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07000"/>
                            </a:lnSpc>
                            <a:spcAft>
                              <a:spcPts val="1000"/>
                            </a:spcAft>
                          </a:pPr>
                          <a:r>
                            <a:rPr lang="es-EC" sz="1200" dirty="0">
                              <a:effectLst/>
                            </a:rPr>
                            <a:t>Frecuencia de conmutación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𝑓</m:t>
                                    </m:r>
                                  </m:e>
                                  <m:sub>
                                    <m:r>
                                      <a:rPr lang="es-EC" sz="1200">
                                        <a:effectLst/>
                                        <a:latin typeface="Cambria Math" panose="02040503050406030204" pitchFamily="18" charset="0"/>
                                      </a:rPr>
                                      <m:t>𝑠</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20 </m:t>
                                </m:r>
                                <m:r>
                                  <a:rPr lang="es-EC" sz="1200">
                                    <a:effectLst/>
                                    <a:latin typeface="Cambria Math" panose="02040503050406030204" pitchFamily="18" charset="0"/>
                                  </a:rPr>
                                  <m:t>𝑘𝐻𝑧</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544111143"/>
                  </p:ext>
                </p:extLst>
              </p:nvPr>
            </p:nvGraphicFramePr>
            <p:xfrm>
              <a:off x="152400" y="1371600"/>
              <a:ext cx="6061710" cy="4795648"/>
            </p:xfrm>
            <a:graphic>
              <a:graphicData uri="http://schemas.openxmlformats.org/drawingml/2006/table">
                <a:tbl>
                  <a:tblPr firstRow="1" firstCol="1" bandRow="1">
                    <a:tableStyleId>{5C22544A-7EE6-4342-B048-85BDC9FD1C3A}</a:tableStyleId>
                  </a:tblPr>
                  <a:tblGrid>
                    <a:gridCol w="1742440"/>
                    <a:gridCol w="2287905"/>
                    <a:gridCol w="2031365"/>
                  </a:tblGrid>
                  <a:tr h="382778">
                    <a:tc>
                      <a:txBody>
                        <a:bodyPr/>
                        <a:lstStyle/>
                        <a:p>
                          <a:pPr>
                            <a:lnSpc>
                              <a:spcPct val="107000"/>
                            </a:lnSpc>
                            <a:spcAft>
                              <a:spcPts val="1000"/>
                            </a:spcAft>
                          </a:pPr>
                          <a:r>
                            <a:rPr lang="es-EC" sz="1200" dirty="0">
                              <a:effectLst/>
                            </a:rPr>
                            <a:t>Parámetro del convertidor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Símbolo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2707">
                    <a:tc>
                      <a:txBody>
                        <a:bodyPr/>
                        <a:lstStyle/>
                        <a:p>
                          <a:pPr>
                            <a:lnSpc>
                              <a:spcPct val="107000"/>
                            </a:lnSpc>
                            <a:spcAft>
                              <a:spcPts val="1000"/>
                            </a:spcAft>
                          </a:pPr>
                          <a:r>
                            <a:rPr lang="es-EC" sz="1200">
                              <a:effectLst/>
                            </a:rPr>
                            <a:t>Voltaje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132075" r="-89628" b="-1294340"/>
                          </a:stretch>
                        </a:blipFill>
                      </a:tcPr>
                    </a:tc>
                    <a:tc>
                      <a:txBody>
                        <a:bodyPr/>
                        <a:lstStyle/>
                        <a:p>
                          <a:endParaRPr lang="es-EC"/>
                        </a:p>
                      </a:txBody>
                      <a:tcPr marL="68580" marR="68580" marT="0" marB="0" anchor="ctr">
                        <a:blipFill rotWithShape="0">
                          <a:blip r:embed="rId3"/>
                          <a:stretch>
                            <a:fillRect l="-199399" t="-132075" r="-1201" b="-1294340"/>
                          </a:stretch>
                        </a:blipFill>
                      </a:tcPr>
                    </a:tc>
                  </a:tr>
                  <a:tr h="341313">
                    <a:tc>
                      <a:txBody>
                        <a:bodyPr/>
                        <a:lstStyle/>
                        <a:p>
                          <a:pPr>
                            <a:lnSpc>
                              <a:spcPct val="107000"/>
                            </a:lnSpc>
                            <a:spcAft>
                              <a:spcPts val="1000"/>
                            </a:spcAft>
                          </a:pPr>
                          <a:r>
                            <a:rPr lang="es-EC" sz="1200" dirty="0">
                              <a:effectLst/>
                            </a:rPr>
                            <a:t>Voltaje de entrada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219643" r="-89628" b="-1125000"/>
                          </a:stretch>
                        </a:blipFill>
                      </a:tcPr>
                    </a:tc>
                    <a:tc>
                      <a:txBody>
                        <a:bodyPr/>
                        <a:lstStyle/>
                        <a:p>
                          <a:endParaRPr lang="es-EC"/>
                        </a:p>
                      </a:txBody>
                      <a:tcPr marL="68580" marR="68580" marT="0" marB="0" anchor="ctr">
                        <a:blipFill rotWithShape="0">
                          <a:blip r:embed="rId3"/>
                          <a:stretch>
                            <a:fillRect l="-199399" t="-219643" r="-1201" b="-1125000"/>
                          </a:stretch>
                        </a:blipFill>
                      </a:tcPr>
                    </a:tc>
                  </a:tr>
                  <a:tr h="322707">
                    <a:tc>
                      <a:txBody>
                        <a:bodyPr/>
                        <a:lstStyle/>
                        <a:p>
                          <a:pPr>
                            <a:lnSpc>
                              <a:spcPct val="107000"/>
                            </a:lnSpc>
                            <a:spcAft>
                              <a:spcPts val="1000"/>
                            </a:spcAft>
                          </a:pPr>
                          <a:r>
                            <a:rPr lang="es-EC" sz="1200">
                              <a:effectLst/>
                            </a:rPr>
                            <a:t>Corriente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337736" r="-89628" b="-1088679"/>
                          </a:stretch>
                        </a:blipFill>
                      </a:tcPr>
                    </a:tc>
                    <a:tc>
                      <a:txBody>
                        <a:bodyPr/>
                        <a:lstStyle/>
                        <a:p>
                          <a:endParaRPr lang="es-EC"/>
                        </a:p>
                      </a:txBody>
                      <a:tcPr marL="68580" marR="68580" marT="0" marB="0" anchor="ctr">
                        <a:blipFill rotWithShape="0">
                          <a:blip r:embed="rId3"/>
                          <a:stretch>
                            <a:fillRect l="-199399" t="-337736" r="-1201" b="-1088679"/>
                          </a:stretch>
                        </a:blipFill>
                      </a:tcPr>
                    </a:tc>
                  </a:tr>
                  <a:tr h="322707">
                    <a:tc>
                      <a:txBody>
                        <a:bodyPr/>
                        <a:lstStyle/>
                        <a:p>
                          <a:pPr>
                            <a:lnSpc>
                              <a:spcPct val="107000"/>
                            </a:lnSpc>
                            <a:spcAft>
                              <a:spcPts val="1000"/>
                            </a:spcAft>
                          </a:pPr>
                          <a:r>
                            <a:rPr lang="es-EC" sz="1200">
                              <a:effectLst/>
                            </a:rPr>
                            <a:t>Potencia de salida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437736" r="-89628" b="-988679"/>
                          </a:stretch>
                        </a:blipFill>
                      </a:tcPr>
                    </a:tc>
                    <a:tc>
                      <a:txBody>
                        <a:bodyPr/>
                        <a:lstStyle/>
                        <a:p>
                          <a:endParaRPr lang="es-EC"/>
                        </a:p>
                      </a:txBody>
                      <a:tcPr marL="68580" marR="68580" marT="0" marB="0" anchor="ctr">
                        <a:blipFill rotWithShape="0">
                          <a:blip r:embed="rId3"/>
                          <a:stretch>
                            <a:fillRect l="-199399" t="-437736" r="-1201" b="-988679"/>
                          </a:stretch>
                        </a:blipFill>
                      </a:tcPr>
                    </a:tc>
                  </a:tr>
                  <a:tr h="322707">
                    <a:tc>
                      <a:txBody>
                        <a:bodyPr/>
                        <a:lstStyle/>
                        <a:p>
                          <a:pPr>
                            <a:lnSpc>
                              <a:spcPct val="107000"/>
                            </a:lnSpc>
                            <a:spcAft>
                              <a:spcPts val="1000"/>
                            </a:spcAft>
                          </a:pPr>
                          <a:r>
                            <a:rPr lang="es-EC" sz="1200">
                              <a:effectLst/>
                            </a:rPr>
                            <a:t>Inductor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537736" r="-89628" b="-888679"/>
                          </a:stretch>
                        </a:blipFill>
                      </a:tcPr>
                    </a:tc>
                    <a:tc>
                      <a:txBody>
                        <a:bodyPr/>
                        <a:lstStyle/>
                        <a:p>
                          <a:endParaRPr lang="es-EC"/>
                        </a:p>
                      </a:txBody>
                      <a:tcPr marL="68580" marR="68580" marT="0" marB="0" anchor="ctr">
                        <a:blipFill rotWithShape="0">
                          <a:blip r:embed="rId3"/>
                          <a:stretch>
                            <a:fillRect l="-199399" t="-537736" r="-1201" b="-888679"/>
                          </a:stretch>
                        </a:blipFill>
                      </a:tcPr>
                    </a:tc>
                  </a:tr>
                  <a:tr h="322707">
                    <a:tc>
                      <a:txBody>
                        <a:bodyPr/>
                        <a:lstStyle/>
                        <a:p>
                          <a:pPr>
                            <a:lnSpc>
                              <a:spcPct val="107000"/>
                            </a:lnSpc>
                            <a:spcAft>
                              <a:spcPts val="1000"/>
                            </a:spcAft>
                          </a:pPr>
                          <a:r>
                            <a:rPr lang="es-EC" sz="1200">
                              <a:effectLst/>
                            </a:rPr>
                            <a:t>Inductor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637736" r="-89628" b="-788679"/>
                          </a:stretch>
                        </a:blipFill>
                      </a:tcPr>
                    </a:tc>
                    <a:tc>
                      <a:txBody>
                        <a:bodyPr/>
                        <a:lstStyle/>
                        <a:p>
                          <a:endParaRPr lang="es-EC"/>
                        </a:p>
                      </a:txBody>
                      <a:tcPr marL="68580" marR="68580" marT="0" marB="0" anchor="ctr">
                        <a:blipFill rotWithShape="0">
                          <a:blip r:embed="rId3"/>
                          <a:stretch>
                            <a:fillRect l="-199399" t="-637736" r="-1201" b="-788679"/>
                          </a:stretch>
                        </a:blipFill>
                      </a:tcPr>
                    </a:tc>
                  </a:tr>
                  <a:tr h="322707">
                    <a:tc>
                      <a:txBody>
                        <a:bodyPr/>
                        <a:lstStyle/>
                        <a:p>
                          <a:pPr>
                            <a:lnSpc>
                              <a:spcPct val="107000"/>
                            </a:lnSpc>
                            <a:spcAft>
                              <a:spcPts val="1000"/>
                            </a:spcAft>
                          </a:pPr>
                          <a:r>
                            <a:rPr lang="es-EC" sz="1200">
                              <a:effectLst/>
                            </a:rPr>
                            <a:t>Capacitor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737736" r="-89628" b="-688679"/>
                          </a:stretch>
                        </a:blipFill>
                      </a:tcPr>
                    </a:tc>
                    <a:tc>
                      <a:txBody>
                        <a:bodyPr/>
                        <a:lstStyle/>
                        <a:p>
                          <a:endParaRPr lang="es-EC"/>
                        </a:p>
                      </a:txBody>
                      <a:tcPr marL="68580" marR="68580" marT="0" marB="0" anchor="ctr">
                        <a:blipFill rotWithShape="0">
                          <a:blip r:embed="rId3"/>
                          <a:stretch>
                            <a:fillRect l="-199399" t="-737736" r="-1201" b="-688679"/>
                          </a:stretch>
                        </a:blipFill>
                      </a:tcPr>
                    </a:tc>
                  </a:tr>
                  <a:tr h="322707">
                    <a:tc>
                      <a:txBody>
                        <a:bodyPr/>
                        <a:lstStyle/>
                        <a:p>
                          <a:pPr>
                            <a:lnSpc>
                              <a:spcPct val="107000"/>
                            </a:lnSpc>
                            <a:spcAft>
                              <a:spcPts val="1000"/>
                            </a:spcAft>
                          </a:pPr>
                          <a:r>
                            <a:rPr lang="es-EC" sz="1200">
                              <a:effectLst/>
                            </a:rPr>
                            <a:t>Capacitor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837736" r="-89628" b="-588679"/>
                          </a:stretch>
                        </a:blipFill>
                      </a:tcPr>
                    </a:tc>
                    <a:tc>
                      <a:txBody>
                        <a:bodyPr/>
                        <a:lstStyle/>
                        <a:p>
                          <a:endParaRPr lang="es-EC"/>
                        </a:p>
                      </a:txBody>
                      <a:tcPr marL="68580" marR="68580" marT="0" marB="0" anchor="ctr">
                        <a:blipFill rotWithShape="0">
                          <a:blip r:embed="rId3"/>
                          <a:stretch>
                            <a:fillRect l="-199399" t="-837736" r="-1201" b="-588679"/>
                          </a:stretch>
                        </a:blipFill>
                      </a:tcPr>
                    </a:tc>
                  </a:tr>
                  <a:tr h="382778">
                    <a:tc>
                      <a:txBody>
                        <a:bodyPr/>
                        <a:lstStyle/>
                        <a:p>
                          <a:pPr>
                            <a:lnSpc>
                              <a:spcPct val="107000"/>
                            </a:lnSpc>
                            <a:spcAft>
                              <a:spcPts val="1000"/>
                            </a:spcAft>
                          </a:pPr>
                          <a:r>
                            <a:rPr lang="es-EC" sz="1200">
                              <a:effectLst/>
                            </a:rPr>
                            <a:t>Corriente pico del MOSFET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801613" r="-89628" b="-403226"/>
                          </a:stretch>
                        </a:blipFill>
                      </a:tcPr>
                    </a:tc>
                    <a:tc>
                      <a:txBody>
                        <a:bodyPr/>
                        <a:lstStyle/>
                        <a:p>
                          <a:endParaRPr lang="es-EC"/>
                        </a:p>
                      </a:txBody>
                      <a:tcPr marL="68580" marR="68580" marT="0" marB="0" anchor="ctr">
                        <a:blipFill rotWithShape="0">
                          <a:blip r:embed="rId3"/>
                          <a:stretch>
                            <a:fillRect l="-199399" t="-801613" r="-1201" b="-403226"/>
                          </a:stretch>
                        </a:blipFill>
                      </a:tcPr>
                    </a:tc>
                  </a:tr>
                  <a:tr h="382778">
                    <a:tc>
                      <a:txBody>
                        <a:bodyPr/>
                        <a:lstStyle/>
                        <a:p>
                          <a:pPr>
                            <a:lnSpc>
                              <a:spcPct val="107000"/>
                            </a:lnSpc>
                            <a:spcAft>
                              <a:spcPts val="1000"/>
                            </a:spcAft>
                          </a:pPr>
                          <a:r>
                            <a:rPr lang="es-EC" sz="1200">
                              <a:effectLst/>
                            </a:rPr>
                            <a:t>Voltaje máximo del MOSFET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887302" r="-89628" b="-296825"/>
                          </a:stretch>
                        </a:blipFill>
                      </a:tcPr>
                    </a:tc>
                    <a:tc>
                      <a:txBody>
                        <a:bodyPr/>
                        <a:lstStyle/>
                        <a:p>
                          <a:endParaRPr lang="es-EC"/>
                        </a:p>
                      </a:txBody>
                      <a:tcPr marL="68580" marR="68580" marT="0" marB="0" anchor="ctr">
                        <a:blipFill rotWithShape="0">
                          <a:blip r:embed="rId3"/>
                          <a:stretch>
                            <a:fillRect l="-199399" t="-887302" r="-1201" b="-296825"/>
                          </a:stretch>
                        </a:blipFill>
                      </a:tcPr>
                    </a:tc>
                  </a:tr>
                  <a:tr h="341567">
                    <a:tc>
                      <a:txBody>
                        <a:bodyPr/>
                        <a:lstStyle/>
                        <a:p>
                          <a:pPr>
                            <a:lnSpc>
                              <a:spcPct val="107000"/>
                            </a:lnSpc>
                            <a:spcAft>
                              <a:spcPts val="1000"/>
                            </a:spcAft>
                          </a:pPr>
                          <a:r>
                            <a:rPr lang="es-EC" sz="1200">
                              <a:effectLst/>
                            </a:rPr>
                            <a:t>Corriente pico del diodo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1110714" r="-89628" b="-233929"/>
                          </a:stretch>
                        </a:blipFill>
                      </a:tcPr>
                    </a:tc>
                    <a:tc>
                      <a:txBody>
                        <a:bodyPr/>
                        <a:lstStyle/>
                        <a:p>
                          <a:endParaRPr lang="es-EC"/>
                        </a:p>
                      </a:txBody>
                      <a:tcPr marL="68580" marR="68580" marT="0" marB="0" anchor="ctr">
                        <a:blipFill rotWithShape="0">
                          <a:blip r:embed="rId3"/>
                          <a:stretch>
                            <a:fillRect l="-199399" t="-1110714" r="-1201" b="-233929"/>
                          </a:stretch>
                        </a:blipFill>
                      </a:tcPr>
                    </a:tc>
                  </a:tr>
                  <a:tr h="322707">
                    <a:tc>
                      <a:txBody>
                        <a:bodyPr/>
                        <a:lstStyle/>
                        <a:p>
                          <a:pPr>
                            <a:lnSpc>
                              <a:spcPct val="107000"/>
                            </a:lnSpc>
                            <a:spcAft>
                              <a:spcPts val="1000"/>
                            </a:spcAft>
                          </a:pPr>
                          <a:r>
                            <a:rPr lang="es-EC" sz="1200">
                              <a:effectLst/>
                            </a:rPr>
                            <a:t>Voltaje inverso del diodo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1279245" r="-89628" b="-147170"/>
                          </a:stretch>
                        </a:blipFill>
                      </a:tcPr>
                    </a:tc>
                    <a:tc>
                      <a:txBody>
                        <a:bodyPr/>
                        <a:lstStyle/>
                        <a:p>
                          <a:endParaRPr lang="es-EC"/>
                        </a:p>
                      </a:txBody>
                      <a:tcPr marL="68580" marR="68580" marT="0" marB="0" anchor="ctr">
                        <a:blipFill rotWithShape="0">
                          <a:blip r:embed="rId3"/>
                          <a:stretch>
                            <a:fillRect l="-199399" t="-1279245" r="-1201" b="-147170"/>
                          </a:stretch>
                        </a:blipFill>
                      </a:tcPr>
                    </a:tc>
                  </a:tr>
                  <a:tr h="382778">
                    <a:tc>
                      <a:txBody>
                        <a:bodyPr/>
                        <a:lstStyle/>
                        <a:p>
                          <a:pPr>
                            <a:lnSpc>
                              <a:spcPct val="107000"/>
                            </a:lnSpc>
                            <a:spcAft>
                              <a:spcPts val="1000"/>
                            </a:spcAft>
                          </a:pPr>
                          <a:r>
                            <a:rPr lang="es-EC" sz="1200" dirty="0">
                              <a:effectLst/>
                            </a:rPr>
                            <a:t>Frecuencia de conmutación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76596" t="-1160317" r="-89628" b="-23810"/>
                          </a:stretch>
                        </a:blipFill>
                      </a:tcPr>
                    </a:tc>
                    <a:tc>
                      <a:txBody>
                        <a:bodyPr/>
                        <a:lstStyle/>
                        <a:p>
                          <a:endParaRPr lang="es-EC"/>
                        </a:p>
                      </a:txBody>
                      <a:tcPr marL="68580" marR="68580" marT="0" marB="0" anchor="ctr">
                        <a:blipFill rotWithShape="0">
                          <a:blip r:embed="rId3"/>
                          <a:stretch>
                            <a:fillRect l="-199399" t="-1160317" r="-1201" b="-23810"/>
                          </a:stretch>
                        </a:blipFill>
                      </a:tcPr>
                    </a:tc>
                  </a:tr>
                </a:tbl>
              </a:graphicData>
            </a:graphic>
          </p:graphicFrame>
        </mc:Fallback>
      </mc:AlternateContent>
      <p:sp>
        <p:nvSpPr>
          <p:cNvPr id="15" name="Rectángulo 14"/>
          <p:cNvSpPr/>
          <p:nvPr/>
        </p:nvSpPr>
        <p:spPr>
          <a:xfrm>
            <a:off x="6156960" y="3433924"/>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Especificaciones de diseño del convertidor</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5919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METODOLOGÍA Y RESULTADOS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47</a:t>
            </a:fld>
            <a:endParaRPr lang="es-ES"/>
          </a:p>
        </p:txBody>
      </p:sp>
      <p:graphicFrame>
        <p:nvGraphicFramePr>
          <p:cNvPr id="5" name="Diagrama 4"/>
          <p:cNvGraphicFramePr/>
          <p:nvPr>
            <p:extLst/>
          </p:nvPr>
        </p:nvGraphicFramePr>
        <p:xfrm>
          <a:off x="457200" y="879870"/>
          <a:ext cx="7743818" cy="47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81000" y="1752600"/>
            <a:ext cx="7026442" cy="1080000"/>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33224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a:t>
            </a:r>
            <a:r>
              <a:rPr lang="en-US" sz="3200" b="1" spc="50" dirty="0">
                <a:ln w="11430"/>
              </a:rPr>
              <a:t>2</a:t>
            </a:r>
            <a:r>
              <a:rPr lang="en-US" sz="3200" b="1" spc="50" dirty="0" smtClean="0">
                <a:ln w="11430"/>
              </a:rPr>
              <a:t>) – </a:t>
            </a:r>
            <a:r>
              <a:rPr lang="en-US" sz="3200" b="1" spc="50" dirty="0" err="1" smtClean="0">
                <a:ln w="11430"/>
              </a:rPr>
              <a:t>Modelado</a:t>
            </a:r>
            <a:r>
              <a:rPr lang="en-US" sz="3200" b="1" spc="50" dirty="0" smtClean="0">
                <a:ln w="11430"/>
              </a:rPr>
              <a:t> del </a:t>
            </a:r>
            <a:r>
              <a:rPr lang="en-US" sz="3200" b="1" spc="50" dirty="0" err="1" smtClean="0">
                <a:ln w="11430"/>
              </a:rPr>
              <a:t>convertidor</a:t>
            </a:r>
            <a:r>
              <a:rPr lang="en-US" sz="3200" b="1" spc="50" dirty="0" smtClean="0">
                <a:ln w="11430"/>
              </a:rPr>
              <a:t> 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48</a:t>
            </a:fld>
            <a:endParaRPr lang="es-ES"/>
          </a:p>
        </p:txBody>
      </p:sp>
      <p:sp>
        <p:nvSpPr>
          <p:cNvPr id="15" name="Rectángulo 14"/>
          <p:cNvSpPr/>
          <p:nvPr/>
        </p:nvSpPr>
        <p:spPr>
          <a:xfrm>
            <a:off x="152400" y="1450292"/>
            <a:ext cx="3200400" cy="1456785"/>
          </a:xfrm>
          <a:prstGeom prst="rect">
            <a:avLst/>
          </a:prstGeom>
          <a:ln/>
        </p:spPr>
        <p:style>
          <a:lnRef idx="2">
            <a:schemeClr val="accent3"/>
          </a:lnRef>
          <a:fillRef idx="1">
            <a:schemeClr val="lt1"/>
          </a:fillRef>
          <a:effectRef idx="0">
            <a:schemeClr val="accent3"/>
          </a:effectRef>
          <a:fontRef idx="minor">
            <a:schemeClr val="dk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Modelado matemático para describir la relación entre las entradas, variables de estado y salidas del sistema</a:t>
            </a: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5" name="Rectángulo 4"/>
              <p:cNvSpPr/>
              <p:nvPr/>
            </p:nvSpPr>
            <p:spPr>
              <a:xfrm>
                <a:off x="152400" y="3124200"/>
                <a:ext cx="32004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smtClean="0">
                    <a:latin typeface="Times New Roman" panose="02020603050405020304" pitchFamily="18" charset="0"/>
                    <a:ea typeface="Calibri" panose="020F0502020204030204" pitchFamily="34" charset="0"/>
                  </a:rPr>
                  <a:t>Se </a:t>
                </a:r>
                <a:r>
                  <a:rPr lang="es-EC" dirty="0">
                    <a:latin typeface="Times New Roman" panose="02020603050405020304" pitchFamily="18" charset="0"/>
                    <a:ea typeface="Calibri" panose="020F0502020204030204" pitchFamily="34" charset="0"/>
                  </a:rPr>
                  <a:t>obtienen las ecuaciones de la tensión promedio </a:t>
                </a:r>
                <a14:m>
                  <m:oMath xmlns:m="http://schemas.openxmlformats.org/officeDocument/2006/math">
                    <m:d>
                      <m:dPr>
                        <m:begChr m:val="〈"/>
                        <m:endChr m:val="〉"/>
                        <m:ctrlPr>
                          <a:rPr lang="es-EC" i="1">
                            <a:effectLst/>
                            <a:latin typeface="Cambria Math" panose="02040503050406030204" pitchFamily="18" charset="0"/>
                            <a:cs typeface="Times New Roman" panose="02020603050405020304" pitchFamily="18" charset="0"/>
                          </a:rPr>
                        </m:ctrlPr>
                      </m:dPr>
                      <m:e>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𝐿</m:t>
                            </m:r>
                          </m:sub>
                        </m:sSub>
                      </m:e>
                    </m:d>
                  </m:oMath>
                </a14:m>
                <a:r>
                  <a:rPr lang="es-EC" dirty="0">
                    <a:effectLst/>
                    <a:latin typeface="Times New Roman" panose="02020603050405020304" pitchFamily="18" charset="0"/>
                    <a:ea typeface="Calibri" panose="020F0502020204030204" pitchFamily="34" charset="0"/>
                  </a:rPr>
                  <a:t> en las inductancias y corriente promedio </a:t>
                </a:r>
                <a14:m>
                  <m:oMath xmlns:m="http://schemas.openxmlformats.org/officeDocument/2006/math">
                    <m:d>
                      <m:dPr>
                        <m:begChr m:val="〈"/>
                        <m:endChr m:val="〉"/>
                        <m:ctrlPr>
                          <a:rPr lang="es-EC" i="1">
                            <a:effectLst/>
                            <a:latin typeface="Cambria Math" panose="02040503050406030204" pitchFamily="18" charset="0"/>
                            <a:cs typeface="Times New Roman" panose="02020603050405020304" pitchFamily="18" charset="0"/>
                          </a:rPr>
                        </m:ctrlPr>
                      </m:dPr>
                      <m:e>
                        <m:sSub>
                          <m:sSubPr>
                            <m:ctrlPr>
                              <a:rPr lang="es-EC" i="1">
                                <a:effectLst/>
                                <a:latin typeface="Cambria Math" panose="02040503050406030204" pitchFamily="18" charset="0"/>
                                <a:cs typeface="Times New Roman" panose="020206030504050203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𝐶</m:t>
                            </m:r>
                          </m:sub>
                        </m:sSub>
                      </m:e>
                    </m:d>
                  </m:oMath>
                </a14:m>
                <a:r>
                  <a:rPr lang="es-EC" dirty="0">
                    <a:effectLst/>
                    <a:latin typeface="Times New Roman" panose="02020603050405020304" pitchFamily="18" charset="0"/>
                    <a:ea typeface="Calibri" panose="020F0502020204030204" pitchFamily="34" charset="0"/>
                  </a:rPr>
                  <a:t> en los capacitores</a:t>
                </a:r>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152400" y="3124200"/>
                <a:ext cx="3200400" cy="1200329"/>
              </a:xfrm>
              <a:prstGeom prst="rect">
                <a:avLst/>
              </a:prstGeom>
              <a:blipFill rotWithShape="0">
                <a:blip r:embed="rId3"/>
                <a:stretch>
                  <a:fillRect l="-1134" t="-2000" r="-567" b="-5500"/>
                </a:stretch>
              </a:blipFill>
            </p:spPr>
            <p:txBody>
              <a:bodyPr/>
              <a:lstStyle/>
              <a:p>
                <a:r>
                  <a:rPr lang="es-EC">
                    <a:noFill/>
                  </a:rPr>
                  <a:t> </a:t>
                </a:r>
              </a:p>
            </p:txBody>
          </p:sp>
        </mc:Fallback>
      </mc:AlternateContent>
      <p:sp>
        <p:nvSpPr>
          <p:cNvPr id="6" name="Rectángulo 5"/>
          <p:cNvSpPr/>
          <p:nvPr/>
        </p:nvSpPr>
        <p:spPr>
          <a:xfrm>
            <a:off x="152400" y="4572000"/>
            <a:ext cx="32004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resultado de aplicar los principios de balance voltios-segundos en las inductancias y balance de carga del capacitor. </a:t>
            </a:r>
            <a:endParaRPr lang="es-EC" dirty="0"/>
          </a:p>
        </p:txBody>
      </p:sp>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2775091173"/>
                  </p:ext>
                </p:extLst>
              </p:nvPr>
            </p:nvGraphicFramePr>
            <p:xfrm>
              <a:off x="3467100" y="3882569"/>
              <a:ext cx="6172200" cy="1889760"/>
            </p:xfrm>
            <a:graphic>
              <a:graphicData uri="http://schemas.openxmlformats.org/drawingml/2006/table">
                <a:tbl>
                  <a:tblPr firstRow="1" firstCol="1" bandRow="1"/>
                  <a:tblGrid>
                    <a:gridCol w="6172200"/>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6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6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2775091173"/>
                  </p:ext>
                </p:extLst>
              </p:nvPr>
            </p:nvGraphicFramePr>
            <p:xfrm>
              <a:off x="3467100" y="3882569"/>
              <a:ext cx="6172200" cy="1889760"/>
            </p:xfrm>
            <a:graphic>
              <a:graphicData uri="http://schemas.openxmlformats.org/drawingml/2006/table">
                <a:tbl>
                  <a:tblPr firstRow="1" firstCol="1" bandRow="1"/>
                  <a:tblGrid>
                    <a:gridCol w="6172200"/>
                  </a:tblGrid>
                  <a:tr h="472440">
                    <a:tc>
                      <a:txBody>
                        <a:bodyPr/>
                        <a:lstStyle/>
                        <a:p>
                          <a:endParaRPr lang="es-EC"/>
                        </a:p>
                      </a:txBody>
                      <a:tcPr marL="68580" marR="68580" marT="0" marB="0" anchor="ctr">
                        <a:lnL>
                          <a:noFill/>
                        </a:lnL>
                        <a:lnR>
                          <a:noFill/>
                        </a:lnR>
                        <a:lnT>
                          <a:noFill/>
                        </a:lnT>
                        <a:lnB>
                          <a:noFill/>
                        </a:lnB>
                        <a:blipFill rotWithShape="0">
                          <a:blip r:embed="rId4"/>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98718"/>
                          </a:stretch>
                        </a:blipFill>
                      </a:tcPr>
                    </a:tc>
                  </a:tr>
                </a:tbl>
              </a:graphicData>
            </a:graphic>
          </p:graphicFrame>
        </mc:Fallback>
      </mc:AlternateContent>
      <p:pic>
        <p:nvPicPr>
          <p:cNvPr id="11" name="Imagen 10"/>
          <p:cNvPicPr/>
          <p:nvPr/>
        </p:nvPicPr>
        <p:blipFill>
          <a:blip r:embed="rId5"/>
          <a:stretch>
            <a:fillRect/>
          </a:stretch>
        </p:blipFill>
        <p:spPr>
          <a:xfrm>
            <a:off x="3462020" y="1553018"/>
            <a:ext cx="5386070" cy="1619885"/>
          </a:xfrm>
          <a:prstGeom prst="rect">
            <a:avLst/>
          </a:prstGeom>
        </p:spPr>
      </p:pic>
      <p:sp>
        <p:nvSpPr>
          <p:cNvPr id="12" name="Rectángulo 11"/>
          <p:cNvSpPr/>
          <p:nvPr/>
        </p:nvSpPr>
        <p:spPr>
          <a:xfrm>
            <a:off x="4686300" y="3382889"/>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Ecuaciones no lineales</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6474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a:t>
            </a:r>
            <a:r>
              <a:rPr lang="en-US" sz="3200" b="1" spc="50" dirty="0">
                <a:ln w="11430"/>
              </a:rPr>
              <a:t>2</a:t>
            </a:r>
            <a:r>
              <a:rPr lang="en-US" sz="3200" b="1" spc="50" dirty="0" smtClean="0">
                <a:ln w="11430"/>
              </a:rPr>
              <a:t>) – </a:t>
            </a:r>
            <a:r>
              <a:rPr lang="en-US" sz="3200" b="1" spc="50" dirty="0" err="1" smtClean="0">
                <a:ln w="11430"/>
              </a:rPr>
              <a:t>Modelado</a:t>
            </a:r>
            <a:r>
              <a:rPr lang="en-US" sz="3200" b="1" spc="50" dirty="0" smtClean="0">
                <a:ln w="11430"/>
              </a:rPr>
              <a:t> del </a:t>
            </a:r>
            <a:r>
              <a:rPr lang="en-US" sz="3200" b="1" spc="50" dirty="0" err="1" smtClean="0">
                <a:ln w="11430"/>
              </a:rPr>
              <a:t>convertidor</a:t>
            </a:r>
            <a:r>
              <a:rPr lang="en-US" sz="3200" b="1" spc="50" dirty="0" smtClean="0">
                <a:ln w="11430"/>
              </a:rPr>
              <a:t> Zeta</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49</a:t>
            </a:fld>
            <a:endParaRPr lang="es-ES"/>
          </a:p>
        </p:txBody>
      </p:sp>
      <p:pic>
        <p:nvPicPr>
          <p:cNvPr id="10" name="Imagen 9"/>
          <p:cNvPicPr/>
          <p:nvPr/>
        </p:nvPicPr>
        <p:blipFill>
          <a:blip r:embed="rId3"/>
          <a:stretch>
            <a:fillRect/>
          </a:stretch>
        </p:blipFill>
        <p:spPr>
          <a:xfrm>
            <a:off x="0" y="1169544"/>
            <a:ext cx="5630545" cy="5039995"/>
          </a:xfrm>
          <a:prstGeom prst="rect">
            <a:avLst/>
          </a:prstGeom>
        </p:spPr>
      </p:pic>
      <mc:AlternateContent xmlns:mc="http://schemas.openxmlformats.org/markup-compatibility/2006" xmlns:a14="http://schemas.microsoft.com/office/drawing/2010/main">
        <mc:Choice Requires="a14">
          <p:graphicFrame>
            <p:nvGraphicFramePr>
              <p:cNvPr id="13" name="Tabla 12"/>
              <p:cNvGraphicFramePr>
                <a:graphicFrameLocks noGrp="1"/>
              </p:cNvGraphicFramePr>
              <p:nvPr>
                <p:extLst>
                  <p:ext uri="{D42A27DB-BD31-4B8C-83A1-F6EECF244321}">
                    <p14:modId xmlns:p14="http://schemas.microsoft.com/office/powerpoint/2010/main" val="3820330323"/>
                  </p:ext>
                </p:extLst>
              </p:nvPr>
            </p:nvGraphicFramePr>
            <p:xfrm>
              <a:off x="5630545" y="3048000"/>
              <a:ext cx="6172200" cy="1889760"/>
            </p:xfrm>
            <a:graphic>
              <a:graphicData uri="http://schemas.openxmlformats.org/drawingml/2006/table">
                <a:tbl>
                  <a:tblPr firstRow="1" firstCol="1" bandRow="1"/>
                  <a:tblGrid>
                    <a:gridCol w="6172200"/>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13" name="Tabla 12"/>
              <p:cNvGraphicFramePr>
                <a:graphicFrameLocks noGrp="1"/>
              </p:cNvGraphicFramePr>
              <p:nvPr>
                <p:extLst>
                  <p:ext uri="{D42A27DB-BD31-4B8C-83A1-F6EECF244321}">
                    <p14:modId xmlns:p14="http://schemas.microsoft.com/office/powerpoint/2010/main" val="3820330323"/>
                  </p:ext>
                </p:extLst>
              </p:nvPr>
            </p:nvGraphicFramePr>
            <p:xfrm>
              <a:off x="5630545" y="3048000"/>
              <a:ext cx="6172200" cy="1889760"/>
            </p:xfrm>
            <a:graphic>
              <a:graphicData uri="http://schemas.openxmlformats.org/drawingml/2006/table">
                <a:tbl>
                  <a:tblPr firstRow="1" firstCol="1" bandRow="1"/>
                  <a:tblGrid>
                    <a:gridCol w="6172200"/>
                  </a:tblGrid>
                  <a:tr h="472440">
                    <a:tc>
                      <a:txBody>
                        <a:bodyPr/>
                        <a:lstStyle/>
                        <a:p>
                          <a:endParaRPr lang="es-EC"/>
                        </a:p>
                      </a:txBody>
                      <a:tcPr marL="68580" marR="68580" marT="0" marB="0" anchor="ctr">
                        <a:lnL>
                          <a:noFill/>
                        </a:lnL>
                        <a:lnR>
                          <a:noFill/>
                        </a:lnR>
                        <a:lnT>
                          <a:noFill/>
                        </a:lnT>
                        <a:lnB>
                          <a:noFill/>
                        </a:lnB>
                        <a:blipFill rotWithShape="0">
                          <a:blip r:embed="rId4"/>
                          <a:stretch>
                            <a:fillRect b="-297436"/>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1299" b="-201299"/>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98718" b="-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302597"/>
                          </a:stretch>
                        </a:blipFill>
                      </a:tcPr>
                    </a:tc>
                  </a:tr>
                </a:tbl>
              </a:graphicData>
            </a:graphic>
          </p:graphicFrame>
        </mc:Fallback>
      </mc:AlternateContent>
      <p:sp>
        <p:nvSpPr>
          <p:cNvPr id="14" name="Rectángulo 13"/>
          <p:cNvSpPr/>
          <p:nvPr/>
        </p:nvSpPr>
        <p:spPr>
          <a:xfrm>
            <a:off x="5630545" y="2465328"/>
            <a:ext cx="3365927"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Modelo promediado no lineal</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016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JUSTIFICACIÓN</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a:t>
            </a:fld>
            <a:endParaRPr lang="es-ES"/>
          </a:p>
        </p:txBody>
      </p:sp>
      <p:grpSp>
        <p:nvGrpSpPr>
          <p:cNvPr id="8" name="Grupo 7"/>
          <p:cNvGrpSpPr/>
          <p:nvPr/>
        </p:nvGrpSpPr>
        <p:grpSpPr>
          <a:xfrm>
            <a:off x="39005" y="1004186"/>
            <a:ext cx="4904434" cy="3934941"/>
            <a:chOff x="2641045" y="3449814"/>
            <a:chExt cx="3293569" cy="2491243"/>
          </a:xfrm>
        </p:grpSpPr>
        <p:sp>
          <p:nvSpPr>
            <p:cNvPr id="15" name="Rectángulo 14"/>
            <p:cNvSpPr/>
            <p:nvPr/>
          </p:nvSpPr>
          <p:spPr>
            <a:xfrm>
              <a:off x="2641045" y="3733437"/>
              <a:ext cx="1346755" cy="666082"/>
            </a:xfrm>
            <a:prstGeom prst="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anchor="ctr" anchorCtr="0">
              <a:noAutofit/>
            </a:bodyPr>
            <a:lstStyle/>
            <a:p>
              <a:pPr lvl="0" algn="ctr" defTabSz="1200150">
                <a:lnSpc>
                  <a:spcPct val="90000"/>
                </a:lnSpc>
                <a:spcBef>
                  <a:spcPct val="0"/>
                </a:spcBef>
                <a:spcAft>
                  <a:spcPct val="35000"/>
                </a:spcAft>
              </a:pPr>
              <a:r>
                <a:rPr lang="es-EC" b="1" kern="1200" baseline="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Características</a:t>
              </a:r>
              <a:r>
                <a:rPr lang="es-EC" b="1" kern="12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de los convertidores dc-dc</a:t>
              </a:r>
              <a:endParaRPr lang="es-EC" b="1" kern="1200" dirty="0">
                <a:latin typeface="Times New Roman" panose="02020603050405020304" pitchFamily="18" charset="0"/>
                <a:cs typeface="Times New Roman" panose="02020603050405020304" pitchFamily="18" charset="0"/>
              </a:endParaRPr>
            </a:p>
          </p:txBody>
        </p:sp>
        <p:sp>
          <p:nvSpPr>
            <p:cNvPr id="16" name="Forma libre 15"/>
            <p:cNvSpPr/>
            <p:nvPr/>
          </p:nvSpPr>
          <p:spPr>
            <a:xfrm>
              <a:off x="4205834" y="3449814"/>
              <a:ext cx="1728780" cy="1055646"/>
            </a:xfrm>
            <a:custGeom>
              <a:avLst/>
              <a:gdLst>
                <a:gd name="connsiteX0" fmla="*/ 0 w 2069728"/>
                <a:gd name="connsiteY0" fmla="*/ 0 h 1379818"/>
                <a:gd name="connsiteX1" fmla="*/ 2069728 w 2069728"/>
                <a:gd name="connsiteY1" fmla="*/ 0 h 1379818"/>
                <a:gd name="connsiteX2" fmla="*/ 2069728 w 2069728"/>
                <a:gd name="connsiteY2" fmla="*/ 1379818 h 1379818"/>
                <a:gd name="connsiteX3" fmla="*/ 0 w 2069728"/>
                <a:gd name="connsiteY3" fmla="*/ 1379818 h 1379818"/>
                <a:gd name="connsiteX4" fmla="*/ 0 w 2069728"/>
                <a:gd name="connsiteY4" fmla="*/ 0 h 137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28" h="1379818">
                  <a:moveTo>
                    <a:pt x="0" y="0"/>
                  </a:moveTo>
                  <a:lnTo>
                    <a:pt x="2069728" y="0"/>
                  </a:lnTo>
                  <a:lnTo>
                    <a:pt x="2069728" y="1379818"/>
                  </a:lnTo>
                  <a:lnTo>
                    <a:pt x="0" y="13798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2044700">
                <a:lnSpc>
                  <a:spcPct val="90000"/>
                </a:lnSpc>
                <a:spcBef>
                  <a:spcPct val="0"/>
                </a:spcBef>
                <a:spcAft>
                  <a:spcPct val="15000"/>
                </a:spcAft>
                <a:buChar char="••"/>
              </a:pPr>
              <a:r>
                <a:rPr lang="es-EC" i="1" kern="1200" dirty="0" err="1" smtClean="0">
                  <a:latin typeface="Times New Roman" panose="02020603050405020304" pitchFamily="18" charset="0"/>
                  <a:cs typeface="Times New Roman" panose="02020603050405020304" pitchFamily="18" charset="0"/>
                </a:rPr>
                <a:t>Buck</a:t>
              </a:r>
              <a:endParaRPr lang="es-EC" i="1" kern="1200"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i="1" dirty="0" err="1" smtClean="0">
                  <a:latin typeface="Times New Roman" panose="02020603050405020304" pitchFamily="18" charset="0"/>
                  <a:cs typeface="Times New Roman" panose="02020603050405020304" pitchFamily="18" charset="0"/>
                </a:rPr>
                <a:t>Boost</a:t>
              </a:r>
              <a:endParaRPr lang="es-EC" i="1"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i="1" kern="1200" dirty="0" err="1" smtClean="0">
                  <a:latin typeface="Times New Roman" panose="02020603050405020304" pitchFamily="18" charset="0"/>
                  <a:cs typeface="Times New Roman" panose="02020603050405020304" pitchFamily="18" charset="0"/>
                </a:rPr>
                <a:t>Buck</a:t>
              </a:r>
              <a:r>
                <a:rPr lang="es-EC" i="1" dirty="0" err="1" smtClean="0">
                  <a:latin typeface="Times New Roman" panose="02020603050405020304" pitchFamily="18" charset="0"/>
                  <a:cs typeface="Times New Roman" panose="02020603050405020304" pitchFamily="18" charset="0"/>
                </a:rPr>
                <a:t>-boost</a:t>
              </a:r>
              <a:endParaRPr lang="es-EC" i="1"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i="1" dirty="0" err="1" smtClean="0">
                  <a:latin typeface="Times New Roman" panose="02020603050405020304" pitchFamily="18" charset="0"/>
                  <a:cs typeface="Times New Roman" panose="02020603050405020304" pitchFamily="18" charset="0"/>
                </a:rPr>
                <a:t>C</a:t>
              </a:r>
              <a:r>
                <a:rPr lang="es-EC" i="1" kern="1200" dirty="0" err="1" smtClean="0">
                  <a:latin typeface="Times New Roman" panose="02020603050405020304" pitchFamily="18" charset="0"/>
                  <a:cs typeface="Times New Roman" panose="02020603050405020304" pitchFamily="18" charset="0"/>
                </a:rPr>
                <a:t>uk</a:t>
              </a:r>
              <a:endParaRPr lang="es-EC" i="1" kern="1200"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i="1" dirty="0" err="1" smtClean="0">
                  <a:latin typeface="Times New Roman" panose="02020603050405020304" pitchFamily="18" charset="0"/>
                  <a:cs typeface="Times New Roman" panose="02020603050405020304" pitchFamily="18" charset="0"/>
                </a:rPr>
                <a:t>Sepic</a:t>
              </a:r>
              <a:endParaRPr lang="es-EC" i="1"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i="1" kern="1200" dirty="0" smtClean="0">
                  <a:latin typeface="Times New Roman" panose="02020603050405020304" pitchFamily="18" charset="0"/>
                  <a:cs typeface="Times New Roman" panose="02020603050405020304" pitchFamily="18" charset="0"/>
                </a:rPr>
                <a:t>Zeta</a:t>
              </a:r>
              <a:endParaRPr lang="es-EC" i="1" kern="1200" dirty="0">
                <a:latin typeface="Times New Roman" panose="02020603050405020304" pitchFamily="18" charset="0"/>
                <a:cs typeface="Times New Roman" panose="02020603050405020304" pitchFamily="18" charset="0"/>
              </a:endParaRPr>
            </a:p>
          </p:txBody>
        </p:sp>
        <p:sp>
          <p:nvSpPr>
            <p:cNvPr id="17" name="Rectángulo 16"/>
            <p:cNvSpPr/>
            <p:nvPr/>
          </p:nvSpPr>
          <p:spPr>
            <a:xfrm>
              <a:off x="2666504" y="5275534"/>
              <a:ext cx="1309134" cy="665523"/>
            </a:xfrm>
            <a:prstGeom prst="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anchor="ctr" anchorCtr="0">
              <a:noAutofit/>
            </a:bodyPr>
            <a:lstStyle/>
            <a:p>
              <a:pPr lvl="0" algn="ctr" defTabSz="1200150">
                <a:lnSpc>
                  <a:spcPct val="90000"/>
                </a:lnSpc>
                <a:spcBef>
                  <a:spcPct val="0"/>
                </a:spcBef>
                <a:spcAft>
                  <a:spcPct val="35000"/>
                </a:spcAft>
              </a:pPr>
              <a:r>
                <a:rPr lang="es-EC" b="1" kern="1200" baseline="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Sistema de control</a:t>
              </a:r>
              <a:endParaRPr lang="es-EC" kern="1200" dirty="0">
                <a:latin typeface="Times New Roman" panose="02020603050405020304" pitchFamily="18" charset="0"/>
                <a:cs typeface="Times New Roman" panose="02020603050405020304" pitchFamily="18" charset="0"/>
              </a:endParaRPr>
            </a:p>
          </p:txBody>
        </p:sp>
      </p:grpSp>
      <p:sp>
        <p:nvSpPr>
          <p:cNvPr id="19" name="Rectángulo 18"/>
          <p:cNvSpPr/>
          <p:nvPr/>
        </p:nvSpPr>
        <p:spPr>
          <a:xfrm>
            <a:off x="6876668" y="2133600"/>
            <a:ext cx="1962532" cy="1477328"/>
          </a:xfrm>
          <a:prstGeom prst="rect">
            <a:avLst/>
          </a:prstGeom>
          <a:ln>
            <a:solidFill>
              <a:srgbClr val="92D050"/>
            </a:solidFill>
          </a:ln>
        </p:spPr>
        <p:txBody>
          <a:bodyPr wrap="square">
            <a:spAutoFit/>
          </a:bodyPr>
          <a:lstStyle/>
          <a:p>
            <a:pPr algn="ctr"/>
            <a:r>
              <a:rPr lang="es-EC" dirty="0" smtClean="0">
                <a:latin typeface="Times New Roman" panose="02020603050405020304" pitchFamily="18" charset="0"/>
                <a:cs typeface="Times New Roman" panose="02020603050405020304" pitchFamily="18" charset="0"/>
              </a:rPr>
              <a:t>Proporcionar una  respuesta de salida estable con menores pérdidas de potencia </a:t>
            </a:r>
            <a:endParaRPr lang="es-EC" dirty="0">
              <a:latin typeface="Times New Roman" panose="02020603050405020304" pitchFamily="18" charset="0"/>
              <a:cs typeface="Times New Roman" panose="02020603050405020304" pitchFamily="18" charset="0"/>
            </a:endParaRPr>
          </a:p>
        </p:txBody>
      </p:sp>
      <p:cxnSp>
        <p:nvCxnSpPr>
          <p:cNvPr id="20" name="Conector recto de flecha 19"/>
          <p:cNvCxnSpPr/>
          <p:nvPr/>
        </p:nvCxnSpPr>
        <p:spPr>
          <a:xfrm>
            <a:off x="5955613" y="1477452"/>
            <a:ext cx="1695773" cy="512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6080770" y="3836917"/>
            <a:ext cx="1445457" cy="742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orma libre 21"/>
          <p:cNvSpPr/>
          <p:nvPr/>
        </p:nvSpPr>
        <p:spPr>
          <a:xfrm>
            <a:off x="4100176" y="3106289"/>
            <a:ext cx="2703324" cy="1230567"/>
          </a:xfrm>
          <a:custGeom>
            <a:avLst/>
            <a:gdLst>
              <a:gd name="connsiteX0" fmla="*/ 0 w 2069728"/>
              <a:gd name="connsiteY0" fmla="*/ 0 h 1379818"/>
              <a:gd name="connsiteX1" fmla="*/ 2069728 w 2069728"/>
              <a:gd name="connsiteY1" fmla="*/ 0 h 1379818"/>
              <a:gd name="connsiteX2" fmla="*/ 2069728 w 2069728"/>
              <a:gd name="connsiteY2" fmla="*/ 1379818 h 1379818"/>
              <a:gd name="connsiteX3" fmla="*/ 0 w 2069728"/>
              <a:gd name="connsiteY3" fmla="*/ 1379818 h 1379818"/>
              <a:gd name="connsiteX4" fmla="*/ 0 w 2069728"/>
              <a:gd name="connsiteY4" fmla="*/ 0 h 137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28" h="1379818">
                <a:moveTo>
                  <a:pt x="0" y="0"/>
                </a:moveTo>
                <a:lnTo>
                  <a:pt x="2069728" y="0"/>
                </a:lnTo>
                <a:lnTo>
                  <a:pt x="2069728" y="1379818"/>
                </a:lnTo>
                <a:lnTo>
                  <a:pt x="0" y="13798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2044700">
              <a:lnSpc>
                <a:spcPct val="90000"/>
              </a:lnSpc>
              <a:spcBef>
                <a:spcPct val="0"/>
              </a:spcBef>
              <a:spcAft>
                <a:spcPct val="15000"/>
              </a:spcAft>
              <a:buChar char="••"/>
            </a:pPr>
            <a:r>
              <a:rPr lang="es-EC" dirty="0" smtClean="0">
                <a:latin typeface="Times New Roman" panose="02020603050405020304" pitchFamily="18" charset="0"/>
                <a:cs typeface="Times New Roman" panose="02020603050405020304" pitchFamily="18" charset="0"/>
              </a:rPr>
              <a:t>PI</a:t>
            </a:r>
            <a:endParaRPr lang="es-EC" kern="1200"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dirty="0" smtClean="0">
                <a:latin typeface="Times New Roman" panose="02020603050405020304" pitchFamily="18" charset="0"/>
                <a:cs typeface="Times New Roman" panose="02020603050405020304" pitchFamily="18" charset="0"/>
              </a:rPr>
              <a:t>PD</a:t>
            </a:r>
          </a:p>
          <a:p>
            <a:pPr marL="285750" lvl="1" indent="-285750" defTabSz="2044700">
              <a:lnSpc>
                <a:spcPct val="90000"/>
              </a:lnSpc>
              <a:spcBef>
                <a:spcPct val="0"/>
              </a:spcBef>
              <a:spcAft>
                <a:spcPct val="15000"/>
              </a:spcAft>
              <a:buChar char="••"/>
            </a:pPr>
            <a:r>
              <a:rPr lang="es-EC" kern="1200" dirty="0" smtClean="0">
                <a:latin typeface="Times New Roman" panose="02020603050405020304" pitchFamily="18" charset="0"/>
                <a:cs typeface="Times New Roman" panose="02020603050405020304" pitchFamily="18" charset="0"/>
              </a:rPr>
              <a:t>PID</a:t>
            </a:r>
            <a:endParaRPr lang="es-EC" dirty="0" smtClean="0">
              <a:latin typeface="Times New Roman" panose="02020603050405020304" pitchFamily="18" charset="0"/>
              <a:cs typeface="Times New Roman" panose="02020603050405020304" pitchFamily="18" charset="0"/>
            </a:endParaRPr>
          </a:p>
        </p:txBody>
      </p:sp>
      <p:sp>
        <p:nvSpPr>
          <p:cNvPr id="23" name="Forma libre 22"/>
          <p:cNvSpPr/>
          <p:nvPr/>
        </p:nvSpPr>
        <p:spPr>
          <a:xfrm>
            <a:off x="2356611" y="3594939"/>
            <a:ext cx="1675813" cy="1637174"/>
          </a:xfrm>
          <a:custGeom>
            <a:avLst/>
            <a:gdLst>
              <a:gd name="connsiteX0" fmla="*/ 0 w 2069728"/>
              <a:gd name="connsiteY0" fmla="*/ 0 h 1379818"/>
              <a:gd name="connsiteX1" fmla="*/ 2069728 w 2069728"/>
              <a:gd name="connsiteY1" fmla="*/ 0 h 1379818"/>
              <a:gd name="connsiteX2" fmla="*/ 2069728 w 2069728"/>
              <a:gd name="connsiteY2" fmla="*/ 1379818 h 1379818"/>
              <a:gd name="connsiteX3" fmla="*/ 0 w 2069728"/>
              <a:gd name="connsiteY3" fmla="*/ 1379818 h 1379818"/>
              <a:gd name="connsiteX4" fmla="*/ 0 w 2069728"/>
              <a:gd name="connsiteY4" fmla="*/ 0 h 137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28" h="1379818">
                <a:moveTo>
                  <a:pt x="0" y="0"/>
                </a:moveTo>
                <a:lnTo>
                  <a:pt x="2069728" y="0"/>
                </a:lnTo>
                <a:lnTo>
                  <a:pt x="2069728" y="1379818"/>
                </a:lnTo>
                <a:lnTo>
                  <a:pt x="0" y="13798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72000" lvl="1" indent="-285750" defTabSz="2044700">
              <a:lnSpc>
                <a:spcPct val="90000"/>
              </a:lnSpc>
              <a:spcBef>
                <a:spcPct val="0"/>
              </a:spcBef>
              <a:spcAft>
                <a:spcPct val="15000"/>
              </a:spcAft>
              <a:buChar char="••"/>
            </a:pPr>
            <a:r>
              <a:rPr lang="es-EC" dirty="0" smtClean="0">
                <a:latin typeface="Times New Roman" panose="02020603050405020304" pitchFamily="18" charset="0"/>
                <a:cs typeface="Times New Roman" panose="02020603050405020304" pitchFamily="18" charset="0"/>
              </a:rPr>
              <a:t>Tradicionales</a:t>
            </a:r>
            <a:endParaRPr lang="es-EC" kern="1200" dirty="0" smtClean="0">
              <a:latin typeface="Times New Roman" panose="02020603050405020304" pitchFamily="18" charset="0"/>
              <a:cs typeface="Times New Roman" panose="02020603050405020304" pitchFamily="18" charset="0"/>
            </a:endParaRPr>
          </a:p>
          <a:p>
            <a:pPr marL="0" lvl="1" defTabSz="2044700">
              <a:lnSpc>
                <a:spcPct val="90000"/>
              </a:lnSpc>
              <a:spcBef>
                <a:spcPct val="0"/>
              </a:spcBef>
              <a:spcAft>
                <a:spcPct val="15000"/>
              </a:spcAft>
            </a:pPr>
            <a:endParaRPr lang="es-EC" dirty="0" smtClean="0">
              <a:latin typeface="Times New Roman" panose="02020603050405020304" pitchFamily="18" charset="0"/>
              <a:cs typeface="Times New Roman" panose="02020603050405020304" pitchFamily="18" charset="0"/>
            </a:endParaRPr>
          </a:p>
          <a:p>
            <a:pPr marL="0" lvl="1" defTabSz="2044700">
              <a:lnSpc>
                <a:spcPct val="90000"/>
              </a:lnSpc>
              <a:spcBef>
                <a:spcPct val="0"/>
              </a:spcBef>
              <a:spcAft>
                <a:spcPct val="15000"/>
              </a:spcAft>
            </a:pPr>
            <a:endParaRPr lang="es-EC" dirty="0">
              <a:latin typeface="Times New Roman" panose="02020603050405020304" pitchFamily="18" charset="0"/>
              <a:cs typeface="Times New Roman" panose="02020603050405020304" pitchFamily="18" charset="0"/>
            </a:endParaRPr>
          </a:p>
          <a:p>
            <a:pPr marL="0" lvl="1" defTabSz="2044700">
              <a:lnSpc>
                <a:spcPct val="90000"/>
              </a:lnSpc>
              <a:spcBef>
                <a:spcPct val="0"/>
              </a:spcBef>
              <a:spcAft>
                <a:spcPct val="15000"/>
              </a:spcAft>
            </a:pPr>
            <a:endParaRPr lang="es-EC" dirty="0" smtClean="0">
              <a:latin typeface="Times New Roman" panose="02020603050405020304" pitchFamily="18" charset="0"/>
              <a:cs typeface="Times New Roman" panose="02020603050405020304" pitchFamily="18" charset="0"/>
            </a:endParaRPr>
          </a:p>
          <a:p>
            <a:pPr marL="0" lvl="1" defTabSz="2044700">
              <a:lnSpc>
                <a:spcPct val="90000"/>
              </a:lnSpc>
              <a:spcBef>
                <a:spcPct val="0"/>
              </a:spcBef>
              <a:spcAft>
                <a:spcPct val="15000"/>
              </a:spcAft>
            </a:pPr>
            <a:endParaRPr lang="es-EC"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kern="1200" dirty="0" smtClean="0">
                <a:latin typeface="Times New Roman" panose="02020603050405020304" pitchFamily="18" charset="0"/>
                <a:cs typeface="Times New Roman" panose="02020603050405020304" pitchFamily="18" charset="0"/>
              </a:rPr>
              <a:t>Inteligentes</a:t>
            </a:r>
            <a:endParaRPr lang="es-EC" dirty="0" smtClean="0">
              <a:latin typeface="Times New Roman" panose="02020603050405020304" pitchFamily="18" charset="0"/>
              <a:cs typeface="Times New Roman" panose="02020603050405020304" pitchFamily="18" charset="0"/>
            </a:endParaRPr>
          </a:p>
        </p:txBody>
      </p:sp>
      <p:sp>
        <p:nvSpPr>
          <p:cNvPr id="25" name="Forma libre 24"/>
          <p:cNvSpPr/>
          <p:nvPr/>
        </p:nvSpPr>
        <p:spPr>
          <a:xfrm>
            <a:off x="4100176" y="4579089"/>
            <a:ext cx="4053224" cy="1230567"/>
          </a:xfrm>
          <a:custGeom>
            <a:avLst/>
            <a:gdLst>
              <a:gd name="connsiteX0" fmla="*/ 0 w 2069728"/>
              <a:gd name="connsiteY0" fmla="*/ 0 h 1379818"/>
              <a:gd name="connsiteX1" fmla="*/ 2069728 w 2069728"/>
              <a:gd name="connsiteY1" fmla="*/ 0 h 1379818"/>
              <a:gd name="connsiteX2" fmla="*/ 2069728 w 2069728"/>
              <a:gd name="connsiteY2" fmla="*/ 1379818 h 1379818"/>
              <a:gd name="connsiteX3" fmla="*/ 0 w 2069728"/>
              <a:gd name="connsiteY3" fmla="*/ 1379818 h 1379818"/>
              <a:gd name="connsiteX4" fmla="*/ 0 w 2069728"/>
              <a:gd name="connsiteY4" fmla="*/ 0 h 137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728" h="1379818">
                <a:moveTo>
                  <a:pt x="0" y="0"/>
                </a:moveTo>
                <a:lnTo>
                  <a:pt x="2069728" y="0"/>
                </a:lnTo>
                <a:lnTo>
                  <a:pt x="2069728" y="1379818"/>
                </a:lnTo>
                <a:lnTo>
                  <a:pt x="0" y="13798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2044700">
              <a:lnSpc>
                <a:spcPct val="90000"/>
              </a:lnSpc>
              <a:spcBef>
                <a:spcPct val="0"/>
              </a:spcBef>
              <a:spcAft>
                <a:spcPct val="15000"/>
              </a:spcAft>
              <a:buChar char="••"/>
            </a:pPr>
            <a:r>
              <a:rPr lang="es-EC" dirty="0" smtClean="0">
                <a:latin typeface="Times New Roman" panose="02020603050405020304" pitchFamily="18" charset="0"/>
                <a:cs typeface="Times New Roman" panose="02020603050405020304" pitchFamily="18" charset="0"/>
              </a:rPr>
              <a:t>Controlador lógico difuso </a:t>
            </a:r>
            <a:endParaRPr lang="es-EC" kern="1200" dirty="0" smtClean="0">
              <a:latin typeface="Times New Roman" panose="02020603050405020304" pitchFamily="18" charset="0"/>
              <a:cs typeface="Times New Roman" panose="02020603050405020304" pitchFamily="18" charset="0"/>
            </a:endParaRPr>
          </a:p>
          <a:p>
            <a:pPr marL="285750" lvl="1" indent="-285750" defTabSz="2044700">
              <a:lnSpc>
                <a:spcPct val="90000"/>
              </a:lnSpc>
              <a:spcBef>
                <a:spcPct val="0"/>
              </a:spcBef>
              <a:spcAft>
                <a:spcPct val="15000"/>
              </a:spcAft>
              <a:buChar char="••"/>
            </a:pPr>
            <a:r>
              <a:rPr lang="es-EC" dirty="0" smtClean="0">
                <a:latin typeface="Times New Roman" panose="02020603050405020304" pitchFamily="18" charset="0"/>
                <a:cs typeface="Times New Roman" panose="02020603050405020304" pitchFamily="18" charset="0"/>
              </a:rPr>
              <a:t>Control basado en redes neuronales</a:t>
            </a:r>
          </a:p>
          <a:p>
            <a:pPr marL="285750" lvl="1" indent="-285750" defTabSz="2044700">
              <a:lnSpc>
                <a:spcPct val="90000"/>
              </a:lnSpc>
              <a:spcBef>
                <a:spcPct val="0"/>
              </a:spcBef>
              <a:spcAft>
                <a:spcPct val="15000"/>
              </a:spcAft>
              <a:buFontTx/>
              <a:buChar char="••"/>
            </a:pPr>
            <a:r>
              <a:rPr lang="es-EC" dirty="0" smtClean="0">
                <a:latin typeface="Times New Roman" panose="02020603050405020304" pitchFamily="18" charset="0"/>
                <a:cs typeface="Times New Roman" panose="02020603050405020304" pitchFamily="18" charset="0"/>
              </a:rPr>
              <a:t>Control híbrido </a:t>
            </a:r>
            <a:r>
              <a:rPr lang="es-EC" dirty="0" err="1" smtClean="0">
                <a:latin typeface="Times New Roman" panose="02020603050405020304" pitchFamily="18" charset="0"/>
                <a:cs typeface="Times New Roman" panose="02020603050405020304" pitchFamily="18" charset="0"/>
              </a:rPr>
              <a:t>neuro</a:t>
            </a:r>
            <a:r>
              <a:rPr lang="es-EC" dirty="0" smtClean="0">
                <a:latin typeface="Times New Roman" panose="02020603050405020304" pitchFamily="18" charset="0"/>
                <a:cs typeface="Times New Roman" panose="02020603050405020304" pitchFamily="18" charset="0"/>
              </a:rPr>
              <a:t>-difuso </a:t>
            </a:r>
            <a:r>
              <a:rPr lang="es-EC" dirty="0" smtClean="0">
                <a:latin typeface="Times New Roman" panose="02020603050405020304" pitchFamily="18" charset="0"/>
                <a:cs typeface="Times New Roman" panose="02020603050405020304" pitchFamily="18" charset="0"/>
                <a:sym typeface="Wingdings" panose="05000000000000000000" pitchFamily="2" charset="2"/>
              </a:rPr>
              <a:t></a:t>
            </a:r>
            <a:r>
              <a:rPr lang="es-EC" dirty="0" smtClean="0">
                <a:latin typeface="Times New Roman" panose="02020603050405020304" pitchFamily="18" charset="0"/>
                <a:cs typeface="Times New Roman" panose="02020603050405020304" pitchFamily="18" charset="0"/>
              </a:rPr>
              <a:t>ANFIS</a:t>
            </a:r>
          </a:p>
        </p:txBody>
      </p:sp>
      <p:sp>
        <p:nvSpPr>
          <p:cNvPr id="2" name="Abrir llave 1"/>
          <p:cNvSpPr/>
          <p:nvPr/>
        </p:nvSpPr>
        <p:spPr>
          <a:xfrm>
            <a:off x="3880946" y="3182489"/>
            <a:ext cx="233854" cy="10085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Abrir llave 25"/>
          <p:cNvSpPr/>
          <p:nvPr/>
        </p:nvSpPr>
        <p:spPr>
          <a:xfrm>
            <a:off x="3880946" y="4648200"/>
            <a:ext cx="233854" cy="10085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3" name="Abrir llave 32"/>
          <p:cNvSpPr/>
          <p:nvPr/>
        </p:nvSpPr>
        <p:spPr>
          <a:xfrm>
            <a:off x="2105096" y="949435"/>
            <a:ext cx="257104" cy="17758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4" name="Abrir llave 33"/>
          <p:cNvSpPr/>
          <p:nvPr/>
        </p:nvSpPr>
        <p:spPr>
          <a:xfrm>
            <a:off x="2099507" y="3486352"/>
            <a:ext cx="257104" cy="17758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487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METODOLOGÍA Y RESULTADOS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50</a:t>
            </a:fld>
            <a:endParaRPr lang="es-ES"/>
          </a:p>
        </p:txBody>
      </p:sp>
      <p:graphicFrame>
        <p:nvGraphicFramePr>
          <p:cNvPr id="5" name="Diagrama 4"/>
          <p:cNvGraphicFramePr/>
          <p:nvPr>
            <p:extLst/>
          </p:nvPr>
        </p:nvGraphicFramePr>
        <p:xfrm>
          <a:off x="457200" y="879870"/>
          <a:ext cx="7743818" cy="47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38200" y="2719335"/>
            <a:ext cx="7026442" cy="1080000"/>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3346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51</a:t>
            </a:fld>
            <a:endParaRPr lang="es-ES"/>
          </a:p>
        </p:txBody>
      </p:sp>
      <p:sp>
        <p:nvSpPr>
          <p:cNvPr id="14" name="Rectángulo 13"/>
          <p:cNvSpPr/>
          <p:nvPr/>
        </p:nvSpPr>
        <p:spPr>
          <a:xfrm>
            <a:off x="0" y="1291272"/>
            <a:ext cx="5307965"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“ANFIS” </a:t>
            </a:r>
            <a:r>
              <a:rPr lang="es-EC" b="1" i="1" dirty="0" err="1">
                <a:solidFill>
                  <a:schemeClr val="tx1"/>
                </a:solidFill>
              </a:rPr>
              <a:t>Adaptive</a:t>
            </a:r>
            <a:r>
              <a:rPr lang="es-EC" b="1" i="1" dirty="0">
                <a:solidFill>
                  <a:schemeClr val="tx1"/>
                </a:solidFill>
              </a:rPr>
              <a:t> 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 name="Rectángulo 7"/>
          <p:cNvSpPr/>
          <p:nvPr/>
        </p:nvSpPr>
        <p:spPr>
          <a:xfrm>
            <a:off x="152400" y="1608858"/>
            <a:ext cx="4495800" cy="286359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Sistema </a:t>
            </a:r>
            <a:r>
              <a:rPr lang="es-EC"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neuro</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-difuso</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Combina las ventajas de la lógica difusa y las redes adaptativas</a:t>
            </a:r>
          </a:p>
        </p:txBody>
      </p:sp>
      <p:pic>
        <p:nvPicPr>
          <p:cNvPr id="9" name="Imagen 8"/>
          <p:cNvPicPr/>
          <p:nvPr/>
        </p:nvPicPr>
        <p:blipFill rotWithShape="1">
          <a:blip r:embed="rId3"/>
          <a:srcRect r="45312" b="13529"/>
          <a:stretch/>
        </p:blipFill>
        <p:spPr>
          <a:xfrm>
            <a:off x="5105400" y="1487753"/>
            <a:ext cx="3733165" cy="2400606"/>
          </a:xfrm>
          <a:prstGeom prst="rect">
            <a:avLst/>
          </a:prstGeom>
        </p:spPr>
      </p:pic>
      <p:pic>
        <p:nvPicPr>
          <p:cNvPr id="11" name="Imagen 10"/>
          <p:cNvPicPr/>
          <p:nvPr/>
        </p:nvPicPr>
        <p:blipFill rotWithShape="1">
          <a:blip r:embed="rId3"/>
          <a:srcRect l="55171" b="11309"/>
          <a:stretch/>
        </p:blipFill>
        <p:spPr>
          <a:xfrm>
            <a:off x="5460365" y="3888359"/>
            <a:ext cx="2185670" cy="1979041"/>
          </a:xfrm>
          <a:prstGeom prst="rect">
            <a:avLst/>
          </a:prstGeom>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50" y="3744079"/>
            <a:ext cx="4273550" cy="145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52</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Lógica difusa</a:t>
            </a:r>
          </a:p>
        </p:txBody>
      </p:sp>
      <p:sp>
        <p:nvSpPr>
          <p:cNvPr id="8" name="Rectángulo 7"/>
          <p:cNvSpPr/>
          <p:nvPr/>
        </p:nvSpPr>
        <p:spPr>
          <a:xfrm>
            <a:off x="152400" y="2222187"/>
            <a:ext cx="4495800" cy="1251978"/>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Expresar conocimiento a priori del ser humano con reglas </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difusas</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Permite cálculos numéricos a partir de etiquetas lingüísticas (“grande” o “viejo”) caracterizados por funciones de pertenencia y reglas difusas </a:t>
            </a: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Si-Entonces</a:t>
            </a:r>
            <a:endParaRPr lang="es-EC"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defTabSz="1200150">
              <a:lnSpc>
                <a:spcPct val="90000"/>
              </a:lnSpc>
              <a:spcBef>
                <a:spcPct val="0"/>
              </a:spcBef>
              <a:spcAft>
                <a:spcPct val="35000"/>
              </a:spcAft>
              <a:buFont typeface="Arial" panose="020B0604020202020204" pitchFamily="34" charset="0"/>
              <a:buChar char="•"/>
            </a:pP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2" name="Imagen 11" descr="E:\JONATHAN\UNIVERSIDAD\VIIIII TESIS\Tesis\Figuras\FIS.pn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690861"/>
            <a:ext cx="3733800" cy="1391297"/>
          </a:xfrm>
          <a:prstGeom prst="rect">
            <a:avLst/>
          </a:prstGeom>
          <a:noFill/>
          <a:ln>
            <a:noFill/>
          </a:ln>
        </p:spPr>
      </p:pic>
      <p:pic>
        <p:nvPicPr>
          <p:cNvPr id="13" name="Imagen 12"/>
          <p:cNvPicPr/>
          <p:nvPr/>
        </p:nvPicPr>
        <p:blipFill>
          <a:blip r:embed="rId4"/>
          <a:stretch>
            <a:fillRect/>
          </a:stretch>
        </p:blipFill>
        <p:spPr>
          <a:xfrm>
            <a:off x="5025390" y="1530430"/>
            <a:ext cx="3284220" cy="1943735"/>
          </a:xfrm>
          <a:prstGeom prst="rect">
            <a:avLst/>
          </a:prstGeom>
        </p:spPr>
      </p:pic>
      <p:sp>
        <p:nvSpPr>
          <p:cNvPr id="5" name="Rectángulo 4"/>
          <p:cNvSpPr/>
          <p:nvPr/>
        </p:nvSpPr>
        <p:spPr>
          <a:xfrm>
            <a:off x="2133600" y="3636237"/>
            <a:ext cx="5486400" cy="892552"/>
          </a:xfrm>
          <a:prstGeom prst="rect">
            <a:avLst/>
          </a:prstGeom>
        </p:spPr>
        <p:txBody>
          <a:bodyPr wrap="square">
            <a:spAutoFit/>
          </a:bodyPr>
          <a:lstStyle/>
          <a:p>
            <a:pPr marR="52070" lvl="0" algn="just">
              <a:spcAft>
                <a:spcPts val="0"/>
              </a:spcAft>
              <a:tabLst>
                <a:tab pos="11684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Si</a:t>
            </a:r>
            <a:r>
              <a:rPr lang="es-EC" dirty="0">
                <a:latin typeface="Times New Roman" panose="02020603050405020304" pitchFamily="18" charset="0"/>
                <a:ea typeface="Calibri" panose="020F0502020204030204" pitchFamily="34" charset="0"/>
                <a:cs typeface="Times New Roman" panose="02020603050405020304" pitchFamily="18" charset="0"/>
              </a:rPr>
              <a:t> presión es alta </a:t>
            </a:r>
            <a:r>
              <a:rPr lang="es-EC" dirty="0" smtClean="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entonces</a:t>
            </a:r>
            <a:r>
              <a:rPr lang="es-EC" dirty="0" smtClean="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volumen es pequeño.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R="52070" lvl="0" algn="just">
              <a:spcAft>
                <a:spcPts val="0"/>
              </a:spcAft>
              <a:tabLst>
                <a:tab pos="11684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Si</a:t>
            </a:r>
            <a:r>
              <a:rPr lang="es-EC" dirty="0">
                <a:latin typeface="Times New Roman" panose="02020603050405020304" pitchFamily="18" charset="0"/>
                <a:ea typeface="Calibri" panose="020F0502020204030204" pitchFamily="34" charset="0"/>
                <a:cs typeface="Times New Roman" panose="02020603050405020304" pitchFamily="18" charset="0"/>
              </a:rPr>
              <a:t> un tomate está </a:t>
            </a:r>
            <a:r>
              <a:rPr lang="es-EC" dirty="0" smtClean="0">
                <a:latin typeface="Times New Roman" panose="02020603050405020304" pitchFamily="18" charset="0"/>
                <a:ea typeface="Calibri" panose="020F0502020204030204" pitchFamily="34" charset="0"/>
                <a:cs typeface="Times New Roman" panose="02020603050405020304" pitchFamily="18" charset="0"/>
              </a:rPr>
              <a:t>rojo    </a:t>
            </a:r>
            <a:r>
              <a:rPr lang="es-EC" b="1" dirty="0">
                <a:latin typeface="Times New Roman" panose="02020603050405020304" pitchFamily="18" charset="0"/>
                <a:ea typeface="Calibri" panose="020F0502020204030204" pitchFamily="34" charset="0"/>
                <a:cs typeface="Times New Roman" panose="02020603050405020304" pitchFamily="18" charset="0"/>
              </a:rPr>
              <a:t>entonces</a:t>
            </a:r>
            <a:r>
              <a:rPr lang="es-EC" dirty="0">
                <a:latin typeface="Times New Roman" panose="02020603050405020304" pitchFamily="18" charset="0"/>
                <a:ea typeface="Calibri" panose="020F0502020204030204" pitchFamily="34" charset="0"/>
                <a:cs typeface="Times New Roman" panose="02020603050405020304" pitchFamily="18" charset="0"/>
              </a:rPr>
              <a:t> está maduro</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marR="52070" lvl="0" algn="just">
              <a:spcAft>
                <a:spcPts val="0"/>
              </a:spcAft>
              <a:tabLst>
                <a:tab pos="1168400" algn="l"/>
              </a:tabLst>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         Premisa                               Consecuencia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6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53</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Redes adaptativas</a:t>
            </a:r>
          </a:p>
        </p:txBody>
      </p:sp>
      <p:sp>
        <p:nvSpPr>
          <p:cNvPr id="8" name="Rectángulo 7"/>
          <p:cNvSpPr/>
          <p:nvPr/>
        </p:nvSpPr>
        <p:spPr>
          <a:xfrm>
            <a:off x="381000" y="1931796"/>
            <a:ext cx="4495800" cy="143541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Capacidad de aprendizaje</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Procesamiento en paralelo</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Capacidad de aproximación de una función arbitraria</a:t>
            </a:r>
          </a:p>
        </p:txBody>
      </p:sp>
      <p:pic>
        <p:nvPicPr>
          <p:cNvPr id="7" name="Imagen 6"/>
          <p:cNvPicPr/>
          <p:nvPr/>
        </p:nvPicPr>
        <p:blipFill>
          <a:blip r:embed="rId3"/>
          <a:stretch>
            <a:fillRect/>
          </a:stretch>
        </p:blipFill>
        <p:spPr>
          <a:xfrm>
            <a:off x="4349639" y="1611534"/>
            <a:ext cx="4407121" cy="3437800"/>
          </a:xfrm>
          <a:prstGeom prst="rect">
            <a:avLst/>
          </a:prstGeom>
        </p:spPr>
      </p:pic>
    </p:spTree>
    <p:extLst>
      <p:ext uri="{BB962C8B-B14F-4D97-AF65-F5344CB8AC3E}">
        <p14:creationId xmlns:p14="http://schemas.microsoft.com/office/powerpoint/2010/main" val="4726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54</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 name="Rectángulo 7"/>
          <p:cNvSpPr/>
          <p:nvPr/>
        </p:nvSpPr>
        <p:spPr>
          <a:xfrm>
            <a:off x="6088380" y="4001995"/>
            <a:ext cx="1820462" cy="74961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Arquitectura</a:t>
            </a:r>
          </a:p>
        </p:txBody>
      </p:sp>
      <p:sp>
        <p:nvSpPr>
          <p:cNvPr id="7" name="Rectángulo 6"/>
          <p:cNvSpPr/>
          <p:nvPr/>
        </p:nvSpPr>
        <p:spPr>
          <a:xfrm>
            <a:off x="1593519" y="1502029"/>
            <a:ext cx="6185562" cy="74961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Red adaptativa equivalente a un sistema de inferencia difuso</a:t>
            </a:r>
          </a:p>
        </p:txBody>
      </p:sp>
      <mc:AlternateContent xmlns:mc="http://schemas.openxmlformats.org/markup-compatibility/2006" xmlns:a14="http://schemas.microsoft.com/office/drawing/2010/main">
        <mc:Choice Requires="a14">
          <p:sp>
            <p:nvSpPr>
              <p:cNvPr id="5" name="Rectángulo 4"/>
              <p:cNvSpPr/>
              <p:nvPr/>
            </p:nvSpPr>
            <p:spPr>
              <a:xfrm>
                <a:off x="-617220" y="2120204"/>
                <a:ext cx="6705600" cy="646331"/>
              </a:xfrm>
              <a:prstGeom prst="rect">
                <a:avLst/>
              </a:prstGeom>
            </p:spPr>
            <p:txBody>
              <a:bodyPr wrap="square">
                <a:spAutoFit/>
              </a:bodyPr>
              <a:lstStyle/>
              <a:p>
                <a:pPr indent="450215" algn="ctr">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Regla 1: </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Si</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entonces</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spcAft>
                    <a:spcPts val="0"/>
                  </a:spcAft>
                </a:pP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Regla 2: </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Si</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es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entonces</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EC"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17220" y="2120204"/>
                <a:ext cx="6705600" cy="646331"/>
              </a:xfrm>
              <a:prstGeom prst="rect">
                <a:avLst/>
              </a:prstGeom>
              <a:blipFill rotWithShape="0">
                <a:blip r:embed="rId3"/>
                <a:stretch>
                  <a:fillRect t="-6604" b="-13208"/>
                </a:stretch>
              </a:blipFill>
            </p:spPr>
            <p:txBody>
              <a:bodyPr/>
              <a:lstStyle/>
              <a:p>
                <a:r>
                  <a:rPr lang="es-EC">
                    <a:noFill/>
                  </a:rPr>
                  <a:t> </a:t>
                </a:r>
              </a:p>
            </p:txBody>
          </p:sp>
        </mc:Fallback>
      </mc:AlternateContent>
      <p:pic>
        <p:nvPicPr>
          <p:cNvPr id="10" name="Imagen 9"/>
          <p:cNvPicPr/>
          <p:nvPr/>
        </p:nvPicPr>
        <p:blipFill>
          <a:blip r:embed="rId4"/>
          <a:stretch>
            <a:fillRect/>
          </a:stretch>
        </p:blipFill>
        <p:spPr>
          <a:xfrm>
            <a:off x="457200" y="2869817"/>
            <a:ext cx="4556760" cy="3239770"/>
          </a:xfrm>
          <a:prstGeom prst="rect">
            <a:avLst/>
          </a:prstGeom>
        </p:spPr>
      </p:pic>
      <p:sp>
        <p:nvSpPr>
          <p:cNvPr id="6" name="Flecha izquierda 5"/>
          <p:cNvSpPr/>
          <p:nvPr/>
        </p:nvSpPr>
        <p:spPr>
          <a:xfrm>
            <a:off x="5181600" y="4091798"/>
            <a:ext cx="701040" cy="5700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604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55</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831080" y="2736871"/>
                <a:ext cx="3893820"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 1: Cada nodo es un nodo adaptativo  </a:t>
                </a:r>
              </a:p>
              <a:p>
                <a:pPr defTabSz="1200150">
                  <a:lnSpc>
                    <a:spcPct val="90000"/>
                  </a:lnSpc>
                  <a:spcBef>
                    <a:spcPct val="0"/>
                  </a:spcBef>
                  <a:spcAft>
                    <a:spcPct val="35000"/>
                  </a:spcAft>
                </a:pPr>
                <a:r>
                  <a:rPr lang="es-EC"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y </a:t>
                </a:r>
                <a:r>
                  <a:rPr lang="es-EC" i="1"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son entradas</a:t>
                </a:r>
              </a:p>
              <a:p>
                <a:pPr defTabSz="1200150">
                  <a:lnSpc>
                    <a:spcPct val="90000"/>
                  </a:lnSpc>
                  <a:spcBef>
                    <a:spcPct val="0"/>
                  </a:spcBef>
                  <a:spcAft>
                    <a:spcPct val="35000"/>
                  </a:spcAft>
                </a:pPr>
                <a14:m>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𝐴</m:t>
                        </m:r>
                      </m:e>
                      <m:sub>
                        <m:r>
                          <a:rPr lang="es-EC" i="1">
                            <a:solidFill>
                              <a:schemeClr val="tx1"/>
                            </a:solidFill>
                            <a:latin typeface="Cambria Math" panose="02040503050406030204" pitchFamily="18" charset="0"/>
                          </a:rPr>
                          <m:t>𝑖</m:t>
                        </m:r>
                      </m:sub>
                    </m:sSub>
                  </m:oMath>
                </a14:m>
                <a:r>
                  <a:rPr lang="es-EC" dirty="0">
                    <a:solidFill>
                      <a:schemeClr val="tx1"/>
                    </a:solidFill>
                  </a:rPr>
                  <a:t> y </a:t>
                </a:r>
                <a14:m>
                  <m:oMath xmlns:m="http://schemas.openxmlformats.org/officeDocument/2006/math">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𝐵</m:t>
                        </m:r>
                      </m:e>
                      <m:sub>
                        <m:r>
                          <a:rPr lang="es-EC" i="1">
                            <a:solidFill>
                              <a:schemeClr val="tx1"/>
                            </a:solidFill>
                            <a:latin typeface="Cambria Math" panose="02040503050406030204" pitchFamily="18" charset="0"/>
                          </a:rPr>
                          <m:t>𝑖</m:t>
                        </m:r>
                      </m:sub>
                    </m:sSub>
                  </m:oMath>
                </a14:m>
                <a:r>
                  <a:rPr lang="es-EC" dirty="0">
                    <a:solidFill>
                      <a:schemeClr val="tx1"/>
                    </a:solidFill>
                  </a:rPr>
                  <a:t> pueden </a:t>
                </a:r>
                <a:r>
                  <a:rPr lang="es-EC" dirty="0" smtClean="0">
                    <a:solidFill>
                      <a:schemeClr val="tx1"/>
                    </a:solidFill>
                  </a:rPr>
                  <a:t>son funciones </a:t>
                </a:r>
                <a:r>
                  <a:rPr lang="es-EC" dirty="0">
                    <a:solidFill>
                      <a:schemeClr val="tx1"/>
                    </a:solidFill>
                  </a:rPr>
                  <a:t>de pertenencia (Gauss, campana, triangular, trapezoidal) </a:t>
                </a:r>
                <a:endParaRPr lang="es-EC" dirty="0" smtClean="0">
                  <a:solidFill>
                    <a:schemeClr val="tx1"/>
                  </a:solidFill>
                </a:endParaRPr>
              </a:p>
              <a:p>
                <a:pPr defTabSz="1200150">
                  <a:lnSpc>
                    <a:spcPct val="90000"/>
                  </a:lnSpc>
                  <a:spcBef>
                    <a:spcPct val="0"/>
                  </a:spcBef>
                  <a:spcAft>
                    <a:spcPct val="35000"/>
                  </a:spcAft>
                </a:pPr>
                <a:r>
                  <a:rPr lang="es-EC" dirty="0">
                    <a:solidFill>
                      <a:schemeClr val="tx1"/>
                    </a:solidFill>
                  </a:rPr>
                  <a:t>las salidas de estas capas son los grados de </a:t>
                </a:r>
                <a:r>
                  <a:rPr lang="es-EC" dirty="0" smtClean="0">
                    <a:solidFill>
                      <a:schemeClr val="tx1"/>
                    </a:solidFill>
                  </a:rPr>
                  <a:t>pertenencia de </a:t>
                </a:r>
                <a:r>
                  <a:rPr lang="es-EC" dirty="0">
                    <a:solidFill>
                      <a:schemeClr val="tx1"/>
                    </a:solidFill>
                  </a:rPr>
                  <a:t>la </a:t>
                </a:r>
                <a:r>
                  <a:rPr lang="es-EC" dirty="0" smtClean="0">
                    <a:solidFill>
                      <a:schemeClr val="tx1"/>
                    </a:solidFill>
                  </a:rPr>
                  <a:t>premisa</a:t>
                </a:r>
                <a:r>
                  <a:rPr lang="es-EC" dirty="0" smtClean="0"/>
                  <a:t> </a:t>
                </a:r>
                <a:r>
                  <a:rPr lang="es-EC" dirty="0"/>
                  <a:t>estas capas son los grados de pertenencia de la parte de la premisa</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Rectángulo 7"/>
              <p:cNvSpPr>
                <a:spLocks noRot="1" noChangeAspect="1" noMove="1" noResize="1" noEditPoints="1" noAdjustHandles="1" noChangeArrowheads="1" noChangeShapeType="1" noTextEdit="1"/>
              </p:cNvSpPr>
              <p:nvPr/>
            </p:nvSpPr>
            <p:spPr>
              <a:xfrm>
                <a:off x="4831080" y="2736871"/>
                <a:ext cx="3893820" cy="2085429"/>
              </a:xfrm>
              <a:prstGeom prst="rect">
                <a:avLst/>
              </a:prstGeom>
              <a:blipFill rotWithShape="0">
                <a:blip r:embed="rId3"/>
                <a:stretch>
                  <a:fillRect t="-42486" b="-11850"/>
                </a:stretch>
              </a:blipFill>
              <a:ln>
                <a:solidFill>
                  <a:schemeClr val="bg1"/>
                </a:solidFill>
              </a:ln>
            </p:spPr>
            <p:txBody>
              <a:bodyPr/>
              <a:lstStyle/>
              <a:p>
                <a:r>
                  <a:rPr lang="es-EC">
                    <a:noFill/>
                  </a:rPr>
                  <a:t> </a:t>
                </a:r>
              </a:p>
            </p:txBody>
          </p:sp>
        </mc:Fallback>
      </mc:AlternateContent>
      <p:pic>
        <p:nvPicPr>
          <p:cNvPr id="10" name="Imagen 9"/>
          <p:cNvPicPr/>
          <p:nvPr/>
        </p:nvPicPr>
        <p:blipFill>
          <a:blip r:embed="rId4"/>
          <a:stretch>
            <a:fillRect/>
          </a:stretch>
        </p:blipFill>
        <p:spPr>
          <a:xfrm>
            <a:off x="148590" y="1824644"/>
            <a:ext cx="4556760" cy="3239770"/>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136177" y="4287057"/>
                <a:ext cx="2539028" cy="961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𝜇</m:t>
                          </m:r>
                        </m:e>
                        <m:sub>
                          <m:sSub>
                            <m:sSubPr>
                              <m:ctrlPr>
                                <a:rPr lang="es-EC" sz="1600" i="1">
                                  <a:latin typeface="Cambria Math" panose="02040503050406030204" pitchFamily="18" charset="0"/>
                                </a:rPr>
                              </m:ctrlPr>
                            </m:sSubPr>
                            <m:e>
                              <m:r>
                                <a:rPr lang="es-EC" sz="1600" i="1">
                                  <a:latin typeface="Cambria Math" panose="02040503050406030204" pitchFamily="18" charset="0"/>
                                </a:rPr>
                                <m:t>𝐴</m:t>
                              </m:r>
                            </m:e>
                            <m:sub>
                              <m:r>
                                <a:rPr lang="es-EC" sz="1600" i="1">
                                  <a:latin typeface="Cambria Math" panose="02040503050406030204" pitchFamily="18" charset="0"/>
                                </a:rPr>
                                <m:t>𝑖</m:t>
                              </m:r>
                            </m:sub>
                          </m:sSub>
                        </m:sub>
                      </m:sSub>
                      <m:d>
                        <m:dPr>
                          <m:ctrlPr>
                            <a:rPr lang="es-EC" sz="1600" i="1">
                              <a:latin typeface="Cambria Math" panose="02040503050406030204" pitchFamily="18" charset="0"/>
                            </a:rPr>
                          </m:ctrlPr>
                        </m:dPr>
                        <m:e>
                          <m:r>
                            <a:rPr lang="es-EC" sz="1600" i="1">
                              <a:latin typeface="Cambria Math" panose="02040503050406030204" pitchFamily="18" charset="0"/>
                            </a:rPr>
                            <m:t>𝑥</m:t>
                          </m:r>
                        </m:e>
                      </m:d>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r>
                            <a:rPr lang="es-EC" sz="1600" i="0">
                              <a:latin typeface="Cambria Math" panose="02040503050406030204" pitchFamily="18" charset="0"/>
                            </a:rPr>
                            <m:t>1+</m:t>
                          </m:r>
                          <m:sSup>
                            <m:sSupPr>
                              <m:ctrlPr>
                                <a:rPr lang="es-EC" sz="1600" i="1">
                                  <a:latin typeface="Cambria Math" panose="02040503050406030204" pitchFamily="18" charset="0"/>
                                </a:rPr>
                              </m:ctrlPr>
                            </m:sSupPr>
                            <m:e>
                              <m:d>
                                <m:dPr>
                                  <m:begChr m:val="["/>
                                  <m:endChr m:val="]"/>
                                  <m:ctrlPr>
                                    <a:rPr lang="es-EC" sz="1600" i="1">
                                      <a:latin typeface="Cambria Math" panose="02040503050406030204" pitchFamily="18" charset="0"/>
                                    </a:rPr>
                                  </m:ctrlPr>
                                </m:dPr>
                                <m:e>
                                  <m:sSup>
                                    <m:sSupPr>
                                      <m:ctrlPr>
                                        <a:rPr lang="es-EC" sz="1600" i="1">
                                          <a:latin typeface="Cambria Math" panose="02040503050406030204" pitchFamily="18" charset="0"/>
                                        </a:rPr>
                                      </m:ctrlPr>
                                    </m:sSupPr>
                                    <m:e>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EC" sz="1600" i="1">
                                                  <a:latin typeface="Cambria Math" panose="02040503050406030204" pitchFamily="18" charset="0"/>
                                                </a:rPr>
                                                <m:t>𝑥</m:t>
                                              </m:r>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𝑐</m:t>
                                                  </m:r>
                                                </m:e>
                                                <m:sub>
                                                  <m:r>
                                                    <a:rPr lang="es-EC" sz="1600" i="1">
                                                      <a:latin typeface="Cambria Math" panose="02040503050406030204" pitchFamily="18" charset="0"/>
                                                    </a:rPr>
                                                    <m:t>𝑖</m:t>
                                                  </m:r>
                                                </m:sub>
                                              </m:sSub>
                                            </m:num>
                                            <m:den>
                                              <m:sSub>
                                                <m:sSubPr>
                                                  <m:ctrlPr>
                                                    <a:rPr lang="es-EC" sz="1600" i="1">
                                                      <a:latin typeface="Cambria Math" panose="02040503050406030204" pitchFamily="18" charset="0"/>
                                                    </a:rPr>
                                                  </m:ctrlPr>
                                                </m:sSubPr>
                                                <m:e>
                                                  <m:r>
                                                    <a:rPr lang="es-EC" sz="1600" i="1">
                                                      <a:latin typeface="Cambria Math" panose="02040503050406030204" pitchFamily="18" charset="0"/>
                                                    </a:rPr>
                                                    <m:t>𝑎</m:t>
                                                  </m:r>
                                                </m:e>
                                                <m:sub>
                                                  <m:r>
                                                    <a:rPr lang="es-EC" sz="1600" i="1">
                                                      <a:latin typeface="Cambria Math" panose="02040503050406030204" pitchFamily="18" charset="0"/>
                                                    </a:rPr>
                                                    <m:t>𝑖</m:t>
                                                  </m:r>
                                                </m:sub>
                                              </m:sSub>
                                            </m:den>
                                          </m:f>
                                        </m:e>
                                      </m:d>
                                    </m:e>
                                    <m:sup>
                                      <m:r>
                                        <a:rPr lang="es-EC" sz="1600" i="0">
                                          <a:latin typeface="Cambria Math" panose="02040503050406030204" pitchFamily="18" charset="0"/>
                                        </a:rPr>
                                        <m:t>2</m:t>
                                      </m:r>
                                    </m:sup>
                                  </m:sSup>
                                </m:e>
                              </m:d>
                            </m:e>
                            <m:sup>
                              <m:sSub>
                                <m:sSubPr>
                                  <m:ctrlPr>
                                    <a:rPr lang="es-EC" sz="1600" i="1">
                                      <a:latin typeface="Cambria Math" panose="02040503050406030204" pitchFamily="18" charset="0"/>
                                    </a:rPr>
                                  </m:ctrlPr>
                                </m:sSubPr>
                                <m:e>
                                  <m:r>
                                    <a:rPr lang="es-EC" sz="1600" i="1">
                                      <a:latin typeface="Cambria Math" panose="02040503050406030204" pitchFamily="18" charset="0"/>
                                    </a:rPr>
                                    <m:t>𝑏</m:t>
                                  </m:r>
                                </m:e>
                                <m:sub>
                                  <m:r>
                                    <a:rPr lang="es-EC" sz="1600" i="1">
                                      <a:latin typeface="Cambria Math" panose="02040503050406030204" pitchFamily="18" charset="0"/>
                                    </a:rPr>
                                    <m:t>𝑖</m:t>
                                  </m:r>
                                </m:sub>
                              </m:sSub>
                            </m:sup>
                          </m:sSup>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5136177" y="4287057"/>
                <a:ext cx="2539028" cy="96180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935330" y="5219992"/>
                <a:ext cx="3751469" cy="646331"/>
              </a:xfrm>
              <a:prstGeom prst="rect">
                <a:avLst/>
              </a:prstGeom>
            </p:spPr>
            <p:txBody>
              <a:bodyPr wrap="square">
                <a:spAutoFit/>
              </a:bodyPr>
              <a:lstStyle/>
              <a:p>
                <a14:m>
                  <m:oMath xmlns:m="http://schemas.openxmlformats.org/officeDocument/2006/math">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a:latin typeface="Cambria Math" panose="02040503050406030204" pitchFamily="18" charset="0"/>
                              </a:rPr>
                              <m:t>𝑎</m:t>
                            </m:r>
                          </m:e>
                          <m:sub>
                            <m:r>
                              <a:rPr lang="es-EC">
                                <a:latin typeface="Cambria Math" panose="02040503050406030204" pitchFamily="18" charset="0"/>
                              </a:rPr>
                              <m:t>𝑖</m:t>
                            </m:r>
                          </m:sub>
                        </m:sSub>
                        <m:r>
                          <a:rPr lang="es-EC">
                            <a:latin typeface="Cambria Math" panose="02040503050406030204" pitchFamily="18" charset="0"/>
                          </a:rPr>
                          <m:t>,</m:t>
                        </m:r>
                        <m:sSub>
                          <m:sSubPr>
                            <m:ctrlPr>
                              <a:rPr lang="es-EC" i="1">
                                <a:latin typeface="Cambria Math" panose="02040503050406030204" pitchFamily="18" charset="0"/>
                              </a:rPr>
                            </m:ctrlPr>
                          </m:sSubPr>
                          <m:e>
                            <m:r>
                              <a:rPr lang="es-EC">
                                <a:latin typeface="Cambria Math" panose="02040503050406030204" pitchFamily="18" charset="0"/>
                              </a:rPr>
                              <m:t>𝑏</m:t>
                            </m:r>
                          </m:e>
                          <m:sub>
                            <m:r>
                              <a:rPr lang="es-EC">
                                <a:latin typeface="Cambria Math" panose="02040503050406030204" pitchFamily="18" charset="0"/>
                              </a:rPr>
                              <m:t>𝑖</m:t>
                            </m:r>
                          </m:sub>
                        </m:sSub>
                        <m:sSub>
                          <m:sSubPr>
                            <m:ctrlPr>
                              <a:rPr lang="es-EC" i="1">
                                <a:latin typeface="Cambria Math" panose="02040503050406030204" pitchFamily="18" charset="0"/>
                              </a:rPr>
                            </m:ctrlPr>
                          </m:sSubPr>
                          <m:e>
                            <m:r>
                              <a:rPr lang="es-EC">
                                <a:latin typeface="Cambria Math" panose="02040503050406030204" pitchFamily="18" charset="0"/>
                              </a:rPr>
                              <m:t>𝑐</m:t>
                            </m:r>
                          </m:e>
                          <m:sub>
                            <m:r>
                              <a:rPr lang="es-EC">
                                <a:latin typeface="Cambria Math" panose="02040503050406030204" pitchFamily="18" charset="0"/>
                              </a:rPr>
                              <m:t>𝑖</m:t>
                            </m:r>
                          </m:sub>
                        </m:sSub>
                      </m:e>
                    </m:d>
                  </m:oMath>
                </a14:m>
                <a:r>
                  <a:rPr lang="es-EC" dirty="0"/>
                  <a:t> : conjunto de parámetros de la premisa (no lineales)</a:t>
                </a:r>
              </a:p>
            </p:txBody>
          </p:sp>
        </mc:Choice>
        <mc:Fallback xmlns="">
          <p:sp>
            <p:nvSpPr>
              <p:cNvPr id="6" name="Rectángulo 5"/>
              <p:cNvSpPr>
                <a:spLocks noRot="1" noChangeAspect="1" noMove="1" noResize="1" noEditPoints="1" noAdjustHandles="1" noChangeArrowheads="1" noChangeShapeType="1" noTextEdit="1"/>
              </p:cNvSpPr>
              <p:nvPr/>
            </p:nvSpPr>
            <p:spPr>
              <a:xfrm>
                <a:off x="4935330" y="5219992"/>
                <a:ext cx="3751469" cy="646331"/>
              </a:xfrm>
              <a:prstGeom prst="rect">
                <a:avLst/>
              </a:prstGeom>
              <a:blipFill rotWithShape="0">
                <a:blip r:embed="rId6"/>
                <a:stretch>
                  <a:fillRect l="-1463" t="-4717" r="-813" b="-14151"/>
                </a:stretch>
              </a:blipFill>
            </p:spPr>
            <p:txBody>
              <a:bodyPr/>
              <a:lstStyle/>
              <a:p>
                <a:r>
                  <a:rPr lang="es-EC">
                    <a:noFill/>
                  </a:rPr>
                  <a:t> </a:t>
                </a:r>
              </a:p>
            </p:txBody>
          </p:sp>
        </mc:Fallback>
      </mc:AlternateContent>
    </p:spTree>
    <p:extLst>
      <p:ext uri="{BB962C8B-B14F-4D97-AF65-F5344CB8AC3E}">
        <p14:creationId xmlns:p14="http://schemas.microsoft.com/office/powerpoint/2010/main" val="859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56</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829074" y="1661413"/>
                <a:ext cx="3893820"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 2: Cada nodo es fijo (</a:t>
                </a:r>
                <a14:m>
                  <m:oMath xmlns:m="http://schemas.openxmlformats.org/officeDocument/2006/math">
                    <m:r>
                      <m:rPr>
                        <m:sty m:val="p"/>
                      </m:rPr>
                      <a:rPr lang="es-EC" smtClean="0">
                        <a:solidFill>
                          <a:schemeClr val="tx1"/>
                        </a:solidFill>
                        <a:latin typeface="Cambria Math" panose="02040503050406030204" pitchFamily="18" charset="0"/>
                      </a:rPr>
                      <m:t>Π</m:t>
                    </m:r>
                  </m:oMath>
                </a14:m>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realiza el producto</a:t>
                </a:r>
              </a:p>
            </p:txBody>
          </p:sp>
        </mc:Choice>
        <mc:Fallback xmlns="">
          <p:sp>
            <p:nvSpPr>
              <p:cNvPr id="8" name="Rectángulo 7"/>
              <p:cNvSpPr>
                <a:spLocks noRot="1" noChangeAspect="1" noMove="1" noResize="1" noEditPoints="1" noAdjustHandles="1" noChangeArrowheads="1" noChangeShapeType="1" noTextEdit="1"/>
              </p:cNvSpPr>
              <p:nvPr/>
            </p:nvSpPr>
            <p:spPr>
              <a:xfrm>
                <a:off x="4829074" y="1661413"/>
                <a:ext cx="3893820" cy="2085429"/>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10" name="Imagen 9"/>
          <p:cNvPicPr/>
          <p:nvPr/>
        </p:nvPicPr>
        <p:blipFill>
          <a:blip r:embed="rId4"/>
          <a:stretch>
            <a:fillRect/>
          </a:stretch>
        </p:blipFill>
        <p:spPr>
          <a:xfrm>
            <a:off x="148590" y="1824644"/>
            <a:ext cx="4556760" cy="323977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519629" y="3221628"/>
                <a:ext cx="4512709" cy="396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0">
                              <a:latin typeface="Cambria Math" panose="02040503050406030204" pitchFamily="18" charset="0"/>
                            </a:rPr>
                            <m:t>2,</m:t>
                          </m:r>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𝜇</m:t>
                          </m:r>
                        </m:e>
                        <m:sub>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𝑖</m:t>
                              </m:r>
                            </m:sub>
                          </m:sSub>
                        </m:sub>
                      </m:sSub>
                      <m:d>
                        <m:dPr>
                          <m:ctrlPr>
                            <a:rPr lang="es-EC" i="1">
                              <a:latin typeface="Cambria Math" panose="02040503050406030204" pitchFamily="18" charset="0"/>
                            </a:rPr>
                          </m:ctrlPr>
                        </m:dPr>
                        <m:e>
                          <m:r>
                            <a:rPr lang="es-EC" i="1">
                              <a:latin typeface="Cambria Math" panose="02040503050406030204" pitchFamily="18" charset="0"/>
                            </a:rPr>
                            <m:t>𝑥</m:t>
                          </m:r>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𝜇</m:t>
                          </m:r>
                        </m:e>
                        <m:sub>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1">
                                  <a:latin typeface="Cambria Math" panose="02040503050406030204" pitchFamily="18" charset="0"/>
                                </a:rPr>
                                <m:t>𝑖</m:t>
                              </m:r>
                            </m:sub>
                          </m:sSub>
                        </m:sub>
                      </m:sSub>
                      <m:d>
                        <m:dPr>
                          <m:ctrlPr>
                            <a:rPr lang="es-EC" i="1">
                              <a:latin typeface="Cambria Math" panose="02040503050406030204" pitchFamily="18" charset="0"/>
                            </a:rPr>
                          </m:ctrlPr>
                        </m:dPr>
                        <m:e>
                          <m:r>
                            <a:rPr lang="es-EC" i="1">
                              <a:latin typeface="Cambria Math" panose="02040503050406030204" pitchFamily="18" charset="0"/>
                            </a:rPr>
                            <m:t>𝑥</m:t>
                          </m:r>
                        </m:e>
                      </m:d>
                      <m:r>
                        <a:rPr lang="es-EC" i="0">
                          <a:latin typeface="Cambria Math" panose="02040503050406030204" pitchFamily="18" charset="0"/>
                        </a:rPr>
                        <m:t>,         </m:t>
                      </m:r>
                      <m:r>
                        <a:rPr lang="es-EC" i="1">
                          <a:latin typeface="Cambria Math" panose="02040503050406030204" pitchFamily="18" charset="0"/>
                        </a:rPr>
                        <m:t>𝑖</m:t>
                      </m:r>
                      <m:r>
                        <a:rPr lang="es-EC" i="0">
                          <a:latin typeface="Cambria Math" panose="02040503050406030204" pitchFamily="18" charset="0"/>
                        </a:rPr>
                        <m:t>=1,2</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519629" y="3221628"/>
                <a:ext cx="4512709" cy="396519"/>
              </a:xfrm>
              <a:prstGeom prst="rect">
                <a:avLst/>
              </a:prstGeom>
              <a:blipFill rotWithShape="0">
                <a:blip r:embed="rId5"/>
                <a:stretch>
                  <a:fillRect b="-1515"/>
                </a:stretch>
              </a:blipFill>
            </p:spPr>
            <p:txBody>
              <a:bodyPr/>
              <a:lstStyle/>
              <a:p>
                <a:r>
                  <a:rPr lang="es-EC">
                    <a:noFill/>
                  </a:rPr>
                  <a:t> </a:t>
                </a:r>
              </a:p>
            </p:txBody>
          </p:sp>
        </mc:Fallback>
      </mc:AlternateContent>
      <p:sp>
        <p:nvSpPr>
          <p:cNvPr id="7" name="Rectángulo 6"/>
          <p:cNvSpPr/>
          <p:nvPr/>
        </p:nvSpPr>
        <p:spPr>
          <a:xfrm>
            <a:off x="4959916" y="3789999"/>
            <a:ext cx="3632134"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La salida de cada nodo representa la fuerza de disparo de una regla</a:t>
            </a:r>
            <a:endParaRPr lang="es-EC" dirty="0"/>
          </a:p>
        </p:txBody>
      </p:sp>
    </p:spTree>
    <p:extLst>
      <p:ext uri="{BB962C8B-B14F-4D97-AF65-F5344CB8AC3E}">
        <p14:creationId xmlns:p14="http://schemas.microsoft.com/office/powerpoint/2010/main" val="21694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57</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829074" y="1661413"/>
                <a:ext cx="3893820"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 3: Cada nodo es fijo </a:t>
                </a:r>
                <a14:m>
                  <m:oMath xmlns:m="http://schemas.openxmlformats.org/officeDocument/2006/math">
                    <m:d>
                      <m:dPr>
                        <m:ctrlPr>
                          <a:rPr lang="es-EC" b="0" i="1" smtClean="0">
                            <a:solidFill>
                              <a:schemeClr val="tx1"/>
                            </a:solidFill>
                            <a:latin typeface="Cambria Math" panose="02040503050406030204" pitchFamily="18" charset="0"/>
                          </a:rPr>
                        </m:ctrlPr>
                      </m:dPr>
                      <m:e>
                        <m:r>
                          <a:rPr lang="es-EC" i="1" smtClean="0">
                            <a:solidFill>
                              <a:schemeClr val="tx1"/>
                            </a:solidFill>
                            <a:latin typeface="Cambria Math" panose="02040503050406030204" pitchFamily="18" charset="0"/>
                          </a:rPr>
                          <m:t>𝑁</m:t>
                        </m:r>
                      </m:e>
                    </m:d>
                  </m:oMath>
                </a14:m>
                <a:endParaRPr lang="es-EC" b="0" dirty="0" smtClean="0">
                  <a:solidFill>
                    <a:schemeClr val="tx1"/>
                  </a:solidFill>
                  <a:latin typeface="Times New Roman" panose="02020603050405020304" pitchFamily="18" charset="0"/>
                </a:endParaRPr>
              </a:p>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Normaliza la fuerza de disparo</a:t>
                </a:r>
              </a:p>
            </p:txBody>
          </p:sp>
        </mc:Choice>
        <mc:Fallback xmlns="">
          <p:sp>
            <p:nvSpPr>
              <p:cNvPr id="8" name="Rectángulo 7"/>
              <p:cNvSpPr>
                <a:spLocks noRot="1" noChangeAspect="1" noMove="1" noResize="1" noEditPoints="1" noAdjustHandles="1" noChangeArrowheads="1" noChangeShapeType="1" noTextEdit="1"/>
              </p:cNvSpPr>
              <p:nvPr/>
            </p:nvSpPr>
            <p:spPr>
              <a:xfrm>
                <a:off x="4829074" y="1661413"/>
                <a:ext cx="3893820" cy="2085429"/>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10" name="Imagen 9"/>
          <p:cNvPicPr/>
          <p:nvPr/>
        </p:nvPicPr>
        <p:blipFill>
          <a:blip r:embed="rId4"/>
          <a:stretch>
            <a:fillRect/>
          </a:stretch>
        </p:blipFill>
        <p:spPr>
          <a:xfrm>
            <a:off x="148590" y="1824644"/>
            <a:ext cx="4556760" cy="3239770"/>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4770084" y="3076623"/>
                <a:ext cx="3833998" cy="6101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0">
                              <a:latin typeface="Cambria Math" panose="02040503050406030204" pitchFamily="18" charset="0"/>
                            </a:rPr>
                            <m:t>3,</m:t>
                          </m:r>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1">
                                  <a:latin typeface="Cambria Math" panose="02040503050406030204" pitchFamily="18" charset="0"/>
                                </a:rPr>
                                <m:t>𝑖</m:t>
                              </m:r>
                            </m:sub>
                          </m:sSub>
                        </m:num>
                        <m:den>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0">
                                  <a:latin typeface="Cambria Math" panose="02040503050406030204" pitchFamily="18" charset="0"/>
                                </a:rPr>
                                <m:t>2</m:t>
                              </m:r>
                            </m:sub>
                          </m:sSub>
                        </m:den>
                      </m:f>
                      <m:r>
                        <a:rPr lang="es-EC" i="0">
                          <a:latin typeface="Cambria Math" panose="02040503050406030204" pitchFamily="18" charset="0"/>
                        </a:rPr>
                        <m:t>,         </m:t>
                      </m:r>
                      <m:r>
                        <a:rPr lang="es-EC" i="1">
                          <a:latin typeface="Cambria Math" panose="02040503050406030204" pitchFamily="18" charset="0"/>
                        </a:rPr>
                        <m:t>𝑖</m:t>
                      </m:r>
                      <m:r>
                        <a:rPr lang="es-EC" i="0">
                          <a:latin typeface="Cambria Math" panose="02040503050406030204" pitchFamily="18" charset="0"/>
                        </a:rPr>
                        <m:t>=1,2</m:t>
                      </m:r>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4770084" y="3076623"/>
                <a:ext cx="3833998" cy="610103"/>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6164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58</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829074" y="1661413"/>
                <a:ext cx="3893820"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 4: Cada nodo es a</a:t>
                </a:r>
                <a14:m>
                  <m:oMath xmlns:m="http://schemas.openxmlformats.org/officeDocument/2006/math">
                    <m:r>
                      <m:rPr>
                        <m:sty m:val="p"/>
                      </m:rPr>
                      <a:rPr lang="es-EC" b="0" i="0" smtClean="0">
                        <a:solidFill>
                          <a:schemeClr val="tx1"/>
                        </a:solidFill>
                        <a:latin typeface="Cambria Math" panose="02040503050406030204" pitchFamily="18" charset="0"/>
                      </a:rPr>
                      <m:t>daptativo</m:t>
                    </m:r>
                  </m:oMath>
                </a14:m>
                <a:endParaRPr lang="es-EC" b="0" dirty="0" smtClean="0">
                  <a:solidFill>
                    <a:schemeClr val="tx1"/>
                  </a:solidFill>
                  <a:latin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4829074" y="1661413"/>
                <a:ext cx="3893820" cy="2085429"/>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10" name="Imagen 9"/>
          <p:cNvPicPr/>
          <p:nvPr/>
        </p:nvPicPr>
        <p:blipFill>
          <a:blip r:embed="rId4"/>
          <a:stretch>
            <a:fillRect/>
          </a:stretch>
        </p:blipFill>
        <p:spPr>
          <a:xfrm>
            <a:off x="148590" y="1824644"/>
            <a:ext cx="4556760" cy="323977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729413" y="3253771"/>
                <a:ext cx="337868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0">
                              <a:latin typeface="Cambria Math" panose="02040503050406030204" pitchFamily="18" charset="0"/>
                            </a:rPr>
                            <m:t>4,</m:t>
                          </m:r>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𝑖</m:t>
                              </m:r>
                            </m:sub>
                          </m:sSub>
                          <m:r>
                            <a:rPr lang="es-EC" i="1">
                              <a:latin typeface="Cambria Math" panose="02040503050406030204" pitchFamily="18" charset="0"/>
                            </a:rPr>
                            <m:t>𝑥</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𝑖</m:t>
                              </m:r>
                            </m:sub>
                          </m:sSub>
                          <m:r>
                            <a:rPr lang="es-EC" i="1">
                              <a:latin typeface="Cambria Math" panose="02040503050406030204" pitchFamily="18" charset="0"/>
                            </a:rPr>
                            <m:t>𝑦</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𝑖</m:t>
                              </m:r>
                            </m:sub>
                          </m:sSub>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729413" y="3253771"/>
                <a:ext cx="3378682" cy="381515"/>
              </a:xfrm>
              <a:prstGeom prst="rect">
                <a:avLst/>
              </a:prstGeom>
              <a:blipFill rotWithShape="0">
                <a:blip r:embed="rId5"/>
                <a:stretch>
                  <a:fillRect b="-112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660695" y="3887775"/>
                <a:ext cx="4026106" cy="693651"/>
              </a:xfrm>
              <a:prstGeom prst="rect">
                <a:avLst/>
              </a:prstGeom>
            </p:spPr>
            <p:txBody>
              <a:bodyPr wrap="square">
                <a:spAutoFit/>
              </a:bodyPr>
              <a:lstStyle/>
              <a:p>
                <a14:m>
                  <m:oMath xmlns:m="http://schemas.openxmlformats.org/officeDocument/2006/math">
                    <m:d>
                      <m:dPr>
                        <m:begChr m:val="{"/>
                        <m:endChr m:val="}"/>
                        <m:ctrlPr>
                          <a:rPr lang="es-EC" i="1">
                            <a:latin typeface="Cambria Math" panose="02040503050406030204" pitchFamily="18" charset="0"/>
                            <a:cs typeface="Times New Roman" panose="02020603050405020304" pitchFamily="18" charset="0"/>
                          </a:rPr>
                        </m:ctrlPr>
                      </m:dPr>
                      <m:e>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𝑝</m:t>
                            </m:r>
                          </m:e>
                          <m:sub>
                            <m:r>
                              <a:rPr lang="es-EC">
                                <a:latin typeface="Cambria Math" panose="02040503050406030204" pitchFamily="18" charset="0"/>
                                <a:cs typeface="Times New Roman" panose="02020603050405020304" pitchFamily="18" charset="0"/>
                              </a:rPr>
                              <m:t>𝑖</m:t>
                            </m:r>
                          </m:sub>
                        </m:sSub>
                        <m:r>
                          <a:rPr lang="es-EC">
                            <a:latin typeface="Cambria Math" panose="02040503050406030204" pitchFamily="18" charset="0"/>
                            <a:cs typeface="Times New Roman" panose="02020603050405020304" pitchFamily="18" charset="0"/>
                          </a:rPr>
                          <m:t>,</m:t>
                        </m:r>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𝑞</m:t>
                            </m:r>
                          </m:e>
                          <m:sub>
                            <m:r>
                              <a:rPr lang="es-EC">
                                <a:latin typeface="Cambria Math" panose="02040503050406030204" pitchFamily="18" charset="0"/>
                                <a:cs typeface="Times New Roman" panose="02020603050405020304" pitchFamily="18" charset="0"/>
                              </a:rPr>
                              <m:t>𝑖</m:t>
                            </m:r>
                          </m:sub>
                        </m:sSub>
                        <m:r>
                          <a:rPr lang="es-EC">
                            <a:latin typeface="Cambria Math" panose="02040503050406030204" pitchFamily="18" charset="0"/>
                            <a:cs typeface="Times New Roman" panose="02020603050405020304" pitchFamily="18" charset="0"/>
                          </a:rPr>
                          <m:t>,</m:t>
                        </m:r>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𝑟</m:t>
                            </m:r>
                          </m:e>
                          <m:sub>
                            <m:r>
                              <a:rPr lang="es-EC">
                                <a:latin typeface="Cambria Math" panose="02040503050406030204" pitchFamily="18" charset="0"/>
                                <a:cs typeface="Times New Roman" panose="02020603050405020304" pitchFamily="18" charset="0"/>
                              </a:rPr>
                              <m:t>𝑖</m:t>
                            </m:r>
                          </m:sub>
                        </m:sSub>
                      </m:e>
                    </m:d>
                  </m:oMath>
                </a14:m>
                <a:r>
                  <a:rPr lang="es-EC" dirty="0">
                    <a:latin typeface="Times New Roman" panose="02020603050405020304" pitchFamily="18" charset="0"/>
                    <a:cs typeface="Times New Roman" panose="02020603050405020304" pitchFamily="18" charset="0"/>
                  </a:rPr>
                  <a:t> : conjunto de parámetros de la consecuencia (Lineales)</a:t>
                </a:r>
              </a:p>
            </p:txBody>
          </p:sp>
        </mc:Choice>
        <mc:Fallback xmlns="">
          <p:sp>
            <p:nvSpPr>
              <p:cNvPr id="6" name="Rectángulo 5"/>
              <p:cNvSpPr>
                <a:spLocks noRot="1" noChangeAspect="1" noMove="1" noResize="1" noEditPoints="1" noAdjustHandles="1" noChangeArrowheads="1" noChangeShapeType="1" noTextEdit="1"/>
              </p:cNvSpPr>
              <p:nvPr/>
            </p:nvSpPr>
            <p:spPr>
              <a:xfrm>
                <a:off x="4660695" y="3887775"/>
                <a:ext cx="4026106" cy="693651"/>
              </a:xfrm>
              <a:prstGeom prst="rect">
                <a:avLst/>
              </a:prstGeom>
              <a:blipFill rotWithShape="0">
                <a:blip r:embed="rId6"/>
                <a:stretch>
                  <a:fillRect l="-1364" t="-2632" b="-13158"/>
                </a:stretch>
              </a:blipFill>
            </p:spPr>
            <p:txBody>
              <a:bodyPr/>
              <a:lstStyle/>
              <a:p>
                <a:r>
                  <a:rPr lang="es-EC">
                    <a:noFill/>
                  </a:rPr>
                  <a:t> </a:t>
                </a:r>
              </a:p>
            </p:txBody>
          </p:sp>
        </mc:Fallback>
      </mc:AlternateContent>
    </p:spTree>
    <p:extLst>
      <p:ext uri="{BB962C8B-B14F-4D97-AF65-F5344CB8AC3E}">
        <p14:creationId xmlns:p14="http://schemas.microsoft.com/office/powerpoint/2010/main" val="250017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59</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8" name="Rectángulo 7"/>
              <p:cNvSpPr/>
              <p:nvPr/>
            </p:nvSpPr>
            <p:spPr>
              <a:xfrm>
                <a:off x="4829074" y="1661413"/>
                <a:ext cx="3893820"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Capa 5: Cada nodo es fijo </a:t>
                </a:r>
                <a14:m>
                  <m:oMath xmlns:m="http://schemas.openxmlformats.org/officeDocument/2006/math">
                    <m:r>
                      <a:rPr lang="es-EC" smtClean="0">
                        <a:solidFill>
                          <a:schemeClr val="tx1"/>
                        </a:solidFill>
                        <a:latin typeface="Cambria Math" panose="02040503050406030204" pitchFamily="18" charset="0"/>
                      </a:rPr>
                      <m:t>∑</m:t>
                    </m:r>
                  </m:oMath>
                </a14:m>
                <a:r>
                  <a:rPr lang="es-EC" b="0" dirty="0" smtClean="0">
                    <a:solidFill>
                      <a:schemeClr val="tx1"/>
                    </a:solidFill>
                    <a:latin typeface="Times New Roman" panose="02020603050405020304" pitchFamily="18" charset="0"/>
                  </a:rPr>
                  <a:t>, calcula la salida total</a:t>
                </a:r>
              </a:p>
              <a:p>
                <a:pPr defTabSz="1200150">
                  <a:lnSpc>
                    <a:spcPct val="90000"/>
                  </a:lnSpc>
                  <a:spcBef>
                    <a:spcPct val="0"/>
                  </a:spcBef>
                  <a:spcAft>
                    <a:spcPct val="35000"/>
                  </a:spcAft>
                </a:pPr>
                <a:r>
                  <a:rPr lang="es-EC" dirty="0" smtClean="0">
                    <a:solidFill>
                      <a:schemeClr val="tx1"/>
                    </a:solidFill>
                    <a:latin typeface="Times New Roman" panose="02020603050405020304" pitchFamily="18" charset="0"/>
                  </a:rPr>
                  <a:t>Realiza la sumatoria de las señales de entrada</a:t>
                </a:r>
                <a:endParaRPr lang="es-EC" b="0" dirty="0" smtClean="0">
                  <a:solidFill>
                    <a:schemeClr val="tx1"/>
                  </a:solidFill>
                  <a:latin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4829074" y="1661413"/>
                <a:ext cx="3893820" cy="2085429"/>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10" name="Imagen 9"/>
          <p:cNvPicPr/>
          <p:nvPr/>
        </p:nvPicPr>
        <p:blipFill>
          <a:blip r:embed="rId4"/>
          <a:stretch>
            <a:fillRect/>
          </a:stretch>
        </p:blipFill>
        <p:spPr>
          <a:xfrm>
            <a:off x="148590" y="1824644"/>
            <a:ext cx="4556760" cy="323977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729413" y="3253771"/>
                <a:ext cx="337868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0">
                              <a:latin typeface="Cambria Math" panose="02040503050406030204" pitchFamily="18" charset="0"/>
                            </a:rPr>
                            <m:t>4,</m:t>
                          </m:r>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𝑖</m:t>
                              </m:r>
                            </m:sub>
                          </m:sSub>
                          <m:r>
                            <a:rPr lang="es-EC" i="1">
                              <a:latin typeface="Cambria Math" panose="02040503050406030204" pitchFamily="18" charset="0"/>
                            </a:rPr>
                            <m:t>𝑥</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𝑖</m:t>
                              </m:r>
                            </m:sub>
                          </m:sSub>
                          <m:r>
                            <a:rPr lang="es-EC" i="1">
                              <a:latin typeface="Cambria Math" panose="02040503050406030204" pitchFamily="18" charset="0"/>
                            </a:rPr>
                            <m:t>𝑦</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𝑟</m:t>
                              </m:r>
                            </m:e>
                            <m:sub>
                              <m:r>
                                <a:rPr lang="es-EC" i="1">
                                  <a:latin typeface="Cambria Math" panose="02040503050406030204" pitchFamily="18" charset="0"/>
                                </a:rPr>
                                <m:t>𝑖</m:t>
                              </m:r>
                            </m:sub>
                          </m:sSub>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729413" y="3253771"/>
                <a:ext cx="3378682" cy="381515"/>
              </a:xfrm>
              <a:prstGeom prst="rect">
                <a:avLst/>
              </a:prstGeom>
              <a:blipFill rotWithShape="0">
                <a:blip r:embed="rId5"/>
                <a:stretch>
                  <a:fillRect b="-112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660695" y="3887775"/>
                <a:ext cx="4026106" cy="693651"/>
              </a:xfrm>
              <a:prstGeom prst="rect">
                <a:avLst/>
              </a:prstGeom>
            </p:spPr>
            <p:txBody>
              <a:bodyPr wrap="square">
                <a:spAutoFit/>
              </a:bodyPr>
              <a:lstStyle/>
              <a:p>
                <a14:m>
                  <m:oMath xmlns:m="http://schemas.openxmlformats.org/officeDocument/2006/math">
                    <m:d>
                      <m:dPr>
                        <m:begChr m:val="{"/>
                        <m:endChr m:val="}"/>
                        <m:ctrlPr>
                          <a:rPr lang="es-EC" i="1">
                            <a:latin typeface="Cambria Math" panose="02040503050406030204" pitchFamily="18" charset="0"/>
                            <a:cs typeface="Times New Roman" panose="02020603050405020304" pitchFamily="18" charset="0"/>
                          </a:rPr>
                        </m:ctrlPr>
                      </m:dPr>
                      <m:e>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𝑝</m:t>
                            </m:r>
                          </m:e>
                          <m:sub>
                            <m:r>
                              <a:rPr lang="es-EC">
                                <a:latin typeface="Cambria Math" panose="02040503050406030204" pitchFamily="18" charset="0"/>
                                <a:cs typeface="Times New Roman" panose="02020603050405020304" pitchFamily="18" charset="0"/>
                              </a:rPr>
                              <m:t>𝑖</m:t>
                            </m:r>
                          </m:sub>
                        </m:sSub>
                        <m:r>
                          <a:rPr lang="es-EC">
                            <a:latin typeface="Cambria Math" panose="02040503050406030204" pitchFamily="18" charset="0"/>
                            <a:cs typeface="Times New Roman" panose="02020603050405020304" pitchFamily="18" charset="0"/>
                          </a:rPr>
                          <m:t>,</m:t>
                        </m:r>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𝑞</m:t>
                            </m:r>
                          </m:e>
                          <m:sub>
                            <m:r>
                              <a:rPr lang="es-EC">
                                <a:latin typeface="Cambria Math" panose="02040503050406030204" pitchFamily="18" charset="0"/>
                                <a:cs typeface="Times New Roman" panose="02020603050405020304" pitchFamily="18" charset="0"/>
                              </a:rPr>
                              <m:t>𝑖</m:t>
                            </m:r>
                          </m:sub>
                        </m:sSub>
                        <m:r>
                          <a:rPr lang="es-EC">
                            <a:latin typeface="Cambria Math" panose="02040503050406030204" pitchFamily="18" charset="0"/>
                            <a:cs typeface="Times New Roman" panose="02020603050405020304" pitchFamily="18" charset="0"/>
                          </a:rPr>
                          <m:t>,</m:t>
                        </m:r>
                        <m:sSub>
                          <m:sSubPr>
                            <m:ctrlPr>
                              <a:rPr lang="es-EC" i="1">
                                <a:latin typeface="Cambria Math" panose="02040503050406030204" pitchFamily="18" charset="0"/>
                                <a:cs typeface="Times New Roman" panose="02020603050405020304" pitchFamily="18" charset="0"/>
                              </a:rPr>
                            </m:ctrlPr>
                          </m:sSubPr>
                          <m:e>
                            <m:r>
                              <a:rPr lang="es-EC">
                                <a:latin typeface="Cambria Math" panose="02040503050406030204" pitchFamily="18" charset="0"/>
                                <a:cs typeface="Times New Roman" panose="02020603050405020304" pitchFamily="18" charset="0"/>
                              </a:rPr>
                              <m:t>𝑟</m:t>
                            </m:r>
                          </m:e>
                          <m:sub>
                            <m:r>
                              <a:rPr lang="es-EC">
                                <a:latin typeface="Cambria Math" panose="02040503050406030204" pitchFamily="18" charset="0"/>
                                <a:cs typeface="Times New Roman" panose="02020603050405020304" pitchFamily="18" charset="0"/>
                              </a:rPr>
                              <m:t>𝑖</m:t>
                            </m:r>
                          </m:sub>
                        </m:sSub>
                      </m:e>
                    </m:d>
                  </m:oMath>
                </a14:m>
                <a:r>
                  <a:rPr lang="es-EC" dirty="0">
                    <a:latin typeface="Times New Roman" panose="02020603050405020304" pitchFamily="18" charset="0"/>
                    <a:cs typeface="Times New Roman" panose="02020603050405020304" pitchFamily="18" charset="0"/>
                  </a:rPr>
                  <a:t> : conjunto de parámetros de la consecuencia (Lineales)</a:t>
                </a:r>
              </a:p>
            </p:txBody>
          </p:sp>
        </mc:Choice>
        <mc:Fallback xmlns="">
          <p:sp>
            <p:nvSpPr>
              <p:cNvPr id="6" name="Rectángulo 5"/>
              <p:cNvSpPr>
                <a:spLocks noRot="1" noChangeAspect="1" noMove="1" noResize="1" noEditPoints="1" noAdjustHandles="1" noChangeArrowheads="1" noChangeShapeType="1" noTextEdit="1"/>
              </p:cNvSpPr>
              <p:nvPr/>
            </p:nvSpPr>
            <p:spPr>
              <a:xfrm>
                <a:off x="4660695" y="3887775"/>
                <a:ext cx="4026106" cy="693651"/>
              </a:xfrm>
              <a:prstGeom prst="rect">
                <a:avLst/>
              </a:prstGeom>
              <a:blipFill rotWithShape="0">
                <a:blip r:embed="rId6"/>
                <a:stretch>
                  <a:fillRect l="-1364" t="-2632" b="-131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4622879" y="4734169"/>
                <a:ext cx="4124078" cy="767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0">
                              <a:latin typeface="Cambria Math" panose="02040503050406030204" pitchFamily="18" charset="0"/>
                            </a:rPr>
                            <m:t>5,</m:t>
                          </m:r>
                          <m:r>
                            <a:rPr lang="es-EC" i="1">
                              <a:latin typeface="Cambria Math" panose="02040503050406030204" pitchFamily="18" charset="0"/>
                            </a:rPr>
                            <m:t>𝑖</m:t>
                          </m:r>
                        </m:sub>
                      </m:sSub>
                      <m:r>
                        <a:rPr lang="es-EC" i="0">
                          <a:latin typeface="Cambria Math" panose="02040503050406030204" pitchFamily="18" charset="0"/>
                        </a:rPr>
                        <m:t>=</m:t>
                      </m:r>
                      <m:r>
                        <a:rPr lang="es-EC" i="1">
                          <a:latin typeface="Cambria Math" panose="02040503050406030204" pitchFamily="18" charset="0"/>
                        </a:rPr>
                        <m:t>𝑠𝑎𝑙𝑖𝑑𝑎</m:t>
                      </m:r>
                      <m:r>
                        <a:rPr lang="es-EC" i="0">
                          <a:latin typeface="Cambria Math" panose="02040503050406030204" pitchFamily="18" charset="0"/>
                        </a:rPr>
                        <m:t> </m:t>
                      </m:r>
                      <m:r>
                        <a:rPr lang="es-EC" i="1">
                          <a:latin typeface="Cambria Math" panose="02040503050406030204" pitchFamily="18" charset="0"/>
                        </a:rPr>
                        <m:t>𝑡𝑜𝑡𝑎𝑙</m:t>
                      </m:r>
                      <m:r>
                        <a:rPr lang="es-EC" i="0">
                          <a:latin typeface="Cambria Math" panose="02040503050406030204" pitchFamily="18" charset="0"/>
                        </a:rPr>
                        <m:t>=</m:t>
                      </m:r>
                      <m:nary>
                        <m:naryPr>
                          <m:chr m:val="∑"/>
                          <m:limLoc m:val="undOvr"/>
                          <m:supHide m:val="on"/>
                          <m:ctrlPr>
                            <a:rPr lang="es-EC" i="1">
                              <a:latin typeface="Cambria Math" panose="02040503050406030204" pitchFamily="18" charset="0"/>
                            </a:rPr>
                          </m:ctrlPr>
                        </m:naryPr>
                        <m:sub>
                          <m:r>
                            <a:rPr lang="es-EC" i="1">
                              <a:latin typeface="Cambria Math" panose="02040503050406030204" pitchFamily="18" charset="0"/>
                            </a:rPr>
                            <m:t>𝑖</m:t>
                          </m:r>
                        </m:sub>
                        <m:sup/>
                        <m:e>
                          <m:sSub>
                            <m:sSubPr>
                              <m:ctrlPr>
                                <a:rPr lang="es-EC" i="1">
                                  <a:latin typeface="Cambria Math" panose="02040503050406030204" pitchFamily="18" charset="0"/>
                                </a:rPr>
                              </m:ctrlPr>
                            </m:sSubPr>
                            <m:e>
                              <m:acc>
                                <m:accPr>
                                  <m:chr m:val="̅"/>
                                  <m:ctrlPr>
                                    <a:rPr lang="es-EC" i="1">
                                      <a:latin typeface="Cambria Math" panose="02040503050406030204" pitchFamily="18" charset="0"/>
                                    </a:rPr>
                                  </m:ctrlPr>
                                </m:accPr>
                                <m:e>
                                  <m:r>
                                    <a:rPr lang="es-EC" i="1">
                                      <a:latin typeface="Cambria Math" panose="02040503050406030204" pitchFamily="18" charset="0"/>
                                    </a:rPr>
                                    <m:t>𝑤</m:t>
                                  </m:r>
                                </m:e>
                              </m:acc>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𝑖</m:t>
                              </m:r>
                            </m:sub>
                          </m:sSub>
                        </m:e>
                      </m:nary>
                      <m:r>
                        <a:rPr lang="es-EC" i="0">
                          <a:latin typeface="Cambria Math" panose="02040503050406030204" pitchFamily="18" charset="0"/>
                        </a:rPr>
                        <m:t>=</m:t>
                      </m:r>
                      <m:f>
                        <m:fPr>
                          <m:ctrlPr>
                            <a:rPr lang="es-EC" i="1">
                              <a:latin typeface="Cambria Math" panose="02040503050406030204" pitchFamily="18" charset="0"/>
                            </a:rPr>
                          </m:ctrlPr>
                        </m:fPr>
                        <m:num>
                          <m:nary>
                            <m:naryPr>
                              <m:chr m:val="∑"/>
                              <m:limLoc m:val="undOvr"/>
                              <m:supHide m:val="on"/>
                              <m:ctrlPr>
                                <a:rPr lang="es-EC" i="1">
                                  <a:latin typeface="Cambria Math" panose="02040503050406030204" pitchFamily="18" charset="0"/>
                                </a:rPr>
                              </m:ctrlPr>
                            </m:naryPr>
                            <m:sub>
                              <m:r>
                                <a:rPr lang="es-EC" i="1">
                                  <a:latin typeface="Cambria Math" panose="02040503050406030204" pitchFamily="18" charset="0"/>
                                </a:rPr>
                                <m:t>𝑖</m:t>
                              </m:r>
                            </m:sub>
                            <m:sup/>
                            <m:e>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1">
                                      <a:latin typeface="Cambria Math" panose="02040503050406030204" pitchFamily="18" charset="0"/>
                                    </a:rPr>
                                    <m:t>𝑖</m:t>
                                  </m:r>
                                </m:sub>
                              </m:sSub>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𝑖</m:t>
                                  </m:r>
                                </m:sub>
                              </m:sSub>
                            </m:e>
                          </m:nary>
                        </m:num>
                        <m:den>
                          <m:nary>
                            <m:naryPr>
                              <m:chr m:val="∑"/>
                              <m:limLoc m:val="undOvr"/>
                              <m:supHide m:val="on"/>
                              <m:ctrlPr>
                                <a:rPr lang="es-EC" i="1">
                                  <a:latin typeface="Cambria Math" panose="02040503050406030204" pitchFamily="18" charset="0"/>
                                </a:rPr>
                              </m:ctrlPr>
                            </m:naryPr>
                            <m:sub>
                              <m:r>
                                <a:rPr lang="es-EC" i="1">
                                  <a:latin typeface="Cambria Math" panose="02040503050406030204" pitchFamily="18" charset="0"/>
                                </a:rPr>
                                <m:t>𝑖</m:t>
                              </m:r>
                            </m:sub>
                            <m:sup/>
                            <m:e>
                              <m:sSub>
                                <m:sSubPr>
                                  <m:ctrlPr>
                                    <a:rPr lang="es-EC" i="1">
                                      <a:latin typeface="Cambria Math" panose="02040503050406030204" pitchFamily="18" charset="0"/>
                                    </a:rPr>
                                  </m:ctrlPr>
                                </m:sSubPr>
                                <m:e>
                                  <m:r>
                                    <a:rPr lang="es-EC" i="1">
                                      <a:latin typeface="Cambria Math" panose="02040503050406030204" pitchFamily="18" charset="0"/>
                                    </a:rPr>
                                    <m:t>𝑤</m:t>
                                  </m:r>
                                </m:e>
                                <m:sub>
                                  <m:r>
                                    <a:rPr lang="es-EC" i="1">
                                      <a:latin typeface="Cambria Math" panose="02040503050406030204" pitchFamily="18" charset="0"/>
                                    </a:rPr>
                                    <m:t>𝑖</m:t>
                                  </m:r>
                                </m:sub>
                              </m:sSub>
                            </m:e>
                          </m:nary>
                        </m:den>
                      </m:f>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4622879" y="4734169"/>
                <a:ext cx="4124078" cy="767390"/>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310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OBJETIVOS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a:t>
            </a:fld>
            <a:endParaRPr lang="es-ES"/>
          </a:p>
        </p:txBody>
      </p:sp>
      <p:sp>
        <p:nvSpPr>
          <p:cNvPr id="18" name="Marcador de contenido 2"/>
          <p:cNvSpPr txBox="1">
            <a:spLocks/>
          </p:cNvSpPr>
          <p:nvPr/>
        </p:nvSpPr>
        <p:spPr>
          <a:xfrm>
            <a:off x="952769" y="2946463"/>
            <a:ext cx="7401327" cy="21593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6900" algn="just"/>
            <a:r>
              <a:rPr lang="es-EC" sz="2000" dirty="0">
                <a:solidFill>
                  <a:schemeClr val="tx1"/>
                </a:solidFill>
                <a:latin typeface="Quicksand" panose="020B0604020202020204" charset="0"/>
              </a:rPr>
              <a:t>Diseñar un sistema de control </a:t>
            </a:r>
            <a:r>
              <a:rPr lang="es-EC" sz="2000" dirty="0" err="1">
                <a:solidFill>
                  <a:schemeClr val="tx1"/>
                </a:solidFill>
                <a:latin typeface="Quicksand" panose="020B0604020202020204" charset="0"/>
              </a:rPr>
              <a:t>neuro</a:t>
            </a:r>
            <a:r>
              <a:rPr lang="es-EC" sz="2000" dirty="0">
                <a:solidFill>
                  <a:schemeClr val="tx1"/>
                </a:solidFill>
                <a:latin typeface="Quicksand" panose="020B0604020202020204" charset="0"/>
              </a:rPr>
              <a:t>-difuso ANFIS (</a:t>
            </a:r>
            <a:r>
              <a:rPr lang="es-EC" sz="2000" dirty="0" err="1">
                <a:solidFill>
                  <a:schemeClr val="tx1"/>
                </a:solidFill>
                <a:latin typeface="Quicksand" panose="020B0604020202020204" charset="0"/>
              </a:rPr>
              <a:t>Adaptive</a:t>
            </a:r>
            <a:r>
              <a:rPr lang="es-EC" sz="2000" dirty="0">
                <a:solidFill>
                  <a:schemeClr val="tx1"/>
                </a:solidFill>
                <a:latin typeface="Quicksand" panose="020B0604020202020204" charset="0"/>
              </a:rPr>
              <a:t> Network </a:t>
            </a:r>
            <a:r>
              <a:rPr lang="es-EC" sz="2000" dirty="0" err="1">
                <a:solidFill>
                  <a:schemeClr val="tx1"/>
                </a:solidFill>
                <a:latin typeface="Quicksand" panose="020B0604020202020204" charset="0"/>
              </a:rPr>
              <a:t>based</a:t>
            </a:r>
            <a:r>
              <a:rPr lang="es-EC" sz="2000" dirty="0">
                <a:solidFill>
                  <a:schemeClr val="tx1"/>
                </a:solidFill>
                <a:latin typeface="Quicksand" panose="020B0604020202020204" charset="0"/>
              </a:rPr>
              <a:t> </a:t>
            </a:r>
            <a:r>
              <a:rPr lang="es-EC" sz="2000" dirty="0" err="1">
                <a:solidFill>
                  <a:schemeClr val="tx1"/>
                </a:solidFill>
                <a:latin typeface="Quicksand" panose="020B0604020202020204" charset="0"/>
              </a:rPr>
              <a:t>Fuzzy</a:t>
            </a:r>
            <a:r>
              <a:rPr lang="es-EC" sz="2000" dirty="0">
                <a:solidFill>
                  <a:schemeClr val="tx1"/>
                </a:solidFill>
                <a:latin typeface="Quicksand" panose="020B0604020202020204" charset="0"/>
              </a:rPr>
              <a:t> </a:t>
            </a:r>
            <a:r>
              <a:rPr lang="es-EC" sz="2000" dirty="0" err="1">
                <a:solidFill>
                  <a:schemeClr val="tx1"/>
                </a:solidFill>
                <a:latin typeface="Quicksand" panose="020B0604020202020204" charset="0"/>
              </a:rPr>
              <a:t>Inference</a:t>
            </a:r>
            <a:r>
              <a:rPr lang="es-EC" sz="2000" dirty="0">
                <a:solidFill>
                  <a:schemeClr val="tx1"/>
                </a:solidFill>
                <a:latin typeface="Quicksand" panose="020B0604020202020204" charset="0"/>
              </a:rPr>
              <a:t> </a:t>
            </a:r>
            <a:r>
              <a:rPr lang="es-EC" sz="2000" dirty="0" err="1">
                <a:solidFill>
                  <a:schemeClr val="tx1"/>
                </a:solidFill>
                <a:latin typeface="Quicksand" panose="020B0604020202020204" charset="0"/>
              </a:rPr>
              <a:t>System</a:t>
            </a:r>
            <a:r>
              <a:rPr lang="es-EC" sz="2000" dirty="0">
                <a:solidFill>
                  <a:schemeClr val="tx1"/>
                </a:solidFill>
                <a:latin typeface="Quicksand" panose="020B0604020202020204" charset="0"/>
              </a:rPr>
              <a:t>) para un convertidor dc-dc Zeta.</a:t>
            </a:r>
          </a:p>
        </p:txBody>
      </p:sp>
      <p:sp>
        <p:nvSpPr>
          <p:cNvPr id="24" name="Título 1"/>
          <p:cNvSpPr txBox="1">
            <a:spLocks/>
          </p:cNvSpPr>
          <p:nvPr/>
        </p:nvSpPr>
        <p:spPr>
          <a:xfrm>
            <a:off x="304800" y="1219200"/>
            <a:ext cx="465139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800" dirty="0" smtClean="0">
                <a:solidFill>
                  <a:schemeClr val="tx1"/>
                </a:solidFill>
                <a:latin typeface="Quicksand" panose="020B0604020202020204" charset="0"/>
              </a:rPr>
              <a:t>Objetivo General</a:t>
            </a:r>
            <a:endParaRPr lang="es-EC" sz="2800" dirty="0">
              <a:solidFill>
                <a:schemeClr val="tx1"/>
              </a:solidFill>
              <a:latin typeface="Quicksand" panose="020B0604020202020204" charset="0"/>
            </a:endParaRPr>
          </a:p>
        </p:txBody>
      </p:sp>
    </p:spTree>
    <p:extLst>
      <p:ext uri="{BB962C8B-B14F-4D97-AF65-F5344CB8AC3E}">
        <p14:creationId xmlns:p14="http://schemas.microsoft.com/office/powerpoint/2010/main" val="2879355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60</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 name="Rectángulo 7"/>
          <p:cNvSpPr/>
          <p:nvPr/>
        </p:nvSpPr>
        <p:spPr>
          <a:xfrm>
            <a:off x="152713" y="2050165"/>
            <a:ext cx="5257799"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retropropagación del error (BP)</a:t>
            </a:r>
          </a:p>
          <a:p>
            <a:pPr algn="just" defTabSz="1200150">
              <a:lnSpc>
                <a:spcPct val="90000"/>
              </a:lnSpc>
              <a:spcBef>
                <a:spcPct val="0"/>
              </a:spcBef>
              <a:spcAft>
                <a:spcPct val="35000"/>
              </a:spcAft>
            </a:pP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defTabSz="1200150">
              <a:lnSpc>
                <a:spcPct val="90000"/>
              </a:lnSpc>
              <a:spcBef>
                <a:spcPct val="0"/>
              </a:spcBef>
              <a:spcAft>
                <a:spcPct val="35000"/>
              </a:spcAft>
              <a:buFont typeface="Arial" panose="020B0604020202020204" pitchFamily="34" charset="0"/>
              <a:buChar char="•"/>
            </a:pPr>
            <a:r>
              <a:rPr lang="es-EC"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aprendizaje Híbrido: Combinación de método de gradiente descendiente (GD) y estimador de mínimos cuadrados (LSE)</a:t>
            </a:r>
            <a:endParaRPr lang="es-EC" b="0" dirty="0" smtClean="0">
              <a:solidFill>
                <a:schemeClr val="tx1"/>
              </a:solidFill>
              <a:latin typeface="Times New Roman" panose="02020603050405020304" pitchFamily="18" charset="0"/>
            </a:endParaRPr>
          </a:p>
        </p:txBody>
      </p:sp>
      <p:sp>
        <p:nvSpPr>
          <p:cNvPr id="11" name="Rectángulo 10"/>
          <p:cNvSpPr/>
          <p:nvPr/>
        </p:nvSpPr>
        <p:spPr>
          <a:xfrm>
            <a:off x="-76200" y="1524000"/>
            <a:ext cx="331639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dirty="0" smtClean="0">
                <a:solidFill>
                  <a:schemeClr val="tx1"/>
                </a:solidFill>
              </a:rPr>
              <a:t>Algoritmos de aprendizaje</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 name="Rectángulo 11"/>
          <p:cNvSpPr/>
          <p:nvPr/>
        </p:nvSpPr>
        <p:spPr>
          <a:xfrm>
            <a:off x="152713" y="4725400"/>
            <a:ext cx="4877425" cy="1311506"/>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Aprendizaje en línea (</a:t>
            </a:r>
            <a:r>
              <a:rPr lang="es-EC"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patrón</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algn="just" defTabSz="1200150">
              <a:lnSpc>
                <a:spcPct val="90000"/>
              </a:lnSpc>
              <a:spcBef>
                <a:spcPct val="0"/>
              </a:spcBef>
              <a:spcAft>
                <a:spcPct val="35000"/>
              </a:spcAft>
              <a:buFont typeface="Arial" panose="020B0604020202020204" pitchFamily="34" charset="0"/>
              <a:buChar char="•"/>
            </a:pP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defTabSz="1200150">
              <a:lnSpc>
                <a:spcPct val="90000"/>
              </a:lnSpc>
              <a:spcBef>
                <a:spcPct val="0"/>
              </a:spcBef>
              <a:spcAft>
                <a:spcPct val="35000"/>
              </a:spcAft>
              <a:buFont typeface="Arial" panose="020B0604020202020204" pitchFamily="34" charset="0"/>
              <a:buChar char="•"/>
            </a:pPr>
            <a:r>
              <a:rPr lang="es-EC"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Aprendizaje fuera de línea (lote)</a:t>
            </a:r>
            <a:endParaRPr lang="es-EC" b="0" dirty="0" smtClean="0">
              <a:solidFill>
                <a:schemeClr val="tx1"/>
              </a:solidFill>
              <a:latin typeface="Times New Roman" panose="02020603050405020304" pitchFamily="18" charset="0"/>
            </a:endParaRPr>
          </a:p>
        </p:txBody>
      </p:sp>
      <p:sp>
        <p:nvSpPr>
          <p:cNvPr id="17" name="Rectángulo 16"/>
          <p:cNvSpPr/>
          <p:nvPr/>
        </p:nvSpPr>
        <p:spPr>
          <a:xfrm>
            <a:off x="5639425" y="2517908"/>
            <a:ext cx="5257799" cy="2085429"/>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algn="just" defTabSz="1200150">
              <a:lnSpc>
                <a:spcPct val="90000"/>
              </a:lnSpc>
              <a:spcBef>
                <a:spcPct val="0"/>
              </a:spcBef>
              <a:spcAft>
                <a:spcPct val="35000"/>
              </a:spcAft>
              <a:buFont typeface="Arial" panose="020B0604020202020204" pitchFamily="34" charset="0"/>
              <a:buChar char="•"/>
            </a:pPr>
            <a:r>
              <a:rPr lang="es-EC" dirty="0">
                <a:solidFill>
                  <a:schemeClr val="tx1"/>
                </a:solidFill>
              </a:rPr>
              <a:t>Únicamente una pasada de </a:t>
            </a:r>
            <a:r>
              <a:rPr lang="es-EC" dirty="0" smtClean="0">
                <a:solidFill>
                  <a:schemeClr val="tx1"/>
                </a:solidFill>
              </a:rPr>
              <a:t>LSE</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defTabSz="1200150">
              <a:lnSpc>
                <a:spcPct val="90000"/>
              </a:lnSpc>
              <a:spcBef>
                <a:spcPct val="0"/>
              </a:spcBef>
              <a:spcAft>
                <a:spcPct val="35000"/>
              </a:spcAft>
              <a:buFont typeface="Arial" panose="020B0604020202020204" pitchFamily="34" charset="0"/>
              <a:buChar char="•"/>
            </a:pPr>
            <a:r>
              <a:rPr lang="es-EC" dirty="0">
                <a:solidFill>
                  <a:schemeClr val="tx1"/>
                </a:solidFill>
              </a:rPr>
              <a:t>Únicamente </a:t>
            </a:r>
            <a:r>
              <a:rPr lang="es-EC" dirty="0" smtClean="0">
                <a:solidFill>
                  <a:schemeClr val="tx1"/>
                </a:solidFill>
              </a:rPr>
              <a:t>GD</a:t>
            </a:r>
          </a:p>
          <a:p>
            <a:pPr marL="285750" indent="-285750" algn="just" defTabSz="1200150">
              <a:lnSpc>
                <a:spcPct val="90000"/>
              </a:lnSpc>
              <a:spcBef>
                <a:spcPct val="0"/>
              </a:spcBef>
              <a:spcAft>
                <a:spcPct val="35000"/>
              </a:spcAft>
              <a:buFont typeface="Arial" panose="020B0604020202020204" pitchFamily="34" charset="0"/>
              <a:buChar char="•"/>
            </a:pPr>
            <a:r>
              <a:rPr lang="es-EC" dirty="0">
                <a:solidFill>
                  <a:schemeClr val="tx1"/>
                </a:solidFill>
              </a:rPr>
              <a:t>Una pasada de LSE seguido por </a:t>
            </a:r>
            <a:r>
              <a:rPr lang="es-EC" dirty="0" smtClean="0">
                <a:solidFill>
                  <a:schemeClr val="tx1"/>
                </a:solidFill>
              </a:rPr>
              <a:t>GD</a:t>
            </a:r>
          </a:p>
          <a:p>
            <a:pPr marL="285750" indent="-285750" algn="just" defTabSz="1200150">
              <a:lnSpc>
                <a:spcPct val="90000"/>
              </a:lnSpc>
              <a:spcBef>
                <a:spcPct val="0"/>
              </a:spcBef>
              <a:spcAft>
                <a:spcPct val="35000"/>
              </a:spcAft>
              <a:buFont typeface="Arial" panose="020B0604020202020204" pitchFamily="34" charset="0"/>
              <a:buChar char="•"/>
            </a:pPr>
            <a:r>
              <a:rPr lang="es-EC" dirty="0">
                <a:solidFill>
                  <a:schemeClr val="tx1"/>
                </a:solidFill>
              </a:rPr>
              <a:t>GD y LSE: </a:t>
            </a:r>
            <a:endParaRPr lang="es-EC"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Abrir llave 15"/>
          <p:cNvSpPr/>
          <p:nvPr/>
        </p:nvSpPr>
        <p:spPr>
          <a:xfrm>
            <a:off x="5410512" y="2780556"/>
            <a:ext cx="228913" cy="14866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 name="Rectángulo 19"/>
          <p:cNvSpPr/>
          <p:nvPr/>
        </p:nvSpPr>
        <p:spPr>
          <a:xfrm>
            <a:off x="0" y="4135594"/>
            <a:ext cx="331639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dirty="0" smtClean="0">
                <a:solidFill>
                  <a:schemeClr val="tx1"/>
                </a:solidFill>
              </a:rPr>
              <a:t>Tipo de aprendizaje</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2" name="Tabla 1"/>
          <p:cNvGraphicFramePr>
            <a:graphicFrameLocks noGrp="1"/>
          </p:cNvGraphicFramePr>
          <p:nvPr>
            <p:extLst>
              <p:ext uri="{D42A27DB-BD31-4B8C-83A1-F6EECF244321}">
                <p14:modId xmlns:p14="http://schemas.microsoft.com/office/powerpoint/2010/main" val="4200844437"/>
              </p:ext>
            </p:extLst>
          </p:nvPr>
        </p:nvGraphicFramePr>
        <p:xfrm>
          <a:off x="3254978" y="4441438"/>
          <a:ext cx="5966460" cy="965073"/>
        </p:xfrm>
        <a:graphic>
          <a:graphicData uri="http://schemas.openxmlformats.org/drawingml/2006/table">
            <a:tbl>
              <a:tblPr firstRow="1" firstCol="1" bandRow="1">
                <a:tableStyleId>{5C22544A-7EE6-4342-B048-85BDC9FD1C3A}</a:tableStyleId>
              </a:tblPr>
              <a:tblGrid>
                <a:gridCol w="1988820"/>
                <a:gridCol w="1988820"/>
                <a:gridCol w="1988820"/>
              </a:tblGrid>
              <a:tr h="0">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Pasada hacia delante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Pasada hacia atrás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a:effectLst/>
                        </a:rPr>
                        <a:t>Parámetros</a:t>
                      </a:r>
                      <a:endParaRPr lang="es-EC" sz="1100">
                        <a:effectLst/>
                      </a:endParaRPr>
                    </a:p>
                    <a:p>
                      <a:pPr algn="ctr">
                        <a:lnSpc>
                          <a:spcPct val="107000"/>
                        </a:lnSpc>
                        <a:spcAft>
                          <a:spcPts val="0"/>
                        </a:spcAft>
                      </a:pPr>
                      <a:r>
                        <a:rPr lang="es-EC" sz="1000">
                          <a:effectLst/>
                        </a:rPr>
                        <a:t>de la premisa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Fijos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Método de</a:t>
                      </a:r>
                      <a:endParaRPr lang="es-EC" sz="1100">
                        <a:effectLst/>
                      </a:endParaRPr>
                    </a:p>
                    <a:p>
                      <a:pPr algn="ctr">
                        <a:lnSpc>
                          <a:spcPct val="107000"/>
                        </a:lnSpc>
                        <a:spcAft>
                          <a:spcPts val="0"/>
                        </a:spcAft>
                      </a:pPr>
                      <a:r>
                        <a:rPr lang="es-EC" sz="1000">
                          <a:effectLst/>
                        </a:rPr>
                        <a:t>gradiente descendente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a:effectLst/>
                        </a:rPr>
                        <a:t>Parámetros</a:t>
                      </a:r>
                      <a:endParaRPr lang="es-EC" sz="1100">
                        <a:effectLst/>
                      </a:endParaRPr>
                    </a:p>
                    <a:p>
                      <a:pPr algn="ctr">
                        <a:lnSpc>
                          <a:spcPct val="107000"/>
                        </a:lnSpc>
                        <a:spcAft>
                          <a:spcPts val="0"/>
                        </a:spcAft>
                      </a:pPr>
                      <a:r>
                        <a:rPr lang="es-EC" sz="1000">
                          <a:effectLst/>
                        </a:rPr>
                        <a:t>de la consecuencia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Método de</a:t>
                      </a:r>
                      <a:endParaRPr lang="es-EC" sz="1100">
                        <a:effectLst/>
                      </a:endParaRPr>
                    </a:p>
                    <a:p>
                      <a:pPr algn="ctr">
                        <a:lnSpc>
                          <a:spcPct val="107000"/>
                        </a:lnSpc>
                        <a:spcAft>
                          <a:spcPts val="0"/>
                        </a:spcAft>
                      </a:pPr>
                      <a:r>
                        <a:rPr lang="es-EC" sz="1000">
                          <a:effectLst/>
                        </a:rPr>
                        <a:t>estimación de mínimos cuadrados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Fijos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a:effectLst/>
                        </a:rPr>
                        <a:t>Señales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Salidas de los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Señales de error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066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1" grpId="0" animBg="1"/>
      <p:bldP spid="12" grpId="0" animBg="1"/>
      <p:bldP spid="17" grpId="0"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61</a:t>
            </a:fld>
            <a:endParaRPr lang="es-ES"/>
          </a:p>
        </p:txBody>
      </p:sp>
      <p:sp>
        <p:nvSpPr>
          <p:cNvPr id="14" name="Rectángulo 13"/>
          <p:cNvSpPr/>
          <p:nvPr/>
        </p:nvSpPr>
        <p:spPr>
          <a:xfrm>
            <a:off x="1647300" y="1130669"/>
            <a:ext cx="5867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a:solidFill>
                  <a:schemeClr val="tx1"/>
                </a:solidFill>
              </a:rPr>
              <a:t>“</a:t>
            </a:r>
            <a:r>
              <a:rPr lang="es-EC" b="1" i="1" dirty="0" smtClean="0">
                <a:solidFill>
                  <a:schemeClr val="tx1"/>
                </a:solidFill>
              </a:rPr>
              <a:t>ANFIS” </a:t>
            </a:r>
            <a:r>
              <a:rPr lang="es-EC" b="1" i="1" dirty="0" err="1" smtClean="0">
                <a:solidFill>
                  <a:schemeClr val="tx1"/>
                </a:solidFill>
              </a:rPr>
              <a:t>Adaptive</a:t>
            </a:r>
            <a:r>
              <a:rPr lang="es-EC" b="1" i="1" dirty="0" smtClean="0">
                <a:solidFill>
                  <a:schemeClr val="tx1"/>
                </a:solidFill>
              </a:rPr>
              <a:t> </a:t>
            </a:r>
            <a:r>
              <a:rPr lang="es-EC" b="1" i="1" dirty="0">
                <a:solidFill>
                  <a:schemeClr val="tx1"/>
                </a:solidFill>
              </a:rPr>
              <a:t>Network </a:t>
            </a:r>
            <a:r>
              <a:rPr lang="es-EC" b="1" i="1" dirty="0" err="1">
                <a:solidFill>
                  <a:schemeClr val="tx1"/>
                </a:solidFill>
              </a:rPr>
              <a:t>based</a:t>
            </a:r>
            <a:r>
              <a:rPr lang="es-EC" b="1" i="1" dirty="0">
                <a:solidFill>
                  <a:schemeClr val="tx1"/>
                </a:solidFill>
              </a:rPr>
              <a:t> </a:t>
            </a:r>
            <a:r>
              <a:rPr lang="es-EC" b="1" i="1" dirty="0" err="1">
                <a:solidFill>
                  <a:schemeClr val="tx1"/>
                </a:solidFill>
              </a:rPr>
              <a:t>Fuzzy</a:t>
            </a:r>
            <a:r>
              <a:rPr lang="es-EC" b="1" i="1" dirty="0">
                <a:solidFill>
                  <a:schemeClr val="tx1"/>
                </a:solidFill>
              </a:rPr>
              <a:t> </a:t>
            </a:r>
            <a:r>
              <a:rPr lang="es-EC" b="1" i="1" dirty="0" err="1">
                <a:solidFill>
                  <a:schemeClr val="tx1"/>
                </a:solidFill>
              </a:rPr>
              <a:t>Inference</a:t>
            </a:r>
            <a:r>
              <a:rPr lang="es-EC" b="1" i="1" dirty="0">
                <a:solidFill>
                  <a:schemeClr val="tx1"/>
                </a:solidFill>
              </a:rPr>
              <a:t> </a:t>
            </a:r>
            <a:r>
              <a:rPr lang="es-EC" b="1" i="1" dirty="0" err="1">
                <a:solidFill>
                  <a:schemeClr val="tx1"/>
                </a:solidFill>
              </a:rPr>
              <a:t>System</a:t>
            </a:r>
            <a:endPar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 name="Rectángulo 10"/>
          <p:cNvSpPr/>
          <p:nvPr/>
        </p:nvSpPr>
        <p:spPr>
          <a:xfrm>
            <a:off x="-76200" y="1524000"/>
            <a:ext cx="331639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dirty="0" smtClean="0">
                <a:solidFill>
                  <a:schemeClr val="tx1"/>
                </a:solidFill>
              </a:rPr>
              <a:t>Algoritmos de aprendizaje híbrido GD y LSE</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2" name="Tabla 1"/>
          <p:cNvGraphicFramePr>
            <a:graphicFrameLocks noGrp="1"/>
          </p:cNvGraphicFramePr>
          <p:nvPr>
            <p:extLst>
              <p:ext uri="{D42A27DB-BD31-4B8C-83A1-F6EECF244321}">
                <p14:modId xmlns:p14="http://schemas.microsoft.com/office/powerpoint/2010/main" val="1706417223"/>
              </p:ext>
            </p:extLst>
          </p:nvPr>
        </p:nvGraphicFramePr>
        <p:xfrm>
          <a:off x="1295400" y="2136823"/>
          <a:ext cx="5966460" cy="994728"/>
        </p:xfrm>
        <a:graphic>
          <a:graphicData uri="http://schemas.openxmlformats.org/drawingml/2006/table">
            <a:tbl>
              <a:tblPr firstRow="1" firstCol="1" bandRow="1">
                <a:tableStyleId>{5C22544A-7EE6-4342-B048-85BDC9FD1C3A}</a:tableStyleId>
              </a:tblPr>
              <a:tblGrid>
                <a:gridCol w="1988820"/>
                <a:gridCol w="1988820"/>
                <a:gridCol w="1988820"/>
              </a:tblGrid>
              <a:tr h="0">
                <a:tc>
                  <a:txBody>
                    <a:bodyPr/>
                    <a:lstStyle/>
                    <a:p>
                      <a:pPr algn="ct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Pasada hacia delante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Pasada hacia atrás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dirty="0">
                          <a:effectLst/>
                        </a:rPr>
                        <a:t>Parámetros</a:t>
                      </a:r>
                      <a:endParaRPr lang="es-EC" sz="1100" dirty="0">
                        <a:effectLst/>
                      </a:endParaRPr>
                    </a:p>
                    <a:p>
                      <a:pPr algn="ctr">
                        <a:lnSpc>
                          <a:spcPct val="107000"/>
                        </a:lnSpc>
                        <a:spcAft>
                          <a:spcPts val="0"/>
                        </a:spcAft>
                      </a:pPr>
                      <a:r>
                        <a:rPr lang="es-EC" sz="1000" dirty="0">
                          <a:effectLst/>
                        </a:rPr>
                        <a:t>de la premisa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Fijos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Método de</a:t>
                      </a:r>
                      <a:endParaRPr lang="es-EC" sz="1100">
                        <a:effectLst/>
                      </a:endParaRPr>
                    </a:p>
                    <a:p>
                      <a:pPr algn="ctr">
                        <a:lnSpc>
                          <a:spcPct val="107000"/>
                        </a:lnSpc>
                        <a:spcAft>
                          <a:spcPts val="0"/>
                        </a:spcAft>
                      </a:pPr>
                      <a:r>
                        <a:rPr lang="es-EC" sz="1000">
                          <a:effectLst/>
                        </a:rPr>
                        <a:t>gradiente descendente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a:effectLst/>
                        </a:rPr>
                        <a:t>Parámetros</a:t>
                      </a:r>
                      <a:endParaRPr lang="es-EC" sz="1100">
                        <a:effectLst/>
                      </a:endParaRPr>
                    </a:p>
                    <a:p>
                      <a:pPr algn="ctr">
                        <a:lnSpc>
                          <a:spcPct val="107000"/>
                        </a:lnSpc>
                        <a:spcAft>
                          <a:spcPts val="0"/>
                        </a:spcAft>
                      </a:pPr>
                      <a:r>
                        <a:rPr lang="es-EC" sz="1000">
                          <a:effectLst/>
                        </a:rPr>
                        <a:t>de la consecuencia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Método de</a:t>
                      </a:r>
                      <a:endParaRPr lang="es-EC" sz="1100">
                        <a:effectLst/>
                      </a:endParaRPr>
                    </a:p>
                    <a:p>
                      <a:pPr algn="ctr">
                        <a:lnSpc>
                          <a:spcPct val="107000"/>
                        </a:lnSpc>
                        <a:spcAft>
                          <a:spcPts val="0"/>
                        </a:spcAft>
                      </a:pPr>
                      <a:r>
                        <a:rPr lang="es-EC" sz="1000">
                          <a:effectLst/>
                        </a:rPr>
                        <a:t>estimación de mínimos cuadrados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Fijos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C" sz="1000">
                          <a:effectLst/>
                        </a:rPr>
                        <a:t>Señales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a:effectLst/>
                        </a:rPr>
                        <a:t>Salidas de los nodos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000" dirty="0">
                          <a:effectLst/>
                        </a:rPr>
                        <a:t>Señales de error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3" name="Imagen 12"/>
          <p:cNvPicPr/>
          <p:nvPr/>
        </p:nvPicPr>
        <p:blipFill rotWithShape="1">
          <a:blip r:embed="rId3"/>
          <a:srcRect r="45312" b="13529"/>
          <a:stretch/>
        </p:blipFill>
        <p:spPr>
          <a:xfrm>
            <a:off x="2514600" y="3276600"/>
            <a:ext cx="4290060" cy="2714120"/>
          </a:xfrm>
          <a:prstGeom prst="rect">
            <a:avLst/>
          </a:prstGeom>
        </p:spPr>
      </p:pic>
    </p:spTree>
    <p:extLst>
      <p:ext uri="{BB962C8B-B14F-4D97-AF65-F5344CB8AC3E}">
        <p14:creationId xmlns:p14="http://schemas.microsoft.com/office/powerpoint/2010/main" val="363998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62</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Parámetros para el diseño del controlador ANFIS</a:t>
            </a:r>
          </a:p>
        </p:txBody>
      </p:sp>
      <mc:AlternateContent xmlns:mc="http://schemas.openxmlformats.org/markup-compatibility/2006" xmlns:a14="http://schemas.microsoft.com/office/drawing/2010/main">
        <mc:Choice Requires="a14">
          <p:sp>
            <p:nvSpPr>
              <p:cNvPr id="8" name="Rectángulo 7"/>
              <p:cNvSpPr/>
              <p:nvPr/>
            </p:nvSpPr>
            <p:spPr>
              <a:xfrm>
                <a:off x="152400" y="2222187"/>
                <a:ext cx="4495800" cy="286359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Sistema ANFIS tipo MISO </a:t>
                </a:r>
                <a:r>
                  <a:rPr lang="es-EC" dirty="0">
                    <a:solidFill>
                      <a:schemeClr val="tx1"/>
                    </a:solidFill>
                  </a:rPr>
                  <a:t>(Múltiples entradas y una salida</a:t>
                </a:r>
                <a:r>
                  <a:rPr lang="es-EC" dirty="0" smtClean="0">
                    <a:solidFill>
                      <a:schemeClr val="tx1"/>
                    </a:solidFill>
                  </a:rPr>
                  <a:t>)</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defTabSz="1200150">
                  <a:lnSpc>
                    <a:spcPct val="90000"/>
                  </a:lnSpc>
                  <a:spcBef>
                    <a:spcPct val="0"/>
                  </a:spcBef>
                  <a:spcAft>
                    <a:spcPct val="35000"/>
                  </a:spcAft>
                  <a:buFont typeface="Arial" panose="020B0604020202020204" pitchFamily="34" charset="0"/>
                  <a:buChar char="•"/>
                </a:pPr>
                <a:r>
                  <a:rPr lang="es-EC"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Particionamiento</a:t>
                </a: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del espacio de entrada tipo rejilla</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aprendizaje híbrido: (GD) y (RLS)</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Aprendizaje en línea </a:t>
                </a:r>
              </a:p>
              <a:p>
                <a:pPr marL="285750" indent="-285750" defTabSz="1200150">
                  <a:lnSpc>
                    <a:spcPct val="90000"/>
                  </a:lnSpc>
                  <a:spcBef>
                    <a:spcPct val="0"/>
                  </a:spcBef>
                  <a:spcAft>
                    <a:spcPct val="35000"/>
                  </a:spcAft>
                  <a:buFont typeface="Arial" panose="020B0604020202020204" pitchFamily="34" charset="0"/>
                  <a:buChar char="•"/>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Funciones de pertenencia tipo campana para el antecedente </a:t>
                </a:r>
                <a14:m>
                  <m:oMath xmlns:m="http://schemas.openxmlformats.org/officeDocument/2006/math">
                    <m:d>
                      <m:dPr>
                        <m:begChr m:val="{"/>
                        <m:endChr m:val="}"/>
                        <m:ctrlPr>
                          <a:rPr lang="es-EC" i="1">
                            <a:solidFill>
                              <a:schemeClr val="tx1"/>
                            </a:solidFill>
                            <a:latin typeface="Cambria Math" panose="02040503050406030204" pitchFamily="18" charset="0"/>
                          </a:rPr>
                        </m:ctrlPr>
                      </m:dPr>
                      <m:e>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𝑎</m:t>
                            </m:r>
                          </m:e>
                          <m:sub>
                            <m:r>
                              <a:rPr lang="es-EC" i="1">
                                <a:solidFill>
                                  <a:schemeClr val="tx1"/>
                                </a:solidFill>
                                <a:latin typeface="Cambria Math" panose="02040503050406030204" pitchFamily="18" charset="0"/>
                              </a:rPr>
                              <m:t>𝑖</m:t>
                            </m:r>
                          </m:sub>
                        </m:sSub>
                        <m:r>
                          <a:rPr lang="es-EC">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𝑏</m:t>
                            </m:r>
                          </m:e>
                          <m:sub>
                            <m:r>
                              <a:rPr lang="es-EC" i="1">
                                <a:solidFill>
                                  <a:schemeClr val="tx1"/>
                                </a:solidFill>
                                <a:latin typeface="Cambria Math" panose="02040503050406030204" pitchFamily="18" charset="0"/>
                              </a:rPr>
                              <m:t>𝑖</m:t>
                            </m:r>
                          </m:sub>
                        </m:sSub>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𝑐</m:t>
                            </m:r>
                          </m:e>
                          <m:sub>
                            <m:r>
                              <a:rPr lang="es-EC" i="1">
                                <a:solidFill>
                                  <a:schemeClr val="tx1"/>
                                </a:solidFill>
                                <a:latin typeface="Cambria Math" panose="02040503050406030204" pitchFamily="18" charset="0"/>
                              </a:rPr>
                              <m:t>𝑖</m:t>
                            </m:r>
                          </m:sub>
                        </m:sSub>
                      </m:e>
                    </m:d>
                  </m:oMath>
                </a14:m>
                <a:r>
                  <a:rPr lang="es-EC" dirty="0">
                    <a:solidFill>
                      <a:schemeClr val="tx1"/>
                    </a:solidFill>
                  </a:rPr>
                  <a:t>, </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Rectángulo 7"/>
              <p:cNvSpPr>
                <a:spLocks noRot="1" noChangeAspect="1" noMove="1" noResize="1" noEditPoints="1" noAdjustHandles="1" noChangeArrowheads="1" noChangeShapeType="1" noTextEdit="1"/>
              </p:cNvSpPr>
              <p:nvPr/>
            </p:nvSpPr>
            <p:spPr>
              <a:xfrm>
                <a:off x="152400" y="2222187"/>
                <a:ext cx="4495800" cy="2863590"/>
              </a:xfrm>
              <a:prstGeom prst="rect">
                <a:avLst/>
              </a:prstGeom>
              <a:blipFill rotWithShape="0">
                <a:blip r:embed="rId3"/>
                <a:stretch>
                  <a:fillRect b="-211"/>
                </a:stretch>
              </a:blipFill>
              <a:ln>
                <a:solidFill>
                  <a:schemeClr val="bg1"/>
                </a:solidFill>
              </a:ln>
            </p:spPr>
            <p:txBody>
              <a:bodyPr/>
              <a:lstStyle/>
              <a:p>
                <a:r>
                  <a:rPr lang="es-EC">
                    <a:noFill/>
                  </a:rPr>
                  <a:t> </a:t>
                </a:r>
              </a:p>
            </p:txBody>
          </p:sp>
        </mc:Fallback>
      </mc:AlternateContent>
      <p:pic>
        <p:nvPicPr>
          <p:cNvPr id="9" name="Imagen 8"/>
          <p:cNvPicPr/>
          <p:nvPr/>
        </p:nvPicPr>
        <p:blipFill rotWithShape="1">
          <a:blip r:embed="rId4"/>
          <a:srcRect r="45312" b="13529"/>
          <a:stretch/>
        </p:blipFill>
        <p:spPr>
          <a:xfrm>
            <a:off x="4959350" y="1482673"/>
            <a:ext cx="3733165" cy="2400606"/>
          </a:xfrm>
          <a:prstGeom prst="rect">
            <a:avLst/>
          </a:prstGeom>
        </p:spPr>
      </p:pic>
      <p:pic>
        <p:nvPicPr>
          <p:cNvPr id="11" name="Imagen 10"/>
          <p:cNvPicPr/>
          <p:nvPr/>
        </p:nvPicPr>
        <p:blipFill rotWithShape="1">
          <a:blip r:embed="rId4"/>
          <a:srcRect l="55171" b="11309"/>
          <a:stretch/>
        </p:blipFill>
        <p:spPr>
          <a:xfrm>
            <a:off x="5460365" y="3888359"/>
            <a:ext cx="2185670" cy="1979041"/>
          </a:xfrm>
          <a:prstGeom prst="rect">
            <a:avLst/>
          </a:prstGeom>
        </p:spPr>
      </p:pic>
    </p:spTree>
    <p:extLst>
      <p:ext uri="{BB962C8B-B14F-4D97-AF65-F5344CB8AC3E}">
        <p14:creationId xmlns:p14="http://schemas.microsoft.com/office/powerpoint/2010/main" val="209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63</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programación de la red ANFIS</a:t>
            </a:r>
          </a:p>
        </p:txBody>
      </p:sp>
      <p:pic>
        <p:nvPicPr>
          <p:cNvPr id="10" name="Imagen 9" descr="E:\JONATHAN\UNIVERSIDAD\VIIIII TESIS\Tesis\Figuras\Diagrama_general.png"/>
          <p:cNvPicPr/>
          <p:nvPr/>
        </p:nvPicPr>
        <p:blipFill>
          <a:blip r:embed="rId3">
            <a:extLst>
              <a:ext uri="{28A0092B-C50C-407E-A947-70E740481C1C}">
                <a14:useLocalDpi xmlns:a14="http://schemas.microsoft.com/office/drawing/2010/main" val="0"/>
              </a:ext>
            </a:extLst>
          </a:blip>
          <a:srcRect/>
          <a:stretch>
            <a:fillRect/>
          </a:stretch>
        </p:blipFill>
        <p:spPr bwMode="auto">
          <a:xfrm>
            <a:off x="3671252" y="1279399"/>
            <a:ext cx="1672908" cy="4407533"/>
          </a:xfrm>
          <a:prstGeom prst="rect">
            <a:avLst/>
          </a:prstGeom>
          <a:noFill/>
          <a:ln>
            <a:noFill/>
          </a:ln>
        </p:spPr>
      </p:pic>
      <p:sp>
        <p:nvSpPr>
          <p:cNvPr id="2" name="Rectángulo 1"/>
          <p:cNvSpPr/>
          <p:nvPr/>
        </p:nvSpPr>
        <p:spPr>
          <a:xfrm>
            <a:off x="3352800" y="5775382"/>
            <a:ext cx="2601994" cy="341632"/>
          </a:xfrm>
          <a:prstGeom prst="rect">
            <a:avLst/>
          </a:prstGeom>
        </p:spPr>
        <p:txBody>
          <a:bodyPr wrap="non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Diagrama </a:t>
            </a:r>
            <a:r>
              <a:rPr lang="es-EC" dirty="0">
                <a:latin typeface="Times New Roman" panose="02020603050405020304" pitchFamily="18" charset="0"/>
                <a:cs typeface="Times New Roman" panose="02020603050405020304" pitchFamily="18" charset="0"/>
                <a:sym typeface="Wingdings" panose="05000000000000000000" pitchFamily="2" charset="2"/>
              </a:rPr>
              <a:t>de </a:t>
            </a:r>
            <a:r>
              <a:rPr lang="es-EC" dirty="0" smtClean="0">
                <a:latin typeface="Times New Roman" panose="02020603050405020304" pitchFamily="18" charset="0"/>
                <a:cs typeface="Times New Roman" panose="02020603050405020304" pitchFamily="18" charset="0"/>
                <a:sym typeface="Wingdings" panose="05000000000000000000" pitchFamily="2" charset="2"/>
              </a:rPr>
              <a:t>flujo general</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4294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64</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programación de la red ANFIS</a:t>
            </a:r>
          </a:p>
        </p:txBody>
      </p:sp>
      <p:sp>
        <p:nvSpPr>
          <p:cNvPr id="2" name="Rectángulo 1"/>
          <p:cNvSpPr/>
          <p:nvPr/>
        </p:nvSpPr>
        <p:spPr>
          <a:xfrm>
            <a:off x="990600" y="5857739"/>
            <a:ext cx="5814412" cy="341632"/>
          </a:xfrm>
          <a:prstGeom prst="rect">
            <a:avLst/>
          </a:prstGeom>
        </p:spPr>
        <p:txBody>
          <a:bodyPr wrap="non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Subproceso: “Declaración y definición de variables iniciales”</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Imagen 7" descr="E:\JONATHAN\UNIVERSIDAD\VIIIII TESIS\Tesis\Figuras\Subpreoceso1.png"/>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9777"/>
            <a:ext cx="1981200" cy="4477961"/>
          </a:xfrm>
          <a:prstGeom prst="rect">
            <a:avLst/>
          </a:prstGeom>
          <a:noFill/>
          <a:ln>
            <a:noFill/>
          </a:ln>
        </p:spPr>
      </p:pic>
    </p:spTree>
    <p:extLst>
      <p:ext uri="{BB962C8B-B14F-4D97-AF65-F5344CB8AC3E}">
        <p14:creationId xmlns:p14="http://schemas.microsoft.com/office/powerpoint/2010/main" val="21372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65</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programación de la red ANFIS</a:t>
            </a:r>
          </a:p>
        </p:txBody>
      </p:sp>
      <p:sp>
        <p:nvSpPr>
          <p:cNvPr id="2" name="Rectángulo 1"/>
          <p:cNvSpPr/>
          <p:nvPr/>
        </p:nvSpPr>
        <p:spPr>
          <a:xfrm>
            <a:off x="2057400" y="5828286"/>
            <a:ext cx="4653903" cy="341632"/>
          </a:xfrm>
          <a:prstGeom prst="rect">
            <a:avLst/>
          </a:prstGeom>
        </p:spPr>
        <p:txBody>
          <a:bodyPr wrap="non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Subproceso: “Implementación de la red ANFIS”</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Imagen 7" descr="E:\JONATHAN\UNIVERSIDAD\VIIIII TESIS\Tesis\Figuras\Subpreoceso2.png"/>
          <p:cNvPicPr/>
          <p:nvPr/>
        </p:nvPicPr>
        <p:blipFill>
          <a:blip r:embed="rId3">
            <a:extLst>
              <a:ext uri="{28A0092B-C50C-407E-A947-70E740481C1C}">
                <a14:useLocalDpi xmlns:a14="http://schemas.microsoft.com/office/drawing/2010/main" val="0"/>
              </a:ext>
            </a:extLst>
          </a:blip>
          <a:srcRect/>
          <a:stretch>
            <a:fillRect/>
          </a:stretch>
        </p:blipFill>
        <p:spPr bwMode="auto">
          <a:xfrm>
            <a:off x="3963462" y="1192662"/>
            <a:ext cx="1235075" cy="4690996"/>
          </a:xfrm>
          <a:prstGeom prst="rect">
            <a:avLst/>
          </a:prstGeom>
          <a:noFill/>
          <a:ln>
            <a:noFill/>
          </a:ln>
        </p:spPr>
      </p:pic>
    </p:spTree>
    <p:extLst>
      <p:ext uri="{BB962C8B-B14F-4D97-AF65-F5344CB8AC3E}">
        <p14:creationId xmlns:p14="http://schemas.microsoft.com/office/powerpoint/2010/main" val="251387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66</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programación de la red ANFIS</a:t>
            </a:r>
          </a:p>
        </p:txBody>
      </p:sp>
      <p:sp>
        <p:nvSpPr>
          <p:cNvPr id="2" name="Rectángulo 1"/>
          <p:cNvSpPr/>
          <p:nvPr/>
        </p:nvSpPr>
        <p:spPr>
          <a:xfrm>
            <a:off x="5385073" y="5105400"/>
            <a:ext cx="3758927" cy="590931"/>
          </a:xfrm>
          <a:prstGeom prst="rect">
            <a:avLst/>
          </a:prstGeom>
        </p:spPr>
        <p:txBody>
          <a:bodyPr wrap="squar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Subproceso: “Implementación de la regla de aprendizaje híbrida en línea”</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8" name="Imagen 7" descr="E:\JONATHAN\UNIVERSIDAD\VIIIII TESIS\Tesis\Figuras\Subpreoceso3.png"/>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69538"/>
            <a:ext cx="1608147" cy="4576694"/>
          </a:xfrm>
          <a:prstGeom prst="rect">
            <a:avLst/>
          </a:prstGeom>
          <a:noFill/>
          <a:ln>
            <a:noFill/>
          </a:ln>
        </p:spPr>
      </p:pic>
    </p:spTree>
    <p:extLst>
      <p:ext uri="{BB962C8B-B14F-4D97-AF65-F5344CB8AC3E}">
        <p14:creationId xmlns:p14="http://schemas.microsoft.com/office/powerpoint/2010/main" val="28087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67</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Algoritmo de programación de la red ANFIS</a:t>
            </a:r>
          </a:p>
        </p:txBody>
      </p:sp>
      <p:pic>
        <p:nvPicPr>
          <p:cNvPr id="8" name="Imagen 7" descr="E:\JONATHAN\UNIVERSIDAD\VIIIII TESIS\Tesis\Figuras\Subpreoceso4.png"/>
          <p:cNvPicPr/>
          <p:nvPr/>
        </p:nvPicPr>
        <p:blipFill>
          <a:blip r:embed="rId3">
            <a:extLst>
              <a:ext uri="{28A0092B-C50C-407E-A947-70E740481C1C}">
                <a14:useLocalDpi xmlns:a14="http://schemas.microsoft.com/office/drawing/2010/main" val="0"/>
              </a:ext>
            </a:extLst>
          </a:blip>
          <a:srcRect/>
          <a:stretch>
            <a:fillRect/>
          </a:stretch>
        </p:blipFill>
        <p:spPr bwMode="auto">
          <a:xfrm>
            <a:off x="3382120" y="1202823"/>
            <a:ext cx="1448118" cy="4625464"/>
          </a:xfrm>
          <a:prstGeom prst="rect">
            <a:avLst/>
          </a:prstGeom>
          <a:noFill/>
          <a:ln>
            <a:noFill/>
          </a:ln>
        </p:spPr>
      </p:pic>
      <p:sp>
        <p:nvSpPr>
          <p:cNvPr id="9" name="Rectángulo 8"/>
          <p:cNvSpPr/>
          <p:nvPr/>
        </p:nvSpPr>
        <p:spPr>
          <a:xfrm>
            <a:off x="1143000" y="5828287"/>
            <a:ext cx="5666936" cy="341632"/>
          </a:xfrm>
          <a:prstGeom prst="rect">
            <a:avLst/>
          </a:prstGeom>
        </p:spPr>
        <p:txBody>
          <a:bodyPr wrap="non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Subproceso: “Cálculo de la salida actualizada de la ANFIS”</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9615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68</a:t>
            </a:fld>
            <a:endParaRPr lang="es-ES"/>
          </a:p>
        </p:txBody>
      </p:sp>
      <p:sp>
        <p:nvSpPr>
          <p:cNvPr id="14" name="Rectángulo 13"/>
          <p:cNvSpPr/>
          <p:nvPr/>
        </p:nvSpPr>
        <p:spPr>
          <a:xfrm>
            <a:off x="152400" y="1291272"/>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Modelo que representa el funcionamiento de la red ANFIS</a:t>
            </a:r>
          </a:p>
        </p:txBody>
      </p:sp>
      <p:sp>
        <p:nvSpPr>
          <p:cNvPr id="9" name="Rectángulo 8"/>
          <p:cNvSpPr/>
          <p:nvPr/>
        </p:nvSpPr>
        <p:spPr>
          <a:xfrm>
            <a:off x="457200" y="3141534"/>
            <a:ext cx="2326278" cy="341632"/>
          </a:xfrm>
          <a:prstGeom prst="rect">
            <a:avLst/>
          </a:prstGeom>
        </p:spPr>
        <p:txBody>
          <a:bodyPr wrap="non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Error de entrenamiento</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0" name="Imagen 9"/>
          <p:cNvPicPr/>
          <p:nvPr/>
        </p:nvPicPr>
        <p:blipFill>
          <a:blip r:embed="rId3"/>
          <a:stretch>
            <a:fillRect/>
          </a:stretch>
        </p:blipFill>
        <p:spPr>
          <a:xfrm>
            <a:off x="4038600" y="2416168"/>
            <a:ext cx="1754603" cy="2133996"/>
          </a:xfrm>
          <a:prstGeom prst="rect">
            <a:avLst/>
          </a:prstGeom>
        </p:spPr>
      </p:pic>
      <p:sp>
        <p:nvSpPr>
          <p:cNvPr id="11" name="Rectángulo 10"/>
          <p:cNvSpPr/>
          <p:nvPr/>
        </p:nvSpPr>
        <p:spPr>
          <a:xfrm>
            <a:off x="152400" y="4256773"/>
            <a:ext cx="3615721" cy="1685077"/>
          </a:xfrm>
          <a:prstGeom prst="rect">
            <a:avLst/>
          </a:prstGeom>
        </p:spPr>
        <p:txBody>
          <a:bodyPr wrap="squar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Habilita el aprendizaje de la red actualizando los parámetros de la red  (LE=1)</a:t>
            </a:r>
          </a:p>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o calcula la salida actualizada de la red con parámetros fijos de la experiencia adquirida(LE=0) </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2" name="Rectángulo 11"/>
          <p:cNvSpPr/>
          <p:nvPr/>
        </p:nvSpPr>
        <p:spPr>
          <a:xfrm>
            <a:off x="457201" y="2286955"/>
            <a:ext cx="2326278" cy="590931"/>
          </a:xfrm>
          <a:prstGeom prst="rect">
            <a:avLst/>
          </a:prstGeom>
        </p:spPr>
        <p:txBody>
          <a:bodyPr wrap="square">
            <a:spAutoFit/>
          </a:bodyPr>
          <a:lstStyle/>
          <a:p>
            <a:pPr defTabSz="1200150">
              <a:lnSpc>
                <a:spcPct val="90000"/>
              </a:lnSpc>
              <a:spcBef>
                <a:spcPct val="0"/>
              </a:spcBef>
              <a:spcAft>
                <a:spcPct val="35000"/>
              </a:spcAft>
            </a:pPr>
            <a:r>
              <a:rPr lang="es-EC" dirty="0" smtClean="0">
                <a:latin typeface="Times New Roman" panose="02020603050405020304" pitchFamily="18" charset="0"/>
                <a:cs typeface="Times New Roman" panose="02020603050405020304" pitchFamily="18" charset="0"/>
                <a:sym typeface="Wingdings" panose="05000000000000000000" pitchFamily="2" charset="2"/>
              </a:rPr>
              <a:t>Conjunto de señales de entrada</a:t>
            </a:r>
            <a:endParaRPr lang="es-EC"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 name="Rectángulo 1"/>
          <p:cNvSpPr/>
          <p:nvPr/>
        </p:nvSpPr>
        <p:spPr>
          <a:xfrm>
            <a:off x="6050279" y="2989184"/>
            <a:ext cx="3352801" cy="646331"/>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rPr>
              <a:t>Salida </a:t>
            </a:r>
            <a:r>
              <a:rPr lang="es-EC" dirty="0">
                <a:latin typeface="Times New Roman" panose="02020603050405020304" pitchFamily="18" charset="0"/>
                <a:ea typeface="Times New Roman" panose="02020603050405020304" pitchFamily="18" charset="0"/>
              </a:rPr>
              <a:t>principal y es un escalar para una red </a:t>
            </a:r>
            <a:r>
              <a:rPr lang="es-EC" dirty="0" smtClean="0">
                <a:latin typeface="Times New Roman" panose="02020603050405020304" pitchFamily="18" charset="0"/>
                <a:ea typeface="Times New Roman" panose="02020603050405020304" pitchFamily="18" charset="0"/>
              </a:rPr>
              <a:t>ANFIS (MISO)</a:t>
            </a:r>
            <a:endParaRPr lang="es-EC" dirty="0"/>
          </a:p>
        </p:txBody>
      </p:sp>
      <p:cxnSp>
        <p:nvCxnSpPr>
          <p:cNvPr id="6" name="Conector recto de flecha 5"/>
          <p:cNvCxnSpPr>
            <a:endCxn id="2" idx="1"/>
          </p:cNvCxnSpPr>
          <p:nvPr/>
        </p:nvCxnSpPr>
        <p:spPr>
          <a:xfrm>
            <a:off x="5793203" y="3312349"/>
            <a:ext cx="2570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9" idx="3"/>
          </p:cNvCxnSpPr>
          <p:nvPr/>
        </p:nvCxnSpPr>
        <p:spPr>
          <a:xfrm flipV="1">
            <a:off x="2783478" y="3312349"/>
            <a:ext cx="9980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783478" y="2452090"/>
            <a:ext cx="1177377" cy="27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3352800" y="3917629"/>
            <a:ext cx="685800" cy="509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69</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Parámetros de inicialización</a:t>
            </a:r>
          </a:p>
        </p:txBody>
      </p:sp>
      <p:pic>
        <p:nvPicPr>
          <p:cNvPr id="15" name="Imagen 14"/>
          <p:cNvPicPr/>
          <p:nvPr/>
        </p:nvPicPr>
        <p:blipFill>
          <a:blip r:embed="rId3"/>
          <a:stretch>
            <a:fillRect/>
          </a:stretch>
        </p:blipFill>
        <p:spPr>
          <a:xfrm>
            <a:off x="457200" y="1676400"/>
            <a:ext cx="2895600" cy="4324807"/>
          </a:xfrm>
          <a:prstGeom prst="rect">
            <a:avLst/>
          </a:prstGeom>
        </p:spPr>
      </p:pic>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00401795"/>
                  </p:ext>
                </p:extLst>
              </p:nvPr>
            </p:nvGraphicFramePr>
            <p:xfrm>
              <a:off x="3683000" y="1690171"/>
              <a:ext cx="5257800" cy="4243396"/>
            </p:xfrm>
            <a:graphic>
              <a:graphicData uri="http://schemas.openxmlformats.org/drawingml/2006/table">
                <a:tbl>
                  <a:tblPr firstRow="1" firstCol="1" bandRow="1">
                    <a:tableStyleId>{5C22544A-7EE6-4342-B048-85BDC9FD1C3A}</a:tableStyleId>
                  </a:tblPr>
                  <a:tblGrid>
                    <a:gridCol w="1504782"/>
                    <a:gridCol w="3753018"/>
                  </a:tblGrid>
                  <a:tr h="211011">
                    <a:tc>
                      <a:txBody>
                        <a:bodyPr/>
                        <a:lstStyle/>
                        <a:p>
                          <a:pPr>
                            <a:lnSpc>
                              <a:spcPct val="107000"/>
                            </a:lnSpc>
                            <a:spcAft>
                              <a:spcPts val="600"/>
                            </a:spcAft>
                          </a:pPr>
                          <a:r>
                            <a:rPr lang="es-EC" sz="1200" kern="600" dirty="0">
                              <a:effectLst/>
                            </a:rPr>
                            <a:t>Parámetro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a:effectLst/>
                            </a:rPr>
                            <a:t>Descripción</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2656">
                    <a:tc>
                      <a:txBody>
                        <a:bodyPr/>
                        <a:lstStyle/>
                        <a:p>
                          <a:pPr>
                            <a:lnSpc>
                              <a:spcPct val="107000"/>
                            </a:lnSpc>
                            <a:spcAft>
                              <a:spcPts val="600"/>
                            </a:spcAft>
                          </a:pPr>
                          <a:r>
                            <a:rPr lang="es-EC" sz="1200" kern="600">
                              <a:effectLst/>
                            </a:rPr>
                            <a:t>Eta (</a:t>
                          </a:r>
                          <a14:m>
                            <m:oMath xmlns:m="http://schemas.openxmlformats.org/officeDocument/2006/math">
                              <m:r>
                                <a:rPr lang="es-EC" sz="1200" kern="600">
                                  <a:effectLst/>
                                  <a:latin typeface="Cambria Math" panose="02040503050406030204" pitchFamily="18" charset="0"/>
                                </a:rPr>
                                <m:t>𝜼</m:t>
                              </m:r>
                            </m:oMath>
                          </a14:m>
                          <a:r>
                            <a:rPr lang="es-EC" sz="1200" kern="600">
                              <a:effectLst/>
                            </a:rPr>
                            <a:t>)</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Esta es la “tasa de aprendizaje” constante usada en el algoritmo error de retro </a:t>
                          </a:r>
                          <a:r>
                            <a:rPr lang="es-EC" sz="1200" kern="600" dirty="0" smtClean="0">
                              <a:effectLst/>
                            </a:rPr>
                            <a:t>propagación</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pPr>
                            <a:lnSpc>
                              <a:spcPct val="107000"/>
                            </a:lnSpc>
                            <a:spcAft>
                              <a:spcPts val="600"/>
                            </a:spcAft>
                          </a:pPr>
                          <a:r>
                            <a:rPr lang="en-US" sz="1200" kern="600">
                              <a:effectLst/>
                            </a:rPr>
                            <a:t>alpha (</a:t>
                          </a:r>
                          <a14:m>
                            <m:oMath xmlns:m="http://schemas.openxmlformats.org/officeDocument/2006/math">
                              <m:r>
                                <a:rPr lang="es-EC" sz="1200" kern="600">
                                  <a:effectLst/>
                                  <a:latin typeface="Cambria Math" panose="02040503050406030204" pitchFamily="18" charset="0"/>
                                </a:rPr>
                                <m:t>𝜶</m:t>
                              </m:r>
                            </m:oMath>
                          </a14:m>
                          <a:r>
                            <a:rPr lang="en-US" sz="1200" kern="600">
                              <a:effectLst/>
                            </a:rPr>
                            <a:t>)</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Esta es el “término de momento</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pPr>
                            <a:lnSpc>
                              <a:spcPct val="107000"/>
                            </a:lnSpc>
                            <a:spcAft>
                              <a:spcPts val="600"/>
                            </a:spcAft>
                          </a:pPr>
                          <a:r>
                            <a:rPr lang="es-EC" sz="1200" kern="600">
                              <a:effectLst/>
                            </a:rPr>
                            <a:t>lambda (</a:t>
                          </a:r>
                          <a14:m>
                            <m:oMath xmlns:m="http://schemas.openxmlformats.org/officeDocument/2006/math">
                              <m:r>
                                <a:rPr lang="es-EC" sz="1200" kern="600">
                                  <a:effectLst/>
                                  <a:latin typeface="Cambria Math" panose="02040503050406030204" pitchFamily="18" charset="0"/>
                                </a:rPr>
                                <m:t>𝝀</m:t>
                              </m:r>
                            </m:oMath>
                          </a14:m>
                          <a:r>
                            <a:rPr lang="es-EC" sz="1200" kern="600">
                              <a:effectLst/>
                            </a:rPr>
                            <a:t>)</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600"/>
                            </a:spcAft>
                          </a:pPr>
                          <a:r>
                            <a:rPr lang="es-EC" sz="1200" kern="600" dirty="0">
                              <a:effectLst/>
                            </a:rPr>
                            <a:t>Este es el “factor de olvido</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034">
                    <a:tc>
                      <a:txBody>
                        <a:bodyPr/>
                        <a:lstStyle/>
                        <a:p>
                          <a:pPr>
                            <a:lnSpc>
                              <a:spcPct val="107000"/>
                            </a:lnSpc>
                            <a:spcAft>
                              <a:spcPts val="600"/>
                            </a:spcAft>
                          </a:pPr>
                          <a:r>
                            <a:rPr lang="es-EC" sz="1200" kern="600">
                              <a:effectLst/>
                            </a:rPr>
                            <a:t>[NumInVars NumInLinguist]</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[Número </a:t>
                          </a:r>
                          <a:r>
                            <a:rPr lang="es-EC" sz="1200" kern="600" dirty="0">
                              <a:effectLst/>
                            </a:rPr>
                            <a:t>de señales de entrada </a:t>
                          </a:r>
                          <a:r>
                            <a:rPr lang="es-EC" sz="1200" kern="600" dirty="0" smtClean="0">
                              <a:effectLst/>
                            </a:rPr>
                            <a:t> número </a:t>
                          </a:r>
                          <a:r>
                            <a:rPr lang="es-EC" sz="1200" kern="600" dirty="0">
                              <a:effectLst/>
                            </a:rPr>
                            <a:t>de valores </a:t>
                          </a:r>
                          <a:r>
                            <a:rPr lang="es-EC" sz="1200" kern="600" dirty="0" smtClean="0">
                              <a:effectLst/>
                            </a:rPr>
                            <a:t>lingüísticos]</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034">
                    <a:tc>
                      <a:txBody>
                        <a:bodyPr/>
                        <a:lstStyle/>
                        <a:p>
                          <a:pPr>
                            <a:lnSpc>
                              <a:spcPct val="107000"/>
                            </a:lnSpc>
                            <a:spcAft>
                              <a:spcPts val="600"/>
                            </a:spcAft>
                          </a:pPr>
                          <a:r>
                            <a:rPr lang="es-EC" sz="1200" kern="600">
                              <a:effectLst/>
                            </a:rPr>
                            <a:t>“Universo de Discurso de las entradas” Inicio: MinsVector</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Este vector contiene el límite inferior máximo para cada variable de entrada</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034">
                    <a:tc>
                      <a:txBody>
                        <a:bodyPr/>
                        <a:lstStyle/>
                        <a:p>
                          <a:pPr>
                            <a:lnSpc>
                              <a:spcPct val="107000"/>
                            </a:lnSpc>
                            <a:spcAft>
                              <a:spcPts val="600"/>
                            </a:spcAft>
                          </a:pPr>
                          <a:r>
                            <a:rPr lang="es-EC" sz="1200" kern="600">
                              <a:effectLst/>
                            </a:rPr>
                            <a:t>“Universo de Discurso de las entradas” Fin: MaxsVector</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Este vector contiene el límite superior mínimo para cada variable de entrada.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8006">
                    <a:tc>
                      <a:txBody>
                        <a:bodyPr/>
                        <a:lstStyle/>
                        <a:p>
                          <a:pPr>
                            <a:lnSpc>
                              <a:spcPct val="107000"/>
                            </a:lnSpc>
                            <a:spcAft>
                              <a:spcPts val="600"/>
                            </a:spcAft>
                          </a:pPr>
                          <a:r>
                            <a:rPr lang="es-EC" sz="1200" kern="600">
                              <a:effectLst/>
                            </a:rPr>
                            <a:t>Estados iniciales de la red ANFIS</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0</a:t>
                          </a:r>
                          <a:r>
                            <a:rPr lang="es-EC" sz="1200" kern="600" baseline="0" dirty="0" smtClean="0">
                              <a:effectLst/>
                            </a:rPr>
                            <a:t> para</a:t>
                          </a:r>
                          <a:r>
                            <a:rPr lang="es-EC" sz="1200" kern="600" dirty="0" smtClean="0">
                              <a:effectLst/>
                            </a:rPr>
                            <a:t> inicializar </a:t>
                          </a:r>
                          <a:r>
                            <a:rPr lang="es-EC" sz="1200" kern="600" dirty="0">
                              <a:effectLst/>
                            </a:rPr>
                            <a:t>la red ANFIS sin un conocimiento previo. </a:t>
                          </a:r>
                          <a:endParaRPr lang="es-EC" sz="1200" kern="600" dirty="0" smtClean="0">
                            <a:effectLst/>
                          </a:endParaRPr>
                        </a:p>
                        <a:p>
                          <a:pPr>
                            <a:lnSpc>
                              <a:spcPct val="107000"/>
                            </a:lnSpc>
                            <a:spcAft>
                              <a:spcPts val="600"/>
                            </a:spcAft>
                          </a:pPr>
                          <a:r>
                            <a:rPr lang="es-EC" sz="1200" kern="600" dirty="0" smtClean="0">
                              <a:effectLst/>
                            </a:rPr>
                            <a:t>o se </a:t>
                          </a:r>
                          <a:r>
                            <a:rPr lang="es-EC" sz="1200" kern="600" dirty="0">
                              <a:effectLst/>
                            </a:rPr>
                            <a:t>ingresa un </a:t>
                          </a:r>
                          <a:r>
                            <a:rPr lang="es-EC" sz="1200" kern="600" dirty="0" smtClean="0">
                              <a:effectLst/>
                            </a:rPr>
                            <a:t>“vector” generado </a:t>
                          </a:r>
                          <a:r>
                            <a:rPr lang="es-EC" sz="1200" kern="600" dirty="0">
                              <a:effectLst/>
                            </a:rPr>
                            <a:t>por un entrenamiento </a:t>
                          </a:r>
                          <a:r>
                            <a:rPr lang="es-EC" sz="1200" kern="600" dirty="0" smtClean="0">
                              <a:effectLst/>
                            </a:rPr>
                            <a:t>anterior</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pPr>
                            <a:lnSpc>
                              <a:spcPct val="107000"/>
                            </a:lnSpc>
                            <a:spcAft>
                              <a:spcPts val="600"/>
                            </a:spcAft>
                          </a:pPr>
                          <a:r>
                            <a:rPr lang="es-EC" sz="1200" kern="600">
                              <a:effectLst/>
                            </a:rPr>
                            <a:t>Tiempo de muestreo</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Tiempo </a:t>
                          </a:r>
                          <a:r>
                            <a:rPr lang="es-EC" sz="1200" kern="600" dirty="0">
                              <a:effectLst/>
                            </a:rPr>
                            <a:t>de muestreo del bloque.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00401795"/>
                  </p:ext>
                </p:extLst>
              </p:nvPr>
            </p:nvGraphicFramePr>
            <p:xfrm>
              <a:off x="3683000" y="1690171"/>
              <a:ext cx="5257800" cy="4226124"/>
            </p:xfrm>
            <a:graphic>
              <a:graphicData uri="http://schemas.openxmlformats.org/drawingml/2006/table">
                <a:tbl>
                  <a:tblPr firstRow="1" firstCol="1" bandRow="1">
                    <a:tableStyleId>{5C22544A-7EE6-4342-B048-85BDC9FD1C3A}</a:tableStyleId>
                  </a:tblPr>
                  <a:tblGrid>
                    <a:gridCol w="1504782"/>
                    <a:gridCol w="3753018"/>
                  </a:tblGrid>
                  <a:tr h="211011">
                    <a:tc>
                      <a:txBody>
                        <a:bodyPr/>
                        <a:lstStyle/>
                        <a:p>
                          <a:pPr>
                            <a:lnSpc>
                              <a:spcPct val="107000"/>
                            </a:lnSpc>
                            <a:spcAft>
                              <a:spcPts val="600"/>
                            </a:spcAft>
                          </a:pPr>
                          <a:r>
                            <a:rPr lang="es-EC" sz="1200" kern="600" dirty="0">
                              <a:effectLst/>
                            </a:rPr>
                            <a:t>Parámetro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a:effectLst/>
                            </a:rPr>
                            <a:t>Descripción</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2656">
                    <a:tc>
                      <a:txBody>
                        <a:bodyPr/>
                        <a:lstStyle/>
                        <a:p>
                          <a:endParaRPr lang="es-EC"/>
                        </a:p>
                      </a:txBody>
                      <a:tcPr marL="68580" marR="68580" marT="0" marB="0" anchor="ctr">
                        <a:blipFill rotWithShape="0">
                          <a:blip r:embed="rId4"/>
                          <a:stretch>
                            <a:fillRect l="-405" t="-59701" r="-251012" b="-902985"/>
                          </a:stretch>
                        </a:blipFill>
                      </a:tcPr>
                    </a:tc>
                    <a:tc>
                      <a:txBody>
                        <a:bodyPr/>
                        <a:lstStyle/>
                        <a:p>
                          <a:pPr>
                            <a:lnSpc>
                              <a:spcPct val="107000"/>
                            </a:lnSpc>
                            <a:spcAft>
                              <a:spcPts val="600"/>
                            </a:spcAft>
                          </a:pPr>
                          <a:r>
                            <a:rPr lang="es-EC" sz="1200" kern="600" dirty="0">
                              <a:effectLst/>
                            </a:rPr>
                            <a:t>Esta es la “tasa de aprendizaje” constante usada en el algoritmo error de retro </a:t>
                          </a:r>
                          <a:r>
                            <a:rPr lang="es-EC" sz="1200" kern="600" dirty="0" smtClean="0">
                              <a:effectLst/>
                            </a:rPr>
                            <a:t>propagación</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endParaRPr lang="es-EC"/>
                        </a:p>
                      </a:txBody>
                      <a:tcPr marL="68580" marR="68580" marT="0" marB="0" anchor="ctr">
                        <a:blipFill rotWithShape="0">
                          <a:blip r:embed="rId4"/>
                          <a:stretch>
                            <a:fillRect l="-405" t="-305714" r="-251012" b="-1628571"/>
                          </a:stretch>
                        </a:blipFill>
                      </a:tcPr>
                    </a:tc>
                    <a:tc>
                      <a:txBody>
                        <a:bodyPr/>
                        <a:lstStyle/>
                        <a:p>
                          <a:pPr>
                            <a:lnSpc>
                              <a:spcPct val="107000"/>
                            </a:lnSpc>
                            <a:spcAft>
                              <a:spcPts val="600"/>
                            </a:spcAft>
                          </a:pPr>
                          <a:r>
                            <a:rPr lang="es-EC" sz="1200" kern="600" dirty="0">
                              <a:effectLst/>
                            </a:rPr>
                            <a:t>Esta es el “término de momento</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endParaRPr lang="es-EC"/>
                        </a:p>
                      </a:txBody>
                      <a:tcPr marL="68580" marR="68580" marT="0" marB="0" anchor="b">
                        <a:blipFill rotWithShape="0">
                          <a:blip r:embed="rId4"/>
                          <a:stretch>
                            <a:fillRect l="-405" t="-405714" r="-251012" b="-1528571"/>
                          </a:stretch>
                        </a:blipFill>
                      </a:tcPr>
                    </a:tc>
                    <a:tc>
                      <a:txBody>
                        <a:bodyPr/>
                        <a:lstStyle/>
                        <a:p>
                          <a:pPr>
                            <a:lnSpc>
                              <a:spcPct val="107000"/>
                            </a:lnSpc>
                            <a:spcAft>
                              <a:spcPts val="600"/>
                            </a:spcAft>
                          </a:pPr>
                          <a:r>
                            <a:rPr lang="es-EC" sz="1200" kern="600" dirty="0">
                              <a:effectLst/>
                            </a:rPr>
                            <a:t>Este es el “factor de olvido</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3034">
                    <a:tc>
                      <a:txBody>
                        <a:bodyPr/>
                        <a:lstStyle/>
                        <a:p>
                          <a:pPr>
                            <a:lnSpc>
                              <a:spcPct val="107000"/>
                            </a:lnSpc>
                            <a:spcAft>
                              <a:spcPts val="600"/>
                            </a:spcAft>
                          </a:pPr>
                          <a:r>
                            <a:rPr lang="es-EC" sz="1200" kern="600">
                              <a:effectLst/>
                            </a:rPr>
                            <a:t>[NumInVars NumInLinguist]</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[Número </a:t>
                          </a:r>
                          <a:r>
                            <a:rPr lang="es-EC" sz="1200" kern="600" dirty="0">
                              <a:effectLst/>
                            </a:rPr>
                            <a:t>de señales de entrada </a:t>
                          </a:r>
                          <a:r>
                            <a:rPr lang="es-EC" sz="1200" kern="600" dirty="0" smtClean="0">
                              <a:effectLst/>
                            </a:rPr>
                            <a:t> número </a:t>
                          </a:r>
                          <a:r>
                            <a:rPr lang="es-EC" sz="1200" kern="600" dirty="0">
                              <a:effectLst/>
                            </a:rPr>
                            <a:t>de valores </a:t>
                          </a:r>
                          <a:r>
                            <a:rPr lang="es-EC" sz="1200" kern="600" dirty="0" smtClean="0">
                              <a:effectLst/>
                            </a:rPr>
                            <a:t>lingüísticos]</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74192">
                    <a:tc>
                      <a:txBody>
                        <a:bodyPr/>
                        <a:lstStyle/>
                        <a:p>
                          <a:pPr>
                            <a:lnSpc>
                              <a:spcPct val="107000"/>
                            </a:lnSpc>
                            <a:spcAft>
                              <a:spcPts val="600"/>
                            </a:spcAft>
                          </a:pPr>
                          <a:r>
                            <a:rPr lang="es-EC" sz="1200" kern="600">
                              <a:effectLst/>
                            </a:rPr>
                            <a:t>“Universo de Discurso de las entradas” Inicio: MinsVector</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Este vector contiene el límite inferior máximo para cada variable de entrada</a:t>
                          </a:r>
                          <a:r>
                            <a:rPr lang="es-EC" sz="1200" kern="600" dirty="0" smtClean="0">
                              <a:effectLst/>
                            </a:rPr>
                            <a:t>.</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74192">
                    <a:tc>
                      <a:txBody>
                        <a:bodyPr/>
                        <a:lstStyle/>
                        <a:p>
                          <a:pPr>
                            <a:lnSpc>
                              <a:spcPct val="107000"/>
                            </a:lnSpc>
                            <a:spcAft>
                              <a:spcPts val="600"/>
                            </a:spcAft>
                          </a:pPr>
                          <a:r>
                            <a:rPr lang="es-EC" sz="1200" kern="600">
                              <a:effectLst/>
                            </a:rPr>
                            <a:t>“Universo de Discurso de las entradas” Fin: MaxsVector</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a:effectLst/>
                            </a:rPr>
                            <a:t>Este vector contiene el límite superior mínimo para cada variable de entrada.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88006">
                    <a:tc>
                      <a:txBody>
                        <a:bodyPr/>
                        <a:lstStyle/>
                        <a:p>
                          <a:pPr>
                            <a:lnSpc>
                              <a:spcPct val="107000"/>
                            </a:lnSpc>
                            <a:spcAft>
                              <a:spcPts val="600"/>
                            </a:spcAft>
                          </a:pPr>
                          <a:r>
                            <a:rPr lang="es-EC" sz="1200" kern="600">
                              <a:effectLst/>
                            </a:rPr>
                            <a:t>Estados iniciales de la red ANFIS</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0</a:t>
                          </a:r>
                          <a:r>
                            <a:rPr lang="es-EC" sz="1200" kern="600" baseline="0" dirty="0" smtClean="0">
                              <a:effectLst/>
                            </a:rPr>
                            <a:t> para</a:t>
                          </a:r>
                          <a:r>
                            <a:rPr lang="es-EC" sz="1200" kern="600" dirty="0" smtClean="0">
                              <a:effectLst/>
                            </a:rPr>
                            <a:t> inicializar </a:t>
                          </a:r>
                          <a:r>
                            <a:rPr lang="es-EC" sz="1200" kern="600" dirty="0">
                              <a:effectLst/>
                            </a:rPr>
                            <a:t>la red ANFIS sin un conocimiento previo. </a:t>
                          </a:r>
                          <a:endParaRPr lang="es-EC" sz="1200" kern="600" dirty="0" smtClean="0">
                            <a:effectLst/>
                          </a:endParaRPr>
                        </a:p>
                        <a:p>
                          <a:pPr>
                            <a:lnSpc>
                              <a:spcPct val="107000"/>
                            </a:lnSpc>
                            <a:spcAft>
                              <a:spcPts val="600"/>
                            </a:spcAft>
                          </a:pPr>
                          <a:r>
                            <a:rPr lang="es-EC" sz="1200" kern="600" dirty="0" smtClean="0">
                              <a:effectLst/>
                            </a:rPr>
                            <a:t>o se </a:t>
                          </a:r>
                          <a:r>
                            <a:rPr lang="es-EC" sz="1200" kern="600" dirty="0">
                              <a:effectLst/>
                            </a:rPr>
                            <a:t>ingresa un </a:t>
                          </a:r>
                          <a:r>
                            <a:rPr lang="es-EC" sz="1200" kern="600" dirty="0" smtClean="0">
                              <a:effectLst/>
                            </a:rPr>
                            <a:t>“vector” generado </a:t>
                          </a:r>
                          <a:r>
                            <a:rPr lang="es-EC" sz="1200" kern="600" dirty="0">
                              <a:effectLst/>
                            </a:rPr>
                            <a:t>por un entrenamiento </a:t>
                          </a:r>
                          <a:r>
                            <a:rPr lang="es-EC" sz="1200" kern="600" dirty="0" smtClean="0">
                              <a:effectLst/>
                            </a:rPr>
                            <a:t>anterior</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1011">
                    <a:tc>
                      <a:txBody>
                        <a:bodyPr/>
                        <a:lstStyle/>
                        <a:p>
                          <a:pPr>
                            <a:lnSpc>
                              <a:spcPct val="107000"/>
                            </a:lnSpc>
                            <a:spcAft>
                              <a:spcPts val="600"/>
                            </a:spcAft>
                          </a:pPr>
                          <a:r>
                            <a:rPr lang="es-EC" sz="1200" kern="600">
                              <a:effectLst/>
                            </a:rPr>
                            <a:t>Tiempo de muestreo</a:t>
                          </a:r>
                          <a:endParaRPr lang="es-EC" sz="1200" kern="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s-EC" sz="1200" kern="600" dirty="0" smtClean="0">
                              <a:effectLst/>
                            </a:rPr>
                            <a:t>Tiempo </a:t>
                          </a:r>
                          <a:r>
                            <a:rPr lang="es-EC" sz="1200" kern="600" dirty="0">
                              <a:effectLst/>
                            </a:rPr>
                            <a:t>de muestreo del bloque. </a:t>
                          </a:r>
                          <a:endParaRPr lang="es-EC" sz="1200" kern="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2180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OBJETIVOS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a:t>
            </a:fld>
            <a:endParaRPr lang="es-ES"/>
          </a:p>
        </p:txBody>
      </p:sp>
      <p:sp>
        <p:nvSpPr>
          <p:cNvPr id="6" name="Marcador de contenido 2"/>
          <p:cNvSpPr txBox="1">
            <a:spLocks/>
          </p:cNvSpPr>
          <p:nvPr/>
        </p:nvSpPr>
        <p:spPr>
          <a:xfrm>
            <a:off x="689339" y="2277744"/>
            <a:ext cx="7765322" cy="30191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lvl="0" indent="-285750" algn="just">
              <a:spcAft>
                <a:spcPts val="600"/>
              </a:spcAft>
              <a:buFont typeface="Wingdings" panose="05000000000000000000" pitchFamily="2" charset="2"/>
              <a:buChar char="v"/>
            </a:pPr>
            <a:r>
              <a:rPr lang="es-EC" sz="1800" dirty="0">
                <a:solidFill>
                  <a:schemeClr val="tx1"/>
                </a:solidFill>
                <a:latin typeface="Quicksand" panose="020B0604020202020204" charset="0"/>
              </a:rPr>
              <a:t>Modelar matemáticamente el convertidor Zeta en modo de conducción continua (MCC) y modo de conducción discontinua (MCD), para evaluar las pérdidas de potencia de conducción y conmutación, y estimar la eficiencia del convertidor.</a:t>
            </a:r>
          </a:p>
          <a:p>
            <a:pPr marL="285750" lvl="0" indent="-285750" algn="just">
              <a:spcAft>
                <a:spcPts val="600"/>
              </a:spcAft>
              <a:buFont typeface="Wingdings" panose="05000000000000000000" pitchFamily="2" charset="2"/>
              <a:buChar char="v"/>
            </a:pPr>
            <a:r>
              <a:rPr lang="es-EC" sz="1800" dirty="0">
                <a:solidFill>
                  <a:schemeClr val="tx1"/>
                </a:solidFill>
                <a:latin typeface="Quicksand" panose="020B0604020202020204" charset="0"/>
              </a:rPr>
              <a:t>Diseñar el  circuito electrónico del convertidor dc-dc Zeta para cumplir especificaciones dadas.</a:t>
            </a:r>
          </a:p>
          <a:p>
            <a:pPr marL="285750" lvl="0" indent="-285750" algn="just">
              <a:spcAft>
                <a:spcPts val="600"/>
              </a:spcAft>
              <a:buFont typeface="Wingdings" panose="05000000000000000000" pitchFamily="2" charset="2"/>
              <a:buChar char="v"/>
            </a:pPr>
            <a:r>
              <a:rPr lang="es-EC" sz="1800" dirty="0">
                <a:solidFill>
                  <a:schemeClr val="tx1"/>
                </a:solidFill>
                <a:latin typeface="Quicksand" panose="020B0604020202020204" charset="0"/>
              </a:rPr>
              <a:t>Diseñar un controlador ANFIS para el control del convertidor dc-dc Zeta.</a:t>
            </a:r>
          </a:p>
          <a:p>
            <a:pPr marL="285750" lvl="0" indent="-285750" algn="just">
              <a:spcAft>
                <a:spcPts val="600"/>
              </a:spcAft>
              <a:buFont typeface="Wingdings" panose="05000000000000000000" pitchFamily="2" charset="2"/>
              <a:buChar char="v"/>
            </a:pPr>
            <a:r>
              <a:rPr lang="es-EC" sz="1800" dirty="0">
                <a:solidFill>
                  <a:schemeClr val="tx1"/>
                </a:solidFill>
                <a:latin typeface="Quicksand" panose="020B0604020202020204" charset="0"/>
              </a:rPr>
              <a:t>Comparar por simulación el rendimiento del controlador ANFIS y el controlador PI.</a:t>
            </a:r>
          </a:p>
          <a:p>
            <a:pPr marL="285750" indent="-285750">
              <a:buFont typeface="Wingdings" panose="05000000000000000000" pitchFamily="2" charset="2"/>
              <a:buChar char="v"/>
            </a:pPr>
            <a:endParaRPr lang="es-EC" sz="1800" dirty="0">
              <a:latin typeface="Quicksand" panose="020B0604020202020204" charset="0"/>
            </a:endParaRPr>
          </a:p>
        </p:txBody>
      </p:sp>
      <p:sp>
        <p:nvSpPr>
          <p:cNvPr id="7" name="Título 1"/>
          <p:cNvSpPr txBox="1">
            <a:spLocks/>
          </p:cNvSpPr>
          <p:nvPr/>
        </p:nvSpPr>
        <p:spPr>
          <a:xfrm>
            <a:off x="169996" y="1066800"/>
            <a:ext cx="465139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800" dirty="0" smtClean="0">
                <a:solidFill>
                  <a:schemeClr val="tx1"/>
                </a:solidFill>
                <a:latin typeface="Quicksand" panose="020B0604020202020204" charset="0"/>
              </a:rPr>
              <a:t>Objetivos Específicos</a:t>
            </a:r>
            <a:endParaRPr lang="es-EC" sz="2800" dirty="0">
              <a:solidFill>
                <a:schemeClr val="tx1"/>
              </a:solidFill>
              <a:latin typeface="Quicksand" panose="020B0604020202020204" charset="0"/>
            </a:endParaRPr>
          </a:p>
        </p:txBody>
      </p:sp>
    </p:spTree>
    <p:extLst>
      <p:ext uri="{BB962C8B-B14F-4D97-AF65-F5344CB8AC3E}">
        <p14:creationId xmlns:p14="http://schemas.microsoft.com/office/powerpoint/2010/main" val="25528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70</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abierto</a:t>
            </a:r>
          </a:p>
        </p:txBody>
      </p:sp>
      <p:pic>
        <p:nvPicPr>
          <p:cNvPr id="8" name="Imagen 7"/>
          <p:cNvPicPr/>
          <p:nvPr/>
        </p:nvPicPr>
        <p:blipFill>
          <a:blip r:embed="rId3"/>
          <a:stretch>
            <a:fillRect/>
          </a:stretch>
        </p:blipFill>
        <p:spPr>
          <a:xfrm>
            <a:off x="76200" y="2098333"/>
            <a:ext cx="5257800" cy="3886200"/>
          </a:xfrm>
          <a:prstGeom prst="rect">
            <a:avLst/>
          </a:prstGeom>
        </p:spPr>
      </p:pic>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mc:AlternateContent xmlns:mc="http://schemas.openxmlformats.org/markup-compatibility/2006" xmlns:a14="http://schemas.microsoft.com/office/drawing/2010/main">
        <mc:Choice Requires="a14">
          <p:sp>
            <p:nvSpPr>
              <p:cNvPr id="11" name="Rectángulo 10"/>
              <p:cNvSpPr/>
              <p:nvPr/>
            </p:nvSpPr>
            <p:spPr>
              <a:xfrm>
                <a:off x="5334000" y="1809549"/>
                <a:ext cx="3809999" cy="286359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Entradas: </a:t>
                </a:r>
                <a:r>
                  <a:rPr lang="es-EC" sz="1600" dirty="0">
                    <a:ln>
                      <a:noFill/>
                    </a:ln>
                    <a:solidFill>
                      <a:schemeClr val="tx1"/>
                    </a:solidFill>
                  </a:rPr>
                  <a:t>el </a:t>
                </a:r>
                <a:r>
                  <a:rPr lang="es-EC" sz="1600" u="sng" dirty="0">
                    <a:ln>
                      <a:noFill/>
                    </a:ln>
                    <a:solidFill>
                      <a:schemeClr val="tx1"/>
                    </a:solidFill>
                  </a:rPr>
                  <a:t>voltaje de salida</a:t>
                </a:r>
                <a:r>
                  <a:rPr lang="es-EC" sz="1600" dirty="0">
                    <a:ln>
                      <a:noFill/>
                    </a:ln>
                    <a:solidFill>
                      <a:schemeClr val="tx1"/>
                    </a:solidFill>
                  </a:rPr>
                  <a:t> </a:t>
                </a:r>
                <a14:m>
                  <m:oMath xmlns:m="http://schemas.openxmlformats.org/officeDocument/2006/math">
                    <m:r>
                      <a:rPr lang="es-EC" sz="1600">
                        <a:ln>
                          <a:noFill/>
                        </a:ln>
                        <a:solidFill>
                          <a:schemeClr val="tx1"/>
                        </a:solidFill>
                        <a:latin typeface="Cambria Math" panose="02040503050406030204" pitchFamily="18" charset="0"/>
                      </a:rPr>
                      <m:t>(</m:t>
                    </m:r>
                    <m:r>
                      <a:rPr lang="es-EC" sz="1600" i="1">
                        <a:ln>
                          <a:noFill/>
                        </a:ln>
                        <a:solidFill>
                          <a:schemeClr val="tx1"/>
                        </a:solidFill>
                        <a:latin typeface="Cambria Math" panose="02040503050406030204" pitchFamily="18" charset="0"/>
                      </a:rPr>
                      <m:t>𝑉</m:t>
                    </m:r>
                    <m:r>
                      <a:rPr lang="es-EC" sz="1600">
                        <a:ln>
                          <a:noFill/>
                        </a:ln>
                        <a:solidFill>
                          <a:schemeClr val="tx1"/>
                        </a:solidFill>
                        <a:latin typeface="Cambria Math" panose="02040503050406030204" pitchFamily="18" charset="0"/>
                      </a:rPr>
                      <m:t>)</m:t>
                    </m:r>
                  </m:oMath>
                </a14:m>
                <a:r>
                  <a:rPr lang="es-EC" sz="1600" dirty="0">
                    <a:ln>
                      <a:noFill/>
                    </a:ln>
                    <a:solidFill>
                      <a:schemeClr val="tx1"/>
                    </a:solidFill>
                  </a:rPr>
                  <a:t> y el </a:t>
                </a:r>
                <a:r>
                  <a:rPr lang="es-EC" sz="1600" u="sng" dirty="0">
                    <a:ln>
                      <a:noFill/>
                    </a:ln>
                    <a:solidFill>
                      <a:schemeClr val="tx1"/>
                    </a:solidFill>
                  </a:rPr>
                  <a:t>voltaje de entrada </a:t>
                </a:r>
                <a14:m>
                  <m:oMath xmlns:m="http://schemas.openxmlformats.org/officeDocument/2006/math">
                    <m:d>
                      <m:dPr>
                        <m:ctrlPr>
                          <a:rPr lang="es-EC" sz="1600" i="1">
                            <a:ln>
                              <a:noFill/>
                            </a:ln>
                            <a:solidFill>
                              <a:schemeClr val="tx1"/>
                            </a:solidFill>
                            <a:latin typeface="Cambria Math" panose="02040503050406030204" pitchFamily="18" charset="0"/>
                          </a:rPr>
                        </m:ctrlPr>
                      </m:dPr>
                      <m:e>
                        <m:sSub>
                          <m:sSubPr>
                            <m:ctrlPr>
                              <a:rPr lang="es-EC" sz="1600" i="1">
                                <a:ln>
                                  <a:noFill/>
                                </a:ln>
                                <a:solidFill>
                                  <a:schemeClr val="tx1"/>
                                </a:solidFill>
                                <a:latin typeface="Cambria Math" panose="02040503050406030204" pitchFamily="18" charset="0"/>
                              </a:rPr>
                            </m:ctrlPr>
                          </m:sSubPr>
                          <m:e>
                            <m:r>
                              <a:rPr lang="es-EC" sz="1600" i="1">
                                <a:ln>
                                  <a:noFill/>
                                </a:ln>
                                <a:solidFill>
                                  <a:schemeClr val="tx1"/>
                                </a:solidFill>
                                <a:latin typeface="Cambria Math" panose="02040503050406030204" pitchFamily="18" charset="0"/>
                              </a:rPr>
                              <m:t>𝑉</m:t>
                            </m:r>
                          </m:e>
                          <m:sub>
                            <m:r>
                              <a:rPr lang="es-EC" sz="1600" i="1">
                                <a:ln>
                                  <a:noFill/>
                                </a:ln>
                                <a:solidFill>
                                  <a:schemeClr val="tx1"/>
                                </a:solidFill>
                                <a:latin typeface="Cambria Math" panose="02040503050406030204" pitchFamily="18" charset="0"/>
                              </a:rPr>
                              <m:t>𝑔</m:t>
                            </m:r>
                          </m:sub>
                        </m:sSub>
                      </m:e>
                    </m:d>
                  </m:oMath>
                </a14:m>
                <a:endParaRPr lang="es-EC" sz="1600" dirty="0" smtClean="0">
                  <a:ln>
                    <a:noFill/>
                  </a:ln>
                  <a:solidFill>
                    <a:schemeClr val="tx1"/>
                  </a:solidFill>
                </a:endParaRP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Salida: </a:t>
                </a:r>
                <a:r>
                  <a:rPr lang="es-EC" sz="1600" u="sng" dirty="0">
                    <a:ln>
                      <a:noFill/>
                    </a:ln>
                    <a:solidFill>
                      <a:schemeClr val="tx1"/>
                    </a:solidFill>
                  </a:rPr>
                  <a:t>ciclo de trabajo </a:t>
                </a:r>
                <a14:m>
                  <m:oMath xmlns:m="http://schemas.openxmlformats.org/officeDocument/2006/math">
                    <m:r>
                      <a:rPr lang="es-EC" sz="1600" i="1">
                        <a:ln>
                          <a:noFill/>
                        </a:ln>
                        <a:solidFill>
                          <a:schemeClr val="tx1"/>
                        </a:solidFill>
                        <a:latin typeface="Cambria Math" panose="02040503050406030204" pitchFamily="18" charset="0"/>
                      </a:rPr>
                      <m:t>𝑑</m:t>
                    </m:r>
                  </m:oMath>
                </a14:m>
                <a:endPar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Tiempo de </a:t>
                </a: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simulación</a:t>
                </a: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10 </a:t>
                </a:r>
                <a:r>
                  <a:rPr lang="es-EC" sz="1600" dirty="0" err="1"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a:t>
                </a: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Tiempo de muestreo del bloque</a:t>
                </a:r>
              </a:p>
              <a:p>
                <a:pPr marL="285750" indent="-285750" defTabSz="1200150">
                  <a:lnSpc>
                    <a:spcPct val="90000"/>
                  </a:lnSpc>
                  <a:spcBef>
                    <a:spcPct val="0"/>
                  </a:spcBef>
                  <a:spcAft>
                    <a:spcPct val="35000"/>
                  </a:spcAft>
                  <a:buFont typeface="Arial" panose="020B0604020202020204" pitchFamily="34" charset="0"/>
                  <a:buChar char="•"/>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10000 datos de entrada 50% para entrenamiento y 50% para validación</a:t>
                </a:r>
                <a:endPar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334000" y="1809549"/>
                <a:ext cx="3809999" cy="2863590"/>
              </a:xfrm>
              <a:prstGeom prst="rect">
                <a:avLst/>
              </a:prstGeom>
              <a:blipFill rotWithShape="0">
                <a:blip r:embed="rId4"/>
                <a:stretch>
                  <a:fillRect/>
                </a:stretch>
              </a:blipFill>
              <a:ln>
                <a:solidFill>
                  <a:schemeClr val="bg1"/>
                </a:solidFill>
              </a:ln>
            </p:spPr>
            <p:txBody>
              <a:bodyPr/>
              <a:lstStyle/>
              <a:p>
                <a:r>
                  <a:rPr lang="es-EC">
                    <a:noFill/>
                  </a:rPr>
                  <a:t> </a:t>
                </a:r>
              </a:p>
            </p:txBody>
          </p:sp>
        </mc:Fallback>
      </mc:AlternateContent>
      <p:pic>
        <p:nvPicPr>
          <p:cNvPr id="12" name="Imagen 11"/>
          <p:cNvPicPr/>
          <p:nvPr/>
        </p:nvPicPr>
        <p:blipFill>
          <a:blip r:embed="rId5"/>
          <a:stretch>
            <a:fillRect/>
          </a:stretch>
        </p:blipFill>
        <p:spPr>
          <a:xfrm>
            <a:off x="6248400" y="4267200"/>
            <a:ext cx="1645920" cy="1536065"/>
          </a:xfrm>
          <a:prstGeom prst="rect">
            <a:avLst/>
          </a:prstGeom>
        </p:spPr>
      </p:pic>
      <p:cxnSp>
        <p:nvCxnSpPr>
          <p:cNvPr id="6" name="Conector recto de flecha 5"/>
          <p:cNvCxnSpPr/>
          <p:nvPr/>
        </p:nvCxnSpPr>
        <p:spPr>
          <a:xfrm flipV="1">
            <a:off x="4000500" y="5257800"/>
            <a:ext cx="20955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8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71</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abierto</a:t>
            </a:r>
          </a:p>
        </p:txBody>
      </p:sp>
      <p:pic>
        <p:nvPicPr>
          <p:cNvPr id="8" name="Imagen 7"/>
          <p:cNvPicPr/>
          <p:nvPr/>
        </p:nvPicPr>
        <p:blipFill>
          <a:blip r:embed="rId3"/>
          <a:stretch>
            <a:fillRect/>
          </a:stretch>
        </p:blipFill>
        <p:spPr>
          <a:xfrm>
            <a:off x="76200" y="2098333"/>
            <a:ext cx="4495800" cy="3540467"/>
          </a:xfrm>
          <a:prstGeom prst="rect">
            <a:avLst/>
          </a:prstGeom>
        </p:spPr>
      </p:pic>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p:pic>
        <p:nvPicPr>
          <p:cNvPr id="16" name="Imagen 15" descr="E:\JONATHAN\UNIVERSIDAD\VIIIII TESIS\Tesis\Figuras\señales1.png"/>
          <p:cNvPicPr/>
          <p:nvPr/>
        </p:nvPicPr>
        <p:blipFill rotWithShape="1">
          <a:blip r:embed="rId4" cstate="print">
            <a:extLst>
              <a:ext uri="{28A0092B-C50C-407E-A947-70E740481C1C}">
                <a14:useLocalDpi xmlns:a14="http://schemas.microsoft.com/office/drawing/2010/main" val="0"/>
              </a:ext>
            </a:extLst>
          </a:blip>
          <a:srcRect l="9512" t="5835" r="8358" b="5177"/>
          <a:stretch/>
        </p:blipFill>
        <p:spPr bwMode="auto">
          <a:xfrm>
            <a:off x="4742973" y="2929418"/>
            <a:ext cx="3970973" cy="1878295"/>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4581000" y="1978435"/>
            <a:ext cx="4572000" cy="923330"/>
          </a:xfrm>
          <a:prstGeom prst="rect">
            <a:avLst/>
          </a:prstGeom>
        </p:spPr>
        <p:txBody>
          <a:bodyPr>
            <a:spAutoFit/>
          </a:bodyPr>
          <a:lstStyle/>
          <a:p>
            <a:pPr algn="ctr"/>
            <a:r>
              <a:rPr lang="es-EC" dirty="0">
                <a:latin typeface="Times New Roman" panose="02020603050405020304" pitchFamily="18" charset="0"/>
                <a:ea typeface="Calibri" panose="020F0502020204030204" pitchFamily="34" charset="0"/>
              </a:rPr>
              <a:t>Conjunto de datos de entrada para el entrenamiento de la red ANFIS (voltaje de entrada </a:t>
            </a:r>
            <a:r>
              <a:rPr lang="es-EC" dirty="0" err="1">
                <a:latin typeface="Times New Roman" panose="02020603050405020304" pitchFamily="18" charset="0"/>
                <a:ea typeface="Calibri" panose="020F0502020204030204" pitchFamily="34" charset="0"/>
              </a:rPr>
              <a:t>Vg</a:t>
            </a:r>
            <a:r>
              <a:rPr lang="es-EC" dirty="0">
                <a:latin typeface="Times New Roman" panose="02020603050405020304" pitchFamily="18" charset="0"/>
                <a:ea typeface="Calibri" panose="020F0502020204030204" pitchFamily="34" charset="0"/>
              </a:rPr>
              <a:t> y voltaje de salida V)</a:t>
            </a:r>
            <a:endParaRPr lang="es-EC" dirty="0"/>
          </a:p>
        </p:txBody>
      </p:sp>
      <p:pic>
        <p:nvPicPr>
          <p:cNvPr id="18" name="Imagen 17"/>
          <p:cNvPicPr/>
          <p:nvPr/>
        </p:nvPicPr>
        <p:blipFill>
          <a:blip r:embed="rId5"/>
          <a:stretch>
            <a:fillRect/>
          </a:stretch>
        </p:blipFill>
        <p:spPr>
          <a:xfrm>
            <a:off x="5594197" y="1921311"/>
            <a:ext cx="2545606" cy="3894508"/>
          </a:xfrm>
          <a:prstGeom prst="rect">
            <a:avLst/>
          </a:prstGeom>
        </p:spPr>
      </p:pic>
    </p:spTree>
    <p:extLst>
      <p:ext uri="{BB962C8B-B14F-4D97-AF65-F5344CB8AC3E}">
        <p14:creationId xmlns:p14="http://schemas.microsoft.com/office/powerpoint/2010/main" val="4153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72</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abierto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p:sp>
        <p:nvSpPr>
          <p:cNvPr id="2" name="Rectángulo 1"/>
          <p:cNvSpPr/>
          <p:nvPr/>
        </p:nvSpPr>
        <p:spPr>
          <a:xfrm>
            <a:off x="1237780" y="2071826"/>
            <a:ext cx="4572000" cy="923330"/>
          </a:xfrm>
          <a:prstGeom prst="rect">
            <a:avLst/>
          </a:prstGeom>
        </p:spPr>
        <p:txBody>
          <a:bodyPr>
            <a:spAutoFit/>
          </a:bodyPr>
          <a:lstStyle/>
          <a:p>
            <a:pPr algn="ctr"/>
            <a:r>
              <a:rPr lang="es-EC" dirty="0">
                <a:latin typeface="Times New Roman" panose="02020603050405020304" pitchFamily="18" charset="0"/>
                <a:ea typeface="Calibri" panose="020F0502020204030204" pitchFamily="34" charset="0"/>
              </a:rPr>
              <a:t>Conjunto de datos de salida para el entrenamiento de la red ANFIS (ciclo de trabajo)</a:t>
            </a:r>
            <a:endParaRPr lang="es-EC" dirty="0"/>
          </a:p>
        </p:txBody>
      </p:sp>
      <p:pic>
        <p:nvPicPr>
          <p:cNvPr id="12" name="Imagen 11" descr="E:\JONATHAN\UNIVERSIDAD\VIIIII TESIS\Tesis\Figuras\error_training1.png"/>
          <p:cNvPicPr/>
          <p:nvPr/>
        </p:nvPicPr>
        <p:blipFill rotWithShape="1">
          <a:blip r:embed="rId3">
            <a:extLst>
              <a:ext uri="{28A0092B-C50C-407E-A947-70E740481C1C}">
                <a14:useLocalDpi xmlns:a14="http://schemas.microsoft.com/office/drawing/2010/main" val="0"/>
              </a:ext>
            </a:extLst>
          </a:blip>
          <a:srcRect l="9590" t="3426" r="7620" b="4821"/>
          <a:stretch/>
        </p:blipFill>
        <p:spPr bwMode="auto">
          <a:xfrm>
            <a:off x="175480" y="2999039"/>
            <a:ext cx="6377720" cy="2414374"/>
          </a:xfrm>
          <a:prstGeom prst="rect">
            <a:avLst/>
          </a:prstGeom>
          <a:noFill/>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2339790469"/>
              </p:ext>
            </p:extLst>
          </p:nvPr>
        </p:nvGraphicFramePr>
        <p:xfrm>
          <a:off x="6669460" y="3352800"/>
          <a:ext cx="2245940" cy="1630680"/>
        </p:xfrm>
        <a:graphic>
          <a:graphicData uri="http://schemas.openxmlformats.org/drawingml/2006/table">
            <a:tbl>
              <a:tblPr firstRow="1" bandRow="1">
                <a:tableStyleId>{5C22544A-7EE6-4342-B048-85BDC9FD1C3A}</a:tableStyleId>
              </a:tblPr>
              <a:tblGrid>
                <a:gridCol w="798140"/>
                <a:gridCol w="1447800"/>
              </a:tblGrid>
              <a:tr h="370840">
                <a:tc>
                  <a:txBody>
                    <a:bodyPr/>
                    <a:lstStyle/>
                    <a:p>
                      <a:r>
                        <a:rPr lang="es-EC" sz="1400" dirty="0" smtClean="0"/>
                        <a:t>Patrón</a:t>
                      </a:r>
                      <a:endParaRPr lang="es-EC" sz="1400" dirty="0"/>
                    </a:p>
                  </a:txBody>
                  <a:tcPr/>
                </a:tc>
                <a:tc>
                  <a:txBody>
                    <a:bodyPr/>
                    <a:lstStyle/>
                    <a:p>
                      <a:r>
                        <a:rPr lang="es-EC" sz="1400" dirty="0" smtClean="0"/>
                        <a:t>Error de entrenamiento</a:t>
                      </a:r>
                      <a:endParaRPr lang="es-EC" sz="1400" dirty="0"/>
                    </a:p>
                  </a:txBody>
                  <a:tcPr/>
                </a:tc>
              </a:tr>
              <a:tr h="370840">
                <a:tc>
                  <a:txBody>
                    <a:bodyPr/>
                    <a:lstStyle/>
                    <a:p>
                      <a:r>
                        <a:rPr lang="es-EC" sz="1400" dirty="0" smtClean="0"/>
                        <a:t>1025</a:t>
                      </a:r>
                      <a:endParaRPr lang="es-EC" sz="1400" dirty="0"/>
                    </a:p>
                  </a:txBody>
                  <a:tcPr/>
                </a:tc>
                <a:tc>
                  <a:txBody>
                    <a:bodyPr/>
                    <a:lstStyle/>
                    <a:p>
                      <a:r>
                        <a:rPr lang="es-EC" sz="1400" dirty="0" smtClean="0"/>
                        <a:t>2,115e-7</a:t>
                      </a:r>
                      <a:endParaRPr lang="es-EC" sz="1400" dirty="0"/>
                    </a:p>
                  </a:txBody>
                  <a:tcPr/>
                </a:tc>
              </a:tr>
              <a:tr h="370840">
                <a:tc>
                  <a:txBody>
                    <a:bodyPr/>
                    <a:lstStyle/>
                    <a:p>
                      <a:r>
                        <a:rPr lang="es-EC" sz="1400" dirty="0" smtClean="0"/>
                        <a:t>5000</a:t>
                      </a:r>
                      <a:endParaRPr lang="es-EC" sz="1400" dirty="0"/>
                    </a:p>
                  </a:txBody>
                  <a:tcPr/>
                </a:tc>
                <a:tc>
                  <a:txBody>
                    <a:bodyPr/>
                    <a:lstStyle/>
                    <a:p>
                      <a:r>
                        <a:rPr lang="es-EC" sz="1400" dirty="0" smtClean="0"/>
                        <a:t>8,35e-9</a:t>
                      </a:r>
                      <a:endParaRPr lang="es-EC" sz="1400" dirty="0"/>
                    </a:p>
                  </a:txBody>
                  <a:tcPr/>
                </a:tc>
              </a:tr>
              <a:tr h="370840">
                <a:tc>
                  <a:txBody>
                    <a:bodyPr/>
                    <a:lstStyle/>
                    <a:p>
                      <a:r>
                        <a:rPr lang="es-EC" sz="1400" dirty="0" smtClean="0"/>
                        <a:t>10000</a:t>
                      </a:r>
                      <a:endParaRPr lang="es-EC" sz="1400" dirty="0"/>
                    </a:p>
                  </a:txBody>
                  <a:tcPr/>
                </a:tc>
                <a:tc>
                  <a:txBody>
                    <a:bodyPr/>
                    <a:lstStyle/>
                    <a:p>
                      <a:r>
                        <a:rPr lang="es-EC" sz="1400" dirty="0" smtClean="0"/>
                        <a:t>1,174e-3</a:t>
                      </a:r>
                      <a:endParaRPr lang="es-EC" sz="1400" dirty="0"/>
                    </a:p>
                  </a:txBody>
                  <a:tcPr/>
                </a:tc>
              </a:tr>
            </a:tbl>
          </a:graphicData>
        </a:graphic>
      </p:graphicFrame>
      <p:sp>
        <p:nvSpPr>
          <p:cNvPr id="17" name="Rectángulo 16"/>
          <p:cNvSpPr/>
          <p:nvPr/>
        </p:nvSpPr>
        <p:spPr>
          <a:xfrm>
            <a:off x="5372100" y="2403679"/>
            <a:ext cx="4572000" cy="369332"/>
          </a:xfrm>
          <a:prstGeom prst="rect">
            <a:avLst/>
          </a:prstGeom>
        </p:spPr>
        <p:txBody>
          <a:bodyPr>
            <a:spAutoFit/>
          </a:bodyPr>
          <a:lstStyle/>
          <a:p>
            <a:pPr algn="ctr"/>
            <a:r>
              <a:rPr lang="es-EC" dirty="0" smtClean="0">
                <a:latin typeface="Times New Roman" panose="02020603050405020304" pitchFamily="18" charset="0"/>
                <a:ea typeface="Calibri" panose="020F0502020204030204" pitchFamily="34" charset="0"/>
              </a:rPr>
              <a:t>Señal sinusoidal</a:t>
            </a:r>
            <a:endParaRPr lang="es-EC" dirty="0"/>
          </a:p>
        </p:txBody>
      </p:sp>
      <p:cxnSp>
        <p:nvCxnSpPr>
          <p:cNvPr id="13" name="Conector recto de flecha 12"/>
          <p:cNvCxnSpPr/>
          <p:nvPr/>
        </p:nvCxnSpPr>
        <p:spPr>
          <a:xfrm flipH="1">
            <a:off x="6537380" y="2757307"/>
            <a:ext cx="318880" cy="223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73</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abierto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del sistema</a:t>
            </a:r>
          </a:p>
        </p:txBody>
      </p:sp>
      <p:pic>
        <p:nvPicPr>
          <p:cNvPr id="11" name="Imagen 10"/>
          <p:cNvPicPr/>
          <p:nvPr/>
        </p:nvPicPr>
        <p:blipFill>
          <a:blip r:embed="rId3"/>
          <a:stretch>
            <a:fillRect/>
          </a:stretch>
        </p:blipFill>
        <p:spPr>
          <a:xfrm>
            <a:off x="137795" y="2080263"/>
            <a:ext cx="5972810" cy="2211070"/>
          </a:xfrm>
          <a:prstGeom prst="rect">
            <a:avLst/>
          </a:prstGeom>
        </p:spPr>
      </p:pic>
      <p:pic>
        <p:nvPicPr>
          <p:cNvPr id="12" name="Imagen 11"/>
          <p:cNvPicPr/>
          <p:nvPr/>
        </p:nvPicPr>
        <p:blipFill>
          <a:blip r:embed="rId4"/>
          <a:stretch>
            <a:fillRect/>
          </a:stretch>
        </p:blipFill>
        <p:spPr>
          <a:xfrm>
            <a:off x="6398895" y="1597717"/>
            <a:ext cx="2442209" cy="4234546"/>
          </a:xfrm>
          <a:prstGeom prst="rect">
            <a:avLst/>
          </a:prstGeom>
        </p:spPr>
      </p:pic>
      <p:pic>
        <p:nvPicPr>
          <p:cNvPr id="2" name="Imagen 1"/>
          <p:cNvPicPr>
            <a:picLocks noChangeAspect="1"/>
          </p:cNvPicPr>
          <p:nvPr/>
        </p:nvPicPr>
        <p:blipFill>
          <a:blip r:embed="rId5"/>
          <a:stretch>
            <a:fillRect/>
          </a:stretch>
        </p:blipFill>
        <p:spPr>
          <a:xfrm>
            <a:off x="2312181" y="4385343"/>
            <a:ext cx="1809921" cy="1566862"/>
          </a:xfrm>
          <a:prstGeom prst="rect">
            <a:avLst/>
          </a:prstGeom>
        </p:spPr>
      </p:pic>
      <p:cxnSp>
        <p:nvCxnSpPr>
          <p:cNvPr id="6" name="Conector recto de flecha 5"/>
          <p:cNvCxnSpPr/>
          <p:nvPr/>
        </p:nvCxnSpPr>
        <p:spPr>
          <a:xfrm>
            <a:off x="1752600" y="4022528"/>
            <a:ext cx="381000" cy="70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74</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cerrado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mc:AlternateContent xmlns:mc="http://schemas.openxmlformats.org/markup-compatibility/2006" xmlns:a14="http://schemas.microsoft.com/office/drawing/2010/main">
        <mc:Choice Requires="a14">
          <p:sp>
            <p:nvSpPr>
              <p:cNvPr id="11" name="Rectángulo 10"/>
              <p:cNvSpPr/>
              <p:nvPr/>
            </p:nvSpPr>
            <p:spPr>
              <a:xfrm>
                <a:off x="5181600" y="1809549"/>
                <a:ext cx="4191000" cy="2863590"/>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Entradas: </a:t>
                </a:r>
                <a:r>
                  <a:rPr lang="es-EC" sz="1600" dirty="0">
                    <a:solidFill>
                      <a:schemeClr val="tx1"/>
                    </a:solidFill>
                    <a:sym typeface="Wingdings" panose="05000000000000000000" pitchFamily="2" charset="2"/>
                  </a:rPr>
                  <a:t>E</a:t>
                </a:r>
                <a:r>
                  <a:rPr lang="es-EC" sz="1600" dirty="0" smtClean="0">
                    <a:ln>
                      <a:noFill/>
                    </a:ln>
                    <a:solidFill>
                      <a:schemeClr val="tx1"/>
                    </a:solidFill>
                  </a:rPr>
                  <a:t>l </a:t>
                </a:r>
                <a:r>
                  <a:rPr lang="es-EC" sz="1600" u="sng" dirty="0" smtClean="0">
                    <a:ln>
                      <a:noFill/>
                    </a:ln>
                    <a:solidFill>
                      <a:schemeClr val="tx1"/>
                    </a:solidFill>
                  </a:rPr>
                  <a:t>error</a:t>
                </a:r>
                <a:r>
                  <a:rPr lang="es-EC" sz="1600" dirty="0" smtClean="0">
                    <a:ln>
                      <a:noFill/>
                    </a:ln>
                    <a:solidFill>
                      <a:schemeClr val="tx1"/>
                    </a:solidFill>
                  </a:rPr>
                  <a:t> y la integral del </a:t>
                </a:r>
                <a:r>
                  <a:rPr lang="es-EC" sz="1600" u="sng" dirty="0" smtClean="0">
                    <a:ln>
                      <a:noFill/>
                    </a:ln>
                    <a:solidFill>
                      <a:schemeClr val="tx1"/>
                    </a:solidFill>
                  </a:rPr>
                  <a:t>error</a:t>
                </a:r>
              </a:p>
              <a:p>
                <a:pPr marL="285750" indent="-285750" defTabSz="1200150">
                  <a:lnSpc>
                    <a:spcPct val="90000"/>
                  </a:lnSpc>
                  <a:spcBef>
                    <a:spcPct val="0"/>
                  </a:spcBef>
                  <a:spcAft>
                    <a:spcPct val="35000"/>
                  </a:spcAft>
                  <a:buFont typeface="Arial" panose="020B0604020202020204" pitchFamily="34" charset="0"/>
                  <a:buChar char="•"/>
                </a:pPr>
                <a:r>
                  <a:rPr lang="es-EC" sz="1600" dirty="0" smtClean="0">
                    <a:solidFill>
                      <a:schemeClr val="tx1"/>
                    </a:solidFill>
                  </a:rPr>
                  <a:t>Error: Diferencia entre voltaje </a:t>
                </a:r>
                <a:r>
                  <a:rPr lang="es-EC" sz="1600" dirty="0">
                    <a:solidFill>
                      <a:schemeClr val="tx1"/>
                    </a:solidFill>
                  </a:rPr>
                  <a:t>de salida de </a:t>
                </a:r>
                <a:r>
                  <a:rPr lang="es-EC" sz="1600" dirty="0" smtClean="0">
                    <a:solidFill>
                      <a:schemeClr val="tx1"/>
                    </a:solidFill>
                  </a:rPr>
                  <a:t>ref. (12 V) y </a:t>
                </a:r>
                <a:r>
                  <a:rPr lang="es-EC" sz="1600" dirty="0">
                    <a:solidFill>
                      <a:schemeClr val="tx1"/>
                    </a:solidFill>
                  </a:rPr>
                  <a:t>la salida del convertidor.</a:t>
                </a:r>
                <a:endParaRPr lang="es-EC" sz="1600" dirty="0" smtClean="0">
                  <a:ln>
                    <a:noFill/>
                  </a:ln>
                  <a:solidFill>
                    <a:schemeClr val="tx1"/>
                  </a:solidFill>
                </a:endParaRP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Salida: </a:t>
                </a:r>
                <a:r>
                  <a:rPr lang="es-EC" sz="1600" u="sng" dirty="0">
                    <a:ln>
                      <a:noFill/>
                    </a:ln>
                    <a:solidFill>
                      <a:schemeClr val="tx1"/>
                    </a:solidFill>
                  </a:rPr>
                  <a:t>ciclo de trabajo </a:t>
                </a:r>
                <a14:m>
                  <m:oMath xmlns:m="http://schemas.openxmlformats.org/officeDocument/2006/math">
                    <m:r>
                      <a:rPr lang="es-EC" sz="1600" i="1">
                        <a:ln>
                          <a:noFill/>
                        </a:ln>
                        <a:solidFill>
                          <a:schemeClr val="tx1"/>
                        </a:solidFill>
                        <a:latin typeface="Cambria Math" panose="02040503050406030204" pitchFamily="18" charset="0"/>
                      </a:rPr>
                      <m:t>𝑑</m:t>
                    </m:r>
                  </m:oMath>
                </a14:m>
                <a:endPar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Tiempo de </a:t>
                </a: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simulación</a:t>
                </a: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10 </a:t>
                </a:r>
                <a:r>
                  <a:rPr lang="es-EC" sz="1600" dirty="0" err="1"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seg</a:t>
                </a: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285750" indent="-285750" defTabSz="1200150">
                  <a:lnSpc>
                    <a:spcPct val="90000"/>
                  </a:lnSpc>
                  <a:spcBef>
                    <a:spcPct val="0"/>
                  </a:spcBef>
                  <a:spcAft>
                    <a:spcPct val="35000"/>
                  </a:spcAft>
                  <a:buFont typeface="Arial" panose="020B0604020202020204" pitchFamily="34" charset="0"/>
                  <a:buChar char="•"/>
                </a:pPr>
                <a:r>
                  <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Tiempo de muestreo del bloque</a:t>
                </a:r>
              </a:p>
              <a:p>
                <a:pPr marL="285750" indent="-285750" defTabSz="1200150">
                  <a:lnSpc>
                    <a:spcPct val="90000"/>
                  </a:lnSpc>
                  <a:spcBef>
                    <a:spcPct val="0"/>
                  </a:spcBef>
                  <a:spcAft>
                    <a:spcPct val="35000"/>
                  </a:spcAft>
                  <a:buFont typeface="Arial" panose="020B0604020202020204" pitchFamily="34" charset="0"/>
                  <a:buChar char="•"/>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10000 datos de entrada 50% para entrenamiento y 50% para validación</a:t>
                </a:r>
                <a:endParaRPr lang="es-EC" sz="1600" dirty="0" smtClean="0">
                  <a:ln>
                    <a:noFill/>
                  </a:ln>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181600" y="1809549"/>
                <a:ext cx="4191000" cy="2863590"/>
              </a:xfrm>
              <a:prstGeom prst="rect">
                <a:avLst/>
              </a:prstGeom>
              <a:blipFill rotWithShape="0">
                <a:blip r:embed="rId3"/>
                <a:stretch>
                  <a:fillRect/>
                </a:stretch>
              </a:blipFill>
              <a:ln>
                <a:solidFill>
                  <a:schemeClr val="bg1"/>
                </a:solidFill>
              </a:ln>
            </p:spPr>
            <p:txBody>
              <a:bodyPr/>
              <a:lstStyle/>
              <a:p>
                <a:r>
                  <a:rPr lang="es-EC">
                    <a:noFill/>
                  </a:rPr>
                  <a:t> </a:t>
                </a:r>
              </a:p>
            </p:txBody>
          </p:sp>
        </mc:Fallback>
      </mc:AlternateContent>
      <p:pic>
        <p:nvPicPr>
          <p:cNvPr id="12" name="Imagen 11"/>
          <p:cNvPicPr/>
          <p:nvPr/>
        </p:nvPicPr>
        <p:blipFill>
          <a:blip r:embed="rId4"/>
          <a:stretch>
            <a:fillRect/>
          </a:stretch>
        </p:blipFill>
        <p:spPr>
          <a:xfrm>
            <a:off x="6248400" y="4331335"/>
            <a:ext cx="1645920" cy="1536065"/>
          </a:xfrm>
          <a:prstGeom prst="rect">
            <a:avLst/>
          </a:prstGeom>
        </p:spPr>
      </p:pic>
      <p:pic>
        <p:nvPicPr>
          <p:cNvPr id="13" name="Imagen 12"/>
          <p:cNvPicPr/>
          <p:nvPr/>
        </p:nvPicPr>
        <p:blipFill>
          <a:blip r:embed="rId5"/>
          <a:stretch>
            <a:fillRect/>
          </a:stretch>
        </p:blipFill>
        <p:spPr>
          <a:xfrm>
            <a:off x="286385" y="2040476"/>
            <a:ext cx="5047615" cy="3762790"/>
          </a:xfrm>
          <a:prstGeom prst="rect">
            <a:avLst/>
          </a:prstGeom>
        </p:spPr>
      </p:pic>
      <p:cxnSp>
        <p:nvCxnSpPr>
          <p:cNvPr id="6" name="Conector recto de flecha 5"/>
          <p:cNvCxnSpPr/>
          <p:nvPr/>
        </p:nvCxnSpPr>
        <p:spPr>
          <a:xfrm>
            <a:off x="3581400" y="5006291"/>
            <a:ext cx="2514600" cy="251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44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75</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cerrado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p:sp>
        <p:nvSpPr>
          <p:cNvPr id="7" name="Rectángulo 6"/>
          <p:cNvSpPr/>
          <p:nvPr/>
        </p:nvSpPr>
        <p:spPr>
          <a:xfrm>
            <a:off x="4581000" y="1978435"/>
            <a:ext cx="4572000" cy="923330"/>
          </a:xfrm>
          <a:prstGeom prst="rect">
            <a:avLst/>
          </a:prstGeom>
        </p:spPr>
        <p:txBody>
          <a:bodyPr>
            <a:spAutoFit/>
          </a:bodyPr>
          <a:lstStyle/>
          <a:p>
            <a:pPr algn="ctr"/>
            <a:r>
              <a:rPr lang="es-EC" dirty="0"/>
              <a:t>Conjunto de datos de entrada para el entrenamiento de la red ANFIS (error e integral del error)</a:t>
            </a:r>
          </a:p>
        </p:txBody>
      </p:sp>
      <p:pic>
        <p:nvPicPr>
          <p:cNvPr id="11" name="Imagen 10"/>
          <p:cNvPicPr/>
          <p:nvPr/>
        </p:nvPicPr>
        <p:blipFill>
          <a:blip r:embed="rId3"/>
          <a:stretch>
            <a:fillRect/>
          </a:stretch>
        </p:blipFill>
        <p:spPr>
          <a:xfrm>
            <a:off x="120971" y="2032709"/>
            <a:ext cx="3796235" cy="3377491"/>
          </a:xfrm>
          <a:prstGeom prst="rect">
            <a:avLst/>
          </a:prstGeom>
        </p:spPr>
      </p:pic>
      <p:pic>
        <p:nvPicPr>
          <p:cNvPr id="12" name="Imagen 11" descr="E:\JONATHAN\UNIVERSIDAD\VIIIII TESIS\Tesis\Figuras\señales2.png"/>
          <p:cNvPicPr/>
          <p:nvPr/>
        </p:nvPicPr>
        <p:blipFill rotWithShape="1">
          <a:blip r:embed="rId4">
            <a:extLst>
              <a:ext uri="{28A0092B-C50C-407E-A947-70E740481C1C}">
                <a14:useLocalDpi xmlns:a14="http://schemas.microsoft.com/office/drawing/2010/main" val="0"/>
              </a:ext>
            </a:extLst>
          </a:blip>
          <a:srcRect l="9065" t="5497" r="8328" b="4425"/>
          <a:stretch/>
        </p:blipFill>
        <p:spPr bwMode="auto">
          <a:xfrm>
            <a:off x="4114800" y="2895600"/>
            <a:ext cx="4876800" cy="2813235"/>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a:blip r:embed="rId5"/>
          <a:stretch>
            <a:fillRect/>
          </a:stretch>
        </p:blipFill>
        <p:spPr>
          <a:xfrm>
            <a:off x="5324267" y="1978435"/>
            <a:ext cx="2761933" cy="3860800"/>
          </a:xfrm>
          <a:prstGeom prst="rect">
            <a:avLst/>
          </a:prstGeom>
        </p:spPr>
      </p:pic>
    </p:spTree>
    <p:extLst>
      <p:ext uri="{BB962C8B-B14F-4D97-AF65-F5344CB8AC3E}">
        <p14:creationId xmlns:p14="http://schemas.microsoft.com/office/powerpoint/2010/main" val="23686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76</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cerrado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Identificación del sistema</a:t>
            </a:r>
          </a:p>
        </p:txBody>
      </p:sp>
      <p:sp>
        <p:nvSpPr>
          <p:cNvPr id="2" name="Rectángulo 1"/>
          <p:cNvSpPr/>
          <p:nvPr/>
        </p:nvSpPr>
        <p:spPr>
          <a:xfrm>
            <a:off x="1237780" y="2071826"/>
            <a:ext cx="4572000" cy="923330"/>
          </a:xfrm>
          <a:prstGeom prst="rect">
            <a:avLst/>
          </a:prstGeom>
        </p:spPr>
        <p:txBody>
          <a:bodyPr>
            <a:spAutoFit/>
          </a:bodyPr>
          <a:lstStyle/>
          <a:p>
            <a:pPr algn="ctr"/>
            <a:r>
              <a:rPr lang="es-EC" dirty="0">
                <a:latin typeface="Times New Roman" panose="02020603050405020304" pitchFamily="18" charset="0"/>
                <a:ea typeface="Calibri" panose="020F0502020204030204" pitchFamily="34" charset="0"/>
              </a:rPr>
              <a:t>Conjunto de datos de salida para el entrenamiento de la red ANFIS (ciclo de trabajo)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694040424"/>
              </p:ext>
            </p:extLst>
          </p:nvPr>
        </p:nvGraphicFramePr>
        <p:xfrm>
          <a:off x="6669460" y="3352800"/>
          <a:ext cx="2245940" cy="1630680"/>
        </p:xfrm>
        <a:graphic>
          <a:graphicData uri="http://schemas.openxmlformats.org/drawingml/2006/table">
            <a:tbl>
              <a:tblPr firstRow="1" bandRow="1">
                <a:tableStyleId>{5C22544A-7EE6-4342-B048-85BDC9FD1C3A}</a:tableStyleId>
              </a:tblPr>
              <a:tblGrid>
                <a:gridCol w="798140"/>
                <a:gridCol w="1447800"/>
              </a:tblGrid>
              <a:tr h="370840">
                <a:tc>
                  <a:txBody>
                    <a:bodyPr/>
                    <a:lstStyle/>
                    <a:p>
                      <a:r>
                        <a:rPr lang="es-EC" sz="1400" dirty="0" smtClean="0"/>
                        <a:t>Patrón</a:t>
                      </a:r>
                      <a:endParaRPr lang="es-EC" sz="1400" dirty="0"/>
                    </a:p>
                  </a:txBody>
                  <a:tcPr/>
                </a:tc>
                <a:tc>
                  <a:txBody>
                    <a:bodyPr/>
                    <a:lstStyle/>
                    <a:p>
                      <a:r>
                        <a:rPr lang="es-EC" sz="1400" dirty="0" smtClean="0"/>
                        <a:t>Error de entrenamiento</a:t>
                      </a:r>
                      <a:endParaRPr lang="es-EC" sz="1400" dirty="0"/>
                    </a:p>
                  </a:txBody>
                  <a:tcPr/>
                </a:tc>
              </a:tr>
              <a:tr h="370840">
                <a:tc>
                  <a:txBody>
                    <a:bodyPr/>
                    <a:lstStyle/>
                    <a:p>
                      <a:r>
                        <a:rPr lang="es-EC" sz="1400" dirty="0" smtClean="0"/>
                        <a:t>1030</a:t>
                      </a:r>
                      <a:endParaRPr lang="es-EC" sz="1400" dirty="0"/>
                    </a:p>
                  </a:txBody>
                  <a:tcPr/>
                </a:tc>
                <a:tc>
                  <a:txBody>
                    <a:bodyPr/>
                    <a:lstStyle/>
                    <a:p>
                      <a:r>
                        <a:rPr lang="es-EC" sz="1400" dirty="0" smtClean="0"/>
                        <a:t>6,815e-2</a:t>
                      </a:r>
                      <a:endParaRPr lang="es-EC" sz="1400" dirty="0"/>
                    </a:p>
                  </a:txBody>
                  <a:tcPr/>
                </a:tc>
              </a:tr>
              <a:tr h="370840">
                <a:tc>
                  <a:txBody>
                    <a:bodyPr/>
                    <a:lstStyle/>
                    <a:p>
                      <a:r>
                        <a:rPr lang="es-EC" sz="1400" dirty="0" smtClean="0"/>
                        <a:t>5000</a:t>
                      </a:r>
                      <a:endParaRPr lang="es-EC" sz="1400" dirty="0"/>
                    </a:p>
                  </a:txBody>
                  <a:tcPr/>
                </a:tc>
                <a:tc>
                  <a:txBody>
                    <a:bodyPr/>
                    <a:lstStyle/>
                    <a:p>
                      <a:r>
                        <a:rPr lang="es-EC" sz="1400" dirty="0" smtClean="0"/>
                        <a:t>1,654e-2</a:t>
                      </a:r>
                      <a:endParaRPr lang="es-EC" sz="1400" dirty="0"/>
                    </a:p>
                  </a:txBody>
                  <a:tcPr/>
                </a:tc>
              </a:tr>
              <a:tr h="370840">
                <a:tc>
                  <a:txBody>
                    <a:bodyPr/>
                    <a:lstStyle/>
                    <a:p>
                      <a:r>
                        <a:rPr lang="es-EC" sz="1400" dirty="0" smtClean="0"/>
                        <a:t>10000</a:t>
                      </a:r>
                      <a:endParaRPr lang="es-EC" sz="1400" dirty="0"/>
                    </a:p>
                  </a:txBody>
                  <a:tcPr/>
                </a:tc>
                <a:tc>
                  <a:txBody>
                    <a:bodyPr/>
                    <a:lstStyle/>
                    <a:p>
                      <a:r>
                        <a:rPr lang="es-EC" sz="1400" dirty="0" smtClean="0"/>
                        <a:t>1,909e-3</a:t>
                      </a:r>
                      <a:endParaRPr lang="es-EC" sz="1400" dirty="0"/>
                    </a:p>
                  </a:txBody>
                  <a:tcPr/>
                </a:tc>
              </a:tr>
            </a:tbl>
          </a:graphicData>
        </a:graphic>
      </p:graphicFrame>
      <p:pic>
        <p:nvPicPr>
          <p:cNvPr id="15" name="Imagen 14" descr="E:\JONATHAN\UNIVERSIDAD\VIIIII TESIS\Tesis\Figuras\error_training2.png"/>
          <p:cNvPicPr/>
          <p:nvPr/>
        </p:nvPicPr>
        <p:blipFill rotWithShape="1">
          <a:blip r:embed="rId3">
            <a:extLst>
              <a:ext uri="{28A0092B-C50C-407E-A947-70E740481C1C}">
                <a14:useLocalDpi xmlns:a14="http://schemas.microsoft.com/office/drawing/2010/main" val="0"/>
              </a:ext>
            </a:extLst>
          </a:blip>
          <a:srcRect l="9669" t="3644" r="7726" b="4775"/>
          <a:stretch/>
        </p:blipFill>
        <p:spPr bwMode="auto">
          <a:xfrm>
            <a:off x="248920" y="2971800"/>
            <a:ext cx="6288460" cy="31253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0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ANFIS</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77</a:t>
            </a:fld>
            <a:endParaRPr lang="es-ES"/>
          </a:p>
        </p:txBody>
      </p:sp>
      <p:sp>
        <p:nvSpPr>
          <p:cNvPr id="14" name="Rectángulo 13"/>
          <p:cNvSpPr/>
          <p:nvPr/>
        </p:nvSpPr>
        <p:spPr>
          <a:xfrm>
            <a:off x="152400" y="1066800"/>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en lazo abierto</a:t>
            </a:r>
          </a:p>
        </p:txBody>
      </p:sp>
      <p:sp>
        <p:nvSpPr>
          <p:cNvPr id="10" name="Rectángulo 9"/>
          <p:cNvSpPr/>
          <p:nvPr/>
        </p:nvSpPr>
        <p:spPr>
          <a:xfrm>
            <a:off x="3124200" y="1515692"/>
            <a:ext cx="4495800" cy="50446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del sistema</a:t>
            </a:r>
          </a:p>
        </p:txBody>
      </p:sp>
      <p:pic>
        <p:nvPicPr>
          <p:cNvPr id="2" name="Imagen 1"/>
          <p:cNvPicPr>
            <a:picLocks noChangeAspect="1"/>
          </p:cNvPicPr>
          <p:nvPr/>
        </p:nvPicPr>
        <p:blipFill>
          <a:blip r:embed="rId3"/>
          <a:stretch>
            <a:fillRect/>
          </a:stretch>
        </p:blipFill>
        <p:spPr>
          <a:xfrm>
            <a:off x="2771079" y="4419244"/>
            <a:ext cx="1809921" cy="1566862"/>
          </a:xfrm>
          <a:prstGeom prst="rect">
            <a:avLst/>
          </a:prstGeom>
        </p:spPr>
      </p:pic>
      <p:pic>
        <p:nvPicPr>
          <p:cNvPr id="13" name="Imagen 12"/>
          <p:cNvPicPr/>
          <p:nvPr/>
        </p:nvPicPr>
        <p:blipFill>
          <a:blip r:embed="rId4"/>
          <a:stretch>
            <a:fillRect/>
          </a:stretch>
        </p:blipFill>
        <p:spPr>
          <a:xfrm>
            <a:off x="137795" y="2105151"/>
            <a:ext cx="5972810" cy="2195195"/>
          </a:xfrm>
          <a:prstGeom prst="rect">
            <a:avLst/>
          </a:prstGeom>
        </p:spPr>
      </p:pic>
      <p:cxnSp>
        <p:nvCxnSpPr>
          <p:cNvPr id="6" name="Conector recto de flecha 5"/>
          <p:cNvCxnSpPr/>
          <p:nvPr/>
        </p:nvCxnSpPr>
        <p:spPr>
          <a:xfrm>
            <a:off x="2134809" y="4034406"/>
            <a:ext cx="381000" cy="70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p:cNvPicPr/>
          <p:nvPr/>
        </p:nvPicPr>
        <p:blipFill rotWithShape="1">
          <a:blip r:embed="rId5"/>
          <a:srcRect r="1505"/>
          <a:stretch/>
        </p:blipFill>
        <p:spPr bwMode="auto">
          <a:xfrm>
            <a:off x="6365875" y="1821431"/>
            <a:ext cx="2473325" cy="3717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78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78</a:t>
            </a:fld>
            <a:endParaRPr lang="es-ES"/>
          </a:p>
        </p:txBody>
      </p:sp>
      <p:sp>
        <p:nvSpPr>
          <p:cNvPr id="14" name="Rectángulo 13"/>
          <p:cNvSpPr/>
          <p:nvPr/>
        </p:nvSpPr>
        <p:spPr>
          <a:xfrm>
            <a:off x="187960" y="1803474"/>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PI propuesto para el convertidor dc-dc Zeta</a:t>
            </a:r>
          </a:p>
        </p:txBody>
      </p:sp>
      <mc:AlternateContent xmlns:mc="http://schemas.openxmlformats.org/markup-compatibility/2006" xmlns:a14="http://schemas.microsoft.com/office/drawing/2010/main">
        <mc:Choice Requires="a14">
          <p:sp>
            <p:nvSpPr>
              <p:cNvPr id="5" name="Rectángulo 4"/>
              <p:cNvSpPr/>
              <p:nvPr/>
            </p:nvSpPr>
            <p:spPr>
              <a:xfrm>
                <a:off x="2209800" y="2821590"/>
                <a:ext cx="368036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PI</m:t>
                      </m:r>
                      <m:r>
                        <a:rPr lang="es-EC" b="0" i="0" smtClean="0">
                          <a:latin typeface="Cambria Math" panose="02040503050406030204" pitchFamily="18" charset="0"/>
                        </a:rPr>
                        <m:t>: </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1">
                                  <a:latin typeface="Cambria Math" panose="02040503050406030204" pitchFamily="18" charset="0"/>
                                </a:rPr>
                                <m:t>𝑈</m:t>
                              </m:r>
                              <m:r>
                                <a:rPr lang="es-EC" i="0">
                                  <a:latin typeface="Cambria Math" panose="02040503050406030204" pitchFamily="18" charset="0"/>
                                </a:rPr>
                                <m:t>(</m:t>
                              </m:r>
                              <m:r>
                                <a:rPr lang="es-EC" i="1">
                                  <a:latin typeface="Cambria Math" panose="02040503050406030204" pitchFamily="18" charset="0"/>
                                </a:rPr>
                                <m:t>𝑠</m:t>
                              </m:r>
                            </m:e>
                          </m:d>
                        </m:num>
                        <m:den>
                          <m:d>
                            <m:dPr>
                              <m:begChr m:val=""/>
                              <m:ctrlPr>
                                <a:rPr lang="es-EC" i="1">
                                  <a:latin typeface="Cambria Math" panose="02040503050406030204" pitchFamily="18" charset="0"/>
                                </a:rPr>
                              </m:ctrlPr>
                            </m:dPr>
                            <m:e>
                              <m:r>
                                <a:rPr lang="es-EC" i="1">
                                  <a:latin typeface="Cambria Math" panose="02040503050406030204" pitchFamily="18" charset="0"/>
                                </a:rPr>
                                <m:t>𝐸</m:t>
                              </m:r>
                              <m:r>
                                <a:rPr lang="es-EC" i="0">
                                  <a:latin typeface="Cambria Math" panose="02040503050406030204" pitchFamily="18" charset="0"/>
                                </a:rPr>
                                <m:t>(</m:t>
                              </m:r>
                              <m:r>
                                <a:rPr lang="es-EC" i="1">
                                  <a:latin typeface="Cambria Math" panose="02040503050406030204" pitchFamily="18" charset="0"/>
                                </a:rPr>
                                <m:t>𝑠</m:t>
                              </m:r>
                            </m:e>
                          </m:d>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𝑝</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𝑖</m:t>
                              </m:r>
                            </m:sub>
                          </m:sSub>
                        </m:num>
                        <m:den>
                          <m:r>
                            <a:rPr lang="es-EC" i="1">
                              <a:latin typeface="Cambria Math" panose="02040503050406030204" pitchFamily="18" charset="0"/>
                            </a:rPr>
                            <m:t>𝑠</m:t>
                          </m:r>
                        </m:den>
                      </m:f>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𝑝</m:t>
                          </m:r>
                        </m:sub>
                      </m:sSub>
                      <m:d>
                        <m:dPr>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b>
                                <m:sSubPr>
                                  <m:ctrlPr>
                                    <a:rPr lang="es-EC" i="1">
                                      <a:latin typeface="Cambria Math" panose="02040503050406030204" pitchFamily="18" charset="0"/>
                                    </a:rPr>
                                  </m:ctrlPr>
                                </m:sSubPr>
                                <m:e>
                                  <m:r>
                                    <a:rPr lang="es-EC" i="1">
                                      <a:latin typeface="Cambria Math" panose="02040503050406030204" pitchFamily="18" charset="0"/>
                                    </a:rPr>
                                    <m:t>𝜏</m:t>
                                  </m:r>
                                </m:e>
                                <m:sub>
                                  <m:r>
                                    <a:rPr lang="es-EC" i="1">
                                      <a:latin typeface="Cambria Math" panose="02040503050406030204" pitchFamily="18" charset="0"/>
                                    </a:rPr>
                                    <m:t>𝑖</m:t>
                                  </m:r>
                                </m:sub>
                              </m:sSub>
                              <m:r>
                                <a:rPr lang="es-EC" i="1">
                                  <a:latin typeface="Cambria Math" panose="02040503050406030204" pitchFamily="18" charset="0"/>
                                </a:rPr>
                                <m:t>𝑠</m:t>
                              </m:r>
                            </m:den>
                          </m:f>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2209800" y="2821590"/>
                <a:ext cx="3680366" cy="714683"/>
              </a:xfrm>
              <a:prstGeom prst="rect">
                <a:avLst/>
              </a:prstGeom>
              <a:blipFill rotWithShape="0">
                <a:blip r:embed="rId3"/>
                <a:stretch>
                  <a:fillRect/>
                </a:stretch>
              </a:blipFill>
            </p:spPr>
            <p:txBody>
              <a:bodyPr/>
              <a:lstStyle/>
              <a:p>
                <a:r>
                  <a:rPr lang="es-EC">
                    <a:noFill/>
                  </a:rPr>
                  <a:t> </a:t>
                </a:r>
              </a:p>
            </p:txBody>
          </p:sp>
        </mc:Fallback>
      </mc:AlternateContent>
      <p:pic>
        <p:nvPicPr>
          <p:cNvPr id="12" name="Imagen 11"/>
          <p:cNvPicPr/>
          <p:nvPr/>
        </p:nvPicPr>
        <p:blipFill>
          <a:blip r:embed="rId4"/>
          <a:stretch>
            <a:fillRect/>
          </a:stretch>
        </p:blipFill>
        <p:spPr>
          <a:xfrm>
            <a:off x="3452495" y="1520411"/>
            <a:ext cx="5244465" cy="1227820"/>
          </a:xfrm>
          <a:prstGeom prst="rect">
            <a:avLst/>
          </a:prstGeom>
        </p:spPr>
      </p:pic>
      <p:sp>
        <p:nvSpPr>
          <p:cNvPr id="16" name="Rectángulo 15"/>
          <p:cNvSpPr/>
          <p:nvPr/>
        </p:nvSpPr>
        <p:spPr>
          <a:xfrm>
            <a:off x="187960" y="3778720"/>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 requiere el modelo promediado del convertidor y </a:t>
            </a:r>
            <a:r>
              <a:rPr lang="es-EC" b="1"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linealizarlo</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 name="Rectángulo 16"/>
          <p:cNvSpPr/>
          <p:nvPr/>
        </p:nvSpPr>
        <p:spPr>
          <a:xfrm>
            <a:off x="4660900" y="3778720"/>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Aplicar conceptos de sistemas lineales</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8" name="Rectángulo 17"/>
          <p:cNvSpPr/>
          <p:nvPr/>
        </p:nvSpPr>
        <p:spPr>
          <a:xfrm>
            <a:off x="3626932" y="5067535"/>
            <a:ext cx="2263234"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Función de transferencia</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0" name="Rectángulo 19"/>
          <p:cNvSpPr/>
          <p:nvPr/>
        </p:nvSpPr>
        <p:spPr>
          <a:xfrm>
            <a:off x="6079807" y="5067535"/>
            <a:ext cx="263398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Lugar geométrico de las raíces (LGR)</a:t>
            </a:r>
            <a:endParaRPr lang="es-EC"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8" name="Conector recto de flecha 7"/>
          <p:cNvCxnSpPr>
            <a:endCxn id="20" idx="0"/>
          </p:cNvCxnSpPr>
          <p:nvPr/>
        </p:nvCxnSpPr>
        <p:spPr>
          <a:xfrm>
            <a:off x="6858000" y="4419244"/>
            <a:ext cx="538797" cy="64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5067006" y="4419244"/>
            <a:ext cx="648582" cy="64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echa derecha 20"/>
          <p:cNvSpPr/>
          <p:nvPr/>
        </p:nvSpPr>
        <p:spPr>
          <a:xfrm>
            <a:off x="4049983" y="3963959"/>
            <a:ext cx="381000" cy="27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885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79</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Construcción del modelo lineal</a:t>
            </a:r>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1980586882"/>
                  </p:ext>
                </p:extLst>
              </p:nvPr>
            </p:nvGraphicFramePr>
            <p:xfrm>
              <a:off x="-533400" y="3706262"/>
              <a:ext cx="3657600" cy="1889760"/>
            </p:xfrm>
            <a:graphic>
              <a:graphicData uri="http://schemas.openxmlformats.org/drawingml/2006/table">
                <a:tbl>
                  <a:tblPr firstRow="1" firstCol="1" bandRow="1"/>
                  <a:tblGrid>
                    <a:gridCol w="3657600"/>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1980586882"/>
                  </p:ext>
                </p:extLst>
              </p:nvPr>
            </p:nvGraphicFramePr>
            <p:xfrm>
              <a:off x="-533400" y="3706262"/>
              <a:ext cx="3657600" cy="1889760"/>
            </p:xfrm>
            <a:graphic>
              <a:graphicData uri="http://schemas.openxmlformats.org/drawingml/2006/table">
                <a:tbl>
                  <a:tblPr firstRow="1" firstCol="1" bandRow="1"/>
                  <a:tblGrid>
                    <a:gridCol w="3657600"/>
                  </a:tblGrid>
                  <a:tr h="472440">
                    <a:tc>
                      <a:txBody>
                        <a:bodyPr/>
                        <a:lstStyle/>
                        <a:p>
                          <a:endParaRPr lang="es-EC"/>
                        </a:p>
                      </a:txBody>
                      <a:tcPr marL="68580" marR="68580" marT="0" marB="0" anchor="ctr">
                        <a:lnL>
                          <a:noFill/>
                        </a:lnL>
                        <a:lnR>
                          <a:noFill/>
                        </a:lnR>
                        <a:lnT>
                          <a:noFill/>
                        </a:lnT>
                        <a:lnB>
                          <a:noFill/>
                        </a:lnB>
                        <a:blipFill rotWithShape="0">
                          <a:blip r:embed="rId3"/>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98718"/>
                          </a:stretch>
                        </a:blipFill>
                      </a:tcPr>
                    </a:tc>
                  </a:tr>
                </a:tbl>
              </a:graphicData>
            </a:graphic>
          </p:graphicFrame>
        </mc:Fallback>
      </mc:AlternateContent>
      <p:sp>
        <p:nvSpPr>
          <p:cNvPr id="7" name="Cerrar llave 6"/>
          <p:cNvSpPr/>
          <p:nvPr/>
        </p:nvSpPr>
        <p:spPr>
          <a:xfrm>
            <a:off x="2286000" y="3706262"/>
            <a:ext cx="152400" cy="1889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Rectángulo 21"/>
          <p:cNvSpPr/>
          <p:nvPr/>
        </p:nvSpPr>
        <p:spPr>
          <a:xfrm>
            <a:off x="2169160" y="4081450"/>
            <a:ext cx="1640840" cy="113938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Valor constante</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Pequeña variación </a:t>
            </a:r>
            <a:r>
              <a:rPr lang="es-EC"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ac</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extLst>
                  <p:ext uri="{D42A27DB-BD31-4B8C-83A1-F6EECF244321}">
                    <p14:modId xmlns:p14="http://schemas.microsoft.com/office/powerpoint/2010/main" val="1634291248"/>
                  </p:ext>
                </p:extLst>
              </p:nvPr>
            </p:nvGraphicFramePr>
            <p:xfrm>
              <a:off x="4794036" y="3825240"/>
              <a:ext cx="6172200" cy="1889760"/>
            </p:xfrm>
            <a:graphic>
              <a:graphicData uri="http://schemas.openxmlformats.org/drawingml/2006/table">
                <a:tbl>
                  <a:tblPr firstRow="1" firstCol="1" bandRow="1"/>
                  <a:tblGrid>
                    <a:gridCol w="6172200"/>
                  </a:tblGrid>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l">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e>
                                    </m:d>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23" name="Tabla 22"/>
              <p:cNvGraphicFramePr>
                <a:graphicFrameLocks noGrp="1"/>
              </p:cNvGraphicFramePr>
              <p:nvPr>
                <p:extLst>
                  <p:ext uri="{D42A27DB-BD31-4B8C-83A1-F6EECF244321}">
                    <p14:modId xmlns:p14="http://schemas.microsoft.com/office/powerpoint/2010/main" val="1634291248"/>
                  </p:ext>
                </p:extLst>
              </p:nvPr>
            </p:nvGraphicFramePr>
            <p:xfrm>
              <a:off x="4794036" y="3825240"/>
              <a:ext cx="6172200" cy="1889760"/>
            </p:xfrm>
            <a:graphic>
              <a:graphicData uri="http://schemas.openxmlformats.org/drawingml/2006/table">
                <a:tbl>
                  <a:tblPr firstRow="1" firstCol="1" bandRow="1"/>
                  <a:tblGrid>
                    <a:gridCol w="6172200"/>
                  </a:tblGrid>
                  <a:tr h="472440">
                    <a:tc>
                      <a:txBody>
                        <a:bodyPr/>
                        <a:lstStyle/>
                        <a:p>
                          <a:endParaRPr lang="es-EC"/>
                        </a:p>
                      </a:txBody>
                      <a:tcPr marL="68580" marR="68580" marT="0" marB="0" anchor="ctr">
                        <a:lnL>
                          <a:noFill/>
                        </a:lnL>
                        <a:lnR>
                          <a:noFill/>
                        </a:lnR>
                        <a:lnT>
                          <a:noFill/>
                        </a:lnT>
                        <a:lnB>
                          <a:noFill/>
                        </a:lnB>
                        <a:blipFill rotWithShape="0">
                          <a:blip r:embed="rId4"/>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98718"/>
                          </a:stretch>
                        </a:blipFill>
                      </a:tcPr>
                    </a:tc>
                  </a:tr>
                </a:tbl>
              </a:graphicData>
            </a:graphic>
          </p:graphicFrame>
        </mc:Fallback>
      </mc:AlternateContent>
      <p:sp>
        <p:nvSpPr>
          <p:cNvPr id="24" name="Rectángulo 23"/>
          <p:cNvSpPr/>
          <p:nvPr/>
        </p:nvSpPr>
        <p:spPr>
          <a:xfrm>
            <a:off x="4686300" y="3440926"/>
            <a:ext cx="3365927"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Ecuaciones </a:t>
            </a: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NO LIINEALES</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a:blip r:embed="rId5"/>
          <a:stretch>
            <a:fillRect/>
          </a:stretch>
        </p:blipFill>
        <p:spPr>
          <a:xfrm>
            <a:off x="1993265" y="1778093"/>
            <a:ext cx="5386070" cy="1619885"/>
          </a:xfrm>
          <a:prstGeom prst="rect">
            <a:avLst/>
          </a:prstGeom>
        </p:spPr>
      </p:pic>
    </p:spTree>
    <p:extLst>
      <p:ext uri="{BB962C8B-B14F-4D97-AF65-F5344CB8AC3E}">
        <p14:creationId xmlns:p14="http://schemas.microsoft.com/office/powerpoint/2010/main" val="11140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t>8</a:t>
            </a:fld>
            <a:endParaRPr lang="es-ES"/>
          </a:p>
        </p:txBody>
      </p:sp>
      <p:grpSp>
        <p:nvGrpSpPr>
          <p:cNvPr id="7" name="Grupo 6"/>
          <p:cNvGrpSpPr/>
          <p:nvPr/>
        </p:nvGrpSpPr>
        <p:grpSpPr>
          <a:xfrm rot="19696866">
            <a:off x="783773" y="2953522"/>
            <a:ext cx="8049295" cy="334851"/>
            <a:chOff x="0" y="931155"/>
            <a:chExt cx="8049295" cy="334851"/>
          </a:xfrm>
        </p:grpSpPr>
        <p:cxnSp>
          <p:nvCxnSpPr>
            <p:cNvPr id="8" name="Conector recto 7"/>
            <p:cNvCxnSpPr/>
            <p:nvPr/>
          </p:nvCxnSpPr>
          <p:spPr>
            <a:xfrm flipV="1">
              <a:off x="0" y="1121535"/>
              <a:ext cx="7881870" cy="12878"/>
            </a:xfrm>
            <a:prstGeom prst="line">
              <a:avLst/>
            </a:prstGeom>
            <a:ln/>
          </p:spPr>
          <p:style>
            <a:lnRef idx="2">
              <a:schemeClr val="dk1">
                <a:shade val="50000"/>
              </a:schemeClr>
            </a:lnRef>
            <a:fillRef idx="1">
              <a:schemeClr val="dk1"/>
            </a:fillRef>
            <a:effectRef idx="0">
              <a:schemeClr val="dk1"/>
            </a:effectRef>
            <a:fontRef idx="minor">
              <a:schemeClr val="lt1"/>
            </a:fontRef>
          </p:style>
        </p:cxnSp>
        <p:sp>
          <p:nvSpPr>
            <p:cNvPr id="9" name="Elipse 8"/>
            <p:cNvSpPr/>
            <p:nvPr/>
          </p:nvSpPr>
          <p:spPr>
            <a:xfrm>
              <a:off x="7714444" y="931155"/>
              <a:ext cx="334851" cy="3348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ln>
                  <a:solidFill>
                    <a:srgbClr val="FFC000"/>
                  </a:solidFill>
                </a:ln>
                <a:solidFill>
                  <a:srgbClr val="FFC000"/>
                </a:solidFill>
              </a:endParaRPr>
            </a:p>
          </p:txBody>
        </p:sp>
      </p:grpSp>
      <p:sp>
        <p:nvSpPr>
          <p:cNvPr id="10" name="Título 1"/>
          <p:cNvSpPr txBox="1">
            <a:spLocks/>
          </p:cNvSpPr>
          <p:nvPr/>
        </p:nvSpPr>
        <p:spPr>
          <a:xfrm rot="19696866">
            <a:off x="783773" y="2317923"/>
            <a:ext cx="6774287" cy="970450"/>
          </a:xfrm>
          <a:prstGeom prst="rect">
            <a:avLst/>
          </a:prstGeom>
          <a:effectLst>
            <a:outerShdw blurRad="25400" dir="17880000">
              <a:srgbClr val="000000">
                <a:alpha val="46000"/>
              </a:srgbClr>
            </a:outerShdw>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dirty="0" smtClean="0">
                <a:solidFill>
                  <a:schemeClr val="tx1"/>
                </a:solidFill>
                <a:latin typeface="Times New Roman" panose="02020603050405020304" pitchFamily="18" charset="0"/>
                <a:cs typeface="Times New Roman" panose="02020603050405020304" pitchFamily="18" charset="0"/>
              </a:rPr>
              <a:t>METODOLOGÍA Y RESULTADOS</a:t>
            </a:r>
            <a:endParaRPr lang="es-EC"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4981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80</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Construcción del modelo lineal</a:t>
            </a:r>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nvGraphicFramePr>
            <p:xfrm>
              <a:off x="-533400" y="3706262"/>
              <a:ext cx="3657600" cy="1889760"/>
            </p:xfrm>
            <a:graphic>
              <a:graphicData uri="http://schemas.openxmlformats.org/drawingml/2006/table">
                <a:tbl>
                  <a:tblPr firstRow="1" firstCol="1" bandRow="1"/>
                  <a:tblGrid>
                    <a:gridCol w="3657600"/>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e>
                                </m:d>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e>
                                </m:d>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6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6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600" i="1">
                                    <a:effectLst/>
                                    <a:latin typeface="Cambria Math" panose="02040503050406030204" pitchFamily="18" charset="0"/>
                                    <a:ea typeface="Calibri" panose="020F0502020204030204" pitchFamily="34" charset="0"/>
                                    <a:cs typeface="Times New Roman" panose="02020603050405020304" pitchFamily="18" charset="0"/>
                                  </a:rPr>
                                  <m:t>(</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6" name="Tabla 5"/>
              <p:cNvGraphicFramePr>
                <a:graphicFrameLocks noGrp="1"/>
              </p:cNvGraphicFramePr>
              <p:nvPr/>
            </p:nvGraphicFramePr>
            <p:xfrm>
              <a:off x="-533400" y="3706262"/>
              <a:ext cx="3657600" cy="1889760"/>
            </p:xfrm>
            <a:graphic>
              <a:graphicData uri="http://schemas.openxmlformats.org/drawingml/2006/table">
                <a:tbl>
                  <a:tblPr firstRow="1" firstCol="1" bandRow="1"/>
                  <a:tblGrid>
                    <a:gridCol w="3657600"/>
                  </a:tblGrid>
                  <a:tr h="472440">
                    <a:tc>
                      <a:txBody>
                        <a:bodyPr/>
                        <a:lstStyle/>
                        <a:p>
                          <a:endParaRPr lang="es-EC"/>
                        </a:p>
                      </a:txBody>
                      <a:tcPr marL="68580" marR="68580" marT="0" marB="0" anchor="ctr">
                        <a:lnL>
                          <a:noFill/>
                        </a:lnL>
                        <a:lnR>
                          <a:noFill/>
                        </a:lnR>
                        <a:lnT>
                          <a:noFill/>
                        </a:lnT>
                        <a:lnB>
                          <a:noFill/>
                        </a:lnB>
                        <a:blipFill rotWithShape="0">
                          <a:blip r:embed="rId3"/>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3"/>
                          <a:stretch>
                            <a:fillRect t="-298718"/>
                          </a:stretch>
                        </a:blipFill>
                      </a:tcPr>
                    </a:tc>
                  </a:tr>
                </a:tbl>
              </a:graphicData>
            </a:graphic>
          </p:graphicFrame>
        </mc:Fallback>
      </mc:AlternateContent>
      <p:sp>
        <p:nvSpPr>
          <p:cNvPr id="7" name="Cerrar llave 6"/>
          <p:cNvSpPr/>
          <p:nvPr/>
        </p:nvSpPr>
        <p:spPr>
          <a:xfrm>
            <a:off x="2286000" y="3706262"/>
            <a:ext cx="152400" cy="1889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Rectángulo 21"/>
          <p:cNvSpPr/>
          <p:nvPr/>
        </p:nvSpPr>
        <p:spPr>
          <a:xfrm>
            <a:off x="2169160" y="4081450"/>
            <a:ext cx="1640840" cy="1139383"/>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Valor constante</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Pequeña variación </a:t>
            </a:r>
            <a:r>
              <a:rPr lang="es-EC"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ac</a:t>
            </a:r>
            <a:endPar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ángulo 23"/>
          <p:cNvSpPr/>
          <p:nvPr/>
        </p:nvSpPr>
        <p:spPr>
          <a:xfrm>
            <a:off x="4686300" y="3440926"/>
            <a:ext cx="3365927"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Ecuaciones </a:t>
            </a: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LINEALIZADAS</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a:blip r:embed="rId4"/>
          <a:stretch>
            <a:fillRect/>
          </a:stretch>
        </p:blipFill>
        <p:spPr>
          <a:xfrm>
            <a:off x="1993265" y="1778093"/>
            <a:ext cx="5386070" cy="1619885"/>
          </a:xfrm>
          <a:prstGeom prst="rect">
            <a:avLst/>
          </a:prstGeom>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610923077"/>
                  </p:ext>
                </p:extLst>
              </p:nvPr>
            </p:nvGraphicFramePr>
            <p:xfrm>
              <a:off x="4343400" y="3839031"/>
              <a:ext cx="5400675" cy="1889760"/>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610923077"/>
                  </p:ext>
                </p:extLst>
              </p:nvPr>
            </p:nvGraphicFramePr>
            <p:xfrm>
              <a:off x="4343400" y="3839031"/>
              <a:ext cx="5400675" cy="1889760"/>
            </p:xfrm>
            <a:graphic>
              <a:graphicData uri="http://schemas.openxmlformats.org/drawingml/2006/table">
                <a:tbl>
                  <a:tblPr firstRow="1" firstCol="1" bandRow="1"/>
                  <a:tblGrid>
                    <a:gridCol w="5400675"/>
                  </a:tblGrid>
                  <a:tr h="472440">
                    <a:tc>
                      <a:txBody>
                        <a:bodyPr/>
                        <a:lstStyle/>
                        <a:p>
                          <a:endParaRPr lang="es-EC"/>
                        </a:p>
                      </a:txBody>
                      <a:tcPr marL="68580" marR="68580" marT="0" marB="0" anchor="ctr">
                        <a:lnL>
                          <a:noFill/>
                        </a:lnL>
                        <a:lnR>
                          <a:noFill/>
                        </a:lnR>
                        <a:lnT>
                          <a:noFill/>
                        </a:lnT>
                        <a:lnB>
                          <a:noFill/>
                        </a:lnB>
                        <a:blipFill rotWithShape="0">
                          <a:blip r:embed="rId5"/>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5"/>
                          <a:stretch>
                            <a:fillRect t="-298718"/>
                          </a:stretch>
                        </a:blipFill>
                      </a:tcPr>
                    </a:tc>
                  </a:tr>
                </a:tbl>
              </a:graphicData>
            </a:graphic>
          </p:graphicFrame>
        </mc:Fallback>
      </mc:AlternateContent>
    </p:spTree>
    <p:extLst>
      <p:ext uri="{BB962C8B-B14F-4D97-AF65-F5344CB8AC3E}">
        <p14:creationId xmlns:p14="http://schemas.microsoft.com/office/powerpoint/2010/main" val="41983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81</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Construcción del modelo lineal</a:t>
            </a:r>
          </a:p>
        </p:txBody>
      </p:sp>
      <p:sp>
        <p:nvSpPr>
          <p:cNvPr id="24" name="Rectángulo 23"/>
          <p:cNvSpPr/>
          <p:nvPr/>
        </p:nvSpPr>
        <p:spPr>
          <a:xfrm>
            <a:off x="4686300" y="3440926"/>
            <a:ext cx="3365927"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Ecuaciones </a:t>
            </a: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LINEALIZADAS</a:t>
            </a: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a:blip r:embed="rId3"/>
          <a:stretch>
            <a:fillRect/>
          </a:stretch>
        </p:blipFill>
        <p:spPr>
          <a:xfrm>
            <a:off x="1993265" y="1778093"/>
            <a:ext cx="5386070" cy="1619885"/>
          </a:xfrm>
          <a:prstGeom prst="rect">
            <a:avLst/>
          </a:prstGeom>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nvGraphicFramePr>
            <p:xfrm>
              <a:off x="4343400" y="3839031"/>
              <a:ext cx="5400675" cy="1889760"/>
            </p:xfrm>
            <a:graphic>
              <a:graphicData uri="http://schemas.openxmlformats.org/drawingml/2006/table">
                <a:tbl>
                  <a:tblPr firstRow="1" firstCol="1" bandRow="1"/>
                  <a:tblGrid>
                    <a:gridCol w="5400675"/>
                  </a:tblGrid>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𝑔</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e>
                                </m:acc>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left"/>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𝑖</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𝑣</m:t>
                                            </m:r>
                                          </m:e>
                                        </m:acc>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8" name="Tabla 7"/>
              <p:cNvGraphicFramePr>
                <a:graphicFrameLocks noGrp="1"/>
              </p:cNvGraphicFramePr>
              <p:nvPr/>
            </p:nvGraphicFramePr>
            <p:xfrm>
              <a:off x="4343400" y="3839031"/>
              <a:ext cx="5400675" cy="1889760"/>
            </p:xfrm>
            <a:graphic>
              <a:graphicData uri="http://schemas.openxmlformats.org/drawingml/2006/table">
                <a:tbl>
                  <a:tblPr firstRow="1" firstCol="1" bandRow="1"/>
                  <a:tblGrid>
                    <a:gridCol w="5400675"/>
                  </a:tblGrid>
                  <a:tr h="472440">
                    <a:tc>
                      <a:txBody>
                        <a:bodyPr/>
                        <a:lstStyle/>
                        <a:p>
                          <a:endParaRPr lang="es-EC"/>
                        </a:p>
                      </a:txBody>
                      <a:tcPr marL="68580" marR="68580" marT="0" marB="0" anchor="ctr">
                        <a:lnL>
                          <a:noFill/>
                        </a:lnL>
                        <a:lnR>
                          <a:noFill/>
                        </a:lnR>
                        <a:lnT>
                          <a:noFill/>
                        </a:lnT>
                        <a:lnB>
                          <a:noFill/>
                        </a:lnB>
                        <a:blipFill rotWithShape="0">
                          <a:blip r:embed="rId4"/>
                          <a:stretch>
                            <a:fillRect b="-2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100000" b="-198718"/>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02597" b="-101299"/>
                          </a:stretch>
                        </a:blipFill>
                      </a:tcPr>
                    </a:tc>
                  </a:tr>
                  <a:tr h="472440">
                    <a:tc>
                      <a:txBody>
                        <a:bodyPr/>
                        <a:lstStyle/>
                        <a:p>
                          <a:endParaRPr lang="es-EC"/>
                        </a:p>
                      </a:txBody>
                      <a:tcPr marL="68580" marR="68580" marT="0" marB="0" anchor="ctr">
                        <a:lnL>
                          <a:noFill/>
                        </a:lnL>
                        <a:lnR>
                          <a:noFill/>
                        </a:lnR>
                        <a:lnT>
                          <a:noFill/>
                        </a:lnT>
                        <a:lnB>
                          <a:noFill/>
                        </a:lnB>
                        <a:blipFill rotWithShape="0">
                          <a:blip r:embed="rId4"/>
                          <a:stretch>
                            <a:fillRect t="-298718"/>
                          </a:stretch>
                        </a:blipFill>
                      </a:tcPr>
                    </a:tc>
                  </a:tr>
                </a:tbl>
              </a:graphicData>
            </a:graphic>
          </p:graphicFrame>
        </mc:Fallback>
      </mc:AlternateContent>
      <p:sp>
        <p:nvSpPr>
          <p:cNvPr id="2" name="Rectángulo 1"/>
          <p:cNvSpPr/>
          <p:nvPr/>
        </p:nvSpPr>
        <p:spPr>
          <a:xfrm>
            <a:off x="304800" y="3697466"/>
            <a:ext cx="3733800" cy="2031325"/>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Se </a:t>
            </a:r>
            <a:r>
              <a:rPr lang="es-EC" dirty="0" smtClean="0">
                <a:latin typeface="Times New Roman" panose="02020603050405020304" pitchFamily="18" charset="0"/>
                <a:ea typeface="Times New Roman" panose="02020603050405020304" pitchFamily="18" charset="0"/>
              </a:rPr>
              <a:t>identifica: </a:t>
            </a:r>
            <a:r>
              <a:rPr lang="es-EC" dirty="0">
                <a:latin typeface="Times New Roman" panose="02020603050405020304" pitchFamily="18" charset="0"/>
                <a:ea typeface="Times New Roman" panose="02020603050405020304" pitchFamily="18" charset="0"/>
              </a:rPr>
              <a:t>términos dc, </a:t>
            </a:r>
            <a:r>
              <a:rPr lang="es-EC" dirty="0" err="1" smtClean="0">
                <a:latin typeface="Times New Roman" panose="02020603050405020304" pitchFamily="18" charset="0"/>
                <a:ea typeface="Times New Roman" panose="02020603050405020304" pitchFamily="18" charset="0"/>
              </a:rPr>
              <a:t>ac</a:t>
            </a: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y </a:t>
            </a:r>
            <a:r>
              <a:rPr lang="es-EC" dirty="0" err="1" smtClean="0">
                <a:latin typeface="Times New Roman" panose="02020603050405020304" pitchFamily="18" charset="0"/>
                <a:ea typeface="Times New Roman" panose="02020603050405020304" pitchFamily="18" charset="0"/>
              </a:rPr>
              <a:t>ac</a:t>
            </a: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de segundo orden. </a:t>
            </a:r>
            <a:endParaRPr lang="es-EC"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Términos </a:t>
            </a:r>
            <a:r>
              <a:rPr lang="es-EC" dirty="0">
                <a:latin typeface="Times New Roman" panose="02020603050405020304" pitchFamily="18" charset="0"/>
                <a:ea typeface="Times New Roman" panose="02020603050405020304" pitchFamily="18" charset="0"/>
              </a:rPr>
              <a:t>dc son igual a cero </a:t>
            </a:r>
            <a:r>
              <a:rPr lang="es-EC" dirty="0" smtClean="0">
                <a:latin typeface="Times New Roman" panose="02020603050405020304" pitchFamily="18" charset="0"/>
                <a:ea typeface="Times New Roman" panose="02020603050405020304" pitchFamily="18" charset="0"/>
              </a:rPr>
              <a:t> </a:t>
            </a:r>
          </a:p>
          <a:p>
            <a:pPr marL="285750" indent="-285750">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Términos </a:t>
            </a:r>
            <a:r>
              <a:rPr lang="es-EC" dirty="0" err="1">
                <a:latin typeface="Times New Roman" panose="02020603050405020304" pitchFamily="18" charset="0"/>
                <a:ea typeface="Times New Roman" panose="02020603050405020304" pitchFamily="18" charset="0"/>
              </a:rPr>
              <a:t>ac</a:t>
            </a:r>
            <a:r>
              <a:rPr lang="es-EC" dirty="0">
                <a:latin typeface="Times New Roman" panose="02020603050405020304" pitchFamily="18" charset="0"/>
                <a:ea typeface="Times New Roman" panose="02020603050405020304" pitchFamily="18" charset="0"/>
              </a:rPr>
              <a:t> de </a:t>
            </a:r>
            <a:r>
              <a:rPr lang="es-EC" dirty="0" smtClean="0">
                <a:latin typeface="Times New Roman" panose="02020603050405020304" pitchFamily="18" charset="0"/>
                <a:ea typeface="Times New Roman" panose="02020603050405020304" pitchFamily="18" charset="0"/>
              </a:rPr>
              <a:t>2° orden </a:t>
            </a:r>
            <a:r>
              <a:rPr lang="es-EC" dirty="0">
                <a:latin typeface="Times New Roman" panose="02020603050405020304" pitchFamily="18" charset="0"/>
                <a:ea typeface="Times New Roman" panose="02020603050405020304" pitchFamily="18" charset="0"/>
              </a:rPr>
              <a:t>son mucho más pequeños en magnitud que los términos </a:t>
            </a:r>
            <a:r>
              <a:rPr lang="es-EC" dirty="0" err="1">
                <a:latin typeface="Times New Roman" panose="02020603050405020304" pitchFamily="18" charset="0"/>
                <a:ea typeface="Times New Roman" panose="02020603050405020304" pitchFamily="18" charset="0"/>
              </a:rPr>
              <a:t>ac</a:t>
            </a:r>
            <a:r>
              <a:rPr lang="es-EC" dirty="0">
                <a:latin typeface="Times New Roman" panose="02020603050405020304" pitchFamily="18" charset="0"/>
                <a:ea typeface="Times New Roman" panose="02020603050405020304" pitchFamily="18" charset="0"/>
              </a:rPr>
              <a:t> de </a:t>
            </a:r>
            <a:r>
              <a:rPr lang="es-EC" dirty="0" smtClean="0">
                <a:latin typeface="Times New Roman" panose="02020603050405020304" pitchFamily="18" charset="0"/>
                <a:ea typeface="Times New Roman" panose="02020603050405020304" pitchFamily="18" charset="0"/>
              </a:rPr>
              <a:t>1° orden</a:t>
            </a:r>
            <a:r>
              <a:rPr lang="es-EC" dirty="0">
                <a:latin typeface="Times New Roman" panose="02020603050405020304" pitchFamily="18" charset="0"/>
                <a:ea typeface="Times New Roman" panose="02020603050405020304" pitchFamily="18" charset="0"/>
              </a:rPr>
              <a:t>, por lo tanto, se desprecian.</a:t>
            </a:r>
            <a:endParaRPr lang="es-EC" dirty="0"/>
          </a:p>
        </p:txBody>
      </p:sp>
    </p:spTree>
    <p:extLst>
      <p:ext uri="{BB962C8B-B14F-4D97-AF65-F5344CB8AC3E}">
        <p14:creationId xmlns:p14="http://schemas.microsoft.com/office/powerpoint/2010/main" val="8646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82</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Modelo en espacio de estados</a:t>
            </a:r>
          </a:p>
        </p:txBody>
      </p:sp>
      <p:sp>
        <p:nvSpPr>
          <p:cNvPr id="24" name="Rectángulo 23"/>
          <p:cNvSpPr/>
          <p:nvPr/>
        </p:nvSpPr>
        <p:spPr>
          <a:xfrm>
            <a:off x="5594665" y="3352800"/>
            <a:ext cx="4050670" cy="1046667"/>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 las ecuaciones del análisis del convertidor se tiene:</a:t>
            </a:r>
            <a:endParaRPr lang="es-EC" sz="16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5" name="Imagen 24"/>
          <p:cNvPicPr/>
          <p:nvPr/>
        </p:nvPicPr>
        <p:blipFill>
          <a:blip r:embed="rId3"/>
          <a:stretch>
            <a:fillRect/>
          </a:stretch>
        </p:blipFill>
        <p:spPr>
          <a:xfrm>
            <a:off x="3904828" y="1600927"/>
            <a:ext cx="4928870" cy="1486857"/>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228600" y="2132522"/>
                <a:ext cx="3733800" cy="890821"/>
              </a:xfrm>
              <a:prstGeom prst="rect">
                <a:avLst/>
              </a:prstGeom>
            </p:spPr>
            <p:txBody>
              <a:bodyPr wrap="square">
                <a:spAutoFit/>
              </a:bodyPr>
              <a:lstStyle/>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Entradas: </a:t>
                </a:r>
                <a14:m>
                  <m:oMath xmlns:m="http://schemas.openxmlformats.org/officeDocument/2006/math">
                    <m:sSub>
                      <m:sSubPr>
                        <m:ctrlPr>
                          <a:rPr lang="es-EC" sz="1600" i="1">
                            <a:latin typeface="Cambria Math" panose="02040503050406030204" pitchFamily="18" charset="0"/>
                          </a:rPr>
                        </m:ctrlPr>
                      </m:sSubPr>
                      <m:e>
                        <m:acc>
                          <m:accPr>
                            <m:chr m:val="̂"/>
                            <m:ctrlPr>
                              <a:rPr lang="es-EC" sz="1600" i="1">
                                <a:latin typeface="Cambria Math" panose="02040503050406030204" pitchFamily="18" charset="0"/>
                              </a:rPr>
                            </m:ctrlPr>
                          </m:accPr>
                          <m:e>
                            <m:r>
                              <a:rPr lang="es-EC" sz="1600" i="1">
                                <a:latin typeface="Cambria Math" panose="02040503050406030204" pitchFamily="18" charset="0"/>
                              </a:rPr>
                              <m:t>𝑣</m:t>
                            </m:r>
                          </m:e>
                        </m:acc>
                      </m:e>
                      <m:sub>
                        <m:r>
                          <a:rPr lang="es-EC" sz="1600" i="1">
                            <a:latin typeface="Cambria Math" panose="02040503050406030204" pitchFamily="18" charset="0"/>
                          </a:rPr>
                          <m:t>𝑔</m:t>
                        </m:r>
                      </m:sub>
                    </m:sSub>
                    <m:d>
                      <m:dPr>
                        <m:ctrlPr>
                          <a:rPr lang="es-EC" sz="1600" i="1">
                            <a:latin typeface="Cambria Math" panose="02040503050406030204" pitchFamily="18" charset="0"/>
                          </a:rPr>
                        </m:ctrlPr>
                      </m:dPr>
                      <m:e>
                        <m:r>
                          <a:rPr lang="es-EC" sz="1600" i="1">
                            <a:latin typeface="Cambria Math" panose="02040503050406030204" pitchFamily="18" charset="0"/>
                          </a:rPr>
                          <m:t>𝑡</m:t>
                        </m:r>
                      </m:e>
                    </m:d>
                  </m:oMath>
                </a14:m>
                <a:r>
                  <a:rPr lang="es-EC" sz="1600" dirty="0"/>
                  <a:t> y </a:t>
                </a:r>
                <a14:m>
                  <m:oMath xmlns:m="http://schemas.openxmlformats.org/officeDocument/2006/math">
                    <m:acc>
                      <m:accPr>
                        <m:chr m:val="̂"/>
                        <m:ctrlPr>
                          <a:rPr lang="es-EC" sz="1600" i="1">
                            <a:latin typeface="Cambria Math" panose="02040503050406030204" pitchFamily="18" charset="0"/>
                          </a:rPr>
                        </m:ctrlPr>
                      </m:accPr>
                      <m:e>
                        <m:r>
                          <a:rPr lang="es-EC" sz="1600" i="1">
                            <a:latin typeface="Cambria Math" panose="02040503050406030204" pitchFamily="18" charset="0"/>
                          </a:rPr>
                          <m:t>𝑑</m:t>
                        </m:r>
                      </m:e>
                    </m:acc>
                    <m:d>
                      <m:dPr>
                        <m:ctrlPr>
                          <a:rPr lang="es-EC" sz="1600" i="1">
                            <a:latin typeface="Cambria Math" panose="02040503050406030204" pitchFamily="18" charset="0"/>
                          </a:rPr>
                        </m:ctrlPr>
                      </m:dPr>
                      <m:e>
                        <m:r>
                          <a:rPr lang="es-EC" sz="1600" i="1">
                            <a:latin typeface="Cambria Math" panose="02040503050406030204" pitchFamily="18" charset="0"/>
                          </a:rPr>
                          <m:t>𝑡</m:t>
                        </m:r>
                      </m:e>
                    </m:d>
                  </m:oMath>
                </a14:m>
                <a:endParaRPr lang="es-EC" sz="1600" dirty="0" smtClean="0">
                  <a:latin typeface="Times New Roman" panose="02020603050405020304" pitchFamily="18" charset="0"/>
                  <a:ea typeface="Times New Roman" panose="02020603050405020304" pitchFamily="18" charset="0"/>
                </a:endParaRPr>
              </a:p>
              <a:p>
                <a:endParaRPr lang="es-EC" sz="1600"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Salidas: </a:t>
                </a:r>
                <a14:m>
                  <m:oMath xmlns:m="http://schemas.openxmlformats.org/officeDocument/2006/math">
                    <m:sSub>
                      <m:sSubPr>
                        <m:ctrlPr>
                          <a:rPr lang="es-EC" sz="1600" i="1">
                            <a:latin typeface="Cambria Math" panose="02040503050406030204" pitchFamily="18" charset="0"/>
                          </a:rPr>
                        </m:ctrlPr>
                      </m:sSubPr>
                      <m:e>
                        <m:acc>
                          <m:accPr>
                            <m:chr m:val="̂"/>
                            <m:ctrlPr>
                              <a:rPr lang="es-EC" sz="1600" i="1">
                                <a:latin typeface="Cambria Math" panose="02040503050406030204" pitchFamily="18" charset="0"/>
                              </a:rPr>
                            </m:ctrlPr>
                          </m:accPr>
                          <m:e>
                            <m:r>
                              <a:rPr lang="es-EC" sz="1600" i="1">
                                <a:latin typeface="Cambria Math" panose="02040503050406030204" pitchFamily="18" charset="0"/>
                              </a:rPr>
                              <m:t>𝑖</m:t>
                            </m:r>
                          </m:e>
                        </m:acc>
                      </m:e>
                      <m:sub>
                        <m:r>
                          <a:rPr lang="es-EC" sz="1600" i="1">
                            <a:latin typeface="Cambria Math" panose="02040503050406030204" pitchFamily="18" charset="0"/>
                          </a:rPr>
                          <m:t>𝐿</m:t>
                        </m:r>
                        <m:r>
                          <a:rPr lang="es-EC" sz="1600">
                            <a:latin typeface="Cambria Math" panose="02040503050406030204" pitchFamily="18" charset="0"/>
                          </a:rPr>
                          <m:t>1</m:t>
                        </m:r>
                      </m:sub>
                    </m:sSub>
                    <m:d>
                      <m:dPr>
                        <m:ctrlPr>
                          <a:rPr lang="es-EC" sz="1600" i="1">
                            <a:latin typeface="Cambria Math" panose="02040503050406030204" pitchFamily="18" charset="0"/>
                          </a:rPr>
                        </m:ctrlPr>
                      </m:dPr>
                      <m:e>
                        <m:r>
                          <a:rPr lang="es-EC" sz="1600" i="1">
                            <a:latin typeface="Cambria Math" panose="02040503050406030204" pitchFamily="18" charset="0"/>
                          </a:rPr>
                          <m:t>𝑡</m:t>
                        </m:r>
                      </m:e>
                    </m:d>
                    <m:r>
                      <a:rPr lang="es-EC" sz="1600">
                        <a:latin typeface="Cambria Math" panose="02040503050406030204" pitchFamily="18" charset="0"/>
                      </a:rPr>
                      <m:t>, </m:t>
                    </m:r>
                    <m:sSub>
                      <m:sSubPr>
                        <m:ctrlPr>
                          <a:rPr lang="es-EC" sz="1600" i="1">
                            <a:latin typeface="Cambria Math" panose="02040503050406030204" pitchFamily="18" charset="0"/>
                          </a:rPr>
                        </m:ctrlPr>
                      </m:sSubPr>
                      <m:e>
                        <m:acc>
                          <m:accPr>
                            <m:chr m:val="̂"/>
                            <m:ctrlPr>
                              <a:rPr lang="es-EC" sz="1600" i="1">
                                <a:latin typeface="Cambria Math" panose="02040503050406030204" pitchFamily="18" charset="0"/>
                              </a:rPr>
                            </m:ctrlPr>
                          </m:accPr>
                          <m:e>
                            <m:r>
                              <a:rPr lang="es-EC" sz="1600" i="1">
                                <a:latin typeface="Cambria Math" panose="02040503050406030204" pitchFamily="18" charset="0"/>
                              </a:rPr>
                              <m:t>𝑖</m:t>
                            </m:r>
                          </m:e>
                        </m:acc>
                      </m:e>
                      <m:sub>
                        <m:r>
                          <a:rPr lang="es-EC" sz="1600" i="1">
                            <a:latin typeface="Cambria Math" panose="02040503050406030204" pitchFamily="18" charset="0"/>
                          </a:rPr>
                          <m:t>𝐿</m:t>
                        </m:r>
                        <m:r>
                          <a:rPr lang="es-EC" sz="1600">
                            <a:latin typeface="Cambria Math" panose="02040503050406030204" pitchFamily="18" charset="0"/>
                          </a:rPr>
                          <m:t>2</m:t>
                        </m:r>
                      </m:sub>
                    </m:sSub>
                    <m:d>
                      <m:dPr>
                        <m:ctrlPr>
                          <a:rPr lang="es-EC" sz="1600" i="1">
                            <a:latin typeface="Cambria Math" panose="02040503050406030204" pitchFamily="18" charset="0"/>
                          </a:rPr>
                        </m:ctrlPr>
                      </m:dPr>
                      <m:e>
                        <m:r>
                          <a:rPr lang="es-EC" sz="1600" i="1">
                            <a:latin typeface="Cambria Math" panose="02040503050406030204" pitchFamily="18" charset="0"/>
                          </a:rPr>
                          <m:t>𝑡</m:t>
                        </m:r>
                      </m:e>
                    </m:d>
                    <m:r>
                      <a:rPr lang="es-EC" sz="1600">
                        <a:latin typeface="Cambria Math" panose="02040503050406030204" pitchFamily="18" charset="0"/>
                      </a:rPr>
                      <m:t>, </m:t>
                    </m:r>
                    <m:sSub>
                      <m:sSubPr>
                        <m:ctrlPr>
                          <a:rPr lang="es-EC" sz="1600" i="1">
                            <a:latin typeface="Cambria Math" panose="02040503050406030204" pitchFamily="18" charset="0"/>
                          </a:rPr>
                        </m:ctrlPr>
                      </m:sSubPr>
                      <m:e>
                        <m:acc>
                          <m:accPr>
                            <m:chr m:val="̂"/>
                            <m:ctrlPr>
                              <a:rPr lang="es-EC" sz="1600" i="1">
                                <a:latin typeface="Cambria Math" panose="02040503050406030204" pitchFamily="18" charset="0"/>
                              </a:rPr>
                            </m:ctrlPr>
                          </m:accPr>
                          <m:e>
                            <m:r>
                              <a:rPr lang="es-EC" sz="1600" i="1">
                                <a:latin typeface="Cambria Math" panose="02040503050406030204" pitchFamily="18" charset="0"/>
                              </a:rPr>
                              <m:t>𝑖</m:t>
                            </m:r>
                          </m:e>
                        </m:acc>
                      </m:e>
                      <m:sub>
                        <m:r>
                          <a:rPr lang="es-EC" sz="1600" i="1">
                            <a:latin typeface="Cambria Math" panose="02040503050406030204" pitchFamily="18" charset="0"/>
                          </a:rPr>
                          <m:t>𝐶</m:t>
                        </m:r>
                        <m:r>
                          <a:rPr lang="es-EC" sz="1600">
                            <a:latin typeface="Cambria Math" panose="02040503050406030204" pitchFamily="18" charset="0"/>
                          </a:rPr>
                          <m:t>1</m:t>
                        </m:r>
                      </m:sub>
                    </m:sSub>
                    <m:d>
                      <m:dPr>
                        <m:ctrlPr>
                          <a:rPr lang="es-EC" sz="1600" i="1">
                            <a:latin typeface="Cambria Math" panose="02040503050406030204" pitchFamily="18" charset="0"/>
                          </a:rPr>
                        </m:ctrlPr>
                      </m:dPr>
                      <m:e>
                        <m:r>
                          <a:rPr lang="es-EC" sz="1600" i="1">
                            <a:latin typeface="Cambria Math" panose="02040503050406030204" pitchFamily="18" charset="0"/>
                          </a:rPr>
                          <m:t>𝑡</m:t>
                        </m:r>
                      </m:e>
                    </m:d>
                    <m:r>
                      <a:rPr lang="es-EC" sz="1600">
                        <a:latin typeface="Cambria Math" panose="02040503050406030204" pitchFamily="18" charset="0"/>
                      </a:rPr>
                      <m:t>, </m:t>
                    </m:r>
                    <m:sSub>
                      <m:sSubPr>
                        <m:ctrlPr>
                          <a:rPr lang="es-EC" sz="1600" i="1">
                            <a:latin typeface="Cambria Math" panose="02040503050406030204" pitchFamily="18" charset="0"/>
                          </a:rPr>
                        </m:ctrlPr>
                      </m:sSubPr>
                      <m:e>
                        <m:acc>
                          <m:accPr>
                            <m:chr m:val="̂"/>
                            <m:ctrlPr>
                              <a:rPr lang="es-EC" sz="1600" i="1">
                                <a:latin typeface="Cambria Math" panose="02040503050406030204" pitchFamily="18" charset="0"/>
                              </a:rPr>
                            </m:ctrlPr>
                          </m:accPr>
                          <m:e>
                            <m:r>
                              <a:rPr lang="es-EC" sz="1600" i="1">
                                <a:latin typeface="Cambria Math" panose="02040503050406030204" pitchFamily="18" charset="0"/>
                              </a:rPr>
                              <m:t>𝑖</m:t>
                            </m:r>
                          </m:e>
                        </m:acc>
                      </m:e>
                      <m:sub>
                        <m:r>
                          <a:rPr lang="es-EC" sz="1600" i="1">
                            <a:latin typeface="Cambria Math" panose="02040503050406030204" pitchFamily="18" charset="0"/>
                          </a:rPr>
                          <m:t>𝐶</m:t>
                        </m:r>
                        <m:r>
                          <a:rPr lang="es-EC" sz="1600">
                            <a:latin typeface="Cambria Math" panose="02040503050406030204" pitchFamily="18" charset="0"/>
                          </a:rPr>
                          <m:t>2</m:t>
                        </m:r>
                      </m:sub>
                    </m:sSub>
                    <m:d>
                      <m:dPr>
                        <m:ctrlPr>
                          <a:rPr lang="es-EC" sz="1600" i="1">
                            <a:latin typeface="Cambria Math" panose="02040503050406030204" pitchFamily="18" charset="0"/>
                          </a:rPr>
                        </m:ctrlPr>
                      </m:dPr>
                      <m:e>
                        <m:r>
                          <a:rPr lang="es-EC" sz="1600" i="1">
                            <a:latin typeface="Cambria Math" panose="02040503050406030204" pitchFamily="18" charset="0"/>
                          </a:rPr>
                          <m:t>𝑡</m:t>
                        </m:r>
                      </m:e>
                    </m:d>
                  </m:oMath>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228600" y="2132522"/>
                <a:ext cx="3733800" cy="890821"/>
              </a:xfrm>
              <a:prstGeom prst="rect">
                <a:avLst/>
              </a:prstGeom>
              <a:blipFill rotWithShape="0">
                <a:blip r:embed="rId4"/>
                <a:stretch>
                  <a:fillRect l="-654" t="-2055" b="-4110"/>
                </a:stretch>
              </a:blipFill>
            </p:spPr>
            <p:txBody>
              <a:bodyPr/>
              <a:lstStyle/>
              <a:p>
                <a:r>
                  <a:rPr lang="es-EC">
                    <a:noFill/>
                  </a:rPr>
                  <a:t> </a:t>
                </a:r>
              </a:p>
            </p:txBody>
          </p:sp>
        </mc:Fallback>
      </mc:AlternateContent>
      <p:pic>
        <p:nvPicPr>
          <p:cNvPr id="6" name="Imagen 5"/>
          <p:cNvPicPr>
            <a:picLocks noChangeAspect="1"/>
          </p:cNvPicPr>
          <p:nvPr/>
        </p:nvPicPr>
        <p:blipFill>
          <a:blip r:embed="rId5"/>
          <a:stretch>
            <a:fillRect/>
          </a:stretch>
        </p:blipFill>
        <p:spPr>
          <a:xfrm>
            <a:off x="0" y="3429000"/>
            <a:ext cx="5973798" cy="1698349"/>
          </a:xfrm>
          <a:prstGeom prst="rect">
            <a:avLst/>
          </a:prstGeom>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4046971237"/>
                  </p:ext>
                </p:extLst>
              </p:nvPr>
            </p:nvGraphicFramePr>
            <p:xfrm>
              <a:off x="6096000" y="3962400"/>
              <a:ext cx="2033166" cy="1889760"/>
            </p:xfrm>
            <a:graphic>
              <a:graphicData uri="http://schemas.openxmlformats.org/drawingml/2006/table">
                <a:tbl>
                  <a:tblPr firstRow="1" firstCol="1" bandRow="1"/>
                  <a:tblGrid>
                    <a:gridCol w="2033166"/>
                  </a:tblGrid>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den>
                                </m:f>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num>
                                  <m:den>
                                    <m:sSup>
                                      <m:sSup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up>
                                    </m:sSup>
                                  </m:den>
                                </m:f>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𝑔</m:t>
                                    </m:r>
                                  </m:sub>
                                </m:sSub>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en>
                                </m:f>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100" i="1">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244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𝐿</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C"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𝐶</m:t>
                                        </m:r>
                                        <m:r>
                                          <a:rPr lang="es-EC" sz="1100" i="1">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den>
                                </m:f>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4046971237"/>
                  </p:ext>
                </p:extLst>
              </p:nvPr>
            </p:nvGraphicFramePr>
            <p:xfrm>
              <a:off x="6096000" y="3962400"/>
              <a:ext cx="2033166" cy="1889760"/>
            </p:xfrm>
            <a:graphic>
              <a:graphicData uri="http://schemas.openxmlformats.org/drawingml/2006/table">
                <a:tbl>
                  <a:tblPr firstRow="1" firstCol="1" bandRow="1"/>
                  <a:tblGrid>
                    <a:gridCol w="2033166"/>
                  </a:tblGrid>
                  <a:tr h="472440">
                    <a:tc>
                      <a:txBody>
                        <a:bodyPr/>
                        <a:lstStyle/>
                        <a:p>
                          <a:endParaRPr lang="es-EC"/>
                        </a:p>
                      </a:txBody>
                      <a:tcPr marL="68580" marR="68580" marT="0" marB="0" anchor="ctr">
                        <a:lnL>
                          <a:noFill/>
                        </a:lnL>
                        <a:lnR>
                          <a:noFill/>
                        </a:lnR>
                        <a:lnT>
                          <a:noFill/>
                        </a:lnT>
                        <a:lnB>
                          <a:noFill/>
                        </a:lnB>
                        <a:blipFill rotWithShape="0">
                          <a:blip r:embed="rId6"/>
                          <a:stretch>
                            <a:fillRect b="-297436"/>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01299" b="-201299"/>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198718" b="-98718"/>
                          </a:stretch>
                        </a:blipFill>
                      </a:tcPr>
                    </a:tc>
                  </a:tr>
                  <a:tr h="472440">
                    <a:tc>
                      <a:txBody>
                        <a:bodyPr/>
                        <a:lstStyle/>
                        <a:p>
                          <a:endParaRPr lang="es-EC"/>
                        </a:p>
                      </a:txBody>
                      <a:tcPr marL="68580" marR="68580" marT="0" marB="0" anchor="ctr">
                        <a:lnL>
                          <a:noFill/>
                        </a:lnL>
                        <a:lnR>
                          <a:noFill/>
                        </a:lnR>
                        <a:lnT>
                          <a:noFill/>
                        </a:lnT>
                        <a:lnB>
                          <a:noFill/>
                        </a:lnB>
                        <a:blipFill rotWithShape="0">
                          <a:blip r:embed="rId6"/>
                          <a:stretch>
                            <a:fillRect t="-302597"/>
                          </a:stretch>
                        </a:blipFill>
                      </a:tcPr>
                    </a:tc>
                  </a:tr>
                </a:tbl>
              </a:graphicData>
            </a:graphic>
          </p:graphicFrame>
        </mc:Fallback>
      </mc:AlternateContent>
    </p:spTree>
    <p:extLst>
      <p:ext uri="{BB962C8B-B14F-4D97-AF65-F5344CB8AC3E}">
        <p14:creationId xmlns:p14="http://schemas.microsoft.com/office/powerpoint/2010/main" val="7357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83</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Modelo en espacio de estados</a:t>
            </a:r>
          </a:p>
        </p:txBody>
      </p:sp>
      <p:pic>
        <p:nvPicPr>
          <p:cNvPr id="25" name="Imagen 24"/>
          <p:cNvPicPr/>
          <p:nvPr/>
        </p:nvPicPr>
        <p:blipFill>
          <a:blip r:embed="rId3"/>
          <a:stretch>
            <a:fillRect/>
          </a:stretch>
        </p:blipFill>
        <p:spPr>
          <a:xfrm>
            <a:off x="4088765" y="1855492"/>
            <a:ext cx="4928870" cy="1486857"/>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481330" y="2048642"/>
                <a:ext cx="3733800" cy="1100558"/>
              </a:xfrm>
              <a:prstGeom prst="rect">
                <a:avLst/>
              </a:prstGeom>
            </p:spPr>
            <p:txBody>
              <a:bodyPr wrap="square">
                <a:spAutoFit/>
              </a:bodyPr>
              <a:lstStyle/>
              <a:p>
                <a:r>
                  <a:rPr lang="es-EC" sz="1600" dirty="0" smtClean="0">
                    <a:latin typeface="Times New Roman" panose="02020603050405020304" pitchFamily="18" charset="0"/>
                    <a:ea typeface="Times New Roman" panose="02020603050405020304" pitchFamily="18" charset="0"/>
                  </a:rPr>
                  <a:t>Punto de operación</a:t>
                </a: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Voltaje de entrada: </a:t>
                </a: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r>
                      <a:rPr lang="es-EC" sz="1600">
                        <a:latin typeface="Cambria Math" panose="02040503050406030204" pitchFamily="18" charset="0"/>
                      </a:rPr>
                      <m:t>=9</m:t>
                    </m:r>
                  </m:oMath>
                </a14:m>
                <a:r>
                  <a:rPr lang="es-EC" sz="1600" dirty="0"/>
                  <a:t> </a:t>
                </a:r>
                <a:r>
                  <a:rPr lang="es-EC" sz="1600" i="1" dirty="0" smtClean="0"/>
                  <a:t>V</a:t>
                </a:r>
                <a:endParaRPr lang="es-EC" sz="1600" i="1"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Voltaje de salida deseado: </a:t>
                </a:r>
                <a14:m>
                  <m:oMath xmlns:m="http://schemas.openxmlformats.org/officeDocument/2006/math">
                    <m:r>
                      <a:rPr lang="es-EC" sz="1600" i="1">
                        <a:latin typeface="Cambria Math" panose="02040503050406030204" pitchFamily="18" charset="0"/>
                      </a:rPr>
                      <m:t>𝑉</m:t>
                    </m:r>
                    <m:r>
                      <a:rPr lang="es-EC" sz="1600">
                        <a:latin typeface="Cambria Math" panose="02040503050406030204" pitchFamily="18" charset="0"/>
                      </a:rPr>
                      <m:t>=12</m:t>
                    </m:r>
                  </m:oMath>
                </a14:m>
                <a:r>
                  <a:rPr lang="es-EC" sz="1600" dirty="0" smtClean="0">
                    <a:latin typeface="Times New Roman" panose="02020603050405020304" pitchFamily="18" charset="0"/>
                  </a:rPr>
                  <a:t> </a:t>
                </a:r>
                <a:r>
                  <a:rPr lang="es-EC" sz="1600" i="1" dirty="0" smtClean="0">
                    <a:latin typeface="Times New Roman" panose="02020603050405020304" pitchFamily="18" charset="0"/>
                  </a:rPr>
                  <a:t>V</a:t>
                </a:r>
                <a:endParaRPr lang="es-EC" sz="1600" i="1" dirty="0">
                  <a:latin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Ciclo de trabajo: </a:t>
                </a:r>
                <a14:m>
                  <m:oMath xmlns:m="http://schemas.openxmlformats.org/officeDocument/2006/math">
                    <m:r>
                      <a:rPr lang="es-EC" sz="1600" i="1">
                        <a:latin typeface="Cambria Math" panose="02040503050406030204" pitchFamily="18" charset="0"/>
                      </a:rPr>
                      <m:t>𝐷</m:t>
                    </m:r>
                    <m:r>
                      <a:rPr lang="es-EC" sz="1600">
                        <a:latin typeface="Cambria Math" panose="02040503050406030204" pitchFamily="18" charset="0"/>
                      </a:rPr>
                      <m:t>=0.57</m:t>
                    </m:r>
                  </m:oMath>
                </a14:m>
                <a:endParaRPr lang="es-EC" sz="1600" dirty="0" smtClean="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81330" y="2048642"/>
                <a:ext cx="3733800" cy="1100558"/>
              </a:xfrm>
              <a:prstGeom prst="rect">
                <a:avLst/>
              </a:prstGeom>
              <a:blipFill rotWithShape="0">
                <a:blip r:embed="rId4"/>
                <a:stretch>
                  <a:fillRect l="-980" t="-1657" b="-6077"/>
                </a:stretch>
              </a:blipFill>
            </p:spPr>
            <p:txBody>
              <a:bodyPr/>
              <a:lstStyle/>
              <a:p>
                <a:r>
                  <a:rPr lang="es-EC">
                    <a:noFill/>
                  </a:rPr>
                  <a:t> </a:t>
                </a:r>
              </a:p>
            </p:txBody>
          </p:sp>
        </mc:Fallback>
      </mc:AlternateContent>
      <p:sp>
        <p:nvSpPr>
          <p:cNvPr id="11" name="Rectángulo 10"/>
          <p:cNvSpPr/>
          <p:nvPr/>
        </p:nvSpPr>
        <p:spPr>
          <a:xfrm>
            <a:off x="5105400" y="3699112"/>
            <a:ext cx="3733800" cy="1077218"/>
          </a:xfrm>
          <a:prstGeom prst="rect">
            <a:avLst/>
          </a:prstGeom>
        </p:spPr>
        <p:txBody>
          <a:bodyPr wrap="square">
            <a:spAutoFit/>
          </a:bodyPr>
          <a:lstStyle/>
          <a:p>
            <a:pPr marL="342900" indent="-342900">
              <a:buAutoNum type="arabicParenR"/>
            </a:pPr>
            <a:r>
              <a:rPr lang="es-EC" sz="1600" dirty="0" smtClean="0">
                <a:latin typeface="Times New Roman" panose="02020603050405020304" pitchFamily="18" charset="0"/>
                <a:ea typeface="Times New Roman" panose="02020603050405020304" pitchFamily="18" charset="0"/>
              </a:rPr>
              <a:t>Se obtiene la función de transferencia</a:t>
            </a:r>
          </a:p>
          <a:p>
            <a:pPr marL="342900" indent="-342900">
              <a:buFontTx/>
              <a:buAutoNum type="arabicParenR"/>
            </a:pPr>
            <a:r>
              <a:rPr lang="es-EC" sz="1600" dirty="0">
                <a:latin typeface="Times New Roman" panose="02020603050405020304" pitchFamily="18" charset="0"/>
                <a:ea typeface="Times New Roman" panose="02020603050405020304" pitchFamily="18" charset="0"/>
              </a:rPr>
              <a:t>Se comienza con un controlador </a:t>
            </a:r>
            <a:r>
              <a:rPr lang="es-EC" sz="1600" dirty="0" smtClean="0">
                <a:latin typeface="Times New Roman" panose="02020603050405020304" pitchFamily="18" charset="0"/>
                <a:ea typeface="Times New Roman" panose="02020603050405020304" pitchFamily="18" charset="0"/>
              </a:rPr>
              <a:t>proporcional P.</a:t>
            </a:r>
            <a:endParaRPr lang="es-EC" sz="1600" dirty="0">
              <a:latin typeface="Times New Roman" panose="02020603050405020304" pitchFamily="18" charset="0"/>
              <a:ea typeface="Times New Roman" panose="02020603050405020304" pitchFamily="18" charset="0"/>
            </a:endParaRPr>
          </a:p>
          <a:p>
            <a:pPr marL="342900" indent="-342900">
              <a:buAutoNum type="arabicParenR"/>
            </a:pPr>
            <a:r>
              <a:rPr lang="es-EC" sz="1600" dirty="0" smtClean="0">
                <a:latin typeface="Times New Roman" panose="02020603050405020304" pitchFamily="18" charset="0"/>
                <a:ea typeface="Times New Roman" panose="02020603050405020304" pitchFamily="18" charset="0"/>
              </a:rPr>
              <a:t>Se selecciona la ganancia proporcional</a:t>
            </a:r>
          </a:p>
        </p:txBody>
      </p:sp>
      <p:pic>
        <p:nvPicPr>
          <p:cNvPr id="14" name="Imagen 13" descr="E:\JONATHAN\UNIVERSIDAD\VIIIII TESIS\Tesis\Figuras\kp.png"/>
          <p:cNvPicPr/>
          <p:nvPr/>
        </p:nvPicPr>
        <p:blipFill rotWithShape="1">
          <a:blip r:embed="rId5">
            <a:extLst>
              <a:ext uri="{28A0092B-C50C-407E-A947-70E740481C1C}">
                <a14:useLocalDpi xmlns:a14="http://schemas.microsoft.com/office/drawing/2010/main" val="0"/>
              </a:ext>
            </a:extLst>
          </a:blip>
          <a:srcRect l="9832" t="6428" r="8453" b="2888"/>
          <a:stretch/>
        </p:blipFill>
        <p:spPr bwMode="auto">
          <a:xfrm>
            <a:off x="0" y="3482771"/>
            <a:ext cx="5105400" cy="25636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9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84</a:t>
            </a:fld>
            <a:endParaRPr lang="es-ES"/>
          </a:p>
        </p:txBody>
      </p:sp>
      <p:sp>
        <p:nvSpPr>
          <p:cNvPr id="16" name="Rectángulo 15"/>
          <p:cNvSpPr/>
          <p:nvPr/>
        </p:nvSpPr>
        <p:spPr>
          <a:xfrm>
            <a:off x="0" y="1306162"/>
            <a:ext cx="377444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Modelo en espacio de estados</a:t>
            </a:r>
          </a:p>
        </p:txBody>
      </p:sp>
      <p:pic>
        <p:nvPicPr>
          <p:cNvPr id="25" name="Imagen 24"/>
          <p:cNvPicPr/>
          <p:nvPr/>
        </p:nvPicPr>
        <p:blipFill>
          <a:blip r:embed="rId3"/>
          <a:stretch>
            <a:fillRect/>
          </a:stretch>
        </p:blipFill>
        <p:spPr>
          <a:xfrm>
            <a:off x="4088765" y="1855492"/>
            <a:ext cx="4928870" cy="1486857"/>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481330" y="2048642"/>
                <a:ext cx="3733800" cy="1100558"/>
              </a:xfrm>
              <a:prstGeom prst="rect">
                <a:avLst/>
              </a:prstGeom>
            </p:spPr>
            <p:txBody>
              <a:bodyPr wrap="square">
                <a:spAutoFit/>
              </a:bodyPr>
              <a:lstStyle/>
              <a:p>
                <a:r>
                  <a:rPr lang="es-EC" sz="1600" dirty="0" smtClean="0">
                    <a:latin typeface="Times New Roman" panose="02020603050405020304" pitchFamily="18" charset="0"/>
                    <a:ea typeface="Times New Roman" panose="02020603050405020304" pitchFamily="18" charset="0"/>
                  </a:rPr>
                  <a:t>Punto de operación</a:t>
                </a: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Voltaje de entrada: </a:t>
                </a: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𝑔</m:t>
                        </m:r>
                      </m:sub>
                    </m:sSub>
                    <m:r>
                      <a:rPr lang="es-EC" sz="1600">
                        <a:latin typeface="Cambria Math" panose="02040503050406030204" pitchFamily="18" charset="0"/>
                      </a:rPr>
                      <m:t>=9</m:t>
                    </m:r>
                  </m:oMath>
                </a14:m>
                <a:r>
                  <a:rPr lang="es-EC" sz="1600" dirty="0"/>
                  <a:t> </a:t>
                </a:r>
                <a:r>
                  <a:rPr lang="es-EC" sz="1600" i="1" dirty="0" smtClean="0"/>
                  <a:t>V</a:t>
                </a:r>
                <a:endParaRPr lang="es-EC" sz="1600" i="1" dirty="0" smtClean="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Voltaje de salida deseado: </a:t>
                </a:r>
                <a14:m>
                  <m:oMath xmlns:m="http://schemas.openxmlformats.org/officeDocument/2006/math">
                    <m:r>
                      <a:rPr lang="es-EC" sz="1600" i="1">
                        <a:latin typeface="Cambria Math" panose="02040503050406030204" pitchFamily="18" charset="0"/>
                      </a:rPr>
                      <m:t>𝑉</m:t>
                    </m:r>
                    <m:r>
                      <a:rPr lang="es-EC" sz="1600">
                        <a:latin typeface="Cambria Math" panose="02040503050406030204" pitchFamily="18" charset="0"/>
                      </a:rPr>
                      <m:t>=12</m:t>
                    </m:r>
                  </m:oMath>
                </a14:m>
                <a:r>
                  <a:rPr lang="es-EC" sz="1600" dirty="0" smtClean="0">
                    <a:latin typeface="Times New Roman" panose="02020603050405020304" pitchFamily="18" charset="0"/>
                  </a:rPr>
                  <a:t> </a:t>
                </a:r>
                <a:r>
                  <a:rPr lang="es-EC" sz="1600" i="1" dirty="0" smtClean="0">
                    <a:latin typeface="Times New Roman" panose="02020603050405020304" pitchFamily="18" charset="0"/>
                  </a:rPr>
                  <a:t>V</a:t>
                </a:r>
                <a:endParaRPr lang="es-EC" sz="1600" i="1" dirty="0">
                  <a:latin typeface="Times New Roman" panose="02020603050405020304" pitchFamily="18" charset="0"/>
                </a:endParaRPr>
              </a:p>
              <a:p>
                <a:pPr marL="285750" indent="-285750">
                  <a:buFont typeface="Arial" panose="020B0604020202020204" pitchFamily="34" charset="0"/>
                  <a:buChar char="•"/>
                </a:pPr>
                <a:r>
                  <a:rPr lang="es-EC" sz="1600" dirty="0" smtClean="0">
                    <a:latin typeface="Times New Roman" panose="02020603050405020304" pitchFamily="18" charset="0"/>
                    <a:ea typeface="Times New Roman" panose="02020603050405020304" pitchFamily="18" charset="0"/>
                  </a:rPr>
                  <a:t>Ciclo de trabajo: </a:t>
                </a:r>
                <a14:m>
                  <m:oMath xmlns:m="http://schemas.openxmlformats.org/officeDocument/2006/math">
                    <m:r>
                      <a:rPr lang="es-EC" sz="1600" i="1">
                        <a:latin typeface="Cambria Math" panose="02040503050406030204" pitchFamily="18" charset="0"/>
                      </a:rPr>
                      <m:t>𝐷</m:t>
                    </m:r>
                    <m:r>
                      <a:rPr lang="es-EC" sz="1600">
                        <a:latin typeface="Cambria Math" panose="02040503050406030204" pitchFamily="18" charset="0"/>
                      </a:rPr>
                      <m:t>=0.57</m:t>
                    </m:r>
                  </m:oMath>
                </a14:m>
                <a:endParaRPr lang="es-EC" sz="1600" dirty="0" smtClean="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81330" y="2048642"/>
                <a:ext cx="3733800" cy="1100558"/>
              </a:xfrm>
              <a:prstGeom prst="rect">
                <a:avLst/>
              </a:prstGeom>
              <a:blipFill rotWithShape="0">
                <a:blip r:embed="rId4"/>
                <a:stretch>
                  <a:fillRect l="-980" t="-1657" b="-6077"/>
                </a:stretch>
              </a:blipFill>
            </p:spPr>
            <p:txBody>
              <a:bodyPr/>
              <a:lstStyle/>
              <a:p>
                <a:r>
                  <a:rPr lang="es-EC">
                    <a:noFill/>
                  </a:rPr>
                  <a:t> </a:t>
                </a:r>
              </a:p>
            </p:txBody>
          </p:sp>
        </mc:Fallback>
      </mc:AlternateContent>
      <p:sp>
        <p:nvSpPr>
          <p:cNvPr id="11" name="Rectángulo 10"/>
          <p:cNvSpPr/>
          <p:nvPr/>
        </p:nvSpPr>
        <p:spPr>
          <a:xfrm>
            <a:off x="5105400" y="3699112"/>
            <a:ext cx="3733800" cy="2062103"/>
          </a:xfrm>
          <a:prstGeom prst="rect">
            <a:avLst/>
          </a:prstGeom>
        </p:spPr>
        <p:txBody>
          <a:bodyPr wrap="square">
            <a:spAutoFit/>
          </a:bodyPr>
          <a:lstStyle/>
          <a:p>
            <a:pPr marL="342900" indent="-342900">
              <a:buAutoNum type="arabicParenR"/>
            </a:pPr>
            <a:r>
              <a:rPr lang="es-EC" sz="1600" dirty="0" smtClean="0">
                <a:latin typeface="Times New Roman" panose="02020603050405020304" pitchFamily="18" charset="0"/>
                <a:ea typeface="Times New Roman" panose="02020603050405020304" pitchFamily="18" charset="0"/>
              </a:rPr>
              <a:t>Se obtiene la función de transferencia</a:t>
            </a:r>
          </a:p>
          <a:p>
            <a:pPr marL="342900" indent="-342900">
              <a:buFontTx/>
              <a:buAutoNum type="arabicParenR"/>
            </a:pPr>
            <a:r>
              <a:rPr lang="es-EC" sz="1600" dirty="0">
                <a:latin typeface="Times New Roman" panose="02020603050405020304" pitchFamily="18" charset="0"/>
                <a:ea typeface="Times New Roman" panose="02020603050405020304" pitchFamily="18" charset="0"/>
              </a:rPr>
              <a:t>Se comienza con un controlador </a:t>
            </a:r>
            <a:r>
              <a:rPr lang="es-EC" sz="1600" dirty="0" smtClean="0">
                <a:latin typeface="Times New Roman" panose="02020603050405020304" pitchFamily="18" charset="0"/>
                <a:ea typeface="Times New Roman" panose="02020603050405020304" pitchFamily="18" charset="0"/>
              </a:rPr>
              <a:t>proporcional P.</a:t>
            </a:r>
            <a:endParaRPr lang="es-EC" sz="1600" dirty="0">
              <a:latin typeface="Times New Roman" panose="02020603050405020304" pitchFamily="18" charset="0"/>
              <a:ea typeface="Times New Roman" panose="02020603050405020304" pitchFamily="18" charset="0"/>
            </a:endParaRPr>
          </a:p>
          <a:p>
            <a:pPr marL="342900" indent="-342900">
              <a:buAutoNum type="arabicParenR"/>
            </a:pPr>
            <a:r>
              <a:rPr lang="es-EC" sz="1600" dirty="0" smtClean="0">
                <a:latin typeface="Times New Roman" panose="02020603050405020304" pitchFamily="18" charset="0"/>
                <a:ea typeface="Times New Roman" panose="02020603050405020304" pitchFamily="18" charset="0"/>
              </a:rPr>
              <a:t>Se selecciona la ganancia proporcional</a:t>
            </a:r>
          </a:p>
          <a:p>
            <a:pPr marL="342900" indent="-342900">
              <a:buAutoNum type="arabicParenR"/>
            </a:pPr>
            <a:r>
              <a:rPr lang="es-EC" sz="1600" dirty="0" smtClean="0">
                <a:latin typeface="Times New Roman" panose="02020603050405020304" pitchFamily="18" charset="0"/>
                <a:ea typeface="Times New Roman" panose="02020603050405020304" pitchFamily="18" charset="0"/>
              </a:rPr>
              <a:t>Se sigue con el controlador PI </a:t>
            </a:r>
          </a:p>
          <a:p>
            <a:pPr marL="342900" indent="-342900">
              <a:buAutoNum type="arabicParenR"/>
            </a:pPr>
            <a:r>
              <a:rPr lang="es-EC" sz="1600" dirty="0" smtClean="0">
                <a:latin typeface="Times New Roman" panose="02020603050405020304" pitchFamily="18" charset="0"/>
                <a:ea typeface="Times New Roman" panose="02020603050405020304" pitchFamily="18" charset="0"/>
              </a:rPr>
              <a:t>Se selecciona la ganancia integral con la ganancia proporcional establecida anteriormente</a:t>
            </a:r>
          </a:p>
        </p:txBody>
      </p:sp>
      <p:pic>
        <p:nvPicPr>
          <p:cNvPr id="10" name="Imagen 9" descr="E:\JONATHAN\UNIVERSIDAD\VIIIII TESIS\Tesis\Figuras\ki.png"/>
          <p:cNvPicPr/>
          <p:nvPr/>
        </p:nvPicPr>
        <p:blipFill rotWithShape="1">
          <a:blip r:embed="rId5">
            <a:extLst>
              <a:ext uri="{28A0092B-C50C-407E-A947-70E740481C1C}">
                <a14:useLocalDpi xmlns:a14="http://schemas.microsoft.com/office/drawing/2010/main" val="0"/>
              </a:ext>
            </a:extLst>
          </a:blip>
          <a:srcRect l="10086" t="6427" r="8681" b="3591"/>
          <a:stretch/>
        </p:blipFill>
        <p:spPr bwMode="auto">
          <a:xfrm>
            <a:off x="254000" y="3444305"/>
            <a:ext cx="4851400" cy="2560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00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3) – </a:t>
            </a:r>
            <a:r>
              <a:rPr lang="en-US" sz="3200" b="1" spc="50" dirty="0" err="1" smtClean="0">
                <a:ln w="11430"/>
              </a:rPr>
              <a:t>Diseño</a:t>
            </a:r>
            <a:r>
              <a:rPr lang="en-US" sz="3200" b="1" spc="50" dirty="0" smtClean="0">
                <a:ln w="11430"/>
              </a:rPr>
              <a:t> del </a:t>
            </a:r>
            <a:r>
              <a:rPr lang="en-US" sz="3200" b="1" spc="50" dirty="0" err="1" smtClean="0">
                <a:ln w="11430"/>
              </a:rPr>
              <a:t>controlador</a:t>
            </a:r>
            <a:r>
              <a:rPr lang="en-US" sz="3200" b="1" spc="50" dirty="0" smtClean="0">
                <a:ln w="11430"/>
              </a:rPr>
              <a:t> PI</a:t>
            </a: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85</a:t>
            </a:fld>
            <a:endParaRPr lang="es-ES"/>
          </a:p>
        </p:txBody>
      </p:sp>
      <p:sp>
        <p:nvSpPr>
          <p:cNvPr id="14" name="Rectángulo 13"/>
          <p:cNvSpPr/>
          <p:nvPr/>
        </p:nvSpPr>
        <p:spPr>
          <a:xfrm>
            <a:off x="187960" y="1803474"/>
            <a:ext cx="32004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PI propuesto para el convertidor dc-dc Zeta</a:t>
            </a:r>
          </a:p>
        </p:txBody>
      </p:sp>
      <mc:AlternateContent xmlns:mc="http://schemas.openxmlformats.org/markup-compatibility/2006" xmlns:a14="http://schemas.microsoft.com/office/drawing/2010/main">
        <mc:Choice Requires="a14">
          <p:sp>
            <p:nvSpPr>
              <p:cNvPr id="5" name="Rectángulo 4"/>
              <p:cNvSpPr/>
              <p:nvPr/>
            </p:nvSpPr>
            <p:spPr>
              <a:xfrm>
                <a:off x="4581000" y="2808570"/>
                <a:ext cx="2761525"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PI</m:t>
                      </m:r>
                      <m:r>
                        <a:rPr lang="es-EC" b="0" i="0" smtClean="0">
                          <a:latin typeface="Cambria Math" panose="02040503050406030204" pitchFamily="18" charset="0"/>
                        </a:rPr>
                        <m:t>: </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1">
                                  <a:latin typeface="Cambria Math" panose="02040503050406030204" pitchFamily="18" charset="0"/>
                                </a:rPr>
                                <m:t>𝑈</m:t>
                              </m:r>
                              <m:r>
                                <a:rPr lang="es-EC" i="0">
                                  <a:latin typeface="Cambria Math" panose="02040503050406030204" pitchFamily="18" charset="0"/>
                                </a:rPr>
                                <m:t>(</m:t>
                              </m:r>
                              <m:r>
                                <a:rPr lang="es-EC" i="1">
                                  <a:latin typeface="Cambria Math" panose="02040503050406030204" pitchFamily="18" charset="0"/>
                                </a:rPr>
                                <m:t>𝑠</m:t>
                              </m:r>
                            </m:e>
                          </m:d>
                        </m:num>
                        <m:den>
                          <m:d>
                            <m:dPr>
                              <m:begChr m:val=""/>
                              <m:ctrlPr>
                                <a:rPr lang="es-EC" i="1">
                                  <a:latin typeface="Cambria Math" panose="02040503050406030204" pitchFamily="18" charset="0"/>
                                </a:rPr>
                              </m:ctrlPr>
                            </m:dPr>
                            <m:e>
                              <m:r>
                                <a:rPr lang="es-EC" i="1">
                                  <a:latin typeface="Cambria Math" panose="02040503050406030204" pitchFamily="18" charset="0"/>
                                </a:rPr>
                                <m:t>𝐸</m:t>
                              </m:r>
                              <m:r>
                                <a:rPr lang="es-EC" i="0">
                                  <a:latin typeface="Cambria Math" panose="02040503050406030204" pitchFamily="18" charset="0"/>
                                </a:rPr>
                                <m:t>(</m:t>
                              </m:r>
                              <m:r>
                                <a:rPr lang="es-EC" i="1">
                                  <a:latin typeface="Cambria Math" panose="02040503050406030204" pitchFamily="18" charset="0"/>
                                </a:rPr>
                                <m:t>𝑠</m:t>
                              </m:r>
                            </m:e>
                          </m:d>
                        </m:den>
                      </m:f>
                      <m:r>
                        <a:rPr lang="es-EC" i="0">
                          <a:latin typeface="Cambria Math" panose="02040503050406030204" pitchFamily="18" charset="0"/>
                        </a:rPr>
                        <m:t>=</m:t>
                      </m:r>
                      <m:r>
                        <a:rPr lang="es-EC" b="0" i="1" smtClean="0">
                          <a:latin typeface="Cambria Math" panose="02040503050406030204" pitchFamily="18" charset="0"/>
                        </a:rPr>
                        <m:t>0,0031</m:t>
                      </m:r>
                      <m:r>
                        <a:rPr lang="es-EC" i="0">
                          <a:latin typeface="Cambria Math" panose="02040503050406030204" pitchFamily="18" charset="0"/>
                        </a:rPr>
                        <m:t>+</m:t>
                      </m:r>
                      <m:f>
                        <m:fPr>
                          <m:ctrlPr>
                            <a:rPr lang="es-EC" i="1">
                              <a:latin typeface="Cambria Math" panose="02040503050406030204" pitchFamily="18" charset="0"/>
                            </a:rPr>
                          </m:ctrlPr>
                        </m:fPr>
                        <m:num>
                          <m:r>
                            <a:rPr lang="es-EC" b="0" i="1" smtClean="0">
                              <a:latin typeface="Cambria Math" panose="02040503050406030204" pitchFamily="18" charset="0"/>
                            </a:rPr>
                            <m:t>1,19</m:t>
                          </m:r>
                        </m:num>
                        <m:den>
                          <m:r>
                            <a:rPr lang="es-EC" i="1">
                              <a:latin typeface="Cambria Math" panose="02040503050406030204" pitchFamily="18" charset="0"/>
                            </a:rPr>
                            <m:t>𝑠</m:t>
                          </m:r>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581000" y="2808570"/>
                <a:ext cx="2761525" cy="679032"/>
              </a:xfrm>
              <a:prstGeom prst="rect">
                <a:avLst/>
              </a:prstGeom>
              <a:blipFill rotWithShape="0">
                <a:blip r:embed="rId3"/>
                <a:stretch>
                  <a:fillRect/>
                </a:stretch>
              </a:blipFill>
            </p:spPr>
            <p:txBody>
              <a:bodyPr/>
              <a:lstStyle/>
              <a:p>
                <a:r>
                  <a:rPr lang="es-EC">
                    <a:noFill/>
                  </a:rPr>
                  <a:t> </a:t>
                </a:r>
              </a:p>
            </p:txBody>
          </p:sp>
        </mc:Fallback>
      </mc:AlternateContent>
      <p:pic>
        <p:nvPicPr>
          <p:cNvPr id="12" name="Imagen 11"/>
          <p:cNvPicPr/>
          <p:nvPr/>
        </p:nvPicPr>
        <p:blipFill>
          <a:blip r:embed="rId4"/>
          <a:stretch>
            <a:fillRect/>
          </a:stretch>
        </p:blipFill>
        <p:spPr>
          <a:xfrm>
            <a:off x="3452495" y="1520411"/>
            <a:ext cx="5244465" cy="1227820"/>
          </a:xfrm>
          <a:prstGeom prst="rect">
            <a:avLst/>
          </a:prstGeom>
        </p:spPr>
      </p:pic>
      <p:pic>
        <p:nvPicPr>
          <p:cNvPr id="15" name="Imagen 14"/>
          <p:cNvPicPr/>
          <p:nvPr/>
        </p:nvPicPr>
        <p:blipFill>
          <a:blip r:embed="rId5"/>
          <a:stretch>
            <a:fillRect/>
          </a:stretch>
        </p:blipFill>
        <p:spPr>
          <a:xfrm>
            <a:off x="3157443" y="1223102"/>
            <a:ext cx="5608637" cy="4548958"/>
          </a:xfrm>
          <a:prstGeom prst="rect">
            <a:avLst/>
          </a:prstGeom>
        </p:spPr>
      </p:pic>
    </p:spTree>
    <p:extLst>
      <p:ext uri="{BB962C8B-B14F-4D97-AF65-F5344CB8AC3E}">
        <p14:creationId xmlns:p14="http://schemas.microsoft.com/office/powerpoint/2010/main" val="21699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METODOLOGÍA Y RESULTADOS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86</a:t>
            </a:fld>
            <a:endParaRPr lang="es-ES"/>
          </a:p>
        </p:txBody>
      </p:sp>
      <p:graphicFrame>
        <p:nvGraphicFramePr>
          <p:cNvPr id="5" name="Diagrama 4"/>
          <p:cNvGraphicFramePr/>
          <p:nvPr>
            <p:extLst/>
          </p:nvPr>
        </p:nvGraphicFramePr>
        <p:xfrm>
          <a:off x="457200" y="879870"/>
          <a:ext cx="7743818" cy="47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295400" y="3733800"/>
            <a:ext cx="7026442" cy="1080000"/>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17192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87</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Durante el arranque</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35940" y="2678157"/>
                <a:ext cx="1905000" cy="600164"/>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s-EC" i="1" smtClean="0">
                            <a:latin typeface="Cambria Math" panose="02040503050406030204" pitchFamily="18" charset="0"/>
                          </a:rPr>
                        </m:ctrlPr>
                      </m:sSubPr>
                      <m:e>
                        <m:r>
                          <a:rPr lang="es-EC" b="0" i="1" smtClean="0">
                            <a:latin typeface="Cambria Math" panose="02040503050406030204" pitchFamily="18" charset="0"/>
                          </a:rPr>
                          <m:t>𝑉</m:t>
                        </m:r>
                      </m:e>
                      <m:sub>
                        <m:r>
                          <m:rPr>
                            <m:sty m:val="p"/>
                          </m:rPr>
                          <a:rPr lang="es-EC" b="0" i="0" smtClean="0">
                            <a:latin typeface="Cambria Math" panose="02040503050406030204" pitchFamily="18" charset="0"/>
                          </a:rPr>
                          <m:t>ref</m:t>
                        </m:r>
                      </m:sub>
                    </m:sSub>
                    <m:r>
                      <a:rPr lang="es-EC" b="0" i="1" smtClean="0">
                        <a:latin typeface="Cambria Math" panose="02040503050406030204" pitchFamily="18" charset="0"/>
                      </a:rPr>
                      <m:t>=</m:t>
                    </m:r>
                    <m:r>
                      <a:rPr lang="es-EC" i="1" smtClean="0">
                        <a:latin typeface="Cambria Math" panose="02040503050406030204" pitchFamily="18" charset="0"/>
                      </a:rPr>
                      <m:t>1</m:t>
                    </m:r>
                    <m:r>
                      <a:rPr lang="es-EC" b="0" i="1" smtClean="0">
                        <a:latin typeface="Cambria Math" panose="02040503050406030204" pitchFamily="18" charset="0"/>
                      </a:rPr>
                      <m:t>2 </m:t>
                    </m:r>
                    <m:r>
                      <a:rPr lang="es-EC" b="0" i="1" smtClean="0">
                        <a:latin typeface="Cambria Math" panose="02040503050406030204" pitchFamily="18" charset="0"/>
                      </a:rPr>
                      <m:t>𝑉</m:t>
                    </m:r>
                  </m:oMath>
                </a14:m>
                <a:endParaRPr lang="es-EC" dirty="0"/>
              </a:p>
              <a:p>
                <a:pPr marL="285750" indent="-285750">
                  <a:buFont typeface="Arial" panose="020B0604020202020204" pitchFamily="34" charset="0"/>
                  <a:buChar char="•"/>
                </a:pPr>
                <a:endParaRPr lang="es-EC" sz="1500" dirty="0"/>
              </a:p>
            </p:txBody>
          </p:sp>
        </mc:Choice>
        <mc:Fallback xmlns="">
          <p:sp>
            <p:nvSpPr>
              <p:cNvPr id="23" name="Rectángulo 22"/>
              <p:cNvSpPr>
                <a:spLocks noRot="1" noChangeAspect="1" noMove="1" noResize="1" noEditPoints="1" noAdjustHandles="1" noChangeArrowheads="1" noChangeShapeType="1" noTextEdit="1"/>
              </p:cNvSpPr>
              <p:nvPr/>
            </p:nvSpPr>
            <p:spPr>
              <a:xfrm>
                <a:off x="535940" y="2678157"/>
                <a:ext cx="1905000" cy="600164"/>
              </a:xfrm>
              <a:prstGeom prst="rect">
                <a:avLst/>
              </a:prstGeom>
              <a:blipFill rotWithShape="0">
                <a:blip r:embed="rId3"/>
                <a:stretch>
                  <a:fillRect l="-2244" t="-2020"/>
                </a:stretch>
              </a:blipFill>
            </p:spPr>
            <p:txBody>
              <a:bodyPr/>
              <a:lstStyle/>
              <a:p>
                <a:r>
                  <a:rPr lang="es-EC">
                    <a:noFill/>
                  </a:rPr>
                  <a:t> </a:t>
                </a:r>
              </a:p>
            </p:txBody>
          </p:sp>
        </mc:Fallback>
      </mc:AlternateContent>
      <p:pic>
        <p:nvPicPr>
          <p:cNvPr id="20" name="Imagen 19" descr="E:\JONATHAN\UNIVERSIDAD\VIIIII TESIS\Tesis\Figuras\p1.png"/>
          <p:cNvPicPr/>
          <p:nvPr/>
        </p:nvPicPr>
        <p:blipFill rotWithShape="1">
          <a:blip r:embed="rId4">
            <a:extLst>
              <a:ext uri="{28A0092B-C50C-407E-A947-70E740481C1C}">
                <a14:useLocalDpi xmlns:a14="http://schemas.microsoft.com/office/drawing/2010/main" val="0"/>
              </a:ext>
            </a:extLst>
          </a:blip>
          <a:srcRect l="7927" t="3256" r="8313" b="3927"/>
          <a:stretch/>
        </p:blipFill>
        <p:spPr bwMode="auto">
          <a:xfrm>
            <a:off x="2240280" y="1447800"/>
            <a:ext cx="6477000" cy="306469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615493859"/>
                  </p:ext>
                </p:extLst>
              </p:nvPr>
            </p:nvGraphicFramePr>
            <p:xfrm>
              <a:off x="228600" y="4637400"/>
              <a:ext cx="5981700" cy="1496949"/>
            </p:xfrm>
            <a:graphic>
              <a:graphicData uri="http://schemas.openxmlformats.org/drawingml/2006/table">
                <a:tbl>
                  <a:tblPr firstRow="1" firstCol="1" bandRow="1">
                    <a:tableStyleId>{5C22544A-7EE6-4342-B048-85BDC9FD1C3A}</a:tableStyleId>
                  </a:tblPr>
                  <a:tblGrid>
                    <a:gridCol w="1633005"/>
                    <a:gridCol w="1708373"/>
                    <a:gridCol w="1679661"/>
                    <a:gridCol w="960661"/>
                  </a:tblGrid>
                  <a:tr h="318897">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2.5</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36</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51.91</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0.83</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0.08</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Tiempo de establecimiento [seg]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20.34×</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7.17×</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31.5×</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615493859"/>
                  </p:ext>
                </p:extLst>
              </p:nvPr>
            </p:nvGraphicFramePr>
            <p:xfrm>
              <a:off x="228600" y="4637400"/>
              <a:ext cx="5981700" cy="1471041"/>
            </p:xfrm>
            <a:graphic>
              <a:graphicData uri="http://schemas.openxmlformats.org/drawingml/2006/table">
                <a:tbl>
                  <a:tblPr firstRow="1" firstCol="1" bandRow="1">
                    <a:tableStyleId>{5C22544A-7EE6-4342-B048-85BDC9FD1C3A}</a:tableStyleId>
                  </a:tblPr>
                  <a:tblGrid>
                    <a:gridCol w="1633005"/>
                    <a:gridCol w="1708373"/>
                    <a:gridCol w="1679661"/>
                    <a:gridCol w="960661"/>
                  </a:tblGrid>
                  <a:tr h="382778">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2707">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5730" t="-127778" r="-155516" b="-261111"/>
                          </a:stretch>
                        </a:blipFill>
                      </a:tcPr>
                    </a:tc>
                    <a:tc>
                      <a:txBody>
                        <a:bodyPr/>
                        <a:lstStyle/>
                        <a:p>
                          <a:endParaRPr lang="es-EC"/>
                        </a:p>
                      </a:txBody>
                      <a:tcPr marL="68580" marR="68580" marT="0" marB="0" anchor="ctr">
                        <a:blipFill rotWithShape="0">
                          <a:blip r:embed="rId5"/>
                          <a:stretch>
                            <a:fillRect l="-200000" t="-127778" r="-58909" b="-261111"/>
                          </a:stretch>
                        </a:blipFill>
                      </a:tcPr>
                    </a:tc>
                    <a:tc>
                      <a:txBody>
                        <a:bodyPr/>
                        <a:lstStyle/>
                        <a:p>
                          <a:endParaRPr lang="es-EC"/>
                        </a:p>
                      </a:txBody>
                      <a:tcPr marL="68580" marR="68580" marT="0" marB="0" anchor="ctr">
                        <a:blipFill rotWithShape="0">
                          <a:blip r:embed="rId5"/>
                          <a:stretch>
                            <a:fillRect l="-522152" t="-127778" r="-2532" b="-261111"/>
                          </a:stretch>
                        </a:blipFill>
                      </a:tcPr>
                    </a:tc>
                  </a:tr>
                  <a:tr h="38277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5730" t="-195238" r="-155516" b="-123810"/>
                          </a:stretch>
                        </a:blipFill>
                      </a:tcPr>
                    </a:tc>
                    <a:tc>
                      <a:txBody>
                        <a:bodyPr/>
                        <a:lstStyle/>
                        <a:p>
                          <a:endParaRPr lang="es-EC"/>
                        </a:p>
                      </a:txBody>
                      <a:tcPr marL="68580" marR="68580" marT="0" marB="0" anchor="ctr">
                        <a:blipFill rotWithShape="0">
                          <a:blip r:embed="rId5"/>
                          <a:stretch>
                            <a:fillRect l="-200000" t="-195238" r="-58909" b="-123810"/>
                          </a:stretch>
                        </a:blipFill>
                      </a:tcPr>
                    </a:tc>
                    <a:tc>
                      <a:txBody>
                        <a:bodyPr/>
                        <a:lstStyle/>
                        <a:p>
                          <a:endParaRPr lang="es-EC"/>
                        </a:p>
                      </a:txBody>
                      <a:tcPr marL="68580" marR="68580" marT="0" marB="0" anchor="ctr">
                        <a:blipFill rotWithShape="0">
                          <a:blip r:embed="rId5"/>
                          <a:stretch>
                            <a:fillRect l="-522152" t="-195238" r="-2532" b="-123810"/>
                          </a:stretch>
                        </a:blipFill>
                      </a:tcPr>
                    </a:tc>
                  </a:tr>
                  <a:tr h="382778">
                    <a:tc>
                      <a:txBody>
                        <a:bodyPr/>
                        <a:lstStyle/>
                        <a:p>
                          <a:pPr>
                            <a:lnSpc>
                              <a:spcPct val="107000"/>
                            </a:lnSpc>
                            <a:spcAft>
                              <a:spcPts val="1000"/>
                            </a:spcAft>
                          </a:pPr>
                          <a:r>
                            <a:rPr lang="es-EC" sz="1200">
                              <a:effectLst/>
                            </a:rPr>
                            <a:t>Tiempo de establecimiento [seg]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s-EC"/>
                        </a:p>
                      </a:txBody>
                      <a:tcPr marL="68580" marR="68580" marT="0" marB="0" anchor="ctr">
                        <a:blipFill rotWithShape="0">
                          <a:blip r:embed="rId5"/>
                          <a:stretch>
                            <a:fillRect l="-95730" t="-295238" r="-155516" b="-23810"/>
                          </a:stretch>
                        </a:blipFill>
                      </a:tcPr>
                    </a:tc>
                    <a:tc>
                      <a:txBody>
                        <a:bodyPr/>
                        <a:lstStyle/>
                        <a:p>
                          <a:endParaRPr lang="es-EC"/>
                        </a:p>
                      </a:txBody>
                      <a:tcPr marL="68580" marR="68580" marT="0" marB="0" anchor="ctr">
                        <a:blipFill rotWithShape="0">
                          <a:blip r:embed="rId5"/>
                          <a:stretch>
                            <a:fillRect l="-200000" t="-295238" r="-58909" b="-23810"/>
                          </a:stretch>
                        </a:blipFill>
                      </a:tcPr>
                    </a:tc>
                    <a:tc>
                      <a:txBody>
                        <a:bodyPr/>
                        <a:lstStyle/>
                        <a:p>
                          <a:endParaRPr lang="es-EC"/>
                        </a:p>
                      </a:txBody>
                      <a:tcPr marL="68580" marR="68580" marT="0" marB="0" anchor="ctr">
                        <a:blipFill rotWithShape="0">
                          <a:blip r:embed="rId5"/>
                          <a:stretch>
                            <a:fillRect l="-522152" t="-295238" r="-2532" b="-23810"/>
                          </a:stretch>
                        </a:blipFill>
                      </a:tcPr>
                    </a:tc>
                  </a:tr>
                </a:tbl>
              </a:graphicData>
            </a:graphic>
          </p:graphicFrame>
        </mc:Fallback>
      </mc:AlternateContent>
      <p:sp>
        <p:nvSpPr>
          <p:cNvPr id="7" name="Rectangle 1"/>
          <p:cNvSpPr>
            <a:spLocks noChangeArrowheads="1"/>
          </p:cNvSpPr>
          <p:nvPr/>
        </p:nvSpPr>
        <p:spPr bwMode="auto">
          <a:xfrm>
            <a:off x="6511290" y="4942033"/>
            <a:ext cx="202692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Desempe</a:t>
            </a:r>
            <a:r>
              <a:rPr kumimoji="0" lang="es-EC" altLang="es-EC" sz="1600" b="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 los tres controladores</a:t>
            </a:r>
            <a:endParaRPr kumimoji="0" lang="es-EC" altLang="es-EC" sz="1600" b="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21" name="Rectángulo 20"/>
          <p:cNvSpPr/>
          <p:nvPr/>
        </p:nvSpPr>
        <p:spPr>
          <a:xfrm>
            <a:off x="1828800" y="4588858"/>
            <a:ext cx="1752600" cy="1519583"/>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9214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88</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de carga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71500" y="1887411"/>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571500" y="1887411"/>
                <a:ext cx="1905000" cy="1323439"/>
              </a:xfrm>
              <a:prstGeom prst="rect">
                <a:avLst/>
              </a:prstGeom>
              <a:blipFill rotWithShape="0">
                <a:blip r:embed="rId3"/>
                <a:stretch>
                  <a:fillRect l="-1282" t="-1382" b="-50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71500" y="3393520"/>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571500" y="3393520"/>
                <a:ext cx="1905000" cy="1323439"/>
              </a:xfrm>
              <a:prstGeom prst="rect">
                <a:avLst/>
              </a:prstGeom>
              <a:blipFill rotWithShape="0">
                <a:blip r:embed="rId4"/>
                <a:stretch>
                  <a:fillRect l="-1282" t="-1382" b="-5069"/>
                </a:stretch>
              </a:blipFill>
            </p:spPr>
            <p:txBody>
              <a:bodyPr/>
              <a:lstStyle/>
              <a:p>
                <a:r>
                  <a:rPr lang="es-EC">
                    <a:noFill/>
                  </a:rPr>
                  <a:t> </a:t>
                </a:r>
              </a:p>
            </p:txBody>
          </p:sp>
        </mc:Fallback>
      </mc:AlternateContent>
      <p:pic>
        <p:nvPicPr>
          <p:cNvPr id="12" name="Imagen 11" descr="E:\JONATHAN\UNIVERSIDAD\VIIIII TESIS\Tesis\Figuras\p2_PI.png"/>
          <p:cNvPicPr/>
          <p:nvPr/>
        </p:nvPicPr>
        <p:blipFill rotWithShape="1">
          <a:blip r:embed="rId5">
            <a:extLst>
              <a:ext uri="{28A0092B-C50C-407E-A947-70E740481C1C}">
                <a14:useLocalDpi xmlns:a14="http://schemas.microsoft.com/office/drawing/2010/main" val="0"/>
              </a:ext>
            </a:extLst>
          </a:blip>
          <a:srcRect l="9281" t="5349" r="8121" b="4690"/>
          <a:stretch/>
        </p:blipFill>
        <p:spPr bwMode="auto">
          <a:xfrm>
            <a:off x="2352603" y="2159586"/>
            <a:ext cx="6480000" cy="3240000"/>
          </a:xfrm>
          <a:prstGeom prst="rect">
            <a:avLst/>
          </a:prstGeom>
          <a:noFill/>
          <a:ln>
            <a:noFill/>
          </a:ln>
          <a:extLst>
            <a:ext uri="{53640926-AAD7-44D8-BBD7-CCE9431645EC}">
              <a14:shadowObscured xmlns:a14="http://schemas.microsoft.com/office/drawing/2010/main"/>
            </a:ext>
          </a:extLst>
        </p:spPr>
      </p:pic>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PI</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3415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89</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de carga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71500" y="1887411"/>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571500" y="1887411"/>
                <a:ext cx="1905000" cy="1323439"/>
              </a:xfrm>
              <a:prstGeom prst="rect">
                <a:avLst/>
              </a:prstGeom>
              <a:blipFill rotWithShape="0">
                <a:blip r:embed="rId3"/>
                <a:stretch>
                  <a:fillRect l="-1282" t="-1382" b="-50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71500" y="3393520"/>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571500" y="3393520"/>
                <a:ext cx="1905000" cy="1323439"/>
              </a:xfrm>
              <a:prstGeom prst="rect">
                <a:avLst/>
              </a:prstGeom>
              <a:blipFill rotWithShape="0">
                <a:blip r:embed="rId4"/>
                <a:stretch>
                  <a:fillRect l="-1282" t="-1382" b="-5069"/>
                </a:stretch>
              </a:blipFill>
            </p:spPr>
            <p:txBody>
              <a:bodyPr/>
              <a:lstStyle/>
              <a:p>
                <a:r>
                  <a:rPr lang="es-EC">
                    <a:noFill/>
                  </a:rPr>
                  <a:t> </a:t>
                </a:r>
              </a:p>
            </p:txBody>
          </p:sp>
        </mc:Fallback>
      </mc:AlternateContent>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ANFIS en lazo abierto</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0" name="Imagen 9" descr="E:\JONATHAN\UNIVERSIDAD\VIIIII TESIS\Tesis\Figuras\p2_ANFIS_laso_abierto.png"/>
          <p:cNvPicPr/>
          <p:nvPr/>
        </p:nvPicPr>
        <p:blipFill rotWithShape="1">
          <a:blip r:embed="rId5">
            <a:extLst>
              <a:ext uri="{28A0092B-C50C-407E-A947-70E740481C1C}">
                <a14:useLocalDpi xmlns:a14="http://schemas.microsoft.com/office/drawing/2010/main" val="0"/>
              </a:ext>
            </a:extLst>
          </a:blip>
          <a:srcRect l="8816" t="5349" r="8357" b="4206"/>
          <a:stretch/>
        </p:blipFill>
        <p:spPr bwMode="auto">
          <a:xfrm>
            <a:off x="2352603" y="2033982"/>
            <a:ext cx="6480000"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1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METODOLOGÍA Y RESULTADOS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a:t>
            </a:fld>
            <a:endParaRPr lang="es-ES"/>
          </a:p>
        </p:txBody>
      </p:sp>
      <p:graphicFrame>
        <p:nvGraphicFramePr>
          <p:cNvPr id="5" name="Diagrama 4"/>
          <p:cNvGraphicFramePr/>
          <p:nvPr>
            <p:extLst>
              <p:ext uri="{D42A27DB-BD31-4B8C-83A1-F6EECF244321}">
                <p14:modId xmlns:p14="http://schemas.microsoft.com/office/powerpoint/2010/main" val="1053553846"/>
              </p:ext>
            </p:extLst>
          </p:nvPr>
        </p:nvGraphicFramePr>
        <p:xfrm>
          <a:off x="457200" y="879870"/>
          <a:ext cx="7743818" cy="47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52400" y="778020"/>
            <a:ext cx="7026442" cy="1080000"/>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15790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90</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de carga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71500" y="1887411"/>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571500" y="1887411"/>
                <a:ext cx="1905000" cy="1323439"/>
              </a:xfrm>
              <a:prstGeom prst="rect">
                <a:avLst/>
              </a:prstGeom>
              <a:blipFill rotWithShape="0">
                <a:blip r:embed="rId3"/>
                <a:stretch>
                  <a:fillRect l="-1282" t="-1382" b="-50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71500" y="3393520"/>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571500" y="3393520"/>
                <a:ext cx="1905000" cy="1323439"/>
              </a:xfrm>
              <a:prstGeom prst="rect">
                <a:avLst/>
              </a:prstGeom>
              <a:blipFill rotWithShape="0">
                <a:blip r:embed="rId4"/>
                <a:stretch>
                  <a:fillRect l="-1282" t="-1382" b="-5069"/>
                </a:stretch>
              </a:blipFill>
            </p:spPr>
            <p:txBody>
              <a:bodyPr/>
              <a:lstStyle/>
              <a:p>
                <a:r>
                  <a:rPr lang="es-EC">
                    <a:noFill/>
                  </a:rPr>
                  <a:t> </a:t>
                </a:r>
              </a:p>
            </p:txBody>
          </p:sp>
        </mc:Fallback>
      </mc:AlternateContent>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ANFIS en lazo cerrado</a:t>
            </a:r>
            <a:endParaRPr lang="es-EC"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2" name="Imagen 11" descr="E:\JONATHAN\UNIVERSIDAD\VIIIII TESIS\Tesis\Figuras\p2_ANFIS_laso_cerrado.png"/>
          <p:cNvPicPr/>
          <p:nvPr/>
        </p:nvPicPr>
        <p:blipFill rotWithShape="1">
          <a:blip r:embed="rId5">
            <a:extLst>
              <a:ext uri="{28A0092B-C50C-407E-A947-70E740481C1C}">
                <a14:useLocalDpi xmlns:a14="http://schemas.microsoft.com/office/drawing/2010/main" val="0"/>
              </a:ext>
            </a:extLst>
          </a:blip>
          <a:srcRect l="8827" t="4915" r="7960" b="4711"/>
          <a:stretch/>
        </p:blipFill>
        <p:spPr bwMode="auto">
          <a:xfrm>
            <a:off x="2475000" y="2002873"/>
            <a:ext cx="6480000"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3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91</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de carga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71500" y="1887411"/>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23" name="Rectángulo 22"/>
              <p:cNvSpPr>
                <a:spLocks noRot="1" noChangeAspect="1" noMove="1" noResize="1" noEditPoints="1" noAdjustHandles="1" noChangeArrowheads="1" noChangeShapeType="1" noTextEdit="1"/>
              </p:cNvSpPr>
              <p:nvPr/>
            </p:nvSpPr>
            <p:spPr>
              <a:xfrm>
                <a:off x="571500" y="1887411"/>
                <a:ext cx="1905000" cy="1323439"/>
              </a:xfrm>
              <a:prstGeom prst="rect">
                <a:avLst/>
              </a:prstGeom>
              <a:blipFill rotWithShape="0">
                <a:blip r:embed="rId3"/>
                <a:stretch>
                  <a:fillRect l="-1282" t="-1382" b="-50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71500" y="3393520"/>
                <a:ext cx="1905000" cy="1323439"/>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a 24 </a:t>
                </a:r>
                <a14:m>
                  <m:oMath xmlns:m="http://schemas.openxmlformats.org/officeDocument/2006/math">
                    <m:r>
                      <m:rPr>
                        <m:sty m:val="p"/>
                      </m:rPr>
                      <a:rPr lang="es-EC" sz="1600">
                        <a:latin typeface="Cambria Math" panose="02040503050406030204" pitchFamily="18" charset="0"/>
                      </a:rPr>
                      <m:t>Ω</m:t>
                    </m:r>
                  </m:oMath>
                </a14:m>
                <a:r>
                  <a:rPr lang="es-EC" sz="1600" dirty="0"/>
                  <a:t> (cambio de carga del 100</a:t>
                </a:r>
                <a:r>
                  <a:rPr lang="es-EC" sz="1600" dirty="0" smtClean="0"/>
                  <a:t>%) </a:t>
                </a:r>
                <a:r>
                  <a:rPr lang="es-EC" sz="1600" dirty="0"/>
                  <a:t>en 0.02 segundos</a:t>
                </a:r>
                <a:r>
                  <a:rPr lang="es-EC" sz="1600" dirty="0" smtClean="0"/>
                  <a:t> </a:t>
                </a:r>
                <a:endParaRPr lang="es-EC"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571500" y="3393520"/>
                <a:ext cx="1905000" cy="1323439"/>
              </a:xfrm>
              <a:prstGeom prst="rect">
                <a:avLst/>
              </a:prstGeom>
              <a:blipFill rotWithShape="0">
                <a:blip r:embed="rId4"/>
                <a:stretch>
                  <a:fillRect l="-1282" t="-1382" b="-5069"/>
                </a:stretch>
              </a:blipFill>
            </p:spPr>
            <p:txBody>
              <a:bodyPr/>
              <a:lstStyle/>
              <a:p>
                <a:r>
                  <a:rPr lang="es-EC">
                    <a:noFill/>
                  </a:rPr>
                  <a:t> </a:t>
                </a:r>
              </a:p>
            </p:txBody>
          </p:sp>
        </mc:Fallback>
      </mc:AlternateContent>
      <p:pic>
        <p:nvPicPr>
          <p:cNvPr id="10" name="Imagen 9" descr="E:\JONATHAN\UNIVERSIDAD\VIIIII TESIS\Tesis\Figuras\p2_total.png"/>
          <p:cNvPicPr/>
          <p:nvPr/>
        </p:nvPicPr>
        <p:blipFill rotWithShape="1">
          <a:blip r:embed="rId5">
            <a:extLst>
              <a:ext uri="{28A0092B-C50C-407E-A947-70E740481C1C}">
                <a14:useLocalDpi xmlns:a14="http://schemas.microsoft.com/office/drawing/2010/main" val="0"/>
              </a:ext>
            </a:extLst>
          </a:blip>
          <a:srcRect l="8664" t="5468" r="8339" b="4770"/>
          <a:stretch/>
        </p:blipFill>
        <p:spPr bwMode="auto">
          <a:xfrm>
            <a:off x="2495550" y="1662478"/>
            <a:ext cx="6480000" cy="3240000"/>
          </a:xfrm>
          <a:prstGeom prst="rect">
            <a:avLst/>
          </a:prstGeom>
          <a:noFill/>
          <a:ln>
            <a:noFill/>
          </a:ln>
          <a:extLst>
            <a:ext uri="{53640926-AAD7-44D8-BBD7-CCE9431645EC}">
              <a14:shadowObscured xmlns:a14="http://schemas.microsoft.com/office/drawing/2010/main"/>
            </a:ext>
          </a:extLst>
        </p:spPr>
      </p:pic>
      <p:sp>
        <p:nvSpPr>
          <p:cNvPr id="14" name="Rectangle 1"/>
          <p:cNvSpPr>
            <a:spLocks noChangeArrowheads="1"/>
          </p:cNvSpPr>
          <p:nvPr/>
        </p:nvSpPr>
        <p:spPr bwMode="auto">
          <a:xfrm>
            <a:off x="4145010" y="5013860"/>
            <a:ext cx="340029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Desempe</a:t>
            </a:r>
            <a:r>
              <a:rPr kumimoji="0" lang="es-EC" altLang="es-EC" sz="1600" b="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 los tres controladores</a:t>
            </a:r>
            <a:endParaRPr kumimoji="0" lang="es-EC" altLang="es-EC" sz="1600" b="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383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92</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en el voltaje de entrada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ángulo 22"/>
          <p:cNvSpPr/>
          <p:nvPr/>
        </p:nvSpPr>
        <p:spPr>
          <a:xfrm>
            <a:off x="609600" y="2714341"/>
            <a:ext cx="1905000" cy="1077218"/>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9 Y 6 Voltios en el voltaje de entrada</a:t>
            </a:r>
            <a:endParaRPr lang="es-EC" sz="1600" dirty="0"/>
          </a:p>
        </p:txBody>
      </p:sp>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PI</a:t>
            </a: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0" name="Imagen 9" descr="E:\JONATHAN\UNIVERSIDAD\VIIIII TESIS\Tesis\Figuras\p3_PI.png"/>
          <p:cNvPicPr/>
          <p:nvPr/>
        </p:nvPicPr>
        <p:blipFill rotWithShape="1">
          <a:blip r:embed="rId3">
            <a:extLst>
              <a:ext uri="{28A0092B-C50C-407E-A947-70E740481C1C}">
                <a14:useLocalDpi xmlns:a14="http://schemas.microsoft.com/office/drawing/2010/main" val="0"/>
              </a:ext>
            </a:extLst>
          </a:blip>
          <a:srcRect l="9568" t="2887" r="8144" b="5867"/>
          <a:stretch/>
        </p:blipFill>
        <p:spPr bwMode="auto">
          <a:xfrm>
            <a:off x="2533650" y="2033982"/>
            <a:ext cx="6480000"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7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93</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en el voltaje de entrada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ángulo 22"/>
          <p:cNvSpPr/>
          <p:nvPr/>
        </p:nvSpPr>
        <p:spPr>
          <a:xfrm>
            <a:off x="609600" y="2714341"/>
            <a:ext cx="1905000" cy="1077218"/>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9 Y 6 Voltios en el voltaje de entrada</a:t>
            </a:r>
            <a:endParaRPr lang="es-EC" sz="1600" dirty="0"/>
          </a:p>
        </p:txBody>
      </p:sp>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ANFIS en lazo abierto</a:t>
            </a: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9" name="Imagen 8" descr="E:\JONATHAN\UNIVERSIDAD\VIIIII TESIS\Tesis\Figuras\p3_ANFIS_lazo_abierto.png"/>
          <p:cNvPicPr/>
          <p:nvPr/>
        </p:nvPicPr>
        <p:blipFill rotWithShape="1">
          <a:blip r:embed="rId3">
            <a:extLst>
              <a:ext uri="{28A0092B-C50C-407E-A947-70E740481C1C}">
                <a14:useLocalDpi xmlns:a14="http://schemas.microsoft.com/office/drawing/2010/main" val="0"/>
              </a:ext>
            </a:extLst>
          </a:blip>
          <a:srcRect l="9794" t="2820" r="8487" b="6533"/>
          <a:stretch/>
        </p:blipFill>
        <p:spPr bwMode="auto">
          <a:xfrm>
            <a:off x="2514600" y="2033982"/>
            <a:ext cx="6480000"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791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94</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en el voltaje de entrada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ángulo 22"/>
          <p:cNvSpPr/>
          <p:nvPr/>
        </p:nvSpPr>
        <p:spPr>
          <a:xfrm>
            <a:off x="609600" y="2714341"/>
            <a:ext cx="1905000" cy="1077218"/>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9 Y 6 Voltios en el voltaje de entrada</a:t>
            </a:r>
            <a:endParaRPr lang="es-EC" sz="1600" dirty="0"/>
          </a:p>
        </p:txBody>
      </p:sp>
      <p:sp>
        <p:nvSpPr>
          <p:cNvPr id="13" name="Rectángulo 12"/>
          <p:cNvSpPr/>
          <p:nvPr/>
        </p:nvSpPr>
        <p:spPr>
          <a:xfrm>
            <a:off x="2833052" y="1682611"/>
            <a:ext cx="5519103"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r>
              <a:rPr lang="es-EC" sz="16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Control ANFIS en lazo cerrado</a:t>
            </a:r>
          </a:p>
          <a:p>
            <a:pPr algn="ctr" defTabSz="1200150">
              <a:lnSpc>
                <a:spcPct val="90000"/>
              </a:lnSpc>
              <a:spcBef>
                <a:spcPct val="0"/>
              </a:spcBef>
              <a:spcAft>
                <a:spcPct val="35000"/>
              </a:spcAft>
            </a:pPr>
            <a:endParaRPr lang="es-EC" sz="1600"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0" name="Imagen 9" descr="E:\JONATHAN\UNIVERSIDAD\VIIIII TESIS\Tesis\Figuras\p3_ANFIS_lazo_cerrado.png"/>
          <p:cNvPicPr/>
          <p:nvPr/>
        </p:nvPicPr>
        <p:blipFill rotWithShape="1">
          <a:blip r:embed="rId3">
            <a:extLst>
              <a:ext uri="{28A0092B-C50C-407E-A947-70E740481C1C}">
                <a14:useLocalDpi xmlns:a14="http://schemas.microsoft.com/office/drawing/2010/main" val="0"/>
              </a:ext>
            </a:extLst>
          </a:blip>
          <a:srcRect l="9678" t="3737" r="8674" b="7100"/>
          <a:stretch/>
        </p:blipFill>
        <p:spPr bwMode="auto">
          <a:xfrm>
            <a:off x="2476499" y="2002872"/>
            <a:ext cx="6480000" cy="324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5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95</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variaciones en el voltaje de entrada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ángulo 22"/>
          <p:cNvSpPr/>
          <p:nvPr/>
        </p:nvSpPr>
        <p:spPr>
          <a:xfrm>
            <a:off x="609600" y="2714341"/>
            <a:ext cx="1905000" cy="1077218"/>
          </a:xfrm>
          <a:prstGeom prst="rect">
            <a:avLst/>
          </a:prstGeom>
        </p:spPr>
        <p:txBody>
          <a:bodyPr wrap="square">
            <a:spAutoFit/>
          </a:bodyPr>
          <a:lstStyle/>
          <a:p>
            <a:pPr marL="285750" indent="-285750">
              <a:buFont typeface="Arial" panose="020B0604020202020204" pitchFamily="34" charset="0"/>
              <a:buChar char="•"/>
            </a:pPr>
            <a:r>
              <a:rPr lang="es-EC" sz="1600" dirty="0" smtClean="0"/>
              <a:t>Cambio de 12, 9 Y 6 Voltios en el voltaje de entrada</a:t>
            </a:r>
            <a:endParaRPr lang="es-EC" sz="1600" dirty="0"/>
          </a:p>
        </p:txBody>
      </p:sp>
      <p:pic>
        <p:nvPicPr>
          <p:cNvPr id="9" name="Imagen 8" descr="E:\JONATHAN\UNIVERSIDAD\VIIIII TESIS\Tesis\Figuras\p3_total.png"/>
          <p:cNvPicPr/>
          <p:nvPr/>
        </p:nvPicPr>
        <p:blipFill rotWithShape="1">
          <a:blip r:embed="rId3">
            <a:extLst>
              <a:ext uri="{28A0092B-C50C-407E-A947-70E740481C1C}">
                <a14:useLocalDpi xmlns:a14="http://schemas.microsoft.com/office/drawing/2010/main" val="0"/>
              </a:ext>
            </a:extLst>
          </a:blip>
          <a:srcRect l="9368" t="3260" r="8136" b="6257"/>
          <a:stretch/>
        </p:blipFill>
        <p:spPr bwMode="auto">
          <a:xfrm>
            <a:off x="2206800" y="1484400"/>
            <a:ext cx="6480000" cy="3060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650793312"/>
                  </p:ext>
                </p:extLst>
              </p:nvPr>
            </p:nvGraphicFramePr>
            <p:xfrm>
              <a:off x="228600" y="4663496"/>
              <a:ext cx="6096001" cy="1496949"/>
            </p:xfrm>
            <a:graphic>
              <a:graphicData uri="http://schemas.openxmlformats.org/drawingml/2006/table">
                <a:tbl>
                  <a:tblPr firstRow="1" firstCol="1" bandRow="1">
                    <a:tableStyleId>{5C22544A-7EE6-4342-B048-85BDC9FD1C3A}</a:tableStyleId>
                  </a:tblPr>
                  <a:tblGrid>
                    <a:gridCol w="1664208"/>
                    <a:gridCol w="1741018"/>
                    <a:gridCol w="1711757"/>
                    <a:gridCol w="979018"/>
                  </a:tblGrid>
                  <a:tr h="163068">
                    <a:tc>
                      <a:txBody>
                        <a:bodyPr/>
                        <a:lstStyle/>
                        <a:p>
                          <a:pPr>
                            <a:lnSpc>
                              <a:spcPct val="107000"/>
                            </a:lnSpc>
                            <a:spcAft>
                              <a:spcPts val="1000"/>
                            </a:spcAft>
                          </a:pPr>
                          <a:r>
                            <a:rPr lang="es-EC" sz="1200" dirty="0">
                              <a:effectLst/>
                            </a:rPr>
                            <a:t>Resultados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Sobre impulso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34.58</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4.66</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43.33</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n-US" sz="1200">
                              <a:effectLst/>
                            </a:rPr>
                            <a:t>Error en estado estable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0.08</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dirty="0">
                              <a:effectLst/>
                            </a:rPr>
                            <a:t>Tiempo de establecimiento [</a:t>
                          </a:r>
                          <a:r>
                            <a:rPr lang="es-EC" sz="1200" dirty="0" err="1">
                              <a:effectLst/>
                            </a:rPr>
                            <a:t>seg</a:t>
                          </a:r>
                          <a:r>
                            <a:rPr lang="es-EC" sz="12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35.5×</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14×</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126×</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650793312"/>
                  </p:ext>
                </p:extLst>
              </p:nvPr>
            </p:nvGraphicFramePr>
            <p:xfrm>
              <a:off x="228600" y="4663496"/>
              <a:ext cx="6096001" cy="1471041"/>
            </p:xfrm>
            <a:graphic>
              <a:graphicData uri="http://schemas.openxmlformats.org/drawingml/2006/table">
                <a:tbl>
                  <a:tblPr firstRow="1" firstCol="1" bandRow="1">
                    <a:tableStyleId>{5C22544A-7EE6-4342-B048-85BDC9FD1C3A}</a:tableStyleId>
                  </a:tblPr>
                  <a:tblGrid>
                    <a:gridCol w="1664208"/>
                    <a:gridCol w="1741018"/>
                    <a:gridCol w="1711757"/>
                    <a:gridCol w="979018"/>
                  </a:tblGrid>
                  <a:tr h="382778">
                    <a:tc>
                      <a:txBody>
                        <a:bodyPr/>
                        <a:lstStyle/>
                        <a:p>
                          <a:pPr>
                            <a:lnSpc>
                              <a:spcPct val="107000"/>
                            </a:lnSpc>
                            <a:spcAft>
                              <a:spcPts val="1000"/>
                            </a:spcAft>
                          </a:pPr>
                          <a:r>
                            <a:rPr lang="es-EC" sz="1200" dirty="0">
                              <a:effectLst/>
                            </a:rPr>
                            <a:t>Resultados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2707">
                    <a:tc>
                      <a:txBody>
                        <a:bodyPr/>
                        <a:lstStyle/>
                        <a:p>
                          <a:pPr>
                            <a:lnSpc>
                              <a:spcPct val="107000"/>
                            </a:lnSpc>
                            <a:spcAft>
                              <a:spcPts val="1000"/>
                            </a:spcAft>
                          </a:pPr>
                          <a:r>
                            <a:rPr lang="es-EC" sz="1200">
                              <a:effectLst/>
                            </a:rPr>
                            <a:t>Sobre impulso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4"/>
                          <a:stretch>
                            <a:fillRect l="-95804" t="-132075" r="-155944" b="-266038"/>
                          </a:stretch>
                        </a:blipFill>
                      </a:tcPr>
                    </a:tc>
                    <a:tc>
                      <a:txBody>
                        <a:bodyPr/>
                        <a:lstStyle/>
                        <a:p>
                          <a:endParaRPr lang="es-EC"/>
                        </a:p>
                      </a:txBody>
                      <a:tcPr marL="68580" marR="68580" marT="0" marB="0" anchor="ctr">
                        <a:blipFill rotWithShape="0">
                          <a:blip r:embed="rId4"/>
                          <a:stretch>
                            <a:fillRect l="-199288" t="-132075" r="-58719" b="-266038"/>
                          </a:stretch>
                        </a:blipFill>
                      </a:tcPr>
                    </a:tc>
                    <a:tc>
                      <a:txBody>
                        <a:bodyPr/>
                        <a:lstStyle/>
                        <a:p>
                          <a:endParaRPr lang="es-EC"/>
                        </a:p>
                      </a:txBody>
                      <a:tcPr marL="68580" marR="68580" marT="0" marB="0" anchor="ctr">
                        <a:blipFill rotWithShape="0">
                          <a:blip r:embed="rId4"/>
                          <a:stretch>
                            <a:fillRect l="-522360" t="-132075" r="-2484" b="-266038"/>
                          </a:stretch>
                        </a:blipFill>
                      </a:tcPr>
                    </a:tc>
                  </a:tr>
                  <a:tr h="382778">
                    <a:tc>
                      <a:txBody>
                        <a:bodyPr/>
                        <a:lstStyle/>
                        <a:p>
                          <a:pPr>
                            <a:lnSpc>
                              <a:spcPct val="107000"/>
                            </a:lnSpc>
                            <a:spcAft>
                              <a:spcPts val="1000"/>
                            </a:spcAft>
                          </a:pPr>
                          <a:r>
                            <a:rPr lang="en-US" sz="1200">
                              <a:effectLst/>
                            </a:rPr>
                            <a:t>Error en estado estable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4"/>
                          <a:stretch>
                            <a:fillRect l="-95804" t="-195238" r="-155944" b="-123810"/>
                          </a:stretch>
                        </a:blipFill>
                      </a:tcPr>
                    </a:tc>
                    <a:tc>
                      <a:txBody>
                        <a:bodyPr/>
                        <a:lstStyle/>
                        <a:p>
                          <a:endParaRPr lang="es-EC"/>
                        </a:p>
                      </a:txBody>
                      <a:tcPr marL="68580" marR="68580" marT="0" marB="0" anchor="ctr">
                        <a:blipFill rotWithShape="0">
                          <a:blip r:embed="rId4"/>
                          <a:stretch>
                            <a:fillRect l="-199288" t="-195238" r="-58719" b="-123810"/>
                          </a:stretch>
                        </a:blipFill>
                      </a:tcPr>
                    </a:tc>
                    <a:tc>
                      <a:txBody>
                        <a:bodyPr/>
                        <a:lstStyle/>
                        <a:p>
                          <a:endParaRPr lang="es-EC"/>
                        </a:p>
                      </a:txBody>
                      <a:tcPr marL="68580" marR="68580" marT="0" marB="0" anchor="ctr">
                        <a:blipFill rotWithShape="0">
                          <a:blip r:embed="rId4"/>
                          <a:stretch>
                            <a:fillRect l="-522360" t="-195238" r="-2484" b="-123810"/>
                          </a:stretch>
                        </a:blipFill>
                      </a:tcPr>
                    </a:tc>
                  </a:tr>
                  <a:tr h="382778">
                    <a:tc>
                      <a:txBody>
                        <a:bodyPr/>
                        <a:lstStyle/>
                        <a:p>
                          <a:pPr>
                            <a:lnSpc>
                              <a:spcPct val="107000"/>
                            </a:lnSpc>
                            <a:spcAft>
                              <a:spcPts val="1000"/>
                            </a:spcAft>
                          </a:pPr>
                          <a:r>
                            <a:rPr lang="es-EC" sz="1200" dirty="0">
                              <a:effectLst/>
                            </a:rPr>
                            <a:t>Tiempo de establecimiento [</a:t>
                          </a:r>
                          <a:r>
                            <a:rPr lang="es-EC" sz="1200" dirty="0" err="1">
                              <a:effectLst/>
                            </a:rPr>
                            <a:t>seg</a:t>
                          </a:r>
                          <a:r>
                            <a:rPr lang="es-EC" sz="12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s-EC"/>
                        </a:p>
                      </a:txBody>
                      <a:tcPr marL="68580" marR="68580" marT="0" marB="0" anchor="ctr">
                        <a:blipFill rotWithShape="0">
                          <a:blip r:embed="rId4"/>
                          <a:stretch>
                            <a:fillRect l="-95804" t="-295238" r="-155944" b="-23810"/>
                          </a:stretch>
                        </a:blipFill>
                      </a:tcPr>
                    </a:tc>
                    <a:tc>
                      <a:txBody>
                        <a:bodyPr/>
                        <a:lstStyle/>
                        <a:p>
                          <a:endParaRPr lang="es-EC"/>
                        </a:p>
                      </a:txBody>
                      <a:tcPr marL="68580" marR="68580" marT="0" marB="0" anchor="ctr">
                        <a:blipFill rotWithShape="0">
                          <a:blip r:embed="rId4"/>
                          <a:stretch>
                            <a:fillRect l="-199288" t="-295238" r="-58719" b="-23810"/>
                          </a:stretch>
                        </a:blipFill>
                      </a:tcPr>
                    </a:tc>
                    <a:tc>
                      <a:txBody>
                        <a:bodyPr/>
                        <a:lstStyle/>
                        <a:p>
                          <a:endParaRPr lang="es-EC"/>
                        </a:p>
                      </a:txBody>
                      <a:tcPr marL="68580" marR="68580" marT="0" marB="0" anchor="ctr">
                        <a:blipFill rotWithShape="0">
                          <a:blip r:embed="rId4"/>
                          <a:stretch>
                            <a:fillRect l="-522360" t="-295238" r="-2484" b="-23810"/>
                          </a:stretch>
                        </a:blipFill>
                      </a:tcPr>
                    </a:tc>
                  </a:tr>
                </a:tbl>
              </a:graphicData>
            </a:graphic>
          </p:graphicFrame>
        </mc:Fallback>
      </mc:AlternateContent>
      <p:sp>
        <p:nvSpPr>
          <p:cNvPr id="5" name="Rectangle 1"/>
          <p:cNvSpPr>
            <a:spLocks noChangeArrowheads="1"/>
          </p:cNvSpPr>
          <p:nvPr/>
        </p:nvSpPr>
        <p:spPr bwMode="auto">
          <a:xfrm>
            <a:off x="6762000" y="4959115"/>
            <a:ext cx="171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Desempe</a:t>
            </a:r>
            <a:r>
              <a:rPr kumimoji="0" lang="es-EC" altLang="es-EC" sz="160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60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 los tres controladores</a:t>
            </a:r>
            <a:endParaRPr kumimoji="0" lang="es-EC" altLang="es-EC" sz="1600" u="none" strike="noStrike" cap="none" normalizeH="0" baseline="0" dirty="0" smtClean="0">
              <a:ln>
                <a:noFill/>
              </a:ln>
              <a:solidFill>
                <a:schemeClr val="tx1"/>
              </a:solidFill>
              <a:effectLst/>
              <a:latin typeface="Arial" panose="020B0604020202020204" pitchFamily="34" charset="0"/>
            </a:endParaRPr>
          </a:p>
        </p:txBody>
      </p:sp>
      <p:sp>
        <p:nvSpPr>
          <p:cNvPr id="12" name="Rectángulo 11"/>
          <p:cNvSpPr/>
          <p:nvPr/>
        </p:nvSpPr>
        <p:spPr>
          <a:xfrm>
            <a:off x="3658640" y="4639224"/>
            <a:ext cx="1752600" cy="1519583"/>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336697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96</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el cambio del voltaje de referencia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35940" y="2678157"/>
                <a:ext cx="1905000" cy="338554"/>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s-EC" sz="1600" i="1" smtClean="0">
                            <a:latin typeface="Cambria Math" panose="02040503050406030204" pitchFamily="18" charset="0"/>
                          </a:rPr>
                        </m:ctrlPr>
                      </m:sSubPr>
                      <m:e>
                        <m:r>
                          <a:rPr lang="es-EC" sz="1600" b="0" i="1" smtClean="0">
                            <a:latin typeface="Cambria Math" panose="02040503050406030204" pitchFamily="18" charset="0"/>
                          </a:rPr>
                          <m:t>𝑉</m:t>
                        </m:r>
                      </m:e>
                      <m:sub>
                        <m:r>
                          <m:rPr>
                            <m:sty m:val="p"/>
                          </m:rPr>
                          <a:rPr lang="es-EC" sz="1600" b="0" i="0" smtClean="0">
                            <a:latin typeface="Cambria Math" panose="02040503050406030204" pitchFamily="18" charset="0"/>
                          </a:rPr>
                          <m:t>ref</m:t>
                        </m:r>
                      </m:sub>
                    </m:sSub>
                  </m:oMath>
                </a14:m>
                <a:r>
                  <a:rPr lang="es-EC" sz="1600" dirty="0" smtClean="0"/>
                  <a:t> de 12 a 5 </a:t>
                </a:r>
                <a:r>
                  <a:rPr lang="es-EC" sz="1600" i="1" dirty="0" smtClean="0"/>
                  <a:t>V</a:t>
                </a:r>
                <a:endParaRPr lang="es-EC" sz="1600" i="1" dirty="0"/>
              </a:p>
            </p:txBody>
          </p:sp>
        </mc:Choice>
        <mc:Fallback xmlns="">
          <p:sp>
            <p:nvSpPr>
              <p:cNvPr id="23" name="Rectángulo 22"/>
              <p:cNvSpPr>
                <a:spLocks noRot="1" noChangeAspect="1" noMove="1" noResize="1" noEditPoints="1" noAdjustHandles="1" noChangeArrowheads="1" noChangeShapeType="1" noTextEdit="1"/>
              </p:cNvSpPr>
              <p:nvPr/>
            </p:nvSpPr>
            <p:spPr>
              <a:xfrm>
                <a:off x="535940" y="2678157"/>
                <a:ext cx="1905000" cy="338554"/>
              </a:xfrm>
              <a:prstGeom prst="rect">
                <a:avLst/>
              </a:prstGeom>
              <a:blipFill rotWithShape="0">
                <a:blip r:embed="rId3"/>
                <a:stretch>
                  <a:fillRect l="-1282" t="-5357" b="-21429"/>
                </a:stretch>
              </a:blipFill>
            </p:spPr>
            <p:txBody>
              <a:bodyPr/>
              <a:lstStyle/>
              <a:p>
                <a:r>
                  <a:rPr lang="es-EC">
                    <a:noFill/>
                  </a:rPr>
                  <a:t> </a:t>
                </a:r>
              </a:p>
            </p:txBody>
          </p:sp>
        </mc:Fallback>
      </mc:AlternateContent>
      <p:sp>
        <p:nvSpPr>
          <p:cNvPr id="7" name="Rectangle 1"/>
          <p:cNvSpPr>
            <a:spLocks noChangeArrowheads="1"/>
          </p:cNvSpPr>
          <p:nvPr/>
        </p:nvSpPr>
        <p:spPr bwMode="auto">
          <a:xfrm>
            <a:off x="6532880" y="5022327"/>
            <a:ext cx="202692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Desempe</a:t>
            </a:r>
            <a:r>
              <a:rPr kumimoji="0" lang="es-EC" altLang="es-EC" sz="1600" b="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 los tres controladores</a:t>
            </a:r>
            <a:endParaRPr kumimoji="0" lang="es-EC" altLang="es-EC" sz="1600" b="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12" name="Imagen 11" descr="E:\JONATHAN\UNIVERSIDAD\VIIIII TESIS\Tesis\Figuras\p4.png"/>
          <p:cNvPicPr/>
          <p:nvPr/>
        </p:nvPicPr>
        <p:blipFill rotWithShape="1">
          <a:blip r:embed="rId4">
            <a:extLst>
              <a:ext uri="{28A0092B-C50C-407E-A947-70E740481C1C}">
                <a14:useLocalDpi xmlns:a14="http://schemas.microsoft.com/office/drawing/2010/main" val="0"/>
              </a:ext>
            </a:extLst>
          </a:blip>
          <a:srcRect l="9616" t="2820" r="8487" b="4117"/>
          <a:stretch/>
        </p:blipFill>
        <p:spPr bwMode="auto">
          <a:xfrm>
            <a:off x="2440940" y="1490079"/>
            <a:ext cx="6372000" cy="3060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692325760"/>
                  </p:ext>
                </p:extLst>
              </p:nvPr>
            </p:nvGraphicFramePr>
            <p:xfrm>
              <a:off x="379729" y="4665840"/>
              <a:ext cx="6096001" cy="1496949"/>
            </p:xfrm>
            <a:graphic>
              <a:graphicData uri="http://schemas.openxmlformats.org/drawingml/2006/table">
                <a:tbl>
                  <a:tblPr firstRow="1" firstCol="1" bandRow="1">
                    <a:tableStyleId>{5C22544A-7EE6-4342-B048-85BDC9FD1C3A}</a:tableStyleId>
                  </a:tblPr>
                  <a:tblGrid>
                    <a:gridCol w="1664208"/>
                    <a:gridCol w="1741018"/>
                    <a:gridCol w="1711757"/>
                    <a:gridCol w="979018"/>
                  </a:tblGrid>
                  <a:tr h="163068">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120.8</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43.3</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125.8</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0.02</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0.66</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0.24</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Tiempo de establecimiento [seg]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94.8×</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20.8×</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295.1×</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692325760"/>
                  </p:ext>
                </p:extLst>
              </p:nvPr>
            </p:nvGraphicFramePr>
            <p:xfrm>
              <a:off x="379729" y="4665840"/>
              <a:ext cx="6096001" cy="1493139"/>
            </p:xfrm>
            <a:graphic>
              <a:graphicData uri="http://schemas.openxmlformats.org/drawingml/2006/table">
                <a:tbl>
                  <a:tblPr firstRow="1" firstCol="1" bandRow="1">
                    <a:tableStyleId>{5C22544A-7EE6-4342-B048-85BDC9FD1C3A}</a:tableStyleId>
                  </a:tblPr>
                  <a:tblGrid>
                    <a:gridCol w="1664208"/>
                    <a:gridCol w="1741018"/>
                    <a:gridCol w="1711757"/>
                    <a:gridCol w="979018"/>
                  </a:tblGrid>
                  <a:tr h="382778">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2707">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5804" t="-132075" r="-155944" b="-273585"/>
                          </a:stretch>
                        </a:blipFill>
                      </a:tcPr>
                    </a:tc>
                    <a:tc>
                      <a:txBody>
                        <a:bodyPr/>
                        <a:lstStyle/>
                        <a:p>
                          <a:endParaRPr lang="es-EC"/>
                        </a:p>
                      </a:txBody>
                      <a:tcPr marL="68580" marR="68580" marT="0" marB="0" anchor="ctr">
                        <a:blipFill rotWithShape="0">
                          <a:blip r:embed="rId5"/>
                          <a:stretch>
                            <a:fillRect l="-199288" t="-132075" r="-58719" b="-273585"/>
                          </a:stretch>
                        </a:blipFill>
                      </a:tcPr>
                    </a:tc>
                    <a:tc>
                      <a:txBody>
                        <a:bodyPr/>
                        <a:lstStyle/>
                        <a:p>
                          <a:endParaRPr lang="es-EC"/>
                        </a:p>
                      </a:txBody>
                      <a:tcPr marL="68580" marR="68580" marT="0" marB="0" anchor="ctr">
                        <a:blipFill rotWithShape="0">
                          <a:blip r:embed="rId5"/>
                          <a:stretch>
                            <a:fillRect l="-522360" t="-132075" r="-2484" b="-273585"/>
                          </a:stretch>
                        </a:blipFill>
                      </a:tcPr>
                    </a:tc>
                  </a:tr>
                  <a:tr h="38277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5804" t="-195238" r="-155944" b="-130159"/>
                          </a:stretch>
                        </a:blipFill>
                      </a:tcPr>
                    </a:tc>
                    <a:tc>
                      <a:txBody>
                        <a:bodyPr/>
                        <a:lstStyle/>
                        <a:p>
                          <a:endParaRPr lang="es-EC"/>
                        </a:p>
                      </a:txBody>
                      <a:tcPr marL="68580" marR="68580" marT="0" marB="0" anchor="ctr">
                        <a:blipFill rotWithShape="0">
                          <a:blip r:embed="rId5"/>
                          <a:stretch>
                            <a:fillRect l="-199288" t="-195238" r="-58719" b="-130159"/>
                          </a:stretch>
                        </a:blipFill>
                      </a:tcPr>
                    </a:tc>
                    <a:tc>
                      <a:txBody>
                        <a:bodyPr/>
                        <a:lstStyle/>
                        <a:p>
                          <a:endParaRPr lang="es-EC"/>
                        </a:p>
                      </a:txBody>
                      <a:tcPr marL="68580" marR="68580" marT="0" marB="0" anchor="ctr">
                        <a:blipFill rotWithShape="0">
                          <a:blip r:embed="rId5"/>
                          <a:stretch>
                            <a:fillRect l="-522360" t="-195238" r="-2484" b="-130159"/>
                          </a:stretch>
                        </a:blipFill>
                      </a:tcPr>
                    </a:tc>
                  </a:tr>
                  <a:tr h="404876">
                    <a:tc>
                      <a:txBody>
                        <a:bodyPr/>
                        <a:lstStyle/>
                        <a:p>
                          <a:pPr>
                            <a:lnSpc>
                              <a:spcPct val="107000"/>
                            </a:lnSpc>
                            <a:spcAft>
                              <a:spcPts val="1000"/>
                            </a:spcAft>
                          </a:pPr>
                          <a:r>
                            <a:rPr lang="es-EC" sz="1200">
                              <a:effectLst/>
                            </a:rPr>
                            <a:t>Tiempo de establecimiento [seg]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s-EC"/>
                        </a:p>
                      </a:txBody>
                      <a:tcPr marL="68580" marR="68580" marT="0" marB="0" anchor="ctr">
                        <a:blipFill rotWithShape="0">
                          <a:blip r:embed="rId5"/>
                          <a:stretch>
                            <a:fillRect l="-95804" t="-277612" r="-155944" b="-22388"/>
                          </a:stretch>
                        </a:blipFill>
                      </a:tcPr>
                    </a:tc>
                    <a:tc>
                      <a:txBody>
                        <a:bodyPr/>
                        <a:lstStyle/>
                        <a:p>
                          <a:endParaRPr lang="es-EC"/>
                        </a:p>
                      </a:txBody>
                      <a:tcPr marL="68580" marR="68580" marT="0" marB="0" anchor="ctr">
                        <a:blipFill rotWithShape="0">
                          <a:blip r:embed="rId5"/>
                          <a:stretch>
                            <a:fillRect l="-199288" t="-277612" r="-58719" b="-22388"/>
                          </a:stretch>
                        </a:blipFill>
                      </a:tcPr>
                    </a:tc>
                    <a:tc>
                      <a:txBody>
                        <a:bodyPr/>
                        <a:lstStyle/>
                        <a:p>
                          <a:endParaRPr lang="es-EC"/>
                        </a:p>
                      </a:txBody>
                      <a:tcPr marL="68580" marR="68580" marT="0" marB="0" anchor="ctr">
                        <a:blipFill rotWithShape="0">
                          <a:blip r:embed="rId5"/>
                          <a:stretch>
                            <a:fillRect l="-522360" t="-277612" r="-2484" b="-22388"/>
                          </a:stretch>
                        </a:blipFill>
                      </a:tcPr>
                    </a:tc>
                  </a:tr>
                </a:tbl>
              </a:graphicData>
            </a:graphic>
          </p:graphicFrame>
        </mc:Fallback>
      </mc:AlternateContent>
      <p:sp>
        <p:nvSpPr>
          <p:cNvPr id="21" name="Rectángulo 20"/>
          <p:cNvSpPr/>
          <p:nvPr/>
        </p:nvSpPr>
        <p:spPr>
          <a:xfrm>
            <a:off x="2019300" y="4652617"/>
            <a:ext cx="1752600" cy="1519583"/>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31853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0" y="568371"/>
            <a:ext cx="9162000" cy="634451"/>
          </a:xfrm>
          <a:prstGeom prst="rect">
            <a:avLst/>
          </a:prstGeom>
        </p:spPr>
      </p:pic>
      <p:sp>
        <p:nvSpPr>
          <p:cNvPr id="4" name="3 Rectángulo"/>
          <p:cNvSpPr/>
          <p:nvPr/>
        </p:nvSpPr>
        <p:spPr>
          <a:xfrm>
            <a:off x="0" y="0"/>
            <a:ext cx="9372600" cy="1077218"/>
          </a:xfrm>
          <a:prstGeom prst="rect">
            <a:avLst/>
          </a:prstGeom>
        </p:spPr>
        <p:txBody>
          <a:bodyPr wrap="square">
            <a:spAutoFit/>
          </a:bodyPr>
          <a:lstStyle/>
          <a:p>
            <a:r>
              <a:rPr lang="en-US" sz="3200" b="1" spc="50" dirty="0" smtClean="0">
                <a:ln w="11430"/>
              </a:rPr>
              <a:t>METODOLOGÍA Y RESULTADOS </a:t>
            </a:r>
          </a:p>
          <a:p>
            <a:r>
              <a:rPr lang="en-US" sz="3200" b="1" spc="50" dirty="0" smtClean="0">
                <a:ln w="11430"/>
              </a:rPr>
              <a:t>(FASE 4) – </a:t>
            </a:r>
            <a:r>
              <a:rPr lang="en-US" sz="3200" b="1" spc="50" dirty="0" err="1" smtClean="0">
                <a:ln w="11430"/>
              </a:rPr>
              <a:t>Comparación</a:t>
            </a:r>
            <a:r>
              <a:rPr lang="en-US" sz="3200" b="1" spc="50" dirty="0" smtClean="0">
                <a:ln w="11430"/>
              </a:rPr>
              <a:t> de </a:t>
            </a:r>
            <a:r>
              <a:rPr lang="en-US" sz="3200" b="1" spc="50" dirty="0" err="1" smtClean="0">
                <a:ln w="11430"/>
              </a:rPr>
              <a:t>resultados</a:t>
            </a:r>
            <a:endParaRPr lang="en-US" sz="3200" b="1" spc="50" dirty="0" smtClean="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97</a:t>
            </a:fld>
            <a:endParaRPr lang="es-ES"/>
          </a:p>
        </p:txBody>
      </p:sp>
      <p:sp>
        <p:nvSpPr>
          <p:cNvPr id="15" name="Rectángulo 14"/>
          <p:cNvSpPr/>
          <p:nvPr/>
        </p:nvSpPr>
        <p:spPr>
          <a:xfrm>
            <a:off x="76200" y="1219200"/>
            <a:ext cx="5638800" cy="640524"/>
          </a:xfrm>
          <a:prstGeom prst="rect">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defTabSz="1200150">
              <a:lnSpc>
                <a:spcPct val="90000"/>
              </a:lnSpc>
              <a:spcBef>
                <a:spcPct val="0"/>
              </a:spcBef>
              <a:spcAft>
                <a:spcPct val="35000"/>
              </a:spcAft>
            </a:pPr>
            <a:r>
              <a:rPr lang="es-EC" b="1"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Respuesta ante el cambio del voltaje de referencia</a:t>
            </a:r>
            <a:endParaRPr lang="es-EC" b="1"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defTabSz="1200150">
              <a:lnSpc>
                <a:spcPct val="90000"/>
              </a:lnSpc>
              <a:spcBef>
                <a:spcPct val="0"/>
              </a:spcBef>
              <a:spcAft>
                <a:spcPct val="35000"/>
              </a:spcAft>
            </a:pPr>
            <a:endParaRPr lang="es-EC" kern="12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23" name="Rectángulo 22"/>
              <p:cNvSpPr/>
              <p:nvPr/>
            </p:nvSpPr>
            <p:spPr>
              <a:xfrm>
                <a:off x="535940" y="2678157"/>
                <a:ext cx="1905000" cy="338554"/>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s-EC" sz="1600" i="1" smtClean="0">
                            <a:latin typeface="Cambria Math" panose="02040503050406030204" pitchFamily="18" charset="0"/>
                          </a:rPr>
                        </m:ctrlPr>
                      </m:sSubPr>
                      <m:e>
                        <m:r>
                          <a:rPr lang="es-EC" sz="1600" b="0" i="1" smtClean="0">
                            <a:latin typeface="Cambria Math" panose="02040503050406030204" pitchFamily="18" charset="0"/>
                          </a:rPr>
                          <m:t>𝑉</m:t>
                        </m:r>
                      </m:e>
                      <m:sub>
                        <m:r>
                          <m:rPr>
                            <m:sty m:val="p"/>
                          </m:rPr>
                          <a:rPr lang="es-EC" sz="1600" b="0" i="0" smtClean="0">
                            <a:latin typeface="Cambria Math" panose="02040503050406030204" pitchFamily="18" charset="0"/>
                          </a:rPr>
                          <m:t>ref</m:t>
                        </m:r>
                      </m:sub>
                    </m:sSub>
                  </m:oMath>
                </a14:m>
                <a:r>
                  <a:rPr lang="es-EC" sz="1600" dirty="0" smtClean="0"/>
                  <a:t> de 12 a 15 </a:t>
                </a:r>
                <a:r>
                  <a:rPr lang="es-EC" sz="1600" i="1" dirty="0" smtClean="0"/>
                  <a:t>V</a:t>
                </a:r>
                <a:endParaRPr lang="es-EC" sz="1600" i="1" dirty="0"/>
              </a:p>
            </p:txBody>
          </p:sp>
        </mc:Choice>
        <mc:Fallback xmlns="">
          <p:sp>
            <p:nvSpPr>
              <p:cNvPr id="23" name="Rectángulo 22"/>
              <p:cNvSpPr>
                <a:spLocks noRot="1" noChangeAspect="1" noMove="1" noResize="1" noEditPoints="1" noAdjustHandles="1" noChangeArrowheads="1" noChangeShapeType="1" noTextEdit="1"/>
              </p:cNvSpPr>
              <p:nvPr/>
            </p:nvSpPr>
            <p:spPr>
              <a:xfrm>
                <a:off x="535940" y="2678157"/>
                <a:ext cx="1905000" cy="338554"/>
              </a:xfrm>
              <a:prstGeom prst="rect">
                <a:avLst/>
              </a:prstGeom>
              <a:blipFill rotWithShape="0">
                <a:blip r:embed="rId3"/>
                <a:stretch>
                  <a:fillRect l="-1282" t="-5357" b="-21429"/>
                </a:stretch>
              </a:blipFill>
            </p:spPr>
            <p:txBody>
              <a:bodyPr/>
              <a:lstStyle/>
              <a:p>
                <a:r>
                  <a:rPr lang="es-EC">
                    <a:noFill/>
                  </a:rPr>
                  <a:t> </a:t>
                </a:r>
              </a:p>
            </p:txBody>
          </p:sp>
        </mc:Fallback>
      </mc:AlternateContent>
      <p:sp>
        <p:nvSpPr>
          <p:cNvPr id="7" name="Rectangle 1"/>
          <p:cNvSpPr>
            <a:spLocks noChangeArrowheads="1"/>
          </p:cNvSpPr>
          <p:nvPr/>
        </p:nvSpPr>
        <p:spPr bwMode="auto">
          <a:xfrm>
            <a:off x="6532880" y="5022327"/>
            <a:ext cx="202692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Desempe</a:t>
            </a:r>
            <a:r>
              <a:rPr kumimoji="0" lang="es-EC" altLang="es-EC" sz="1600" b="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600" b="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 los tres controladores</a:t>
            </a:r>
            <a:endParaRPr kumimoji="0" lang="es-EC" altLang="es-EC" sz="1600" b="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pic>
        <p:nvPicPr>
          <p:cNvPr id="12" name="Imagen 11" descr="E:\JONATHAN\UNIVERSIDAD\VIIIII TESIS\Tesis\Figuras\p4.png"/>
          <p:cNvPicPr/>
          <p:nvPr/>
        </p:nvPicPr>
        <p:blipFill rotWithShape="1">
          <a:blip r:embed="rId4">
            <a:extLst>
              <a:ext uri="{28A0092B-C50C-407E-A947-70E740481C1C}">
                <a14:useLocalDpi xmlns:a14="http://schemas.microsoft.com/office/drawing/2010/main" val="0"/>
              </a:ext>
            </a:extLst>
          </a:blip>
          <a:srcRect l="9616" t="2820" r="8487" b="4117"/>
          <a:stretch/>
        </p:blipFill>
        <p:spPr bwMode="auto">
          <a:xfrm>
            <a:off x="2440940" y="1490079"/>
            <a:ext cx="6372000" cy="3060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119557229"/>
                  </p:ext>
                </p:extLst>
              </p:nvPr>
            </p:nvGraphicFramePr>
            <p:xfrm>
              <a:off x="457200" y="4663737"/>
              <a:ext cx="6075680" cy="1496949"/>
            </p:xfrm>
            <a:graphic>
              <a:graphicData uri="http://schemas.openxmlformats.org/drawingml/2006/table">
                <a:tbl>
                  <a:tblPr firstRow="1" firstCol="1" bandRow="1">
                    <a:tableStyleId>{5C22544A-7EE6-4342-B048-85BDC9FD1C3A}</a:tableStyleId>
                  </a:tblPr>
                  <a:tblGrid>
                    <a:gridCol w="1658661"/>
                    <a:gridCol w="1735214"/>
                    <a:gridCol w="1706051"/>
                    <a:gridCol w="975754"/>
                  </a:tblGrid>
                  <a:tr h="163068">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1.26</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000"/>
                            </a:spcAft>
                          </a:pPr>
                          <a:r>
                            <a:rPr lang="es-EC" sz="1200">
                              <a:effectLst/>
                            </a:rPr>
                            <a:t>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0.13</m:t>
                                </m:r>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0.06</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68">
                    <a:tc>
                      <a:txBody>
                        <a:bodyPr/>
                        <a:lstStyle/>
                        <a:p>
                          <a:pPr>
                            <a:lnSpc>
                              <a:spcPct val="107000"/>
                            </a:lnSpc>
                            <a:spcAft>
                              <a:spcPts val="1000"/>
                            </a:spcAft>
                          </a:pPr>
                          <a:r>
                            <a:rPr lang="es-EC" sz="1200" dirty="0">
                              <a:effectLst/>
                            </a:rPr>
                            <a:t>Tiempo de establecimiento [</a:t>
                          </a:r>
                          <a:r>
                            <a:rPr lang="es-EC" sz="1200" dirty="0" err="1">
                              <a:effectLst/>
                            </a:rPr>
                            <a:t>seg</a:t>
                          </a:r>
                          <a:r>
                            <a:rPr lang="es-EC" sz="1200" dirty="0">
                              <a:effectLst/>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11×</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8×</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136×</m:t>
                                </m:r>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10</m:t>
                                    </m:r>
                                  </m:e>
                                  <m:sup>
                                    <m:r>
                                      <a:rPr lang="es-EC" sz="1200">
                                        <a:effectLst/>
                                        <a:latin typeface="Cambria Math" panose="02040503050406030204" pitchFamily="18" charset="0"/>
                                      </a:rPr>
                                      <m:t>−3</m:t>
                                    </m:r>
                                  </m:sup>
                                </m:sSup>
                              </m:oMath>
                            </m:oMathPara>
                          </a14:m>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119557229"/>
                  </p:ext>
                </p:extLst>
              </p:nvPr>
            </p:nvGraphicFramePr>
            <p:xfrm>
              <a:off x="457200" y="4663737"/>
              <a:ext cx="6075680" cy="1471041"/>
            </p:xfrm>
            <a:graphic>
              <a:graphicData uri="http://schemas.openxmlformats.org/drawingml/2006/table">
                <a:tbl>
                  <a:tblPr firstRow="1" firstCol="1" bandRow="1">
                    <a:tableStyleId>{5C22544A-7EE6-4342-B048-85BDC9FD1C3A}</a:tableStyleId>
                  </a:tblPr>
                  <a:tblGrid>
                    <a:gridCol w="1658661"/>
                    <a:gridCol w="1735214"/>
                    <a:gridCol w="1706051"/>
                    <a:gridCol w="975754"/>
                  </a:tblGrid>
                  <a:tr h="382778">
                    <a:tc>
                      <a:txBody>
                        <a:bodyPr/>
                        <a:lstStyle/>
                        <a:p>
                          <a:pPr>
                            <a:lnSpc>
                              <a:spcPct val="107000"/>
                            </a:lnSpc>
                            <a:spcAft>
                              <a:spcPts val="1000"/>
                            </a:spcAft>
                          </a:pPr>
                          <a:r>
                            <a:rPr lang="es-EC" sz="1200" dirty="0">
                              <a:effectLst/>
                            </a:rPr>
                            <a:t>Resultados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cerrado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ANFIS en lazo abierto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1000"/>
                            </a:spcAft>
                          </a:pPr>
                          <a:r>
                            <a:rPr lang="es-EC" sz="1200">
                              <a:effectLst/>
                            </a:rPr>
                            <a:t>Controlador 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2707">
                    <a:tc>
                      <a:txBody>
                        <a:bodyPr/>
                        <a:lstStyle/>
                        <a:p>
                          <a:pPr>
                            <a:lnSpc>
                              <a:spcPct val="107000"/>
                            </a:lnSpc>
                            <a:spcAft>
                              <a:spcPts val="1000"/>
                            </a:spcAft>
                          </a:pPr>
                          <a:r>
                            <a:rPr lang="es-EC" sz="1200">
                              <a:effectLst/>
                            </a:rPr>
                            <a:t>Sobre impulso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6140" t="-132075" r="-155789" b="-266038"/>
                          </a:stretch>
                        </a:blipFill>
                      </a:tcPr>
                    </a:tc>
                    <a:tc>
                      <a:txBody>
                        <a:bodyPr/>
                        <a:lstStyle/>
                        <a:p>
                          <a:pPr algn="ctr">
                            <a:lnSpc>
                              <a:spcPct val="107000"/>
                            </a:lnSpc>
                            <a:spcAft>
                              <a:spcPts val="1000"/>
                            </a:spcAft>
                          </a:pPr>
                          <a:r>
                            <a:rPr lang="es-EC" sz="1200">
                              <a:effectLst/>
                            </a:rPr>
                            <a:t>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524375" t="-132075" r="-2500" b="-266038"/>
                          </a:stretch>
                        </a:blipFill>
                      </a:tcPr>
                    </a:tc>
                  </a:tr>
                  <a:tr h="382778">
                    <a:tc>
                      <a:txBody>
                        <a:bodyPr/>
                        <a:lstStyle/>
                        <a:p>
                          <a:pPr>
                            <a:lnSpc>
                              <a:spcPct val="107000"/>
                            </a:lnSpc>
                            <a:spcAft>
                              <a:spcPts val="1000"/>
                            </a:spcAft>
                          </a:pPr>
                          <a:r>
                            <a:rPr lang="en-US" sz="1200">
                              <a:effectLst/>
                            </a:rPr>
                            <a:t>Error en estado estable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5"/>
                          <a:stretch>
                            <a:fillRect l="-96140" t="-195238" r="-155789" b="-123810"/>
                          </a:stretch>
                        </a:blipFill>
                      </a:tcPr>
                    </a:tc>
                    <a:tc>
                      <a:txBody>
                        <a:bodyPr/>
                        <a:lstStyle/>
                        <a:p>
                          <a:endParaRPr lang="es-EC"/>
                        </a:p>
                      </a:txBody>
                      <a:tcPr marL="68580" marR="68580" marT="0" marB="0" anchor="ctr">
                        <a:blipFill rotWithShape="0">
                          <a:blip r:embed="rId5"/>
                          <a:stretch>
                            <a:fillRect l="-199643" t="-195238" r="-58571" b="-123810"/>
                          </a:stretch>
                        </a:blipFill>
                      </a:tcPr>
                    </a:tc>
                    <a:tc>
                      <a:txBody>
                        <a:bodyPr/>
                        <a:lstStyle/>
                        <a:p>
                          <a:endParaRPr lang="es-EC"/>
                        </a:p>
                      </a:txBody>
                      <a:tcPr marL="68580" marR="68580" marT="0" marB="0" anchor="ctr">
                        <a:blipFill rotWithShape="0">
                          <a:blip r:embed="rId5"/>
                          <a:stretch>
                            <a:fillRect l="-524375" t="-195238" r="-2500" b="-123810"/>
                          </a:stretch>
                        </a:blipFill>
                      </a:tcPr>
                    </a:tc>
                  </a:tr>
                  <a:tr h="382778">
                    <a:tc>
                      <a:txBody>
                        <a:bodyPr/>
                        <a:lstStyle/>
                        <a:p>
                          <a:pPr>
                            <a:lnSpc>
                              <a:spcPct val="107000"/>
                            </a:lnSpc>
                            <a:spcAft>
                              <a:spcPts val="1000"/>
                            </a:spcAft>
                          </a:pPr>
                          <a:r>
                            <a:rPr lang="es-EC" sz="1200" dirty="0">
                              <a:effectLst/>
                            </a:rPr>
                            <a:t>Tiempo de establecimiento [</a:t>
                          </a:r>
                          <a:r>
                            <a:rPr lang="es-EC" sz="1200" dirty="0" err="1">
                              <a:effectLst/>
                            </a:rPr>
                            <a:t>seg</a:t>
                          </a:r>
                          <a:r>
                            <a:rPr lang="es-EC" sz="1200" dirty="0">
                              <a:effectLst/>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s-EC"/>
                        </a:p>
                      </a:txBody>
                      <a:tcPr marL="68580" marR="68580" marT="0" marB="0" anchor="ctr">
                        <a:blipFill rotWithShape="0">
                          <a:blip r:embed="rId5"/>
                          <a:stretch>
                            <a:fillRect l="-96140" t="-295238" r="-155789" b="-23810"/>
                          </a:stretch>
                        </a:blipFill>
                      </a:tcPr>
                    </a:tc>
                    <a:tc>
                      <a:txBody>
                        <a:bodyPr/>
                        <a:lstStyle/>
                        <a:p>
                          <a:endParaRPr lang="es-EC"/>
                        </a:p>
                      </a:txBody>
                      <a:tcPr marL="68580" marR="68580" marT="0" marB="0" anchor="ctr">
                        <a:blipFill rotWithShape="0">
                          <a:blip r:embed="rId5"/>
                          <a:stretch>
                            <a:fillRect l="-199643" t="-295238" r="-58571" b="-23810"/>
                          </a:stretch>
                        </a:blipFill>
                      </a:tcPr>
                    </a:tc>
                    <a:tc>
                      <a:txBody>
                        <a:bodyPr/>
                        <a:lstStyle/>
                        <a:p>
                          <a:endParaRPr lang="es-EC"/>
                        </a:p>
                      </a:txBody>
                      <a:tcPr marL="68580" marR="68580" marT="0" marB="0" anchor="ctr">
                        <a:blipFill rotWithShape="0">
                          <a:blip r:embed="rId5"/>
                          <a:stretch>
                            <a:fillRect l="-524375" t="-295238" r="-2500" b="-23810"/>
                          </a:stretch>
                        </a:blipFill>
                      </a:tcPr>
                    </a:tc>
                  </a:tr>
                </a:tbl>
              </a:graphicData>
            </a:graphic>
          </p:graphicFrame>
        </mc:Fallback>
      </mc:AlternateContent>
      <p:sp>
        <p:nvSpPr>
          <p:cNvPr id="21" name="Rectángulo 20"/>
          <p:cNvSpPr/>
          <p:nvPr/>
        </p:nvSpPr>
        <p:spPr>
          <a:xfrm>
            <a:off x="2133600" y="4657202"/>
            <a:ext cx="1752600" cy="1519583"/>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8919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METODOLOGÍA Y RESULTADOS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98</a:t>
            </a:fld>
            <a:endParaRPr lang="es-ES"/>
          </a:p>
        </p:txBody>
      </p:sp>
      <p:graphicFrame>
        <p:nvGraphicFramePr>
          <p:cNvPr id="5" name="Diagrama 4"/>
          <p:cNvGraphicFramePr/>
          <p:nvPr>
            <p:extLst/>
          </p:nvPr>
        </p:nvGraphicFramePr>
        <p:xfrm>
          <a:off x="457200" y="879870"/>
          <a:ext cx="7743818" cy="475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812758" y="4648200"/>
            <a:ext cx="7026442" cy="1080000"/>
          </a:xfrm>
          <a:prstGeom prst="rect">
            <a:avLst/>
          </a:prstGeom>
          <a:noFill/>
          <a:ln w="76200">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15" tIns="219215" rIns="219215" bIns="219215" numCol="1" spcCol="1270" rtlCol="0" anchor="ctr" anchorCtr="0">
            <a:noAutofit/>
          </a:bodyPr>
          <a:lstStyle/>
          <a:p>
            <a:pPr algn="ctr" defTabSz="1200150">
              <a:lnSpc>
                <a:spcPct val="90000"/>
              </a:lnSpc>
              <a:spcBef>
                <a:spcPct val="0"/>
              </a:spcBef>
              <a:spcAft>
                <a:spcPct val="35000"/>
              </a:spcAft>
            </a:pPr>
            <a:endParaRPr lang="es-EC" b="1" kern="1200" baseline="0" dirty="0" smtClean="0">
              <a:solidFill>
                <a:schemeClr val="bg1"/>
              </a:solidFill>
              <a:latin typeface="Quicksand" panose="020B0604020202020204" charset="0"/>
              <a:sym typeface="Wingdings" panose="05000000000000000000" pitchFamily="2" charset="2"/>
            </a:endParaRPr>
          </a:p>
        </p:txBody>
      </p:sp>
    </p:spTree>
    <p:extLst>
      <p:ext uri="{BB962C8B-B14F-4D97-AF65-F5344CB8AC3E}">
        <p14:creationId xmlns:p14="http://schemas.microsoft.com/office/powerpoint/2010/main" val="11368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695"/>
            <a:ext cx="6705600" cy="584775"/>
          </a:xfrm>
          <a:prstGeom prst="rect">
            <a:avLst/>
          </a:prstGeom>
        </p:spPr>
        <p:txBody>
          <a:bodyPr wrap="square">
            <a:spAutoFit/>
          </a:bodyPr>
          <a:lstStyle/>
          <a:p>
            <a:r>
              <a:rPr lang="en-US" sz="3200" b="1" spc="50" dirty="0" smtClean="0">
                <a:ln w="11430"/>
              </a:rPr>
              <a:t>CONCLUSIONES</a:t>
            </a:r>
            <a:endParaRPr lang="es-ES" sz="3200" b="1" spc="50" dirty="0">
              <a:ln w="11430"/>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t>99</a:t>
            </a:fld>
            <a:endParaRPr lang="es-ES"/>
          </a:p>
        </p:txBody>
      </p:sp>
      <p:sp>
        <p:nvSpPr>
          <p:cNvPr id="6" name="Rectángulo 5"/>
          <p:cNvSpPr/>
          <p:nvPr/>
        </p:nvSpPr>
        <p:spPr>
          <a:xfrm>
            <a:off x="751011" y="1143000"/>
            <a:ext cx="7641977" cy="4064190"/>
          </a:xfrm>
          <a:prstGeom prst="rect">
            <a:avLst/>
          </a:prstGeom>
        </p:spPr>
        <p:txBody>
          <a:bodyPr wrap="square">
            <a:spAutoFit/>
          </a:bodyPr>
          <a:lstStyle/>
          <a:p>
            <a:pPr marL="285750" indent="-285750" algn="just">
              <a:lnSpc>
                <a:spcPts val="2600"/>
              </a:lnSpc>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En </a:t>
            </a:r>
            <a:r>
              <a:rPr lang="es-EC" dirty="0">
                <a:latin typeface="Times New Roman" panose="02020603050405020304" pitchFamily="18" charset="0"/>
                <a:cs typeface="Times New Roman" panose="02020603050405020304" pitchFamily="18" charset="0"/>
              </a:rPr>
              <a:t>esta investigación se ha abordado los problemas de análisis y diseño del controlador </a:t>
            </a:r>
            <a:r>
              <a:rPr lang="es-EC" dirty="0" err="1">
                <a:latin typeface="Times New Roman" panose="02020603050405020304" pitchFamily="18" charset="0"/>
                <a:cs typeface="Times New Roman" panose="02020603050405020304" pitchFamily="18" charset="0"/>
              </a:rPr>
              <a:t>neuro</a:t>
            </a:r>
            <a:r>
              <a:rPr lang="es-EC" dirty="0">
                <a:latin typeface="Times New Roman" panose="02020603050405020304" pitchFamily="18" charset="0"/>
                <a:cs typeface="Times New Roman" panose="02020603050405020304" pitchFamily="18" charset="0"/>
              </a:rPr>
              <a:t>-difuso ANFIS para la identificación y control de un sistema dinámico no lineal de cuarto orden, como lo es, el convertidor dc-dc Zeta. </a:t>
            </a:r>
            <a:endParaRPr lang="es-EC" dirty="0" smtClean="0">
              <a:latin typeface="Times New Roman" panose="02020603050405020304" pitchFamily="18" charset="0"/>
              <a:cs typeface="Times New Roman" panose="02020603050405020304" pitchFamily="18" charset="0"/>
            </a:endParaRPr>
          </a:p>
          <a:p>
            <a:pPr marL="285750" indent="-285750" algn="just">
              <a:lnSpc>
                <a:spcPts val="2600"/>
              </a:lnSpc>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lnSpc>
                <a:spcPts val="26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En este trabajo se ha realizado el análisis en detalle del convertidor dc-dc Zeta. El análisis incluye la obtención de la relación de conversión MCC (modo de conducción continua), el modelo de pérdidas de conducción, el modelo de pérdidas de conmutación, la relación de conversión MCD (modo de conducción discontinua). Para el diseño del controlador se desarrolló el modelo dinámico promediado no lineal del convertidor, así como también, el modelo promediado lineal. El modelo promediado lineal fue necesario para el diseño del controlador PI</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527057</TotalTime>
  <Words>5013</Words>
  <Application>Microsoft Office PowerPoint</Application>
  <PresentationFormat>Presentación en pantalla (4:3)</PresentationFormat>
  <Paragraphs>1099</Paragraphs>
  <Slides>102</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102</vt:i4>
      </vt:variant>
    </vt:vector>
  </HeadingPairs>
  <TitlesOfParts>
    <vt:vector size="112" baseType="lpstr">
      <vt:lpstr>Arial</vt:lpstr>
      <vt:lpstr>Calibri</vt:lpstr>
      <vt:lpstr>Cambria Math</vt:lpstr>
      <vt:lpstr>Quicksand</vt:lpstr>
      <vt:lpstr>Times New Roman</vt:lpstr>
      <vt:lpstr>Trebuchet MS</vt:lpstr>
      <vt:lpstr>Wingdings</vt:lpstr>
      <vt:lpstr>Theme1</vt:lpstr>
      <vt:lpstr>FORMATO ESPE2013V2</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Jonathan Zapata</cp:lastModifiedBy>
  <cp:revision>155</cp:revision>
  <dcterms:created xsi:type="dcterms:W3CDTF">2012-08-14T15:29:02Z</dcterms:created>
  <dcterms:modified xsi:type="dcterms:W3CDTF">2018-09-03T19:22:29Z</dcterms:modified>
</cp:coreProperties>
</file>