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3" r:id="rId1"/>
  </p:sldMasterIdLst>
  <p:notesMasterIdLst>
    <p:notesMasterId r:id="rId26"/>
  </p:notesMasterIdLst>
  <p:sldIdLst>
    <p:sldId id="256" r:id="rId2"/>
    <p:sldId id="270" r:id="rId3"/>
    <p:sldId id="291" r:id="rId4"/>
    <p:sldId id="258" r:id="rId5"/>
    <p:sldId id="271" r:id="rId6"/>
    <p:sldId id="272" r:id="rId7"/>
    <p:sldId id="290"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Franklin Gothic Book" panose="020B0503020102020204" pitchFamily="3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6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[Libro1]Hoja1!Tabla dinámica4</c:name>
    <c:fmtId val="-1"/>
  </c:pivotSource>
  <c:chart>
    <c:title>
      <c:tx>
        <c:rich>
          <a:bodyPr rot="0" spcFirstLastPara="1" vertOverflow="ellipsis" vert="horz" wrap="square" anchor="ctr" anchorCtr="1"/>
          <a:lstStyle/>
          <a:p>
            <a:pPr>
              <a:defRPr sz="144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dirty="0" err="1"/>
              <a:t>Reunión</a:t>
            </a:r>
            <a:r>
              <a:rPr lang="en-US" dirty="0"/>
              <a:t> G20 - Criptomonedas</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MX"/>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Hoja1!$F$2</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Hoja1!$E$3:$E$7</c:f>
              <c:strCache>
                <c:ptCount val="4"/>
                <c:pt idx="0">
                  <c:v>Ilegal</c:v>
                </c:pt>
                <c:pt idx="1">
                  <c:v>Legal</c:v>
                </c:pt>
                <c:pt idx="2">
                  <c:v>Neutral</c:v>
                </c:pt>
                <c:pt idx="3">
                  <c:v>Restringido</c:v>
                </c:pt>
              </c:strCache>
            </c:strRef>
          </c:cat>
          <c:val>
            <c:numRef>
              <c:f>Hoja1!$F$3:$F$7</c:f>
              <c:numCache>
                <c:formatCode>General</c:formatCode>
                <c:ptCount val="4"/>
                <c:pt idx="0">
                  <c:v>1</c:v>
                </c:pt>
                <c:pt idx="1">
                  <c:v>15</c:v>
                </c:pt>
                <c:pt idx="2">
                  <c:v>6</c:v>
                </c:pt>
                <c:pt idx="3">
                  <c:v>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latin typeface="Arial" panose="020B0604020202020204" pitchFamily="34" charset="0"/>
          <a:cs typeface="Arial" panose="020B0604020202020204" pitchFamily="34" charset="0"/>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[Libro1]Hoja3!Tabla dinámica12</c:name>
    <c:fmtId val="-1"/>
  </c:pivotSource>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Empresas que aceptan bitcoin por sector</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Hoja3!$D$2</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Hoja3!$C$3:$C$8</c:f>
              <c:strCache>
                <c:ptCount val="5"/>
                <c:pt idx="0">
                  <c:v>Bienes de Consumo </c:v>
                </c:pt>
                <c:pt idx="1">
                  <c:v>Cuidado de Salud</c:v>
                </c:pt>
                <c:pt idx="2">
                  <c:v>Financiero</c:v>
                </c:pt>
                <c:pt idx="3">
                  <c:v>Servicios</c:v>
                </c:pt>
                <c:pt idx="4">
                  <c:v>Tecnologico </c:v>
                </c:pt>
              </c:strCache>
            </c:strRef>
          </c:cat>
          <c:val>
            <c:numRef>
              <c:f>Hoja3!$D$3:$D$8</c:f>
              <c:numCache>
                <c:formatCode>General</c:formatCode>
                <c:ptCount val="5"/>
                <c:pt idx="0">
                  <c:v>28</c:v>
                </c:pt>
                <c:pt idx="1">
                  <c:v>1</c:v>
                </c:pt>
                <c:pt idx="2">
                  <c:v>5</c:v>
                </c:pt>
                <c:pt idx="3">
                  <c:v>49</c:v>
                </c:pt>
                <c:pt idx="4">
                  <c:v>20</c:v>
                </c:pt>
              </c:numCache>
            </c:numRef>
          </c:val>
        </c:ser>
        <c:dLbls>
          <c:dLblPos val="inEnd"/>
          <c:showLegendKey val="0"/>
          <c:showVal val="1"/>
          <c:showCatName val="0"/>
          <c:showSerName val="0"/>
          <c:showPercent val="0"/>
          <c:showBubbleSize val="0"/>
        </c:dLbls>
        <c:gapWidth val="100"/>
        <c:overlap val="-24"/>
        <c:axId val="292621472"/>
        <c:axId val="292623040"/>
      </c:barChart>
      <c:catAx>
        <c:axId val="292621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92623040"/>
        <c:crosses val="autoZero"/>
        <c:auto val="1"/>
        <c:lblAlgn val="ctr"/>
        <c:lblOffset val="100"/>
        <c:noMultiLvlLbl val="0"/>
      </c:catAx>
      <c:valAx>
        <c:axId val="29262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2926214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3219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9527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76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774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835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067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59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4335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2944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1657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05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8368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117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6806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6269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7945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199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119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61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442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93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644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834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474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c3c173a1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3bc3c173a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393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4BDF68E2-58F2-4D09-BE8B-E3BD06533059}" type="datetimeFigureOut">
              <a:rPr lang="en-US" smtClean="0"/>
              <a:t>9/13/2018</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spcBef>
                <a:spcPts val="0"/>
              </a:spcBef>
              <a:spcAft>
                <a:spcPts val="0"/>
              </a:spcAft>
              <a:buNone/>
            </a:pPr>
            <a:fld id="{00000000-1234-1234-1234-123412341234}" type="slidenum">
              <a:rPr lang="es-MX" smtClean="0"/>
              <a:t>‹Nº›</a:t>
            </a:fld>
            <a:endParaRPr lang="es-MX"/>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76235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1725760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0374056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4987020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20EBB0C4-6273-4C6E-B9BD-2EDC30F1CD52}" type="datetimeFigureOut">
              <a:rPr lang="en-US" smtClean="0"/>
              <a:t>9/13/2018</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s-MX" smtClean="0"/>
              <a:t>‹Nº›</a:t>
            </a:fld>
            <a:endParaRPr lang="es-MX"/>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00255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8462470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4692017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673955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7103656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32ABBEA6-7C60-4B02-AE87-00D78D8422AF}" type="datetimeFigureOut">
              <a:rPr lang="en-US" smtClean="0"/>
              <a:t>9/13/2018</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s-MX" smtClean="0"/>
              <a:t>‹Nº›</a:t>
            </a:fld>
            <a:endParaRPr lang="es-MX"/>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59570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C9CAD897-D46E-4AD2-BD9B-49DD3E640873}" type="datetimeFigureOut">
              <a:rPr lang="en-US" smtClean="0"/>
              <a:t>9/13/2018</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s-MX" smtClean="0"/>
              <a:t>‹Nº›</a:t>
            </a:fld>
            <a:endParaRPr lang="es-MX"/>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07582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98624D31-43A5-475A-80CF-332C9F6DCF35}" type="datetimeFigureOut">
              <a:rPr lang="en-US" smtClean="0"/>
              <a:t>9/13/2018</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spcBef>
                <a:spcPts val="0"/>
              </a:spcBef>
              <a:spcAft>
                <a:spcPts val="0"/>
              </a:spcAft>
              <a:buNone/>
            </a:pPr>
            <a:fld id="{00000000-1234-1234-1234-123412341234}" type="slidenum">
              <a:rPr lang="es-MX" smtClean="0"/>
              <a:t>‹Nº›</a:t>
            </a:fld>
            <a:endParaRPr lang="es-MX"/>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1454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436344" y="1574410"/>
            <a:ext cx="6270922" cy="1573670"/>
          </a:xfrm>
          <a:prstGeom prst="rect">
            <a:avLst/>
          </a:prstGeom>
        </p:spPr>
        <p:txBody>
          <a:bodyPr spcFirstLastPara="1" wrap="square" lIns="91425" tIns="91425" rIns="91425" bIns="91425" anchor="b" anchorCtr="0">
            <a:noAutofit/>
          </a:bodyPr>
          <a:lstStyle/>
          <a:p>
            <a:r>
              <a:rPr lang="es-ES" sz="2400" b="1" dirty="0" smtClean="0"/>
              <a:t>INCIDENCIA </a:t>
            </a:r>
            <a:r>
              <a:rPr lang="es-ES" sz="2400" b="1" dirty="0"/>
              <a:t>DEL BITCOIN EN EL COMERCIO INTERNACIONAL EN EL PERIODO </a:t>
            </a:r>
            <a:r>
              <a:rPr lang="es-ES" sz="2400" b="1" dirty="0" smtClean="0"/>
              <a:t>2014-2016</a:t>
            </a:r>
            <a:r>
              <a:rPr lang="es-ES" sz="2400" b="1" dirty="0"/>
              <a:t/>
            </a:r>
            <a:br>
              <a:rPr lang="es-ES" sz="2400" b="1" dirty="0"/>
            </a:br>
            <a:endParaRPr sz="2400" dirty="0"/>
          </a:p>
        </p:txBody>
      </p:sp>
      <p:sp>
        <p:nvSpPr>
          <p:cNvPr id="64" name="Google Shape;64;p13"/>
          <p:cNvSpPr txBox="1">
            <a:spLocks noGrp="1"/>
          </p:cNvSpPr>
          <p:nvPr>
            <p:ph type="subTitle" idx="1"/>
          </p:nvPr>
        </p:nvSpPr>
        <p:spPr>
          <a:xfrm>
            <a:off x="2009928" y="3067693"/>
            <a:ext cx="5123755" cy="814678"/>
          </a:xfrm>
          <a:prstGeom prst="rect">
            <a:avLst/>
          </a:prstGeom>
        </p:spPr>
        <p:txBody>
          <a:bodyPr spcFirstLastPara="1" wrap="square" lIns="91425" tIns="91425" rIns="91425" bIns="91425" anchor="t" anchorCtr="0">
            <a:noAutofit/>
          </a:bodyPr>
          <a:lstStyle/>
          <a:p>
            <a:pPr lvl="0"/>
            <a:r>
              <a:rPr lang="es-ES" dirty="0" smtClean="0"/>
              <a:t>AUTOR: </a:t>
            </a:r>
            <a:r>
              <a:rPr lang="es-ES" dirty="0"/>
              <a:t>CÓRDOVA LOOR, JOSE ANIBAL </a:t>
            </a:r>
            <a:endParaRPr lang="es-ES" dirty="0" smtClean="0"/>
          </a:p>
          <a:p>
            <a:pPr marL="0" lvl="0" indent="0">
              <a:spcBef>
                <a:spcPts val="0"/>
              </a:spcBef>
              <a:spcAft>
                <a:spcPts val="0"/>
              </a:spcAft>
              <a:buNone/>
            </a:pPr>
            <a:endParaRPr lang="es-ES" dirty="0" smtClean="0"/>
          </a:p>
          <a:p>
            <a:pPr lvl="0"/>
            <a:r>
              <a:rPr lang="es-ES" dirty="0" smtClean="0"/>
              <a:t>DIRECTOR</a:t>
            </a:r>
            <a:r>
              <a:rPr lang="es-ES" smtClean="0"/>
              <a:t>: </a:t>
            </a:r>
            <a:r>
              <a:rPr lang="es-ES"/>
              <a:t>MACHADO ESPINOSA, FRANCO AGUSTIN </a:t>
            </a:r>
            <a:endParaRPr lang="es-ES" dirty="0" smtClean="0"/>
          </a:p>
          <a:p>
            <a:pPr marL="0" lvl="0" indent="0">
              <a:spcBef>
                <a:spcPts val="0"/>
              </a:spcBef>
              <a:spcAft>
                <a:spcPts val="0"/>
              </a:spcAft>
              <a:buNone/>
            </a:pPr>
            <a:endParaRPr lang="es-ES" dirty="0"/>
          </a:p>
          <a:p>
            <a:pPr marL="0" lvl="0" indent="0">
              <a:spcBef>
                <a:spcPts val="0"/>
              </a:spcBef>
              <a:spcAft>
                <a:spcPts val="0"/>
              </a:spcAft>
              <a:buNone/>
            </a:pPr>
            <a:r>
              <a:rPr lang="es-ES" dirty="0" smtClean="0"/>
              <a:t>SANGOLQUI 2018</a:t>
            </a:r>
            <a:endParaRPr dirty="0"/>
          </a:p>
        </p:txBody>
      </p:sp>
      <p:pic>
        <p:nvPicPr>
          <p:cNvPr id="4" name="0 Imagen" descr="LOGO-PRINCIPAL7.png"/>
          <p:cNvPicPr/>
          <p:nvPr/>
        </p:nvPicPr>
        <p:blipFill>
          <a:blip r:embed="rId3" cstate="print"/>
          <a:stretch>
            <a:fillRect/>
          </a:stretch>
        </p:blipFill>
        <p:spPr>
          <a:xfrm>
            <a:off x="2836350" y="931166"/>
            <a:ext cx="3470910" cy="8997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Bitcoins en circulación </a:t>
            </a:r>
            <a:endParaRP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0489687"/>
              </p:ext>
            </p:extLst>
          </p:nvPr>
        </p:nvGraphicFramePr>
        <p:xfrm>
          <a:off x="1972945" y="168592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BTCs</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2009</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1’470,750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2010</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4’861,500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7’868,500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10’552,275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12’113,325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13’597,300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14’942,975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16’035,613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2017</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16’735,188</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150716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Tiempo medio de confirmación por transacción</a:t>
            </a:r>
            <a:endParaRPr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769386986"/>
              </p:ext>
            </p:extLst>
          </p:nvPr>
        </p:nvGraphicFramePr>
        <p:xfrm>
          <a:off x="1972945" y="168592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Minutos</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2009</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dirty="0">
                          <a:effectLst/>
                        </a:rPr>
                        <a:t>2010</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6.483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8.95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8.45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2017</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13</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427266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Costo por transacción</a:t>
            </a:r>
            <a:endParaRP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06022494"/>
              </p:ext>
            </p:extLst>
          </p:nvPr>
        </p:nvGraphicFramePr>
        <p:xfrm>
          <a:off x="1972945" y="168592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Precio USD</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dirty="0">
                          <a:effectLst/>
                        </a:rPr>
                        <a:t>2009</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2010</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0.0055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0.0067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0.0917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0.0324</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0.0416</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0.15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2017</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17.23</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334585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Innovación en el sistema de pagos</a:t>
            </a:r>
            <a:endParaRPr dirty="0"/>
          </a:p>
        </p:txBody>
      </p:sp>
      <p:sp>
        <p:nvSpPr>
          <p:cNvPr id="2" name="Marcador de contenido 1"/>
          <p:cNvSpPr>
            <a:spLocks noGrp="1"/>
          </p:cNvSpPr>
          <p:nvPr>
            <p:ph idx="1"/>
          </p:nvPr>
        </p:nvSpPr>
        <p:spPr/>
        <p:txBody>
          <a:bodyPr/>
          <a:lstStyle/>
          <a:p>
            <a:r>
              <a:rPr lang="es-ES" dirty="0" smtClean="0"/>
              <a:t>Protección </a:t>
            </a:r>
            <a:r>
              <a:rPr lang="es-ES" dirty="0"/>
              <a:t>contra el </a:t>
            </a:r>
            <a:r>
              <a:rPr lang="es-ES" dirty="0" smtClean="0"/>
              <a:t>fraude</a:t>
            </a:r>
          </a:p>
          <a:p>
            <a:r>
              <a:rPr lang="es-ES" dirty="0"/>
              <a:t>Accesibilidad </a:t>
            </a:r>
            <a:r>
              <a:rPr lang="es-ES" dirty="0" smtClean="0"/>
              <a:t>global</a:t>
            </a:r>
          </a:p>
          <a:p>
            <a:r>
              <a:rPr lang="es-ES" dirty="0"/>
              <a:t>Optimizar </a:t>
            </a:r>
            <a:r>
              <a:rPr lang="es-ES" dirty="0" smtClean="0"/>
              <a:t>costos</a:t>
            </a:r>
          </a:p>
          <a:p>
            <a:r>
              <a:rPr lang="es-ES" dirty="0"/>
              <a:t>Micro </a:t>
            </a:r>
            <a:r>
              <a:rPr lang="es-ES" dirty="0" smtClean="0"/>
              <a:t>pagos</a:t>
            </a:r>
          </a:p>
          <a:p>
            <a:r>
              <a:rPr lang="es-ES" dirty="0"/>
              <a:t>Transparencia </a:t>
            </a:r>
            <a:r>
              <a:rPr lang="es-ES" dirty="0" smtClean="0"/>
              <a:t>ajustable</a:t>
            </a:r>
          </a:p>
          <a:p>
            <a:r>
              <a:rPr lang="es-ES" dirty="0"/>
              <a:t>Confianza e Integridad</a:t>
            </a:r>
            <a:endParaRPr lang="es-MX" dirty="0"/>
          </a:p>
        </p:txBody>
      </p:sp>
    </p:spTree>
    <p:extLst>
      <p:ext uri="{BB962C8B-B14F-4D97-AF65-F5344CB8AC3E}">
        <p14:creationId xmlns:p14="http://schemas.microsoft.com/office/powerpoint/2010/main" val="293515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140677"/>
            <a:ext cx="7200900" cy="734472"/>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Innovación en el sistema de pagos</a:t>
            </a:r>
            <a:endParaRP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42873549"/>
              </p:ext>
            </p:extLst>
          </p:nvPr>
        </p:nvGraphicFramePr>
        <p:xfrm>
          <a:off x="1436914" y="1024933"/>
          <a:ext cx="6631911" cy="4025652"/>
        </p:xfrm>
        <a:graphic>
          <a:graphicData uri="http://schemas.openxmlformats.org/drawingml/2006/table">
            <a:tbl>
              <a:tblPr firstRow="1" firstCol="1" bandRow="1">
                <a:tableStyleId>{3B4B98B0-60AC-42C2-AFA5-B58CD77FA1E5}</a:tableStyleId>
              </a:tblPr>
              <a:tblGrid>
                <a:gridCol w="1403547"/>
                <a:gridCol w="1195978"/>
                <a:gridCol w="2662535"/>
                <a:gridCol w="1369851"/>
              </a:tblGrid>
              <a:tr h="389204">
                <a:tc>
                  <a:txBody>
                    <a:bodyPr/>
                    <a:lstStyle/>
                    <a:p>
                      <a:pPr algn="ctr">
                        <a:lnSpc>
                          <a:spcPct val="150000"/>
                        </a:lnSpc>
                        <a:spcAft>
                          <a:spcPts val="0"/>
                        </a:spcAft>
                      </a:pPr>
                      <a:r>
                        <a:rPr lang="es-ES" sz="1000" dirty="0">
                          <a:effectLst/>
                        </a:rPr>
                        <a:t>Bancos</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ctr">
                        <a:lnSpc>
                          <a:spcPct val="150000"/>
                        </a:lnSpc>
                        <a:spcAft>
                          <a:spcPts val="0"/>
                        </a:spcAft>
                      </a:pPr>
                      <a:r>
                        <a:rPr lang="es-ES" sz="1000">
                          <a:effectLst/>
                        </a:rPr>
                        <a:t>Monto</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ctr">
                        <a:lnSpc>
                          <a:spcPct val="150000"/>
                        </a:lnSpc>
                        <a:spcAft>
                          <a:spcPts val="0"/>
                        </a:spcAft>
                      </a:pPr>
                      <a:r>
                        <a:rPr lang="es-ES" sz="1000" dirty="0">
                          <a:effectLst/>
                        </a:rPr>
                        <a:t>Costo transferencia internacional</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ctr">
                        <a:lnSpc>
                          <a:spcPct val="150000"/>
                        </a:lnSpc>
                        <a:spcAft>
                          <a:spcPts val="0"/>
                        </a:spcAft>
                      </a:pPr>
                      <a:r>
                        <a:rPr lang="es-ES" sz="1000" dirty="0">
                          <a:effectLst/>
                        </a:rPr>
                        <a:t>Tiempo por Transacción</a:t>
                      </a:r>
                      <a:endParaRPr lang="es-MX" sz="1000" dirty="0">
                        <a:effectLst/>
                        <a:latin typeface="Arial" panose="020B0604020202020204" pitchFamily="34" charset="0"/>
                        <a:ea typeface="Calibri" panose="020F0502020204030204" pitchFamily="34" charset="0"/>
                      </a:endParaRPr>
                    </a:p>
                  </a:txBody>
                  <a:tcPr marL="12435" marR="12435" marT="0" marB="0"/>
                </a:tc>
              </a:tr>
              <a:tr h="219554">
                <a:tc>
                  <a:txBody>
                    <a:bodyPr/>
                    <a:lstStyle/>
                    <a:p>
                      <a:pPr algn="just">
                        <a:lnSpc>
                          <a:spcPct val="150000"/>
                        </a:lnSpc>
                        <a:spcAft>
                          <a:spcPts val="0"/>
                        </a:spcAft>
                      </a:pPr>
                      <a:r>
                        <a:rPr lang="es-ES" sz="1000">
                          <a:effectLst/>
                        </a:rPr>
                        <a:t>Bank of America</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dirty="0">
                          <a:effectLst/>
                        </a:rPr>
                        <a:t>$45</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 días </a:t>
                      </a:r>
                      <a:endParaRPr lang="es-MX" sz="1000">
                        <a:effectLst/>
                        <a:latin typeface="Arial" panose="020B0604020202020204" pitchFamily="34" charset="0"/>
                        <a:ea typeface="Calibri" panose="020F0502020204030204" pitchFamily="34" charset="0"/>
                      </a:endParaRPr>
                    </a:p>
                  </a:txBody>
                  <a:tcPr marL="12435" marR="12435" marT="0" marB="0"/>
                </a:tc>
              </a:tr>
              <a:tr h="219554">
                <a:tc>
                  <a:txBody>
                    <a:bodyPr/>
                    <a:lstStyle/>
                    <a:p>
                      <a:pPr algn="just">
                        <a:lnSpc>
                          <a:spcPct val="150000"/>
                        </a:lnSpc>
                        <a:spcAft>
                          <a:spcPts val="0"/>
                        </a:spcAft>
                      </a:pPr>
                      <a:r>
                        <a:rPr lang="es-ES" sz="1000">
                          <a:effectLst/>
                        </a:rPr>
                        <a:t>Chase</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$40</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 días</a:t>
                      </a:r>
                      <a:endParaRPr lang="es-MX" sz="1000">
                        <a:effectLst/>
                        <a:latin typeface="Arial" panose="020B0604020202020204" pitchFamily="34" charset="0"/>
                        <a:ea typeface="Calibri" panose="020F0502020204030204" pitchFamily="34" charset="0"/>
                      </a:endParaRPr>
                    </a:p>
                  </a:txBody>
                  <a:tcPr marL="12435" marR="12435" marT="0" marB="0"/>
                </a:tc>
              </a:tr>
              <a:tr h="219554">
                <a:tc>
                  <a:txBody>
                    <a:bodyPr/>
                    <a:lstStyle/>
                    <a:p>
                      <a:pPr algn="just">
                        <a:lnSpc>
                          <a:spcPct val="150000"/>
                        </a:lnSpc>
                        <a:spcAft>
                          <a:spcPts val="0"/>
                        </a:spcAft>
                      </a:pPr>
                      <a:r>
                        <a:rPr lang="es-ES" sz="1000">
                          <a:effectLst/>
                        </a:rPr>
                        <a:t>Citibank</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 días</a:t>
                      </a:r>
                      <a:endParaRPr lang="es-MX" sz="1000">
                        <a:effectLst/>
                        <a:latin typeface="Arial" panose="020B0604020202020204" pitchFamily="34" charset="0"/>
                        <a:ea typeface="Calibri" panose="020F0502020204030204" pitchFamily="34" charset="0"/>
                      </a:endParaRPr>
                    </a:p>
                  </a:txBody>
                  <a:tcPr marL="12435" marR="12435" marT="0" marB="0"/>
                </a:tc>
              </a:tr>
              <a:tr h="535553">
                <a:tc>
                  <a:txBody>
                    <a:bodyPr/>
                    <a:lstStyle/>
                    <a:p>
                      <a:pPr algn="just">
                        <a:lnSpc>
                          <a:spcPct val="150000"/>
                        </a:lnSpc>
                        <a:spcAft>
                          <a:spcPts val="0"/>
                        </a:spcAft>
                      </a:pPr>
                      <a:r>
                        <a:rPr lang="es-ES" sz="1000" dirty="0">
                          <a:effectLst/>
                        </a:rPr>
                        <a:t>BBVA</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dirty="0">
                          <a:effectLst/>
                        </a:rPr>
                        <a:t>S/n</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35 € de comisión + 10 € de SWIFT + tipo de cambio con sobreprecio</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3-5 días</a:t>
                      </a:r>
                      <a:endParaRPr lang="es-MX" sz="1000">
                        <a:effectLst/>
                        <a:latin typeface="Arial" panose="020B0604020202020204" pitchFamily="34" charset="0"/>
                        <a:ea typeface="Calibri" panose="020F0502020204030204" pitchFamily="34" charset="0"/>
                      </a:endParaRPr>
                    </a:p>
                  </a:txBody>
                  <a:tcPr marL="12435" marR="12435" marT="0" marB="0"/>
                </a:tc>
              </a:tr>
              <a:tr h="878216">
                <a:tc>
                  <a:txBody>
                    <a:bodyPr/>
                    <a:lstStyle/>
                    <a:p>
                      <a:pPr algn="just">
                        <a:lnSpc>
                          <a:spcPct val="150000"/>
                        </a:lnSpc>
                        <a:spcAft>
                          <a:spcPts val="0"/>
                        </a:spcAft>
                      </a:pPr>
                      <a:r>
                        <a:rPr lang="es-ES" sz="1000">
                          <a:effectLst/>
                        </a:rPr>
                        <a:t> </a:t>
                      </a:r>
                      <a:endParaRPr lang="es-MX" sz="1000">
                        <a:effectLst/>
                      </a:endParaRPr>
                    </a:p>
                    <a:p>
                      <a:pPr algn="just">
                        <a:lnSpc>
                          <a:spcPct val="150000"/>
                        </a:lnSpc>
                        <a:spcAft>
                          <a:spcPts val="0"/>
                        </a:spcAft>
                      </a:pPr>
                      <a:r>
                        <a:rPr lang="es-ES" sz="1000">
                          <a:effectLst/>
                        </a:rPr>
                        <a:t>Banco Pichincha</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0&gt;$1000</a:t>
                      </a:r>
                      <a:endParaRPr lang="es-MX" sz="1000">
                        <a:effectLst/>
                      </a:endParaRPr>
                    </a:p>
                    <a:p>
                      <a:pPr algn="just">
                        <a:lnSpc>
                          <a:spcPct val="150000"/>
                        </a:lnSpc>
                        <a:spcAft>
                          <a:spcPts val="0"/>
                        </a:spcAft>
                      </a:pPr>
                      <a:r>
                        <a:rPr lang="es-ES" sz="1000">
                          <a:effectLst/>
                        </a:rPr>
                        <a:t>$1000&gt;$5000</a:t>
                      </a:r>
                      <a:endParaRPr lang="es-MX" sz="1000">
                        <a:effectLst/>
                      </a:endParaRPr>
                    </a:p>
                    <a:p>
                      <a:pPr algn="just">
                        <a:lnSpc>
                          <a:spcPct val="150000"/>
                        </a:lnSpc>
                        <a:spcAft>
                          <a:spcPts val="0"/>
                        </a:spcAft>
                      </a:pPr>
                      <a:r>
                        <a:rPr lang="es-ES" sz="1000">
                          <a:effectLst/>
                        </a:rPr>
                        <a:t>$5000&gt;$10000</a:t>
                      </a:r>
                      <a:endParaRPr lang="es-MX" sz="1000">
                        <a:effectLst/>
                      </a:endParaRPr>
                    </a:p>
                    <a:p>
                      <a:pPr algn="just">
                        <a:lnSpc>
                          <a:spcPct val="150000"/>
                        </a:lnSpc>
                        <a:spcAft>
                          <a:spcPts val="0"/>
                        </a:spcAft>
                      </a:pPr>
                      <a:r>
                        <a:rPr lang="es-ES" sz="1000">
                          <a:effectLst/>
                        </a:rPr>
                        <a:t>&lt;$10000</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$55.48</a:t>
                      </a:r>
                      <a:endParaRPr lang="es-MX" sz="1000">
                        <a:effectLst/>
                      </a:endParaRPr>
                    </a:p>
                    <a:p>
                      <a:pPr algn="just">
                        <a:lnSpc>
                          <a:spcPct val="150000"/>
                        </a:lnSpc>
                        <a:spcAft>
                          <a:spcPts val="0"/>
                        </a:spcAft>
                      </a:pPr>
                      <a:r>
                        <a:rPr lang="es-ES" sz="1000">
                          <a:effectLst/>
                        </a:rPr>
                        <a:t>$74.32</a:t>
                      </a:r>
                      <a:endParaRPr lang="es-MX" sz="1000">
                        <a:effectLst/>
                      </a:endParaRPr>
                    </a:p>
                    <a:p>
                      <a:pPr algn="just">
                        <a:lnSpc>
                          <a:spcPct val="150000"/>
                        </a:lnSpc>
                        <a:spcAft>
                          <a:spcPts val="0"/>
                        </a:spcAft>
                      </a:pPr>
                      <a:r>
                        <a:rPr lang="es-ES" sz="1000">
                          <a:effectLst/>
                        </a:rPr>
                        <a:t>$95.40</a:t>
                      </a:r>
                      <a:endParaRPr lang="es-MX" sz="1000">
                        <a:effectLst/>
                      </a:endParaRPr>
                    </a:p>
                    <a:p>
                      <a:pPr algn="just">
                        <a:lnSpc>
                          <a:spcPct val="150000"/>
                        </a:lnSpc>
                        <a:spcAft>
                          <a:spcPts val="0"/>
                        </a:spcAft>
                      </a:pPr>
                      <a:r>
                        <a:rPr lang="es-ES" sz="1000">
                          <a:effectLst/>
                        </a:rPr>
                        <a:t>$112.00</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dirty="0">
                          <a:effectLst/>
                        </a:rPr>
                        <a:t>3-5 días</a:t>
                      </a:r>
                      <a:endParaRPr lang="es-MX" sz="1000" dirty="0">
                        <a:effectLst/>
                        <a:latin typeface="Arial" panose="020B0604020202020204" pitchFamily="34" charset="0"/>
                        <a:ea typeface="Calibri" panose="020F0502020204030204" pitchFamily="34" charset="0"/>
                      </a:endParaRPr>
                    </a:p>
                  </a:txBody>
                  <a:tcPr marL="12435" marR="12435" marT="0" marB="0"/>
                </a:tc>
              </a:tr>
              <a:tr h="878216">
                <a:tc>
                  <a:txBody>
                    <a:bodyPr/>
                    <a:lstStyle/>
                    <a:p>
                      <a:pPr algn="just">
                        <a:lnSpc>
                          <a:spcPct val="150000"/>
                        </a:lnSpc>
                        <a:spcAft>
                          <a:spcPts val="0"/>
                        </a:spcAft>
                      </a:pPr>
                      <a:r>
                        <a:rPr lang="es-ES" sz="1000" dirty="0">
                          <a:effectLst/>
                        </a:rPr>
                        <a:t>Western </a:t>
                      </a:r>
                      <a:r>
                        <a:rPr lang="es-ES" sz="1000" dirty="0" err="1">
                          <a:effectLst/>
                        </a:rPr>
                        <a:t>Union</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$20 + tipo de cambio con sobreprecio + comisión de intermediarios</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1-2 días a cuentas bancarias.</a:t>
                      </a:r>
                      <a:endParaRPr lang="es-MX" sz="1000">
                        <a:effectLst/>
                      </a:endParaRPr>
                    </a:p>
                    <a:p>
                      <a:pPr algn="just">
                        <a:lnSpc>
                          <a:spcPct val="150000"/>
                        </a:lnSpc>
                        <a:spcAft>
                          <a:spcPts val="0"/>
                        </a:spcAft>
                      </a:pPr>
                      <a:r>
                        <a:rPr lang="es-ES" sz="1000">
                          <a:effectLst/>
                        </a:rPr>
                        <a:t>En minutos por vía electrónica.</a:t>
                      </a:r>
                      <a:endParaRPr lang="es-MX" sz="1000">
                        <a:effectLst/>
                        <a:latin typeface="Arial" panose="020B0604020202020204" pitchFamily="34" charset="0"/>
                        <a:ea typeface="Calibri" panose="020F0502020204030204" pitchFamily="34" charset="0"/>
                      </a:endParaRPr>
                    </a:p>
                  </a:txBody>
                  <a:tcPr marL="12435" marR="12435" marT="0" marB="0"/>
                </a:tc>
              </a:tr>
              <a:tr h="267775">
                <a:tc>
                  <a:txBody>
                    <a:bodyPr/>
                    <a:lstStyle/>
                    <a:p>
                      <a:pPr algn="just">
                        <a:lnSpc>
                          <a:spcPct val="150000"/>
                        </a:lnSpc>
                        <a:spcAft>
                          <a:spcPts val="0"/>
                        </a:spcAft>
                      </a:pPr>
                      <a:r>
                        <a:rPr lang="es-ES" sz="1000" dirty="0" err="1">
                          <a:effectLst/>
                        </a:rPr>
                        <a:t>Paypal</a:t>
                      </a:r>
                      <a:endParaRPr lang="es-MX" sz="1000" dirty="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5.4% + 0.30 USD</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1 día laborable</a:t>
                      </a:r>
                      <a:endParaRPr lang="es-MX" sz="1000">
                        <a:effectLst/>
                        <a:latin typeface="Arial" panose="020B0604020202020204" pitchFamily="34" charset="0"/>
                        <a:ea typeface="Calibri" panose="020F0502020204030204" pitchFamily="34" charset="0"/>
                      </a:endParaRPr>
                    </a:p>
                  </a:txBody>
                  <a:tcPr marL="12435" marR="12435" marT="0" marB="0"/>
                </a:tc>
              </a:tr>
              <a:tr h="401664">
                <a:tc>
                  <a:txBody>
                    <a:bodyPr/>
                    <a:lstStyle/>
                    <a:p>
                      <a:pPr algn="just">
                        <a:lnSpc>
                          <a:spcPct val="150000"/>
                        </a:lnSpc>
                        <a:spcAft>
                          <a:spcPts val="0"/>
                        </a:spcAft>
                      </a:pPr>
                      <a:r>
                        <a:rPr lang="es-ES" sz="1000">
                          <a:effectLst/>
                        </a:rPr>
                        <a:t>Bitcoin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S/n</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a:effectLst/>
                        </a:rPr>
                        <a:t>Sin comisiones, sujeto a discreción del usuario</a:t>
                      </a:r>
                      <a:endParaRPr lang="es-MX" sz="1000">
                        <a:effectLst/>
                        <a:latin typeface="Arial" panose="020B0604020202020204" pitchFamily="34" charset="0"/>
                        <a:ea typeface="Calibri" panose="020F0502020204030204" pitchFamily="34" charset="0"/>
                      </a:endParaRPr>
                    </a:p>
                  </a:txBody>
                  <a:tcPr marL="12435" marR="12435" marT="0" marB="0"/>
                </a:tc>
                <a:tc>
                  <a:txBody>
                    <a:bodyPr/>
                    <a:lstStyle/>
                    <a:p>
                      <a:pPr algn="just">
                        <a:lnSpc>
                          <a:spcPct val="150000"/>
                        </a:lnSpc>
                        <a:spcAft>
                          <a:spcPts val="0"/>
                        </a:spcAft>
                      </a:pPr>
                      <a:r>
                        <a:rPr lang="es-ES" sz="1000" dirty="0">
                          <a:effectLst/>
                        </a:rPr>
                        <a:t>6-13 minutos</a:t>
                      </a:r>
                      <a:endParaRPr lang="es-MX" sz="1000" dirty="0">
                        <a:effectLst/>
                        <a:latin typeface="Arial" panose="020B0604020202020204" pitchFamily="34" charset="0"/>
                        <a:ea typeface="Calibri" panose="020F0502020204030204" pitchFamily="34" charset="0"/>
                      </a:endParaRPr>
                    </a:p>
                  </a:txBody>
                  <a:tcPr marL="12435" marR="12435" marT="0" marB="0"/>
                </a:tc>
              </a:tr>
            </a:tbl>
          </a:graphicData>
        </a:graphic>
      </p:graphicFrame>
    </p:spTree>
    <p:extLst>
      <p:ext uri="{BB962C8B-B14F-4D97-AF65-F5344CB8AC3E}">
        <p14:creationId xmlns:p14="http://schemas.microsoft.com/office/powerpoint/2010/main" val="38043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102368"/>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Innovación en el sistema de pagos</a:t>
            </a:r>
            <a:endParaRP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92512409"/>
              </p:ext>
            </p:extLst>
          </p:nvPr>
        </p:nvGraphicFramePr>
        <p:xfrm>
          <a:off x="1939332" y="1537401"/>
          <a:ext cx="5727559" cy="3165230"/>
        </p:xfrm>
        <a:graphic>
          <a:graphicData uri="http://schemas.openxmlformats.org/drawingml/2006/table">
            <a:tbl>
              <a:tblPr firstRow="1" firstCol="1" bandRow="1">
                <a:tableStyleId>{3B4B98B0-60AC-42C2-AFA5-B58CD77FA1E5}</a:tableStyleId>
              </a:tblPr>
              <a:tblGrid>
                <a:gridCol w="2087503"/>
                <a:gridCol w="1840809"/>
                <a:gridCol w="1799247"/>
              </a:tblGrid>
              <a:tr h="575498">
                <a:tc>
                  <a:txBody>
                    <a:bodyPr/>
                    <a:lstStyle/>
                    <a:p>
                      <a:pPr algn="ctr">
                        <a:lnSpc>
                          <a:spcPct val="150000"/>
                        </a:lnSpc>
                        <a:spcAft>
                          <a:spcPts val="0"/>
                        </a:spcAft>
                      </a:pPr>
                      <a:r>
                        <a:rPr lang="es-EC" sz="1100" dirty="0">
                          <a:effectLst/>
                        </a:rPr>
                        <a:t> </a:t>
                      </a:r>
                      <a:endParaRPr lang="es-MX" sz="1100" dirty="0">
                        <a:effectLst/>
                        <a:latin typeface="Arial" panose="020B0604020202020204" pitchFamily="34" charset="0"/>
                        <a:ea typeface="Calibri" panose="020F0502020204030204" pitchFamily="34" charset="0"/>
                      </a:endParaRPr>
                    </a:p>
                  </a:txBody>
                  <a:tcPr marL="61047" marR="61047" marT="0" marB="0"/>
                </a:tc>
                <a:tc>
                  <a:txBody>
                    <a:bodyPr/>
                    <a:lstStyle/>
                    <a:p>
                      <a:pPr algn="ctr">
                        <a:lnSpc>
                          <a:spcPct val="150000"/>
                        </a:lnSpc>
                        <a:spcAft>
                          <a:spcPts val="0"/>
                        </a:spcAft>
                      </a:pPr>
                      <a:r>
                        <a:rPr lang="es-EC" sz="1100">
                          <a:effectLst/>
                        </a:rPr>
                        <a:t>Bitcoin</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Sistemas de pagos tradicionales</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Descentralizado</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dirty="0">
                          <a:effectLst/>
                        </a:rPr>
                        <a:t>Anonimato</a:t>
                      </a:r>
                      <a:endParaRPr lang="es-MX" sz="1100" dirty="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De ámbito internacional</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Sin intermediarios</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Transacciones rápidas</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Incorruptible</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Transparencia</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Privacidad</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No</a:t>
                      </a:r>
                      <a:endParaRPr lang="es-MX" sz="1100">
                        <a:effectLst/>
                        <a:latin typeface="Arial" panose="020B0604020202020204" pitchFamily="34" charset="0"/>
                        <a:ea typeface="Calibri" panose="020F0502020204030204" pitchFamily="34" charset="0"/>
                      </a:endParaRPr>
                    </a:p>
                  </a:txBody>
                  <a:tcPr marL="61047" marR="61047" marT="0" marB="0" anchor="ctr"/>
                </a:tc>
              </a:tr>
              <a:tr h="287748">
                <a:tc>
                  <a:txBody>
                    <a:bodyPr/>
                    <a:lstStyle/>
                    <a:p>
                      <a:pPr algn="ctr">
                        <a:lnSpc>
                          <a:spcPct val="150000"/>
                        </a:lnSpc>
                        <a:spcAft>
                          <a:spcPts val="0"/>
                        </a:spcAft>
                      </a:pPr>
                      <a:r>
                        <a:rPr lang="es-EC" sz="1100">
                          <a:effectLst/>
                        </a:rPr>
                        <a:t>Sin fallos</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a:effectLst/>
                        </a:rPr>
                        <a:t>Si</a:t>
                      </a:r>
                      <a:endParaRPr lang="es-MX" sz="1100">
                        <a:effectLst/>
                        <a:latin typeface="Arial" panose="020B0604020202020204" pitchFamily="34" charset="0"/>
                        <a:ea typeface="Calibri" panose="020F0502020204030204" pitchFamily="34" charset="0"/>
                      </a:endParaRPr>
                    </a:p>
                  </a:txBody>
                  <a:tcPr marL="61047" marR="61047" marT="0" marB="0" anchor="ctr"/>
                </a:tc>
                <a:tc>
                  <a:txBody>
                    <a:bodyPr/>
                    <a:lstStyle/>
                    <a:p>
                      <a:pPr algn="ctr">
                        <a:lnSpc>
                          <a:spcPct val="150000"/>
                        </a:lnSpc>
                        <a:spcAft>
                          <a:spcPts val="0"/>
                        </a:spcAft>
                      </a:pPr>
                      <a:r>
                        <a:rPr lang="es-EC" sz="1100" dirty="0">
                          <a:effectLst/>
                        </a:rPr>
                        <a:t>No</a:t>
                      </a:r>
                      <a:endParaRPr lang="es-MX" sz="1100" dirty="0">
                        <a:effectLst/>
                        <a:latin typeface="Arial" panose="020B0604020202020204" pitchFamily="34" charset="0"/>
                        <a:ea typeface="Calibri" panose="020F0502020204030204" pitchFamily="34" charset="0"/>
                      </a:endParaRPr>
                    </a:p>
                  </a:txBody>
                  <a:tcPr marL="61047" marR="61047" marT="0" marB="0" anchor="ctr"/>
                </a:tc>
              </a:tr>
            </a:tbl>
          </a:graphicData>
        </a:graphic>
      </p:graphicFrame>
    </p:spTree>
    <p:extLst>
      <p:ext uri="{BB962C8B-B14F-4D97-AF65-F5344CB8AC3E}">
        <p14:creationId xmlns:p14="http://schemas.microsoft.com/office/powerpoint/2010/main" val="13731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Desventajas</a:t>
            </a:r>
            <a:endParaRPr dirty="0"/>
          </a:p>
        </p:txBody>
      </p:sp>
      <p:sp>
        <p:nvSpPr>
          <p:cNvPr id="2" name="Marcador de contenido 1"/>
          <p:cNvSpPr>
            <a:spLocks noGrp="1"/>
          </p:cNvSpPr>
          <p:nvPr>
            <p:ph idx="1"/>
          </p:nvPr>
        </p:nvSpPr>
        <p:spPr/>
        <p:txBody>
          <a:bodyPr/>
          <a:lstStyle/>
          <a:p>
            <a:r>
              <a:rPr lang="es-ES" dirty="0"/>
              <a:t>Grado de </a:t>
            </a:r>
            <a:r>
              <a:rPr lang="es-ES" dirty="0" smtClean="0"/>
              <a:t>aceptación</a:t>
            </a:r>
          </a:p>
          <a:p>
            <a:r>
              <a:rPr lang="es-ES" dirty="0" smtClean="0"/>
              <a:t>Volatilidad</a:t>
            </a:r>
          </a:p>
          <a:p>
            <a:r>
              <a:rPr lang="es-ES" dirty="0" smtClean="0"/>
              <a:t>Desarrollo en curso</a:t>
            </a:r>
          </a:p>
          <a:p>
            <a:r>
              <a:rPr lang="es-ES" dirty="0" smtClean="0"/>
              <a:t>Escalabilidad </a:t>
            </a:r>
            <a:endParaRPr lang="es-MX" dirty="0"/>
          </a:p>
        </p:txBody>
      </p:sp>
      <p:pic>
        <p:nvPicPr>
          <p:cNvPr id="6" name="Imagen 5"/>
          <p:cNvPicPr/>
          <p:nvPr/>
        </p:nvPicPr>
        <p:blipFill>
          <a:blip r:embed="rId3"/>
          <a:stretch>
            <a:fillRect/>
          </a:stretch>
        </p:blipFill>
        <p:spPr>
          <a:xfrm>
            <a:off x="4048742" y="1151977"/>
            <a:ext cx="4080373" cy="3560700"/>
          </a:xfrm>
          <a:prstGeom prst="rect">
            <a:avLst/>
          </a:prstGeom>
        </p:spPr>
      </p:pic>
    </p:spTree>
    <p:extLst>
      <p:ext uri="{BB962C8B-B14F-4D97-AF65-F5344CB8AC3E}">
        <p14:creationId xmlns:p14="http://schemas.microsoft.com/office/powerpoint/2010/main" val="394868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472273"/>
            <a:ext cx="7200900" cy="694278"/>
          </a:xfrm>
          <a:prstGeom prst="rect">
            <a:avLst/>
          </a:prstGeom>
        </p:spPr>
        <p:txBody>
          <a:bodyPr spcFirstLastPara="1" wrap="square" lIns="91425" tIns="91425" rIns="91425" bIns="91425" anchor="b" anchorCtr="0">
            <a:noAutofit/>
          </a:bodyPr>
          <a:lstStyle/>
          <a:p>
            <a:pPr lvl="0">
              <a:spcBef>
                <a:spcPts val="0"/>
              </a:spcBef>
            </a:pPr>
            <a:r>
              <a:rPr lang="es-MX" sz="2400" dirty="0">
                <a:solidFill>
                  <a:schemeClr val="accent5"/>
                </a:solidFill>
              </a:rPr>
              <a:t>Bitcoin en el Comercio Exterior</a:t>
            </a:r>
            <a:endParaRPr dirty="0"/>
          </a:p>
        </p:txBody>
      </p:sp>
      <p:sp>
        <p:nvSpPr>
          <p:cNvPr id="2" name="Marcador de contenido 1"/>
          <p:cNvSpPr>
            <a:spLocks noGrp="1"/>
          </p:cNvSpPr>
          <p:nvPr>
            <p:ph idx="1"/>
          </p:nvPr>
        </p:nvSpPr>
        <p:spPr>
          <a:xfrm>
            <a:off x="1028700" y="1408659"/>
            <a:ext cx="7200900" cy="2686050"/>
          </a:xfrm>
        </p:spPr>
        <p:txBody>
          <a:bodyPr/>
          <a:lstStyle/>
          <a:p>
            <a:r>
              <a:rPr lang="es-ES" dirty="0" smtClean="0"/>
              <a:t>Aceleración </a:t>
            </a:r>
            <a:r>
              <a:rPr lang="es-ES" dirty="0"/>
              <a:t>de los tiempos en las transacciones internacionales. </a:t>
            </a:r>
          </a:p>
          <a:p>
            <a:r>
              <a:rPr lang="es-ES" dirty="0" smtClean="0"/>
              <a:t>Disminución </a:t>
            </a:r>
            <a:r>
              <a:rPr lang="es-ES" dirty="0"/>
              <a:t>en comisiones bancarias y tasas de cambio. </a:t>
            </a:r>
          </a:p>
          <a:p>
            <a:r>
              <a:rPr lang="es-ES" dirty="0" smtClean="0"/>
              <a:t>Otra </a:t>
            </a:r>
            <a:r>
              <a:rPr lang="es-ES" dirty="0"/>
              <a:t>alternativa de forma de pago, eliminando las tarjetas de crédito. </a:t>
            </a:r>
            <a:endParaRPr lang="es-MX" dirty="0"/>
          </a:p>
        </p:txBody>
      </p:sp>
      <p:pic>
        <p:nvPicPr>
          <p:cNvPr id="5" name="Imagen 4"/>
          <p:cNvPicPr/>
          <p:nvPr/>
        </p:nvPicPr>
        <p:blipFill>
          <a:blip r:embed="rId3"/>
          <a:stretch>
            <a:fillRect/>
          </a:stretch>
        </p:blipFill>
        <p:spPr>
          <a:xfrm>
            <a:off x="2016878" y="2912458"/>
            <a:ext cx="5431790" cy="1770380"/>
          </a:xfrm>
          <a:prstGeom prst="rect">
            <a:avLst/>
          </a:prstGeom>
        </p:spPr>
      </p:pic>
    </p:spTree>
    <p:extLst>
      <p:ext uri="{BB962C8B-B14F-4D97-AF65-F5344CB8AC3E}">
        <p14:creationId xmlns:p14="http://schemas.microsoft.com/office/powerpoint/2010/main" val="250686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532563"/>
            <a:ext cx="7200900" cy="654085"/>
          </a:xfrm>
          <a:prstGeom prst="rect">
            <a:avLst/>
          </a:prstGeom>
        </p:spPr>
        <p:txBody>
          <a:bodyPr spcFirstLastPara="1" wrap="square" lIns="91425" tIns="91425" rIns="91425" bIns="91425" anchor="b" anchorCtr="0">
            <a:noAutofit/>
          </a:bodyPr>
          <a:lstStyle/>
          <a:p>
            <a:pPr lvl="0">
              <a:spcBef>
                <a:spcPts val="0"/>
              </a:spcBef>
            </a:pPr>
            <a:r>
              <a:rPr lang="es-MX" sz="2400" dirty="0">
                <a:solidFill>
                  <a:schemeClr val="accent5"/>
                </a:solidFill>
              </a:rPr>
              <a:t>Bitcoin en el Comercio </a:t>
            </a:r>
            <a:r>
              <a:rPr lang="es-MX" sz="2400" dirty="0" smtClean="0">
                <a:solidFill>
                  <a:schemeClr val="accent5"/>
                </a:solidFill>
              </a:rPr>
              <a:t>Exterior (MAERKS – IBM)</a:t>
            </a:r>
            <a:endParaRPr dirty="0"/>
          </a:p>
        </p:txBody>
      </p:sp>
      <p:sp>
        <p:nvSpPr>
          <p:cNvPr id="2" name="Marcador de contenido 1"/>
          <p:cNvSpPr>
            <a:spLocks noGrp="1"/>
          </p:cNvSpPr>
          <p:nvPr>
            <p:ph idx="1"/>
          </p:nvPr>
        </p:nvSpPr>
        <p:spPr/>
        <p:txBody>
          <a:bodyPr/>
          <a:lstStyle/>
          <a:p>
            <a:endParaRPr lang="es-MX" dirty="0"/>
          </a:p>
        </p:txBody>
      </p:sp>
      <p:pic>
        <p:nvPicPr>
          <p:cNvPr id="6" name="Imagen 5"/>
          <p:cNvPicPr/>
          <p:nvPr/>
        </p:nvPicPr>
        <p:blipFill>
          <a:blip r:embed="rId3"/>
          <a:stretch>
            <a:fillRect/>
          </a:stretch>
        </p:blipFill>
        <p:spPr>
          <a:xfrm>
            <a:off x="1637881" y="1467060"/>
            <a:ext cx="6149591" cy="3313392"/>
          </a:xfrm>
          <a:prstGeom prst="rect">
            <a:avLst/>
          </a:prstGeom>
        </p:spPr>
      </p:pic>
    </p:spTree>
    <p:extLst>
      <p:ext uri="{BB962C8B-B14F-4D97-AF65-F5344CB8AC3E}">
        <p14:creationId xmlns:p14="http://schemas.microsoft.com/office/powerpoint/2010/main" val="3265305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532562"/>
            <a:ext cx="7200900" cy="593795"/>
          </a:xfrm>
          <a:prstGeom prst="rect">
            <a:avLst/>
          </a:prstGeom>
        </p:spPr>
        <p:txBody>
          <a:bodyPr spcFirstLastPara="1" wrap="square" lIns="91425" tIns="91425" rIns="91425" bIns="91425" anchor="b" anchorCtr="0">
            <a:noAutofit/>
          </a:bodyPr>
          <a:lstStyle/>
          <a:p>
            <a:pPr lvl="0">
              <a:spcBef>
                <a:spcPts val="0"/>
              </a:spcBef>
            </a:pPr>
            <a:r>
              <a:rPr lang="es-MX" sz="2400" dirty="0">
                <a:solidFill>
                  <a:schemeClr val="accent5"/>
                </a:solidFill>
              </a:rPr>
              <a:t>Bitcoin en el comercio internacional </a:t>
            </a:r>
            <a:endParaRPr dirty="0"/>
          </a:p>
        </p:txBody>
      </p:sp>
      <p:sp>
        <p:nvSpPr>
          <p:cNvPr id="2" name="Marcador de contenido 1"/>
          <p:cNvSpPr>
            <a:spLocks noGrp="1"/>
          </p:cNvSpPr>
          <p:nvPr>
            <p:ph idx="1"/>
          </p:nvPr>
        </p:nvSpPr>
        <p:spPr>
          <a:xfrm>
            <a:off x="1028700" y="1413049"/>
            <a:ext cx="7200900" cy="2686050"/>
          </a:xfrm>
        </p:spPr>
        <p:txBody>
          <a:bodyPr/>
          <a:lstStyle/>
          <a:p>
            <a:r>
              <a:rPr lang="es-ES" dirty="0"/>
              <a:t>Bitcoin es legal en 107 de 251 países, lo que representa 43% de aceptación a nivel global, un 4% mantiene un estatus de restricción y otro 4% lo considera ilegal, el 49% restante no presenta una posición al respecto.</a:t>
            </a:r>
            <a:endParaRPr lang="es-MX" dirty="0"/>
          </a:p>
        </p:txBody>
      </p:sp>
      <p:pic>
        <p:nvPicPr>
          <p:cNvPr id="5" name="Imagen 4"/>
          <p:cNvPicPr/>
          <p:nvPr/>
        </p:nvPicPr>
        <p:blipFill>
          <a:blip r:embed="rId3"/>
          <a:stretch>
            <a:fillRect/>
          </a:stretch>
        </p:blipFill>
        <p:spPr>
          <a:xfrm>
            <a:off x="2230735" y="2351314"/>
            <a:ext cx="4943788" cy="2441750"/>
          </a:xfrm>
          <a:prstGeom prst="rect">
            <a:avLst/>
          </a:prstGeom>
        </p:spPr>
      </p:pic>
    </p:spTree>
    <p:extLst>
      <p:ext uri="{BB962C8B-B14F-4D97-AF65-F5344CB8AC3E}">
        <p14:creationId xmlns:p14="http://schemas.microsoft.com/office/powerpoint/2010/main" val="32848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132513"/>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Teorías Aplicadas</a:t>
            </a:r>
            <a:endParaRPr dirty="0"/>
          </a:p>
        </p:txBody>
      </p:sp>
      <p:sp>
        <p:nvSpPr>
          <p:cNvPr id="2" name="Marcador de contenido 1"/>
          <p:cNvSpPr>
            <a:spLocks noGrp="1"/>
          </p:cNvSpPr>
          <p:nvPr>
            <p:ph idx="1"/>
          </p:nvPr>
        </p:nvSpPr>
        <p:spPr>
          <a:xfrm>
            <a:off x="1028700" y="1372855"/>
            <a:ext cx="7200900" cy="3450353"/>
          </a:xfrm>
        </p:spPr>
        <p:txBody>
          <a:bodyPr>
            <a:normAutofit fontScale="92500"/>
          </a:bodyPr>
          <a:lstStyle/>
          <a:p>
            <a:r>
              <a:rPr lang="es-MX" dirty="0" smtClean="0"/>
              <a:t>Corriente económica neoclásica (Ley de Oferta y Demanda)</a:t>
            </a:r>
          </a:p>
          <a:p>
            <a:pPr lvl="1"/>
            <a:r>
              <a:rPr lang="es-MX" dirty="0" smtClean="0"/>
              <a:t>Alfred Marshall:</a:t>
            </a:r>
          </a:p>
          <a:p>
            <a:pPr lvl="2" algn="just"/>
            <a:r>
              <a:rPr lang="es-ES" dirty="0"/>
              <a:t>Alfred Marshall distingue claramente entre un análisis a corto plazo y un análisis a largo plazo. Si se supone que las preferencias de la gente cambia más rápidamente que el aparato productivo, lo que es el caso, a corto plazo es la demanda que determina el precio, pero a largo plazo dominan los factores dinámicos, cambio del </a:t>
            </a:r>
            <a:r>
              <a:rPr lang="es-ES" dirty="0" err="1"/>
              <a:t>know</a:t>
            </a:r>
            <a:r>
              <a:rPr lang="es-ES" dirty="0"/>
              <a:t> </a:t>
            </a:r>
            <a:r>
              <a:rPr lang="es-ES" dirty="0" err="1"/>
              <a:t>how</a:t>
            </a:r>
            <a:r>
              <a:rPr lang="es-ES" dirty="0"/>
              <a:t>, avance tecnológico, innovaciones. </a:t>
            </a:r>
            <a:r>
              <a:rPr lang="es-MX" dirty="0"/>
              <a:t>(Wittgenstein, 2007</a:t>
            </a:r>
            <a:r>
              <a:rPr lang="es-MX" dirty="0" smtClean="0"/>
              <a:t>)</a:t>
            </a:r>
          </a:p>
          <a:p>
            <a:pPr lvl="2" algn="just"/>
            <a:endParaRPr lang="es-MX" dirty="0" smtClean="0"/>
          </a:p>
          <a:p>
            <a:pPr algn="just"/>
            <a:r>
              <a:rPr lang="es-MX" dirty="0" smtClean="0"/>
              <a:t>Liberalismo económico (Escuela Austriaca) </a:t>
            </a:r>
          </a:p>
          <a:p>
            <a:pPr lvl="1" algn="just"/>
            <a:r>
              <a:rPr lang="es-MX" dirty="0" smtClean="0"/>
              <a:t>Carl </a:t>
            </a:r>
            <a:r>
              <a:rPr lang="es-MX" dirty="0" err="1" smtClean="0"/>
              <a:t>Menger</a:t>
            </a:r>
            <a:r>
              <a:rPr lang="es-MX" dirty="0" smtClean="0"/>
              <a:t> y Ludwig Von Mises:</a:t>
            </a:r>
          </a:p>
          <a:p>
            <a:pPr lvl="2" algn="just"/>
            <a:r>
              <a:rPr lang="es-EC" dirty="0"/>
              <a:t>La acción humana es una conducta consciente, movilizada voluntad transformada en actuación, que pretende alcanzar precisos fines y objetivos; es una reacción consciente del ego ante los estímulos y las circunstancias del ambiente; es una reflexiva acomodación a aquella disposición del ambiente que está influyendo en la vida del sujeto. </a:t>
            </a:r>
            <a:r>
              <a:rPr lang="es-MX" dirty="0"/>
              <a:t>(La acción humana: tratado de la economía, pág. 16)</a:t>
            </a:r>
          </a:p>
          <a:p>
            <a:pPr lvl="2" algn="just"/>
            <a:endParaRPr lang="es-MX" dirty="0" smtClean="0"/>
          </a:p>
        </p:txBody>
      </p:sp>
    </p:spTree>
    <p:extLst>
      <p:ext uri="{BB962C8B-B14F-4D97-AF65-F5344CB8AC3E}">
        <p14:creationId xmlns:p14="http://schemas.microsoft.com/office/powerpoint/2010/main" val="267223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901525" y="241160"/>
            <a:ext cx="7200900" cy="874207"/>
          </a:xfrm>
          <a:prstGeom prst="rect">
            <a:avLst/>
          </a:prstGeom>
        </p:spPr>
        <p:txBody>
          <a:bodyPr spcFirstLastPara="1" wrap="square" lIns="91425" tIns="91425" rIns="91425" bIns="91425" anchor="b" anchorCtr="0">
            <a:noAutofit/>
          </a:bodyPr>
          <a:lstStyle/>
          <a:p>
            <a:pPr lvl="0">
              <a:spcBef>
                <a:spcPts val="0"/>
              </a:spcBef>
            </a:pPr>
            <a:r>
              <a:rPr lang="es-MX" sz="2400" dirty="0">
                <a:solidFill>
                  <a:schemeClr val="accent5"/>
                </a:solidFill>
              </a:rPr>
              <a:t>Bitcoin en el comercio internacional </a:t>
            </a:r>
            <a:endParaRPr dirty="0"/>
          </a:p>
        </p:txBody>
      </p:sp>
      <p:graphicFrame>
        <p:nvGraphicFramePr>
          <p:cNvPr id="6" name="Gráfico 5"/>
          <p:cNvGraphicFramePr/>
          <p:nvPr>
            <p:extLst>
              <p:ext uri="{D42A27DB-BD31-4B8C-83A1-F6EECF244321}">
                <p14:modId xmlns:p14="http://schemas.microsoft.com/office/powerpoint/2010/main" val="2551612518"/>
              </p:ext>
            </p:extLst>
          </p:nvPr>
        </p:nvGraphicFramePr>
        <p:xfrm>
          <a:off x="901525" y="1628775"/>
          <a:ext cx="3861394" cy="2842741"/>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p:nvPr/>
        </p:nvPicPr>
        <p:blipFill>
          <a:blip r:embed="rId4"/>
          <a:stretch>
            <a:fillRect/>
          </a:stretch>
        </p:blipFill>
        <p:spPr>
          <a:xfrm>
            <a:off x="4973934" y="1628774"/>
            <a:ext cx="4079275" cy="2842741"/>
          </a:xfrm>
          <a:prstGeom prst="rect">
            <a:avLst/>
          </a:prstGeom>
        </p:spPr>
      </p:pic>
      <p:sp>
        <p:nvSpPr>
          <p:cNvPr id="4" name="Rectángulo 3"/>
          <p:cNvSpPr/>
          <p:nvPr/>
        </p:nvSpPr>
        <p:spPr>
          <a:xfrm>
            <a:off x="5595554" y="1314842"/>
            <a:ext cx="2836034" cy="313932"/>
          </a:xfrm>
          <a:prstGeom prst="rect">
            <a:avLst/>
          </a:prstGeom>
        </p:spPr>
        <p:txBody>
          <a:bodyPr wrap="none">
            <a:spAutoFit/>
          </a:bodyPr>
          <a:lstStyle/>
          <a:p>
            <a:pPr algn="ctr">
              <a:defRPr sz="144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r>
              <a:rPr lang="en-US" b="1" kern="1200" dirty="0" err="1" smtClean="0">
                <a:solidFill>
                  <a:prstClr val="black">
                    <a:lumMod val="75000"/>
                    <a:lumOff val="25000"/>
                  </a:prstClr>
                </a:solidFill>
                <a:latin typeface="Arial" panose="020B0604020202020204" pitchFamily="34" charset="0"/>
                <a:cs typeface="Arial" panose="020B0604020202020204" pitchFamily="34" charset="0"/>
              </a:rPr>
              <a:t>Número</a:t>
            </a:r>
            <a:r>
              <a:rPr lang="en-US" b="1" kern="1200" dirty="0" smtClean="0">
                <a:solidFill>
                  <a:prstClr val="black">
                    <a:lumMod val="75000"/>
                    <a:lumOff val="25000"/>
                  </a:prstClr>
                </a:solidFill>
                <a:latin typeface="Arial" panose="020B0604020202020204" pitchFamily="34" charset="0"/>
                <a:cs typeface="Arial" panose="020B0604020202020204" pitchFamily="34" charset="0"/>
              </a:rPr>
              <a:t> de </a:t>
            </a:r>
            <a:r>
              <a:rPr lang="en-US" b="1" kern="1200" dirty="0" err="1" smtClean="0">
                <a:solidFill>
                  <a:prstClr val="black">
                    <a:lumMod val="75000"/>
                    <a:lumOff val="25000"/>
                  </a:prstClr>
                </a:solidFill>
                <a:latin typeface="Arial" panose="020B0604020202020204" pitchFamily="34" charset="0"/>
                <a:cs typeface="Arial" panose="020B0604020202020204" pitchFamily="34" charset="0"/>
              </a:rPr>
              <a:t>cajeros</a:t>
            </a:r>
            <a:r>
              <a:rPr lang="en-US" b="1" kern="1200" dirty="0" smtClean="0">
                <a:solidFill>
                  <a:prstClr val="black">
                    <a:lumMod val="75000"/>
                    <a:lumOff val="25000"/>
                  </a:prstClr>
                </a:solidFill>
                <a:latin typeface="Arial" panose="020B0604020202020204" pitchFamily="34" charset="0"/>
                <a:cs typeface="Arial" panose="020B0604020202020204" pitchFamily="34" charset="0"/>
              </a:rPr>
              <a:t> de Bitcoin </a:t>
            </a:r>
            <a:endParaRPr lang="en-US" b="1" kern="12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45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58846" y="271305"/>
            <a:ext cx="7200900" cy="674182"/>
          </a:xfrm>
          <a:prstGeom prst="rect">
            <a:avLst/>
          </a:prstGeom>
        </p:spPr>
        <p:txBody>
          <a:bodyPr spcFirstLastPara="1" wrap="square" lIns="91425" tIns="91425" rIns="91425" bIns="91425" anchor="b" anchorCtr="0">
            <a:noAutofit/>
          </a:bodyPr>
          <a:lstStyle/>
          <a:p>
            <a:pPr lvl="0">
              <a:spcBef>
                <a:spcPts val="0"/>
              </a:spcBef>
            </a:pPr>
            <a:r>
              <a:rPr lang="es-MX" sz="2400" dirty="0">
                <a:solidFill>
                  <a:schemeClr val="accent5"/>
                </a:solidFill>
              </a:rPr>
              <a:t>Bitcoin en el comercio internacional </a:t>
            </a:r>
            <a:endParaRPr dirty="0"/>
          </a:p>
        </p:txBody>
      </p:sp>
      <p:graphicFrame>
        <p:nvGraphicFramePr>
          <p:cNvPr id="8" name="Gráfico 7"/>
          <p:cNvGraphicFramePr/>
          <p:nvPr>
            <p:extLst>
              <p:ext uri="{D42A27DB-BD31-4B8C-83A1-F6EECF244321}">
                <p14:modId xmlns:p14="http://schemas.microsoft.com/office/powerpoint/2010/main" val="3176125300"/>
              </p:ext>
            </p:extLst>
          </p:nvPr>
        </p:nvGraphicFramePr>
        <p:xfrm>
          <a:off x="1899139" y="1296237"/>
          <a:ext cx="5757706" cy="3620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43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lvl="0">
              <a:spcBef>
                <a:spcPts val="0"/>
              </a:spcBef>
            </a:pPr>
            <a:r>
              <a:rPr lang="es-MX" sz="2400" dirty="0" smtClean="0">
                <a:solidFill>
                  <a:schemeClr val="accent5"/>
                </a:solidFill>
              </a:rPr>
              <a:t>Escalabilidad</a:t>
            </a:r>
            <a:endParaRPr dirty="0"/>
          </a:p>
        </p:txBody>
      </p:sp>
      <p:sp>
        <p:nvSpPr>
          <p:cNvPr id="2" name="Marcador de contenido 1"/>
          <p:cNvSpPr>
            <a:spLocks noGrp="1"/>
          </p:cNvSpPr>
          <p:nvPr>
            <p:ph idx="1"/>
          </p:nvPr>
        </p:nvSpPr>
        <p:spPr/>
        <p:txBody>
          <a:bodyPr/>
          <a:lstStyle/>
          <a:p>
            <a:r>
              <a:rPr lang="es-ES" dirty="0" smtClean="0"/>
              <a:t>La </a:t>
            </a:r>
            <a:r>
              <a:rPr lang="es-ES" dirty="0"/>
              <a:t>media de transacciones por segundo que puede procesar bitcoin es </a:t>
            </a:r>
            <a:r>
              <a:rPr lang="es-ES" dirty="0" smtClean="0"/>
              <a:t>7 y la capacidad de los bloques está limitada a 1 Megabyte por bloque.</a:t>
            </a:r>
          </a:p>
          <a:p>
            <a:r>
              <a:rPr lang="es-ES" dirty="0" smtClean="0"/>
              <a:t>Una </a:t>
            </a:r>
            <a:r>
              <a:rPr lang="es-ES" dirty="0"/>
              <a:t>transacción normal en Bitcoin suele ocupar una media de </a:t>
            </a:r>
            <a:r>
              <a:rPr lang="es-ES" dirty="0" smtClean="0"/>
              <a:t>0.5kb</a:t>
            </a:r>
          </a:p>
          <a:p>
            <a:r>
              <a:rPr lang="es-ES" dirty="0" smtClean="0"/>
              <a:t>El </a:t>
            </a:r>
            <a:r>
              <a:rPr lang="es-ES" dirty="0"/>
              <a:t>tamaño máximo del bloque que se crea cada 10 minutos es de 1024kb (1mb</a:t>
            </a:r>
            <a:r>
              <a:rPr lang="es-ES" dirty="0" smtClean="0"/>
              <a:t>) </a:t>
            </a:r>
          </a:p>
          <a:p>
            <a:r>
              <a:rPr lang="es-ES" dirty="0" smtClean="0"/>
              <a:t>En </a:t>
            </a:r>
            <a:r>
              <a:rPr lang="es-ES" dirty="0"/>
              <a:t>tal sentido, caben 2048 transacciones en un </a:t>
            </a:r>
            <a:r>
              <a:rPr lang="es-ES" dirty="0" smtClean="0"/>
              <a:t>bloque </a:t>
            </a:r>
          </a:p>
          <a:p>
            <a:r>
              <a:rPr lang="es-ES" dirty="0" smtClean="0"/>
              <a:t>Dividido </a:t>
            </a:r>
            <a:r>
              <a:rPr lang="es-ES" dirty="0"/>
              <a:t>para 600 segundos que comprenden 10 minutos de creación del </a:t>
            </a:r>
            <a:r>
              <a:rPr lang="es-ES" dirty="0" smtClean="0"/>
              <a:t>bloque</a:t>
            </a:r>
          </a:p>
          <a:p>
            <a:r>
              <a:rPr lang="es-ES" dirty="0"/>
              <a:t>O</a:t>
            </a:r>
            <a:r>
              <a:rPr lang="es-ES" dirty="0" smtClean="0"/>
              <a:t>btenemos </a:t>
            </a:r>
            <a:r>
              <a:rPr lang="es-ES" dirty="0"/>
              <a:t>3.41 transacciones por segundo</a:t>
            </a:r>
            <a:endParaRPr lang="es-MX" dirty="0"/>
          </a:p>
        </p:txBody>
      </p:sp>
    </p:spTree>
    <p:extLst>
      <p:ext uri="{BB962C8B-B14F-4D97-AF65-F5344CB8AC3E}">
        <p14:creationId xmlns:p14="http://schemas.microsoft.com/office/powerpoint/2010/main" val="133230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lvl="0">
              <a:spcBef>
                <a:spcPts val="0"/>
              </a:spcBef>
            </a:pPr>
            <a:r>
              <a:rPr lang="es-MX" sz="2400" dirty="0" err="1" smtClean="0">
                <a:solidFill>
                  <a:schemeClr val="accent5"/>
                </a:solidFill>
              </a:rPr>
              <a:t>Lightning</a:t>
            </a:r>
            <a:r>
              <a:rPr lang="es-MX" sz="2400" dirty="0" smtClean="0">
                <a:solidFill>
                  <a:schemeClr val="accent5"/>
                </a:solidFill>
              </a:rPr>
              <a:t> Network</a:t>
            </a:r>
            <a:endParaRPr dirty="0"/>
          </a:p>
        </p:txBody>
      </p:sp>
      <p:sp>
        <p:nvSpPr>
          <p:cNvPr id="2" name="Marcador de contenido 1"/>
          <p:cNvSpPr>
            <a:spLocks noGrp="1"/>
          </p:cNvSpPr>
          <p:nvPr>
            <p:ph idx="1"/>
          </p:nvPr>
        </p:nvSpPr>
        <p:spPr/>
        <p:txBody>
          <a:bodyPr>
            <a:normAutofit lnSpcReduction="10000"/>
          </a:bodyPr>
          <a:lstStyle/>
          <a:p>
            <a:pPr>
              <a:lnSpc>
                <a:spcPct val="150000"/>
              </a:lnSpc>
            </a:pPr>
            <a:r>
              <a:rPr lang="es-ES" dirty="0"/>
              <a:t>Los “</a:t>
            </a:r>
            <a:r>
              <a:rPr lang="es-ES" dirty="0" err="1"/>
              <a:t>payment</a:t>
            </a:r>
            <a:r>
              <a:rPr lang="es-ES" dirty="0"/>
              <a:t> </a:t>
            </a:r>
            <a:r>
              <a:rPr lang="es-ES" dirty="0" err="1"/>
              <a:t>channels</a:t>
            </a:r>
            <a:r>
              <a:rPr lang="es-ES" dirty="0"/>
              <a:t>” son la base de la </a:t>
            </a:r>
            <a:r>
              <a:rPr lang="es-ES" dirty="0" err="1"/>
              <a:t>lightning</a:t>
            </a:r>
            <a:r>
              <a:rPr lang="es-ES" dirty="0"/>
              <a:t> </a:t>
            </a:r>
            <a:r>
              <a:rPr lang="es-ES" dirty="0" err="1"/>
              <a:t>network</a:t>
            </a:r>
            <a:r>
              <a:rPr lang="es-ES" dirty="0"/>
              <a:t>. En ellos dos partes crean una transacción </a:t>
            </a:r>
            <a:r>
              <a:rPr lang="es-ES" dirty="0" err="1"/>
              <a:t>multifirma</a:t>
            </a:r>
            <a:r>
              <a:rPr lang="es-ES" dirty="0"/>
              <a:t> en la </a:t>
            </a:r>
            <a:r>
              <a:rPr lang="es-ES" dirty="0" err="1"/>
              <a:t>blockchain</a:t>
            </a:r>
            <a:r>
              <a:rPr lang="es-ES" dirty="0"/>
              <a:t> con, al menos, una de ellas enviando fondos. Cada persona tiene una clave privada y cada transacción futura podrá realizarse únicamente si las claves de las dos partes firman. El tiempo de apertura de este canal es de unos 10 minutos o lo que tarde en minarse el próximo bloque, pero una vez esté abierto, los participantes de este canal de pago pueden intercambiar activos entre ellos de forma instantánea utilizando los fondos almacenados en dicho canal. </a:t>
            </a:r>
            <a:r>
              <a:rPr lang="es-MX" dirty="0"/>
              <a:t>(Bit2Me, 2017)</a:t>
            </a:r>
          </a:p>
        </p:txBody>
      </p:sp>
    </p:spTree>
    <p:extLst>
      <p:ext uri="{BB962C8B-B14F-4D97-AF65-F5344CB8AC3E}">
        <p14:creationId xmlns:p14="http://schemas.microsoft.com/office/powerpoint/2010/main" val="277731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0"/>
            <a:ext cx="7200900" cy="1114425"/>
          </a:xfrm>
          <a:prstGeom prst="rect">
            <a:avLst/>
          </a:prstGeom>
        </p:spPr>
        <p:txBody>
          <a:bodyPr spcFirstLastPara="1" wrap="square" lIns="91425" tIns="91425" rIns="91425" bIns="91425" anchor="b" anchorCtr="0">
            <a:noAutofit/>
          </a:bodyPr>
          <a:lstStyle/>
          <a:p>
            <a:pPr lvl="0">
              <a:spcBef>
                <a:spcPts val="0"/>
              </a:spcBef>
            </a:pPr>
            <a:r>
              <a:rPr lang="es-MX" sz="2400" dirty="0" smtClean="0">
                <a:solidFill>
                  <a:schemeClr val="accent5"/>
                </a:solidFill>
              </a:rPr>
              <a:t>Conclusiones</a:t>
            </a:r>
            <a:endParaRPr dirty="0"/>
          </a:p>
        </p:txBody>
      </p:sp>
      <p:sp>
        <p:nvSpPr>
          <p:cNvPr id="2" name="Marcador de contenido 1"/>
          <p:cNvSpPr>
            <a:spLocks noGrp="1"/>
          </p:cNvSpPr>
          <p:nvPr>
            <p:ph idx="1"/>
          </p:nvPr>
        </p:nvSpPr>
        <p:spPr>
          <a:xfrm>
            <a:off x="1028700" y="1225900"/>
            <a:ext cx="7200900" cy="3637502"/>
          </a:xfrm>
        </p:spPr>
        <p:txBody>
          <a:bodyPr>
            <a:normAutofit fontScale="92500" lnSpcReduction="10000"/>
          </a:bodyPr>
          <a:lstStyle/>
          <a:p>
            <a:r>
              <a:rPr lang="es-ES" dirty="0"/>
              <a:t>La incidencia del bitcoin como método de pago dentro del comercio internacional ha aumentado en mayor proporción los últimos años, debido a la promoción tanto buena como mala departe de medios, empresas, gobiernos y usuarios en </a:t>
            </a:r>
            <a:r>
              <a:rPr lang="es-ES" dirty="0" smtClean="0"/>
              <a:t>general. </a:t>
            </a:r>
            <a:r>
              <a:rPr lang="es-ES" dirty="0"/>
              <a:t>No obstante, la constante especulación en torno al valor del bitcoin han resultado en una caída en el número de transacciones lo que se traduce a una pérdida significativa en su valor, este fenómeno produjo un escenario relativamente favorable para el futuro del bitcoin, ya que el precio de mercado ha conseguido estabilizarse.</a:t>
            </a:r>
            <a:endParaRPr lang="es-MX" dirty="0"/>
          </a:p>
          <a:p>
            <a:endParaRPr lang="es-ES" dirty="0" smtClean="0"/>
          </a:p>
          <a:p>
            <a:r>
              <a:rPr lang="es-ES" dirty="0"/>
              <a:t>Ciertamente los bajos costos por transacción es uno de los puntos más fuertes de bitcoin para convertirse en un medio de pago global, al eliminar los intermediarios en el proceso de negociación, es que consigue obtener esta ventaja por sobre las demás instituciones financieras.</a:t>
            </a:r>
            <a:endParaRPr lang="es-MX" dirty="0"/>
          </a:p>
          <a:p>
            <a:pPr marL="0" indent="0">
              <a:buNone/>
            </a:pPr>
            <a:endParaRPr lang="es-MX" dirty="0"/>
          </a:p>
          <a:p>
            <a:r>
              <a:rPr lang="es-ES" dirty="0" smtClean="0"/>
              <a:t>El </a:t>
            </a:r>
            <a:r>
              <a:rPr lang="es-ES" dirty="0"/>
              <a:t>mayor inconveniente que presenta bitcoin para poder posicionarse a nivel mundial como un método de pago eficiente y confiable es el de la escalabilidad, sostener un mayor número de usuarios y transacciones es el principal obstáculo en estos tiempos.</a:t>
            </a:r>
            <a:endParaRPr lang="es-MX" dirty="0"/>
          </a:p>
          <a:p>
            <a:endParaRPr lang="es-MX" dirty="0"/>
          </a:p>
        </p:txBody>
      </p:sp>
    </p:spTree>
    <p:extLst>
      <p:ext uri="{BB962C8B-B14F-4D97-AF65-F5344CB8AC3E}">
        <p14:creationId xmlns:p14="http://schemas.microsoft.com/office/powerpoint/2010/main" val="131640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132513"/>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Objetivos</a:t>
            </a:r>
            <a:endParaRPr dirty="0"/>
          </a:p>
        </p:txBody>
      </p:sp>
      <p:sp>
        <p:nvSpPr>
          <p:cNvPr id="2" name="Marcador de contenido 1"/>
          <p:cNvSpPr>
            <a:spLocks noGrp="1"/>
          </p:cNvSpPr>
          <p:nvPr>
            <p:ph idx="1"/>
          </p:nvPr>
        </p:nvSpPr>
        <p:spPr>
          <a:xfrm>
            <a:off x="1028700" y="1372855"/>
            <a:ext cx="7200900" cy="3450353"/>
          </a:xfrm>
        </p:spPr>
        <p:txBody>
          <a:bodyPr>
            <a:normAutofit fontScale="92500" lnSpcReduction="20000"/>
          </a:bodyPr>
          <a:lstStyle/>
          <a:p>
            <a:pPr marL="0" indent="0">
              <a:buNone/>
            </a:pPr>
            <a:r>
              <a:rPr lang="es-ES" i="1" dirty="0" smtClean="0"/>
              <a:t>Objetivo General:</a:t>
            </a:r>
          </a:p>
          <a:p>
            <a:pPr marL="0" indent="0">
              <a:buNone/>
            </a:pPr>
            <a:endParaRPr lang="es-MX" b="1" dirty="0"/>
          </a:p>
          <a:p>
            <a:pPr lvl="1"/>
            <a:r>
              <a:rPr lang="es-EC" i="0" dirty="0" smtClean="0"/>
              <a:t>Evaluar </a:t>
            </a:r>
            <a:r>
              <a:rPr lang="es-EC" i="0" dirty="0"/>
              <a:t>la incidencia del bitcoin como medio de pago dentro del comercio internacional en el periodo comprendido entre 2014-2016.</a:t>
            </a:r>
            <a:endParaRPr lang="es-MX" i="0" dirty="0"/>
          </a:p>
          <a:p>
            <a:endParaRPr lang="es-MX" i="1" dirty="0" smtClean="0"/>
          </a:p>
          <a:p>
            <a:pPr marL="0" indent="0">
              <a:buNone/>
            </a:pPr>
            <a:r>
              <a:rPr lang="es-ES" i="1" dirty="0" smtClean="0"/>
              <a:t>Objetivos Específicos:</a:t>
            </a:r>
          </a:p>
          <a:p>
            <a:pPr marL="0" indent="0">
              <a:buNone/>
            </a:pPr>
            <a:endParaRPr lang="es-MX" b="1" dirty="0"/>
          </a:p>
          <a:p>
            <a:pPr lvl="1"/>
            <a:r>
              <a:rPr lang="es-EC" i="0" dirty="0" smtClean="0"/>
              <a:t>Determinar </a:t>
            </a:r>
            <a:r>
              <a:rPr lang="es-EC" i="0" dirty="0"/>
              <a:t>la influencia del bitcoin en los mercados internacionales mediante las posiciones tomadas por algunos países con relación al uso de la moneda virtual.</a:t>
            </a:r>
            <a:endParaRPr lang="es-MX" i="0" dirty="0"/>
          </a:p>
          <a:p>
            <a:pPr marL="397764" lvl="1" indent="0">
              <a:buNone/>
            </a:pPr>
            <a:r>
              <a:rPr lang="es-EC" i="0" dirty="0"/>
              <a:t> </a:t>
            </a:r>
            <a:endParaRPr lang="es-MX" i="0" dirty="0"/>
          </a:p>
          <a:p>
            <a:pPr lvl="1"/>
            <a:r>
              <a:rPr lang="es-EC" i="0" dirty="0" smtClean="0"/>
              <a:t>Evidenciar </a:t>
            </a:r>
            <a:r>
              <a:rPr lang="es-EC" i="0" dirty="0"/>
              <a:t>las ventajas y desventajas de bitcoin en el comercio internacional.</a:t>
            </a:r>
            <a:endParaRPr lang="es-MX" i="0" dirty="0"/>
          </a:p>
          <a:p>
            <a:pPr marL="397764" lvl="1" indent="0">
              <a:buNone/>
            </a:pPr>
            <a:r>
              <a:rPr lang="es-EC" i="0" dirty="0"/>
              <a:t> </a:t>
            </a:r>
            <a:endParaRPr lang="es-MX" i="0" dirty="0"/>
          </a:p>
          <a:p>
            <a:pPr lvl="1"/>
            <a:r>
              <a:rPr lang="es-EC" i="0" dirty="0" smtClean="0"/>
              <a:t>Comprobar </a:t>
            </a:r>
            <a:r>
              <a:rPr lang="es-EC" i="0" dirty="0"/>
              <a:t>la viabilidad de bitcoin como método de pago dentro comercio internacional.</a:t>
            </a:r>
            <a:endParaRPr lang="es-MX" i="0" dirty="0"/>
          </a:p>
          <a:p>
            <a:pPr lvl="2" algn="just"/>
            <a:endParaRPr lang="es-MX" dirty="0" smtClean="0"/>
          </a:p>
        </p:txBody>
      </p:sp>
    </p:spTree>
    <p:extLst>
      <p:ext uri="{BB962C8B-B14F-4D97-AF65-F5344CB8AC3E}">
        <p14:creationId xmlns:p14="http://schemas.microsoft.com/office/powerpoint/2010/main" val="383218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0"/>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Bitcoin en la economía </a:t>
            </a:r>
            <a:endParaRPr dirty="0"/>
          </a:p>
        </p:txBody>
      </p:sp>
      <p:sp>
        <p:nvSpPr>
          <p:cNvPr id="2" name="Marcador de contenido 1"/>
          <p:cNvSpPr>
            <a:spLocks noGrp="1"/>
          </p:cNvSpPr>
          <p:nvPr>
            <p:ph idx="1"/>
          </p:nvPr>
        </p:nvSpPr>
        <p:spPr>
          <a:xfrm>
            <a:off x="1028700" y="1356527"/>
            <a:ext cx="7200900" cy="3416439"/>
          </a:xfrm>
        </p:spPr>
        <p:txBody>
          <a:bodyPr>
            <a:normAutofit lnSpcReduction="10000"/>
          </a:bodyPr>
          <a:lstStyle/>
          <a:p>
            <a:pPr algn="just"/>
            <a:r>
              <a:rPr lang="es-ES" dirty="0"/>
              <a:t>Bitcoin es una moneda digital, descentralizada, parcialmente anónima, no respaldada por ningún gobierno u otra entidad legal, y no redimible por oro u otra mercancía. Se basa en redes y criptografías de igual a igual para mantener su integridad”</a:t>
            </a:r>
            <a:r>
              <a:rPr lang="es-EC" dirty="0"/>
              <a:t>. </a:t>
            </a:r>
            <a:r>
              <a:rPr lang="es-MX" dirty="0"/>
              <a:t>(</a:t>
            </a:r>
            <a:r>
              <a:rPr lang="es-MX" dirty="0" err="1"/>
              <a:t>Grinberg</a:t>
            </a:r>
            <a:r>
              <a:rPr lang="es-MX" dirty="0"/>
              <a:t>, 2011, pág. 160)</a:t>
            </a:r>
          </a:p>
          <a:p>
            <a:r>
              <a:rPr lang="es-MX" dirty="0" err="1" smtClean="0"/>
              <a:t>The</a:t>
            </a:r>
            <a:r>
              <a:rPr lang="es-MX" dirty="0" smtClean="0"/>
              <a:t> </a:t>
            </a:r>
            <a:r>
              <a:rPr lang="es-MX" dirty="0" err="1" smtClean="0"/>
              <a:t>Silk</a:t>
            </a:r>
            <a:r>
              <a:rPr lang="es-MX" dirty="0" smtClean="0"/>
              <a:t> Road</a:t>
            </a:r>
          </a:p>
          <a:p>
            <a:r>
              <a:rPr lang="es-MX" dirty="0" smtClean="0"/>
              <a:t>Dinero Fiduciario</a:t>
            </a:r>
          </a:p>
          <a:p>
            <a:r>
              <a:rPr lang="es-MX" dirty="0" smtClean="0"/>
              <a:t>¿Moneda o no?</a:t>
            </a:r>
          </a:p>
          <a:p>
            <a:pPr lvl="1"/>
            <a:r>
              <a:rPr lang="es-ES" dirty="0"/>
              <a:t>M</a:t>
            </a:r>
            <a:r>
              <a:rPr lang="es-ES" dirty="0" smtClean="0"/>
              <a:t>edio </a:t>
            </a:r>
            <a:r>
              <a:rPr lang="es-ES" dirty="0"/>
              <a:t>de </a:t>
            </a:r>
            <a:r>
              <a:rPr lang="es-ES" dirty="0" smtClean="0"/>
              <a:t>intercambio</a:t>
            </a:r>
          </a:p>
          <a:p>
            <a:pPr lvl="1"/>
            <a:r>
              <a:rPr lang="es-ES" dirty="0" smtClean="0"/>
              <a:t>Almacén </a:t>
            </a:r>
            <a:r>
              <a:rPr lang="es-ES" dirty="0"/>
              <a:t>de </a:t>
            </a:r>
            <a:r>
              <a:rPr lang="es-ES" dirty="0" smtClean="0"/>
              <a:t>valor </a:t>
            </a:r>
          </a:p>
          <a:p>
            <a:pPr lvl="1"/>
            <a:r>
              <a:rPr lang="es-ES" dirty="0" smtClean="0"/>
              <a:t>Unidad </a:t>
            </a:r>
            <a:r>
              <a:rPr lang="es-ES" dirty="0"/>
              <a:t>de </a:t>
            </a:r>
            <a:r>
              <a:rPr lang="es-ES" dirty="0" smtClean="0"/>
              <a:t>conteo</a:t>
            </a:r>
            <a:endParaRPr lang="es-MX" dirty="0"/>
          </a:p>
          <a:p>
            <a:r>
              <a:rPr lang="es-MX" dirty="0" smtClean="0"/>
              <a:t>Vulnerabilidad y aceptación</a:t>
            </a:r>
          </a:p>
          <a:p>
            <a:r>
              <a:rPr lang="es-MX" dirty="0" smtClean="0"/>
              <a:t>Blockchain</a:t>
            </a:r>
            <a:endParaRPr lang="es-ES" dirty="0" smtClean="0"/>
          </a:p>
        </p:txBody>
      </p:sp>
    </p:spTree>
    <p:extLst>
      <p:ext uri="{BB962C8B-B14F-4D97-AF65-F5344CB8AC3E}">
        <p14:creationId xmlns:p14="http://schemas.microsoft.com/office/powerpoint/2010/main" val="300053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253093"/>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Bitcoin en la economía </a:t>
            </a:r>
            <a:endParaRPr dirty="0"/>
          </a:p>
        </p:txBody>
      </p:sp>
      <p:sp>
        <p:nvSpPr>
          <p:cNvPr id="2" name="Marcador de contenido 1"/>
          <p:cNvSpPr>
            <a:spLocks noGrp="1"/>
          </p:cNvSpPr>
          <p:nvPr>
            <p:ph idx="1"/>
          </p:nvPr>
        </p:nvSpPr>
        <p:spPr/>
        <p:txBody>
          <a:bodyPr/>
          <a:lstStyle/>
          <a:p>
            <a:endParaRPr lang="es-MX"/>
          </a:p>
        </p:txBody>
      </p:sp>
      <p:pic>
        <p:nvPicPr>
          <p:cNvPr id="5" name="Imagen 4" descr="Resultado de imagen para bitcoin sistema de pago"/>
          <p:cNvPicPr/>
          <p:nvPr/>
        </p:nvPicPr>
        <p:blipFill>
          <a:blip r:embed="rId3">
            <a:extLst>
              <a:ext uri="{28A0092B-C50C-407E-A947-70E740481C1C}">
                <a14:useLocalDpi xmlns:a14="http://schemas.microsoft.com/office/drawing/2010/main" val="0"/>
              </a:ext>
            </a:extLst>
          </a:blip>
          <a:srcRect/>
          <a:stretch>
            <a:fillRect/>
          </a:stretch>
        </p:blipFill>
        <p:spPr bwMode="auto">
          <a:xfrm>
            <a:off x="1666920" y="1367518"/>
            <a:ext cx="5924459" cy="3175195"/>
          </a:xfrm>
          <a:prstGeom prst="rect">
            <a:avLst/>
          </a:prstGeom>
          <a:noFill/>
          <a:ln>
            <a:noFill/>
          </a:ln>
        </p:spPr>
      </p:pic>
    </p:spTree>
    <p:extLst>
      <p:ext uri="{BB962C8B-B14F-4D97-AF65-F5344CB8AC3E}">
        <p14:creationId xmlns:p14="http://schemas.microsoft.com/office/powerpoint/2010/main" val="12773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Precio histórico </a:t>
            </a:r>
            <a:endParaRPr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009466294"/>
              </p:ext>
            </p:extLst>
          </p:nvPr>
        </p:nvGraphicFramePr>
        <p:xfrm>
          <a:off x="1972945" y="180650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Precio USD</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2009</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dirty="0">
                          <a:effectLst/>
                        </a:rPr>
                        <a:t>2010</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0.252</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3.38</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14</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937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350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426</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777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2017</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16,762</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35119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028700" y="71280"/>
            <a:ext cx="7200900" cy="1114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Precio histórico </a:t>
            </a:r>
            <a:endParaRPr dirty="0"/>
          </a:p>
        </p:txBody>
      </p:sp>
      <p:sp>
        <p:nvSpPr>
          <p:cNvPr id="2" name="Marcador de contenido 1"/>
          <p:cNvSpPr>
            <a:spLocks noGrp="1"/>
          </p:cNvSpPr>
          <p:nvPr>
            <p:ph idx="1"/>
          </p:nvPr>
        </p:nvSpPr>
        <p:spPr/>
        <p:txBody>
          <a:bodyPr/>
          <a:lstStyle/>
          <a:p>
            <a:endParaRPr lang="es-MX"/>
          </a:p>
        </p:txBody>
      </p:sp>
      <p:pic>
        <p:nvPicPr>
          <p:cNvPr id="5" name="Imagen 4"/>
          <p:cNvPicPr/>
          <p:nvPr/>
        </p:nvPicPr>
        <p:blipFill>
          <a:blip r:embed="rId3"/>
          <a:stretch>
            <a:fillRect/>
          </a:stretch>
        </p:blipFill>
        <p:spPr>
          <a:xfrm>
            <a:off x="1028701" y="1195753"/>
            <a:ext cx="7200900" cy="3587262"/>
          </a:xfrm>
          <a:prstGeom prst="rect">
            <a:avLst/>
          </a:prstGeom>
        </p:spPr>
      </p:pic>
    </p:spTree>
    <p:extLst>
      <p:ext uri="{BB962C8B-B14F-4D97-AF65-F5344CB8AC3E}">
        <p14:creationId xmlns:p14="http://schemas.microsoft.com/office/powerpoint/2010/main" val="212705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Capitalización de mercado</a:t>
            </a:r>
            <a:endParaRP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47431764"/>
              </p:ext>
            </p:extLst>
          </p:nvPr>
        </p:nvGraphicFramePr>
        <p:xfrm>
          <a:off x="1972945" y="168592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Valor USD</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2009</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dirty="0">
                          <a:effectLst/>
                        </a:rPr>
                        <a:t>2010</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1’146,543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26’551,083</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143’842,561</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10,244’844,619</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4,841’998,530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6,370’246,742</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12,460’593,315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dirty="0">
                          <a:effectLst/>
                        </a:rPr>
                        <a:t>2017</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281,363’023,503</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245202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MX" sz="2400" dirty="0" smtClean="0">
                <a:solidFill>
                  <a:schemeClr val="accent5"/>
                </a:solidFill>
              </a:rPr>
              <a:t>Numero de transacciones al día </a:t>
            </a:r>
            <a:endParaRPr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157004720"/>
              </p:ext>
            </p:extLst>
          </p:nvPr>
        </p:nvGraphicFramePr>
        <p:xfrm>
          <a:off x="1972945" y="1685925"/>
          <a:ext cx="5312410" cy="2686050"/>
        </p:xfrm>
        <a:graphic>
          <a:graphicData uri="http://schemas.openxmlformats.org/drawingml/2006/table">
            <a:tbl>
              <a:tblPr firstRow="1" firstCol="1" bandRow="1">
                <a:tableStyleId>{3B4B98B0-60AC-42C2-AFA5-B58CD77FA1E5}</a:tableStyleId>
              </a:tblPr>
              <a:tblGrid>
                <a:gridCol w="2656205"/>
                <a:gridCol w="2656205"/>
              </a:tblGrid>
              <a:tr h="268605">
                <a:tc>
                  <a:txBody>
                    <a:bodyPr/>
                    <a:lstStyle/>
                    <a:p>
                      <a:pPr algn="ctr">
                        <a:lnSpc>
                          <a:spcPct val="150000"/>
                        </a:lnSpc>
                        <a:spcAft>
                          <a:spcPts val="0"/>
                        </a:spcAft>
                      </a:pPr>
                      <a:r>
                        <a:rPr lang="es-EC" sz="1200" dirty="0">
                          <a:effectLst/>
                        </a:rPr>
                        <a:t>Año</a:t>
                      </a:r>
                      <a:endParaRPr lang="es-MX" sz="1200" dirty="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Transacciones diarias</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2009</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125</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2010</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564</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2011</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5,240</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2012</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32,887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2013</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59,677</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2014</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85,829</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2015</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211,456</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2016</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a:effectLst/>
                        </a:rPr>
                        <a:t>268,662</a:t>
                      </a:r>
                      <a:endParaRPr lang="es-MX" sz="1200">
                        <a:effectLst/>
                        <a:latin typeface="Arial" panose="020B0604020202020204" pitchFamily="34" charset="0"/>
                        <a:ea typeface="Calibri" panose="020F0502020204030204" pitchFamily="34" charset="0"/>
                      </a:endParaRPr>
                    </a:p>
                  </a:txBody>
                  <a:tcPr marL="67151" marR="67151" marT="0" marB="0"/>
                </a:tc>
              </a:tr>
              <a:tr h="268605">
                <a:tc>
                  <a:txBody>
                    <a:bodyPr/>
                    <a:lstStyle/>
                    <a:p>
                      <a:pPr algn="ctr">
                        <a:lnSpc>
                          <a:spcPct val="150000"/>
                        </a:lnSpc>
                        <a:spcAft>
                          <a:spcPts val="0"/>
                        </a:spcAft>
                      </a:pPr>
                      <a:r>
                        <a:rPr lang="es-EC" sz="1200">
                          <a:effectLst/>
                        </a:rPr>
                        <a:t>2017</a:t>
                      </a:r>
                      <a:endParaRPr lang="es-MX" sz="1200">
                        <a:effectLst/>
                        <a:latin typeface="Arial" panose="020B0604020202020204" pitchFamily="34" charset="0"/>
                        <a:ea typeface="Calibri" panose="020F0502020204030204" pitchFamily="34" charset="0"/>
                      </a:endParaRPr>
                    </a:p>
                  </a:txBody>
                  <a:tcPr marL="67151" marR="67151" marT="0" marB="0"/>
                </a:tc>
                <a:tc>
                  <a:txBody>
                    <a:bodyPr/>
                    <a:lstStyle/>
                    <a:p>
                      <a:pPr algn="ctr">
                        <a:lnSpc>
                          <a:spcPct val="150000"/>
                        </a:lnSpc>
                        <a:spcAft>
                          <a:spcPts val="0"/>
                        </a:spcAft>
                      </a:pPr>
                      <a:r>
                        <a:rPr lang="es-EC" sz="1200" dirty="0">
                          <a:effectLst/>
                        </a:rPr>
                        <a:t>424,579</a:t>
                      </a:r>
                      <a:endParaRPr lang="es-MX" sz="1200" dirty="0">
                        <a:effectLst/>
                        <a:latin typeface="Arial" panose="020B0604020202020204" pitchFamily="34" charset="0"/>
                        <a:ea typeface="Calibri" panose="020F0502020204030204" pitchFamily="34" charset="0"/>
                      </a:endParaRPr>
                    </a:p>
                  </a:txBody>
                  <a:tcPr marL="67151" marR="67151" marT="0" marB="0"/>
                </a:tc>
              </a:tr>
            </a:tbl>
          </a:graphicData>
        </a:graphic>
      </p:graphicFrame>
    </p:spTree>
    <p:extLst>
      <p:ext uri="{BB962C8B-B14F-4D97-AF65-F5344CB8AC3E}">
        <p14:creationId xmlns:p14="http://schemas.microsoft.com/office/powerpoint/2010/main" val="9718704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TM10001105[[fn=Recorte]]</Template>
  <TotalTime>561</TotalTime>
  <Words>1191</Words>
  <Application>Microsoft Office PowerPoint</Application>
  <PresentationFormat>Presentación en pantalla (16:9)</PresentationFormat>
  <Paragraphs>279</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Calibri</vt:lpstr>
      <vt:lpstr>Franklin Gothic Book</vt:lpstr>
      <vt:lpstr>Arial</vt:lpstr>
      <vt:lpstr>Crop</vt:lpstr>
      <vt:lpstr>INCIDENCIA DEL BITCOIN EN EL COMERCIO INTERNACIONAL EN EL PERIODO 2014-2016 </vt:lpstr>
      <vt:lpstr>Teorías Aplicadas</vt:lpstr>
      <vt:lpstr>Objetivos</vt:lpstr>
      <vt:lpstr>Bitcoin en la economía </vt:lpstr>
      <vt:lpstr>Bitcoin en la economía </vt:lpstr>
      <vt:lpstr>Precio histórico </vt:lpstr>
      <vt:lpstr>Precio histórico </vt:lpstr>
      <vt:lpstr>Capitalización de mercado</vt:lpstr>
      <vt:lpstr>Numero de transacciones al día </vt:lpstr>
      <vt:lpstr>Bitcoins en circulación </vt:lpstr>
      <vt:lpstr>Tiempo medio de confirmación por transacción</vt:lpstr>
      <vt:lpstr>Costo por transacción</vt:lpstr>
      <vt:lpstr>Innovación en el sistema de pagos</vt:lpstr>
      <vt:lpstr>Innovación en el sistema de pagos</vt:lpstr>
      <vt:lpstr>Innovación en el sistema de pagos</vt:lpstr>
      <vt:lpstr>Desventajas</vt:lpstr>
      <vt:lpstr>Bitcoin en el Comercio Exterior</vt:lpstr>
      <vt:lpstr>Bitcoin en el Comercio Exterior (MAERKS – IBM)</vt:lpstr>
      <vt:lpstr>Bitcoin en el comercio internacional </vt:lpstr>
      <vt:lpstr>Bitcoin en el comercio internacional </vt:lpstr>
      <vt:lpstr>Bitcoin en el comercio internacional </vt:lpstr>
      <vt:lpstr>Escalabilidad</vt:lpstr>
      <vt:lpstr>Lightning Network</vt:lpstr>
      <vt:lpstr>Conclusiones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Foro Político de Alto Nivel sobre Desarrollo Sostenible</dc:title>
  <dc:creator>luis armijos</dc:creator>
  <cp:lastModifiedBy>Jose Cordova</cp:lastModifiedBy>
  <cp:revision>26</cp:revision>
  <dcterms:modified xsi:type="dcterms:W3CDTF">2018-09-13T15:20:01Z</dcterms:modified>
</cp:coreProperties>
</file>