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48" r:id="rId1"/>
  </p:sldMasterIdLst>
  <p:notesMasterIdLst>
    <p:notesMasterId r:id="rId57"/>
  </p:notesMasterIdLst>
  <p:sldIdLst>
    <p:sldId id="333" r:id="rId2"/>
    <p:sldId id="266" r:id="rId3"/>
    <p:sldId id="314" r:id="rId4"/>
    <p:sldId id="267" r:id="rId5"/>
    <p:sldId id="268" r:id="rId6"/>
    <p:sldId id="396" r:id="rId7"/>
    <p:sldId id="397" r:id="rId8"/>
    <p:sldId id="269" r:id="rId9"/>
    <p:sldId id="391" r:id="rId10"/>
    <p:sldId id="398" r:id="rId11"/>
    <p:sldId id="393" r:id="rId12"/>
    <p:sldId id="395" r:id="rId13"/>
    <p:sldId id="279" r:id="rId14"/>
    <p:sldId id="340" r:id="rId15"/>
    <p:sldId id="383" r:id="rId16"/>
    <p:sldId id="280" r:id="rId17"/>
    <p:sldId id="336" r:id="rId18"/>
    <p:sldId id="337" r:id="rId19"/>
    <p:sldId id="339" r:id="rId20"/>
    <p:sldId id="341" r:id="rId21"/>
    <p:sldId id="384" r:id="rId22"/>
    <p:sldId id="342" r:id="rId23"/>
    <p:sldId id="343" r:id="rId24"/>
    <p:sldId id="344" r:id="rId25"/>
    <p:sldId id="346" r:id="rId26"/>
    <p:sldId id="385" r:id="rId27"/>
    <p:sldId id="348" r:id="rId28"/>
    <p:sldId id="399" r:id="rId29"/>
    <p:sldId id="349" r:id="rId30"/>
    <p:sldId id="387" r:id="rId31"/>
    <p:sldId id="350" r:id="rId32"/>
    <p:sldId id="360" r:id="rId33"/>
    <p:sldId id="351" r:id="rId34"/>
    <p:sldId id="352" r:id="rId35"/>
    <p:sldId id="362" r:id="rId36"/>
    <p:sldId id="354" r:id="rId37"/>
    <p:sldId id="388" r:id="rId38"/>
    <p:sldId id="355" r:id="rId39"/>
    <p:sldId id="363" r:id="rId40"/>
    <p:sldId id="368" r:id="rId41"/>
    <p:sldId id="370" r:id="rId42"/>
    <p:sldId id="373" r:id="rId43"/>
    <p:sldId id="374" r:id="rId44"/>
    <p:sldId id="366" r:id="rId45"/>
    <p:sldId id="367" r:id="rId46"/>
    <p:sldId id="371" r:id="rId47"/>
    <p:sldId id="375" r:id="rId48"/>
    <p:sldId id="377" r:id="rId49"/>
    <p:sldId id="379" r:id="rId50"/>
    <p:sldId id="380" r:id="rId51"/>
    <p:sldId id="402" r:id="rId52"/>
    <p:sldId id="403" r:id="rId53"/>
    <p:sldId id="300" r:id="rId54"/>
    <p:sldId id="404" r:id="rId55"/>
    <p:sldId id="302" r:id="rId5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99FF"/>
    <a:srgbClr val="99FFCC"/>
    <a:srgbClr val="CCCCFF"/>
    <a:srgbClr val="FF9999"/>
    <a:srgbClr val="00FF99"/>
    <a:srgbClr val="CCFFFF"/>
    <a:srgbClr val="CCECFF"/>
    <a:srgbClr val="FFFF99"/>
    <a:srgbClr val="AAC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37" autoAdjust="0"/>
  </p:normalViewPr>
  <p:slideViewPr>
    <p:cSldViewPr>
      <p:cViewPr varScale="1">
        <p:scale>
          <a:sx n="74" d="100"/>
          <a:sy n="74" d="100"/>
        </p:scale>
        <p:origin x="111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DEGRADABILIDAD!$C$3:$C$4</c:f>
              <c:strCache>
                <c:ptCount val="2"/>
                <c:pt idx="0">
                  <c:v>ETAPA I</c:v>
                </c:pt>
                <c:pt idx="1">
                  <c:v>HOJA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DEGRADABILIDAD!$B$5:$B$12</c:f>
              <c:numCache>
                <c:formatCode>General</c:formatCode>
                <c:ptCount val="8"/>
                <c:pt idx="0">
                  <c:v>0</c:v>
                </c:pt>
                <c:pt idx="1">
                  <c:v>3</c:v>
                </c:pt>
                <c:pt idx="2">
                  <c:v>6</c:v>
                </c:pt>
                <c:pt idx="3">
                  <c:v>12</c:v>
                </c:pt>
                <c:pt idx="4">
                  <c:v>24</c:v>
                </c:pt>
                <c:pt idx="5">
                  <c:v>36</c:v>
                </c:pt>
                <c:pt idx="6">
                  <c:v>48</c:v>
                </c:pt>
                <c:pt idx="7">
                  <c:v>72</c:v>
                </c:pt>
              </c:numCache>
            </c:numRef>
          </c:xVal>
          <c:yVal>
            <c:numRef>
              <c:f>DEGRADABILIDAD!$C$5:$C$12</c:f>
              <c:numCache>
                <c:formatCode>General</c:formatCode>
                <c:ptCount val="8"/>
                <c:pt idx="0">
                  <c:v>28.63</c:v>
                </c:pt>
                <c:pt idx="1">
                  <c:v>32.869999999999997</c:v>
                </c:pt>
                <c:pt idx="2">
                  <c:v>36.39</c:v>
                </c:pt>
                <c:pt idx="3">
                  <c:v>41.72</c:v>
                </c:pt>
                <c:pt idx="4">
                  <c:v>47.89</c:v>
                </c:pt>
                <c:pt idx="5">
                  <c:v>50.8</c:v>
                </c:pt>
                <c:pt idx="6">
                  <c:v>52.17</c:v>
                </c:pt>
                <c:pt idx="7">
                  <c:v>53.13</c:v>
                </c:pt>
              </c:numCache>
            </c:numRef>
          </c:yVal>
          <c:smooth val="0"/>
          <c:extLst>
            <c:ext xmlns:c16="http://schemas.microsoft.com/office/drawing/2014/chart" uri="{C3380CC4-5D6E-409C-BE32-E72D297353CC}">
              <c16:uniqueId val="{00000000-BB05-4621-9469-E6E91E8BBDE0}"/>
            </c:ext>
          </c:extLst>
        </c:ser>
        <c:ser>
          <c:idx val="1"/>
          <c:order val="1"/>
          <c:tx>
            <c:strRef>
              <c:f>DEGRADABILIDAD!$D$3:$D$4</c:f>
              <c:strCache>
                <c:ptCount val="2"/>
                <c:pt idx="0">
                  <c:v>ETAPA II</c:v>
                </c:pt>
                <c:pt idx="1">
                  <c:v>VAINA </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DEGRADABILIDAD!$B$5:$B$12</c:f>
              <c:numCache>
                <c:formatCode>General</c:formatCode>
                <c:ptCount val="8"/>
                <c:pt idx="0">
                  <c:v>0</c:v>
                </c:pt>
                <c:pt idx="1">
                  <c:v>3</c:v>
                </c:pt>
                <c:pt idx="2">
                  <c:v>6</c:v>
                </c:pt>
                <c:pt idx="3">
                  <c:v>12</c:v>
                </c:pt>
                <c:pt idx="4">
                  <c:v>24</c:v>
                </c:pt>
                <c:pt idx="5">
                  <c:v>36</c:v>
                </c:pt>
                <c:pt idx="6">
                  <c:v>48</c:v>
                </c:pt>
                <c:pt idx="7">
                  <c:v>72</c:v>
                </c:pt>
              </c:numCache>
            </c:numRef>
          </c:xVal>
          <c:yVal>
            <c:numRef>
              <c:f>DEGRADABILIDAD!$D$5:$D$12</c:f>
              <c:numCache>
                <c:formatCode>General</c:formatCode>
                <c:ptCount val="8"/>
                <c:pt idx="0">
                  <c:v>35.590000000000003</c:v>
                </c:pt>
                <c:pt idx="1">
                  <c:v>44.49</c:v>
                </c:pt>
                <c:pt idx="2">
                  <c:v>51.82</c:v>
                </c:pt>
                <c:pt idx="3">
                  <c:v>62.82</c:v>
                </c:pt>
                <c:pt idx="4">
                  <c:v>75.42</c:v>
                </c:pt>
                <c:pt idx="5">
                  <c:v>81.31</c:v>
                </c:pt>
                <c:pt idx="6">
                  <c:v>84.1</c:v>
                </c:pt>
                <c:pt idx="7">
                  <c:v>86.1</c:v>
                </c:pt>
              </c:numCache>
            </c:numRef>
          </c:yVal>
          <c:smooth val="0"/>
          <c:extLst>
            <c:ext xmlns:c16="http://schemas.microsoft.com/office/drawing/2014/chart" uri="{C3380CC4-5D6E-409C-BE32-E72D297353CC}">
              <c16:uniqueId val="{00000001-BB05-4621-9469-E6E91E8BBDE0}"/>
            </c:ext>
          </c:extLst>
        </c:ser>
        <c:ser>
          <c:idx val="2"/>
          <c:order val="2"/>
          <c:tx>
            <c:strRef>
              <c:f>DEGRADABILIDAD!$E$3:$E$4</c:f>
              <c:strCache>
                <c:ptCount val="2"/>
                <c:pt idx="0">
                  <c:v>ETAPA II</c:v>
                </c:pt>
                <c:pt idx="1">
                  <c:v>SEMILLA</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DEGRADABILIDAD!$B$5:$B$12</c:f>
              <c:numCache>
                <c:formatCode>General</c:formatCode>
                <c:ptCount val="8"/>
                <c:pt idx="0">
                  <c:v>0</c:v>
                </c:pt>
                <c:pt idx="1">
                  <c:v>3</c:v>
                </c:pt>
                <c:pt idx="2">
                  <c:v>6</c:v>
                </c:pt>
                <c:pt idx="3">
                  <c:v>12</c:v>
                </c:pt>
                <c:pt idx="4">
                  <c:v>24</c:v>
                </c:pt>
                <c:pt idx="5">
                  <c:v>36</c:v>
                </c:pt>
                <c:pt idx="6">
                  <c:v>48</c:v>
                </c:pt>
                <c:pt idx="7">
                  <c:v>72</c:v>
                </c:pt>
              </c:numCache>
            </c:numRef>
          </c:xVal>
          <c:yVal>
            <c:numRef>
              <c:f>DEGRADABILIDAD!$E$5:$E$12</c:f>
              <c:numCache>
                <c:formatCode>0.00</c:formatCode>
                <c:ptCount val="8"/>
                <c:pt idx="0" formatCode="General">
                  <c:v>47.57</c:v>
                </c:pt>
                <c:pt idx="1">
                  <c:v>57.1</c:v>
                </c:pt>
                <c:pt idx="2">
                  <c:v>64.400000000000006</c:v>
                </c:pt>
                <c:pt idx="3" formatCode="General">
                  <c:v>74.349999999999994</c:v>
                </c:pt>
                <c:pt idx="4" formatCode="General">
                  <c:v>83.93</c:v>
                </c:pt>
                <c:pt idx="5" formatCode="General">
                  <c:v>87.56</c:v>
                </c:pt>
                <c:pt idx="6" formatCode="General">
                  <c:v>89.01</c:v>
                </c:pt>
                <c:pt idx="7" formatCode="General">
                  <c:v>89.87</c:v>
                </c:pt>
              </c:numCache>
            </c:numRef>
          </c:yVal>
          <c:smooth val="0"/>
          <c:extLst>
            <c:ext xmlns:c16="http://schemas.microsoft.com/office/drawing/2014/chart" uri="{C3380CC4-5D6E-409C-BE32-E72D297353CC}">
              <c16:uniqueId val="{00000002-BB05-4621-9469-E6E91E8BBDE0}"/>
            </c:ext>
          </c:extLst>
        </c:ser>
        <c:dLbls>
          <c:dLblPos val="t"/>
          <c:showLegendKey val="0"/>
          <c:showVal val="1"/>
          <c:showCatName val="0"/>
          <c:showSerName val="0"/>
          <c:showPercent val="0"/>
          <c:showBubbleSize val="0"/>
        </c:dLbls>
        <c:axId val="251102976"/>
        <c:axId val="251103368"/>
      </c:scatterChart>
      <c:valAx>
        <c:axId val="25110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b="1"/>
                  <a:t>Periodo</a:t>
                </a:r>
                <a:r>
                  <a:rPr lang="es-MX" b="1" baseline="0"/>
                  <a:t> de incubación ruminal/horas</a:t>
                </a:r>
                <a:endParaRPr lang="es-MX"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51103368"/>
        <c:crosses val="autoZero"/>
        <c:crossBetween val="midCat"/>
      </c:valAx>
      <c:valAx>
        <c:axId val="251103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s-MX" b="1"/>
                  <a:t>Porcentage</a:t>
                </a:r>
                <a:r>
                  <a:rPr lang="es-MX" b="1" baseline="0"/>
                  <a:t> (%) de digestibilidad</a:t>
                </a:r>
                <a:endParaRPr lang="es-MX" b="1"/>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5110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rgbClr val="92D050"/>
    </a:solidFill>
    <a:ln w="9525" cap="flat" cmpd="sng" algn="ctr">
      <a:solidFill>
        <a:srgbClr val="0070C0"/>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DEGRADABILIDAD!$C$17:$C$18</c:f>
              <c:strCache>
                <c:ptCount val="2"/>
                <c:pt idx="0">
                  <c:v>ETAPA I</c:v>
                </c:pt>
                <c:pt idx="1">
                  <c:v>HOJA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DEGRADABILIDAD!$B$19:$B$26</c:f>
              <c:numCache>
                <c:formatCode>General</c:formatCode>
                <c:ptCount val="8"/>
                <c:pt idx="0">
                  <c:v>0</c:v>
                </c:pt>
                <c:pt idx="1">
                  <c:v>3</c:v>
                </c:pt>
                <c:pt idx="2">
                  <c:v>6</c:v>
                </c:pt>
                <c:pt idx="3">
                  <c:v>12</c:v>
                </c:pt>
                <c:pt idx="4">
                  <c:v>24</c:v>
                </c:pt>
                <c:pt idx="5">
                  <c:v>36</c:v>
                </c:pt>
                <c:pt idx="6">
                  <c:v>48</c:v>
                </c:pt>
                <c:pt idx="7">
                  <c:v>72</c:v>
                </c:pt>
              </c:numCache>
            </c:numRef>
          </c:xVal>
          <c:yVal>
            <c:numRef>
              <c:f>DEGRADABILIDAD!$C$19:$C$26</c:f>
              <c:numCache>
                <c:formatCode>General</c:formatCode>
                <c:ptCount val="8"/>
                <c:pt idx="0">
                  <c:v>35.020000000000003</c:v>
                </c:pt>
                <c:pt idx="1">
                  <c:v>46.36</c:v>
                </c:pt>
                <c:pt idx="2">
                  <c:v>50.69</c:v>
                </c:pt>
                <c:pt idx="3">
                  <c:v>52.98</c:v>
                </c:pt>
                <c:pt idx="4">
                  <c:v>53.38</c:v>
                </c:pt>
                <c:pt idx="5">
                  <c:v>53.38</c:v>
                </c:pt>
                <c:pt idx="6">
                  <c:v>53.38</c:v>
                </c:pt>
                <c:pt idx="7">
                  <c:v>53.38</c:v>
                </c:pt>
              </c:numCache>
            </c:numRef>
          </c:yVal>
          <c:smooth val="0"/>
          <c:extLst>
            <c:ext xmlns:c16="http://schemas.microsoft.com/office/drawing/2014/chart" uri="{C3380CC4-5D6E-409C-BE32-E72D297353CC}">
              <c16:uniqueId val="{00000000-AFDC-4897-87B4-A34C50DB8515}"/>
            </c:ext>
          </c:extLst>
        </c:ser>
        <c:ser>
          <c:idx val="1"/>
          <c:order val="1"/>
          <c:tx>
            <c:strRef>
              <c:f>DEGRADABILIDAD!$D$17:$D$18</c:f>
              <c:strCache>
                <c:ptCount val="2"/>
                <c:pt idx="0">
                  <c:v>ETAPA II</c:v>
                </c:pt>
                <c:pt idx="1">
                  <c:v>VAINA </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DEGRADABILIDAD!$B$19:$B$26</c:f>
              <c:numCache>
                <c:formatCode>General</c:formatCode>
                <c:ptCount val="8"/>
                <c:pt idx="0">
                  <c:v>0</c:v>
                </c:pt>
                <c:pt idx="1">
                  <c:v>3</c:v>
                </c:pt>
                <c:pt idx="2">
                  <c:v>6</c:v>
                </c:pt>
                <c:pt idx="3">
                  <c:v>12</c:v>
                </c:pt>
                <c:pt idx="4">
                  <c:v>24</c:v>
                </c:pt>
                <c:pt idx="5">
                  <c:v>36</c:v>
                </c:pt>
                <c:pt idx="6">
                  <c:v>48</c:v>
                </c:pt>
                <c:pt idx="7">
                  <c:v>72</c:v>
                </c:pt>
              </c:numCache>
            </c:numRef>
          </c:xVal>
          <c:yVal>
            <c:numRef>
              <c:f>DEGRADABILIDAD!$D$19:$D$26</c:f>
              <c:numCache>
                <c:formatCode>General</c:formatCode>
                <c:ptCount val="8"/>
                <c:pt idx="0">
                  <c:v>34.97</c:v>
                </c:pt>
                <c:pt idx="1">
                  <c:v>39.56</c:v>
                </c:pt>
                <c:pt idx="2">
                  <c:v>43.69</c:v>
                </c:pt>
                <c:pt idx="3">
                  <c:v>50.79</c:v>
                </c:pt>
                <c:pt idx="4">
                  <c:v>61.29</c:v>
                </c:pt>
                <c:pt idx="5">
                  <c:v>68.239999999999995</c:v>
                </c:pt>
                <c:pt idx="6">
                  <c:v>72.86</c:v>
                </c:pt>
                <c:pt idx="7">
                  <c:v>77.95</c:v>
                </c:pt>
              </c:numCache>
            </c:numRef>
          </c:yVal>
          <c:smooth val="0"/>
          <c:extLst>
            <c:ext xmlns:c16="http://schemas.microsoft.com/office/drawing/2014/chart" uri="{C3380CC4-5D6E-409C-BE32-E72D297353CC}">
              <c16:uniqueId val="{00000001-AFDC-4897-87B4-A34C50DB8515}"/>
            </c:ext>
          </c:extLst>
        </c:ser>
        <c:ser>
          <c:idx val="2"/>
          <c:order val="2"/>
          <c:tx>
            <c:strRef>
              <c:f>DEGRADABILIDAD!$E$17:$E$18</c:f>
              <c:strCache>
                <c:ptCount val="2"/>
                <c:pt idx="0">
                  <c:v>ETAPA II</c:v>
                </c:pt>
                <c:pt idx="1">
                  <c:v>SEMILLA</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DEGRADABILIDAD!$B$19:$B$26</c:f>
              <c:numCache>
                <c:formatCode>General</c:formatCode>
                <c:ptCount val="8"/>
                <c:pt idx="0">
                  <c:v>0</c:v>
                </c:pt>
                <c:pt idx="1">
                  <c:v>3</c:v>
                </c:pt>
                <c:pt idx="2">
                  <c:v>6</c:v>
                </c:pt>
                <c:pt idx="3">
                  <c:v>12</c:v>
                </c:pt>
                <c:pt idx="4">
                  <c:v>24</c:v>
                </c:pt>
                <c:pt idx="5">
                  <c:v>36</c:v>
                </c:pt>
                <c:pt idx="6">
                  <c:v>48</c:v>
                </c:pt>
                <c:pt idx="7">
                  <c:v>72</c:v>
                </c:pt>
              </c:numCache>
            </c:numRef>
          </c:xVal>
          <c:yVal>
            <c:numRef>
              <c:f>DEGRADABILIDAD!$E$19:$E$26</c:f>
              <c:numCache>
                <c:formatCode>General</c:formatCode>
                <c:ptCount val="8"/>
                <c:pt idx="0">
                  <c:v>19.260000000000002</c:v>
                </c:pt>
                <c:pt idx="1">
                  <c:v>31.79</c:v>
                </c:pt>
                <c:pt idx="2">
                  <c:v>40.83</c:v>
                </c:pt>
                <c:pt idx="3">
                  <c:v>52.08</c:v>
                </c:pt>
                <c:pt idx="4">
                  <c:v>60.99</c:v>
                </c:pt>
                <c:pt idx="5">
                  <c:v>63.42</c:v>
                </c:pt>
                <c:pt idx="6">
                  <c:v>64.069999999999993</c:v>
                </c:pt>
                <c:pt idx="7" formatCode="0.00">
                  <c:v>64.3</c:v>
                </c:pt>
              </c:numCache>
            </c:numRef>
          </c:yVal>
          <c:smooth val="0"/>
          <c:extLst>
            <c:ext xmlns:c16="http://schemas.microsoft.com/office/drawing/2014/chart" uri="{C3380CC4-5D6E-409C-BE32-E72D297353CC}">
              <c16:uniqueId val="{00000002-AFDC-4897-87B4-A34C50DB8515}"/>
            </c:ext>
          </c:extLst>
        </c:ser>
        <c:dLbls>
          <c:showLegendKey val="0"/>
          <c:showVal val="0"/>
          <c:showCatName val="0"/>
          <c:showSerName val="0"/>
          <c:showPercent val="0"/>
          <c:showBubbleSize val="0"/>
        </c:dLbls>
        <c:axId val="251101800"/>
        <c:axId val="283434080"/>
      </c:scatterChart>
      <c:valAx>
        <c:axId val="2511018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b="1"/>
                  <a:t>Periodo</a:t>
                </a:r>
                <a:r>
                  <a:rPr lang="es-MX" b="1" baseline="0"/>
                  <a:t> de incubación ruminal/ horas</a:t>
                </a:r>
                <a:endParaRPr lang="es-MX"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83434080"/>
        <c:crosses val="autoZero"/>
        <c:crossBetween val="midCat"/>
      </c:valAx>
      <c:valAx>
        <c:axId val="283434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sz="1100" b="1"/>
                  <a:t>Porcentaje</a:t>
                </a:r>
                <a:r>
                  <a:rPr lang="es-MX" sz="1100" b="1" baseline="0"/>
                  <a:t> (%) de digestibilidad</a:t>
                </a:r>
                <a:endParaRPr lang="es-MX" sz="11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51101800"/>
        <c:crosses val="autoZero"/>
        <c:crossBetween val="midCat"/>
      </c:valAx>
      <c:spPr>
        <a:solidFill>
          <a:srgbClr val="92D050"/>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rgbClr val="92D050"/>
    </a:solidFill>
    <a:ln w="9525" cap="flat" cmpd="sng" algn="ctr">
      <a:solidFill>
        <a:schemeClr val="tx1">
          <a:lumMod val="15000"/>
          <a:lumOff val="8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image" Target="../media/image32.pn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A7956-2313-4CF6-BC05-F881990BC7A1}" type="doc">
      <dgm:prSet loTypeId="urn:microsoft.com/office/officeart/2005/8/layout/bList2" loCatId="list" qsTypeId="urn:microsoft.com/office/officeart/2005/8/quickstyle/simple1" qsCatId="simple" csTypeId="urn:microsoft.com/office/officeart/2005/8/colors/accent1_2" csCatId="accent1" phldr="1"/>
      <dgm:spPr/>
    </dgm:pt>
    <dgm:pt modelId="{FCE3DACD-FE04-4113-B12C-56FBB27EC5AD}">
      <dgm:prSet phldrT="[Texto]"/>
      <dgm:spPr>
        <a:solidFill>
          <a:srgbClr val="00B0F0"/>
        </a:solidFill>
      </dgm:spPr>
      <dgm:t>
        <a:bodyPr/>
        <a:lstStyle/>
        <a:p>
          <a:r>
            <a:rPr lang="es-MX" b="0" dirty="0">
              <a:solidFill>
                <a:srgbClr val="002060"/>
              </a:solidFill>
            </a:rPr>
            <a:t>Lavado de las fundas </a:t>
          </a:r>
        </a:p>
      </dgm:t>
    </dgm:pt>
    <dgm:pt modelId="{21D65DC8-CF8D-4E30-BDC4-BF09A209E2B2}" type="parTrans" cxnId="{8FB0F430-A9B9-451D-B8A5-8B3C1CAD6A8C}">
      <dgm:prSet/>
      <dgm:spPr/>
      <dgm:t>
        <a:bodyPr/>
        <a:lstStyle/>
        <a:p>
          <a:endParaRPr lang="es-MX"/>
        </a:p>
      </dgm:t>
    </dgm:pt>
    <dgm:pt modelId="{40B564D3-382A-43BF-A157-FBFDA87C165F}" type="sibTrans" cxnId="{8FB0F430-A9B9-451D-B8A5-8B3C1CAD6A8C}">
      <dgm:prSet/>
      <dgm:spPr/>
      <dgm:t>
        <a:bodyPr/>
        <a:lstStyle/>
        <a:p>
          <a:endParaRPr lang="es-MX"/>
        </a:p>
      </dgm:t>
    </dgm:pt>
    <dgm:pt modelId="{DABC9115-688C-4830-8FE6-62F927AA16E6}">
      <dgm:prSet phldrT="[Texto]"/>
      <dgm:spPr>
        <a:solidFill>
          <a:srgbClr val="00B0F0"/>
        </a:solidFill>
      </dgm:spPr>
      <dgm:t>
        <a:bodyPr/>
        <a:lstStyle/>
        <a:p>
          <a:pPr algn="l"/>
          <a:r>
            <a:rPr lang="es-MX" dirty="0">
              <a:solidFill>
                <a:srgbClr val="002060"/>
              </a:solidFill>
            </a:rPr>
            <a:t>Análisis laboratorio  INIAP</a:t>
          </a:r>
        </a:p>
      </dgm:t>
    </dgm:pt>
    <dgm:pt modelId="{D24E8B54-CCA1-4B73-A765-59B01CFF350F}" type="parTrans" cxnId="{ED6E6D55-802D-46FA-9C3F-949A10DBDDF6}">
      <dgm:prSet/>
      <dgm:spPr/>
      <dgm:t>
        <a:bodyPr/>
        <a:lstStyle/>
        <a:p>
          <a:endParaRPr lang="es-MX"/>
        </a:p>
      </dgm:t>
    </dgm:pt>
    <dgm:pt modelId="{A39BA888-29FA-4677-8957-BDF2357557D5}" type="sibTrans" cxnId="{ED6E6D55-802D-46FA-9C3F-949A10DBDDF6}">
      <dgm:prSet/>
      <dgm:spPr/>
      <dgm:t>
        <a:bodyPr/>
        <a:lstStyle/>
        <a:p>
          <a:endParaRPr lang="es-MX"/>
        </a:p>
      </dgm:t>
    </dgm:pt>
    <dgm:pt modelId="{00CF066F-F050-4DCD-A96D-0EFBDFF3997E}">
      <dgm:prSet custT="1"/>
      <dgm:spPr/>
      <dgm:t>
        <a:bodyPr/>
        <a:lstStyle/>
        <a:p>
          <a:pPr algn="just"/>
          <a:r>
            <a:rPr lang="es-MX" sz="1800" dirty="0"/>
            <a:t>Concluida la incubación se lavaron con agua hasta que el agua este clara</a:t>
          </a:r>
        </a:p>
      </dgm:t>
    </dgm:pt>
    <dgm:pt modelId="{151BCC12-18A1-4C7D-A31D-E6BC942210C8}" type="parTrans" cxnId="{6D112552-B800-433A-B546-32529CB1FC49}">
      <dgm:prSet/>
      <dgm:spPr/>
      <dgm:t>
        <a:bodyPr/>
        <a:lstStyle/>
        <a:p>
          <a:endParaRPr lang="es-MX"/>
        </a:p>
      </dgm:t>
    </dgm:pt>
    <dgm:pt modelId="{1C783ED3-EC72-4DB1-B83C-8CF703FC7AE4}" type="sibTrans" cxnId="{6D112552-B800-433A-B546-32529CB1FC49}">
      <dgm:prSet/>
      <dgm:spPr/>
      <dgm:t>
        <a:bodyPr/>
        <a:lstStyle/>
        <a:p>
          <a:endParaRPr lang="es-MX"/>
        </a:p>
      </dgm:t>
    </dgm:pt>
    <dgm:pt modelId="{55825EB3-B979-47EE-8E65-0004E3F0B9D9}">
      <dgm:prSet custT="1"/>
      <dgm:spPr/>
      <dgm:t>
        <a:bodyPr/>
        <a:lstStyle/>
        <a:p>
          <a:pPr algn="just"/>
          <a:r>
            <a:rPr lang="es-MX" sz="1800" dirty="0"/>
            <a:t>Posteriormente son secadas por 24 horas a una temperatura de </a:t>
          </a:r>
          <a:r>
            <a:rPr lang="es-ES" sz="1800" dirty="0"/>
            <a:t>60 </a:t>
          </a:r>
          <a:r>
            <a:rPr lang="es-ES" sz="1800" baseline="30000" dirty="0"/>
            <a:t>0</a:t>
          </a:r>
          <a:r>
            <a:rPr lang="es-ES" sz="1800" dirty="0"/>
            <a:t>C para ser pesadas</a:t>
          </a:r>
          <a:endParaRPr lang="es-MX" sz="1800" dirty="0"/>
        </a:p>
      </dgm:t>
    </dgm:pt>
    <dgm:pt modelId="{A39AA0D8-4783-41BA-B31F-6E077D8EE859}" type="parTrans" cxnId="{88BCA954-0E0B-40A5-B7B4-FCDC4F21D503}">
      <dgm:prSet/>
      <dgm:spPr/>
      <dgm:t>
        <a:bodyPr/>
        <a:lstStyle/>
        <a:p>
          <a:endParaRPr lang="es-MX"/>
        </a:p>
      </dgm:t>
    </dgm:pt>
    <dgm:pt modelId="{B5B8E3A8-7C70-4793-8EB4-17E1F15E0394}" type="sibTrans" cxnId="{88BCA954-0E0B-40A5-B7B4-FCDC4F21D503}">
      <dgm:prSet/>
      <dgm:spPr/>
      <dgm:t>
        <a:bodyPr/>
        <a:lstStyle/>
        <a:p>
          <a:endParaRPr lang="es-MX"/>
        </a:p>
      </dgm:t>
    </dgm:pt>
    <dgm:pt modelId="{B3EF4478-01DB-4292-8210-7F131A1871FA}">
      <dgm:prSet custT="1"/>
      <dgm:spPr/>
      <dgm:t>
        <a:bodyPr/>
        <a:lstStyle/>
        <a:p>
          <a:pPr algn="just"/>
          <a:r>
            <a:rPr lang="es-MX" sz="1400" dirty="0"/>
            <a:t>La digestibilidad de la MS se estimó por el cambio en peso de la muestra en las fundas antes y después de la incubación ruminal con la metodología de </a:t>
          </a:r>
          <a:r>
            <a:rPr lang="es-MX" sz="1400" b="1" dirty="0">
              <a:solidFill>
                <a:srgbClr val="FF0000"/>
              </a:solidFill>
            </a:rPr>
            <a:t>Orskov y Mac Donald (1979). </a:t>
          </a:r>
          <a:r>
            <a:rPr lang="es-MX" sz="1400" dirty="0"/>
            <a:t>Para obtener la digestibilidad de  la proteína se obtuvo por diferencias antes y después de la incubación ruminal.</a:t>
          </a:r>
        </a:p>
      </dgm:t>
    </dgm:pt>
    <dgm:pt modelId="{8ED4B229-B324-4F38-B8C9-E0610E378ABB}" type="parTrans" cxnId="{4FA71FE9-25DA-425D-9AAB-970C72020AE0}">
      <dgm:prSet/>
      <dgm:spPr/>
      <dgm:t>
        <a:bodyPr/>
        <a:lstStyle/>
        <a:p>
          <a:endParaRPr lang="es-MX"/>
        </a:p>
      </dgm:t>
    </dgm:pt>
    <dgm:pt modelId="{0AF122DD-7293-4F50-ABD1-20FD3DB3B5E2}" type="sibTrans" cxnId="{4FA71FE9-25DA-425D-9AAB-970C72020AE0}">
      <dgm:prSet/>
      <dgm:spPr/>
      <dgm:t>
        <a:bodyPr/>
        <a:lstStyle/>
        <a:p>
          <a:endParaRPr lang="es-MX"/>
        </a:p>
      </dgm:t>
    </dgm:pt>
    <dgm:pt modelId="{868F1E97-897B-4631-BD10-F0D13CDC8ED1}">
      <dgm:prSet phldrT="[Texto]"/>
      <dgm:spPr>
        <a:solidFill>
          <a:srgbClr val="3399FF"/>
        </a:solidFill>
      </dgm:spPr>
      <dgm:t>
        <a:bodyPr/>
        <a:lstStyle/>
        <a:p>
          <a:r>
            <a:rPr lang="es-MX" b="0" dirty="0">
              <a:solidFill>
                <a:srgbClr val="002060"/>
              </a:solidFill>
            </a:rPr>
            <a:t>Retiro de las fundas nylon</a:t>
          </a:r>
        </a:p>
      </dgm:t>
    </dgm:pt>
    <dgm:pt modelId="{78B1B027-3833-4E2D-B908-11ACBF43F8B6}" type="sibTrans" cxnId="{7D3D6569-F620-426C-8883-7C3C60F93597}">
      <dgm:prSet/>
      <dgm:spPr/>
      <dgm:t>
        <a:bodyPr/>
        <a:lstStyle/>
        <a:p>
          <a:endParaRPr lang="es-MX"/>
        </a:p>
      </dgm:t>
    </dgm:pt>
    <dgm:pt modelId="{5D6BAA7B-CBB4-4D57-B2C4-7BDCA36DE9B8}" type="parTrans" cxnId="{7D3D6569-F620-426C-8883-7C3C60F93597}">
      <dgm:prSet/>
      <dgm:spPr/>
      <dgm:t>
        <a:bodyPr/>
        <a:lstStyle/>
        <a:p>
          <a:endParaRPr lang="es-MX"/>
        </a:p>
      </dgm:t>
    </dgm:pt>
    <dgm:pt modelId="{583EED6F-EDC8-44F1-BFBC-F9D39D7C15B8}" type="pres">
      <dgm:prSet presAssocID="{40EA7956-2313-4CF6-BC05-F881990BC7A1}" presName="diagram" presStyleCnt="0">
        <dgm:presLayoutVars>
          <dgm:dir/>
          <dgm:animLvl val="lvl"/>
          <dgm:resizeHandles val="exact"/>
        </dgm:presLayoutVars>
      </dgm:prSet>
      <dgm:spPr/>
    </dgm:pt>
    <dgm:pt modelId="{F0C1DA64-B157-42BB-9EA2-EC4D10EA6EE9}" type="pres">
      <dgm:prSet presAssocID="{868F1E97-897B-4631-BD10-F0D13CDC8ED1}" presName="compNode" presStyleCnt="0"/>
      <dgm:spPr/>
    </dgm:pt>
    <dgm:pt modelId="{0F57A4F4-604F-41CC-859F-3FA60163481E}" type="pres">
      <dgm:prSet presAssocID="{868F1E97-897B-4631-BD10-F0D13CDC8ED1}" presName="childRect" presStyleLbl="bgAcc1" presStyleIdx="0" presStyleCnt="3">
        <dgm:presLayoutVars>
          <dgm:bulletEnabled val="1"/>
        </dgm:presLayoutVars>
      </dgm:prSet>
      <dgm:spPr/>
    </dgm:pt>
    <dgm:pt modelId="{D3811AF2-C481-4B3C-B0AE-B5C0A82DE429}" type="pres">
      <dgm:prSet presAssocID="{868F1E97-897B-4631-BD10-F0D13CDC8ED1}" presName="parentText" presStyleLbl="node1" presStyleIdx="0" presStyleCnt="0">
        <dgm:presLayoutVars>
          <dgm:chMax val="0"/>
          <dgm:bulletEnabled val="1"/>
        </dgm:presLayoutVars>
      </dgm:prSet>
      <dgm:spPr/>
    </dgm:pt>
    <dgm:pt modelId="{AB8D86CE-631D-49FB-B2CA-DBB7DB8BD72D}" type="pres">
      <dgm:prSet presAssocID="{868F1E97-897B-4631-BD10-F0D13CDC8ED1}" presName="parentRect" presStyleLbl="alignNode1" presStyleIdx="0" presStyleCnt="3" custLinFactNeighborX="4746"/>
      <dgm:spPr/>
    </dgm:pt>
    <dgm:pt modelId="{87FD21BF-76C9-4B4A-B69A-81031BBE4A81}" type="pres">
      <dgm:prSet presAssocID="{868F1E97-897B-4631-BD10-F0D13CDC8ED1}"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ACD2D9BE-4902-446E-B422-EB61D72BA957}" type="pres">
      <dgm:prSet presAssocID="{78B1B027-3833-4E2D-B908-11ACBF43F8B6}" presName="sibTrans" presStyleLbl="sibTrans2D1" presStyleIdx="0" presStyleCnt="0"/>
      <dgm:spPr/>
    </dgm:pt>
    <dgm:pt modelId="{5A12C7C3-3919-4CAF-9256-2C4489C6A0AD}" type="pres">
      <dgm:prSet presAssocID="{FCE3DACD-FE04-4113-B12C-56FBB27EC5AD}" presName="compNode" presStyleCnt="0"/>
      <dgm:spPr/>
    </dgm:pt>
    <dgm:pt modelId="{244C89B7-6CBC-46D8-8DA2-A782DBA34B3C}" type="pres">
      <dgm:prSet presAssocID="{FCE3DACD-FE04-4113-B12C-56FBB27EC5AD}" presName="childRect" presStyleLbl="bgAcc1" presStyleIdx="1" presStyleCnt="3">
        <dgm:presLayoutVars>
          <dgm:bulletEnabled val="1"/>
        </dgm:presLayoutVars>
      </dgm:prSet>
      <dgm:spPr/>
    </dgm:pt>
    <dgm:pt modelId="{70BDB895-BE34-4EDF-AF0D-127D81EC12CF}" type="pres">
      <dgm:prSet presAssocID="{FCE3DACD-FE04-4113-B12C-56FBB27EC5AD}" presName="parentText" presStyleLbl="node1" presStyleIdx="0" presStyleCnt="0">
        <dgm:presLayoutVars>
          <dgm:chMax val="0"/>
          <dgm:bulletEnabled val="1"/>
        </dgm:presLayoutVars>
      </dgm:prSet>
      <dgm:spPr/>
    </dgm:pt>
    <dgm:pt modelId="{FD8305FD-7964-46D1-888C-0479A7652D68}" type="pres">
      <dgm:prSet presAssocID="{FCE3DACD-FE04-4113-B12C-56FBB27EC5AD}" presName="parentRect" presStyleLbl="alignNode1" presStyleIdx="1" presStyleCnt="3"/>
      <dgm:spPr/>
    </dgm:pt>
    <dgm:pt modelId="{8C640AD8-1A0B-486E-A590-5792E07E7F05}" type="pres">
      <dgm:prSet presAssocID="{FCE3DACD-FE04-4113-B12C-56FBB27EC5AD}"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43565ECF-5F69-4AA6-AEF2-02CB9753C61B}" type="pres">
      <dgm:prSet presAssocID="{40B564D3-382A-43BF-A157-FBFDA87C165F}" presName="sibTrans" presStyleLbl="sibTrans2D1" presStyleIdx="0" presStyleCnt="0"/>
      <dgm:spPr/>
    </dgm:pt>
    <dgm:pt modelId="{09B6FB87-0378-488E-9342-0C710CD67011}" type="pres">
      <dgm:prSet presAssocID="{DABC9115-688C-4830-8FE6-62F927AA16E6}" presName="compNode" presStyleCnt="0"/>
      <dgm:spPr/>
    </dgm:pt>
    <dgm:pt modelId="{46218E1B-4EB3-457A-842F-2FB4ABB597B2}" type="pres">
      <dgm:prSet presAssocID="{DABC9115-688C-4830-8FE6-62F927AA16E6}" presName="childRect" presStyleLbl="bgAcc1" presStyleIdx="2" presStyleCnt="3" custScaleX="118666" custScaleY="129708" custLinFactNeighborX="-2112" custLinFactNeighborY="-773">
        <dgm:presLayoutVars>
          <dgm:bulletEnabled val="1"/>
        </dgm:presLayoutVars>
      </dgm:prSet>
      <dgm:spPr/>
    </dgm:pt>
    <dgm:pt modelId="{B30DB195-685C-4400-8F37-1E7DBF0DE282}" type="pres">
      <dgm:prSet presAssocID="{DABC9115-688C-4830-8FE6-62F927AA16E6}" presName="parentText" presStyleLbl="node1" presStyleIdx="0" presStyleCnt="0">
        <dgm:presLayoutVars>
          <dgm:chMax val="0"/>
          <dgm:bulletEnabled val="1"/>
        </dgm:presLayoutVars>
      </dgm:prSet>
      <dgm:spPr/>
    </dgm:pt>
    <dgm:pt modelId="{501050FF-9796-44D1-A9E8-5CDB911F2806}" type="pres">
      <dgm:prSet presAssocID="{DABC9115-688C-4830-8FE6-62F927AA16E6}" presName="parentRect" presStyleLbl="alignNode1" presStyleIdx="2" presStyleCnt="3" custScaleX="118616" custScaleY="106986" custLinFactNeighborX="-2137" custLinFactNeighborY="-34878"/>
      <dgm:spPr/>
    </dgm:pt>
    <dgm:pt modelId="{AE01A050-27F7-4785-942E-830D09D065D9}" type="pres">
      <dgm:prSet presAssocID="{DABC9115-688C-4830-8FE6-62F927AA16E6}"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pt>
  </dgm:ptLst>
  <dgm:cxnLst>
    <dgm:cxn modelId="{C13E8D25-D29F-4B8B-80AB-70D2464D0A5F}" type="presOf" srcId="{40B564D3-382A-43BF-A157-FBFDA87C165F}" destId="{43565ECF-5F69-4AA6-AEF2-02CB9753C61B}" srcOrd="0" destOrd="0" presId="urn:microsoft.com/office/officeart/2005/8/layout/bList2"/>
    <dgm:cxn modelId="{9BC7B62E-5FCC-4304-967C-A3733EEB4EFB}" type="presOf" srcId="{868F1E97-897B-4631-BD10-F0D13CDC8ED1}" destId="{AB8D86CE-631D-49FB-B2CA-DBB7DB8BD72D}" srcOrd="1" destOrd="0" presId="urn:microsoft.com/office/officeart/2005/8/layout/bList2"/>
    <dgm:cxn modelId="{8FB0F430-A9B9-451D-B8A5-8B3C1CAD6A8C}" srcId="{40EA7956-2313-4CF6-BC05-F881990BC7A1}" destId="{FCE3DACD-FE04-4113-B12C-56FBB27EC5AD}" srcOrd="1" destOrd="0" parTransId="{21D65DC8-CF8D-4E30-BDC4-BF09A209E2B2}" sibTransId="{40B564D3-382A-43BF-A157-FBFDA87C165F}"/>
    <dgm:cxn modelId="{B9B23232-9FC4-4DE7-9CF0-742B02E95FD5}" type="presOf" srcId="{868F1E97-897B-4631-BD10-F0D13CDC8ED1}" destId="{D3811AF2-C481-4B3C-B0AE-B5C0A82DE429}" srcOrd="0" destOrd="0" presId="urn:microsoft.com/office/officeart/2005/8/layout/bList2"/>
    <dgm:cxn modelId="{C0DC3933-3C9A-4269-92A9-3F9F88F72F09}" type="presOf" srcId="{40EA7956-2313-4CF6-BC05-F881990BC7A1}" destId="{583EED6F-EDC8-44F1-BFBC-F9D39D7C15B8}" srcOrd="0" destOrd="0" presId="urn:microsoft.com/office/officeart/2005/8/layout/bList2"/>
    <dgm:cxn modelId="{7D3D6569-F620-426C-8883-7C3C60F93597}" srcId="{40EA7956-2313-4CF6-BC05-F881990BC7A1}" destId="{868F1E97-897B-4631-BD10-F0D13CDC8ED1}" srcOrd="0" destOrd="0" parTransId="{5D6BAA7B-CBB4-4D57-B2C4-7BDCA36DE9B8}" sibTransId="{78B1B027-3833-4E2D-B908-11ACBF43F8B6}"/>
    <dgm:cxn modelId="{6D112552-B800-433A-B546-32529CB1FC49}" srcId="{868F1E97-897B-4631-BD10-F0D13CDC8ED1}" destId="{00CF066F-F050-4DCD-A96D-0EFBDFF3997E}" srcOrd="0" destOrd="0" parTransId="{151BCC12-18A1-4C7D-A31D-E6BC942210C8}" sibTransId="{1C783ED3-EC72-4DB1-B83C-8CF703FC7AE4}"/>
    <dgm:cxn modelId="{88BCA954-0E0B-40A5-B7B4-FCDC4F21D503}" srcId="{FCE3DACD-FE04-4113-B12C-56FBB27EC5AD}" destId="{55825EB3-B979-47EE-8E65-0004E3F0B9D9}" srcOrd="0" destOrd="0" parTransId="{A39AA0D8-4783-41BA-B31F-6E077D8EE859}" sibTransId="{B5B8E3A8-7C70-4793-8EB4-17E1F15E0394}"/>
    <dgm:cxn modelId="{ED6E6D55-802D-46FA-9C3F-949A10DBDDF6}" srcId="{40EA7956-2313-4CF6-BC05-F881990BC7A1}" destId="{DABC9115-688C-4830-8FE6-62F927AA16E6}" srcOrd="2" destOrd="0" parTransId="{D24E8B54-CCA1-4B73-A765-59B01CFF350F}" sibTransId="{A39BA888-29FA-4677-8957-BDF2357557D5}"/>
    <dgm:cxn modelId="{3A56CB5A-7FCA-4921-B355-4E26FB93AAB3}" type="presOf" srcId="{B3EF4478-01DB-4292-8210-7F131A1871FA}" destId="{46218E1B-4EB3-457A-842F-2FB4ABB597B2}" srcOrd="0" destOrd="0" presId="urn:microsoft.com/office/officeart/2005/8/layout/bList2"/>
    <dgm:cxn modelId="{037E0481-7BD7-4347-A22A-48AE43984D8E}" type="presOf" srcId="{DABC9115-688C-4830-8FE6-62F927AA16E6}" destId="{B30DB195-685C-4400-8F37-1E7DBF0DE282}" srcOrd="0" destOrd="0" presId="urn:microsoft.com/office/officeart/2005/8/layout/bList2"/>
    <dgm:cxn modelId="{C2074F82-522C-46E6-BA6F-00A0E6031001}" type="presOf" srcId="{00CF066F-F050-4DCD-A96D-0EFBDFF3997E}" destId="{0F57A4F4-604F-41CC-859F-3FA60163481E}" srcOrd="0" destOrd="0" presId="urn:microsoft.com/office/officeart/2005/8/layout/bList2"/>
    <dgm:cxn modelId="{64D5898C-51DE-4C72-B4E0-FF008747E7DA}" type="presOf" srcId="{FCE3DACD-FE04-4113-B12C-56FBB27EC5AD}" destId="{FD8305FD-7964-46D1-888C-0479A7652D68}" srcOrd="1" destOrd="0" presId="urn:microsoft.com/office/officeart/2005/8/layout/bList2"/>
    <dgm:cxn modelId="{A5AC3695-A4B1-49CB-B547-5146EFBA7985}" type="presOf" srcId="{55825EB3-B979-47EE-8E65-0004E3F0B9D9}" destId="{244C89B7-6CBC-46D8-8DA2-A782DBA34B3C}" srcOrd="0" destOrd="0" presId="urn:microsoft.com/office/officeart/2005/8/layout/bList2"/>
    <dgm:cxn modelId="{27774E95-8DD9-4BD8-AC67-2A4B6D25683B}" type="presOf" srcId="{DABC9115-688C-4830-8FE6-62F927AA16E6}" destId="{501050FF-9796-44D1-A9E8-5CDB911F2806}" srcOrd="1" destOrd="0" presId="urn:microsoft.com/office/officeart/2005/8/layout/bList2"/>
    <dgm:cxn modelId="{BA16C7D0-B9EB-4A8B-9AAE-9495A076C3F6}" type="presOf" srcId="{78B1B027-3833-4E2D-B908-11ACBF43F8B6}" destId="{ACD2D9BE-4902-446E-B422-EB61D72BA957}" srcOrd="0" destOrd="0" presId="urn:microsoft.com/office/officeart/2005/8/layout/bList2"/>
    <dgm:cxn modelId="{4FA71FE9-25DA-425D-9AAB-970C72020AE0}" srcId="{DABC9115-688C-4830-8FE6-62F927AA16E6}" destId="{B3EF4478-01DB-4292-8210-7F131A1871FA}" srcOrd="0" destOrd="0" parTransId="{8ED4B229-B324-4F38-B8C9-E0610E378ABB}" sibTransId="{0AF122DD-7293-4F50-ABD1-20FD3DB3B5E2}"/>
    <dgm:cxn modelId="{CF8589FA-03A3-4E4F-8211-62E2969B1589}" type="presOf" srcId="{FCE3DACD-FE04-4113-B12C-56FBB27EC5AD}" destId="{70BDB895-BE34-4EDF-AF0D-127D81EC12CF}" srcOrd="0" destOrd="0" presId="urn:microsoft.com/office/officeart/2005/8/layout/bList2"/>
    <dgm:cxn modelId="{4077BA00-3522-48FC-9A34-E77C99B5EBBA}" type="presParOf" srcId="{583EED6F-EDC8-44F1-BFBC-F9D39D7C15B8}" destId="{F0C1DA64-B157-42BB-9EA2-EC4D10EA6EE9}" srcOrd="0" destOrd="0" presId="urn:microsoft.com/office/officeart/2005/8/layout/bList2"/>
    <dgm:cxn modelId="{8EB53D88-CF5C-4AFE-9DC8-37F09AAA730C}" type="presParOf" srcId="{F0C1DA64-B157-42BB-9EA2-EC4D10EA6EE9}" destId="{0F57A4F4-604F-41CC-859F-3FA60163481E}" srcOrd="0" destOrd="0" presId="urn:microsoft.com/office/officeart/2005/8/layout/bList2"/>
    <dgm:cxn modelId="{7560CB91-E3DF-4242-8A95-061A3D89672A}" type="presParOf" srcId="{F0C1DA64-B157-42BB-9EA2-EC4D10EA6EE9}" destId="{D3811AF2-C481-4B3C-B0AE-B5C0A82DE429}" srcOrd="1" destOrd="0" presId="urn:microsoft.com/office/officeart/2005/8/layout/bList2"/>
    <dgm:cxn modelId="{8E663837-A22A-43E9-BD41-FD2C8ADE4069}" type="presParOf" srcId="{F0C1DA64-B157-42BB-9EA2-EC4D10EA6EE9}" destId="{AB8D86CE-631D-49FB-B2CA-DBB7DB8BD72D}" srcOrd="2" destOrd="0" presId="urn:microsoft.com/office/officeart/2005/8/layout/bList2"/>
    <dgm:cxn modelId="{6C929F36-0903-473D-A056-72A4A8F57363}" type="presParOf" srcId="{F0C1DA64-B157-42BB-9EA2-EC4D10EA6EE9}" destId="{87FD21BF-76C9-4B4A-B69A-81031BBE4A81}" srcOrd="3" destOrd="0" presId="urn:microsoft.com/office/officeart/2005/8/layout/bList2"/>
    <dgm:cxn modelId="{A4234E32-A5A0-4D56-87B3-E6D83D85C6E8}" type="presParOf" srcId="{583EED6F-EDC8-44F1-BFBC-F9D39D7C15B8}" destId="{ACD2D9BE-4902-446E-B422-EB61D72BA957}" srcOrd="1" destOrd="0" presId="urn:microsoft.com/office/officeart/2005/8/layout/bList2"/>
    <dgm:cxn modelId="{4EFB8DF4-DA3F-4878-A77E-41F6495C9DA2}" type="presParOf" srcId="{583EED6F-EDC8-44F1-BFBC-F9D39D7C15B8}" destId="{5A12C7C3-3919-4CAF-9256-2C4489C6A0AD}" srcOrd="2" destOrd="0" presId="urn:microsoft.com/office/officeart/2005/8/layout/bList2"/>
    <dgm:cxn modelId="{52C8277F-CA4D-40CC-9A79-D64DF5790D7D}" type="presParOf" srcId="{5A12C7C3-3919-4CAF-9256-2C4489C6A0AD}" destId="{244C89B7-6CBC-46D8-8DA2-A782DBA34B3C}" srcOrd="0" destOrd="0" presId="urn:microsoft.com/office/officeart/2005/8/layout/bList2"/>
    <dgm:cxn modelId="{FAB10C5B-9D79-4EA5-89F6-8C5BDEDD11EC}" type="presParOf" srcId="{5A12C7C3-3919-4CAF-9256-2C4489C6A0AD}" destId="{70BDB895-BE34-4EDF-AF0D-127D81EC12CF}" srcOrd="1" destOrd="0" presId="urn:microsoft.com/office/officeart/2005/8/layout/bList2"/>
    <dgm:cxn modelId="{D9F38134-BD05-4375-A94F-940A2EC610D3}" type="presParOf" srcId="{5A12C7C3-3919-4CAF-9256-2C4489C6A0AD}" destId="{FD8305FD-7964-46D1-888C-0479A7652D68}" srcOrd="2" destOrd="0" presId="urn:microsoft.com/office/officeart/2005/8/layout/bList2"/>
    <dgm:cxn modelId="{0089E3A5-F9AA-47A0-961C-25ABBD5B91F0}" type="presParOf" srcId="{5A12C7C3-3919-4CAF-9256-2C4489C6A0AD}" destId="{8C640AD8-1A0B-486E-A590-5792E07E7F05}" srcOrd="3" destOrd="0" presId="urn:microsoft.com/office/officeart/2005/8/layout/bList2"/>
    <dgm:cxn modelId="{30AB3530-A65B-4036-B91D-531D37B9420A}" type="presParOf" srcId="{583EED6F-EDC8-44F1-BFBC-F9D39D7C15B8}" destId="{43565ECF-5F69-4AA6-AEF2-02CB9753C61B}" srcOrd="3" destOrd="0" presId="urn:microsoft.com/office/officeart/2005/8/layout/bList2"/>
    <dgm:cxn modelId="{4E6D9BD3-57D4-4271-B738-E4B994F6294B}" type="presParOf" srcId="{583EED6F-EDC8-44F1-BFBC-F9D39D7C15B8}" destId="{09B6FB87-0378-488E-9342-0C710CD67011}" srcOrd="4" destOrd="0" presId="urn:microsoft.com/office/officeart/2005/8/layout/bList2"/>
    <dgm:cxn modelId="{224652FF-8EB9-4118-837B-CB853DDCCB8D}" type="presParOf" srcId="{09B6FB87-0378-488E-9342-0C710CD67011}" destId="{46218E1B-4EB3-457A-842F-2FB4ABB597B2}" srcOrd="0" destOrd="0" presId="urn:microsoft.com/office/officeart/2005/8/layout/bList2"/>
    <dgm:cxn modelId="{24A18D58-2C73-489F-BC6B-1A6F81FA85B9}" type="presParOf" srcId="{09B6FB87-0378-488E-9342-0C710CD67011}" destId="{B30DB195-685C-4400-8F37-1E7DBF0DE282}" srcOrd="1" destOrd="0" presId="urn:microsoft.com/office/officeart/2005/8/layout/bList2"/>
    <dgm:cxn modelId="{3B511625-8FCC-4137-8218-670B9F1F4B40}" type="presParOf" srcId="{09B6FB87-0378-488E-9342-0C710CD67011}" destId="{501050FF-9796-44D1-A9E8-5CDB911F2806}" srcOrd="2" destOrd="0" presId="urn:microsoft.com/office/officeart/2005/8/layout/bList2"/>
    <dgm:cxn modelId="{AD8184E5-0246-4FBE-8326-4BBC23F8E447}" type="presParOf" srcId="{09B6FB87-0378-488E-9342-0C710CD67011}" destId="{AE01A050-27F7-4785-942E-830D09D065D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6E14F-F890-4B0F-8EB4-B2E19B75D33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MX"/>
        </a:p>
      </dgm:t>
    </dgm:pt>
    <dgm:pt modelId="{4432DD88-8018-4877-B8F7-A879A85DCE39}">
      <dgm:prSet phldrT="[Texto]" custT="1"/>
      <dgm:spPr>
        <a:solidFill>
          <a:srgbClr val="99FFCC"/>
        </a:solidFill>
      </dgm:spPr>
      <dgm:t>
        <a:bodyPr/>
        <a:lstStyle/>
        <a:p>
          <a:pPr algn="ctr"/>
          <a:r>
            <a:rPr lang="es-MX" sz="1200" b="1" dirty="0">
              <a:solidFill>
                <a:schemeClr val="tx1"/>
              </a:solidFill>
            </a:rPr>
            <a:t>Se determino la digestibilidad de la materia seca M.S y de la proteína . En fundas nylon 10 x 20 cm y con el tamaño del poro de 53 micrones  (Bar Diamond 2015). En bovinos fistulados el los tiempos en 8 tiempos 0,3,6,12,24,36,48, y 72 horas</a:t>
          </a:r>
        </a:p>
      </dgm:t>
    </dgm:pt>
    <dgm:pt modelId="{670784A5-B1D8-4015-AAAF-9FD26C789EB8}" type="parTrans" cxnId="{81C55B0B-F205-4746-AB45-DF156CF01AFD}">
      <dgm:prSet/>
      <dgm:spPr/>
      <dgm:t>
        <a:bodyPr/>
        <a:lstStyle/>
        <a:p>
          <a:endParaRPr lang="es-MX"/>
        </a:p>
      </dgm:t>
    </dgm:pt>
    <dgm:pt modelId="{AFFAF96F-F5F2-4FD3-AB8B-B1AA9945B7E3}" type="sibTrans" cxnId="{81C55B0B-F205-4746-AB45-DF156CF01AFD}">
      <dgm:prSet/>
      <dgm:spPr/>
      <dgm:t>
        <a:bodyPr/>
        <a:lstStyle/>
        <a:p>
          <a:endParaRPr lang="es-MX"/>
        </a:p>
      </dgm:t>
    </dgm:pt>
    <dgm:pt modelId="{C9EF360C-A55E-4C17-BD86-1D45088AB229}">
      <dgm:prSet phldrT="[Texto]" custT="1"/>
      <dgm:spPr>
        <a:blipFill rotWithShape="0">
          <a:blip xmlns:r="http://schemas.openxmlformats.org/officeDocument/2006/relationships" r:embed="rId1"/>
          <a:stretch>
            <a:fillRect/>
          </a:stretch>
        </a:blipFill>
      </dgm:spPr>
      <dgm:t>
        <a:bodyPr/>
        <a:lstStyle/>
        <a:p>
          <a:pPr algn="l"/>
          <a:r>
            <a:rPr lang="es-MX" sz="1600" b="1" dirty="0">
              <a:solidFill>
                <a:srgbClr val="FFFF00"/>
              </a:solidFill>
            </a:rPr>
            <a:t>Fase II</a:t>
          </a:r>
        </a:p>
      </dgm:t>
    </dgm:pt>
    <dgm:pt modelId="{B4C950DA-C48B-4952-A362-F26763228079}" type="parTrans" cxnId="{75C5DF45-E2A9-4D52-BA21-54A455AD8998}">
      <dgm:prSet/>
      <dgm:spPr/>
      <dgm:t>
        <a:bodyPr/>
        <a:lstStyle/>
        <a:p>
          <a:endParaRPr lang="es-MX"/>
        </a:p>
      </dgm:t>
    </dgm:pt>
    <dgm:pt modelId="{8B662CCE-B91B-4022-A842-4CF249BF9914}" type="sibTrans" cxnId="{75C5DF45-E2A9-4D52-BA21-54A455AD8998}">
      <dgm:prSet/>
      <dgm:spPr/>
      <dgm:t>
        <a:bodyPr/>
        <a:lstStyle/>
        <a:p>
          <a:endParaRPr lang="es-MX"/>
        </a:p>
      </dgm:t>
    </dgm:pt>
    <dgm:pt modelId="{BAE8C27A-138B-4158-8E15-E56CA1E0D155}">
      <dgm:prSet phldrT="[Texto]" custT="1"/>
      <dgm:spPr>
        <a:blipFill rotWithShape="0">
          <a:blip xmlns:r="http://schemas.openxmlformats.org/officeDocument/2006/relationships" r:embed="rId2"/>
          <a:stretch>
            <a:fillRect/>
          </a:stretch>
        </a:blipFill>
      </dgm:spPr>
      <dgm:t>
        <a:bodyPr/>
        <a:lstStyle/>
        <a:p>
          <a:endParaRPr lang="es-MX" sz="1100" dirty="0">
            <a:solidFill>
              <a:schemeClr val="bg1"/>
            </a:solidFill>
          </a:endParaRPr>
        </a:p>
      </dgm:t>
    </dgm:pt>
    <dgm:pt modelId="{8F2BA74A-70C4-466F-AE25-A749F62AE179}" type="parTrans" cxnId="{00B4A68C-49B9-4F3E-B1CB-89A0095660A9}">
      <dgm:prSet/>
      <dgm:spPr/>
      <dgm:t>
        <a:bodyPr/>
        <a:lstStyle/>
        <a:p>
          <a:endParaRPr lang="es-MX"/>
        </a:p>
      </dgm:t>
    </dgm:pt>
    <dgm:pt modelId="{A3472A9A-106D-4521-8F7D-122652AB6689}" type="sibTrans" cxnId="{00B4A68C-49B9-4F3E-B1CB-89A0095660A9}">
      <dgm:prSet/>
      <dgm:spPr/>
      <dgm:t>
        <a:bodyPr/>
        <a:lstStyle/>
        <a:p>
          <a:endParaRPr lang="es-MX"/>
        </a:p>
      </dgm:t>
    </dgm:pt>
    <dgm:pt modelId="{5FF30357-B32A-43B6-B8AA-F04A2E772D1B}">
      <dgm:prSet phldrT="[Texto]" custT="1"/>
      <dgm:spPr>
        <a:blipFill rotWithShape="0">
          <a:blip xmlns:r="http://schemas.openxmlformats.org/officeDocument/2006/relationships" r:embed="rId3"/>
          <a:stretch>
            <a:fillRect/>
          </a:stretch>
        </a:blipFill>
      </dgm:spPr>
      <dgm:t>
        <a:bodyPr/>
        <a:lstStyle/>
        <a:p>
          <a:pPr algn="l"/>
          <a:r>
            <a:rPr lang="es-MX" sz="1600" b="1" dirty="0">
              <a:solidFill>
                <a:srgbClr val="FFFF00"/>
              </a:solidFill>
            </a:rPr>
            <a:t>Fase I</a:t>
          </a:r>
        </a:p>
      </dgm:t>
    </dgm:pt>
    <dgm:pt modelId="{EF7F5073-3F2C-45F3-AE8D-06337FE6785C}" type="parTrans" cxnId="{B69FA8AD-CAA2-4B4B-A230-22E549B82BFA}">
      <dgm:prSet/>
      <dgm:spPr/>
      <dgm:t>
        <a:bodyPr/>
        <a:lstStyle/>
        <a:p>
          <a:endParaRPr lang="es-MX"/>
        </a:p>
      </dgm:t>
    </dgm:pt>
    <dgm:pt modelId="{D1038D0C-AFEF-44A3-BBB0-9C5F1A775551}" type="sibTrans" cxnId="{B69FA8AD-CAA2-4B4B-A230-22E549B82BFA}">
      <dgm:prSet/>
      <dgm:spPr/>
      <dgm:t>
        <a:bodyPr/>
        <a:lstStyle/>
        <a:p>
          <a:endParaRPr lang="es-MX"/>
        </a:p>
      </dgm:t>
    </dgm:pt>
    <dgm:pt modelId="{D2705150-47E4-4772-ADEC-88895E30C878}">
      <dgm:prSet phldrT="[Texto]" phldr="1"/>
      <dgm:spPr>
        <a:blipFill rotWithShape="0">
          <a:blip xmlns:r="http://schemas.openxmlformats.org/officeDocument/2006/relationships" r:embed="rId4"/>
          <a:stretch>
            <a:fillRect/>
          </a:stretch>
        </a:blipFill>
      </dgm:spPr>
      <dgm:t>
        <a:bodyPr/>
        <a:lstStyle/>
        <a:p>
          <a:endParaRPr lang="es-MX" dirty="0"/>
        </a:p>
      </dgm:t>
    </dgm:pt>
    <dgm:pt modelId="{52491A09-42BA-47D5-9771-3CD6A1A6BC47}" type="sibTrans" cxnId="{99E76B81-1A95-40E0-A8D3-5C2212913D74}">
      <dgm:prSet/>
      <dgm:spPr/>
      <dgm:t>
        <a:bodyPr/>
        <a:lstStyle/>
        <a:p>
          <a:endParaRPr lang="es-MX"/>
        </a:p>
      </dgm:t>
    </dgm:pt>
    <dgm:pt modelId="{20C066B5-85FB-4CF3-A2C7-073825CC3E44}" type="parTrans" cxnId="{99E76B81-1A95-40E0-A8D3-5C2212913D74}">
      <dgm:prSet/>
      <dgm:spPr/>
      <dgm:t>
        <a:bodyPr/>
        <a:lstStyle/>
        <a:p>
          <a:endParaRPr lang="es-MX"/>
        </a:p>
      </dgm:t>
    </dgm:pt>
    <dgm:pt modelId="{BBE4773C-6741-4102-BE27-7015262AEB0E}" type="pres">
      <dgm:prSet presAssocID="{F076E14F-F890-4B0F-8EB4-B2E19B75D33D}" presName="cycle" presStyleCnt="0">
        <dgm:presLayoutVars>
          <dgm:dir/>
          <dgm:resizeHandles val="exact"/>
        </dgm:presLayoutVars>
      </dgm:prSet>
      <dgm:spPr/>
    </dgm:pt>
    <dgm:pt modelId="{FCE7EBB8-E91A-41B5-91C0-C16871466D48}" type="pres">
      <dgm:prSet presAssocID="{4432DD88-8018-4877-B8F7-A879A85DCE39}" presName="node" presStyleLbl="node1" presStyleIdx="0" presStyleCnt="5" custScaleX="302059" custScaleY="118846">
        <dgm:presLayoutVars>
          <dgm:bulletEnabled val="1"/>
        </dgm:presLayoutVars>
      </dgm:prSet>
      <dgm:spPr/>
    </dgm:pt>
    <dgm:pt modelId="{69812C8F-0D7D-44A7-AD05-A83F035C0DFD}" type="pres">
      <dgm:prSet presAssocID="{4432DD88-8018-4877-B8F7-A879A85DCE39}" presName="spNode" presStyleCnt="0"/>
      <dgm:spPr/>
    </dgm:pt>
    <dgm:pt modelId="{9DC07B8D-D18A-40F2-AEF1-3BD026F9C7F9}" type="pres">
      <dgm:prSet presAssocID="{AFFAF96F-F5F2-4FD3-AB8B-B1AA9945B7E3}" presName="sibTrans" presStyleLbl="sibTrans1D1" presStyleIdx="0" presStyleCnt="5"/>
      <dgm:spPr/>
    </dgm:pt>
    <dgm:pt modelId="{5ED0DFF6-E0FB-4D6E-B815-3EC3D0622A56}" type="pres">
      <dgm:prSet presAssocID="{C9EF360C-A55E-4C17-BD86-1D45088AB229}" presName="node" presStyleLbl="node1" presStyleIdx="1" presStyleCnt="5" custScaleX="127776" custScaleY="148826">
        <dgm:presLayoutVars>
          <dgm:bulletEnabled val="1"/>
        </dgm:presLayoutVars>
      </dgm:prSet>
      <dgm:spPr/>
    </dgm:pt>
    <dgm:pt modelId="{25556A4E-C2B8-471B-8A4E-51FA257F7DEB}" type="pres">
      <dgm:prSet presAssocID="{C9EF360C-A55E-4C17-BD86-1D45088AB229}" presName="spNode" presStyleCnt="0"/>
      <dgm:spPr/>
    </dgm:pt>
    <dgm:pt modelId="{2237F22B-9C17-4BE2-9C9A-2DD8792024A8}" type="pres">
      <dgm:prSet presAssocID="{8B662CCE-B91B-4022-A842-4CF249BF9914}" presName="sibTrans" presStyleLbl="sibTrans1D1" presStyleIdx="1" presStyleCnt="5"/>
      <dgm:spPr/>
    </dgm:pt>
    <dgm:pt modelId="{DA85ECA5-74B5-477A-A987-3C5EFCE2AD7F}" type="pres">
      <dgm:prSet presAssocID="{D2705150-47E4-4772-ADEC-88895E30C878}" presName="node" presStyleLbl="node1" presStyleIdx="2" presStyleCnt="5" custScaleX="133097" custScaleY="160013" custRadScaleRad="133401" custRadScaleInc="-94018">
        <dgm:presLayoutVars>
          <dgm:bulletEnabled val="1"/>
        </dgm:presLayoutVars>
      </dgm:prSet>
      <dgm:spPr/>
    </dgm:pt>
    <dgm:pt modelId="{BA8C00D4-1E79-4C67-983E-2F404FE9BF29}" type="pres">
      <dgm:prSet presAssocID="{D2705150-47E4-4772-ADEC-88895E30C878}" presName="spNode" presStyleCnt="0"/>
      <dgm:spPr/>
    </dgm:pt>
    <dgm:pt modelId="{14287686-86E1-4E56-93CD-294DE0DC848B}" type="pres">
      <dgm:prSet presAssocID="{52491A09-42BA-47D5-9771-3CD6A1A6BC47}" presName="sibTrans" presStyleLbl="sibTrans1D1" presStyleIdx="2" presStyleCnt="5"/>
      <dgm:spPr/>
    </dgm:pt>
    <dgm:pt modelId="{B5D63B58-EE8F-4F73-86FC-1ED8EC3A3EEA}" type="pres">
      <dgm:prSet presAssocID="{BAE8C27A-138B-4158-8E15-E56CA1E0D155}" presName="node" presStyleLbl="node1" presStyleIdx="3" presStyleCnt="5" custScaleX="136060" custScaleY="137456" custRadScaleRad="128628" custRadScaleInc="79241">
        <dgm:presLayoutVars>
          <dgm:bulletEnabled val="1"/>
        </dgm:presLayoutVars>
      </dgm:prSet>
      <dgm:spPr/>
    </dgm:pt>
    <dgm:pt modelId="{931E8215-450D-4F37-AE99-D239F9617326}" type="pres">
      <dgm:prSet presAssocID="{BAE8C27A-138B-4158-8E15-E56CA1E0D155}" presName="spNode" presStyleCnt="0"/>
      <dgm:spPr/>
    </dgm:pt>
    <dgm:pt modelId="{D20ABF71-2CC4-462F-B924-890E332EDDCF}" type="pres">
      <dgm:prSet presAssocID="{A3472A9A-106D-4521-8F7D-122652AB6689}" presName="sibTrans" presStyleLbl="sibTrans1D1" presStyleIdx="3" presStyleCnt="5"/>
      <dgm:spPr/>
    </dgm:pt>
    <dgm:pt modelId="{76CC71E2-1A60-49A4-A090-2DC38D0AB364}" type="pres">
      <dgm:prSet presAssocID="{5FF30357-B32A-43B6-B8AA-F04A2E772D1B}" presName="node" presStyleLbl="node1" presStyleIdx="4" presStyleCnt="5" custScaleX="138985" custScaleY="148826">
        <dgm:presLayoutVars>
          <dgm:bulletEnabled val="1"/>
        </dgm:presLayoutVars>
      </dgm:prSet>
      <dgm:spPr/>
    </dgm:pt>
    <dgm:pt modelId="{91F3D3E2-9BAF-4474-87BB-FB7687EC77D0}" type="pres">
      <dgm:prSet presAssocID="{5FF30357-B32A-43B6-B8AA-F04A2E772D1B}" presName="spNode" presStyleCnt="0"/>
      <dgm:spPr/>
    </dgm:pt>
    <dgm:pt modelId="{6FEED9C7-D5F8-4A88-B561-E2994D5D7AD7}" type="pres">
      <dgm:prSet presAssocID="{D1038D0C-AFEF-44A3-BBB0-9C5F1A775551}" presName="sibTrans" presStyleLbl="sibTrans1D1" presStyleIdx="4" presStyleCnt="5"/>
      <dgm:spPr/>
    </dgm:pt>
  </dgm:ptLst>
  <dgm:cxnLst>
    <dgm:cxn modelId="{101B6F01-C19B-4404-AE6A-B992D7FD4794}" type="presOf" srcId="{D1038D0C-AFEF-44A3-BBB0-9C5F1A775551}" destId="{6FEED9C7-D5F8-4A88-B561-E2994D5D7AD7}" srcOrd="0" destOrd="0" presId="urn:microsoft.com/office/officeart/2005/8/layout/cycle5"/>
    <dgm:cxn modelId="{7BFFF90A-92D7-49B2-B898-39F77EA6F1E8}" type="presOf" srcId="{BAE8C27A-138B-4158-8E15-E56CA1E0D155}" destId="{B5D63B58-EE8F-4F73-86FC-1ED8EC3A3EEA}" srcOrd="0" destOrd="0" presId="urn:microsoft.com/office/officeart/2005/8/layout/cycle5"/>
    <dgm:cxn modelId="{81C55B0B-F205-4746-AB45-DF156CF01AFD}" srcId="{F076E14F-F890-4B0F-8EB4-B2E19B75D33D}" destId="{4432DD88-8018-4877-B8F7-A879A85DCE39}" srcOrd="0" destOrd="0" parTransId="{670784A5-B1D8-4015-AAAF-9FD26C789EB8}" sibTransId="{AFFAF96F-F5F2-4FD3-AB8B-B1AA9945B7E3}"/>
    <dgm:cxn modelId="{0E2C8D36-747B-4014-850E-EFF667536B06}" type="presOf" srcId="{4432DD88-8018-4877-B8F7-A879A85DCE39}" destId="{FCE7EBB8-E91A-41B5-91C0-C16871466D48}" srcOrd="0" destOrd="0" presId="urn:microsoft.com/office/officeart/2005/8/layout/cycle5"/>
    <dgm:cxn modelId="{75C5DF45-E2A9-4D52-BA21-54A455AD8998}" srcId="{F076E14F-F890-4B0F-8EB4-B2E19B75D33D}" destId="{C9EF360C-A55E-4C17-BD86-1D45088AB229}" srcOrd="1" destOrd="0" parTransId="{B4C950DA-C48B-4952-A362-F26763228079}" sibTransId="{8B662CCE-B91B-4022-A842-4CF249BF9914}"/>
    <dgm:cxn modelId="{DB883B74-BD01-4CA9-ACDD-C472ED593847}" type="presOf" srcId="{8B662CCE-B91B-4022-A842-4CF249BF9914}" destId="{2237F22B-9C17-4BE2-9C9A-2DD8792024A8}" srcOrd="0" destOrd="0" presId="urn:microsoft.com/office/officeart/2005/8/layout/cycle5"/>
    <dgm:cxn modelId="{86946255-1105-4B5F-A73B-0AB4B00C7E2B}" type="presOf" srcId="{5FF30357-B32A-43B6-B8AA-F04A2E772D1B}" destId="{76CC71E2-1A60-49A4-A090-2DC38D0AB364}" srcOrd="0" destOrd="0" presId="urn:microsoft.com/office/officeart/2005/8/layout/cycle5"/>
    <dgm:cxn modelId="{65DCA775-BBFB-4920-AC17-86C1C4D4C146}" type="presOf" srcId="{D2705150-47E4-4772-ADEC-88895E30C878}" destId="{DA85ECA5-74B5-477A-A987-3C5EFCE2AD7F}" srcOrd="0" destOrd="0" presId="urn:microsoft.com/office/officeart/2005/8/layout/cycle5"/>
    <dgm:cxn modelId="{3330F27F-5998-418D-B084-565EE9324C43}" type="presOf" srcId="{F076E14F-F890-4B0F-8EB4-B2E19B75D33D}" destId="{BBE4773C-6741-4102-BE27-7015262AEB0E}" srcOrd="0" destOrd="0" presId="urn:microsoft.com/office/officeart/2005/8/layout/cycle5"/>
    <dgm:cxn modelId="{99E76B81-1A95-40E0-A8D3-5C2212913D74}" srcId="{F076E14F-F890-4B0F-8EB4-B2E19B75D33D}" destId="{D2705150-47E4-4772-ADEC-88895E30C878}" srcOrd="2" destOrd="0" parTransId="{20C066B5-85FB-4CF3-A2C7-073825CC3E44}" sibTransId="{52491A09-42BA-47D5-9771-3CD6A1A6BC47}"/>
    <dgm:cxn modelId="{3277F585-E9F5-49C4-B020-C12BAE1E222B}" type="presOf" srcId="{52491A09-42BA-47D5-9771-3CD6A1A6BC47}" destId="{14287686-86E1-4E56-93CD-294DE0DC848B}" srcOrd="0" destOrd="0" presId="urn:microsoft.com/office/officeart/2005/8/layout/cycle5"/>
    <dgm:cxn modelId="{00B4A68C-49B9-4F3E-B1CB-89A0095660A9}" srcId="{F076E14F-F890-4B0F-8EB4-B2E19B75D33D}" destId="{BAE8C27A-138B-4158-8E15-E56CA1E0D155}" srcOrd="3" destOrd="0" parTransId="{8F2BA74A-70C4-466F-AE25-A749F62AE179}" sibTransId="{A3472A9A-106D-4521-8F7D-122652AB6689}"/>
    <dgm:cxn modelId="{B69FA8AD-CAA2-4B4B-A230-22E549B82BFA}" srcId="{F076E14F-F890-4B0F-8EB4-B2E19B75D33D}" destId="{5FF30357-B32A-43B6-B8AA-F04A2E772D1B}" srcOrd="4" destOrd="0" parTransId="{EF7F5073-3F2C-45F3-AE8D-06337FE6785C}" sibTransId="{D1038D0C-AFEF-44A3-BBB0-9C5F1A775551}"/>
    <dgm:cxn modelId="{4BEAFBBC-D0BE-413F-AB39-310FC1E5F51C}" type="presOf" srcId="{AFFAF96F-F5F2-4FD3-AB8B-B1AA9945B7E3}" destId="{9DC07B8D-D18A-40F2-AEF1-3BD026F9C7F9}" srcOrd="0" destOrd="0" presId="urn:microsoft.com/office/officeart/2005/8/layout/cycle5"/>
    <dgm:cxn modelId="{2122A2EE-E907-4769-9DF8-2A142BB97483}" type="presOf" srcId="{A3472A9A-106D-4521-8F7D-122652AB6689}" destId="{D20ABF71-2CC4-462F-B924-890E332EDDCF}" srcOrd="0" destOrd="0" presId="urn:microsoft.com/office/officeart/2005/8/layout/cycle5"/>
    <dgm:cxn modelId="{CC8561F1-9D5A-47CF-BCBE-24303371826D}" type="presOf" srcId="{C9EF360C-A55E-4C17-BD86-1D45088AB229}" destId="{5ED0DFF6-E0FB-4D6E-B815-3EC3D0622A56}" srcOrd="0" destOrd="0" presId="urn:microsoft.com/office/officeart/2005/8/layout/cycle5"/>
    <dgm:cxn modelId="{0528EB99-629A-4AC8-ADCD-FEAEE8B53968}" type="presParOf" srcId="{BBE4773C-6741-4102-BE27-7015262AEB0E}" destId="{FCE7EBB8-E91A-41B5-91C0-C16871466D48}" srcOrd="0" destOrd="0" presId="urn:microsoft.com/office/officeart/2005/8/layout/cycle5"/>
    <dgm:cxn modelId="{4F2FA7EA-B322-48B5-A2F4-E93FFB8EE185}" type="presParOf" srcId="{BBE4773C-6741-4102-BE27-7015262AEB0E}" destId="{69812C8F-0D7D-44A7-AD05-A83F035C0DFD}" srcOrd="1" destOrd="0" presId="urn:microsoft.com/office/officeart/2005/8/layout/cycle5"/>
    <dgm:cxn modelId="{8EB47152-6180-4364-80AF-E1173892569B}" type="presParOf" srcId="{BBE4773C-6741-4102-BE27-7015262AEB0E}" destId="{9DC07B8D-D18A-40F2-AEF1-3BD026F9C7F9}" srcOrd="2" destOrd="0" presId="urn:microsoft.com/office/officeart/2005/8/layout/cycle5"/>
    <dgm:cxn modelId="{5BEA7202-8AAD-40D4-A163-C59EF50D9AA6}" type="presParOf" srcId="{BBE4773C-6741-4102-BE27-7015262AEB0E}" destId="{5ED0DFF6-E0FB-4D6E-B815-3EC3D0622A56}" srcOrd="3" destOrd="0" presId="urn:microsoft.com/office/officeart/2005/8/layout/cycle5"/>
    <dgm:cxn modelId="{81AC73CA-EB83-4160-A60B-1C66FC7A45C7}" type="presParOf" srcId="{BBE4773C-6741-4102-BE27-7015262AEB0E}" destId="{25556A4E-C2B8-471B-8A4E-51FA257F7DEB}" srcOrd="4" destOrd="0" presId="urn:microsoft.com/office/officeart/2005/8/layout/cycle5"/>
    <dgm:cxn modelId="{048CF16A-0257-46C5-8DFF-5054FAEEF9A2}" type="presParOf" srcId="{BBE4773C-6741-4102-BE27-7015262AEB0E}" destId="{2237F22B-9C17-4BE2-9C9A-2DD8792024A8}" srcOrd="5" destOrd="0" presId="urn:microsoft.com/office/officeart/2005/8/layout/cycle5"/>
    <dgm:cxn modelId="{2F3E1BE2-5EA5-4C58-93DD-8E651582F50B}" type="presParOf" srcId="{BBE4773C-6741-4102-BE27-7015262AEB0E}" destId="{DA85ECA5-74B5-477A-A987-3C5EFCE2AD7F}" srcOrd="6" destOrd="0" presId="urn:microsoft.com/office/officeart/2005/8/layout/cycle5"/>
    <dgm:cxn modelId="{19E0D52D-25FB-4155-8B34-3551E985DFBF}" type="presParOf" srcId="{BBE4773C-6741-4102-BE27-7015262AEB0E}" destId="{BA8C00D4-1E79-4C67-983E-2F404FE9BF29}" srcOrd="7" destOrd="0" presId="urn:microsoft.com/office/officeart/2005/8/layout/cycle5"/>
    <dgm:cxn modelId="{3122E4FB-3F16-42CE-930A-01FF0B816A60}" type="presParOf" srcId="{BBE4773C-6741-4102-BE27-7015262AEB0E}" destId="{14287686-86E1-4E56-93CD-294DE0DC848B}" srcOrd="8" destOrd="0" presId="urn:microsoft.com/office/officeart/2005/8/layout/cycle5"/>
    <dgm:cxn modelId="{0CD8EAF7-9A81-451E-90B9-CCAADDFB5D4A}" type="presParOf" srcId="{BBE4773C-6741-4102-BE27-7015262AEB0E}" destId="{B5D63B58-EE8F-4F73-86FC-1ED8EC3A3EEA}" srcOrd="9" destOrd="0" presId="urn:microsoft.com/office/officeart/2005/8/layout/cycle5"/>
    <dgm:cxn modelId="{9C9BE371-B818-42EC-904E-CA27EAC24588}" type="presParOf" srcId="{BBE4773C-6741-4102-BE27-7015262AEB0E}" destId="{931E8215-450D-4F37-AE99-D239F9617326}" srcOrd="10" destOrd="0" presId="urn:microsoft.com/office/officeart/2005/8/layout/cycle5"/>
    <dgm:cxn modelId="{D3BC8ACC-8A09-4383-BF35-40FC1ACFFAD4}" type="presParOf" srcId="{BBE4773C-6741-4102-BE27-7015262AEB0E}" destId="{D20ABF71-2CC4-462F-B924-890E332EDDCF}" srcOrd="11" destOrd="0" presId="urn:microsoft.com/office/officeart/2005/8/layout/cycle5"/>
    <dgm:cxn modelId="{D3F2307D-F055-41F6-9B1D-4850D9A11E66}" type="presParOf" srcId="{BBE4773C-6741-4102-BE27-7015262AEB0E}" destId="{76CC71E2-1A60-49A4-A090-2DC38D0AB364}" srcOrd="12" destOrd="0" presId="urn:microsoft.com/office/officeart/2005/8/layout/cycle5"/>
    <dgm:cxn modelId="{DD627826-7E66-4ECC-AE47-6A32A43FF54D}" type="presParOf" srcId="{BBE4773C-6741-4102-BE27-7015262AEB0E}" destId="{91F3D3E2-9BAF-4474-87BB-FB7687EC77D0}" srcOrd="13" destOrd="0" presId="urn:microsoft.com/office/officeart/2005/8/layout/cycle5"/>
    <dgm:cxn modelId="{036E4C8F-9394-413C-A2A4-7F78BC97EEBD}" type="presParOf" srcId="{BBE4773C-6741-4102-BE27-7015262AEB0E}" destId="{6FEED9C7-D5F8-4A88-B561-E2994D5D7AD7}"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7A4F4-604F-41CC-859F-3FA60163481E}">
      <dsp:nvSpPr>
        <dsp:cNvPr id="0" name=""/>
        <dsp:cNvSpPr/>
      </dsp:nvSpPr>
      <dsp:spPr>
        <a:xfrm>
          <a:off x="5009" y="982964"/>
          <a:ext cx="2530127" cy="188868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just" defTabSz="800100">
            <a:lnSpc>
              <a:spcPct val="90000"/>
            </a:lnSpc>
            <a:spcBef>
              <a:spcPct val="0"/>
            </a:spcBef>
            <a:spcAft>
              <a:spcPct val="15000"/>
            </a:spcAft>
            <a:buChar char="•"/>
          </a:pPr>
          <a:r>
            <a:rPr lang="es-MX" sz="1800" kern="1200" dirty="0"/>
            <a:t>Concluida la incubación se lavaron con agua hasta que el agua este clara</a:t>
          </a:r>
        </a:p>
      </dsp:txBody>
      <dsp:txXfrm>
        <a:off x="49263" y="1027218"/>
        <a:ext cx="2441619" cy="1844432"/>
      </dsp:txXfrm>
    </dsp:sp>
    <dsp:sp modelId="{AB8D86CE-631D-49FB-B2CA-DBB7DB8BD72D}">
      <dsp:nvSpPr>
        <dsp:cNvPr id="0" name=""/>
        <dsp:cNvSpPr/>
      </dsp:nvSpPr>
      <dsp:spPr>
        <a:xfrm>
          <a:off x="125089" y="2871650"/>
          <a:ext cx="2530127" cy="812135"/>
        </a:xfrm>
        <a:prstGeom prst="rect">
          <a:avLst/>
        </a:prstGeom>
        <a:solidFill>
          <a:srgbClr val="3399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es-MX" sz="2200" b="0" kern="1200" dirty="0">
              <a:solidFill>
                <a:srgbClr val="002060"/>
              </a:solidFill>
            </a:rPr>
            <a:t>Retiro de las fundas nylon</a:t>
          </a:r>
        </a:p>
      </dsp:txBody>
      <dsp:txXfrm>
        <a:off x="125089" y="2871650"/>
        <a:ext cx="1781779" cy="812135"/>
      </dsp:txXfrm>
    </dsp:sp>
    <dsp:sp modelId="{87FD21BF-76C9-4B4A-B69A-81031BBE4A81}">
      <dsp:nvSpPr>
        <dsp:cNvPr id="0" name=""/>
        <dsp:cNvSpPr/>
      </dsp:nvSpPr>
      <dsp:spPr>
        <a:xfrm>
          <a:off x="1858362" y="3000651"/>
          <a:ext cx="885544" cy="88554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4C89B7-6CBC-46D8-8DA2-A782DBA34B3C}">
      <dsp:nvSpPr>
        <dsp:cNvPr id="0" name=""/>
        <dsp:cNvSpPr/>
      </dsp:nvSpPr>
      <dsp:spPr>
        <a:xfrm>
          <a:off x="2963295" y="982964"/>
          <a:ext cx="2530127" cy="188868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just" defTabSz="800100">
            <a:lnSpc>
              <a:spcPct val="90000"/>
            </a:lnSpc>
            <a:spcBef>
              <a:spcPct val="0"/>
            </a:spcBef>
            <a:spcAft>
              <a:spcPct val="15000"/>
            </a:spcAft>
            <a:buChar char="•"/>
          </a:pPr>
          <a:r>
            <a:rPr lang="es-MX" sz="1800" kern="1200" dirty="0"/>
            <a:t>Posteriormente son secadas por 24 horas a una temperatura de </a:t>
          </a:r>
          <a:r>
            <a:rPr lang="es-ES" sz="1800" kern="1200" dirty="0"/>
            <a:t>60 </a:t>
          </a:r>
          <a:r>
            <a:rPr lang="es-ES" sz="1800" kern="1200" baseline="30000" dirty="0"/>
            <a:t>0</a:t>
          </a:r>
          <a:r>
            <a:rPr lang="es-ES" sz="1800" kern="1200" dirty="0"/>
            <a:t>C para ser pesadas</a:t>
          </a:r>
          <a:endParaRPr lang="es-MX" sz="1800" kern="1200" dirty="0"/>
        </a:p>
      </dsp:txBody>
      <dsp:txXfrm>
        <a:off x="3007549" y="1027218"/>
        <a:ext cx="2441619" cy="1844432"/>
      </dsp:txXfrm>
    </dsp:sp>
    <dsp:sp modelId="{FD8305FD-7964-46D1-888C-0479A7652D68}">
      <dsp:nvSpPr>
        <dsp:cNvPr id="0" name=""/>
        <dsp:cNvSpPr/>
      </dsp:nvSpPr>
      <dsp:spPr>
        <a:xfrm>
          <a:off x="2963295" y="2871650"/>
          <a:ext cx="2530127" cy="812135"/>
        </a:xfrm>
        <a:prstGeom prst="rect">
          <a:avLst/>
        </a:prstGeom>
        <a:solidFill>
          <a:srgbClr val="00B0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es-MX" sz="2200" b="0" kern="1200" dirty="0">
              <a:solidFill>
                <a:srgbClr val="002060"/>
              </a:solidFill>
            </a:rPr>
            <a:t>Lavado de las fundas </a:t>
          </a:r>
        </a:p>
      </dsp:txBody>
      <dsp:txXfrm>
        <a:off x="2963295" y="2871650"/>
        <a:ext cx="1781779" cy="812135"/>
      </dsp:txXfrm>
    </dsp:sp>
    <dsp:sp modelId="{8C640AD8-1A0B-486E-A590-5792E07E7F05}">
      <dsp:nvSpPr>
        <dsp:cNvPr id="0" name=""/>
        <dsp:cNvSpPr/>
      </dsp:nvSpPr>
      <dsp:spPr>
        <a:xfrm>
          <a:off x="4816648" y="3000651"/>
          <a:ext cx="885544" cy="88554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218E1B-4EB3-457A-842F-2FB4ABB597B2}">
      <dsp:nvSpPr>
        <dsp:cNvPr id="0" name=""/>
        <dsp:cNvSpPr/>
      </dsp:nvSpPr>
      <dsp:spPr>
        <a:xfrm>
          <a:off x="5868144" y="828092"/>
          <a:ext cx="3002400" cy="24497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just" defTabSz="622300">
            <a:lnSpc>
              <a:spcPct val="90000"/>
            </a:lnSpc>
            <a:spcBef>
              <a:spcPct val="0"/>
            </a:spcBef>
            <a:spcAft>
              <a:spcPct val="15000"/>
            </a:spcAft>
            <a:buChar char="•"/>
          </a:pPr>
          <a:r>
            <a:rPr lang="es-MX" sz="1400" kern="1200" dirty="0"/>
            <a:t>La digestibilidad de la MS se estimó por el cambio en peso de la muestra en las fundas antes y después de la incubación ruminal con la metodología de </a:t>
          </a:r>
          <a:r>
            <a:rPr lang="es-MX" sz="1400" b="1" kern="1200" dirty="0">
              <a:solidFill>
                <a:srgbClr val="FF0000"/>
              </a:solidFill>
            </a:rPr>
            <a:t>Orskov y Mac Donald (1979). </a:t>
          </a:r>
          <a:r>
            <a:rPr lang="es-MX" sz="1400" kern="1200" dirty="0"/>
            <a:t>Para obtener la digestibilidad de  la proteína se obtuvo por diferencias antes y después de la incubación ruminal.</a:t>
          </a:r>
        </a:p>
      </dsp:txBody>
      <dsp:txXfrm>
        <a:off x="5925545" y="885493"/>
        <a:ext cx="2887598" cy="2392376"/>
      </dsp:txXfrm>
    </dsp:sp>
    <dsp:sp modelId="{501050FF-9796-44D1-A9E8-5CDB911F2806}">
      <dsp:nvSpPr>
        <dsp:cNvPr id="0" name=""/>
        <dsp:cNvSpPr/>
      </dsp:nvSpPr>
      <dsp:spPr>
        <a:xfrm>
          <a:off x="5868144" y="2700299"/>
          <a:ext cx="3001135" cy="868870"/>
        </a:xfrm>
        <a:prstGeom prst="rect">
          <a:avLst/>
        </a:prstGeom>
        <a:solidFill>
          <a:srgbClr val="00B0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es-MX" sz="2200" kern="1200" dirty="0">
              <a:solidFill>
                <a:srgbClr val="002060"/>
              </a:solidFill>
            </a:rPr>
            <a:t>Análisis laboratorio  INIAP</a:t>
          </a:r>
        </a:p>
      </dsp:txBody>
      <dsp:txXfrm>
        <a:off x="5868144" y="2700299"/>
        <a:ext cx="2113475" cy="868870"/>
      </dsp:txXfrm>
    </dsp:sp>
    <dsp:sp modelId="{AE01A050-27F7-4785-942E-830D09D065D9}">
      <dsp:nvSpPr>
        <dsp:cNvPr id="0" name=""/>
        <dsp:cNvSpPr/>
      </dsp:nvSpPr>
      <dsp:spPr>
        <a:xfrm>
          <a:off x="8011070" y="3140923"/>
          <a:ext cx="885544" cy="88554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7EBB8-E91A-41B5-91C0-C16871466D48}">
      <dsp:nvSpPr>
        <dsp:cNvPr id="0" name=""/>
        <dsp:cNvSpPr/>
      </dsp:nvSpPr>
      <dsp:spPr>
        <a:xfrm>
          <a:off x="1293634" y="-184337"/>
          <a:ext cx="5287705" cy="1352301"/>
        </a:xfrm>
        <a:prstGeom prst="round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Se determino la digestibilidad de la materia seca M.S y de la proteína . En fundas nylon 10 x 20 cm y con el tamaño del poro de 53 micrones  (Bar Diamond 2015). En bovinos fistulados el los tiempos en 8 tiempos 0,3,6,12,24,36,48, y 72 horas</a:t>
          </a:r>
        </a:p>
      </dsp:txBody>
      <dsp:txXfrm>
        <a:off x="1359648" y="-118323"/>
        <a:ext cx="5155677" cy="1220273"/>
      </dsp:txXfrm>
    </dsp:sp>
    <dsp:sp modelId="{9DC07B8D-D18A-40F2-AEF1-3BD026F9C7F9}">
      <dsp:nvSpPr>
        <dsp:cNvPr id="0" name=""/>
        <dsp:cNvSpPr/>
      </dsp:nvSpPr>
      <dsp:spPr>
        <a:xfrm>
          <a:off x="1316773" y="773853"/>
          <a:ext cx="4544737" cy="4544737"/>
        </a:xfrm>
        <a:custGeom>
          <a:avLst/>
          <a:gdLst/>
          <a:ahLst/>
          <a:cxnLst/>
          <a:rect l="0" t="0" r="0" b="0"/>
          <a:pathLst>
            <a:path>
              <a:moveTo>
                <a:pt x="3574168" y="409849"/>
              </a:moveTo>
              <a:arcTo wR="2272368" hR="2272368" stAng="18297087" swAng="12582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ED0DFF6-E0FB-4D6E-B815-3EC3D0622A56}">
      <dsp:nvSpPr>
        <dsp:cNvPr id="0" name=""/>
        <dsp:cNvSpPr/>
      </dsp:nvSpPr>
      <dsp:spPr>
        <a:xfrm>
          <a:off x="4980244" y="1215265"/>
          <a:ext cx="2236787" cy="1693431"/>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1" kern="1200" dirty="0">
              <a:solidFill>
                <a:srgbClr val="FFFF00"/>
              </a:solidFill>
            </a:rPr>
            <a:t>Fase II</a:t>
          </a:r>
        </a:p>
      </dsp:txBody>
      <dsp:txXfrm>
        <a:off x="5062910" y="1297931"/>
        <a:ext cx="2071455" cy="1528099"/>
      </dsp:txXfrm>
    </dsp:sp>
    <dsp:sp modelId="{2237F22B-9C17-4BE2-9C9A-2DD8792024A8}">
      <dsp:nvSpPr>
        <dsp:cNvPr id="0" name=""/>
        <dsp:cNvSpPr/>
      </dsp:nvSpPr>
      <dsp:spPr>
        <a:xfrm>
          <a:off x="2922723" y="2671821"/>
          <a:ext cx="4544737" cy="4544737"/>
        </a:xfrm>
        <a:custGeom>
          <a:avLst/>
          <a:gdLst/>
          <a:ahLst/>
          <a:cxnLst/>
          <a:rect l="0" t="0" r="0" b="0"/>
          <a:pathLst>
            <a:path>
              <a:moveTo>
                <a:pt x="3434677" y="319755"/>
              </a:moveTo>
              <a:arcTo wR="2272368" hR="2272368" stAng="18045814" swAng="7945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85ECA5-74B5-477A-A987-3C5EFCE2AD7F}">
      <dsp:nvSpPr>
        <dsp:cNvPr id="0" name=""/>
        <dsp:cNvSpPr/>
      </dsp:nvSpPr>
      <dsp:spPr>
        <a:xfrm>
          <a:off x="5358957" y="3434800"/>
          <a:ext cx="2329934" cy="1820723"/>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endParaRPr lang="es-MX" sz="4700" kern="1200" dirty="0"/>
        </a:p>
      </dsp:txBody>
      <dsp:txXfrm>
        <a:off x="5447837" y="3523680"/>
        <a:ext cx="2152174" cy="1642963"/>
      </dsp:txXfrm>
    </dsp:sp>
    <dsp:sp modelId="{14287686-86E1-4E56-93CD-294DE0DC848B}">
      <dsp:nvSpPr>
        <dsp:cNvPr id="0" name=""/>
        <dsp:cNvSpPr/>
      </dsp:nvSpPr>
      <dsp:spPr>
        <a:xfrm>
          <a:off x="1753404" y="1408854"/>
          <a:ext cx="4544737" cy="4544737"/>
        </a:xfrm>
        <a:custGeom>
          <a:avLst/>
          <a:gdLst/>
          <a:ahLst/>
          <a:cxnLst/>
          <a:rect l="0" t="0" r="0" b="0"/>
          <a:pathLst>
            <a:path>
              <a:moveTo>
                <a:pt x="3389973" y="4250908"/>
              </a:moveTo>
              <a:arcTo wR="2272368" hR="2272368" stAng="3632369" swAng="36049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5D63B58-EE8F-4F73-86FC-1ED8EC3A3EEA}">
      <dsp:nvSpPr>
        <dsp:cNvPr id="0" name=""/>
        <dsp:cNvSpPr/>
      </dsp:nvSpPr>
      <dsp:spPr>
        <a:xfrm>
          <a:off x="351761" y="3657916"/>
          <a:ext cx="2381803" cy="1564056"/>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s-MX" sz="1100" kern="1200" dirty="0">
            <a:solidFill>
              <a:schemeClr val="bg1"/>
            </a:solidFill>
          </a:endParaRPr>
        </a:p>
      </dsp:txBody>
      <dsp:txXfrm>
        <a:off x="428112" y="3734267"/>
        <a:ext cx="2229101" cy="1411354"/>
      </dsp:txXfrm>
    </dsp:sp>
    <dsp:sp modelId="{D20ABF71-2CC4-462F-B924-890E332EDDCF}">
      <dsp:nvSpPr>
        <dsp:cNvPr id="0" name=""/>
        <dsp:cNvSpPr/>
      </dsp:nvSpPr>
      <dsp:spPr>
        <a:xfrm>
          <a:off x="974385" y="2272365"/>
          <a:ext cx="4544737" cy="4544737"/>
        </a:xfrm>
        <a:custGeom>
          <a:avLst/>
          <a:gdLst/>
          <a:ahLst/>
          <a:cxnLst/>
          <a:rect l="0" t="0" r="0" b="0"/>
          <a:pathLst>
            <a:path>
              <a:moveTo>
                <a:pt x="257777" y="1221140"/>
              </a:moveTo>
              <a:arcTo wR="2272368" hR="2272368" stAng="12453353" swAng="8346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6CC71E2-1A60-49A4-A090-2DC38D0AB364}">
      <dsp:nvSpPr>
        <dsp:cNvPr id="0" name=""/>
        <dsp:cNvSpPr/>
      </dsp:nvSpPr>
      <dsp:spPr>
        <a:xfrm>
          <a:off x="559832" y="1215265"/>
          <a:ext cx="2433007" cy="1693431"/>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1" kern="1200" dirty="0">
              <a:solidFill>
                <a:srgbClr val="FFFF00"/>
              </a:solidFill>
            </a:rPr>
            <a:t>Fase I</a:t>
          </a:r>
        </a:p>
      </dsp:txBody>
      <dsp:txXfrm>
        <a:off x="642498" y="1297931"/>
        <a:ext cx="2267675" cy="1528099"/>
      </dsp:txXfrm>
    </dsp:sp>
    <dsp:sp modelId="{6FEED9C7-D5F8-4A88-B561-E2994D5D7AD7}">
      <dsp:nvSpPr>
        <dsp:cNvPr id="0" name=""/>
        <dsp:cNvSpPr/>
      </dsp:nvSpPr>
      <dsp:spPr>
        <a:xfrm>
          <a:off x="2037379" y="757342"/>
          <a:ext cx="4544737" cy="4544737"/>
        </a:xfrm>
        <a:custGeom>
          <a:avLst/>
          <a:gdLst/>
          <a:ahLst/>
          <a:cxnLst/>
          <a:rect l="0" t="0" r="0" b="0"/>
          <a:pathLst>
            <a:path>
              <a:moveTo>
                <a:pt x="917246" y="448279"/>
              </a:moveTo>
              <a:arcTo wR="2272368" hR="2272368" stAng="14003473" swAng="7305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E77C3-685A-48A7-A17F-E6CDFC9F9822}" type="datetimeFigureOut">
              <a:rPr lang="es-EC" smtClean="0"/>
              <a:t>11/9/2018</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90C51-2EA5-4F1C-BF42-475687166786}" type="slidenum">
              <a:rPr lang="es-EC" smtClean="0"/>
              <a:t>‹#›</a:t>
            </a:fld>
            <a:endParaRPr lang="es-EC"/>
          </a:p>
        </p:txBody>
      </p:sp>
    </p:spTree>
    <p:extLst>
      <p:ext uri="{BB962C8B-B14F-4D97-AF65-F5344CB8AC3E}">
        <p14:creationId xmlns:p14="http://schemas.microsoft.com/office/powerpoint/2010/main" val="413244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11</a:t>
            </a:fld>
            <a:endParaRPr lang="es-EC"/>
          </a:p>
        </p:txBody>
      </p:sp>
    </p:spTree>
    <p:extLst>
      <p:ext uri="{BB962C8B-B14F-4D97-AF65-F5344CB8AC3E}">
        <p14:creationId xmlns:p14="http://schemas.microsoft.com/office/powerpoint/2010/main" val="325023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12</a:t>
            </a:fld>
            <a:endParaRPr lang="es-EC"/>
          </a:p>
        </p:txBody>
      </p:sp>
    </p:spTree>
    <p:extLst>
      <p:ext uri="{BB962C8B-B14F-4D97-AF65-F5344CB8AC3E}">
        <p14:creationId xmlns:p14="http://schemas.microsoft.com/office/powerpoint/2010/main" val="2027990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641" name="CorelDRAW" r:id="rId3" imgW="9151920" imgH="5621400" progId="">
                  <p:embed/>
                </p:oleObj>
              </mc:Choice>
              <mc:Fallback>
                <p:oleObj name="CorelDRAW" r:id="rId3" imgW="9151920" imgH="5621400" progId="">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CO"/>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66738" y="304800"/>
            <a:ext cx="8008937" cy="571500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3" name="2 Marcador de fecha"/>
          <p:cNvSpPr>
            <a:spLocks noGrp="1"/>
          </p:cNvSpPr>
          <p:nvPr>
            <p:ph type="dt" sz="half" idx="10"/>
          </p:nvPr>
        </p:nvSpPr>
        <p:spPr>
          <a:xfrm>
            <a:off x="609600" y="6245225"/>
            <a:ext cx="1981200" cy="476250"/>
          </a:xfrm>
          <a:prstGeom prst="rect">
            <a:avLst/>
          </a:prstGeom>
        </p:spPr>
        <p:txBody>
          <a:bodyPr/>
          <a:lstStyle>
            <a:lvl1pPr>
              <a:defRPr/>
            </a:lvl1pPr>
          </a:lstStyle>
          <a:p>
            <a:endParaRPr lang="es-ES"/>
          </a:p>
        </p:txBody>
      </p:sp>
      <p:sp>
        <p:nvSpPr>
          <p:cNvPr id="4" name="3 Marcador de pie de página"/>
          <p:cNvSpPr>
            <a:spLocks noGrp="1"/>
          </p:cNvSpPr>
          <p:nvPr>
            <p:ph type="ftr" sz="quarter" idx="11"/>
          </p:nvPr>
        </p:nvSpPr>
        <p:spPr>
          <a:xfrm>
            <a:off x="3124200" y="6245225"/>
            <a:ext cx="2895600" cy="476250"/>
          </a:xfrm>
          <a:prstGeom prst="rect">
            <a:avLst/>
          </a:prstGeom>
        </p:spPr>
        <p:txBody>
          <a:bodyPr/>
          <a:lstStyle>
            <a:lvl1pPr>
              <a:defRPr/>
            </a:lvl1pPr>
          </a:lstStyle>
          <a:p>
            <a:endParaRPr lang="es-ES"/>
          </a:p>
        </p:txBody>
      </p:sp>
      <p:sp>
        <p:nvSpPr>
          <p:cNvPr id="5" name="4 Marcador de número de diapositiva"/>
          <p:cNvSpPr>
            <a:spLocks noGrp="1"/>
          </p:cNvSpPr>
          <p:nvPr>
            <p:ph type="sldNum" sz="quarter" idx="12"/>
          </p:nvPr>
        </p:nvSpPr>
        <p:spPr>
          <a:xfrm>
            <a:off x="6553200" y="6245225"/>
            <a:ext cx="1981200" cy="476250"/>
          </a:xfrm>
          <a:prstGeom prst="rect">
            <a:avLst/>
          </a:prstGeom>
        </p:spPr>
        <p:txBody>
          <a:bodyPr/>
          <a:lstStyle>
            <a:lvl1pPr>
              <a:defRPr/>
            </a:lvl1pPr>
          </a:lstStyle>
          <a:p>
            <a:fld id="{65BCD439-92EB-4AF7-A296-E2F379165B75}" type="slidenum">
              <a:rPr lang="es-ES"/>
              <a:pPr/>
              <a:t>‹#›</a:t>
            </a:fld>
            <a:endParaRPr lang="es-E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CO"/>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CO"/>
          </a:p>
        </p:txBody>
      </p:sp>
      <p:pic>
        <p:nvPicPr>
          <p:cNvPr id="1050" name="Picture 26" descr="LOGO ESPE ORIGINAL copia"/>
          <p:cNvPicPr>
            <a:picLocks noChangeAspect="1" noChangeArrowheads="1"/>
          </p:cNvPicPr>
          <p:nvPr userDrawn="1"/>
        </p:nvPicPr>
        <p:blipFill>
          <a:blip r:embed="rId14"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Rectángulo"/>
          <p:cNvSpPr>
            <a:spLocks noChangeArrowheads="1"/>
          </p:cNvSpPr>
          <p:nvPr/>
        </p:nvSpPr>
        <p:spPr bwMode="auto">
          <a:xfrm>
            <a:off x="1002535" y="1068635"/>
            <a:ext cx="7973190" cy="4678204"/>
          </a:xfrm>
          <a:prstGeom prst="rect">
            <a:avLst/>
          </a:prstGeom>
          <a:noFill/>
          <a:ln w="9525">
            <a:noFill/>
            <a:miter lim="800000"/>
            <a:headEnd/>
            <a:tailEnd/>
          </a:ln>
        </p:spPr>
        <p:txBody>
          <a:bodyPr wrap="square">
            <a:spAutoFit/>
          </a:bodyPr>
          <a:lstStyle/>
          <a:p>
            <a:pPr algn="ctr"/>
            <a:r>
              <a:rPr lang="es-EC" sz="1600" b="1" dirty="0"/>
              <a:t>VICERRECTORADO DE INVESTIGACIÓN, INNOVACIÓN Y TRANSFERENCIA DE TECNOLOGÍA</a:t>
            </a:r>
            <a:endParaRPr lang="es-ES" sz="1600" b="1" dirty="0"/>
          </a:p>
          <a:p>
            <a:pPr algn="ctr"/>
            <a:r>
              <a:rPr lang="es-ES" sz="1400" b="1" dirty="0"/>
              <a:t> </a:t>
            </a:r>
            <a:endParaRPr lang="es-ES" sz="1400" dirty="0"/>
          </a:p>
          <a:p>
            <a:pPr algn="ctr"/>
            <a:r>
              <a:rPr lang="es-EC" sz="1400" b="1" dirty="0"/>
              <a:t>CENTRO DE POSGRADOS MAESTRÍA EN</a:t>
            </a:r>
            <a:r>
              <a:rPr lang="es-ES" sz="1400" b="1" dirty="0"/>
              <a:t> NUTRICIÓN Y PRODUCCIÓN ANIMAL</a:t>
            </a:r>
            <a:endParaRPr lang="es-ES" sz="1400" dirty="0"/>
          </a:p>
          <a:p>
            <a:pPr algn="ctr"/>
            <a:r>
              <a:rPr lang="es-ES" sz="1400" b="1" dirty="0"/>
              <a:t> </a:t>
            </a:r>
            <a:endParaRPr lang="es-ES" sz="1400" dirty="0"/>
          </a:p>
          <a:p>
            <a:pPr algn="ctr"/>
            <a:r>
              <a:rPr lang="es-ES" sz="1400" b="1" dirty="0"/>
              <a:t> </a:t>
            </a:r>
            <a:endParaRPr lang="es-ES" sz="1400" dirty="0"/>
          </a:p>
          <a:p>
            <a:pPr algn="ctr"/>
            <a:r>
              <a:rPr lang="es-EC" sz="1400" b="1" dirty="0"/>
              <a:t>TRABAJO DE TITULACIÓN PREVIO A LA OBTENCIÓN DEL TÍTULO DE MAGÍSTER EN:</a:t>
            </a:r>
            <a:r>
              <a:rPr lang="es-ES" sz="1400" b="1" dirty="0"/>
              <a:t> NUTRICIÓN Y PRODUCCIÓN ANIMAL</a:t>
            </a:r>
            <a:endParaRPr lang="es-ES" sz="1400" dirty="0"/>
          </a:p>
          <a:p>
            <a:pPr algn="ctr"/>
            <a:r>
              <a:rPr lang="es-ES" sz="1400" b="1" dirty="0"/>
              <a:t> </a:t>
            </a:r>
            <a:endParaRPr lang="es-ES" sz="1400" dirty="0"/>
          </a:p>
          <a:p>
            <a:pPr algn="ctr"/>
            <a:r>
              <a:rPr lang="es-ES" sz="1400" b="1" dirty="0"/>
              <a:t>TEMA: CARACTERIZACIÓN NUTRICIONAL DEL POROTÓN (</a:t>
            </a:r>
            <a:r>
              <a:rPr lang="es-ES" sz="1400" b="1" i="1" dirty="0"/>
              <a:t>Erythrina edulis</a:t>
            </a:r>
            <a:r>
              <a:rPr lang="es-ES" sz="1400" b="1" dirty="0"/>
              <a:t>) EN DOS ETAPAS FENOLÓGICAS Y SU POTENCIAL PRODUCTIVO EN EL CANTÓN RUMIÑAHUI</a:t>
            </a:r>
            <a:endParaRPr lang="es-ES" sz="1400" dirty="0"/>
          </a:p>
          <a:p>
            <a:pPr algn="ctr"/>
            <a:r>
              <a:rPr lang="es-ES" sz="1400" b="1" dirty="0"/>
              <a:t> </a:t>
            </a:r>
            <a:endParaRPr lang="es-ES" sz="1400" dirty="0"/>
          </a:p>
          <a:p>
            <a:pPr algn="ctr"/>
            <a:r>
              <a:rPr lang="es-ES" sz="1400" b="1" dirty="0"/>
              <a:t>AUTOR: </a:t>
            </a:r>
            <a:r>
              <a:rPr lang="es-EC" sz="1400" b="1" dirty="0"/>
              <a:t>FUENTES QUISAGUANO, OSCAR GIOVANNY</a:t>
            </a:r>
            <a:endParaRPr lang="es-ES" sz="1400" dirty="0"/>
          </a:p>
          <a:p>
            <a:pPr algn="ctr"/>
            <a:r>
              <a:rPr lang="es-EC" sz="1400" b="1" dirty="0"/>
              <a:t> </a:t>
            </a:r>
            <a:endParaRPr lang="es-ES" sz="1400" dirty="0"/>
          </a:p>
          <a:p>
            <a:pPr algn="ctr"/>
            <a:r>
              <a:rPr lang="es-ES" sz="1400" b="1" dirty="0"/>
              <a:t> </a:t>
            </a:r>
            <a:endParaRPr lang="es-ES" sz="1400" dirty="0"/>
          </a:p>
          <a:p>
            <a:pPr algn="ctr"/>
            <a:r>
              <a:rPr lang="es-EC" sz="1400" b="1" dirty="0"/>
              <a:t>DIRECTOR: ING. PAZMIÑO MORALES, JULIO</a:t>
            </a:r>
            <a:endParaRPr lang="es-ES" sz="1400" dirty="0"/>
          </a:p>
          <a:p>
            <a:pPr algn="ctr"/>
            <a:r>
              <a:rPr lang="es-EC" sz="1400" b="1" dirty="0"/>
              <a:t> </a:t>
            </a:r>
            <a:endParaRPr lang="es-ES" sz="1400" dirty="0"/>
          </a:p>
          <a:p>
            <a:pPr algn="ctr"/>
            <a:r>
              <a:rPr lang="es-EC" sz="1400" b="1" dirty="0"/>
              <a:t> </a:t>
            </a:r>
            <a:endParaRPr lang="es-ES" sz="1400" dirty="0"/>
          </a:p>
          <a:p>
            <a:pPr algn="ctr"/>
            <a:r>
              <a:rPr lang="es-ES" sz="1400" b="1" dirty="0"/>
              <a:t>SANGOLQUI</a:t>
            </a:r>
            <a:endParaRPr lang="es-ES" sz="1400" dirty="0"/>
          </a:p>
          <a:p>
            <a:pPr algn="ctr"/>
            <a:r>
              <a:rPr lang="es-ES" sz="1400" b="1" dirty="0"/>
              <a:t>  </a:t>
            </a:r>
            <a:endParaRPr lang="es-ES" sz="1400" dirty="0"/>
          </a:p>
          <a:p>
            <a:pPr algn="ctr"/>
            <a:r>
              <a:rPr lang="es-ES" sz="1400" b="1" dirty="0"/>
              <a:t>2018</a:t>
            </a:r>
            <a:endParaRPr lang="es-ES" sz="1400" dirty="0"/>
          </a:p>
        </p:txBody>
      </p:sp>
      <p:pic>
        <p:nvPicPr>
          <p:cNvPr id="5123" name="3 Imagen" descr="C:\Users\Tania\Desktop\Caratulas\LOGOESPE-1.png"/>
          <p:cNvPicPr>
            <a:picLocks noChangeAspect="1" noChangeArrowheads="1"/>
          </p:cNvPicPr>
          <p:nvPr/>
        </p:nvPicPr>
        <p:blipFill>
          <a:blip r:embed="rId2"/>
          <a:srcRect/>
          <a:stretch>
            <a:fillRect/>
          </a:stretch>
        </p:blipFill>
        <p:spPr bwMode="auto">
          <a:xfrm>
            <a:off x="0" y="150813"/>
            <a:ext cx="3786188" cy="857250"/>
          </a:xfrm>
          <a:prstGeom prst="rect">
            <a:avLst/>
          </a:prstGeom>
          <a:noFill/>
          <a:ln w="9525">
            <a:noFill/>
            <a:miter lim="800000"/>
            <a:headEnd/>
            <a:tailEnd/>
          </a:ln>
        </p:spPr>
      </p:pic>
    </p:spTree>
    <p:extLst>
      <p:ext uri="{BB962C8B-B14F-4D97-AF65-F5344CB8AC3E}">
        <p14:creationId xmlns:p14="http://schemas.microsoft.com/office/powerpoint/2010/main" val="222763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463132" y="260648"/>
            <a:ext cx="5112816" cy="461665"/>
          </a:xfrm>
          <a:prstGeom prst="rect">
            <a:avLst/>
          </a:prstGeom>
          <a:noFill/>
          <a:ln w="9525">
            <a:noFill/>
            <a:miter lim="800000"/>
            <a:headEnd/>
            <a:tailEnd/>
          </a:ln>
          <a:effectLst/>
        </p:spPr>
        <p:txBody>
          <a:bodyPr wrap="square">
            <a:spAutoFit/>
          </a:bodyPr>
          <a:lstStyle/>
          <a:p>
            <a:pPr algn="just"/>
            <a:r>
              <a:rPr lang="es-ES" sz="2400" b="1" dirty="0">
                <a:solidFill>
                  <a:srgbClr val="0070C0"/>
                </a:solidFill>
              </a:rPr>
              <a:t>FACTORES DE ESTUDIO</a:t>
            </a:r>
          </a:p>
        </p:txBody>
      </p:sp>
      <p:cxnSp>
        <p:nvCxnSpPr>
          <p:cNvPr id="19" name="11 Conector recto"/>
          <p:cNvCxnSpPr/>
          <p:nvPr/>
        </p:nvCxnSpPr>
        <p:spPr bwMode="auto">
          <a:xfrm>
            <a:off x="463132" y="863526"/>
            <a:ext cx="4320480" cy="0"/>
          </a:xfrm>
          <a:prstGeom prst="line">
            <a:avLst/>
          </a:prstGeom>
          <a:gradFill rotWithShape="1">
            <a:gsLst>
              <a:gs pos="0">
                <a:srgbClr val="FFFF00"/>
              </a:gs>
              <a:gs pos="50000">
                <a:srgbClr val="CCFF33"/>
              </a:gs>
              <a:gs pos="100000">
                <a:srgbClr val="FFFF00"/>
              </a:gs>
            </a:gsLst>
            <a:lin ang="5400000" scaled="1"/>
          </a:gradFill>
          <a:ln w="28575" cap="flat" cmpd="sng" algn="ctr">
            <a:solidFill>
              <a:schemeClr val="accent6"/>
            </a:solidFill>
            <a:prstDash val="solid"/>
            <a:round/>
            <a:headEnd type="none" w="med" len="med"/>
            <a:tailEnd type="none" w="med" len="med"/>
          </a:ln>
          <a:effectLst>
            <a:outerShdw dist="45791" dir="18221404" algn="ctr" rotWithShape="0">
              <a:srgbClr val="000000"/>
            </a:outerShdw>
          </a:effectLst>
        </p:spPr>
      </p:cxnSp>
      <p:pic>
        <p:nvPicPr>
          <p:cNvPr id="14" name="Imagen 13" descr="C:\Users\Oscar Fuentes\Desktop\FOTOS DIGESTIBILIDAD\DSC0104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8511" y="836712"/>
            <a:ext cx="2308974" cy="1652878"/>
          </a:xfrm>
          <a:prstGeom prst="rect">
            <a:avLst/>
          </a:prstGeom>
          <a:noFill/>
          <a:ln>
            <a:noFill/>
          </a:ln>
        </p:spPr>
      </p:pic>
      <p:pic>
        <p:nvPicPr>
          <p:cNvPr id="15" name="Imagen 14" descr="C:\Users\Oscar Fuentes\Desktop\FOTOS DIGESTIBILIDAD\DSC010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8512" y="2569329"/>
            <a:ext cx="2308974" cy="1655295"/>
          </a:xfrm>
          <a:prstGeom prst="rect">
            <a:avLst/>
          </a:prstGeom>
          <a:noFill/>
          <a:ln>
            <a:noFill/>
          </a:ln>
        </p:spPr>
      </p:pic>
      <p:sp>
        <p:nvSpPr>
          <p:cNvPr id="5" name="Rectángulo 4"/>
          <p:cNvSpPr/>
          <p:nvPr/>
        </p:nvSpPr>
        <p:spPr>
          <a:xfrm>
            <a:off x="18721" y="1412776"/>
            <a:ext cx="6315767" cy="1477328"/>
          </a:xfrm>
          <a:prstGeom prst="rect">
            <a:avLst/>
          </a:prstGeom>
        </p:spPr>
        <p:txBody>
          <a:bodyPr wrap="square">
            <a:spAutoFit/>
          </a:bodyPr>
          <a:lstStyle/>
          <a:p>
            <a:pPr marL="180975" indent="-180975" algn="just">
              <a:buFont typeface="Wingdings" panose="05000000000000000000" pitchFamily="2" charset="2"/>
              <a:buChar char="§"/>
            </a:pPr>
            <a:r>
              <a:rPr lang="es-EC" b="1" dirty="0"/>
              <a:t>En la segunda fase se procedió a realizar la digestibilidad ruminal la cual se realiza en el INIAP, uso de bolsas nylon incubadas en 8 horarios las cuales al final de la prueba se las retiro para su respectivo análisis.</a:t>
            </a:r>
          </a:p>
        </p:txBody>
      </p:sp>
      <p:sp>
        <p:nvSpPr>
          <p:cNvPr id="8" name="Rectángulo 7"/>
          <p:cNvSpPr/>
          <p:nvPr/>
        </p:nvSpPr>
        <p:spPr>
          <a:xfrm>
            <a:off x="225733" y="3573016"/>
            <a:ext cx="6315767" cy="2031325"/>
          </a:xfrm>
          <a:prstGeom prst="rect">
            <a:avLst/>
          </a:prstGeom>
        </p:spPr>
        <p:txBody>
          <a:bodyPr wrap="square">
            <a:spAutoFit/>
          </a:bodyPr>
          <a:lstStyle/>
          <a:p>
            <a:pPr marL="180975" indent="-180975" algn="just">
              <a:buFont typeface="Wingdings" panose="05000000000000000000" pitchFamily="2" charset="2"/>
              <a:buChar char="§"/>
            </a:pPr>
            <a:r>
              <a:rPr lang="es-EC" b="1" dirty="0"/>
              <a:t>En la tercera fase se procedió a la cosecha del follaje y pesado donde se obtuvo el promedio de 8 Kg del follaje de cada árbol de materia verde  para los respectivos cálculos productivos de la primera etapa I foliación. Lo mismo con las vainas dando un promedio de 218 Kg de vaina en materia verde por árbol para los cálculos respectivos.</a:t>
            </a:r>
          </a:p>
        </p:txBody>
      </p:sp>
    </p:spTree>
    <p:extLst>
      <p:ext uri="{BB962C8B-B14F-4D97-AF65-F5344CB8AC3E}">
        <p14:creationId xmlns:p14="http://schemas.microsoft.com/office/powerpoint/2010/main" val="780615391"/>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188640"/>
            <a:ext cx="8280920" cy="830997"/>
          </a:xfrm>
          <a:prstGeom prst="rect">
            <a:avLst/>
          </a:prstGeom>
          <a:noFill/>
        </p:spPr>
        <p:txBody>
          <a:bodyPr wrap="square" rtlCol="0">
            <a:spAutoFit/>
          </a:bodyPr>
          <a:lstStyle/>
          <a:p>
            <a:pPr algn="ctr"/>
            <a:r>
              <a:rPr lang="es-EC" sz="2400" b="1" dirty="0">
                <a:solidFill>
                  <a:srgbClr val="0070C0"/>
                </a:solidFill>
              </a:rPr>
              <a:t>DIGESTIBILIDAD IN-SITU DE LA MATERIA SECA Y DE LA PROTEÍNA</a:t>
            </a:r>
          </a:p>
        </p:txBody>
      </p:sp>
      <p:graphicFrame>
        <p:nvGraphicFramePr>
          <p:cNvPr id="5" name="Diagrama 4"/>
          <p:cNvGraphicFramePr/>
          <p:nvPr>
            <p:extLst>
              <p:ext uri="{D42A27DB-BD31-4B8C-83A1-F6EECF244321}">
                <p14:modId xmlns:p14="http://schemas.microsoft.com/office/powerpoint/2010/main" val="1503636972"/>
              </p:ext>
            </p:extLst>
          </p:nvPr>
        </p:nvGraphicFramePr>
        <p:xfrm>
          <a:off x="0" y="1412776"/>
          <a:ext cx="8928991" cy="48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23007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3568" y="0"/>
            <a:ext cx="7632847" cy="461665"/>
          </a:xfrm>
          <a:prstGeom prst="rect">
            <a:avLst/>
          </a:prstGeom>
          <a:noFill/>
        </p:spPr>
        <p:txBody>
          <a:bodyPr wrap="square" rtlCol="0">
            <a:spAutoFit/>
          </a:bodyPr>
          <a:lstStyle/>
          <a:p>
            <a:pPr algn="ctr"/>
            <a:r>
              <a:rPr lang="es-EC" sz="2400" b="1" dirty="0">
                <a:solidFill>
                  <a:srgbClr val="0070C0"/>
                </a:solidFill>
              </a:rPr>
              <a:t>DIGESTIBILIDAD IN-SITU DE LA (</a:t>
            </a:r>
            <a:r>
              <a:rPr lang="es-EC" sz="2400" b="1" i="1" dirty="0">
                <a:solidFill>
                  <a:srgbClr val="0070C0"/>
                </a:solidFill>
              </a:rPr>
              <a:t>Erythrina edulis)</a:t>
            </a:r>
          </a:p>
        </p:txBody>
      </p:sp>
      <p:graphicFrame>
        <p:nvGraphicFramePr>
          <p:cNvPr id="10" name="Diagrama 9"/>
          <p:cNvGraphicFramePr/>
          <p:nvPr>
            <p:extLst>
              <p:ext uri="{D42A27DB-BD31-4B8C-83A1-F6EECF244321}">
                <p14:modId xmlns:p14="http://schemas.microsoft.com/office/powerpoint/2010/main" val="2515725956"/>
              </p:ext>
            </p:extLst>
          </p:nvPr>
        </p:nvGraphicFramePr>
        <p:xfrm>
          <a:off x="647574" y="692696"/>
          <a:ext cx="777686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descr="C:\Users\Oscar Fuentes\Desktop\FOTOS DIGESTIBILIDAD\FISTULA\22886044_1570824609622159_2645480549704234784_n.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9912" y="3861048"/>
            <a:ext cx="1584176" cy="1008112"/>
          </a:xfrm>
          <a:prstGeom prst="rect">
            <a:avLst/>
          </a:prstGeom>
          <a:noFill/>
          <a:ln>
            <a:noFill/>
          </a:ln>
        </p:spPr>
      </p:pic>
    </p:spTree>
    <p:extLst>
      <p:ext uri="{BB962C8B-B14F-4D97-AF65-F5344CB8AC3E}">
        <p14:creationId xmlns:p14="http://schemas.microsoft.com/office/powerpoint/2010/main" val="36207191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9632" y="1700808"/>
            <a:ext cx="6840760" cy="2664296"/>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b="1" dirty="0">
                <a:solidFill>
                  <a:srgbClr val="0070C0"/>
                </a:solidFill>
              </a:rPr>
              <a:t>RESULTADOS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9632" y="1700808"/>
            <a:ext cx="6840760" cy="2664296"/>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solidFill>
                  <a:srgbClr val="0070C0"/>
                </a:solidFill>
              </a:rPr>
              <a:t>ETAPA I FOLIACIÓN</a:t>
            </a:r>
          </a:p>
        </p:txBody>
      </p:sp>
    </p:spTree>
    <p:extLst>
      <p:ext uri="{BB962C8B-B14F-4D97-AF65-F5344CB8AC3E}">
        <p14:creationId xmlns:p14="http://schemas.microsoft.com/office/powerpoint/2010/main" val="40286511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9632" y="1700808"/>
            <a:ext cx="6840760" cy="2664296"/>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0070C0"/>
                </a:solidFill>
              </a:rPr>
              <a:t>Caracterizar la Erythrina edulis y determinar el valor nutricional en dos etapas fenológicas que se encuentran presentes en el cantón Rumiñahui</a:t>
            </a:r>
          </a:p>
        </p:txBody>
      </p:sp>
    </p:spTree>
    <p:extLst>
      <p:ext uri="{BB962C8B-B14F-4D97-AF65-F5344CB8AC3E}">
        <p14:creationId xmlns:p14="http://schemas.microsoft.com/office/powerpoint/2010/main" val="12736761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620688"/>
            <a:ext cx="8424936" cy="830997"/>
          </a:xfrm>
          <a:prstGeom prst="rect">
            <a:avLst/>
          </a:prstGeom>
          <a:noFill/>
        </p:spPr>
        <p:txBody>
          <a:bodyPr wrap="square" rtlCol="0">
            <a:spAutoFit/>
          </a:bodyPr>
          <a:lstStyle/>
          <a:p>
            <a:pPr algn="ctr"/>
            <a:r>
              <a:rPr lang="es-ES" sz="2400" b="1" dirty="0">
                <a:solidFill>
                  <a:srgbClr val="0070C0"/>
                </a:solidFill>
              </a:rPr>
              <a:t>Composición química de las hojas en la etapa I (producción de follaje) del porotón</a:t>
            </a:r>
            <a:endParaRPr lang="es-EC" sz="2400" b="1" dirty="0">
              <a:solidFill>
                <a:srgbClr val="0070C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4177227467"/>
              </p:ext>
            </p:extLst>
          </p:nvPr>
        </p:nvGraphicFramePr>
        <p:xfrm>
          <a:off x="395541" y="1772816"/>
          <a:ext cx="8424931" cy="1337667"/>
        </p:xfrm>
        <a:graphic>
          <a:graphicData uri="http://schemas.openxmlformats.org/drawingml/2006/table">
            <a:tbl>
              <a:tblPr firstRow="1" bandRow="1">
                <a:tableStyleId>{5C22544A-7EE6-4342-B048-85BDC9FD1C3A}</a:tableStyleId>
              </a:tblPr>
              <a:tblGrid>
                <a:gridCol w="995181">
                  <a:extLst>
                    <a:ext uri="{9D8B030D-6E8A-4147-A177-3AD203B41FA5}">
                      <a16:colId xmlns:a16="http://schemas.microsoft.com/office/drawing/2014/main" val="20000"/>
                    </a:ext>
                  </a:extLst>
                </a:gridCol>
                <a:gridCol w="689806">
                  <a:extLst>
                    <a:ext uri="{9D8B030D-6E8A-4147-A177-3AD203B41FA5}">
                      <a16:colId xmlns:a16="http://schemas.microsoft.com/office/drawing/2014/main" val="20001"/>
                    </a:ext>
                  </a:extLst>
                </a:gridCol>
                <a:gridCol w="1002003">
                  <a:extLst>
                    <a:ext uri="{9D8B030D-6E8A-4147-A177-3AD203B41FA5}">
                      <a16:colId xmlns:a16="http://schemas.microsoft.com/office/drawing/2014/main" val="20002"/>
                    </a:ext>
                  </a:extLst>
                </a:gridCol>
                <a:gridCol w="682983">
                  <a:extLst>
                    <a:ext uri="{9D8B030D-6E8A-4147-A177-3AD203B41FA5}">
                      <a16:colId xmlns:a16="http://schemas.microsoft.com/office/drawing/2014/main" val="20003"/>
                    </a:ext>
                  </a:extLst>
                </a:gridCol>
                <a:gridCol w="662471">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792088">
                  <a:extLst>
                    <a:ext uri="{9D8B030D-6E8A-4147-A177-3AD203B41FA5}">
                      <a16:colId xmlns:a16="http://schemas.microsoft.com/office/drawing/2014/main" val="20008"/>
                    </a:ext>
                  </a:extLst>
                </a:gridCol>
                <a:gridCol w="1224135">
                  <a:extLst>
                    <a:ext uri="{9D8B030D-6E8A-4147-A177-3AD203B41FA5}">
                      <a16:colId xmlns:a16="http://schemas.microsoft.com/office/drawing/2014/main" val="20009"/>
                    </a:ext>
                  </a:extLst>
                </a:gridCol>
              </a:tblGrid>
              <a:tr h="648072">
                <a:tc>
                  <a:txBody>
                    <a:bodyPr/>
                    <a:lstStyle/>
                    <a:p>
                      <a:r>
                        <a:rPr lang="es-MX" sz="1400" b="1" dirty="0">
                          <a:solidFill>
                            <a:srgbClr val="002060"/>
                          </a:solidFill>
                        </a:rPr>
                        <a:t>PARTE DE LA PLANTA</a:t>
                      </a:r>
                    </a:p>
                  </a:txBody>
                  <a:tcPr>
                    <a:solidFill>
                      <a:srgbClr val="99FFCC"/>
                    </a:solidFill>
                  </a:tcPr>
                </a:tc>
                <a:tc>
                  <a:txBody>
                    <a:bodyPr/>
                    <a:lstStyle/>
                    <a:p>
                      <a:pPr algn="ctr"/>
                      <a:r>
                        <a:rPr lang="es-MX" sz="1400">
                          <a:solidFill>
                            <a:srgbClr val="002060"/>
                          </a:solidFill>
                        </a:rPr>
                        <a:t>MS</a:t>
                      </a:r>
                    </a:p>
                    <a:p>
                      <a:pPr algn="ctr"/>
                      <a:r>
                        <a:rPr lang="es-MX" sz="1400">
                          <a:solidFill>
                            <a:srgbClr val="002060"/>
                          </a:solidFill>
                        </a:rPr>
                        <a:t>%</a:t>
                      </a:r>
                      <a:endParaRPr lang="es-MX" sz="1400" dirty="0">
                        <a:solidFill>
                          <a:srgbClr val="002060"/>
                        </a:solidFill>
                      </a:endParaRPr>
                    </a:p>
                  </a:txBody>
                  <a:tcPr>
                    <a:solidFill>
                      <a:srgbClr val="99FFCC"/>
                    </a:solidFill>
                  </a:tcPr>
                </a:tc>
                <a:tc>
                  <a:txBody>
                    <a:bodyPr/>
                    <a:lstStyle/>
                    <a:p>
                      <a:r>
                        <a:rPr lang="es-MX" sz="1200">
                          <a:solidFill>
                            <a:srgbClr val="002060"/>
                          </a:solidFill>
                        </a:rPr>
                        <a:t>Ceniza</a:t>
                      </a:r>
                    </a:p>
                    <a:p>
                      <a:pPr algn="ctr"/>
                      <a:r>
                        <a:rPr lang="es-MX" sz="1400">
                          <a:solidFill>
                            <a:srgbClr val="002060"/>
                          </a:solidFill>
                        </a:rPr>
                        <a:t>%</a:t>
                      </a:r>
                    </a:p>
                  </a:txBody>
                  <a:tcPr>
                    <a:solidFill>
                      <a:srgbClr val="99FFCC"/>
                    </a:solidFill>
                  </a:tcPr>
                </a:tc>
                <a:tc>
                  <a:txBody>
                    <a:bodyPr/>
                    <a:lstStyle/>
                    <a:p>
                      <a:pPr algn="ctr"/>
                      <a:r>
                        <a:rPr lang="es-MX" sz="1400" dirty="0">
                          <a:solidFill>
                            <a:srgbClr val="002060"/>
                          </a:solidFill>
                        </a:rPr>
                        <a:t>E.E</a:t>
                      </a:r>
                    </a:p>
                    <a:p>
                      <a:pPr algn="ctr"/>
                      <a:r>
                        <a:rPr lang="es-MX" sz="1400" dirty="0">
                          <a:solidFill>
                            <a:srgbClr val="002060"/>
                          </a:solidFill>
                        </a:rPr>
                        <a:t>%</a:t>
                      </a:r>
                    </a:p>
                  </a:txBody>
                  <a:tcPr>
                    <a:solidFill>
                      <a:srgbClr val="99FFCC"/>
                    </a:solidFill>
                  </a:tcPr>
                </a:tc>
                <a:tc>
                  <a:txBody>
                    <a:bodyPr/>
                    <a:lstStyle/>
                    <a:p>
                      <a:pPr algn="ctr"/>
                      <a:r>
                        <a:rPr lang="es-MX" sz="1400" dirty="0">
                          <a:solidFill>
                            <a:srgbClr val="002060"/>
                          </a:solidFill>
                        </a:rPr>
                        <a:t>PB</a:t>
                      </a:r>
                    </a:p>
                    <a:p>
                      <a:pPr algn="ctr"/>
                      <a:r>
                        <a:rPr lang="es-MX" sz="1400" dirty="0">
                          <a:solidFill>
                            <a:srgbClr val="002060"/>
                          </a:solidFill>
                        </a:rPr>
                        <a:t>%</a:t>
                      </a:r>
                    </a:p>
                  </a:txBody>
                  <a:tcPr>
                    <a:solidFill>
                      <a:srgbClr val="99FFCC"/>
                    </a:solidFill>
                  </a:tcPr>
                </a:tc>
                <a:tc>
                  <a:txBody>
                    <a:bodyPr/>
                    <a:lstStyle/>
                    <a:p>
                      <a:pPr algn="ctr"/>
                      <a:r>
                        <a:rPr lang="es-MX" sz="1400" b="1" dirty="0">
                          <a:solidFill>
                            <a:srgbClr val="002060"/>
                          </a:solidFill>
                        </a:rPr>
                        <a:t>Fibra</a:t>
                      </a:r>
                    </a:p>
                    <a:p>
                      <a:pPr algn="ctr"/>
                      <a:r>
                        <a:rPr lang="es-MX" sz="1400" b="1" dirty="0">
                          <a:solidFill>
                            <a:srgbClr val="002060"/>
                          </a:solidFill>
                        </a:rPr>
                        <a:t>%</a:t>
                      </a:r>
                    </a:p>
                  </a:txBody>
                  <a:tcPr>
                    <a:solidFill>
                      <a:srgbClr val="99FFCC"/>
                    </a:solidFill>
                  </a:tcPr>
                </a:tc>
                <a:tc>
                  <a:txBody>
                    <a:bodyPr/>
                    <a:lstStyle/>
                    <a:p>
                      <a:pPr algn="ctr"/>
                      <a:r>
                        <a:rPr lang="es-MX" sz="1400" b="1" dirty="0">
                          <a:solidFill>
                            <a:srgbClr val="002060"/>
                          </a:solidFill>
                        </a:rPr>
                        <a:t>E.L.N</a:t>
                      </a:r>
                    </a:p>
                    <a:p>
                      <a:pPr algn="ctr"/>
                      <a:r>
                        <a:rPr lang="es-MX" sz="1400" b="1" dirty="0">
                          <a:solidFill>
                            <a:srgbClr val="002060"/>
                          </a:solidFill>
                        </a:rPr>
                        <a:t>%</a:t>
                      </a:r>
                    </a:p>
                  </a:txBody>
                  <a:tcPr>
                    <a:solidFill>
                      <a:srgbClr val="99FFCC"/>
                    </a:solidFill>
                  </a:tcPr>
                </a:tc>
                <a:tc>
                  <a:txBody>
                    <a:bodyPr/>
                    <a:lstStyle/>
                    <a:p>
                      <a:pPr algn="ctr"/>
                      <a:r>
                        <a:rPr lang="es-MX" sz="1400" b="1" dirty="0">
                          <a:solidFill>
                            <a:srgbClr val="002060"/>
                          </a:solidFill>
                        </a:rPr>
                        <a:t>FDN</a:t>
                      </a:r>
                    </a:p>
                    <a:p>
                      <a:pPr algn="ctr"/>
                      <a:r>
                        <a:rPr lang="es-MX" sz="1400" b="1" dirty="0">
                          <a:solidFill>
                            <a:srgbClr val="002060"/>
                          </a:solidFill>
                        </a:rPr>
                        <a:t>%</a:t>
                      </a:r>
                    </a:p>
                  </a:txBody>
                  <a:tcPr>
                    <a:solidFill>
                      <a:srgbClr val="99FFCC"/>
                    </a:solidFill>
                  </a:tcPr>
                </a:tc>
                <a:tc>
                  <a:txBody>
                    <a:bodyPr/>
                    <a:lstStyle/>
                    <a:p>
                      <a:pPr algn="ctr"/>
                      <a:r>
                        <a:rPr lang="es-MX" sz="1400" b="1" dirty="0">
                          <a:solidFill>
                            <a:srgbClr val="002060"/>
                          </a:solidFill>
                        </a:rPr>
                        <a:t>FDA </a:t>
                      </a:r>
                    </a:p>
                    <a:p>
                      <a:pPr algn="ctr"/>
                      <a:r>
                        <a:rPr lang="es-MX" sz="1400" b="1" dirty="0">
                          <a:solidFill>
                            <a:srgbClr val="002060"/>
                          </a:solidFill>
                        </a:rPr>
                        <a:t>%</a:t>
                      </a:r>
                    </a:p>
                  </a:txBody>
                  <a:tcPr>
                    <a:solidFill>
                      <a:srgbClr val="99FFCC"/>
                    </a:solidFill>
                  </a:tcPr>
                </a:tc>
                <a:tc>
                  <a:txBody>
                    <a:bodyPr/>
                    <a:lstStyle/>
                    <a:p>
                      <a:pPr algn="ctr"/>
                      <a:r>
                        <a:rPr lang="es-MX" sz="1400" b="1" dirty="0">
                          <a:solidFill>
                            <a:srgbClr val="002060"/>
                          </a:solidFill>
                        </a:rPr>
                        <a:t>Lignina</a:t>
                      </a:r>
                    </a:p>
                    <a:p>
                      <a:pPr algn="ctr"/>
                      <a:r>
                        <a:rPr lang="es-MX" sz="1400" b="1" dirty="0">
                          <a:solidFill>
                            <a:srgbClr val="002060"/>
                          </a:solidFill>
                        </a:rPr>
                        <a:t>%</a:t>
                      </a:r>
                    </a:p>
                  </a:txBody>
                  <a:tcPr>
                    <a:solidFill>
                      <a:srgbClr val="99FFCC"/>
                    </a:solidFill>
                  </a:tcPr>
                </a:tc>
                <a:extLst>
                  <a:ext uri="{0D108BD9-81ED-4DB2-BD59-A6C34878D82A}">
                    <a16:rowId xmlns:a16="http://schemas.microsoft.com/office/drawing/2014/main" val="10000"/>
                  </a:ext>
                </a:extLst>
              </a:tr>
              <a:tr h="606147">
                <a:tc>
                  <a:txBody>
                    <a:bodyPr/>
                    <a:lstStyle/>
                    <a:p>
                      <a:r>
                        <a:rPr lang="es-MX" b="1" dirty="0">
                          <a:solidFill>
                            <a:srgbClr val="002060"/>
                          </a:solidFill>
                        </a:rPr>
                        <a:t>hojas</a:t>
                      </a:r>
                    </a:p>
                  </a:txBody>
                  <a:tcPr>
                    <a:solidFill>
                      <a:srgbClr val="99FFCC"/>
                    </a:solidFill>
                  </a:tcPr>
                </a:tc>
                <a:tc>
                  <a:txBody>
                    <a:bodyPr/>
                    <a:lstStyle/>
                    <a:p>
                      <a:pPr algn="ctr"/>
                      <a:r>
                        <a:rPr lang="es-MX" sz="1400" b="1" dirty="0">
                          <a:solidFill>
                            <a:srgbClr val="002060"/>
                          </a:solidFill>
                        </a:rPr>
                        <a:t>38,26</a:t>
                      </a:r>
                    </a:p>
                  </a:txBody>
                  <a:tcPr>
                    <a:solidFill>
                      <a:srgbClr val="99FFCC"/>
                    </a:solidFill>
                  </a:tcPr>
                </a:tc>
                <a:tc>
                  <a:txBody>
                    <a:bodyPr/>
                    <a:lstStyle/>
                    <a:p>
                      <a:pPr algn="ctr"/>
                      <a:r>
                        <a:rPr lang="es-MX" sz="1400" b="0" dirty="0">
                          <a:solidFill>
                            <a:schemeClr val="dk1"/>
                          </a:solidFill>
                        </a:rPr>
                        <a:t>1</a:t>
                      </a:r>
                      <a:r>
                        <a:rPr lang="es-MX" sz="1400" b="1" dirty="0">
                          <a:solidFill>
                            <a:srgbClr val="002060"/>
                          </a:solidFill>
                        </a:rPr>
                        <a:t>0,50</a:t>
                      </a:r>
                    </a:p>
                  </a:txBody>
                  <a:tcPr>
                    <a:solidFill>
                      <a:srgbClr val="99FFCC"/>
                    </a:solidFill>
                  </a:tcPr>
                </a:tc>
                <a:tc>
                  <a:txBody>
                    <a:bodyPr/>
                    <a:lstStyle/>
                    <a:p>
                      <a:pPr algn="ctr"/>
                      <a:r>
                        <a:rPr lang="es-MX" sz="1400" b="1" dirty="0">
                          <a:solidFill>
                            <a:srgbClr val="002060"/>
                          </a:solidFill>
                        </a:rPr>
                        <a:t>1,54</a:t>
                      </a:r>
                    </a:p>
                  </a:txBody>
                  <a:tcPr>
                    <a:solidFill>
                      <a:srgbClr val="99FFCC"/>
                    </a:solidFill>
                  </a:tcPr>
                </a:tc>
                <a:tc>
                  <a:txBody>
                    <a:bodyPr/>
                    <a:lstStyle/>
                    <a:p>
                      <a:pPr algn="ctr"/>
                      <a:r>
                        <a:rPr lang="es-MX" sz="1400" b="1" dirty="0">
                          <a:solidFill>
                            <a:srgbClr val="002060"/>
                          </a:solidFill>
                        </a:rPr>
                        <a:t>28,74</a:t>
                      </a:r>
                    </a:p>
                  </a:txBody>
                  <a:tcPr>
                    <a:solidFill>
                      <a:srgbClr val="99FFCC"/>
                    </a:solidFill>
                  </a:tcPr>
                </a:tc>
                <a:tc>
                  <a:txBody>
                    <a:bodyPr/>
                    <a:lstStyle/>
                    <a:p>
                      <a:pPr algn="ctr"/>
                      <a:r>
                        <a:rPr lang="es-MX" sz="1400" b="1" dirty="0">
                          <a:solidFill>
                            <a:srgbClr val="002060"/>
                          </a:solidFill>
                        </a:rPr>
                        <a:t>24,93</a:t>
                      </a:r>
                    </a:p>
                  </a:txBody>
                  <a:tcPr>
                    <a:solidFill>
                      <a:srgbClr val="99FFCC"/>
                    </a:solidFill>
                  </a:tcPr>
                </a:tc>
                <a:tc>
                  <a:txBody>
                    <a:bodyPr/>
                    <a:lstStyle/>
                    <a:p>
                      <a:pPr algn="ctr"/>
                      <a:r>
                        <a:rPr lang="es-MX" sz="1400" b="1" dirty="0">
                          <a:solidFill>
                            <a:srgbClr val="002060"/>
                          </a:solidFill>
                        </a:rPr>
                        <a:t>34,20</a:t>
                      </a:r>
                    </a:p>
                  </a:txBody>
                  <a:tcPr>
                    <a:solidFill>
                      <a:srgbClr val="99FFCC"/>
                    </a:solidFill>
                  </a:tcPr>
                </a:tc>
                <a:tc>
                  <a:txBody>
                    <a:bodyPr/>
                    <a:lstStyle/>
                    <a:p>
                      <a:pPr algn="ctr"/>
                      <a:r>
                        <a:rPr lang="es-MX" sz="1400" b="1" dirty="0">
                          <a:solidFill>
                            <a:srgbClr val="002060"/>
                          </a:solidFill>
                        </a:rPr>
                        <a:t>62,40</a:t>
                      </a:r>
                    </a:p>
                  </a:txBody>
                  <a:tcPr>
                    <a:solidFill>
                      <a:srgbClr val="99FFCC"/>
                    </a:solidFill>
                  </a:tcPr>
                </a:tc>
                <a:tc>
                  <a:txBody>
                    <a:bodyPr/>
                    <a:lstStyle/>
                    <a:p>
                      <a:pPr algn="ctr"/>
                      <a:r>
                        <a:rPr lang="es-MX" sz="1400" b="1" dirty="0">
                          <a:solidFill>
                            <a:srgbClr val="002060"/>
                          </a:solidFill>
                        </a:rPr>
                        <a:t>51,15</a:t>
                      </a:r>
                    </a:p>
                  </a:txBody>
                  <a:tcPr>
                    <a:solidFill>
                      <a:srgbClr val="99FFCC"/>
                    </a:solidFill>
                  </a:tcPr>
                </a:tc>
                <a:tc>
                  <a:txBody>
                    <a:bodyPr/>
                    <a:lstStyle/>
                    <a:p>
                      <a:pPr algn="ctr"/>
                      <a:r>
                        <a:rPr lang="es-MX" sz="1400" b="1" dirty="0">
                          <a:solidFill>
                            <a:srgbClr val="002060"/>
                          </a:solidFill>
                        </a:rPr>
                        <a:t>13,76</a:t>
                      </a:r>
                    </a:p>
                  </a:txBody>
                  <a:tcPr>
                    <a:solidFill>
                      <a:srgbClr val="99FFCC"/>
                    </a:solidFill>
                  </a:tcPr>
                </a:tc>
                <a:extLst>
                  <a:ext uri="{0D108BD9-81ED-4DB2-BD59-A6C34878D82A}">
                    <a16:rowId xmlns:a16="http://schemas.microsoft.com/office/drawing/2014/main" val="10001"/>
                  </a:ext>
                </a:extLst>
              </a:tr>
            </a:tbl>
          </a:graphicData>
        </a:graphic>
      </p:graphicFrame>
      <p:sp>
        <p:nvSpPr>
          <p:cNvPr id="6" name="Rectángulo 5"/>
          <p:cNvSpPr/>
          <p:nvPr/>
        </p:nvSpPr>
        <p:spPr>
          <a:xfrm>
            <a:off x="395536" y="3356992"/>
            <a:ext cx="8424936" cy="3370153"/>
          </a:xfrm>
          <a:prstGeom prst="rect">
            <a:avLst/>
          </a:prstGeom>
        </p:spPr>
        <p:txBody>
          <a:bodyPr wrap="square">
            <a:spAutoFit/>
          </a:bodyPr>
          <a:lstStyle/>
          <a:p>
            <a:pPr algn="just">
              <a:lnSpc>
                <a:spcPct val="150000"/>
              </a:lnSpc>
            </a:pPr>
            <a:r>
              <a:rPr lang="es-ES" sz="1400" dirty="0">
                <a:latin typeface="+mn-lt"/>
                <a:ea typeface="Times New Roman" panose="02020603050405020304" pitchFamily="18" charset="0"/>
              </a:rPr>
              <a:t>Las hojas fueron cortadas con una edad vegetativa de 5 meses de rebrote. </a:t>
            </a:r>
            <a:r>
              <a:rPr lang="es-ES" sz="1400" dirty="0">
                <a:latin typeface="+mn-lt"/>
              </a:rPr>
              <a:t>La proteína bruta de 28,74%, fibra de 24,935, FDN de 62,4%, FDA de 51.15 y lignina de 13,78% son valores similares a los encontrados en otros estudios realizados por </a:t>
            </a:r>
            <a:r>
              <a:rPr lang="es-MX" sz="1400" dirty="0">
                <a:latin typeface="+mn-lt"/>
              </a:rPr>
              <a:t>(Díaz &amp; Rodríguez, 1994)</a:t>
            </a:r>
            <a:r>
              <a:rPr lang="es-ES" sz="1400" b="1" dirty="0">
                <a:latin typeface="+mn-lt"/>
              </a:rPr>
              <a:t>, </a:t>
            </a:r>
            <a:r>
              <a:rPr lang="es-ES" sz="1400" dirty="0">
                <a:latin typeface="+mn-lt"/>
              </a:rPr>
              <a:t>donde el valor de proteína de las hojas fue de 24,35% de proteína bruta. Acero (2002) citó valores obtenido de proteína de la hoja de porotón con un valor del 24,23%, que fue similar al reportado por Barrera (2000) con 24% de proteína. En el presente estudio el valor de proteína fue de 28,74% muy superior a los estudios realizado. Se ha sugerido que las especies forrajeras deben contener niveles de proteína entre el 15 y 30% en base seca.</a:t>
            </a:r>
            <a:endParaRPr lang="es-MX" sz="1400" dirty="0">
              <a:latin typeface="+mn-lt"/>
            </a:endParaRPr>
          </a:p>
          <a:p>
            <a:pPr>
              <a:lnSpc>
                <a:spcPct val="150000"/>
              </a:lnSpc>
            </a:pPr>
            <a:endParaRPr lang="es-ES" dirty="0">
              <a:latin typeface="+mn-lt"/>
              <a:ea typeface="Times New Roman" panose="02020603050405020304" pitchFamily="18" charset="0"/>
            </a:endParaRPr>
          </a:p>
          <a:p>
            <a:endParaRPr lang="es-MX"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836712"/>
            <a:ext cx="8640960" cy="830997"/>
          </a:xfrm>
          <a:prstGeom prst="rect">
            <a:avLst/>
          </a:prstGeom>
          <a:noFill/>
        </p:spPr>
        <p:txBody>
          <a:bodyPr wrap="square" rtlCol="0">
            <a:spAutoFit/>
          </a:bodyPr>
          <a:lstStyle/>
          <a:p>
            <a:pPr algn="ctr"/>
            <a:r>
              <a:rPr lang="es-EC" sz="2400" b="1" dirty="0">
                <a:solidFill>
                  <a:srgbClr val="0070C0"/>
                </a:solidFill>
              </a:rPr>
              <a:t>Análisis de energía metabolizable, digerible y energía bruta expresadas en Mcal/kg, del follaje del porotón</a:t>
            </a:r>
          </a:p>
        </p:txBody>
      </p:sp>
      <p:graphicFrame>
        <p:nvGraphicFramePr>
          <p:cNvPr id="5" name="Tabla 4"/>
          <p:cNvGraphicFramePr>
            <a:graphicFrameLocks noGrp="1"/>
          </p:cNvGraphicFramePr>
          <p:nvPr>
            <p:extLst>
              <p:ext uri="{D42A27DB-BD31-4B8C-83A1-F6EECF244321}">
                <p14:modId xmlns:p14="http://schemas.microsoft.com/office/powerpoint/2010/main" val="1896937867"/>
              </p:ext>
            </p:extLst>
          </p:nvPr>
        </p:nvGraphicFramePr>
        <p:xfrm>
          <a:off x="1907704" y="1988840"/>
          <a:ext cx="5400600" cy="158417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1404157">
                  <a:extLst>
                    <a:ext uri="{9D8B030D-6E8A-4147-A177-3AD203B41FA5}">
                      <a16:colId xmlns:a16="http://schemas.microsoft.com/office/drawing/2014/main" val="20001"/>
                    </a:ext>
                  </a:extLst>
                </a:gridCol>
                <a:gridCol w="1605775">
                  <a:extLst>
                    <a:ext uri="{9D8B030D-6E8A-4147-A177-3AD203B41FA5}">
                      <a16:colId xmlns:a16="http://schemas.microsoft.com/office/drawing/2014/main" val="20002"/>
                    </a:ext>
                  </a:extLst>
                </a:gridCol>
                <a:gridCol w="1094524">
                  <a:extLst>
                    <a:ext uri="{9D8B030D-6E8A-4147-A177-3AD203B41FA5}">
                      <a16:colId xmlns:a16="http://schemas.microsoft.com/office/drawing/2014/main" val="20003"/>
                    </a:ext>
                  </a:extLst>
                </a:gridCol>
              </a:tblGrid>
              <a:tr h="1023841">
                <a:tc>
                  <a:txBody>
                    <a:bodyPr/>
                    <a:lstStyle/>
                    <a:p>
                      <a:endParaRPr lang="es-MX" sz="1400" b="1" dirty="0">
                        <a:solidFill>
                          <a:srgbClr val="002060"/>
                        </a:solidFill>
                      </a:endParaRPr>
                    </a:p>
                    <a:p>
                      <a:r>
                        <a:rPr lang="es-MX" sz="1400" b="1" dirty="0">
                          <a:solidFill>
                            <a:srgbClr val="002060"/>
                          </a:solidFill>
                        </a:rPr>
                        <a:t>PARTE DE LA PLANTA</a:t>
                      </a:r>
                    </a:p>
                  </a:txBody>
                  <a:tcPr>
                    <a:solidFill>
                      <a:srgbClr val="99FFCC"/>
                    </a:solidFill>
                  </a:tcPr>
                </a:tc>
                <a:tc>
                  <a:txBody>
                    <a:bodyPr/>
                    <a:lstStyle/>
                    <a:p>
                      <a:pPr algn="ctr"/>
                      <a:r>
                        <a:rPr lang="es-MX" sz="1400" dirty="0">
                          <a:solidFill>
                            <a:srgbClr val="002060"/>
                          </a:solidFill>
                        </a:rPr>
                        <a:t>Energía</a:t>
                      </a:r>
                      <a:r>
                        <a:rPr lang="es-MX" sz="1400" baseline="0" dirty="0">
                          <a:solidFill>
                            <a:srgbClr val="002060"/>
                          </a:solidFill>
                        </a:rPr>
                        <a:t> Metabolizable</a:t>
                      </a:r>
                    </a:p>
                    <a:p>
                      <a:pPr algn="ctr"/>
                      <a:r>
                        <a:rPr lang="es-MX" sz="1400" baseline="0" dirty="0">
                          <a:solidFill>
                            <a:srgbClr val="002060"/>
                          </a:solidFill>
                        </a:rPr>
                        <a:t>Mca/Kg</a:t>
                      </a:r>
                      <a:endParaRPr lang="es-MX" sz="1400" dirty="0">
                        <a:solidFill>
                          <a:srgbClr val="002060"/>
                        </a:solidFill>
                      </a:endParaRPr>
                    </a:p>
                  </a:txBody>
                  <a:tcPr>
                    <a:solidFill>
                      <a:srgbClr val="99FFCC"/>
                    </a:solidFill>
                  </a:tcPr>
                </a:tc>
                <a:tc>
                  <a:txBody>
                    <a:bodyPr/>
                    <a:lstStyle/>
                    <a:p>
                      <a:r>
                        <a:rPr lang="es-MX" sz="1400" dirty="0">
                          <a:solidFill>
                            <a:srgbClr val="002060"/>
                          </a:solidFill>
                        </a:rPr>
                        <a:t>Energía</a:t>
                      </a:r>
                      <a:r>
                        <a:rPr lang="es-MX" sz="1400" baseline="0" dirty="0">
                          <a:solidFill>
                            <a:srgbClr val="002060"/>
                          </a:solidFill>
                        </a:rPr>
                        <a:t> Digerible</a:t>
                      </a:r>
                    </a:p>
                    <a:p>
                      <a:r>
                        <a:rPr lang="es-MX" sz="1400" baseline="0" dirty="0">
                          <a:solidFill>
                            <a:srgbClr val="002060"/>
                          </a:solidFill>
                        </a:rPr>
                        <a:t>Mcal/Kg</a:t>
                      </a:r>
                      <a:endParaRPr lang="es-MX" sz="1400" dirty="0">
                        <a:solidFill>
                          <a:srgbClr val="002060"/>
                        </a:solidFill>
                      </a:endParaRPr>
                    </a:p>
                  </a:txBody>
                  <a:tcPr>
                    <a:solidFill>
                      <a:srgbClr val="99FFCC"/>
                    </a:solidFill>
                  </a:tcPr>
                </a:tc>
                <a:tc>
                  <a:txBody>
                    <a:bodyPr/>
                    <a:lstStyle/>
                    <a:p>
                      <a:pPr algn="ctr"/>
                      <a:r>
                        <a:rPr lang="es-MX" sz="1400" dirty="0">
                          <a:solidFill>
                            <a:srgbClr val="002060"/>
                          </a:solidFill>
                        </a:rPr>
                        <a:t>Energía</a:t>
                      </a:r>
                      <a:r>
                        <a:rPr lang="es-MX" sz="1400" baseline="0" dirty="0">
                          <a:solidFill>
                            <a:srgbClr val="002060"/>
                          </a:solidFill>
                        </a:rPr>
                        <a:t> Bruta</a:t>
                      </a:r>
                    </a:p>
                    <a:p>
                      <a:pPr algn="ctr"/>
                      <a:r>
                        <a:rPr lang="es-MX" sz="1400" baseline="0" dirty="0">
                          <a:solidFill>
                            <a:srgbClr val="002060"/>
                          </a:solidFill>
                        </a:rPr>
                        <a:t>Mcal/kg</a:t>
                      </a:r>
                      <a:endParaRPr lang="es-MX" sz="1400" dirty="0">
                        <a:solidFill>
                          <a:srgbClr val="002060"/>
                        </a:solidFill>
                      </a:endParaRPr>
                    </a:p>
                  </a:txBody>
                  <a:tcPr>
                    <a:solidFill>
                      <a:srgbClr val="99FFCC"/>
                    </a:solidFill>
                  </a:tcPr>
                </a:tc>
                <a:extLst>
                  <a:ext uri="{0D108BD9-81ED-4DB2-BD59-A6C34878D82A}">
                    <a16:rowId xmlns:a16="http://schemas.microsoft.com/office/drawing/2014/main" val="10000"/>
                  </a:ext>
                </a:extLst>
              </a:tr>
              <a:tr h="560335">
                <a:tc>
                  <a:txBody>
                    <a:bodyPr/>
                    <a:lstStyle/>
                    <a:p>
                      <a:r>
                        <a:rPr lang="es-MX" b="1" dirty="0">
                          <a:solidFill>
                            <a:srgbClr val="002060"/>
                          </a:solidFill>
                        </a:rPr>
                        <a:t>hojas</a:t>
                      </a:r>
                    </a:p>
                  </a:txBody>
                  <a:tcPr>
                    <a:solidFill>
                      <a:srgbClr val="99FFCC"/>
                    </a:solidFill>
                  </a:tcPr>
                </a:tc>
                <a:tc>
                  <a:txBody>
                    <a:bodyPr/>
                    <a:lstStyle/>
                    <a:p>
                      <a:pPr algn="ctr"/>
                      <a:r>
                        <a:rPr lang="es-MX" sz="1400" b="1" dirty="0">
                          <a:solidFill>
                            <a:srgbClr val="002060"/>
                          </a:solidFill>
                        </a:rPr>
                        <a:t>2,24</a:t>
                      </a:r>
                    </a:p>
                  </a:txBody>
                  <a:tcPr>
                    <a:solidFill>
                      <a:srgbClr val="99FFCC"/>
                    </a:solidFill>
                  </a:tcPr>
                </a:tc>
                <a:tc>
                  <a:txBody>
                    <a:bodyPr/>
                    <a:lstStyle/>
                    <a:p>
                      <a:pPr algn="ctr"/>
                      <a:r>
                        <a:rPr lang="es-MX" sz="1400" b="1" dirty="0">
                          <a:solidFill>
                            <a:srgbClr val="002060"/>
                          </a:solidFill>
                        </a:rPr>
                        <a:t>2,73</a:t>
                      </a:r>
                    </a:p>
                  </a:txBody>
                  <a:tcPr>
                    <a:solidFill>
                      <a:srgbClr val="99FFCC"/>
                    </a:solidFill>
                  </a:tcPr>
                </a:tc>
                <a:tc>
                  <a:txBody>
                    <a:bodyPr/>
                    <a:lstStyle/>
                    <a:p>
                      <a:pPr algn="ctr"/>
                      <a:r>
                        <a:rPr lang="es-MX" sz="1400" b="1" dirty="0">
                          <a:solidFill>
                            <a:srgbClr val="002060"/>
                          </a:solidFill>
                        </a:rPr>
                        <a:t>4,29</a:t>
                      </a:r>
                    </a:p>
                  </a:txBody>
                  <a:tcPr>
                    <a:solidFill>
                      <a:srgbClr val="99FFCC"/>
                    </a:solidFill>
                  </a:tcPr>
                </a:tc>
                <a:extLst>
                  <a:ext uri="{0D108BD9-81ED-4DB2-BD59-A6C34878D82A}">
                    <a16:rowId xmlns:a16="http://schemas.microsoft.com/office/drawing/2014/main" val="10001"/>
                  </a:ext>
                </a:extLst>
              </a:tr>
            </a:tbl>
          </a:graphicData>
        </a:graphic>
      </p:graphicFrame>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3" name="Rectángulo 2"/>
          <p:cNvSpPr/>
          <p:nvPr/>
        </p:nvSpPr>
        <p:spPr>
          <a:xfrm>
            <a:off x="647564" y="4174341"/>
            <a:ext cx="7920880" cy="1384995"/>
          </a:xfrm>
          <a:prstGeom prst="rect">
            <a:avLst/>
          </a:prstGeom>
        </p:spPr>
        <p:txBody>
          <a:bodyPr wrap="square">
            <a:spAutoFit/>
          </a:bodyPr>
          <a:lstStyle/>
          <a:p>
            <a:pPr algn="just">
              <a:lnSpc>
                <a:spcPct val="150000"/>
              </a:lnSpc>
            </a:pPr>
            <a:r>
              <a:rPr lang="es-ES" sz="1400" dirty="0">
                <a:latin typeface="+mn-lt"/>
                <a:ea typeface="Times New Roman" panose="02020603050405020304" pitchFamily="18" charset="0"/>
              </a:rPr>
              <a:t>El contenido energético del porotón es superior al forraje comúnmente utilizado en el área de estudio, Kikuyo (</a:t>
            </a:r>
            <a:r>
              <a:rPr lang="es-ES" sz="1400" i="1" dirty="0">
                <a:latin typeface="+mn-lt"/>
                <a:ea typeface="Times New Roman" panose="02020603050405020304" pitchFamily="18" charset="0"/>
              </a:rPr>
              <a:t>Penisetum clandestinum</a:t>
            </a:r>
            <a:r>
              <a:rPr lang="es-ES" sz="1400" dirty="0">
                <a:latin typeface="+mn-lt"/>
                <a:ea typeface="Times New Roman" panose="02020603050405020304" pitchFamily="18" charset="0"/>
              </a:rPr>
              <a:t>), por lo que la presencia del porotón en la dieta, aumentaría los parámetros productivos, ya que el kikuyo solo aporta de 1,0 y 1,5 Mcal/Kg de materia seca</a:t>
            </a:r>
            <a:endParaRPr lang="es-MX" sz="1400" dirty="0">
              <a:latin typeface="+mn-lt"/>
            </a:endParaRPr>
          </a:p>
        </p:txBody>
      </p:sp>
    </p:spTree>
    <p:extLst>
      <p:ext uri="{BB962C8B-B14F-4D97-AF65-F5344CB8AC3E}">
        <p14:creationId xmlns:p14="http://schemas.microsoft.com/office/powerpoint/2010/main" val="28593174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836712"/>
            <a:ext cx="8568952" cy="830997"/>
          </a:xfrm>
          <a:prstGeom prst="rect">
            <a:avLst/>
          </a:prstGeom>
          <a:noFill/>
        </p:spPr>
        <p:txBody>
          <a:bodyPr wrap="square" rtlCol="0">
            <a:spAutoFit/>
          </a:bodyPr>
          <a:lstStyle/>
          <a:p>
            <a:pPr algn="ctr"/>
            <a:r>
              <a:rPr lang="es-ES" sz="2400" b="1" dirty="0">
                <a:solidFill>
                  <a:srgbClr val="0070C0"/>
                </a:solidFill>
              </a:rPr>
              <a:t>Análisis de macrominerales de las hojas de la etapa I del porotón</a:t>
            </a:r>
            <a:endParaRPr lang="es-EC" sz="2400" b="1" dirty="0">
              <a:solidFill>
                <a:srgbClr val="0070C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83312874"/>
              </p:ext>
            </p:extLst>
          </p:nvPr>
        </p:nvGraphicFramePr>
        <p:xfrm>
          <a:off x="2339752" y="1916832"/>
          <a:ext cx="5328592" cy="1368152"/>
        </p:xfrm>
        <a:graphic>
          <a:graphicData uri="http://schemas.openxmlformats.org/drawingml/2006/table">
            <a:tbl>
              <a:tblPr firstRow="1" bandRow="1">
                <a:tableStyleId>{5C22544A-7EE6-4342-B048-85BDC9FD1C3A}</a:tableStyleId>
              </a:tblPr>
              <a:tblGrid>
                <a:gridCol w="1099156">
                  <a:extLst>
                    <a:ext uri="{9D8B030D-6E8A-4147-A177-3AD203B41FA5}">
                      <a16:colId xmlns:a16="http://schemas.microsoft.com/office/drawing/2014/main" val="20000"/>
                    </a:ext>
                  </a:extLst>
                </a:gridCol>
                <a:gridCol w="761876">
                  <a:extLst>
                    <a:ext uri="{9D8B030D-6E8A-4147-A177-3AD203B41FA5}">
                      <a16:colId xmlns:a16="http://schemas.microsoft.com/office/drawing/2014/main" val="20001"/>
                    </a:ext>
                  </a:extLst>
                </a:gridCol>
                <a:gridCol w="1106691">
                  <a:extLst>
                    <a:ext uri="{9D8B030D-6E8A-4147-A177-3AD203B41FA5}">
                      <a16:colId xmlns:a16="http://schemas.microsoft.com/office/drawing/2014/main" val="20002"/>
                    </a:ext>
                  </a:extLst>
                </a:gridCol>
                <a:gridCol w="754340">
                  <a:extLst>
                    <a:ext uri="{9D8B030D-6E8A-4147-A177-3AD203B41FA5}">
                      <a16:colId xmlns:a16="http://schemas.microsoft.com/office/drawing/2014/main" val="20003"/>
                    </a:ext>
                  </a:extLst>
                </a:gridCol>
                <a:gridCol w="731685">
                  <a:extLst>
                    <a:ext uri="{9D8B030D-6E8A-4147-A177-3AD203B41FA5}">
                      <a16:colId xmlns:a16="http://schemas.microsoft.com/office/drawing/2014/main" val="20004"/>
                    </a:ext>
                  </a:extLst>
                </a:gridCol>
                <a:gridCol w="874844">
                  <a:extLst>
                    <a:ext uri="{9D8B030D-6E8A-4147-A177-3AD203B41FA5}">
                      <a16:colId xmlns:a16="http://schemas.microsoft.com/office/drawing/2014/main" val="20005"/>
                    </a:ext>
                  </a:extLst>
                </a:gridCol>
              </a:tblGrid>
              <a:tr h="748191">
                <a:tc>
                  <a:txBody>
                    <a:bodyPr/>
                    <a:lstStyle/>
                    <a:p>
                      <a:r>
                        <a:rPr lang="es-MX" sz="1400" b="1" dirty="0">
                          <a:solidFill>
                            <a:srgbClr val="002060"/>
                          </a:solidFill>
                        </a:rPr>
                        <a:t>PARTE DE LA PLANTA</a:t>
                      </a:r>
                    </a:p>
                  </a:txBody>
                  <a:tcPr>
                    <a:solidFill>
                      <a:srgbClr val="99FFCC"/>
                    </a:solidFill>
                  </a:tcPr>
                </a:tc>
                <a:tc>
                  <a:txBody>
                    <a:bodyPr/>
                    <a:lstStyle/>
                    <a:p>
                      <a:pPr algn="ctr"/>
                      <a:r>
                        <a:rPr lang="es-MX" sz="1400" dirty="0">
                          <a:solidFill>
                            <a:srgbClr val="002060"/>
                          </a:solidFill>
                          <a:latin typeface="+mn-lt"/>
                        </a:rPr>
                        <a:t>Ca</a:t>
                      </a:r>
                    </a:p>
                    <a:p>
                      <a:pPr algn="ctr"/>
                      <a:r>
                        <a:rPr lang="es-MX" sz="1400" dirty="0">
                          <a:solidFill>
                            <a:srgbClr val="002060"/>
                          </a:solidFill>
                          <a:latin typeface="+mn-lt"/>
                        </a:rPr>
                        <a:t>%</a:t>
                      </a:r>
                    </a:p>
                  </a:txBody>
                  <a:tcPr>
                    <a:solidFill>
                      <a:srgbClr val="99FFCC"/>
                    </a:solidFill>
                  </a:tcPr>
                </a:tc>
                <a:tc>
                  <a:txBody>
                    <a:bodyPr/>
                    <a:lstStyle/>
                    <a:p>
                      <a:pPr algn="ctr"/>
                      <a:r>
                        <a:rPr lang="es-MX" sz="1400" dirty="0">
                          <a:solidFill>
                            <a:srgbClr val="002060"/>
                          </a:solidFill>
                          <a:latin typeface="+mn-lt"/>
                        </a:rPr>
                        <a:t>P</a:t>
                      </a:r>
                    </a:p>
                    <a:p>
                      <a:pPr algn="ctr"/>
                      <a:r>
                        <a:rPr lang="es-MX" sz="1400" dirty="0">
                          <a:solidFill>
                            <a:srgbClr val="002060"/>
                          </a:solidFill>
                          <a:latin typeface="+mn-lt"/>
                        </a:rPr>
                        <a:t>%</a:t>
                      </a:r>
                    </a:p>
                  </a:txBody>
                  <a:tcPr>
                    <a:solidFill>
                      <a:srgbClr val="99FFCC"/>
                    </a:solidFill>
                  </a:tcPr>
                </a:tc>
                <a:tc>
                  <a:txBody>
                    <a:bodyPr/>
                    <a:lstStyle/>
                    <a:p>
                      <a:pPr algn="ctr"/>
                      <a:r>
                        <a:rPr lang="es-MX" sz="1400" dirty="0">
                          <a:solidFill>
                            <a:srgbClr val="002060"/>
                          </a:solidFill>
                          <a:latin typeface="+mn-lt"/>
                        </a:rPr>
                        <a:t>Mg</a:t>
                      </a:r>
                    </a:p>
                    <a:p>
                      <a:pPr algn="ctr"/>
                      <a:r>
                        <a:rPr lang="es-MX" sz="1400" dirty="0">
                          <a:solidFill>
                            <a:srgbClr val="002060"/>
                          </a:solidFill>
                          <a:latin typeface="+mn-lt"/>
                        </a:rPr>
                        <a:t>%</a:t>
                      </a:r>
                    </a:p>
                  </a:txBody>
                  <a:tcPr>
                    <a:solidFill>
                      <a:srgbClr val="99FFCC"/>
                    </a:solidFill>
                  </a:tcPr>
                </a:tc>
                <a:tc>
                  <a:txBody>
                    <a:bodyPr/>
                    <a:lstStyle/>
                    <a:p>
                      <a:pPr algn="ctr"/>
                      <a:r>
                        <a:rPr lang="es-MX" sz="1400" dirty="0">
                          <a:solidFill>
                            <a:srgbClr val="002060"/>
                          </a:solidFill>
                          <a:latin typeface="+mn-lt"/>
                        </a:rPr>
                        <a:t>K</a:t>
                      </a:r>
                    </a:p>
                    <a:p>
                      <a:pPr algn="ctr"/>
                      <a:r>
                        <a:rPr lang="es-MX" sz="1400" dirty="0">
                          <a:solidFill>
                            <a:srgbClr val="002060"/>
                          </a:solidFill>
                          <a:latin typeface="+mn-lt"/>
                        </a:rPr>
                        <a:t>%</a:t>
                      </a:r>
                    </a:p>
                  </a:txBody>
                  <a:tcPr>
                    <a:solidFill>
                      <a:srgbClr val="99FFCC"/>
                    </a:solidFill>
                  </a:tcPr>
                </a:tc>
                <a:tc>
                  <a:txBody>
                    <a:bodyPr/>
                    <a:lstStyle/>
                    <a:p>
                      <a:pPr algn="ctr"/>
                      <a:r>
                        <a:rPr lang="es-MX" sz="1400" b="1" dirty="0">
                          <a:solidFill>
                            <a:srgbClr val="002060"/>
                          </a:solidFill>
                          <a:latin typeface="+mn-lt"/>
                        </a:rPr>
                        <a:t>Na</a:t>
                      </a:r>
                    </a:p>
                    <a:p>
                      <a:pPr algn="ctr"/>
                      <a:r>
                        <a:rPr lang="es-MX" sz="1400" b="1" dirty="0">
                          <a:solidFill>
                            <a:srgbClr val="002060"/>
                          </a:solidFill>
                          <a:latin typeface="+mn-lt"/>
                        </a:rPr>
                        <a:t>%</a:t>
                      </a:r>
                    </a:p>
                  </a:txBody>
                  <a:tcPr>
                    <a:solidFill>
                      <a:srgbClr val="99FFCC"/>
                    </a:solidFill>
                  </a:tcPr>
                </a:tc>
                <a:extLst>
                  <a:ext uri="{0D108BD9-81ED-4DB2-BD59-A6C34878D82A}">
                    <a16:rowId xmlns:a16="http://schemas.microsoft.com/office/drawing/2014/main" val="10000"/>
                  </a:ext>
                </a:extLst>
              </a:tr>
              <a:tr h="619961">
                <a:tc>
                  <a:txBody>
                    <a:bodyPr/>
                    <a:lstStyle/>
                    <a:p>
                      <a:r>
                        <a:rPr lang="es-MX" b="1" dirty="0">
                          <a:solidFill>
                            <a:srgbClr val="002060"/>
                          </a:solidFill>
                        </a:rPr>
                        <a:t>hojas</a:t>
                      </a:r>
                    </a:p>
                  </a:txBody>
                  <a:tcPr>
                    <a:solidFill>
                      <a:srgbClr val="99FFCC"/>
                    </a:solidFill>
                  </a:tcPr>
                </a:tc>
                <a:tc>
                  <a:txBody>
                    <a:bodyPr/>
                    <a:lstStyle/>
                    <a:p>
                      <a:pPr algn="ctr"/>
                      <a:r>
                        <a:rPr lang="es-MX" sz="1400" b="1" dirty="0">
                          <a:solidFill>
                            <a:srgbClr val="002060"/>
                          </a:solidFill>
                          <a:latin typeface="+mn-lt"/>
                        </a:rPr>
                        <a:t>1,35</a:t>
                      </a:r>
                    </a:p>
                  </a:txBody>
                  <a:tcPr>
                    <a:solidFill>
                      <a:srgbClr val="99FFCC"/>
                    </a:solidFill>
                  </a:tcPr>
                </a:tc>
                <a:tc>
                  <a:txBody>
                    <a:bodyPr/>
                    <a:lstStyle/>
                    <a:p>
                      <a:pPr algn="ctr"/>
                      <a:r>
                        <a:rPr lang="es-MX" sz="1400" b="1" dirty="0">
                          <a:solidFill>
                            <a:srgbClr val="002060"/>
                          </a:solidFill>
                          <a:latin typeface="+mn-lt"/>
                        </a:rPr>
                        <a:t>0,19</a:t>
                      </a:r>
                    </a:p>
                  </a:txBody>
                  <a:tcPr>
                    <a:solidFill>
                      <a:srgbClr val="99FFCC"/>
                    </a:solidFill>
                  </a:tcPr>
                </a:tc>
                <a:tc>
                  <a:txBody>
                    <a:bodyPr/>
                    <a:lstStyle/>
                    <a:p>
                      <a:pPr algn="ctr"/>
                      <a:r>
                        <a:rPr lang="es-MX" sz="1400" b="1" dirty="0">
                          <a:solidFill>
                            <a:srgbClr val="002060"/>
                          </a:solidFill>
                          <a:latin typeface="+mn-lt"/>
                        </a:rPr>
                        <a:t>0,23</a:t>
                      </a:r>
                    </a:p>
                  </a:txBody>
                  <a:tcPr>
                    <a:solidFill>
                      <a:srgbClr val="99FFCC"/>
                    </a:solidFill>
                  </a:tcPr>
                </a:tc>
                <a:tc>
                  <a:txBody>
                    <a:bodyPr/>
                    <a:lstStyle/>
                    <a:p>
                      <a:pPr algn="ctr"/>
                      <a:r>
                        <a:rPr lang="es-MX" sz="1400" b="1" dirty="0">
                          <a:solidFill>
                            <a:srgbClr val="002060"/>
                          </a:solidFill>
                          <a:latin typeface="+mn-lt"/>
                        </a:rPr>
                        <a:t>1,32</a:t>
                      </a:r>
                    </a:p>
                  </a:txBody>
                  <a:tcPr>
                    <a:solidFill>
                      <a:srgbClr val="99FFCC"/>
                    </a:solidFill>
                  </a:tcPr>
                </a:tc>
                <a:tc>
                  <a:txBody>
                    <a:bodyPr/>
                    <a:lstStyle/>
                    <a:p>
                      <a:pPr algn="ctr"/>
                      <a:r>
                        <a:rPr lang="es-MX" sz="1400" b="1" dirty="0">
                          <a:solidFill>
                            <a:srgbClr val="002060"/>
                          </a:solidFill>
                          <a:latin typeface="+mn-lt"/>
                        </a:rPr>
                        <a:t>0,02</a:t>
                      </a:r>
                    </a:p>
                  </a:txBody>
                  <a:tcPr>
                    <a:solidFill>
                      <a:srgbClr val="99FFCC"/>
                    </a:solidFill>
                  </a:tcPr>
                </a:tc>
                <a:extLst>
                  <a:ext uri="{0D108BD9-81ED-4DB2-BD59-A6C34878D82A}">
                    <a16:rowId xmlns:a16="http://schemas.microsoft.com/office/drawing/2014/main" val="10001"/>
                  </a:ext>
                </a:extLst>
              </a:tr>
            </a:tbl>
          </a:graphicData>
        </a:graphic>
      </p:graphicFrame>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3" name="Rectángulo 2"/>
          <p:cNvSpPr/>
          <p:nvPr/>
        </p:nvSpPr>
        <p:spPr>
          <a:xfrm>
            <a:off x="611560" y="3978871"/>
            <a:ext cx="8208912" cy="1938992"/>
          </a:xfrm>
          <a:prstGeom prst="rect">
            <a:avLst/>
          </a:prstGeom>
        </p:spPr>
        <p:txBody>
          <a:bodyPr wrap="square">
            <a:spAutoFit/>
          </a:bodyPr>
          <a:lstStyle/>
          <a:p>
            <a:pPr algn="just">
              <a:lnSpc>
                <a:spcPct val="150000"/>
              </a:lnSpc>
              <a:spcAft>
                <a:spcPts val="0"/>
              </a:spcAft>
            </a:pPr>
            <a:r>
              <a:rPr lang="es-ES" sz="1600" dirty="0">
                <a:latin typeface="+mn-lt"/>
                <a:ea typeface="Times New Roman" panose="02020603050405020304" pitchFamily="18" charset="0"/>
              </a:rPr>
              <a:t>Existe un desbalance entre Ca y P, esto ocurre porque la parte vegetativa de esta materia prima que se encuentra en un corte joven como menciona </a:t>
            </a:r>
            <a:r>
              <a:rPr lang="es-MX" sz="1600" dirty="0">
                <a:latin typeface="+mn-lt"/>
                <a:ea typeface="Times New Roman" panose="02020603050405020304" pitchFamily="18" charset="0"/>
              </a:rPr>
              <a:t>(León , 2003)</a:t>
            </a:r>
            <a:r>
              <a:rPr lang="es-ES" sz="1600" dirty="0">
                <a:latin typeface="+mn-lt"/>
                <a:ea typeface="Times New Roman" panose="02020603050405020304" pitchFamily="18" charset="0"/>
              </a:rPr>
              <a:t>. Además el valor de calcio se encuentran en similar porcentaje en las hojas, los cuales fueron reportados por Serrano (2009), con valores de 1,28%, la cual reposa en la investigación de </a:t>
            </a:r>
            <a:r>
              <a:rPr lang="es-MX" sz="1600" dirty="0">
                <a:latin typeface="+mn-lt"/>
                <a:ea typeface="Times New Roman" panose="02020603050405020304" pitchFamily="18" charset="0"/>
              </a:rPr>
              <a:t>(Laiton, Solano del Catillo, &amp; Peña, 2014)</a:t>
            </a:r>
            <a:r>
              <a:rPr lang="es-ES" sz="1600" dirty="0">
                <a:latin typeface="+mn-lt"/>
                <a:ea typeface="Times New Roman" panose="02020603050405020304" pitchFamily="18" charset="0"/>
              </a:rPr>
              <a:t>.</a:t>
            </a:r>
            <a:endParaRPr lang="es-MX" sz="1600" dirty="0">
              <a:effectLst/>
              <a:latin typeface="+mn-lt"/>
              <a:ea typeface="Times New Roman" panose="02020603050405020304" pitchFamily="18" charset="0"/>
            </a:endParaRPr>
          </a:p>
        </p:txBody>
      </p:sp>
    </p:spTree>
    <p:extLst>
      <p:ext uri="{BB962C8B-B14F-4D97-AF65-F5344CB8AC3E}">
        <p14:creationId xmlns:p14="http://schemas.microsoft.com/office/powerpoint/2010/main" val="21584128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836712"/>
            <a:ext cx="8568952" cy="830997"/>
          </a:xfrm>
          <a:prstGeom prst="rect">
            <a:avLst/>
          </a:prstGeom>
          <a:noFill/>
        </p:spPr>
        <p:txBody>
          <a:bodyPr wrap="square" rtlCol="0">
            <a:spAutoFit/>
          </a:bodyPr>
          <a:lstStyle/>
          <a:p>
            <a:pPr algn="ctr"/>
            <a:r>
              <a:rPr lang="es-ES" sz="2400" b="1" dirty="0">
                <a:solidFill>
                  <a:srgbClr val="0070C0"/>
                </a:solidFill>
              </a:rPr>
              <a:t>Análisis de microminerales de las hojas de la etapa I del porotón</a:t>
            </a:r>
            <a:endParaRPr lang="es-EC" sz="2400" b="1" dirty="0">
              <a:solidFill>
                <a:srgbClr val="0070C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850427610"/>
              </p:ext>
            </p:extLst>
          </p:nvPr>
        </p:nvGraphicFramePr>
        <p:xfrm>
          <a:off x="2339752" y="1916832"/>
          <a:ext cx="4453748" cy="1368152"/>
        </p:xfrm>
        <a:graphic>
          <a:graphicData uri="http://schemas.openxmlformats.org/drawingml/2006/table">
            <a:tbl>
              <a:tblPr firstRow="1" bandRow="1">
                <a:tableStyleId>{5C22544A-7EE6-4342-B048-85BDC9FD1C3A}</a:tableStyleId>
              </a:tblPr>
              <a:tblGrid>
                <a:gridCol w="1099156">
                  <a:extLst>
                    <a:ext uri="{9D8B030D-6E8A-4147-A177-3AD203B41FA5}">
                      <a16:colId xmlns:a16="http://schemas.microsoft.com/office/drawing/2014/main" val="20000"/>
                    </a:ext>
                  </a:extLst>
                </a:gridCol>
                <a:gridCol w="761876">
                  <a:extLst>
                    <a:ext uri="{9D8B030D-6E8A-4147-A177-3AD203B41FA5}">
                      <a16:colId xmlns:a16="http://schemas.microsoft.com/office/drawing/2014/main" val="20001"/>
                    </a:ext>
                  </a:extLst>
                </a:gridCol>
                <a:gridCol w="1106691">
                  <a:extLst>
                    <a:ext uri="{9D8B030D-6E8A-4147-A177-3AD203B41FA5}">
                      <a16:colId xmlns:a16="http://schemas.microsoft.com/office/drawing/2014/main" val="20002"/>
                    </a:ext>
                  </a:extLst>
                </a:gridCol>
                <a:gridCol w="754340">
                  <a:extLst>
                    <a:ext uri="{9D8B030D-6E8A-4147-A177-3AD203B41FA5}">
                      <a16:colId xmlns:a16="http://schemas.microsoft.com/office/drawing/2014/main" val="20003"/>
                    </a:ext>
                  </a:extLst>
                </a:gridCol>
                <a:gridCol w="731685">
                  <a:extLst>
                    <a:ext uri="{9D8B030D-6E8A-4147-A177-3AD203B41FA5}">
                      <a16:colId xmlns:a16="http://schemas.microsoft.com/office/drawing/2014/main" val="20004"/>
                    </a:ext>
                  </a:extLst>
                </a:gridCol>
              </a:tblGrid>
              <a:tr h="748191">
                <a:tc>
                  <a:txBody>
                    <a:bodyPr/>
                    <a:lstStyle/>
                    <a:p>
                      <a:r>
                        <a:rPr lang="es-MX" sz="1400" b="1" dirty="0">
                          <a:solidFill>
                            <a:srgbClr val="002060"/>
                          </a:solidFill>
                        </a:rPr>
                        <a:t>PARTE DE LA PLANTA</a:t>
                      </a:r>
                    </a:p>
                  </a:txBody>
                  <a:tcPr>
                    <a:solidFill>
                      <a:srgbClr val="99FFCC"/>
                    </a:solidFill>
                  </a:tcPr>
                </a:tc>
                <a:tc>
                  <a:txBody>
                    <a:bodyPr/>
                    <a:lstStyle/>
                    <a:p>
                      <a:pPr algn="ctr"/>
                      <a:r>
                        <a:rPr lang="es-MX" sz="1400" dirty="0">
                          <a:solidFill>
                            <a:srgbClr val="002060"/>
                          </a:solidFill>
                          <a:latin typeface="+mn-lt"/>
                        </a:rPr>
                        <a:t>Cu</a:t>
                      </a:r>
                    </a:p>
                    <a:p>
                      <a:pPr algn="ctr"/>
                      <a:r>
                        <a:rPr lang="es-MX" sz="1100" dirty="0">
                          <a:solidFill>
                            <a:srgbClr val="002060"/>
                          </a:solidFill>
                          <a:latin typeface="+mn-lt"/>
                        </a:rPr>
                        <a:t>ppm</a:t>
                      </a:r>
                    </a:p>
                  </a:txBody>
                  <a:tcPr>
                    <a:solidFill>
                      <a:srgbClr val="99FFCC"/>
                    </a:solidFill>
                  </a:tcPr>
                </a:tc>
                <a:tc>
                  <a:txBody>
                    <a:bodyPr/>
                    <a:lstStyle/>
                    <a:p>
                      <a:pPr algn="ctr"/>
                      <a:r>
                        <a:rPr lang="es-MX" sz="1400" dirty="0">
                          <a:solidFill>
                            <a:srgbClr val="002060"/>
                          </a:solidFill>
                          <a:latin typeface="+mn-lt"/>
                        </a:rPr>
                        <a:t>Fe</a:t>
                      </a:r>
                    </a:p>
                    <a:p>
                      <a:pPr algn="ctr"/>
                      <a:r>
                        <a:rPr lang="es-MX" sz="1100" dirty="0">
                          <a:solidFill>
                            <a:srgbClr val="002060"/>
                          </a:solidFill>
                          <a:latin typeface="+mn-lt"/>
                        </a:rPr>
                        <a:t>ppm</a:t>
                      </a:r>
                    </a:p>
                  </a:txBody>
                  <a:tcPr>
                    <a:solidFill>
                      <a:srgbClr val="99FFCC"/>
                    </a:solidFill>
                  </a:tcPr>
                </a:tc>
                <a:tc>
                  <a:txBody>
                    <a:bodyPr/>
                    <a:lstStyle/>
                    <a:p>
                      <a:pPr algn="ctr"/>
                      <a:r>
                        <a:rPr lang="es-MX" sz="1400" dirty="0">
                          <a:solidFill>
                            <a:srgbClr val="002060"/>
                          </a:solidFill>
                          <a:latin typeface="+mn-lt"/>
                        </a:rPr>
                        <a:t>Mn</a:t>
                      </a:r>
                    </a:p>
                    <a:p>
                      <a:pPr algn="ctr"/>
                      <a:r>
                        <a:rPr lang="es-MX" sz="1100" dirty="0">
                          <a:solidFill>
                            <a:srgbClr val="002060"/>
                          </a:solidFill>
                          <a:latin typeface="+mn-lt"/>
                        </a:rPr>
                        <a:t>ppm</a:t>
                      </a:r>
                    </a:p>
                  </a:txBody>
                  <a:tcPr>
                    <a:solidFill>
                      <a:srgbClr val="99FFCC"/>
                    </a:solidFill>
                  </a:tcPr>
                </a:tc>
                <a:tc>
                  <a:txBody>
                    <a:bodyPr/>
                    <a:lstStyle/>
                    <a:p>
                      <a:pPr algn="ctr"/>
                      <a:r>
                        <a:rPr lang="es-MX" sz="1400" dirty="0">
                          <a:solidFill>
                            <a:srgbClr val="002060"/>
                          </a:solidFill>
                          <a:latin typeface="+mn-lt"/>
                        </a:rPr>
                        <a:t>Zn</a:t>
                      </a:r>
                    </a:p>
                    <a:p>
                      <a:pPr algn="ctr"/>
                      <a:r>
                        <a:rPr lang="es-MX" sz="1100" dirty="0">
                          <a:solidFill>
                            <a:srgbClr val="002060"/>
                          </a:solidFill>
                          <a:latin typeface="+mn-lt"/>
                        </a:rPr>
                        <a:t>ppm</a:t>
                      </a:r>
                    </a:p>
                  </a:txBody>
                  <a:tcPr>
                    <a:solidFill>
                      <a:srgbClr val="99FFCC"/>
                    </a:solidFill>
                  </a:tcPr>
                </a:tc>
                <a:extLst>
                  <a:ext uri="{0D108BD9-81ED-4DB2-BD59-A6C34878D82A}">
                    <a16:rowId xmlns:a16="http://schemas.microsoft.com/office/drawing/2014/main" val="10000"/>
                  </a:ext>
                </a:extLst>
              </a:tr>
              <a:tr h="619961">
                <a:tc>
                  <a:txBody>
                    <a:bodyPr/>
                    <a:lstStyle/>
                    <a:p>
                      <a:r>
                        <a:rPr lang="es-MX" b="1" dirty="0">
                          <a:solidFill>
                            <a:srgbClr val="002060"/>
                          </a:solidFill>
                        </a:rPr>
                        <a:t>hojas</a:t>
                      </a:r>
                    </a:p>
                  </a:txBody>
                  <a:tcPr>
                    <a:solidFill>
                      <a:srgbClr val="99FFCC"/>
                    </a:solidFill>
                  </a:tcPr>
                </a:tc>
                <a:tc>
                  <a:txBody>
                    <a:bodyPr/>
                    <a:lstStyle/>
                    <a:p>
                      <a:pPr algn="ctr"/>
                      <a:r>
                        <a:rPr lang="es-MX" sz="1400" b="1" dirty="0">
                          <a:solidFill>
                            <a:srgbClr val="002060"/>
                          </a:solidFill>
                          <a:latin typeface="+mn-lt"/>
                        </a:rPr>
                        <a:t>1</a:t>
                      </a:r>
                    </a:p>
                  </a:txBody>
                  <a:tcPr>
                    <a:solidFill>
                      <a:srgbClr val="99FFCC"/>
                    </a:solidFill>
                  </a:tcPr>
                </a:tc>
                <a:tc>
                  <a:txBody>
                    <a:bodyPr/>
                    <a:lstStyle/>
                    <a:p>
                      <a:pPr algn="ctr"/>
                      <a:r>
                        <a:rPr lang="es-MX" sz="1400" b="1" dirty="0">
                          <a:solidFill>
                            <a:srgbClr val="002060"/>
                          </a:solidFill>
                          <a:latin typeface="+mn-lt"/>
                        </a:rPr>
                        <a:t>187</a:t>
                      </a:r>
                    </a:p>
                  </a:txBody>
                  <a:tcPr>
                    <a:solidFill>
                      <a:srgbClr val="99FFCC"/>
                    </a:solidFill>
                  </a:tcPr>
                </a:tc>
                <a:tc>
                  <a:txBody>
                    <a:bodyPr/>
                    <a:lstStyle/>
                    <a:p>
                      <a:pPr algn="ctr"/>
                      <a:r>
                        <a:rPr lang="es-MX" sz="1400" b="1" dirty="0">
                          <a:solidFill>
                            <a:srgbClr val="002060"/>
                          </a:solidFill>
                          <a:latin typeface="+mn-lt"/>
                        </a:rPr>
                        <a:t>52</a:t>
                      </a:r>
                    </a:p>
                  </a:txBody>
                  <a:tcPr>
                    <a:solidFill>
                      <a:srgbClr val="99FFCC"/>
                    </a:solidFill>
                  </a:tcPr>
                </a:tc>
                <a:tc>
                  <a:txBody>
                    <a:bodyPr/>
                    <a:lstStyle/>
                    <a:p>
                      <a:pPr algn="ctr"/>
                      <a:r>
                        <a:rPr lang="es-MX" sz="1400" b="1" dirty="0">
                          <a:solidFill>
                            <a:srgbClr val="002060"/>
                          </a:solidFill>
                          <a:latin typeface="+mn-lt"/>
                        </a:rPr>
                        <a:t>20</a:t>
                      </a:r>
                    </a:p>
                  </a:txBody>
                  <a:tcPr>
                    <a:solidFill>
                      <a:srgbClr val="99FFCC"/>
                    </a:solidFill>
                  </a:tcPr>
                </a:tc>
                <a:extLst>
                  <a:ext uri="{0D108BD9-81ED-4DB2-BD59-A6C34878D82A}">
                    <a16:rowId xmlns:a16="http://schemas.microsoft.com/office/drawing/2014/main" val="10001"/>
                  </a:ext>
                </a:extLst>
              </a:tr>
            </a:tbl>
          </a:graphicData>
        </a:graphic>
      </p:graphicFrame>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3" name="Rectángulo 2"/>
          <p:cNvSpPr/>
          <p:nvPr/>
        </p:nvSpPr>
        <p:spPr>
          <a:xfrm>
            <a:off x="611560" y="3978871"/>
            <a:ext cx="8208912" cy="1892826"/>
          </a:xfrm>
          <a:prstGeom prst="rect">
            <a:avLst/>
          </a:prstGeom>
        </p:spPr>
        <p:txBody>
          <a:bodyPr wrap="square">
            <a:spAutoFit/>
          </a:bodyPr>
          <a:lstStyle/>
          <a:p>
            <a:pPr algn="just">
              <a:lnSpc>
                <a:spcPct val="150000"/>
              </a:lnSpc>
              <a:spcAft>
                <a:spcPts val="0"/>
              </a:spcAft>
            </a:pPr>
            <a:r>
              <a:rPr lang="es-ES" sz="1600" dirty="0"/>
              <a:t>En los forrajes las concentraciones críticas de los microminerales para el Cu y de Zn están entre los 10 y 30 ppm, según L.R. Mc. Dowell (1993), el porotón tiene menor concentración de estos microminerales, por lo cual se debería aportar fuentes inorgánicas mediante el uso de sales minerales para suplir esta deficiencia.</a:t>
            </a:r>
            <a:endParaRPr lang="es-MX" sz="1600" dirty="0"/>
          </a:p>
          <a:p>
            <a:pPr algn="just">
              <a:lnSpc>
                <a:spcPct val="150000"/>
              </a:lnSpc>
              <a:spcAft>
                <a:spcPts val="0"/>
              </a:spcAft>
            </a:pPr>
            <a:endParaRPr lang="es-MX" sz="1400" dirty="0">
              <a:effectLst/>
              <a:latin typeface="+mn-lt"/>
              <a:ea typeface="Times New Roman" panose="02020603050405020304" pitchFamily="18" charset="0"/>
            </a:endParaRPr>
          </a:p>
        </p:txBody>
      </p:sp>
    </p:spTree>
    <p:extLst>
      <p:ext uri="{BB962C8B-B14F-4D97-AF65-F5344CB8AC3E}">
        <p14:creationId xmlns:p14="http://schemas.microsoft.com/office/powerpoint/2010/main" val="15128663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323528" y="332655"/>
            <a:ext cx="5338763" cy="706437"/>
          </a:xfrm>
        </p:spPr>
        <p:txBody>
          <a:bodyPr/>
          <a:lstStyle/>
          <a:p>
            <a:pPr algn="just"/>
            <a:r>
              <a:rPr lang="es-EC" sz="2000" i="0" dirty="0">
                <a:solidFill>
                  <a:srgbClr val="0070C0"/>
                </a:solidFill>
                <a:latin typeface="Arial" pitchFamily="34" charset="0"/>
                <a:cs typeface="Arial" pitchFamily="34" charset="0"/>
              </a:rPr>
              <a:t>INTRODUCCIÓN</a:t>
            </a:r>
            <a:endParaRPr lang="es-ES" sz="2000" i="0" dirty="0">
              <a:solidFill>
                <a:srgbClr val="0070C0"/>
              </a:solidFill>
              <a:latin typeface="Arial" pitchFamily="34" charset="0"/>
              <a:cs typeface="Arial" pitchFamily="34" charset="0"/>
            </a:endParaRPr>
          </a:p>
        </p:txBody>
      </p:sp>
      <p:sp>
        <p:nvSpPr>
          <p:cNvPr id="2" name="CuadroTexto 1"/>
          <p:cNvSpPr txBox="1"/>
          <p:nvPr/>
        </p:nvSpPr>
        <p:spPr>
          <a:xfrm>
            <a:off x="107504" y="1096283"/>
            <a:ext cx="6336704" cy="5232202"/>
          </a:xfrm>
          <a:prstGeom prst="rect">
            <a:avLst/>
          </a:prstGeom>
          <a:noFill/>
        </p:spPr>
        <p:txBody>
          <a:bodyPr wrap="square" rtlCol="0">
            <a:spAutoFit/>
          </a:bodyPr>
          <a:lstStyle/>
          <a:p>
            <a:pPr algn="just"/>
            <a:endParaRPr lang="es-ES" sz="1500" dirty="0"/>
          </a:p>
          <a:p>
            <a:pPr algn="just"/>
            <a:r>
              <a:rPr lang="es-ES" sz="1600" dirty="0"/>
              <a:t>Las zonas tropicales y subtropicales en el mundo cuentan con la mayor cantidad de especies arbóreas con una alta diversidad, las cuales se expresan con la presencia de especies arbustivas forrajeras. Sin embargo, los modelos de alimentación animal se han basado principalmente en el pastoreo y un mínimo uso de especies vegetales arbóreas. </a:t>
            </a:r>
            <a:endParaRPr lang="es-EC" sz="1600" b="1" dirty="0">
              <a:latin typeface="+mj-lt"/>
            </a:endParaRPr>
          </a:p>
          <a:p>
            <a:pPr algn="just"/>
            <a:r>
              <a:rPr lang="es-ES" sz="1600" dirty="0"/>
              <a:t> </a:t>
            </a:r>
            <a:endParaRPr lang="es-MX" sz="1600" dirty="0"/>
          </a:p>
          <a:p>
            <a:pPr algn="just"/>
            <a:r>
              <a:rPr lang="es-ES" sz="1600" dirty="0"/>
              <a:t>Se ha documentado una gran diversidad de árboles y arbustos forrajeros. </a:t>
            </a:r>
            <a:r>
              <a:rPr lang="es-MX" sz="1600" dirty="0"/>
              <a:t>Blair, (1990)</a:t>
            </a:r>
            <a:r>
              <a:rPr lang="es-ES" sz="1600" dirty="0"/>
              <a:t> presentó una lista (recopilada en varias fuentes), de árboles y arbustos de común valor potencial como forrajes para animales, este compendio incluyó 270 diferentes especies de cerca de 74 géneros; así mismo </a:t>
            </a:r>
            <a:r>
              <a:rPr lang="es-MX" sz="1600" dirty="0"/>
              <a:t>Kass, (1994)</a:t>
            </a:r>
            <a:r>
              <a:rPr lang="es-ES" sz="1600" dirty="0"/>
              <a:t> reportó cerca de 112 especies del genero </a:t>
            </a:r>
            <a:r>
              <a:rPr lang="es-ES" sz="1600" i="1" u="sng" dirty="0"/>
              <a:t>Erythrina</a:t>
            </a:r>
            <a:r>
              <a:rPr lang="es-ES" sz="1600" dirty="0"/>
              <a:t>.</a:t>
            </a:r>
          </a:p>
          <a:p>
            <a:pPr algn="just"/>
            <a:endParaRPr lang="es-MX" sz="1600" dirty="0"/>
          </a:p>
          <a:p>
            <a:pPr algn="just"/>
            <a:r>
              <a:rPr lang="es-ES" sz="1600" dirty="0"/>
              <a:t>En Ecuador se han realizado estudios preliminares en ciertas Universidades del país, por tal motivo con esta investigación se pretende realizar, obtener y difundir el estudio nutricional y el potencial productivo del porotón para incorporarlo en estudios posteriores en la alimentación animal.</a:t>
            </a:r>
            <a:endParaRPr lang="es-MX" sz="1600" dirty="0"/>
          </a:p>
          <a:p>
            <a:pPr algn="just"/>
            <a:endParaRPr lang="es-EC" sz="1500" b="1" dirty="0">
              <a:latin typeface="+mj-lt"/>
            </a:endParaRPr>
          </a:p>
        </p:txBody>
      </p:sp>
      <p:pic>
        <p:nvPicPr>
          <p:cNvPr id="8" name="Imagen 7" descr="La imagen puede contener: planta, Ã¡rbol, exterior y naturalez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2666" y="655158"/>
            <a:ext cx="2011575" cy="1374975"/>
          </a:xfrm>
          <a:prstGeom prst="rect">
            <a:avLst/>
          </a:prstGeom>
          <a:noFill/>
          <a:ln>
            <a:noFill/>
          </a:ln>
        </p:spPr>
      </p:pic>
      <p:pic>
        <p:nvPicPr>
          <p:cNvPr id="9" name="Imagen 8" descr="C:\Users\Oscar Fuentes\Desktop\FOTOS DIGESTIBILIDAD\DSC0093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359" y="1891623"/>
            <a:ext cx="2330187" cy="1622420"/>
          </a:xfrm>
          <a:prstGeom prst="rect">
            <a:avLst/>
          </a:prstGeom>
          <a:noFill/>
          <a:ln>
            <a:noFill/>
          </a:ln>
        </p:spPr>
      </p:pic>
      <p:pic>
        <p:nvPicPr>
          <p:cNvPr id="10" name="Imagen 9" descr="C:\Users\Oscar Fuentes\Desktop\FOTOS DIGESTIBILIDAD\FISTULA\22046687_1530335837004370_2113375960542230486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396" y="3514043"/>
            <a:ext cx="1875845" cy="1099880"/>
          </a:xfrm>
          <a:prstGeom prst="rect">
            <a:avLst/>
          </a:prstGeom>
          <a:noFill/>
          <a:ln>
            <a:noFill/>
          </a:ln>
        </p:spPr>
      </p:pic>
      <p:pic>
        <p:nvPicPr>
          <p:cNvPr id="11" name="Imagen 10" descr="C:\Users\Oscar Fuentes\Desktop\FOTOS DIGESTIBILIDAD\FISTULA\22050304_1530335943671026_8371228465652681089_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8396" y="4574086"/>
            <a:ext cx="2018849" cy="1351087"/>
          </a:xfrm>
          <a:prstGeom prst="rect">
            <a:avLst/>
          </a:prstGeom>
          <a:noFill/>
          <a:ln>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116632"/>
            <a:ext cx="8568952" cy="1200329"/>
          </a:xfrm>
          <a:prstGeom prst="rect">
            <a:avLst/>
          </a:prstGeom>
          <a:noFill/>
        </p:spPr>
        <p:txBody>
          <a:bodyPr wrap="square" rtlCol="0">
            <a:spAutoFit/>
          </a:bodyPr>
          <a:lstStyle/>
          <a:p>
            <a:pPr algn="ctr"/>
            <a:r>
              <a:rPr lang="es-ES" sz="2400" b="1" dirty="0">
                <a:solidFill>
                  <a:srgbClr val="0070C0"/>
                </a:solidFill>
              </a:rPr>
              <a:t>Análisis de aminoácidos de las hojas de la etapa I producción de follaje del porotón.</a:t>
            </a:r>
            <a:endParaRPr lang="es-MX" sz="2400" i="1" dirty="0">
              <a:solidFill>
                <a:srgbClr val="0070C0"/>
              </a:solidFill>
            </a:endParaRPr>
          </a:p>
          <a:p>
            <a:pPr algn="ctr"/>
            <a:endParaRPr lang="es-EC" sz="2400" b="1" dirty="0">
              <a:solidFill>
                <a:srgbClr val="0070C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3" name="Rectángulo 2"/>
          <p:cNvSpPr/>
          <p:nvPr/>
        </p:nvSpPr>
        <p:spPr>
          <a:xfrm>
            <a:off x="5004048" y="1468854"/>
            <a:ext cx="3528392" cy="4108817"/>
          </a:xfrm>
          <a:prstGeom prst="rect">
            <a:avLst/>
          </a:prstGeom>
        </p:spPr>
        <p:txBody>
          <a:bodyPr wrap="square">
            <a:spAutoFit/>
          </a:bodyPr>
          <a:lstStyle/>
          <a:p>
            <a:pPr algn="just"/>
            <a:r>
              <a:rPr lang="es-ES" sz="1600" dirty="0"/>
              <a:t>Los aminoácidos que se encuentran en mayor concentración en las hojas del porotón son el ácido glutámico, acido aspártico, leucina, lisina y arginina, los que se encuentran en menor cantidad en las hojas son cistina, triptófano e histidina, los cuales coinciden con los resultados obtenidos por </a:t>
            </a:r>
            <a:r>
              <a:rPr lang="es-MX" sz="1600" dirty="0"/>
              <a:t>(Pérez, 2010)</a:t>
            </a:r>
            <a:r>
              <a:rPr lang="es-ES" sz="1600" dirty="0"/>
              <a:t>.</a:t>
            </a:r>
          </a:p>
          <a:p>
            <a:pPr algn="just"/>
            <a:endParaRPr lang="es-MX" sz="1600" dirty="0"/>
          </a:p>
          <a:p>
            <a:pPr algn="just"/>
            <a:r>
              <a:rPr lang="es-EC" sz="1600" dirty="0"/>
              <a:t>De los 18 aminoácidos que componen la proteína del porotón en las hojas, son deficientes en metionina cisteína y triptófano </a:t>
            </a:r>
            <a:r>
              <a:rPr lang="es-MX" sz="1600" dirty="0"/>
              <a:t>(Acero, 1990)</a:t>
            </a:r>
            <a:r>
              <a:rPr lang="es-EC" sz="1600" dirty="0"/>
              <a:t>.</a:t>
            </a:r>
            <a:endParaRPr lang="es-MX" sz="1600" dirty="0"/>
          </a:p>
          <a:p>
            <a:pPr algn="just">
              <a:lnSpc>
                <a:spcPct val="150000"/>
              </a:lnSpc>
              <a:spcAft>
                <a:spcPts val="0"/>
              </a:spcAft>
            </a:pPr>
            <a:endParaRPr lang="es-MX" sz="1400" dirty="0">
              <a:effectLst/>
              <a:latin typeface="+mn-lt"/>
              <a:ea typeface="Times New Roman" panose="02020603050405020304" pitchFamily="18" charset="0"/>
            </a:endParaRPr>
          </a:p>
        </p:txBody>
      </p:sp>
      <p:pic>
        <p:nvPicPr>
          <p:cNvPr id="7" name="Imagen 6"/>
          <p:cNvPicPr/>
          <p:nvPr/>
        </p:nvPicPr>
        <p:blipFill rotWithShape="1">
          <a:blip r:embed="rId2"/>
          <a:srcRect l="31112" t="20700" r="50263" b="14182"/>
          <a:stretch/>
        </p:blipFill>
        <p:spPr bwMode="auto">
          <a:xfrm>
            <a:off x="755576" y="1052736"/>
            <a:ext cx="3384376"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7253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9632" y="1700808"/>
            <a:ext cx="6840760" cy="2664296"/>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70C0"/>
                </a:solidFill>
                <a:latin typeface="Arial" panose="020B0604020202020204" pitchFamily="34" charset="0"/>
                <a:cs typeface="Arial" panose="020B0604020202020204" pitchFamily="34" charset="0"/>
              </a:rPr>
              <a:t>Determinar el valor de digestibilidad de la materia seca y de la proteína en bovinos fistulados</a:t>
            </a:r>
            <a:endParaRPr lang="es-MX" sz="2400" b="1" dirty="0">
              <a:solidFill>
                <a:srgbClr val="0070C0"/>
              </a:solidFill>
            </a:endParaRPr>
          </a:p>
        </p:txBody>
      </p:sp>
    </p:spTree>
    <p:extLst>
      <p:ext uri="{BB962C8B-B14F-4D97-AF65-F5344CB8AC3E}">
        <p14:creationId xmlns:p14="http://schemas.microsoft.com/office/powerpoint/2010/main" val="229403958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1151" y="173128"/>
            <a:ext cx="8568952" cy="1569660"/>
          </a:xfrm>
          <a:prstGeom prst="rect">
            <a:avLst/>
          </a:prstGeom>
          <a:noFill/>
        </p:spPr>
        <p:txBody>
          <a:bodyPr wrap="square" rtlCol="0">
            <a:spAutoFit/>
          </a:bodyPr>
          <a:lstStyle/>
          <a:p>
            <a:pPr algn="ctr"/>
            <a:r>
              <a:rPr lang="es-ES" sz="2400" b="1" dirty="0">
                <a:solidFill>
                  <a:srgbClr val="0070C0"/>
                </a:solidFill>
              </a:rPr>
              <a:t>Análisis </a:t>
            </a:r>
            <a:r>
              <a:rPr lang="es-MX" sz="2400" b="1" dirty="0">
                <a:solidFill>
                  <a:srgbClr val="0070C0"/>
                </a:solidFill>
              </a:rPr>
              <a:t>Degradabilidad in situ de la Materia Seca- de las hojas del porotón</a:t>
            </a:r>
            <a:endParaRPr lang="es-MX" sz="2400" i="1" dirty="0">
              <a:solidFill>
                <a:srgbClr val="0070C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pic>
        <p:nvPicPr>
          <p:cNvPr id="8" name="Imagen 7"/>
          <p:cNvPicPr/>
          <p:nvPr/>
        </p:nvPicPr>
        <p:blipFill rotWithShape="1">
          <a:blip r:embed="rId2"/>
          <a:srcRect l="35690" t="22484" r="34800" b="21044"/>
          <a:stretch/>
        </p:blipFill>
        <p:spPr bwMode="auto">
          <a:xfrm>
            <a:off x="246463" y="1268760"/>
            <a:ext cx="4248472" cy="4895884"/>
          </a:xfrm>
          <a:prstGeom prst="rect">
            <a:avLst/>
          </a:prstGeom>
          <a:ln>
            <a:noFill/>
          </a:ln>
          <a:extLst>
            <a:ext uri="{53640926-AAD7-44D8-BBD7-CCE9431645EC}">
              <a14:shadowObscured xmlns:a14="http://schemas.microsoft.com/office/drawing/2010/main"/>
            </a:ext>
          </a:extLst>
        </p:spPr>
      </p:pic>
      <p:sp>
        <p:nvSpPr>
          <p:cNvPr id="10" name="Rectángulo 9"/>
          <p:cNvSpPr/>
          <p:nvPr/>
        </p:nvSpPr>
        <p:spPr>
          <a:xfrm>
            <a:off x="4657737" y="1268760"/>
            <a:ext cx="4291439" cy="4524315"/>
          </a:xfrm>
          <a:prstGeom prst="rect">
            <a:avLst/>
          </a:prstGeom>
        </p:spPr>
        <p:txBody>
          <a:bodyPr wrap="square">
            <a:spAutoFit/>
          </a:bodyPr>
          <a:lstStyle/>
          <a:p>
            <a:pPr algn="just">
              <a:lnSpc>
                <a:spcPct val="200000"/>
              </a:lnSpc>
              <a:spcAft>
                <a:spcPts val="0"/>
              </a:spcAft>
            </a:pPr>
            <a:r>
              <a:rPr lang="es-ES" sz="1200" dirty="0">
                <a:latin typeface="+mn-lt"/>
                <a:ea typeface="Times New Roman" panose="02020603050405020304" pitchFamily="18" charset="0"/>
              </a:rPr>
              <a:t>Sustentados en la ecuación exponencial propuesta por </a:t>
            </a:r>
            <a:r>
              <a:rPr lang="es-MX" sz="1200" dirty="0">
                <a:latin typeface="+mn-lt"/>
                <a:ea typeface="Times New Roman" panose="02020603050405020304" pitchFamily="18" charset="0"/>
              </a:rPr>
              <a:t>(</a:t>
            </a:r>
            <a:r>
              <a:rPr lang="es-MX" sz="1200" dirty="0" err="1">
                <a:latin typeface="+mn-lt"/>
                <a:ea typeface="Times New Roman" panose="02020603050405020304" pitchFamily="18" charset="0"/>
              </a:rPr>
              <a:t>Orskov</a:t>
            </a:r>
            <a:r>
              <a:rPr lang="es-MX" sz="1200" dirty="0">
                <a:latin typeface="+mn-lt"/>
                <a:ea typeface="Times New Roman" panose="02020603050405020304" pitchFamily="18" charset="0"/>
              </a:rPr>
              <a:t> &amp; DONAL, 1970)</a:t>
            </a:r>
            <a:r>
              <a:rPr lang="es-ES" sz="1200" dirty="0">
                <a:latin typeface="+mn-lt"/>
                <a:ea typeface="Times New Roman" panose="02020603050405020304" pitchFamily="18" charset="0"/>
              </a:rPr>
              <a:t> se puede indicar que estos resultados demuestran que la </a:t>
            </a:r>
            <a:r>
              <a:rPr lang="es-ES" sz="1200" i="1" dirty="0">
                <a:latin typeface="+mn-lt"/>
                <a:ea typeface="Times New Roman" panose="02020603050405020304" pitchFamily="18" charset="0"/>
              </a:rPr>
              <a:t>Erythrina edulis</a:t>
            </a:r>
            <a:r>
              <a:rPr lang="es-ES" sz="1200" dirty="0">
                <a:latin typeface="+mn-lt"/>
                <a:ea typeface="Times New Roman" panose="02020603050405020304" pitchFamily="18" charset="0"/>
              </a:rPr>
              <a:t>, posee una baja concentración de componentes solubles de rápida degradabilidad a nivel celular, ya que la fracción </a:t>
            </a:r>
            <a:r>
              <a:rPr lang="es-ES" sz="1200" i="1" dirty="0">
                <a:latin typeface="+mn-lt"/>
                <a:ea typeface="Times New Roman" panose="02020603050405020304" pitchFamily="18" charset="0"/>
              </a:rPr>
              <a:t>a</a:t>
            </a:r>
            <a:r>
              <a:rPr lang="es-ES" sz="1200" dirty="0">
                <a:latin typeface="+mn-lt"/>
                <a:ea typeface="Times New Roman" panose="02020603050405020304" pitchFamily="18" charset="0"/>
              </a:rPr>
              <a:t> (soluble), demostró un valor de tan solo 28.63%. Así mismo, se debe indicar que la fracción potencialmente degradable (b), reportó un respuesta inferior de 24.77%, dando como resultado una fracción indegradable de 46.60%, lo que indica que la materia seca de las hojas de esta planta forrajera, tiene una degradabilidad intermedia (53.40%) hasta las 72 horas de incubación ruminal. </a:t>
            </a:r>
            <a:endParaRPr lang="es-MX" sz="1200" dirty="0">
              <a:latin typeface="+mn-lt"/>
              <a:ea typeface="Times New Roman" panose="02020603050405020304" pitchFamily="18" charset="0"/>
            </a:endParaRPr>
          </a:p>
        </p:txBody>
      </p:sp>
    </p:spTree>
    <p:extLst>
      <p:ext uri="{BB962C8B-B14F-4D97-AF65-F5344CB8AC3E}">
        <p14:creationId xmlns:p14="http://schemas.microsoft.com/office/powerpoint/2010/main" val="27435670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1151" y="173128"/>
            <a:ext cx="8568952" cy="1569660"/>
          </a:xfrm>
          <a:prstGeom prst="rect">
            <a:avLst/>
          </a:prstGeom>
          <a:noFill/>
        </p:spPr>
        <p:txBody>
          <a:bodyPr wrap="square" rtlCol="0">
            <a:spAutoFit/>
          </a:bodyPr>
          <a:lstStyle/>
          <a:p>
            <a:pPr algn="ctr"/>
            <a:r>
              <a:rPr lang="es-ES" sz="2400" b="1" dirty="0">
                <a:solidFill>
                  <a:srgbClr val="0070C0"/>
                </a:solidFill>
              </a:rPr>
              <a:t>Análisis </a:t>
            </a:r>
            <a:r>
              <a:rPr lang="es-MX" sz="2400" b="1" dirty="0">
                <a:solidFill>
                  <a:srgbClr val="0070C0"/>
                </a:solidFill>
              </a:rPr>
              <a:t>Degradabilidad in situ de la Materia Seca- de las hojas del porotón</a:t>
            </a:r>
            <a:endParaRPr lang="es-MX" sz="2400" i="1" dirty="0">
              <a:solidFill>
                <a:srgbClr val="0070C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pic>
        <p:nvPicPr>
          <p:cNvPr id="8" name="Imagen 7"/>
          <p:cNvPicPr/>
          <p:nvPr/>
        </p:nvPicPr>
        <p:blipFill rotWithShape="1">
          <a:blip r:embed="rId2"/>
          <a:srcRect l="35690" t="22484" r="34800" b="21044"/>
          <a:stretch/>
        </p:blipFill>
        <p:spPr bwMode="auto">
          <a:xfrm>
            <a:off x="246463" y="1124744"/>
            <a:ext cx="4248472" cy="5039900"/>
          </a:xfrm>
          <a:prstGeom prst="rect">
            <a:avLst/>
          </a:prstGeom>
          <a:ln>
            <a:noFill/>
          </a:ln>
          <a:extLst>
            <a:ext uri="{53640926-AAD7-44D8-BBD7-CCE9431645EC}">
              <a14:shadowObscured xmlns:a14="http://schemas.microsoft.com/office/drawing/2010/main"/>
            </a:ext>
          </a:extLst>
        </p:spPr>
      </p:pic>
      <p:sp>
        <p:nvSpPr>
          <p:cNvPr id="10" name="Rectángulo 9"/>
          <p:cNvSpPr/>
          <p:nvPr/>
        </p:nvSpPr>
        <p:spPr>
          <a:xfrm>
            <a:off x="4678105" y="1484124"/>
            <a:ext cx="4137309" cy="4154984"/>
          </a:xfrm>
          <a:prstGeom prst="rect">
            <a:avLst/>
          </a:prstGeom>
        </p:spPr>
        <p:txBody>
          <a:bodyPr wrap="square">
            <a:spAutoFit/>
          </a:bodyPr>
          <a:lstStyle/>
          <a:p>
            <a:pPr algn="just">
              <a:lnSpc>
                <a:spcPct val="200000"/>
              </a:lnSpc>
              <a:spcAft>
                <a:spcPts val="0"/>
              </a:spcAft>
            </a:pPr>
            <a:r>
              <a:rPr lang="es-ES" sz="1200" dirty="0"/>
              <a:t>Por otra parte, la variable de tasa de degradación ruminal (Kd) mostró un valor de 6% h</a:t>
            </a:r>
            <a:r>
              <a:rPr lang="es-ES" sz="1200" baseline="30000" dirty="0"/>
              <a:t>-1</a:t>
            </a:r>
            <a:r>
              <a:rPr lang="es-ES" sz="1200" dirty="0"/>
              <a:t>, la cual al ser utilizada para evaluar la degradabilidad efectiva (De) con una tasa de pasaje ruminal de los sólidos (Kp) de 2, 5 y 8%, permitió observar valores para esta variables de 47.40, 42.40 y 39.51%, respectivamente. Lo que sustenta el criterio que la materia seca de las hojas de la </a:t>
            </a:r>
            <a:r>
              <a:rPr lang="es-ES" sz="1200" i="1" dirty="0"/>
              <a:t>Erythrina edulis</a:t>
            </a:r>
            <a:r>
              <a:rPr lang="es-ES" sz="1200" dirty="0"/>
              <a:t> tiene una intermedia característica nutricional, típico de las plantas forrajeras, posiblemente por su contenido de fracciones de fibra.</a:t>
            </a:r>
            <a:endParaRPr lang="es-MX" sz="1200" dirty="0"/>
          </a:p>
          <a:p>
            <a:pPr algn="just">
              <a:lnSpc>
                <a:spcPct val="200000"/>
              </a:lnSpc>
              <a:spcAft>
                <a:spcPts val="0"/>
              </a:spcAft>
            </a:pPr>
            <a:endParaRPr lang="es-MX" sz="1200" dirty="0">
              <a:latin typeface="+mn-lt"/>
              <a:ea typeface="Times New Roman" panose="02020603050405020304" pitchFamily="18" charset="0"/>
            </a:endParaRPr>
          </a:p>
        </p:txBody>
      </p:sp>
    </p:spTree>
    <p:extLst>
      <p:ext uri="{BB962C8B-B14F-4D97-AF65-F5344CB8AC3E}">
        <p14:creationId xmlns:p14="http://schemas.microsoft.com/office/powerpoint/2010/main" val="353093919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1151" y="173128"/>
            <a:ext cx="8568952" cy="1938992"/>
          </a:xfrm>
          <a:prstGeom prst="rect">
            <a:avLst/>
          </a:prstGeom>
          <a:noFill/>
        </p:spPr>
        <p:txBody>
          <a:bodyPr wrap="square" rtlCol="0">
            <a:spAutoFit/>
          </a:bodyPr>
          <a:lstStyle/>
          <a:p>
            <a:pPr algn="ctr"/>
            <a:r>
              <a:rPr lang="es-ES" sz="2400" b="1" dirty="0">
                <a:solidFill>
                  <a:srgbClr val="0070C0"/>
                </a:solidFill>
              </a:rPr>
              <a:t>Degradabilidad Ruminal In situ de la Proteína de la hojas  del porotón (DRISP)</a:t>
            </a:r>
            <a:endParaRPr lang="es-MX" sz="2400" dirty="0">
              <a:solidFill>
                <a:srgbClr val="0070C0"/>
              </a:solidFill>
            </a:endParaRPr>
          </a:p>
          <a:p>
            <a:pPr algn="ctr"/>
            <a:endParaRPr lang="es-MX" sz="2400" i="1" dirty="0"/>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427984" y="1484124"/>
            <a:ext cx="4176464" cy="4005392"/>
          </a:xfrm>
          <a:prstGeom prst="rect">
            <a:avLst/>
          </a:prstGeom>
        </p:spPr>
        <p:txBody>
          <a:bodyPr wrap="square">
            <a:spAutoFit/>
          </a:bodyPr>
          <a:lstStyle/>
          <a:p>
            <a:pPr algn="just">
              <a:lnSpc>
                <a:spcPct val="150000"/>
              </a:lnSpc>
            </a:pPr>
            <a:r>
              <a:rPr lang="es-ES" sz="1200" dirty="0"/>
              <a:t>Similar a lo encontrado en la Degradabilidad Ruminal In situ de la Proteína, los resultados de la degradabilidad ruminal in situ de la proteína, demuestran que la </a:t>
            </a:r>
            <a:r>
              <a:rPr lang="es-ES" sz="1200" i="1" dirty="0"/>
              <a:t>Erythrina edulis</a:t>
            </a:r>
            <a:r>
              <a:rPr lang="es-ES" sz="1200" dirty="0"/>
              <a:t>, posee una baja concentración de compuestos nitrogenados solubles (fracción </a:t>
            </a:r>
            <a:r>
              <a:rPr lang="es-ES" sz="1200" i="1" dirty="0"/>
              <a:t>a</a:t>
            </a:r>
            <a:r>
              <a:rPr lang="es-ES" sz="1200" dirty="0"/>
              <a:t>) a nivel celular (</a:t>
            </a:r>
            <a:r>
              <a:rPr lang="es-ES" sz="1200" i="1" dirty="0"/>
              <a:t>a</a:t>
            </a:r>
            <a:r>
              <a:rPr lang="es-ES" sz="1200" dirty="0"/>
              <a:t>=35.02%), aunque el valor para esta variable tenga un valor ligeramente superior que la DRISMS. También, se debe decir que la fracción potencialmente degradable (b), alcanzó una cuantía de 18.35%, dando como resultado una fracción indegradable de 46.62%, lo que indica que la proteína de las hojas de </a:t>
            </a:r>
            <a:r>
              <a:rPr lang="es-ES" sz="1200" i="1" dirty="0"/>
              <a:t>Erythrina edulis</a:t>
            </a:r>
            <a:r>
              <a:rPr lang="es-ES" sz="1200" dirty="0"/>
              <a:t>, posee en total una degradabilidad intermedia (53.38%) hasta las 72 horas de incubación ruminal. </a:t>
            </a:r>
            <a:endParaRPr lang="es-MX" sz="1200" dirty="0"/>
          </a:p>
          <a:p>
            <a:pPr algn="just">
              <a:lnSpc>
                <a:spcPct val="200000"/>
              </a:lnSpc>
              <a:spcAft>
                <a:spcPts val="0"/>
              </a:spcAft>
            </a:pPr>
            <a:endParaRPr lang="es-MX" sz="1200" dirty="0">
              <a:latin typeface="+mn-lt"/>
              <a:ea typeface="Times New Roman" panose="02020603050405020304" pitchFamily="18" charset="0"/>
            </a:endParaRPr>
          </a:p>
        </p:txBody>
      </p:sp>
      <p:pic>
        <p:nvPicPr>
          <p:cNvPr id="7" name="Imagen 6"/>
          <p:cNvPicPr/>
          <p:nvPr/>
        </p:nvPicPr>
        <p:blipFill rotWithShape="1">
          <a:blip r:embed="rId2"/>
          <a:srcRect l="35409" t="30979" r="44638" b="12549"/>
          <a:stretch/>
        </p:blipFill>
        <p:spPr bwMode="auto">
          <a:xfrm>
            <a:off x="611560" y="1128063"/>
            <a:ext cx="3267755" cy="48231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54534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1151" y="173128"/>
            <a:ext cx="8568952" cy="1938992"/>
          </a:xfrm>
          <a:prstGeom prst="rect">
            <a:avLst/>
          </a:prstGeom>
          <a:noFill/>
        </p:spPr>
        <p:txBody>
          <a:bodyPr wrap="square" rtlCol="0">
            <a:spAutoFit/>
          </a:bodyPr>
          <a:lstStyle/>
          <a:p>
            <a:pPr algn="ctr"/>
            <a:r>
              <a:rPr lang="es-ES" sz="2400" b="1" dirty="0">
                <a:solidFill>
                  <a:srgbClr val="0070C0"/>
                </a:solidFill>
              </a:rPr>
              <a:t>Degradabilidad Ruminal In situ de la Proteína de las hojas del porotón (DRISP)</a:t>
            </a:r>
            <a:endParaRPr lang="es-MX" sz="2400" dirty="0">
              <a:solidFill>
                <a:srgbClr val="0070C0"/>
              </a:solidFill>
            </a:endParaRPr>
          </a:p>
          <a:p>
            <a:pPr algn="ctr"/>
            <a:endParaRPr lang="es-MX" sz="2400" i="1" dirty="0"/>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259724" y="1484124"/>
            <a:ext cx="4344724" cy="4097725"/>
          </a:xfrm>
          <a:prstGeom prst="rect">
            <a:avLst/>
          </a:prstGeom>
        </p:spPr>
        <p:txBody>
          <a:bodyPr wrap="square">
            <a:spAutoFit/>
          </a:bodyPr>
          <a:lstStyle/>
          <a:p>
            <a:pPr algn="just">
              <a:lnSpc>
                <a:spcPct val="200000"/>
              </a:lnSpc>
              <a:spcAft>
                <a:spcPts val="0"/>
              </a:spcAft>
            </a:pPr>
            <a:r>
              <a:rPr lang="es-ES" sz="1200" dirty="0"/>
              <a:t>La tasa de degradación ruminal (Kd) en este caso presentó un valor de 32% h</a:t>
            </a:r>
            <a:r>
              <a:rPr lang="es-ES" sz="1200" baseline="30000" dirty="0"/>
              <a:t>-1</a:t>
            </a:r>
            <a:r>
              <a:rPr lang="es-ES" sz="1200" dirty="0"/>
              <a:t>, resultados que indican que la proteína tuvo una alta tasa de degradabilidad, la misma que se la logró en las primeras horas de incubación (entre 0 y 12 horas). Por otra parte, la degradabilidad efectiva (De) con una tasa de pasaje ruminal de los sólidos (Kp) de 2, 5 y 8%, permitió observar valores de 52.30, 50.90 y 49.71%, respectivamente. Lo que sustenta de igual manera que en las hojas, que la proteína de las hojas de la </a:t>
            </a:r>
            <a:r>
              <a:rPr lang="es-ES" sz="1200" i="1" dirty="0"/>
              <a:t>Erythrina edulis</a:t>
            </a:r>
            <a:r>
              <a:rPr lang="es-ES" sz="1200" dirty="0"/>
              <a:t> posee una disponibilidad intermedia de este nutriente.</a:t>
            </a:r>
            <a:endParaRPr lang="es-MX" sz="1200" dirty="0"/>
          </a:p>
          <a:p>
            <a:pPr algn="just">
              <a:lnSpc>
                <a:spcPct val="200000"/>
              </a:lnSpc>
              <a:spcAft>
                <a:spcPts val="0"/>
              </a:spcAft>
            </a:pPr>
            <a:endParaRPr lang="es-MX" sz="1200" dirty="0">
              <a:latin typeface="+mn-lt"/>
              <a:ea typeface="Times New Roman" panose="02020603050405020304" pitchFamily="18" charset="0"/>
            </a:endParaRPr>
          </a:p>
        </p:txBody>
      </p:sp>
      <p:pic>
        <p:nvPicPr>
          <p:cNvPr id="7" name="Imagen 6"/>
          <p:cNvPicPr/>
          <p:nvPr/>
        </p:nvPicPr>
        <p:blipFill rotWithShape="1">
          <a:blip r:embed="rId2"/>
          <a:srcRect l="35409" t="30979" r="44638" b="12549"/>
          <a:stretch/>
        </p:blipFill>
        <p:spPr bwMode="auto">
          <a:xfrm>
            <a:off x="231151" y="1128062"/>
            <a:ext cx="3832917" cy="51092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463850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9632" y="1700808"/>
            <a:ext cx="6840760" cy="2664296"/>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70C0"/>
                </a:solidFill>
                <a:latin typeface="Arial" panose="020B0604020202020204" pitchFamily="34" charset="0"/>
                <a:cs typeface="Arial" panose="020B0604020202020204" pitchFamily="34" charset="0"/>
              </a:rPr>
              <a:t>Estimar el potencial de producción del porotón en las dos etapas fenológicas</a:t>
            </a:r>
            <a:endParaRPr lang="es-EC" sz="2400" b="1" dirty="0">
              <a:solidFill>
                <a:srgbClr val="0070C0"/>
              </a:solidFill>
            </a:endParaRPr>
          </a:p>
        </p:txBody>
      </p:sp>
    </p:spTree>
    <p:extLst>
      <p:ext uri="{BB962C8B-B14F-4D97-AF65-F5344CB8AC3E}">
        <p14:creationId xmlns:p14="http://schemas.microsoft.com/office/powerpoint/2010/main" val="353719449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1151" y="173128"/>
            <a:ext cx="8568952" cy="2431435"/>
          </a:xfrm>
          <a:prstGeom prst="rect">
            <a:avLst/>
          </a:prstGeom>
          <a:noFill/>
        </p:spPr>
        <p:txBody>
          <a:bodyPr wrap="square" rtlCol="0">
            <a:spAutoFit/>
          </a:bodyPr>
          <a:lstStyle/>
          <a:p>
            <a:pPr marL="0" lvl="2" algn="ctr"/>
            <a:r>
              <a:rPr lang="es-EC" sz="2800" b="1" dirty="0">
                <a:solidFill>
                  <a:srgbClr val="0070C0"/>
                </a:solidFill>
              </a:rPr>
              <a:t>Potencial productivo del porotón etapa I foliación (Producción de follaje).</a:t>
            </a:r>
            <a:endParaRPr lang="es-MX" sz="2800" b="1" dirty="0">
              <a:solidFill>
                <a:srgbClr val="0070C0"/>
              </a:solidFill>
            </a:endParaRPr>
          </a:p>
          <a:p>
            <a:pPr algn="ctr"/>
            <a:endParaRPr lang="es-MX" sz="2400" dirty="0"/>
          </a:p>
          <a:p>
            <a:pPr algn="ctr"/>
            <a:endParaRPr lang="es-MX" sz="2400" i="1" dirty="0"/>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21355" y="3789040"/>
            <a:ext cx="8373297" cy="2800767"/>
          </a:xfrm>
          <a:prstGeom prst="rect">
            <a:avLst/>
          </a:prstGeom>
        </p:spPr>
        <p:txBody>
          <a:bodyPr wrap="square">
            <a:spAutoFit/>
          </a:bodyPr>
          <a:lstStyle/>
          <a:p>
            <a:pPr algn="just">
              <a:lnSpc>
                <a:spcPct val="200000"/>
              </a:lnSpc>
              <a:spcAft>
                <a:spcPts val="0"/>
              </a:spcAft>
            </a:pPr>
            <a:r>
              <a:rPr lang="es-ES" sz="1600" dirty="0"/>
              <a:t>Calculo de producción en 1 ha de porotón, sembrados en una distancia de 1,5 m</a:t>
            </a:r>
            <a:r>
              <a:rPr lang="es-ES" sz="1600" baseline="30000" dirty="0"/>
              <a:t>2</a:t>
            </a:r>
            <a:r>
              <a:rPr lang="es-ES" sz="1600" dirty="0"/>
              <a:t>, dando como resultado un total de 4444 plantas por ha, con una producción promedio de 8 Kg de materia verde por árbol el corte se realiza cada 4 meses desde cuando ya cumplen los 24 meses de edad desde el trasplante o establecimiento por estaca </a:t>
            </a:r>
            <a:r>
              <a:rPr lang="es-MX" sz="1600" dirty="0"/>
              <a:t>Acero (1990).</a:t>
            </a:r>
            <a:endParaRPr lang="es-ES" sz="1600" dirty="0"/>
          </a:p>
          <a:p>
            <a:pPr algn="just">
              <a:lnSpc>
                <a:spcPct val="200000"/>
              </a:lnSpc>
              <a:spcAft>
                <a:spcPts val="0"/>
              </a:spcAft>
            </a:pPr>
            <a:endParaRPr lang="es-MX" sz="1200" dirty="0"/>
          </a:p>
          <a:p>
            <a:pPr algn="just">
              <a:lnSpc>
                <a:spcPct val="200000"/>
              </a:lnSpc>
              <a:spcAft>
                <a:spcPts val="0"/>
              </a:spcAft>
            </a:pPr>
            <a:endParaRPr lang="es-MX" sz="1200" dirty="0">
              <a:latin typeface="+mn-lt"/>
              <a:ea typeface="Times New Roman" panose="02020603050405020304" pitchFamily="18" charset="0"/>
            </a:endParaRPr>
          </a:p>
        </p:txBody>
      </p:sp>
      <p:pic>
        <p:nvPicPr>
          <p:cNvPr id="9" name="Imagen 8"/>
          <p:cNvPicPr/>
          <p:nvPr/>
        </p:nvPicPr>
        <p:blipFill rotWithShape="1">
          <a:blip r:embed="rId2"/>
          <a:srcRect l="33613" t="32007" r="35251" b="51989"/>
          <a:stretch/>
        </p:blipFill>
        <p:spPr bwMode="auto">
          <a:xfrm>
            <a:off x="1547664" y="1124744"/>
            <a:ext cx="6326182" cy="22992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52818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1151" y="173128"/>
            <a:ext cx="8568952" cy="2431435"/>
          </a:xfrm>
          <a:prstGeom prst="rect">
            <a:avLst/>
          </a:prstGeom>
          <a:noFill/>
        </p:spPr>
        <p:txBody>
          <a:bodyPr wrap="square" rtlCol="0">
            <a:spAutoFit/>
          </a:bodyPr>
          <a:lstStyle/>
          <a:p>
            <a:pPr marL="0" lvl="2" algn="ctr"/>
            <a:r>
              <a:rPr lang="es-EC" sz="2800" b="1" dirty="0">
                <a:solidFill>
                  <a:srgbClr val="0070C0"/>
                </a:solidFill>
              </a:rPr>
              <a:t>Potencial productivo del porotón etapa I foliación (Producción de follaje).</a:t>
            </a:r>
            <a:endParaRPr lang="es-MX" sz="2800" b="1" dirty="0">
              <a:solidFill>
                <a:srgbClr val="0070C0"/>
              </a:solidFill>
            </a:endParaRPr>
          </a:p>
          <a:p>
            <a:pPr algn="ctr"/>
            <a:endParaRPr lang="es-MX" sz="2400" dirty="0"/>
          </a:p>
          <a:p>
            <a:pPr algn="ctr"/>
            <a:endParaRPr lang="es-MX" sz="2400" i="1" dirty="0"/>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pic>
        <p:nvPicPr>
          <p:cNvPr id="8" name="Imagen 7"/>
          <p:cNvPicPr/>
          <p:nvPr/>
        </p:nvPicPr>
        <p:blipFill rotWithShape="1">
          <a:blip r:embed="rId2"/>
          <a:srcRect l="25459" t="32904" r="28377" b="26041"/>
          <a:stretch/>
        </p:blipFill>
        <p:spPr bwMode="auto">
          <a:xfrm>
            <a:off x="2267744" y="1318447"/>
            <a:ext cx="5112568" cy="3762641"/>
          </a:xfrm>
          <a:prstGeom prst="rect">
            <a:avLst/>
          </a:prstGeom>
          <a:ln>
            <a:noFill/>
          </a:ln>
          <a:extLst>
            <a:ext uri="{53640926-AAD7-44D8-BBD7-CCE9431645EC}">
              <a14:shadowObscured xmlns:a14="http://schemas.microsoft.com/office/drawing/2010/main"/>
            </a:ext>
          </a:extLst>
        </p:spPr>
      </p:pic>
      <p:sp>
        <p:nvSpPr>
          <p:cNvPr id="7" name="Rectángulo 6"/>
          <p:cNvSpPr/>
          <p:nvPr/>
        </p:nvSpPr>
        <p:spPr>
          <a:xfrm>
            <a:off x="395536" y="5081088"/>
            <a:ext cx="8682318" cy="830997"/>
          </a:xfrm>
          <a:prstGeom prst="rect">
            <a:avLst/>
          </a:prstGeom>
        </p:spPr>
        <p:txBody>
          <a:bodyPr wrap="square">
            <a:spAutoFit/>
          </a:bodyPr>
          <a:lstStyle/>
          <a:p>
            <a:pPr algn="ctr">
              <a:spcAft>
                <a:spcPts val="0"/>
              </a:spcAft>
            </a:pPr>
            <a:r>
              <a:rPr lang="es-ES" sz="1600" dirty="0">
                <a:latin typeface="+mn-lt"/>
              </a:rPr>
              <a:t>La producción de materia seca de follaje que produce un  árbol de porotón en el área de estudio es del </a:t>
            </a:r>
            <a:r>
              <a:rPr lang="es-ES" sz="1600" b="1" dirty="0">
                <a:latin typeface="+mn-lt"/>
              </a:rPr>
              <a:t>9,18 Kg de MS, </a:t>
            </a:r>
            <a:r>
              <a:rPr lang="es-ES" sz="1600" dirty="0">
                <a:latin typeface="+mn-lt"/>
              </a:rPr>
              <a:t>esto varia por ciertos factores edáficos, medioambientales, de manejo y entre otros factores.</a:t>
            </a:r>
          </a:p>
        </p:txBody>
      </p:sp>
    </p:spTree>
    <p:extLst>
      <p:ext uri="{BB962C8B-B14F-4D97-AF65-F5344CB8AC3E}">
        <p14:creationId xmlns:p14="http://schemas.microsoft.com/office/powerpoint/2010/main" val="33239273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9632" y="1700808"/>
            <a:ext cx="6840760" cy="2664296"/>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solidFill>
                  <a:srgbClr val="0070C0"/>
                </a:solidFill>
              </a:rPr>
              <a:t>ETAPA II FRUCTIFICACIÓN</a:t>
            </a:r>
          </a:p>
        </p:txBody>
      </p:sp>
    </p:spTree>
    <p:extLst>
      <p:ext uri="{BB962C8B-B14F-4D97-AF65-F5344CB8AC3E}">
        <p14:creationId xmlns:p14="http://schemas.microsoft.com/office/powerpoint/2010/main" val="8406120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182211" y="188640"/>
            <a:ext cx="5338763" cy="706437"/>
          </a:xfrm>
        </p:spPr>
        <p:txBody>
          <a:bodyPr/>
          <a:lstStyle/>
          <a:p>
            <a:pPr algn="just"/>
            <a:r>
              <a:rPr lang="es-EC" sz="2000" i="0" dirty="0">
                <a:solidFill>
                  <a:srgbClr val="0070C0"/>
                </a:solidFill>
                <a:latin typeface="Arial" pitchFamily="34" charset="0"/>
                <a:cs typeface="Arial" pitchFamily="34" charset="0"/>
              </a:rPr>
              <a:t>JUSTIFICACIÓN</a:t>
            </a:r>
            <a:endParaRPr lang="es-ES" sz="2000" i="0" dirty="0">
              <a:solidFill>
                <a:srgbClr val="0070C0"/>
              </a:solidFill>
              <a:latin typeface="Arial" pitchFamily="34" charset="0"/>
              <a:cs typeface="Arial" pitchFamily="34" charset="0"/>
            </a:endParaRPr>
          </a:p>
        </p:txBody>
      </p:sp>
      <p:sp>
        <p:nvSpPr>
          <p:cNvPr id="2" name="CuadroTexto 1"/>
          <p:cNvSpPr txBox="1"/>
          <p:nvPr/>
        </p:nvSpPr>
        <p:spPr>
          <a:xfrm>
            <a:off x="179512" y="548680"/>
            <a:ext cx="8856984" cy="1169551"/>
          </a:xfrm>
          <a:prstGeom prst="rect">
            <a:avLst/>
          </a:prstGeom>
          <a:noFill/>
        </p:spPr>
        <p:txBody>
          <a:bodyPr wrap="square" rtlCol="0">
            <a:spAutoFit/>
          </a:bodyPr>
          <a:lstStyle/>
          <a:p>
            <a:pPr algn="just"/>
            <a:r>
              <a:rPr lang="es-ES" sz="1400" dirty="0"/>
              <a:t>La especie </a:t>
            </a:r>
            <a:r>
              <a:rPr lang="es-ES" sz="1400" i="1" dirty="0"/>
              <a:t>Erythrina edulis</a:t>
            </a:r>
            <a:r>
              <a:rPr lang="es-ES" sz="1400" dirty="0"/>
              <a:t> a ser estudiada, es una de las aproximadamente 112 especies de leguminosas fabáceas pertenecientes al género </a:t>
            </a:r>
            <a:r>
              <a:rPr lang="es-ES" sz="1400" i="1" dirty="0"/>
              <a:t>Erythrina</a:t>
            </a:r>
            <a:r>
              <a:rPr lang="es-ES" sz="1400" dirty="0"/>
              <a:t> conocidas. De las cuales, específicamente la </a:t>
            </a:r>
            <a:r>
              <a:rPr lang="es-ES" sz="1400" i="1" dirty="0"/>
              <a:t>Erythrina edulis</a:t>
            </a:r>
            <a:r>
              <a:rPr lang="es-ES" sz="1400" dirty="0"/>
              <a:t> o porotón, cultivada en forma nativa y en pequeña escala por desconocimiento de sus valor nutricional en el Cantón Rumiñahui, se encuentra prácticamente en vías de extinción, ya sea porque la población rural tiene desconocimiento del potencial nutricional y productivo de la misma o por falta de incentivo hacia su cultivo</a:t>
            </a:r>
            <a:endParaRPr lang="es-EC" sz="1400" b="1" dirty="0"/>
          </a:p>
        </p:txBody>
      </p:sp>
      <p:sp>
        <p:nvSpPr>
          <p:cNvPr id="9" name="CuadroTexto 8"/>
          <p:cNvSpPr txBox="1"/>
          <p:nvPr/>
        </p:nvSpPr>
        <p:spPr>
          <a:xfrm>
            <a:off x="124562" y="4437112"/>
            <a:ext cx="8784976" cy="1384995"/>
          </a:xfrm>
          <a:prstGeom prst="rect">
            <a:avLst/>
          </a:prstGeom>
          <a:noFill/>
        </p:spPr>
        <p:txBody>
          <a:bodyPr wrap="square" rtlCol="0">
            <a:spAutoFit/>
          </a:bodyPr>
          <a:lstStyle/>
          <a:p>
            <a:pPr algn="just"/>
            <a:r>
              <a:rPr lang="es-ES" sz="1400" dirty="0"/>
              <a:t>El porotón es una especie nativa de nuestra serranía, dicha planta no tiene problemas de adaptación, por lo que hace falta entrar en un proceso de difusión de sus propiedades, puesto que al ser el porotón  una leguminosa multipropósito con un amplio espectro de usos, que van desde la alimentación humana y animal debido al uso de su semilla y forraje, hasta la recuperación de suelos degradados, dada su capacidad de fijar nitrógeno en el suelo, pasando por la formación de cercas vivas y las asociaciones con otras especies, merece especial atención en su uso y aprovechamiento en general</a:t>
            </a:r>
            <a:endParaRPr lang="es-EC" sz="1400" b="1" dirty="0">
              <a:latin typeface="+mj-lt"/>
            </a:endParaRPr>
          </a:p>
        </p:txBody>
      </p:sp>
      <p:pic>
        <p:nvPicPr>
          <p:cNvPr id="7" name="Imagen 6" descr="C:\Users\Oscar Fuentes\Desktop\FOTOS DIGESTIBILIDAD\FISTULA\22310424_1546646732039947_8494280213537838608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1674" y="1905109"/>
            <a:ext cx="1296144" cy="2168279"/>
          </a:xfrm>
          <a:prstGeom prst="rect">
            <a:avLst/>
          </a:prstGeom>
          <a:noFill/>
          <a:ln>
            <a:noFill/>
          </a:ln>
        </p:spPr>
      </p:pic>
      <p:pic>
        <p:nvPicPr>
          <p:cNvPr id="8" name="Imagen 7" descr="C:\Users\Oscar Fuentes\Desktop\FOTOS DIGESTIBILIDAD\FISTULA\23031581_1570824019622218_8780309242108688708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2861" y="1905110"/>
            <a:ext cx="1158113" cy="2168279"/>
          </a:xfrm>
          <a:prstGeom prst="rect">
            <a:avLst/>
          </a:prstGeom>
          <a:noFill/>
          <a:ln>
            <a:noFill/>
          </a:ln>
        </p:spPr>
      </p:pic>
      <p:pic>
        <p:nvPicPr>
          <p:cNvPr id="10" name="Imagen 9" descr="C:\Users\Oscar Fuentes\Desktop\mapa del porotón.jpg"/>
          <p:cNvPicPr/>
          <p:nvPr/>
        </p:nvPicPr>
        <p:blipFill>
          <a:blip r:embed="rId4">
            <a:extLst>
              <a:ext uri="{28A0092B-C50C-407E-A947-70E740481C1C}">
                <a14:useLocalDpi xmlns:a14="http://schemas.microsoft.com/office/drawing/2010/main" val="0"/>
              </a:ext>
            </a:extLst>
          </a:blip>
          <a:srcRect/>
          <a:stretch>
            <a:fillRect/>
          </a:stretch>
        </p:blipFill>
        <p:spPr bwMode="auto">
          <a:xfrm>
            <a:off x="265280" y="1905110"/>
            <a:ext cx="2751351" cy="2168278"/>
          </a:xfrm>
          <a:prstGeom prst="rect">
            <a:avLst/>
          </a:prstGeom>
          <a:noFill/>
          <a:ln>
            <a:noFill/>
          </a:ln>
        </p:spPr>
      </p:pic>
      <p:pic>
        <p:nvPicPr>
          <p:cNvPr id="11" name="Imagen 10" descr="C:\Users\Oscar Fuentes\Desktop\FOTOS DIGESTIBILIDAD\FISTULA\22886332_1570824232955530_6226401672563403548_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2924944"/>
            <a:ext cx="2160240" cy="1148444"/>
          </a:xfrm>
          <a:prstGeom prst="rect">
            <a:avLst/>
          </a:prstGeom>
          <a:noFill/>
          <a:ln>
            <a:noFill/>
          </a:ln>
        </p:spPr>
      </p:pic>
      <p:pic>
        <p:nvPicPr>
          <p:cNvPr id="12" name="Imagen 11" descr="C:\Users\Oscar Fuentes\Desktop\FOTOS DIGESTIBILIDAD\DSC0094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385" y="1922921"/>
            <a:ext cx="1831805" cy="1019835"/>
          </a:xfrm>
          <a:prstGeom prst="rect">
            <a:avLst/>
          </a:prstGeom>
          <a:noFill/>
          <a:ln>
            <a:noFill/>
          </a:ln>
        </p:spPr>
      </p:pic>
    </p:spTree>
    <p:extLst>
      <p:ext uri="{BB962C8B-B14F-4D97-AF65-F5344CB8AC3E}">
        <p14:creationId xmlns:p14="http://schemas.microsoft.com/office/powerpoint/2010/main" val="144365666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9632" y="1700808"/>
            <a:ext cx="6840760" cy="2664296"/>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0070C0"/>
                </a:solidFill>
              </a:rPr>
              <a:t>Caracterizar la Erythrina edulis y determinar el valor nutricional etapa II</a:t>
            </a:r>
          </a:p>
        </p:txBody>
      </p:sp>
    </p:spTree>
    <p:extLst>
      <p:ext uri="{BB962C8B-B14F-4D97-AF65-F5344CB8AC3E}">
        <p14:creationId xmlns:p14="http://schemas.microsoft.com/office/powerpoint/2010/main" val="321578784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620688"/>
            <a:ext cx="8424936" cy="830997"/>
          </a:xfrm>
          <a:prstGeom prst="rect">
            <a:avLst/>
          </a:prstGeom>
          <a:noFill/>
        </p:spPr>
        <p:txBody>
          <a:bodyPr wrap="square" rtlCol="0">
            <a:spAutoFit/>
          </a:bodyPr>
          <a:lstStyle/>
          <a:p>
            <a:pPr algn="ctr"/>
            <a:r>
              <a:rPr lang="es-ES" sz="2400" b="1" dirty="0">
                <a:solidFill>
                  <a:srgbClr val="0070C0"/>
                </a:solidFill>
              </a:rPr>
              <a:t>Composición química de las vainas en la etapa II (producción de vaina) del porotón</a:t>
            </a:r>
            <a:endParaRPr lang="es-EC" sz="2400" b="1" dirty="0">
              <a:solidFill>
                <a:srgbClr val="0070C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3798155806"/>
              </p:ext>
            </p:extLst>
          </p:nvPr>
        </p:nvGraphicFramePr>
        <p:xfrm>
          <a:off x="395541" y="1772816"/>
          <a:ext cx="8424931" cy="4013001"/>
        </p:xfrm>
        <a:graphic>
          <a:graphicData uri="http://schemas.openxmlformats.org/drawingml/2006/table">
            <a:tbl>
              <a:tblPr firstRow="1" bandRow="1">
                <a:tableStyleId>{5C22544A-7EE6-4342-B048-85BDC9FD1C3A}</a:tableStyleId>
              </a:tblPr>
              <a:tblGrid>
                <a:gridCol w="995181">
                  <a:extLst>
                    <a:ext uri="{9D8B030D-6E8A-4147-A177-3AD203B41FA5}">
                      <a16:colId xmlns:a16="http://schemas.microsoft.com/office/drawing/2014/main" val="20000"/>
                    </a:ext>
                  </a:extLst>
                </a:gridCol>
                <a:gridCol w="689806">
                  <a:extLst>
                    <a:ext uri="{9D8B030D-6E8A-4147-A177-3AD203B41FA5}">
                      <a16:colId xmlns:a16="http://schemas.microsoft.com/office/drawing/2014/main" val="20001"/>
                    </a:ext>
                  </a:extLst>
                </a:gridCol>
                <a:gridCol w="1002003">
                  <a:extLst>
                    <a:ext uri="{9D8B030D-6E8A-4147-A177-3AD203B41FA5}">
                      <a16:colId xmlns:a16="http://schemas.microsoft.com/office/drawing/2014/main" val="20002"/>
                    </a:ext>
                  </a:extLst>
                </a:gridCol>
                <a:gridCol w="682983">
                  <a:extLst>
                    <a:ext uri="{9D8B030D-6E8A-4147-A177-3AD203B41FA5}">
                      <a16:colId xmlns:a16="http://schemas.microsoft.com/office/drawing/2014/main" val="20003"/>
                    </a:ext>
                  </a:extLst>
                </a:gridCol>
                <a:gridCol w="662471">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792088">
                  <a:extLst>
                    <a:ext uri="{9D8B030D-6E8A-4147-A177-3AD203B41FA5}">
                      <a16:colId xmlns:a16="http://schemas.microsoft.com/office/drawing/2014/main" val="20008"/>
                    </a:ext>
                  </a:extLst>
                </a:gridCol>
                <a:gridCol w="1224135">
                  <a:extLst>
                    <a:ext uri="{9D8B030D-6E8A-4147-A177-3AD203B41FA5}">
                      <a16:colId xmlns:a16="http://schemas.microsoft.com/office/drawing/2014/main" val="20009"/>
                    </a:ext>
                  </a:extLst>
                </a:gridCol>
              </a:tblGrid>
              <a:tr h="648072">
                <a:tc>
                  <a:txBody>
                    <a:bodyPr/>
                    <a:lstStyle/>
                    <a:p>
                      <a:r>
                        <a:rPr lang="es-MX" sz="1400" b="1" dirty="0">
                          <a:solidFill>
                            <a:srgbClr val="002060"/>
                          </a:solidFill>
                        </a:rPr>
                        <a:t>PARTE DE LA PLANTA</a:t>
                      </a:r>
                    </a:p>
                  </a:txBody>
                  <a:tcPr>
                    <a:solidFill>
                      <a:srgbClr val="99FFCC"/>
                    </a:solidFill>
                  </a:tcPr>
                </a:tc>
                <a:tc>
                  <a:txBody>
                    <a:bodyPr/>
                    <a:lstStyle/>
                    <a:p>
                      <a:pPr algn="ctr"/>
                      <a:r>
                        <a:rPr lang="es-MX" sz="1400">
                          <a:solidFill>
                            <a:srgbClr val="002060"/>
                          </a:solidFill>
                        </a:rPr>
                        <a:t>MS</a:t>
                      </a:r>
                    </a:p>
                    <a:p>
                      <a:pPr algn="ctr"/>
                      <a:r>
                        <a:rPr lang="es-MX" sz="1400">
                          <a:solidFill>
                            <a:srgbClr val="002060"/>
                          </a:solidFill>
                        </a:rPr>
                        <a:t>%</a:t>
                      </a:r>
                      <a:endParaRPr lang="es-MX" sz="1400" dirty="0">
                        <a:solidFill>
                          <a:srgbClr val="002060"/>
                        </a:solidFill>
                      </a:endParaRPr>
                    </a:p>
                  </a:txBody>
                  <a:tcPr>
                    <a:solidFill>
                      <a:srgbClr val="99FFCC"/>
                    </a:solidFill>
                  </a:tcPr>
                </a:tc>
                <a:tc>
                  <a:txBody>
                    <a:bodyPr/>
                    <a:lstStyle/>
                    <a:p>
                      <a:r>
                        <a:rPr lang="es-MX" sz="1200">
                          <a:solidFill>
                            <a:srgbClr val="002060"/>
                          </a:solidFill>
                        </a:rPr>
                        <a:t>Ceniza</a:t>
                      </a:r>
                    </a:p>
                    <a:p>
                      <a:pPr algn="ctr"/>
                      <a:r>
                        <a:rPr lang="es-MX" sz="1400">
                          <a:solidFill>
                            <a:srgbClr val="002060"/>
                          </a:solidFill>
                        </a:rPr>
                        <a:t>%</a:t>
                      </a:r>
                    </a:p>
                  </a:txBody>
                  <a:tcPr>
                    <a:solidFill>
                      <a:srgbClr val="99FFCC"/>
                    </a:solidFill>
                  </a:tcPr>
                </a:tc>
                <a:tc>
                  <a:txBody>
                    <a:bodyPr/>
                    <a:lstStyle/>
                    <a:p>
                      <a:pPr algn="ctr"/>
                      <a:r>
                        <a:rPr lang="es-MX" sz="1400" dirty="0">
                          <a:solidFill>
                            <a:srgbClr val="002060"/>
                          </a:solidFill>
                        </a:rPr>
                        <a:t>E.E</a:t>
                      </a:r>
                    </a:p>
                    <a:p>
                      <a:pPr algn="ctr"/>
                      <a:r>
                        <a:rPr lang="es-MX" sz="1400" dirty="0">
                          <a:solidFill>
                            <a:srgbClr val="002060"/>
                          </a:solidFill>
                        </a:rPr>
                        <a:t>%</a:t>
                      </a:r>
                    </a:p>
                  </a:txBody>
                  <a:tcPr>
                    <a:solidFill>
                      <a:srgbClr val="99FFCC"/>
                    </a:solidFill>
                  </a:tcPr>
                </a:tc>
                <a:tc>
                  <a:txBody>
                    <a:bodyPr/>
                    <a:lstStyle/>
                    <a:p>
                      <a:pPr algn="ctr"/>
                      <a:r>
                        <a:rPr lang="es-MX" sz="1400" dirty="0">
                          <a:solidFill>
                            <a:srgbClr val="002060"/>
                          </a:solidFill>
                        </a:rPr>
                        <a:t>PB</a:t>
                      </a:r>
                    </a:p>
                    <a:p>
                      <a:pPr algn="ctr"/>
                      <a:r>
                        <a:rPr lang="es-MX" sz="1400" dirty="0">
                          <a:solidFill>
                            <a:srgbClr val="002060"/>
                          </a:solidFill>
                        </a:rPr>
                        <a:t>%</a:t>
                      </a:r>
                    </a:p>
                  </a:txBody>
                  <a:tcPr>
                    <a:solidFill>
                      <a:srgbClr val="99FFCC"/>
                    </a:solidFill>
                  </a:tcPr>
                </a:tc>
                <a:tc>
                  <a:txBody>
                    <a:bodyPr/>
                    <a:lstStyle/>
                    <a:p>
                      <a:pPr algn="ctr"/>
                      <a:r>
                        <a:rPr lang="es-MX" sz="1400" b="1" dirty="0">
                          <a:solidFill>
                            <a:srgbClr val="002060"/>
                          </a:solidFill>
                        </a:rPr>
                        <a:t>Fibra</a:t>
                      </a:r>
                    </a:p>
                    <a:p>
                      <a:pPr algn="ctr"/>
                      <a:r>
                        <a:rPr lang="es-MX" sz="1400" b="1" dirty="0">
                          <a:solidFill>
                            <a:srgbClr val="002060"/>
                          </a:solidFill>
                        </a:rPr>
                        <a:t>%</a:t>
                      </a:r>
                    </a:p>
                  </a:txBody>
                  <a:tcPr>
                    <a:solidFill>
                      <a:srgbClr val="99FFCC"/>
                    </a:solidFill>
                  </a:tcPr>
                </a:tc>
                <a:tc>
                  <a:txBody>
                    <a:bodyPr/>
                    <a:lstStyle/>
                    <a:p>
                      <a:pPr algn="ctr"/>
                      <a:r>
                        <a:rPr lang="es-MX" sz="1400" b="1" dirty="0">
                          <a:solidFill>
                            <a:srgbClr val="002060"/>
                          </a:solidFill>
                        </a:rPr>
                        <a:t>E.L.N</a:t>
                      </a:r>
                    </a:p>
                    <a:p>
                      <a:pPr algn="ctr"/>
                      <a:r>
                        <a:rPr lang="es-MX" sz="1400" b="1" dirty="0">
                          <a:solidFill>
                            <a:srgbClr val="002060"/>
                          </a:solidFill>
                        </a:rPr>
                        <a:t>%</a:t>
                      </a:r>
                    </a:p>
                  </a:txBody>
                  <a:tcPr>
                    <a:solidFill>
                      <a:srgbClr val="99FFCC"/>
                    </a:solidFill>
                  </a:tcPr>
                </a:tc>
                <a:tc>
                  <a:txBody>
                    <a:bodyPr/>
                    <a:lstStyle/>
                    <a:p>
                      <a:pPr algn="ctr"/>
                      <a:r>
                        <a:rPr lang="es-MX" sz="1400" b="1" dirty="0">
                          <a:solidFill>
                            <a:srgbClr val="002060"/>
                          </a:solidFill>
                        </a:rPr>
                        <a:t>FDN</a:t>
                      </a:r>
                    </a:p>
                    <a:p>
                      <a:pPr algn="ctr"/>
                      <a:r>
                        <a:rPr lang="es-MX" sz="1400" b="1" dirty="0">
                          <a:solidFill>
                            <a:srgbClr val="002060"/>
                          </a:solidFill>
                        </a:rPr>
                        <a:t>%</a:t>
                      </a:r>
                    </a:p>
                  </a:txBody>
                  <a:tcPr>
                    <a:solidFill>
                      <a:srgbClr val="99FFCC"/>
                    </a:solidFill>
                  </a:tcPr>
                </a:tc>
                <a:tc>
                  <a:txBody>
                    <a:bodyPr/>
                    <a:lstStyle/>
                    <a:p>
                      <a:pPr algn="ctr"/>
                      <a:r>
                        <a:rPr lang="es-MX" sz="1400" b="1" dirty="0">
                          <a:solidFill>
                            <a:srgbClr val="002060"/>
                          </a:solidFill>
                        </a:rPr>
                        <a:t>FDA</a:t>
                      </a:r>
                    </a:p>
                    <a:p>
                      <a:pPr algn="ctr"/>
                      <a:r>
                        <a:rPr lang="es-MX" sz="1400" b="1" dirty="0">
                          <a:solidFill>
                            <a:srgbClr val="002060"/>
                          </a:solidFill>
                        </a:rPr>
                        <a:t>%</a:t>
                      </a:r>
                    </a:p>
                  </a:txBody>
                  <a:tcPr>
                    <a:solidFill>
                      <a:srgbClr val="99FFCC"/>
                    </a:solidFill>
                  </a:tcPr>
                </a:tc>
                <a:tc>
                  <a:txBody>
                    <a:bodyPr/>
                    <a:lstStyle/>
                    <a:p>
                      <a:pPr algn="ctr"/>
                      <a:r>
                        <a:rPr lang="es-MX" sz="1400" b="1" dirty="0">
                          <a:solidFill>
                            <a:srgbClr val="002060"/>
                          </a:solidFill>
                        </a:rPr>
                        <a:t>Lignina</a:t>
                      </a:r>
                    </a:p>
                    <a:p>
                      <a:pPr algn="ctr"/>
                      <a:r>
                        <a:rPr lang="es-MX" sz="1400" b="1" dirty="0">
                          <a:solidFill>
                            <a:srgbClr val="002060"/>
                          </a:solidFill>
                        </a:rPr>
                        <a:t>%</a:t>
                      </a:r>
                    </a:p>
                  </a:txBody>
                  <a:tcPr>
                    <a:solidFill>
                      <a:srgbClr val="99FFCC"/>
                    </a:solidFill>
                  </a:tcPr>
                </a:tc>
                <a:extLst>
                  <a:ext uri="{0D108BD9-81ED-4DB2-BD59-A6C34878D82A}">
                    <a16:rowId xmlns:a16="http://schemas.microsoft.com/office/drawing/2014/main" val="10000"/>
                  </a:ext>
                </a:extLst>
              </a:tr>
              <a:tr h="606147">
                <a:tc>
                  <a:txBody>
                    <a:bodyPr/>
                    <a:lstStyle/>
                    <a:p>
                      <a:r>
                        <a:rPr lang="es-MX" sz="1400" b="1" dirty="0">
                          <a:solidFill>
                            <a:srgbClr val="002060"/>
                          </a:solidFill>
                        </a:rPr>
                        <a:t>Vaina</a:t>
                      </a:r>
                      <a:r>
                        <a:rPr lang="es-MX" sz="1400" b="1" baseline="0" dirty="0">
                          <a:solidFill>
                            <a:srgbClr val="002060"/>
                          </a:solidFill>
                        </a:rPr>
                        <a:t> completa</a:t>
                      </a:r>
                      <a:endParaRPr lang="es-MX" sz="1400" b="1" dirty="0">
                        <a:solidFill>
                          <a:srgbClr val="002060"/>
                        </a:solidFill>
                      </a:endParaRP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10,6</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FF0000"/>
                          </a:solidFill>
                        </a:rPr>
                        <a:t>7,69</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1,11</a:t>
                      </a:r>
                    </a:p>
                  </a:txBody>
                  <a:tcPr>
                    <a:solidFill>
                      <a:srgbClr val="99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a:solidFill>
                          <a:srgbClr val="00206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a:solidFill>
                            <a:srgbClr val="002060"/>
                          </a:solidFill>
                        </a:rPr>
                        <a:t>23,57</a:t>
                      </a:r>
                    </a:p>
                    <a:p>
                      <a:pPr algn="ctr"/>
                      <a:endParaRPr lang="es-MX" sz="1400" b="1" dirty="0">
                        <a:solidFill>
                          <a:srgbClr val="002060"/>
                        </a:solidFill>
                      </a:endParaRP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15,01</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52,62</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35,20</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25,97</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7,23</a:t>
                      </a:r>
                    </a:p>
                  </a:txBody>
                  <a:tcPr>
                    <a:solidFill>
                      <a:srgbClr val="99FFCC"/>
                    </a:solidFill>
                  </a:tcPr>
                </a:tc>
                <a:extLst>
                  <a:ext uri="{0D108BD9-81ED-4DB2-BD59-A6C34878D82A}">
                    <a16:rowId xmlns:a16="http://schemas.microsoft.com/office/drawing/2014/main" val="10001"/>
                  </a:ext>
                </a:extLst>
              </a:tr>
              <a:tr h="606147">
                <a:tc>
                  <a:txBody>
                    <a:bodyPr/>
                    <a:lstStyle/>
                    <a:p>
                      <a:endParaRPr lang="es-MX" sz="1400" b="1" dirty="0">
                        <a:solidFill>
                          <a:srgbClr val="002060"/>
                        </a:solidFill>
                      </a:endParaRPr>
                    </a:p>
                    <a:p>
                      <a:r>
                        <a:rPr lang="es-MX" sz="1400" b="1" dirty="0">
                          <a:solidFill>
                            <a:srgbClr val="002060"/>
                          </a:solidFill>
                        </a:rPr>
                        <a:t>Vaina</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7,18</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7,60</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0,93</a:t>
                      </a:r>
                    </a:p>
                  </a:txBody>
                  <a:tcPr>
                    <a:solidFill>
                      <a:srgbClr val="99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a:solidFill>
                          <a:srgbClr val="002060"/>
                        </a:solidFill>
                      </a:endParaRPr>
                    </a:p>
                    <a:p>
                      <a:pPr algn="ctr"/>
                      <a:r>
                        <a:rPr lang="es-MX" sz="1400" b="1" dirty="0">
                          <a:solidFill>
                            <a:srgbClr val="002060"/>
                          </a:solidFill>
                        </a:rPr>
                        <a:t>20,29</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FF0000"/>
                          </a:solidFill>
                        </a:rPr>
                        <a:t>23,12</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48,06</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42,10</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36,19</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6,44</a:t>
                      </a:r>
                    </a:p>
                  </a:txBody>
                  <a:tcPr>
                    <a:solidFill>
                      <a:srgbClr val="99FFCC"/>
                    </a:solidFill>
                  </a:tcPr>
                </a:tc>
                <a:extLst>
                  <a:ext uri="{0D108BD9-81ED-4DB2-BD59-A6C34878D82A}">
                    <a16:rowId xmlns:a16="http://schemas.microsoft.com/office/drawing/2014/main" val="10002"/>
                  </a:ext>
                </a:extLst>
              </a:tr>
              <a:tr h="606147">
                <a:tc>
                  <a:txBody>
                    <a:bodyPr/>
                    <a:lstStyle/>
                    <a:p>
                      <a:r>
                        <a:rPr lang="es-MX" sz="1400" b="1" dirty="0">
                          <a:solidFill>
                            <a:srgbClr val="002060"/>
                          </a:solidFill>
                        </a:rPr>
                        <a:t>Semilla integra</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FF0000"/>
                          </a:solidFill>
                        </a:rPr>
                        <a:t>22,55</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6,62</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0,8</a:t>
                      </a:r>
                    </a:p>
                  </a:txBody>
                  <a:tcPr>
                    <a:solidFill>
                      <a:srgbClr val="99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a:solidFill>
                          <a:srgbClr val="002060"/>
                        </a:solidFill>
                      </a:endParaRPr>
                    </a:p>
                    <a:p>
                      <a:pPr algn="ctr"/>
                      <a:r>
                        <a:rPr lang="es-MX" sz="1400" b="1" dirty="0">
                          <a:solidFill>
                            <a:srgbClr val="002060"/>
                          </a:solidFill>
                        </a:rPr>
                        <a:t>22,70</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7,27</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62,61</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26,60</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12,70</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4,65</a:t>
                      </a:r>
                    </a:p>
                  </a:txBody>
                  <a:tcPr>
                    <a:solidFill>
                      <a:srgbClr val="99FFCC"/>
                    </a:solidFill>
                  </a:tcPr>
                </a:tc>
                <a:extLst>
                  <a:ext uri="{0D108BD9-81ED-4DB2-BD59-A6C34878D82A}">
                    <a16:rowId xmlns:a16="http://schemas.microsoft.com/office/drawing/2014/main" val="10003"/>
                  </a:ext>
                </a:extLst>
              </a:tr>
              <a:tr h="606147">
                <a:tc>
                  <a:txBody>
                    <a:bodyPr/>
                    <a:lstStyle/>
                    <a:p>
                      <a:r>
                        <a:rPr lang="es-MX" sz="1400" b="1" dirty="0">
                          <a:solidFill>
                            <a:srgbClr val="002060"/>
                          </a:solidFill>
                        </a:rPr>
                        <a:t>Semilla sin cutícula</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21,67</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7,10</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0,79</a:t>
                      </a:r>
                    </a:p>
                  </a:txBody>
                  <a:tcPr>
                    <a:solidFill>
                      <a:srgbClr val="99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a:solidFill>
                          <a:srgbClr val="00206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a:solidFill>
                            <a:srgbClr val="002060"/>
                          </a:solidFill>
                        </a:rPr>
                        <a:t>24,15</a:t>
                      </a:r>
                    </a:p>
                    <a:p>
                      <a:pPr algn="ctr"/>
                      <a:endParaRPr lang="es-MX" sz="1400" b="1" dirty="0">
                        <a:solidFill>
                          <a:srgbClr val="002060"/>
                        </a:solidFill>
                      </a:endParaRP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4,76</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FF0000"/>
                          </a:solidFill>
                        </a:rPr>
                        <a:t>63,20</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17,30</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7,46</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1,86</a:t>
                      </a:r>
                    </a:p>
                  </a:txBody>
                  <a:tcPr>
                    <a:solidFill>
                      <a:srgbClr val="99FFCC"/>
                    </a:solidFill>
                  </a:tcPr>
                </a:tc>
                <a:extLst>
                  <a:ext uri="{0D108BD9-81ED-4DB2-BD59-A6C34878D82A}">
                    <a16:rowId xmlns:a16="http://schemas.microsoft.com/office/drawing/2014/main" val="10004"/>
                  </a:ext>
                </a:extLst>
              </a:tr>
              <a:tr h="606147">
                <a:tc>
                  <a:txBody>
                    <a:bodyPr/>
                    <a:lstStyle/>
                    <a:p>
                      <a:endParaRPr lang="es-MX" sz="1400" b="1" dirty="0">
                        <a:solidFill>
                          <a:srgbClr val="002060"/>
                        </a:solidFill>
                      </a:endParaRPr>
                    </a:p>
                    <a:p>
                      <a:r>
                        <a:rPr lang="es-MX" sz="1400" b="1" dirty="0">
                          <a:solidFill>
                            <a:srgbClr val="002060"/>
                          </a:solidFill>
                        </a:rPr>
                        <a:t>Cutícula</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17,92</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4,56</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FF0000"/>
                          </a:solidFill>
                        </a:rPr>
                        <a:t>1,14</a:t>
                      </a:r>
                    </a:p>
                  </a:txBody>
                  <a:tcPr>
                    <a:solidFill>
                      <a:srgbClr val="99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a:solidFill>
                          <a:srgbClr val="002060"/>
                        </a:solidFill>
                      </a:endParaRPr>
                    </a:p>
                    <a:p>
                      <a:pPr algn="ctr"/>
                      <a:r>
                        <a:rPr lang="es-MX" sz="1400" b="1" dirty="0">
                          <a:solidFill>
                            <a:srgbClr val="FF0000"/>
                          </a:solidFill>
                        </a:rPr>
                        <a:t>27,05</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22,13</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45,13</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FF0000"/>
                          </a:solidFill>
                        </a:rPr>
                        <a:t>66,80</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002060"/>
                          </a:solidFill>
                        </a:rPr>
                        <a:t>52,5</a:t>
                      </a:r>
                    </a:p>
                  </a:txBody>
                  <a:tcPr>
                    <a:solidFill>
                      <a:srgbClr val="99FFCC"/>
                    </a:solidFill>
                  </a:tcPr>
                </a:tc>
                <a:tc>
                  <a:txBody>
                    <a:bodyPr/>
                    <a:lstStyle/>
                    <a:p>
                      <a:pPr algn="ctr"/>
                      <a:endParaRPr lang="es-MX" sz="1400" b="1" dirty="0">
                        <a:solidFill>
                          <a:srgbClr val="002060"/>
                        </a:solidFill>
                      </a:endParaRPr>
                    </a:p>
                    <a:p>
                      <a:pPr algn="ctr"/>
                      <a:r>
                        <a:rPr lang="es-MX" sz="1400" b="1" dirty="0">
                          <a:solidFill>
                            <a:srgbClr val="FF0000"/>
                          </a:solidFill>
                        </a:rPr>
                        <a:t>34,32</a:t>
                      </a:r>
                    </a:p>
                  </a:txBody>
                  <a:tcPr>
                    <a:solidFill>
                      <a:srgbClr val="99FFCC"/>
                    </a:solidFill>
                  </a:tcPr>
                </a:tc>
                <a:extLst>
                  <a:ext uri="{0D108BD9-81ED-4DB2-BD59-A6C34878D82A}">
                    <a16:rowId xmlns:a16="http://schemas.microsoft.com/office/drawing/2014/main" val="10005"/>
                  </a:ext>
                </a:extLst>
              </a:tr>
            </a:tbl>
          </a:graphicData>
        </a:graphic>
      </p:graphicFrame>
      <p:sp>
        <p:nvSpPr>
          <p:cNvPr id="6" name="Rectángulo 5"/>
          <p:cNvSpPr/>
          <p:nvPr/>
        </p:nvSpPr>
        <p:spPr>
          <a:xfrm>
            <a:off x="395536" y="3356992"/>
            <a:ext cx="8424936" cy="784830"/>
          </a:xfrm>
          <a:prstGeom prst="rect">
            <a:avLst/>
          </a:prstGeom>
        </p:spPr>
        <p:txBody>
          <a:bodyPr wrap="square">
            <a:spAutoFit/>
          </a:bodyPr>
          <a:lstStyle/>
          <a:p>
            <a:pPr>
              <a:lnSpc>
                <a:spcPct val="150000"/>
              </a:lnSpc>
            </a:pPr>
            <a:endParaRPr lang="es-ES" dirty="0">
              <a:latin typeface="+mn-lt"/>
              <a:ea typeface="Times New Roman" panose="02020603050405020304" pitchFamily="18" charset="0"/>
            </a:endParaRPr>
          </a:p>
          <a:p>
            <a:endParaRPr lang="es-MX" dirty="0"/>
          </a:p>
        </p:txBody>
      </p:sp>
    </p:spTree>
    <p:extLst>
      <p:ext uri="{BB962C8B-B14F-4D97-AF65-F5344CB8AC3E}">
        <p14:creationId xmlns:p14="http://schemas.microsoft.com/office/powerpoint/2010/main" val="23392135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21598"/>
            <a:ext cx="8424936" cy="830997"/>
          </a:xfrm>
          <a:prstGeom prst="rect">
            <a:avLst/>
          </a:prstGeom>
          <a:noFill/>
        </p:spPr>
        <p:txBody>
          <a:bodyPr wrap="square" rtlCol="0">
            <a:spAutoFit/>
          </a:bodyPr>
          <a:lstStyle/>
          <a:p>
            <a:pPr algn="ctr"/>
            <a:r>
              <a:rPr lang="es-ES" sz="2400" b="1" dirty="0">
                <a:solidFill>
                  <a:srgbClr val="0070C0"/>
                </a:solidFill>
              </a:rPr>
              <a:t>Composición química de las vainas en la etapa II (producción de vaina) del porotón</a:t>
            </a:r>
            <a:endParaRPr lang="es-EC" sz="2400" b="1" dirty="0">
              <a:solidFill>
                <a:srgbClr val="0070C0"/>
              </a:solidFill>
            </a:endParaRPr>
          </a:p>
        </p:txBody>
      </p:sp>
      <p:sp>
        <p:nvSpPr>
          <p:cNvPr id="6" name="Rectángulo 5"/>
          <p:cNvSpPr/>
          <p:nvPr/>
        </p:nvSpPr>
        <p:spPr>
          <a:xfrm>
            <a:off x="395536" y="3356992"/>
            <a:ext cx="8424936" cy="784830"/>
          </a:xfrm>
          <a:prstGeom prst="rect">
            <a:avLst/>
          </a:prstGeom>
        </p:spPr>
        <p:txBody>
          <a:bodyPr wrap="square">
            <a:spAutoFit/>
          </a:bodyPr>
          <a:lstStyle/>
          <a:p>
            <a:pPr>
              <a:lnSpc>
                <a:spcPct val="150000"/>
              </a:lnSpc>
            </a:pPr>
            <a:endParaRPr lang="es-ES" dirty="0">
              <a:latin typeface="+mn-lt"/>
              <a:ea typeface="Times New Roman" panose="02020603050405020304" pitchFamily="18" charset="0"/>
            </a:endParaRPr>
          </a:p>
          <a:p>
            <a:endParaRPr lang="es-MX" dirty="0"/>
          </a:p>
        </p:txBody>
      </p:sp>
      <p:sp>
        <p:nvSpPr>
          <p:cNvPr id="7" name="Rectángulo 6"/>
          <p:cNvSpPr/>
          <p:nvPr/>
        </p:nvSpPr>
        <p:spPr>
          <a:xfrm>
            <a:off x="557003" y="1052736"/>
            <a:ext cx="8280920" cy="5509200"/>
          </a:xfrm>
          <a:prstGeom prst="rect">
            <a:avLst/>
          </a:prstGeom>
        </p:spPr>
        <p:txBody>
          <a:bodyPr wrap="square">
            <a:spAutoFit/>
          </a:bodyPr>
          <a:lstStyle/>
          <a:p>
            <a:pPr algn="just">
              <a:lnSpc>
                <a:spcPct val="200000"/>
              </a:lnSpc>
              <a:spcBef>
                <a:spcPts val="1200"/>
              </a:spcBef>
              <a:spcAft>
                <a:spcPts val="1200"/>
              </a:spcAft>
            </a:pPr>
            <a:r>
              <a:rPr lang="es-ES" sz="1200" dirty="0">
                <a:latin typeface="+mn-lt"/>
                <a:ea typeface="Times New Roman" panose="02020603050405020304" pitchFamily="18" charset="0"/>
              </a:rPr>
              <a:t>Los análisis realizados por los laboratorios de la Universidad de Colombia sede Palmira en 1987, reportaron los valores de proteína tanto para la semilla joven, así como para la semilla madura donde el contenido de proteína fue de 26,16% y 23,57% respectivamente. El porcentaje de cenizas en semilla joven es de 5,24% y en semilla madura en 5,00% en el estudio realizado en Palmira, que comparando con los resultados obtenidos en esta investigación fue de 6,625% que supera los obtenidos en los obtenido s en Colombia esto debe darse por los factores externos como calidad de suelo, temperatura, humedad y otros factores externos.</a:t>
            </a:r>
          </a:p>
          <a:p>
            <a:pPr algn="just">
              <a:lnSpc>
                <a:spcPct val="200000"/>
              </a:lnSpc>
              <a:spcBef>
                <a:spcPts val="1200"/>
              </a:spcBef>
              <a:spcAft>
                <a:spcPts val="1200"/>
              </a:spcAft>
            </a:pPr>
            <a:r>
              <a:rPr lang="es-ES" sz="1200" dirty="0">
                <a:latin typeface="+mn-lt"/>
                <a:ea typeface="Times New Roman" panose="02020603050405020304" pitchFamily="18" charset="0"/>
              </a:rPr>
              <a:t>En la  Universidad de Colombia sede Palmira en 1987 por el doctor, </a:t>
            </a:r>
            <a:r>
              <a:rPr lang="es-MX" sz="1200" dirty="0">
                <a:latin typeface="+mn-lt"/>
                <a:ea typeface="Times New Roman" panose="02020603050405020304" pitchFamily="18" charset="0"/>
              </a:rPr>
              <a:t>(Owen, 1959)</a:t>
            </a:r>
            <a:r>
              <a:rPr lang="es-ES" sz="1200" dirty="0">
                <a:latin typeface="+mn-lt"/>
                <a:ea typeface="Times New Roman" panose="02020603050405020304" pitchFamily="18" charset="0"/>
              </a:rPr>
              <a:t>. Obtuvieron en fibra cruda para semilla joven y semilla adulta de 8,44% y 8,73% respectivamente. En el Perú según </a:t>
            </a:r>
            <a:r>
              <a:rPr lang="es-MX" sz="1200" dirty="0">
                <a:latin typeface="+mn-lt"/>
                <a:ea typeface="Times New Roman" panose="02020603050405020304" pitchFamily="18" charset="0"/>
              </a:rPr>
              <a:t>(J. Guevara1 p. díaz¹, 2013)</a:t>
            </a:r>
            <a:r>
              <a:rPr lang="es-ES" sz="1200" dirty="0">
                <a:latin typeface="+mn-lt"/>
                <a:ea typeface="Times New Roman" panose="02020603050405020304" pitchFamily="18" charset="0"/>
              </a:rPr>
              <a:t> , una alternativa balanceada para cuyes con niveles inclusión del 1 y 2%, con buenos resultados con la adición del 2%. Otro estudio realizado por </a:t>
            </a:r>
            <a:r>
              <a:rPr lang="es-MX" sz="1200" dirty="0">
                <a:latin typeface="+mn-lt"/>
                <a:ea typeface="Times New Roman" panose="02020603050405020304" pitchFamily="18" charset="0"/>
              </a:rPr>
              <a:t>(Morillo, y otros, 2013)</a:t>
            </a:r>
            <a:r>
              <a:rPr lang="es-ES" sz="1200" dirty="0">
                <a:latin typeface="+mn-lt"/>
                <a:ea typeface="Times New Roman" panose="02020603050405020304" pitchFamily="18" charset="0"/>
              </a:rPr>
              <a:t>, cuyo estudio fue la sustitución total de la harina de pescado, por harina de porotón y harina de soya conduciría a buenos resultados para la alimentación de alevines de </a:t>
            </a:r>
            <a:r>
              <a:rPr lang="es-ES" sz="1200" i="1" dirty="0">
                <a:latin typeface="+mn-lt"/>
                <a:ea typeface="Times New Roman" panose="02020603050405020304" pitchFamily="18" charset="0"/>
              </a:rPr>
              <a:t>Colossoma macropomum</a:t>
            </a:r>
            <a:r>
              <a:rPr lang="es-ES" sz="1200" dirty="0">
                <a:latin typeface="+mn-lt"/>
                <a:ea typeface="Times New Roman" panose="02020603050405020304" pitchFamily="18" charset="0"/>
              </a:rPr>
              <a:t> (cachama negra). </a:t>
            </a:r>
            <a:endParaRPr lang="es-MX" sz="1200" dirty="0">
              <a:latin typeface="+mn-lt"/>
            </a:endParaRPr>
          </a:p>
          <a:p>
            <a:pPr algn="just">
              <a:lnSpc>
                <a:spcPct val="200000"/>
              </a:lnSpc>
              <a:spcBef>
                <a:spcPts val="1200"/>
              </a:spcBef>
              <a:spcAft>
                <a:spcPts val="1200"/>
              </a:spcAft>
            </a:pPr>
            <a:endParaRPr lang="es-MX"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422897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188640"/>
            <a:ext cx="8640960" cy="830997"/>
          </a:xfrm>
          <a:prstGeom prst="rect">
            <a:avLst/>
          </a:prstGeom>
          <a:noFill/>
        </p:spPr>
        <p:txBody>
          <a:bodyPr wrap="square" rtlCol="0">
            <a:spAutoFit/>
          </a:bodyPr>
          <a:lstStyle/>
          <a:p>
            <a:pPr algn="ctr"/>
            <a:r>
              <a:rPr lang="es-EC" sz="2400" b="1" dirty="0">
                <a:solidFill>
                  <a:srgbClr val="0070C0"/>
                </a:solidFill>
              </a:rPr>
              <a:t>Análisis de energía metabolizable, digerible y energía bruta expresadas en Mcal/kg, de las vainas del porotón</a:t>
            </a:r>
          </a:p>
        </p:txBody>
      </p:sp>
      <p:graphicFrame>
        <p:nvGraphicFramePr>
          <p:cNvPr id="5" name="Tabla 4"/>
          <p:cNvGraphicFramePr>
            <a:graphicFrameLocks noGrp="1"/>
          </p:cNvGraphicFramePr>
          <p:nvPr>
            <p:extLst>
              <p:ext uri="{D42A27DB-BD31-4B8C-83A1-F6EECF244321}">
                <p14:modId xmlns:p14="http://schemas.microsoft.com/office/powerpoint/2010/main" val="1023903145"/>
              </p:ext>
            </p:extLst>
          </p:nvPr>
        </p:nvGraphicFramePr>
        <p:xfrm>
          <a:off x="2123728" y="1340768"/>
          <a:ext cx="5292587" cy="4385617"/>
        </p:xfrm>
        <a:graphic>
          <a:graphicData uri="http://schemas.openxmlformats.org/drawingml/2006/table">
            <a:tbl>
              <a:tblPr firstRow="1" bandRow="1">
                <a:tableStyleId>{5C22544A-7EE6-4342-B048-85BDC9FD1C3A}</a:tableStyleId>
              </a:tblPr>
              <a:tblGrid>
                <a:gridCol w="1245314">
                  <a:extLst>
                    <a:ext uri="{9D8B030D-6E8A-4147-A177-3AD203B41FA5}">
                      <a16:colId xmlns:a16="http://schemas.microsoft.com/office/drawing/2014/main" val="20000"/>
                    </a:ext>
                  </a:extLst>
                </a:gridCol>
                <a:gridCol w="1349091">
                  <a:extLst>
                    <a:ext uri="{9D8B030D-6E8A-4147-A177-3AD203B41FA5}">
                      <a16:colId xmlns:a16="http://schemas.microsoft.com/office/drawing/2014/main" val="20001"/>
                    </a:ext>
                  </a:extLst>
                </a:gridCol>
                <a:gridCol w="1349091">
                  <a:extLst>
                    <a:ext uri="{9D8B030D-6E8A-4147-A177-3AD203B41FA5}">
                      <a16:colId xmlns:a16="http://schemas.microsoft.com/office/drawing/2014/main" val="20002"/>
                    </a:ext>
                  </a:extLst>
                </a:gridCol>
                <a:gridCol w="1349091">
                  <a:extLst>
                    <a:ext uri="{9D8B030D-6E8A-4147-A177-3AD203B41FA5}">
                      <a16:colId xmlns:a16="http://schemas.microsoft.com/office/drawing/2014/main" val="20003"/>
                    </a:ext>
                  </a:extLst>
                </a:gridCol>
              </a:tblGrid>
              <a:tr h="922784">
                <a:tc>
                  <a:txBody>
                    <a:bodyPr/>
                    <a:lstStyle/>
                    <a:p>
                      <a:endParaRPr lang="es-MX" sz="1600" b="1" dirty="0">
                        <a:solidFill>
                          <a:srgbClr val="002060"/>
                        </a:solidFill>
                      </a:endParaRPr>
                    </a:p>
                    <a:p>
                      <a:r>
                        <a:rPr lang="es-MX" sz="1600" b="1" dirty="0">
                          <a:solidFill>
                            <a:srgbClr val="002060"/>
                          </a:solidFill>
                        </a:rPr>
                        <a:t>PARTE DE LA PLANTA</a:t>
                      </a:r>
                    </a:p>
                  </a:txBody>
                  <a:tcPr>
                    <a:solidFill>
                      <a:srgbClr val="99FFCC"/>
                    </a:solidFill>
                  </a:tcPr>
                </a:tc>
                <a:tc>
                  <a:txBody>
                    <a:bodyPr/>
                    <a:lstStyle/>
                    <a:p>
                      <a:pPr algn="ctr"/>
                      <a:endParaRPr lang="es-MX" sz="1400" dirty="0">
                        <a:solidFill>
                          <a:srgbClr val="002060"/>
                        </a:solidFill>
                      </a:endParaRPr>
                    </a:p>
                    <a:p>
                      <a:pPr algn="ctr"/>
                      <a:r>
                        <a:rPr lang="es-MX" sz="1400" dirty="0">
                          <a:solidFill>
                            <a:srgbClr val="002060"/>
                          </a:solidFill>
                        </a:rPr>
                        <a:t>Energía</a:t>
                      </a:r>
                      <a:r>
                        <a:rPr lang="es-MX" sz="1400" baseline="0" dirty="0">
                          <a:solidFill>
                            <a:srgbClr val="002060"/>
                          </a:solidFill>
                        </a:rPr>
                        <a:t> Bruta</a:t>
                      </a:r>
                    </a:p>
                    <a:p>
                      <a:pPr algn="ctr"/>
                      <a:r>
                        <a:rPr lang="es-MX" sz="1400" baseline="0" dirty="0">
                          <a:solidFill>
                            <a:srgbClr val="002060"/>
                          </a:solidFill>
                        </a:rPr>
                        <a:t>Mcal/kg</a:t>
                      </a:r>
                      <a:endParaRPr lang="es-MX" sz="1400" dirty="0">
                        <a:solidFill>
                          <a:srgbClr val="002060"/>
                        </a:solidFill>
                      </a:endParaRPr>
                    </a:p>
                  </a:txBody>
                  <a:tcPr>
                    <a:solidFill>
                      <a:srgbClr val="99FFCC"/>
                    </a:solidFill>
                  </a:tcPr>
                </a:tc>
                <a:tc>
                  <a:txBody>
                    <a:bodyPr/>
                    <a:lstStyle/>
                    <a:p>
                      <a:endParaRPr lang="es-MX" sz="1400" dirty="0">
                        <a:solidFill>
                          <a:srgbClr val="002060"/>
                        </a:solidFill>
                      </a:endParaRPr>
                    </a:p>
                    <a:p>
                      <a:r>
                        <a:rPr lang="es-MX" sz="1400" dirty="0">
                          <a:solidFill>
                            <a:srgbClr val="002060"/>
                          </a:solidFill>
                        </a:rPr>
                        <a:t>Energía</a:t>
                      </a:r>
                      <a:r>
                        <a:rPr lang="es-MX" sz="1400" baseline="0" dirty="0">
                          <a:solidFill>
                            <a:srgbClr val="002060"/>
                          </a:solidFill>
                        </a:rPr>
                        <a:t> Digerible</a:t>
                      </a:r>
                    </a:p>
                    <a:p>
                      <a:r>
                        <a:rPr lang="es-MX" sz="1400" baseline="0" dirty="0">
                          <a:solidFill>
                            <a:srgbClr val="002060"/>
                          </a:solidFill>
                        </a:rPr>
                        <a:t>Mcal/Kg</a:t>
                      </a:r>
                      <a:endParaRPr lang="es-MX" sz="1400" dirty="0">
                        <a:solidFill>
                          <a:srgbClr val="002060"/>
                        </a:solidFill>
                      </a:endParaRPr>
                    </a:p>
                  </a:txBody>
                  <a:tcPr>
                    <a:solidFill>
                      <a:srgbClr val="99FFCC"/>
                    </a:solidFill>
                  </a:tcPr>
                </a:tc>
                <a:tc>
                  <a:txBody>
                    <a:bodyPr/>
                    <a:lstStyle/>
                    <a:p>
                      <a:pPr algn="ctr"/>
                      <a:endParaRPr lang="es-MX" sz="1400" dirty="0">
                        <a:solidFill>
                          <a:srgbClr val="002060"/>
                        </a:solidFill>
                      </a:endParaRPr>
                    </a:p>
                    <a:p>
                      <a:pPr algn="ctr"/>
                      <a:r>
                        <a:rPr lang="es-MX" sz="1400" dirty="0">
                          <a:solidFill>
                            <a:srgbClr val="002060"/>
                          </a:solidFill>
                        </a:rPr>
                        <a:t>Energía</a:t>
                      </a:r>
                      <a:r>
                        <a:rPr lang="es-MX" sz="1400" baseline="0" dirty="0">
                          <a:solidFill>
                            <a:srgbClr val="002060"/>
                          </a:solidFill>
                        </a:rPr>
                        <a:t> Metabolizable</a:t>
                      </a:r>
                    </a:p>
                    <a:p>
                      <a:pPr algn="ctr"/>
                      <a:r>
                        <a:rPr lang="es-MX" sz="1400" baseline="0" dirty="0">
                          <a:solidFill>
                            <a:srgbClr val="002060"/>
                          </a:solidFill>
                        </a:rPr>
                        <a:t>Mca/Kg</a:t>
                      </a:r>
                      <a:endParaRPr lang="es-MX" sz="1400" dirty="0">
                        <a:solidFill>
                          <a:srgbClr val="002060"/>
                        </a:solidFill>
                      </a:endParaRPr>
                    </a:p>
                  </a:txBody>
                  <a:tcPr>
                    <a:solidFill>
                      <a:srgbClr val="99FFCC"/>
                    </a:solidFill>
                  </a:tcPr>
                </a:tc>
                <a:extLst>
                  <a:ext uri="{0D108BD9-81ED-4DB2-BD59-A6C34878D82A}">
                    <a16:rowId xmlns:a16="http://schemas.microsoft.com/office/drawing/2014/main" val="10000"/>
                  </a:ext>
                </a:extLst>
              </a:tr>
              <a:tr h="671532">
                <a:tc>
                  <a:txBody>
                    <a:bodyPr/>
                    <a:lstStyle/>
                    <a:p>
                      <a:endParaRPr lang="es-MX" sz="1400" b="1" dirty="0">
                        <a:solidFill>
                          <a:srgbClr val="002060"/>
                        </a:solidFill>
                      </a:endParaRPr>
                    </a:p>
                    <a:p>
                      <a:r>
                        <a:rPr lang="es-MX" sz="1400" b="1" dirty="0">
                          <a:solidFill>
                            <a:srgbClr val="002060"/>
                          </a:solidFill>
                        </a:rPr>
                        <a:t>Vaina</a:t>
                      </a:r>
                      <a:r>
                        <a:rPr lang="es-MX" sz="1400" b="1" baseline="0" dirty="0">
                          <a:solidFill>
                            <a:srgbClr val="002060"/>
                          </a:solidFill>
                        </a:rPr>
                        <a:t> completa</a:t>
                      </a:r>
                      <a:endParaRPr lang="es-MX" sz="1400" b="1" dirty="0">
                        <a:solidFill>
                          <a:srgbClr val="002060"/>
                        </a:solidFill>
                      </a:endParaRPr>
                    </a:p>
                  </a:txBody>
                  <a:tcPr>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4,29</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2,85</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2,34</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extLst>
                  <a:ext uri="{0D108BD9-81ED-4DB2-BD59-A6C34878D82A}">
                    <a16:rowId xmlns:a16="http://schemas.microsoft.com/office/drawing/2014/main" val="10001"/>
                  </a:ext>
                </a:extLst>
              </a:tr>
              <a:tr h="601525">
                <a:tc>
                  <a:txBody>
                    <a:bodyPr/>
                    <a:lstStyle/>
                    <a:p>
                      <a:endParaRPr lang="es-MX" sz="1400" b="1" dirty="0">
                        <a:solidFill>
                          <a:srgbClr val="002060"/>
                        </a:solidFill>
                      </a:endParaRPr>
                    </a:p>
                    <a:p>
                      <a:r>
                        <a:rPr lang="es-MX" sz="1400" b="1" dirty="0">
                          <a:solidFill>
                            <a:srgbClr val="002060"/>
                          </a:solidFill>
                        </a:rPr>
                        <a:t>Vaina</a:t>
                      </a:r>
                    </a:p>
                  </a:txBody>
                  <a:tcPr>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4,27</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2,75</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2,25</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extLst>
                  <a:ext uri="{0D108BD9-81ED-4DB2-BD59-A6C34878D82A}">
                    <a16:rowId xmlns:a16="http://schemas.microsoft.com/office/drawing/2014/main" val="10002"/>
                  </a:ext>
                </a:extLst>
              </a:tr>
              <a:tr h="671532">
                <a:tc>
                  <a:txBody>
                    <a:bodyPr/>
                    <a:lstStyle/>
                    <a:p>
                      <a:endParaRPr lang="es-MX" sz="1400" b="1" dirty="0">
                        <a:solidFill>
                          <a:srgbClr val="002060"/>
                        </a:solidFill>
                      </a:endParaRPr>
                    </a:p>
                    <a:p>
                      <a:r>
                        <a:rPr lang="es-MX" sz="1400" b="1" dirty="0">
                          <a:solidFill>
                            <a:srgbClr val="002060"/>
                          </a:solidFill>
                        </a:rPr>
                        <a:t>Semilla integra</a:t>
                      </a:r>
                    </a:p>
                  </a:txBody>
                  <a:tcPr>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4,27</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3,10</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2,54</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extLst>
                  <a:ext uri="{0D108BD9-81ED-4DB2-BD59-A6C34878D82A}">
                    <a16:rowId xmlns:a16="http://schemas.microsoft.com/office/drawing/2014/main" val="10003"/>
                  </a:ext>
                </a:extLst>
              </a:tr>
              <a:tr h="675729">
                <a:tc>
                  <a:txBody>
                    <a:bodyPr/>
                    <a:lstStyle/>
                    <a:p>
                      <a:r>
                        <a:rPr lang="es-MX" sz="1400" b="1" dirty="0">
                          <a:solidFill>
                            <a:srgbClr val="002060"/>
                          </a:solidFill>
                        </a:rPr>
                        <a:t>Semilla sin cutícula</a:t>
                      </a:r>
                    </a:p>
                  </a:txBody>
                  <a:tcPr>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4,26</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3,07</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2,51</a:t>
                      </a:r>
                    </a:p>
                    <a:p>
                      <a:pPr algn="ctr">
                        <a:lnSpc>
                          <a:spcPct val="115000"/>
                        </a:lnSpc>
                        <a:spcAft>
                          <a:spcPts val="0"/>
                        </a:spcAft>
                      </a:pP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extLst>
                  <a:ext uri="{0D108BD9-81ED-4DB2-BD59-A6C34878D82A}">
                    <a16:rowId xmlns:a16="http://schemas.microsoft.com/office/drawing/2014/main" val="10004"/>
                  </a:ext>
                </a:extLst>
              </a:tr>
              <a:tr h="475668">
                <a:tc>
                  <a:txBody>
                    <a:bodyPr/>
                    <a:lstStyle/>
                    <a:p>
                      <a:endParaRPr lang="es-MX" sz="1400" b="1" dirty="0">
                        <a:solidFill>
                          <a:srgbClr val="002060"/>
                        </a:solidFill>
                      </a:endParaRPr>
                    </a:p>
                    <a:p>
                      <a:r>
                        <a:rPr lang="es-MX" sz="1400" b="1" dirty="0">
                          <a:solidFill>
                            <a:srgbClr val="002060"/>
                          </a:solidFill>
                        </a:rPr>
                        <a:t>Cutícula</a:t>
                      </a:r>
                    </a:p>
                  </a:txBody>
                  <a:tcPr>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4,49</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3,16</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2,59</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extLst>
                  <a:ext uri="{0D108BD9-81ED-4DB2-BD59-A6C34878D82A}">
                    <a16:rowId xmlns:a16="http://schemas.microsoft.com/office/drawing/2014/main" val="10005"/>
                  </a:ext>
                </a:extLst>
              </a:tr>
            </a:tbl>
          </a:graphicData>
        </a:graphic>
      </p:graphicFrame>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Tree>
    <p:extLst>
      <p:ext uri="{BB962C8B-B14F-4D97-AF65-F5344CB8AC3E}">
        <p14:creationId xmlns:p14="http://schemas.microsoft.com/office/powerpoint/2010/main" val="28818644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836712"/>
            <a:ext cx="8568952" cy="830997"/>
          </a:xfrm>
          <a:prstGeom prst="rect">
            <a:avLst/>
          </a:prstGeom>
          <a:noFill/>
        </p:spPr>
        <p:txBody>
          <a:bodyPr wrap="square" rtlCol="0">
            <a:spAutoFit/>
          </a:bodyPr>
          <a:lstStyle/>
          <a:p>
            <a:pPr algn="ctr"/>
            <a:r>
              <a:rPr lang="es-ES" sz="2400" b="1" dirty="0">
                <a:solidFill>
                  <a:srgbClr val="0070C0"/>
                </a:solidFill>
              </a:rPr>
              <a:t>Análisis de macrominerales de las vainas de la etapa II del porotón</a:t>
            </a:r>
            <a:endParaRPr lang="es-EC" sz="2400" b="1" dirty="0">
              <a:solidFill>
                <a:srgbClr val="0070C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3150996018"/>
              </p:ext>
            </p:extLst>
          </p:nvPr>
        </p:nvGraphicFramePr>
        <p:xfrm>
          <a:off x="1403648" y="1692679"/>
          <a:ext cx="6480720" cy="4138969"/>
        </p:xfrm>
        <a:graphic>
          <a:graphicData uri="http://schemas.openxmlformats.org/drawingml/2006/table">
            <a:tbl>
              <a:tblPr firstRow="1" bandRow="1">
                <a:tableStyleId>{5C22544A-7EE6-4342-B048-85BDC9FD1C3A}</a:tableStyleId>
              </a:tblPr>
              <a:tblGrid>
                <a:gridCol w="1336811">
                  <a:extLst>
                    <a:ext uri="{9D8B030D-6E8A-4147-A177-3AD203B41FA5}">
                      <a16:colId xmlns:a16="http://schemas.microsoft.com/office/drawing/2014/main" val="20000"/>
                    </a:ext>
                  </a:extLst>
                </a:gridCol>
                <a:gridCol w="926606">
                  <a:extLst>
                    <a:ext uri="{9D8B030D-6E8A-4147-A177-3AD203B41FA5}">
                      <a16:colId xmlns:a16="http://schemas.microsoft.com/office/drawing/2014/main" val="20001"/>
                    </a:ext>
                  </a:extLst>
                </a:gridCol>
                <a:gridCol w="1345976">
                  <a:extLst>
                    <a:ext uri="{9D8B030D-6E8A-4147-A177-3AD203B41FA5}">
                      <a16:colId xmlns:a16="http://schemas.microsoft.com/office/drawing/2014/main" val="20002"/>
                    </a:ext>
                  </a:extLst>
                </a:gridCol>
                <a:gridCol w="917441">
                  <a:extLst>
                    <a:ext uri="{9D8B030D-6E8A-4147-A177-3AD203B41FA5}">
                      <a16:colId xmlns:a16="http://schemas.microsoft.com/office/drawing/2014/main" val="20003"/>
                    </a:ext>
                  </a:extLst>
                </a:gridCol>
                <a:gridCol w="889887">
                  <a:extLst>
                    <a:ext uri="{9D8B030D-6E8A-4147-A177-3AD203B41FA5}">
                      <a16:colId xmlns:a16="http://schemas.microsoft.com/office/drawing/2014/main" val="20004"/>
                    </a:ext>
                  </a:extLst>
                </a:gridCol>
                <a:gridCol w="1063999">
                  <a:extLst>
                    <a:ext uri="{9D8B030D-6E8A-4147-A177-3AD203B41FA5}">
                      <a16:colId xmlns:a16="http://schemas.microsoft.com/office/drawing/2014/main" val="20005"/>
                    </a:ext>
                  </a:extLst>
                </a:gridCol>
              </a:tblGrid>
              <a:tr h="676664">
                <a:tc>
                  <a:txBody>
                    <a:bodyPr/>
                    <a:lstStyle/>
                    <a:p>
                      <a:r>
                        <a:rPr lang="es-MX" sz="1400" b="1" dirty="0">
                          <a:solidFill>
                            <a:srgbClr val="002060"/>
                          </a:solidFill>
                          <a:latin typeface="+mn-lt"/>
                        </a:rPr>
                        <a:t>PARTE DE LA PLANTA</a:t>
                      </a:r>
                    </a:p>
                  </a:txBody>
                  <a:tcPr>
                    <a:solidFill>
                      <a:srgbClr val="99FFCC"/>
                    </a:solidFill>
                  </a:tcPr>
                </a:tc>
                <a:tc>
                  <a:txBody>
                    <a:bodyPr/>
                    <a:lstStyle/>
                    <a:p>
                      <a:pPr algn="ctr"/>
                      <a:r>
                        <a:rPr lang="es-MX" sz="1400" dirty="0">
                          <a:solidFill>
                            <a:srgbClr val="002060"/>
                          </a:solidFill>
                          <a:latin typeface="+mn-lt"/>
                        </a:rPr>
                        <a:t>Ca</a:t>
                      </a:r>
                    </a:p>
                    <a:p>
                      <a:pPr algn="ctr"/>
                      <a:r>
                        <a:rPr lang="es-MX" sz="1400" dirty="0">
                          <a:solidFill>
                            <a:srgbClr val="002060"/>
                          </a:solidFill>
                          <a:latin typeface="+mn-lt"/>
                        </a:rPr>
                        <a:t>%</a:t>
                      </a:r>
                    </a:p>
                  </a:txBody>
                  <a:tcPr>
                    <a:solidFill>
                      <a:srgbClr val="99FFCC"/>
                    </a:solidFill>
                  </a:tcPr>
                </a:tc>
                <a:tc>
                  <a:txBody>
                    <a:bodyPr/>
                    <a:lstStyle/>
                    <a:p>
                      <a:pPr algn="ctr"/>
                      <a:r>
                        <a:rPr lang="es-MX" sz="1400" dirty="0">
                          <a:solidFill>
                            <a:srgbClr val="002060"/>
                          </a:solidFill>
                          <a:latin typeface="+mn-lt"/>
                        </a:rPr>
                        <a:t>P</a:t>
                      </a:r>
                    </a:p>
                    <a:p>
                      <a:pPr algn="ctr"/>
                      <a:r>
                        <a:rPr lang="es-MX" sz="1400" dirty="0">
                          <a:solidFill>
                            <a:srgbClr val="002060"/>
                          </a:solidFill>
                          <a:latin typeface="+mn-lt"/>
                        </a:rPr>
                        <a:t>%</a:t>
                      </a:r>
                    </a:p>
                  </a:txBody>
                  <a:tcPr>
                    <a:solidFill>
                      <a:srgbClr val="99FFCC"/>
                    </a:solidFill>
                  </a:tcPr>
                </a:tc>
                <a:tc>
                  <a:txBody>
                    <a:bodyPr/>
                    <a:lstStyle/>
                    <a:p>
                      <a:pPr algn="ctr"/>
                      <a:r>
                        <a:rPr lang="es-MX" sz="1400" dirty="0">
                          <a:solidFill>
                            <a:srgbClr val="002060"/>
                          </a:solidFill>
                          <a:latin typeface="+mn-lt"/>
                        </a:rPr>
                        <a:t>Mg</a:t>
                      </a:r>
                    </a:p>
                    <a:p>
                      <a:pPr algn="ctr"/>
                      <a:r>
                        <a:rPr lang="es-MX" sz="1400" dirty="0">
                          <a:solidFill>
                            <a:srgbClr val="002060"/>
                          </a:solidFill>
                          <a:latin typeface="+mn-lt"/>
                        </a:rPr>
                        <a:t>%</a:t>
                      </a:r>
                    </a:p>
                  </a:txBody>
                  <a:tcPr>
                    <a:solidFill>
                      <a:srgbClr val="99FFCC"/>
                    </a:solidFill>
                  </a:tcPr>
                </a:tc>
                <a:tc>
                  <a:txBody>
                    <a:bodyPr/>
                    <a:lstStyle/>
                    <a:p>
                      <a:pPr algn="ctr"/>
                      <a:r>
                        <a:rPr lang="es-MX" sz="1400" dirty="0">
                          <a:solidFill>
                            <a:srgbClr val="002060"/>
                          </a:solidFill>
                          <a:latin typeface="+mn-lt"/>
                        </a:rPr>
                        <a:t>K</a:t>
                      </a:r>
                    </a:p>
                    <a:p>
                      <a:pPr algn="ctr"/>
                      <a:r>
                        <a:rPr lang="es-MX" sz="1400" dirty="0">
                          <a:solidFill>
                            <a:srgbClr val="002060"/>
                          </a:solidFill>
                          <a:latin typeface="+mn-lt"/>
                        </a:rPr>
                        <a:t>%</a:t>
                      </a:r>
                    </a:p>
                  </a:txBody>
                  <a:tcPr>
                    <a:solidFill>
                      <a:srgbClr val="99FFCC"/>
                    </a:solidFill>
                  </a:tcPr>
                </a:tc>
                <a:tc>
                  <a:txBody>
                    <a:bodyPr/>
                    <a:lstStyle/>
                    <a:p>
                      <a:pPr algn="ctr"/>
                      <a:r>
                        <a:rPr lang="es-MX" sz="1400" b="1" dirty="0">
                          <a:solidFill>
                            <a:srgbClr val="002060"/>
                          </a:solidFill>
                          <a:latin typeface="+mn-lt"/>
                        </a:rPr>
                        <a:t>Na</a:t>
                      </a:r>
                    </a:p>
                    <a:p>
                      <a:pPr algn="ctr"/>
                      <a:r>
                        <a:rPr lang="es-MX" sz="1400" b="1" dirty="0">
                          <a:solidFill>
                            <a:srgbClr val="002060"/>
                          </a:solidFill>
                          <a:latin typeface="+mn-lt"/>
                        </a:rPr>
                        <a:t>%</a:t>
                      </a:r>
                    </a:p>
                  </a:txBody>
                  <a:tcPr>
                    <a:solidFill>
                      <a:srgbClr val="99FFCC"/>
                    </a:solidFill>
                  </a:tcPr>
                </a:tc>
                <a:extLst>
                  <a:ext uri="{0D108BD9-81ED-4DB2-BD59-A6C34878D82A}">
                    <a16:rowId xmlns:a16="http://schemas.microsoft.com/office/drawing/2014/main" val="10000"/>
                  </a:ext>
                </a:extLst>
              </a:tr>
              <a:tr h="646828">
                <a:tc>
                  <a:txBody>
                    <a:bodyPr/>
                    <a:lstStyle/>
                    <a:p>
                      <a:pPr algn="l">
                        <a:lnSpc>
                          <a:spcPct val="115000"/>
                        </a:lnSpc>
                        <a:spcAft>
                          <a:spcPts val="0"/>
                        </a:spcAft>
                      </a:pPr>
                      <a:r>
                        <a:rPr lang="es-ES" sz="1400" b="1" cap="all"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l">
                        <a:lnSpc>
                          <a:spcPct val="115000"/>
                        </a:lnSpc>
                        <a:spcAft>
                          <a:spcPts val="0"/>
                        </a:spcAft>
                      </a:pPr>
                      <a:r>
                        <a:rPr lang="es-ES" sz="1400" b="1" cap="all" dirty="0">
                          <a:solidFill>
                            <a:srgbClr val="002060"/>
                          </a:solidFill>
                          <a:effectLst/>
                          <a:latin typeface="+mn-lt"/>
                          <a:ea typeface="Times New Roman" panose="02020603050405020304" pitchFamily="18" charset="0"/>
                          <a:cs typeface="Times New Roman" panose="02020603050405020304" pitchFamily="18" charset="0"/>
                        </a:rPr>
                        <a:t>VAINA COMPLETA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0,11</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0,44</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0,24</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2,60</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0,02</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extLst>
                  <a:ext uri="{0D108BD9-81ED-4DB2-BD59-A6C34878D82A}">
                    <a16:rowId xmlns:a16="http://schemas.microsoft.com/office/drawing/2014/main" val="10001"/>
                  </a:ext>
                </a:extLst>
              </a:tr>
              <a:tr h="560693">
                <a:tc>
                  <a:txBody>
                    <a:bodyPr/>
                    <a:lstStyle/>
                    <a:p>
                      <a:pPr algn="l">
                        <a:lnSpc>
                          <a:spcPct val="115000"/>
                        </a:lnSpc>
                        <a:spcAft>
                          <a:spcPts val="0"/>
                        </a:spcAft>
                      </a:pPr>
                      <a:r>
                        <a:rPr lang="es-ES" sz="1400" b="1" cap="all">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l">
                        <a:lnSpc>
                          <a:spcPct val="115000"/>
                        </a:lnSpc>
                        <a:spcAft>
                          <a:spcPts val="0"/>
                        </a:spcAft>
                      </a:pPr>
                      <a:r>
                        <a:rPr lang="es-ES" sz="1400" b="1" cap="all">
                          <a:solidFill>
                            <a:srgbClr val="002060"/>
                          </a:solidFill>
                          <a:effectLst/>
                          <a:latin typeface="+mn-lt"/>
                          <a:ea typeface="Times New Roman" panose="02020603050405020304" pitchFamily="18" charset="0"/>
                          <a:cs typeface="Times New Roman" panose="02020603050405020304" pitchFamily="18" charset="0"/>
                        </a:rPr>
                        <a:t>VAINA</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0,09</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0,31</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0,16</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3,00</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0,02</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extLst>
                  <a:ext uri="{0D108BD9-81ED-4DB2-BD59-A6C34878D82A}">
                    <a16:rowId xmlns:a16="http://schemas.microsoft.com/office/drawing/2014/main" val="10002"/>
                  </a:ext>
                </a:extLst>
              </a:tr>
              <a:tr h="646828">
                <a:tc>
                  <a:txBody>
                    <a:bodyPr/>
                    <a:lstStyle/>
                    <a:p>
                      <a:pPr algn="l">
                        <a:lnSpc>
                          <a:spcPct val="115000"/>
                        </a:lnSpc>
                        <a:spcAft>
                          <a:spcPts val="0"/>
                        </a:spcAft>
                      </a:pPr>
                      <a:r>
                        <a:rPr lang="es-ES" sz="1400" b="1" cap="all">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l">
                        <a:lnSpc>
                          <a:spcPct val="115000"/>
                        </a:lnSpc>
                        <a:spcAft>
                          <a:spcPts val="0"/>
                        </a:spcAft>
                      </a:pPr>
                      <a:r>
                        <a:rPr lang="es-ES" sz="1400" b="1" cap="all">
                          <a:solidFill>
                            <a:srgbClr val="002060"/>
                          </a:solidFill>
                          <a:effectLst/>
                          <a:latin typeface="+mn-lt"/>
                          <a:ea typeface="Times New Roman" panose="02020603050405020304" pitchFamily="18" charset="0"/>
                          <a:cs typeface="Times New Roman" panose="02020603050405020304" pitchFamily="18" charset="0"/>
                        </a:rPr>
                        <a:t>SEMILLA INTEGRA</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0,03</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0,55</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0,24</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2,38</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0,00</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extLst>
                  <a:ext uri="{0D108BD9-81ED-4DB2-BD59-A6C34878D82A}">
                    <a16:rowId xmlns:a16="http://schemas.microsoft.com/office/drawing/2014/main" val="10003"/>
                  </a:ext>
                </a:extLst>
              </a:tr>
              <a:tr h="868735">
                <a:tc>
                  <a:txBody>
                    <a:bodyPr/>
                    <a:lstStyle/>
                    <a:p>
                      <a:pPr algn="l">
                        <a:lnSpc>
                          <a:spcPct val="115000"/>
                        </a:lnSpc>
                        <a:spcAft>
                          <a:spcPts val="0"/>
                        </a:spcAft>
                      </a:pPr>
                      <a:r>
                        <a:rPr lang="es-ES" sz="1400" b="1" cap="all">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l">
                        <a:lnSpc>
                          <a:spcPct val="115000"/>
                        </a:lnSpc>
                        <a:spcAft>
                          <a:spcPts val="0"/>
                        </a:spcAft>
                      </a:pPr>
                      <a:r>
                        <a:rPr lang="es-ES" sz="1400" b="1" cap="all">
                          <a:solidFill>
                            <a:srgbClr val="002060"/>
                          </a:solidFill>
                          <a:effectLst/>
                          <a:latin typeface="+mn-lt"/>
                          <a:ea typeface="Times New Roman" panose="02020603050405020304" pitchFamily="18" charset="0"/>
                          <a:cs typeface="Times New Roman" panose="02020603050405020304" pitchFamily="18" charset="0"/>
                        </a:rPr>
                        <a:t>SEMILLA SIN CUTICULA</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0,02</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0,53</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0,26</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2,52</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0.00</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extLst>
                  <a:ext uri="{0D108BD9-81ED-4DB2-BD59-A6C34878D82A}">
                    <a16:rowId xmlns:a16="http://schemas.microsoft.com/office/drawing/2014/main" val="10004"/>
                  </a:ext>
                </a:extLst>
              </a:tr>
              <a:tr h="560693">
                <a:tc>
                  <a:txBody>
                    <a:bodyPr/>
                    <a:lstStyle/>
                    <a:p>
                      <a:pPr algn="l">
                        <a:lnSpc>
                          <a:spcPct val="115000"/>
                        </a:lnSpc>
                        <a:spcAft>
                          <a:spcPts val="0"/>
                        </a:spcAft>
                      </a:pPr>
                      <a:r>
                        <a:rPr lang="es-ES" sz="1400" b="1" cap="all"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l">
                        <a:lnSpc>
                          <a:spcPct val="115000"/>
                        </a:lnSpc>
                        <a:spcAft>
                          <a:spcPts val="0"/>
                        </a:spcAft>
                      </a:pPr>
                      <a:r>
                        <a:rPr lang="es-ES" sz="1400" b="1" cap="all" dirty="0">
                          <a:solidFill>
                            <a:srgbClr val="002060"/>
                          </a:solidFill>
                          <a:effectLst/>
                          <a:latin typeface="+mn-lt"/>
                          <a:ea typeface="Times New Roman" panose="02020603050405020304" pitchFamily="18" charset="0"/>
                          <a:cs typeface="Times New Roman" panose="02020603050405020304" pitchFamily="18" charset="0"/>
                        </a:rPr>
                        <a:t>CUTICULA</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0,13</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0,44</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0,17</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1,37</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tc>
                  <a:txBody>
                    <a:bodyPr/>
                    <a:lstStyle/>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0,01</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99FFCC"/>
                    </a:solidFill>
                  </a:tcPr>
                </a:tc>
                <a:extLst>
                  <a:ext uri="{0D108BD9-81ED-4DB2-BD59-A6C34878D82A}">
                    <a16:rowId xmlns:a16="http://schemas.microsoft.com/office/drawing/2014/main" val="10005"/>
                  </a:ext>
                </a:extLst>
              </a:tr>
            </a:tbl>
          </a:graphicData>
        </a:graphic>
      </p:graphicFrame>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Tree>
    <p:extLst>
      <p:ext uri="{BB962C8B-B14F-4D97-AF65-F5344CB8AC3E}">
        <p14:creationId xmlns:p14="http://schemas.microsoft.com/office/powerpoint/2010/main" val="88797579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332656"/>
            <a:ext cx="8568952" cy="830997"/>
          </a:xfrm>
          <a:prstGeom prst="rect">
            <a:avLst/>
          </a:prstGeom>
          <a:noFill/>
        </p:spPr>
        <p:txBody>
          <a:bodyPr wrap="square" rtlCol="0">
            <a:spAutoFit/>
          </a:bodyPr>
          <a:lstStyle/>
          <a:p>
            <a:pPr algn="ctr"/>
            <a:r>
              <a:rPr lang="es-ES" sz="2400" b="1" dirty="0">
                <a:solidFill>
                  <a:srgbClr val="0070C0"/>
                </a:solidFill>
              </a:rPr>
              <a:t>Análisis de microminerales de las vainas de la etapa II del porotón</a:t>
            </a:r>
            <a:endParaRPr lang="es-EC" sz="2400" b="1" dirty="0">
              <a:solidFill>
                <a:srgbClr val="0070C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512810013"/>
              </p:ext>
            </p:extLst>
          </p:nvPr>
        </p:nvGraphicFramePr>
        <p:xfrm>
          <a:off x="1403648" y="1484784"/>
          <a:ext cx="6120680" cy="4153461"/>
        </p:xfrm>
        <a:graphic>
          <a:graphicData uri="http://schemas.openxmlformats.org/drawingml/2006/table">
            <a:tbl>
              <a:tblPr firstRow="1" bandRow="1">
                <a:tableStyleId>{5C22544A-7EE6-4342-B048-85BDC9FD1C3A}</a:tableStyleId>
              </a:tblPr>
              <a:tblGrid>
                <a:gridCol w="1581628">
                  <a:extLst>
                    <a:ext uri="{9D8B030D-6E8A-4147-A177-3AD203B41FA5}">
                      <a16:colId xmlns:a16="http://schemas.microsoft.com/office/drawing/2014/main" val="20000"/>
                    </a:ext>
                  </a:extLst>
                </a:gridCol>
                <a:gridCol w="1096300">
                  <a:extLst>
                    <a:ext uri="{9D8B030D-6E8A-4147-A177-3AD203B41FA5}">
                      <a16:colId xmlns:a16="http://schemas.microsoft.com/office/drawing/2014/main" val="20001"/>
                    </a:ext>
                  </a:extLst>
                </a:gridCol>
                <a:gridCol w="121050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613489">
                <a:tc>
                  <a:txBody>
                    <a:bodyPr/>
                    <a:lstStyle/>
                    <a:p>
                      <a:r>
                        <a:rPr lang="es-MX" sz="1400" b="1" dirty="0">
                          <a:solidFill>
                            <a:srgbClr val="002060"/>
                          </a:solidFill>
                          <a:latin typeface="+mn-lt"/>
                        </a:rPr>
                        <a:t>PARTE DE LA PLANTA</a:t>
                      </a:r>
                    </a:p>
                  </a:txBody>
                  <a:tcPr>
                    <a:solidFill>
                      <a:srgbClr val="99FFCC"/>
                    </a:solidFill>
                  </a:tcPr>
                </a:tc>
                <a:tc>
                  <a:txBody>
                    <a:bodyPr/>
                    <a:lstStyle/>
                    <a:p>
                      <a:pPr algn="ctr"/>
                      <a:r>
                        <a:rPr lang="es-MX" sz="1400" b="1" dirty="0">
                          <a:solidFill>
                            <a:srgbClr val="002060"/>
                          </a:solidFill>
                          <a:latin typeface="+mn-lt"/>
                        </a:rPr>
                        <a:t>Cu</a:t>
                      </a:r>
                    </a:p>
                    <a:p>
                      <a:pPr algn="ctr"/>
                      <a:r>
                        <a:rPr lang="es-MX" sz="1400" b="1" dirty="0">
                          <a:solidFill>
                            <a:srgbClr val="002060"/>
                          </a:solidFill>
                          <a:latin typeface="+mn-lt"/>
                        </a:rPr>
                        <a:t>ppm</a:t>
                      </a:r>
                    </a:p>
                  </a:txBody>
                  <a:tcPr>
                    <a:solidFill>
                      <a:srgbClr val="99FFCC"/>
                    </a:solidFill>
                  </a:tcPr>
                </a:tc>
                <a:tc>
                  <a:txBody>
                    <a:bodyPr/>
                    <a:lstStyle/>
                    <a:p>
                      <a:pPr algn="ctr"/>
                      <a:r>
                        <a:rPr lang="es-MX" sz="1400" b="1" dirty="0">
                          <a:solidFill>
                            <a:srgbClr val="002060"/>
                          </a:solidFill>
                          <a:latin typeface="+mn-lt"/>
                        </a:rPr>
                        <a:t>Fe</a:t>
                      </a:r>
                    </a:p>
                    <a:p>
                      <a:pPr algn="ctr"/>
                      <a:r>
                        <a:rPr lang="es-MX" sz="1400" b="1" dirty="0">
                          <a:solidFill>
                            <a:srgbClr val="002060"/>
                          </a:solidFill>
                          <a:latin typeface="+mn-lt"/>
                        </a:rPr>
                        <a:t>ppm</a:t>
                      </a:r>
                    </a:p>
                  </a:txBody>
                  <a:tcPr>
                    <a:solidFill>
                      <a:srgbClr val="99FFCC"/>
                    </a:solidFill>
                  </a:tcPr>
                </a:tc>
                <a:tc>
                  <a:txBody>
                    <a:bodyPr/>
                    <a:lstStyle/>
                    <a:p>
                      <a:pPr algn="ctr"/>
                      <a:r>
                        <a:rPr lang="es-MX" sz="1400" b="1" dirty="0">
                          <a:solidFill>
                            <a:srgbClr val="002060"/>
                          </a:solidFill>
                          <a:latin typeface="+mn-lt"/>
                        </a:rPr>
                        <a:t>Mn</a:t>
                      </a:r>
                    </a:p>
                    <a:p>
                      <a:pPr algn="ctr"/>
                      <a:r>
                        <a:rPr lang="es-MX" sz="1400" b="1" dirty="0">
                          <a:solidFill>
                            <a:srgbClr val="002060"/>
                          </a:solidFill>
                          <a:latin typeface="+mn-lt"/>
                        </a:rPr>
                        <a:t>ppm</a:t>
                      </a:r>
                    </a:p>
                  </a:txBody>
                  <a:tcPr>
                    <a:solidFill>
                      <a:srgbClr val="99FFCC"/>
                    </a:solidFill>
                  </a:tcPr>
                </a:tc>
                <a:tc>
                  <a:txBody>
                    <a:bodyPr/>
                    <a:lstStyle/>
                    <a:p>
                      <a:pPr algn="ctr"/>
                      <a:r>
                        <a:rPr lang="es-MX" sz="1400" b="1" dirty="0">
                          <a:solidFill>
                            <a:srgbClr val="002060"/>
                          </a:solidFill>
                          <a:latin typeface="+mn-lt"/>
                        </a:rPr>
                        <a:t>Zn</a:t>
                      </a:r>
                    </a:p>
                    <a:p>
                      <a:pPr algn="ctr"/>
                      <a:r>
                        <a:rPr lang="es-MX" sz="1400" b="1" dirty="0">
                          <a:solidFill>
                            <a:srgbClr val="002060"/>
                          </a:solidFill>
                          <a:latin typeface="+mn-lt"/>
                        </a:rPr>
                        <a:t>ppm</a:t>
                      </a:r>
                    </a:p>
                  </a:txBody>
                  <a:tcPr>
                    <a:solidFill>
                      <a:srgbClr val="99FFCC"/>
                    </a:solidFill>
                  </a:tcPr>
                </a:tc>
                <a:extLst>
                  <a:ext uri="{0D108BD9-81ED-4DB2-BD59-A6C34878D82A}">
                    <a16:rowId xmlns:a16="http://schemas.microsoft.com/office/drawing/2014/main" val="10000"/>
                  </a:ext>
                </a:extLst>
              </a:tr>
              <a:tr h="667369">
                <a:tc>
                  <a:txBody>
                    <a:bodyPr/>
                    <a:lstStyle/>
                    <a:p>
                      <a:pPr algn="l">
                        <a:lnSpc>
                          <a:spcPct val="115000"/>
                        </a:lnSpc>
                        <a:spcAft>
                          <a:spcPts val="0"/>
                        </a:spcAft>
                      </a:pPr>
                      <a:r>
                        <a:rPr lang="es-ES" sz="1400" b="1" cap="all"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l">
                        <a:lnSpc>
                          <a:spcPct val="115000"/>
                        </a:lnSpc>
                        <a:spcAft>
                          <a:spcPts val="0"/>
                        </a:spcAft>
                      </a:pPr>
                      <a:r>
                        <a:rPr lang="es-ES" sz="1400" b="1" cap="all" dirty="0">
                          <a:solidFill>
                            <a:srgbClr val="002060"/>
                          </a:solidFill>
                          <a:effectLst/>
                          <a:latin typeface="+mn-lt"/>
                          <a:ea typeface="Times New Roman" panose="02020603050405020304" pitchFamily="18" charset="0"/>
                          <a:cs typeface="Times New Roman" panose="02020603050405020304" pitchFamily="18" charset="0"/>
                        </a:rPr>
                        <a:t>VAINA COMPLETA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3</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57</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8</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27</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extLst>
                  <a:ext uri="{0D108BD9-81ED-4DB2-BD59-A6C34878D82A}">
                    <a16:rowId xmlns:a16="http://schemas.microsoft.com/office/drawing/2014/main" val="10001"/>
                  </a:ext>
                </a:extLst>
              </a:tr>
              <a:tr h="508345">
                <a:tc>
                  <a:txBody>
                    <a:bodyPr/>
                    <a:lstStyle/>
                    <a:p>
                      <a:pPr algn="l">
                        <a:lnSpc>
                          <a:spcPct val="115000"/>
                        </a:lnSpc>
                        <a:spcAft>
                          <a:spcPts val="0"/>
                        </a:spcAft>
                      </a:pPr>
                      <a:r>
                        <a:rPr lang="es-ES" sz="1400" b="1" cap="all">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l">
                        <a:lnSpc>
                          <a:spcPct val="115000"/>
                        </a:lnSpc>
                        <a:spcAft>
                          <a:spcPts val="0"/>
                        </a:spcAft>
                      </a:pPr>
                      <a:r>
                        <a:rPr lang="es-ES" sz="1400" b="1" cap="all">
                          <a:solidFill>
                            <a:srgbClr val="002060"/>
                          </a:solidFill>
                          <a:effectLst/>
                          <a:latin typeface="+mn-lt"/>
                          <a:ea typeface="Times New Roman" panose="02020603050405020304" pitchFamily="18" charset="0"/>
                          <a:cs typeface="Times New Roman" panose="02020603050405020304" pitchFamily="18" charset="0"/>
                        </a:rPr>
                        <a:t>VAINA</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2</a:t>
                      </a:r>
                    </a:p>
                  </a:txBody>
                  <a:tcPr marL="68580" marR="68580" marT="0" marB="0">
                    <a:solidFill>
                      <a:srgbClr val="99FFCC"/>
                    </a:solidFill>
                  </a:tcPr>
                </a:tc>
                <a:tc>
                  <a:txBody>
                    <a:bodyPr/>
                    <a:lstStyle/>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43</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8</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36</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extLst>
                  <a:ext uri="{0D108BD9-81ED-4DB2-BD59-A6C34878D82A}">
                    <a16:rowId xmlns:a16="http://schemas.microsoft.com/office/drawing/2014/main" val="10002"/>
                  </a:ext>
                </a:extLst>
              </a:tr>
              <a:tr h="667369">
                <a:tc>
                  <a:txBody>
                    <a:bodyPr/>
                    <a:lstStyle/>
                    <a:p>
                      <a:pPr algn="l">
                        <a:lnSpc>
                          <a:spcPct val="115000"/>
                        </a:lnSpc>
                        <a:spcAft>
                          <a:spcPts val="0"/>
                        </a:spcAft>
                      </a:pPr>
                      <a:r>
                        <a:rPr lang="es-ES" sz="1400" b="1" cap="all">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l">
                        <a:lnSpc>
                          <a:spcPct val="115000"/>
                        </a:lnSpc>
                        <a:spcAft>
                          <a:spcPts val="0"/>
                        </a:spcAft>
                      </a:pPr>
                      <a:r>
                        <a:rPr lang="es-ES" sz="1400" b="1" cap="all">
                          <a:solidFill>
                            <a:srgbClr val="002060"/>
                          </a:solidFill>
                          <a:effectLst/>
                          <a:latin typeface="+mn-lt"/>
                          <a:ea typeface="Times New Roman" panose="02020603050405020304" pitchFamily="18" charset="0"/>
                          <a:cs typeface="Times New Roman" panose="02020603050405020304" pitchFamily="18" charset="0"/>
                        </a:rPr>
                        <a:t>SEMILLA INTEGRA</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3</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30</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8</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24</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extLst>
                  <a:ext uri="{0D108BD9-81ED-4DB2-BD59-A6C34878D82A}">
                    <a16:rowId xmlns:a16="http://schemas.microsoft.com/office/drawing/2014/main" val="10003"/>
                  </a:ext>
                </a:extLst>
              </a:tr>
              <a:tr h="787628">
                <a:tc>
                  <a:txBody>
                    <a:bodyPr/>
                    <a:lstStyle/>
                    <a:p>
                      <a:pPr algn="l">
                        <a:lnSpc>
                          <a:spcPct val="115000"/>
                        </a:lnSpc>
                        <a:spcAft>
                          <a:spcPts val="0"/>
                        </a:spcAft>
                      </a:pPr>
                      <a:r>
                        <a:rPr lang="es-ES" sz="1400" b="1" cap="all">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l">
                        <a:lnSpc>
                          <a:spcPct val="115000"/>
                        </a:lnSpc>
                        <a:spcAft>
                          <a:spcPts val="0"/>
                        </a:spcAft>
                      </a:pPr>
                      <a:r>
                        <a:rPr lang="es-ES" sz="1400" b="1" cap="all">
                          <a:solidFill>
                            <a:srgbClr val="002060"/>
                          </a:solidFill>
                          <a:effectLst/>
                          <a:latin typeface="+mn-lt"/>
                          <a:ea typeface="Times New Roman" panose="02020603050405020304" pitchFamily="18" charset="0"/>
                          <a:cs typeface="Times New Roman" panose="02020603050405020304" pitchFamily="18" charset="0"/>
                        </a:rPr>
                        <a:t>SEMILLA SIN CUTICULA</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1</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22</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7</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24</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extLst>
                  <a:ext uri="{0D108BD9-81ED-4DB2-BD59-A6C34878D82A}">
                    <a16:rowId xmlns:a16="http://schemas.microsoft.com/office/drawing/2014/main" val="10004"/>
                  </a:ext>
                </a:extLst>
              </a:tr>
              <a:tr h="508345">
                <a:tc>
                  <a:txBody>
                    <a:bodyPr/>
                    <a:lstStyle/>
                    <a:p>
                      <a:pPr algn="l">
                        <a:lnSpc>
                          <a:spcPct val="115000"/>
                        </a:lnSpc>
                        <a:spcAft>
                          <a:spcPts val="0"/>
                        </a:spcAft>
                      </a:pPr>
                      <a:r>
                        <a:rPr lang="es-ES" sz="1400" b="1" cap="all"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l">
                        <a:lnSpc>
                          <a:spcPct val="115000"/>
                        </a:lnSpc>
                        <a:spcAft>
                          <a:spcPts val="0"/>
                        </a:spcAft>
                      </a:pPr>
                      <a:r>
                        <a:rPr lang="es-ES" sz="1400" b="1" cap="all" dirty="0">
                          <a:solidFill>
                            <a:srgbClr val="002060"/>
                          </a:solidFill>
                          <a:effectLst/>
                          <a:latin typeface="+mn-lt"/>
                          <a:ea typeface="Times New Roman" panose="02020603050405020304" pitchFamily="18" charset="0"/>
                          <a:cs typeface="Times New Roman" panose="02020603050405020304" pitchFamily="18" charset="0"/>
                        </a:rPr>
                        <a:t>CUTICULA</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 </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a:solidFill>
                            <a:srgbClr val="002060"/>
                          </a:solidFill>
                          <a:effectLst/>
                          <a:latin typeface="+mn-lt"/>
                          <a:ea typeface="Times New Roman" panose="02020603050405020304" pitchFamily="18" charset="0"/>
                          <a:cs typeface="Times New Roman" panose="02020603050405020304" pitchFamily="18" charset="0"/>
                        </a:rPr>
                        <a:t>9</a:t>
                      </a:r>
                      <a:endParaRPr lang="es-MX" sz="14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72</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 </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002060"/>
                          </a:solidFill>
                          <a:effectLst/>
                          <a:latin typeface="+mn-lt"/>
                          <a:ea typeface="Times New Roman" panose="02020603050405020304" pitchFamily="18" charset="0"/>
                          <a:cs typeface="Times New Roman" panose="02020603050405020304" pitchFamily="18" charset="0"/>
                        </a:rPr>
                        <a:t>17</a:t>
                      </a:r>
                      <a:endParaRPr lang="es-MX" sz="1400" b="1"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tc>
                  <a:txBody>
                    <a:bodyPr/>
                    <a:lstStyle/>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 </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50000"/>
                        </a:lnSpc>
                        <a:spcAft>
                          <a:spcPts val="0"/>
                        </a:spcAft>
                      </a:pPr>
                      <a:r>
                        <a:rPr lang="es-ES" sz="1400" b="1" dirty="0">
                          <a:solidFill>
                            <a:srgbClr val="FF0000"/>
                          </a:solidFill>
                          <a:effectLst/>
                          <a:latin typeface="+mn-lt"/>
                          <a:ea typeface="Times New Roman" panose="02020603050405020304" pitchFamily="18" charset="0"/>
                          <a:cs typeface="Times New Roman" panose="02020603050405020304" pitchFamily="18" charset="0"/>
                        </a:rPr>
                        <a:t>48</a:t>
                      </a:r>
                      <a:endParaRPr lang="es-MX" sz="1400" b="1"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9FFCC"/>
                    </a:solidFill>
                  </a:tcPr>
                </a:tc>
                <a:extLst>
                  <a:ext uri="{0D108BD9-81ED-4DB2-BD59-A6C34878D82A}">
                    <a16:rowId xmlns:a16="http://schemas.microsoft.com/office/drawing/2014/main" val="10005"/>
                  </a:ext>
                </a:extLst>
              </a:tr>
            </a:tbl>
          </a:graphicData>
        </a:graphic>
      </p:graphicFrame>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Tree>
    <p:extLst>
      <p:ext uri="{BB962C8B-B14F-4D97-AF65-F5344CB8AC3E}">
        <p14:creationId xmlns:p14="http://schemas.microsoft.com/office/powerpoint/2010/main" val="11565805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1151" y="173128"/>
            <a:ext cx="8568952" cy="1569660"/>
          </a:xfrm>
          <a:prstGeom prst="rect">
            <a:avLst/>
          </a:prstGeom>
          <a:noFill/>
        </p:spPr>
        <p:txBody>
          <a:bodyPr wrap="square" rtlCol="0">
            <a:spAutoFit/>
          </a:bodyPr>
          <a:lstStyle/>
          <a:p>
            <a:pPr algn="ctr"/>
            <a:r>
              <a:rPr lang="es-ES" sz="2400" b="1" dirty="0">
                <a:solidFill>
                  <a:srgbClr val="0070C0"/>
                </a:solidFill>
              </a:rPr>
              <a:t>Análisis de aminoácidos de las partes del fruto en la etapa II fructificación del porotón</a:t>
            </a:r>
            <a:endParaRPr lang="es-MX" sz="2400" i="1" dirty="0">
              <a:solidFill>
                <a:srgbClr val="0070C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3" name="Rectángulo 2"/>
          <p:cNvSpPr/>
          <p:nvPr/>
        </p:nvSpPr>
        <p:spPr>
          <a:xfrm>
            <a:off x="4165285" y="1268760"/>
            <a:ext cx="4799477" cy="4899868"/>
          </a:xfrm>
          <a:prstGeom prst="rect">
            <a:avLst/>
          </a:prstGeom>
        </p:spPr>
        <p:txBody>
          <a:bodyPr wrap="square">
            <a:spAutoFit/>
          </a:bodyPr>
          <a:lstStyle/>
          <a:p>
            <a:pPr algn="just">
              <a:lnSpc>
                <a:spcPct val="150000"/>
              </a:lnSpc>
              <a:spcAft>
                <a:spcPts val="0"/>
              </a:spcAft>
            </a:pPr>
            <a:r>
              <a:rPr lang="es-EC" sz="1400" dirty="0"/>
              <a:t>El porotón (</a:t>
            </a:r>
            <a:r>
              <a:rPr lang="es-EC" sz="1400" i="1" dirty="0"/>
              <a:t>Erythrina edulis</a:t>
            </a:r>
            <a:r>
              <a:rPr lang="es-EC" sz="1400" dirty="0"/>
              <a:t>), tiene los 18 aminoácidos y con valores bajos en metionina, cisteína aminoácidos azufrados y triptófano (Acero, 1989). </a:t>
            </a:r>
            <a:r>
              <a:rPr lang="es-ES" sz="1400" dirty="0"/>
              <a:t>Los aminoácidos esenciales para la mayoría de animales son: arginina, histidina, isoleucina, leucina, lisina, metionina, fenilalanina, treonina, triptófano y valina los cuales la mayor parte contiene el porotón. </a:t>
            </a:r>
          </a:p>
          <a:p>
            <a:pPr algn="just">
              <a:lnSpc>
                <a:spcPct val="150000"/>
              </a:lnSpc>
              <a:spcAft>
                <a:spcPts val="0"/>
              </a:spcAft>
            </a:pPr>
            <a:endParaRPr lang="es-ES" sz="1400" dirty="0"/>
          </a:p>
          <a:p>
            <a:pPr algn="just">
              <a:lnSpc>
                <a:spcPct val="150000"/>
              </a:lnSpc>
              <a:spcAft>
                <a:spcPts val="0"/>
              </a:spcAft>
            </a:pPr>
            <a:r>
              <a:rPr lang="es-ES" sz="1400" dirty="0"/>
              <a:t>Otro estudio donde se analiza el perfil de aminoácidos en la semilla de porotón se observa que el porotón supera incluso al perfil de algunas leguminosas como; las habas y arvejas, además los valores de histidina 5,84, Treonina 5,84 y tirosina 5,50 del porotón supera a los aminoácidos hallados en el huevo </a:t>
            </a:r>
            <a:r>
              <a:rPr lang="es-MX" sz="1400" dirty="0"/>
              <a:t>(Barrera &amp; Mejía, 1998)</a:t>
            </a:r>
            <a:r>
              <a:rPr lang="es-ES" sz="1400" dirty="0"/>
              <a:t>.</a:t>
            </a:r>
            <a:endParaRPr lang="es-MX" sz="1400" dirty="0"/>
          </a:p>
          <a:p>
            <a:pPr algn="just">
              <a:lnSpc>
                <a:spcPct val="150000"/>
              </a:lnSpc>
              <a:spcAft>
                <a:spcPts val="0"/>
              </a:spcAft>
            </a:pPr>
            <a:endParaRPr lang="es-MX" sz="1400" dirty="0">
              <a:effectLst/>
              <a:latin typeface="+mn-lt"/>
              <a:ea typeface="Times New Roman" panose="02020603050405020304" pitchFamily="18" charset="0"/>
            </a:endParaRPr>
          </a:p>
        </p:txBody>
      </p:sp>
      <p:pic>
        <p:nvPicPr>
          <p:cNvPr id="8" name="Imagen 7"/>
          <p:cNvPicPr/>
          <p:nvPr/>
        </p:nvPicPr>
        <p:blipFill rotWithShape="1">
          <a:blip r:embed="rId2"/>
          <a:srcRect l="55403" t="19319" r="11137" b="8425"/>
          <a:stretch/>
        </p:blipFill>
        <p:spPr bwMode="auto">
          <a:xfrm>
            <a:off x="231151" y="1268760"/>
            <a:ext cx="3920023"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11794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9632" y="1700808"/>
            <a:ext cx="6840760" cy="2664296"/>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70C0"/>
                </a:solidFill>
                <a:latin typeface="Arial" panose="020B0604020202020204" pitchFamily="34" charset="0"/>
                <a:cs typeface="Arial" panose="020B0604020202020204" pitchFamily="34" charset="0"/>
              </a:rPr>
              <a:t>Determinar el valor de digestibilidad de la materia seca y de la proteína</a:t>
            </a:r>
            <a:endParaRPr lang="es-MX" sz="2400" b="1" dirty="0">
              <a:solidFill>
                <a:srgbClr val="0070C0"/>
              </a:solidFill>
            </a:endParaRPr>
          </a:p>
        </p:txBody>
      </p:sp>
    </p:spTree>
    <p:extLst>
      <p:ext uri="{BB962C8B-B14F-4D97-AF65-F5344CB8AC3E}">
        <p14:creationId xmlns:p14="http://schemas.microsoft.com/office/powerpoint/2010/main" val="80677415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2170" y="0"/>
            <a:ext cx="8568952" cy="1569660"/>
          </a:xfrm>
          <a:prstGeom prst="rect">
            <a:avLst/>
          </a:prstGeom>
          <a:noFill/>
        </p:spPr>
        <p:txBody>
          <a:bodyPr wrap="square" rtlCol="0">
            <a:spAutoFit/>
          </a:bodyPr>
          <a:lstStyle/>
          <a:p>
            <a:pPr algn="ctr"/>
            <a:r>
              <a:rPr lang="es-MX" sz="2400" b="1" dirty="0">
                <a:solidFill>
                  <a:srgbClr val="0070C0"/>
                </a:solidFill>
              </a:rPr>
              <a:t>Degradabilidad in situ de la materia seca de la vaina del porotón</a:t>
            </a:r>
            <a:endParaRPr lang="es-MX" sz="2400" i="1" dirty="0">
              <a:solidFill>
                <a:srgbClr val="0070C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503625" y="980728"/>
            <a:ext cx="4276906" cy="5205720"/>
          </a:xfrm>
          <a:prstGeom prst="rect">
            <a:avLst/>
          </a:prstGeom>
        </p:spPr>
        <p:txBody>
          <a:bodyPr wrap="square">
            <a:spAutoFit/>
          </a:bodyPr>
          <a:lstStyle/>
          <a:p>
            <a:pPr algn="just">
              <a:lnSpc>
                <a:spcPct val="200000"/>
              </a:lnSpc>
              <a:spcAft>
                <a:spcPts val="0"/>
              </a:spcAft>
            </a:pPr>
            <a:r>
              <a:rPr lang="es-ES" sz="1200" dirty="0"/>
              <a:t>Existe una mejor degradabilidad que la hoja (86.73 vs 53.40%, respectivamente) a las 72 horas de incubación ruminal. La concentración de la fracción </a:t>
            </a:r>
            <a:r>
              <a:rPr lang="es-ES" sz="1200" i="1" dirty="0"/>
              <a:t>a</a:t>
            </a:r>
            <a:r>
              <a:rPr lang="es-ES" sz="1200" dirty="0"/>
              <a:t> (35.59%, soluble) de la vaina de </a:t>
            </a:r>
            <a:r>
              <a:rPr lang="es-ES" sz="1200" i="1" dirty="0"/>
              <a:t>Erythrina edulis</a:t>
            </a:r>
            <a:r>
              <a:rPr lang="es-ES" sz="1200" dirty="0"/>
              <a:t> evidentemente presenta mejores características nutricionales que las de la hoja, pudiéndose deber esto a la menor presencia de fracciones de fibras (FDN y FDA, ver Tabla 9). La menor concentración de carbohidratos estructurales (celulosa y hemicelulosa) de la vaina hace que la proporción de los componentes solubles de la célula sean mayores, y de mejor manera disponible al ataque de la microbiota ruminal, sobre todo porque la concentración de lignina de la vaina (6.44%) está muy por debajo al del contenido de la hoja (13.76%).</a:t>
            </a:r>
            <a:endParaRPr lang="es-MX" sz="1200" dirty="0"/>
          </a:p>
          <a:p>
            <a:pPr algn="just">
              <a:lnSpc>
                <a:spcPct val="200000"/>
              </a:lnSpc>
              <a:spcAft>
                <a:spcPts val="0"/>
              </a:spcAft>
            </a:pPr>
            <a:endParaRPr lang="es-MX" sz="1200" dirty="0">
              <a:latin typeface="+mn-lt"/>
              <a:ea typeface="Times New Roman" panose="02020603050405020304" pitchFamily="18" charset="0"/>
            </a:endParaRPr>
          </a:p>
        </p:txBody>
      </p:sp>
      <p:pic>
        <p:nvPicPr>
          <p:cNvPr id="7" name="Imagen 6"/>
          <p:cNvPicPr/>
          <p:nvPr/>
        </p:nvPicPr>
        <p:blipFill rotWithShape="1">
          <a:blip r:embed="rId2"/>
          <a:srcRect l="56060" t="19706" r="6560" b="8776"/>
          <a:stretch/>
        </p:blipFill>
        <p:spPr bwMode="auto">
          <a:xfrm>
            <a:off x="260996" y="980728"/>
            <a:ext cx="4221455"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872364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2170" y="0"/>
            <a:ext cx="8568952" cy="1569660"/>
          </a:xfrm>
          <a:prstGeom prst="rect">
            <a:avLst/>
          </a:prstGeom>
          <a:noFill/>
        </p:spPr>
        <p:txBody>
          <a:bodyPr wrap="square" rtlCol="0">
            <a:spAutoFit/>
          </a:bodyPr>
          <a:lstStyle/>
          <a:p>
            <a:pPr algn="ctr"/>
            <a:r>
              <a:rPr lang="es-MX" sz="2400" b="1" dirty="0">
                <a:solidFill>
                  <a:srgbClr val="0070C0"/>
                </a:solidFill>
              </a:rPr>
              <a:t>Degradabilidad in situ de la materia seca de la vaina del porotón </a:t>
            </a:r>
            <a:endParaRPr lang="es-MX" sz="2400" i="1" dirty="0">
              <a:solidFill>
                <a:srgbClr val="0070C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482451" y="1367457"/>
            <a:ext cx="4276906" cy="404406"/>
          </a:xfrm>
          <a:prstGeom prst="rect">
            <a:avLst/>
          </a:prstGeom>
        </p:spPr>
        <p:txBody>
          <a:bodyPr wrap="square">
            <a:spAutoFit/>
          </a:bodyPr>
          <a:lstStyle/>
          <a:p>
            <a:pPr algn="just">
              <a:lnSpc>
                <a:spcPct val="200000"/>
              </a:lnSpc>
              <a:spcAft>
                <a:spcPts val="0"/>
              </a:spcAft>
            </a:pPr>
            <a:endParaRPr lang="es-MX" sz="1200" dirty="0">
              <a:latin typeface="+mn-lt"/>
              <a:ea typeface="Times New Roman" panose="02020603050405020304" pitchFamily="18" charset="0"/>
            </a:endParaRPr>
          </a:p>
        </p:txBody>
      </p:sp>
      <p:pic>
        <p:nvPicPr>
          <p:cNvPr id="7" name="Imagen 6"/>
          <p:cNvPicPr/>
          <p:nvPr/>
        </p:nvPicPr>
        <p:blipFill rotWithShape="1">
          <a:blip r:embed="rId2"/>
          <a:srcRect l="56060" t="19706" r="6560" b="8776"/>
          <a:stretch/>
        </p:blipFill>
        <p:spPr bwMode="auto">
          <a:xfrm>
            <a:off x="260996" y="980728"/>
            <a:ext cx="4221455" cy="5184576"/>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4577354" y="785490"/>
            <a:ext cx="4408308" cy="5262979"/>
          </a:xfrm>
          <a:prstGeom prst="rect">
            <a:avLst/>
          </a:prstGeom>
        </p:spPr>
        <p:txBody>
          <a:bodyPr wrap="square">
            <a:spAutoFit/>
          </a:bodyPr>
          <a:lstStyle/>
          <a:p>
            <a:pPr algn="just">
              <a:lnSpc>
                <a:spcPct val="200000"/>
              </a:lnSpc>
              <a:spcAft>
                <a:spcPts val="0"/>
              </a:spcAft>
            </a:pPr>
            <a:r>
              <a:rPr lang="es-ES" sz="1200" dirty="0">
                <a:latin typeface="+mn-lt"/>
                <a:ea typeface="Times New Roman" panose="02020603050405020304" pitchFamily="18" charset="0"/>
              </a:rPr>
              <a:t>En el mismo sentido, se evidencia que la fracción potencialmente degradable (b), mostró un valor de 51.14%, dando como resultado una fracción indegradable de 13.27%, lo que indica que la materia seca de las vaina, tiene una alta degradabilidad (86.73%) al ser comparada con la hoja. El comportamiento de la tasa de degradación ruminal de la vaina (Kd) mostró un valor de 6.4% h</a:t>
            </a:r>
            <a:r>
              <a:rPr lang="es-ES" sz="1200" baseline="30000" dirty="0">
                <a:latin typeface="+mn-lt"/>
                <a:ea typeface="Times New Roman" panose="02020603050405020304" pitchFamily="18" charset="0"/>
              </a:rPr>
              <a:t>-1</a:t>
            </a:r>
            <a:r>
              <a:rPr lang="es-ES" sz="1200" dirty="0">
                <a:latin typeface="+mn-lt"/>
                <a:ea typeface="Times New Roman" panose="02020603050405020304" pitchFamily="18" charset="0"/>
              </a:rPr>
              <a:t>, similar al reportado por la hoja, y al ser utilizada para evaluar la degradabilidad efectiva (De) con una tasa de pasaje ruminal de los sólidos (Kp) de 2, 5 y 8%, demostró que, a estas tasas de flujo, la materia seca de la vaina tiene una degradabilidad efectiva de 74.38, 64.13 y 57.93%, respectivamente, característica que se asocia a un componente alimenticio de ata disponibilidad de nutrientes a nivel ruminal.</a:t>
            </a:r>
            <a:endParaRPr lang="es-MX" sz="1200" dirty="0">
              <a:effectLst/>
              <a:latin typeface="+mn-lt"/>
              <a:ea typeface="Times New Roman" panose="02020603050405020304" pitchFamily="18" charset="0"/>
            </a:endParaRPr>
          </a:p>
        </p:txBody>
      </p:sp>
    </p:spTree>
    <p:extLst>
      <p:ext uri="{BB962C8B-B14F-4D97-AF65-F5344CB8AC3E}">
        <p14:creationId xmlns:p14="http://schemas.microsoft.com/office/powerpoint/2010/main" val="20981044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22" name="Text Box 30"/>
          <p:cNvSpPr txBox="1">
            <a:spLocks noChangeArrowheads="1"/>
          </p:cNvSpPr>
          <p:nvPr/>
        </p:nvSpPr>
        <p:spPr bwMode="auto">
          <a:xfrm>
            <a:off x="395536" y="548680"/>
            <a:ext cx="5040313" cy="457200"/>
          </a:xfrm>
          <a:prstGeom prst="rect">
            <a:avLst/>
          </a:prstGeom>
          <a:noFill/>
          <a:ln w="9525">
            <a:noFill/>
            <a:miter lim="800000"/>
            <a:headEnd/>
            <a:tailEnd/>
          </a:ln>
          <a:effectLst/>
        </p:spPr>
        <p:txBody>
          <a:bodyPr>
            <a:spAutoFit/>
          </a:bodyPr>
          <a:lstStyle/>
          <a:p>
            <a:r>
              <a:rPr lang="es-EC" sz="2400" b="1" dirty="0">
                <a:solidFill>
                  <a:srgbClr val="0070C0"/>
                </a:solidFill>
              </a:rPr>
              <a:t>OBJETIVOS</a:t>
            </a:r>
            <a:r>
              <a:rPr lang="es-ES" sz="2400" b="1" dirty="0">
                <a:solidFill>
                  <a:srgbClr val="0070C0"/>
                </a:solidFill>
              </a:rPr>
              <a:t> </a:t>
            </a:r>
          </a:p>
        </p:txBody>
      </p:sp>
      <p:sp>
        <p:nvSpPr>
          <p:cNvPr id="59425" name="Line 33"/>
          <p:cNvSpPr>
            <a:spLocks noChangeShapeType="1"/>
          </p:cNvSpPr>
          <p:nvPr/>
        </p:nvSpPr>
        <p:spPr bwMode="auto">
          <a:xfrm>
            <a:off x="395288" y="1124744"/>
            <a:ext cx="8353425" cy="0"/>
          </a:xfrm>
          <a:prstGeom prst="line">
            <a:avLst/>
          </a:prstGeom>
          <a:noFill/>
          <a:ln w="76200" cmpd="tri">
            <a:solidFill>
              <a:schemeClr val="tx1"/>
            </a:solidFill>
            <a:round/>
            <a:headEnd/>
            <a:tailEnd/>
          </a:ln>
          <a:effectLst/>
        </p:spPr>
        <p:txBody>
          <a:bodyPr/>
          <a:lstStyle/>
          <a:p>
            <a:endParaRPr lang="es-EC"/>
          </a:p>
        </p:txBody>
      </p:sp>
      <p:sp>
        <p:nvSpPr>
          <p:cNvPr id="9" name="8 CuadroTexto"/>
          <p:cNvSpPr txBox="1"/>
          <p:nvPr/>
        </p:nvSpPr>
        <p:spPr>
          <a:xfrm>
            <a:off x="395536" y="1196752"/>
            <a:ext cx="6480720" cy="4524315"/>
          </a:xfrm>
          <a:prstGeom prst="rect">
            <a:avLst/>
          </a:prstGeom>
          <a:noFill/>
        </p:spPr>
        <p:txBody>
          <a:bodyPr wrap="square" rtlCol="0">
            <a:spAutoFit/>
          </a:bodyPr>
          <a:lstStyle/>
          <a:p>
            <a:pPr algn="just"/>
            <a:endParaRPr lang="es-ES" sz="1600" b="1" dirty="0">
              <a:solidFill>
                <a:srgbClr val="0000FF"/>
              </a:solidFill>
            </a:endParaRPr>
          </a:p>
          <a:p>
            <a:pPr algn="just"/>
            <a:r>
              <a:rPr lang="es-ES" sz="1600" b="1" dirty="0">
                <a:solidFill>
                  <a:srgbClr val="0000FF"/>
                </a:solidFill>
              </a:rPr>
              <a:t>GENERAL</a:t>
            </a:r>
          </a:p>
          <a:p>
            <a:pPr algn="just"/>
            <a:r>
              <a:rPr lang="es-ES" sz="1600" dirty="0">
                <a:latin typeface="Arial" panose="020B0604020202020204" pitchFamily="34" charset="0"/>
                <a:cs typeface="Arial" panose="020B0604020202020204" pitchFamily="34" charset="0"/>
              </a:rPr>
              <a:t>Caracterizar el valor nutricional del porotón en dos etapas fenológicas y su potencial productivo, mediante determinaciones analíticas y pruebas de digestibilidad en bovinos fistulados, para ser utilizado en nutrición animal como fuente alternativa en la alimentación animal.</a:t>
            </a:r>
            <a:endParaRPr lang="es-EC" sz="1600" b="1" dirty="0">
              <a:solidFill>
                <a:srgbClr val="0000FF"/>
              </a:solidFill>
            </a:endParaRPr>
          </a:p>
          <a:p>
            <a:pPr algn="just"/>
            <a:endParaRPr lang="es-ES" sz="1600" b="1" dirty="0">
              <a:solidFill>
                <a:srgbClr val="0000FF"/>
              </a:solidFill>
            </a:endParaRPr>
          </a:p>
          <a:p>
            <a:pPr algn="just"/>
            <a:r>
              <a:rPr lang="es-ES" sz="1600" b="1" dirty="0">
                <a:solidFill>
                  <a:srgbClr val="0000FF"/>
                </a:solidFill>
              </a:rPr>
              <a:t>ESPECIFICOS </a:t>
            </a:r>
          </a:p>
          <a:p>
            <a:endParaRPr lang="es-EC" sz="1600" b="1" dirty="0">
              <a:solidFill>
                <a:srgbClr val="0000FF"/>
              </a:solidFill>
            </a:endParaRPr>
          </a:p>
          <a:p>
            <a:r>
              <a:rPr lang="es-ES" sz="1600" dirty="0">
                <a:latin typeface="Arial" panose="020B0604020202020204" pitchFamily="34" charset="0"/>
                <a:cs typeface="Arial" panose="020B0604020202020204" pitchFamily="34" charset="0"/>
              </a:rPr>
              <a:t>Caracterizar la Erythrina edulis y determinar el valor nutricional, en dos etapas fenológicas que se encuentran presentes en el cantón Rumiñahui.     </a:t>
            </a:r>
            <a:br>
              <a:rPr lang="es-ES" sz="1600" dirty="0">
                <a:latin typeface="Arial" panose="020B0604020202020204" pitchFamily="34" charset="0"/>
                <a:cs typeface="Arial" panose="020B0604020202020204" pitchFamily="34" charset="0"/>
              </a:rPr>
            </a:br>
            <a:br>
              <a:rPr lang="es-MX"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Determinar el valor de digestibilidad de la materia seca y de la proteína en bovinos fistulados.</a:t>
            </a:r>
            <a:br>
              <a:rPr lang="es-ES" sz="1600" dirty="0">
                <a:latin typeface="Arial" panose="020B0604020202020204" pitchFamily="34" charset="0"/>
                <a:cs typeface="Arial" panose="020B0604020202020204" pitchFamily="34" charset="0"/>
              </a:rPr>
            </a:br>
            <a:br>
              <a:rPr lang="es-MX"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Estimar el potencial de producción de Erythrina edulis en las dos etapas fenológicas.</a:t>
            </a:r>
            <a:endParaRPr lang="es-EC" sz="1500" b="1" dirty="0"/>
          </a:p>
        </p:txBody>
      </p:sp>
      <p:pic>
        <p:nvPicPr>
          <p:cNvPr id="11" name="Imagen 10" descr="C:\Users\Oscar Fuentes\Desktop\FOTOS DIGESTIBILIDAD\DSC00938.JPG"/>
          <p:cNvPicPr/>
          <p:nvPr/>
        </p:nvPicPr>
        <p:blipFill rotWithShape="1">
          <a:blip r:embed="rId2" cstate="print">
            <a:extLst>
              <a:ext uri="{28A0092B-C50C-407E-A947-70E740481C1C}">
                <a14:useLocalDpi xmlns:a14="http://schemas.microsoft.com/office/drawing/2010/main" val="0"/>
              </a:ext>
            </a:extLst>
          </a:blip>
          <a:srcRect l="19525" t="36906" r="48835" b="22890"/>
          <a:stretch/>
        </p:blipFill>
        <p:spPr bwMode="auto">
          <a:xfrm>
            <a:off x="7167764" y="1940224"/>
            <a:ext cx="864098" cy="673223"/>
          </a:xfrm>
          <a:prstGeom prst="rect">
            <a:avLst/>
          </a:prstGeom>
          <a:noFill/>
          <a:ln>
            <a:noFill/>
          </a:ln>
          <a:extLst>
            <a:ext uri="{53640926-AAD7-44D8-BBD7-CCE9431645EC}">
              <a14:shadowObscured xmlns:a14="http://schemas.microsoft.com/office/drawing/2010/main"/>
            </a:ext>
          </a:extLst>
        </p:spPr>
      </p:pic>
      <p:pic>
        <p:nvPicPr>
          <p:cNvPr id="12" name="Imagen 11" descr="C:\Users\Oscar Fuentes\Desktop\FOTOS DIGESTIBILIDAD\DSC00939.JPG"/>
          <p:cNvPicPr/>
          <p:nvPr/>
        </p:nvPicPr>
        <p:blipFill rotWithShape="1">
          <a:blip r:embed="rId3" cstate="print">
            <a:extLst>
              <a:ext uri="{28A0092B-C50C-407E-A947-70E740481C1C}">
                <a14:useLocalDpi xmlns:a14="http://schemas.microsoft.com/office/drawing/2010/main" val="0"/>
              </a:ext>
            </a:extLst>
          </a:blip>
          <a:srcRect t="32862" b="9753"/>
          <a:stretch/>
        </p:blipFill>
        <p:spPr bwMode="auto">
          <a:xfrm>
            <a:off x="8074432" y="1940225"/>
            <a:ext cx="943899" cy="673223"/>
          </a:xfrm>
          <a:prstGeom prst="rect">
            <a:avLst/>
          </a:prstGeom>
          <a:noFill/>
          <a:ln>
            <a:noFill/>
          </a:ln>
          <a:extLst>
            <a:ext uri="{53640926-AAD7-44D8-BBD7-CCE9431645EC}">
              <a14:shadowObscured xmlns:a14="http://schemas.microsoft.com/office/drawing/2010/main"/>
            </a:ext>
          </a:extLst>
        </p:spPr>
      </p:pic>
      <p:pic>
        <p:nvPicPr>
          <p:cNvPr id="19" name="Imagen 18" descr="C:\Users\Oscar Fuentes\Desktop\FOTOS DIGESTIBILIDAD\DSC00934.JPG"/>
          <p:cNvPicPr/>
          <p:nvPr/>
        </p:nvPicPr>
        <p:blipFill rotWithShape="1">
          <a:blip r:embed="rId4" cstate="print">
            <a:extLst>
              <a:ext uri="{28A0092B-C50C-407E-A947-70E740481C1C}">
                <a14:useLocalDpi xmlns:a14="http://schemas.microsoft.com/office/drawing/2010/main" val="0"/>
              </a:ext>
            </a:extLst>
          </a:blip>
          <a:srcRect l="12696" t="30085" r="14902" b="18090"/>
          <a:stretch/>
        </p:blipFill>
        <p:spPr bwMode="auto">
          <a:xfrm>
            <a:off x="7167764" y="3069712"/>
            <a:ext cx="1850567" cy="946150"/>
          </a:xfrm>
          <a:prstGeom prst="rect">
            <a:avLst/>
          </a:prstGeom>
          <a:noFill/>
          <a:ln>
            <a:noFill/>
          </a:ln>
          <a:extLst>
            <a:ext uri="{53640926-AAD7-44D8-BBD7-CCE9431645EC}">
              <a14:shadowObscured xmlns:a14="http://schemas.microsoft.com/office/drawing/2010/main"/>
            </a:ext>
          </a:extLst>
        </p:spPr>
      </p:pic>
      <p:pic>
        <p:nvPicPr>
          <p:cNvPr id="10" name="Imagen 9" descr="C:\Users\Oscar Fuentes\Desktop\FOTOS DIGESTIBILIDAD\27394660_10211296030461458_1169600349_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960" y="4065434"/>
            <a:ext cx="1291177" cy="969159"/>
          </a:xfrm>
          <a:prstGeom prst="rect">
            <a:avLst/>
          </a:prstGeom>
          <a:noFill/>
          <a:ln>
            <a:noFill/>
          </a:ln>
        </p:spPr>
      </p:pic>
      <p:pic>
        <p:nvPicPr>
          <p:cNvPr id="13" name="Imagen 12" descr="C:\Users\Oscar Fuentes\Desktop\FOTOS DIGESTIBILIDAD\FISTULA\22886332_1570824232955530_6226401672563403548_n.jpg"/>
          <p:cNvPicPr/>
          <p:nvPr/>
        </p:nvPicPr>
        <p:blipFill rotWithShape="1">
          <a:blip r:embed="rId6" cstate="print">
            <a:extLst>
              <a:ext uri="{28A0092B-C50C-407E-A947-70E740481C1C}">
                <a14:useLocalDpi xmlns:a14="http://schemas.microsoft.com/office/drawing/2010/main" val="0"/>
              </a:ext>
            </a:extLst>
          </a:blip>
          <a:srcRect l="8576"/>
          <a:stretch/>
        </p:blipFill>
        <p:spPr bwMode="auto">
          <a:xfrm>
            <a:off x="7020272" y="5084165"/>
            <a:ext cx="934892" cy="776824"/>
          </a:xfrm>
          <a:prstGeom prst="rect">
            <a:avLst/>
          </a:prstGeom>
          <a:noFill/>
          <a:ln>
            <a:noFill/>
          </a:ln>
          <a:extLst>
            <a:ext uri="{53640926-AAD7-44D8-BBD7-CCE9431645EC}">
              <a14:shadowObscured xmlns:a14="http://schemas.microsoft.com/office/drawing/2010/main"/>
            </a:ext>
          </a:extLst>
        </p:spPr>
      </p:pic>
      <p:pic>
        <p:nvPicPr>
          <p:cNvPr id="14" name="Imagen 13" descr="C:\Users\Oscar Fuentes\Desktop\FOTOS DIGESTIBILIDAD\DSC00967.JPG"/>
          <p:cNvPicPr/>
          <p:nvPr/>
        </p:nvPicPr>
        <p:blipFill rotWithShape="1">
          <a:blip r:embed="rId7" cstate="print">
            <a:extLst>
              <a:ext uri="{28A0092B-C50C-407E-A947-70E740481C1C}">
                <a14:useLocalDpi xmlns:a14="http://schemas.microsoft.com/office/drawing/2010/main" val="0"/>
              </a:ext>
            </a:extLst>
          </a:blip>
          <a:srcRect l="26149" b="34529"/>
          <a:stretch/>
        </p:blipFill>
        <p:spPr bwMode="auto">
          <a:xfrm>
            <a:off x="7955164" y="5084166"/>
            <a:ext cx="1063167" cy="776824"/>
          </a:xfrm>
          <a:prstGeom prst="rect">
            <a:avLst/>
          </a:prstGeom>
          <a:noFill/>
          <a:ln>
            <a:noFill/>
          </a:ln>
          <a:extLst>
            <a:ext uri="{53640926-AAD7-44D8-BBD7-CCE9431645EC}">
              <a14:shadowObscured xmlns:a14="http://schemas.microsoft.com/office/drawing/2010/main"/>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2170" y="0"/>
            <a:ext cx="8568952" cy="1569660"/>
          </a:xfrm>
          <a:prstGeom prst="rect">
            <a:avLst/>
          </a:prstGeom>
          <a:noFill/>
        </p:spPr>
        <p:txBody>
          <a:bodyPr wrap="square" rtlCol="0">
            <a:spAutoFit/>
          </a:bodyPr>
          <a:lstStyle/>
          <a:p>
            <a:pPr algn="ctr"/>
            <a:r>
              <a:rPr lang="es-MX" sz="2400" b="1" dirty="0">
                <a:solidFill>
                  <a:srgbClr val="002060"/>
                </a:solidFill>
              </a:rPr>
              <a:t> </a:t>
            </a:r>
            <a:r>
              <a:rPr lang="es-MX" sz="2400" b="1" dirty="0">
                <a:solidFill>
                  <a:srgbClr val="0070C0"/>
                </a:solidFill>
              </a:rPr>
              <a:t>Degradabilidad in situ de la proteína de la vaina del porotón</a:t>
            </a:r>
            <a:endParaRPr lang="es-MX" sz="2400" dirty="0">
              <a:solidFill>
                <a:srgbClr val="0070C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482451" y="1367457"/>
            <a:ext cx="4276906" cy="404406"/>
          </a:xfrm>
          <a:prstGeom prst="rect">
            <a:avLst/>
          </a:prstGeom>
        </p:spPr>
        <p:txBody>
          <a:bodyPr wrap="square">
            <a:spAutoFit/>
          </a:bodyPr>
          <a:lstStyle/>
          <a:p>
            <a:pPr algn="just">
              <a:lnSpc>
                <a:spcPct val="200000"/>
              </a:lnSpc>
              <a:spcAft>
                <a:spcPts val="0"/>
              </a:spcAft>
            </a:pPr>
            <a:endParaRPr lang="es-MX" sz="1200" dirty="0">
              <a:latin typeface="+mn-lt"/>
              <a:ea typeface="Times New Roman" panose="02020603050405020304" pitchFamily="18" charset="0"/>
            </a:endParaRPr>
          </a:p>
        </p:txBody>
      </p:sp>
      <p:sp>
        <p:nvSpPr>
          <p:cNvPr id="3" name="Rectángulo 2"/>
          <p:cNvSpPr/>
          <p:nvPr/>
        </p:nvSpPr>
        <p:spPr>
          <a:xfrm>
            <a:off x="4577354" y="785490"/>
            <a:ext cx="4408308" cy="5262979"/>
          </a:xfrm>
          <a:prstGeom prst="rect">
            <a:avLst/>
          </a:prstGeom>
        </p:spPr>
        <p:txBody>
          <a:bodyPr wrap="square">
            <a:spAutoFit/>
          </a:bodyPr>
          <a:lstStyle/>
          <a:p>
            <a:pPr algn="just">
              <a:lnSpc>
                <a:spcPct val="200000"/>
              </a:lnSpc>
              <a:spcAft>
                <a:spcPts val="0"/>
              </a:spcAft>
            </a:pPr>
            <a:r>
              <a:rPr lang="es-ES" sz="1200" dirty="0">
                <a:latin typeface="+mn-lt"/>
                <a:ea typeface="Times New Roman" panose="02020603050405020304" pitchFamily="18" charset="0"/>
              </a:rPr>
              <a:t>En el mismo sentido, se evidencia que la fracción potencialmente degradable (b), mostró un valor de 51.14%, dando como resultado una fracción indegradable de 13.27%, lo que indica que la materia seca de las vaina, tiene una alta degradabilidad (86.73%) al ser comparada con la hoja. El comportamiento de la tasa de degradación ruminal de la vaina (Kd) mostró un valor de 6.4% h</a:t>
            </a:r>
            <a:r>
              <a:rPr lang="es-ES" sz="1200" baseline="30000" dirty="0">
                <a:latin typeface="+mn-lt"/>
                <a:ea typeface="Times New Roman" panose="02020603050405020304" pitchFamily="18" charset="0"/>
              </a:rPr>
              <a:t>-1</a:t>
            </a:r>
            <a:r>
              <a:rPr lang="es-ES" sz="1200" dirty="0">
                <a:latin typeface="+mn-lt"/>
                <a:ea typeface="Times New Roman" panose="02020603050405020304" pitchFamily="18" charset="0"/>
              </a:rPr>
              <a:t>, similar al reportado por la hoja, y al ser utilizada para evaluar la degradabilidad efectiva (De) con una tasa de pasaje ruminal de los sólidos (Kp) de 2, 5 y 8%, demostró que, a estas tasas de flujo, la materia seca de la vaina tiene una degradabilidad efectiva de 74.38, 64.13 y 57.93%, respectivamente, característica que se asocia a un componente alimenticio de ata disponibilidad de nutrientes a nivel ruminal.</a:t>
            </a:r>
            <a:endParaRPr lang="es-MX" sz="1200" dirty="0">
              <a:effectLst/>
              <a:latin typeface="+mn-lt"/>
              <a:ea typeface="Times New Roman" panose="02020603050405020304" pitchFamily="18" charset="0"/>
            </a:endParaRPr>
          </a:p>
        </p:txBody>
      </p:sp>
      <p:pic>
        <p:nvPicPr>
          <p:cNvPr id="8" name="Imagen 7"/>
          <p:cNvPicPr/>
          <p:nvPr/>
        </p:nvPicPr>
        <p:blipFill rotWithShape="1">
          <a:blip r:embed="rId2"/>
          <a:srcRect l="37702" t="21626" r="39188" b="13055"/>
          <a:stretch/>
        </p:blipFill>
        <p:spPr bwMode="auto">
          <a:xfrm>
            <a:off x="395536" y="784829"/>
            <a:ext cx="3528392" cy="52636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841475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2170" y="0"/>
            <a:ext cx="8568952" cy="1569660"/>
          </a:xfrm>
          <a:prstGeom prst="rect">
            <a:avLst/>
          </a:prstGeom>
          <a:noFill/>
        </p:spPr>
        <p:txBody>
          <a:bodyPr wrap="square" rtlCol="0">
            <a:spAutoFit/>
          </a:bodyPr>
          <a:lstStyle/>
          <a:p>
            <a:pPr algn="ctr"/>
            <a:r>
              <a:rPr lang="es-MX" sz="2400" b="1" dirty="0">
                <a:solidFill>
                  <a:srgbClr val="002060"/>
                </a:solidFill>
              </a:rPr>
              <a:t> </a:t>
            </a:r>
            <a:r>
              <a:rPr lang="es-MX" sz="2400" b="1" dirty="0">
                <a:solidFill>
                  <a:srgbClr val="0070C0"/>
                </a:solidFill>
              </a:rPr>
              <a:t>Degradabilidad in situ de la proteína  de la vaina del porotón </a:t>
            </a:r>
            <a:endParaRPr lang="es-MX" sz="2400" dirty="0">
              <a:solidFill>
                <a:srgbClr val="0070C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482451" y="1367457"/>
            <a:ext cx="4276906" cy="404406"/>
          </a:xfrm>
          <a:prstGeom prst="rect">
            <a:avLst/>
          </a:prstGeom>
        </p:spPr>
        <p:txBody>
          <a:bodyPr wrap="square">
            <a:spAutoFit/>
          </a:bodyPr>
          <a:lstStyle/>
          <a:p>
            <a:pPr algn="just">
              <a:lnSpc>
                <a:spcPct val="200000"/>
              </a:lnSpc>
              <a:spcAft>
                <a:spcPts val="0"/>
              </a:spcAft>
            </a:pPr>
            <a:endParaRPr lang="es-MX" sz="1200" dirty="0">
              <a:latin typeface="+mn-lt"/>
              <a:ea typeface="Times New Roman" panose="02020603050405020304" pitchFamily="18" charset="0"/>
            </a:endParaRPr>
          </a:p>
        </p:txBody>
      </p:sp>
      <p:sp>
        <p:nvSpPr>
          <p:cNvPr id="3" name="Rectángulo 2"/>
          <p:cNvSpPr/>
          <p:nvPr/>
        </p:nvSpPr>
        <p:spPr>
          <a:xfrm>
            <a:off x="4577354" y="785490"/>
            <a:ext cx="4408308" cy="4524315"/>
          </a:xfrm>
          <a:prstGeom prst="rect">
            <a:avLst/>
          </a:prstGeom>
        </p:spPr>
        <p:txBody>
          <a:bodyPr wrap="square">
            <a:spAutoFit/>
          </a:bodyPr>
          <a:lstStyle/>
          <a:p>
            <a:pPr algn="just">
              <a:lnSpc>
                <a:spcPct val="200000"/>
              </a:lnSpc>
              <a:spcAft>
                <a:spcPts val="0"/>
              </a:spcAft>
            </a:pPr>
            <a:r>
              <a:rPr lang="es-ES" sz="1200" dirty="0"/>
              <a:t>En el mismo sentido, la DRINP de la vaina de la </a:t>
            </a:r>
            <a:r>
              <a:rPr lang="es-ES" sz="1200" i="1" dirty="0"/>
              <a:t>Erythrina edulis</a:t>
            </a:r>
            <a:r>
              <a:rPr lang="es-ES" sz="1200" dirty="0"/>
              <a:t>, presenta mejores características de degradabilidad que la hoja (81.95 vs 53.38%, respectivamente) a las 72 horas de incubación ruminal. La concentración de la fracción </a:t>
            </a:r>
            <a:r>
              <a:rPr lang="es-ES" sz="1200" i="1" dirty="0"/>
              <a:t>a</a:t>
            </a:r>
            <a:r>
              <a:rPr lang="es-ES" sz="1200" dirty="0"/>
              <a:t> (34.97%, soluble) de la vaina de </a:t>
            </a:r>
            <a:r>
              <a:rPr lang="es-ES" sz="1200" i="1" dirty="0"/>
              <a:t>Erythrina edulis</a:t>
            </a:r>
            <a:r>
              <a:rPr lang="es-ES" sz="1200" dirty="0"/>
              <a:t> presenta similares características nutricionales que las de la hoja, los que indica que tanto las células de las hojas y vaina, poseen características similares de solubilidad de los componentes nitrogenados, independientemente del contenido de la proteína que pudiera estar asociada a la pared o contenido celular, y a su estructura conformacional de este nutriente.</a:t>
            </a:r>
            <a:endParaRPr lang="es-MX" sz="1200" dirty="0"/>
          </a:p>
          <a:p>
            <a:pPr algn="just">
              <a:lnSpc>
                <a:spcPct val="200000"/>
              </a:lnSpc>
              <a:spcAft>
                <a:spcPts val="0"/>
              </a:spcAft>
            </a:pPr>
            <a:endParaRPr lang="es-MX" sz="1200" dirty="0">
              <a:effectLst/>
              <a:latin typeface="+mn-lt"/>
              <a:ea typeface="Times New Roman" panose="02020603050405020304" pitchFamily="18" charset="0"/>
            </a:endParaRPr>
          </a:p>
        </p:txBody>
      </p:sp>
      <p:pic>
        <p:nvPicPr>
          <p:cNvPr id="8" name="Imagen 7"/>
          <p:cNvPicPr/>
          <p:nvPr/>
        </p:nvPicPr>
        <p:blipFill rotWithShape="1">
          <a:blip r:embed="rId2"/>
          <a:srcRect l="37702" t="21626" r="39188" b="13055"/>
          <a:stretch/>
        </p:blipFill>
        <p:spPr bwMode="auto">
          <a:xfrm>
            <a:off x="395536" y="784829"/>
            <a:ext cx="3528392" cy="52636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161180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0"/>
            <a:ext cx="8568952" cy="1938992"/>
          </a:xfrm>
          <a:prstGeom prst="rect">
            <a:avLst/>
          </a:prstGeom>
          <a:noFill/>
        </p:spPr>
        <p:txBody>
          <a:bodyPr wrap="square" rtlCol="0">
            <a:spAutoFit/>
          </a:bodyPr>
          <a:lstStyle/>
          <a:p>
            <a:pPr marL="0" lvl="2" algn="ctr"/>
            <a:r>
              <a:rPr lang="es-MX" sz="2400" b="1" dirty="0">
                <a:solidFill>
                  <a:srgbClr val="002060"/>
                </a:solidFill>
              </a:rPr>
              <a:t> </a:t>
            </a:r>
            <a:r>
              <a:rPr lang="es-EC" sz="2400" b="1" dirty="0">
                <a:solidFill>
                  <a:srgbClr val="0070C0"/>
                </a:solidFill>
              </a:rPr>
              <a:t>Potencial productivo del porotón etapa II fructificación </a:t>
            </a:r>
          </a:p>
          <a:p>
            <a:pPr marL="0" lvl="2" algn="ctr"/>
            <a:r>
              <a:rPr lang="es-EC" sz="2400" b="1" dirty="0">
                <a:solidFill>
                  <a:srgbClr val="0070C0"/>
                </a:solidFill>
              </a:rPr>
              <a:t>Producción de frutos (vainas)</a:t>
            </a:r>
            <a:endParaRPr lang="es-MX" sz="2400" b="1" dirty="0">
              <a:solidFill>
                <a:srgbClr val="0070C0"/>
              </a:solidFill>
            </a:endParaRPr>
          </a:p>
          <a:p>
            <a:pPr algn="ctr"/>
            <a:endParaRPr lang="es-MX" sz="2400" dirty="0">
              <a:solidFill>
                <a:srgbClr val="00206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482451" y="1367457"/>
            <a:ext cx="4276906" cy="404406"/>
          </a:xfrm>
          <a:prstGeom prst="rect">
            <a:avLst/>
          </a:prstGeom>
        </p:spPr>
        <p:txBody>
          <a:bodyPr wrap="square">
            <a:spAutoFit/>
          </a:bodyPr>
          <a:lstStyle/>
          <a:p>
            <a:pPr algn="just">
              <a:lnSpc>
                <a:spcPct val="200000"/>
              </a:lnSpc>
              <a:spcAft>
                <a:spcPts val="0"/>
              </a:spcAft>
            </a:pPr>
            <a:endParaRPr lang="es-MX" sz="1200" dirty="0">
              <a:latin typeface="+mn-lt"/>
              <a:ea typeface="Times New Roman" panose="02020603050405020304" pitchFamily="18" charset="0"/>
            </a:endParaRPr>
          </a:p>
        </p:txBody>
      </p:sp>
      <p:pic>
        <p:nvPicPr>
          <p:cNvPr id="11" name="Imagen 10"/>
          <p:cNvPicPr/>
          <p:nvPr/>
        </p:nvPicPr>
        <p:blipFill rotWithShape="1">
          <a:blip r:embed="rId2"/>
          <a:srcRect l="30210" t="22037" r="30244" b="41437"/>
          <a:stretch/>
        </p:blipFill>
        <p:spPr bwMode="auto">
          <a:xfrm>
            <a:off x="2051720" y="943853"/>
            <a:ext cx="5621365" cy="338437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Rectángulo 11"/>
              <p:cNvSpPr/>
              <p:nvPr/>
            </p:nvSpPr>
            <p:spPr>
              <a:xfrm>
                <a:off x="243028" y="4328229"/>
                <a:ext cx="8682318" cy="1569660"/>
              </a:xfrm>
              <a:prstGeom prst="rect">
                <a:avLst/>
              </a:prstGeom>
            </p:spPr>
            <p:txBody>
              <a:bodyPr wrap="square">
                <a:spAutoFit/>
              </a:bodyPr>
              <a:lstStyle/>
              <a:p>
                <a:pPr algn="just">
                  <a:spcAft>
                    <a:spcPts val="0"/>
                  </a:spcAft>
                </a:pPr>
                <a:r>
                  <a:rPr lang="es-ES" sz="1600" dirty="0">
                    <a:latin typeface="+mn-lt"/>
                  </a:rPr>
                  <a:t>Calculo de producción en 1 ha de porotón, sembrados en una distancia de 5 m</a:t>
                </a:r>
                <a:r>
                  <a:rPr lang="es-ES" sz="1600" baseline="30000" dirty="0">
                    <a:latin typeface="+mn-lt"/>
                  </a:rPr>
                  <a:t>2</a:t>
                </a:r>
                <a:r>
                  <a:rPr lang="es-ES" sz="1600" dirty="0">
                    <a:latin typeface="+mn-lt"/>
                  </a:rPr>
                  <a:t>, obteniendo resultados de 400 árboles por ha</a:t>
                </a:r>
                <a:r>
                  <a:rPr lang="es-MX" sz="1600" dirty="0">
                    <a:latin typeface="+mn-lt"/>
                  </a:rPr>
                  <a:t>.</a:t>
                </a:r>
              </a:p>
              <a:p>
                <a:pPr algn="just">
                  <a:spcAft>
                    <a:spcPts val="0"/>
                  </a:spcAft>
                </a:pPr>
                <a:endParaRPr lang="es-MX" sz="1600" dirty="0">
                  <a:latin typeface="+mn-lt"/>
                </a:endParaRPr>
              </a:p>
              <a:p>
                <a:r>
                  <a:rPr lang="es-ES" sz="1600" dirty="0">
                    <a:latin typeface="+mn-lt"/>
                  </a:rPr>
                  <a:t>Frutos por ha: </a:t>
                </a:r>
                <a14:m>
                  <m:oMath xmlns:m="http://schemas.openxmlformats.org/officeDocument/2006/math">
                    <m:r>
                      <a:rPr lang="es-ES" sz="1600" i="1">
                        <a:latin typeface="Cambria Math" panose="02040503050406030204" pitchFamily="18" charset="0"/>
                      </a:rPr>
                      <m:t>400 á</m:t>
                    </m:r>
                    <m:r>
                      <a:rPr lang="es-ES" sz="1600" i="1">
                        <a:latin typeface="Cambria Math" panose="02040503050406030204" pitchFamily="18" charset="0"/>
                      </a:rPr>
                      <m:t>𝑟𝑏𝑜𝑙𝑒𝑠</m:t>
                    </m:r>
                    <m:r>
                      <a:rPr lang="es-ES" sz="1600" i="1">
                        <a:latin typeface="Cambria Math" panose="02040503050406030204" pitchFamily="18" charset="0"/>
                      </a:rPr>
                      <m:t> ×218 </m:t>
                    </m:r>
                    <m:r>
                      <a:rPr lang="es-ES" sz="1600" i="1">
                        <a:latin typeface="Cambria Math" panose="02040503050406030204" pitchFamily="18" charset="0"/>
                      </a:rPr>
                      <m:t>𝐾𝑔</m:t>
                    </m:r>
                    <m:r>
                      <a:rPr lang="es-ES" sz="1600" i="1">
                        <a:latin typeface="Cambria Math" panose="02040503050406030204" pitchFamily="18" charset="0"/>
                      </a:rPr>
                      <m:t> </m:t>
                    </m:r>
                    <m:r>
                      <a:rPr lang="es-ES" sz="1600" i="1">
                        <a:latin typeface="Cambria Math" panose="02040503050406030204" pitchFamily="18" charset="0"/>
                      </a:rPr>
                      <m:t>𝑑𝑒</m:t>
                    </m:r>
                    <m:r>
                      <a:rPr lang="es-ES" sz="1600" i="1">
                        <a:latin typeface="Cambria Math" panose="02040503050406030204" pitchFamily="18" charset="0"/>
                      </a:rPr>
                      <m:t> </m:t>
                    </m:r>
                    <m:r>
                      <a:rPr lang="es-ES" sz="1600" i="1">
                        <a:latin typeface="Cambria Math" panose="02040503050406030204" pitchFamily="18" charset="0"/>
                      </a:rPr>
                      <m:t>𝑣𝑎𝑖𝑛𝑎𝑠</m:t>
                    </m:r>
                    <m:r>
                      <a:rPr lang="es-ES" sz="1600" i="1">
                        <a:latin typeface="Cambria Math" panose="02040503050406030204" pitchFamily="18" charset="0"/>
                      </a:rPr>
                      <m:t>=</m:t>
                    </m:r>
                    <m:r>
                      <a:rPr lang="es-ES" sz="1600" b="1" i="1">
                        <a:latin typeface="Cambria Math" panose="02040503050406030204" pitchFamily="18" charset="0"/>
                      </a:rPr>
                      <m:t>𝟖𝟕</m:t>
                    </m:r>
                    <m:r>
                      <a:rPr lang="es-ES" sz="1600" b="1" i="1">
                        <a:latin typeface="Cambria Math" panose="02040503050406030204" pitchFamily="18" charset="0"/>
                      </a:rPr>
                      <m:t> </m:t>
                    </m:r>
                    <m:r>
                      <a:rPr lang="es-ES" sz="1600" b="1" i="1">
                        <a:latin typeface="Cambria Math" panose="02040503050406030204" pitchFamily="18" charset="0"/>
                      </a:rPr>
                      <m:t>𝟐𝟎𝟎</m:t>
                    </m:r>
                  </m:oMath>
                </a14:m>
                <a:r>
                  <a:rPr lang="es-ES" sz="1600" b="1" dirty="0">
                    <a:latin typeface="+mn-lt"/>
                  </a:rPr>
                  <a:t> Kg de vainas/ha/año</a:t>
                </a:r>
                <a:endParaRPr lang="es-MX" sz="1600" dirty="0">
                  <a:latin typeface="+mn-lt"/>
                </a:endParaRPr>
              </a:p>
              <a:p>
                <a:r>
                  <a:rPr lang="es-EC" sz="1600" b="1" dirty="0">
                    <a:latin typeface="+mn-lt"/>
                  </a:rPr>
                  <a:t>Toneladas de frutos/ha: </a:t>
                </a:r>
                <a:r>
                  <a:rPr lang="es-EC" sz="1600" dirty="0">
                    <a:latin typeface="+mn-lt"/>
                  </a:rPr>
                  <a:t>87,2 t/ha/año</a:t>
                </a:r>
              </a:p>
              <a:p>
                <a:r>
                  <a:rPr lang="es-EC" sz="1600" b="1" dirty="0">
                    <a:latin typeface="+mn-lt"/>
                  </a:rPr>
                  <a:t>Vainas por árbol: 218Kg </a:t>
                </a:r>
                <a:endParaRPr lang="es-ES" sz="1600" b="1" dirty="0">
                  <a:latin typeface="+mn-lt"/>
                </a:endParaRPr>
              </a:p>
            </p:txBody>
          </p:sp>
        </mc:Choice>
        <mc:Fallback xmlns="">
          <p:sp>
            <p:nvSpPr>
              <p:cNvPr id="12" name="Rectángulo 11"/>
              <p:cNvSpPr>
                <a:spLocks noRot="1" noChangeAspect="1" noMove="1" noResize="1" noEditPoints="1" noAdjustHandles="1" noChangeArrowheads="1" noChangeShapeType="1" noTextEdit="1"/>
              </p:cNvSpPr>
              <p:nvPr/>
            </p:nvSpPr>
            <p:spPr>
              <a:xfrm>
                <a:off x="243028" y="4328229"/>
                <a:ext cx="8682318" cy="1569660"/>
              </a:xfrm>
              <a:prstGeom prst="rect">
                <a:avLst/>
              </a:prstGeom>
              <a:blipFill rotWithShape="0">
                <a:blip r:embed="rId3"/>
                <a:stretch>
                  <a:fillRect l="-421" t="-1163" r="-351" b="-3876"/>
                </a:stretch>
              </a:blipFill>
            </p:spPr>
            <p:txBody>
              <a:bodyPr/>
              <a:lstStyle/>
              <a:p>
                <a:r>
                  <a:rPr lang="es-MX">
                    <a:noFill/>
                  </a:rPr>
                  <a:t> </a:t>
                </a:r>
              </a:p>
            </p:txBody>
          </p:sp>
        </mc:Fallback>
      </mc:AlternateContent>
    </p:spTree>
    <p:extLst>
      <p:ext uri="{BB962C8B-B14F-4D97-AF65-F5344CB8AC3E}">
        <p14:creationId xmlns:p14="http://schemas.microsoft.com/office/powerpoint/2010/main" val="95414947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2170" y="0"/>
            <a:ext cx="8568952" cy="1938992"/>
          </a:xfrm>
          <a:prstGeom prst="rect">
            <a:avLst/>
          </a:prstGeom>
          <a:noFill/>
        </p:spPr>
        <p:txBody>
          <a:bodyPr wrap="square" rtlCol="0">
            <a:spAutoFit/>
          </a:bodyPr>
          <a:lstStyle/>
          <a:p>
            <a:pPr marL="0" lvl="2" algn="ctr"/>
            <a:r>
              <a:rPr lang="es-MX" sz="2400" b="1" dirty="0">
                <a:solidFill>
                  <a:srgbClr val="002060"/>
                </a:solidFill>
              </a:rPr>
              <a:t> </a:t>
            </a:r>
            <a:r>
              <a:rPr lang="es-EC" sz="2400" b="1" dirty="0">
                <a:solidFill>
                  <a:srgbClr val="0070C0"/>
                </a:solidFill>
              </a:rPr>
              <a:t>Potencial productivo del porotón etapa II fructificación </a:t>
            </a:r>
          </a:p>
          <a:p>
            <a:pPr marL="0" lvl="2" algn="ctr"/>
            <a:r>
              <a:rPr lang="es-EC" sz="2400" b="1" dirty="0">
                <a:solidFill>
                  <a:srgbClr val="0070C0"/>
                </a:solidFill>
              </a:rPr>
              <a:t>Producción de vaina </a:t>
            </a:r>
            <a:endParaRPr lang="es-MX" sz="2400" b="1" dirty="0">
              <a:solidFill>
                <a:srgbClr val="0070C0"/>
              </a:solidFill>
            </a:endParaRPr>
          </a:p>
          <a:p>
            <a:pPr algn="ctr"/>
            <a:endParaRPr lang="es-MX" sz="2400" dirty="0">
              <a:solidFill>
                <a:srgbClr val="00206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403571" y="3063703"/>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482451" y="1367457"/>
            <a:ext cx="4276906" cy="404406"/>
          </a:xfrm>
          <a:prstGeom prst="rect">
            <a:avLst/>
          </a:prstGeom>
        </p:spPr>
        <p:txBody>
          <a:bodyPr wrap="square">
            <a:spAutoFit/>
          </a:bodyPr>
          <a:lstStyle/>
          <a:p>
            <a:pPr algn="just">
              <a:lnSpc>
                <a:spcPct val="200000"/>
              </a:lnSpc>
              <a:spcAft>
                <a:spcPts val="0"/>
              </a:spcAft>
            </a:pPr>
            <a:endParaRPr lang="es-MX" sz="1200" dirty="0">
              <a:latin typeface="+mn-lt"/>
              <a:ea typeface="Times New Roman" panose="02020603050405020304" pitchFamily="18" charset="0"/>
            </a:endParaRPr>
          </a:p>
        </p:txBody>
      </p:sp>
      <p:pic>
        <p:nvPicPr>
          <p:cNvPr id="11" name="Imagen 10"/>
          <p:cNvPicPr/>
          <p:nvPr/>
        </p:nvPicPr>
        <p:blipFill rotWithShape="1">
          <a:blip r:embed="rId2"/>
          <a:srcRect l="29192" t="42262" r="30584" b="32984"/>
          <a:stretch/>
        </p:blipFill>
        <p:spPr bwMode="auto">
          <a:xfrm>
            <a:off x="1830342" y="1010322"/>
            <a:ext cx="5472608" cy="2699712"/>
          </a:xfrm>
          <a:prstGeom prst="rect">
            <a:avLst/>
          </a:prstGeom>
          <a:ln>
            <a:noFill/>
          </a:ln>
          <a:extLst>
            <a:ext uri="{53640926-AAD7-44D8-BBD7-CCE9431645EC}">
              <a14:shadowObscured xmlns:a14="http://schemas.microsoft.com/office/drawing/2010/main"/>
            </a:ext>
          </a:extLst>
        </p:spPr>
      </p:pic>
      <p:sp>
        <p:nvSpPr>
          <p:cNvPr id="12" name="Rectángulo 11"/>
          <p:cNvSpPr/>
          <p:nvPr/>
        </p:nvSpPr>
        <p:spPr>
          <a:xfrm>
            <a:off x="243028" y="4328229"/>
            <a:ext cx="8682318" cy="830997"/>
          </a:xfrm>
          <a:prstGeom prst="rect">
            <a:avLst/>
          </a:prstGeom>
        </p:spPr>
        <p:txBody>
          <a:bodyPr wrap="square">
            <a:spAutoFit/>
          </a:bodyPr>
          <a:lstStyle/>
          <a:p>
            <a:pPr algn="ctr">
              <a:spcAft>
                <a:spcPts val="0"/>
              </a:spcAft>
            </a:pPr>
            <a:r>
              <a:rPr lang="es-ES" sz="1600" dirty="0">
                <a:latin typeface="+mn-lt"/>
              </a:rPr>
              <a:t>La producción de materia seca de vaina que produce un  árbol de porotón en el área de estudio es del </a:t>
            </a:r>
            <a:r>
              <a:rPr lang="es-ES" sz="1600" b="1" dirty="0">
                <a:latin typeface="+mn-lt"/>
              </a:rPr>
              <a:t>7,18 Kg de MS, </a:t>
            </a:r>
            <a:r>
              <a:rPr lang="es-ES" sz="1600" dirty="0">
                <a:latin typeface="+mn-lt"/>
              </a:rPr>
              <a:t>esto varia por ciertos factores edáficos, medioambientales, de manejo entre otros.</a:t>
            </a:r>
          </a:p>
        </p:txBody>
      </p:sp>
    </p:spTree>
    <p:extLst>
      <p:ext uri="{BB962C8B-B14F-4D97-AF65-F5344CB8AC3E}">
        <p14:creationId xmlns:p14="http://schemas.microsoft.com/office/powerpoint/2010/main" val="49610785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7792" y="30985"/>
            <a:ext cx="8568952" cy="1569660"/>
          </a:xfrm>
          <a:prstGeom prst="rect">
            <a:avLst/>
          </a:prstGeom>
          <a:noFill/>
        </p:spPr>
        <p:txBody>
          <a:bodyPr wrap="square" rtlCol="0">
            <a:spAutoFit/>
          </a:bodyPr>
          <a:lstStyle/>
          <a:p>
            <a:pPr algn="ctr"/>
            <a:r>
              <a:rPr lang="es-MX" sz="2400" b="1" dirty="0">
                <a:solidFill>
                  <a:srgbClr val="0070C0"/>
                </a:solidFill>
              </a:rPr>
              <a:t>Degradabilidad in situ de la materia seca-semilla del porotón</a:t>
            </a:r>
            <a:endParaRPr lang="es-MX" sz="2400" dirty="0">
              <a:solidFill>
                <a:srgbClr val="0070C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582336" y="983553"/>
            <a:ext cx="4304790" cy="5539978"/>
          </a:xfrm>
          <a:prstGeom prst="rect">
            <a:avLst/>
          </a:prstGeom>
        </p:spPr>
        <p:txBody>
          <a:bodyPr wrap="square">
            <a:spAutoFit/>
          </a:bodyPr>
          <a:lstStyle/>
          <a:p>
            <a:pPr algn="just">
              <a:lnSpc>
                <a:spcPct val="200000"/>
              </a:lnSpc>
              <a:spcAft>
                <a:spcPts val="0"/>
              </a:spcAft>
            </a:pPr>
            <a:r>
              <a:rPr lang="es-ES" sz="1100" dirty="0"/>
              <a:t>Sin embargo, contrario a lo que pasó con la hoja, la fracción potencialmente degradable (b) de la vaina, presentó un valor de 46.97%, dando como resultado una fracción indegradable de 18.05%, lo que indica que la proteína de la vaina, tiene una alta degradabilidad (81.95%) al ser comparada con la hoja. La tasa de degradación ruminal de la vaina (Kd) manifestó un valor de 3.4% h</a:t>
            </a:r>
            <a:r>
              <a:rPr lang="es-ES" sz="1100" baseline="30000" dirty="0"/>
              <a:t>-1</a:t>
            </a:r>
            <a:r>
              <a:rPr lang="es-ES" sz="1100" dirty="0"/>
              <a:t>, muy por debajo al reportado por la hoja, indicando que la proteína tarda más en alcanzar su máximo de desaparición. Por otra parte, la degradabilidad efectiva (De) con una tasa de pasaje ruminal de los sólidos (Kp) de 2, 5 y 8%, demostró que, a estas tasas de flujo, la proteína de la vaina tiene una degradabilidad efectiva de 64.62, 54.06 y 49.05%, clasificando a este componente nutricional como un elemento de ata disponibilidad ruminal.</a:t>
            </a:r>
            <a:endParaRPr lang="es-MX" sz="1100" dirty="0"/>
          </a:p>
          <a:p>
            <a:pPr algn="just">
              <a:lnSpc>
                <a:spcPct val="200000"/>
              </a:lnSpc>
              <a:spcAft>
                <a:spcPts val="0"/>
              </a:spcAft>
            </a:pPr>
            <a:r>
              <a:rPr lang="es-ES" sz="1100" dirty="0"/>
              <a:t>. </a:t>
            </a:r>
            <a:endParaRPr lang="es-MX" sz="1100" dirty="0"/>
          </a:p>
          <a:p>
            <a:pPr algn="just">
              <a:lnSpc>
                <a:spcPct val="200000"/>
              </a:lnSpc>
              <a:spcAft>
                <a:spcPts val="0"/>
              </a:spcAft>
            </a:pPr>
            <a:endParaRPr lang="es-MX" sz="1200" dirty="0">
              <a:latin typeface="+mn-lt"/>
              <a:ea typeface="Times New Roman" panose="02020603050405020304" pitchFamily="18" charset="0"/>
            </a:endParaRPr>
          </a:p>
        </p:txBody>
      </p:sp>
      <p:pic>
        <p:nvPicPr>
          <p:cNvPr id="7" name="Imagen 6"/>
          <p:cNvPicPr/>
          <p:nvPr/>
        </p:nvPicPr>
        <p:blipFill rotWithShape="1">
          <a:blip r:embed="rId2"/>
          <a:srcRect l="31942" t="20095" r="30678" b="9160"/>
          <a:stretch/>
        </p:blipFill>
        <p:spPr bwMode="auto">
          <a:xfrm>
            <a:off x="413944" y="980728"/>
            <a:ext cx="4001865" cy="48184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706711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7792" y="30985"/>
            <a:ext cx="8568952" cy="1569660"/>
          </a:xfrm>
          <a:prstGeom prst="rect">
            <a:avLst/>
          </a:prstGeom>
          <a:noFill/>
        </p:spPr>
        <p:txBody>
          <a:bodyPr wrap="square" rtlCol="0">
            <a:spAutoFit/>
          </a:bodyPr>
          <a:lstStyle/>
          <a:p>
            <a:pPr algn="ctr"/>
            <a:r>
              <a:rPr lang="es-MX" sz="2400" b="1" dirty="0">
                <a:solidFill>
                  <a:srgbClr val="0070C0"/>
                </a:solidFill>
              </a:rPr>
              <a:t>Degradabilidad in situ de la materia seca-semilla del porotón</a:t>
            </a:r>
            <a:endParaRPr lang="es-MX" sz="2400" dirty="0">
              <a:solidFill>
                <a:srgbClr val="0070C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561954" y="1600645"/>
            <a:ext cx="4304790" cy="2989729"/>
          </a:xfrm>
          <a:prstGeom prst="rect">
            <a:avLst/>
          </a:prstGeom>
        </p:spPr>
        <p:txBody>
          <a:bodyPr wrap="square">
            <a:spAutoFit/>
          </a:bodyPr>
          <a:lstStyle/>
          <a:p>
            <a:pPr algn="just">
              <a:lnSpc>
                <a:spcPct val="200000"/>
              </a:lnSpc>
              <a:spcAft>
                <a:spcPts val="0"/>
              </a:spcAft>
            </a:pPr>
            <a:r>
              <a:rPr lang="es-ES" sz="1200" dirty="0"/>
              <a:t>Ese gran valor de degradabilidad presentado por la semilla, está asociado a su tasa de degradación (8.4%), la misma que concomitantemente, permite una alta degradabilidad efectiva (De) con una tasa de pasaje ruminal de los sólidos (Kp) de 2, 5 y 8%, los mismos que van desde 81.70 a 68.52%, respectivamente (ver tabla 15.</a:t>
            </a:r>
            <a:r>
              <a:rPr lang="es-EC" sz="1200" dirty="0"/>
              <a:t> Valores de digestibilidad in situ, de la materia seca de la semilla</a:t>
            </a:r>
            <a:r>
              <a:rPr lang="es-ES" sz="1200" dirty="0"/>
              <a:t>). </a:t>
            </a:r>
            <a:endParaRPr lang="es-MX" sz="1200" dirty="0"/>
          </a:p>
          <a:p>
            <a:pPr algn="just">
              <a:lnSpc>
                <a:spcPct val="200000"/>
              </a:lnSpc>
              <a:spcAft>
                <a:spcPts val="0"/>
              </a:spcAft>
            </a:pPr>
            <a:endParaRPr lang="es-MX" sz="1200" dirty="0">
              <a:latin typeface="+mn-lt"/>
              <a:ea typeface="Times New Roman" panose="02020603050405020304" pitchFamily="18" charset="0"/>
            </a:endParaRPr>
          </a:p>
        </p:txBody>
      </p:sp>
      <p:pic>
        <p:nvPicPr>
          <p:cNvPr id="7" name="Imagen 6"/>
          <p:cNvPicPr/>
          <p:nvPr/>
        </p:nvPicPr>
        <p:blipFill rotWithShape="1">
          <a:blip r:embed="rId2"/>
          <a:srcRect l="31942" t="20095" r="30678" b="9160"/>
          <a:stretch/>
        </p:blipFill>
        <p:spPr bwMode="auto">
          <a:xfrm>
            <a:off x="413944" y="980728"/>
            <a:ext cx="4001865" cy="48184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541519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7792" y="30985"/>
            <a:ext cx="8568952" cy="1200329"/>
          </a:xfrm>
          <a:prstGeom prst="rect">
            <a:avLst/>
          </a:prstGeom>
          <a:noFill/>
        </p:spPr>
        <p:txBody>
          <a:bodyPr wrap="square" rtlCol="0">
            <a:spAutoFit/>
          </a:bodyPr>
          <a:lstStyle/>
          <a:p>
            <a:pPr algn="ctr"/>
            <a:r>
              <a:rPr lang="es-MX" sz="2400" b="1" dirty="0">
                <a:solidFill>
                  <a:srgbClr val="0070C0"/>
                </a:solidFill>
              </a:rPr>
              <a:t>Degradabilidad in situ de la proteína-semilla del porotón </a:t>
            </a:r>
            <a:endParaRPr lang="es-MX" sz="2400" dirty="0">
              <a:solidFill>
                <a:srgbClr val="0070C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030839" y="1052736"/>
            <a:ext cx="5015417" cy="5021055"/>
          </a:xfrm>
          <a:prstGeom prst="rect">
            <a:avLst/>
          </a:prstGeom>
        </p:spPr>
        <p:txBody>
          <a:bodyPr wrap="square">
            <a:spAutoFit/>
          </a:bodyPr>
          <a:lstStyle/>
          <a:p>
            <a:pPr algn="just">
              <a:lnSpc>
                <a:spcPct val="200000"/>
              </a:lnSpc>
              <a:spcAft>
                <a:spcPts val="0"/>
              </a:spcAft>
            </a:pPr>
            <a:r>
              <a:rPr lang="es-ES" sz="1000" dirty="0"/>
              <a:t>La Degradabilidad Ruminal In Situ de la Proteína de la semilla presenta una baja disponibilidad de la fracción soluble (a), demostrando estos valores que en las células de la semilla no existe componentes nitrogenados de rápida disponibilidad ruminal (19.26%), manifestando esto que la proteína está asociada a la pared celular o presenta alguna conformación estructural que limita su solubilizarían y fácil fermentación. </a:t>
            </a:r>
          </a:p>
          <a:p>
            <a:pPr algn="just">
              <a:lnSpc>
                <a:spcPct val="200000"/>
              </a:lnSpc>
              <a:spcAft>
                <a:spcPts val="0"/>
              </a:spcAft>
            </a:pPr>
            <a:r>
              <a:rPr lang="es-ES" sz="1000" dirty="0"/>
              <a:t>El análisis anterior, es racional al evidenciar que la fracción insoluble pero potencialmente degradable (b) de las semillas presenta un valor de 45.06%, señalando esto, que la proteína de la semilla tiene una mediana disponibilidad a través de los tiempos de incubación ruminal, alcanzando un alto valor cuando esta ha pasado entre 24 y 36 horas en el rumen, hasta lograr una máxima degradabilidad de 64.32% a las 72 horas de permanencia ruminal. Lo anterior, está asociado con su tasa de degradación (10.90%), la cual posibilitó que se lograran degradabilidades efectivas (De) con una tasa de pasaje ruminal de los sólidos (Kp) de 2, 5 y 8%, de 57.31, 50.11 y 45.21%, respectivamente</a:t>
            </a:r>
            <a:endParaRPr lang="es-MX" sz="1000" dirty="0"/>
          </a:p>
          <a:p>
            <a:pPr algn="just">
              <a:lnSpc>
                <a:spcPct val="200000"/>
              </a:lnSpc>
              <a:spcAft>
                <a:spcPts val="0"/>
              </a:spcAft>
            </a:pPr>
            <a:endParaRPr lang="es-MX" sz="1200" dirty="0">
              <a:latin typeface="+mn-lt"/>
              <a:ea typeface="Times New Roman" panose="02020603050405020304" pitchFamily="18" charset="0"/>
            </a:endParaRPr>
          </a:p>
        </p:txBody>
      </p:sp>
      <p:pic>
        <p:nvPicPr>
          <p:cNvPr id="8" name="Imagen 7"/>
          <p:cNvPicPr/>
          <p:nvPr/>
        </p:nvPicPr>
        <p:blipFill rotWithShape="1">
          <a:blip r:embed="rId2"/>
          <a:srcRect l="33571" t="20762" r="44288" b="15218"/>
          <a:stretch/>
        </p:blipFill>
        <p:spPr bwMode="auto">
          <a:xfrm>
            <a:off x="262888" y="908720"/>
            <a:ext cx="3733047" cy="5256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798066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2170" y="0"/>
            <a:ext cx="8568952" cy="1938992"/>
          </a:xfrm>
          <a:prstGeom prst="rect">
            <a:avLst/>
          </a:prstGeom>
          <a:noFill/>
        </p:spPr>
        <p:txBody>
          <a:bodyPr wrap="square" rtlCol="0">
            <a:spAutoFit/>
          </a:bodyPr>
          <a:lstStyle/>
          <a:p>
            <a:pPr marL="0" lvl="2" algn="ctr"/>
            <a:r>
              <a:rPr lang="es-MX" sz="2400" b="1" dirty="0">
                <a:solidFill>
                  <a:srgbClr val="002060"/>
                </a:solidFill>
              </a:rPr>
              <a:t> </a:t>
            </a:r>
            <a:r>
              <a:rPr lang="es-EC" sz="2400" b="1" dirty="0">
                <a:solidFill>
                  <a:srgbClr val="0070C0"/>
                </a:solidFill>
              </a:rPr>
              <a:t>Potencial productivo del porotón etapa II fructificación </a:t>
            </a:r>
          </a:p>
          <a:p>
            <a:pPr marL="0" lvl="2" algn="ctr"/>
            <a:r>
              <a:rPr lang="es-EC" sz="2400" b="1" dirty="0">
                <a:solidFill>
                  <a:srgbClr val="0070C0"/>
                </a:solidFill>
              </a:rPr>
              <a:t>Producción de semilla </a:t>
            </a:r>
            <a:endParaRPr lang="es-MX" sz="2400" b="1" dirty="0">
              <a:solidFill>
                <a:srgbClr val="0070C0"/>
              </a:solidFill>
            </a:endParaRPr>
          </a:p>
          <a:p>
            <a:pPr algn="ctr"/>
            <a:endParaRPr lang="es-MX" sz="2400" dirty="0">
              <a:solidFill>
                <a:srgbClr val="00206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482451" y="1367457"/>
            <a:ext cx="4276906" cy="404406"/>
          </a:xfrm>
          <a:prstGeom prst="rect">
            <a:avLst/>
          </a:prstGeom>
        </p:spPr>
        <p:txBody>
          <a:bodyPr wrap="square">
            <a:spAutoFit/>
          </a:bodyPr>
          <a:lstStyle/>
          <a:p>
            <a:pPr algn="just">
              <a:lnSpc>
                <a:spcPct val="200000"/>
              </a:lnSpc>
              <a:spcAft>
                <a:spcPts val="0"/>
              </a:spcAft>
            </a:pPr>
            <a:endParaRPr lang="es-MX" sz="1200" dirty="0">
              <a:latin typeface="+mn-lt"/>
              <a:ea typeface="Times New Roman" panose="02020603050405020304" pitchFamily="18" charset="0"/>
            </a:endParaRPr>
          </a:p>
        </p:txBody>
      </p:sp>
      <p:pic>
        <p:nvPicPr>
          <p:cNvPr id="8" name="Imagen 7"/>
          <p:cNvPicPr/>
          <p:nvPr/>
        </p:nvPicPr>
        <p:blipFill rotWithShape="1">
          <a:blip r:embed="rId2"/>
          <a:srcRect l="28174" t="26866" r="38051" b="36003"/>
          <a:stretch/>
        </p:blipFill>
        <p:spPr bwMode="auto">
          <a:xfrm>
            <a:off x="2267744" y="1124744"/>
            <a:ext cx="5112568" cy="3526651"/>
          </a:xfrm>
          <a:prstGeom prst="rect">
            <a:avLst/>
          </a:prstGeom>
          <a:ln>
            <a:noFill/>
          </a:ln>
          <a:extLst>
            <a:ext uri="{53640926-AAD7-44D8-BBD7-CCE9431645EC}">
              <a14:shadowObscured xmlns:a14="http://schemas.microsoft.com/office/drawing/2010/main"/>
            </a:ext>
          </a:extLst>
        </p:spPr>
      </p:pic>
      <p:sp>
        <p:nvSpPr>
          <p:cNvPr id="9" name="Rectángulo 8"/>
          <p:cNvSpPr/>
          <p:nvPr/>
        </p:nvSpPr>
        <p:spPr>
          <a:xfrm>
            <a:off x="175431" y="5064625"/>
            <a:ext cx="8682318" cy="830997"/>
          </a:xfrm>
          <a:prstGeom prst="rect">
            <a:avLst/>
          </a:prstGeom>
        </p:spPr>
        <p:txBody>
          <a:bodyPr wrap="square">
            <a:spAutoFit/>
          </a:bodyPr>
          <a:lstStyle/>
          <a:p>
            <a:pPr algn="ctr">
              <a:spcAft>
                <a:spcPts val="0"/>
              </a:spcAft>
            </a:pPr>
            <a:r>
              <a:rPr lang="es-ES" sz="1600" dirty="0">
                <a:latin typeface="+mn-lt"/>
              </a:rPr>
              <a:t>La producción de materia seca de semilla que produce un  árbol de porotón en el área de estudio es del </a:t>
            </a:r>
            <a:r>
              <a:rPr lang="es-ES" sz="1600" b="1" dirty="0">
                <a:latin typeface="+mn-lt"/>
              </a:rPr>
              <a:t>26,55 Kg de MS, </a:t>
            </a:r>
            <a:r>
              <a:rPr lang="es-ES" sz="1600" dirty="0">
                <a:latin typeface="+mn-lt"/>
              </a:rPr>
              <a:t>esto varia por ciertos factores edáficos, medioambientales, de manejo entro otros.</a:t>
            </a:r>
          </a:p>
        </p:txBody>
      </p:sp>
    </p:spTree>
    <p:extLst>
      <p:ext uri="{BB962C8B-B14F-4D97-AF65-F5344CB8AC3E}">
        <p14:creationId xmlns:p14="http://schemas.microsoft.com/office/powerpoint/2010/main" val="189762616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2170" y="0"/>
            <a:ext cx="8568952" cy="1938992"/>
          </a:xfrm>
          <a:prstGeom prst="rect">
            <a:avLst/>
          </a:prstGeom>
          <a:noFill/>
        </p:spPr>
        <p:txBody>
          <a:bodyPr wrap="square" rtlCol="0">
            <a:spAutoFit/>
          </a:bodyPr>
          <a:lstStyle/>
          <a:p>
            <a:pPr marL="0" lvl="2" algn="ctr"/>
            <a:r>
              <a:rPr lang="es-MX" sz="2400" b="1" dirty="0">
                <a:solidFill>
                  <a:srgbClr val="002060"/>
                </a:solidFill>
              </a:rPr>
              <a:t> </a:t>
            </a:r>
            <a:r>
              <a:rPr lang="es-EC" sz="2400" b="1" dirty="0">
                <a:solidFill>
                  <a:srgbClr val="0070C0"/>
                </a:solidFill>
              </a:rPr>
              <a:t>COMPARACIÓN  ENTRE LAS 2 ETAPAS PRODUCTIVAS DEL POROTÓN</a:t>
            </a:r>
            <a:endParaRPr lang="es-MX" sz="2400" b="1" dirty="0">
              <a:solidFill>
                <a:srgbClr val="0070C0"/>
              </a:solidFill>
            </a:endParaRPr>
          </a:p>
          <a:p>
            <a:pPr algn="ctr"/>
            <a:endParaRPr lang="es-MX" sz="2400" dirty="0">
              <a:solidFill>
                <a:srgbClr val="00206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482451" y="1367457"/>
            <a:ext cx="4276906" cy="404406"/>
          </a:xfrm>
          <a:prstGeom prst="rect">
            <a:avLst/>
          </a:prstGeom>
        </p:spPr>
        <p:txBody>
          <a:bodyPr wrap="square">
            <a:spAutoFit/>
          </a:bodyPr>
          <a:lstStyle/>
          <a:p>
            <a:pPr algn="just">
              <a:lnSpc>
                <a:spcPct val="200000"/>
              </a:lnSpc>
              <a:spcAft>
                <a:spcPts val="0"/>
              </a:spcAft>
            </a:pPr>
            <a:endParaRPr lang="es-MX" sz="1200" dirty="0">
              <a:latin typeface="+mn-lt"/>
              <a:ea typeface="Times New Roman" panose="02020603050405020304" pitchFamily="18" charset="0"/>
            </a:endParaRPr>
          </a:p>
        </p:txBody>
      </p:sp>
      <p:sp>
        <p:nvSpPr>
          <p:cNvPr id="3" name="Rectángulo 2"/>
          <p:cNvSpPr/>
          <p:nvPr/>
        </p:nvSpPr>
        <p:spPr>
          <a:xfrm>
            <a:off x="4846398" y="1340648"/>
            <a:ext cx="4013305" cy="4001095"/>
          </a:xfrm>
          <a:prstGeom prst="rect">
            <a:avLst/>
          </a:prstGeom>
        </p:spPr>
        <p:txBody>
          <a:bodyPr wrap="square">
            <a:spAutoFit/>
          </a:bodyPr>
          <a:lstStyle/>
          <a:p>
            <a:pPr algn="just">
              <a:lnSpc>
                <a:spcPct val="150000"/>
              </a:lnSpc>
            </a:pPr>
            <a:r>
              <a:rPr lang="es-EC" sz="1600" dirty="0">
                <a:latin typeface="+mn-lt"/>
              </a:rPr>
              <a:t>El análisis químico del laboratorio de las dos etapas fenológicas del porotón demuestran que el análisis de </a:t>
            </a:r>
            <a:r>
              <a:rPr lang="es-ES" sz="1600" dirty="0">
                <a:latin typeface="+mn-lt"/>
              </a:rPr>
              <a:t>todas las partes en estudio tiene un promedio; para la proteína del 24.42%, materia seca de 19.69%, cenizas 7.35%, fibra 16.20%, FDN 41.75, FDA 30,99 y lignina 11,38%, lo cual le hace un recurso forrajero muy bueno y de alto valor nutricional para la alimentación animal.</a:t>
            </a:r>
            <a:endParaRPr lang="es-MX" sz="1600" dirty="0">
              <a:latin typeface="+mn-lt"/>
            </a:endParaRPr>
          </a:p>
          <a:p>
            <a:endParaRPr lang="es-ES" sz="1400" dirty="0">
              <a:latin typeface="+mn-lt"/>
            </a:endParaRPr>
          </a:p>
        </p:txBody>
      </p:sp>
      <p:pic>
        <p:nvPicPr>
          <p:cNvPr id="7" name="Imagen 6"/>
          <p:cNvPicPr/>
          <p:nvPr/>
        </p:nvPicPr>
        <p:blipFill rotWithShape="1">
          <a:blip r:embed="rId2"/>
          <a:srcRect l="60310" t="33752" r="19258" b="26000"/>
          <a:stretch/>
        </p:blipFill>
        <p:spPr bwMode="auto">
          <a:xfrm>
            <a:off x="404118" y="941176"/>
            <a:ext cx="3879850" cy="52961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143041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2170" y="0"/>
            <a:ext cx="8568952" cy="1569660"/>
          </a:xfrm>
          <a:prstGeom prst="rect">
            <a:avLst/>
          </a:prstGeom>
          <a:noFill/>
        </p:spPr>
        <p:txBody>
          <a:bodyPr wrap="square" rtlCol="0">
            <a:spAutoFit/>
          </a:bodyPr>
          <a:lstStyle/>
          <a:p>
            <a:pPr marL="0" lvl="2" algn="ctr"/>
            <a:r>
              <a:rPr lang="es-MX" sz="2400" b="1" dirty="0">
                <a:solidFill>
                  <a:srgbClr val="002060"/>
                </a:solidFill>
              </a:rPr>
              <a:t> </a:t>
            </a:r>
            <a:r>
              <a:rPr lang="es-EC" sz="2400" b="1" dirty="0">
                <a:solidFill>
                  <a:srgbClr val="0070C0"/>
                </a:solidFill>
              </a:rPr>
              <a:t>Digestibilidad in situ de la materia seca del porotón</a:t>
            </a:r>
            <a:endParaRPr lang="es-MX" sz="2400" b="1" dirty="0">
              <a:solidFill>
                <a:srgbClr val="0070C0"/>
              </a:solidFill>
            </a:endParaRPr>
          </a:p>
          <a:p>
            <a:pPr algn="ctr"/>
            <a:endParaRPr lang="es-MX" sz="2400" dirty="0">
              <a:solidFill>
                <a:srgbClr val="00206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482451" y="1367457"/>
            <a:ext cx="4276906" cy="404406"/>
          </a:xfrm>
          <a:prstGeom prst="rect">
            <a:avLst/>
          </a:prstGeom>
        </p:spPr>
        <p:txBody>
          <a:bodyPr wrap="square">
            <a:spAutoFit/>
          </a:bodyPr>
          <a:lstStyle/>
          <a:p>
            <a:pPr algn="just">
              <a:lnSpc>
                <a:spcPct val="200000"/>
              </a:lnSpc>
              <a:spcAft>
                <a:spcPts val="0"/>
              </a:spcAft>
            </a:pPr>
            <a:endParaRPr lang="es-MX" sz="1200" dirty="0">
              <a:latin typeface="+mn-lt"/>
              <a:ea typeface="Times New Roman" panose="02020603050405020304" pitchFamily="18" charset="0"/>
            </a:endParaRPr>
          </a:p>
        </p:txBody>
      </p:sp>
      <p:sp>
        <p:nvSpPr>
          <p:cNvPr id="3" name="Rectángulo 2"/>
          <p:cNvSpPr/>
          <p:nvPr/>
        </p:nvSpPr>
        <p:spPr>
          <a:xfrm>
            <a:off x="1187624" y="4211338"/>
            <a:ext cx="6840760" cy="1046440"/>
          </a:xfrm>
          <a:prstGeom prst="rect">
            <a:avLst/>
          </a:prstGeom>
        </p:spPr>
        <p:txBody>
          <a:bodyPr wrap="square">
            <a:spAutoFit/>
          </a:bodyPr>
          <a:lstStyle/>
          <a:p>
            <a:pPr algn="just">
              <a:lnSpc>
                <a:spcPct val="150000"/>
              </a:lnSpc>
            </a:pPr>
            <a:r>
              <a:rPr lang="es-EC" sz="1600" dirty="0">
                <a:latin typeface="+mn-lt"/>
              </a:rPr>
              <a:t>El </a:t>
            </a:r>
            <a:r>
              <a:rPr lang="es-EC" sz="900" dirty="0">
                <a:latin typeface="+mn-lt"/>
              </a:rPr>
              <a:t>análisis químico del laboratorio de las dos etapas fenológicas del p</a:t>
            </a:r>
            <a:endParaRPr lang="es-MX" sz="900" dirty="0">
              <a:latin typeface="+mn-lt"/>
            </a:endParaRPr>
          </a:p>
          <a:p>
            <a:pPr algn="just">
              <a:lnSpc>
                <a:spcPct val="150000"/>
              </a:lnSpc>
            </a:pPr>
            <a:endParaRPr lang="es-MX" sz="1600" dirty="0">
              <a:latin typeface="+mn-lt"/>
            </a:endParaRPr>
          </a:p>
          <a:p>
            <a:endParaRPr lang="es-ES" sz="1400" dirty="0">
              <a:latin typeface="+mn-lt"/>
            </a:endParaRPr>
          </a:p>
        </p:txBody>
      </p:sp>
      <p:graphicFrame>
        <p:nvGraphicFramePr>
          <p:cNvPr id="11" name="Gráfico 10"/>
          <p:cNvGraphicFramePr/>
          <p:nvPr>
            <p:extLst>
              <p:ext uri="{D42A27DB-BD31-4B8C-83A1-F6EECF244321}">
                <p14:modId xmlns:p14="http://schemas.microsoft.com/office/powerpoint/2010/main" val="1302180065"/>
              </p:ext>
            </p:extLst>
          </p:nvPr>
        </p:nvGraphicFramePr>
        <p:xfrm>
          <a:off x="683568" y="908720"/>
          <a:ext cx="7848872" cy="49404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37742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611560" y="188640"/>
            <a:ext cx="7775575" cy="579437"/>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s-EC" sz="3200" b="1" dirty="0">
                <a:solidFill>
                  <a:srgbClr val="0070C0"/>
                </a:solidFill>
              </a:rPr>
              <a:t>MATERIALES Y MÉTODOS</a:t>
            </a:r>
            <a:r>
              <a:rPr lang="es-ES" sz="3200" b="1" dirty="0">
                <a:solidFill>
                  <a:srgbClr val="0070C0"/>
                </a:solidFill>
              </a:rPr>
              <a:t> </a:t>
            </a:r>
          </a:p>
        </p:txBody>
      </p:sp>
      <p:sp>
        <p:nvSpPr>
          <p:cNvPr id="12" name="Text Box 5"/>
          <p:cNvSpPr txBox="1">
            <a:spLocks noChangeArrowheads="1"/>
          </p:cNvSpPr>
          <p:nvPr/>
        </p:nvSpPr>
        <p:spPr bwMode="auto">
          <a:xfrm>
            <a:off x="269255" y="768077"/>
            <a:ext cx="7272808" cy="338554"/>
          </a:xfrm>
          <a:prstGeom prst="rect">
            <a:avLst/>
          </a:prstGeom>
          <a:noFill/>
          <a:ln w="9525">
            <a:noFill/>
            <a:miter lim="800000"/>
            <a:headEnd/>
            <a:tailEnd/>
          </a:ln>
          <a:effectLst/>
        </p:spPr>
        <p:txBody>
          <a:bodyPr wrap="square">
            <a:spAutoFit/>
          </a:bodyPr>
          <a:lstStyle/>
          <a:p>
            <a:pPr algn="l"/>
            <a:r>
              <a:rPr lang="es-ES" sz="1600" b="1" dirty="0">
                <a:solidFill>
                  <a:srgbClr val="0000FF"/>
                </a:solidFill>
              </a:rPr>
              <a:t>LOCALIZACIÓN GEOGRÁFICA Y DURACIÓN DE LA INVESTIGACIÓN</a:t>
            </a:r>
          </a:p>
        </p:txBody>
      </p:sp>
      <p:sp>
        <p:nvSpPr>
          <p:cNvPr id="2" name="CuadroTexto 1"/>
          <p:cNvSpPr txBox="1"/>
          <p:nvPr/>
        </p:nvSpPr>
        <p:spPr>
          <a:xfrm>
            <a:off x="320170" y="1103687"/>
            <a:ext cx="5331950" cy="4585871"/>
          </a:xfrm>
          <a:prstGeom prst="rect">
            <a:avLst/>
          </a:prstGeom>
          <a:noFill/>
        </p:spPr>
        <p:txBody>
          <a:bodyPr wrap="square" rtlCol="0">
            <a:spAutoFit/>
          </a:bodyPr>
          <a:lstStyle/>
          <a:p>
            <a:endParaRPr lang="es-EC" sz="1600" b="1" dirty="0">
              <a:solidFill>
                <a:srgbClr val="FF0000"/>
              </a:solidFill>
              <a:latin typeface="+mn-lt"/>
            </a:endParaRPr>
          </a:p>
          <a:p>
            <a:r>
              <a:rPr lang="es-EC" sz="1600" b="1" dirty="0">
                <a:solidFill>
                  <a:srgbClr val="FF0000"/>
                </a:solidFill>
                <a:latin typeface="+mn-lt"/>
              </a:rPr>
              <a:t>Localización Geográfica</a:t>
            </a:r>
          </a:p>
          <a:p>
            <a:pPr algn="just"/>
            <a:r>
              <a:rPr lang="es-EC" sz="1600" dirty="0"/>
              <a:t>El Cantón Rumiñahui se ubica al sureste de la Provincia de Pichincha, a veinte minutos de Quito. Su extensión es de 134.15 km. </a:t>
            </a:r>
            <a:r>
              <a:rPr lang="es-ES" sz="1600" dirty="0"/>
              <a:t>Se encuentra a una altura media de 2600 msnm.</a:t>
            </a:r>
            <a:endParaRPr lang="es-EC" sz="1600" dirty="0"/>
          </a:p>
          <a:p>
            <a:pPr algn="just"/>
            <a:r>
              <a:rPr lang="es-EC" sz="1600" b="1" dirty="0">
                <a:solidFill>
                  <a:srgbClr val="FF0000"/>
                </a:solidFill>
                <a:latin typeface="+mn-lt"/>
              </a:rPr>
              <a:t>Características meteorológicas:</a:t>
            </a:r>
          </a:p>
          <a:p>
            <a:pPr algn="just"/>
            <a:r>
              <a:rPr lang="es-EC" sz="1600" dirty="0"/>
              <a:t>El clima del Cantón Rumiñahui es muy agradable, oscila desde los 16 grados en promedio y a veces es caluroso en días soleados, llegando a marcar los 26 grados de temperatura, así como en las noches baja hasta los 8 grados, que es muy frío. El clima del Cantón Rumiñahui es uno de los principales recursos naturales de esta zona.</a:t>
            </a:r>
            <a:endParaRPr lang="es-MX" sz="1600" dirty="0"/>
          </a:p>
          <a:p>
            <a:pPr algn="just"/>
            <a:r>
              <a:rPr lang="es-EC" sz="1600" dirty="0"/>
              <a:t>Por otra parte la precipitación anual es de 1000mm3. La mayor "concentración" de lluvia se produce entre los meses de abril y octubre. </a:t>
            </a:r>
            <a:endParaRPr lang="es-MX" sz="1600" dirty="0"/>
          </a:p>
          <a:p>
            <a:endParaRPr lang="es-EC" sz="1600" b="1" dirty="0">
              <a:solidFill>
                <a:srgbClr val="FF0000"/>
              </a:solidFill>
              <a:latin typeface="+mn-lt"/>
            </a:endParaRPr>
          </a:p>
        </p:txBody>
      </p:sp>
      <p:sp>
        <p:nvSpPr>
          <p:cNvPr id="6" name="CuadroTexto 5"/>
          <p:cNvSpPr txBox="1"/>
          <p:nvPr/>
        </p:nvSpPr>
        <p:spPr>
          <a:xfrm>
            <a:off x="330332" y="5304837"/>
            <a:ext cx="4467854" cy="323165"/>
          </a:xfrm>
          <a:prstGeom prst="rect">
            <a:avLst/>
          </a:prstGeom>
          <a:noFill/>
        </p:spPr>
        <p:txBody>
          <a:bodyPr wrap="square" rtlCol="0">
            <a:spAutoFit/>
          </a:bodyPr>
          <a:lstStyle/>
          <a:p>
            <a:r>
              <a:rPr lang="es-EC" sz="1500" b="1" dirty="0">
                <a:solidFill>
                  <a:srgbClr val="FF0000"/>
                </a:solidFill>
              </a:rPr>
              <a:t>La duración de la investigación fue de 270 días</a:t>
            </a:r>
          </a:p>
        </p:txBody>
      </p:sp>
      <p:pic>
        <p:nvPicPr>
          <p:cNvPr id="11" name="Imagen 10" descr="Resultado de imagen para mapa de ubicación del cantón rumiñahui- ecuad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060848"/>
            <a:ext cx="2520280" cy="2602909"/>
          </a:xfrm>
          <a:prstGeom prst="rect">
            <a:avLst/>
          </a:prstGeom>
          <a:noFill/>
          <a:ln>
            <a:noFill/>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2170" y="0"/>
            <a:ext cx="8568952" cy="1569660"/>
          </a:xfrm>
          <a:prstGeom prst="rect">
            <a:avLst/>
          </a:prstGeom>
          <a:noFill/>
        </p:spPr>
        <p:txBody>
          <a:bodyPr wrap="square" rtlCol="0">
            <a:spAutoFit/>
          </a:bodyPr>
          <a:lstStyle/>
          <a:p>
            <a:pPr marL="0" lvl="2" algn="ctr"/>
            <a:r>
              <a:rPr lang="es-MX" sz="2400" b="1" dirty="0">
                <a:solidFill>
                  <a:srgbClr val="002060"/>
                </a:solidFill>
              </a:rPr>
              <a:t> </a:t>
            </a:r>
            <a:r>
              <a:rPr lang="es-EC" sz="2400" b="1" dirty="0">
                <a:solidFill>
                  <a:srgbClr val="0070C0"/>
                </a:solidFill>
              </a:rPr>
              <a:t>Digestibilidad in-situ de la proteína del porotón</a:t>
            </a:r>
            <a:endParaRPr lang="es-MX" sz="2400" b="1" dirty="0">
              <a:solidFill>
                <a:srgbClr val="0070C0"/>
              </a:solidFill>
            </a:endParaRPr>
          </a:p>
          <a:p>
            <a:pPr algn="ctr"/>
            <a:endParaRPr lang="es-MX" sz="2400" dirty="0">
              <a:solidFill>
                <a:srgbClr val="002060"/>
              </a:solidFill>
            </a:endParaRPr>
          </a:p>
          <a:p>
            <a:pPr algn="ctr"/>
            <a:endParaRPr lang="es-MX" sz="2400" i="1" dirty="0">
              <a:solidFill>
                <a:srgbClr val="002060"/>
              </a:solidFill>
            </a:endParaRPr>
          </a:p>
          <a:p>
            <a:pPr algn="ctr"/>
            <a:endParaRPr lang="es-EC" sz="2400" b="1" dirty="0">
              <a:solidFill>
                <a:srgbClr val="002060"/>
              </a:solidFill>
            </a:endParaRPr>
          </a:p>
        </p:txBody>
      </p:sp>
      <p:sp>
        <p:nvSpPr>
          <p:cNvPr id="6" name="Rectángulo 5"/>
          <p:cNvSpPr/>
          <p:nvPr/>
        </p:nvSpPr>
        <p:spPr>
          <a:xfrm>
            <a:off x="395536" y="4005064"/>
            <a:ext cx="8424936" cy="646331"/>
          </a:xfrm>
          <a:prstGeom prst="rect">
            <a:avLst/>
          </a:prstGeom>
        </p:spPr>
        <p:txBody>
          <a:bodyPr wrap="square">
            <a:spAutoFit/>
          </a:bodyPr>
          <a:lstStyle/>
          <a:p>
            <a:endParaRPr lang="es-ES" dirty="0">
              <a:latin typeface="+mn-lt"/>
              <a:ea typeface="Times New Roman" panose="02020603050405020304" pitchFamily="18" charset="0"/>
            </a:endParaRPr>
          </a:p>
          <a:p>
            <a:endParaRPr lang="es-MX" dirty="0"/>
          </a:p>
        </p:txBody>
      </p:sp>
      <p:sp>
        <p:nvSpPr>
          <p:cNvPr id="10" name="Rectángulo 9"/>
          <p:cNvSpPr/>
          <p:nvPr/>
        </p:nvSpPr>
        <p:spPr>
          <a:xfrm>
            <a:off x="4482451" y="1367457"/>
            <a:ext cx="4276906" cy="404406"/>
          </a:xfrm>
          <a:prstGeom prst="rect">
            <a:avLst/>
          </a:prstGeom>
        </p:spPr>
        <p:txBody>
          <a:bodyPr wrap="square">
            <a:spAutoFit/>
          </a:bodyPr>
          <a:lstStyle/>
          <a:p>
            <a:pPr algn="just">
              <a:lnSpc>
                <a:spcPct val="200000"/>
              </a:lnSpc>
              <a:spcAft>
                <a:spcPts val="0"/>
              </a:spcAft>
            </a:pPr>
            <a:endParaRPr lang="es-MX" sz="1200" dirty="0">
              <a:latin typeface="+mn-lt"/>
              <a:ea typeface="Times New Roman" panose="02020603050405020304" pitchFamily="18" charset="0"/>
            </a:endParaRPr>
          </a:p>
        </p:txBody>
      </p:sp>
      <p:sp>
        <p:nvSpPr>
          <p:cNvPr id="3" name="Rectángulo 2"/>
          <p:cNvSpPr/>
          <p:nvPr/>
        </p:nvSpPr>
        <p:spPr>
          <a:xfrm>
            <a:off x="1187624" y="4211338"/>
            <a:ext cx="6840760" cy="1046440"/>
          </a:xfrm>
          <a:prstGeom prst="rect">
            <a:avLst/>
          </a:prstGeom>
        </p:spPr>
        <p:txBody>
          <a:bodyPr wrap="square">
            <a:spAutoFit/>
          </a:bodyPr>
          <a:lstStyle/>
          <a:p>
            <a:pPr algn="just">
              <a:lnSpc>
                <a:spcPct val="150000"/>
              </a:lnSpc>
            </a:pPr>
            <a:r>
              <a:rPr lang="es-EC" sz="1600" dirty="0">
                <a:latin typeface="+mn-lt"/>
              </a:rPr>
              <a:t>El </a:t>
            </a:r>
            <a:r>
              <a:rPr lang="es-EC" sz="900" dirty="0">
                <a:latin typeface="+mn-lt"/>
              </a:rPr>
              <a:t>análisis químico del laboratorio de las dos etapas fenológicas del p</a:t>
            </a:r>
            <a:endParaRPr lang="es-MX" sz="900" dirty="0">
              <a:latin typeface="+mn-lt"/>
            </a:endParaRPr>
          </a:p>
          <a:p>
            <a:pPr algn="just">
              <a:lnSpc>
                <a:spcPct val="150000"/>
              </a:lnSpc>
            </a:pPr>
            <a:endParaRPr lang="es-MX" sz="1600" dirty="0">
              <a:latin typeface="+mn-lt"/>
            </a:endParaRPr>
          </a:p>
          <a:p>
            <a:endParaRPr lang="es-ES" sz="1400" dirty="0">
              <a:latin typeface="+mn-lt"/>
            </a:endParaRPr>
          </a:p>
        </p:txBody>
      </p:sp>
      <p:graphicFrame>
        <p:nvGraphicFramePr>
          <p:cNvPr id="7" name="Gráfico 6"/>
          <p:cNvGraphicFramePr/>
          <p:nvPr>
            <p:extLst>
              <p:ext uri="{D42A27DB-BD31-4B8C-83A1-F6EECF244321}">
                <p14:modId xmlns:p14="http://schemas.microsoft.com/office/powerpoint/2010/main" val="1442236991"/>
              </p:ext>
            </p:extLst>
          </p:nvPr>
        </p:nvGraphicFramePr>
        <p:xfrm>
          <a:off x="611560" y="836712"/>
          <a:ext cx="7920880"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200932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p:cNvSpPr txBox="1">
            <a:spLocks noChangeArrowheads="1"/>
          </p:cNvSpPr>
          <p:nvPr/>
        </p:nvSpPr>
        <p:spPr bwMode="auto">
          <a:xfrm>
            <a:off x="538956" y="188640"/>
            <a:ext cx="5616575" cy="461665"/>
          </a:xfrm>
          <a:prstGeom prst="rect">
            <a:avLst/>
          </a:prstGeom>
          <a:noFill/>
          <a:ln w="9525">
            <a:noFill/>
            <a:miter lim="800000"/>
            <a:headEnd/>
            <a:tailEnd/>
          </a:ln>
          <a:effectLst/>
        </p:spPr>
        <p:txBody>
          <a:bodyPr>
            <a:spAutoFit/>
          </a:bodyPr>
          <a:lstStyle/>
          <a:p>
            <a:pPr algn="l"/>
            <a:r>
              <a:rPr lang="es-EC" sz="2400" b="1" dirty="0">
                <a:solidFill>
                  <a:srgbClr val="0070C0"/>
                </a:solidFill>
              </a:rPr>
              <a:t>CONCLUSIONES</a:t>
            </a:r>
            <a:r>
              <a:rPr lang="es-ES" sz="2400" b="1" dirty="0">
                <a:solidFill>
                  <a:srgbClr val="0070C0"/>
                </a:solidFill>
              </a:rPr>
              <a:t> </a:t>
            </a:r>
          </a:p>
        </p:txBody>
      </p:sp>
      <p:sp>
        <p:nvSpPr>
          <p:cNvPr id="141317" name="Line 5"/>
          <p:cNvSpPr>
            <a:spLocks noChangeShapeType="1"/>
          </p:cNvSpPr>
          <p:nvPr/>
        </p:nvSpPr>
        <p:spPr bwMode="auto">
          <a:xfrm>
            <a:off x="612776" y="650305"/>
            <a:ext cx="5472112" cy="0"/>
          </a:xfrm>
          <a:prstGeom prst="line">
            <a:avLst/>
          </a:prstGeom>
          <a:noFill/>
          <a:ln w="76200" cmpd="tri">
            <a:solidFill>
              <a:schemeClr val="tx1"/>
            </a:solidFill>
            <a:round/>
            <a:headEnd/>
            <a:tailEnd/>
          </a:ln>
          <a:effectLst/>
        </p:spPr>
        <p:txBody>
          <a:bodyPr/>
          <a:lstStyle/>
          <a:p>
            <a:endParaRPr lang="es-EC"/>
          </a:p>
        </p:txBody>
      </p:sp>
      <p:sp>
        <p:nvSpPr>
          <p:cNvPr id="141320" name="Text Box 8"/>
          <p:cNvSpPr txBox="1">
            <a:spLocks noChangeArrowheads="1"/>
          </p:cNvSpPr>
          <p:nvPr/>
        </p:nvSpPr>
        <p:spPr bwMode="auto">
          <a:xfrm>
            <a:off x="107504" y="675690"/>
            <a:ext cx="9036496" cy="518603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just"/>
            <a:endParaRPr lang="es-ES" sz="1500" dirty="0"/>
          </a:p>
          <a:p>
            <a:pPr algn="just"/>
            <a:r>
              <a:rPr lang="es-ES" dirty="0">
                <a:latin typeface="+mj-lt"/>
              </a:rPr>
              <a:t>El porotón tiene dos etapas marcadas de producción; la etapa I (producción de follaje 40,80 t/ha/año en materia seca), con un contenido de materia seca del 38,26%, un porcentaje de proteína del 28.74%, un contenido de energía metabolizable de 2,24 Mcal/Kg y un 24,93% de fibra, mismo que puede ser aprovechado para alimentar herbívoros rumiantes y no rumiantes. La etapa II de fructificación (producción de vaina 2,88 t/ha/año y semilla 10,61 t/ha/año, en materia seca), con un contenido de proteína del 20,29% y 22,70% respectivamente, las vainas podrían ser utilizadas para la alimentación de rumiantes y herbívoros monogástricos, así como, las semillas para alimentar aves y monogástricos.</a:t>
            </a:r>
            <a:endParaRPr lang="es-MX" dirty="0">
              <a:latin typeface="+mj-lt"/>
            </a:endParaRPr>
          </a:p>
          <a:p>
            <a:pPr algn="just"/>
            <a:r>
              <a:rPr lang="es-ES" dirty="0">
                <a:latin typeface="+mj-lt"/>
              </a:rPr>
              <a:t> </a:t>
            </a:r>
            <a:endParaRPr lang="es-MX" dirty="0">
              <a:latin typeface="+mj-lt"/>
            </a:endParaRPr>
          </a:p>
          <a:p>
            <a:pPr algn="just"/>
            <a:r>
              <a:rPr lang="es-ES" dirty="0">
                <a:latin typeface="+mj-lt"/>
              </a:rPr>
              <a:t>La Degradabilidad Ruminal In Situ de la Materia Seca - DRISMS, de la etapa II de fructificación (producción de vaina) a las 72 horas de incubación ruminal es del 90,08% para la semilla y 86,73% para la vaina; dichos valores de digestibilidad son mejores a la Degradabilidad in vico de la Materia Seca DIVMS para la etapa I vegetativa (producción de follaje) que no sobrepasa el 53,40% de digestibilidad ruminal.</a:t>
            </a:r>
            <a:endParaRPr lang="es-MX" dirty="0">
              <a:latin typeface="+mj-lt"/>
            </a:endParaRPr>
          </a:p>
          <a:p>
            <a:pPr algn="just"/>
            <a:r>
              <a:rPr lang="es-ES" dirty="0">
                <a:latin typeface="+mj-lt"/>
              </a:rPr>
              <a:t> </a:t>
            </a:r>
            <a:endParaRPr lang="es-MX" dirty="0">
              <a:latin typeface="+mj-lt"/>
            </a:endParaRPr>
          </a:p>
          <a:p>
            <a:endParaRPr lang="es-MX" dirty="0"/>
          </a:p>
          <a:p>
            <a:r>
              <a:rPr lang="es-ES" sz="1000" dirty="0"/>
              <a:t> </a:t>
            </a:r>
            <a:endParaRPr lang="es-MX" sz="1000" dirty="0"/>
          </a:p>
        </p:txBody>
      </p:sp>
    </p:spTree>
    <p:extLst>
      <p:ext uri="{BB962C8B-B14F-4D97-AF65-F5344CB8AC3E}">
        <p14:creationId xmlns:p14="http://schemas.microsoft.com/office/powerpoint/2010/main" val="13894528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p:cNvSpPr txBox="1">
            <a:spLocks noChangeArrowheads="1"/>
          </p:cNvSpPr>
          <p:nvPr/>
        </p:nvSpPr>
        <p:spPr bwMode="auto">
          <a:xfrm>
            <a:off x="538956" y="188640"/>
            <a:ext cx="5616575" cy="461665"/>
          </a:xfrm>
          <a:prstGeom prst="rect">
            <a:avLst/>
          </a:prstGeom>
          <a:noFill/>
          <a:ln w="9525">
            <a:noFill/>
            <a:miter lim="800000"/>
            <a:headEnd/>
            <a:tailEnd/>
          </a:ln>
          <a:effectLst/>
        </p:spPr>
        <p:txBody>
          <a:bodyPr>
            <a:spAutoFit/>
          </a:bodyPr>
          <a:lstStyle/>
          <a:p>
            <a:pPr algn="l"/>
            <a:r>
              <a:rPr lang="es-EC" sz="2400" b="1" dirty="0">
                <a:solidFill>
                  <a:srgbClr val="0070C0"/>
                </a:solidFill>
              </a:rPr>
              <a:t>CONCLUSIONES</a:t>
            </a:r>
            <a:r>
              <a:rPr lang="es-ES" sz="2400" b="1" dirty="0">
                <a:solidFill>
                  <a:srgbClr val="0070C0"/>
                </a:solidFill>
              </a:rPr>
              <a:t> </a:t>
            </a:r>
          </a:p>
        </p:txBody>
      </p:sp>
      <p:sp>
        <p:nvSpPr>
          <p:cNvPr id="141317" name="Line 5"/>
          <p:cNvSpPr>
            <a:spLocks noChangeShapeType="1"/>
          </p:cNvSpPr>
          <p:nvPr/>
        </p:nvSpPr>
        <p:spPr bwMode="auto">
          <a:xfrm>
            <a:off x="612776" y="650305"/>
            <a:ext cx="5472112" cy="0"/>
          </a:xfrm>
          <a:prstGeom prst="line">
            <a:avLst/>
          </a:prstGeom>
          <a:noFill/>
          <a:ln w="76200" cmpd="tri">
            <a:solidFill>
              <a:schemeClr val="tx1"/>
            </a:solidFill>
            <a:round/>
            <a:headEnd/>
            <a:tailEnd/>
          </a:ln>
          <a:effectLst/>
        </p:spPr>
        <p:txBody>
          <a:bodyPr/>
          <a:lstStyle/>
          <a:p>
            <a:endParaRPr lang="es-EC"/>
          </a:p>
        </p:txBody>
      </p:sp>
      <p:sp>
        <p:nvSpPr>
          <p:cNvPr id="141320" name="Text Box 8"/>
          <p:cNvSpPr txBox="1">
            <a:spLocks noChangeArrowheads="1"/>
          </p:cNvSpPr>
          <p:nvPr/>
        </p:nvSpPr>
        <p:spPr bwMode="auto">
          <a:xfrm>
            <a:off x="395536" y="1111970"/>
            <a:ext cx="8209508" cy="475514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S" dirty="0">
                <a:latin typeface="+mj-lt"/>
              </a:rPr>
              <a:t>La Degradabilidad In Situ de la Proteína - DRINP, de la etapa II fructificación (producción de vaina) a las 72 horas de incubación ruminal es del 81,95% para la vaina y 64,06% para la semilla dichos valores de digestibilidades superan a las DRINP de la etapa I foliación (producción de forraje) con el 53,38% de digestibilidad ruminal de la proteína.</a:t>
            </a:r>
          </a:p>
          <a:p>
            <a:pPr algn="just"/>
            <a:endParaRPr lang="es-ES" dirty="0">
              <a:latin typeface="+mj-lt"/>
            </a:endParaRPr>
          </a:p>
          <a:p>
            <a:pPr algn="just"/>
            <a:r>
              <a:rPr lang="es-ES" dirty="0">
                <a:latin typeface="+mj-lt"/>
              </a:rPr>
              <a:t>La producción de materia seca en la etapa I foliación, es de 51 t/ha/año de MS, y para la etapa II producción de materia seca de la vaina y semilla se encuentra produce de 2,88 t/ha/año de MS y 10,61 t/ha/año de MS, respectivamente; con lo cual, se concluye que la mayor producción de materia seca es producida por las hojas en bancos de proteína.</a:t>
            </a:r>
            <a:endParaRPr lang="es-MX" dirty="0">
              <a:latin typeface="+mj-lt"/>
            </a:endParaRPr>
          </a:p>
          <a:p>
            <a:pPr algn="just"/>
            <a:r>
              <a:rPr lang="es-ES" dirty="0">
                <a:latin typeface="+mj-lt"/>
              </a:rPr>
              <a:t> </a:t>
            </a:r>
            <a:endParaRPr lang="es-MX" dirty="0">
              <a:latin typeface="+mj-lt"/>
            </a:endParaRPr>
          </a:p>
          <a:p>
            <a:pPr algn="just"/>
            <a:r>
              <a:rPr lang="es-ES" dirty="0">
                <a:latin typeface="+mj-lt"/>
              </a:rPr>
              <a:t>En la sierra ecuatoriana, no se cuenta con recursos forrajeros con potencial productivo, especialmente arboles leguminosos para la alimentación de los animales, por esta razón el porotón sería considerado un árbol multipropósito y una buena opción para utilizarlo en la alimentación animal.</a:t>
            </a:r>
            <a:endParaRPr lang="es-MX" dirty="0">
              <a:latin typeface="+mj-lt"/>
            </a:endParaRPr>
          </a:p>
          <a:p>
            <a:pPr algn="just"/>
            <a:endParaRPr lang="es-ES" sz="1500" dirty="0">
              <a:latin typeface="+mj-lt"/>
            </a:endParaRPr>
          </a:p>
        </p:txBody>
      </p:sp>
    </p:spTree>
    <p:extLst>
      <p:ext uri="{BB962C8B-B14F-4D97-AF65-F5344CB8AC3E}">
        <p14:creationId xmlns:p14="http://schemas.microsoft.com/office/powerpoint/2010/main" val="413488583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Line 5"/>
          <p:cNvSpPr>
            <a:spLocks noChangeShapeType="1"/>
          </p:cNvSpPr>
          <p:nvPr/>
        </p:nvSpPr>
        <p:spPr bwMode="auto">
          <a:xfrm>
            <a:off x="969963" y="976313"/>
            <a:ext cx="5472112" cy="0"/>
          </a:xfrm>
          <a:prstGeom prst="line">
            <a:avLst/>
          </a:prstGeom>
          <a:noFill/>
          <a:ln w="76200" cmpd="tri">
            <a:solidFill>
              <a:schemeClr val="tx1"/>
            </a:solidFill>
            <a:round/>
            <a:headEnd/>
            <a:tailEnd/>
          </a:ln>
          <a:effectLst/>
        </p:spPr>
        <p:txBody>
          <a:bodyPr/>
          <a:lstStyle/>
          <a:p>
            <a:endParaRPr lang="es-EC"/>
          </a:p>
        </p:txBody>
      </p:sp>
      <p:sp>
        <p:nvSpPr>
          <p:cNvPr id="6" name="5 CuadroTexto"/>
          <p:cNvSpPr txBox="1"/>
          <p:nvPr/>
        </p:nvSpPr>
        <p:spPr>
          <a:xfrm>
            <a:off x="683568" y="1138239"/>
            <a:ext cx="8136904" cy="5816977"/>
          </a:xfrm>
          <a:prstGeom prst="rect">
            <a:avLst/>
          </a:prstGeom>
          <a:noFill/>
        </p:spPr>
        <p:txBody>
          <a:bodyPr wrap="square" rtlCol="0">
            <a:spAutoFit/>
          </a:bodyPr>
          <a:lstStyle/>
          <a:p>
            <a:pPr algn="just"/>
            <a:endParaRPr lang="es-ES" dirty="0"/>
          </a:p>
          <a:p>
            <a:pPr algn="just"/>
            <a:endParaRPr lang="es-ES" dirty="0"/>
          </a:p>
          <a:p>
            <a:pPr algn="just"/>
            <a:r>
              <a:rPr lang="es-ES" dirty="0"/>
              <a:t>Se recomienda manejar para la alimentación animal al porotón bajo el esquema de la etapa I foliación (producción de follaje), ya que tiene los niveles más altos de proteína, posee una digestibilidad intermedia y la producción de materia seca por hectárea es alta.</a:t>
            </a:r>
          </a:p>
          <a:p>
            <a:pPr algn="just"/>
            <a:endParaRPr lang="es-MX" dirty="0"/>
          </a:p>
          <a:p>
            <a:pPr algn="just"/>
            <a:r>
              <a:rPr lang="es-ES" dirty="0"/>
              <a:t> </a:t>
            </a:r>
            <a:endParaRPr lang="es-MX" dirty="0"/>
          </a:p>
          <a:p>
            <a:pPr algn="just"/>
            <a:r>
              <a:rPr lang="es-ES" dirty="0"/>
              <a:t>Se debe manejar el porotón bajo la etapa II, para la producción de vainas y semillas ya que estas dos partes tienen valores altos de proteína, fibra, estrato etéreo y materia seca; los cuales, se ajustan con los requerimientos de algunas especies animales.</a:t>
            </a:r>
            <a:endParaRPr lang="es-MX" dirty="0"/>
          </a:p>
          <a:p>
            <a:pPr algn="just"/>
            <a:r>
              <a:rPr lang="es-ES" dirty="0"/>
              <a:t> </a:t>
            </a:r>
            <a:endParaRPr lang="es-MX" dirty="0"/>
          </a:p>
          <a:p>
            <a:pPr algn="just"/>
            <a:endParaRPr lang="es-ES" dirty="0"/>
          </a:p>
          <a:p>
            <a:pPr algn="just"/>
            <a:r>
              <a:rPr lang="es-ES" sz="1500" dirty="0"/>
              <a:t> </a:t>
            </a: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p:txBody>
      </p:sp>
      <p:sp>
        <p:nvSpPr>
          <p:cNvPr id="5" name="Text Box 4"/>
          <p:cNvSpPr txBox="1">
            <a:spLocks noChangeArrowheads="1"/>
          </p:cNvSpPr>
          <p:nvPr/>
        </p:nvSpPr>
        <p:spPr bwMode="auto">
          <a:xfrm>
            <a:off x="827584" y="188640"/>
            <a:ext cx="3600400" cy="461665"/>
          </a:xfrm>
          <a:prstGeom prst="rect">
            <a:avLst/>
          </a:prstGeom>
          <a:noFill/>
          <a:ln w="9525">
            <a:noFill/>
            <a:miter lim="800000"/>
            <a:headEnd/>
            <a:tailEnd/>
          </a:ln>
          <a:effectLst/>
        </p:spPr>
        <p:txBody>
          <a:bodyPr wrap="square">
            <a:spAutoFit/>
          </a:bodyPr>
          <a:lstStyle/>
          <a:p>
            <a:r>
              <a:rPr lang="es-EC" sz="2400" b="1" dirty="0">
                <a:solidFill>
                  <a:srgbClr val="0070C0"/>
                </a:solidFill>
              </a:rPr>
              <a:t>RECOMENDACIONES</a:t>
            </a:r>
            <a:r>
              <a:rPr lang="es-ES" sz="1600" b="1" dirty="0">
                <a:solidFill>
                  <a:srgbClr val="0070C0"/>
                </a:solidFill>
              </a:rPr>
              <a:t>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Line 5"/>
          <p:cNvSpPr>
            <a:spLocks noChangeShapeType="1"/>
          </p:cNvSpPr>
          <p:nvPr/>
        </p:nvSpPr>
        <p:spPr bwMode="auto">
          <a:xfrm>
            <a:off x="969963" y="976313"/>
            <a:ext cx="5472112" cy="0"/>
          </a:xfrm>
          <a:prstGeom prst="line">
            <a:avLst/>
          </a:prstGeom>
          <a:noFill/>
          <a:ln w="76200" cmpd="tri">
            <a:solidFill>
              <a:schemeClr val="tx1"/>
            </a:solidFill>
            <a:round/>
            <a:headEnd/>
            <a:tailEnd/>
          </a:ln>
          <a:effectLst/>
        </p:spPr>
        <p:txBody>
          <a:bodyPr/>
          <a:lstStyle/>
          <a:p>
            <a:endParaRPr lang="es-EC"/>
          </a:p>
        </p:txBody>
      </p:sp>
      <p:sp>
        <p:nvSpPr>
          <p:cNvPr id="6" name="5 CuadroTexto"/>
          <p:cNvSpPr txBox="1"/>
          <p:nvPr/>
        </p:nvSpPr>
        <p:spPr>
          <a:xfrm>
            <a:off x="683568" y="1138239"/>
            <a:ext cx="8136904" cy="5539978"/>
          </a:xfrm>
          <a:prstGeom prst="rect">
            <a:avLst/>
          </a:prstGeom>
          <a:noFill/>
        </p:spPr>
        <p:txBody>
          <a:bodyPr wrap="square" rtlCol="0">
            <a:spAutoFit/>
          </a:bodyPr>
          <a:lstStyle/>
          <a:p>
            <a:pPr algn="just"/>
            <a:endParaRPr lang="es-ES" dirty="0"/>
          </a:p>
          <a:p>
            <a:pPr algn="just"/>
            <a:endParaRPr lang="es-ES" dirty="0"/>
          </a:p>
          <a:p>
            <a:pPr algn="just"/>
            <a:r>
              <a:rPr lang="es-ES" dirty="0"/>
              <a:t>Se recomienda realizar estudios de evaluación posteriores de la cinética ruminal de las diferentes partes del porotón para corroborar la calidad nutricional favorable que tiene este recurso forrajero, con los parámetros de desempeño animal y realizar investigaciones de factores antinutricionales que pueden tener la semilla de esta leguminosa.</a:t>
            </a:r>
            <a:endParaRPr lang="es-MX" dirty="0"/>
          </a:p>
          <a:p>
            <a:pPr algn="just"/>
            <a:r>
              <a:rPr lang="es-ES" dirty="0"/>
              <a:t> </a:t>
            </a:r>
            <a:endParaRPr lang="es-MX" dirty="0"/>
          </a:p>
          <a:p>
            <a:pPr algn="just"/>
            <a:r>
              <a:rPr lang="es-ES" dirty="0"/>
              <a:t>Desarrollar programas de capacitación sobre los usos y benéficos de la erythrina edulis. de la misma manera promover un programa de reforestación, en las diferentes zonas del área de estudio para beneficiar a los productores pecuarios.</a:t>
            </a:r>
            <a:endParaRPr lang="es-MX" dirty="0"/>
          </a:p>
          <a:p>
            <a:pPr algn="just"/>
            <a:endParaRPr lang="es-ES" dirty="0"/>
          </a:p>
          <a:p>
            <a:pPr algn="just"/>
            <a:r>
              <a:rPr lang="es-ES" sz="1500" dirty="0"/>
              <a:t> </a:t>
            </a: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a:p>
            <a:pPr marL="342900" indent="-342900" algn="just">
              <a:spcBef>
                <a:spcPts val="0"/>
              </a:spcBef>
              <a:buFont typeface="Wingdings" panose="05000000000000000000" pitchFamily="2" charset="2"/>
              <a:buChar char="q"/>
            </a:pPr>
            <a:endParaRPr lang="es-EC" sz="1500" b="1" dirty="0">
              <a:solidFill>
                <a:schemeClr val="tx2"/>
              </a:solidFill>
            </a:endParaRPr>
          </a:p>
        </p:txBody>
      </p:sp>
      <p:sp>
        <p:nvSpPr>
          <p:cNvPr id="5" name="Text Box 4"/>
          <p:cNvSpPr txBox="1">
            <a:spLocks noChangeArrowheads="1"/>
          </p:cNvSpPr>
          <p:nvPr/>
        </p:nvSpPr>
        <p:spPr bwMode="auto">
          <a:xfrm>
            <a:off x="827584" y="188640"/>
            <a:ext cx="3600400" cy="461665"/>
          </a:xfrm>
          <a:prstGeom prst="rect">
            <a:avLst/>
          </a:prstGeom>
          <a:noFill/>
          <a:ln w="9525">
            <a:noFill/>
            <a:miter lim="800000"/>
            <a:headEnd/>
            <a:tailEnd/>
          </a:ln>
          <a:effectLst/>
        </p:spPr>
        <p:txBody>
          <a:bodyPr wrap="square">
            <a:spAutoFit/>
          </a:bodyPr>
          <a:lstStyle/>
          <a:p>
            <a:r>
              <a:rPr lang="es-EC" sz="2400" b="1" dirty="0">
                <a:solidFill>
                  <a:srgbClr val="0070C0"/>
                </a:solidFill>
              </a:rPr>
              <a:t>RECOMENDACIONES</a:t>
            </a:r>
            <a:r>
              <a:rPr lang="es-ES" sz="1600" b="1" dirty="0">
                <a:solidFill>
                  <a:srgbClr val="0070C0"/>
                </a:solidFill>
              </a:rPr>
              <a:t> </a:t>
            </a:r>
          </a:p>
        </p:txBody>
      </p:sp>
    </p:spTree>
    <p:extLst>
      <p:ext uri="{BB962C8B-B14F-4D97-AF65-F5344CB8AC3E}">
        <p14:creationId xmlns:p14="http://schemas.microsoft.com/office/powerpoint/2010/main" val="286060195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AutoShape 7"/>
          <p:cNvSpPr>
            <a:spLocks noChangeArrowheads="1"/>
          </p:cNvSpPr>
          <p:nvPr/>
        </p:nvSpPr>
        <p:spPr bwMode="auto">
          <a:xfrm>
            <a:off x="323528" y="889900"/>
            <a:ext cx="4248150" cy="1728787"/>
          </a:xfrm>
          <a:prstGeom prst="wedgeRoundRectCallout">
            <a:avLst>
              <a:gd name="adj1" fmla="val 81423"/>
              <a:gd name="adj2" fmla="val 125392"/>
              <a:gd name="adj3" fmla="val 16667"/>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10800000" scaled="1"/>
            <a:tileRect/>
          </a:gradFill>
          <a:ln w="9525">
            <a:solidFill>
              <a:schemeClr val="tx1"/>
            </a:solidFill>
            <a:miter lim="800000"/>
            <a:headEnd/>
            <a:tailEnd/>
          </a:ln>
          <a:effectLst/>
        </p:spPr>
        <p:txBody>
          <a:bodyPr/>
          <a:lstStyle/>
          <a:p>
            <a:pPr algn="ctr">
              <a:spcBef>
                <a:spcPct val="0"/>
              </a:spcBef>
            </a:pPr>
            <a:r>
              <a:rPr lang="es-ES" sz="3200" b="1" dirty="0">
                <a:solidFill>
                  <a:srgbClr val="FF0000"/>
                </a:solidFill>
              </a:rPr>
              <a:t>GRACIAS</a:t>
            </a:r>
          </a:p>
          <a:p>
            <a:pPr algn="ctr">
              <a:spcBef>
                <a:spcPct val="0"/>
              </a:spcBef>
            </a:pPr>
            <a:r>
              <a:rPr lang="es-ES" sz="3200" b="1" dirty="0">
                <a:solidFill>
                  <a:srgbClr val="FF0000"/>
                </a:solidFill>
              </a:rPr>
              <a:t>POR SU</a:t>
            </a:r>
          </a:p>
          <a:p>
            <a:pPr algn="ctr">
              <a:spcBef>
                <a:spcPct val="0"/>
              </a:spcBef>
            </a:pPr>
            <a:r>
              <a:rPr lang="es-ES" sz="3200" b="1" dirty="0">
                <a:solidFill>
                  <a:srgbClr val="FF0000"/>
                </a:solidFill>
              </a:rPr>
              <a:t>ATENCIÓN</a:t>
            </a:r>
          </a:p>
        </p:txBody>
      </p:sp>
      <p:pic>
        <p:nvPicPr>
          <p:cNvPr id="3" name="Imagen 2" descr="https://scontent.fuio4-1.fna.fbcdn.net/v/t1.15752-9/32087283_836759149865314_7317884563051511808_n.jpg?_nc_cat=0&amp;oh=cb4fbbae318dbecf05a0f5aea17b4251&amp;oe=5B50C0A5"/>
          <p:cNvPicPr/>
          <p:nvPr/>
        </p:nvPicPr>
        <p:blipFill rotWithShape="1">
          <a:blip r:embed="rId2">
            <a:extLst>
              <a:ext uri="{28A0092B-C50C-407E-A947-70E740481C1C}">
                <a14:useLocalDpi xmlns:a14="http://schemas.microsoft.com/office/drawing/2010/main" val="0"/>
              </a:ext>
            </a:extLst>
          </a:blip>
          <a:srcRect b="51237"/>
          <a:stretch/>
        </p:blipFill>
        <p:spPr bwMode="auto">
          <a:xfrm>
            <a:off x="2039719" y="3631529"/>
            <a:ext cx="3053199" cy="236981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4" name="Imagen 3" descr="https://scontent.fuio3-1.fna.fbcdn.net/v/t1.15752-9/32072726_10215412153360076_3802846958222049280_n.jpg?_nc_cat=0&amp;oh=95017bef6815c02f7923e1b96a4e3aae&amp;oe=5B904F93"/>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754294"/>
            <a:ext cx="2448272" cy="4171925"/>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1000" autoRev="1" fill="hold"/>
                                        <p:tgtEl>
                                          <p:spTgt spid="5"/>
                                        </p:tgtEl>
                                        <p:attrNameLst>
                                          <p:attrName>style.color</p:attrName>
                                        </p:attrNameLst>
                                      </p:cBhvr>
                                      <p:to>
                                        <a:schemeClr val="bg1"/>
                                      </p:to>
                                    </p:animClr>
                                    <p:animClr clrSpc="rgb" dir="cw">
                                      <p:cBhvr>
                                        <p:cTn id="7" dur="1000" autoRev="1" fill="hold"/>
                                        <p:tgtEl>
                                          <p:spTgt spid="5"/>
                                        </p:tgtEl>
                                        <p:attrNameLst>
                                          <p:attrName>fillcolor</p:attrName>
                                        </p:attrNameLst>
                                      </p:cBhvr>
                                      <p:to>
                                        <a:schemeClr val="bg1"/>
                                      </p:to>
                                    </p:animClr>
                                    <p:set>
                                      <p:cBhvr>
                                        <p:cTn id="8" dur="1000" autoRev="1" fill="hold"/>
                                        <p:tgtEl>
                                          <p:spTgt spid="5"/>
                                        </p:tgtEl>
                                        <p:attrNameLst>
                                          <p:attrName>fill.type</p:attrName>
                                        </p:attrNameLst>
                                      </p:cBhvr>
                                      <p:to>
                                        <p:strVal val="solid"/>
                                      </p:to>
                                    </p:set>
                                    <p:set>
                                      <p:cBhvr>
                                        <p:cTn id="9" dur="100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2268538" y="2708275"/>
            <a:ext cx="5040312" cy="1368425"/>
          </a:xfrm>
          <a:prstGeom prst="rect">
            <a:avLst/>
          </a:prstGeom>
          <a:noFill/>
          <a:ln w="9525">
            <a:noFill/>
            <a:miter lim="800000"/>
            <a:headEnd/>
            <a:tailEnd/>
          </a:ln>
          <a:effectLst>
            <a:outerShdw dist="35921" dir="2700000" algn="ctr" rotWithShape="0">
              <a:schemeClr val="tx1"/>
            </a:outerShdw>
          </a:effectLst>
        </p:spPr>
        <p:txBody>
          <a:bodyPr anchor="b"/>
          <a:lstStyle/>
          <a:p>
            <a:pPr algn="ctr">
              <a:spcBef>
                <a:spcPct val="0"/>
              </a:spcBef>
            </a:pPr>
            <a:r>
              <a:rPr lang="es-ES" sz="4000" b="1" dirty="0">
                <a:solidFill>
                  <a:srgbClr val="0070C0"/>
                </a:solidFill>
              </a:rPr>
              <a:t>PROCEDIMIENTO</a:t>
            </a:r>
            <a:br>
              <a:rPr lang="es-ES" sz="4000" b="1" dirty="0">
                <a:solidFill>
                  <a:srgbClr val="0070C0"/>
                </a:solidFill>
              </a:rPr>
            </a:br>
            <a:r>
              <a:rPr lang="es-ES" sz="4000" b="1" dirty="0">
                <a:solidFill>
                  <a:srgbClr val="0070C0"/>
                </a:solidFill>
              </a:rPr>
              <a:t>EXPERIMENTAL</a:t>
            </a:r>
            <a:r>
              <a:rPr lang="es-ES" sz="4000" dirty="0">
                <a:solidFill>
                  <a:srgbClr val="0070C0"/>
                </a:solidFill>
              </a:rPr>
              <a:t> </a:t>
            </a:r>
          </a:p>
        </p:txBody>
      </p:sp>
    </p:spTree>
    <p:extLst>
      <p:ext uri="{BB962C8B-B14F-4D97-AF65-F5344CB8AC3E}">
        <p14:creationId xmlns:p14="http://schemas.microsoft.com/office/powerpoint/2010/main" val="100992762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80226">
                                            <p:txEl>
                                              <p:charRg st="4294967295" end="429496729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10203" y="82369"/>
            <a:ext cx="7200800" cy="461665"/>
          </a:xfrm>
          <a:prstGeom prst="rect">
            <a:avLst/>
          </a:prstGeom>
          <a:noFill/>
        </p:spPr>
        <p:txBody>
          <a:bodyPr wrap="square" rtlCol="0">
            <a:spAutoFit/>
          </a:bodyPr>
          <a:lstStyle/>
          <a:p>
            <a:pPr algn="ctr"/>
            <a:r>
              <a:rPr lang="es-EC" sz="2400" b="1" dirty="0">
                <a:solidFill>
                  <a:srgbClr val="0070C0"/>
                </a:solidFill>
              </a:rPr>
              <a:t>ETAPAS VEGETATIVAS DE LA (</a:t>
            </a:r>
            <a:r>
              <a:rPr lang="es-EC" sz="2400" b="1" i="1" dirty="0">
                <a:solidFill>
                  <a:srgbClr val="0070C0"/>
                </a:solidFill>
              </a:rPr>
              <a:t>Erythrina edulis) </a:t>
            </a:r>
          </a:p>
        </p:txBody>
      </p:sp>
      <p:sp>
        <p:nvSpPr>
          <p:cNvPr id="3" name="CuadroTexto 2"/>
          <p:cNvSpPr txBox="1"/>
          <p:nvPr/>
        </p:nvSpPr>
        <p:spPr>
          <a:xfrm>
            <a:off x="755576" y="1196752"/>
            <a:ext cx="4248472" cy="1985159"/>
          </a:xfrm>
          <a:prstGeom prst="rect">
            <a:avLst/>
          </a:prstGeom>
          <a:noFill/>
        </p:spPr>
        <p:txBody>
          <a:bodyPr wrap="square" rtlCol="0">
            <a:spAutoFit/>
          </a:bodyPr>
          <a:lstStyle/>
          <a:p>
            <a:pPr lvl="2"/>
            <a:r>
              <a:rPr lang="es-ES" b="1" dirty="0">
                <a:solidFill>
                  <a:srgbClr val="0070C0"/>
                </a:solidFill>
              </a:rPr>
              <a:t>Etapas vegetativas</a:t>
            </a:r>
          </a:p>
          <a:p>
            <a:pPr lvl="2"/>
            <a:endParaRPr lang="es-MX" b="1" dirty="0">
              <a:solidFill>
                <a:srgbClr val="002060"/>
              </a:solidFill>
            </a:endParaRPr>
          </a:p>
          <a:p>
            <a:pPr lvl="0"/>
            <a:r>
              <a:rPr lang="es-ES" dirty="0"/>
              <a:t>Etapa 1. Foliación o producción de follaje</a:t>
            </a:r>
            <a:endParaRPr lang="es-MX" dirty="0"/>
          </a:p>
          <a:p>
            <a:pPr lvl="0"/>
            <a:r>
              <a:rPr lang="es-ES" dirty="0"/>
              <a:t>Etapa 2. Fructificación o producción de vaina</a:t>
            </a:r>
            <a:endParaRPr lang="es-MX" dirty="0"/>
          </a:p>
          <a:p>
            <a:pPr algn="just"/>
            <a:endParaRPr lang="es-EC" sz="1500" b="1" dirty="0"/>
          </a:p>
        </p:txBody>
      </p:sp>
      <p:pic>
        <p:nvPicPr>
          <p:cNvPr id="4" name="Imagen 3" descr="https://scontent.fuio3-1.fna.fbcdn.net/v/t1.15752-9/32072726_10215412153360076_3802846958222049280_n.jpg?_nc_cat=0&amp;oh=95017bef6815c02f7923e1b96a4e3aae&amp;oe=5B904F93"/>
          <p:cNvPicPr/>
          <p:nvPr/>
        </p:nvPicPr>
        <p:blipFill>
          <a:blip r:embed="rId2">
            <a:extLst>
              <a:ext uri="{28A0092B-C50C-407E-A947-70E740481C1C}">
                <a14:useLocalDpi xmlns:a14="http://schemas.microsoft.com/office/drawing/2010/main" val="0"/>
              </a:ext>
            </a:extLst>
          </a:blip>
          <a:srcRect/>
          <a:stretch>
            <a:fillRect/>
          </a:stretch>
        </p:blipFill>
        <p:spPr bwMode="auto">
          <a:xfrm>
            <a:off x="5758175" y="1810412"/>
            <a:ext cx="2448272" cy="4171925"/>
          </a:xfrm>
          <a:prstGeom prst="rect">
            <a:avLst/>
          </a:prstGeom>
          <a:noFill/>
          <a:ln>
            <a:noFill/>
          </a:ln>
        </p:spPr>
      </p:pic>
      <p:pic>
        <p:nvPicPr>
          <p:cNvPr id="5" name="Imagen 4" descr="La imagen puede contener: 4 personas, personas de pie, Ã¡rbol, cielo, planta, exterior y naturaleza"/>
          <p:cNvPicPr/>
          <p:nvPr/>
        </p:nvPicPr>
        <p:blipFill rotWithShape="1">
          <a:blip r:embed="rId3" cstate="print">
            <a:extLst>
              <a:ext uri="{28A0092B-C50C-407E-A947-70E740481C1C}">
                <a14:useLocalDpi xmlns:a14="http://schemas.microsoft.com/office/drawing/2010/main" val="0"/>
              </a:ext>
            </a:extLst>
          </a:blip>
          <a:srcRect b="10996"/>
          <a:stretch/>
        </p:blipFill>
        <p:spPr bwMode="auto">
          <a:xfrm>
            <a:off x="3563398" y="3484342"/>
            <a:ext cx="2017203" cy="2497995"/>
          </a:xfrm>
          <a:prstGeom prst="rect">
            <a:avLst/>
          </a:prstGeom>
          <a:noFill/>
          <a:ln>
            <a:noFill/>
          </a:ln>
          <a:extLst>
            <a:ext uri="{53640926-AAD7-44D8-BBD7-CCE9431645EC}">
              <a14:shadowObscured xmlns:a14="http://schemas.microsoft.com/office/drawing/2010/main"/>
            </a:ext>
          </a:extLst>
        </p:spPr>
      </p:pic>
      <p:pic>
        <p:nvPicPr>
          <p:cNvPr id="7" name="Imagen 6" descr="C:\Users\Oscar Fuentes\Desktop\FOTOS DIGESTIBILIDAD\DSC0104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7007" y="3494899"/>
            <a:ext cx="2177263" cy="2497995"/>
          </a:xfrm>
          <a:prstGeom prst="rect">
            <a:avLst/>
          </a:prstGeom>
          <a:noFill/>
          <a:ln>
            <a:noFill/>
          </a:ln>
        </p:spPr>
      </p:pic>
    </p:spTree>
    <p:extLst>
      <p:ext uri="{BB962C8B-B14F-4D97-AF65-F5344CB8AC3E}">
        <p14:creationId xmlns:p14="http://schemas.microsoft.com/office/powerpoint/2010/main" val="39617502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95288" y="87016"/>
            <a:ext cx="5112816" cy="461665"/>
          </a:xfrm>
          <a:prstGeom prst="rect">
            <a:avLst/>
          </a:prstGeom>
          <a:noFill/>
          <a:ln w="9525">
            <a:noFill/>
            <a:miter lim="800000"/>
            <a:headEnd/>
            <a:tailEnd/>
          </a:ln>
          <a:effectLst/>
        </p:spPr>
        <p:txBody>
          <a:bodyPr wrap="square">
            <a:spAutoFit/>
          </a:bodyPr>
          <a:lstStyle/>
          <a:p>
            <a:pPr algn="just"/>
            <a:r>
              <a:rPr lang="es-ES" sz="2400" b="1" dirty="0">
                <a:solidFill>
                  <a:srgbClr val="0070C0"/>
                </a:solidFill>
              </a:rPr>
              <a:t>1. UNIDADES EN ESTUDIO</a:t>
            </a:r>
          </a:p>
        </p:txBody>
      </p:sp>
      <p:sp>
        <p:nvSpPr>
          <p:cNvPr id="67753" name="Text Box 169"/>
          <p:cNvSpPr txBox="1">
            <a:spLocks noChangeArrowheads="1"/>
          </p:cNvSpPr>
          <p:nvPr/>
        </p:nvSpPr>
        <p:spPr bwMode="auto">
          <a:xfrm>
            <a:off x="395288" y="836712"/>
            <a:ext cx="6336952" cy="553998"/>
          </a:xfrm>
          <a:prstGeom prst="rect">
            <a:avLst/>
          </a:prstGeom>
          <a:noFill/>
          <a:ln w="9525" algn="ctr">
            <a:noFill/>
            <a:miter lim="800000"/>
            <a:headEnd/>
            <a:tailEnd/>
          </a:ln>
          <a:effectLst/>
        </p:spPr>
        <p:txBody>
          <a:bodyPr wrap="square">
            <a:spAutoFit/>
          </a:bodyPr>
          <a:lstStyle/>
          <a:p>
            <a:pPr algn="just"/>
            <a:r>
              <a:rPr lang="es-EC" sz="1500" b="1" dirty="0"/>
              <a:t>Como unidades en estudio se consideraron 20 árboles de porotón existentes en el Catón Rumiñahui.</a:t>
            </a:r>
          </a:p>
        </p:txBody>
      </p:sp>
      <p:cxnSp>
        <p:nvCxnSpPr>
          <p:cNvPr id="11" name="10 Conector recto"/>
          <p:cNvCxnSpPr/>
          <p:nvPr/>
        </p:nvCxnSpPr>
        <p:spPr bwMode="auto">
          <a:xfrm>
            <a:off x="539552" y="620688"/>
            <a:ext cx="4320480" cy="0"/>
          </a:xfrm>
          <a:prstGeom prst="line">
            <a:avLst/>
          </a:prstGeom>
          <a:gradFill rotWithShape="1">
            <a:gsLst>
              <a:gs pos="0">
                <a:srgbClr val="FFFF00"/>
              </a:gs>
              <a:gs pos="50000">
                <a:srgbClr val="CCFF33"/>
              </a:gs>
              <a:gs pos="100000">
                <a:srgbClr val="FFFF00"/>
              </a:gs>
            </a:gsLst>
            <a:lin ang="5400000" scaled="1"/>
          </a:gradFill>
          <a:ln w="28575" cap="flat" cmpd="sng" algn="ctr">
            <a:solidFill>
              <a:schemeClr val="accent6"/>
            </a:solidFill>
            <a:prstDash val="solid"/>
            <a:round/>
            <a:headEnd type="none" w="med" len="med"/>
            <a:tailEnd type="none" w="med" len="med"/>
          </a:ln>
          <a:effectLst>
            <a:outerShdw dist="45791" dir="18221404" algn="ctr" rotWithShape="0">
              <a:srgbClr val="000000"/>
            </a:outerShdw>
          </a:effectLst>
        </p:spPr>
      </p:cxnSp>
      <p:pic>
        <p:nvPicPr>
          <p:cNvPr id="14" name="Imagen 13" descr="C:\Users\Oscar Fuentes\Desktop\FOTOS DIGESTIBILIDAD\DSC0104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3" y="836712"/>
            <a:ext cx="2109221" cy="1652878"/>
          </a:xfrm>
          <a:prstGeom prst="rect">
            <a:avLst/>
          </a:prstGeom>
          <a:noFill/>
          <a:ln>
            <a:noFill/>
          </a:ln>
        </p:spPr>
      </p:pic>
      <p:pic>
        <p:nvPicPr>
          <p:cNvPr id="15" name="Imagen 14" descr="C:\Users\Oscar Fuentes\Desktop\FOTOS DIGESTIBILIDAD\DSC010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569329"/>
            <a:ext cx="2109222" cy="1655295"/>
          </a:xfrm>
          <a:prstGeom prst="rect">
            <a:avLst/>
          </a:prstGeom>
          <a:noFill/>
          <a:ln>
            <a:noFill/>
          </a:ln>
        </p:spPr>
      </p:pic>
      <p:sp>
        <p:nvSpPr>
          <p:cNvPr id="17" name="CuadroTexto 16"/>
          <p:cNvSpPr txBox="1"/>
          <p:nvPr/>
        </p:nvSpPr>
        <p:spPr>
          <a:xfrm>
            <a:off x="179512" y="1422722"/>
            <a:ext cx="6552728" cy="4662815"/>
          </a:xfrm>
          <a:prstGeom prst="rect">
            <a:avLst/>
          </a:prstGeom>
          <a:solidFill>
            <a:schemeClr val="accent6">
              <a:lumMod val="20000"/>
              <a:lumOff val="80000"/>
            </a:schemeClr>
          </a:solidFill>
        </p:spPr>
        <p:txBody>
          <a:bodyPr wrap="square" rtlCol="0">
            <a:spAutoFit/>
          </a:bodyPr>
          <a:lstStyle/>
          <a:p>
            <a:r>
              <a:rPr lang="es-EC" sz="1500" b="1" dirty="0">
                <a:solidFill>
                  <a:srgbClr val="FF0000"/>
                </a:solidFill>
              </a:rPr>
              <a:t>Características de botánicas de la Erythrina edulis</a:t>
            </a:r>
          </a:p>
          <a:p>
            <a:pPr algn="just"/>
            <a:endParaRPr lang="es-EC" sz="1500" b="1" dirty="0"/>
          </a:p>
          <a:p>
            <a:pPr algn="just"/>
            <a:r>
              <a:rPr lang="es-EC" sz="1500" b="1" dirty="0"/>
              <a:t>Mediante visualización y toma de datos de  esta especie , se pudo concluir que se trataba de la </a:t>
            </a:r>
            <a:r>
              <a:rPr lang="es-EC" sz="1500" b="1" i="1" dirty="0"/>
              <a:t>erythrina edulis </a:t>
            </a:r>
            <a:r>
              <a:rPr lang="es-EC" sz="1500" b="1" dirty="0"/>
              <a:t>por las siguientes características:</a:t>
            </a:r>
          </a:p>
          <a:p>
            <a:pPr algn="just"/>
            <a:endParaRPr lang="es-EC" sz="1500" b="1" dirty="0"/>
          </a:p>
          <a:p>
            <a:pPr marL="285750" indent="-285750" algn="just">
              <a:buFont typeface="Arial" panose="020B0604020202020204" pitchFamily="34" charset="0"/>
              <a:buChar char="•"/>
            </a:pPr>
            <a:r>
              <a:rPr lang="es-EC" sz="1500" b="1" dirty="0"/>
              <a:t>Árbol frondoso de 10 hasta 14 metros de altura, Tallo: leñoso con espinas</a:t>
            </a:r>
          </a:p>
          <a:p>
            <a:pPr marL="285750" indent="-285750" algn="just">
              <a:buFont typeface="Arial" panose="020B0604020202020204" pitchFamily="34" charset="0"/>
              <a:buChar char="•"/>
            </a:pPr>
            <a:r>
              <a:rPr lang="es-EC" sz="1500" b="1" dirty="0"/>
              <a:t>Hojas: alternas, trifoliadas de hoja caduca. </a:t>
            </a:r>
          </a:p>
          <a:p>
            <a:pPr marL="285750" indent="-285750" algn="just">
              <a:buFont typeface="Arial" panose="020B0604020202020204" pitchFamily="34" charset="0"/>
              <a:buChar char="•"/>
            </a:pPr>
            <a:r>
              <a:rPr lang="es-EC" sz="1500" b="1" dirty="0"/>
              <a:t>Inflorescencia  racimos de 180 a 200 flores fructifican entre el 5 % al 10%.</a:t>
            </a:r>
          </a:p>
          <a:p>
            <a:pPr marL="285750" indent="-285750" algn="just">
              <a:buFont typeface="Arial" panose="020B0604020202020204" pitchFamily="34" charset="0"/>
              <a:buChar char="•"/>
            </a:pPr>
            <a:r>
              <a:rPr lang="es-EC" sz="1500" b="1" dirty="0"/>
              <a:t>Producción de fruto a los 2,5 años, deben pasar 65 días para hacerse vaina desde la floración.</a:t>
            </a:r>
          </a:p>
          <a:p>
            <a:pPr marL="285750" indent="-285750" algn="just">
              <a:buFont typeface="Arial" panose="020B0604020202020204" pitchFamily="34" charset="0"/>
              <a:buChar char="•"/>
            </a:pPr>
            <a:r>
              <a:rPr lang="es-EC" sz="1500" b="1" dirty="0"/>
              <a:t>Legumbres cilíndricas , de 3 a 3,5 cm de diámetro.</a:t>
            </a:r>
          </a:p>
          <a:p>
            <a:pPr marL="285750" indent="-285750" algn="just">
              <a:buFont typeface="Arial" panose="020B0604020202020204" pitchFamily="34" charset="0"/>
              <a:buChar char="•"/>
            </a:pPr>
            <a:r>
              <a:rPr lang="es-EC" sz="1500" b="1" dirty="0"/>
              <a:t>Vainas de 30 a 40 cm con 9 a 11 semillas</a:t>
            </a:r>
          </a:p>
          <a:p>
            <a:pPr marL="285750" indent="-285750" algn="just">
              <a:buFont typeface="Arial" panose="020B0604020202020204" pitchFamily="34" charset="0"/>
              <a:buChar char="•"/>
            </a:pPr>
            <a:r>
              <a:rPr lang="es-EC" sz="1500" b="1" dirty="0"/>
              <a:t>Semilla de forma arriñonada con dos cotiledones de 3 a 5 cm de largo.</a:t>
            </a:r>
          </a:p>
          <a:p>
            <a:pPr marL="285750" indent="-285750" algn="just">
              <a:buFont typeface="Arial" panose="020B0604020202020204" pitchFamily="34" charset="0"/>
              <a:buChar char="•"/>
            </a:pPr>
            <a:r>
              <a:rPr lang="es-EC" sz="1500" b="1" dirty="0"/>
              <a:t>Testa o cutícula pardo rojizo.</a:t>
            </a:r>
          </a:p>
          <a:p>
            <a:pPr marL="285750" indent="-285750" algn="just">
              <a:buFont typeface="Arial" panose="020B0604020202020204" pitchFamily="34" charset="0"/>
              <a:buChar char="•"/>
            </a:pPr>
            <a:endParaRPr lang="es-EC" sz="1300" b="1" dirty="0"/>
          </a:p>
          <a:p>
            <a:pPr marL="285750" indent="-285750" algn="just">
              <a:buFont typeface="Arial" panose="020B0604020202020204" pitchFamily="34" charset="0"/>
              <a:buChar char="•"/>
            </a:pPr>
            <a:endParaRPr lang="es-EC" sz="1400" b="1" dirty="0"/>
          </a:p>
        </p:txBody>
      </p:sp>
    </p:spTree>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467544" y="188640"/>
            <a:ext cx="5112816" cy="461665"/>
          </a:xfrm>
          <a:prstGeom prst="rect">
            <a:avLst/>
          </a:prstGeom>
          <a:noFill/>
          <a:ln w="9525">
            <a:noFill/>
            <a:miter lim="800000"/>
            <a:headEnd/>
            <a:tailEnd/>
          </a:ln>
          <a:effectLst/>
        </p:spPr>
        <p:txBody>
          <a:bodyPr wrap="square">
            <a:spAutoFit/>
          </a:bodyPr>
          <a:lstStyle/>
          <a:p>
            <a:pPr algn="just"/>
            <a:r>
              <a:rPr lang="es-ES" sz="2400" b="1" dirty="0">
                <a:solidFill>
                  <a:srgbClr val="0070C0"/>
                </a:solidFill>
              </a:rPr>
              <a:t>FACTORES DE ESTUDIO</a:t>
            </a:r>
          </a:p>
        </p:txBody>
      </p:sp>
      <p:cxnSp>
        <p:nvCxnSpPr>
          <p:cNvPr id="19" name="11 Conector recto"/>
          <p:cNvCxnSpPr/>
          <p:nvPr/>
        </p:nvCxnSpPr>
        <p:spPr bwMode="auto">
          <a:xfrm>
            <a:off x="467544" y="650305"/>
            <a:ext cx="4320480" cy="0"/>
          </a:xfrm>
          <a:prstGeom prst="line">
            <a:avLst/>
          </a:prstGeom>
          <a:gradFill rotWithShape="1">
            <a:gsLst>
              <a:gs pos="0">
                <a:srgbClr val="FFFF00"/>
              </a:gs>
              <a:gs pos="50000">
                <a:srgbClr val="CCFF33"/>
              </a:gs>
              <a:gs pos="100000">
                <a:srgbClr val="FFFF00"/>
              </a:gs>
            </a:gsLst>
            <a:lin ang="5400000" scaled="1"/>
          </a:gradFill>
          <a:ln w="28575" cap="flat" cmpd="sng" algn="ctr">
            <a:solidFill>
              <a:schemeClr val="accent6"/>
            </a:solidFill>
            <a:prstDash val="solid"/>
            <a:round/>
            <a:headEnd type="none" w="med" len="med"/>
            <a:tailEnd type="none" w="med" len="med"/>
          </a:ln>
          <a:effectLst>
            <a:outerShdw dist="45791" dir="18221404" algn="ctr" rotWithShape="0">
              <a:srgbClr val="000000"/>
            </a:outerShdw>
          </a:effectLst>
        </p:spPr>
      </p:cxnSp>
      <p:sp>
        <p:nvSpPr>
          <p:cNvPr id="2" name="CuadroTexto 1"/>
          <p:cNvSpPr txBox="1"/>
          <p:nvPr/>
        </p:nvSpPr>
        <p:spPr>
          <a:xfrm>
            <a:off x="296715" y="3849513"/>
            <a:ext cx="6192688" cy="1477328"/>
          </a:xfrm>
          <a:prstGeom prst="rect">
            <a:avLst/>
          </a:prstGeom>
          <a:noFill/>
        </p:spPr>
        <p:txBody>
          <a:bodyPr wrap="square" rtlCol="0">
            <a:spAutoFit/>
          </a:bodyPr>
          <a:lstStyle/>
          <a:p>
            <a:pPr algn="just"/>
            <a:r>
              <a:rPr lang="es-EC" b="1" dirty="0"/>
              <a:t>La primera fase consideró como factor de estudio los análisis bromatológicos de las dos etapas fenológicas del porotón; etapa I foliación (hojas), etapa II fructificación (vaina completa, solo vaina, semilla con cutícula, semilla sin cutícula y solo cutícula.</a:t>
            </a:r>
          </a:p>
        </p:txBody>
      </p:sp>
      <p:pic>
        <p:nvPicPr>
          <p:cNvPr id="14" name="Imagen 13" descr="C:\Users\Oscar Fuentes\Desktop\FOTOS DIGESTIBILIDAD\DSC0104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8511" y="836712"/>
            <a:ext cx="2308974" cy="1652878"/>
          </a:xfrm>
          <a:prstGeom prst="rect">
            <a:avLst/>
          </a:prstGeom>
          <a:noFill/>
          <a:ln>
            <a:noFill/>
          </a:ln>
        </p:spPr>
      </p:pic>
      <p:pic>
        <p:nvPicPr>
          <p:cNvPr id="15" name="Imagen 14" descr="C:\Users\Oscar Fuentes\Desktop\FOTOS DIGESTIBILIDAD\DSC010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8512" y="2569329"/>
            <a:ext cx="2308974" cy="1655295"/>
          </a:xfrm>
          <a:prstGeom prst="rect">
            <a:avLst/>
          </a:prstGeom>
          <a:noFill/>
          <a:ln>
            <a:noFill/>
          </a:ln>
        </p:spPr>
      </p:pic>
      <p:sp>
        <p:nvSpPr>
          <p:cNvPr id="11" name="Rectángulo 10"/>
          <p:cNvSpPr/>
          <p:nvPr/>
        </p:nvSpPr>
        <p:spPr>
          <a:xfrm>
            <a:off x="300884" y="2708920"/>
            <a:ext cx="6318074" cy="923330"/>
          </a:xfrm>
          <a:prstGeom prst="rect">
            <a:avLst/>
          </a:prstGeom>
        </p:spPr>
        <p:txBody>
          <a:bodyPr wrap="square">
            <a:spAutoFit/>
          </a:bodyPr>
          <a:lstStyle/>
          <a:p>
            <a:pPr algn="just"/>
            <a:r>
              <a:rPr lang="es-EC" b="1" dirty="0"/>
              <a:t>En el presente estudio se cuantifico la información de 10 arboles de porotón de cada etapa fenológica, los cuales que se encuentran en el área de estudio.</a:t>
            </a:r>
          </a:p>
        </p:txBody>
      </p:sp>
      <p:sp>
        <p:nvSpPr>
          <p:cNvPr id="9" name="12 CuadroTexto"/>
          <p:cNvSpPr txBox="1"/>
          <p:nvPr/>
        </p:nvSpPr>
        <p:spPr>
          <a:xfrm>
            <a:off x="296715" y="1076386"/>
            <a:ext cx="6192688" cy="1477328"/>
          </a:xfrm>
          <a:prstGeom prst="rect">
            <a:avLst/>
          </a:prstGeom>
          <a:noFill/>
        </p:spPr>
        <p:txBody>
          <a:bodyPr wrap="square" rtlCol="0">
            <a:spAutoFit/>
          </a:bodyPr>
          <a:lstStyle/>
          <a:p>
            <a:pPr algn="just">
              <a:spcBef>
                <a:spcPts val="0"/>
              </a:spcBef>
            </a:pPr>
            <a:r>
              <a:rPr lang="es-EC" b="1" dirty="0"/>
              <a:t>La presente investigación fue analizada mediante una estadística descriptiva respecto a la caracterización, en las dos etapas fenológicas, análisis de digestibilidad y productividad en las dos etapas fenológicas.</a:t>
            </a:r>
          </a:p>
        </p:txBody>
      </p:sp>
    </p:spTree>
    <p:extLst>
      <p:ext uri="{BB962C8B-B14F-4D97-AF65-F5344CB8AC3E}">
        <p14:creationId xmlns:p14="http://schemas.microsoft.com/office/powerpoint/2010/main" val="2128868402"/>
      </p:ext>
    </p:extLst>
  </p:cSld>
  <p:clrMapOvr>
    <a:masterClrMapping/>
  </p:clrMapOvr>
  <p:transition spd="med">
    <p:wipe dir="d"/>
  </p:transition>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28214</TotalTime>
  <Words>4792</Words>
  <Application>Microsoft Office PowerPoint</Application>
  <PresentationFormat>On-screen Show (4:3)</PresentationFormat>
  <Paragraphs>592</Paragraphs>
  <Slides>55</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2" baseType="lpstr">
      <vt:lpstr>Arial</vt:lpstr>
      <vt:lpstr>Calibri</vt:lpstr>
      <vt:lpstr>Cambria Math</vt:lpstr>
      <vt:lpstr>Times New Roman</vt:lpstr>
      <vt:lpstr>Wingdings</vt:lpstr>
      <vt:lpstr>Diseño predeterminado</vt:lpstr>
      <vt:lpstr>CorelDRAW</vt:lpstr>
      <vt:lpstr>PowerPoint Presentation</vt:lpstr>
      <vt:lpstr>INTRODUCCIÓN</vt:lpstr>
      <vt:lpstr>JUSTIFICACIÓN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juan francisco vallejo bermeo</cp:lastModifiedBy>
  <cp:revision>418</cp:revision>
  <dcterms:created xsi:type="dcterms:W3CDTF">2008-02-13T16:07:44Z</dcterms:created>
  <dcterms:modified xsi:type="dcterms:W3CDTF">2018-09-11T21:35:31Z</dcterms:modified>
</cp:coreProperties>
</file>