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28" r:id="rId3"/>
    <p:sldId id="405" r:id="rId4"/>
    <p:sldId id="398" r:id="rId5"/>
    <p:sldId id="406" r:id="rId6"/>
    <p:sldId id="259" r:id="rId7"/>
    <p:sldId id="335" r:id="rId8"/>
    <p:sldId id="336" r:id="rId9"/>
    <p:sldId id="342" r:id="rId10"/>
    <p:sldId id="415" r:id="rId11"/>
    <p:sldId id="343" r:id="rId12"/>
    <p:sldId id="344" r:id="rId13"/>
    <p:sldId id="418" r:id="rId14"/>
    <p:sldId id="407" r:id="rId15"/>
    <p:sldId id="408" r:id="rId16"/>
    <p:sldId id="350" r:id="rId17"/>
    <p:sldId id="412" r:id="rId18"/>
    <p:sldId id="419" r:id="rId19"/>
    <p:sldId id="417" r:id="rId20"/>
    <p:sldId id="411" r:id="rId21"/>
    <p:sldId id="409" r:id="rId22"/>
    <p:sldId id="410" r:id="rId23"/>
    <p:sldId id="360" r:id="rId24"/>
    <p:sldId id="359" r:id="rId25"/>
    <p:sldId id="368" r:id="rId26"/>
    <p:sldId id="377" r:id="rId27"/>
    <p:sldId id="379" r:id="rId28"/>
    <p:sldId id="413" r:id="rId29"/>
    <p:sldId id="414" r:id="rId30"/>
    <p:sldId id="387" r:id="rId31"/>
    <p:sldId id="421" r:id="rId32"/>
    <p:sldId id="422" r:id="rId33"/>
    <p:sldId id="420" r:id="rId34"/>
    <p:sldId id="423" r:id="rId35"/>
    <p:sldId id="424" r:id="rId36"/>
    <p:sldId id="425" r:id="rId37"/>
    <p:sldId id="426" r:id="rId38"/>
    <p:sldId id="429" r:id="rId39"/>
    <p:sldId id="428" r:id="rId40"/>
    <p:sldId id="430" r:id="rId41"/>
    <p:sldId id="431" r:id="rId42"/>
    <p:sldId id="432" r:id="rId43"/>
    <p:sldId id="434" r:id="rId44"/>
    <p:sldId id="433" r:id="rId45"/>
    <p:sldId id="435" r:id="rId46"/>
    <p:sldId id="264"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icio Stalin Salcedo Peña" initials="VSSP" lastIdx="1" clrIdx="0">
    <p:extLst>
      <p:ext uri="{19B8F6BF-5375-455C-9EA6-DF929625EA0E}">
        <p15:presenceInfo xmlns:p15="http://schemas.microsoft.com/office/powerpoint/2012/main" userId="009ffeb92c7ab65b" providerId="Windows Live"/>
      </p:ext>
    </p:extLst>
  </p:cmAuthor>
  <p:cmAuthor id="2" name="Fabricio Vilatuña" initials="FV" lastIdx="1" clrIdx="1">
    <p:extLst>
      <p:ext uri="{19B8F6BF-5375-455C-9EA6-DF929625EA0E}">
        <p15:presenceInfo xmlns:p15="http://schemas.microsoft.com/office/powerpoint/2012/main" userId="a1fe60e310a63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p:cViewPr varScale="1">
        <p:scale>
          <a:sx n="52" d="100"/>
          <a:sy n="52"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Entretenimiento</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7 a 12 años</c:v>
                </c:pt>
                <c:pt idx="1">
                  <c:v>13 a 19 años</c:v>
                </c:pt>
                <c:pt idx="2">
                  <c:v>20 a 29 años</c:v>
                </c:pt>
                <c:pt idx="3">
                  <c:v>30 a 59años</c:v>
                </c:pt>
                <c:pt idx="4">
                  <c:v>60 a 80 años</c:v>
                </c:pt>
              </c:strCache>
            </c:strRef>
          </c:cat>
          <c:val>
            <c:numRef>
              <c:f>Hoja1!$B$2:$B$6</c:f>
              <c:numCache>
                <c:formatCode>General</c:formatCode>
                <c:ptCount val="5"/>
                <c:pt idx="0">
                  <c:v>4.25</c:v>
                </c:pt>
                <c:pt idx="1">
                  <c:v>4.75</c:v>
                </c:pt>
                <c:pt idx="2">
                  <c:v>5</c:v>
                </c:pt>
                <c:pt idx="3">
                  <c:v>4.75</c:v>
                </c:pt>
                <c:pt idx="4">
                  <c:v>5</c:v>
                </c:pt>
              </c:numCache>
            </c:numRef>
          </c:val>
        </c:ser>
        <c:dLbls>
          <c:showLegendKey val="0"/>
          <c:showVal val="0"/>
          <c:showCatName val="0"/>
          <c:showSerName val="0"/>
          <c:showPercent val="0"/>
          <c:showBubbleSize val="0"/>
        </c:dLbls>
        <c:gapWidth val="100"/>
        <c:overlap val="-24"/>
        <c:axId val="-1469385968"/>
        <c:axId val="-1469383792"/>
      </c:barChart>
      <c:catAx>
        <c:axId val="-146938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83792"/>
        <c:crosses val="autoZero"/>
        <c:auto val="1"/>
        <c:lblAlgn val="ctr"/>
        <c:lblOffset val="100"/>
        <c:noMultiLvlLbl val="0"/>
      </c:catAx>
      <c:valAx>
        <c:axId val="-1469383792"/>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85968"/>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Actividades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7 a 12 años</c:v>
                </c:pt>
                <c:pt idx="1">
                  <c:v>13 a 19 años</c:v>
                </c:pt>
                <c:pt idx="2">
                  <c:v>20 a 29 años</c:v>
                </c:pt>
                <c:pt idx="3">
                  <c:v>30 a 59años</c:v>
                </c:pt>
                <c:pt idx="4">
                  <c:v>60 a 80 años</c:v>
                </c:pt>
              </c:strCache>
            </c:strRef>
          </c:cat>
          <c:val>
            <c:numRef>
              <c:f>Hoja1!$B$2:$B$6</c:f>
              <c:numCache>
                <c:formatCode>General</c:formatCode>
                <c:ptCount val="5"/>
                <c:pt idx="0">
                  <c:v>4</c:v>
                </c:pt>
                <c:pt idx="1">
                  <c:v>3.81</c:v>
                </c:pt>
                <c:pt idx="2">
                  <c:v>3.69</c:v>
                </c:pt>
                <c:pt idx="3">
                  <c:v>4.38</c:v>
                </c:pt>
                <c:pt idx="4">
                  <c:v>4.5</c:v>
                </c:pt>
              </c:numCache>
            </c:numRef>
          </c:val>
        </c:ser>
        <c:dLbls>
          <c:showLegendKey val="0"/>
          <c:showVal val="0"/>
          <c:showCatName val="0"/>
          <c:showSerName val="0"/>
          <c:showPercent val="0"/>
          <c:showBubbleSize val="0"/>
        </c:dLbls>
        <c:gapWidth val="100"/>
        <c:overlap val="-24"/>
        <c:axId val="-1469377808"/>
        <c:axId val="-1469388144"/>
      </c:barChart>
      <c:catAx>
        <c:axId val="-146937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88144"/>
        <c:crosses val="autoZero"/>
        <c:auto val="1"/>
        <c:lblAlgn val="ctr"/>
        <c:lblOffset val="100"/>
        <c:noMultiLvlLbl val="0"/>
      </c:catAx>
      <c:valAx>
        <c:axId val="-146938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7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Persuasión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7 a 12 años</c:v>
                </c:pt>
                <c:pt idx="1">
                  <c:v>13 a 19 años</c:v>
                </c:pt>
                <c:pt idx="2">
                  <c:v>20 a 29 años</c:v>
                </c:pt>
                <c:pt idx="3">
                  <c:v>30 a 59años</c:v>
                </c:pt>
                <c:pt idx="4">
                  <c:v>60 a 80 años</c:v>
                </c:pt>
              </c:strCache>
            </c:strRef>
          </c:cat>
          <c:val>
            <c:numRef>
              <c:f>Hoja1!$B$2:$B$6</c:f>
              <c:numCache>
                <c:formatCode>General</c:formatCode>
                <c:ptCount val="5"/>
                <c:pt idx="0">
                  <c:v>3</c:v>
                </c:pt>
                <c:pt idx="1">
                  <c:v>3.88</c:v>
                </c:pt>
                <c:pt idx="2">
                  <c:v>4.13</c:v>
                </c:pt>
                <c:pt idx="3">
                  <c:v>4.25</c:v>
                </c:pt>
                <c:pt idx="4">
                  <c:v>4.63</c:v>
                </c:pt>
              </c:numCache>
            </c:numRef>
          </c:val>
        </c:ser>
        <c:dLbls>
          <c:showLegendKey val="0"/>
          <c:showVal val="0"/>
          <c:showCatName val="0"/>
          <c:showSerName val="0"/>
          <c:showPercent val="0"/>
          <c:showBubbleSize val="0"/>
        </c:dLbls>
        <c:gapWidth val="100"/>
        <c:overlap val="-24"/>
        <c:axId val="-1469382160"/>
        <c:axId val="-1469390320"/>
      </c:barChart>
      <c:catAx>
        <c:axId val="-14693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90320"/>
        <c:crosses val="autoZero"/>
        <c:auto val="1"/>
        <c:lblAlgn val="ctr"/>
        <c:lblOffset val="100"/>
        <c:noMultiLvlLbl val="0"/>
      </c:catAx>
      <c:valAx>
        <c:axId val="-146939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6938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F8646-B808-4061-8C08-C072CB49366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E791ED1C-F4D8-4AE8-B705-E379E434C7A6}">
      <dgm:prSet phldrT="[Texto]" custT="1"/>
      <dgm:spPr/>
      <dgm:t>
        <a:bodyPr/>
        <a:lstStyle/>
        <a:p>
          <a:r>
            <a:rPr lang="es-EC" sz="2400" dirty="0" smtClean="0"/>
            <a:t>Software principal del robot NAO</a:t>
          </a:r>
          <a:endParaRPr lang="es-EC" sz="2400" dirty="0"/>
        </a:p>
      </dgm:t>
    </dgm:pt>
    <dgm:pt modelId="{8E68C832-22F1-4CA2-B1EE-9EA5DE30D204}" type="parTrans" cxnId="{2F4FCED8-78BC-47D6-9F50-5A30DDAE5AD4}">
      <dgm:prSet/>
      <dgm:spPr/>
      <dgm:t>
        <a:bodyPr/>
        <a:lstStyle/>
        <a:p>
          <a:endParaRPr lang="es-EC"/>
        </a:p>
      </dgm:t>
    </dgm:pt>
    <dgm:pt modelId="{E3A60C9A-A573-44A9-87C2-3094060DD374}" type="sibTrans" cxnId="{2F4FCED8-78BC-47D6-9F50-5A30DDAE5AD4}">
      <dgm:prSet/>
      <dgm:spPr/>
      <dgm:t>
        <a:bodyPr/>
        <a:lstStyle/>
        <a:p>
          <a:endParaRPr lang="es-EC"/>
        </a:p>
      </dgm:t>
    </dgm:pt>
    <dgm:pt modelId="{2CA96C9F-2601-48FA-93E9-7485FA1ED236}">
      <dgm:prSet phldrT="[Texto]" custT="1"/>
      <dgm:spPr/>
      <dgm:t>
        <a:bodyPr/>
        <a:lstStyle/>
        <a:p>
          <a:r>
            <a:rPr lang="es-EC" sz="2400" dirty="0" smtClean="0"/>
            <a:t>Permite su funcionamiento y control</a:t>
          </a:r>
          <a:endParaRPr lang="es-EC" sz="2400" dirty="0"/>
        </a:p>
      </dgm:t>
    </dgm:pt>
    <dgm:pt modelId="{38340794-5889-4410-8338-3F5FB639A063}" type="parTrans" cxnId="{3C18D017-5275-4A77-92D7-9C1E1544E123}">
      <dgm:prSet/>
      <dgm:spPr/>
      <dgm:t>
        <a:bodyPr/>
        <a:lstStyle/>
        <a:p>
          <a:endParaRPr lang="es-EC"/>
        </a:p>
      </dgm:t>
    </dgm:pt>
    <dgm:pt modelId="{E5FEE204-C13C-42BC-B3D6-59B32F86E34D}" type="sibTrans" cxnId="{3C18D017-5275-4A77-92D7-9C1E1544E123}">
      <dgm:prSet/>
      <dgm:spPr/>
      <dgm:t>
        <a:bodyPr/>
        <a:lstStyle/>
        <a:p>
          <a:endParaRPr lang="es-EC"/>
        </a:p>
      </dgm:t>
    </dgm:pt>
    <dgm:pt modelId="{05A05D2E-9639-4D9D-BA5D-983DCB59B896}">
      <dgm:prSet phldrT="[Texto]" custT="1"/>
      <dgm:spPr/>
      <dgm:t>
        <a:bodyPr/>
        <a:lstStyle/>
        <a:p>
          <a:r>
            <a:rPr lang="es-EC" sz="2400" dirty="0" smtClean="0"/>
            <a:t>Contiene librerías propias de control</a:t>
          </a:r>
          <a:endParaRPr lang="es-EC" sz="2400" dirty="0"/>
        </a:p>
      </dgm:t>
    </dgm:pt>
    <dgm:pt modelId="{E1BA7DA4-3F85-4C9F-8F50-3EE81117D3E5}" type="parTrans" cxnId="{53EFEE9F-104A-4FFD-8887-8E56246C873A}">
      <dgm:prSet/>
      <dgm:spPr/>
      <dgm:t>
        <a:bodyPr/>
        <a:lstStyle/>
        <a:p>
          <a:endParaRPr lang="es-EC"/>
        </a:p>
      </dgm:t>
    </dgm:pt>
    <dgm:pt modelId="{2AF88B33-3D0F-47A5-A445-B9D76F54476D}" type="sibTrans" cxnId="{53EFEE9F-104A-4FFD-8887-8E56246C873A}">
      <dgm:prSet/>
      <dgm:spPr/>
      <dgm:t>
        <a:bodyPr/>
        <a:lstStyle/>
        <a:p>
          <a:endParaRPr lang="es-EC"/>
        </a:p>
      </dgm:t>
    </dgm:pt>
    <dgm:pt modelId="{F9F4029A-F9AA-438E-800C-0035CD5374B4}">
      <dgm:prSet phldrT="[Texto]" custT="1"/>
      <dgm:spPr/>
      <dgm:t>
        <a:bodyPr/>
        <a:lstStyle/>
        <a:p>
          <a:r>
            <a:rPr lang="es-EC" sz="2400" dirty="0" smtClean="0"/>
            <a:t>Permite acceder a todos los elementos del robot y módulos creados</a:t>
          </a:r>
          <a:endParaRPr lang="es-EC" sz="2400" dirty="0"/>
        </a:p>
      </dgm:t>
    </dgm:pt>
    <dgm:pt modelId="{4EAD34C1-3173-4F27-B4A8-6E94A9248853}" type="parTrans" cxnId="{99F26D30-ED21-44CD-89DD-CD0F75528445}">
      <dgm:prSet/>
      <dgm:spPr/>
      <dgm:t>
        <a:bodyPr/>
        <a:lstStyle/>
        <a:p>
          <a:endParaRPr lang="es-EC"/>
        </a:p>
      </dgm:t>
    </dgm:pt>
    <dgm:pt modelId="{3CF463D4-D2ED-4FBB-9D33-107E707DB3F6}" type="sibTrans" cxnId="{99F26D30-ED21-44CD-89DD-CD0F75528445}">
      <dgm:prSet/>
      <dgm:spPr/>
      <dgm:t>
        <a:bodyPr/>
        <a:lstStyle/>
        <a:p>
          <a:endParaRPr lang="es-EC"/>
        </a:p>
      </dgm:t>
    </dgm:pt>
    <dgm:pt modelId="{C0FEAE45-1364-427D-8114-D87C4340ECD9}" type="pres">
      <dgm:prSet presAssocID="{268F8646-B808-4061-8C08-C072CB49366D}" presName="Name0" presStyleCnt="0">
        <dgm:presLayoutVars>
          <dgm:chMax val="7"/>
          <dgm:chPref val="7"/>
          <dgm:dir/>
        </dgm:presLayoutVars>
      </dgm:prSet>
      <dgm:spPr/>
      <dgm:t>
        <a:bodyPr/>
        <a:lstStyle/>
        <a:p>
          <a:endParaRPr lang="es-EC"/>
        </a:p>
      </dgm:t>
    </dgm:pt>
    <dgm:pt modelId="{4EED20AE-15A7-4398-A02B-87A516E38FE4}" type="pres">
      <dgm:prSet presAssocID="{268F8646-B808-4061-8C08-C072CB49366D}" presName="Name1" presStyleCnt="0"/>
      <dgm:spPr/>
    </dgm:pt>
    <dgm:pt modelId="{4A86895F-3DE5-434E-B887-961932B8A6FA}" type="pres">
      <dgm:prSet presAssocID="{268F8646-B808-4061-8C08-C072CB49366D}" presName="cycle" presStyleCnt="0"/>
      <dgm:spPr/>
    </dgm:pt>
    <dgm:pt modelId="{B2759B3E-964C-4C39-BBBE-70C2109C03B0}" type="pres">
      <dgm:prSet presAssocID="{268F8646-B808-4061-8C08-C072CB49366D}" presName="srcNode" presStyleLbl="node1" presStyleIdx="0" presStyleCnt="4"/>
      <dgm:spPr/>
    </dgm:pt>
    <dgm:pt modelId="{40A3F535-3D97-4ADF-BBA6-52F46C2BED28}" type="pres">
      <dgm:prSet presAssocID="{268F8646-B808-4061-8C08-C072CB49366D}" presName="conn" presStyleLbl="parChTrans1D2" presStyleIdx="0" presStyleCnt="1"/>
      <dgm:spPr/>
      <dgm:t>
        <a:bodyPr/>
        <a:lstStyle/>
        <a:p>
          <a:endParaRPr lang="es-EC"/>
        </a:p>
      </dgm:t>
    </dgm:pt>
    <dgm:pt modelId="{0A90FC36-592A-444D-A9C7-61F5D540BD25}" type="pres">
      <dgm:prSet presAssocID="{268F8646-B808-4061-8C08-C072CB49366D}" presName="extraNode" presStyleLbl="node1" presStyleIdx="0" presStyleCnt="4"/>
      <dgm:spPr/>
    </dgm:pt>
    <dgm:pt modelId="{0F29BD3D-5F08-4AA0-BE90-C36671993A24}" type="pres">
      <dgm:prSet presAssocID="{268F8646-B808-4061-8C08-C072CB49366D}" presName="dstNode" presStyleLbl="node1" presStyleIdx="0" presStyleCnt="4"/>
      <dgm:spPr/>
    </dgm:pt>
    <dgm:pt modelId="{1606C4A7-0E09-4A5B-BFF7-9D3867E53F44}" type="pres">
      <dgm:prSet presAssocID="{E791ED1C-F4D8-4AE8-B705-E379E434C7A6}" presName="text_1" presStyleLbl="node1" presStyleIdx="0" presStyleCnt="4">
        <dgm:presLayoutVars>
          <dgm:bulletEnabled val="1"/>
        </dgm:presLayoutVars>
      </dgm:prSet>
      <dgm:spPr/>
      <dgm:t>
        <a:bodyPr/>
        <a:lstStyle/>
        <a:p>
          <a:endParaRPr lang="es-EC"/>
        </a:p>
      </dgm:t>
    </dgm:pt>
    <dgm:pt modelId="{3C7A8E0D-2468-4362-B8C3-E58B5D76F151}" type="pres">
      <dgm:prSet presAssocID="{E791ED1C-F4D8-4AE8-B705-E379E434C7A6}" presName="accent_1" presStyleCnt="0"/>
      <dgm:spPr/>
    </dgm:pt>
    <dgm:pt modelId="{BCEF0372-D899-4BC9-83B2-52E00A44D458}" type="pres">
      <dgm:prSet presAssocID="{E791ED1C-F4D8-4AE8-B705-E379E434C7A6}" presName="accentRepeatNode" presStyleLbl="solidFgAcc1" presStyleIdx="0" presStyleCnt="4"/>
      <dgm:spPr/>
    </dgm:pt>
    <dgm:pt modelId="{C241A207-BDD2-435B-9801-7225139B09CC}" type="pres">
      <dgm:prSet presAssocID="{2CA96C9F-2601-48FA-93E9-7485FA1ED236}" presName="text_2" presStyleLbl="node1" presStyleIdx="1" presStyleCnt="4">
        <dgm:presLayoutVars>
          <dgm:bulletEnabled val="1"/>
        </dgm:presLayoutVars>
      </dgm:prSet>
      <dgm:spPr/>
      <dgm:t>
        <a:bodyPr/>
        <a:lstStyle/>
        <a:p>
          <a:endParaRPr lang="es-EC"/>
        </a:p>
      </dgm:t>
    </dgm:pt>
    <dgm:pt modelId="{3AE3F99F-C167-4FDF-AAFF-502AA4D51E3D}" type="pres">
      <dgm:prSet presAssocID="{2CA96C9F-2601-48FA-93E9-7485FA1ED236}" presName="accent_2" presStyleCnt="0"/>
      <dgm:spPr/>
    </dgm:pt>
    <dgm:pt modelId="{84B2CFF3-9517-49CD-BAD5-80CC448C7455}" type="pres">
      <dgm:prSet presAssocID="{2CA96C9F-2601-48FA-93E9-7485FA1ED236}" presName="accentRepeatNode" presStyleLbl="solidFgAcc1" presStyleIdx="1" presStyleCnt="4"/>
      <dgm:spPr/>
    </dgm:pt>
    <dgm:pt modelId="{1809F396-D057-4AE7-91DE-E6DC624EFA70}" type="pres">
      <dgm:prSet presAssocID="{05A05D2E-9639-4D9D-BA5D-983DCB59B896}" presName="text_3" presStyleLbl="node1" presStyleIdx="2" presStyleCnt="4">
        <dgm:presLayoutVars>
          <dgm:bulletEnabled val="1"/>
        </dgm:presLayoutVars>
      </dgm:prSet>
      <dgm:spPr/>
      <dgm:t>
        <a:bodyPr/>
        <a:lstStyle/>
        <a:p>
          <a:endParaRPr lang="es-EC"/>
        </a:p>
      </dgm:t>
    </dgm:pt>
    <dgm:pt modelId="{C55C9CD5-D612-4FE7-9971-1B687C5316CB}" type="pres">
      <dgm:prSet presAssocID="{05A05D2E-9639-4D9D-BA5D-983DCB59B896}" presName="accent_3" presStyleCnt="0"/>
      <dgm:spPr/>
    </dgm:pt>
    <dgm:pt modelId="{181B0610-E3AC-4225-9C24-5912640A37F7}" type="pres">
      <dgm:prSet presAssocID="{05A05D2E-9639-4D9D-BA5D-983DCB59B896}" presName="accentRepeatNode" presStyleLbl="solidFgAcc1" presStyleIdx="2" presStyleCnt="4"/>
      <dgm:spPr/>
    </dgm:pt>
    <dgm:pt modelId="{A0AA2ACF-5187-4971-8BF4-96F728CB1D67}" type="pres">
      <dgm:prSet presAssocID="{F9F4029A-F9AA-438E-800C-0035CD5374B4}" presName="text_4" presStyleLbl="node1" presStyleIdx="3" presStyleCnt="4">
        <dgm:presLayoutVars>
          <dgm:bulletEnabled val="1"/>
        </dgm:presLayoutVars>
      </dgm:prSet>
      <dgm:spPr/>
      <dgm:t>
        <a:bodyPr/>
        <a:lstStyle/>
        <a:p>
          <a:endParaRPr lang="es-EC"/>
        </a:p>
      </dgm:t>
    </dgm:pt>
    <dgm:pt modelId="{0CE8532E-172C-4214-947C-B8B77B516D6B}" type="pres">
      <dgm:prSet presAssocID="{F9F4029A-F9AA-438E-800C-0035CD5374B4}" presName="accent_4" presStyleCnt="0"/>
      <dgm:spPr/>
    </dgm:pt>
    <dgm:pt modelId="{5B8DD6C0-0865-473E-BEFF-440300B4505B}" type="pres">
      <dgm:prSet presAssocID="{F9F4029A-F9AA-438E-800C-0035CD5374B4}" presName="accentRepeatNode" presStyleLbl="solidFgAcc1" presStyleIdx="3" presStyleCnt="4"/>
      <dgm:spPr/>
    </dgm:pt>
  </dgm:ptLst>
  <dgm:cxnLst>
    <dgm:cxn modelId="{2F4FCED8-78BC-47D6-9F50-5A30DDAE5AD4}" srcId="{268F8646-B808-4061-8C08-C072CB49366D}" destId="{E791ED1C-F4D8-4AE8-B705-E379E434C7A6}" srcOrd="0" destOrd="0" parTransId="{8E68C832-22F1-4CA2-B1EE-9EA5DE30D204}" sibTransId="{E3A60C9A-A573-44A9-87C2-3094060DD374}"/>
    <dgm:cxn modelId="{99F26D30-ED21-44CD-89DD-CD0F75528445}" srcId="{268F8646-B808-4061-8C08-C072CB49366D}" destId="{F9F4029A-F9AA-438E-800C-0035CD5374B4}" srcOrd="3" destOrd="0" parTransId="{4EAD34C1-3173-4F27-B4A8-6E94A9248853}" sibTransId="{3CF463D4-D2ED-4FBB-9D33-107E707DB3F6}"/>
    <dgm:cxn modelId="{6623455F-E548-4E7E-9932-F950518FE843}" type="presOf" srcId="{05A05D2E-9639-4D9D-BA5D-983DCB59B896}" destId="{1809F396-D057-4AE7-91DE-E6DC624EFA70}" srcOrd="0" destOrd="0" presId="urn:microsoft.com/office/officeart/2008/layout/VerticalCurvedList"/>
    <dgm:cxn modelId="{4681CBD2-A7AC-47F5-848C-70DDF3EF1E70}" type="presOf" srcId="{F9F4029A-F9AA-438E-800C-0035CD5374B4}" destId="{A0AA2ACF-5187-4971-8BF4-96F728CB1D67}" srcOrd="0" destOrd="0" presId="urn:microsoft.com/office/officeart/2008/layout/VerticalCurvedList"/>
    <dgm:cxn modelId="{53EFEE9F-104A-4FFD-8887-8E56246C873A}" srcId="{268F8646-B808-4061-8C08-C072CB49366D}" destId="{05A05D2E-9639-4D9D-BA5D-983DCB59B896}" srcOrd="2" destOrd="0" parTransId="{E1BA7DA4-3F85-4C9F-8F50-3EE81117D3E5}" sibTransId="{2AF88B33-3D0F-47A5-A445-B9D76F54476D}"/>
    <dgm:cxn modelId="{0F8B5639-76B3-4ED5-9746-0CD61E1873BF}" type="presOf" srcId="{2CA96C9F-2601-48FA-93E9-7485FA1ED236}" destId="{C241A207-BDD2-435B-9801-7225139B09CC}" srcOrd="0" destOrd="0" presId="urn:microsoft.com/office/officeart/2008/layout/VerticalCurvedList"/>
    <dgm:cxn modelId="{81CF6603-B419-4341-BE47-6A58C88EBD6A}" type="presOf" srcId="{E3A60C9A-A573-44A9-87C2-3094060DD374}" destId="{40A3F535-3D97-4ADF-BBA6-52F46C2BED28}" srcOrd="0" destOrd="0" presId="urn:microsoft.com/office/officeart/2008/layout/VerticalCurvedList"/>
    <dgm:cxn modelId="{CE7840A8-2E50-4EEE-8AC6-FAE052879EC5}" type="presOf" srcId="{268F8646-B808-4061-8C08-C072CB49366D}" destId="{C0FEAE45-1364-427D-8114-D87C4340ECD9}" srcOrd="0" destOrd="0" presId="urn:microsoft.com/office/officeart/2008/layout/VerticalCurvedList"/>
    <dgm:cxn modelId="{EC060467-544B-4D2E-9DD4-9FC972C3EA24}" type="presOf" srcId="{E791ED1C-F4D8-4AE8-B705-E379E434C7A6}" destId="{1606C4A7-0E09-4A5B-BFF7-9D3867E53F44}" srcOrd="0" destOrd="0" presId="urn:microsoft.com/office/officeart/2008/layout/VerticalCurvedList"/>
    <dgm:cxn modelId="{3C18D017-5275-4A77-92D7-9C1E1544E123}" srcId="{268F8646-B808-4061-8C08-C072CB49366D}" destId="{2CA96C9F-2601-48FA-93E9-7485FA1ED236}" srcOrd="1" destOrd="0" parTransId="{38340794-5889-4410-8338-3F5FB639A063}" sibTransId="{E5FEE204-C13C-42BC-B3D6-59B32F86E34D}"/>
    <dgm:cxn modelId="{6D844108-681A-4D15-AF96-655BFBB169ED}" type="presParOf" srcId="{C0FEAE45-1364-427D-8114-D87C4340ECD9}" destId="{4EED20AE-15A7-4398-A02B-87A516E38FE4}" srcOrd="0" destOrd="0" presId="urn:microsoft.com/office/officeart/2008/layout/VerticalCurvedList"/>
    <dgm:cxn modelId="{940C3186-E483-4760-8EA4-F0B508EA00B2}" type="presParOf" srcId="{4EED20AE-15A7-4398-A02B-87A516E38FE4}" destId="{4A86895F-3DE5-434E-B887-961932B8A6FA}" srcOrd="0" destOrd="0" presId="urn:microsoft.com/office/officeart/2008/layout/VerticalCurvedList"/>
    <dgm:cxn modelId="{6261D1DB-4C16-4F3A-B3C1-047A3068118B}" type="presParOf" srcId="{4A86895F-3DE5-434E-B887-961932B8A6FA}" destId="{B2759B3E-964C-4C39-BBBE-70C2109C03B0}" srcOrd="0" destOrd="0" presId="urn:microsoft.com/office/officeart/2008/layout/VerticalCurvedList"/>
    <dgm:cxn modelId="{4991A39C-8992-4466-B63C-EF6B2C566675}" type="presParOf" srcId="{4A86895F-3DE5-434E-B887-961932B8A6FA}" destId="{40A3F535-3D97-4ADF-BBA6-52F46C2BED28}" srcOrd="1" destOrd="0" presId="urn:microsoft.com/office/officeart/2008/layout/VerticalCurvedList"/>
    <dgm:cxn modelId="{1E321710-DB02-4EC6-B52C-9F68742ECC84}" type="presParOf" srcId="{4A86895F-3DE5-434E-B887-961932B8A6FA}" destId="{0A90FC36-592A-444D-A9C7-61F5D540BD25}" srcOrd="2" destOrd="0" presId="urn:microsoft.com/office/officeart/2008/layout/VerticalCurvedList"/>
    <dgm:cxn modelId="{CF4CC5C6-A30B-4C2C-BBA1-9E858A42BCAF}" type="presParOf" srcId="{4A86895F-3DE5-434E-B887-961932B8A6FA}" destId="{0F29BD3D-5F08-4AA0-BE90-C36671993A24}" srcOrd="3" destOrd="0" presId="urn:microsoft.com/office/officeart/2008/layout/VerticalCurvedList"/>
    <dgm:cxn modelId="{CD73364D-D89C-43CD-84D2-1494A551B022}" type="presParOf" srcId="{4EED20AE-15A7-4398-A02B-87A516E38FE4}" destId="{1606C4A7-0E09-4A5B-BFF7-9D3867E53F44}" srcOrd="1" destOrd="0" presId="urn:microsoft.com/office/officeart/2008/layout/VerticalCurvedList"/>
    <dgm:cxn modelId="{4E7EFAB3-0EB2-4F28-969C-14ECEF287470}" type="presParOf" srcId="{4EED20AE-15A7-4398-A02B-87A516E38FE4}" destId="{3C7A8E0D-2468-4362-B8C3-E58B5D76F151}" srcOrd="2" destOrd="0" presId="urn:microsoft.com/office/officeart/2008/layout/VerticalCurvedList"/>
    <dgm:cxn modelId="{AD7FE95F-5EAD-4743-9582-7CC232680700}" type="presParOf" srcId="{3C7A8E0D-2468-4362-B8C3-E58B5D76F151}" destId="{BCEF0372-D899-4BC9-83B2-52E00A44D458}" srcOrd="0" destOrd="0" presId="urn:microsoft.com/office/officeart/2008/layout/VerticalCurvedList"/>
    <dgm:cxn modelId="{BBA82F2C-8BA6-4B3C-BCFB-196D40D2C6FC}" type="presParOf" srcId="{4EED20AE-15A7-4398-A02B-87A516E38FE4}" destId="{C241A207-BDD2-435B-9801-7225139B09CC}" srcOrd="3" destOrd="0" presId="urn:microsoft.com/office/officeart/2008/layout/VerticalCurvedList"/>
    <dgm:cxn modelId="{913353E4-26EA-482B-B1C7-9BC844757015}" type="presParOf" srcId="{4EED20AE-15A7-4398-A02B-87A516E38FE4}" destId="{3AE3F99F-C167-4FDF-AAFF-502AA4D51E3D}" srcOrd="4" destOrd="0" presId="urn:microsoft.com/office/officeart/2008/layout/VerticalCurvedList"/>
    <dgm:cxn modelId="{5EEB46BF-B6BA-48FD-BD20-83F74AA4AFED}" type="presParOf" srcId="{3AE3F99F-C167-4FDF-AAFF-502AA4D51E3D}" destId="{84B2CFF3-9517-49CD-BAD5-80CC448C7455}" srcOrd="0" destOrd="0" presId="urn:microsoft.com/office/officeart/2008/layout/VerticalCurvedList"/>
    <dgm:cxn modelId="{91C45450-2734-4C8B-898D-FCD76769A267}" type="presParOf" srcId="{4EED20AE-15A7-4398-A02B-87A516E38FE4}" destId="{1809F396-D057-4AE7-91DE-E6DC624EFA70}" srcOrd="5" destOrd="0" presId="urn:microsoft.com/office/officeart/2008/layout/VerticalCurvedList"/>
    <dgm:cxn modelId="{D89F6097-7C7E-4791-BBB2-D7744F2CB6AE}" type="presParOf" srcId="{4EED20AE-15A7-4398-A02B-87A516E38FE4}" destId="{C55C9CD5-D612-4FE7-9971-1B687C5316CB}" srcOrd="6" destOrd="0" presId="urn:microsoft.com/office/officeart/2008/layout/VerticalCurvedList"/>
    <dgm:cxn modelId="{976DEC58-3F59-4A65-9E29-7992AF527DFB}" type="presParOf" srcId="{C55C9CD5-D612-4FE7-9971-1B687C5316CB}" destId="{181B0610-E3AC-4225-9C24-5912640A37F7}" srcOrd="0" destOrd="0" presId="urn:microsoft.com/office/officeart/2008/layout/VerticalCurvedList"/>
    <dgm:cxn modelId="{52E31322-0E61-4AE4-A872-010FCEBC2628}" type="presParOf" srcId="{4EED20AE-15A7-4398-A02B-87A516E38FE4}" destId="{A0AA2ACF-5187-4971-8BF4-96F728CB1D67}" srcOrd="7" destOrd="0" presId="urn:microsoft.com/office/officeart/2008/layout/VerticalCurvedList"/>
    <dgm:cxn modelId="{99AFA365-D090-44C3-8563-DB54CD5BA21A}" type="presParOf" srcId="{4EED20AE-15A7-4398-A02B-87A516E38FE4}" destId="{0CE8532E-172C-4214-947C-B8B77B516D6B}" srcOrd="8" destOrd="0" presId="urn:microsoft.com/office/officeart/2008/layout/VerticalCurvedList"/>
    <dgm:cxn modelId="{D83C66B2-DEB9-492C-A610-230FEFFDFCB9}" type="presParOf" srcId="{0CE8532E-172C-4214-947C-B8B77B516D6B}" destId="{5B8DD6C0-0865-473E-BEFF-440300B4505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0AA4D-53A8-466F-8AE2-7529DF260FC8}"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s-EC"/>
        </a:p>
      </dgm:t>
    </dgm:pt>
    <dgm:pt modelId="{0EBCC08C-7221-4AFD-9636-D5BBC931463C}">
      <dgm:prSet phldrT="[Texto]" custT="1"/>
      <dgm:spPr/>
      <dgm:t>
        <a:bodyPr/>
        <a:lstStyle/>
        <a:p>
          <a:r>
            <a:rPr lang="es-EC" sz="1800" dirty="0" smtClean="0">
              <a:solidFill>
                <a:schemeClr val="tx1"/>
              </a:solidFill>
            </a:rPr>
            <a:t>Reconocimiento Facial</a:t>
          </a:r>
          <a:endParaRPr lang="es-EC" sz="1800" dirty="0">
            <a:solidFill>
              <a:schemeClr val="tx1"/>
            </a:solidFill>
          </a:endParaRPr>
        </a:p>
      </dgm:t>
    </dgm:pt>
    <dgm:pt modelId="{96411137-C33C-4687-9E85-398A133CB622}" type="parTrans" cxnId="{B42312EC-F683-45DF-A503-5AA1B40238FC}">
      <dgm:prSet/>
      <dgm:spPr/>
      <dgm:t>
        <a:bodyPr/>
        <a:lstStyle/>
        <a:p>
          <a:endParaRPr lang="es-EC"/>
        </a:p>
      </dgm:t>
    </dgm:pt>
    <dgm:pt modelId="{66C3F9B5-1DFF-4F54-B0B2-6688ECB01675}" type="sibTrans" cxnId="{B42312EC-F683-45DF-A503-5AA1B40238FC}">
      <dgm:prSet/>
      <dgm:spPr/>
      <dgm:t>
        <a:bodyPr/>
        <a:lstStyle/>
        <a:p>
          <a:endParaRPr lang="es-EC"/>
        </a:p>
      </dgm:t>
    </dgm:pt>
    <dgm:pt modelId="{1D7CF0F4-0134-40AC-BF77-D2817313F5AD}">
      <dgm:prSet phldrT="[Texto]" custT="1"/>
      <dgm:spPr/>
      <dgm:t>
        <a:bodyPr/>
        <a:lstStyle/>
        <a:p>
          <a:r>
            <a:rPr lang="es-EC" sz="1600" dirty="0" smtClean="0">
              <a:solidFill>
                <a:schemeClr val="tx1"/>
              </a:solidFill>
            </a:rPr>
            <a:t>Mayor interrelación </a:t>
          </a:r>
          <a:endParaRPr lang="es-EC" sz="1600" dirty="0">
            <a:solidFill>
              <a:schemeClr val="tx1"/>
            </a:solidFill>
          </a:endParaRPr>
        </a:p>
      </dgm:t>
    </dgm:pt>
    <dgm:pt modelId="{31E380D6-432C-4976-A0C9-52BDE5A36732}" type="parTrans" cxnId="{B1CBE20E-2298-42D6-AD1D-12E8106D7F83}">
      <dgm:prSet/>
      <dgm:spPr/>
      <dgm:t>
        <a:bodyPr/>
        <a:lstStyle/>
        <a:p>
          <a:endParaRPr lang="es-EC"/>
        </a:p>
      </dgm:t>
    </dgm:pt>
    <dgm:pt modelId="{1DB26AC0-5807-49EC-BB43-0CCE4AD839A2}" type="sibTrans" cxnId="{B1CBE20E-2298-42D6-AD1D-12E8106D7F83}">
      <dgm:prSet/>
      <dgm:spPr/>
      <dgm:t>
        <a:bodyPr/>
        <a:lstStyle/>
        <a:p>
          <a:endParaRPr lang="es-EC"/>
        </a:p>
      </dgm:t>
    </dgm:pt>
    <dgm:pt modelId="{311A618A-0DE2-44E3-8A06-187DE63514AA}">
      <dgm:prSet phldrT="[Texto]" custT="1"/>
      <dgm:spPr/>
      <dgm:t>
        <a:bodyPr/>
        <a:lstStyle/>
        <a:p>
          <a:r>
            <a:rPr lang="es-EC" sz="1600" dirty="0" smtClean="0">
              <a:solidFill>
                <a:schemeClr val="tx1"/>
              </a:solidFill>
            </a:rPr>
            <a:t>Confianza al usuario</a:t>
          </a:r>
          <a:endParaRPr lang="es-EC" sz="1600" dirty="0">
            <a:solidFill>
              <a:schemeClr val="tx1"/>
            </a:solidFill>
          </a:endParaRPr>
        </a:p>
      </dgm:t>
    </dgm:pt>
    <dgm:pt modelId="{B8F46061-700D-4505-BC87-B8CAC330C934}" type="parTrans" cxnId="{5B402CC3-D2B2-473D-BC66-78E26DB7023E}">
      <dgm:prSet/>
      <dgm:spPr/>
      <dgm:t>
        <a:bodyPr/>
        <a:lstStyle/>
        <a:p>
          <a:endParaRPr lang="es-EC"/>
        </a:p>
      </dgm:t>
    </dgm:pt>
    <dgm:pt modelId="{76D59762-8E02-4798-88FF-FAAFAC29A0CD}" type="sibTrans" cxnId="{5B402CC3-D2B2-473D-BC66-78E26DB7023E}">
      <dgm:prSet/>
      <dgm:spPr/>
      <dgm:t>
        <a:bodyPr/>
        <a:lstStyle/>
        <a:p>
          <a:endParaRPr lang="es-EC"/>
        </a:p>
      </dgm:t>
    </dgm:pt>
    <dgm:pt modelId="{7C1F50CC-470F-421C-B643-A1D8A91154D5}">
      <dgm:prSet phldrT="[Texto]" custT="1"/>
      <dgm:spPr/>
      <dgm:t>
        <a:bodyPr/>
        <a:lstStyle/>
        <a:p>
          <a:r>
            <a:rPr lang="es-EC" sz="1600" dirty="0" smtClean="0">
              <a:solidFill>
                <a:schemeClr val="tx1"/>
              </a:solidFill>
            </a:rPr>
            <a:t>Ayuda a la Persuasión </a:t>
          </a:r>
          <a:endParaRPr lang="es-EC" sz="1600" dirty="0">
            <a:solidFill>
              <a:schemeClr val="tx1"/>
            </a:solidFill>
          </a:endParaRPr>
        </a:p>
      </dgm:t>
    </dgm:pt>
    <dgm:pt modelId="{FB47DA4A-9A23-4FD7-B958-2FD491AA609B}" type="parTrans" cxnId="{578061BA-928A-47AB-B8FB-AE8A28F79DDF}">
      <dgm:prSet/>
      <dgm:spPr/>
      <dgm:t>
        <a:bodyPr/>
        <a:lstStyle/>
        <a:p>
          <a:endParaRPr lang="es-EC"/>
        </a:p>
      </dgm:t>
    </dgm:pt>
    <dgm:pt modelId="{5AA11902-BB2D-4A6A-998C-1DEA920D2673}" type="sibTrans" cxnId="{578061BA-928A-47AB-B8FB-AE8A28F79DDF}">
      <dgm:prSet/>
      <dgm:spPr/>
      <dgm:t>
        <a:bodyPr/>
        <a:lstStyle/>
        <a:p>
          <a:endParaRPr lang="es-EC"/>
        </a:p>
      </dgm:t>
    </dgm:pt>
    <dgm:pt modelId="{E000E8E3-60C3-45FC-BA1F-3077C9F9B310}">
      <dgm:prSet phldrT="[Texto]" custT="1"/>
      <dgm:spPr/>
      <dgm:t>
        <a:bodyPr/>
        <a:lstStyle/>
        <a:p>
          <a:r>
            <a:rPr lang="es-EC" sz="1600" dirty="0" smtClean="0">
              <a:solidFill>
                <a:schemeClr val="tx1"/>
              </a:solidFill>
            </a:rPr>
            <a:t>Conocimiento</a:t>
          </a:r>
          <a:endParaRPr lang="es-EC" sz="1200" dirty="0">
            <a:solidFill>
              <a:schemeClr val="tx1"/>
            </a:solidFill>
          </a:endParaRPr>
        </a:p>
      </dgm:t>
    </dgm:pt>
    <dgm:pt modelId="{CBB52C88-B0C8-4030-B1DC-2BB4771F88B4}" type="parTrans" cxnId="{B03F9AB4-03D9-4530-9F99-16598BD78ADC}">
      <dgm:prSet/>
      <dgm:spPr/>
      <dgm:t>
        <a:bodyPr/>
        <a:lstStyle/>
        <a:p>
          <a:endParaRPr lang="es-EC"/>
        </a:p>
      </dgm:t>
    </dgm:pt>
    <dgm:pt modelId="{813AFDF6-6809-4568-BE82-D8E24CF2B665}" type="sibTrans" cxnId="{B03F9AB4-03D9-4530-9F99-16598BD78ADC}">
      <dgm:prSet/>
      <dgm:spPr/>
      <dgm:t>
        <a:bodyPr/>
        <a:lstStyle/>
        <a:p>
          <a:endParaRPr lang="es-EC"/>
        </a:p>
      </dgm:t>
    </dgm:pt>
    <dgm:pt modelId="{9DB73C70-1118-4C18-BF1E-4310959C765E}" type="pres">
      <dgm:prSet presAssocID="{0720AA4D-53A8-466F-8AE2-7529DF260FC8}" presName="Name0" presStyleCnt="0">
        <dgm:presLayoutVars>
          <dgm:chMax val="1"/>
          <dgm:dir/>
          <dgm:animLvl val="ctr"/>
          <dgm:resizeHandles val="exact"/>
        </dgm:presLayoutVars>
      </dgm:prSet>
      <dgm:spPr/>
      <dgm:t>
        <a:bodyPr/>
        <a:lstStyle/>
        <a:p>
          <a:endParaRPr lang="es-EC"/>
        </a:p>
      </dgm:t>
    </dgm:pt>
    <dgm:pt modelId="{2EDD1450-A0B0-4F25-B715-1438AD5998D9}" type="pres">
      <dgm:prSet presAssocID="{0EBCC08C-7221-4AFD-9636-D5BBC931463C}" presName="centerShape" presStyleLbl="node0" presStyleIdx="0" presStyleCnt="1" custScaleX="123334" custLinFactNeighborX="2338" custLinFactNeighborY="468"/>
      <dgm:spPr/>
      <dgm:t>
        <a:bodyPr/>
        <a:lstStyle/>
        <a:p>
          <a:endParaRPr lang="es-EC"/>
        </a:p>
      </dgm:t>
    </dgm:pt>
    <dgm:pt modelId="{BC0DCCDC-7A86-4E78-9E47-3582D5A0662E}" type="pres">
      <dgm:prSet presAssocID="{1D7CF0F4-0134-40AC-BF77-D2817313F5AD}" presName="node" presStyleLbl="node1" presStyleIdx="0" presStyleCnt="4" custScaleX="121545">
        <dgm:presLayoutVars>
          <dgm:bulletEnabled val="1"/>
        </dgm:presLayoutVars>
      </dgm:prSet>
      <dgm:spPr/>
      <dgm:t>
        <a:bodyPr/>
        <a:lstStyle/>
        <a:p>
          <a:endParaRPr lang="es-EC"/>
        </a:p>
      </dgm:t>
    </dgm:pt>
    <dgm:pt modelId="{A427668E-1BE6-4BB9-8937-A95749752FD6}" type="pres">
      <dgm:prSet presAssocID="{1D7CF0F4-0134-40AC-BF77-D2817313F5AD}" presName="dummy" presStyleCnt="0"/>
      <dgm:spPr/>
    </dgm:pt>
    <dgm:pt modelId="{AC51B821-E797-462C-BF3E-36B63651C21E}" type="pres">
      <dgm:prSet presAssocID="{1DB26AC0-5807-49EC-BB43-0CCE4AD839A2}" presName="sibTrans" presStyleLbl="sibTrans2D1" presStyleIdx="0" presStyleCnt="4"/>
      <dgm:spPr/>
      <dgm:t>
        <a:bodyPr/>
        <a:lstStyle/>
        <a:p>
          <a:endParaRPr lang="es-EC"/>
        </a:p>
      </dgm:t>
    </dgm:pt>
    <dgm:pt modelId="{A396A562-F608-4A52-8212-2696400399B1}" type="pres">
      <dgm:prSet presAssocID="{311A618A-0DE2-44E3-8A06-187DE63514AA}" presName="node" presStyleLbl="node1" presStyleIdx="1" presStyleCnt="4" custScaleX="138502" custRadScaleRad="113101" custRadScaleInc="-1580">
        <dgm:presLayoutVars>
          <dgm:bulletEnabled val="1"/>
        </dgm:presLayoutVars>
      </dgm:prSet>
      <dgm:spPr/>
      <dgm:t>
        <a:bodyPr/>
        <a:lstStyle/>
        <a:p>
          <a:endParaRPr lang="es-EC"/>
        </a:p>
      </dgm:t>
    </dgm:pt>
    <dgm:pt modelId="{FF2BAA64-FE15-4D80-89CC-F6FCFD778AEC}" type="pres">
      <dgm:prSet presAssocID="{311A618A-0DE2-44E3-8A06-187DE63514AA}" presName="dummy" presStyleCnt="0"/>
      <dgm:spPr/>
    </dgm:pt>
    <dgm:pt modelId="{182576CE-8215-4C07-BB3B-C5C9E7781AC8}" type="pres">
      <dgm:prSet presAssocID="{76D59762-8E02-4798-88FF-FAAFAC29A0CD}" presName="sibTrans" presStyleLbl="sibTrans2D1" presStyleIdx="1" presStyleCnt="4"/>
      <dgm:spPr/>
      <dgm:t>
        <a:bodyPr/>
        <a:lstStyle/>
        <a:p>
          <a:endParaRPr lang="es-EC"/>
        </a:p>
      </dgm:t>
    </dgm:pt>
    <dgm:pt modelId="{87ED6335-B7B1-471F-8B52-00CFD0A4D3DD}" type="pres">
      <dgm:prSet presAssocID="{7C1F50CC-470F-421C-B643-A1D8A91154D5}" presName="node" presStyleLbl="node1" presStyleIdx="2" presStyleCnt="4" custScaleX="124253">
        <dgm:presLayoutVars>
          <dgm:bulletEnabled val="1"/>
        </dgm:presLayoutVars>
      </dgm:prSet>
      <dgm:spPr/>
      <dgm:t>
        <a:bodyPr/>
        <a:lstStyle/>
        <a:p>
          <a:endParaRPr lang="es-EC"/>
        </a:p>
      </dgm:t>
    </dgm:pt>
    <dgm:pt modelId="{B66D5852-6555-4775-88BF-8A2F163FEFCB}" type="pres">
      <dgm:prSet presAssocID="{7C1F50CC-470F-421C-B643-A1D8A91154D5}" presName="dummy" presStyleCnt="0"/>
      <dgm:spPr/>
    </dgm:pt>
    <dgm:pt modelId="{21922042-7890-461B-8D97-9A5AF3EED189}" type="pres">
      <dgm:prSet presAssocID="{5AA11902-BB2D-4A6A-998C-1DEA920D2673}" presName="sibTrans" presStyleLbl="sibTrans2D1" presStyleIdx="2" presStyleCnt="4"/>
      <dgm:spPr/>
      <dgm:t>
        <a:bodyPr/>
        <a:lstStyle/>
        <a:p>
          <a:endParaRPr lang="es-EC"/>
        </a:p>
      </dgm:t>
    </dgm:pt>
    <dgm:pt modelId="{005733F8-96CA-41D7-97B9-A2A8C058A8B9}" type="pres">
      <dgm:prSet presAssocID="{E000E8E3-60C3-45FC-BA1F-3077C9F9B310}" presName="node" presStyleLbl="node1" presStyleIdx="3" presStyleCnt="4" custScaleX="134275" custRadScaleRad="105398">
        <dgm:presLayoutVars>
          <dgm:bulletEnabled val="1"/>
        </dgm:presLayoutVars>
      </dgm:prSet>
      <dgm:spPr/>
      <dgm:t>
        <a:bodyPr/>
        <a:lstStyle/>
        <a:p>
          <a:endParaRPr lang="es-EC"/>
        </a:p>
      </dgm:t>
    </dgm:pt>
    <dgm:pt modelId="{95B9F165-33C3-4162-99C0-5DD41E2BC0C3}" type="pres">
      <dgm:prSet presAssocID="{E000E8E3-60C3-45FC-BA1F-3077C9F9B310}" presName="dummy" presStyleCnt="0"/>
      <dgm:spPr/>
    </dgm:pt>
    <dgm:pt modelId="{E6553FF7-A49C-45F7-BBB6-F1D02B8FF305}" type="pres">
      <dgm:prSet presAssocID="{813AFDF6-6809-4568-BE82-D8E24CF2B665}" presName="sibTrans" presStyleLbl="sibTrans2D1" presStyleIdx="3" presStyleCnt="4"/>
      <dgm:spPr/>
      <dgm:t>
        <a:bodyPr/>
        <a:lstStyle/>
        <a:p>
          <a:endParaRPr lang="es-EC"/>
        </a:p>
      </dgm:t>
    </dgm:pt>
  </dgm:ptLst>
  <dgm:cxnLst>
    <dgm:cxn modelId="{B03F9AB4-03D9-4530-9F99-16598BD78ADC}" srcId="{0EBCC08C-7221-4AFD-9636-D5BBC931463C}" destId="{E000E8E3-60C3-45FC-BA1F-3077C9F9B310}" srcOrd="3" destOrd="0" parTransId="{CBB52C88-B0C8-4030-B1DC-2BB4771F88B4}" sibTransId="{813AFDF6-6809-4568-BE82-D8E24CF2B665}"/>
    <dgm:cxn modelId="{1C8D8A4A-E249-402D-A444-EFA34336B07C}" type="presOf" srcId="{1D7CF0F4-0134-40AC-BF77-D2817313F5AD}" destId="{BC0DCCDC-7A86-4E78-9E47-3582D5A0662E}" srcOrd="0" destOrd="0" presId="urn:microsoft.com/office/officeart/2005/8/layout/radial6"/>
    <dgm:cxn modelId="{75685261-EBE3-4890-9C84-06E2BE43A480}" type="presOf" srcId="{76D59762-8E02-4798-88FF-FAAFAC29A0CD}" destId="{182576CE-8215-4C07-BB3B-C5C9E7781AC8}" srcOrd="0" destOrd="0" presId="urn:microsoft.com/office/officeart/2005/8/layout/radial6"/>
    <dgm:cxn modelId="{7636EF93-9802-42FA-8DEF-4433D1A03EA2}" type="presOf" srcId="{0EBCC08C-7221-4AFD-9636-D5BBC931463C}" destId="{2EDD1450-A0B0-4F25-B715-1438AD5998D9}" srcOrd="0" destOrd="0" presId="urn:microsoft.com/office/officeart/2005/8/layout/radial6"/>
    <dgm:cxn modelId="{B42312EC-F683-45DF-A503-5AA1B40238FC}" srcId="{0720AA4D-53A8-466F-8AE2-7529DF260FC8}" destId="{0EBCC08C-7221-4AFD-9636-D5BBC931463C}" srcOrd="0" destOrd="0" parTransId="{96411137-C33C-4687-9E85-398A133CB622}" sibTransId="{66C3F9B5-1DFF-4F54-B0B2-6688ECB01675}"/>
    <dgm:cxn modelId="{5B402CC3-D2B2-473D-BC66-78E26DB7023E}" srcId="{0EBCC08C-7221-4AFD-9636-D5BBC931463C}" destId="{311A618A-0DE2-44E3-8A06-187DE63514AA}" srcOrd="1" destOrd="0" parTransId="{B8F46061-700D-4505-BC87-B8CAC330C934}" sibTransId="{76D59762-8E02-4798-88FF-FAAFAC29A0CD}"/>
    <dgm:cxn modelId="{E82E8CFE-1B41-45F6-9658-01809F19B636}" type="presOf" srcId="{813AFDF6-6809-4568-BE82-D8E24CF2B665}" destId="{E6553FF7-A49C-45F7-BBB6-F1D02B8FF305}" srcOrd="0" destOrd="0" presId="urn:microsoft.com/office/officeart/2005/8/layout/radial6"/>
    <dgm:cxn modelId="{578061BA-928A-47AB-B8FB-AE8A28F79DDF}" srcId="{0EBCC08C-7221-4AFD-9636-D5BBC931463C}" destId="{7C1F50CC-470F-421C-B643-A1D8A91154D5}" srcOrd="2" destOrd="0" parTransId="{FB47DA4A-9A23-4FD7-B958-2FD491AA609B}" sibTransId="{5AA11902-BB2D-4A6A-998C-1DEA920D2673}"/>
    <dgm:cxn modelId="{EF77F73F-07C8-444C-B1D9-1A860325D99E}" type="presOf" srcId="{7C1F50CC-470F-421C-B643-A1D8A91154D5}" destId="{87ED6335-B7B1-471F-8B52-00CFD0A4D3DD}" srcOrd="0" destOrd="0" presId="urn:microsoft.com/office/officeart/2005/8/layout/radial6"/>
    <dgm:cxn modelId="{E156BE8D-A8D3-4D60-93A4-9A1E93AD07B5}" type="presOf" srcId="{1DB26AC0-5807-49EC-BB43-0CCE4AD839A2}" destId="{AC51B821-E797-462C-BF3E-36B63651C21E}" srcOrd="0" destOrd="0" presId="urn:microsoft.com/office/officeart/2005/8/layout/radial6"/>
    <dgm:cxn modelId="{6B13EB1E-7894-4A5A-B69E-1DBCF13BAB8F}" type="presOf" srcId="{0720AA4D-53A8-466F-8AE2-7529DF260FC8}" destId="{9DB73C70-1118-4C18-BF1E-4310959C765E}" srcOrd="0" destOrd="0" presId="urn:microsoft.com/office/officeart/2005/8/layout/radial6"/>
    <dgm:cxn modelId="{B1CBE20E-2298-42D6-AD1D-12E8106D7F83}" srcId="{0EBCC08C-7221-4AFD-9636-D5BBC931463C}" destId="{1D7CF0F4-0134-40AC-BF77-D2817313F5AD}" srcOrd="0" destOrd="0" parTransId="{31E380D6-432C-4976-A0C9-52BDE5A36732}" sibTransId="{1DB26AC0-5807-49EC-BB43-0CCE4AD839A2}"/>
    <dgm:cxn modelId="{E4B85DE9-5318-48CE-8E64-FE43DCF4E16B}" type="presOf" srcId="{5AA11902-BB2D-4A6A-998C-1DEA920D2673}" destId="{21922042-7890-461B-8D97-9A5AF3EED189}" srcOrd="0" destOrd="0" presId="urn:microsoft.com/office/officeart/2005/8/layout/radial6"/>
    <dgm:cxn modelId="{697B1BB6-D898-427B-ACE9-20A8FB7C3A33}" type="presOf" srcId="{E000E8E3-60C3-45FC-BA1F-3077C9F9B310}" destId="{005733F8-96CA-41D7-97B9-A2A8C058A8B9}" srcOrd="0" destOrd="0" presId="urn:microsoft.com/office/officeart/2005/8/layout/radial6"/>
    <dgm:cxn modelId="{640F244E-85CA-42BC-9333-99C6C687F7B8}" type="presOf" srcId="{311A618A-0DE2-44E3-8A06-187DE63514AA}" destId="{A396A562-F608-4A52-8212-2696400399B1}" srcOrd="0" destOrd="0" presId="urn:microsoft.com/office/officeart/2005/8/layout/radial6"/>
    <dgm:cxn modelId="{8EC3DF7E-A769-45BB-98F8-8EDE4DBF1D7E}" type="presParOf" srcId="{9DB73C70-1118-4C18-BF1E-4310959C765E}" destId="{2EDD1450-A0B0-4F25-B715-1438AD5998D9}" srcOrd="0" destOrd="0" presId="urn:microsoft.com/office/officeart/2005/8/layout/radial6"/>
    <dgm:cxn modelId="{7CEBFEBD-BA25-4F76-BF75-543ABB4F7392}" type="presParOf" srcId="{9DB73C70-1118-4C18-BF1E-4310959C765E}" destId="{BC0DCCDC-7A86-4E78-9E47-3582D5A0662E}" srcOrd="1" destOrd="0" presId="urn:microsoft.com/office/officeart/2005/8/layout/radial6"/>
    <dgm:cxn modelId="{70E1F5E4-FA04-49E5-B806-51087E92EB0A}" type="presParOf" srcId="{9DB73C70-1118-4C18-BF1E-4310959C765E}" destId="{A427668E-1BE6-4BB9-8937-A95749752FD6}" srcOrd="2" destOrd="0" presId="urn:microsoft.com/office/officeart/2005/8/layout/radial6"/>
    <dgm:cxn modelId="{715B4916-3AAE-4190-B883-D4FC7F2B823A}" type="presParOf" srcId="{9DB73C70-1118-4C18-BF1E-4310959C765E}" destId="{AC51B821-E797-462C-BF3E-36B63651C21E}" srcOrd="3" destOrd="0" presId="urn:microsoft.com/office/officeart/2005/8/layout/radial6"/>
    <dgm:cxn modelId="{F4973BB3-27FC-4215-A440-A3136CE7211A}" type="presParOf" srcId="{9DB73C70-1118-4C18-BF1E-4310959C765E}" destId="{A396A562-F608-4A52-8212-2696400399B1}" srcOrd="4" destOrd="0" presId="urn:microsoft.com/office/officeart/2005/8/layout/radial6"/>
    <dgm:cxn modelId="{48578F79-25EA-40D2-9DAD-65C5A5BC94E0}" type="presParOf" srcId="{9DB73C70-1118-4C18-BF1E-4310959C765E}" destId="{FF2BAA64-FE15-4D80-89CC-F6FCFD778AEC}" srcOrd="5" destOrd="0" presId="urn:microsoft.com/office/officeart/2005/8/layout/radial6"/>
    <dgm:cxn modelId="{D8AF2FF9-4923-4FBD-B7CF-1DB144189A09}" type="presParOf" srcId="{9DB73C70-1118-4C18-BF1E-4310959C765E}" destId="{182576CE-8215-4C07-BB3B-C5C9E7781AC8}" srcOrd="6" destOrd="0" presId="urn:microsoft.com/office/officeart/2005/8/layout/radial6"/>
    <dgm:cxn modelId="{4E763504-8BDA-422F-BF3F-62A9C6423B27}" type="presParOf" srcId="{9DB73C70-1118-4C18-BF1E-4310959C765E}" destId="{87ED6335-B7B1-471F-8B52-00CFD0A4D3DD}" srcOrd="7" destOrd="0" presId="urn:microsoft.com/office/officeart/2005/8/layout/radial6"/>
    <dgm:cxn modelId="{BD18D877-2090-41FB-8E86-5FD91EDBA4AD}" type="presParOf" srcId="{9DB73C70-1118-4C18-BF1E-4310959C765E}" destId="{B66D5852-6555-4775-88BF-8A2F163FEFCB}" srcOrd="8" destOrd="0" presId="urn:microsoft.com/office/officeart/2005/8/layout/radial6"/>
    <dgm:cxn modelId="{0623DE39-B4DA-4979-A31A-E17B20E18B0E}" type="presParOf" srcId="{9DB73C70-1118-4C18-BF1E-4310959C765E}" destId="{21922042-7890-461B-8D97-9A5AF3EED189}" srcOrd="9" destOrd="0" presId="urn:microsoft.com/office/officeart/2005/8/layout/radial6"/>
    <dgm:cxn modelId="{628A3701-A181-407A-BE3D-563EA0E89EB8}" type="presParOf" srcId="{9DB73C70-1118-4C18-BF1E-4310959C765E}" destId="{005733F8-96CA-41D7-97B9-A2A8C058A8B9}" srcOrd="10" destOrd="0" presId="urn:microsoft.com/office/officeart/2005/8/layout/radial6"/>
    <dgm:cxn modelId="{C50B97F4-CF6D-4E39-B0B5-39466F32EAF7}" type="presParOf" srcId="{9DB73C70-1118-4C18-BF1E-4310959C765E}" destId="{95B9F165-33C3-4162-99C0-5DD41E2BC0C3}" srcOrd="11" destOrd="0" presId="urn:microsoft.com/office/officeart/2005/8/layout/radial6"/>
    <dgm:cxn modelId="{3BEC9E2B-8D58-4315-AE02-CEE30CBD106C}" type="presParOf" srcId="{9DB73C70-1118-4C18-BF1E-4310959C765E}" destId="{E6553FF7-A49C-45F7-BBB6-F1D02B8FF30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3324-D1F8-4464-8461-F145C10357A1}" type="datetimeFigureOut">
              <a:rPr lang="es-EC" smtClean="0"/>
              <a:t>22/8/2018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904C-292C-4206-A77C-19FABFD93EE0}" type="slidenum">
              <a:rPr lang="es-EC" smtClean="0"/>
              <a:t>‹Nº›</a:t>
            </a:fld>
            <a:endParaRPr lang="es-EC"/>
          </a:p>
        </p:txBody>
      </p:sp>
    </p:spTree>
    <p:extLst>
      <p:ext uri="{BB962C8B-B14F-4D97-AF65-F5344CB8AC3E}">
        <p14:creationId xmlns:p14="http://schemas.microsoft.com/office/powerpoint/2010/main" val="47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16</a:t>
            </a:fld>
            <a:endParaRPr lang="es-EC"/>
          </a:p>
        </p:txBody>
      </p:sp>
    </p:spTree>
    <p:extLst>
      <p:ext uri="{BB962C8B-B14F-4D97-AF65-F5344CB8AC3E}">
        <p14:creationId xmlns:p14="http://schemas.microsoft.com/office/powerpoint/2010/main" val="375444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25</a:t>
            </a:fld>
            <a:endParaRPr lang="es-EC"/>
          </a:p>
        </p:txBody>
      </p:sp>
    </p:spTree>
    <p:extLst>
      <p:ext uri="{BB962C8B-B14F-4D97-AF65-F5344CB8AC3E}">
        <p14:creationId xmlns:p14="http://schemas.microsoft.com/office/powerpoint/2010/main" val="253110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26</a:t>
            </a:fld>
            <a:endParaRPr lang="es-EC"/>
          </a:p>
        </p:txBody>
      </p:sp>
    </p:spTree>
    <p:extLst>
      <p:ext uri="{BB962C8B-B14F-4D97-AF65-F5344CB8AC3E}">
        <p14:creationId xmlns:p14="http://schemas.microsoft.com/office/powerpoint/2010/main" val="339285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27</a:t>
            </a:fld>
            <a:endParaRPr lang="es-EC"/>
          </a:p>
        </p:txBody>
      </p:sp>
    </p:spTree>
    <p:extLst>
      <p:ext uri="{BB962C8B-B14F-4D97-AF65-F5344CB8AC3E}">
        <p14:creationId xmlns:p14="http://schemas.microsoft.com/office/powerpoint/2010/main" val="287872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28</a:t>
            </a:fld>
            <a:endParaRPr lang="es-EC"/>
          </a:p>
        </p:txBody>
      </p:sp>
    </p:spTree>
    <p:extLst>
      <p:ext uri="{BB962C8B-B14F-4D97-AF65-F5344CB8AC3E}">
        <p14:creationId xmlns:p14="http://schemas.microsoft.com/office/powerpoint/2010/main" val="103581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29</a:t>
            </a:fld>
            <a:endParaRPr lang="es-EC"/>
          </a:p>
        </p:txBody>
      </p:sp>
    </p:spTree>
    <p:extLst>
      <p:ext uri="{BB962C8B-B14F-4D97-AF65-F5344CB8AC3E}">
        <p14:creationId xmlns:p14="http://schemas.microsoft.com/office/powerpoint/2010/main" val="48232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Las pruebas se desarrollan con el objetivo de conocer el funcionamiento real de las funciones básicas de interacción implementadas sobre el robot humanoide NAO y de esta manera determinar si es posible obtener un robot que sea capaz de interactuar y persuadir a los usuarios para realizar actividades enfocadas al entretenimiento. </a:t>
            </a:r>
            <a:endParaRPr lang="es-EC" dirty="0" smtClean="0">
              <a:latin typeface="Times New Roman" panose="02020603050405020304" pitchFamily="18" charset="0"/>
              <a:ea typeface="Calibri" panose="020F050202020403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30</a:t>
            </a:fld>
            <a:endParaRPr lang="es-EC"/>
          </a:p>
        </p:txBody>
      </p:sp>
    </p:spTree>
    <p:extLst>
      <p:ext uri="{BB962C8B-B14F-4D97-AF65-F5344CB8AC3E}">
        <p14:creationId xmlns:p14="http://schemas.microsoft.com/office/powerpoint/2010/main" val="249779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Las pruebas se desarrollan con el objetivo de conocer el funcionamiento real de las funciones básicas de interacción implementadas sobre el robot humanoide NAO y de esta manera determinar si es posible obtener un robot que sea capaz de interactuar y persuadir a los usuarios para realizar actividades enfocadas al entretenimiento. </a:t>
            </a:r>
            <a:endParaRPr lang="es-EC" smtClean="0">
              <a:latin typeface="Times New Roman" panose="02020603050405020304" pitchFamily="18" charset="0"/>
              <a:ea typeface="Calibri" panose="020F0502020204030204" pitchFamily="34" charset="0"/>
            </a:endParaRPr>
          </a:p>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31</a:t>
            </a:fld>
            <a:endParaRPr lang="es-EC"/>
          </a:p>
        </p:txBody>
      </p:sp>
    </p:spTree>
    <p:extLst>
      <p:ext uri="{BB962C8B-B14F-4D97-AF65-F5344CB8AC3E}">
        <p14:creationId xmlns:p14="http://schemas.microsoft.com/office/powerpoint/2010/main" val="424865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Las pruebas se desarrollan con el objetivo de conocer el funcionamiento real de las funciones básicas de interacción implementadas sobre el robot humanoide NAO y de esta manera determinar si es posible obtener un robot que sea capaz de interactuar y persuadir a los usuarios para realizar actividades enfocadas al entretenimiento. </a:t>
            </a:r>
            <a:endParaRPr lang="es-EC" smtClean="0">
              <a:latin typeface="Times New Roman" panose="02020603050405020304" pitchFamily="18" charset="0"/>
              <a:ea typeface="Calibri" panose="020F0502020204030204" pitchFamily="34" charset="0"/>
            </a:endParaRPr>
          </a:p>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32</a:t>
            </a:fld>
            <a:endParaRPr lang="es-EC"/>
          </a:p>
        </p:txBody>
      </p:sp>
    </p:spTree>
    <p:extLst>
      <p:ext uri="{BB962C8B-B14F-4D97-AF65-F5344CB8AC3E}">
        <p14:creationId xmlns:p14="http://schemas.microsoft.com/office/powerpoint/2010/main" val="218795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33</a:t>
            </a:fld>
            <a:endParaRPr lang="es-EC"/>
          </a:p>
        </p:txBody>
      </p:sp>
    </p:spTree>
    <p:extLst>
      <p:ext uri="{BB962C8B-B14F-4D97-AF65-F5344CB8AC3E}">
        <p14:creationId xmlns:p14="http://schemas.microsoft.com/office/powerpoint/2010/main" val="77598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34</a:t>
            </a:fld>
            <a:endParaRPr lang="es-EC"/>
          </a:p>
        </p:txBody>
      </p:sp>
    </p:spTree>
    <p:extLst>
      <p:ext uri="{BB962C8B-B14F-4D97-AF65-F5344CB8AC3E}">
        <p14:creationId xmlns:p14="http://schemas.microsoft.com/office/powerpoint/2010/main" val="378541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17</a:t>
            </a:fld>
            <a:endParaRPr lang="es-EC"/>
          </a:p>
        </p:txBody>
      </p:sp>
    </p:spTree>
    <p:extLst>
      <p:ext uri="{BB962C8B-B14F-4D97-AF65-F5344CB8AC3E}">
        <p14:creationId xmlns:p14="http://schemas.microsoft.com/office/powerpoint/2010/main" val="415667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35</a:t>
            </a:fld>
            <a:endParaRPr lang="es-EC"/>
          </a:p>
        </p:txBody>
      </p:sp>
    </p:spTree>
    <p:extLst>
      <p:ext uri="{BB962C8B-B14F-4D97-AF65-F5344CB8AC3E}">
        <p14:creationId xmlns:p14="http://schemas.microsoft.com/office/powerpoint/2010/main" val="63576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36</a:t>
            </a:fld>
            <a:endParaRPr lang="es-EC"/>
          </a:p>
        </p:txBody>
      </p:sp>
    </p:spTree>
    <p:extLst>
      <p:ext uri="{BB962C8B-B14F-4D97-AF65-F5344CB8AC3E}">
        <p14:creationId xmlns:p14="http://schemas.microsoft.com/office/powerpoint/2010/main" val="3846021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37</a:t>
            </a:fld>
            <a:endParaRPr lang="es-EC"/>
          </a:p>
        </p:txBody>
      </p:sp>
    </p:spTree>
    <p:extLst>
      <p:ext uri="{BB962C8B-B14F-4D97-AF65-F5344CB8AC3E}">
        <p14:creationId xmlns:p14="http://schemas.microsoft.com/office/powerpoint/2010/main" val="3593449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38</a:t>
            </a:fld>
            <a:endParaRPr lang="es-EC"/>
          </a:p>
        </p:txBody>
      </p:sp>
    </p:spTree>
    <p:extLst>
      <p:ext uri="{BB962C8B-B14F-4D97-AF65-F5344CB8AC3E}">
        <p14:creationId xmlns:p14="http://schemas.microsoft.com/office/powerpoint/2010/main" val="93888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39</a:t>
            </a:fld>
            <a:endParaRPr lang="es-EC"/>
          </a:p>
        </p:txBody>
      </p:sp>
    </p:spTree>
    <p:extLst>
      <p:ext uri="{BB962C8B-B14F-4D97-AF65-F5344CB8AC3E}">
        <p14:creationId xmlns:p14="http://schemas.microsoft.com/office/powerpoint/2010/main" val="4198948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40</a:t>
            </a:fld>
            <a:endParaRPr lang="es-EC"/>
          </a:p>
        </p:txBody>
      </p:sp>
    </p:spTree>
    <p:extLst>
      <p:ext uri="{BB962C8B-B14F-4D97-AF65-F5344CB8AC3E}">
        <p14:creationId xmlns:p14="http://schemas.microsoft.com/office/powerpoint/2010/main" val="1989685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41</a:t>
            </a:fld>
            <a:endParaRPr lang="es-EC"/>
          </a:p>
        </p:txBody>
      </p:sp>
    </p:spTree>
    <p:extLst>
      <p:ext uri="{BB962C8B-B14F-4D97-AF65-F5344CB8AC3E}">
        <p14:creationId xmlns:p14="http://schemas.microsoft.com/office/powerpoint/2010/main" val="85462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42</a:t>
            </a:fld>
            <a:endParaRPr lang="es-EC"/>
          </a:p>
        </p:txBody>
      </p:sp>
    </p:spTree>
    <p:extLst>
      <p:ext uri="{BB962C8B-B14F-4D97-AF65-F5344CB8AC3E}">
        <p14:creationId xmlns:p14="http://schemas.microsoft.com/office/powerpoint/2010/main" val="120246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18</a:t>
            </a:fld>
            <a:endParaRPr lang="es-EC"/>
          </a:p>
        </p:txBody>
      </p:sp>
    </p:spTree>
    <p:extLst>
      <p:ext uri="{BB962C8B-B14F-4D97-AF65-F5344CB8AC3E}">
        <p14:creationId xmlns:p14="http://schemas.microsoft.com/office/powerpoint/2010/main" val="160788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19</a:t>
            </a:fld>
            <a:endParaRPr lang="es-EC"/>
          </a:p>
        </p:txBody>
      </p:sp>
    </p:spTree>
    <p:extLst>
      <p:ext uri="{BB962C8B-B14F-4D97-AF65-F5344CB8AC3E}">
        <p14:creationId xmlns:p14="http://schemas.microsoft.com/office/powerpoint/2010/main" val="47542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20</a:t>
            </a:fld>
            <a:endParaRPr lang="es-EC"/>
          </a:p>
        </p:txBody>
      </p:sp>
    </p:spTree>
    <p:extLst>
      <p:ext uri="{BB962C8B-B14F-4D97-AF65-F5344CB8AC3E}">
        <p14:creationId xmlns:p14="http://schemas.microsoft.com/office/powerpoint/2010/main" val="89527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21</a:t>
            </a:fld>
            <a:endParaRPr lang="es-EC"/>
          </a:p>
        </p:txBody>
      </p:sp>
    </p:spTree>
    <p:extLst>
      <p:ext uri="{BB962C8B-B14F-4D97-AF65-F5344CB8AC3E}">
        <p14:creationId xmlns:p14="http://schemas.microsoft.com/office/powerpoint/2010/main" val="73595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22</a:t>
            </a:fld>
            <a:endParaRPr lang="es-EC"/>
          </a:p>
        </p:txBody>
      </p:sp>
    </p:spTree>
    <p:extLst>
      <p:ext uri="{BB962C8B-B14F-4D97-AF65-F5344CB8AC3E}">
        <p14:creationId xmlns:p14="http://schemas.microsoft.com/office/powerpoint/2010/main" val="76126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23</a:t>
            </a:fld>
            <a:endParaRPr lang="es-EC"/>
          </a:p>
        </p:txBody>
      </p:sp>
    </p:spTree>
    <p:extLst>
      <p:ext uri="{BB962C8B-B14F-4D97-AF65-F5344CB8AC3E}">
        <p14:creationId xmlns:p14="http://schemas.microsoft.com/office/powerpoint/2010/main" val="43319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24</a:t>
            </a:fld>
            <a:endParaRPr lang="es-EC"/>
          </a:p>
        </p:txBody>
      </p:sp>
    </p:spTree>
    <p:extLst>
      <p:ext uri="{BB962C8B-B14F-4D97-AF65-F5344CB8AC3E}">
        <p14:creationId xmlns:p14="http://schemas.microsoft.com/office/powerpoint/2010/main" val="163686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22/8/2018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22/8/2018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22/8/2018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22/8/2018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0" y="3044958"/>
            <a:ext cx="12192000"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8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r>
              <a:rPr lang="es-EC"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Desarrollo de un sistema básico de robótica de entretenimiento  </a:t>
            </a: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a:r>
            <a:b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br>
            <a:r>
              <a:rPr lang="es-EC"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persuasivo basado en el sistema humanoide NAO</a:t>
            </a:r>
            <a:r>
              <a:rPr lang="es-ES"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endParaRPr lang="es-ES"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endParaRPr lang="es-ES" sz="2667" b="1" dirty="0">
              <a:solidFill>
                <a:schemeClr val="tx1">
                  <a:lumMod val="75000"/>
                  <a:lumOff val="25000"/>
                </a:schemeClr>
              </a:solidFill>
              <a:latin typeface="Helvetica Light" charset="0"/>
              <a:ea typeface="Helvetica Light" charset="0"/>
              <a:cs typeface="Helvetica Light" charset="0"/>
            </a:endParaRPr>
          </a:p>
        </p:txBody>
      </p:sp>
      <p:sp>
        <p:nvSpPr>
          <p:cNvPr id="2" name="Rectangle 1"/>
          <p:cNvSpPr/>
          <p:nvPr/>
        </p:nvSpPr>
        <p:spPr>
          <a:xfrm>
            <a:off x="0" y="1508787"/>
            <a:ext cx="12192000"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y Electrónica </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7"/>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24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Sangolquí - 2018</a:t>
            </a:r>
            <a:endParaRPr lang="es-ES" sz="24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a16="http://schemas.microsoft.com/office/drawing/2014/main" xmlns="" id="{5DCB6A56-2281-4C14-9E64-EA0F1BD3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28" y="4137387"/>
            <a:ext cx="1896428"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p:cNvSpPr>
            <a:spLocks/>
          </p:cNvSpPr>
          <p:nvPr/>
        </p:nvSpPr>
        <p:spPr bwMode="auto">
          <a:xfrm>
            <a:off x="3539357" y="3793287"/>
            <a:ext cx="5142793"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Vilatuña Salguero, Fabricio Sebastián </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a:t>
            </a: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Ing</a:t>
            </a: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Ibarra Jácome, Oswaldo Alexander</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Tree>
    <p:extLst>
      <p:ext uri="{BB962C8B-B14F-4D97-AF65-F5344CB8AC3E}">
        <p14:creationId xmlns:p14="http://schemas.microsoft.com/office/powerpoint/2010/main" val="15812370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10</a:t>
            </a:fld>
            <a:endParaRPr lang="es-ES" sz="1600">
              <a:solidFill>
                <a:srgbClr val="888888"/>
              </a:solidFill>
            </a:endParaRPr>
          </a:p>
        </p:txBody>
      </p:sp>
      <p:sp>
        <p:nvSpPr>
          <p:cNvPr id="7" name="Rectángulo 6"/>
          <p:cNvSpPr/>
          <p:nvPr/>
        </p:nvSpPr>
        <p:spPr>
          <a:xfrm>
            <a:off x="173830" y="833980"/>
            <a:ext cx="3980159" cy="432677"/>
          </a:xfrm>
          <a:prstGeom prst="rect">
            <a:avLst/>
          </a:prstGeom>
          <a:ln w="19050">
            <a:solidFill>
              <a:schemeClr val="accent5">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60959" tIns="60959" rIns="60959" bIns="60959" numCol="1" rtlCol="0" anchor="ctr" anchorCtr="0" compatLnSpc="1"/>
          <a:lstStyle/>
          <a:p>
            <a:pPr algn="ctr"/>
            <a:r>
              <a:rPr lang="es-EC" sz="2000" b="1" dirty="0" smtClean="0"/>
              <a:t>Objetivo General</a:t>
            </a:r>
            <a:endParaRPr lang="es-EC" sz="2000" b="1" dirty="0"/>
          </a:p>
        </p:txBody>
      </p:sp>
      <p:sp>
        <p:nvSpPr>
          <p:cNvPr id="22" name="CuadroTexto 21"/>
          <p:cNvSpPr txBox="1"/>
          <p:nvPr/>
        </p:nvSpPr>
        <p:spPr>
          <a:xfrm>
            <a:off x="1015623" y="1500070"/>
            <a:ext cx="10257624" cy="1441420"/>
          </a:xfrm>
          <a:prstGeom prst="rect">
            <a:avLst/>
          </a:prstGeom>
          <a:noFill/>
          <a:ln w="38100">
            <a:noFill/>
          </a:ln>
        </p:spPr>
        <p:txBody>
          <a:bodyPr wrap="square" rtlCol="0">
            <a:spAutoFit/>
          </a:bodyPr>
          <a:lstStyle/>
          <a:p>
            <a:pPr marL="34290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Tahoma" panose="020B0604030504040204" pitchFamily="34" charset="0"/>
                <a:cs typeface="Times New Roman" panose="02020603050405020304" pitchFamily="18" charset="0"/>
              </a:rPr>
              <a:t>Desarrollar un conjunto básico de funciones que permitan la interacción humano-robot persuasivo e interactivo con un robot humanoide NAO</a:t>
            </a:r>
          </a:p>
          <a:p>
            <a:pPr algn="just">
              <a:lnSpc>
                <a:spcPct val="150000"/>
              </a:lnSpc>
              <a:spcAft>
                <a:spcPts val="800"/>
              </a:spcAft>
            </a:pPr>
            <a:endParaRPr lang="es-EC" dirty="0">
              <a:latin typeface="Times New Roman" panose="02020603050405020304" pitchFamily="18" charset="0"/>
              <a:ea typeface="Calibri" panose="020F0502020204030204" pitchFamily="34" charset="0"/>
            </a:endParaRPr>
          </a:p>
        </p:txBody>
      </p:sp>
      <p:sp>
        <p:nvSpPr>
          <p:cNvPr id="24" name="Rectángulo 23"/>
          <p:cNvSpPr/>
          <p:nvPr/>
        </p:nvSpPr>
        <p:spPr>
          <a:xfrm>
            <a:off x="173831" y="2745901"/>
            <a:ext cx="3980159" cy="4326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smtClean="0"/>
              <a:t>Objetivos Específicos</a:t>
            </a:r>
            <a:endParaRPr lang="es-EC" sz="2000" b="1" dirty="0"/>
          </a:p>
        </p:txBody>
      </p:sp>
      <p:sp>
        <p:nvSpPr>
          <p:cNvPr id="2" name="Rectángulo 1"/>
          <p:cNvSpPr/>
          <p:nvPr/>
        </p:nvSpPr>
        <p:spPr>
          <a:xfrm>
            <a:off x="1015623" y="3201587"/>
            <a:ext cx="10479437" cy="2777940"/>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Desarrollar un sistema de interacción entretenida mediante lenguaje natural entre las personas y el robot humanoide NAO.</a:t>
            </a:r>
          </a:p>
          <a:p>
            <a:pPr marL="342900" lvl="0" indent="-342900" algn="just">
              <a:lnSpc>
                <a:spcPct val="200000"/>
              </a:lnSpc>
              <a:spcAft>
                <a:spcPts val="0"/>
              </a:spcAft>
              <a:buFont typeface="Symbol" panose="05050102010706020507" pitchFamily="18" charset="2"/>
              <a:buChar char=""/>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Usar estrategias de robótica persuasiva para la interacción humano-robot.</a:t>
            </a:r>
          </a:p>
          <a:p>
            <a:pPr marL="342900" lvl="0" indent="-342900" algn="just">
              <a:lnSpc>
                <a:spcPct val="200000"/>
              </a:lnSpc>
              <a:spcAft>
                <a:spcPts val="800"/>
              </a:spcAft>
              <a:buFont typeface="Symbol" panose="05050102010706020507" pitchFamily="18" charset="2"/>
              <a:buChar char=""/>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Implementar algoritmos de programación que le permita al robot NAO mantener una comunicación en lenguaje natural junto con la expresión corporal. </a:t>
            </a:r>
            <a:endParaRPr lang="es-EC"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11" name="18 Rectángulo"/>
          <p:cNvSpPr/>
          <p:nvPr/>
        </p:nvSpPr>
        <p:spPr bwMode="auto">
          <a:xfrm>
            <a:off x="170949" y="205870"/>
            <a:ext cx="9600068"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778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11</a:t>
            </a:fld>
            <a:endParaRPr lang="es-ES" sz="1600">
              <a:solidFill>
                <a:srgbClr val="888888"/>
              </a:solidFill>
            </a:endParaRPr>
          </a:p>
        </p:txBody>
      </p:sp>
      <p:sp>
        <p:nvSpPr>
          <p:cNvPr id="13" name="18 Rectángulo"/>
          <p:cNvSpPr/>
          <p:nvPr/>
        </p:nvSpPr>
        <p:spPr bwMode="auto">
          <a:xfrm>
            <a:off x="6877050" y="18314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Robot NAO</a:t>
            </a:r>
            <a:endParaRPr lang="es-EC"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87" y="1037234"/>
            <a:ext cx="5205413" cy="5496916"/>
          </a:xfrm>
          <a:prstGeom prst="rect">
            <a:avLst/>
          </a:prstGeom>
        </p:spPr>
      </p:pic>
      <p:sp>
        <p:nvSpPr>
          <p:cNvPr id="7"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055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12</a:t>
            </a:fld>
            <a:endParaRPr lang="es-ES" sz="1600">
              <a:solidFill>
                <a:srgbClr val="888888"/>
              </a:solidFill>
            </a:endParaRPr>
          </a:p>
        </p:txBody>
      </p:sp>
      <p:sp>
        <p:nvSpPr>
          <p:cNvPr id="25"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26" name="18 Rectángulo"/>
          <p:cNvSpPr/>
          <p:nvPr/>
        </p:nvSpPr>
        <p:spPr bwMode="auto">
          <a:xfrm>
            <a:off x="6877051" y="205870"/>
            <a:ext cx="2934606"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Elementos del Robot</a:t>
            </a:r>
            <a:endParaRPr lang="es-EC" b="1" dirty="0"/>
          </a:p>
        </p:txBody>
      </p:sp>
      <p:sp>
        <p:nvSpPr>
          <p:cNvPr id="4" name="Rectángulo 3"/>
          <p:cNvSpPr/>
          <p:nvPr/>
        </p:nvSpPr>
        <p:spPr>
          <a:xfrm>
            <a:off x="4548087" y="6459865"/>
            <a:ext cx="3548163" cy="523220"/>
          </a:xfrm>
          <a:prstGeom prst="rect">
            <a:avLst/>
          </a:prstGeom>
        </p:spPr>
        <p:txBody>
          <a:bodyPr wrap="square">
            <a:spAutoFit/>
          </a:bodyPr>
          <a:lstStyle/>
          <a:p>
            <a:pPr indent="180340" algn="ctr">
              <a:lnSpc>
                <a:spcPct val="200000"/>
              </a:lnSpc>
              <a:spcAft>
                <a:spcPts val="1000"/>
              </a:spcAft>
            </a:pPr>
            <a:r>
              <a:rPr lang="es-EC" sz="1400" dirty="0">
                <a:latin typeface="Times New Roman" panose="02020603050405020304" pitchFamily="18" charset="0"/>
                <a:ea typeface="Calibri" panose="020F0502020204030204" pitchFamily="34" charset="0"/>
              </a:rPr>
              <a:t>Fuente: </a:t>
            </a:r>
            <a:r>
              <a:rPr lang="es-SV" sz="1400" i="1" dirty="0"/>
              <a:t>(</a:t>
            </a:r>
            <a:r>
              <a:rPr lang="es-SV" sz="1400" i="1" dirty="0" err="1"/>
              <a:t>Aldebaran</a:t>
            </a:r>
            <a:r>
              <a:rPr lang="es-SV" sz="1400" i="1" dirty="0"/>
              <a:t> </a:t>
            </a:r>
            <a:r>
              <a:rPr lang="es-SV" sz="1400" i="1" dirty="0" err="1"/>
              <a:t>Robotics</a:t>
            </a:r>
            <a:r>
              <a:rPr lang="es-SV" sz="1400" i="1" dirty="0"/>
              <a:t>, 2018)</a:t>
            </a:r>
            <a:endParaRPr lang="en-US" sz="1400" dirty="0">
              <a:effectLst/>
              <a:latin typeface="Times New Roman" panose="02020603050405020304" pitchFamily="18" charset="0"/>
              <a:ea typeface="Calibri" panose="020F0502020204030204" pitchFamily="34" charset="0"/>
            </a:endParaRPr>
          </a:p>
        </p:txBody>
      </p:sp>
      <p:pic>
        <p:nvPicPr>
          <p:cNvPr id="14" name="Imagen 13" descr="../_images/nao_h25_pres.png"/>
          <p:cNvPicPr/>
          <p:nvPr/>
        </p:nvPicPr>
        <p:blipFill rotWithShape="1">
          <a:blip r:embed="rId3">
            <a:extLst>
              <a:ext uri="{28A0092B-C50C-407E-A947-70E740481C1C}">
                <a14:useLocalDpi xmlns:a14="http://schemas.microsoft.com/office/drawing/2010/main" val="0"/>
              </a:ext>
            </a:extLst>
          </a:blip>
          <a:srcRect b="2209"/>
          <a:stretch/>
        </p:blipFill>
        <p:spPr bwMode="auto">
          <a:xfrm>
            <a:off x="3200400" y="919162"/>
            <a:ext cx="5753100" cy="5619750"/>
          </a:xfrm>
          <a:prstGeom prst="rect">
            <a:avLst/>
          </a:prstGeom>
          <a:noFill/>
          <a:ln>
            <a:noFill/>
          </a:ln>
        </p:spPr>
      </p:pic>
    </p:spTree>
    <p:extLst>
      <p:ext uri="{BB962C8B-B14F-4D97-AF65-F5344CB8AC3E}">
        <p14:creationId xmlns:p14="http://schemas.microsoft.com/office/powerpoint/2010/main" val="29601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13</a:t>
            </a:fld>
            <a:endParaRPr lang="es-ES" sz="1600">
              <a:solidFill>
                <a:srgbClr val="888888"/>
              </a:solidFill>
            </a:endParaRPr>
          </a:p>
        </p:txBody>
      </p:sp>
      <p:sp>
        <p:nvSpPr>
          <p:cNvPr id="25"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26" name="18 Rectángulo"/>
          <p:cNvSpPr/>
          <p:nvPr/>
        </p:nvSpPr>
        <p:spPr bwMode="auto">
          <a:xfrm>
            <a:off x="6877051" y="205870"/>
            <a:ext cx="2934606"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Elementos del Robot</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224426361"/>
              </p:ext>
            </p:extLst>
          </p:nvPr>
        </p:nvGraphicFramePr>
        <p:xfrm>
          <a:off x="5506268" y="1017891"/>
          <a:ext cx="5179964" cy="5110006"/>
        </p:xfrm>
        <a:graphic>
          <a:graphicData uri="http://schemas.openxmlformats.org/drawingml/2006/table">
            <a:tbl>
              <a:tblPr firstRow="1" firstCol="1" bandRow="1"/>
              <a:tblGrid>
                <a:gridCol w="2589982"/>
                <a:gridCol w="2589982"/>
              </a:tblGrid>
              <a:tr h="425834">
                <a:tc>
                  <a:txBody>
                    <a:bodyPr/>
                    <a:lstStyle/>
                    <a:p>
                      <a:pPr indent="180340"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rPr>
                        <a:t>Cantidad</a:t>
                      </a:r>
                      <a:endParaRPr lang="es-EC" sz="1600" dirty="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Elemento</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51667">
                <a:tc>
                  <a:txBody>
                    <a:bodyPr/>
                    <a:lstStyle/>
                    <a:p>
                      <a:pPr indent="180340"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rPr>
                        <a:t>2</a:t>
                      </a:r>
                      <a:endParaRPr lang="es-EC" sz="1600" dirty="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dirty="0">
                          <a:effectLst/>
                          <a:latin typeface="Times New Roman" panose="02020603050405020304" pitchFamily="18" charset="0"/>
                          <a:ea typeface="Times New Roman" panose="02020603050405020304" pitchFamily="18" charset="0"/>
                        </a:rPr>
                        <a:t>Cámaras </a:t>
                      </a:r>
                      <a:r>
                        <a:rPr lang="es-EC" sz="1600" dirty="0" smtClean="0">
                          <a:effectLst/>
                          <a:latin typeface="Times New Roman" panose="02020603050405020304" pitchFamily="18" charset="0"/>
                          <a:ea typeface="Times New Roman" panose="02020603050405020304" pitchFamily="18" charset="0"/>
                        </a:rPr>
                        <a:t>de </a:t>
                      </a:r>
                      <a:r>
                        <a:rPr lang="es-EC" sz="1600" dirty="0">
                          <a:effectLst/>
                          <a:latin typeface="Times New Roman" panose="02020603050405020304" pitchFamily="18" charset="0"/>
                          <a:ea typeface="Times New Roman" panose="02020603050405020304" pitchFamily="18" charset="0"/>
                        </a:rPr>
                        <a:t>alta definición</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4</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Micrófonos</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8</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Sensores de presión</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9</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Sensores táctiles</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51667">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2</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Sensores Ultrasónicos</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Acelerómetro</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Giroscopio</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53</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a:effectLst/>
                          <a:latin typeface="Times New Roman" panose="02020603050405020304" pitchFamily="18" charset="0"/>
                          <a:ea typeface="Times New Roman" panose="02020603050405020304" pitchFamily="18" charset="0"/>
                        </a:rPr>
                        <a:t>Leds RGB</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834">
                <a:tc>
                  <a:txBody>
                    <a:bodyPr/>
                    <a:lstStyle/>
                    <a:p>
                      <a:pPr indent="180340" algn="ctr">
                        <a:lnSpc>
                          <a:spcPct val="200000"/>
                        </a:lnSpc>
                        <a:spcAft>
                          <a:spcPts val="0"/>
                        </a:spcAft>
                      </a:pPr>
                      <a:r>
                        <a:rPr lang="es-EC" sz="1600" b="1">
                          <a:effectLst/>
                          <a:latin typeface="Times New Roman" panose="02020603050405020304" pitchFamily="18" charset="0"/>
                          <a:ea typeface="Times New Roman" panose="02020603050405020304" pitchFamily="18" charset="0"/>
                        </a:rPr>
                        <a:t>2</a:t>
                      </a:r>
                      <a:endParaRPr lang="es-EC" sz="1600">
                        <a:effectLst/>
                        <a:latin typeface="Times New Roman" panose="02020603050405020304" pitchFamily="18" charset="0"/>
                        <a:ea typeface="Times New Roman" panose="02020603050405020304" pitchFamily="18" charset="0"/>
                      </a:endParaRP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200000"/>
                        </a:lnSpc>
                        <a:spcAft>
                          <a:spcPts val="0"/>
                        </a:spcAft>
                      </a:pPr>
                      <a:r>
                        <a:rPr lang="es-EC" sz="1600" dirty="0">
                          <a:effectLst/>
                          <a:latin typeface="Times New Roman" panose="02020603050405020304" pitchFamily="18" charset="0"/>
                          <a:ea typeface="Times New Roman" panose="02020603050405020304" pitchFamily="18" charset="0"/>
                        </a:rPr>
                        <a:t>Altavoces</a:t>
                      </a:r>
                    </a:p>
                  </a:txBody>
                  <a:tcPr marL="67990" marR="6799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2032" r="49622"/>
          <a:stretch/>
        </p:blipFill>
        <p:spPr>
          <a:xfrm>
            <a:off x="1009650" y="1017891"/>
            <a:ext cx="3449647" cy="5060950"/>
          </a:xfrm>
          <a:prstGeom prst="rect">
            <a:avLst/>
          </a:prstGeom>
        </p:spPr>
      </p:pic>
      <p:sp>
        <p:nvSpPr>
          <p:cNvPr id="11" name="Rectángulo 10"/>
          <p:cNvSpPr/>
          <p:nvPr/>
        </p:nvSpPr>
        <p:spPr>
          <a:xfrm>
            <a:off x="911134" y="6277302"/>
            <a:ext cx="3548163" cy="523220"/>
          </a:xfrm>
          <a:prstGeom prst="rect">
            <a:avLst/>
          </a:prstGeom>
        </p:spPr>
        <p:txBody>
          <a:bodyPr wrap="square">
            <a:spAutoFit/>
          </a:bodyPr>
          <a:lstStyle/>
          <a:p>
            <a:pPr indent="180340" algn="ctr">
              <a:lnSpc>
                <a:spcPct val="200000"/>
              </a:lnSpc>
              <a:spcAft>
                <a:spcPts val="1000"/>
              </a:spcAft>
            </a:pPr>
            <a:r>
              <a:rPr lang="es-EC" sz="1400" dirty="0">
                <a:latin typeface="Times New Roman" panose="02020603050405020304" pitchFamily="18" charset="0"/>
                <a:ea typeface="Calibri" panose="020F0502020204030204" pitchFamily="34" charset="0"/>
              </a:rPr>
              <a:t>Fuente: </a:t>
            </a:r>
            <a:r>
              <a:rPr lang="es-SV" sz="1400" i="1" dirty="0"/>
              <a:t>(</a:t>
            </a:r>
            <a:r>
              <a:rPr lang="es-SV" sz="1400" i="1" dirty="0" err="1"/>
              <a:t>Aldebaran</a:t>
            </a:r>
            <a:r>
              <a:rPr lang="es-SV" sz="1400" i="1" dirty="0"/>
              <a:t> </a:t>
            </a:r>
            <a:r>
              <a:rPr lang="es-SV" sz="1400" i="1" dirty="0" err="1"/>
              <a:t>Robotics</a:t>
            </a:r>
            <a:r>
              <a:rPr lang="es-SV" sz="1400" i="1" dirty="0"/>
              <a:t>, 2018)</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610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14</a:t>
            </a:fld>
            <a:endParaRPr lang="es-ES" sz="1600">
              <a:solidFill>
                <a:srgbClr val="888888"/>
              </a:solidFill>
            </a:endParaRPr>
          </a:p>
        </p:txBody>
      </p:sp>
      <p:sp>
        <p:nvSpPr>
          <p:cNvPr id="25"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26" name="18 Rectángulo"/>
          <p:cNvSpPr/>
          <p:nvPr/>
        </p:nvSpPr>
        <p:spPr bwMode="auto">
          <a:xfrm>
            <a:off x="6877051" y="205870"/>
            <a:ext cx="2934606"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Elementos del Robot</a:t>
            </a:r>
            <a:endParaRPr lang="es-EC"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290" y="1481276"/>
            <a:ext cx="8031107" cy="4195624"/>
          </a:xfrm>
          <a:prstGeom prst="rect">
            <a:avLst/>
          </a:prstGeom>
        </p:spPr>
      </p:pic>
    </p:spTree>
    <p:extLst>
      <p:ext uri="{BB962C8B-B14F-4D97-AF65-F5344CB8AC3E}">
        <p14:creationId xmlns:p14="http://schemas.microsoft.com/office/powerpoint/2010/main" val="1340165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15</a:t>
            </a:fld>
            <a:endParaRPr lang="es-ES" sz="1600">
              <a:solidFill>
                <a:srgbClr val="888888"/>
              </a:solidFill>
            </a:endParaRPr>
          </a:p>
        </p:txBody>
      </p:sp>
      <p:sp>
        <p:nvSpPr>
          <p:cNvPr id="25"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26" name="18 Rectángulo"/>
          <p:cNvSpPr/>
          <p:nvPr/>
        </p:nvSpPr>
        <p:spPr bwMode="auto">
          <a:xfrm>
            <a:off x="6877051" y="205870"/>
            <a:ext cx="2934606"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2. Elementos del Robot</a:t>
            </a:r>
            <a:endParaRPr lang="es-EC"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25" y="1317624"/>
            <a:ext cx="8947554" cy="5038725"/>
          </a:xfrm>
          <a:prstGeom prst="rect">
            <a:avLst/>
          </a:prstGeom>
        </p:spPr>
      </p:pic>
    </p:spTree>
    <p:extLst>
      <p:ext uri="{BB962C8B-B14F-4D97-AF65-F5344CB8AC3E}">
        <p14:creationId xmlns:p14="http://schemas.microsoft.com/office/powerpoint/2010/main" val="294082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16</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pic>
        <p:nvPicPr>
          <p:cNvPr id="21" name="Imagen 20" descr="Resultado de imagen para naoqi"/>
          <p:cNvPicPr/>
          <p:nvPr/>
        </p:nvPicPr>
        <p:blipFill rotWithShape="1">
          <a:blip r:embed="rId4">
            <a:extLst>
              <a:ext uri="{28A0092B-C50C-407E-A947-70E740481C1C}">
                <a14:useLocalDpi xmlns:a14="http://schemas.microsoft.com/office/drawing/2010/main" val="0"/>
              </a:ext>
            </a:extLst>
          </a:blip>
          <a:srcRect b="68708"/>
          <a:stretch/>
        </p:blipFill>
        <p:spPr bwMode="auto">
          <a:xfrm>
            <a:off x="483234" y="825923"/>
            <a:ext cx="2831466" cy="1623060"/>
          </a:xfrm>
          <a:prstGeom prst="rect">
            <a:avLst/>
          </a:prstGeom>
          <a:noFill/>
          <a:ln>
            <a:noFill/>
          </a:ln>
        </p:spPr>
      </p:pic>
      <p:graphicFrame>
        <p:nvGraphicFramePr>
          <p:cNvPr id="8" name="Diagrama 7"/>
          <p:cNvGraphicFramePr/>
          <p:nvPr>
            <p:extLst>
              <p:ext uri="{D42A27DB-BD31-4B8C-83A1-F6EECF244321}">
                <p14:modId xmlns:p14="http://schemas.microsoft.com/office/powerpoint/2010/main" val="3571092895"/>
              </p:ext>
            </p:extLst>
          </p:nvPr>
        </p:nvGraphicFramePr>
        <p:xfrm>
          <a:off x="1460070" y="2448983"/>
          <a:ext cx="9798480" cy="4085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18 Rectángulo"/>
          <p:cNvSpPr/>
          <p:nvPr/>
        </p:nvSpPr>
        <p:spPr bwMode="auto">
          <a:xfrm>
            <a:off x="5170498" y="983356"/>
            <a:ext cx="2487602" cy="635894"/>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Driver</a:t>
            </a:r>
            <a:endParaRPr lang="es-EC" sz="2800" b="1" dirty="0"/>
          </a:p>
        </p:txBody>
      </p:sp>
    </p:spTree>
    <p:extLst>
      <p:ext uri="{BB962C8B-B14F-4D97-AF65-F5344CB8AC3E}">
        <p14:creationId xmlns:p14="http://schemas.microsoft.com/office/powerpoint/2010/main" val="259592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5170498" y="983356"/>
            <a:ext cx="2487602" cy="635894"/>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Driver</a:t>
            </a:r>
            <a:endParaRPr lang="es-EC" sz="2800" b="1" dirty="0"/>
          </a:p>
        </p:txBody>
      </p:sp>
      <p:pic>
        <p:nvPicPr>
          <p:cNvPr id="21" name="Imagen 20" descr="Resultado de imagen para naoqi"/>
          <p:cNvPicPr/>
          <p:nvPr/>
        </p:nvPicPr>
        <p:blipFill rotWithShape="1">
          <a:blip r:embed="rId4">
            <a:extLst>
              <a:ext uri="{28A0092B-C50C-407E-A947-70E740481C1C}">
                <a14:useLocalDpi xmlns:a14="http://schemas.microsoft.com/office/drawing/2010/main" val="0"/>
              </a:ext>
            </a:extLst>
          </a:blip>
          <a:srcRect b="68708"/>
          <a:stretch/>
        </p:blipFill>
        <p:spPr bwMode="auto">
          <a:xfrm>
            <a:off x="483234" y="825923"/>
            <a:ext cx="2831466" cy="1623060"/>
          </a:xfrm>
          <a:prstGeom prst="rect">
            <a:avLst/>
          </a:prstGeom>
          <a:noFill/>
          <a:ln>
            <a:noFill/>
          </a:ln>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356" y="2241109"/>
            <a:ext cx="8464300" cy="4616891"/>
          </a:xfrm>
          <a:prstGeom prst="rect">
            <a:avLst/>
          </a:prstGeom>
        </p:spPr>
      </p:pic>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spTree>
    <p:extLst>
      <p:ext uri="{BB962C8B-B14F-4D97-AF65-F5344CB8AC3E}">
        <p14:creationId xmlns:p14="http://schemas.microsoft.com/office/powerpoint/2010/main" val="389926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5170498" y="983356"/>
            <a:ext cx="2487602" cy="635894"/>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Driver</a:t>
            </a:r>
            <a:endParaRPr lang="es-EC" sz="2800" b="1" dirty="0"/>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pic>
        <p:nvPicPr>
          <p:cNvPr id="12" name="Imagen 11"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1917964" y="1674812"/>
            <a:ext cx="8018463" cy="5183188"/>
          </a:xfrm>
          <a:prstGeom prst="rect">
            <a:avLst/>
          </a:prstGeom>
          <a:noFill/>
          <a:ln>
            <a:noFill/>
          </a:ln>
        </p:spPr>
      </p:pic>
      <p:pic>
        <p:nvPicPr>
          <p:cNvPr id="14" name="Imagen 13" descr="broker, modules and methods"/>
          <p:cNvPicPr/>
          <p:nvPr/>
        </p:nvPicPr>
        <p:blipFill>
          <a:blip r:embed="rId5">
            <a:extLst>
              <a:ext uri="{28A0092B-C50C-407E-A947-70E740481C1C}">
                <a14:useLocalDpi xmlns:a14="http://schemas.microsoft.com/office/drawing/2010/main" val="0"/>
              </a:ext>
            </a:extLst>
          </a:blip>
          <a:srcRect/>
          <a:stretch>
            <a:fillRect/>
          </a:stretch>
        </p:blipFill>
        <p:spPr bwMode="auto">
          <a:xfrm>
            <a:off x="1782950" y="1595209"/>
            <a:ext cx="8288490" cy="4943703"/>
          </a:xfrm>
          <a:prstGeom prst="rect">
            <a:avLst/>
          </a:prstGeom>
          <a:noFill/>
          <a:ln>
            <a:noFill/>
          </a:ln>
        </p:spPr>
      </p:pic>
      <p:sp>
        <p:nvSpPr>
          <p:cNvPr id="13" name="Rectángulo 12"/>
          <p:cNvSpPr/>
          <p:nvPr/>
        </p:nvSpPr>
        <p:spPr>
          <a:xfrm>
            <a:off x="4258000" y="6334780"/>
            <a:ext cx="3548163" cy="523220"/>
          </a:xfrm>
          <a:prstGeom prst="rect">
            <a:avLst/>
          </a:prstGeom>
        </p:spPr>
        <p:txBody>
          <a:bodyPr wrap="square">
            <a:spAutoFit/>
          </a:bodyPr>
          <a:lstStyle/>
          <a:p>
            <a:pPr indent="180340" algn="ctr">
              <a:lnSpc>
                <a:spcPct val="200000"/>
              </a:lnSpc>
              <a:spcAft>
                <a:spcPts val="1000"/>
              </a:spcAft>
            </a:pPr>
            <a:r>
              <a:rPr lang="es-EC" sz="1400" dirty="0">
                <a:latin typeface="Times New Roman" panose="02020603050405020304" pitchFamily="18" charset="0"/>
                <a:ea typeface="Calibri" panose="020F0502020204030204" pitchFamily="34" charset="0"/>
              </a:rPr>
              <a:t>Fuente: </a:t>
            </a:r>
            <a:r>
              <a:rPr lang="es-SV" sz="1400" i="1" dirty="0"/>
              <a:t>(</a:t>
            </a:r>
            <a:r>
              <a:rPr lang="es-SV" sz="1400" i="1" dirty="0" err="1"/>
              <a:t>Aldebaran</a:t>
            </a:r>
            <a:r>
              <a:rPr lang="es-SV" sz="1400" i="1" dirty="0"/>
              <a:t> </a:t>
            </a:r>
            <a:r>
              <a:rPr lang="es-SV" sz="1400" i="1" dirty="0" err="1"/>
              <a:t>Robotics</a:t>
            </a:r>
            <a:r>
              <a:rPr lang="es-SV" sz="1400" i="1" dirty="0"/>
              <a:t>, 2018)</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389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pic>
        <p:nvPicPr>
          <p:cNvPr id="2050" name="Picture 2"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2138362"/>
            <a:ext cx="99530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Conexión</a:t>
            </a:r>
            <a:endParaRPr lang="es-EC" sz="2800" b="1" dirty="0"/>
          </a:p>
        </p:txBody>
      </p:sp>
    </p:spTree>
    <p:extLst>
      <p:ext uri="{BB962C8B-B14F-4D97-AF65-F5344CB8AC3E}">
        <p14:creationId xmlns:p14="http://schemas.microsoft.com/office/powerpoint/2010/main" val="2216272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93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PROYECTO DE INVESTIGACIÓN</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a:t>
            </a:fld>
            <a:endParaRPr lang="es-ES" sz="1600">
              <a:solidFill>
                <a:srgbClr val="888888"/>
              </a:solidFill>
            </a:endParaRPr>
          </a:p>
        </p:txBody>
      </p:sp>
      <p:sp>
        <p:nvSpPr>
          <p:cNvPr id="11" name="Proceso alternativo 10"/>
          <p:cNvSpPr/>
          <p:nvPr/>
        </p:nvSpPr>
        <p:spPr>
          <a:xfrm>
            <a:off x="4698333" y="3646125"/>
            <a:ext cx="1980800" cy="1101837"/>
          </a:xfrm>
          <a:prstGeom prst="flowChartAlternateProcess">
            <a:avLst/>
          </a:prstGeom>
          <a:solidFill>
            <a:schemeClr val="accent1">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Interacción</a:t>
            </a:r>
            <a:endParaRPr lang="es-EC" dirty="0">
              <a:solidFill>
                <a:schemeClr val="tx1"/>
              </a:solidFill>
            </a:endParaRPr>
          </a:p>
        </p:txBody>
      </p:sp>
      <p:sp>
        <p:nvSpPr>
          <p:cNvPr id="4" name="Rectángulo redondeado 3"/>
          <p:cNvSpPr/>
          <p:nvPr/>
        </p:nvSpPr>
        <p:spPr>
          <a:xfrm>
            <a:off x="1582446" y="1630082"/>
            <a:ext cx="9027108" cy="715089"/>
          </a:xfrm>
          <a:prstGeom prst="round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Desarrollo de un sistema básico de robótica de entretenimiento  </a:t>
            </a:r>
            <a:b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br>
            <a: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persuasivo basado en el sistema humanoide NAO</a:t>
            </a:r>
            <a:endParaRPr lang="es-EC" dirty="0"/>
          </a:p>
        </p:txBody>
      </p:sp>
      <p:sp>
        <p:nvSpPr>
          <p:cNvPr id="5" name="Flecha derecha 4"/>
          <p:cNvSpPr/>
          <p:nvPr/>
        </p:nvSpPr>
        <p:spPr>
          <a:xfrm>
            <a:off x="4160486" y="4162926"/>
            <a:ext cx="537847" cy="30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derecha 14"/>
          <p:cNvSpPr/>
          <p:nvPr/>
        </p:nvSpPr>
        <p:spPr>
          <a:xfrm>
            <a:off x="6679133" y="4162926"/>
            <a:ext cx="537847" cy="30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1232" b="247"/>
          <a:stretch/>
        </p:blipFill>
        <p:spPr>
          <a:xfrm flipH="1">
            <a:off x="1793270" y="2956918"/>
            <a:ext cx="2142131" cy="2712803"/>
          </a:xfrm>
          <a:prstGeom prst="rect">
            <a:avLst/>
          </a:prstGeom>
        </p:spPr>
      </p:pic>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9889" r="100000">
                        <a14:foregroundMark x1="77556" y1="5000" x2="77556" y2="5000"/>
                        <a14:foregroundMark x1="77556" y1="5000" x2="77556" y2="5000"/>
                      </a14:backgroundRemoval>
                    </a14:imgEffect>
                  </a14:imgLayer>
                </a14:imgProps>
              </a:ext>
              <a:ext uri="{28A0092B-C50C-407E-A947-70E740481C1C}">
                <a14:useLocalDpi xmlns:a14="http://schemas.microsoft.com/office/drawing/2010/main" val="0"/>
              </a:ext>
            </a:extLst>
          </a:blip>
          <a:stretch>
            <a:fillRect/>
          </a:stretch>
        </p:blipFill>
        <p:spPr>
          <a:xfrm>
            <a:off x="7295400" y="2888805"/>
            <a:ext cx="1544656" cy="2849031"/>
          </a:xfrm>
          <a:prstGeom prst="rect">
            <a:avLst/>
          </a:prstGeom>
        </p:spPr>
      </p:pic>
      <p:sp>
        <p:nvSpPr>
          <p:cNvPr id="16" name="Proceso alternativo 15"/>
          <p:cNvSpPr/>
          <p:nvPr/>
        </p:nvSpPr>
        <p:spPr>
          <a:xfrm>
            <a:off x="7410738" y="5809945"/>
            <a:ext cx="1313981" cy="546405"/>
          </a:xfrm>
          <a:prstGeom prst="flowChartAlternateProcess">
            <a:avLst/>
          </a:prstGeom>
          <a:solidFill>
            <a:schemeClr val="accent1">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Robot</a:t>
            </a:r>
            <a:endParaRPr lang="es-EC" dirty="0">
              <a:solidFill>
                <a:schemeClr val="tx1"/>
              </a:solidFill>
            </a:endParaRPr>
          </a:p>
        </p:txBody>
      </p:sp>
      <p:sp>
        <p:nvSpPr>
          <p:cNvPr id="17" name="Proceso alternativo 16"/>
          <p:cNvSpPr/>
          <p:nvPr/>
        </p:nvSpPr>
        <p:spPr>
          <a:xfrm>
            <a:off x="2435967" y="5809944"/>
            <a:ext cx="1313981" cy="546405"/>
          </a:xfrm>
          <a:prstGeom prst="flowChartAlternateProcess">
            <a:avLst/>
          </a:prstGeom>
          <a:solidFill>
            <a:schemeClr val="accent1">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Humano</a:t>
            </a:r>
            <a:endParaRPr lang="es-EC" dirty="0">
              <a:solidFill>
                <a:schemeClr val="tx1"/>
              </a:solidFill>
            </a:endParaRPr>
          </a:p>
        </p:txBody>
      </p:sp>
    </p:spTree>
    <p:extLst>
      <p:ext uri="{BB962C8B-B14F-4D97-AF65-F5344CB8AC3E}">
        <p14:creationId xmlns:p14="http://schemas.microsoft.com/office/powerpoint/2010/main" val="33952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Programación</a:t>
            </a:r>
            <a:endParaRPr lang="es-EC" sz="2800" b="1" dirty="0"/>
          </a:p>
        </p:txBody>
      </p:sp>
      <p:pic>
        <p:nvPicPr>
          <p:cNvPr id="17" name="Imagen 16" descr="Resultado de imagen para CHOREGRAPHE LOGO"/>
          <p:cNvPicPr/>
          <p:nvPr/>
        </p:nvPicPr>
        <p:blipFill rotWithShape="1">
          <a:blip r:embed="rId4">
            <a:extLst>
              <a:ext uri="{28A0092B-C50C-407E-A947-70E740481C1C}">
                <a14:useLocalDpi xmlns:a14="http://schemas.microsoft.com/office/drawing/2010/main" val="0"/>
              </a:ext>
            </a:extLst>
          </a:blip>
          <a:srcRect b="14581"/>
          <a:stretch/>
        </p:blipFill>
        <p:spPr bwMode="auto">
          <a:xfrm>
            <a:off x="173832" y="1589721"/>
            <a:ext cx="4456748" cy="1657985"/>
          </a:xfrm>
          <a:prstGeom prst="rect">
            <a:avLst/>
          </a:prstGeom>
          <a:noFill/>
          <a:ln>
            <a:noFill/>
          </a:ln>
          <a:extLst>
            <a:ext uri="{53640926-AAD7-44D8-BBD7-CCE9431645EC}">
              <a14:shadowObscured xmlns:a14="http://schemas.microsoft.com/office/drawing/2010/main"/>
            </a:ext>
          </a:extLst>
        </p:spPr>
      </p:pic>
      <p:pic>
        <p:nvPicPr>
          <p:cNvPr id="19" name="Imagen 18"/>
          <p:cNvPicPr/>
          <p:nvPr/>
        </p:nvPicPr>
        <p:blipFill rotWithShape="1">
          <a:blip r:embed="rId5"/>
          <a:srcRect r="26308" b="8696"/>
          <a:stretch/>
        </p:blipFill>
        <p:spPr bwMode="auto">
          <a:xfrm>
            <a:off x="5555727" y="2065654"/>
            <a:ext cx="5798073" cy="3916045"/>
          </a:xfrm>
          <a:prstGeom prst="rect">
            <a:avLst/>
          </a:prstGeom>
          <a:ln>
            <a:noFill/>
          </a:ln>
          <a:extLst>
            <a:ext uri="{53640926-AAD7-44D8-BBD7-CCE9431645EC}">
              <a14:shadowObscured xmlns:a14="http://schemas.microsoft.com/office/drawing/2010/main"/>
            </a:ext>
          </a:extLst>
        </p:spPr>
      </p:pic>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spTree>
    <p:extLst>
      <p:ext uri="{BB962C8B-B14F-4D97-AF65-F5344CB8AC3E}">
        <p14:creationId xmlns:p14="http://schemas.microsoft.com/office/powerpoint/2010/main" val="33742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4" name="Flecha doblada 3"/>
          <p:cNvSpPr/>
          <p:nvPr/>
        </p:nvSpPr>
        <p:spPr>
          <a:xfrm flipV="1">
            <a:off x="1314450" y="3314700"/>
            <a:ext cx="3009900" cy="1771650"/>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pic>
        <p:nvPicPr>
          <p:cNvPr id="10" name="Imagen 9" descr="ROS.org"/>
          <p:cNvPicPr/>
          <p:nvPr/>
        </p:nvPicPr>
        <p:blipFill rotWithShape="1">
          <a:blip r:embed="rId4">
            <a:extLst>
              <a:ext uri="{28A0092B-C50C-407E-A947-70E740481C1C}">
                <a14:useLocalDpi xmlns:a14="http://schemas.microsoft.com/office/drawing/2010/main" val="0"/>
              </a:ext>
            </a:extLst>
          </a:blip>
          <a:srcRect t="1" b="-7480"/>
          <a:stretch/>
        </p:blipFill>
        <p:spPr bwMode="auto">
          <a:xfrm>
            <a:off x="621030" y="2162174"/>
            <a:ext cx="3379470" cy="1152526"/>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a:extLst>
              <a:ext uri="{28A0092B-C50C-407E-A947-70E740481C1C}">
                <a14:useLocalDpi xmlns:a14="http://schemas.microsoft.com/office/drawing/2010/main" val="0"/>
              </a:ext>
            </a:extLst>
          </a:blip>
          <a:srcRect b="45623"/>
          <a:stretch/>
        </p:blipFill>
        <p:spPr>
          <a:xfrm>
            <a:off x="5141783" y="2253404"/>
            <a:ext cx="6459667" cy="3899746"/>
          </a:xfrm>
          <a:prstGeom prst="rect">
            <a:avLst/>
          </a:prstGeom>
        </p:spPr>
      </p:pic>
      <p:sp>
        <p:nvSpPr>
          <p:cNvPr id="12"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Programación</a:t>
            </a:r>
            <a:endParaRPr lang="es-EC" sz="2800" b="1" dirty="0"/>
          </a:p>
        </p:txBody>
      </p:sp>
      <p:sp>
        <p:nvSpPr>
          <p:cNvPr id="13"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spTree>
    <p:extLst>
      <p:ext uri="{BB962C8B-B14F-4D97-AF65-F5344CB8AC3E}">
        <p14:creationId xmlns:p14="http://schemas.microsoft.com/office/powerpoint/2010/main" val="4045750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22</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Elementos del sistema</a:t>
            </a:r>
            <a:endParaRPr lang="es-EC" b="1" dirty="0"/>
          </a:p>
        </p:txBody>
      </p:sp>
      <p:sp>
        <p:nvSpPr>
          <p:cNvPr id="16"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Software</a:t>
            </a:r>
            <a:endParaRPr lang="es-EC" b="1" dirty="0"/>
          </a:p>
        </p:txBody>
      </p:sp>
      <p:sp>
        <p:nvSpPr>
          <p:cNvPr id="4" name="Flecha doblada 3"/>
          <p:cNvSpPr/>
          <p:nvPr/>
        </p:nvSpPr>
        <p:spPr>
          <a:xfrm flipV="1">
            <a:off x="1314450" y="3314700"/>
            <a:ext cx="3009900" cy="1771650"/>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2" name="CuadroTexto 1"/>
          <p:cNvSpPr txBox="1"/>
          <p:nvPr/>
        </p:nvSpPr>
        <p:spPr>
          <a:xfrm>
            <a:off x="666750" y="2032460"/>
            <a:ext cx="3371850" cy="1015663"/>
          </a:xfrm>
          <a:prstGeom prst="rect">
            <a:avLst/>
          </a:prstGeom>
          <a:noFill/>
        </p:spPr>
        <p:txBody>
          <a:bodyPr wrap="square" rtlCol="0">
            <a:spAutoFit/>
          </a:bodyPr>
          <a:lstStyle/>
          <a:p>
            <a:r>
              <a:rPr lang="es-EC" sz="6000" b="1" dirty="0" smtClean="0"/>
              <a:t>QIBUILD</a:t>
            </a:r>
            <a:endParaRPr lang="es-EC" sz="6000" b="1" dirty="0"/>
          </a:p>
        </p:txBody>
      </p:sp>
      <p:sp>
        <p:nvSpPr>
          <p:cNvPr id="12"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smtClean="0"/>
              <a:t>Programación</a:t>
            </a:r>
            <a:endParaRPr lang="es-EC" sz="2800" b="1" dirty="0"/>
          </a:p>
        </p:txBody>
      </p:sp>
      <p:pic>
        <p:nvPicPr>
          <p:cNvPr id="13" name="Imagen 12"/>
          <p:cNvPicPr/>
          <p:nvPr/>
        </p:nvPicPr>
        <p:blipFill rotWithShape="1">
          <a:blip r:embed="rId4">
            <a:extLst>
              <a:ext uri="{28A0092B-C50C-407E-A947-70E740481C1C}">
                <a14:useLocalDpi xmlns:a14="http://schemas.microsoft.com/office/drawing/2010/main" val="0"/>
              </a:ext>
            </a:extLst>
          </a:blip>
          <a:srcRect b="38760"/>
          <a:stretch/>
        </p:blipFill>
        <p:spPr>
          <a:xfrm>
            <a:off x="5200838" y="2178341"/>
            <a:ext cx="6426442" cy="3860509"/>
          </a:xfrm>
          <a:prstGeom prst="rect">
            <a:avLst/>
          </a:prstGeom>
        </p:spPr>
      </p:pic>
    </p:spTree>
    <p:extLst>
      <p:ext uri="{BB962C8B-B14F-4D97-AF65-F5344CB8AC3E}">
        <p14:creationId xmlns:p14="http://schemas.microsoft.com/office/powerpoint/2010/main" val="97646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23</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3235659"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2. Reconocimiento de personas</a:t>
            </a:r>
            <a:endParaRPr lang="es-EC" b="1" dirty="0"/>
          </a:p>
        </p:txBody>
      </p:sp>
      <p:graphicFrame>
        <p:nvGraphicFramePr>
          <p:cNvPr id="4" name="Diagrama 3"/>
          <p:cNvGraphicFramePr/>
          <p:nvPr>
            <p:extLst>
              <p:ext uri="{D42A27DB-BD31-4B8C-83A1-F6EECF244321}">
                <p14:modId xmlns:p14="http://schemas.microsoft.com/office/powerpoint/2010/main" val="1991511563"/>
              </p:ext>
            </p:extLst>
          </p:nvPr>
        </p:nvGraphicFramePr>
        <p:xfrm>
          <a:off x="-213059" y="1120245"/>
          <a:ext cx="689961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6447" y="1870333"/>
            <a:ext cx="4523468" cy="3290268"/>
          </a:xfrm>
          <a:prstGeom prst="rect">
            <a:avLst/>
          </a:prstGeom>
        </p:spPr>
      </p:pic>
    </p:spTree>
    <p:extLst>
      <p:ext uri="{BB962C8B-B14F-4D97-AF65-F5344CB8AC3E}">
        <p14:creationId xmlns:p14="http://schemas.microsoft.com/office/powerpoint/2010/main" val="457364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p:cNvPicPr/>
          <p:nvPr/>
        </p:nvPicPr>
        <p:blipFill rotWithShape="1">
          <a:blip r:embed="rId4"/>
          <a:srcRect t="58678" b="6285"/>
          <a:stretch/>
        </p:blipFill>
        <p:spPr bwMode="auto">
          <a:xfrm>
            <a:off x="1247275" y="2721429"/>
            <a:ext cx="9973175" cy="3431531"/>
          </a:xfrm>
          <a:prstGeom prst="rect">
            <a:avLst/>
          </a:prstGeom>
          <a:noFill/>
          <a:ln w="9525">
            <a:noFill/>
            <a:miter lim="800000"/>
            <a:headEnd/>
            <a:tailEnd/>
          </a:ln>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24</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619" y="1337181"/>
            <a:ext cx="6100151" cy="4815780"/>
          </a:xfrm>
          <a:prstGeom prst="rect">
            <a:avLst/>
          </a:prstGeom>
        </p:spPr>
      </p:pic>
      <p:sp>
        <p:nvSpPr>
          <p:cNvPr id="11" name="Cuadro de texto 36"/>
          <p:cNvSpPr txBox="1">
            <a:spLocks noChangeArrowheads="1"/>
          </p:cNvSpPr>
          <p:nvPr/>
        </p:nvSpPr>
        <p:spPr bwMode="auto">
          <a:xfrm>
            <a:off x="1258442" y="2707972"/>
            <a:ext cx="10615328" cy="3437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s-EC" altLang="es-EC" sz="2600" b="0" i="0" u="none" strike="noStrike" cap="none" normalizeH="0" baseline="0" dirty="0" smtClean="0">
                <a:ln>
                  <a:noFill/>
                </a:ln>
                <a:solidFill>
                  <a:schemeClr val="tx1"/>
                </a:solidFill>
                <a:effectLst/>
                <a:latin typeface="Calibri" panose="020F0502020204030204" pitchFamily="34" charset="0"/>
              </a:rPr>
              <a:t>Matriz Rostro = </a:t>
            </a:r>
            <a:endParaRPr kumimoji="0" lang="es-EC" altLang="es-EC" sz="2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s-EC" altLang="es-EC" sz="2600" b="0" i="0" u="none" strike="noStrike" cap="none" normalizeH="0" baseline="0" dirty="0" smtClean="0">
                <a:ln>
                  <a:noFill/>
                </a:ln>
                <a:solidFill>
                  <a:schemeClr val="tx1"/>
                </a:solidFill>
                <a:effectLst/>
                <a:latin typeface="Calibri" panose="020F0502020204030204" pitchFamily="34" charset="0"/>
              </a:rPr>
              <a:t>[</a:t>
            </a:r>
            <a:endParaRPr kumimoji="0" lang="es-EC" altLang="es-EC" sz="2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s-EC" altLang="es-EC" sz="2600" b="0" i="0" u="none" strike="noStrike" cap="none" normalizeH="0" baseline="0" dirty="0" smtClean="0">
                <a:ln>
                  <a:noFill/>
                </a:ln>
                <a:solidFill>
                  <a:schemeClr val="tx1"/>
                </a:solidFill>
                <a:effectLst/>
                <a:latin typeface="Calibri" panose="020F0502020204030204" pitchFamily="34" charset="0"/>
              </a:rPr>
              <a:t>[</a:t>
            </a:r>
            <a:r>
              <a:rPr kumimoji="0" lang="es-EC" altLang="es-EC" sz="2600" b="0" i="0" u="none" strike="noStrike" cap="none" normalizeH="0" baseline="0" dirty="0" err="1" smtClean="0">
                <a:ln>
                  <a:noFill/>
                </a:ln>
                <a:solidFill>
                  <a:schemeClr val="tx1"/>
                </a:solidFill>
                <a:effectLst/>
                <a:latin typeface="Calibri" panose="020F0502020204030204" pitchFamily="34" charset="0"/>
              </a:rPr>
              <a:t>Marca_de_tiempo_Segundos</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Marca_de_tiempo_Microsegundos</a:t>
            </a:r>
            <a:r>
              <a:rPr kumimoji="0" lang="es-EC" altLang="es-EC" sz="2600" b="0" i="0" u="none" strike="noStrike" cap="none" normalizeH="0" baseline="0" dirty="0" smtClean="0">
                <a:ln>
                  <a:noFill/>
                </a:ln>
                <a:solidFill>
                  <a:schemeClr val="tx1"/>
                </a:solidFill>
                <a:effectLst/>
                <a:latin typeface="Calibri" panose="020F0502020204030204" pitchFamily="34" charset="0"/>
              </a:rPr>
              <a:t>] [[[ </a:t>
            </a:r>
            <a:r>
              <a:rPr kumimoji="0" lang="es-EC" altLang="es-EC" sz="2600" b="0" i="0" u="none" strike="noStrike" cap="none" normalizeH="0" baseline="0" dirty="0" smtClean="0">
                <a:ln>
                  <a:noFill/>
                </a:ln>
                <a:solidFill>
                  <a:schemeClr val="tx1"/>
                </a:solidFill>
                <a:effectLst/>
                <a:latin typeface="Times New Roman" panose="02020603050405020304" pitchFamily="18" charset="0"/>
              </a:rPr>
              <a:t>0,</a:t>
            </a:r>
            <a:r>
              <a:rPr kumimoji="0" lang="es-EC" altLang="es-EC" sz="2600" b="0" i="0" u="none" strike="noStrike" cap="none" normalizeH="0" baseline="0" dirty="0" smtClean="0">
                <a:ln>
                  <a:noFill/>
                </a:ln>
                <a:solidFill>
                  <a:schemeClr val="tx1"/>
                </a:solidFill>
                <a:effectLst/>
                <a:latin typeface="Calibri" panose="020F0502020204030204" pitchFamily="34" charset="0"/>
              </a:rPr>
              <a:t> Alfa, Beta, X, Y] [ </a:t>
            </a:r>
            <a:r>
              <a:rPr kumimoji="0" lang="es-EC" altLang="es-EC" sz="2600" b="0" i="0" u="none" strike="noStrike" cap="none" normalizeH="0" baseline="0" dirty="0" err="1" smtClean="0">
                <a:ln>
                  <a:noFill/>
                </a:ln>
                <a:solidFill>
                  <a:schemeClr val="tx1"/>
                </a:solidFill>
                <a:effectLst/>
                <a:latin typeface="Calibri" panose="020F0502020204030204" pitchFamily="34" charset="0"/>
              </a:rPr>
              <a:t>Rostro_Id</a:t>
            </a:r>
            <a:r>
              <a:rPr kumimoji="0" lang="es-EC" altLang="es-EC" sz="2600" b="0" i="0" u="none" strike="noStrike" cap="none" normalizeH="0" baseline="0" dirty="0" smtClean="0">
                <a:ln>
                  <a:noFill/>
                </a:ln>
                <a:solidFill>
                  <a:schemeClr val="tx1"/>
                </a:solidFill>
                <a:effectLst/>
                <a:latin typeface="Calibri" panose="020F0502020204030204" pitchFamily="34" charset="0"/>
              </a:rPr>
              <a:t>, Puntuación, </a:t>
            </a:r>
            <a:r>
              <a:rPr kumimoji="0" lang="es-EC" altLang="es-EC" sz="2600" b="0" i="0" u="none" strike="noStrike" cap="none" normalizeH="0" baseline="0" dirty="0" err="1" smtClean="0">
                <a:ln>
                  <a:noFill/>
                </a:ln>
                <a:solidFill>
                  <a:schemeClr val="tx1"/>
                </a:solidFill>
                <a:effectLst/>
                <a:latin typeface="Calibri" panose="020F0502020204030204" pitchFamily="34" charset="0"/>
              </a:rPr>
              <a:t>Etiqueta_rostro</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Puntos_ojo_izq</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Puntos_ojo_der</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Puntos_nariz</a:t>
            </a:r>
            <a:r>
              <a:rPr kumimoji="0" lang="es-EC" altLang="es-EC" sz="2600" b="0" i="0" u="none" strike="noStrike" cap="none" normalizeH="0" baseline="0" dirty="0" smtClean="0">
                <a:ln>
                  <a:noFill/>
                </a:ln>
                <a:solidFill>
                  <a:schemeClr val="tx1"/>
                </a:solidFill>
                <a:effectLst/>
                <a:latin typeface="Calibri" panose="020F0502020204030204" pitchFamily="34" charset="0"/>
              </a:rPr>
              <a:t>]</a:t>
            </a:r>
            <a:r>
              <a:rPr kumimoji="0" lang="es-EC" altLang="es-EC" sz="2600" b="0" i="0" u="none" strike="noStrike" cap="none" normalizeH="0" baseline="0" dirty="0" smtClean="0">
                <a:ln>
                  <a:noFill/>
                </a:ln>
                <a:solidFill>
                  <a:schemeClr val="tx1"/>
                </a:solidFill>
                <a:effectLst/>
                <a:latin typeface="Times New Roman" panose="02020603050405020304" pitchFamily="18" charset="0"/>
              </a:rPr>
              <a:t>,</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Puntos_boca</a:t>
            </a:r>
            <a:r>
              <a:rPr kumimoji="0" lang="es-EC" altLang="es-EC" sz="2600" b="0" i="0" u="none" strike="noStrike" cap="none" normalizeH="0" baseline="0" dirty="0" smtClean="0">
                <a:ln>
                  <a:noFill/>
                </a:ln>
                <a:solidFill>
                  <a:schemeClr val="tx1"/>
                </a:solidFill>
                <a:effectLst/>
                <a:latin typeface="Calibri" panose="020F0502020204030204" pitchFamily="34" charset="0"/>
              </a:rPr>
              <a:t>] ] ] ] </a:t>
            </a:r>
            <a:r>
              <a:rPr kumimoji="0" lang="es-EC" altLang="es-EC" sz="2600" b="0" i="0" u="none" strike="noStrike" cap="none" normalizeH="0" baseline="0" dirty="0" err="1" smtClean="0">
                <a:ln>
                  <a:noFill/>
                </a:ln>
                <a:solidFill>
                  <a:schemeClr val="tx1"/>
                </a:solidFill>
                <a:effectLst/>
                <a:latin typeface="Calibri" panose="020F0502020204030204" pitchFamily="34" charset="0"/>
              </a:rPr>
              <a:t>Filtro_de_Información</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Posición_de_la_cámara_en_relación_al_torso</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Posición_de_la_cámara_en_relación_al_robot</a:t>
            </a:r>
            <a:r>
              <a:rPr kumimoji="0" lang="es-EC" altLang="es-EC" sz="2600" b="0" i="0" u="none" strike="noStrike" cap="none" normalizeH="0" baseline="0" dirty="0" smtClean="0">
                <a:ln>
                  <a:noFill/>
                </a:ln>
                <a:solidFill>
                  <a:schemeClr val="tx1"/>
                </a:solidFill>
                <a:effectLst/>
                <a:latin typeface="Calibri" panose="020F0502020204030204" pitchFamily="34" charset="0"/>
              </a:rPr>
              <a:t>, </a:t>
            </a:r>
            <a:r>
              <a:rPr kumimoji="0" lang="es-EC" altLang="es-EC" sz="2600" b="0" i="0" u="none" strike="noStrike" cap="none" normalizeH="0" baseline="0" dirty="0" err="1" smtClean="0">
                <a:ln>
                  <a:noFill/>
                </a:ln>
                <a:solidFill>
                  <a:schemeClr val="tx1"/>
                </a:solidFill>
                <a:effectLst/>
                <a:latin typeface="Calibri" panose="020F0502020204030204" pitchFamily="34" charset="0"/>
              </a:rPr>
              <a:t>Camara_Id</a:t>
            </a:r>
            <a:endParaRPr kumimoji="0" lang="es-EC" altLang="es-EC" sz="2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s-EC" altLang="es-EC" sz="2600" b="0" i="0" u="none" strike="noStrike" cap="none" normalizeH="0" baseline="0" dirty="0" smtClean="0">
                <a:ln>
                  <a:noFill/>
                </a:ln>
                <a:solidFill>
                  <a:schemeClr val="tx1"/>
                </a:solidFill>
                <a:effectLst/>
                <a:latin typeface="Calibri" panose="020F0502020204030204" pitchFamily="34" charset="0"/>
              </a:rPr>
              <a:t>]</a:t>
            </a:r>
            <a:endParaRPr kumimoji="0" lang="es-EC" altLang="es-EC" sz="2600" b="0" i="0" u="none" strike="noStrike" cap="none" normalizeH="0" baseline="0" dirty="0" smtClean="0">
              <a:ln>
                <a:noFill/>
              </a:ln>
              <a:solidFill>
                <a:schemeClr val="tx1"/>
              </a:solidFill>
              <a:effectLst/>
              <a:latin typeface="Arial" panose="020B0604020202020204" pitchFamily="34" charset="0"/>
            </a:endParaRPr>
          </a:p>
        </p:txBody>
      </p:sp>
      <p:sp>
        <p:nvSpPr>
          <p:cNvPr id="10" name="Pentágono 9"/>
          <p:cNvSpPr/>
          <p:nvPr/>
        </p:nvSpPr>
        <p:spPr>
          <a:xfrm>
            <a:off x="386913" y="1535787"/>
            <a:ext cx="3842187" cy="1088027"/>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400" b="1" dirty="0" smtClean="0">
                <a:solidFill>
                  <a:schemeClr val="tx1"/>
                </a:solidFill>
              </a:rPr>
              <a:t>Matriz con información del rostro</a:t>
            </a:r>
            <a:endParaRPr lang="es-EC" sz="2400" b="1" dirty="0">
              <a:solidFill>
                <a:schemeClr val="tx1"/>
              </a:solidFill>
            </a:endParaRPr>
          </a:p>
        </p:txBody>
      </p:sp>
      <p:sp>
        <p:nvSpPr>
          <p:cNvPr id="21" name="Pentágono 20"/>
          <p:cNvSpPr/>
          <p:nvPr/>
        </p:nvSpPr>
        <p:spPr>
          <a:xfrm>
            <a:off x="1247275" y="2932550"/>
            <a:ext cx="3842187" cy="1088027"/>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b="1" dirty="0" smtClean="0">
                <a:solidFill>
                  <a:schemeClr val="tx1"/>
                </a:solidFill>
              </a:rPr>
              <a:t>Coordenadas angulares de las características faciales</a:t>
            </a:r>
            <a:endParaRPr lang="es-EC" sz="2400" b="1" dirty="0">
              <a:solidFill>
                <a:schemeClr val="tx1"/>
              </a:solidFill>
            </a:endParaRPr>
          </a:p>
        </p:txBody>
      </p:sp>
      <p:sp>
        <p:nvSpPr>
          <p:cNvPr id="25" name="Pentágono 24"/>
          <p:cNvSpPr/>
          <p:nvPr/>
        </p:nvSpPr>
        <p:spPr>
          <a:xfrm>
            <a:off x="1929847" y="4426572"/>
            <a:ext cx="3842187" cy="108802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b="1" dirty="0" smtClean="0">
                <a:solidFill>
                  <a:schemeClr val="tx1"/>
                </a:solidFill>
              </a:rPr>
              <a:t>Posición de la nariz, ojos y boca</a:t>
            </a:r>
            <a:endParaRPr lang="es-EC" sz="2400" b="1" dirty="0">
              <a:solidFill>
                <a:schemeClr val="tx1"/>
              </a:solidFill>
            </a:endParaRPr>
          </a:p>
        </p:txBody>
      </p:sp>
      <p:sp>
        <p:nvSpPr>
          <p:cNvPr id="26" name="18 Rectángulo"/>
          <p:cNvSpPr/>
          <p:nvPr/>
        </p:nvSpPr>
        <p:spPr bwMode="auto">
          <a:xfrm>
            <a:off x="3850941" y="205870"/>
            <a:ext cx="3235659"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2. Reconocimiento de personas</a:t>
            </a:r>
            <a:endParaRPr lang="es-EC" b="1" dirty="0"/>
          </a:p>
        </p:txBody>
      </p:sp>
    </p:spTree>
    <p:extLst>
      <p:ext uri="{BB962C8B-B14F-4D97-AF65-F5344CB8AC3E}">
        <p14:creationId xmlns:p14="http://schemas.microsoft.com/office/powerpoint/2010/main" val="5492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36"/>
          <p:cNvSpPr txBox="1">
            <a:spLocks noChangeArrowheads="1"/>
          </p:cNvSpPr>
          <p:nvPr/>
        </p:nvSpPr>
        <p:spPr bwMode="auto">
          <a:xfrm>
            <a:off x="5490032" y="1543063"/>
            <a:ext cx="6531428" cy="41840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800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8000"/>
                </a:solidFill>
                <a:effectLst/>
                <a:latin typeface="Courier New" panose="02070309020205020404" pitchFamily="49" charset="0"/>
              </a:rPr>
              <a:t>Arreglo</a:t>
            </a:r>
            <a:r>
              <a:rPr kumimoji="0" lang="en-US" altLang="es-EC" sz="1200" b="0" i="0" u="none" strike="noStrike" cap="none" normalizeH="0" baseline="0" dirty="0" smtClean="0">
                <a:ln>
                  <a:noFill/>
                </a:ln>
                <a:solidFill>
                  <a:srgbClr val="008000"/>
                </a:solidFill>
                <a:effectLst/>
                <a:latin typeface="Courier New" panose="02070309020205020404" pitchFamily="49" charset="0"/>
              </a:rPr>
              <a:t> de </a:t>
            </a:r>
            <a:r>
              <a:rPr kumimoji="0" lang="en-US" altLang="es-EC" sz="1200" b="0" i="0" u="none" strike="noStrike" cap="none" normalizeH="0" baseline="0" dirty="0" err="1" smtClean="0">
                <a:ln>
                  <a:noFill/>
                </a:ln>
                <a:solidFill>
                  <a:srgbClr val="008000"/>
                </a:solidFill>
                <a:effectLst/>
                <a:latin typeface="Courier New" panose="02070309020205020404" pitchFamily="49" charset="0"/>
              </a:rPr>
              <a:t>articulaciones</a:t>
            </a:r>
            <a:r>
              <a:rPr kumimoji="0" lang="en-US" altLang="es-EC" sz="1200" b="0" i="0" u="none" strike="noStrike" cap="none" normalizeH="0" baseline="0" dirty="0" smtClean="0">
                <a:ln>
                  <a:noFill/>
                </a:ln>
                <a:solidFill>
                  <a:srgbClr val="008000"/>
                </a:solidFill>
                <a:effectLst/>
                <a:latin typeface="Courier New" panose="02070309020205020404" pitchFamily="49" charset="0"/>
              </a:rPr>
              <a:t> a mover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0" i="0" u="none" strike="noStrike" cap="none" normalizeH="0" baseline="0" dirty="0" smtClean="0">
                <a:ln>
                  <a:noFill/>
                </a:ln>
                <a:solidFill>
                  <a:srgbClr val="000000"/>
                </a:solidFill>
                <a:effectLst/>
                <a:latin typeface="Courier New" panose="02070309020205020404" pitchFamily="49" charset="0"/>
              </a:rPr>
              <a:t> pose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808080"/>
                </a:solidFill>
                <a:effectLst/>
                <a:latin typeface="Courier New" panose="02070309020205020404" pitchFamily="49" charset="0"/>
              </a:rPr>
              <a:t>HeadPitch</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808080"/>
                </a:solidFill>
                <a:effectLst/>
                <a:latin typeface="Courier New" panose="02070309020205020404" pitchFamily="49" charset="0"/>
              </a:rPr>
              <a:t>RShoulderPitch</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808080"/>
                </a:solidFill>
                <a:effectLst/>
                <a:latin typeface="Courier New" panose="02070309020205020404" pitchFamily="49" charset="0"/>
              </a:rPr>
              <a:t>LShoulderPitch</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808080"/>
                </a:solidFill>
                <a:effectLst/>
                <a:latin typeface="Courier New" panose="02070309020205020404" pitchFamily="49" charset="0"/>
              </a:rPr>
              <a:t>RElbowYaw</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808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808080"/>
                </a:solidFill>
                <a:effectLst/>
                <a:latin typeface="Courier New" panose="02070309020205020404" pitchFamily="49" charset="0"/>
              </a:rPr>
              <a:t>RKneePitch</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8000"/>
                </a:solidFill>
                <a:effectLst/>
                <a:latin typeface="Courier New" panose="02070309020205020404" pitchFamily="49" charset="0"/>
              </a:rPr>
              <a:t>//Ángulos de cada articulación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err="1" smtClean="0">
                <a:ln>
                  <a:noFill/>
                </a:ln>
                <a:solidFill>
                  <a:srgbClr val="000000"/>
                </a:solidFill>
                <a:effectLst/>
                <a:latin typeface="Courier New" panose="02070309020205020404" pitchFamily="49" charset="0"/>
              </a:rPr>
              <a:t>angleLists</a:t>
            </a:r>
            <a:r>
              <a:rPr kumimoji="0" lang="es-EC" altLang="es-EC" sz="1200" b="1" i="0" u="none" strike="noStrike" cap="none" normalizeH="0" baseline="0" dirty="0" err="1" smtClean="0">
                <a:ln>
                  <a:noFill/>
                </a:ln>
                <a:solidFill>
                  <a:srgbClr val="000080"/>
                </a:solidFill>
                <a:effectLst/>
                <a:latin typeface="Courier New" panose="02070309020205020404" pitchFamily="49" charset="0"/>
              </a:rPr>
              <a:t>.</a:t>
            </a:r>
            <a:r>
              <a:rPr kumimoji="0" lang="es-EC" altLang="es-EC" sz="1200" b="0" i="0" u="none" strike="noStrike" cap="none" normalizeH="0" baseline="0" dirty="0" err="1" smtClean="0">
                <a:ln>
                  <a:noFill/>
                </a:ln>
                <a:solidFill>
                  <a:srgbClr val="000000"/>
                </a:solidFill>
                <a:effectLst/>
                <a:latin typeface="Courier New" panose="02070309020205020404" pitchFamily="49" charset="0"/>
              </a:rPr>
              <a:t>arraySetSize</a:t>
            </a:r>
            <a:r>
              <a:rPr kumimoji="0" lang="es-EC" altLang="es-EC" sz="1200" b="1" i="0" u="none" strike="noStrike" cap="none" normalizeH="0" baseline="0" dirty="0" smtClean="0">
                <a:ln>
                  <a:noFill/>
                </a:ln>
                <a:solidFill>
                  <a:srgbClr val="000080"/>
                </a:solidFill>
                <a:effectLst/>
                <a:latin typeface="Courier New" panose="02070309020205020404" pitchFamily="49" charset="0"/>
              </a:rPr>
              <a:t>(</a:t>
            </a:r>
            <a:r>
              <a:rPr kumimoji="0" lang="es-EC" altLang="es-EC" sz="1200" b="0" i="0" u="none" strike="noStrike" cap="none" normalizeH="0" baseline="0" dirty="0" smtClean="0">
                <a:ln>
                  <a:noFill/>
                </a:ln>
                <a:solidFill>
                  <a:srgbClr val="FF8000"/>
                </a:solidFill>
                <a:effectLst/>
                <a:latin typeface="Courier New" panose="02070309020205020404" pitchFamily="49" charset="0"/>
              </a:rPr>
              <a:t>10</a:t>
            </a:r>
            <a:r>
              <a:rPr kumimoji="0" lang="es-EC" altLang="es-EC" sz="1200" b="1" i="0" u="none" strike="noStrike" cap="none" normalizeH="0" baseline="0" dirty="0" smtClean="0">
                <a:ln>
                  <a:noFill/>
                </a:ln>
                <a:solidFill>
                  <a:srgbClr val="000080"/>
                </a:solidFill>
                <a:effectLst/>
                <a:latin typeface="Courier New" panose="02070309020205020404" pitchFamily="49" charset="0"/>
              </a:rPr>
              <a:t>);</a:t>
            </a:r>
            <a:endParaRPr kumimoji="0" lang="es-EC"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0.4f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0.4f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0.8f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1.22f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0.8f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1.22f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2</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0.26f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0.26f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1.40f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0.35</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1.40f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0.35</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4</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0.087f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0.087f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angleLists3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5</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0.35f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0.35f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0.13f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8000"/>
                </a:solidFill>
                <a:effectLst/>
                <a:latin typeface="Courier New" panose="02070309020205020404" pitchFamily="49" charset="0"/>
              </a:rPr>
              <a:t>//Tiempos de movimiento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s-EC" altLang="es-EC" sz="1200" b="1" i="0" u="none" strike="noStrike" cap="none" normalizeH="0" baseline="0" dirty="0" smtClean="0">
                <a:ln>
                  <a:noFill/>
                </a:ln>
                <a:solidFill>
                  <a:srgbClr val="000080"/>
                </a:solidFill>
                <a:effectLst/>
                <a:latin typeface="Courier New" panose="02070309020205020404" pitchFamily="49" charset="0"/>
              </a:rPr>
              <a:t>.</a:t>
            </a:r>
            <a:r>
              <a:rPr kumimoji="0" lang="es-EC" altLang="es-EC" sz="1200" b="0" i="0" u="none" strike="noStrike" cap="none" normalizeH="0" baseline="0" dirty="0" smtClean="0">
                <a:ln>
                  <a:noFill/>
                </a:ln>
                <a:solidFill>
                  <a:srgbClr val="000000"/>
                </a:solidFill>
                <a:effectLst/>
                <a:latin typeface="Courier New" panose="02070309020205020404" pitchFamily="49" charset="0"/>
              </a:rPr>
              <a:t>arraySetSize</a:t>
            </a:r>
            <a:r>
              <a:rPr kumimoji="0" lang="es-EC" altLang="es-EC" sz="1200" b="1" i="0" u="none" strike="noStrike" cap="none" normalizeH="0" baseline="0" dirty="0" smtClean="0">
                <a:ln>
                  <a:noFill/>
                </a:ln>
                <a:solidFill>
                  <a:srgbClr val="000080"/>
                </a:solidFill>
                <a:effectLst/>
                <a:latin typeface="Courier New" panose="02070309020205020404" pitchFamily="49" charset="0"/>
              </a:rPr>
              <a:t>(</a:t>
            </a:r>
            <a:r>
              <a:rPr kumimoji="0" lang="es-EC" altLang="es-EC" sz="1200" b="0" i="0" u="none" strike="noStrike" cap="none" normalizeH="0" baseline="0" dirty="0" smtClean="0">
                <a:ln>
                  <a:noFill/>
                </a:ln>
                <a:solidFill>
                  <a:srgbClr val="FF8000"/>
                </a:solidFill>
                <a:effectLst/>
                <a:latin typeface="Courier New" panose="02070309020205020404" pitchFamily="49" charset="0"/>
              </a:rPr>
              <a:t>10</a:t>
            </a:r>
            <a:r>
              <a:rPr kumimoji="0" lang="es-EC" altLang="es-EC" sz="1200" b="1" i="0" u="none" strike="noStrike" cap="none" normalizeH="0" baseline="0" dirty="0" smtClean="0">
                <a:ln>
                  <a:noFill/>
                </a:ln>
                <a:solidFill>
                  <a:srgbClr val="000080"/>
                </a:solidFill>
                <a:effectLst/>
                <a:latin typeface="Courier New" panose="02070309020205020404" pitchFamily="49" charset="0"/>
              </a:rPr>
              <a:t>);</a:t>
            </a:r>
            <a:endParaRPr kumimoji="0" lang="es-EC"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0</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2</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4</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0" i="0" u="none" strike="noStrike" cap="none" normalizeH="0" baseline="0" dirty="0" smtClean="0">
                <a:ln>
                  <a:noFill/>
                </a:ln>
                <a:solidFill>
                  <a:srgbClr val="000000"/>
                </a:solidFill>
                <a:effectLst/>
                <a:latin typeface="Courier New" panose="02070309020205020404" pitchFamily="49" charset="0"/>
              </a:rPr>
              <a:t>timeLists3</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5</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AL</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err="1" smtClean="0">
                <a:ln>
                  <a:noFill/>
                </a:ln>
                <a:solidFill>
                  <a:srgbClr val="000000"/>
                </a:solidFill>
                <a:effectLst/>
                <a:latin typeface="Courier New" panose="02070309020205020404" pitchFamily="49" charset="0"/>
              </a:rPr>
              <a:t>ALValue</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array</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FF8000"/>
                </a:solidFill>
                <a:effectLst/>
                <a:latin typeface="Courier New" panose="02070309020205020404" pitchFamily="49" charset="0"/>
              </a:rPr>
              <a:t>1.0f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1.3f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1.6f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r>
              <a:rPr kumimoji="0" lang="en-US" altLang="es-EC" sz="1200" b="0" i="0" u="none" strike="noStrike" cap="none" normalizeH="0" baseline="0" dirty="0" smtClean="0">
                <a:ln>
                  <a:noFill/>
                </a:ln>
                <a:solidFill>
                  <a:srgbClr val="000000"/>
                </a:solidFill>
                <a:effectLst/>
                <a:latin typeface="Courier New" panose="02070309020205020404" pitchFamily="49" charset="0"/>
              </a:rPr>
              <a:t> </a:t>
            </a:r>
            <a:r>
              <a:rPr kumimoji="0" lang="en-US" altLang="es-EC" sz="1200" b="0" i="0" u="none" strike="noStrike" cap="none" normalizeH="0" baseline="0" dirty="0" smtClean="0">
                <a:ln>
                  <a:noFill/>
                </a:ln>
                <a:solidFill>
                  <a:srgbClr val="FF8000"/>
                </a:solidFill>
                <a:effectLst/>
                <a:latin typeface="Courier New" panose="02070309020205020404" pitchFamily="49" charset="0"/>
              </a:rPr>
              <a:t>1.9f</a:t>
            </a:r>
            <a:r>
              <a:rPr kumimoji="0" lang="en-US" altLang="es-EC" sz="1200" b="1" i="0" u="none" strike="noStrike" cap="none" normalizeH="0" baseline="0" dirty="0" smtClean="0">
                <a:ln>
                  <a:noFill/>
                </a:ln>
                <a:solidFill>
                  <a:srgbClr val="000080"/>
                </a:solidFill>
                <a:effectLst/>
                <a:latin typeface="Courier New" panose="02070309020205020404" pitchFamily="49" charset="0"/>
              </a:rPr>
              <a:t>);</a:t>
            </a:r>
          </a:p>
          <a:p>
            <a:pPr eaLnBrk="0" fontAlgn="base" hangingPunct="0">
              <a:spcBef>
                <a:spcPct val="0"/>
              </a:spcBef>
              <a:spcAft>
                <a:spcPct val="0"/>
              </a:spcAft>
            </a:pPr>
            <a:r>
              <a:rPr lang="es-EC" altLang="es-EC" sz="1200" dirty="0" smtClean="0">
                <a:solidFill>
                  <a:srgbClr val="008000"/>
                </a:solidFill>
                <a:latin typeface="Courier New" panose="02070309020205020404" pitchFamily="49" charset="0"/>
              </a:rPr>
              <a:t>//Ejecución</a:t>
            </a:r>
            <a:endParaRPr lang="es-EC" altLang="es-EC" dirty="0">
              <a:solidFill>
                <a:schemeClr val="tx1"/>
              </a:solidFill>
              <a:latin typeface="Arial" panose="020B0604020202020204" pitchFamily="34" charset="0"/>
            </a:endParaRPr>
          </a:p>
          <a:p>
            <a:pPr lvl="0" eaLnBrk="0" fontAlgn="base" hangingPunct="0">
              <a:spcBef>
                <a:spcPct val="0"/>
              </a:spcBef>
              <a:spcAft>
                <a:spcPct val="0"/>
              </a:spcAft>
            </a:pPr>
            <a:r>
              <a:rPr lang="en-US" sz="1200" dirty="0" err="1" smtClean="0">
                <a:solidFill>
                  <a:srgbClr val="000000"/>
                </a:solidFill>
                <a:highlight>
                  <a:srgbClr val="FFFFFF"/>
                </a:highlight>
                <a:latin typeface="Courier New" panose="02070309020205020404" pitchFamily="49" charset="0"/>
                <a:ea typeface="Calibri" panose="020F0502020204030204" pitchFamily="34" charset="0"/>
              </a:rPr>
              <a:t>motion</a:t>
            </a:r>
            <a:r>
              <a:rPr lang="en-US" sz="1200" b="1" dirty="0" err="1" smtClean="0">
                <a:solidFill>
                  <a:srgbClr val="000080"/>
                </a:solidFill>
                <a:highlight>
                  <a:srgbClr val="FFFFFF"/>
                </a:highlight>
                <a:latin typeface="Courier New" panose="02070309020205020404" pitchFamily="49" charset="0"/>
                <a:ea typeface="Calibri" panose="020F0502020204030204" pitchFamily="34" charset="0"/>
              </a:rPr>
              <a:t>.</a:t>
            </a:r>
            <a:r>
              <a:rPr lang="en-US" sz="1200" dirty="0" err="1" smtClean="0">
                <a:solidFill>
                  <a:srgbClr val="000000"/>
                </a:solidFill>
                <a:highlight>
                  <a:srgbClr val="FFFFFF"/>
                </a:highlight>
                <a:latin typeface="Courier New" panose="02070309020205020404" pitchFamily="49" charset="0"/>
                <a:ea typeface="Calibri" panose="020F0502020204030204" pitchFamily="34" charset="0"/>
              </a:rPr>
              <a:t>angleInterpolation</a:t>
            </a:r>
            <a:r>
              <a:rPr lang="en-US" sz="1200" b="1" dirty="0" smtClean="0">
                <a:solidFill>
                  <a:srgbClr val="000080"/>
                </a:solidFill>
                <a:highlight>
                  <a:srgbClr val="FFFFFF"/>
                </a:highlight>
                <a:latin typeface="Courier New" panose="02070309020205020404" pitchFamily="49" charset="0"/>
                <a:ea typeface="Calibri" panose="020F0502020204030204" pitchFamily="34" charset="0"/>
              </a:rPr>
              <a:t>(</a:t>
            </a:r>
            <a:r>
              <a:rPr lang="en-US" sz="1200" dirty="0" smtClean="0">
                <a:solidFill>
                  <a:srgbClr val="000000"/>
                </a:solidFill>
                <a:highlight>
                  <a:srgbClr val="FFFFFF"/>
                </a:highlight>
                <a:latin typeface="Courier New" panose="02070309020205020404" pitchFamily="49" charset="0"/>
                <a:ea typeface="Calibri" panose="020F0502020204030204" pitchFamily="34" charset="0"/>
              </a:rPr>
              <a:t>pose</a:t>
            </a:r>
            <a:r>
              <a:rPr lang="en-US" sz="1200" b="1" dirty="0" smtClean="0">
                <a:solidFill>
                  <a:srgbClr val="000080"/>
                </a:solidFill>
                <a:highlight>
                  <a:srgbClr val="FFFFFF"/>
                </a:highlight>
                <a:latin typeface="Courier New" panose="02070309020205020404" pitchFamily="49" charset="0"/>
                <a:ea typeface="Calibri" panose="020F0502020204030204" pitchFamily="34" charset="0"/>
              </a:rPr>
              <a:t>,</a:t>
            </a:r>
            <a:r>
              <a:rPr lang="en-US" sz="1200" dirty="0" smtClean="0">
                <a:solidFill>
                  <a:srgbClr val="000000"/>
                </a:solidFill>
                <a:highlight>
                  <a:srgbClr val="FFFFFF"/>
                </a:highlight>
                <a:latin typeface="Courier New" panose="02070309020205020404" pitchFamily="49" charset="0"/>
                <a:ea typeface="Calibri" panose="020F0502020204030204" pitchFamily="34" charset="0"/>
              </a:rPr>
              <a:t> </a:t>
            </a:r>
            <a:r>
              <a:rPr lang="en-US" sz="1200" dirty="0">
                <a:solidFill>
                  <a:srgbClr val="000000"/>
                </a:solidFill>
                <a:highlight>
                  <a:srgbClr val="FFFFFF"/>
                </a:highlight>
                <a:latin typeface="Courier New" panose="02070309020205020404" pitchFamily="49" charset="0"/>
                <a:ea typeface="Calibri" panose="020F0502020204030204" pitchFamily="34" charset="0"/>
              </a:rPr>
              <a:t>angleLists3</a:t>
            </a:r>
            <a:r>
              <a:rPr lang="en-US" sz="1200" b="1" dirty="0">
                <a:solidFill>
                  <a:srgbClr val="000080"/>
                </a:solidFill>
                <a:highlight>
                  <a:srgbClr val="FFFFFF"/>
                </a:highlight>
                <a:latin typeface="Courier New" panose="02070309020205020404" pitchFamily="49" charset="0"/>
                <a:ea typeface="Calibri" panose="020F0502020204030204" pitchFamily="34" charset="0"/>
              </a:rPr>
              <a:t>,</a:t>
            </a:r>
            <a:r>
              <a:rPr lang="en-US" sz="1200" dirty="0">
                <a:solidFill>
                  <a:srgbClr val="000000"/>
                </a:solidFill>
                <a:highlight>
                  <a:srgbClr val="FFFFFF"/>
                </a:highlight>
                <a:latin typeface="Courier New" panose="02070309020205020404" pitchFamily="49" charset="0"/>
                <a:ea typeface="Calibri" panose="020F0502020204030204" pitchFamily="34" charset="0"/>
              </a:rPr>
              <a:t> timeLists3</a:t>
            </a:r>
            <a:r>
              <a:rPr lang="en-US" sz="1200" b="1" dirty="0" smtClean="0">
                <a:solidFill>
                  <a:srgbClr val="000080"/>
                </a:solidFill>
                <a:highlight>
                  <a:srgbClr val="FFFFFF"/>
                </a:highlight>
                <a:latin typeface="Courier New" panose="02070309020205020404" pitchFamily="49" charset="0"/>
                <a:ea typeface="Calibri" panose="020F0502020204030204" pitchFamily="34" charset="0"/>
              </a:rPr>
              <a:t>, 1);</a:t>
            </a:r>
            <a:endParaRPr kumimoji="0" lang="en-US" altLang="es-EC" sz="1200" b="0" i="0" u="none" strike="noStrike" cap="none" normalizeH="0" baseline="0" dirty="0" smtClean="0">
              <a:ln>
                <a:noFill/>
              </a:ln>
              <a:solidFill>
                <a:srgbClr val="000000"/>
              </a:solidFill>
              <a:effectLst/>
              <a:latin typeface="Courier New" panose="02070309020205020404" pitchFamily="49" charset="0"/>
            </a:endParaRPr>
          </a:p>
        </p:txBody>
      </p:sp>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564827" y="6327412"/>
            <a:ext cx="2743200" cy="365125"/>
          </a:xfrm>
        </p:spPr>
        <p:txBody>
          <a:bodyPr/>
          <a:lstStyle/>
          <a:p>
            <a:pPr>
              <a:defRPr/>
            </a:pPr>
            <a:fld id="{E8D88C74-0DDE-8F40-A44E-D6CE8BB2242F}" type="slidenum">
              <a:rPr lang="es-ES" smtClean="0"/>
              <a:pPr>
                <a:defRPr/>
              </a:pPr>
              <a:t>25</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212894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3. Movimientos</a:t>
            </a:r>
            <a:endParaRPr lang="es-EC" b="1" dirty="0"/>
          </a:p>
        </p:txBody>
      </p:sp>
      <p:sp>
        <p:nvSpPr>
          <p:cNvPr id="8" name="Pentágono 7"/>
          <p:cNvSpPr/>
          <p:nvPr/>
        </p:nvSpPr>
        <p:spPr>
          <a:xfrm>
            <a:off x="343369" y="1535787"/>
            <a:ext cx="3842187" cy="1088027"/>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400" b="1" dirty="0" smtClean="0">
                <a:solidFill>
                  <a:schemeClr val="tx1"/>
                </a:solidFill>
              </a:rPr>
              <a:t>Manipulación de cada motor y articulación</a:t>
            </a:r>
            <a:endParaRPr lang="es-EC" sz="2400" b="1" dirty="0">
              <a:solidFill>
                <a:schemeClr val="tx1"/>
              </a:solidFill>
            </a:endParaRPr>
          </a:p>
        </p:txBody>
      </p:sp>
      <p:sp>
        <p:nvSpPr>
          <p:cNvPr id="9" name="Pentágono 8"/>
          <p:cNvSpPr/>
          <p:nvPr/>
        </p:nvSpPr>
        <p:spPr>
          <a:xfrm>
            <a:off x="953361" y="2932550"/>
            <a:ext cx="4162925" cy="1088027"/>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b="1" dirty="0" smtClean="0">
                <a:solidFill>
                  <a:schemeClr val="tx1"/>
                </a:solidFill>
              </a:rPr>
              <a:t>Los movimientos se realizan a partir de arreglos</a:t>
            </a:r>
            <a:endParaRPr lang="es-EC" sz="2400" b="1" dirty="0">
              <a:solidFill>
                <a:schemeClr val="tx1"/>
              </a:solidFill>
            </a:endParaRPr>
          </a:p>
        </p:txBody>
      </p:sp>
      <p:sp>
        <p:nvSpPr>
          <p:cNvPr id="10" name="Pentágono 9"/>
          <p:cNvSpPr/>
          <p:nvPr/>
        </p:nvSpPr>
        <p:spPr>
          <a:xfrm>
            <a:off x="1439993" y="4426572"/>
            <a:ext cx="4050039" cy="108802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b="1" dirty="0" smtClean="0">
                <a:solidFill>
                  <a:schemeClr val="tx1"/>
                </a:solidFill>
              </a:rPr>
              <a:t>Se debe controlar, la rigidez, la posición y el tiempo</a:t>
            </a:r>
            <a:endParaRPr lang="es-EC" sz="2400" b="1" dirty="0">
              <a:solidFill>
                <a:schemeClr val="tx1"/>
              </a:solidFill>
            </a:endParaRPr>
          </a:p>
        </p:txBody>
      </p:sp>
      <p:pic>
        <p:nvPicPr>
          <p:cNvPr id="11" name="Imagen 10" descr="../../_images/hardware_headjoint_3.3.png"/>
          <p:cNvPicPr/>
          <p:nvPr/>
        </p:nvPicPr>
        <p:blipFill>
          <a:blip r:embed="rId4">
            <a:extLst>
              <a:ext uri="{28A0092B-C50C-407E-A947-70E740481C1C}">
                <a14:useLocalDpi xmlns:a14="http://schemas.microsoft.com/office/drawing/2010/main" val="0"/>
              </a:ext>
            </a:extLst>
          </a:blip>
          <a:srcRect/>
          <a:stretch>
            <a:fillRect/>
          </a:stretch>
        </p:blipFill>
        <p:spPr bwMode="auto">
          <a:xfrm>
            <a:off x="5258548" y="1594433"/>
            <a:ext cx="6612558" cy="3971537"/>
          </a:xfrm>
          <a:prstGeom prst="rect">
            <a:avLst/>
          </a:prstGeom>
          <a:noFill/>
          <a:ln>
            <a:noFill/>
          </a:ln>
        </p:spPr>
      </p:pic>
      <p:pic>
        <p:nvPicPr>
          <p:cNvPr id="12" name="Imagen 11" descr="../../_images/hardware_rarmjoint_3.3.png"/>
          <p:cNvPicPr/>
          <p:nvPr/>
        </p:nvPicPr>
        <p:blipFill>
          <a:blip r:embed="rId5">
            <a:extLst>
              <a:ext uri="{28A0092B-C50C-407E-A947-70E740481C1C}">
                <a14:useLocalDpi xmlns:a14="http://schemas.microsoft.com/office/drawing/2010/main" val="0"/>
              </a:ext>
            </a:extLst>
          </a:blip>
          <a:srcRect/>
          <a:stretch>
            <a:fillRect/>
          </a:stretch>
        </p:blipFill>
        <p:spPr bwMode="auto">
          <a:xfrm>
            <a:off x="6324127" y="827912"/>
            <a:ext cx="3919330" cy="5605545"/>
          </a:xfrm>
          <a:prstGeom prst="rect">
            <a:avLst/>
          </a:prstGeom>
          <a:noFill/>
          <a:ln>
            <a:noFill/>
          </a:ln>
        </p:spPr>
      </p:pic>
      <p:pic>
        <p:nvPicPr>
          <p:cNvPr id="13" name="Imagen 12"/>
          <p:cNvPicPr/>
          <p:nvPr/>
        </p:nvPicPr>
        <p:blipFill rotWithShape="1">
          <a:blip r:embed="rId6">
            <a:extLst>
              <a:ext uri="{28A0092B-C50C-407E-A947-70E740481C1C}">
                <a14:useLocalDpi xmlns:a14="http://schemas.microsoft.com/office/drawing/2010/main" val="0"/>
              </a:ext>
            </a:extLst>
          </a:blip>
          <a:srcRect l="48432"/>
          <a:stretch/>
        </p:blipFill>
        <p:spPr>
          <a:xfrm>
            <a:off x="6718368" y="827912"/>
            <a:ext cx="3392210" cy="5723938"/>
          </a:xfrm>
          <a:prstGeom prst="rect">
            <a:avLst/>
          </a:prstGeom>
        </p:spPr>
      </p:pic>
      <p:pic>
        <p:nvPicPr>
          <p:cNvPr id="3075" name="Picture 3" descr="IMG_365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3252" y="1584369"/>
            <a:ext cx="2104994" cy="37309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G_366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5984" y="1584369"/>
            <a:ext cx="2118825" cy="375543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IMG_36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82769" y="1584811"/>
            <a:ext cx="2118825" cy="3755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5423854" y="1956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0367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26</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596071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4. Sistema de Diálogo </a:t>
            </a:r>
            <a:endParaRPr lang="es-EC" b="1" dirty="0"/>
          </a:p>
        </p:txBody>
      </p:sp>
      <p:sp>
        <p:nvSpPr>
          <p:cNvPr id="7" name="Pentágono 6"/>
          <p:cNvSpPr/>
          <p:nvPr/>
        </p:nvSpPr>
        <p:spPr>
          <a:xfrm>
            <a:off x="343369" y="1535787"/>
            <a:ext cx="3842187" cy="1088027"/>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400" b="1" dirty="0" smtClean="0">
                <a:solidFill>
                  <a:schemeClr val="tx1"/>
                </a:solidFill>
              </a:rPr>
              <a:t>Se debe realizar procesos de reconocimiento y comprensión verbal</a:t>
            </a:r>
            <a:endParaRPr lang="es-EC" sz="2400" b="1" dirty="0">
              <a:solidFill>
                <a:schemeClr val="tx1"/>
              </a:solidFill>
            </a:endParaRPr>
          </a:p>
        </p:txBody>
      </p:sp>
      <p:sp>
        <p:nvSpPr>
          <p:cNvPr id="8" name="Pentágono 7"/>
          <p:cNvSpPr/>
          <p:nvPr/>
        </p:nvSpPr>
        <p:spPr>
          <a:xfrm>
            <a:off x="953361" y="2932550"/>
            <a:ext cx="4162925" cy="1088027"/>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b="1" dirty="0" smtClean="0">
                <a:solidFill>
                  <a:schemeClr val="tx1"/>
                </a:solidFill>
              </a:rPr>
              <a:t>Gestores de diálogo</a:t>
            </a:r>
            <a:endParaRPr lang="es-EC" sz="2400" b="1" dirty="0">
              <a:solidFill>
                <a:schemeClr val="tx1"/>
              </a:solidFill>
            </a:endParaRPr>
          </a:p>
        </p:txBody>
      </p:sp>
      <p:sp>
        <p:nvSpPr>
          <p:cNvPr id="9" name="Pentágono 8"/>
          <p:cNvSpPr/>
          <p:nvPr/>
        </p:nvSpPr>
        <p:spPr>
          <a:xfrm>
            <a:off x="1439993" y="4426572"/>
            <a:ext cx="4050039" cy="108802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b="1" dirty="0" smtClean="0">
                <a:solidFill>
                  <a:schemeClr val="tx1"/>
                </a:solidFill>
              </a:rPr>
              <a:t>Se definen reglas, </a:t>
            </a:r>
            <a:r>
              <a:rPr lang="es-EC" sz="2400" b="1" dirty="0" err="1" smtClean="0">
                <a:solidFill>
                  <a:schemeClr val="tx1"/>
                </a:solidFill>
              </a:rPr>
              <a:t>subreglas</a:t>
            </a:r>
            <a:r>
              <a:rPr lang="es-EC" sz="2400" b="1" dirty="0" smtClean="0">
                <a:solidFill>
                  <a:schemeClr val="tx1"/>
                </a:solidFill>
              </a:rPr>
              <a:t> temas, idiomas, conceptos y variables</a:t>
            </a:r>
            <a:endParaRPr lang="es-EC" sz="2400" b="1" dirty="0">
              <a:solidFill>
                <a:schemeClr val="tx1"/>
              </a:solidFill>
            </a:endParaRPr>
          </a:p>
        </p:txBody>
      </p:sp>
      <p:sp>
        <p:nvSpPr>
          <p:cNvPr id="12" name="Cuadro de texto 52"/>
          <p:cNvSpPr txBox="1"/>
          <p:nvPr/>
        </p:nvSpPr>
        <p:spPr>
          <a:xfrm>
            <a:off x="5766923" y="1723141"/>
            <a:ext cx="6036833" cy="36204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#Regla de usuario</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u:(Hola) Hola, es un gusto saludarte</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u:(Es hora de dormir) si necesitamos descansar</a:t>
            </a:r>
          </a:p>
          <a:p>
            <a:pPr indent="180340"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p>
          <a:p>
            <a:pPr indent="180340"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#Regla de propósito</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proposal</a:t>
            </a: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Pasaste bien el día de hoy?</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u1:(si) Eso es genial, me alegro mucho</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u1:(no) Bueno habrá días mejores</a:t>
            </a:r>
          </a:p>
          <a:p>
            <a:pPr indent="180340" algn="l">
              <a:lnSpc>
                <a:spcPct val="2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p:txBody>
      </p:sp>
      <p:sp>
        <p:nvSpPr>
          <p:cNvPr id="2" name="Rectángulo 1"/>
          <p:cNvSpPr/>
          <p:nvPr/>
        </p:nvSpPr>
        <p:spPr>
          <a:xfrm>
            <a:off x="5950857" y="2394857"/>
            <a:ext cx="1001486" cy="333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7002589" y="2394857"/>
            <a:ext cx="2933838" cy="33382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5925734" y="1874333"/>
            <a:ext cx="1051732" cy="369332"/>
          </a:xfrm>
          <a:prstGeom prst="rect">
            <a:avLst/>
          </a:prstGeom>
          <a:noFill/>
        </p:spPr>
        <p:txBody>
          <a:bodyPr wrap="square" rtlCol="0">
            <a:spAutoFit/>
          </a:bodyPr>
          <a:lstStyle/>
          <a:p>
            <a:r>
              <a:rPr lang="es-EC" dirty="0" smtClean="0">
                <a:solidFill>
                  <a:srgbClr val="FF0000"/>
                </a:solidFill>
              </a:rPr>
              <a:t>USUARIO</a:t>
            </a:r>
            <a:endParaRPr lang="es-EC" dirty="0">
              <a:solidFill>
                <a:srgbClr val="FF0000"/>
              </a:solidFill>
            </a:endParaRPr>
          </a:p>
        </p:txBody>
      </p:sp>
      <p:sp>
        <p:nvSpPr>
          <p:cNvPr id="20" name="CuadroTexto 19"/>
          <p:cNvSpPr txBox="1"/>
          <p:nvPr/>
        </p:nvSpPr>
        <p:spPr>
          <a:xfrm>
            <a:off x="7733607" y="1874333"/>
            <a:ext cx="1051732" cy="369332"/>
          </a:xfrm>
          <a:prstGeom prst="rect">
            <a:avLst/>
          </a:prstGeom>
          <a:noFill/>
        </p:spPr>
        <p:txBody>
          <a:bodyPr wrap="square" rtlCol="0">
            <a:spAutoFit/>
          </a:bodyPr>
          <a:lstStyle/>
          <a:p>
            <a:r>
              <a:rPr lang="es-EC" dirty="0" smtClean="0">
                <a:solidFill>
                  <a:srgbClr val="002060"/>
                </a:solidFill>
              </a:rPr>
              <a:t>ROBOT</a:t>
            </a:r>
            <a:endParaRPr lang="es-EC" dirty="0">
              <a:solidFill>
                <a:srgbClr val="002060"/>
              </a:solidFill>
            </a:endParaRPr>
          </a:p>
        </p:txBody>
      </p:sp>
      <p:sp>
        <p:nvSpPr>
          <p:cNvPr id="13" name="Cuadro de texto 51"/>
          <p:cNvSpPr txBox="1"/>
          <p:nvPr/>
        </p:nvSpPr>
        <p:spPr>
          <a:xfrm>
            <a:off x="5766923" y="1723140"/>
            <a:ext cx="6036833" cy="36204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topic: ~entretenimiento ()</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language</a:t>
            </a: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spe</a:t>
            </a:r>
            <a:endParaRPr lang="es-EC" sz="1400" dirty="0">
              <a:effectLst/>
              <a:latin typeface="Courier New" panose="02070309020205020404" pitchFamily="49" charset="0"/>
              <a:ea typeface="Times New Roman" panose="02020603050405020304" pitchFamily="18" charset="0"/>
              <a:cs typeface="Courier New" panose="02070309020205020404" pitchFamily="49" charset="0"/>
            </a:endParaRP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u:(Hola) Hola, es un gusto saludarte</a:t>
            </a:r>
          </a:p>
          <a:p>
            <a:pPr indent="180340"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Times New Roman" panose="02020603050405020304" pitchFamily="18" charset="0"/>
                <a:ea typeface="Times New Roman" panose="02020603050405020304" pitchFamily="18" charset="0"/>
              </a:rPr>
              <a:t> </a:t>
            </a:r>
          </a:p>
        </p:txBody>
      </p:sp>
      <p:sp>
        <p:nvSpPr>
          <p:cNvPr id="5" name="Rectángulo 4"/>
          <p:cNvSpPr/>
          <p:nvPr/>
        </p:nvSpPr>
        <p:spPr>
          <a:xfrm>
            <a:off x="5950857" y="2685144"/>
            <a:ext cx="2960914" cy="363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9086916" y="2664358"/>
            <a:ext cx="1051732" cy="369332"/>
          </a:xfrm>
          <a:prstGeom prst="rect">
            <a:avLst/>
          </a:prstGeom>
          <a:noFill/>
        </p:spPr>
        <p:txBody>
          <a:bodyPr wrap="square" rtlCol="0">
            <a:spAutoFit/>
          </a:bodyPr>
          <a:lstStyle/>
          <a:p>
            <a:r>
              <a:rPr lang="es-EC" dirty="0" smtClean="0">
                <a:solidFill>
                  <a:srgbClr val="FF0000"/>
                </a:solidFill>
              </a:rPr>
              <a:t>TEMA</a:t>
            </a:r>
            <a:endParaRPr lang="es-EC" dirty="0">
              <a:solidFill>
                <a:srgbClr val="FF0000"/>
              </a:solidFill>
            </a:endParaRPr>
          </a:p>
        </p:txBody>
      </p:sp>
      <p:sp>
        <p:nvSpPr>
          <p:cNvPr id="25" name="Rectángulo 24"/>
          <p:cNvSpPr/>
          <p:nvPr/>
        </p:nvSpPr>
        <p:spPr>
          <a:xfrm>
            <a:off x="5950857" y="3111076"/>
            <a:ext cx="2960914" cy="378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110232" y="3120625"/>
            <a:ext cx="2370568" cy="369332"/>
          </a:xfrm>
          <a:prstGeom prst="rect">
            <a:avLst/>
          </a:prstGeom>
          <a:noFill/>
        </p:spPr>
        <p:txBody>
          <a:bodyPr wrap="square" rtlCol="0">
            <a:spAutoFit/>
          </a:bodyPr>
          <a:lstStyle/>
          <a:p>
            <a:r>
              <a:rPr lang="es-EC" dirty="0" smtClean="0">
                <a:solidFill>
                  <a:srgbClr val="FF0000"/>
                </a:solidFill>
              </a:rPr>
              <a:t>LENGUAJE ESPAÑOL</a:t>
            </a:r>
            <a:endParaRPr lang="es-EC" dirty="0">
              <a:solidFill>
                <a:srgbClr val="FF0000"/>
              </a:solidFill>
            </a:endParaRPr>
          </a:p>
        </p:txBody>
      </p:sp>
      <p:sp>
        <p:nvSpPr>
          <p:cNvPr id="15" name="Cuadro de texto 53"/>
          <p:cNvSpPr txBox="1"/>
          <p:nvPr/>
        </p:nvSpPr>
        <p:spPr>
          <a:xfrm>
            <a:off x="5766923" y="1723139"/>
            <a:ext cx="6036833" cy="36204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topic: ~entretenimiento ()</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language</a:t>
            </a: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spe</a:t>
            </a:r>
            <a:endParaRPr lang="es-EC" sz="1400" dirty="0">
              <a:effectLst/>
              <a:latin typeface="Courier New" panose="02070309020205020404" pitchFamily="49" charset="0"/>
              <a:ea typeface="Times New Roman" panose="02020603050405020304" pitchFamily="18" charset="0"/>
              <a:cs typeface="Courier New" panose="02070309020205020404" pitchFamily="49" charset="0"/>
            </a:endParaRP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concept:(saludo) [hola “buenos días” “que tal”]</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concept:(actividad) [bailar cantar]</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a:t>
            </a:r>
            <a:r>
              <a:rPr lang="es-EC" sz="1400" dirty="0">
                <a:effectLst/>
                <a:latin typeface="Courier New" panose="02070309020205020404" pitchFamily="49" charset="0"/>
                <a:cs typeface="Courier New" panose="02070309020205020404" pitchFamily="49" charset="0"/>
              </a:rPr>
              <a:t>:(~saludo) ~</a:t>
            </a:r>
            <a:r>
              <a:rPr lang="es-EC" sz="1400" dirty="0" smtClean="0">
                <a:effectLst/>
                <a:latin typeface="Courier New" panose="02070309020205020404" pitchFamily="49" charset="0"/>
                <a:cs typeface="Courier New" panose="02070309020205020404" pitchFamily="49" charset="0"/>
              </a:rPr>
              <a:t>saludo</a:t>
            </a: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a:t>
            </a:r>
            <a:r>
              <a:rPr lang="es-EC" sz="1400" dirty="0">
                <a:effectLst/>
                <a:latin typeface="Courier New" panose="02070309020205020404" pitchFamily="49" charset="0"/>
                <a:cs typeface="Courier New" panose="02070309020205020404" pitchFamily="49" charset="0"/>
              </a:rPr>
              <a:t>:(te gusta ~actividad) si me encanta ~actividad  </a:t>
            </a:r>
            <a:endParaRPr lang="es-EC" sz="1400" dirty="0">
              <a:latin typeface="Courier New" panose="02070309020205020404" pitchFamily="49" charset="0"/>
              <a:cs typeface="Courier New" panose="02070309020205020404" pitchFamily="49" charset="0"/>
            </a:endParaRPr>
          </a:p>
        </p:txBody>
      </p:sp>
      <p:sp>
        <p:nvSpPr>
          <p:cNvPr id="16" name="Cuadro de texto 55"/>
          <p:cNvSpPr txBox="1"/>
          <p:nvPr/>
        </p:nvSpPr>
        <p:spPr>
          <a:xfrm>
            <a:off x="5766923" y="1723138"/>
            <a:ext cx="6036834" cy="392021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topic: ~entretenimiento ()</a:t>
            </a: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language</a:t>
            </a: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r>
              <a:rPr lang="es-EC" sz="1400" dirty="0" err="1">
                <a:effectLst/>
                <a:latin typeface="Courier New" panose="02070309020205020404" pitchFamily="49" charset="0"/>
                <a:ea typeface="Times New Roman" panose="02020603050405020304" pitchFamily="18" charset="0"/>
                <a:cs typeface="Courier New" panose="02070309020205020404" pitchFamily="49" charset="0"/>
              </a:rPr>
              <a:t>spe</a:t>
            </a:r>
            <a:endParaRPr lang="es-EC" sz="1400" dirty="0">
              <a:effectLst/>
              <a:latin typeface="Courier New" panose="02070309020205020404" pitchFamily="49" charset="0"/>
              <a:ea typeface="Times New Roman" panose="02020603050405020304" pitchFamily="18" charset="0"/>
              <a:cs typeface="Courier New" panose="02070309020205020404" pitchFamily="49" charset="0"/>
            </a:endParaRPr>
          </a:p>
          <a:p>
            <a:pPr indent="180340" algn="l">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C" sz="1400" dirty="0">
                <a:effectLst/>
                <a:latin typeface="Courier New" panose="02070309020205020404" pitchFamily="49" charset="0"/>
                <a:ea typeface="Times New Roman" panose="02020603050405020304" pitchFamily="18" charset="0"/>
                <a:cs typeface="Courier New" panose="02070309020205020404" pitchFamily="49" charset="0"/>
              </a:rPr>
              <a:t> </a:t>
            </a:r>
          </a:p>
          <a:p>
            <a:pPr>
              <a:lnSpc>
                <a:spcPct val="150000"/>
              </a:lnSpc>
            </a:pPr>
            <a:r>
              <a:rPr lang="es-EC" sz="1400" dirty="0">
                <a:effectLst/>
                <a:latin typeface="Courier New" panose="02070309020205020404" pitchFamily="49" charset="0"/>
                <a:cs typeface="Courier New" panose="02070309020205020404" pitchFamily="49" charset="0"/>
              </a:rPr>
              <a:t>u:(hola) Hola como estas?   </a:t>
            </a:r>
            <a:endParaRPr lang="es-EC" sz="1400" dirty="0" smtClean="0">
              <a:effectLst/>
              <a:latin typeface="Courier New" panose="02070309020205020404" pitchFamily="49" charset="0"/>
              <a:cs typeface="Courier New" panose="02070309020205020404" pitchFamily="49" charset="0"/>
            </a:endParaRP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u1</a:t>
            </a:r>
            <a:r>
              <a:rPr lang="es-EC" sz="1400" dirty="0">
                <a:effectLst/>
                <a:latin typeface="Courier New" panose="02070309020205020404" pitchFamily="49" charset="0"/>
                <a:cs typeface="Courier New" panose="02070309020205020404" pitchFamily="49" charset="0"/>
              </a:rPr>
              <a:t>:(bien) me alegra mucho escucharlo   </a:t>
            </a:r>
            <a:endParaRPr lang="es-EC" sz="1400" dirty="0" smtClean="0">
              <a:effectLst/>
              <a:latin typeface="Courier New" panose="02070309020205020404" pitchFamily="49" charset="0"/>
              <a:cs typeface="Courier New" panose="02070309020205020404" pitchFamily="49" charset="0"/>
            </a:endParaRP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u1</a:t>
            </a:r>
            <a:r>
              <a:rPr lang="es-EC" sz="1400" dirty="0">
                <a:effectLst/>
                <a:latin typeface="Courier New" panose="02070309020205020404" pitchFamily="49" charset="0"/>
                <a:cs typeface="Courier New" panose="02070309020205020404" pitchFamily="49" charset="0"/>
              </a:rPr>
              <a:t>:(mal) Tranquilo, te gustaría cantar </a:t>
            </a:r>
            <a:r>
              <a:rPr lang="es-EC" sz="1400" dirty="0" smtClean="0">
                <a:effectLst/>
                <a:latin typeface="Courier New" panose="02070309020205020404" pitchFamily="49" charset="0"/>
                <a:cs typeface="Courier New" panose="02070309020205020404" pitchFamily="49" charset="0"/>
              </a:rPr>
              <a:t>conmigo?</a:t>
            </a: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u2</a:t>
            </a:r>
            <a:r>
              <a:rPr lang="es-EC" sz="1400" dirty="0">
                <a:effectLst/>
                <a:latin typeface="Courier New" panose="02070309020205020404" pitchFamily="49" charset="0"/>
                <a:cs typeface="Courier New" panose="02070309020205020404" pitchFamily="49" charset="0"/>
              </a:rPr>
              <a:t>:(si) cantemos algo </a:t>
            </a:r>
            <a:r>
              <a:rPr lang="es-EC" sz="1400" dirty="0" smtClean="0">
                <a:effectLst/>
                <a:latin typeface="Courier New" panose="02070309020205020404" pitchFamily="49" charset="0"/>
                <a:cs typeface="Courier New" panose="02070309020205020404" pitchFamily="49" charset="0"/>
              </a:rPr>
              <a:t>divertido</a:t>
            </a:r>
          </a:p>
          <a:p>
            <a:pPr>
              <a:lnSpc>
                <a:spcPct val="150000"/>
              </a:lnSpc>
            </a:pPr>
            <a:r>
              <a:rPr lang="es-EC" sz="1400" dirty="0" smtClean="0">
                <a:effectLst/>
                <a:latin typeface="Courier New" panose="02070309020205020404" pitchFamily="49" charset="0"/>
                <a:cs typeface="Courier New" panose="02070309020205020404" pitchFamily="49" charset="0"/>
              </a:rPr>
              <a:t> </a:t>
            </a: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u3:(si</a:t>
            </a:r>
            <a:r>
              <a:rPr lang="es-EC" sz="1400" dirty="0">
                <a:effectLst/>
                <a:latin typeface="Courier New" panose="02070309020205020404" pitchFamily="49" charset="0"/>
                <a:cs typeface="Courier New" panose="02070309020205020404" pitchFamily="49" charset="0"/>
              </a:rPr>
              <a:t>) $</a:t>
            </a:r>
            <a:r>
              <a:rPr lang="es-EC" sz="1400" dirty="0" err="1">
                <a:effectLst/>
                <a:latin typeface="Courier New" panose="02070309020205020404" pitchFamily="49" charset="0"/>
                <a:cs typeface="Courier New" panose="02070309020205020404" pitchFamily="49" charset="0"/>
              </a:rPr>
              <a:t>cancion</a:t>
            </a:r>
            <a:r>
              <a:rPr lang="es-EC" sz="1400" dirty="0">
                <a:effectLst/>
                <a:latin typeface="Courier New" panose="02070309020205020404" pitchFamily="49" charset="0"/>
                <a:cs typeface="Courier New" panose="02070309020205020404" pitchFamily="49" charset="0"/>
              </a:rPr>
              <a:t>	   </a:t>
            </a:r>
            <a:endParaRPr lang="es-EC" sz="1400" dirty="0" smtClean="0">
              <a:effectLst/>
              <a:latin typeface="Courier New" panose="02070309020205020404" pitchFamily="49" charset="0"/>
              <a:cs typeface="Courier New" panose="02070309020205020404" pitchFamily="49" charset="0"/>
            </a:endParaRP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u3</a:t>
            </a:r>
            <a:r>
              <a:rPr lang="es-EC" sz="1400" dirty="0">
                <a:effectLst/>
                <a:latin typeface="Courier New" panose="02070309020205020404" pitchFamily="49" charset="0"/>
                <a:cs typeface="Courier New" panose="02070309020205020404" pitchFamily="49" charset="0"/>
              </a:rPr>
              <a:t>:(no) hoy solo pondré algo </a:t>
            </a:r>
            <a:r>
              <a:rPr lang="es-EC" sz="1400" dirty="0" smtClean="0">
                <a:effectLst/>
                <a:latin typeface="Courier New" panose="02070309020205020404" pitchFamily="49" charset="0"/>
                <a:cs typeface="Courier New" panose="02070309020205020404" pitchFamily="49" charset="0"/>
              </a:rPr>
              <a:t>divertido</a:t>
            </a: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u2</a:t>
            </a:r>
            <a:r>
              <a:rPr lang="es-EC" sz="1400" dirty="0">
                <a:effectLst/>
                <a:latin typeface="Courier New" panose="02070309020205020404" pitchFamily="49" charset="0"/>
                <a:cs typeface="Courier New" panose="02070309020205020404" pitchFamily="49" charset="0"/>
              </a:rPr>
              <a:t>:(no) entonces probemos bailando	</a:t>
            </a:r>
            <a:endParaRPr lang="es-EC" sz="1400" dirty="0" smtClean="0">
              <a:effectLst/>
              <a:latin typeface="Courier New" panose="02070309020205020404" pitchFamily="49" charset="0"/>
              <a:cs typeface="Courier New" panose="02070309020205020404" pitchFamily="49" charset="0"/>
            </a:endParaRP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   </a:t>
            </a:r>
            <a:r>
              <a:rPr lang="es-EC" sz="1400" dirty="0">
                <a:effectLst/>
                <a:latin typeface="Courier New" panose="02070309020205020404" pitchFamily="49" charset="0"/>
                <a:cs typeface="Courier New" panose="02070309020205020404" pitchFamily="49" charset="0"/>
              </a:rPr>
              <a:t>u3: (si) mírame bailar $baile	</a:t>
            </a:r>
            <a:endParaRPr lang="es-EC" sz="1400" dirty="0" smtClean="0">
              <a:effectLst/>
              <a:latin typeface="Courier New" panose="02070309020205020404" pitchFamily="49" charset="0"/>
              <a:cs typeface="Courier New" panose="02070309020205020404" pitchFamily="49" charset="0"/>
            </a:endParaRPr>
          </a:p>
          <a:p>
            <a:pPr>
              <a:lnSpc>
                <a:spcPct val="150000"/>
              </a:lnSpc>
            </a:pPr>
            <a:r>
              <a:rPr lang="es-EC" sz="1400" dirty="0">
                <a:latin typeface="Courier New" panose="02070309020205020404" pitchFamily="49" charset="0"/>
                <a:cs typeface="Courier New" panose="02070309020205020404" pitchFamily="49" charset="0"/>
              </a:rPr>
              <a:t> </a:t>
            </a:r>
            <a:r>
              <a:rPr lang="es-EC" sz="1400" dirty="0" smtClean="0">
                <a:latin typeface="Courier New" panose="02070309020205020404" pitchFamily="49" charset="0"/>
                <a:cs typeface="Courier New" panose="02070309020205020404" pitchFamily="49" charset="0"/>
              </a:rPr>
              <a:t>    </a:t>
            </a:r>
            <a:r>
              <a:rPr lang="es-EC" sz="1400" dirty="0" smtClean="0">
                <a:effectLst/>
                <a:latin typeface="Courier New" panose="02070309020205020404" pitchFamily="49" charset="0"/>
                <a:cs typeface="Courier New" panose="02070309020205020404" pitchFamily="49" charset="0"/>
              </a:rPr>
              <a:t>   </a:t>
            </a:r>
            <a:r>
              <a:rPr lang="es-EC" sz="1400" dirty="0">
                <a:effectLst/>
                <a:latin typeface="Courier New" panose="02070309020205020404" pitchFamily="49" charset="0"/>
                <a:cs typeface="Courier New" panose="02070309020205020404" pitchFamily="49" charset="0"/>
              </a:rPr>
              <a:t>u3: (no) levanta esos ánimos </a:t>
            </a:r>
            <a:endParaRPr lang="es-EC" sz="1400" dirty="0">
              <a:latin typeface="Courier New" panose="02070309020205020404" pitchFamily="49" charset="0"/>
              <a:cs typeface="Courier New" panose="02070309020205020404" pitchFamily="49" charset="0"/>
            </a:endParaRPr>
          </a:p>
        </p:txBody>
      </p:sp>
      <p:sp>
        <p:nvSpPr>
          <p:cNvPr id="6" name="Rectángulo 5"/>
          <p:cNvSpPr/>
          <p:nvPr/>
        </p:nvSpPr>
        <p:spPr>
          <a:xfrm>
            <a:off x="5766923" y="2715759"/>
            <a:ext cx="3144848" cy="382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CuadroTexto 26"/>
          <p:cNvSpPr txBox="1"/>
          <p:nvPr/>
        </p:nvSpPr>
        <p:spPr>
          <a:xfrm>
            <a:off x="8166727" y="2346427"/>
            <a:ext cx="1051732" cy="369332"/>
          </a:xfrm>
          <a:prstGeom prst="rect">
            <a:avLst/>
          </a:prstGeom>
          <a:noFill/>
        </p:spPr>
        <p:txBody>
          <a:bodyPr wrap="square" rtlCol="0">
            <a:spAutoFit/>
          </a:bodyPr>
          <a:lstStyle/>
          <a:p>
            <a:r>
              <a:rPr lang="es-EC" dirty="0" smtClean="0">
                <a:solidFill>
                  <a:srgbClr val="FF0000"/>
                </a:solidFill>
              </a:rPr>
              <a:t>REGLA</a:t>
            </a:r>
            <a:endParaRPr lang="es-EC" dirty="0">
              <a:solidFill>
                <a:srgbClr val="FF0000"/>
              </a:solidFill>
            </a:endParaRPr>
          </a:p>
        </p:txBody>
      </p:sp>
      <p:sp>
        <p:nvSpPr>
          <p:cNvPr id="28" name="Rectángulo 27"/>
          <p:cNvSpPr/>
          <p:nvPr/>
        </p:nvSpPr>
        <p:spPr>
          <a:xfrm>
            <a:off x="6044658" y="3142370"/>
            <a:ext cx="5131342" cy="5913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CuadroTexto 28"/>
          <p:cNvSpPr txBox="1"/>
          <p:nvPr/>
        </p:nvSpPr>
        <p:spPr>
          <a:xfrm>
            <a:off x="10138647" y="2762305"/>
            <a:ext cx="1540613" cy="369332"/>
          </a:xfrm>
          <a:prstGeom prst="rect">
            <a:avLst/>
          </a:prstGeom>
          <a:noFill/>
        </p:spPr>
        <p:txBody>
          <a:bodyPr wrap="square" rtlCol="0">
            <a:spAutoFit/>
          </a:bodyPr>
          <a:lstStyle/>
          <a:p>
            <a:r>
              <a:rPr lang="es-EC" dirty="0" smtClean="0">
                <a:solidFill>
                  <a:srgbClr val="002060"/>
                </a:solidFill>
              </a:rPr>
              <a:t>SUBREGLA #1</a:t>
            </a:r>
            <a:endParaRPr lang="es-EC" dirty="0">
              <a:solidFill>
                <a:srgbClr val="002060"/>
              </a:solidFill>
            </a:endParaRPr>
          </a:p>
        </p:txBody>
      </p:sp>
      <p:sp>
        <p:nvSpPr>
          <p:cNvPr id="30" name="Rectángulo 29"/>
          <p:cNvSpPr/>
          <p:nvPr/>
        </p:nvSpPr>
        <p:spPr>
          <a:xfrm>
            <a:off x="6346100" y="3742576"/>
            <a:ext cx="3792547" cy="31735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p:cNvSpPr/>
          <p:nvPr/>
        </p:nvSpPr>
        <p:spPr>
          <a:xfrm>
            <a:off x="6363199" y="4640304"/>
            <a:ext cx="3792547" cy="31735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10162177" y="3727929"/>
            <a:ext cx="1540613" cy="369332"/>
          </a:xfrm>
          <a:prstGeom prst="rect">
            <a:avLst/>
          </a:prstGeom>
          <a:noFill/>
        </p:spPr>
        <p:txBody>
          <a:bodyPr wrap="square" rtlCol="0">
            <a:spAutoFit/>
          </a:bodyPr>
          <a:lstStyle/>
          <a:p>
            <a:r>
              <a:rPr lang="es-EC" dirty="0" smtClean="0">
                <a:solidFill>
                  <a:schemeClr val="accent2">
                    <a:lumMod val="75000"/>
                  </a:schemeClr>
                </a:solidFill>
              </a:rPr>
              <a:t>SUBREGLA #2</a:t>
            </a:r>
            <a:endParaRPr lang="es-EC" dirty="0">
              <a:solidFill>
                <a:schemeClr val="accent2">
                  <a:lumMod val="75000"/>
                </a:schemeClr>
              </a:solidFill>
            </a:endParaRPr>
          </a:p>
        </p:txBody>
      </p:sp>
      <p:sp>
        <p:nvSpPr>
          <p:cNvPr id="33" name="CuadroTexto 32"/>
          <p:cNvSpPr txBox="1"/>
          <p:nvPr/>
        </p:nvSpPr>
        <p:spPr>
          <a:xfrm>
            <a:off x="10162936" y="4640304"/>
            <a:ext cx="1540613" cy="369332"/>
          </a:xfrm>
          <a:prstGeom prst="rect">
            <a:avLst/>
          </a:prstGeom>
          <a:noFill/>
        </p:spPr>
        <p:txBody>
          <a:bodyPr wrap="square" rtlCol="0">
            <a:spAutoFit/>
          </a:bodyPr>
          <a:lstStyle/>
          <a:p>
            <a:r>
              <a:rPr lang="es-EC" dirty="0" smtClean="0">
                <a:solidFill>
                  <a:schemeClr val="accent2">
                    <a:lumMod val="75000"/>
                  </a:schemeClr>
                </a:solidFill>
              </a:rPr>
              <a:t>SUBREGLA #2</a:t>
            </a:r>
            <a:endParaRPr lang="es-EC" dirty="0">
              <a:solidFill>
                <a:schemeClr val="accent2">
                  <a:lumMod val="75000"/>
                </a:schemeClr>
              </a:solidFill>
            </a:endParaRPr>
          </a:p>
        </p:txBody>
      </p:sp>
    </p:spTree>
    <p:extLst>
      <p:ext uri="{BB962C8B-B14F-4D97-AF65-F5344CB8AC3E}">
        <p14:creationId xmlns:p14="http://schemas.microsoft.com/office/powerpoint/2010/main" val="6884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2" grpId="0" animBg="1"/>
      <p:bldP spid="17" grpId="0" animBg="1"/>
      <p:bldP spid="4" grpId="0"/>
      <p:bldP spid="20" grpId="0"/>
      <p:bldP spid="13" grpId="0" animBg="1"/>
      <p:bldP spid="5" grpId="0" animBg="1"/>
      <p:bldP spid="24" grpId="0"/>
      <p:bldP spid="25" grpId="0" animBg="1"/>
      <p:bldP spid="26" grpId="0"/>
      <p:bldP spid="15" grpId="0" animBg="1"/>
      <p:bldP spid="16" grpId="0" animBg="1"/>
      <p:bldP spid="6" grpId="0" animBg="1"/>
      <p:bldP spid="27" grpId="0"/>
      <p:bldP spid="28" grpId="0" animBg="1"/>
      <p:bldP spid="29" grpId="0"/>
      <p:bldP spid="30" grpId="0" animBg="1"/>
      <p:bldP spid="31" grpId="0" animBg="1"/>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386" y="990155"/>
            <a:ext cx="9377925" cy="5843326"/>
          </a:xfrm>
          <a:prstGeom prst="rect">
            <a:avLst/>
          </a:prstGeom>
        </p:spPr>
      </p:pic>
      <p:pic>
        <p:nvPicPr>
          <p:cNvPr id="18" name="Picture 2" descr="http://blogs.espe.edu.ec/wp-content/uploads/2013/09/Logo-RP-UFA-ES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27</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596071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4. Funcionamiento del Sistema</a:t>
            </a:r>
            <a:endParaRPr lang="es-EC" b="1" dirty="0"/>
          </a:p>
        </p:txBody>
      </p:sp>
      <p:sp>
        <p:nvSpPr>
          <p:cNvPr id="32" name="18 Rectángulo"/>
          <p:cNvSpPr/>
          <p:nvPr/>
        </p:nvSpPr>
        <p:spPr bwMode="auto">
          <a:xfrm>
            <a:off x="173833" y="990155"/>
            <a:ext cx="2075882" cy="780588"/>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Reconocimiento Facial</a:t>
            </a:r>
            <a:endParaRPr lang="es-EC" b="1" dirty="0"/>
          </a:p>
        </p:txBody>
      </p:sp>
    </p:spTree>
    <p:extLst>
      <p:ext uri="{BB962C8B-B14F-4D97-AF65-F5344CB8AC3E}">
        <p14:creationId xmlns:p14="http://schemas.microsoft.com/office/powerpoint/2010/main" val="106270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28</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596071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4. Funcionamiento del Sistema</a:t>
            </a:r>
            <a:endParaRPr lang="es-EC" b="1"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831" y="815975"/>
            <a:ext cx="6600825" cy="5905500"/>
          </a:xfrm>
          <a:prstGeom prst="rect">
            <a:avLst/>
          </a:prstGeom>
        </p:spPr>
      </p:pic>
      <p:sp>
        <p:nvSpPr>
          <p:cNvPr id="8" name="18 Rectángulo"/>
          <p:cNvSpPr/>
          <p:nvPr/>
        </p:nvSpPr>
        <p:spPr bwMode="auto">
          <a:xfrm>
            <a:off x="173833" y="990155"/>
            <a:ext cx="2075882" cy="780588"/>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Dialogo 1</a:t>
            </a:r>
            <a:endParaRPr lang="es-EC" b="1" dirty="0"/>
          </a:p>
        </p:txBody>
      </p:sp>
    </p:spTree>
    <p:extLst>
      <p:ext uri="{BB962C8B-B14F-4D97-AF65-F5344CB8AC3E}">
        <p14:creationId xmlns:p14="http://schemas.microsoft.com/office/powerpoint/2010/main" val="2277835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705" y="815975"/>
            <a:ext cx="9305925" cy="5905500"/>
          </a:xfrm>
          <a:prstGeom prst="rect">
            <a:avLst/>
          </a:prstGeom>
        </p:spPr>
      </p:pic>
      <p:pic>
        <p:nvPicPr>
          <p:cNvPr id="18" name="Picture 2" descr="http://blogs.espe.edu.ec/wp-content/uploads/2013/09/Logo-RP-UFA-ES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29</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596071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4. Funcionamiento del Sistema</a:t>
            </a:r>
            <a:endParaRPr lang="es-EC" b="1" dirty="0"/>
          </a:p>
        </p:txBody>
      </p:sp>
      <p:sp>
        <p:nvSpPr>
          <p:cNvPr id="8" name="18 Rectángulo"/>
          <p:cNvSpPr/>
          <p:nvPr/>
        </p:nvSpPr>
        <p:spPr bwMode="auto">
          <a:xfrm>
            <a:off x="173833" y="990155"/>
            <a:ext cx="2075882" cy="780588"/>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Dialogo 2</a:t>
            </a:r>
            <a:endParaRPr lang="es-EC" b="1" dirty="0"/>
          </a:p>
        </p:txBody>
      </p:sp>
    </p:spTree>
    <p:extLst>
      <p:ext uri="{BB962C8B-B14F-4D97-AF65-F5344CB8AC3E}">
        <p14:creationId xmlns:p14="http://schemas.microsoft.com/office/powerpoint/2010/main" val="3031224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953500" y="6356350"/>
            <a:ext cx="2743200" cy="365125"/>
          </a:xfrm>
        </p:spPr>
        <p:txBody>
          <a:bodyPr/>
          <a:lstStyle/>
          <a:p>
            <a:pPr>
              <a:defRPr/>
            </a:pPr>
            <a:fld id="{E8D88C74-0DDE-8F40-A44E-D6CE8BB2242F}" type="slidenum">
              <a:rPr lang="es-ES" smtClean="0"/>
              <a:pPr>
                <a:defRPr/>
              </a:pPr>
              <a:t>3</a:t>
            </a:fld>
            <a:endParaRPr lang="es-ES" sz="1600">
              <a:solidFill>
                <a:srgbClr val="888888"/>
              </a:solidFill>
            </a:endParaRPr>
          </a:p>
        </p:txBody>
      </p:sp>
      <p:sp>
        <p:nvSpPr>
          <p:cNvPr id="2" name="CuadroTexto 1"/>
          <p:cNvSpPr txBox="1"/>
          <p:nvPr/>
        </p:nvSpPr>
        <p:spPr>
          <a:xfrm>
            <a:off x="880796" y="1702383"/>
            <a:ext cx="4524883" cy="400110"/>
          </a:xfrm>
          <a:prstGeom prst="rect">
            <a:avLst/>
          </a:prstGeom>
          <a:noFill/>
          <a:ln w="38100">
            <a:noFill/>
          </a:ln>
        </p:spPr>
        <p:txBody>
          <a:bodyPr wrap="square" rtlCol="0">
            <a:spAutoFit/>
          </a:bodyPr>
          <a:lstStyle/>
          <a:p>
            <a:r>
              <a:rPr lang="es-EC" sz="2000" b="1" dirty="0" smtClean="0"/>
              <a:t>I. Generalidades del Proyecto</a:t>
            </a:r>
            <a:endParaRPr lang="es-EC" sz="2000" b="1" dirty="0"/>
          </a:p>
        </p:txBody>
      </p:sp>
      <p:sp>
        <p:nvSpPr>
          <p:cNvPr id="12" name="CuadroTexto 11"/>
          <p:cNvSpPr txBox="1"/>
          <p:nvPr/>
        </p:nvSpPr>
        <p:spPr>
          <a:xfrm>
            <a:off x="880795" y="3386351"/>
            <a:ext cx="4524883" cy="400110"/>
          </a:xfrm>
          <a:prstGeom prst="rect">
            <a:avLst/>
          </a:prstGeom>
          <a:noFill/>
          <a:ln w="38100">
            <a:noFill/>
          </a:ln>
        </p:spPr>
        <p:txBody>
          <a:bodyPr wrap="square" rtlCol="0">
            <a:spAutoFit/>
          </a:bodyPr>
          <a:lstStyle/>
          <a:p>
            <a:r>
              <a:rPr lang="es-EC" sz="2000" b="1" dirty="0" smtClean="0"/>
              <a:t>II. Desarrollo del Proyecto</a:t>
            </a:r>
            <a:endParaRPr lang="es-EC" sz="2000" b="1" dirty="0"/>
          </a:p>
        </p:txBody>
      </p:sp>
      <p:sp>
        <p:nvSpPr>
          <p:cNvPr id="13" name="CuadroTexto 12"/>
          <p:cNvSpPr txBox="1"/>
          <p:nvPr/>
        </p:nvSpPr>
        <p:spPr>
          <a:xfrm>
            <a:off x="7171817" y="1702383"/>
            <a:ext cx="4524883" cy="400110"/>
          </a:xfrm>
          <a:prstGeom prst="rect">
            <a:avLst/>
          </a:prstGeom>
          <a:noFill/>
          <a:ln w="38100">
            <a:noFill/>
          </a:ln>
        </p:spPr>
        <p:txBody>
          <a:bodyPr wrap="square" rtlCol="0">
            <a:spAutoFit/>
          </a:bodyPr>
          <a:lstStyle/>
          <a:p>
            <a:r>
              <a:rPr lang="es-EC" sz="2000" b="1" dirty="0" smtClean="0"/>
              <a:t>III. Pruebas Experimentales y Resultados</a:t>
            </a:r>
            <a:endParaRPr lang="es-EC" sz="2000" b="1" dirty="0"/>
          </a:p>
        </p:txBody>
      </p:sp>
      <p:sp>
        <p:nvSpPr>
          <p:cNvPr id="11" name="CuadroTexto 10"/>
          <p:cNvSpPr txBox="1"/>
          <p:nvPr/>
        </p:nvSpPr>
        <p:spPr>
          <a:xfrm>
            <a:off x="880796" y="3786461"/>
            <a:ext cx="5454782" cy="1569660"/>
          </a:xfrm>
          <a:prstGeom prst="rect">
            <a:avLst/>
          </a:prstGeom>
          <a:noFill/>
        </p:spPr>
        <p:txBody>
          <a:bodyPr wrap="square" rtlCol="0">
            <a:spAutoFit/>
          </a:bodyPr>
          <a:lstStyle/>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Elementos del sistema</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Generación de movimientos</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Detección Facial</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Sistema de diálogo</a:t>
            </a:r>
          </a:p>
        </p:txBody>
      </p:sp>
      <p:sp>
        <p:nvSpPr>
          <p:cNvPr id="4" name="Rectángulo 3"/>
          <p:cNvSpPr/>
          <p:nvPr/>
        </p:nvSpPr>
        <p:spPr>
          <a:xfrm>
            <a:off x="6792821" y="2389657"/>
            <a:ext cx="6096000" cy="1569660"/>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Pruebas </a:t>
            </a:r>
            <a:r>
              <a:rPr lang="es-EC" sz="1600" dirty="0" smtClean="0">
                <a:latin typeface="Times New Roman" panose="02020603050405020304" pitchFamily="18" charset="0"/>
                <a:cs typeface="Times New Roman" panose="02020603050405020304" pitchFamily="18" charset="0"/>
              </a:rPr>
              <a:t>generales</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Pruebas Individuales</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Resultados</a:t>
            </a:r>
            <a:endParaRPr lang="es-EC" sz="1600" dirty="0">
              <a:latin typeface="Times New Roman" panose="02020603050405020304" pitchFamily="18" charset="0"/>
              <a:cs typeface="Times New Roman" panose="02020603050405020304" pitchFamily="18" charset="0"/>
            </a:endParaRPr>
          </a:p>
          <a:p>
            <a:pPr>
              <a:lnSpc>
                <a:spcPct val="150000"/>
              </a:lnSpc>
            </a:pPr>
            <a:endParaRPr lang="es-EC" sz="1600" dirty="0">
              <a:latin typeface="Times New Roman" panose="02020603050405020304" pitchFamily="18" charset="0"/>
              <a:cs typeface="Times New Roman" panose="02020603050405020304" pitchFamily="18" charset="0"/>
            </a:endParaRPr>
          </a:p>
        </p:txBody>
      </p:sp>
      <p:sp>
        <p:nvSpPr>
          <p:cNvPr id="5" name="Rectángulo 4"/>
          <p:cNvSpPr/>
          <p:nvPr/>
        </p:nvSpPr>
        <p:spPr>
          <a:xfrm>
            <a:off x="880795" y="2135474"/>
            <a:ext cx="6096000" cy="830997"/>
          </a:xfrm>
          <a:prstGeom prst="rect">
            <a:avLst/>
          </a:prstGeom>
        </p:spPr>
        <p:txBody>
          <a:bodyPr>
            <a:spAutoFit/>
          </a:bodyPr>
          <a:lstStyle/>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Antecedentes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Elementos del Robot</a:t>
            </a:r>
          </a:p>
        </p:txBody>
      </p:sp>
      <p:sp>
        <p:nvSpPr>
          <p:cNvPr id="14" name="CuadroTexto 13"/>
          <p:cNvSpPr txBox="1"/>
          <p:nvPr/>
        </p:nvSpPr>
        <p:spPr>
          <a:xfrm>
            <a:off x="7171816" y="3748301"/>
            <a:ext cx="4524883" cy="400110"/>
          </a:xfrm>
          <a:prstGeom prst="rect">
            <a:avLst/>
          </a:prstGeom>
          <a:noFill/>
          <a:ln w="38100">
            <a:noFill/>
          </a:ln>
        </p:spPr>
        <p:txBody>
          <a:bodyPr wrap="square" rtlCol="0">
            <a:spAutoFit/>
          </a:bodyPr>
          <a:lstStyle/>
          <a:p>
            <a:r>
              <a:rPr lang="es-EC" sz="2000" b="1" dirty="0" smtClean="0"/>
              <a:t>IV. Conclusiones y recomendaciones</a:t>
            </a:r>
            <a:endParaRPr lang="es-EC" sz="2000" b="1" dirty="0"/>
          </a:p>
        </p:txBody>
      </p:sp>
    </p:spTree>
    <p:extLst>
      <p:ext uri="{BB962C8B-B14F-4D97-AF65-F5344CB8AC3E}">
        <p14:creationId xmlns:p14="http://schemas.microsoft.com/office/powerpoint/2010/main" val="196312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30</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6" name="Rectángulo 5"/>
          <p:cNvSpPr/>
          <p:nvPr/>
        </p:nvSpPr>
        <p:spPr>
          <a:xfrm>
            <a:off x="1519920" y="2353689"/>
            <a:ext cx="9119049" cy="1754326"/>
          </a:xfrm>
          <a:prstGeom prst="rect">
            <a:avLst/>
          </a:prstGeom>
        </p:spPr>
        <p:txBody>
          <a:bodyPr wrap="square">
            <a:spAutoFit/>
          </a:bodyPr>
          <a:lstStyle/>
          <a:p>
            <a:pPr lvl="0" algn="just">
              <a:lnSpc>
                <a:spcPct val="150000"/>
              </a:lnSpc>
              <a:spcAft>
                <a:spcPts val="800"/>
              </a:spcAft>
            </a:pPr>
            <a:r>
              <a:rPr lang="es-ES" dirty="0"/>
              <a:t>Las pruebas se desarrollan con el objetivo de conocer el funcionamiento real de las funciones básicas de interacción implementadas sobre el robot humanoide NAO y de esta manera determinar si es posible obtener un robot que sea capaz de interactuar y persuadir a los usuarios para realizar actividades enfocadas al entretenimiento. </a:t>
            </a:r>
            <a:endParaRPr lang="es-EC" dirty="0">
              <a:latin typeface="Times New Roman" panose="02020603050405020304" pitchFamily="18" charset="0"/>
              <a:ea typeface="Calibri" panose="020F0502020204030204" pitchFamily="34" charset="0"/>
            </a:endParaRP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Pruebas Generales</a:t>
            </a:r>
            <a:endParaRPr lang="es-EC" b="1" dirty="0"/>
          </a:p>
        </p:txBody>
      </p:sp>
    </p:spTree>
    <p:extLst>
      <p:ext uri="{BB962C8B-B14F-4D97-AF65-F5344CB8AC3E}">
        <p14:creationId xmlns:p14="http://schemas.microsoft.com/office/powerpoint/2010/main" val="140234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31</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Pruebas Generales</a:t>
            </a:r>
            <a:endParaRPr lang="es-EC" b="1" dirty="0"/>
          </a:p>
        </p:txBody>
      </p:sp>
      <p:sp>
        <p:nvSpPr>
          <p:cNvPr id="11" name="Rectángulo 10"/>
          <p:cNvSpPr/>
          <p:nvPr/>
        </p:nvSpPr>
        <p:spPr>
          <a:xfrm>
            <a:off x="7772380" y="1733551"/>
            <a:ext cx="3988250" cy="2125390"/>
          </a:xfrm>
          <a:prstGeom prst="rect">
            <a:avLst/>
          </a:prstGeom>
        </p:spPr>
        <p:txBody>
          <a:bodyPr wrap="square">
            <a:spAutoFit/>
          </a:bodyPr>
          <a:lstStyle/>
          <a:p>
            <a:pPr lvl="0" algn="just">
              <a:lnSpc>
                <a:spcPct val="150000"/>
              </a:lnSpc>
              <a:spcAft>
                <a:spcPts val="800"/>
              </a:spcAft>
            </a:pPr>
            <a:r>
              <a:rPr lang="es-ES" dirty="0" smtClean="0"/>
              <a:t>Las primeras experimentaciones, se las realiza de manera grupal con el objetivo de conocer si las actividades programadas son entretenidas para los usuarios.</a:t>
            </a:r>
            <a:endParaRPr lang="es-EC" dirty="0">
              <a:latin typeface="Times New Roman" panose="02020603050405020304" pitchFamily="18" charset="0"/>
              <a:ea typeface="Calibri" panose="020F0502020204030204" pitchFamily="34" charset="0"/>
            </a:endParaRPr>
          </a:p>
        </p:txBody>
      </p:sp>
      <p:pic>
        <p:nvPicPr>
          <p:cNvPr id="5122" name="Picture 2" descr="WhatsApp Image 2018-06-14 at 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03" y="1733551"/>
            <a:ext cx="7075586" cy="39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515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32</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Pruebas Generales</a:t>
            </a:r>
            <a:endParaRPr lang="es-EC" b="1" dirty="0"/>
          </a:p>
        </p:txBody>
      </p:sp>
      <p:pic>
        <p:nvPicPr>
          <p:cNvPr id="6146" name="Picture 2" descr="WhatsApp Image 2018-06-22 at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428" y="1733550"/>
            <a:ext cx="3112458" cy="41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C:\Users\Fabricio\AppData\Local\Microsoft\Windows\INetCache\Content.Word\WhatsApp Image 2018-06-22 at 21.55.00.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7886" y="1733549"/>
            <a:ext cx="3077028" cy="4151267"/>
          </a:xfrm>
          <a:prstGeom prst="rect">
            <a:avLst/>
          </a:prstGeom>
          <a:noFill/>
          <a:ln>
            <a:noFill/>
          </a:ln>
        </p:spPr>
      </p:pic>
      <p:sp>
        <p:nvSpPr>
          <p:cNvPr id="12" name="Rectángulo 11"/>
          <p:cNvSpPr/>
          <p:nvPr/>
        </p:nvSpPr>
        <p:spPr>
          <a:xfrm>
            <a:off x="7772380" y="1733551"/>
            <a:ext cx="3988250" cy="2125390"/>
          </a:xfrm>
          <a:prstGeom prst="rect">
            <a:avLst/>
          </a:prstGeom>
        </p:spPr>
        <p:txBody>
          <a:bodyPr wrap="square">
            <a:spAutoFit/>
          </a:bodyPr>
          <a:lstStyle/>
          <a:p>
            <a:pPr lvl="0" algn="just">
              <a:lnSpc>
                <a:spcPct val="150000"/>
              </a:lnSpc>
              <a:spcAft>
                <a:spcPts val="800"/>
              </a:spcAft>
            </a:pPr>
            <a:r>
              <a:rPr lang="es-ES" dirty="0" smtClean="0"/>
              <a:t>Las primeras experimentaciones, se las realiza de manera grupal con el objetivo de conocer si las actividades programadas son entretenidas para los usuarios.</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98475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33</a:t>
            </a:fld>
            <a:endParaRPr lang="es-ES" sz="1600" dirty="0">
              <a:solidFill>
                <a:srgbClr val="888888"/>
              </a:solidFill>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sp>
        <p:nvSpPr>
          <p:cNvPr id="5" name="Rectángulo 4"/>
          <p:cNvSpPr/>
          <p:nvPr/>
        </p:nvSpPr>
        <p:spPr>
          <a:xfrm>
            <a:off x="1399729" y="1332271"/>
            <a:ext cx="9695542" cy="923330"/>
          </a:xfrm>
          <a:prstGeom prst="rect">
            <a:avLst/>
          </a:prstGeom>
        </p:spPr>
        <p:txBody>
          <a:bodyPr wrap="square">
            <a:spAutoFit/>
          </a:bodyPr>
          <a:lstStyle/>
          <a:p>
            <a:pPr algn="just"/>
            <a:r>
              <a:rPr lang="es-ES" dirty="0">
                <a:latin typeface="Times New Roman" panose="02020603050405020304" pitchFamily="18" charset="0"/>
                <a:ea typeface="Times New Roman" panose="02020603050405020304" pitchFamily="18" charset="0"/>
              </a:rPr>
              <a:t>Para evaluar el  desempeño de la propuesta del desarrollo de un sistema básico de robótica de entretenimiento persuasivo la cual se desarrolla en este trabajo, se ha planteado las pruebas experimentales para diferentes grupos de edades </a:t>
            </a:r>
            <a:r>
              <a:rPr lang="es-ES" dirty="0" smtClean="0">
                <a:latin typeface="Times New Roman" panose="02020603050405020304" pitchFamily="18" charset="0"/>
                <a:ea typeface="Times New Roman" panose="02020603050405020304" pitchFamily="18" charset="0"/>
              </a:rPr>
              <a:t>para una muestra de 20 usuarios.</a:t>
            </a:r>
            <a:endParaRPr lang="es-EC" dirty="0"/>
          </a:p>
        </p:txBody>
      </p:sp>
      <p:sp>
        <p:nvSpPr>
          <p:cNvPr id="13" name="CuadroTexto 12"/>
          <p:cNvSpPr txBox="1"/>
          <p:nvPr/>
        </p:nvSpPr>
        <p:spPr>
          <a:xfrm>
            <a:off x="1399729" y="2455369"/>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Parámetros a evaluar</a:t>
            </a:r>
            <a:endParaRPr lang="es-EC" b="1" dirty="0">
              <a:effectLst>
                <a:outerShdw blurRad="38100" dist="38100" dir="2700000" algn="tl">
                  <a:srgbClr val="000000">
                    <a:alpha val="43137"/>
                  </a:srgbClr>
                </a:outerShdw>
              </a:effectLst>
            </a:endParaRPr>
          </a:p>
        </p:txBody>
      </p:sp>
      <p:grpSp>
        <p:nvGrpSpPr>
          <p:cNvPr id="15" name="Grupo 14"/>
          <p:cNvGrpSpPr/>
          <p:nvPr/>
        </p:nvGrpSpPr>
        <p:grpSpPr>
          <a:xfrm>
            <a:off x="4680698" y="3351891"/>
            <a:ext cx="3287645" cy="746320"/>
            <a:chOff x="3790297" y="902354"/>
            <a:chExt cx="1419948" cy="1135959"/>
          </a:xfrm>
          <a:effectLst>
            <a:glow>
              <a:schemeClr val="accent1"/>
            </a:glow>
          </a:effectLst>
        </p:grpSpPr>
        <p:sp>
          <p:nvSpPr>
            <p:cNvPr id="16" name="Rectángulo redondeado 15"/>
            <p:cNvSpPr/>
            <p:nvPr/>
          </p:nvSpPr>
          <p:spPr>
            <a:xfrm>
              <a:off x="3790297" y="902354"/>
              <a:ext cx="1419948" cy="1135959"/>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7" name="Rectángulo 16"/>
            <p:cNvSpPr/>
            <p:nvPr/>
          </p:nvSpPr>
          <p:spPr>
            <a:xfrm>
              <a:off x="3823568" y="935625"/>
              <a:ext cx="1353406" cy="106941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Entretenimiento</a:t>
              </a:r>
              <a:endParaRPr lang="es-EC" sz="2000" kern="1200" dirty="0">
                <a:solidFill>
                  <a:schemeClr val="tx1"/>
                </a:solidFill>
              </a:endParaRPr>
            </a:p>
          </p:txBody>
        </p:sp>
      </p:grpSp>
      <p:grpSp>
        <p:nvGrpSpPr>
          <p:cNvPr id="19" name="Grupo 18"/>
          <p:cNvGrpSpPr/>
          <p:nvPr/>
        </p:nvGrpSpPr>
        <p:grpSpPr>
          <a:xfrm>
            <a:off x="4661720" y="4274310"/>
            <a:ext cx="3287645" cy="695548"/>
            <a:chOff x="3790297" y="902354"/>
            <a:chExt cx="1419948" cy="1135959"/>
          </a:xfrm>
          <a:effectLst>
            <a:glow>
              <a:schemeClr val="accent1"/>
            </a:glow>
          </a:effectLst>
        </p:grpSpPr>
        <p:sp>
          <p:nvSpPr>
            <p:cNvPr id="20" name="Rectángulo redondeado 19"/>
            <p:cNvSpPr/>
            <p:nvPr/>
          </p:nvSpPr>
          <p:spPr>
            <a:xfrm>
              <a:off x="3790297" y="902354"/>
              <a:ext cx="1419948" cy="11359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21" name="Rectángulo 20"/>
            <p:cNvSpPr/>
            <p:nvPr/>
          </p:nvSpPr>
          <p:spPr>
            <a:xfrm>
              <a:off x="3823568" y="935625"/>
              <a:ext cx="1353406" cy="1069417"/>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Actividades</a:t>
              </a:r>
              <a:endParaRPr lang="es-EC" sz="2000" kern="1200" dirty="0">
                <a:solidFill>
                  <a:schemeClr val="tx1"/>
                </a:solidFill>
              </a:endParaRPr>
            </a:p>
          </p:txBody>
        </p:sp>
      </p:grpSp>
      <p:grpSp>
        <p:nvGrpSpPr>
          <p:cNvPr id="23" name="Grupo 22"/>
          <p:cNvGrpSpPr/>
          <p:nvPr/>
        </p:nvGrpSpPr>
        <p:grpSpPr>
          <a:xfrm>
            <a:off x="4680698" y="5123004"/>
            <a:ext cx="3287645" cy="784869"/>
            <a:chOff x="3790297" y="902354"/>
            <a:chExt cx="1419948" cy="1135959"/>
          </a:xfrm>
          <a:effectLst>
            <a:glow>
              <a:schemeClr val="accent1"/>
            </a:glow>
          </a:effectLst>
        </p:grpSpPr>
        <p:sp>
          <p:nvSpPr>
            <p:cNvPr id="24" name="Rectángulo redondeado 23"/>
            <p:cNvSpPr/>
            <p:nvPr/>
          </p:nvSpPr>
          <p:spPr>
            <a:xfrm>
              <a:off x="3790297" y="902354"/>
              <a:ext cx="1419948" cy="1135959"/>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5" name="Rectángulo 24"/>
            <p:cNvSpPr/>
            <p:nvPr/>
          </p:nvSpPr>
          <p:spPr>
            <a:xfrm>
              <a:off x="3823568" y="935625"/>
              <a:ext cx="1353406" cy="1069417"/>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Persuasión</a:t>
              </a:r>
              <a:endParaRPr lang="es-EC" sz="2000" kern="1200" dirty="0">
                <a:solidFill>
                  <a:schemeClr val="tx1"/>
                </a:solidFill>
              </a:endParaRPr>
            </a:p>
          </p:txBody>
        </p:sp>
      </p:grpSp>
    </p:spTree>
    <p:extLst>
      <p:ext uri="{BB962C8B-B14F-4D97-AF65-F5344CB8AC3E}">
        <p14:creationId xmlns:p14="http://schemas.microsoft.com/office/powerpoint/2010/main" val="7662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34</a:t>
            </a:fld>
            <a:endParaRPr lang="es-ES" sz="1600" dirty="0">
              <a:solidFill>
                <a:srgbClr val="888888"/>
              </a:solidFill>
            </a:endParaRPr>
          </a:p>
        </p:txBody>
      </p:sp>
      <p:sp>
        <p:nvSpPr>
          <p:cNvPr id="2" name="Rectángulo 1"/>
          <p:cNvSpPr/>
          <p:nvPr/>
        </p:nvSpPr>
        <p:spPr>
          <a:xfrm>
            <a:off x="365751" y="2216017"/>
            <a:ext cx="3293268" cy="841256"/>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7 a 12 años</a:t>
            </a:r>
          </a:p>
          <a:p>
            <a:pPr lvl="0" algn="just">
              <a:lnSpc>
                <a:spcPct val="150000"/>
              </a:lnSpc>
              <a:spcAft>
                <a:spcPts val="800"/>
              </a:spcAft>
            </a:pPr>
            <a:endParaRPr lang="en-US" sz="1400" dirty="0" smtClean="0">
              <a:latin typeface="Times New Roman" panose="02020603050405020304" pitchFamily="18" charset="0"/>
              <a:ea typeface="Calibri" panose="020F0502020204030204" pitchFamily="34" charset="0"/>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pic>
        <p:nvPicPr>
          <p:cNvPr id="7170" name="Picture 2" descr="WhatsApp Image 2018-08-08 at 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775" y="2949575"/>
            <a:ext cx="4327831" cy="322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C:\Users\Fabricio\AppData\Local\Microsoft\Windows\INetCache\Content.Word\WhatsApp Image 2018-08-08 at 08.31.5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6606" y="2949575"/>
            <a:ext cx="3855050" cy="3222502"/>
          </a:xfrm>
          <a:prstGeom prst="rect">
            <a:avLst/>
          </a:prstGeom>
          <a:noFill/>
          <a:ln>
            <a:noFill/>
          </a:ln>
        </p:spPr>
      </p:pic>
    </p:spTree>
    <p:extLst>
      <p:ext uri="{BB962C8B-B14F-4D97-AF65-F5344CB8AC3E}">
        <p14:creationId xmlns:p14="http://schemas.microsoft.com/office/powerpoint/2010/main" val="3421443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35</a:t>
            </a:fld>
            <a:endParaRPr lang="es-ES" sz="1600" dirty="0">
              <a:solidFill>
                <a:srgbClr val="888888"/>
              </a:solidFill>
            </a:endParaRPr>
          </a:p>
        </p:txBody>
      </p:sp>
      <p:sp>
        <p:nvSpPr>
          <p:cNvPr id="2" name="Rectángulo 1"/>
          <p:cNvSpPr/>
          <p:nvPr/>
        </p:nvSpPr>
        <p:spPr>
          <a:xfrm>
            <a:off x="365751" y="2216017"/>
            <a:ext cx="3293268" cy="376834"/>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13 a 19 años</a:t>
            </a: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pic>
        <p:nvPicPr>
          <p:cNvPr id="8194" name="Picture 2" descr="WhatsApp Image 2018-08-08 at 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962" y="2592851"/>
            <a:ext cx="5339871" cy="35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617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36</a:t>
            </a:fld>
            <a:endParaRPr lang="es-ES" sz="1600" dirty="0">
              <a:solidFill>
                <a:srgbClr val="888888"/>
              </a:solidFill>
            </a:endParaRPr>
          </a:p>
        </p:txBody>
      </p:sp>
      <p:sp>
        <p:nvSpPr>
          <p:cNvPr id="2" name="Rectángulo 1"/>
          <p:cNvSpPr/>
          <p:nvPr/>
        </p:nvSpPr>
        <p:spPr>
          <a:xfrm>
            <a:off x="365751" y="2216017"/>
            <a:ext cx="3293268" cy="376834"/>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20 a 29 años</a:t>
            </a: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pic>
        <p:nvPicPr>
          <p:cNvPr id="9218" name="Picture 2" descr="WhatsApp Image 2018-08-08 at 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985" y="2588955"/>
            <a:ext cx="5339871" cy="376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036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37</a:t>
            </a:fld>
            <a:endParaRPr lang="es-ES" sz="1600" dirty="0">
              <a:solidFill>
                <a:srgbClr val="888888"/>
              </a:solidFill>
            </a:endParaRPr>
          </a:p>
        </p:txBody>
      </p:sp>
      <p:sp>
        <p:nvSpPr>
          <p:cNvPr id="2" name="Rectángulo 1"/>
          <p:cNvSpPr/>
          <p:nvPr/>
        </p:nvSpPr>
        <p:spPr>
          <a:xfrm>
            <a:off x="365751" y="2216017"/>
            <a:ext cx="3293268" cy="376834"/>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effectLst/>
                <a:latin typeface="Times New Roman" panose="02020603050405020304" pitchFamily="18" charset="0"/>
                <a:ea typeface="Calibri" panose="020F0502020204030204" pitchFamily="34" charset="0"/>
              </a:rPr>
              <a:t>Usuarios de 30 a 59 años</a:t>
            </a: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pic>
        <p:nvPicPr>
          <p:cNvPr id="13" name="Imagen 12" descr="C:\Users\Fabricio\AppData\Local\Microsoft\Windows\INetCache\Content.Word\WhatsApp Image 2018-07-18 at 21.23.07.jpeg"/>
          <p:cNvPicPr/>
          <p:nvPr/>
        </p:nvPicPr>
        <p:blipFill>
          <a:blip r:embed="rId4" cstate="print">
            <a:extLst>
              <a:ext uri="{28A0092B-C50C-407E-A947-70E740481C1C}">
                <a14:useLocalDpi xmlns:a14="http://schemas.microsoft.com/office/drawing/2010/main" val="0"/>
              </a:ext>
            </a:extLst>
          </a:blip>
          <a:srcRect l="-409" b="16254"/>
          <a:stretch>
            <a:fillRect/>
          </a:stretch>
        </p:blipFill>
        <p:spPr bwMode="auto">
          <a:xfrm>
            <a:off x="4181532" y="1766608"/>
            <a:ext cx="4062582" cy="4954867"/>
          </a:xfrm>
          <a:prstGeom prst="rect">
            <a:avLst/>
          </a:prstGeom>
          <a:noFill/>
          <a:ln>
            <a:noFill/>
          </a:ln>
        </p:spPr>
      </p:pic>
    </p:spTree>
    <p:extLst>
      <p:ext uri="{BB962C8B-B14F-4D97-AF65-F5344CB8AC3E}">
        <p14:creationId xmlns:p14="http://schemas.microsoft.com/office/powerpoint/2010/main" val="581154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38</a:t>
            </a:fld>
            <a:endParaRPr lang="es-ES" sz="1600" dirty="0">
              <a:solidFill>
                <a:srgbClr val="888888"/>
              </a:solidFill>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pic>
        <p:nvPicPr>
          <p:cNvPr id="14" name="Picture 2" descr="WhatsApp Image 2018-07-18 at 21"/>
          <p:cNvPicPr>
            <a:picLocks noChangeAspect="1" noChangeArrowheads="1"/>
          </p:cNvPicPr>
          <p:nvPr/>
        </p:nvPicPr>
        <p:blipFill>
          <a:blip r:embed="rId4">
            <a:extLst>
              <a:ext uri="{28A0092B-C50C-407E-A947-70E740481C1C}">
                <a14:useLocalDpi xmlns:a14="http://schemas.microsoft.com/office/drawing/2010/main" val="0"/>
              </a:ext>
            </a:extLst>
          </a:blip>
          <a:srcRect b="11652"/>
          <a:stretch>
            <a:fillRect/>
          </a:stretch>
        </p:blipFill>
        <p:spPr bwMode="auto">
          <a:xfrm>
            <a:off x="4196050" y="1801677"/>
            <a:ext cx="4091610" cy="491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365751" y="2216017"/>
            <a:ext cx="3293268" cy="376834"/>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59 a 80 años</a:t>
            </a:r>
            <a:r>
              <a:rPr lang="es-EC" sz="1400" b="1" dirty="0" smtClean="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3452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39</a:t>
            </a:fld>
            <a:endParaRPr lang="es-ES" sz="1600" dirty="0">
              <a:solidFill>
                <a:srgbClr val="888888"/>
              </a:solidFill>
            </a:endParaRPr>
          </a:p>
        </p:txBody>
      </p:sp>
      <p:sp>
        <p:nvSpPr>
          <p:cNvPr id="2" name="Rectángulo 1"/>
          <p:cNvSpPr/>
          <p:nvPr/>
        </p:nvSpPr>
        <p:spPr>
          <a:xfrm>
            <a:off x="365751" y="2216017"/>
            <a:ext cx="3293268" cy="3821559"/>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7 a 12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13 a 19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20 a 29 años</a:t>
            </a:r>
          </a:p>
          <a:p>
            <a:pPr lvl="0" algn="just">
              <a:lnSpc>
                <a:spcPct val="150000"/>
              </a:lnSpc>
              <a:spcAft>
                <a:spcPts val="800"/>
              </a:spcAft>
            </a:pPr>
            <a:endParaRPr lang="es-EC" sz="1400" b="1"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effectLst/>
                <a:latin typeface="Times New Roman" panose="02020603050405020304" pitchFamily="18" charset="0"/>
                <a:ea typeface="Calibri" panose="020F0502020204030204" pitchFamily="34" charset="0"/>
              </a:rPr>
              <a:t>Usuarios de 30 a 59 años</a:t>
            </a:r>
          </a:p>
          <a:p>
            <a:pPr lvl="0" algn="just">
              <a:lnSpc>
                <a:spcPct val="150000"/>
              </a:lnSpc>
              <a:spcAft>
                <a:spcPts val="800"/>
              </a:spcAft>
            </a:pPr>
            <a:endParaRPr lang="es-EC" sz="1400" b="1" dirty="0" smtClean="0">
              <a:effectLst/>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59 a 80 años</a:t>
            </a:r>
            <a:r>
              <a:rPr lang="es-EC" sz="1400" b="1" dirty="0" smtClean="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2267745078"/>
              </p:ext>
            </p:extLst>
          </p:nvPr>
        </p:nvGraphicFramePr>
        <p:xfrm>
          <a:off x="5055005" y="3277054"/>
          <a:ext cx="6298795" cy="2240280"/>
        </p:xfrm>
        <a:graphic>
          <a:graphicData uri="http://schemas.openxmlformats.org/drawingml/2006/table">
            <a:tbl>
              <a:tblPr firstRow="1" firstCol="1" bandRow="1">
                <a:tableStyleId>{6E25E649-3F16-4E02-A733-19D2CDBF48F0}</a:tableStyleId>
              </a:tblPr>
              <a:tblGrid>
                <a:gridCol w="1551254"/>
                <a:gridCol w="1579583"/>
                <a:gridCol w="1579583"/>
                <a:gridCol w="1588375"/>
              </a:tblGrid>
              <a:tr h="0">
                <a:tc>
                  <a:txBody>
                    <a:bodyPr/>
                    <a:lstStyle/>
                    <a:p>
                      <a:pPr indent="180340" algn="ctr">
                        <a:lnSpc>
                          <a:spcPct val="150000"/>
                        </a:lnSpc>
                        <a:spcAft>
                          <a:spcPts val="0"/>
                        </a:spcAft>
                      </a:pPr>
                      <a:r>
                        <a:rPr lang="es-EC" sz="1400" dirty="0" smtClean="0">
                          <a:solidFill>
                            <a:schemeClr val="tx1"/>
                          </a:solidFill>
                          <a:effectLst/>
                        </a:rPr>
                        <a:t>Usuarios </a:t>
                      </a:r>
                      <a:r>
                        <a:rPr lang="es-EC" sz="1400" dirty="0">
                          <a:solidFill>
                            <a:schemeClr val="tx1"/>
                          </a:solidFill>
                          <a:effectLst/>
                        </a:rPr>
                        <a:t>de Pruebas</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rPr>
                        <a:t>Entretenimiento</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rPr>
                        <a:t>Actividades</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err="1" smtClean="0">
                          <a:solidFill>
                            <a:schemeClr val="tx1"/>
                          </a:solidFill>
                          <a:effectLst/>
                        </a:rPr>
                        <a:t>Persuación</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indent="180340" algn="ctr">
                        <a:lnSpc>
                          <a:spcPct val="150000"/>
                        </a:lnSpc>
                        <a:spcAft>
                          <a:spcPts val="0"/>
                        </a:spcAft>
                      </a:pPr>
                      <a:r>
                        <a:rPr lang="es-EC" sz="1400" dirty="0" smtClean="0">
                          <a:solidFill>
                            <a:schemeClr val="tx1"/>
                          </a:solidFill>
                          <a:effectLst/>
                        </a:rPr>
                        <a:t>7 a 12</a:t>
                      </a:r>
                      <a:r>
                        <a:rPr lang="es-EC" sz="1400" baseline="0" dirty="0" smtClean="0">
                          <a:solidFill>
                            <a:schemeClr val="tx1"/>
                          </a:solidFill>
                          <a:effectLst/>
                        </a:rPr>
                        <a:t> años</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4,25</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4,0</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3,0</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indent="180340" algn="ctr">
                        <a:lnSpc>
                          <a:spcPct val="150000"/>
                        </a:lnSpc>
                        <a:spcAft>
                          <a:spcPts val="0"/>
                        </a:spcAft>
                      </a:pPr>
                      <a:r>
                        <a:rPr lang="es-EC" sz="1400" dirty="0" smtClean="0">
                          <a:solidFill>
                            <a:schemeClr val="tx1"/>
                          </a:solidFill>
                          <a:effectLst/>
                        </a:rPr>
                        <a:t>13 a 19 años</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4,75</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3,81</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3,88</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indent="180340" algn="ctr">
                        <a:lnSpc>
                          <a:spcPct val="150000"/>
                        </a:lnSpc>
                        <a:spcAft>
                          <a:spcPts val="0"/>
                        </a:spcAft>
                      </a:pPr>
                      <a:r>
                        <a:rPr lang="es-EC" sz="1400" baseline="0" dirty="0" smtClean="0">
                          <a:solidFill>
                            <a:schemeClr val="tx1"/>
                          </a:solidFill>
                          <a:effectLst/>
                        </a:rPr>
                        <a:t>20 </a:t>
                      </a:r>
                      <a:r>
                        <a:rPr lang="es-EC" sz="1400" dirty="0" smtClean="0">
                          <a:solidFill>
                            <a:schemeClr val="tx1"/>
                          </a:solidFill>
                          <a:effectLst/>
                        </a:rPr>
                        <a:t>a 29 años</a:t>
                      </a: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5,0</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3,69</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s-EC" sz="1400" dirty="0" smtClean="0">
                          <a:solidFill>
                            <a:schemeClr val="tx1"/>
                          </a:solidFill>
                          <a:effectLst/>
                          <a:latin typeface="+mn-lt"/>
                          <a:ea typeface="+mn-ea"/>
                        </a:rPr>
                        <a:t>4,13</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indent="180340" algn="ctr">
                        <a:lnSpc>
                          <a:spcPct val="150000"/>
                        </a:lnSpc>
                        <a:spcAft>
                          <a:spcPts val="0"/>
                        </a:spcAft>
                      </a:pPr>
                      <a:r>
                        <a:rPr lang="es-EC" sz="1400" dirty="0" smtClean="0">
                          <a:solidFill>
                            <a:schemeClr val="tx1"/>
                          </a:solidFill>
                          <a:effectLst/>
                        </a:rPr>
                        <a:t>30 a 59 años</a:t>
                      </a: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4,75</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4,38</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4,25</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indent="180340" algn="ctr">
                        <a:lnSpc>
                          <a:spcPct val="150000"/>
                        </a:lnSpc>
                        <a:spcAft>
                          <a:spcPts val="0"/>
                        </a:spcAft>
                      </a:pPr>
                      <a:r>
                        <a:rPr lang="es-EC" sz="1400" baseline="0" dirty="0" smtClean="0">
                          <a:solidFill>
                            <a:schemeClr val="tx1"/>
                          </a:solidFill>
                          <a:effectLst/>
                        </a:rPr>
                        <a:t>60 a 80 años</a:t>
                      </a:r>
                      <a:endParaRPr lang="es-EC" sz="1400" dirty="0" smtClean="0">
                        <a:solidFill>
                          <a:schemeClr val="tx1"/>
                        </a:solidFill>
                        <a:effectLst/>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5,0</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4,5</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180340" algn="ctr">
                        <a:lnSpc>
                          <a:spcPct val="150000"/>
                        </a:lnSpc>
                        <a:spcAft>
                          <a:spcPts val="0"/>
                        </a:spcAft>
                      </a:pPr>
                      <a:r>
                        <a:rPr lang="en-US" sz="1400" dirty="0" smtClean="0">
                          <a:solidFill>
                            <a:schemeClr val="tx1"/>
                          </a:solidFill>
                          <a:effectLst/>
                          <a:latin typeface="Times New Roman" panose="02020603050405020304" pitchFamily="18" charset="0"/>
                          <a:ea typeface="Calibri" panose="020F0502020204030204" pitchFamily="34" charset="0"/>
                        </a:rPr>
                        <a:t>4,63</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sp>
        <p:nvSpPr>
          <p:cNvPr id="14" name="Rectángulo 13"/>
          <p:cNvSpPr/>
          <p:nvPr/>
        </p:nvSpPr>
        <p:spPr>
          <a:xfrm>
            <a:off x="5957005" y="1375975"/>
            <a:ext cx="3854651" cy="49281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1600" b="1" dirty="0" smtClean="0"/>
              <a:t>Valoraciones de los parámetros de prueba</a:t>
            </a:r>
            <a:endParaRPr lang="es-EC" sz="1600" b="1" dirty="0"/>
          </a:p>
        </p:txBody>
      </p:sp>
      <p:sp>
        <p:nvSpPr>
          <p:cNvPr id="6" name="Rectángulo 5"/>
          <p:cNvSpPr/>
          <p:nvPr/>
        </p:nvSpPr>
        <p:spPr>
          <a:xfrm>
            <a:off x="3740608" y="1980795"/>
            <a:ext cx="8020022" cy="923330"/>
          </a:xfrm>
          <a:prstGeom prst="rect">
            <a:avLst/>
          </a:prstGeom>
        </p:spPr>
        <p:txBody>
          <a:bodyPr wrap="square">
            <a:spAutoFit/>
          </a:bodyPr>
          <a:lstStyle/>
          <a:p>
            <a:pPr lvl="0" algn="just">
              <a:lnSpc>
                <a:spcPct val="150000"/>
              </a:lnSpc>
              <a:spcAft>
                <a:spcPts val="800"/>
              </a:spcAft>
            </a:pPr>
            <a:r>
              <a:rPr lang="es-EC" dirty="0" smtClean="0">
                <a:latin typeface="Times New Roman" panose="02020603050405020304" pitchFamily="18" charset="0"/>
                <a:ea typeface="Calibri" panose="020F0502020204030204" pitchFamily="34" charset="0"/>
              </a:rPr>
              <a:t>Las valoraciones para cada parámetro de prueba se lo realiza en un rango numérico que va de 1 a 5, siendo 1 el valor de la mínima satisfacción y 5 la de máxima</a:t>
            </a:r>
            <a:endParaRPr lang="es-EC" dirty="0">
              <a:latin typeface="Times New Roman" panose="02020603050405020304" pitchFamily="18" charset="0"/>
              <a:ea typeface="Calibri" panose="020F0502020204030204" pitchFamily="34" charset="0"/>
            </a:endParaRPr>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spTree>
    <p:extLst>
      <p:ext uri="{BB962C8B-B14F-4D97-AF65-F5344CB8AC3E}">
        <p14:creationId xmlns:p14="http://schemas.microsoft.com/office/powerpoint/2010/main" val="102059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248062"/>
            <a:ext cx="2743200" cy="365125"/>
          </a:xfrm>
        </p:spPr>
        <p:txBody>
          <a:bodyPr/>
          <a:lstStyle/>
          <a:p>
            <a:pPr>
              <a:defRPr/>
            </a:pPr>
            <a:fld id="{E8D88C74-0DDE-8F40-A44E-D6CE8BB2242F}" type="slidenum">
              <a:rPr lang="es-ES" smtClean="0"/>
              <a:pPr>
                <a:defRPr/>
              </a:pPr>
              <a:t>4</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Robots Sociales</a:t>
            </a:r>
            <a:endParaRPr lang="es-EC" sz="2000" b="1" dirty="0"/>
          </a:p>
        </p:txBody>
      </p:sp>
      <p:sp>
        <p:nvSpPr>
          <p:cNvPr id="36" name="18 Rectángulo"/>
          <p:cNvSpPr/>
          <p:nvPr/>
        </p:nvSpPr>
        <p:spPr bwMode="auto">
          <a:xfrm>
            <a:off x="5680284" y="872805"/>
            <a:ext cx="2212432"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Aplicaciones</a:t>
            </a:r>
            <a:endParaRPr lang="es-EC" sz="2000" b="1" dirty="0"/>
          </a:p>
        </p:txBody>
      </p:sp>
      <p:sp>
        <p:nvSpPr>
          <p:cNvPr id="41" name="Rectángulo 40"/>
          <p:cNvSpPr/>
          <p:nvPr/>
        </p:nvSpPr>
        <p:spPr>
          <a:xfrm>
            <a:off x="4108507" y="5940285"/>
            <a:ext cx="3230693"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a:t>
            </a:r>
            <a:r>
              <a:rPr lang="es-SV" sz="1400" b="1" i="1" dirty="0" err="1" smtClean="0"/>
              <a:t>Robotronica</a:t>
            </a:r>
            <a:r>
              <a:rPr lang="es-SV" sz="1400" b="1" i="1" dirty="0" smtClean="0"/>
              <a:t> </a:t>
            </a:r>
            <a:r>
              <a:rPr lang="en-US" sz="1400" b="1" i="1" dirty="0" smtClean="0"/>
              <a:t>&amp; Aldebaran</a:t>
            </a:r>
            <a:r>
              <a:rPr lang="es-SV" sz="1400" b="1" i="1" dirty="0" smtClean="0"/>
              <a:t>, </a:t>
            </a:r>
            <a:r>
              <a:rPr lang="es-SV" sz="1400" b="1" i="1" dirty="0"/>
              <a:t>2018</a:t>
            </a:r>
            <a:r>
              <a:rPr lang="es-EC" sz="1400" dirty="0" smtClean="0">
                <a:latin typeface="Times New Roman" panose="02020603050405020304" pitchFamily="18" charset="0"/>
                <a:cs typeface="Times New Roman" panose="02020603050405020304" pitchFamily="18" charset="0"/>
              </a:rPr>
              <a:t>)</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18 Rectángulo"/>
          <p:cNvSpPr/>
          <p:nvPr/>
        </p:nvSpPr>
        <p:spPr bwMode="auto">
          <a:xfrm>
            <a:off x="1537743" y="1793182"/>
            <a:ext cx="3259179"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b="1" dirty="0" smtClean="0"/>
              <a:t>Entretenimiento</a:t>
            </a:r>
            <a:endParaRPr lang="es-EC" b="1" dirty="0"/>
          </a:p>
        </p:txBody>
      </p:sp>
      <p:sp>
        <p:nvSpPr>
          <p:cNvPr id="43" name="18 Rectángulo"/>
          <p:cNvSpPr/>
          <p:nvPr/>
        </p:nvSpPr>
        <p:spPr bwMode="auto">
          <a:xfrm>
            <a:off x="6681402" y="1887832"/>
            <a:ext cx="3255025"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b="1" dirty="0" smtClean="0"/>
              <a:t>Investigación</a:t>
            </a:r>
            <a:endParaRPr lang="es-EC" b="1" dirty="0"/>
          </a:p>
        </p:txBody>
      </p:sp>
      <p:sp>
        <p:nvSpPr>
          <p:cNvPr id="13"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14"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929" y="2610602"/>
            <a:ext cx="1734262" cy="2837698"/>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435" y="2595742"/>
            <a:ext cx="1682165" cy="2852558"/>
          </a:xfrm>
          <a:prstGeom prst="rect">
            <a:avLst/>
          </a:prstGeom>
        </p:spPr>
      </p:pic>
      <p:pic>
        <p:nvPicPr>
          <p:cNvPr id="22" name="Imagen 21" descr="Resultado de imagen para robots de entretenimient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779" y="3924300"/>
            <a:ext cx="2297771" cy="1524000"/>
          </a:xfrm>
          <a:prstGeom prst="rect">
            <a:avLst/>
          </a:prstGeom>
          <a:noFill/>
          <a:ln>
            <a:noFill/>
          </a:ln>
        </p:spPr>
      </p:pic>
      <p:pic>
        <p:nvPicPr>
          <p:cNvPr id="23" name="Imagen 22" descr="Resultado de imagen para robots de entretenimient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1" y="2610602"/>
            <a:ext cx="2266950" cy="1304118"/>
          </a:xfrm>
          <a:prstGeom prst="rect">
            <a:avLst/>
          </a:prstGeom>
          <a:noFill/>
          <a:ln>
            <a:noFill/>
          </a:ln>
        </p:spPr>
      </p:pic>
      <p:pic>
        <p:nvPicPr>
          <p:cNvPr id="25" name="Imagen 24" descr="Resultado de imagen para robots de investigacion"/>
          <p:cNvPicPr/>
          <p:nvPr/>
        </p:nvPicPr>
        <p:blipFill rotWithShape="1">
          <a:blip r:embed="rId7">
            <a:extLst>
              <a:ext uri="{28A0092B-C50C-407E-A947-70E740481C1C}">
                <a14:useLocalDpi xmlns:a14="http://schemas.microsoft.com/office/drawing/2010/main" val="0"/>
              </a:ext>
            </a:extLst>
          </a:blip>
          <a:srcRect b="26098"/>
          <a:stretch/>
        </p:blipFill>
        <p:spPr bwMode="auto">
          <a:xfrm>
            <a:off x="8252671" y="2610602"/>
            <a:ext cx="2472691" cy="1446808"/>
          </a:xfrm>
          <a:prstGeom prst="rect">
            <a:avLst/>
          </a:prstGeom>
          <a:noFill/>
          <a:ln>
            <a:noFill/>
          </a:ln>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2671" y="4057411"/>
            <a:ext cx="2472691" cy="1390889"/>
          </a:xfrm>
          <a:prstGeom prst="rect">
            <a:avLst/>
          </a:prstGeom>
        </p:spPr>
      </p:pic>
    </p:spTree>
    <p:extLst>
      <p:ext uri="{BB962C8B-B14F-4D97-AF65-F5344CB8AC3E}">
        <p14:creationId xmlns:p14="http://schemas.microsoft.com/office/powerpoint/2010/main" val="2265849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40</a:t>
            </a:fld>
            <a:endParaRPr lang="es-ES" sz="1600" dirty="0">
              <a:solidFill>
                <a:srgbClr val="888888"/>
              </a:solidFill>
            </a:endParaRPr>
          </a:p>
        </p:txBody>
      </p:sp>
      <p:sp>
        <p:nvSpPr>
          <p:cNvPr id="2" name="Rectángulo 1"/>
          <p:cNvSpPr/>
          <p:nvPr/>
        </p:nvSpPr>
        <p:spPr>
          <a:xfrm>
            <a:off x="365751" y="2216017"/>
            <a:ext cx="3293268" cy="3821559"/>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7 a 12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13 a 19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20 a 29 años</a:t>
            </a:r>
          </a:p>
          <a:p>
            <a:pPr lvl="0" algn="just">
              <a:lnSpc>
                <a:spcPct val="150000"/>
              </a:lnSpc>
              <a:spcAft>
                <a:spcPts val="800"/>
              </a:spcAft>
            </a:pPr>
            <a:endParaRPr lang="es-EC" sz="1400" b="1"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effectLst/>
                <a:latin typeface="Times New Roman" panose="02020603050405020304" pitchFamily="18" charset="0"/>
                <a:ea typeface="Calibri" panose="020F0502020204030204" pitchFamily="34" charset="0"/>
              </a:rPr>
              <a:t>Usuarios de 30 a 59 años</a:t>
            </a:r>
          </a:p>
          <a:p>
            <a:pPr lvl="0" algn="just">
              <a:lnSpc>
                <a:spcPct val="150000"/>
              </a:lnSpc>
              <a:spcAft>
                <a:spcPts val="800"/>
              </a:spcAft>
            </a:pPr>
            <a:endParaRPr lang="es-EC" sz="1400" b="1" dirty="0" smtClean="0">
              <a:effectLst/>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59 a 80 años</a:t>
            </a:r>
            <a:r>
              <a:rPr lang="es-EC" sz="1400" b="1" dirty="0" smtClean="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4" name="Rectángulo 13"/>
          <p:cNvSpPr/>
          <p:nvPr/>
        </p:nvSpPr>
        <p:spPr>
          <a:xfrm>
            <a:off x="5399315" y="1375975"/>
            <a:ext cx="4412342" cy="49281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1600" b="1" dirty="0" smtClean="0"/>
              <a:t>Aceptación del parámetro de Entretenimiento</a:t>
            </a:r>
            <a:endParaRPr lang="es-EC" sz="1600" b="1" dirty="0"/>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graphicFrame>
        <p:nvGraphicFramePr>
          <p:cNvPr id="13" name="Gráfico 12"/>
          <p:cNvGraphicFramePr/>
          <p:nvPr>
            <p:extLst>
              <p:ext uri="{D42A27DB-BD31-4B8C-83A1-F6EECF244321}">
                <p14:modId xmlns:p14="http://schemas.microsoft.com/office/powerpoint/2010/main" val="567007574"/>
              </p:ext>
            </p:extLst>
          </p:nvPr>
        </p:nvGraphicFramePr>
        <p:xfrm>
          <a:off x="4338728" y="2062797"/>
          <a:ext cx="6532472" cy="39747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1794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p:cNvGraphicFramePr/>
          <p:nvPr>
            <p:extLst>
              <p:ext uri="{D42A27DB-BD31-4B8C-83A1-F6EECF244321}">
                <p14:modId xmlns:p14="http://schemas.microsoft.com/office/powerpoint/2010/main" val="2679259082"/>
              </p:ext>
            </p:extLst>
          </p:nvPr>
        </p:nvGraphicFramePr>
        <p:xfrm>
          <a:off x="4338727" y="2046738"/>
          <a:ext cx="6532473" cy="3990838"/>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2" descr="http://blogs.espe.edu.ec/wp-content/uploads/2013/09/Logo-RP-UFA-ES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41</a:t>
            </a:fld>
            <a:endParaRPr lang="es-ES" sz="1600" dirty="0">
              <a:solidFill>
                <a:srgbClr val="888888"/>
              </a:solidFill>
            </a:endParaRPr>
          </a:p>
        </p:txBody>
      </p:sp>
      <p:sp>
        <p:nvSpPr>
          <p:cNvPr id="2" name="Rectángulo 1"/>
          <p:cNvSpPr/>
          <p:nvPr/>
        </p:nvSpPr>
        <p:spPr>
          <a:xfrm>
            <a:off x="365751" y="2216017"/>
            <a:ext cx="3293268" cy="3821559"/>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7 a 12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13 a 19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20 a 29 años</a:t>
            </a:r>
          </a:p>
          <a:p>
            <a:pPr lvl="0" algn="just">
              <a:lnSpc>
                <a:spcPct val="150000"/>
              </a:lnSpc>
              <a:spcAft>
                <a:spcPts val="800"/>
              </a:spcAft>
            </a:pPr>
            <a:endParaRPr lang="es-EC" sz="1400" b="1"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effectLst/>
                <a:latin typeface="Times New Roman" panose="02020603050405020304" pitchFamily="18" charset="0"/>
                <a:ea typeface="Calibri" panose="020F0502020204030204" pitchFamily="34" charset="0"/>
              </a:rPr>
              <a:t>Usuarios de 30 a 59 años</a:t>
            </a:r>
          </a:p>
          <a:p>
            <a:pPr lvl="0" algn="just">
              <a:lnSpc>
                <a:spcPct val="150000"/>
              </a:lnSpc>
              <a:spcAft>
                <a:spcPts val="800"/>
              </a:spcAft>
            </a:pPr>
            <a:endParaRPr lang="es-EC" sz="1400" b="1" dirty="0" smtClean="0">
              <a:effectLst/>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59 a 80 años</a:t>
            </a:r>
            <a:r>
              <a:rPr lang="es-EC" sz="1400" b="1" dirty="0" smtClean="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4" name="Rectángulo 13"/>
          <p:cNvSpPr/>
          <p:nvPr/>
        </p:nvSpPr>
        <p:spPr>
          <a:xfrm>
            <a:off x="5399315" y="1375975"/>
            <a:ext cx="4412342" cy="49281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1600" b="1" dirty="0" smtClean="0"/>
              <a:t>Aceptación del parámetro Actividades</a:t>
            </a:r>
            <a:endParaRPr lang="es-EC" sz="1600" b="1" dirty="0"/>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spTree>
    <p:extLst>
      <p:ext uri="{BB962C8B-B14F-4D97-AF65-F5344CB8AC3E}">
        <p14:creationId xmlns:p14="http://schemas.microsoft.com/office/powerpoint/2010/main" val="1577073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42</a:t>
            </a:fld>
            <a:endParaRPr lang="es-ES" sz="1600" dirty="0">
              <a:solidFill>
                <a:srgbClr val="888888"/>
              </a:solidFill>
            </a:endParaRPr>
          </a:p>
        </p:txBody>
      </p:sp>
      <p:sp>
        <p:nvSpPr>
          <p:cNvPr id="2" name="Rectángulo 1"/>
          <p:cNvSpPr/>
          <p:nvPr/>
        </p:nvSpPr>
        <p:spPr>
          <a:xfrm>
            <a:off x="365751" y="2216017"/>
            <a:ext cx="3293268" cy="3821559"/>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7 a 12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13 a 19 años</a:t>
            </a:r>
          </a:p>
          <a:p>
            <a:pPr marL="342900" lvl="0" indent="-342900" algn="just">
              <a:lnSpc>
                <a:spcPct val="150000"/>
              </a:lnSpc>
              <a:spcAft>
                <a:spcPts val="800"/>
              </a:spcAft>
              <a:buFont typeface="Wingdings" panose="05000000000000000000" pitchFamily="2" charset="2"/>
              <a:buChar char="v"/>
            </a:pPr>
            <a:endParaRPr lang="en-US" sz="1400"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20 a 29 años</a:t>
            </a:r>
          </a:p>
          <a:p>
            <a:pPr lvl="0" algn="just">
              <a:lnSpc>
                <a:spcPct val="150000"/>
              </a:lnSpc>
              <a:spcAft>
                <a:spcPts val="800"/>
              </a:spcAft>
            </a:pPr>
            <a:endParaRPr lang="es-EC" sz="1400" b="1" dirty="0" smtClean="0">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effectLst/>
                <a:latin typeface="Times New Roman" panose="02020603050405020304" pitchFamily="18" charset="0"/>
                <a:ea typeface="Calibri" panose="020F0502020204030204" pitchFamily="34" charset="0"/>
              </a:rPr>
              <a:t>Usuarios de 30 a 59 años</a:t>
            </a:r>
          </a:p>
          <a:p>
            <a:pPr lvl="0" algn="just">
              <a:lnSpc>
                <a:spcPct val="150000"/>
              </a:lnSpc>
              <a:spcAft>
                <a:spcPts val="800"/>
              </a:spcAft>
            </a:pPr>
            <a:endParaRPr lang="es-EC" sz="1400" b="1" dirty="0" smtClean="0">
              <a:effectLst/>
              <a:latin typeface="Times New Roman" panose="02020603050405020304" pitchFamily="18" charset="0"/>
              <a:ea typeface="Calibri" panose="020F0502020204030204" pitchFamily="34" charset="0"/>
            </a:endParaRPr>
          </a:p>
          <a:p>
            <a:pPr marL="342900" lvl="0" indent="-342900" algn="just">
              <a:lnSpc>
                <a:spcPct val="150000"/>
              </a:lnSpc>
              <a:spcAft>
                <a:spcPts val="800"/>
              </a:spcAft>
              <a:buFont typeface="Wingdings" panose="05000000000000000000" pitchFamily="2" charset="2"/>
              <a:buChar char="v"/>
            </a:pPr>
            <a:r>
              <a:rPr lang="es-EC" sz="1400" b="1" dirty="0" smtClean="0">
                <a:latin typeface="Times New Roman" panose="02020603050405020304" pitchFamily="18" charset="0"/>
                <a:ea typeface="Calibri" panose="020F0502020204030204" pitchFamily="34" charset="0"/>
              </a:rPr>
              <a:t>Usuarios de 59 a 80 años</a:t>
            </a:r>
            <a:r>
              <a:rPr lang="es-EC" sz="1400" b="1" dirty="0" smtClean="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p:txBody>
      </p:sp>
      <p:sp>
        <p:nvSpPr>
          <p:cNvPr id="12" name="CuadroTexto 11"/>
          <p:cNvSpPr txBox="1"/>
          <p:nvPr/>
        </p:nvSpPr>
        <p:spPr>
          <a:xfrm>
            <a:off x="754042" y="1204752"/>
            <a:ext cx="2516687" cy="561856"/>
          </a:xfrm>
          <a:prstGeom prst="roundRect">
            <a:avLst/>
          </a:prstGeom>
          <a:noFill/>
          <a:ln w="28575">
            <a:solidFill>
              <a:schemeClr val="tx1"/>
            </a:solidFill>
          </a:ln>
        </p:spPr>
        <p:txBody>
          <a:bodyPr wrap="square" rtlCol="0">
            <a:spAutoFit/>
          </a:bodyPr>
          <a:lstStyle/>
          <a:p>
            <a:pPr>
              <a:lnSpc>
                <a:spcPct val="150000"/>
              </a:lnSpc>
            </a:pPr>
            <a:r>
              <a:rPr lang="es-EC" b="1" dirty="0" smtClean="0">
                <a:effectLst>
                  <a:outerShdw blurRad="38100" dist="38100" dir="2700000" algn="tl">
                    <a:srgbClr val="000000">
                      <a:alpha val="43137"/>
                    </a:srgbClr>
                  </a:outerShdw>
                </a:effectLst>
              </a:rPr>
              <a:t>Usuarios de prueba</a:t>
            </a:r>
            <a:endParaRPr lang="es-EC" b="1" dirty="0">
              <a:effectLst>
                <a:outerShdw blurRad="38100" dist="38100" dir="2700000" algn="tl">
                  <a:srgbClr val="000000">
                    <a:alpha val="43137"/>
                  </a:srgbClr>
                </a:outerShdw>
              </a:effectLst>
            </a:endParaRPr>
          </a:p>
        </p:txBody>
      </p:sp>
      <p:sp>
        <p:nvSpPr>
          <p:cNvPr id="14" name="Rectángulo 13"/>
          <p:cNvSpPr/>
          <p:nvPr/>
        </p:nvSpPr>
        <p:spPr>
          <a:xfrm>
            <a:off x="5399315" y="1375975"/>
            <a:ext cx="4412342" cy="492810"/>
          </a:xfrm>
          <a:prstGeom prst="rect">
            <a:avLst/>
          </a:prstGeom>
          <a:no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1600" b="1" dirty="0" smtClean="0"/>
              <a:t>Aceptación del parámetro Persuasión</a:t>
            </a:r>
            <a:endParaRPr lang="es-EC" sz="1600" b="1" dirty="0"/>
          </a:p>
        </p:txBody>
      </p:sp>
      <p:sp>
        <p:nvSpPr>
          <p:cNvPr id="10"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Pruebas Experimentales</a:t>
            </a:r>
            <a:endParaRPr lang="es-EC" sz="3200" b="1" dirty="0">
              <a:solidFill>
                <a:schemeClr val="bg1"/>
              </a:solidFill>
              <a:latin typeface="Calibri" panose="020F0502020204030204" pitchFamily="34" charset="0"/>
            </a:endParaRPr>
          </a:p>
        </p:txBody>
      </p:sp>
      <p:sp>
        <p:nvSpPr>
          <p:cNvPr id="11"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2</a:t>
            </a:r>
            <a:r>
              <a:rPr lang="es-EC" b="1" dirty="0" smtClean="0"/>
              <a:t>. Pruebas Individuales</a:t>
            </a:r>
            <a:endParaRPr lang="es-EC" b="1" dirty="0"/>
          </a:p>
        </p:txBody>
      </p:sp>
      <p:graphicFrame>
        <p:nvGraphicFramePr>
          <p:cNvPr id="13" name="Gráfico 12"/>
          <p:cNvGraphicFramePr/>
          <p:nvPr>
            <p:extLst>
              <p:ext uri="{D42A27DB-BD31-4B8C-83A1-F6EECF244321}">
                <p14:modId xmlns:p14="http://schemas.microsoft.com/office/powerpoint/2010/main" val="3114635283"/>
              </p:ext>
            </p:extLst>
          </p:nvPr>
        </p:nvGraphicFramePr>
        <p:xfrm>
          <a:off x="4289885" y="2009775"/>
          <a:ext cx="6558643" cy="4027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514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43</a:t>
            </a:fld>
            <a:endParaRPr lang="es-ES" sz="1600">
              <a:solidFill>
                <a:srgbClr val="888888"/>
              </a:solidFill>
            </a:endParaRPr>
          </a:p>
        </p:txBody>
      </p:sp>
      <p:sp>
        <p:nvSpPr>
          <p:cNvPr id="5" name="Rectángulo 4"/>
          <p:cNvSpPr/>
          <p:nvPr/>
        </p:nvSpPr>
        <p:spPr>
          <a:xfrm>
            <a:off x="543404" y="860296"/>
            <a:ext cx="11145158" cy="5837495"/>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En la etapa de selección de la plataforma de desarrollo para la programación del robot NAO, se realizó una comparación los sistemas ROS y QIBUILD, destacando las características que contiene cada uno de estos, en relación al tipo de comunicación, compatibilidad, soporte tanto de librerías como de distintos lenguajes de programación, destacando el uso del sistema QIBUILD por sus ventajas que brinda al ser diseñado para trabajar específicamente con este tipo de </a:t>
            </a:r>
            <a:r>
              <a:rPr lang="es-EC" dirty="0" smtClean="0">
                <a:latin typeface="Times New Roman" panose="02020603050405020304" pitchFamily="18" charset="0"/>
                <a:ea typeface="Tahoma" panose="020B0604030504040204" pitchFamily="34" charset="0"/>
                <a:cs typeface="Times New Roman" panose="02020603050405020304" pitchFamily="18" charset="0"/>
              </a:rPr>
              <a:t>robots.</a:t>
            </a:r>
          </a:p>
          <a:p>
            <a:pPr marL="285750" indent="-285750" algn="just">
              <a:lnSpc>
                <a:spcPct val="200000"/>
              </a:lnSpc>
              <a:spcAft>
                <a:spcPts val="800"/>
              </a:spcAft>
              <a:buFont typeface="Arial" panose="020B0604020202020204" pitchFamily="34" charset="0"/>
              <a:buChar char="•"/>
            </a:pPr>
            <a:r>
              <a:rPr lang="es-ES_tradnl" dirty="0" smtClean="0">
                <a:latin typeface="Times New Roman" panose="02020603050405020304" pitchFamily="18" charset="0"/>
                <a:ea typeface="Tahoma" panose="020B0604030504040204" pitchFamily="34" charset="0"/>
                <a:cs typeface="Times New Roman" panose="02020603050405020304" pitchFamily="18" charset="0"/>
              </a:rPr>
              <a:t> </a:t>
            </a:r>
            <a:r>
              <a:rPr lang="es-EC" dirty="0"/>
              <a:t>Se desarrollaron funciones que permiten realizar una interacción Humano-Robot por medio de una comunicación verbal</a:t>
            </a:r>
            <a:r>
              <a:rPr lang="es-EC" dirty="0" smtClean="0"/>
              <a:t>.</a:t>
            </a: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rPr>
              <a:t>Se implementó estrategias de persuasión mediante el uso de los algoritmos como los de reconocimiento facial, sistemas de diálogo y generando movimientos que permitan tanto, expresar emociones, realizar gestos o señas y también programarlas en una secuencia tal que vayan acorde a las actividades que deben ser ejecutadas por el robot.</a:t>
            </a:r>
          </a:p>
        </p:txBody>
      </p:sp>
    </p:spTree>
    <p:extLst>
      <p:ext uri="{BB962C8B-B14F-4D97-AF65-F5344CB8AC3E}">
        <p14:creationId xmlns:p14="http://schemas.microsoft.com/office/powerpoint/2010/main" val="260355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44</a:t>
            </a:fld>
            <a:endParaRPr lang="es-ES" sz="1600">
              <a:solidFill>
                <a:srgbClr val="888888"/>
              </a:solidFill>
            </a:endParaRPr>
          </a:p>
        </p:txBody>
      </p:sp>
      <p:sp>
        <p:nvSpPr>
          <p:cNvPr id="5" name="Rectángulo 4"/>
          <p:cNvSpPr/>
          <p:nvPr/>
        </p:nvSpPr>
        <p:spPr>
          <a:xfrm>
            <a:off x="543404" y="860296"/>
            <a:ext cx="11145158" cy="5283498"/>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Se desarrolló actividades acordes a la temática de entretenimiento planteada en este proyecto, como son: cantar, bailar, contar historias y chistes, los cuales están enfocados en divertir y entretener a los usuarios que interactúen con el robot.</a:t>
            </a:r>
            <a:r>
              <a:rPr lang="es-ES_tradnl" dirty="0" smtClean="0">
                <a:latin typeface="Times New Roman" panose="02020603050405020304" pitchFamily="18" charset="0"/>
                <a:ea typeface="Tahoma" panose="020B0604030504040204" pitchFamily="34" charset="0"/>
                <a:cs typeface="Times New Roman" panose="02020603050405020304" pitchFamily="18" charset="0"/>
              </a:rPr>
              <a:t> </a:t>
            </a: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Se diseñó un diálogo tal que permite enlazar las expresiones corporales y gestos diseñados para emular sentimientos y así lograr persuadir al usuario que se encuentra interactuando con el robot, para elegir cualquier actividad que este propone como forma de entretenimiento o influenciándolo para aceptar las opciones que cada actividad </a:t>
            </a:r>
            <a:r>
              <a:rPr lang="es-EC" dirty="0" smtClean="0">
                <a:latin typeface="Times New Roman" panose="02020603050405020304" pitchFamily="18" charset="0"/>
                <a:ea typeface="Tahoma" panose="020B0604030504040204" pitchFamily="34" charset="0"/>
                <a:cs typeface="Times New Roman" panose="02020603050405020304" pitchFamily="18" charset="0"/>
              </a:rPr>
              <a:t>posee.</a:t>
            </a: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Al momento de realizar la experimentación se observó una clara diferencia entre trabajar con hombres y mujeres, debido a que el sistema de detección del habla, responde mejor ante tonos de voz graves debido a que se facilita su procesamiento.</a:t>
            </a:r>
            <a:endParaRPr lang="es-ES_tradnl" dirty="0" smtClean="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40817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45</a:t>
            </a:fld>
            <a:endParaRPr lang="es-ES" sz="1600">
              <a:solidFill>
                <a:srgbClr val="888888"/>
              </a:solidFill>
            </a:endParaRPr>
          </a:p>
        </p:txBody>
      </p:sp>
      <p:sp>
        <p:nvSpPr>
          <p:cNvPr id="5" name="Rectángulo 4"/>
          <p:cNvSpPr/>
          <p:nvPr/>
        </p:nvSpPr>
        <p:spPr>
          <a:xfrm>
            <a:off x="543404" y="860296"/>
            <a:ext cx="11145158" cy="5386090"/>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Se recomienda que el uso del robot para futuras interacciones, se lleven a cabo en ambientes con poco nivel de ruido, debido a que este fenómeno afecta en gran medida a los sistemas de detección y procesamiento de </a:t>
            </a:r>
            <a:r>
              <a:rPr lang="es-EC" dirty="0" smtClean="0">
                <a:latin typeface="Times New Roman" panose="02020603050405020304" pitchFamily="18" charset="0"/>
                <a:ea typeface="Tahoma" panose="020B0604030504040204" pitchFamily="34" charset="0"/>
                <a:cs typeface="Times New Roman" panose="02020603050405020304" pitchFamily="18" charset="0"/>
              </a:rPr>
              <a:t>la voz.</a:t>
            </a: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Es recomendable que para la programación de los movimientos que se vayan a realizar con el robot, previamente se realicen pruebas en un simulador, con el fin de evitar caídas o movimientos no esperados en el robot real</a:t>
            </a:r>
            <a:r>
              <a:rPr lang="es-EC" dirty="0" smtClean="0">
                <a:latin typeface="Times New Roman" panose="02020603050405020304" pitchFamily="18" charset="0"/>
                <a:ea typeface="Tahoma" panose="020B0604030504040204" pitchFamily="34" charset="0"/>
                <a:cs typeface="Times New Roman" panose="02020603050405020304" pitchFamily="18" charset="0"/>
              </a:rPr>
              <a:t>.</a:t>
            </a: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Al utilizar el módulo de reconocimiento facial, es recomendable hacerlo bajo ambientes con una buena cantidad de luz, para que los datos del rostro no se vean alterados y tener un óptimo valor de umbral de detección. </a:t>
            </a:r>
            <a:endParaRPr lang="es-EC" dirty="0" smtClean="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Se recomienda el uso del robot en periodos de tiempo cortos, debido a que el uso constante recalienta los motores en las articulaciones, provocando alertas en los sensores de temperatura y enviando alertas que interrumpen las actividades que se estén realizando en ese momento con el robot.</a:t>
            </a:r>
            <a:endParaRPr lang="es-EC" dirty="0" smtClean="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0251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46</a:t>
            </a:fld>
            <a:endParaRPr lang="es-ES" sz="1600">
              <a:solidFill>
                <a:srgbClr val="888888"/>
              </a:solidFill>
            </a:endParaRPr>
          </a:p>
        </p:txBody>
      </p:sp>
      <p:sp>
        <p:nvSpPr>
          <p:cNvPr id="8" name="Rectángulo 7"/>
          <p:cNvSpPr/>
          <p:nvPr/>
        </p:nvSpPr>
        <p:spPr>
          <a:xfrm>
            <a:off x="1333083" y="3085243"/>
            <a:ext cx="9489451" cy="707886"/>
          </a:xfrm>
          <a:prstGeom prst="rect">
            <a:avLst/>
          </a:prstGeom>
          <a:ln w="28575">
            <a:solidFill>
              <a:schemeClr val="tx1"/>
            </a:solidFill>
          </a:ln>
        </p:spPr>
        <p:txBody>
          <a:bodyPr wrap="square">
            <a:spAutoFit/>
          </a:bodyPr>
          <a:lstStyle/>
          <a:p>
            <a:pPr algn="ctr"/>
            <a:r>
              <a:rPr lang="es-EC" sz="20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Desarrollo de un sistema básico de robótica de entretenimiento  </a:t>
            </a:r>
            <a:br>
              <a:rPr lang="es-EC" sz="20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br>
            <a:r>
              <a:rPr lang="es-EC" sz="20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persuasivo basado en el sistema humanoide NAO</a:t>
            </a:r>
            <a:endParaRPr lang="es-EC" sz="1950" dirty="0"/>
          </a:p>
        </p:txBody>
      </p:sp>
      <p:sp>
        <p:nvSpPr>
          <p:cNvPr id="4" name="Rectángulo 3"/>
          <p:cNvSpPr/>
          <p:nvPr/>
        </p:nvSpPr>
        <p:spPr>
          <a:xfrm>
            <a:off x="746094" y="4180430"/>
            <a:ext cx="2788700" cy="615553"/>
          </a:xfrm>
          <a:prstGeom prst="rect">
            <a:avLst/>
          </a:prstGeom>
        </p:spPr>
        <p:txBody>
          <a:bodyPr wrap="square">
            <a:spAutoFit/>
          </a:bodyPr>
          <a:lstStyle/>
          <a:p>
            <a:r>
              <a:rPr lang="es-EC"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REALIZADO POR:</a:t>
            </a:r>
          </a:p>
          <a:p>
            <a:pPr marL="285750" indent="-285750">
              <a:buFont typeface="Arial" panose="020B0604020202020204" pitchFamily="34" charset="0"/>
              <a:buChar char="•"/>
            </a:pPr>
            <a:r>
              <a:rPr lang="es-EC" sz="16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Fabricio Vilatuña</a:t>
            </a:r>
            <a:endParaRPr lang="es-EC" sz="16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433194" y="1184356"/>
            <a:ext cx="5289231" cy="10820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94" y="637927"/>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a16="http://schemas.microsoft.com/office/drawing/2014/main" xmlns="" id="{5DCB6A56-2281-4C14-9E64-EA0F1BD3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907" y="796312"/>
            <a:ext cx="1291480" cy="1225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316830" y="4280958"/>
            <a:ext cx="2092817" cy="1384995"/>
          </a:xfrm>
          <a:prstGeom prst="rect">
            <a:avLst/>
          </a:prstGeom>
        </p:spPr>
        <p:txBody>
          <a:bodyPr wrap="none">
            <a:spAutoFit/>
          </a:bodyPr>
          <a:lstStyle/>
          <a:p>
            <a:pPr algn="ctr"/>
            <a:r>
              <a:rPr lang="es-EC"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GRACIAS</a:t>
            </a:r>
          </a:p>
          <a:p>
            <a:pPr algn="ctr"/>
            <a:r>
              <a:rPr lang="es-EC"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POR SU</a:t>
            </a:r>
          </a:p>
          <a:p>
            <a:pPr algn="ctr"/>
            <a:r>
              <a:rPr lang="es-EC"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ATENCIÓN</a:t>
            </a:r>
            <a:endPar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Tree>
    <p:extLst>
      <p:ext uri="{BB962C8B-B14F-4D97-AF65-F5344CB8AC3E}">
        <p14:creationId xmlns:p14="http://schemas.microsoft.com/office/powerpoint/2010/main" val="65806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248062"/>
            <a:ext cx="2743200" cy="365125"/>
          </a:xfrm>
        </p:spPr>
        <p:txBody>
          <a:bodyPr/>
          <a:lstStyle/>
          <a:p>
            <a:pPr>
              <a:defRPr/>
            </a:pPr>
            <a:fld id="{E8D88C74-0DDE-8F40-A44E-D6CE8BB2242F}" type="slidenum">
              <a:rPr lang="es-ES" smtClean="0"/>
              <a:pPr>
                <a:defRPr/>
              </a:pPr>
              <a:t>5</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Robots Sociales</a:t>
            </a:r>
            <a:endParaRPr lang="es-EC" sz="2000" b="1" dirty="0"/>
          </a:p>
        </p:txBody>
      </p:sp>
      <p:sp>
        <p:nvSpPr>
          <p:cNvPr id="36" name="18 Rectángulo"/>
          <p:cNvSpPr/>
          <p:nvPr/>
        </p:nvSpPr>
        <p:spPr bwMode="auto">
          <a:xfrm>
            <a:off x="5680284" y="872805"/>
            <a:ext cx="2212432"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Aplicaciones</a:t>
            </a:r>
            <a:endParaRPr lang="es-EC" sz="2000" b="1" dirty="0"/>
          </a:p>
        </p:txBody>
      </p:sp>
      <p:sp>
        <p:nvSpPr>
          <p:cNvPr id="41" name="Rectángulo 40"/>
          <p:cNvSpPr/>
          <p:nvPr/>
        </p:nvSpPr>
        <p:spPr>
          <a:xfrm>
            <a:off x="4108507" y="5940285"/>
            <a:ext cx="2157963"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(Paro robots, 2018)</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18 Rectángulo"/>
          <p:cNvSpPr/>
          <p:nvPr/>
        </p:nvSpPr>
        <p:spPr bwMode="auto">
          <a:xfrm>
            <a:off x="1537743" y="1793182"/>
            <a:ext cx="3259179"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Educación</a:t>
            </a:r>
            <a:endParaRPr lang="es-EC" b="1" dirty="0"/>
          </a:p>
        </p:txBody>
      </p:sp>
      <p:sp>
        <p:nvSpPr>
          <p:cNvPr id="43" name="18 Rectángulo"/>
          <p:cNvSpPr/>
          <p:nvPr/>
        </p:nvSpPr>
        <p:spPr bwMode="auto">
          <a:xfrm>
            <a:off x="6681402" y="1887832"/>
            <a:ext cx="3255025"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Medicina</a:t>
            </a:r>
            <a:endParaRPr lang="es-EC" b="1" dirty="0"/>
          </a:p>
        </p:txBody>
      </p:sp>
      <p:sp>
        <p:nvSpPr>
          <p:cNvPr id="13"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14"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899" y="2785042"/>
            <a:ext cx="4470339" cy="298171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193" y="2809355"/>
            <a:ext cx="4438517" cy="2957403"/>
          </a:xfrm>
          <a:prstGeom prst="rect">
            <a:avLst/>
          </a:prstGeom>
        </p:spPr>
      </p:pic>
    </p:spTree>
    <p:extLst>
      <p:ext uri="{BB962C8B-B14F-4D97-AF65-F5344CB8AC3E}">
        <p14:creationId xmlns:p14="http://schemas.microsoft.com/office/powerpoint/2010/main" val="243393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6</a:t>
            </a:fld>
            <a:endParaRPr lang="es-ES" sz="1600" dirty="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Interacción Humano-Robot (HRI)</a:t>
            </a:r>
            <a:endParaRPr lang="es-EC" sz="2000" b="1" dirty="0"/>
          </a:p>
        </p:txBody>
      </p:sp>
      <p:sp>
        <p:nvSpPr>
          <p:cNvPr id="14" name="18 Rectángulo"/>
          <p:cNvSpPr/>
          <p:nvPr/>
        </p:nvSpPr>
        <p:spPr bwMode="auto">
          <a:xfrm>
            <a:off x="1914400" y="1988104"/>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ASIMO</a:t>
            </a:r>
            <a:endParaRPr lang="es-EC" b="1" dirty="0"/>
          </a:p>
        </p:txBody>
      </p:sp>
      <p:sp>
        <p:nvSpPr>
          <p:cNvPr id="15" name="18 Rectángulo"/>
          <p:cNvSpPr/>
          <p:nvPr/>
        </p:nvSpPr>
        <p:spPr bwMode="auto">
          <a:xfrm>
            <a:off x="7621522" y="1988104"/>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AIBO</a:t>
            </a:r>
            <a:endParaRPr lang="es-EC" b="1" dirty="0"/>
          </a:p>
        </p:txBody>
      </p:sp>
      <p:sp>
        <p:nvSpPr>
          <p:cNvPr id="21" name="18 Rectángulo"/>
          <p:cNvSpPr/>
          <p:nvPr/>
        </p:nvSpPr>
        <p:spPr bwMode="auto">
          <a:xfrm>
            <a:off x="5680284" y="872805"/>
            <a:ext cx="2789948"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Robot Social</a:t>
            </a:r>
            <a:endParaRPr lang="es-EC" sz="2000" b="1" dirty="0"/>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12" name="Imagen 11" descr="Be nice to the robot "/>
          <p:cNvPicPr/>
          <p:nvPr/>
        </p:nvPicPr>
        <p:blipFill>
          <a:blip r:embed="rId3">
            <a:extLst>
              <a:ext uri="{28A0092B-C50C-407E-A947-70E740481C1C}">
                <a14:useLocalDpi xmlns:a14="http://schemas.microsoft.com/office/drawing/2010/main" val="0"/>
              </a:ext>
            </a:extLst>
          </a:blip>
          <a:srcRect/>
          <a:stretch>
            <a:fillRect/>
          </a:stretch>
        </p:blipFill>
        <p:spPr bwMode="auto">
          <a:xfrm>
            <a:off x="1344976" y="2959566"/>
            <a:ext cx="3785490" cy="2880000"/>
          </a:xfrm>
          <a:prstGeom prst="rect">
            <a:avLst/>
          </a:prstGeom>
          <a:noFill/>
          <a:ln>
            <a:noFill/>
          </a:ln>
        </p:spPr>
      </p:pic>
      <p:pic>
        <p:nvPicPr>
          <p:cNvPr id="13" name="Imagen 12" descr="Resultado de imagen para robot aib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062" y="2959566"/>
            <a:ext cx="4076426" cy="2880000"/>
          </a:xfrm>
          <a:prstGeom prst="rect">
            <a:avLst/>
          </a:prstGeom>
          <a:noFill/>
          <a:ln>
            <a:noFill/>
          </a:ln>
        </p:spPr>
      </p:pic>
      <p:sp>
        <p:nvSpPr>
          <p:cNvPr id="16" name="Rectángulo 15"/>
          <p:cNvSpPr/>
          <p:nvPr/>
        </p:nvSpPr>
        <p:spPr>
          <a:xfrm>
            <a:off x="1548763" y="6309465"/>
            <a:ext cx="2558906"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a:t>
            </a:r>
            <a:r>
              <a:rPr lang="es-SV" sz="1400" b="1" i="1" dirty="0"/>
              <a:t>(Honda Motor Co, 2018)</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ángulo 16"/>
          <p:cNvSpPr/>
          <p:nvPr/>
        </p:nvSpPr>
        <p:spPr>
          <a:xfrm>
            <a:off x="7038823" y="6356349"/>
            <a:ext cx="2620013"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a:t>
            </a:r>
            <a:r>
              <a:rPr lang="es-SV" sz="1400" b="1" i="1" dirty="0"/>
              <a:t>(Sony </a:t>
            </a:r>
            <a:r>
              <a:rPr lang="es-SV" sz="1400" b="1" i="1" dirty="0" err="1"/>
              <a:t>Corporation</a:t>
            </a:r>
            <a:r>
              <a:rPr lang="es-SV" sz="1400" b="1" i="1" dirty="0"/>
              <a:t>, </a:t>
            </a:r>
            <a:r>
              <a:rPr lang="es-SV" sz="1400" b="1" i="1" dirty="0" smtClean="0"/>
              <a:t>2018)</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81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7</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Interacción Humano-Robot (HRI)</a:t>
            </a:r>
          </a:p>
        </p:txBody>
      </p:sp>
      <p:sp>
        <p:nvSpPr>
          <p:cNvPr id="14" name="18 Rectángulo"/>
          <p:cNvSpPr/>
          <p:nvPr/>
        </p:nvSpPr>
        <p:spPr bwMode="auto">
          <a:xfrm>
            <a:off x="5680284" y="872805"/>
            <a:ext cx="340656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Atributos de una interacción</a:t>
            </a:r>
            <a:endParaRPr lang="es-EC" sz="2000" b="1" dirty="0"/>
          </a:p>
        </p:txBody>
      </p:sp>
      <p:sp>
        <p:nvSpPr>
          <p:cNvPr id="20" name="Rectángulo 19"/>
          <p:cNvSpPr/>
          <p:nvPr/>
        </p:nvSpPr>
        <p:spPr>
          <a:xfrm>
            <a:off x="7339526" y="6078345"/>
            <a:ext cx="2505814" cy="307777"/>
          </a:xfrm>
          <a:prstGeom prst="rect">
            <a:avLst/>
          </a:prstGeom>
        </p:spPr>
        <p:txBody>
          <a:bodyPr wrap="none">
            <a:spAutoFit/>
          </a:bodyPr>
          <a:lstStyle/>
          <a:p>
            <a:r>
              <a:rPr lang="es-ES_tradnl" sz="1400" dirty="0">
                <a:latin typeface="Times New Roman" panose="02020603050405020304" pitchFamily="18" charset="0"/>
                <a:ea typeface="Calibri" panose="020F0502020204030204" pitchFamily="34" charset="0"/>
              </a:rPr>
              <a:t>Fuente:  </a:t>
            </a:r>
            <a:r>
              <a:rPr lang="es-SV" sz="1400" b="1" i="1" dirty="0"/>
              <a:t>(</a:t>
            </a:r>
            <a:r>
              <a:rPr lang="es-SV" sz="1400" b="1" i="1" dirty="0" err="1"/>
              <a:t>Brenna</a:t>
            </a:r>
            <a:r>
              <a:rPr lang="es-SV" sz="1400" b="1" i="1" dirty="0"/>
              <a:t> &amp; Aude, 2010)</a:t>
            </a:r>
            <a:endParaRPr lang="es-EC" sz="1400" dirty="0">
              <a:latin typeface="Times New Roman" panose="02020603050405020304" pitchFamily="18" charset="0"/>
              <a:ea typeface="Calibri" panose="020F0502020204030204" pitchFamily="34" charset="0"/>
            </a:endParaRPr>
          </a:p>
        </p:txBody>
      </p:sp>
      <p:sp>
        <p:nvSpPr>
          <p:cNvPr id="2" name="Rectángulo 1"/>
          <p:cNvSpPr/>
          <p:nvPr/>
        </p:nvSpPr>
        <p:spPr>
          <a:xfrm>
            <a:off x="609894" y="1984917"/>
            <a:ext cx="4778279" cy="3170099"/>
          </a:xfrm>
          <a:prstGeom prst="rect">
            <a:avLst/>
          </a:prstGeom>
        </p:spPr>
        <p:txBody>
          <a:bodyPr wrap="square">
            <a:spAutoFit/>
          </a:bodyPr>
          <a:lstStyle/>
          <a:p>
            <a:pPr marL="285750" indent="-285750">
              <a:buFont typeface="Wingdings" panose="05000000000000000000" pitchFamily="2" charset="2"/>
              <a:buChar char="Ø"/>
            </a:pPr>
            <a:r>
              <a:rPr lang="es-EC" sz="2000" dirty="0" smtClean="0"/>
              <a:t>Nivel de autonomía y comportamiento</a:t>
            </a:r>
          </a:p>
          <a:p>
            <a:pPr marL="285750" indent="-285750">
              <a:buFont typeface="Wingdings" panose="05000000000000000000" pitchFamily="2" charset="2"/>
              <a:buChar char="Ø"/>
            </a:pPr>
            <a:endParaRPr lang="es-EC" sz="2000" dirty="0" smtClean="0"/>
          </a:p>
          <a:p>
            <a:pPr marL="285750" indent="-285750">
              <a:buFont typeface="Wingdings" panose="05000000000000000000" pitchFamily="2" charset="2"/>
              <a:buChar char="Ø"/>
            </a:pPr>
            <a:r>
              <a:rPr lang="es-EC" sz="2000" dirty="0" smtClean="0"/>
              <a:t>Intercambio natural de información</a:t>
            </a:r>
          </a:p>
          <a:p>
            <a:pPr marL="285750" indent="-285750">
              <a:buFont typeface="Wingdings" panose="05000000000000000000" pitchFamily="2" charset="2"/>
              <a:buChar char="Ø"/>
            </a:pPr>
            <a:endParaRPr lang="es-EC" sz="2000" dirty="0" smtClean="0"/>
          </a:p>
          <a:p>
            <a:pPr marL="285750" indent="-285750">
              <a:buFont typeface="Wingdings" panose="05000000000000000000" pitchFamily="2" charset="2"/>
              <a:buChar char="Ø"/>
            </a:pPr>
            <a:r>
              <a:rPr lang="es-EC" sz="2000" dirty="0" smtClean="0"/>
              <a:t>Mecanismo de interacción</a:t>
            </a:r>
          </a:p>
          <a:p>
            <a:pPr marL="285750" indent="-285750">
              <a:buFont typeface="Wingdings" panose="05000000000000000000" pitchFamily="2" charset="2"/>
              <a:buChar char="Ø"/>
            </a:pPr>
            <a:endParaRPr lang="es-EC" sz="2000" dirty="0" smtClean="0"/>
          </a:p>
          <a:p>
            <a:pPr marL="285750" indent="-285750">
              <a:buFont typeface="Wingdings" panose="05000000000000000000" pitchFamily="2" charset="2"/>
              <a:buChar char="Ø"/>
            </a:pPr>
            <a:r>
              <a:rPr lang="es-EC" sz="2000" dirty="0" smtClean="0"/>
              <a:t>Adaptación y aprendizaje</a:t>
            </a:r>
          </a:p>
          <a:p>
            <a:pPr marL="285750" indent="-285750">
              <a:buFont typeface="Wingdings" panose="05000000000000000000" pitchFamily="2" charset="2"/>
              <a:buChar char="Ø"/>
            </a:pPr>
            <a:endParaRPr lang="es-EC" sz="2000" dirty="0"/>
          </a:p>
          <a:p>
            <a:pPr marL="285750" indent="-285750">
              <a:buFont typeface="Wingdings" panose="05000000000000000000" pitchFamily="2" charset="2"/>
              <a:buChar char="Ø"/>
            </a:pPr>
            <a:r>
              <a:rPr lang="es-EC" sz="2000" dirty="0" smtClean="0"/>
              <a:t>Capacidad de cumplir tareas</a:t>
            </a:r>
          </a:p>
          <a:p>
            <a:endParaRPr lang="es-EC" sz="2000" dirty="0" smtClean="0"/>
          </a:p>
        </p:txBody>
      </p:sp>
      <p:sp>
        <p:nvSpPr>
          <p:cNvPr id="12"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15" name="Imagen 14" descr="Resultado de imagen para robots sociales"/>
          <p:cNvPicPr/>
          <p:nvPr/>
        </p:nvPicPr>
        <p:blipFill>
          <a:blip r:embed="rId3">
            <a:extLst>
              <a:ext uri="{28A0092B-C50C-407E-A947-70E740481C1C}">
                <a14:useLocalDpi xmlns:a14="http://schemas.microsoft.com/office/drawing/2010/main" val="0"/>
              </a:ext>
            </a:extLst>
          </a:blip>
          <a:srcRect/>
          <a:stretch>
            <a:fillRect/>
          </a:stretch>
        </p:blipFill>
        <p:spPr bwMode="auto">
          <a:xfrm>
            <a:off x="6354674" y="1723306"/>
            <a:ext cx="3880803" cy="3431710"/>
          </a:xfrm>
          <a:prstGeom prst="rect">
            <a:avLst/>
          </a:prstGeom>
          <a:noFill/>
          <a:ln>
            <a:noFill/>
          </a:ln>
        </p:spPr>
      </p:pic>
    </p:spTree>
    <p:extLst>
      <p:ext uri="{BB962C8B-B14F-4D97-AF65-F5344CB8AC3E}">
        <p14:creationId xmlns:p14="http://schemas.microsoft.com/office/powerpoint/2010/main" val="270990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341836"/>
            <a:ext cx="2743200" cy="365125"/>
          </a:xfrm>
        </p:spPr>
        <p:txBody>
          <a:bodyPr/>
          <a:lstStyle/>
          <a:p>
            <a:pPr>
              <a:defRPr/>
            </a:pPr>
            <a:fld id="{E8D88C74-0DDE-8F40-A44E-D6CE8BB2242F}" type="slidenum">
              <a:rPr lang="es-ES" smtClean="0"/>
              <a:pPr>
                <a:defRPr/>
              </a:pPr>
              <a:t>8</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Persuasiva</a:t>
            </a:r>
            <a:endParaRPr lang="es-EC" sz="2000" b="1" dirty="0"/>
          </a:p>
        </p:txBody>
      </p:sp>
      <p:sp>
        <p:nvSpPr>
          <p:cNvPr id="14" name="18 Rectángulo"/>
          <p:cNvSpPr/>
          <p:nvPr/>
        </p:nvSpPr>
        <p:spPr bwMode="auto">
          <a:xfrm>
            <a:off x="5680284" y="872805"/>
            <a:ext cx="293031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Estrategias de Persuasión</a:t>
            </a:r>
            <a:endParaRPr lang="es-EC" sz="2000" b="1" dirty="0"/>
          </a:p>
        </p:txBody>
      </p:sp>
      <p:grpSp>
        <p:nvGrpSpPr>
          <p:cNvPr id="9" name="Grupo 8"/>
          <p:cNvGrpSpPr/>
          <p:nvPr/>
        </p:nvGrpSpPr>
        <p:grpSpPr>
          <a:xfrm>
            <a:off x="2497333" y="4226892"/>
            <a:ext cx="1494683" cy="1494683"/>
            <a:chOff x="2020589" y="1935990"/>
            <a:chExt cx="1494683" cy="1494683"/>
          </a:xfrm>
          <a:effectLst>
            <a:glow>
              <a:schemeClr val="accent1"/>
            </a:glow>
          </a:effectLst>
        </p:grpSpPr>
        <p:sp>
          <p:nvSpPr>
            <p:cNvPr id="25" name="Elipse 24"/>
            <p:cNvSpPr/>
            <p:nvPr/>
          </p:nvSpPr>
          <p:spPr>
            <a:xfrm>
              <a:off x="2020589" y="1935990"/>
              <a:ext cx="1494683" cy="1494683"/>
            </a:xfrm>
            <a:prstGeom prst="ellipse">
              <a:avLst/>
            </a:prstGeom>
            <a:solidFill>
              <a:srgbClr val="7030A0">
                <a:alpha val="33000"/>
              </a:srgb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6" name="Elipse 4"/>
            <p:cNvSpPr/>
            <p:nvPr/>
          </p:nvSpPr>
          <p:spPr>
            <a:xfrm>
              <a:off x="2239480" y="2154881"/>
              <a:ext cx="1056901" cy="1056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s-EC" sz="1600" dirty="0" smtClean="0">
                  <a:solidFill>
                    <a:schemeClr val="tx1"/>
                  </a:solidFill>
                </a:rPr>
                <a:t>Persuasión </a:t>
              </a:r>
              <a:endParaRPr lang="es-EC" sz="4500" kern="1200" dirty="0">
                <a:solidFill>
                  <a:schemeClr val="tx1"/>
                </a:solidFill>
              </a:endParaRPr>
            </a:p>
          </p:txBody>
        </p:sp>
      </p:grpSp>
      <p:sp>
        <p:nvSpPr>
          <p:cNvPr id="10" name="Flecha izquierda 9"/>
          <p:cNvSpPr/>
          <p:nvPr/>
        </p:nvSpPr>
        <p:spPr>
          <a:xfrm rot="12900000">
            <a:off x="2012983" y="4113540"/>
            <a:ext cx="613358" cy="425984"/>
          </a:xfrm>
          <a:prstGeom prst="leftArrow">
            <a:avLst>
              <a:gd name="adj1" fmla="val 60000"/>
              <a:gd name="adj2" fmla="val 50000"/>
            </a:avLst>
          </a:prstGeom>
          <a:solidFill>
            <a:schemeClr val="accent5">
              <a:hueOff val="-3676672"/>
              <a:satOff val="-5114"/>
              <a:lumOff val="-1961"/>
              <a:alpha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a:off x="802360" y="3193256"/>
            <a:ext cx="1419948" cy="1135959"/>
            <a:chOff x="325616" y="902354"/>
            <a:chExt cx="1419948" cy="1135959"/>
          </a:xfrm>
          <a:effectLst>
            <a:glow>
              <a:schemeClr val="accent1"/>
            </a:glow>
          </a:effectLst>
        </p:grpSpPr>
        <p:sp>
          <p:nvSpPr>
            <p:cNvPr id="23" name="Rectángulo redondeado 22"/>
            <p:cNvSpPr/>
            <p:nvPr/>
          </p:nvSpPr>
          <p:spPr>
            <a:xfrm>
              <a:off x="325616" y="902354"/>
              <a:ext cx="1419948" cy="1135959"/>
            </a:xfrm>
            <a:prstGeom prst="roundRect">
              <a:avLst>
                <a:gd name="adj" fmla="val 10000"/>
              </a:avLst>
            </a:prstGeom>
            <a:solidFill>
              <a:schemeClr val="accent5">
                <a:hueOff val="0"/>
                <a:satOff val="0"/>
                <a:lumOff val="0"/>
                <a:alpha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Rectángulo 23"/>
            <p:cNvSpPr/>
            <p:nvPr/>
          </p:nvSpPr>
          <p:spPr>
            <a:xfrm>
              <a:off x="358887" y="935625"/>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Influenciar</a:t>
              </a:r>
              <a:endParaRPr lang="es-EC" sz="2600" kern="1200" dirty="0" smtClean="0">
                <a:solidFill>
                  <a:schemeClr val="tx1"/>
                </a:solidFill>
              </a:endParaRPr>
            </a:p>
          </p:txBody>
        </p:sp>
      </p:grpSp>
      <p:sp>
        <p:nvSpPr>
          <p:cNvPr id="12" name="Flecha izquierda 11"/>
          <p:cNvSpPr/>
          <p:nvPr/>
        </p:nvSpPr>
        <p:spPr>
          <a:xfrm rot="16200000">
            <a:off x="2882542" y="3576556"/>
            <a:ext cx="724266" cy="425984"/>
          </a:xfrm>
          <a:prstGeom prst="leftArrow">
            <a:avLst>
              <a:gd name="adj1" fmla="val 60000"/>
              <a:gd name="adj2" fmla="val 50000"/>
            </a:avLst>
          </a:prstGeom>
          <a:solidFill>
            <a:schemeClr val="accent5">
              <a:hueOff val="-3676672"/>
              <a:satOff val="-5114"/>
              <a:lumOff val="-1961"/>
              <a:alpha val="50000"/>
            </a:schemeClr>
          </a:solidFill>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grpSp>
        <p:nvGrpSpPr>
          <p:cNvPr id="13" name="Grupo 12"/>
          <p:cNvGrpSpPr/>
          <p:nvPr/>
        </p:nvGrpSpPr>
        <p:grpSpPr>
          <a:xfrm>
            <a:off x="2534701" y="2291457"/>
            <a:ext cx="1419948" cy="1135959"/>
            <a:chOff x="2057957" y="555"/>
            <a:chExt cx="1419948" cy="1135959"/>
          </a:xfrm>
          <a:effectLst>
            <a:glow>
              <a:schemeClr val="accent1"/>
            </a:glow>
          </a:effectLst>
        </p:grpSpPr>
        <p:sp>
          <p:nvSpPr>
            <p:cNvPr id="21" name="Rectángulo redondeado 20"/>
            <p:cNvSpPr/>
            <p:nvPr/>
          </p:nvSpPr>
          <p:spPr>
            <a:xfrm>
              <a:off x="2057957" y="555"/>
              <a:ext cx="1419948" cy="1135959"/>
            </a:xfrm>
            <a:prstGeom prst="roundRect">
              <a:avLst>
                <a:gd name="adj" fmla="val 10000"/>
              </a:avLst>
            </a:prstGeom>
            <a:solidFill>
              <a:schemeClr val="accent5">
                <a:hueOff val="-3676672"/>
                <a:satOff val="-5114"/>
                <a:lumOff val="-1961"/>
                <a:alpha val="50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2" name="Rectángulo 21"/>
            <p:cNvSpPr/>
            <p:nvPr/>
          </p:nvSpPr>
          <p:spPr>
            <a:xfrm>
              <a:off x="2091228" y="33826"/>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Decisiones</a:t>
              </a:r>
              <a:endParaRPr lang="es-EC" sz="2000" kern="1200" dirty="0">
                <a:solidFill>
                  <a:schemeClr val="tx1"/>
                </a:solidFill>
              </a:endParaRPr>
            </a:p>
          </p:txBody>
        </p:sp>
      </p:grpSp>
      <p:sp>
        <p:nvSpPr>
          <p:cNvPr id="15" name="Flecha izquierda 14"/>
          <p:cNvSpPr/>
          <p:nvPr/>
        </p:nvSpPr>
        <p:spPr>
          <a:xfrm rot="19500000">
            <a:off x="3870600" y="4137617"/>
            <a:ext cx="529406" cy="425984"/>
          </a:xfrm>
          <a:prstGeom prst="leftArrow">
            <a:avLst>
              <a:gd name="adj1" fmla="val 60000"/>
              <a:gd name="adj2" fmla="val 50000"/>
            </a:avLst>
          </a:prstGeom>
          <a:solidFill>
            <a:schemeClr val="accent5">
              <a:hueOff val="-7353344"/>
              <a:satOff val="-10228"/>
              <a:lumOff val="-3922"/>
              <a:alpha val="50000"/>
            </a:schemeClr>
          </a:solidFill>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grpSp>
        <p:nvGrpSpPr>
          <p:cNvPr id="16" name="Grupo 15"/>
          <p:cNvGrpSpPr/>
          <p:nvPr/>
        </p:nvGrpSpPr>
        <p:grpSpPr>
          <a:xfrm>
            <a:off x="4267041" y="3193256"/>
            <a:ext cx="1419948" cy="1135959"/>
            <a:chOff x="3790297" y="902354"/>
            <a:chExt cx="1419948" cy="1135959"/>
          </a:xfrm>
          <a:effectLst>
            <a:glow>
              <a:schemeClr val="accent1"/>
            </a:glow>
          </a:effectLst>
        </p:grpSpPr>
        <p:sp>
          <p:nvSpPr>
            <p:cNvPr id="17" name="Rectángulo redondeado 16"/>
            <p:cNvSpPr/>
            <p:nvPr/>
          </p:nvSpPr>
          <p:spPr>
            <a:xfrm>
              <a:off x="3790297" y="902354"/>
              <a:ext cx="1419948" cy="1135959"/>
            </a:xfrm>
            <a:prstGeom prst="roundRect">
              <a:avLst>
                <a:gd name="adj" fmla="val 10000"/>
              </a:avLst>
            </a:prstGeom>
            <a:solidFill>
              <a:schemeClr val="accent5">
                <a:hueOff val="-7353344"/>
                <a:satOff val="-10228"/>
                <a:lumOff val="-3922"/>
                <a:alpha val="50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20" name="Rectángulo 19"/>
            <p:cNvSpPr/>
            <p:nvPr/>
          </p:nvSpPr>
          <p:spPr>
            <a:xfrm>
              <a:off x="3823568" y="935625"/>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Interacción</a:t>
              </a:r>
              <a:endParaRPr lang="es-EC" sz="2000" kern="1200" dirty="0">
                <a:solidFill>
                  <a:schemeClr val="tx1"/>
                </a:solidFill>
              </a:endParaRPr>
            </a:p>
          </p:txBody>
        </p:sp>
      </p:grpSp>
      <p:sp>
        <p:nvSpPr>
          <p:cNvPr id="60"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6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grpSp>
        <p:nvGrpSpPr>
          <p:cNvPr id="55" name="Grupo 54"/>
          <p:cNvGrpSpPr/>
          <p:nvPr/>
        </p:nvGrpSpPr>
        <p:grpSpPr>
          <a:xfrm>
            <a:off x="7467440" y="1817198"/>
            <a:ext cx="3314859" cy="952635"/>
            <a:chOff x="3790297" y="902354"/>
            <a:chExt cx="1419948" cy="1135959"/>
          </a:xfrm>
          <a:effectLst>
            <a:glow>
              <a:schemeClr val="accent1"/>
            </a:glow>
          </a:effectLst>
        </p:grpSpPr>
        <p:sp>
          <p:nvSpPr>
            <p:cNvPr id="56" name="Rectángulo redondeado 55"/>
            <p:cNvSpPr/>
            <p:nvPr/>
          </p:nvSpPr>
          <p:spPr>
            <a:xfrm>
              <a:off x="3790297" y="902354"/>
              <a:ext cx="1419948" cy="1135959"/>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57" name="Rectángulo 56"/>
            <p:cNvSpPr/>
            <p:nvPr/>
          </p:nvSpPr>
          <p:spPr>
            <a:xfrm>
              <a:off x="3823568" y="935625"/>
              <a:ext cx="1353406" cy="106941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Morfología</a:t>
              </a:r>
              <a:endParaRPr lang="es-EC" sz="2000" kern="1200" dirty="0">
                <a:solidFill>
                  <a:schemeClr val="tx1"/>
                </a:solidFill>
              </a:endParaRPr>
            </a:p>
          </p:txBody>
        </p:sp>
      </p:grpSp>
      <p:grpSp>
        <p:nvGrpSpPr>
          <p:cNvPr id="62" name="Grupo 61"/>
          <p:cNvGrpSpPr/>
          <p:nvPr/>
        </p:nvGrpSpPr>
        <p:grpSpPr>
          <a:xfrm>
            <a:off x="7468910" y="2888831"/>
            <a:ext cx="3314859" cy="887827"/>
            <a:chOff x="3790297" y="902354"/>
            <a:chExt cx="1419948" cy="1135959"/>
          </a:xfrm>
          <a:effectLst>
            <a:glow>
              <a:schemeClr val="accent1"/>
            </a:glow>
          </a:effectLst>
        </p:grpSpPr>
        <p:sp>
          <p:nvSpPr>
            <p:cNvPr id="63" name="Rectángulo redondeado 62"/>
            <p:cNvSpPr/>
            <p:nvPr/>
          </p:nvSpPr>
          <p:spPr>
            <a:xfrm>
              <a:off x="3790297" y="902354"/>
              <a:ext cx="1419948" cy="11359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64" name="Rectángulo 63"/>
            <p:cNvSpPr/>
            <p:nvPr/>
          </p:nvSpPr>
          <p:spPr>
            <a:xfrm>
              <a:off x="3823568" y="935625"/>
              <a:ext cx="1353406" cy="1069417"/>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Comunicación</a:t>
              </a:r>
              <a:endParaRPr lang="es-EC" sz="2000" kern="1200" dirty="0">
                <a:solidFill>
                  <a:schemeClr val="tx1"/>
                </a:solidFill>
              </a:endParaRPr>
            </a:p>
          </p:txBody>
        </p:sp>
      </p:grpSp>
      <p:grpSp>
        <p:nvGrpSpPr>
          <p:cNvPr id="65" name="Grupo 64"/>
          <p:cNvGrpSpPr/>
          <p:nvPr/>
        </p:nvGrpSpPr>
        <p:grpSpPr>
          <a:xfrm>
            <a:off x="7467440" y="3955027"/>
            <a:ext cx="3314859" cy="1001840"/>
            <a:chOff x="3790297" y="902354"/>
            <a:chExt cx="1419948" cy="1135959"/>
          </a:xfrm>
          <a:effectLst>
            <a:glow>
              <a:schemeClr val="accent1"/>
            </a:glow>
          </a:effectLst>
        </p:grpSpPr>
        <p:sp>
          <p:nvSpPr>
            <p:cNvPr id="66" name="Rectángulo redondeado 65"/>
            <p:cNvSpPr/>
            <p:nvPr/>
          </p:nvSpPr>
          <p:spPr>
            <a:xfrm>
              <a:off x="3790297" y="902354"/>
              <a:ext cx="1419948" cy="1135959"/>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67" name="Rectángulo 66"/>
            <p:cNvSpPr/>
            <p:nvPr/>
          </p:nvSpPr>
          <p:spPr>
            <a:xfrm>
              <a:off x="3823568" y="935625"/>
              <a:ext cx="1353406" cy="1069417"/>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000" kern="1200" dirty="0" smtClean="0">
                  <a:solidFill>
                    <a:schemeClr val="tx1"/>
                  </a:solidFill>
                </a:rPr>
                <a:t>Gestos </a:t>
              </a:r>
              <a:r>
                <a:rPr lang="es-EC" sz="2000" dirty="0">
                  <a:solidFill>
                    <a:schemeClr val="tx1"/>
                  </a:solidFill>
                </a:rPr>
                <a:t>y</a:t>
              </a:r>
              <a:r>
                <a:rPr lang="es-EC" sz="2000" kern="1200" dirty="0" smtClean="0">
                  <a:solidFill>
                    <a:schemeClr val="tx1"/>
                  </a:solidFill>
                </a:rPr>
                <a:t> Movimientos</a:t>
              </a:r>
              <a:endParaRPr lang="es-EC" sz="2000" kern="1200" dirty="0">
                <a:solidFill>
                  <a:schemeClr val="tx1"/>
                </a:solidFill>
              </a:endParaRPr>
            </a:p>
          </p:txBody>
        </p:sp>
      </p:grpSp>
      <p:grpSp>
        <p:nvGrpSpPr>
          <p:cNvPr id="68" name="Grupo 67"/>
          <p:cNvGrpSpPr/>
          <p:nvPr/>
        </p:nvGrpSpPr>
        <p:grpSpPr>
          <a:xfrm>
            <a:off x="7467440" y="5140670"/>
            <a:ext cx="3314859" cy="838895"/>
            <a:chOff x="3790297" y="902354"/>
            <a:chExt cx="1419948" cy="1135959"/>
          </a:xfrm>
          <a:effectLst>
            <a:glow>
              <a:schemeClr val="accent1"/>
            </a:glow>
          </a:effectLst>
        </p:grpSpPr>
        <p:sp>
          <p:nvSpPr>
            <p:cNvPr id="69" name="Rectángulo redondeado 68"/>
            <p:cNvSpPr/>
            <p:nvPr/>
          </p:nvSpPr>
          <p:spPr>
            <a:xfrm>
              <a:off x="3790297" y="902354"/>
              <a:ext cx="1419948" cy="1135959"/>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70" name="Rectángulo 69"/>
            <p:cNvSpPr/>
            <p:nvPr/>
          </p:nvSpPr>
          <p:spPr>
            <a:xfrm>
              <a:off x="3823568" y="935625"/>
              <a:ext cx="1353406" cy="1069417"/>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000" dirty="0" err="1" smtClean="0">
                  <a:solidFill>
                    <a:schemeClr val="tx1"/>
                  </a:solidFill>
                </a:rPr>
                <a:t>Inteligencia</a:t>
              </a:r>
              <a:endParaRPr lang="es-EC" sz="2000" kern="1200" dirty="0">
                <a:solidFill>
                  <a:schemeClr val="tx1"/>
                </a:solidFill>
              </a:endParaRPr>
            </a:p>
          </p:txBody>
        </p:sp>
      </p:grpSp>
    </p:spTree>
    <p:extLst>
      <p:ext uri="{BB962C8B-B14F-4D97-AF65-F5344CB8AC3E}">
        <p14:creationId xmlns:p14="http://schemas.microsoft.com/office/powerpoint/2010/main" val="27828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9</a:t>
            </a:fld>
            <a:endParaRPr lang="es-ES" sz="1600">
              <a:solidFill>
                <a:srgbClr val="888888"/>
              </a:solidFill>
            </a:endParaRPr>
          </a:p>
        </p:txBody>
      </p:sp>
      <p:sp>
        <p:nvSpPr>
          <p:cNvPr id="11" name="18 Rectángulo"/>
          <p:cNvSpPr/>
          <p:nvPr/>
        </p:nvSpPr>
        <p:spPr bwMode="auto">
          <a:xfrm>
            <a:off x="170949" y="205870"/>
            <a:ext cx="7450572"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C" sz="3200" b="1" dirty="0" smtClean="0">
                <a:solidFill>
                  <a:schemeClr val="bg1"/>
                </a:solidFill>
                <a:latin typeface="Calibri" panose="020F0502020204030204" pitchFamily="34" charset="0"/>
              </a:rPr>
              <a:t>Generalidades</a:t>
            </a:r>
            <a:endParaRPr lang="es-EC" sz="2400" b="1" dirty="0">
              <a:solidFill>
                <a:schemeClr val="bg1"/>
              </a:solidFill>
              <a:latin typeface="Calibri" panose="020F0502020204030204" pitchFamily="34" charset="0"/>
            </a:endParaRP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Propuesta</a:t>
            </a:r>
            <a:endParaRPr lang="es-EC" b="1" dirty="0"/>
          </a:p>
        </p:txBody>
      </p:sp>
      <p:grpSp>
        <p:nvGrpSpPr>
          <p:cNvPr id="19" name="Grupo 18"/>
          <p:cNvGrpSpPr/>
          <p:nvPr/>
        </p:nvGrpSpPr>
        <p:grpSpPr>
          <a:xfrm>
            <a:off x="643352" y="3108279"/>
            <a:ext cx="3699363" cy="1404709"/>
            <a:chOff x="3036" y="0"/>
            <a:chExt cx="3699363" cy="1404709"/>
          </a:xfrm>
          <a:scene3d>
            <a:camera prst="orthographicFront"/>
            <a:lightRig rig="flat" dir="t"/>
          </a:scene3d>
        </p:grpSpPr>
        <p:sp>
          <p:nvSpPr>
            <p:cNvPr id="29" name="Cheurón 28"/>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0" name="Cheurón 4"/>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smtClean="0"/>
                <a:t>Detección visual</a:t>
              </a:r>
              <a:endParaRPr lang="es-EC" sz="3200" kern="1200" dirty="0"/>
            </a:p>
          </p:txBody>
        </p:sp>
      </p:grpSp>
      <p:grpSp>
        <p:nvGrpSpPr>
          <p:cNvPr id="23" name="Grupo 22"/>
          <p:cNvGrpSpPr/>
          <p:nvPr/>
        </p:nvGrpSpPr>
        <p:grpSpPr>
          <a:xfrm>
            <a:off x="3972779" y="3108279"/>
            <a:ext cx="3699363" cy="1404709"/>
            <a:chOff x="3332463" y="0"/>
            <a:chExt cx="3699363" cy="1404709"/>
          </a:xfrm>
          <a:scene3d>
            <a:camera prst="orthographicFront"/>
            <a:lightRig rig="flat" dir="t"/>
          </a:scene3d>
        </p:grpSpPr>
        <p:sp>
          <p:nvSpPr>
            <p:cNvPr id="27" name="Cheurón 26"/>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28" name="Cheurón 6"/>
            <p:cNvSpPr/>
            <p:nvPr/>
          </p:nvSpPr>
          <p:spPr>
            <a:xfrm>
              <a:off x="4034818"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smtClean="0"/>
                <a:t>Sistemas de Diálogo</a:t>
              </a:r>
              <a:endParaRPr lang="es-EC" sz="3200" kern="1200" dirty="0"/>
            </a:p>
          </p:txBody>
        </p:sp>
      </p:grpSp>
      <p:grpSp>
        <p:nvGrpSpPr>
          <p:cNvPr id="24" name="Grupo 23"/>
          <p:cNvGrpSpPr/>
          <p:nvPr/>
        </p:nvGrpSpPr>
        <p:grpSpPr>
          <a:xfrm>
            <a:off x="7302206" y="3108279"/>
            <a:ext cx="3699363" cy="1404709"/>
            <a:chOff x="6661890" y="0"/>
            <a:chExt cx="3699363" cy="1404709"/>
          </a:xfrm>
          <a:scene3d>
            <a:camera prst="orthographicFront"/>
            <a:lightRig rig="flat" dir="t"/>
          </a:scene3d>
        </p:grpSpPr>
        <p:sp>
          <p:nvSpPr>
            <p:cNvPr id="25" name="Cheurón 24"/>
            <p:cNvSpPr/>
            <p:nvPr/>
          </p:nvSpPr>
          <p:spPr>
            <a:xfrm>
              <a:off x="6661890"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26" name="Cheurón 8"/>
            <p:cNvSpPr/>
            <p:nvPr/>
          </p:nvSpPr>
          <p:spPr>
            <a:xfrm>
              <a:off x="7364244" y="0"/>
              <a:ext cx="2511039"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smtClean="0"/>
                <a:t>Movimientos y gestos</a:t>
              </a:r>
              <a:endParaRPr lang="es-EC" sz="3200" kern="1200" dirty="0"/>
            </a:p>
          </p:txBody>
        </p:sp>
      </p:grpSp>
      <p:grpSp>
        <p:nvGrpSpPr>
          <p:cNvPr id="31" name="Grupo 30"/>
          <p:cNvGrpSpPr>
            <a:grpSpLocks noChangeAspect="1"/>
          </p:cNvGrpSpPr>
          <p:nvPr/>
        </p:nvGrpSpPr>
        <p:grpSpPr>
          <a:xfrm>
            <a:off x="1081855" y="4604807"/>
            <a:ext cx="2191250" cy="2160000"/>
            <a:chOff x="436806" y="668"/>
            <a:chExt cx="2828781" cy="2788439"/>
          </a:xfrm>
        </p:grpSpPr>
        <p:sp>
          <p:nvSpPr>
            <p:cNvPr id="38" name="Elipse 37"/>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9" name="Elipse 4"/>
            <p:cNvSpPr/>
            <p:nvPr/>
          </p:nvSpPr>
          <p:spPr>
            <a:xfrm>
              <a:off x="477148" y="426568"/>
              <a:ext cx="2788439"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Reconocimiento Facial</a:t>
              </a:r>
              <a:endParaRPr lang="es-EC" sz="2000" kern="1200" dirty="0"/>
            </a:p>
          </p:txBody>
        </p:sp>
      </p:grpSp>
      <p:grpSp>
        <p:nvGrpSpPr>
          <p:cNvPr id="32" name="Grupo 31"/>
          <p:cNvGrpSpPr>
            <a:grpSpLocks noChangeAspect="1"/>
          </p:cNvGrpSpPr>
          <p:nvPr/>
        </p:nvGrpSpPr>
        <p:grpSpPr>
          <a:xfrm>
            <a:off x="4556948" y="4605252"/>
            <a:ext cx="2160000" cy="2160000"/>
            <a:chOff x="3911899" y="1113"/>
            <a:chExt cx="2788439" cy="2788439"/>
          </a:xfrm>
        </p:grpSpPr>
        <p:sp>
          <p:nvSpPr>
            <p:cNvPr id="36" name="Elipse 35"/>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37"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kern="1200" dirty="0" smtClean="0"/>
                <a:t>Establecer una comunicación mediante el diálogo</a:t>
              </a:r>
              <a:endParaRPr lang="es-EC" sz="2000" kern="1200" dirty="0"/>
            </a:p>
          </p:txBody>
        </p:sp>
      </p:grpSp>
      <p:grpSp>
        <p:nvGrpSpPr>
          <p:cNvPr id="33" name="Grupo 32"/>
          <p:cNvGrpSpPr>
            <a:grpSpLocks noChangeAspect="1"/>
          </p:cNvGrpSpPr>
          <p:nvPr/>
        </p:nvGrpSpPr>
        <p:grpSpPr>
          <a:xfrm>
            <a:off x="8024512" y="4604193"/>
            <a:ext cx="2160000" cy="2160000"/>
            <a:chOff x="7379463" y="54"/>
            <a:chExt cx="2788439" cy="2788439"/>
          </a:xfrm>
        </p:grpSpPr>
        <p:sp>
          <p:nvSpPr>
            <p:cNvPr id="34" name="Elipse 33"/>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35" name="Elipse 8"/>
            <p:cNvSpPr/>
            <p:nvPr/>
          </p:nvSpPr>
          <p:spPr>
            <a:xfrm>
              <a:off x="7502088" y="386045"/>
              <a:ext cx="266581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smtClean="0"/>
                <a:t>Actividades de entretenimiento</a:t>
              </a:r>
              <a:endParaRPr lang="es-EC" sz="2000" kern="1200" dirty="0"/>
            </a:p>
          </p:txBody>
        </p:sp>
      </p:grpSp>
      <p:grpSp>
        <p:nvGrpSpPr>
          <p:cNvPr id="40" name="Grupo 39"/>
          <p:cNvGrpSpPr>
            <a:grpSpLocks noChangeAspect="1"/>
          </p:cNvGrpSpPr>
          <p:nvPr/>
        </p:nvGrpSpPr>
        <p:grpSpPr>
          <a:xfrm>
            <a:off x="1081856" y="824973"/>
            <a:ext cx="2160000" cy="2160000"/>
            <a:chOff x="436806" y="668"/>
            <a:chExt cx="2788439" cy="2788439"/>
          </a:xfrm>
        </p:grpSpPr>
        <p:sp>
          <p:nvSpPr>
            <p:cNvPr id="41" name="Elipse 40"/>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2" name="Elipse 4"/>
            <p:cNvSpPr/>
            <p:nvPr/>
          </p:nvSpPr>
          <p:spPr>
            <a:xfrm>
              <a:off x="845163" y="409025"/>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smtClean="0"/>
                <a:t>Cámara del Robot NAO</a:t>
              </a:r>
              <a:endParaRPr lang="es-EC" sz="2000" kern="1200" dirty="0"/>
            </a:p>
          </p:txBody>
        </p:sp>
      </p:grpSp>
      <p:grpSp>
        <p:nvGrpSpPr>
          <p:cNvPr id="43" name="Grupo 42"/>
          <p:cNvGrpSpPr>
            <a:grpSpLocks noChangeAspect="1"/>
          </p:cNvGrpSpPr>
          <p:nvPr/>
        </p:nvGrpSpPr>
        <p:grpSpPr>
          <a:xfrm>
            <a:off x="4556949" y="825418"/>
            <a:ext cx="2160000" cy="2160000"/>
            <a:chOff x="3911899" y="1113"/>
            <a:chExt cx="2788439" cy="2788439"/>
          </a:xfrm>
        </p:grpSpPr>
        <p:sp>
          <p:nvSpPr>
            <p:cNvPr id="44" name="Elipse 43"/>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45"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dirty="0" smtClean="0"/>
                <a:t>Micrófonos</a:t>
              </a:r>
            </a:p>
            <a:p>
              <a:pPr lvl="0" algn="ctr" defTabSz="1066800">
                <a:lnSpc>
                  <a:spcPct val="90000"/>
                </a:lnSpc>
                <a:spcBef>
                  <a:spcPct val="0"/>
                </a:spcBef>
                <a:spcAft>
                  <a:spcPct val="35000"/>
                </a:spcAft>
              </a:pPr>
              <a:r>
                <a:rPr lang="es-EC" sz="2000" kern="1200" dirty="0" smtClean="0"/>
                <a:t>Y parlantes</a:t>
              </a:r>
              <a:endParaRPr lang="es-EC" sz="2000" kern="1200" dirty="0"/>
            </a:p>
          </p:txBody>
        </p:sp>
      </p:grpSp>
      <p:grpSp>
        <p:nvGrpSpPr>
          <p:cNvPr id="46" name="Grupo 45"/>
          <p:cNvGrpSpPr>
            <a:grpSpLocks noChangeAspect="1"/>
          </p:cNvGrpSpPr>
          <p:nvPr/>
        </p:nvGrpSpPr>
        <p:grpSpPr>
          <a:xfrm>
            <a:off x="8024512" y="824358"/>
            <a:ext cx="2160000" cy="2160000"/>
            <a:chOff x="7379463" y="54"/>
            <a:chExt cx="2788439" cy="2788439"/>
          </a:xfrm>
        </p:grpSpPr>
        <p:sp>
          <p:nvSpPr>
            <p:cNvPr id="47" name="Elipse 46"/>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48" name="Elipse 8"/>
            <p:cNvSpPr/>
            <p:nvPr/>
          </p:nvSpPr>
          <p:spPr>
            <a:xfrm>
              <a:off x="7683779" y="408411"/>
              <a:ext cx="217980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smtClean="0"/>
                <a:t>Motores, Leds y parlantes</a:t>
              </a:r>
              <a:endParaRPr lang="es-EC" sz="2000" kern="1200" dirty="0"/>
            </a:p>
          </p:txBody>
        </p:sp>
      </p:grpSp>
    </p:spTree>
    <p:extLst>
      <p:ext uri="{BB962C8B-B14F-4D97-AF65-F5344CB8AC3E}">
        <p14:creationId xmlns:p14="http://schemas.microsoft.com/office/powerpoint/2010/main" val="2643217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7327</TotalTime>
  <Words>2233</Words>
  <Application>Microsoft Office PowerPoint</Application>
  <PresentationFormat>Panorámica</PresentationFormat>
  <Paragraphs>470</Paragraphs>
  <Slides>46</Slides>
  <Notes>27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Arial</vt:lpstr>
      <vt:lpstr>Calibri</vt:lpstr>
      <vt:lpstr>Calibri Light</vt:lpstr>
      <vt:lpstr>Courier New</vt:lpstr>
      <vt:lpstr>Helvetica Light</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Vinicio Stalin Salcedo Peña</dc:creator>
  <cp:lastModifiedBy>Fabricio Vilatuña</cp:lastModifiedBy>
  <cp:revision>383</cp:revision>
  <dcterms:created xsi:type="dcterms:W3CDTF">2017-08-13T23:40:25Z</dcterms:created>
  <dcterms:modified xsi:type="dcterms:W3CDTF">2018-08-22T15:45:33Z</dcterms:modified>
</cp:coreProperties>
</file>