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4.xml" ContentType="application/vnd.openxmlformats-officedocument.themeOverr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theme/themeOverride6.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theme/themeOverride7.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8.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9.xml" ContentType="application/vnd.openxmlformats-officedocument.themeOverr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0.xml" ContentType="application/vnd.openxmlformats-officedocument.themeOverr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1.xml" ContentType="application/vnd.openxmlformats-officedocument.themeOverride+xml"/>
  <Override PartName="/ppt/theme/themeOverride12.xml" ContentType="application/vnd.openxmlformats-officedocument.themeOverr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4045" r:id="rId1"/>
  </p:sldMasterIdLst>
  <p:notesMasterIdLst>
    <p:notesMasterId r:id="rId19"/>
  </p:notesMasterIdLst>
  <p:handoutMasterIdLst>
    <p:handoutMasterId r:id="rId20"/>
  </p:handoutMasterIdLst>
  <p:sldIdLst>
    <p:sldId id="256" r:id="rId2"/>
    <p:sldId id="258" r:id="rId3"/>
    <p:sldId id="260" r:id="rId4"/>
    <p:sldId id="257" r:id="rId5"/>
    <p:sldId id="261" r:id="rId6"/>
    <p:sldId id="266" r:id="rId7"/>
    <p:sldId id="264" r:id="rId8"/>
    <p:sldId id="292" r:id="rId9"/>
    <p:sldId id="265" r:id="rId10"/>
    <p:sldId id="269" r:id="rId11"/>
    <p:sldId id="268" r:id="rId12"/>
    <p:sldId id="275" r:id="rId13"/>
    <p:sldId id="278" r:id="rId14"/>
    <p:sldId id="280" r:id="rId15"/>
    <p:sldId id="276" r:id="rId16"/>
    <p:sldId id="272" r:id="rId17"/>
    <p:sldId id="290" r:id="rId18"/>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6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06060"/>
    <a:srgbClr val="FF9966"/>
    <a:srgbClr val="99FF66"/>
    <a:srgbClr val="FF99CC"/>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2337" autoAdjust="0"/>
  </p:normalViewPr>
  <p:slideViewPr>
    <p:cSldViewPr snapToGrid="0">
      <p:cViewPr varScale="1">
        <p:scale>
          <a:sx n="85" d="100"/>
          <a:sy n="85" d="100"/>
        </p:scale>
        <p:origin x="595" y="4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59" d="100"/>
          <a:sy n="59" d="100"/>
        </p:scale>
        <p:origin x="3283" y="26"/>
      </p:cViewPr>
      <p:guideLst>
        <p:guide orient="horz" pos="3156"/>
        <p:guide pos="21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oleObject" Target="file:///D:\Downloads\Trade_Map_-_Lista_de_los_productos_exportados_por_Estados_Unidos_de_Am&#233;rica.xls"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oberto%20P\Downloads\Comparativos%20anuales.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oberto%20P\Downloads\Comparativos%20anuales.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oberto%20P\Downloads\Comparativos%20anuale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697778419612E-2"/>
          <c:y val="0.12351027777578756"/>
          <c:w val="0.69663725551642841"/>
          <c:h val="0.75046074876223701"/>
        </c:manualLayout>
      </c:layout>
      <c:pieChart>
        <c:varyColors val="1"/>
        <c:ser>
          <c:idx val="0"/>
          <c:order val="0"/>
          <c:dPt>
            <c:idx val="0"/>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1-F04A-4914-8EC5-A8C27E408675}"/>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F04A-4914-8EC5-A8C27E408675}"/>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F04A-4914-8EC5-A8C27E408675}"/>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F04A-4914-8EC5-A8C27E408675}"/>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F04A-4914-8EC5-A8C27E408675}"/>
              </c:ext>
            </c:extLst>
          </c:dPt>
          <c:dLbls>
            <c:dLbl>
              <c:idx val="0"/>
              <c:layout>
                <c:manualLayout>
                  <c:x val="-0.12438078303986835"/>
                  <c:y val="-0.1877569443946895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04A-4914-8EC5-A8C27E408675}"/>
                </c:ext>
              </c:extLst>
            </c:dLbl>
            <c:spPr>
              <a:noFill/>
              <a:ln>
                <a:noFill/>
              </a:ln>
              <a:effectLst/>
            </c:spPr>
            <c:txPr>
              <a:bodyPr rot="0" vert="horz"/>
              <a:lstStyle/>
              <a:p>
                <a:pPr>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Hoja1!$C$22:$C$26</c:f>
              <c:strCache>
                <c:ptCount val="5"/>
                <c:pt idx="0">
                  <c:v>Pichincha </c:v>
                </c:pt>
                <c:pt idx="1">
                  <c:v>Cotopaxi</c:v>
                </c:pt>
                <c:pt idx="2">
                  <c:v>Carchi </c:v>
                </c:pt>
                <c:pt idx="3">
                  <c:v>Imbabura </c:v>
                </c:pt>
                <c:pt idx="4">
                  <c:v>Demás provincias </c:v>
                </c:pt>
              </c:strCache>
            </c:strRef>
          </c:cat>
          <c:val>
            <c:numRef>
              <c:f>Hoja1!$D$22:$D$26</c:f>
              <c:numCache>
                <c:formatCode>0%</c:formatCode>
                <c:ptCount val="5"/>
                <c:pt idx="0">
                  <c:v>0.75</c:v>
                </c:pt>
                <c:pt idx="1">
                  <c:v>0.19</c:v>
                </c:pt>
                <c:pt idx="2">
                  <c:v>0.02</c:v>
                </c:pt>
                <c:pt idx="3">
                  <c:v>0.02</c:v>
                </c:pt>
                <c:pt idx="4">
                  <c:v>0.02</c:v>
                </c:pt>
              </c:numCache>
            </c:numRef>
          </c:val>
          <c:extLst>
            <c:ext xmlns:c16="http://schemas.microsoft.com/office/drawing/2014/chart" uri="{C3380CC4-5D6E-409C-BE32-E72D297353CC}">
              <c16:uniqueId val="{0000000A-F04A-4914-8EC5-A8C27E408675}"/>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3016462557978246"/>
          <c:y val="7.4078231569424217E-3"/>
          <c:w val="0.25194030281903929"/>
          <c:h val="0.66026902226236883"/>
        </c:manualLayout>
      </c:layout>
      <c:overlay val="0"/>
      <c:spPr>
        <a:noFill/>
        <a:ln>
          <a:noFill/>
        </a:ln>
        <a:effectLst/>
      </c:spPr>
      <c:txPr>
        <a:bodyPr rot="0" vert="horz"/>
        <a:lstStyle/>
        <a:p>
          <a:pPr>
            <a:defRPr sz="1300"/>
          </a:pPr>
          <a:endParaRPr lang="en-US"/>
        </a:p>
      </c:txPr>
    </c:legend>
    <c:plotVisOnly val="1"/>
    <c:dispBlanksAs val="gap"/>
    <c:showDLblsOverMax val="0"/>
  </c:chart>
  <c:spPr>
    <a:noFill/>
    <a:ln w="28575" cap="flat" cmpd="sng" algn="ctr">
      <a:solidFill>
        <a:schemeClr val="accent1"/>
      </a:solidFill>
      <a:round/>
    </a:ln>
    <a:effectLst/>
  </c:spPr>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252525252525252E-2"/>
          <c:y val="0.24648778613536323"/>
          <c:w val="0.70475244571701257"/>
          <c:h val="0.75351221386463674"/>
        </c:manualLayout>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714-4EF3-A690-CA2331A6B99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714-4EF3-A690-CA2331A6B993}"/>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A714-4EF3-A690-CA2331A6B993}"/>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A714-4EF3-A690-CA2331A6B993}"/>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A714-4EF3-A690-CA2331A6B993}"/>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A714-4EF3-A690-CA2331A6B993}"/>
              </c:ext>
            </c:extLst>
          </c:dPt>
          <c:dLbls>
            <c:spPr>
              <a:noFill/>
              <a:ln>
                <a:noFill/>
              </a:ln>
              <a:effectLst/>
            </c:spPr>
            <c:txPr>
              <a:bodyPr rot="0" vert="horz"/>
              <a:lstStyle/>
              <a:p>
                <a:pPr>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Hoja1!$B$49:$B$54</c:f>
              <c:strCache>
                <c:ptCount val="6"/>
                <c:pt idx="0">
                  <c:v>Estados Unidos</c:v>
                </c:pt>
                <c:pt idx="1">
                  <c:v>Unión Europea</c:v>
                </c:pt>
                <c:pt idx="2">
                  <c:v>Rusia</c:v>
                </c:pt>
                <c:pt idx="3">
                  <c:v>Canadá</c:v>
                </c:pt>
                <c:pt idx="4">
                  <c:v>Ucrania </c:v>
                </c:pt>
                <c:pt idx="5">
                  <c:v>Resto del Mundo</c:v>
                </c:pt>
              </c:strCache>
            </c:strRef>
          </c:cat>
          <c:val>
            <c:numRef>
              <c:f>Hoja1!$C$49:$C$54</c:f>
              <c:numCache>
                <c:formatCode>0%</c:formatCode>
                <c:ptCount val="6"/>
                <c:pt idx="0">
                  <c:v>0.44</c:v>
                </c:pt>
                <c:pt idx="1">
                  <c:v>0.21</c:v>
                </c:pt>
                <c:pt idx="2">
                  <c:v>0.17</c:v>
                </c:pt>
                <c:pt idx="3">
                  <c:v>0.02</c:v>
                </c:pt>
                <c:pt idx="4">
                  <c:v>0.02</c:v>
                </c:pt>
                <c:pt idx="5">
                  <c:v>0.13</c:v>
                </c:pt>
              </c:numCache>
            </c:numRef>
          </c:val>
          <c:extLst>
            <c:ext xmlns:c16="http://schemas.microsoft.com/office/drawing/2014/chart" uri="{C3380CC4-5D6E-409C-BE32-E72D297353CC}">
              <c16:uniqueId val="{0000000C-A714-4EF3-A690-CA2331A6B993}"/>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690308597788917"/>
          <c:y val="2.5186366596058239E-2"/>
          <c:w val="0.3179453988705957"/>
          <c:h val="0.88521329536160176"/>
        </c:manualLayout>
      </c:layout>
      <c:overlay val="0"/>
      <c:spPr>
        <a:noFill/>
        <a:ln>
          <a:noFill/>
        </a:ln>
        <a:effectLst/>
      </c:spPr>
      <c:txPr>
        <a:bodyPr rot="0" vert="horz"/>
        <a:lstStyle/>
        <a:p>
          <a:pPr>
            <a:defRPr/>
          </a:pPr>
          <a:endParaRPr lang="en-US"/>
        </a:p>
      </c:txPr>
    </c:legend>
    <c:plotVisOnly val="1"/>
    <c:dispBlanksAs val="gap"/>
    <c:showDLblsOverMax val="0"/>
  </c:chart>
  <c:spPr>
    <a:noFill/>
    <a:ln w="9525" cap="flat" cmpd="sng" algn="ctr">
      <a:solidFill>
        <a:schemeClr val="tx1"/>
      </a:solidFill>
      <a:round/>
    </a:ln>
    <a:effectLst/>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EC" dirty="0" smtClean="0"/>
              <a:t>Escala</a:t>
            </a:r>
            <a:r>
              <a:rPr lang="es-EC" baseline="0" dirty="0" smtClean="0"/>
              <a:t> de producción</a:t>
            </a:r>
            <a:endParaRPr lang="es-EC"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0"/>
          <c:order val="0"/>
          <c:spPr>
            <a:ln w="22225" cap="rnd">
              <a:solidFill>
                <a:schemeClr val="accent1"/>
              </a:solidFill>
              <a:round/>
            </a:ln>
            <a:effectLst/>
          </c:spPr>
          <c:marker>
            <c:symbol val="none"/>
          </c:marker>
          <c:dLbls>
            <c:dLbl>
              <c:idx val="0"/>
              <c:tx>
                <c:rich>
                  <a:bodyPr/>
                  <a:lstStyle/>
                  <a:p>
                    <a:r>
                      <a:rPr lang="en-US"/>
                      <a:t>1997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4E-4714-A960-6CFE55294A4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Hoja1!$C$5:$C$8</c:f>
              <c:strCache>
                <c:ptCount val="4"/>
                <c:pt idx="0">
                  <c:v>Microempresa</c:v>
                </c:pt>
                <c:pt idx="1">
                  <c:v>Pequeña empresa</c:v>
                </c:pt>
                <c:pt idx="2">
                  <c:v>Mediana empresa</c:v>
                </c:pt>
                <c:pt idx="3">
                  <c:v>Gran empresa</c:v>
                </c:pt>
              </c:strCache>
            </c:strRef>
          </c:cat>
          <c:val>
            <c:numRef>
              <c:f>Hoja1!$E$5:$E$8</c:f>
              <c:numCache>
                <c:formatCode>General</c:formatCode>
                <c:ptCount val="4"/>
                <c:pt idx="0">
                  <c:v>2008</c:v>
                </c:pt>
                <c:pt idx="1">
                  <c:v>2012</c:v>
                </c:pt>
                <c:pt idx="2">
                  <c:v>2017</c:v>
                </c:pt>
                <c:pt idx="3">
                  <c:v>2025</c:v>
                </c:pt>
              </c:numCache>
            </c:numRef>
          </c:val>
          <c:smooth val="0"/>
          <c:extLst>
            <c:ext xmlns:c16="http://schemas.microsoft.com/office/drawing/2014/chart" uri="{C3380CC4-5D6E-409C-BE32-E72D297353CC}">
              <c16:uniqueId val="{00000000-A64E-4714-A960-6CFE55294A49}"/>
            </c:ext>
          </c:extLst>
        </c:ser>
        <c:dLbls>
          <c:showLegendKey val="0"/>
          <c:showVal val="1"/>
          <c:showCatName val="0"/>
          <c:showSerName val="0"/>
          <c:showPercent val="0"/>
          <c:showBubbleSize val="0"/>
        </c:dLbls>
        <c:smooth val="0"/>
        <c:axId val="63792256"/>
        <c:axId val="63795200"/>
      </c:lineChart>
      <c:catAx>
        <c:axId val="6379225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63795200"/>
        <c:crosses val="autoZero"/>
        <c:auto val="1"/>
        <c:lblAlgn val="ctr"/>
        <c:lblOffset val="100"/>
        <c:noMultiLvlLbl val="0"/>
      </c:catAx>
      <c:valAx>
        <c:axId val="63795200"/>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6379225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18697175889815"/>
          <c:y val="4.7159706857861527E-2"/>
          <c:w val="0.74992654700066252"/>
          <c:h val="0.83607592248633777"/>
        </c:manualLayout>
      </c:layout>
      <c:barChart>
        <c:barDir val="col"/>
        <c:grouping val="clustered"/>
        <c:varyColors val="0"/>
        <c:ser>
          <c:idx val="0"/>
          <c:order val="0"/>
          <c:tx>
            <c:v>Miles de USD</c:v>
          </c:tx>
          <c:spPr>
            <a:solidFill>
              <a:schemeClr val="accent1"/>
            </a:solidFill>
            <a:ln>
              <a:noFill/>
            </a:ln>
            <a:effectLst/>
          </c:spPr>
          <c:invertIfNegative val="0"/>
          <c:cat>
            <c:numRef>
              <c:f>'Trade_Map_-_Lista_de_los_produc'!$C$14:$G$14</c:f>
              <c:numCache>
                <c:formatCode>General</c:formatCode>
                <c:ptCount val="5"/>
                <c:pt idx="0">
                  <c:v>2013</c:v>
                </c:pt>
                <c:pt idx="1">
                  <c:v>2014</c:v>
                </c:pt>
                <c:pt idx="2">
                  <c:v>2015</c:v>
                </c:pt>
                <c:pt idx="3">
                  <c:v>2016</c:v>
                </c:pt>
                <c:pt idx="4">
                  <c:v>2017</c:v>
                </c:pt>
              </c:numCache>
            </c:numRef>
          </c:cat>
          <c:val>
            <c:numRef>
              <c:f>'Trade_Map_-_Lista_de_los_produc'!$C$15:$G$15</c:f>
              <c:numCache>
                <c:formatCode>_(* #,##0.00_);_(* \(#,##0.00\);_(* "-"??_);_(@_)</c:formatCode>
                <c:ptCount val="5"/>
                <c:pt idx="0">
                  <c:v>12280</c:v>
                </c:pt>
                <c:pt idx="1">
                  <c:v>9954</c:v>
                </c:pt>
                <c:pt idx="2">
                  <c:v>9097</c:v>
                </c:pt>
                <c:pt idx="3">
                  <c:v>7859</c:v>
                </c:pt>
                <c:pt idx="4">
                  <c:v>8728</c:v>
                </c:pt>
              </c:numCache>
            </c:numRef>
          </c:val>
          <c:extLst>
            <c:ext xmlns:c16="http://schemas.microsoft.com/office/drawing/2014/chart" uri="{C3380CC4-5D6E-409C-BE32-E72D297353CC}">
              <c16:uniqueId val="{00000000-066B-4D61-9D9A-8E5ABC868461}"/>
            </c:ext>
          </c:extLst>
        </c:ser>
        <c:dLbls>
          <c:showLegendKey val="0"/>
          <c:showVal val="0"/>
          <c:showCatName val="0"/>
          <c:showSerName val="0"/>
          <c:showPercent val="0"/>
          <c:showBubbleSize val="0"/>
        </c:dLbls>
        <c:gapWidth val="150"/>
        <c:axId val="72961024"/>
        <c:axId val="72962816"/>
      </c:barChart>
      <c:lineChart>
        <c:grouping val="standard"/>
        <c:varyColors val="0"/>
        <c:ser>
          <c:idx val="1"/>
          <c:order val="1"/>
          <c:tx>
            <c:v>VAR %</c:v>
          </c:tx>
          <c:spPr>
            <a:ln w="28575" cap="rnd">
              <a:solidFill>
                <a:schemeClr val="accent2"/>
              </a:solidFill>
              <a:round/>
            </a:ln>
            <a:effectLst/>
          </c:spPr>
          <c:marker>
            <c:symbol val="none"/>
          </c:marker>
          <c:cat>
            <c:numRef>
              <c:f>'Trade_Map_-_Lista_de_los_produc'!$C$14:$G$14</c:f>
              <c:numCache>
                <c:formatCode>General</c:formatCode>
                <c:ptCount val="5"/>
                <c:pt idx="0">
                  <c:v>2013</c:v>
                </c:pt>
                <c:pt idx="1">
                  <c:v>2014</c:v>
                </c:pt>
                <c:pt idx="2">
                  <c:v>2015</c:v>
                </c:pt>
                <c:pt idx="3">
                  <c:v>2016</c:v>
                </c:pt>
                <c:pt idx="4">
                  <c:v>2017</c:v>
                </c:pt>
              </c:numCache>
            </c:numRef>
          </c:cat>
          <c:val>
            <c:numRef>
              <c:f>'Trade_Map_-_Lista_de_los_produc'!$C$16:$G$16</c:f>
              <c:numCache>
                <c:formatCode>0%</c:formatCode>
                <c:ptCount val="5"/>
                <c:pt idx="0" formatCode="0.00%">
                  <c:v>-0.17499999999999999</c:v>
                </c:pt>
                <c:pt idx="1">
                  <c:v>-0.18941368078175896</c:v>
                </c:pt>
                <c:pt idx="2">
                  <c:v>-8.6096041792244324E-2</c:v>
                </c:pt>
                <c:pt idx="3">
                  <c:v>-0.13608882049027152</c:v>
                </c:pt>
                <c:pt idx="4">
                  <c:v>0.11057386435933325</c:v>
                </c:pt>
              </c:numCache>
            </c:numRef>
          </c:val>
          <c:smooth val="0"/>
          <c:extLst>
            <c:ext xmlns:c16="http://schemas.microsoft.com/office/drawing/2014/chart" uri="{C3380CC4-5D6E-409C-BE32-E72D297353CC}">
              <c16:uniqueId val="{00000001-066B-4D61-9D9A-8E5ABC868461}"/>
            </c:ext>
          </c:extLst>
        </c:ser>
        <c:dLbls>
          <c:showLegendKey val="0"/>
          <c:showVal val="0"/>
          <c:showCatName val="0"/>
          <c:showSerName val="0"/>
          <c:showPercent val="0"/>
          <c:showBubbleSize val="0"/>
        </c:dLbls>
        <c:marker val="1"/>
        <c:smooth val="0"/>
        <c:axId val="72970240"/>
        <c:axId val="72964352"/>
      </c:lineChart>
      <c:catAx>
        <c:axId val="7296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962816"/>
        <c:crosses val="autoZero"/>
        <c:auto val="1"/>
        <c:lblAlgn val="ctr"/>
        <c:lblOffset val="100"/>
        <c:noMultiLvlLbl val="0"/>
      </c:catAx>
      <c:valAx>
        <c:axId val="72962816"/>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961024"/>
        <c:crosses val="autoZero"/>
        <c:crossBetween val="between"/>
      </c:valAx>
      <c:valAx>
        <c:axId val="72964352"/>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970240"/>
        <c:crosses val="max"/>
        <c:crossBetween val="between"/>
      </c:valAx>
      <c:catAx>
        <c:axId val="72970240"/>
        <c:scaling>
          <c:orientation val="minMax"/>
        </c:scaling>
        <c:delete val="1"/>
        <c:axPos val="b"/>
        <c:numFmt formatCode="General" sourceLinked="1"/>
        <c:majorTickMark val="none"/>
        <c:minorTickMark val="none"/>
        <c:tickLblPos val="nextTo"/>
        <c:crossAx val="7296435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Table>
      <c:spPr>
        <a:noFill/>
        <a:ln>
          <a:noFill/>
        </a:ln>
        <a:effectLst/>
      </c:spPr>
    </c:plotArea>
    <c:plotVisOnly val="1"/>
    <c:dispBlanksAs val="gap"/>
    <c:showDLblsOverMax val="0"/>
  </c:chart>
  <c:spPr>
    <a:noFill/>
    <a:ln w="9525" cap="flat" cmpd="sng" algn="ctr">
      <a:solidFill>
        <a:schemeClr val="tx1"/>
      </a:solidFill>
      <a:round/>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60" b="1" i="0" u="none" strike="noStrike" kern="1200" baseline="0">
                <a:solidFill>
                  <a:schemeClr val="tx2"/>
                </a:solidFill>
                <a:latin typeface="+mn-lt"/>
                <a:ea typeface="+mn-ea"/>
                <a:cs typeface="+mn-cs"/>
              </a:defRPr>
            </a:pPr>
            <a:r>
              <a:rPr lang="en-US"/>
              <a:t>DEMANDA EEUU</a:t>
            </a:r>
          </a:p>
        </c:rich>
      </c:tx>
      <c:layout/>
      <c:overlay val="0"/>
      <c:spPr>
        <a:noFill/>
        <a:ln>
          <a:noFill/>
        </a:ln>
        <a:effectLst/>
      </c:spPr>
      <c:txPr>
        <a:bodyPr rot="0" spcFirstLastPara="1" vertOverflow="ellipsis" vert="horz" wrap="square" anchor="ctr" anchorCtr="1"/>
        <a:lstStyle/>
        <a:p>
          <a:pPr>
            <a:defRPr sz="156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1"/>
          <c:order val="0"/>
          <c:tx>
            <c:strRef>
              <c:f>Hoja1!$B$3:$B$4</c:f>
              <c:strCache>
                <c:ptCount val="2"/>
                <c:pt idx="0">
                  <c:v>90%</c:v>
                </c:pt>
                <c:pt idx="1">
                  <c:v>10%</c:v>
                </c:pt>
              </c:strCache>
            </c:strRef>
          </c:tx>
          <c:spPr>
            <a:solidFill>
              <a:srgbClr val="FFC000"/>
            </a:solidFill>
            <a:ln>
              <a:noFill/>
            </a:ln>
            <a:effectLst/>
          </c:spPr>
          <c:invertIfNegative val="0"/>
          <c:dPt>
            <c:idx val="1"/>
            <c:invertIfNegative val="0"/>
            <c:bubble3D val="0"/>
            <c:spPr>
              <a:solidFill>
                <a:srgbClr val="FF9966"/>
              </a:solidFill>
              <a:ln>
                <a:noFill/>
              </a:ln>
              <a:effectLst/>
            </c:spPr>
            <c:extLst>
              <c:ext xmlns:c16="http://schemas.microsoft.com/office/drawing/2014/chart" uri="{C3380CC4-5D6E-409C-BE32-E72D297353CC}">
                <c16:uniqueId val="{00000001-3A5A-46F3-B1C6-D4FD88820C7A}"/>
              </c:ext>
            </c:extLst>
          </c:dPt>
          <c:cat>
            <c:strRef>
              <c:f>Hoja1!$C$3:$C$4</c:f>
              <c:strCache>
                <c:ptCount val="2"/>
                <c:pt idx="0">
                  <c:v>Colombia, Ecuador, Kenia y países latinoamericanos</c:v>
                </c:pt>
                <c:pt idx="1">
                  <c:v>Otros paises</c:v>
                </c:pt>
              </c:strCache>
            </c:strRef>
          </c:cat>
          <c:val>
            <c:numRef>
              <c:f>Hoja1!$B$3:$B$4</c:f>
              <c:numCache>
                <c:formatCode>0%</c:formatCode>
                <c:ptCount val="2"/>
                <c:pt idx="0">
                  <c:v>0.9</c:v>
                </c:pt>
                <c:pt idx="1">
                  <c:v>0.1</c:v>
                </c:pt>
              </c:numCache>
            </c:numRef>
          </c:val>
          <c:extLst>
            <c:ext xmlns:c16="http://schemas.microsoft.com/office/drawing/2014/chart" uri="{C3380CC4-5D6E-409C-BE32-E72D297353CC}">
              <c16:uniqueId val="{00000002-3A5A-46F3-B1C6-D4FD88820C7A}"/>
            </c:ext>
          </c:extLst>
        </c:ser>
        <c:dLbls>
          <c:showLegendKey val="0"/>
          <c:showVal val="0"/>
          <c:showCatName val="0"/>
          <c:showSerName val="0"/>
          <c:showPercent val="0"/>
          <c:showBubbleSize val="0"/>
        </c:dLbls>
        <c:gapWidth val="100"/>
        <c:overlap val="-24"/>
        <c:axId val="72988544"/>
        <c:axId val="72990080"/>
      </c:barChart>
      <c:catAx>
        <c:axId val="729885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crossAx val="72990080"/>
        <c:crosses val="autoZero"/>
        <c:auto val="1"/>
        <c:lblAlgn val="ctr"/>
        <c:lblOffset val="100"/>
        <c:noMultiLvlLbl val="0"/>
      </c:catAx>
      <c:valAx>
        <c:axId val="72990080"/>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crossAx val="72988544"/>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300" b="0"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gap"/>
    <c:showDLblsOverMax val="0"/>
  </c:chart>
  <c:spPr>
    <a:noFill/>
    <a:ln>
      <a:solidFill>
        <a:schemeClr val="tx1"/>
      </a:solidFill>
    </a:ln>
    <a:effectLst/>
  </c:spPr>
  <c:txPr>
    <a:bodyPr/>
    <a:lstStyle/>
    <a:p>
      <a:pPr>
        <a:defRPr sz="13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dirty="0" smtClean="0"/>
              <a:t>EXPORTACIONES</a:t>
            </a:r>
            <a:r>
              <a:rPr lang="en-US" baseline="0" dirty="0" smtClean="0"/>
              <a:t> GLOBALES DE SISAPAMBA</a:t>
            </a:r>
            <a:r>
              <a:rPr lang="en-US" dirty="0" smtClean="0"/>
              <a:t> </a:t>
            </a:r>
            <a:endParaRPr lang="en-US" dirty="0"/>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'[Comparativos anuales.xlsx]Hoja1'!$A$11</c:f>
              <c:strCache>
                <c:ptCount val="1"/>
                <c:pt idx="0">
                  <c:v>COSTO TOTAL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'[Comparativos anuales.xlsx]Hoja1'!$B$1:$E$1</c:f>
              <c:strCache>
                <c:ptCount val="4"/>
                <c:pt idx="0">
                  <c:v>2013</c:v>
                </c:pt>
                <c:pt idx="1">
                  <c:v>2014</c:v>
                </c:pt>
                <c:pt idx="2">
                  <c:v>2015</c:v>
                </c:pt>
                <c:pt idx="3">
                  <c:v>2016</c:v>
                </c:pt>
              </c:strCache>
            </c:strRef>
          </c:cat>
          <c:val>
            <c:numRef>
              <c:f>'[Comparativos anuales.xlsx]Hoja1'!$B$11:$E$11</c:f>
              <c:numCache>
                <c:formatCode>#,##0.00</c:formatCode>
                <c:ptCount val="4"/>
                <c:pt idx="0">
                  <c:v>5145722.821362799</c:v>
                </c:pt>
                <c:pt idx="1">
                  <c:v>5135231.0600000005</c:v>
                </c:pt>
                <c:pt idx="2">
                  <c:v>5093565.7100000009</c:v>
                </c:pt>
                <c:pt idx="3">
                  <c:v>4817577.9000000004</c:v>
                </c:pt>
              </c:numCache>
            </c:numRef>
          </c:val>
          <c:extLst>
            <c:ext xmlns:c16="http://schemas.microsoft.com/office/drawing/2014/chart" uri="{C3380CC4-5D6E-409C-BE32-E72D297353CC}">
              <c16:uniqueId val="{00000000-7E5A-4862-B25D-041DD50D87B4}"/>
            </c:ext>
          </c:extLst>
        </c:ser>
        <c:ser>
          <c:idx val="2"/>
          <c:order val="2"/>
          <c:tx>
            <c:strRef>
              <c:f>'[Comparativos anuales.xlsx]Hoja1'!$A$13</c:f>
              <c:strCache>
                <c:ptCount val="1"/>
                <c:pt idx="0">
                  <c:v>EXPORTACIONES EN USD$</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'[Comparativos anuales.xlsx]Hoja1'!$B$1:$E$1</c:f>
              <c:strCache>
                <c:ptCount val="4"/>
                <c:pt idx="0">
                  <c:v>2013</c:v>
                </c:pt>
                <c:pt idx="1">
                  <c:v>2014</c:v>
                </c:pt>
                <c:pt idx="2">
                  <c:v>2015</c:v>
                </c:pt>
                <c:pt idx="3">
                  <c:v>2016</c:v>
                </c:pt>
              </c:strCache>
            </c:strRef>
          </c:cat>
          <c:val>
            <c:numRef>
              <c:f>'[Comparativos anuales.xlsx]Hoja1'!$B$13:$E$13</c:f>
              <c:numCache>
                <c:formatCode>#,##0.00</c:formatCode>
                <c:ptCount val="4"/>
                <c:pt idx="0">
                  <c:v>5659719.9399999995</c:v>
                </c:pt>
                <c:pt idx="1">
                  <c:v>5506457.9400000004</c:v>
                </c:pt>
                <c:pt idx="2">
                  <c:v>4897830.879999999</c:v>
                </c:pt>
                <c:pt idx="3">
                  <c:v>4722003.6100000003</c:v>
                </c:pt>
              </c:numCache>
            </c:numRef>
          </c:val>
          <c:extLst>
            <c:ext xmlns:c16="http://schemas.microsoft.com/office/drawing/2014/chart" uri="{C3380CC4-5D6E-409C-BE32-E72D297353CC}">
              <c16:uniqueId val="{00000001-7E5A-4862-B25D-041DD50D87B4}"/>
            </c:ext>
          </c:extLst>
        </c:ser>
        <c:dLbls>
          <c:showLegendKey val="0"/>
          <c:showVal val="0"/>
          <c:showCatName val="0"/>
          <c:showSerName val="0"/>
          <c:showPercent val="0"/>
          <c:showBubbleSize val="0"/>
        </c:dLbls>
        <c:gapWidth val="100"/>
        <c:overlap val="-24"/>
        <c:axId val="73120768"/>
        <c:axId val="73126656"/>
        <c:extLst>
          <c:ext xmlns:c15="http://schemas.microsoft.com/office/drawing/2012/chart" uri="{02D57815-91ED-43cb-92C2-25804820EDAC}">
            <c15:filteredBarSeries>
              <c15:ser>
                <c:idx val="1"/>
                <c:order val="1"/>
                <c:tx>
                  <c:strRef>
                    <c:extLst>
                      <c:ext uri="{02D57815-91ED-43cb-92C2-25804820EDAC}">
                        <c15:formulaRef>
                          <c15:sqref>'[Comparativos anuales.xlsx]Hoja1'!$A$12</c15:sqref>
                        </c15:formulaRef>
                      </c:ext>
                    </c:extLst>
                    <c:strCache>
                      <c:ptCount val="1"/>
                      <c:pt idx="0">
                        <c:v>TOTAL TALLOS VENDIDOS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c:ext uri="{02D57815-91ED-43cb-92C2-25804820EDAC}">
                        <c15:formulaRef>
                          <c15:sqref>'[Comparativos anuales.xlsx]Hoja1'!$B$1:$E$1</c15:sqref>
                        </c15:formulaRef>
                      </c:ext>
                    </c:extLst>
                    <c:strCache>
                      <c:ptCount val="4"/>
                      <c:pt idx="0">
                        <c:v>2013</c:v>
                      </c:pt>
                      <c:pt idx="1">
                        <c:v>2014</c:v>
                      </c:pt>
                      <c:pt idx="2">
                        <c:v>2015</c:v>
                      </c:pt>
                      <c:pt idx="3">
                        <c:v>2016</c:v>
                      </c:pt>
                    </c:strCache>
                  </c:strRef>
                </c:cat>
                <c:val>
                  <c:numRef>
                    <c:extLst>
                      <c:ext uri="{02D57815-91ED-43cb-92C2-25804820EDAC}">
                        <c15:formulaRef>
                          <c15:sqref>'[Comparativos anuales.xlsx]Hoja1'!$B$12:$E$12</c15:sqref>
                        </c15:formulaRef>
                      </c:ext>
                    </c:extLst>
                    <c:numCache>
                      <c:formatCode>#,##0.00</c:formatCode>
                      <c:ptCount val="4"/>
                      <c:pt idx="0">
                        <c:v>16403173</c:v>
                      </c:pt>
                      <c:pt idx="1">
                        <c:v>15782434</c:v>
                      </c:pt>
                      <c:pt idx="2">
                        <c:v>16471049</c:v>
                      </c:pt>
                      <c:pt idx="3">
                        <c:v>15506901</c:v>
                      </c:pt>
                    </c:numCache>
                  </c:numRef>
                </c:val>
                <c:extLst>
                  <c:ext xmlns:c16="http://schemas.microsoft.com/office/drawing/2014/chart" uri="{C3380CC4-5D6E-409C-BE32-E72D297353CC}">
                    <c16:uniqueId val="{00000002-7E5A-4862-B25D-041DD50D87B4}"/>
                  </c:ext>
                </c:extLst>
              </c15:ser>
            </c15:filteredBarSeries>
          </c:ext>
        </c:extLst>
      </c:barChart>
      <c:catAx>
        <c:axId val="731207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3126656"/>
        <c:crosses val="autoZero"/>
        <c:auto val="1"/>
        <c:lblAlgn val="ctr"/>
        <c:lblOffset val="100"/>
        <c:noMultiLvlLbl val="0"/>
      </c:catAx>
      <c:valAx>
        <c:axId val="731266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31207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solidFill>
                <a:latin typeface="+mn-lt"/>
                <a:ea typeface="+mn-ea"/>
                <a:cs typeface="+mn-cs"/>
              </a:defRPr>
            </a:pPr>
            <a:r>
              <a:rPr lang="es-EC"/>
              <a:t>VENTAS EN DOLARES 2015</a:t>
            </a:r>
            <a:endParaRPr lang="en-US"/>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D762-4C25-8719-437A738316A7}"/>
              </c:ext>
            </c:extLst>
          </c:dPt>
          <c:dPt>
            <c:idx val="1"/>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3-D762-4C25-8719-437A738316A7}"/>
              </c:ext>
            </c:extLst>
          </c:dPt>
          <c:dPt>
            <c:idx val="2"/>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5-D762-4C25-8719-437A738316A7}"/>
              </c:ext>
            </c:extLst>
          </c:dPt>
          <c:dPt>
            <c:idx val="3"/>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7-D762-4C25-8719-437A738316A7}"/>
              </c:ext>
            </c:extLst>
          </c:dPt>
          <c:dPt>
            <c:idx val="4"/>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09-D762-4C25-8719-437A738316A7}"/>
              </c:ext>
            </c:extLst>
          </c:dPt>
          <c:dPt>
            <c:idx val="5"/>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B-D762-4C25-8719-437A738316A7}"/>
              </c:ext>
            </c:extLst>
          </c:dPt>
          <c:dPt>
            <c:idx val="6"/>
            <c:bubble3D val="0"/>
            <c:spPr>
              <a:solidFill>
                <a:schemeClr val="accent1">
                  <a:lumMod val="80000"/>
                  <a:lumOff val="20000"/>
                  <a:alpha val="90000"/>
                </a:schemeClr>
              </a:solidFill>
              <a:ln w="19050">
                <a:solidFill>
                  <a:schemeClr val="accent1">
                    <a:lumMod val="80000"/>
                    <a:lumOff val="20000"/>
                    <a:lumMod val="75000"/>
                  </a:schemeClr>
                </a:solidFill>
              </a:ln>
              <a:effectLst>
                <a:innerShdw blurRad="114300">
                  <a:schemeClr val="accent1">
                    <a:lumMod val="80000"/>
                    <a:lumOff val="20000"/>
                    <a:lumMod val="75000"/>
                  </a:schemeClr>
                </a:innerShdw>
              </a:effectLst>
              <a:scene3d>
                <a:camera prst="orthographicFront"/>
                <a:lightRig rig="threePt" dir="t"/>
              </a:scene3d>
              <a:sp3d contourW="19050" prstMaterial="flat">
                <a:contourClr>
                  <a:schemeClr val="accent1">
                    <a:lumMod val="80000"/>
                    <a:lumOff val="20000"/>
                    <a:lumMod val="75000"/>
                  </a:schemeClr>
                </a:contourClr>
              </a:sp3d>
            </c:spPr>
            <c:extLst>
              <c:ext xmlns:c16="http://schemas.microsoft.com/office/drawing/2014/chart" uri="{C3380CC4-5D6E-409C-BE32-E72D297353CC}">
                <c16:uniqueId val="{0000000D-D762-4C25-8719-437A738316A7}"/>
              </c:ext>
            </c:extLst>
          </c:dPt>
          <c:dPt>
            <c:idx val="7"/>
            <c:bubble3D val="0"/>
            <c:spPr>
              <a:solidFill>
                <a:schemeClr val="accent3">
                  <a:lumMod val="80000"/>
                  <a:lumOff val="20000"/>
                  <a:alpha val="90000"/>
                </a:schemeClr>
              </a:solidFill>
              <a:ln w="19050">
                <a:solidFill>
                  <a:schemeClr val="accent3">
                    <a:lumMod val="80000"/>
                    <a:lumOff val="20000"/>
                    <a:lumMod val="75000"/>
                  </a:schemeClr>
                </a:solidFill>
              </a:ln>
              <a:effectLst>
                <a:innerShdw blurRad="114300">
                  <a:schemeClr val="accent3">
                    <a:lumMod val="80000"/>
                    <a:lumOff val="20000"/>
                    <a:lumMod val="75000"/>
                  </a:schemeClr>
                </a:innerShdw>
              </a:effectLst>
              <a:scene3d>
                <a:camera prst="orthographicFront"/>
                <a:lightRig rig="threePt" dir="t"/>
              </a:scene3d>
              <a:sp3d contourW="19050" prstMaterial="flat">
                <a:contourClr>
                  <a:schemeClr val="accent3">
                    <a:lumMod val="80000"/>
                    <a:lumOff val="20000"/>
                    <a:lumMod val="75000"/>
                  </a:schemeClr>
                </a:contourClr>
              </a:sp3d>
            </c:spPr>
            <c:extLst>
              <c:ext xmlns:c16="http://schemas.microsoft.com/office/drawing/2014/chart" uri="{C3380CC4-5D6E-409C-BE32-E72D297353CC}">
                <c16:uniqueId val="{0000000F-D762-4C25-8719-437A738316A7}"/>
              </c:ext>
            </c:extLst>
          </c:dPt>
          <c:dPt>
            <c:idx val="8"/>
            <c:bubble3D val="0"/>
            <c:spPr>
              <a:solidFill>
                <a:schemeClr val="accent5">
                  <a:lumMod val="80000"/>
                  <a:lumOff val="20000"/>
                  <a:alpha val="90000"/>
                </a:schemeClr>
              </a:solidFill>
              <a:ln w="19050">
                <a:solidFill>
                  <a:schemeClr val="accent5">
                    <a:lumMod val="80000"/>
                    <a:lumOff val="20000"/>
                    <a:lumMod val="75000"/>
                  </a:schemeClr>
                </a:solidFill>
              </a:ln>
              <a:effectLst>
                <a:innerShdw blurRad="114300">
                  <a:schemeClr val="accent5">
                    <a:lumMod val="80000"/>
                    <a:lumOff val="20000"/>
                    <a:lumMod val="75000"/>
                  </a:schemeClr>
                </a:innerShdw>
              </a:effectLst>
              <a:scene3d>
                <a:camera prst="orthographicFront"/>
                <a:lightRig rig="threePt" dir="t"/>
              </a:scene3d>
              <a:sp3d contourW="19050" prstMaterial="flat">
                <a:contourClr>
                  <a:schemeClr val="accent5">
                    <a:lumMod val="80000"/>
                    <a:lumOff val="20000"/>
                    <a:lumMod val="75000"/>
                  </a:schemeClr>
                </a:contourClr>
              </a:sp3d>
            </c:spPr>
            <c:extLst>
              <c:ext xmlns:c16="http://schemas.microsoft.com/office/drawing/2014/chart" uri="{C3380CC4-5D6E-409C-BE32-E72D297353CC}">
                <c16:uniqueId val="{00000011-D762-4C25-8719-437A738316A7}"/>
              </c:ext>
            </c:extLst>
          </c:dPt>
          <c:dPt>
            <c:idx val="9"/>
            <c:bubble3D val="0"/>
            <c:spPr>
              <a:solidFill>
                <a:schemeClr val="accent1">
                  <a:lumMod val="80000"/>
                  <a:alpha val="90000"/>
                </a:schemeClr>
              </a:solidFill>
              <a:ln w="19050">
                <a:solidFill>
                  <a:schemeClr val="accent1">
                    <a:lumMod val="80000"/>
                    <a:lumMod val="75000"/>
                  </a:schemeClr>
                </a:solidFill>
              </a:ln>
              <a:effectLst>
                <a:innerShdw blurRad="114300">
                  <a:schemeClr val="accent1">
                    <a:lumMod val="80000"/>
                    <a:lumMod val="75000"/>
                  </a:schemeClr>
                </a:innerShdw>
              </a:effectLst>
              <a:scene3d>
                <a:camera prst="orthographicFront"/>
                <a:lightRig rig="threePt" dir="t"/>
              </a:scene3d>
              <a:sp3d contourW="19050" prstMaterial="flat">
                <a:contourClr>
                  <a:schemeClr val="accent1">
                    <a:lumMod val="80000"/>
                    <a:lumMod val="75000"/>
                  </a:schemeClr>
                </a:contourClr>
              </a:sp3d>
            </c:spPr>
            <c:extLst>
              <c:ext xmlns:c16="http://schemas.microsoft.com/office/drawing/2014/chart" uri="{C3380CC4-5D6E-409C-BE32-E72D297353CC}">
                <c16:uniqueId val="{00000013-D762-4C25-8719-437A738316A7}"/>
              </c:ext>
            </c:extLst>
          </c:dPt>
          <c:dPt>
            <c:idx val="10"/>
            <c:bubble3D val="0"/>
            <c:spPr>
              <a:solidFill>
                <a:schemeClr val="accent3">
                  <a:lumMod val="80000"/>
                  <a:alpha val="90000"/>
                </a:schemeClr>
              </a:solidFill>
              <a:ln w="19050">
                <a:solidFill>
                  <a:schemeClr val="accent3">
                    <a:lumMod val="80000"/>
                    <a:lumMod val="75000"/>
                  </a:schemeClr>
                </a:solidFill>
              </a:ln>
              <a:effectLst>
                <a:innerShdw blurRad="114300">
                  <a:schemeClr val="accent3">
                    <a:lumMod val="80000"/>
                    <a:lumMod val="75000"/>
                  </a:schemeClr>
                </a:innerShdw>
              </a:effectLst>
              <a:scene3d>
                <a:camera prst="orthographicFront"/>
                <a:lightRig rig="threePt" dir="t"/>
              </a:scene3d>
              <a:sp3d contourW="19050" prstMaterial="flat">
                <a:contourClr>
                  <a:schemeClr val="accent3">
                    <a:lumMod val="80000"/>
                    <a:lumMod val="75000"/>
                  </a:schemeClr>
                </a:contourClr>
              </a:sp3d>
            </c:spPr>
            <c:extLst>
              <c:ext xmlns:c16="http://schemas.microsoft.com/office/drawing/2014/chart" uri="{C3380CC4-5D6E-409C-BE32-E72D297353CC}">
                <c16:uniqueId val="{00000015-D762-4C25-8719-437A738316A7}"/>
              </c:ext>
            </c:extLst>
          </c:dPt>
          <c:dPt>
            <c:idx val="11"/>
            <c:bubble3D val="0"/>
            <c:spPr>
              <a:solidFill>
                <a:schemeClr val="accent5">
                  <a:lumMod val="80000"/>
                  <a:alpha val="90000"/>
                </a:schemeClr>
              </a:solidFill>
              <a:ln w="19050">
                <a:solidFill>
                  <a:schemeClr val="accent5">
                    <a:lumMod val="80000"/>
                    <a:lumMod val="75000"/>
                  </a:schemeClr>
                </a:solidFill>
              </a:ln>
              <a:effectLst>
                <a:innerShdw blurRad="114300">
                  <a:schemeClr val="accent5">
                    <a:lumMod val="80000"/>
                    <a:lumMod val="75000"/>
                  </a:schemeClr>
                </a:innerShdw>
              </a:effectLst>
              <a:scene3d>
                <a:camera prst="orthographicFront"/>
                <a:lightRig rig="threePt" dir="t"/>
              </a:scene3d>
              <a:sp3d contourW="19050" prstMaterial="flat">
                <a:contourClr>
                  <a:schemeClr val="accent5">
                    <a:lumMod val="80000"/>
                    <a:lumMod val="75000"/>
                  </a:schemeClr>
                </a:contourClr>
              </a:sp3d>
            </c:spPr>
            <c:extLst>
              <c:ext xmlns:c16="http://schemas.microsoft.com/office/drawing/2014/chart" uri="{C3380CC4-5D6E-409C-BE32-E72D297353CC}">
                <c16:uniqueId val="{00000017-D762-4C25-8719-437A738316A7}"/>
              </c:ext>
            </c:extLst>
          </c:dPt>
          <c:dPt>
            <c:idx val="12"/>
            <c:bubble3D val="0"/>
            <c:spPr>
              <a:solidFill>
                <a:schemeClr val="accent1">
                  <a:lumMod val="60000"/>
                  <a:lumOff val="40000"/>
                  <a:alpha val="90000"/>
                </a:schemeClr>
              </a:solidFill>
              <a:ln w="19050">
                <a:solidFill>
                  <a:schemeClr val="accent1">
                    <a:lumMod val="60000"/>
                    <a:lumOff val="40000"/>
                    <a:lumMod val="75000"/>
                  </a:schemeClr>
                </a:solidFill>
              </a:ln>
              <a:effectLst>
                <a:innerShdw blurRad="114300">
                  <a:schemeClr val="accent1">
                    <a:lumMod val="60000"/>
                    <a:lumOff val="40000"/>
                    <a:lumMod val="75000"/>
                  </a:schemeClr>
                </a:innerShdw>
              </a:effectLst>
              <a:scene3d>
                <a:camera prst="orthographicFront"/>
                <a:lightRig rig="threePt" dir="t"/>
              </a:scene3d>
              <a:sp3d contourW="19050" prstMaterial="flat">
                <a:contourClr>
                  <a:schemeClr val="accent1">
                    <a:lumMod val="60000"/>
                    <a:lumOff val="40000"/>
                    <a:lumMod val="75000"/>
                  </a:schemeClr>
                </a:contourClr>
              </a:sp3d>
            </c:spPr>
            <c:extLst>
              <c:ext xmlns:c16="http://schemas.microsoft.com/office/drawing/2014/chart" uri="{C3380CC4-5D6E-409C-BE32-E72D297353CC}">
                <c16:uniqueId val="{00000019-D762-4C25-8719-437A738316A7}"/>
              </c:ext>
            </c:extLst>
          </c:dPt>
          <c:dPt>
            <c:idx val="13"/>
            <c:bubble3D val="0"/>
            <c:spPr>
              <a:solidFill>
                <a:schemeClr val="accent3">
                  <a:lumMod val="60000"/>
                  <a:lumOff val="40000"/>
                  <a:alpha val="90000"/>
                </a:schemeClr>
              </a:solidFill>
              <a:ln w="19050">
                <a:solidFill>
                  <a:schemeClr val="accent3">
                    <a:lumMod val="60000"/>
                    <a:lumOff val="40000"/>
                    <a:lumMod val="75000"/>
                  </a:schemeClr>
                </a:solidFill>
              </a:ln>
              <a:effectLst>
                <a:innerShdw blurRad="114300">
                  <a:schemeClr val="accent3">
                    <a:lumMod val="60000"/>
                    <a:lumOff val="40000"/>
                    <a:lumMod val="75000"/>
                  </a:schemeClr>
                </a:innerShdw>
              </a:effectLst>
              <a:scene3d>
                <a:camera prst="orthographicFront"/>
                <a:lightRig rig="threePt" dir="t"/>
              </a:scene3d>
              <a:sp3d contourW="19050" prstMaterial="flat">
                <a:contourClr>
                  <a:schemeClr val="accent3">
                    <a:lumMod val="60000"/>
                    <a:lumOff val="40000"/>
                    <a:lumMod val="75000"/>
                  </a:schemeClr>
                </a:contourClr>
              </a:sp3d>
            </c:spPr>
            <c:extLst>
              <c:ext xmlns:c16="http://schemas.microsoft.com/office/drawing/2014/chart" uri="{C3380CC4-5D6E-409C-BE32-E72D297353CC}">
                <c16:uniqueId val="{0000001B-D762-4C25-8719-437A738316A7}"/>
              </c:ext>
            </c:extLst>
          </c:dPt>
          <c:dPt>
            <c:idx val="14"/>
            <c:bubble3D val="0"/>
            <c:spPr>
              <a:solidFill>
                <a:schemeClr val="accent5">
                  <a:lumMod val="60000"/>
                  <a:lumOff val="40000"/>
                  <a:alpha val="90000"/>
                </a:schemeClr>
              </a:solidFill>
              <a:ln w="19050">
                <a:solidFill>
                  <a:schemeClr val="accent5">
                    <a:lumMod val="60000"/>
                    <a:lumOff val="40000"/>
                    <a:lumMod val="75000"/>
                  </a:schemeClr>
                </a:solidFill>
              </a:ln>
              <a:effectLst>
                <a:innerShdw blurRad="114300">
                  <a:schemeClr val="accent5">
                    <a:lumMod val="60000"/>
                    <a:lumOff val="40000"/>
                    <a:lumMod val="75000"/>
                  </a:schemeClr>
                </a:innerShdw>
              </a:effectLst>
              <a:scene3d>
                <a:camera prst="orthographicFront"/>
                <a:lightRig rig="threePt" dir="t"/>
              </a:scene3d>
              <a:sp3d contourW="19050" prstMaterial="flat">
                <a:contourClr>
                  <a:schemeClr val="accent5">
                    <a:lumMod val="60000"/>
                    <a:lumOff val="40000"/>
                    <a:lumMod val="75000"/>
                  </a:schemeClr>
                </a:contourClr>
              </a:sp3d>
            </c:spPr>
            <c:extLst>
              <c:ext xmlns:c16="http://schemas.microsoft.com/office/drawing/2014/chart" uri="{C3380CC4-5D6E-409C-BE32-E72D297353CC}">
                <c16:uniqueId val="{0000001D-D762-4C25-8719-437A738316A7}"/>
              </c:ext>
            </c:extLst>
          </c:dPt>
          <c:dPt>
            <c:idx val="15"/>
            <c:bubble3D val="0"/>
            <c:spPr>
              <a:solidFill>
                <a:schemeClr val="accent1">
                  <a:lumMod val="50000"/>
                  <a:alpha val="90000"/>
                </a:schemeClr>
              </a:solidFill>
              <a:ln w="19050">
                <a:solidFill>
                  <a:schemeClr val="accent1">
                    <a:lumMod val="50000"/>
                    <a:lumMod val="75000"/>
                  </a:schemeClr>
                </a:solidFill>
              </a:ln>
              <a:effectLst>
                <a:innerShdw blurRad="114300">
                  <a:schemeClr val="accent1">
                    <a:lumMod val="50000"/>
                    <a:lumMod val="75000"/>
                  </a:schemeClr>
                </a:innerShdw>
              </a:effectLst>
              <a:scene3d>
                <a:camera prst="orthographicFront"/>
                <a:lightRig rig="threePt" dir="t"/>
              </a:scene3d>
              <a:sp3d contourW="19050" prstMaterial="flat">
                <a:contourClr>
                  <a:schemeClr val="accent1">
                    <a:lumMod val="50000"/>
                    <a:lumMod val="75000"/>
                  </a:schemeClr>
                </a:contourClr>
              </a:sp3d>
            </c:spPr>
            <c:extLst>
              <c:ext xmlns:c16="http://schemas.microsoft.com/office/drawing/2014/chart" uri="{C3380CC4-5D6E-409C-BE32-E72D297353CC}">
                <c16:uniqueId val="{0000001F-D762-4C25-8719-437A738316A7}"/>
              </c:ext>
            </c:extLst>
          </c:dPt>
          <c:dPt>
            <c:idx val="16"/>
            <c:bubble3D val="0"/>
            <c:spPr>
              <a:solidFill>
                <a:schemeClr val="accent3">
                  <a:lumMod val="50000"/>
                  <a:alpha val="90000"/>
                </a:schemeClr>
              </a:solidFill>
              <a:ln w="19050">
                <a:solidFill>
                  <a:schemeClr val="accent3">
                    <a:lumMod val="50000"/>
                    <a:lumMod val="75000"/>
                  </a:schemeClr>
                </a:solidFill>
              </a:ln>
              <a:effectLst>
                <a:innerShdw blurRad="114300">
                  <a:schemeClr val="accent3">
                    <a:lumMod val="50000"/>
                    <a:lumMod val="75000"/>
                  </a:schemeClr>
                </a:innerShdw>
              </a:effectLst>
              <a:scene3d>
                <a:camera prst="orthographicFront"/>
                <a:lightRig rig="threePt" dir="t"/>
              </a:scene3d>
              <a:sp3d contourW="19050" prstMaterial="flat">
                <a:contourClr>
                  <a:schemeClr val="accent3">
                    <a:lumMod val="50000"/>
                    <a:lumMod val="75000"/>
                  </a:schemeClr>
                </a:contourClr>
              </a:sp3d>
            </c:spPr>
            <c:extLst>
              <c:ext xmlns:c16="http://schemas.microsoft.com/office/drawing/2014/chart" uri="{C3380CC4-5D6E-409C-BE32-E72D297353CC}">
                <c16:uniqueId val="{00000021-D762-4C25-8719-437A738316A7}"/>
              </c:ext>
            </c:extLst>
          </c:dPt>
          <c:dPt>
            <c:idx val="17"/>
            <c:bubble3D val="0"/>
            <c:spPr>
              <a:solidFill>
                <a:schemeClr val="accent5">
                  <a:lumMod val="50000"/>
                  <a:alpha val="90000"/>
                </a:schemeClr>
              </a:solidFill>
              <a:ln w="19050">
                <a:solidFill>
                  <a:schemeClr val="accent5">
                    <a:lumMod val="50000"/>
                    <a:lumMod val="75000"/>
                  </a:schemeClr>
                </a:solidFill>
              </a:ln>
              <a:effectLst>
                <a:innerShdw blurRad="114300">
                  <a:schemeClr val="accent5">
                    <a:lumMod val="50000"/>
                    <a:lumMod val="75000"/>
                  </a:schemeClr>
                </a:innerShdw>
              </a:effectLst>
              <a:scene3d>
                <a:camera prst="orthographicFront"/>
                <a:lightRig rig="threePt" dir="t"/>
              </a:scene3d>
              <a:sp3d contourW="19050" prstMaterial="flat">
                <a:contourClr>
                  <a:schemeClr val="accent5">
                    <a:lumMod val="50000"/>
                    <a:lumMod val="75000"/>
                  </a:schemeClr>
                </a:contourClr>
              </a:sp3d>
            </c:spPr>
            <c:extLst>
              <c:ext xmlns:c16="http://schemas.microsoft.com/office/drawing/2014/chart" uri="{C3380CC4-5D6E-409C-BE32-E72D297353CC}">
                <c16:uniqueId val="{00000023-D762-4C25-8719-437A738316A7}"/>
              </c:ext>
            </c:extLst>
          </c:dPt>
          <c:dPt>
            <c:idx val="18"/>
            <c:bubble3D val="0"/>
            <c:spPr>
              <a:solidFill>
                <a:schemeClr val="accent1">
                  <a:lumMod val="70000"/>
                  <a:lumOff val="30000"/>
                  <a:alpha val="90000"/>
                </a:schemeClr>
              </a:solidFill>
              <a:ln w="19050">
                <a:solidFill>
                  <a:schemeClr val="accent1">
                    <a:lumMod val="70000"/>
                    <a:lumOff val="30000"/>
                    <a:lumMod val="75000"/>
                  </a:schemeClr>
                </a:solidFill>
              </a:ln>
              <a:effectLst>
                <a:innerShdw blurRad="114300">
                  <a:schemeClr val="accent1">
                    <a:lumMod val="70000"/>
                    <a:lumOff val="30000"/>
                    <a:lumMod val="75000"/>
                  </a:schemeClr>
                </a:innerShdw>
              </a:effectLst>
              <a:scene3d>
                <a:camera prst="orthographicFront"/>
                <a:lightRig rig="threePt" dir="t"/>
              </a:scene3d>
              <a:sp3d contourW="19050" prstMaterial="flat">
                <a:contourClr>
                  <a:schemeClr val="accent1">
                    <a:lumMod val="70000"/>
                    <a:lumOff val="30000"/>
                    <a:lumMod val="75000"/>
                  </a:schemeClr>
                </a:contourClr>
              </a:sp3d>
            </c:spPr>
            <c:extLst>
              <c:ext xmlns:c16="http://schemas.microsoft.com/office/drawing/2014/chart" uri="{C3380CC4-5D6E-409C-BE32-E72D297353CC}">
                <c16:uniqueId val="{00000025-D762-4C25-8719-437A738316A7}"/>
              </c:ext>
            </c:extLst>
          </c:dPt>
          <c:dPt>
            <c:idx val="19"/>
            <c:bubble3D val="0"/>
            <c:spPr>
              <a:solidFill>
                <a:schemeClr val="accent3">
                  <a:lumMod val="70000"/>
                  <a:lumOff val="30000"/>
                  <a:alpha val="90000"/>
                </a:schemeClr>
              </a:solidFill>
              <a:ln w="19050">
                <a:solidFill>
                  <a:schemeClr val="accent3">
                    <a:lumMod val="70000"/>
                    <a:lumOff val="30000"/>
                    <a:lumMod val="75000"/>
                  </a:schemeClr>
                </a:solidFill>
              </a:ln>
              <a:effectLst>
                <a:innerShdw blurRad="114300">
                  <a:schemeClr val="accent3">
                    <a:lumMod val="70000"/>
                    <a:lumOff val="30000"/>
                    <a:lumMod val="75000"/>
                  </a:schemeClr>
                </a:innerShdw>
              </a:effectLst>
              <a:scene3d>
                <a:camera prst="orthographicFront"/>
                <a:lightRig rig="threePt" dir="t"/>
              </a:scene3d>
              <a:sp3d contourW="19050" prstMaterial="flat">
                <a:contourClr>
                  <a:schemeClr val="accent3">
                    <a:lumMod val="70000"/>
                    <a:lumOff val="30000"/>
                    <a:lumMod val="75000"/>
                  </a:schemeClr>
                </a:contourClr>
              </a:sp3d>
            </c:spPr>
            <c:extLst>
              <c:ext xmlns:c16="http://schemas.microsoft.com/office/drawing/2014/chart" uri="{C3380CC4-5D6E-409C-BE32-E72D297353CC}">
                <c16:uniqueId val="{00000027-D762-4C25-8719-437A738316A7}"/>
              </c:ext>
            </c:extLst>
          </c:dPt>
          <c:dPt>
            <c:idx val="20"/>
            <c:bubble3D val="0"/>
            <c:spPr>
              <a:solidFill>
                <a:schemeClr val="accent5">
                  <a:lumMod val="70000"/>
                  <a:lumOff val="30000"/>
                  <a:alpha val="90000"/>
                </a:schemeClr>
              </a:solidFill>
              <a:ln w="19050">
                <a:solidFill>
                  <a:schemeClr val="accent5">
                    <a:lumMod val="70000"/>
                    <a:lumOff val="30000"/>
                    <a:lumMod val="75000"/>
                  </a:schemeClr>
                </a:solidFill>
              </a:ln>
              <a:effectLst>
                <a:innerShdw blurRad="114300">
                  <a:schemeClr val="accent5">
                    <a:lumMod val="70000"/>
                    <a:lumOff val="30000"/>
                    <a:lumMod val="75000"/>
                  </a:schemeClr>
                </a:innerShdw>
              </a:effectLst>
              <a:scene3d>
                <a:camera prst="orthographicFront"/>
                <a:lightRig rig="threePt" dir="t"/>
              </a:scene3d>
              <a:sp3d contourW="19050" prstMaterial="flat">
                <a:contourClr>
                  <a:schemeClr val="accent5">
                    <a:lumMod val="70000"/>
                    <a:lumOff val="30000"/>
                    <a:lumMod val="75000"/>
                  </a:schemeClr>
                </a:contourClr>
              </a:sp3d>
            </c:spPr>
            <c:extLst>
              <c:ext xmlns:c16="http://schemas.microsoft.com/office/drawing/2014/chart" uri="{C3380CC4-5D6E-409C-BE32-E72D297353CC}">
                <c16:uniqueId val="{00000029-D762-4C25-8719-437A738316A7}"/>
              </c:ext>
            </c:extLst>
          </c:dPt>
          <c:dPt>
            <c:idx val="21"/>
            <c:bubble3D val="0"/>
            <c:spPr>
              <a:solidFill>
                <a:schemeClr val="accent1">
                  <a:lumMod val="70000"/>
                  <a:alpha val="90000"/>
                </a:schemeClr>
              </a:solidFill>
              <a:ln w="19050">
                <a:solidFill>
                  <a:schemeClr val="accent1">
                    <a:lumMod val="70000"/>
                    <a:lumMod val="75000"/>
                  </a:schemeClr>
                </a:solidFill>
              </a:ln>
              <a:effectLst>
                <a:innerShdw blurRad="114300">
                  <a:schemeClr val="accent1">
                    <a:lumMod val="70000"/>
                    <a:lumMod val="75000"/>
                  </a:schemeClr>
                </a:innerShdw>
              </a:effectLst>
              <a:scene3d>
                <a:camera prst="orthographicFront"/>
                <a:lightRig rig="threePt" dir="t"/>
              </a:scene3d>
              <a:sp3d contourW="19050" prstMaterial="flat">
                <a:contourClr>
                  <a:schemeClr val="accent1">
                    <a:lumMod val="70000"/>
                    <a:lumMod val="75000"/>
                  </a:schemeClr>
                </a:contourClr>
              </a:sp3d>
            </c:spPr>
            <c:extLst>
              <c:ext xmlns:c16="http://schemas.microsoft.com/office/drawing/2014/chart" uri="{C3380CC4-5D6E-409C-BE32-E72D297353CC}">
                <c16:uniqueId val="{0000002B-D762-4C25-8719-437A738316A7}"/>
              </c:ext>
            </c:extLst>
          </c:dPt>
          <c:dPt>
            <c:idx val="22"/>
            <c:bubble3D val="0"/>
            <c:spPr>
              <a:solidFill>
                <a:schemeClr val="accent3">
                  <a:lumMod val="70000"/>
                  <a:alpha val="90000"/>
                </a:schemeClr>
              </a:solidFill>
              <a:ln w="19050">
                <a:solidFill>
                  <a:schemeClr val="accent3">
                    <a:lumMod val="70000"/>
                    <a:lumMod val="75000"/>
                  </a:schemeClr>
                </a:solidFill>
              </a:ln>
              <a:effectLst>
                <a:innerShdw blurRad="114300">
                  <a:schemeClr val="accent3">
                    <a:lumMod val="70000"/>
                    <a:lumMod val="75000"/>
                  </a:schemeClr>
                </a:innerShdw>
              </a:effectLst>
              <a:scene3d>
                <a:camera prst="orthographicFront"/>
                <a:lightRig rig="threePt" dir="t"/>
              </a:scene3d>
              <a:sp3d contourW="19050" prstMaterial="flat">
                <a:contourClr>
                  <a:schemeClr val="accent3">
                    <a:lumMod val="70000"/>
                    <a:lumMod val="75000"/>
                  </a:schemeClr>
                </a:contourClr>
              </a:sp3d>
            </c:spPr>
            <c:extLst>
              <c:ext xmlns:c16="http://schemas.microsoft.com/office/drawing/2014/chart" uri="{C3380CC4-5D6E-409C-BE32-E72D297353CC}">
                <c16:uniqueId val="{0000002D-D762-4C25-8719-437A738316A7}"/>
              </c:ext>
            </c:extLst>
          </c:dPt>
          <c:dPt>
            <c:idx val="23"/>
            <c:bubble3D val="0"/>
            <c:spPr>
              <a:solidFill>
                <a:schemeClr val="accent5">
                  <a:lumMod val="70000"/>
                  <a:alpha val="90000"/>
                </a:schemeClr>
              </a:solidFill>
              <a:ln w="19050">
                <a:solidFill>
                  <a:schemeClr val="accent5">
                    <a:lumMod val="70000"/>
                    <a:lumMod val="75000"/>
                  </a:schemeClr>
                </a:solidFill>
              </a:ln>
              <a:effectLst>
                <a:innerShdw blurRad="114300">
                  <a:schemeClr val="accent5">
                    <a:lumMod val="70000"/>
                    <a:lumMod val="75000"/>
                  </a:schemeClr>
                </a:innerShdw>
              </a:effectLst>
              <a:scene3d>
                <a:camera prst="orthographicFront"/>
                <a:lightRig rig="threePt" dir="t"/>
              </a:scene3d>
              <a:sp3d contourW="19050" prstMaterial="flat">
                <a:contourClr>
                  <a:schemeClr val="accent5">
                    <a:lumMod val="70000"/>
                    <a:lumMod val="75000"/>
                  </a:schemeClr>
                </a:contourClr>
              </a:sp3d>
            </c:spPr>
            <c:extLst>
              <c:ext xmlns:c16="http://schemas.microsoft.com/office/drawing/2014/chart" uri="{C3380CC4-5D6E-409C-BE32-E72D297353CC}">
                <c16:uniqueId val="{0000002F-D762-4C25-8719-437A738316A7}"/>
              </c:ext>
            </c:extLst>
          </c:dPt>
          <c:dPt>
            <c:idx val="24"/>
            <c:bubble3D val="0"/>
            <c:spPr>
              <a:solidFill>
                <a:schemeClr val="accent1">
                  <a:lumMod val="50000"/>
                  <a:lumOff val="50000"/>
                  <a:alpha val="90000"/>
                </a:schemeClr>
              </a:solidFill>
              <a:ln w="19050">
                <a:solidFill>
                  <a:schemeClr val="accent1">
                    <a:lumMod val="50000"/>
                    <a:lumOff val="50000"/>
                    <a:lumMod val="75000"/>
                  </a:schemeClr>
                </a:solidFill>
              </a:ln>
              <a:effectLst>
                <a:innerShdw blurRad="114300">
                  <a:schemeClr val="accent1">
                    <a:lumMod val="50000"/>
                    <a:lumOff val="50000"/>
                    <a:lumMod val="75000"/>
                  </a:schemeClr>
                </a:innerShdw>
              </a:effectLst>
              <a:scene3d>
                <a:camera prst="orthographicFront"/>
                <a:lightRig rig="threePt" dir="t"/>
              </a:scene3d>
              <a:sp3d contourW="19050" prstMaterial="flat">
                <a:contourClr>
                  <a:schemeClr val="accent1">
                    <a:lumMod val="50000"/>
                    <a:lumOff val="50000"/>
                    <a:lumMod val="75000"/>
                  </a:schemeClr>
                </a:contourClr>
              </a:sp3d>
            </c:spPr>
            <c:extLst>
              <c:ext xmlns:c16="http://schemas.microsoft.com/office/drawing/2014/chart" uri="{C3380CC4-5D6E-409C-BE32-E72D297353CC}">
                <c16:uniqueId val="{00000031-D762-4C25-8719-437A738316A7}"/>
              </c:ext>
            </c:extLst>
          </c:dPt>
          <c:dPt>
            <c:idx val="25"/>
            <c:bubble3D val="0"/>
            <c:spPr>
              <a:solidFill>
                <a:schemeClr val="accent3">
                  <a:lumMod val="50000"/>
                  <a:lumOff val="50000"/>
                  <a:alpha val="90000"/>
                </a:schemeClr>
              </a:solidFill>
              <a:ln w="19050">
                <a:solidFill>
                  <a:schemeClr val="accent3">
                    <a:lumMod val="50000"/>
                    <a:lumOff val="50000"/>
                    <a:lumMod val="75000"/>
                  </a:schemeClr>
                </a:solidFill>
              </a:ln>
              <a:effectLst>
                <a:innerShdw blurRad="114300">
                  <a:schemeClr val="accent3">
                    <a:lumMod val="50000"/>
                    <a:lumOff val="50000"/>
                    <a:lumMod val="75000"/>
                  </a:schemeClr>
                </a:innerShdw>
              </a:effectLst>
              <a:scene3d>
                <a:camera prst="orthographicFront"/>
                <a:lightRig rig="threePt" dir="t"/>
              </a:scene3d>
              <a:sp3d contourW="19050" prstMaterial="flat">
                <a:contourClr>
                  <a:schemeClr val="accent3">
                    <a:lumMod val="50000"/>
                    <a:lumOff val="50000"/>
                    <a:lumMod val="75000"/>
                  </a:schemeClr>
                </a:contourClr>
              </a:sp3d>
            </c:spPr>
            <c:extLst>
              <c:ext xmlns:c16="http://schemas.microsoft.com/office/drawing/2014/chart" uri="{C3380CC4-5D6E-409C-BE32-E72D297353CC}">
                <c16:uniqueId val="{00000033-D762-4C25-8719-437A738316A7}"/>
              </c:ext>
            </c:extLst>
          </c:dPt>
          <c:dPt>
            <c:idx val="26"/>
            <c:bubble3D val="0"/>
            <c:spPr>
              <a:solidFill>
                <a:schemeClr val="accent5">
                  <a:lumMod val="50000"/>
                  <a:lumOff val="50000"/>
                  <a:alpha val="90000"/>
                </a:schemeClr>
              </a:solidFill>
              <a:ln w="19050">
                <a:solidFill>
                  <a:schemeClr val="accent5">
                    <a:lumMod val="50000"/>
                    <a:lumOff val="50000"/>
                    <a:lumMod val="75000"/>
                  </a:schemeClr>
                </a:solidFill>
              </a:ln>
              <a:effectLst>
                <a:innerShdw blurRad="114300">
                  <a:schemeClr val="accent5">
                    <a:lumMod val="50000"/>
                    <a:lumOff val="50000"/>
                    <a:lumMod val="75000"/>
                  </a:schemeClr>
                </a:innerShdw>
              </a:effectLst>
              <a:scene3d>
                <a:camera prst="orthographicFront"/>
                <a:lightRig rig="threePt" dir="t"/>
              </a:scene3d>
              <a:sp3d contourW="19050" prstMaterial="flat">
                <a:contourClr>
                  <a:schemeClr val="accent5">
                    <a:lumMod val="50000"/>
                    <a:lumOff val="50000"/>
                    <a:lumMod val="75000"/>
                  </a:schemeClr>
                </a:contourClr>
              </a:sp3d>
            </c:spPr>
            <c:extLst>
              <c:ext xmlns:c16="http://schemas.microsoft.com/office/drawing/2014/chart" uri="{C3380CC4-5D6E-409C-BE32-E72D297353CC}">
                <c16:uniqueId val="{00000035-D762-4C25-8719-437A738316A7}"/>
              </c:ext>
            </c:extLst>
          </c:dPt>
          <c:dPt>
            <c:idx val="27"/>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37-D762-4C25-8719-437A738316A7}"/>
              </c:ext>
            </c:extLst>
          </c:dPt>
          <c:dPt>
            <c:idx val="28"/>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39-D762-4C25-8719-437A738316A7}"/>
              </c:ext>
            </c:extLst>
          </c:dPt>
          <c:dPt>
            <c:idx val="29"/>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3B-D762-4C25-8719-437A738316A7}"/>
              </c:ext>
            </c:extLst>
          </c:dPt>
          <c:dPt>
            <c:idx val="30"/>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3D-D762-4C25-8719-437A738316A7}"/>
              </c:ext>
            </c:extLst>
          </c:dPt>
          <c:dPt>
            <c:idx val="31"/>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3F-D762-4C25-8719-437A738316A7}"/>
              </c:ext>
            </c:extLst>
          </c:dPt>
          <c:dPt>
            <c:idx val="32"/>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41-D762-4C25-8719-437A738316A7}"/>
              </c:ext>
            </c:extLst>
          </c:dPt>
          <c:dPt>
            <c:idx val="33"/>
            <c:bubble3D val="0"/>
            <c:spPr>
              <a:solidFill>
                <a:schemeClr val="accent1">
                  <a:lumMod val="80000"/>
                  <a:lumOff val="20000"/>
                  <a:alpha val="90000"/>
                </a:schemeClr>
              </a:solidFill>
              <a:ln w="19050">
                <a:solidFill>
                  <a:schemeClr val="accent1">
                    <a:lumMod val="80000"/>
                    <a:lumOff val="20000"/>
                    <a:lumMod val="75000"/>
                  </a:schemeClr>
                </a:solidFill>
              </a:ln>
              <a:effectLst>
                <a:innerShdw blurRad="114300">
                  <a:schemeClr val="accent1">
                    <a:lumMod val="80000"/>
                    <a:lumOff val="20000"/>
                    <a:lumMod val="75000"/>
                  </a:schemeClr>
                </a:innerShdw>
              </a:effectLst>
              <a:scene3d>
                <a:camera prst="orthographicFront"/>
                <a:lightRig rig="threePt" dir="t"/>
              </a:scene3d>
              <a:sp3d contourW="19050" prstMaterial="flat">
                <a:contourClr>
                  <a:schemeClr val="accent1">
                    <a:lumMod val="80000"/>
                    <a:lumOff val="20000"/>
                    <a:lumMod val="75000"/>
                  </a:schemeClr>
                </a:contourClr>
              </a:sp3d>
            </c:spPr>
            <c:extLst>
              <c:ext xmlns:c16="http://schemas.microsoft.com/office/drawing/2014/chart" uri="{C3380CC4-5D6E-409C-BE32-E72D297353CC}">
                <c16:uniqueId val="{00000043-D762-4C25-8719-437A738316A7}"/>
              </c:ext>
            </c:extLst>
          </c:dPt>
          <c:dPt>
            <c:idx val="34"/>
            <c:bubble3D val="0"/>
            <c:spPr>
              <a:solidFill>
                <a:schemeClr val="accent3">
                  <a:lumMod val="80000"/>
                  <a:lumOff val="20000"/>
                  <a:alpha val="90000"/>
                </a:schemeClr>
              </a:solidFill>
              <a:ln w="19050">
                <a:solidFill>
                  <a:schemeClr val="accent3">
                    <a:lumMod val="80000"/>
                    <a:lumOff val="20000"/>
                    <a:lumMod val="75000"/>
                  </a:schemeClr>
                </a:solidFill>
              </a:ln>
              <a:effectLst>
                <a:innerShdw blurRad="114300">
                  <a:schemeClr val="accent3">
                    <a:lumMod val="80000"/>
                    <a:lumOff val="20000"/>
                    <a:lumMod val="75000"/>
                  </a:schemeClr>
                </a:innerShdw>
              </a:effectLst>
              <a:scene3d>
                <a:camera prst="orthographicFront"/>
                <a:lightRig rig="threePt" dir="t"/>
              </a:scene3d>
              <a:sp3d contourW="19050" prstMaterial="flat">
                <a:contourClr>
                  <a:schemeClr val="accent3">
                    <a:lumMod val="80000"/>
                    <a:lumOff val="20000"/>
                    <a:lumMod val="75000"/>
                  </a:schemeClr>
                </a:contourClr>
              </a:sp3d>
            </c:spPr>
            <c:extLst>
              <c:ext xmlns:c16="http://schemas.microsoft.com/office/drawing/2014/chart" uri="{C3380CC4-5D6E-409C-BE32-E72D297353CC}">
                <c16:uniqueId val="{00000045-D762-4C25-8719-437A738316A7}"/>
              </c:ext>
            </c:extLst>
          </c:dPt>
          <c:dPt>
            <c:idx val="35"/>
            <c:bubble3D val="0"/>
            <c:spPr>
              <a:solidFill>
                <a:schemeClr val="accent5">
                  <a:lumMod val="80000"/>
                  <a:lumOff val="20000"/>
                  <a:alpha val="90000"/>
                </a:schemeClr>
              </a:solidFill>
              <a:ln w="19050">
                <a:solidFill>
                  <a:schemeClr val="accent5">
                    <a:lumMod val="80000"/>
                    <a:lumOff val="20000"/>
                    <a:lumMod val="75000"/>
                  </a:schemeClr>
                </a:solidFill>
              </a:ln>
              <a:effectLst>
                <a:innerShdw blurRad="114300">
                  <a:schemeClr val="accent5">
                    <a:lumMod val="80000"/>
                    <a:lumOff val="20000"/>
                    <a:lumMod val="75000"/>
                  </a:schemeClr>
                </a:innerShdw>
              </a:effectLst>
              <a:scene3d>
                <a:camera prst="orthographicFront"/>
                <a:lightRig rig="threePt" dir="t"/>
              </a:scene3d>
              <a:sp3d contourW="19050" prstMaterial="flat">
                <a:contourClr>
                  <a:schemeClr val="accent5">
                    <a:lumMod val="80000"/>
                    <a:lumOff val="20000"/>
                    <a:lumMod val="75000"/>
                  </a:schemeClr>
                </a:contourClr>
              </a:sp3d>
            </c:spPr>
            <c:extLst>
              <c:ext xmlns:c16="http://schemas.microsoft.com/office/drawing/2014/chart" uri="{C3380CC4-5D6E-409C-BE32-E72D297353CC}">
                <c16:uniqueId val="{00000047-D762-4C25-8719-437A738316A7}"/>
              </c:ext>
            </c:extLst>
          </c:dPt>
          <c:dPt>
            <c:idx val="36"/>
            <c:bubble3D val="0"/>
            <c:spPr>
              <a:solidFill>
                <a:schemeClr val="accent1">
                  <a:lumMod val="80000"/>
                  <a:alpha val="90000"/>
                </a:schemeClr>
              </a:solidFill>
              <a:ln w="19050">
                <a:solidFill>
                  <a:schemeClr val="accent1">
                    <a:lumMod val="80000"/>
                    <a:lumMod val="75000"/>
                  </a:schemeClr>
                </a:solidFill>
              </a:ln>
              <a:effectLst>
                <a:innerShdw blurRad="114300">
                  <a:schemeClr val="accent1">
                    <a:lumMod val="80000"/>
                    <a:lumMod val="75000"/>
                  </a:schemeClr>
                </a:innerShdw>
              </a:effectLst>
              <a:scene3d>
                <a:camera prst="orthographicFront"/>
                <a:lightRig rig="threePt" dir="t"/>
              </a:scene3d>
              <a:sp3d contourW="19050" prstMaterial="flat">
                <a:contourClr>
                  <a:schemeClr val="accent1">
                    <a:lumMod val="80000"/>
                    <a:lumMod val="75000"/>
                  </a:schemeClr>
                </a:contourClr>
              </a:sp3d>
            </c:spPr>
            <c:extLst>
              <c:ext xmlns:c16="http://schemas.microsoft.com/office/drawing/2014/chart" uri="{C3380CC4-5D6E-409C-BE32-E72D297353CC}">
                <c16:uniqueId val="{00000049-D762-4C25-8719-437A738316A7}"/>
              </c:ext>
            </c:extLst>
          </c:dPt>
          <c:dPt>
            <c:idx val="37"/>
            <c:bubble3D val="0"/>
            <c:spPr>
              <a:solidFill>
                <a:schemeClr val="accent3">
                  <a:lumMod val="80000"/>
                  <a:alpha val="90000"/>
                </a:schemeClr>
              </a:solidFill>
              <a:ln w="19050">
                <a:solidFill>
                  <a:schemeClr val="accent3">
                    <a:lumMod val="80000"/>
                    <a:lumMod val="75000"/>
                  </a:schemeClr>
                </a:solidFill>
              </a:ln>
              <a:effectLst>
                <a:innerShdw blurRad="114300">
                  <a:schemeClr val="accent3">
                    <a:lumMod val="80000"/>
                    <a:lumMod val="75000"/>
                  </a:schemeClr>
                </a:innerShdw>
              </a:effectLst>
              <a:scene3d>
                <a:camera prst="orthographicFront"/>
                <a:lightRig rig="threePt" dir="t"/>
              </a:scene3d>
              <a:sp3d contourW="19050" prstMaterial="flat">
                <a:contourClr>
                  <a:schemeClr val="accent3">
                    <a:lumMod val="80000"/>
                    <a:lumMod val="75000"/>
                  </a:schemeClr>
                </a:contourClr>
              </a:sp3d>
            </c:spPr>
            <c:extLst>
              <c:ext xmlns:c16="http://schemas.microsoft.com/office/drawing/2014/chart" uri="{C3380CC4-5D6E-409C-BE32-E72D297353CC}">
                <c16:uniqueId val="{0000004B-D762-4C25-8719-437A738316A7}"/>
              </c:ext>
            </c:extLst>
          </c:dPt>
          <c:dPt>
            <c:idx val="38"/>
            <c:bubble3D val="0"/>
            <c:spPr>
              <a:solidFill>
                <a:schemeClr val="accent5">
                  <a:lumMod val="80000"/>
                  <a:alpha val="90000"/>
                </a:schemeClr>
              </a:solidFill>
              <a:ln w="19050">
                <a:solidFill>
                  <a:schemeClr val="accent5">
                    <a:lumMod val="80000"/>
                    <a:lumMod val="75000"/>
                  </a:schemeClr>
                </a:solidFill>
              </a:ln>
              <a:effectLst>
                <a:innerShdw blurRad="114300">
                  <a:schemeClr val="accent5">
                    <a:lumMod val="80000"/>
                    <a:lumMod val="75000"/>
                  </a:schemeClr>
                </a:innerShdw>
              </a:effectLst>
              <a:scene3d>
                <a:camera prst="orthographicFront"/>
                <a:lightRig rig="threePt" dir="t"/>
              </a:scene3d>
              <a:sp3d contourW="19050" prstMaterial="flat">
                <a:contourClr>
                  <a:schemeClr val="accent5">
                    <a:lumMod val="80000"/>
                    <a:lumMod val="75000"/>
                  </a:schemeClr>
                </a:contourClr>
              </a:sp3d>
            </c:spPr>
            <c:extLst>
              <c:ext xmlns:c16="http://schemas.microsoft.com/office/drawing/2014/chart" uri="{C3380CC4-5D6E-409C-BE32-E72D297353CC}">
                <c16:uniqueId val="{0000004D-D762-4C25-8719-437A738316A7}"/>
              </c:ext>
            </c:extLst>
          </c:dPt>
          <c:dPt>
            <c:idx val="39"/>
            <c:bubble3D val="0"/>
            <c:spPr>
              <a:solidFill>
                <a:schemeClr val="accent1">
                  <a:lumMod val="60000"/>
                  <a:lumOff val="40000"/>
                  <a:alpha val="90000"/>
                </a:schemeClr>
              </a:solidFill>
              <a:ln w="19050">
                <a:solidFill>
                  <a:schemeClr val="accent1">
                    <a:lumMod val="60000"/>
                    <a:lumOff val="40000"/>
                    <a:lumMod val="75000"/>
                  </a:schemeClr>
                </a:solidFill>
              </a:ln>
              <a:effectLst>
                <a:innerShdw blurRad="114300">
                  <a:schemeClr val="accent1">
                    <a:lumMod val="60000"/>
                    <a:lumOff val="40000"/>
                    <a:lumMod val="75000"/>
                  </a:schemeClr>
                </a:innerShdw>
              </a:effectLst>
              <a:scene3d>
                <a:camera prst="orthographicFront"/>
                <a:lightRig rig="threePt" dir="t"/>
              </a:scene3d>
              <a:sp3d contourW="19050" prstMaterial="flat">
                <a:contourClr>
                  <a:schemeClr val="accent1">
                    <a:lumMod val="60000"/>
                    <a:lumOff val="40000"/>
                    <a:lumMod val="75000"/>
                  </a:schemeClr>
                </a:contourClr>
              </a:sp3d>
            </c:spPr>
            <c:extLst>
              <c:ext xmlns:c16="http://schemas.microsoft.com/office/drawing/2014/chart" uri="{C3380CC4-5D6E-409C-BE32-E72D297353CC}">
                <c16:uniqueId val="{0000004F-D762-4C25-8719-437A738316A7}"/>
              </c:ext>
            </c:extLst>
          </c:dPt>
          <c:dPt>
            <c:idx val="40"/>
            <c:bubble3D val="0"/>
            <c:spPr>
              <a:solidFill>
                <a:schemeClr val="accent3">
                  <a:lumMod val="60000"/>
                  <a:lumOff val="40000"/>
                  <a:alpha val="90000"/>
                </a:schemeClr>
              </a:solidFill>
              <a:ln w="19050">
                <a:solidFill>
                  <a:schemeClr val="accent3">
                    <a:lumMod val="60000"/>
                    <a:lumOff val="40000"/>
                    <a:lumMod val="75000"/>
                  </a:schemeClr>
                </a:solidFill>
              </a:ln>
              <a:effectLst>
                <a:innerShdw blurRad="114300">
                  <a:schemeClr val="accent3">
                    <a:lumMod val="60000"/>
                    <a:lumOff val="40000"/>
                    <a:lumMod val="75000"/>
                  </a:schemeClr>
                </a:innerShdw>
              </a:effectLst>
              <a:scene3d>
                <a:camera prst="orthographicFront"/>
                <a:lightRig rig="threePt" dir="t"/>
              </a:scene3d>
              <a:sp3d contourW="19050" prstMaterial="flat">
                <a:contourClr>
                  <a:schemeClr val="accent3">
                    <a:lumMod val="60000"/>
                    <a:lumOff val="40000"/>
                    <a:lumMod val="75000"/>
                  </a:schemeClr>
                </a:contourClr>
              </a:sp3d>
            </c:spPr>
            <c:extLst>
              <c:ext xmlns:c16="http://schemas.microsoft.com/office/drawing/2014/chart" uri="{C3380CC4-5D6E-409C-BE32-E72D297353CC}">
                <c16:uniqueId val="{00000051-D762-4C25-8719-437A738316A7}"/>
              </c:ext>
            </c:extLst>
          </c:dPt>
          <c:dPt>
            <c:idx val="41"/>
            <c:bubble3D val="0"/>
            <c:spPr>
              <a:solidFill>
                <a:schemeClr val="accent5">
                  <a:lumMod val="60000"/>
                  <a:lumOff val="40000"/>
                  <a:alpha val="90000"/>
                </a:schemeClr>
              </a:solidFill>
              <a:ln w="19050">
                <a:solidFill>
                  <a:schemeClr val="accent5">
                    <a:lumMod val="60000"/>
                    <a:lumOff val="40000"/>
                    <a:lumMod val="75000"/>
                  </a:schemeClr>
                </a:solidFill>
              </a:ln>
              <a:effectLst>
                <a:innerShdw blurRad="114300">
                  <a:schemeClr val="accent5">
                    <a:lumMod val="60000"/>
                    <a:lumOff val="40000"/>
                    <a:lumMod val="75000"/>
                  </a:schemeClr>
                </a:innerShdw>
              </a:effectLst>
              <a:scene3d>
                <a:camera prst="orthographicFront"/>
                <a:lightRig rig="threePt" dir="t"/>
              </a:scene3d>
              <a:sp3d contourW="19050" prstMaterial="flat">
                <a:contourClr>
                  <a:schemeClr val="accent5">
                    <a:lumMod val="60000"/>
                    <a:lumOff val="40000"/>
                    <a:lumMod val="75000"/>
                  </a:schemeClr>
                </a:contourClr>
              </a:sp3d>
            </c:spPr>
            <c:extLst>
              <c:ext xmlns:c16="http://schemas.microsoft.com/office/drawing/2014/chart" uri="{C3380CC4-5D6E-409C-BE32-E72D297353CC}">
                <c16:uniqueId val="{00000053-D762-4C25-8719-437A738316A7}"/>
              </c:ext>
            </c:extLst>
          </c:dPt>
          <c:dPt>
            <c:idx val="42"/>
            <c:bubble3D val="0"/>
            <c:spPr>
              <a:solidFill>
                <a:schemeClr val="accent1">
                  <a:lumMod val="50000"/>
                  <a:alpha val="90000"/>
                </a:schemeClr>
              </a:solidFill>
              <a:ln w="19050">
                <a:solidFill>
                  <a:schemeClr val="accent1">
                    <a:lumMod val="50000"/>
                    <a:lumMod val="75000"/>
                  </a:schemeClr>
                </a:solidFill>
              </a:ln>
              <a:effectLst>
                <a:innerShdw blurRad="114300">
                  <a:schemeClr val="accent1">
                    <a:lumMod val="50000"/>
                    <a:lumMod val="75000"/>
                  </a:schemeClr>
                </a:innerShdw>
              </a:effectLst>
              <a:scene3d>
                <a:camera prst="orthographicFront"/>
                <a:lightRig rig="threePt" dir="t"/>
              </a:scene3d>
              <a:sp3d contourW="19050" prstMaterial="flat">
                <a:contourClr>
                  <a:schemeClr val="accent1">
                    <a:lumMod val="50000"/>
                    <a:lumMod val="75000"/>
                  </a:schemeClr>
                </a:contourClr>
              </a:sp3d>
            </c:spPr>
            <c:extLst>
              <c:ext xmlns:c16="http://schemas.microsoft.com/office/drawing/2014/chart" uri="{C3380CC4-5D6E-409C-BE32-E72D297353CC}">
                <c16:uniqueId val="{00000055-D762-4C25-8719-437A738316A7}"/>
              </c:ext>
            </c:extLst>
          </c:dPt>
          <c:dPt>
            <c:idx val="43"/>
            <c:bubble3D val="0"/>
            <c:spPr>
              <a:solidFill>
                <a:schemeClr val="accent3">
                  <a:lumMod val="50000"/>
                  <a:alpha val="90000"/>
                </a:schemeClr>
              </a:solidFill>
              <a:ln w="19050">
                <a:solidFill>
                  <a:schemeClr val="accent3">
                    <a:lumMod val="50000"/>
                    <a:lumMod val="75000"/>
                  </a:schemeClr>
                </a:solidFill>
              </a:ln>
              <a:effectLst>
                <a:innerShdw blurRad="114300">
                  <a:schemeClr val="accent3">
                    <a:lumMod val="50000"/>
                    <a:lumMod val="75000"/>
                  </a:schemeClr>
                </a:innerShdw>
              </a:effectLst>
              <a:scene3d>
                <a:camera prst="orthographicFront"/>
                <a:lightRig rig="threePt" dir="t"/>
              </a:scene3d>
              <a:sp3d contourW="19050" prstMaterial="flat">
                <a:contourClr>
                  <a:schemeClr val="accent3">
                    <a:lumMod val="50000"/>
                    <a:lumMod val="75000"/>
                  </a:schemeClr>
                </a:contourClr>
              </a:sp3d>
            </c:spPr>
            <c:extLst>
              <c:ext xmlns:c16="http://schemas.microsoft.com/office/drawing/2014/chart" uri="{C3380CC4-5D6E-409C-BE32-E72D297353CC}">
                <c16:uniqueId val="{00000057-D762-4C25-8719-437A738316A7}"/>
              </c:ext>
            </c:extLst>
          </c:dPt>
          <c:dPt>
            <c:idx val="44"/>
            <c:bubble3D val="0"/>
            <c:spPr>
              <a:solidFill>
                <a:schemeClr val="accent5">
                  <a:lumMod val="50000"/>
                  <a:alpha val="90000"/>
                </a:schemeClr>
              </a:solidFill>
              <a:ln w="19050">
                <a:solidFill>
                  <a:schemeClr val="accent5">
                    <a:lumMod val="50000"/>
                    <a:lumMod val="75000"/>
                  </a:schemeClr>
                </a:solidFill>
              </a:ln>
              <a:effectLst>
                <a:innerShdw blurRad="114300">
                  <a:schemeClr val="accent5">
                    <a:lumMod val="50000"/>
                    <a:lumMod val="75000"/>
                  </a:schemeClr>
                </a:innerShdw>
              </a:effectLst>
              <a:scene3d>
                <a:camera prst="orthographicFront"/>
                <a:lightRig rig="threePt" dir="t"/>
              </a:scene3d>
              <a:sp3d contourW="19050" prstMaterial="flat">
                <a:contourClr>
                  <a:schemeClr val="accent5">
                    <a:lumMod val="50000"/>
                    <a:lumMod val="75000"/>
                  </a:schemeClr>
                </a:contourClr>
              </a:sp3d>
            </c:spPr>
            <c:extLst>
              <c:ext xmlns:c16="http://schemas.microsoft.com/office/drawing/2014/chart" uri="{C3380CC4-5D6E-409C-BE32-E72D297353CC}">
                <c16:uniqueId val="{00000059-D762-4C25-8719-437A738316A7}"/>
              </c:ext>
            </c:extLst>
          </c:dPt>
          <c:dPt>
            <c:idx val="45"/>
            <c:bubble3D val="0"/>
            <c:spPr>
              <a:solidFill>
                <a:schemeClr val="accent1">
                  <a:lumMod val="70000"/>
                  <a:lumOff val="30000"/>
                  <a:alpha val="90000"/>
                </a:schemeClr>
              </a:solidFill>
              <a:ln w="19050">
                <a:solidFill>
                  <a:schemeClr val="accent1">
                    <a:lumMod val="70000"/>
                    <a:lumOff val="30000"/>
                    <a:lumMod val="75000"/>
                  </a:schemeClr>
                </a:solidFill>
              </a:ln>
              <a:effectLst>
                <a:innerShdw blurRad="114300">
                  <a:schemeClr val="accent1">
                    <a:lumMod val="70000"/>
                    <a:lumOff val="30000"/>
                    <a:lumMod val="75000"/>
                  </a:schemeClr>
                </a:innerShdw>
              </a:effectLst>
              <a:scene3d>
                <a:camera prst="orthographicFront"/>
                <a:lightRig rig="threePt" dir="t"/>
              </a:scene3d>
              <a:sp3d contourW="19050" prstMaterial="flat">
                <a:contourClr>
                  <a:schemeClr val="accent1">
                    <a:lumMod val="70000"/>
                    <a:lumOff val="30000"/>
                    <a:lumMod val="75000"/>
                  </a:schemeClr>
                </a:contourClr>
              </a:sp3d>
            </c:spPr>
            <c:extLst>
              <c:ext xmlns:c16="http://schemas.microsoft.com/office/drawing/2014/chart" uri="{C3380CC4-5D6E-409C-BE32-E72D297353CC}">
                <c16:uniqueId val="{0000005B-D762-4C25-8719-437A738316A7}"/>
              </c:ext>
            </c:extLst>
          </c:dPt>
          <c:dPt>
            <c:idx val="46"/>
            <c:bubble3D val="0"/>
            <c:spPr>
              <a:solidFill>
                <a:schemeClr val="accent3">
                  <a:lumMod val="70000"/>
                  <a:lumOff val="30000"/>
                  <a:alpha val="90000"/>
                </a:schemeClr>
              </a:solidFill>
              <a:ln w="19050">
                <a:solidFill>
                  <a:schemeClr val="accent3">
                    <a:lumMod val="70000"/>
                    <a:lumOff val="30000"/>
                    <a:lumMod val="75000"/>
                  </a:schemeClr>
                </a:solidFill>
              </a:ln>
              <a:effectLst>
                <a:innerShdw blurRad="114300">
                  <a:schemeClr val="accent3">
                    <a:lumMod val="70000"/>
                    <a:lumOff val="30000"/>
                    <a:lumMod val="75000"/>
                  </a:schemeClr>
                </a:innerShdw>
              </a:effectLst>
              <a:scene3d>
                <a:camera prst="orthographicFront"/>
                <a:lightRig rig="threePt" dir="t"/>
              </a:scene3d>
              <a:sp3d contourW="19050" prstMaterial="flat">
                <a:contourClr>
                  <a:schemeClr val="accent3">
                    <a:lumMod val="70000"/>
                    <a:lumOff val="30000"/>
                    <a:lumMod val="75000"/>
                  </a:schemeClr>
                </a:contourClr>
              </a:sp3d>
            </c:spPr>
            <c:extLst>
              <c:ext xmlns:c16="http://schemas.microsoft.com/office/drawing/2014/chart" uri="{C3380CC4-5D6E-409C-BE32-E72D297353CC}">
                <c16:uniqueId val="{0000005D-D762-4C25-8719-437A738316A7}"/>
              </c:ext>
            </c:extLst>
          </c:dPt>
          <c:dPt>
            <c:idx val="47"/>
            <c:bubble3D val="0"/>
            <c:spPr>
              <a:solidFill>
                <a:schemeClr val="accent5">
                  <a:lumMod val="70000"/>
                  <a:lumOff val="30000"/>
                  <a:alpha val="90000"/>
                </a:schemeClr>
              </a:solidFill>
              <a:ln w="19050">
                <a:solidFill>
                  <a:schemeClr val="accent5">
                    <a:lumMod val="70000"/>
                    <a:lumOff val="30000"/>
                    <a:lumMod val="75000"/>
                  </a:schemeClr>
                </a:solidFill>
              </a:ln>
              <a:effectLst>
                <a:innerShdw blurRad="114300">
                  <a:schemeClr val="accent5">
                    <a:lumMod val="70000"/>
                    <a:lumOff val="30000"/>
                    <a:lumMod val="75000"/>
                  </a:schemeClr>
                </a:innerShdw>
              </a:effectLst>
              <a:scene3d>
                <a:camera prst="orthographicFront"/>
                <a:lightRig rig="threePt" dir="t"/>
              </a:scene3d>
              <a:sp3d contourW="19050" prstMaterial="flat">
                <a:contourClr>
                  <a:schemeClr val="accent5">
                    <a:lumMod val="70000"/>
                    <a:lumOff val="30000"/>
                    <a:lumMod val="75000"/>
                  </a:schemeClr>
                </a:contourClr>
              </a:sp3d>
            </c:spPr>
            <c:extLst>
              <c:ext xmlns:c16="http://schemas.microsoft.com/office/drawing/2014/chart" uri="{C3380CC4-5D6E-409C-BE32-E72D297353CC}">
                <c16:uniqueId val="{0000005F-D762-4C25-8719-437A738316A7}"/>
              </c:ext>
            </c:extLst>
          </c:dPt>
          <c:dPt>
            <c:idx val="48"/>
            <c:bubble3D val="0"/>
            <c:spPr>
              <a:solidFill>
                <a:schemeClr val="accent1">
                  <a:lumMod val="70000"/>
                  <a:alpha val="90000"/>
                </a:schemeClr>
              </a:solidFill>
              <a:ln w="19050">
                <a:solidFill>
                  <a:schemeClr val="accent1">
                    <a:lumMod val="70000"/>
                    <a:lumMod val="75000"/>
                  </a:schemeClr>
                </a:solidFill>
              </a:ln>
              <a:effectLst>
                <a:innerShdw blurRad="114300">
                  <a:schemeClr val="accent1">
                    <a:lumMod val="70000"/>
                    <a:lumMod val="75000"/>
                  </a:schemeClr>
                </a:innerShdw>
              </a:effectLst>
              <a:scene3d>
                <a:camera prst="orthographicFront"/>
                <a:lightRig rig="threePt" dir="t"/>
              </a:scene3d>
              <a:sp3d contourW="19050" prstMaterial="flat">
                <a:contourClr>
                  <a:schemeClr val="accent1">
                    <a:lumMod val="70000"/>
                    <a:lumMod val="75000"/>
                  </a:schemeClr>
                </a:contourClr>
              </a:sp3d>
            </c:spPr>
            <c:extLst>
              <c:ext xmlns:c16="http://schemas.microsoft.com/office/drawing/2014/chart" uri="{C3380CC4-5D6E-409C-BE32-E72D297353CC}">
                <c16:uniqueId val="{00000061-D762-4C25-8719-437A738316A7}"/>
              </c:ext>
            </c:extLst>
          </c:dPt>
          <c:dPt>
            <c:idx val="49"/>
            <c:bubble3D val="0"/>
            <c:spPr>
              <a:solidFill>
                <a:schemeClr val="accent3">
                  <a:lumMod val="70000"/>
                  <a:alpha val="90000"/>
                </a:schemeClr>
              </a:solidFill>
              <a:ln w="19050">
                <a:solidFill>
                  <a:schemeClr val="accent3">
                    <a:lumMod val="70000"/>
                    <a:lumMod val="75000"/>
                  </a:schemeClr>
                </a:solidFill>
              </a:ln>
              <a:effectLst>
                <a:innerShdw blurRad="114300">
                  <a:schemeClr val="accent3">
                    <a:lumMod val="70000"/>
                    <a:lumMod val="75000"/>
                  </a:schemeClr>
                </a:innerShdw>
              </a:effectLst>
              <a:scene3d>
                <a:camera prst="orthographicFront"/>
                <a:lightRig rig="threePt" dir="t"/>
              </a:scene3d>
              <a:sp3d contourW="19050" prstMaterial="flat">
                <a:contourClr>
                  <a:schemeClr val="accent3">
                    <a:lumMod val="70000"/>
                    <a:lumMod val="75000"/>
                  </a:schemeClr>
                </a:contourClr>
              </a:sp3d>
            </c:spPr>
            <c:extLst>
              <c:ext xmlns:c16="http://schemas.microsoft.com/office/drawing/2014/chart" uri="{C3380CC4-5D6E-409C-BE32-E72D297353CC}">
                <c16:uniqueId val="{00000063-D762-4C25-8719-437A738316A7}"/>
              </c:ext>
            </c:extLst>
          </c:dPt>
          <c:dPt>
            <c:idx val="50"/>
            <c:bubble3D val="0"/>
            <c:spPr>
              <a:solidFill>
                <a:schemeClr val="accent5">
                  <a:lumMod val="70000"/>
                  <a:alpha val="90000"/>
                </a:schemeClr>
              </a:solidFill>
              <a:ln w="19050">
                <a:solidFill>
                  <a:schemeClr val="accent5">
                    <a:lumMod val="70000"/>
                    <a:lumMod val="75000"/>
                  </a:schemeClr>
                </a:solidFill>
              </a:ln>
              <a:effectLst>
                <a:innerShdw blurRad="114300">
                  <a:schemeClr val="accent5">
                    <a:lumMod val="70000"/>
                    <a:lumMod val="75000"/>
                  </a:schemeClr>
                </a:innerShdw>
              </a:effectLst>
              <a:scene3d>
                <a:camera prst="orthographicFront"/>
                <a:lightRig rig="threePt" dir="t"/>
              </a:scene3d>
              <a:sp3d contourW="19050" prstMaterial="flat">
                <a:contourClr>
                  <a:schemeClr val="accent5">
                    <a:lumMod val="70000"/>
                    <a:lumMod val="75000"/>
                  </a:schemeClr>
                </a:contourClr>
              </a:sp3d>
            </c:spPr>
            <c:extLst>
              <c:ext xmlns:c16="http://schemas.microsoft.com/office/drawing/2014/chart" uri="{C3380CC4-5D6E-409C-BE32-E72D297353CC}">
                <c16:uniqueId val="{00000065-D762-4C25-8719-437A738316A7}"/>
              </c:ext>
            </c:extLst>
          </c:dPt>
          <c:dPt>
            <c:idx val="51"/>
            <c:bubble3D val="0"/>
            <c:spPr>
              <a:solidFill>
                <a:schemeClr val="accent1">
                  <a:lumMod val="50000"/>
                  <a:lumOff val="50000"/>
                  <a:alpha val="90000"/>
                </a:schemeClr>
              </a:solidFill>
              <a:ln w="19050">
                <a:solidFill>
                  <a:schemeClr val="accent1">
                    <a:lumMod val="50000"/>
                    <a:lumOff val="50000"/>
                    <a:lumMod val="75000"/>
                  </a:schemeClr>
                </a:solidFill>
              </a:ln>
              <a:effectLst>
                <a:innerShdw blurRad="114300">
                  <a:schemeClr val="accent1">
                    <a:lumMod val="50000"/>
                    <a:lumOff val="50000"/>
                    <a:lumMod val="75000"/>
                  </a:schemeClr>
                </a:innerShdw>
              </a:effectLst>
              <a:scene3d>
                <a:camera prst="orthographicFront"/>
                <a:lightRig rig="threePt" dir="t"/>
              </a:scene3d>
              <a:sp3d contourW="19050" prstMaterial="flat">
                <a:contourClr>
                  <a:schemeClr val="accent1">
                    <a:lumMod val="50000"/>
                    <a:lumOff val="50000"/>
                    <a:lumMod val="75000"/>
                  </a:schemeClr>
                </a:contourClr>
              </a:sp3d>
            </c:spPr>
            <c:extLst>
              <c:ext xmlns:c16="http://schemas.microsoft.com/office/drawing/2014/chart" uri="{C3380CC4-5D6E-409C-BE32-E72D297353CC}">
                <c16:uniqueId val="{00000067-D762-4C25-8719-437A738316A7}"/>
              </c:ext>
            </c:extLst>
          </c:dPt>
          <c:dPt>
            <c:idx val="52"/>
            <c:bubble3D val="0"/>
            <c:spPr>
              <a:solidFill>
                <a:schemeClr val="accent3">
                  <a:lumMod val="50000"/>
                  <a:lumOff val="50000"/>
                  <a:alpha val="90000"/>
                </a:schemeClr>
              </a:solidFill>
              <a:ln w="19050">
                <a:solidFill>
                  <a:schemeClr val="accent3">
                    <a:lumMod val="50000"/>
                    <a:lumOff val="50000"/>
                    <a:lumMod val="75000"/>
                  </a:schemeClr>
                </a:solidFill>
              </a:ln>
              <a:effectLst>
                <a:innerShdw blurRad="114300">
                  <a:schemeClr val="accent3">
                    <a:lumMod val="50000"/>
                    <a:lumOff val="50000"/>
                    <a:lumMod val="75000"/>
                  </a:schemeClr>
                </a:innerShdw>
              </a:effectLst>
              <a:scene3d>
                <a:camera prst="orthographicFront"/>
                <a:lightRig rig="threePt" dir="t"/>
              </a:scene3d>
              <a:sp3d contourW="19050" prstMaterial="flat">
                <a:contourClr>
                  <a:schemeClr val="accent3">
                    <a:lumMod val="50000"/>
                    <a:lumOff val="50000"/>
                    <a:lumMod val="75000"/>
                  </a:schemeClr>
                </a:contourClr>
              </a:sp3d>
            </c:spPr>
            <c:extLst>
              <c:ext xmlns:c16="http://schemas.microsoft.com/office/drawing/2014/chart" uri="{C3380CC4-5D6E-409C-BE32-E72D297353CC}">
                <c16:uniqueId val="{00000069-D762-4C25-8719-437A738316A7}"/>
              </c:ext>
            </c:extLst>
          </c:dPt>
          <c:dPt>
            <c:idx val="53"/>
            <c:bubble3D val="0"/>
            <c:spPr>
              <a:solidFill>
                <a:schemeClr val="accent5">
                  <a:lumMod val="50000"/>
                  <a:lumOff val="50000"/>
                  <a:alpha val="90000"/>
                </a:schemeClr>
              </a:solidFill>
              <a:ln w="19050">
                <a:solidFill>
                  <a:schemeClr val="accent5">
                    <a:lumMod val="50000"/>
                    <a:lumOff val="50000"/>
                    <a:lumMod val="75000"/>
                  </a:schemeClr>
                </a:solidFill>
              </a:ln>
              <a:effectLst>
                <a:innerShdw blurRad="114300">
                  <a:schemeClr val="accent5">
                    <a:lumMod val="50000"/>
                    <a:lumOff val="50000"/>
                    <a:lumMod val="75000"/>
                  </a:schemeClr>
                </a:innerShdw>
              </a:effectLst>
              <a:scene3d>
                <a:camera prst="orthographicFront"/>
                <a:lightRig rig="threePt" dir="t"/>
              </a:scene3d>
              <a:sp3d contourW="19050" prstMaterial="flat">
                <a:contourClr>
                  <a:schemeClr val="accent5">
                    <a:lumMod val="50000"/>
                    <a:lumOff val="50000"/>
                    <a:lumMod val="75000"/>
                  </a:schemeClr>
                </a:contourClr>
              </a:sp3d>
            </c:spPr>
            <c:extLst>
              <c:ext xmlns:c16="http://schemas.microsoft.com/office/drawing/2014/chart" uri="{C3380CC4-5D6E-409C-BE32-E72D297353CC}">
                <c16:uniqueId val="{0000006B-D762-4C25-8719-437A738316A7}"/>
              </c:ext>
            </c:extLst>
          </c:dPt>
          <c:dPt>
            <c:idx val="54"/>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6D-D762-4C25-8719-437A738316A7}"/>
              </c:ext>
            </c:extLst>
          </c:dPt>
          <c:dPt>
            <c:idx val="55"/>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6F-D762-4C25-8719-437A738316A7}"/>
              </c:ext>
            </c:extLst>
          </c:dPt>
          <c:dPt>
            <c:idx val="56"/>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71-D762-4C25-8719-437A738316A7}"/>
              </c:ext>
            </c:extLst>
          </c:dPt>
          <c:dPt>
            <c:idx val="57"/>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73-D762-4C25-8719-437A738316A7}"/>
              </c:ext>
            </c:extLst>
          </c:dPt>
          <c:dPt>
            <c:idx val="5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75-D762-4C25-8719-437A738316A7}"/>
              </c:ext>
            </c:extLst>
          </c:dPt>
          <c:dPt>
            <c:idx val="59"/>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77-D762-4C25-8719-437A738316A7}"/>
              </c:ext>
            </c:extLst>
          </c:dPt>
          <c:dPt>
            <c:idx val="60"/>
            <c:bubble3D val="0"/>
            <c:spPr>
              <a:solidFill>
                <a:schemeClr val="accent1">
                  <a:lumMod val="80000"/>
                  <a:lumOff val="20000"/>
                  <a:alpha val="90000"/>
                </a:schemeClr>
              </a:solidFill>
              <a:ln w="19050">
                <a:solidFill>
                  <a:schemeClr val="accent1">
                    <a:lumMod val="80000"/>
                    <a:lumOff val="20000"/>
                    <a:lumMod val="75000"/>
                  </a:schemeClr>
                </a:solidFill>
              </a:ln>
              <a:effectLst>
                <a:innerShdw blurRad="114300">
                  <a:schemeClr val="accent1">
                    <a:lumMod val="80000"/>
                    <a:lumOff val="20000"/>
                    <a:lumMod val="75000"/>
                  </a:schemeClr>
                </a:innerShdw>
              </a:effectLst>
              <a:scene3d>
                <a:camera prst="orthographicFront"/>
                <a:lightRig rig="threePt" dir="t"/>
              </a:scene3d>
              <a:sp3d contourW="19050" prstMaterial="flat">
                <a:contourClr>
                  <a:schemeClr val="accent1">
                    <a:lumMod val="80000"/>
                    <a:lumOff val="20000"/>
                    <a:lumMod val="75000"/>
                  </a:schemeClr>
                </a:contourClr>
              </a:sp3d>
            </c:spPr>
            <c:extLst>
              <c:ext xmlns:c16="http://schemas.microsoft.com/office/drawing/2014/chart" uri="{C3380CC4-5D6E-409C-BE32-E72D297353CC}">
                <c16:uniqueId val="{00000079-D762-4C25-8719-437A738316A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D762-4C25-8719-437A738316A7}"/>
                </c:ext>
              </c:extLst>
            </c:dLbl>
            <c:dLbl>
              <c:idx val="1"/>
              <c:delete val="1"/>
              <c:extLst>
                <c:ext xmlns:c15="http://schemas.microsoft.com/office/drawing/2012/chart" uri="{CE6537A1-D6FC-4f65-9D91-7224C49458BB}">
                  <c15:layout/>
                </c:ext>
                <c:ext xmlns:c16="http://schemas.microsoft.com/office/drawing/2014/chart" uri="{C3380CC4-5D6E-409C-BE32-E72D297353CC}">
                  <c16:uniqueId val="{00000003-D762-4C25-8719-437A738316A7}"/>
                </c:ext>
              </c:extLst>
            </c:dLbl>
            <c:dLbl>
              <c:idx val="2"/>
              <c:delete val="1"/>
              <c:extLst>
                <c:ext xmlns:c15="http://schemas.microsoft.com/office/drawing/2012/chart" uri="{CE6537A1-D6FC-4f65-9D91-7224C49458BB}">
                  <c15:layout/>
                </c:ext>
                <c:ext xmlns:c16="http://schemas.microsoft.com/office/drawing/2014/chart" uri="{C3380CC4-5D6E-409C-BE32-E72D297353CC}">
                  <c16:uniqueId val="{00000005-D762-4C25-8719-437A738316A7}"/>
                </c:ext>
              </c:extLst>
            </c:dLbl>
            <c:dLbl>
              <c:idx val="3"/>
              <c:delete val="1"/>
              <c:extLst>
                <c:ext xmlns:c15="http://schemas.microsoft.com/office/drawing/2012/chart" uri="{CE6537A1-D6FC-4f65-9D91-7224C49458BB}">
                  <c15:layout/>
                </c:ext>
                <c:ext xmlns:c16="http://schemas.microsoft.com/office/drawing/2014/chart" uri="{C3380CC4-5D6E-409C-BE32-E72D297353CC}">
                  <c16:uniqueId val="{00000007-D762-4C25-8719-437A738316A7}"/>
                </c:ext>
              </c:extLst>
            </c:dLbl>
            <c:dLbl>
              <c:idx val="4"/>
              <c:delete val="1"/>
              <c:extLst>
                <c:ext xmlns:c15="http://schemas.microsoft.com/office/drawing/2012/chart" uri="{CE6537A1-D6FC-4f65-9D91-7224C49458BB}">
                  <c15:layout/>
                </c:ext>
                <c:ext xmlns:c16="http://schemas.microsoft.com/office/drawing/2014/chart" uri="{C3380CC4-5D6E-409C-BE32-E72D297353CC}">
                  <c16:uniqueId val="{00000009-D762-4C25-8719-437A738316A7}"/>
                </c:ext>
              </c:extLst>
            </c:dLbl>
            <c:dLbl>
              <c:idx val="5"/>
              <c:delete val="1"/>
              <c:extLst>
                <c:ext xmlns:c15="http://schemas.microsoft.com/office/drawing/2012/chart" uri="{CE6537A1-D6FC-4f65-9D91-7224C49458BB}">
                  <c15:layout/>
                </c:ext>
                <c:ext xmlns:c16="http://schemas.microsoft.com/office/drawing/2014/chart" uri="{C3380CC4-5D6E-409C-BE32-E72D297353CC}">
                  <c16:uniqueId val="{0000000B-D762-4C25-8719-437A738316A7}"/>
                </c:ext>
              </c:extLst>
            </c:dLbl>
            <c:dLbl>
              <c:idx val="6"/>
              <c:delete val="1"/>
              <c:extLst>
                <c:ext xmlns:c15="http://schemas.microsoft.com/office/drawing/2012/chart" uri="{CE6537A1-D6FC-4f65-9D91-7224C49458BB}">
                  <c15:layout/>
                </c:ext>
                <c:ext xmlns:c16="http://schemas.microsoft.com/office/drawing/2014/chart" uri="{C3380CC4-5D6E-409C-BE32-E72D297353CC}">
                  <c16:uniqueId val="{0000000D-D762-4C25-8719-437A738316A7}"/>
                </c:ext>
              </c:extLst>
            </c:dLbl>
            <c:dLbl>
              <c:idx val="7"/>
              <c:spPr>
                <a:solidFill>
                  <a:schemeClr val="lt1">
                    <a:alpha val="90000"/>
                  </a:schemeClr>
                </a:solidFill>
                <a:ln w="12700" cap="flat" cmpd="sng" algn="ctr">
                  <a:solidFill>
                    <a:schemeClr val="accent3">
                      <a:lumMod val="80000"/>
                      <a:lumOff val="20000"/>
                    </a:schemeClr>
                  </a:solidFill>
                  <a:round/>
                </a:ln>
                <a:effectLst>
                  <a:outerShdw blurRad="50800" dist="38100" dir="2700000" algn="tl" rotWithShape="0">
                    <a:schemeClr val="accent3">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F-D762-4C25-8719-437A738316A7}"/>
                </c:ext>
              </c:extLst>
            </c:dLbl>
            <c:dLbl>
              <c:idx val="8"/>
              <c:spPr>
                <a:solidFill>
                  <a:schemeClr val="lt1">
                    <a:alpha val="90000"/>
                  </a:schemeClr>
                </a:solidFill>
                <a:ln w="12700" cap="flat" cmpd="sng" algn="ctr">
                  <a:solidFill>
                    <a:schemeClr val="accent5">
                      <a:lumMod val="80000"/>
                      <a:lumOff val="20000"/>
                    </a:schemeClr>
                  </a:solidFill>
                  <a:round/>
                </a:ln>
                <a:effectLst>
                  <a:outerShdw blurRad="50800" dist="38100" dir="2700000" algn="tl" rotWithShape="0">
                    <a:schemeClr val="accent5">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11-D762-4C25-8719-437A738316A7}"/>
                </c:ext>
              </c:extLst>
            </c:dLbl>
            <c:dLbl>
              <c:idx val="9"/>
              <c:delete val="1"/>
              <c:extLst>
                <c:ext xmlns:c15="http://schemas.microsoft.com/office/drawing/2012/chart" uri="{CE6537A1-D6FC-4f65-9D91-7224C49458BB}">
                  <c15:layout/>
                </c:ext>
                <c:ext xmlns:c16="http://schemas.microsoft.com/office/drawing/2014/chart" uri="{C3380CC4-5D6E-409C-BE32-E72D297353CC}">
                  <c16:uniqueId val="{00000013-D762-4C25-8719-437A738316A7}"/>
                </c:ext>
              </c:extLst>
            </c:dLbl>
            <c:dLbl>
              <c:idx val="10"/>
              <c:delete val="1"/>
              <c:extLst>
                <c:ext xmlns:c15="http://schemas.microsoft.com/office/drawing/2012/chart" uri="{CE6537A1-D6FC-4f65-9D91-7224C49458BB}">
                  <c15:layout/>
                </c:ext>
                <c:ext xmlns:c16="http://schemas.microsoft.com/office/drawing/2014/chart" uri="{C3380CC4-5D6E-409C-BE32-E72D297353CC}">
                  <c16:uniqueId val="{00000015-D762-4C25-8719-437A738316A7}"/>
                </c:ext>
              </c:extLst>
            </c:dLbl>
            <c:dLbl>
              <c:idx val="11"/>
              <c:spPr>
                <a:solidFill>
                  <a:schemeClr val="lt1">
                    <a:alpha val="90000"/>
                  </a:schemeClr>
                </a:solidFill>
                <a:ln w="12700" cap="flat" cmpd="sng" algn="ctr">
                  <a:solidFill>
                    <a:schemeClr val="accent5">
                      <a:lumMod val="80000"/>
                    </a:schemeClr>
                  </a:solidFill>
                  <a:round/>
                </a:ln>
                <a:effectLst>
                  <a:outerShdw blurRad="50800" dist="38100" dir="2700000" algn="tl" rotWithShape="0">
                    <a:schemeClr val="accent5">
                      <a:lumMod val="8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17-D762-4C25-8719-437A738316A7}"/>
                </c:ext>
              </c:extLst>
            </c:dLbl>
            <c:dLbl>
              <c:idx val="12"/>
              <c:delete val="1"/>
              <c:extLst>
                <c:ext xmlns:c15="http://schemas.microsoft.com/office/drawing/2012/chart" uri="{CE6537A1-D6FC-4f65-9D91-7224C49458BB}">
                  <c15:layout/>
                </c:ext>
                <c:ext xmlns:c16="http://schemas.microsoft.com/office/drawing/2014/chart" uri="{C3380CC4-5D6E-409C-BE32-E72D297353CC}">
                  <c16:uniqueId val="{00000019-D762-4C25-8719-437A738316A7}"/>
                </c:ext>
              </c:extLst>
            </c:dLbl>
            <c:dLbl>
              <c:idx val="13"/>
              <c:delete val="1"/>
              <c:extLst>
                <c:ext xmlns:c15="http://schemas.microsoft.com/office/drawing/2012/chart" uri="{CE6537A1-D6FC-4f65-9D91-7224C49458BB}">
                  <c15:layout/>
                </c:ext>
                <c:ext xmlns:c16="http://schemas.microsoft.com/office/drawing/2014/chart" uri="{C3380CC4-5D6E-409C-BE32-E72D297353CC}">
                  <c16:uniqueId val="{0000001B-D762-4C25-8719-437A738316A7}"/>
                </c:ext>
              </c:extLst>
            </c:dLbl>
            <c:dLbl>
              <c:idx val="14"/>
              <c:delete val="1"/>
              <c:extLst>
                <c:ext xmlns:c15="http://schemas.microsoft.com/office/drawing/2012/chart" uri="{CE6537A1-D6FC-4f65-9D91-7224C49458BB}">
                  <c15:layout/>
                </c:ext>
                <c:ext xmlns:c16="http://schemas.microsoft.com/office/drawing/2014/chart" uri="{C3380CC4-5D6E-409C-BE32-E72D297353CC}">
                  <c16:uniqueId val="{0000001D-D762-4C25-8719-437A738316A7}"/>
                </c:ext>
              </c:extLst>
            </c:dLbl>
            <c:dLbl>
              <c:idx val="15"/>
              <c:spPr>
                <a:solidFill>
                  <a:schemeClr val="lt1">
                    <a:alpha val="90000"/>
                  </a:schemeClr>
                </a:solidFill>
                <a:ln w="12700" cap="flat" cmpd="sng" algn="ctr">
                  <a:solidFill>
                    <a:schemeClr val="accent1">
                      <a:lumMod val="50000"/>
                    </a:schemeClr>
                  </a:solidFill>
                  <a:round/>
                </a:ln>
                <a:effectLst>
                  <a:outerShdw blurRad="50800" dist="38100" dir="2700000" algn="tl" rotWithShape="0">
                    <a:schemeClr val="accent1">
                      <a:lumMod val="5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1F-D762-4C25-8719-437A738316A7}"/>
                </c:ext>
              </c:extLst>
            </c:dLbl>
            <c:dLbl>
              <c:idx val="16"/>
              <c:spPr>
                <a:solidFill>
                  <a:schemeClr val="lt1">
                    <a:alpha val="90000"/>
                  </a:schemeClr>
                </a:solidFill>
                <a:ln w="12700" cap="flat" cmpd="sng" algn="ctr">
                  <a:solidFill>
                    <a:schemeClr val="accent3">
                      <a:lumMod val="50000"/>
                    </a:schemeClr>
                  </a:solidFill>
                  <a:round/>
                </a:ln>
                <a:effectLst>
                  <a:outerShdw blurRad="50800" dist="38100" dir="2700000" algn="tl" rotWithShape="0">
                    <a:schemeClr val="accent3">
                      <a:lumMod val="5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21-D762-4C25-8719-437A738316A7}"/>
                </c:ext>
              </c:extLst>
            </c:dLbl>
            <c:dLbl>
              <c:idx val="17"/>
              <c:delete val="1"/>
              <c:extLst>
                <c:ext xmlns:c15="http://schemas.microsoft.com/office/drawing/2012/chart" uri="{CE6537A1-D6FC-4f65-9D91-7224C49458BB}">
                  <c15:layout/>
                </c:ext>
                <c:ext xmlns:c16="http://schemas.microsoft.com/office/drawing/2014/chart" uri="{C3380CC4-5D6E-409C-BE32-E72D297353CC}">
                  <c16:uniqueId val="{00000023-D762-4C25-8719-437A738316A7}"/>
                </c:ext>
              </c:extLst>
            </c:dLbl>
            <c:dLbl>
              <c:idx val="18"/>
              <c:delete val="1"/>
              <c:extLst>
                <c:ext xmlns:c15="http://schemas.microsoft.com/office/drawing/2012/chart" uri="{CE6537A1-D6FC-4f65-9D91-7224C49458BB}">
                  <c15:layout/>
                </c:ext>
                <c:ext xmlns:c16="http://schemas.microsoft.com/office/drawing/2014/chart" uri="{C3380CC4-5D6E-409C-BE32-E72D297353CC}">
                  <c16:uniqueId val="{00000025-D762-4C25-8719-437A738316A7}"/>
                </c:ext>
              </c:extLst>
            </c:dLbl>
            <c:dLbl>
              <c:idx val="19"/>
              <c:delete val="1"/>
              <c:extLst>
                <c:ext xmlns:c15="http://schemas.microsoft.com/office/drawing/2012/chart" uri="{CE6537A1-D6FC-4f65-9D91-7224C49458BB}">
                  <c15:layout/>
                </c:ext>
                <c:ext xmlns:c16="http://schemas.microsoft.com/office/drawing/2014/chart" uri="{C3380CC4-5D6E-409C-BE32-E72D297353CC}">
                  <c16:uniqueId val="{00000027-D762-4C25-8719-437A738316A7}"/>
                </c:ext>
              </c:extLst>
            </c:dLbl>
            <c:dLbl>
              <c:idx val="20"/>
              <c:spPr>
                <a:solidFill>
                  <a:schemeClr val="lt1">
                    <a:alpha val="90000"/>
                  </a:schemeClr>
                </a:solidFill>
                <a:ln w="12700" cap="flat" cmpd="sng" algn="ctr">
                  <a:solidFill>
                    <a:schemeClr val="accent5">
                      <a:lumMod val="70000"/>
                      <a:lumOff val="30000"/>
                    </a:schemeClr>
                  </a:solidFill>
                  <a:round/>
                </a:ln>
                <a:effectLst>
                  <a:outerShdw blurRad="50800" dist="38100" dir="2700000" algn="tl" rotWithShape="0">
                    <a:schemeClr val="accent5">
                      <a:lumMod val="70000"/>
                      <a:lumOff val="3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29-D762-4C25-8719-437A738316A7}"/>
                </c:ext>
              </c:extLst>
            </c:dLbl>
            <c:dLbl>
              <c:idx val="21"/>
              <c:delete val="1"/>
              <c:extLst>
                <c:ext xmlns:c15="http://schemas.microsoft.com/office/drawing/2012/chart" uri="{CE6537A1-D6FC-4f65-9D91-7224C49458BB}">
                  <c15:layout/>
                </c:ext>
                <c:ext xmlns:c16="http://schemas.microsoft.com/office/drawing/2014/chart" uri="{C3380CC4-5D6E-409C-BE32-E72D297353CC}">
                  <c16:uniqueId val="{0000002B-D762-4C25-8719-437A738316A7}"/>
                </c:ext>
              </c:extLst>
            </c:dLbl>
            <c:dLbl>
              <c:idx val="22"/>
              <c:delete val="1"/>
              <c:extLst>
                <c:ext xmlns:c15="http://schemas.microsoft.com/office/drawing/2012/chart" uri="{CE6537A1-D6FC-4f65-9D91-7224C49458BB}">
                  <c15:layout/>
                </c:ext>
                <c:ext xmlns:c16="http://schemas.microsoft.com/office/drawing/2014/chart" uri="{C3380CC4-5D6E-409C-BE32-E72D297353CC}">
                  <c16:uniqueId val="{0000002D-D762-4C25-8719-437A738316A7}"/>
                </c:ext>
              </c:extLst>
            </c:dLbl>
            <c:dLbl>
              <c:idx val="23"/>
              <c:delete val="1"/>
              <c:extLst>
                <c:ext xmlns:c15="http://schemas.microsoft.com/office/drawing/2012/chart" uri="{CE6537A1-D6FC-4f65-9D91-7224C49458BB}">
                  <c15:layout/>
                </c:ext>
                <c:ext xmlns:c16="http://schemas.microsoft.com/office/drawing/2014/chart" uri="{C3380CC4-5D6E-409C-BE32-E72D297353CC}">
                  <c16:uniqueId val="{0000002F-D762-4C25-8719-437A738316A7}"/>
                </c:ext>
              </c:extLst>
            </c:dLbl>
            <c:dLbl>
              <c:idx val="24"/>
              <c:spPr>
                <a:solidFill>
                  <a:schemeClr val="lt1">
                    <a:alpha val="90000"/>
                  </a:schemeClr>
                </a:solidFill>
                <a:ln w="12700" cap="flat" cmpd="sng" algn="ctr">
                  <a:solidFill>
                    <a:schemeClr val="accent1">
                      <a:lumMod val="50000"/>
                      <a:lumOff val="50000"/>
                    </a:schemeClr>
                  </a:solidFill>
                  <a:round/>
                </a:ln>
                <a:effectLst>
                  <a:outerShdw blurRad="50800" dist="38100" dir="2700000" algn="tl" rotWithShape="0">
                    <a:schemeClr val="accent1">
                      <a:lumMod val="50000"/>
                      <a:lumOff val="5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31-D762-4C25-8719-437A738316A7}"/>
                </c:ext>
              </c:extLst>
            </c:dLbl>
            <c:dLbl>
              <c:idx val="25"/>
              <c:spPr>
                <a:solidFill>
                  <a:schemeClr val="lt1">
                    <a:alpha val="90000"/>
                  </a:schemeClr>
                </a:solidFill>
                <a:ln w="12700" cap="flat" cmpd="sng" algn="ctr">
                  <a:solidFill>
                    <a:schemeClr val="accent3">
                      <a:lumMod val="50000"/>
                      <a:lumOff val="50000"/>
                    </a:schemeClr>
                  </a:solidFill>
                  <a:round/>
                </a:ln>
                <a:effectLst>
                  <a:outerShdw blurRad="50800" dist="38100" dir="2700000" algn="tl" rotWithShape="0">
                    <a:schemeClr val="accent3">
                      <a:lumMod val="50000"/>
                      <a:lumOff val="5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33-D762-4C25-8719-437A738316A7}"/>
                </c:ext>
              </c:extLst>
            </c:dLbl>
            <c:dLbl>
              <c:idx val="26"/>
              <c:delete val="1"/>
              <c:extLst>
                <c:ext xmlns:c15="http://schemas.microsoft.com/office/drawing/2012/chart" uri="{CE6537A1-D6FC-4f65-9D91-7224C49458BB}">
                  <c15:layout/>
                </c:ext>
                <c:ext xmlns:c16="http://schemas.microsoft.com/office/drawing/2014/chart" uri="{C3380CC4-5D6E-409C-BE32-E72D297353CC}">
                  <c16:uniqueId val="{00000035-D762-4C25-8719-437A738316A7}"/>
                </c:ext>
              </c:extLst>
            </c:dLbl>
            <c:dLbl>
              <c:idx val="27"/>
              <c:delete val="1"/>
              <c:extLst>
                <c:ext xmlns:c15="http://schemas.microsoft.com/office/drawing/2012/chart" uri="{CE6537A1-D6FC-4f65-9D91-7224C49458BB}">
                  <c15:layout/>
                </c:ext>
                <c:ext xmlns:c16="http://schemas.microsoft.com/office/drawing/2014/chart" uri="{C3380CC4-5D6E-409C-BE32-E72D297353CC}">
                  <c16:uniqueId val="{00000037-D762-4C25-8719-437A738316A7}"/>
                </c:ext>
              </c:extLst>
            </c:dLbl>
            <c:dLbl>
              <c:idx val="28"/>
              <c:delete val="1"/>
              <c:extLst>
                <c:ext xmlns:c15="http://schemas.microsoft.com/office/drawing/2012/chart" uri="{CE6537A1-D6FC-4f65-9D91-7224C49458BB}">
                  <c15:layout/>
                </c:ext>
                <c:ext xmlns:c16="http://schemas.microsoft.com/office/drawing/2014/chart" uri="{C3380CC4-5D6E-409C-BE32-E72D297353CC}">
                  <c16:uniqueId val="{00000039-D762-4C25-8719-437A738316A7}"/>
                </c:ext>
              </c:extLst>
            </c:dLbl>
            <c:dLbl>
              <c:idx val="29"/>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3B-D762-4C25-8719-437A738316A7}"/>
                </c:ext>
              </c:extLst>
            </c:dLbl>
            <c:dLbl>
              <c:idx val="30"/>
              <c:delete val="1"/>
              <c:extLst>
                <c:ext xmlns:c15="http://schemas.microsoft.com/office/drawing/2012/chart" uri="{CE6537A1-D6FC-4f65-9D91-7224C49458BB}">
                  <c15:layout/>
                </c:ext>
                <c:ext xmlns:c16="http://schemas.microsoft.com/office/drawing/2014/chart" uri="{C3380CC4-5D6E-409C-BE32-E72D297353CC}">
                  <c16:uniqueId val="{0000003D-D762-4C25-8719-437A738316A7}"/>
                </c:ext>
              </c:extLst>
            </c:dLbl>
            <c:dLbl>
              <c:idx val="31"/>
              <c:delete val="1"/>
              <c:extLst>
                <c:ext xmlns:c15="http://schemas.microsoft.com/office/drawing/2012/chart" uri="{CE6537A1-D6FC-4f65-9D91-7224C49458BB}">
                  <c15:layout/>
                </c:ext>
                <c:ext xmlns:c16="http://schemas.microsoft.com/office/drawing/2014/chart" uri="{C3380CC4-5D6E-409C-BE32-E72D297353CC}">
                  <c16:uniqueId val="{0000003F-D762-4C25-8719-437A738316A7}"/>
                </c:ext>
              </c:extLst>
            </c:dLbl>
            <c:dLbl>
              <c:idx val="32"/>
              <c:delete val="1"/>
              <c:extLst>
                <c:ext xmlns:c15="http://schemas.microsoft.com/office/drawing/2012/chart" uri="{CE6537A1-D6FC-4f65-9D91-7224C49458BB}">
                  <c15:layout/>
                </c:ext>
                <c:ext xmlns:c16="http://schemas.microsoft.com/office/drawing/2014/chart" uri="{C3380CC4-5D6E-409C-BE32-E72D297353CC}">
                  <c16:uniqueId val="{00000041-D762-4C25-8719-437A738316A7}"/>
                </c:ext>
              </c:extLst>
            </c:dLbl>
            <c:dLbl>
              <c:idx val="33"/>
              <c:delete val="1"/>
              <c:extLst>
                <c:ext xmlns:c15="http://schemas.microsoft.com/office/drawing/2012/chart" uri="{CE6537A1-D6FC-4f65-9D91-7224C49458BB}">
                  <c15:layout/>
                </c:ext>
                <c:ext xmlns:c16="http://schemas.microsoft.com/office/drawing/2014/chart" uri="{C3380CC4-5D6E-409C-BE32-E72D297353CC}">
                  <c16:uniqueId val="{00000043-D762-4C25-8719-437A738316A7}"/>
                </c:ext>
              </c:extLst>
            </c:dLbl>
            <c:dLbl>
              <c:idx val="34"/>
              <c:spPr>
                <a:solidFill>
                  <a:schemeClr val="lt1">
                    <a:alpha val="90000"/>
                  </a:schemeClr>
                </a:solidFill>
                <a:ln w="12700" cap="flat" cmpd="sng" algn="ctr">
                  <a:solidFill>
                    <a:schemeClr val="accent3">
                      <a:lumMod val="80000"/>
                      <a:lumOff val="20000"/>
                    </a:schemeClr>
                  </a:solidFill>
                  <a:round/>
                </a:ln>
                <a:effectLst>
                  <a:outerShdw blurRad="50800" dist="38100" dir="2700000" algn="tl" rotWithShape="0">
                    <a:schemeClr val="accent3">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45-D762-4C25-8719-437A738316A7}"/>
                </c:ext>
              </c:extLst>
            </c:dLbl>
            <c:dLbl>
              <c:idx val="35"/>
              <c:delete val="1"/>
              <c:extLst>
                <c:ext xmlns:c15="http://schemas.microsoft.com/office/drawing/2012/chart" uri="{CE6537A1-D6FC-4f65-9D91-7224C49458BB}">
                  <c15:layout/>
                </c:ext>
                <c:ext xmlns:c16="http://schemas.microsoft.com/office/drawing/2014/chart" uri="{C3380CC4-5D6E-409C-BE32-E72D297353CC}">
                  <c16:uniqueId val="{00000047-D762-4C25-8719-437A738316A7}"/>
                </c:ext>
              </c:extLst>
            </c:dLbl>
            <c:dLbl>
              <c:idx val="36"/>
              <c:delete val="1"/>
              <c:extLst>
                <c:ext xmlns:c15="http://schemas.microsoft.com/office/drawing/2012/chart" uri="{CE6537A1-D6FC-4f65-9D91-7224C49458BB}">
                  <c15:layout/>
                </c:ext>
                <c:ext xmlns:c16="http://schemas.microsoft.com/office/drawing/2014/chart" uri="{C3380CC4-5D6E-409C-BE32-E72D297353CC}">
                  <c16:uniqueId val="{00000049-D762-4C25-8719-437A738316A7}"/>
                </c:ext>
              </c:extLst>
            </c:dLbl>
            <c:dLbl>
              <c:idx val="37"/>
              <c:delete val="1"/>
              <c:extLst>
                <c:ext xmlns:c15="http://schemas.microsoft.com/office/drawing/2012/chart" uri="{CE6537A1-D6FC-4f65-9D91-7224C49458BB}">
                  <c15:layout/>
                </c:ext>
                <c:ext xmlns:c16="http://schemas.microsoft.com/office/drawing/2014/chart" uri="{C3380CC4-5D6E-409C-BE32-E72D297353CC}">
                  <c16:uniqueId val="{0000004B-D762-4C25-8719-437A738316A7}"/>
                </c:ext>
              </c:extLst>
            </c:dLbl>
            <c:dLbl>
              <c:idx val="38"/>
              <c:delete val="1"/>
              <c:extLst>
                <c:ext xmlns:c15="http://schemas.microsoft.com/office/drawing/2012/chart" uri="{CE6537A1-D6FC-4f65-9D91-7224C49458BB}">
                  <c15:layout/>
                </c:ext>
                <c:ext xmlns:c16="http://schemas.microsoft.com/office/drawing/2014/chart" uri="{C3380CC4-5D6E-409C-BE32-E72D297353CC}">
                  <c16:uniqueId val="{0000004D-D762-4C25-8719-437A738316A7}"/>
                </c:ext>
              </c:extLst>
            </c:dLbl>
            <c:dLbl>
              <c:idx val="39"/>
              <c:delete val="1"/>
              <c:extLst>
                <c:ext xmlns:c15="http://schemas.microsoft.com/office/drawing/2012/chart" uri="{CE6537A1-D6FC-4f65-9D91-7224C49458BB}">
                  <c15:layout/>
                </c:ext>
                <c:ext xmlns:c16="http://schemas.microsoft.com/office/drawing/2014/chart" uri="{C3380CC4-5D6E-409C-BE32-E72D297353CC}">
                  <c16:uniqueId val="{0000004F-D762-4C25-8719-437A738316A7}"/>
                </c:ext>
              </c:extLst>
            </c:dLbl>
            <c:dLbl>
              <c:idx val="40"/>
              <c:delete val="1"/>
              <c:extLst>
                <c:ext xmlns:c15="http://schemas.microsoft.com/office/drawing/2012/chart" uri="{CE6537A1-D6FC-4f65-9D91-7224C49458BB}">
                  <c15:layout/>
                </c:ext>
                <c:ext xmlns:c16="http://schemas.microsoft.com/office/drawing/2014/chart" uri="{C3380CC4-5D6E-409C-BE32-E72D297353CC}">
                  <c16:uniqueId val="{00000051-D762-4C25-8719-437A738316A7}"/>
                </c:ext>
              </c:extLst>
            </c:dLbl>
            <c:dLbl>
              <c:idx val="41"/>
              <c:delete val="1"/>
              <c:extLst>
                <c:ext xmlns:c15="http://schemas.microsoft.com/office/drawing/2012/chart" uri="{CE6537A1-D6FC-4f65-9D91-7224C49458BB}">
                  <c15:layout/>
                </c:ext>
                <c:ext xmlns:c16="http://schemas.microsoft.com/office/drawing/2014/chart" uri="{C3380CC4-5D6E-409C-BE32-E72D297353CC}">
                  <c16:uniqueId val="{00000053-D762-4C25-8719-437A738316A7}"/>
                </c:ext>
              </c:extLst>
            </c:dLbl>
            <c:dLbl>
              <c:idx val="42"/>
              <c:delete val="1"/>
              <c:extLst>
                <c:ext xmlns:c15="http://schemas.microsoft.com/office/drawing/2012/chart" uri="{CE6537A1-D6FC-4f65-9D91-7224C49458BB}">
                  <c15:layout/>
                </c:ext>
                <c:ext xmlns:c16="http://schemas.microsoft.com/office/drawing/2014/chart" uri="{C3380CC4-5D6E-409C-BE32-E72D297353CC}">
                  <c16:uniqueId val="{00000055-D762-4C25-8719-437A738316A7}"/>
                </c:ext>
              </c:extLst>
            </c:dLbl>
            <c:dLbl>
              <c:idx val="43"/>
              <c:delete val="1"/>
              <c:extLst>
                <c:ext xmlns:c15="http://schemas.microsoft.com/office/drawing/2012/chart" uri="{CE6537A1-D6FC-4f65-9D91-7224C49458BB}">
                  <c15:layout/>
                </c:ext>
                <c:ext xmlns:c16="http://schemas.microsoft.com/office/drawing/2014/chart" uri="{C3380CC4-5D6E-409C-BE32-E72D297353CC}">
                  <c16:uniqueId val="{00000057-D762-4C25-8719-437A738316A7}"/>
                </c:ext>
              </c:extLst>
            </c:dLbl>
            <c:dLbl>
              <c:idx val="44"/>
              <c:spPr>
                <a:solidFill>
                  <a:schemeClr val="lt1">
                    <a:alpha val="90000"/>
                  </a:schemeClr>
                </a:solidFill>
                <a:ln w="12700" cap="flat" cmpd="sng" algn="ctr">
                  <a:solidFill>
                    <a:schemeClr val="accent5">
                      <a:lumMod val="50000"/>
                    </a:schemeClr>
                  </a:solidFill>
                  <a:round/>
                </a:ln>
                <a:effectLst>
                  <a:outerShdw blurRad="50800" dist="38100" dir="2700000" algn="tl" rotWithShape="0">
                    <a:schemeClr val="accent5">
                      <a:lumMod val="5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59-D762-4C25-8719-437A738316A7}"/>
                </c:ext>
              </c:extLst>
            </c:dLbl>
            <c:dLbl>
              <c:idx val="45"/>
              <c:delete val="1"/>
              <c:extLst>
                <c:ext xmlns:c15="http://schemas.microsoft.com/office/drawing/2012/chart" uri="{CE6537A1-D6FC-4f65-9D91-7224C49458BB}">
                  <c15:layout/>
                </c:ext>
                <c:ext xmlns:c16="http://schemas.microsoft.com/office/drawing/2014/chart" uri="{C3380CC4-5D6E-409C-BE32-E72D297353CC}">
                  <c16:uniqueId val="{0000005B-D762-4C25-8719-437A738316A7}"/>
                </c:ext>
              </c:extLst>
            </c:dLbl>
            <c:dLbl>
              <c:idx val="46"/>
              <c:delete val="1"/>
              <c:extLst>
                <c:ext xmlns:c15="http://schemas.microsoft.com/office/drawing/2012/chart" uri="{CE6537A1-D6FC-4f65-9D91-7224C49458BB}">
                  <c15:layout/>
                </c:ext>
                <c:ext xmlns:c16="http://schemas.microsoft.com/office/drawing/2014/chart" uri="{C3380CC4-5D6E-409C-BE32-E72D297353CC}">
                  <c16:uniqueId val="{0000005D-D762-4C25-8719-437A738316A7}"/>
                </c:ext>
              </c:extLst>
            </c:dLbl>
            <c:dLbl>
              <c:idx val="47"/>
              <c:spPr>
                <a:solidFill>
                  <a:schemeClr val="lt1">
                    <a:alpha val="90000"/>
                  </a:schemeClr>
                </a:solidFill>
                <a:ln w="12700" cap="flat" cmpd="sng" algn="ctr">
                  <a:solidFill>
                    <a:schemeClr val="accent5">
                      <a:lumMod val="70000"/>
                      <a:lumOff val="30000"/>
                    </a:schemeClr>
                  </a:solidFill>
                  <a:round/>
                </a:ln>
                <a:effectLst>
                  <a:outerShdw blurRad="50800" dist="38100" dir="2700000" algn="tl" rotWithShape="0">
                    <a:schemeClr val="accent5">
                      <a:lumMod val="70000"/>
                      <a:lumOff val="3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5F-D762-4C25-8719-437A738316A7}"/>
                </c:ext>
              </c:extLst>
            </c:dLbl>
            <c:dLbl>
              <c:idx val="48"/>
              <c:delete val="1"/>
              <c:extLst>
                <c:ext xmlns:c15="http://schemas.microsoft.com/office/drawing/2012/chart" uri="{CE6537A1-D6FC-4f65-9D91-7224C49458BB}">
                  <c15:layout/>
                </c:ext>
                <c:ext xmlns:c16="http://schemas.microsoft.com/office/drawing/2014/chart" uri="{C3380CC4-5D6E-409C-BE32-E72D297353CC}">
                  <c16:uniqueId val="{00000061-D762-4C25-8719-437A738316A7}"/>
                </c:ext>
              </c:extLst>
            </c:dLbl>
            <c:dLbl>
              <c:idx val="49"/>
              <c:delete val="1"/>
              <c:extLst>
                <c:ext xmlns:c15="http://schemas.microsoft.com/office/drawing/2012/chart" uri="{CE6537A1-D6FC-4f65-9D91-7224C49458BB}">
                  <c15:layout/>
                </c:ext>
                <c:ext xmlns:c16="http://schemas.microsoft.com/office/drawing/2014/chart" uri="{C3380CC4-5D6E-409C-BE32-E72D297353CC}">
                  <c16:uniqueId val="{00000063-D762-4C25-8719-437A738316A7}"/>
                </c:ext>
              </c:extLst>
            </c:dLbl>
            <c:dLbl>
              <c:idx val="50"/>
              <c:delete val="1"/>
              <c:extLst>
                <c:ext xmlns:c15="http://schemas.microsoft.com/office/drawing/2012/chart" uri="{CE6537A1-D6FC-4f65-9D91-7224C49458BB}">
                  <c15:layout/>
                </c:ext>
                <c:ext xmlns:c16="http://schemas.microsoft.com/office/drawing/2014/chart" uri="{C3380CC4-5D6E-409C-BE32-E72D297353CC}">
                  <c16:uniqueId val="{00000065-D762-4C25-8719-437A738316A7}"/>
                </c:ext>
              </c:extLst>
            </c:dLbl>
            <c:dLbl>
              <c:idx val="51"/>
              <c:spPr>
                <a:solidFill>
                  <a:schemeClr val="lt1">
                    <a:alpha val="90000"/>
                  </a:schemeClr>
                </a:solidFill>
                <a:ln w="12700" cap="flat" cmpd="sng" algn="ctr">
                  <a:solidFill>
                    <a:schemeClr val="accent1">
                      <a:lumMod val="50000"/>
                      <a:lumOff val="50000"/>
                    </a:schemeClr>
                  </a:solidFill>
                  <a:round/>
                </a:ln>
                <a:effectLst>
                  <a:outerShdw blurRad="50800" dist="38100" dir="2700000" algn="tl" rotWithShape="0">
                    <a:schemeClr val="accent1">
                      <a:lumMod val="50000"/>
                      <a:lumOff val="5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67-D762-4C25-8719-437A738316A7}"/>
                </c:ext>
              </c:extLst>
            </c:dLbl>
            <c:dLbl>
              <c:idx val="52"/>
              <c:delete val="1"/>
              <c:extLst>
                <c:ext xmlns:c15="http://schemas.microsoft.com/office/drawing/2012/chart" uri="{CE6537A1-D6FC-4f65-9D91-7224C49458BB}">
                  <c15:layout/>
                </c:ext>
                <c:ext xmlns:c16="http://schemas.microsoft.com/office/drawing/2014/chart" uri="{C3380CC4-5D6E-409C-BE32-E72D297353CC}">
                  <c16:uniqueId val="{00000069-D762-4C25-8719-437A738316A7}"/>
                </c:ext>
              </c:extLst>
            </c:dLbl>
            <c:dLbl>
              <c:idx val="53"/>
              <c:delete val="1"/>
              <c:extLst>
                <c:ext xmlns:c15="http://schemas.microsoft.com/office/drawing/2012/chart" uri="{CE6537A1-D6FC-4f65-9D91-7224C49458BB}">
                  <c15:layout/>
                </c:ext>
                <c:ext xmlns:c16="http://schemas.microsoft.com/office/drawing/2014/chart" uri="{C3380CC4-5D6E-409C-BE32-E72D297353CC}">
                  <c16:uniqueId val="{0000006B-D762-4C25-8719-437A738316A7}"/>
                </c:ext>
              </c:extLst>
            </c:dLbl>
            <c:dLbl>
              <c:idx val="54"/>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r>
                      <a:rPr lang="en-US"/>
                      <a:t>Otros Pa{ses  3%</a:t>
                    </a:r>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6D-D762-4C25-8719-437A738316A7}"/>
                </c:ext>
              </c:extLst>
            </c:dLbl>
            <c:dLbl>
              <c:idx val="55"/>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6F-D762-4C25-8719-437A738316A7}"/>
                </c:ext>
              </c:extLst>
            </c:dLbl>
            <c:dLbl>
              <c:idx val="56"/>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effectLst/>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71-D762-4C25-8719-437A738316A7}"/>
                </c:ext>
              </c:extLst>
            </c:dLbl>
            <c:dLbl>
              <c:idx val="57"/>
              <c:delete val="1"/>
              <c:extLst>
                <c:ext xmlns:c15="http://schemas.microsoft.com/office/drawing/2012/chart" uri="{CE6537A1-D6FC-4f65-9D91-7224C49458BB}">
                  <c15:layout/>
                </c:ext>
                <c:ext xmlns:c16="http://schemas.microsoft.com/office/drawing/2014/chart" uri="{C3380CC4-5D6E-409C-BE32-E72D297353CC}">
                  <c16:uniqueId val="{00000073-D762-4C25-8719-437A738316A7}"/>
                </c:ext>
              </c:extLst>
            </c:dLbl>
            <c:dLbl>
              <c:idx val="58"/>
              <c:delete val="1"/>
              <c:extLst>
                <c:ext xmlns:c15="http://schemas.microsoft.com/office/drawing/2012/chart" uri="{CE6537A1-D6FC-4f65-9D91-7224C49458BB}">
                  <c15:layout/>
                </c:ext>
                <c:ext xmlns:c16="http://schemas.microsoft.com/office/drawing/2014/chart" uri="{C3380CC4-5D6E-409C-BE32-E72D297353CC}">
                  <c16:uniqueId val="{00000075-D762-4C25-8719-437A738316A7}"/>
                </c:ext>
              </c:extLst>
            </c:dLbl>
            <c:dLbl>
              <c:idx val="59"/>
              <c:delete val="1"/>
              <c:extLst>
                <c:ext xmlns:c15="http://schemas.microsoft.com/office/drawing/2012/chart" uri="{CE6537A1-D6FC-4f65-9D91-7224C49458BB}">
                  <c15:layout/>
                </c:ext>
                <c:ext xmlns:c16="http://schemas.microsoft.com/office/drawing/2014/chart" uri="{C3380CC4-5D6E-409C-BE32-E72D297353CC}">
                  <c16:uniqueId val="{00000077-D762-4C25-8719-437A738316A7}"/>
                </c:ext>
              </c:extLst>
            </c:dLbl>
            <c:dLbl>
              <c:idx val="60"/>
              <c:delete val="1"/>
              <c:extLst>
                <c:ext xmlns:c15="http://schemas.microsoft.com/office/drawing/2012/chart" uri="{CE6537A1-D6FC-4f65-9D91-7224C49458BB}">
                  <c15:layout/>
                </c:ext>
                <c:ext xmlns:c16="http://schemas.microsoft.com/office/drawing/2014/chart" uri="{C3380CC4-5D6E-409C-BE32-E72D297353CC}">
                  <c16:uniqueId val="{00000079-D762-4C25-8719-437A738316A7}"/>
                </c:ext>
              </c:extLst>
            </c:dLbl>
            <c:spPr>
              <a:solidFill>
                <a:prstClr val="white">
                  <a:alpha val="90000"/>
                </a:prstClr>
              </a:solidFill>
              <a:ln w="12700" cap="flat" cmpd="sng" algn="ctr">
                <a:solidFill>
                  <a:srgbClr val="99CB38"/>
                </a:solidFill>
                <a:round/>
              </a:ln>
              <a:effectLst>
                <a:outerShdw blurRad="50800" dist="38100" dir="2700000" algn="tl" rotWithShape="0">
                  <a:srgbClr val="99CB38">
                    <a:lumMod val="75000"/>
                    <a:alpha val="40000"/>
                  </a:srgbClr>
                </a:outerShdw>
              </a:effectLst>
            </c:spP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'C:\Users\DAVID MUÑOZ\Documents\Sisapamba\Estados Financieros\Costos\Costos 2015\201512\[Sisapamba Balance Costos 201512.xlsx]POR MERCADO 2015'!$A$6:$A$66</c:f>
              <c:strCache>
                <c:ptCount val="61"/>
                <c:pt idx="0">
                  <c:v>Alemania</c:v>
                </c:pt>
                <c:pt idx="1">
                  <c:v>Arabia Saudita</c:v>
                </c:pt>
                <c:pt idx="2">
                  <c:v>Australia</c:v>
                </c:pt>
                <c:pt idx="3">
                  <c:v>Azerbaijan</c:v>
                </c:pt>
                <c:pt idx="4">
                  <c:v>Bahrein</c:v>
                </c:pt>
                <c:pt idx="5">
                  <c:v>Bielorusia</c:v>
                </c:pt>
                <c:pt idx="6">
                  <c:v>Brasil</c:v>
                </c:pt>
                <c:pt idx="7">
                  <c:v>Canada</c:v>
                </c:pt>
                <c:pt idx="8">
                  <c:v>Chile</c:v>
                </c:pt>
                <c:pt idx="9">
                  <c:v>China</c:v>
                </c:pt>
                <c:pt idx="10">
                  <c:v>Chipre</c:v>
                </c:pt>
                <c:pt idx="11">
                  <c:v>Cuba</c:v>
                </c:pt>
                <c:pt idx="12">
                  <c:v>Ecuador</c:v>
                </c:pt>
                <c:pt idx="13">
                  <c:v>El Salvador</c:v>
                </c:pt>
                <c:pt idx="14">
                  <c:v>Emiratos Arabes</c:v>
                </c:pt>
                <c:pt idx="15">
                  <c:v>España</c:v>
                </c:pt>
                <c:pt idx="16">
                  <c:v>Estados Unidos</c:v>
                </c:pt>
                <c:pt idx="17">
                  <c:v>Estonia</c:v>
                </c:pt>
                <c:pt idx="18">
                  <c:v>Filipinas</c:v>
                </c:pt>
                <c:pt idx="19">
                  <c:v>Finlandia</c:v>
                </c:pt>
                <c:pt idx="20">
                  <c:v>Francia</c:v>
                </c:pt>
                <c:pt idx="21">
                  <c:v>Georgia</c:v>
                </c:pt>
                <c:pt idx="22">
                  <c:v>Guadalupe</c:v>
                </c:pt>
                <c:pt idx="23">
                  <c:v>Guam</c:v>
                </c:pt>
                <c:pt idx="24">
                  <c:v>Holanda</c:v>
                </c:pt>
                <c:pt idx="25">
                  <c:v>Hong Kong</c:v>
                </c:pt>
                <c:pt idx="26">
                  <c:v>Hungria</c:v>
                </c:pt>
                <c:pt idx="27">
                  <c:v>Indonesia</c:v>
                </c:pt>
                <c:pt idx="28">
                  <c:v>Inglaterra</c:v>
                </c:pt>
                <c:pt idx="29">
                  <c:v>Italia</c:v>
                </c:pt>
                <c:pt idx="30">
                  <c:v>Jamaica</c:v>
                </c:pt>
                <c:pt idx="31">
                  <c:v>Japon</c:v>
                </c:pt>
                <c:pt idx="32">
                  <c:v>Kazakstan</c:v>
                </c:pt>
                <c:pt idx="33">
                  <c:v>Kuwait</c:v>
                </c:pt>
                <c:pt idx="34">
                  <c:v>Letonia</c:v>
                </c:pt>
                <c:pt idx="35">
                  <c:v>Lithuania</c:v>
                </c:pt>
                <c:pt idx="36">
                  <c:v>Martinica</c:v>
                </c:pt>
                <c:pt idx="37">
                  <c:v>Moldovia</c:v>
                </c:pt>
                <c:pt idx="38">
                  <c:v>Mongolia</c:v>
                </c:pt>
                <c:pt idx="39">
                  <c:v>Nicaragua</c:v>
                </c:pt>
                <c:pt idx="40">
                  <c:v>Noruega</c:v>
                </c:pt>
                <c:pt idx="41">
                  <c:v>Nueva Caledonia</c:v>
                </c:pt>
                <c:pt idx="42">
                  <c:v>Paraguay</c:v>
                </c:pt>
                <c:pt idx="43">
                  <c:v>Polonia</c:v>
                </c:pt>
                <c:pt idx="44">
                  <c:v>Portugal</c:v>
                </c:pt>
                <c:pt idx="45">
                  <c:v>Puerto Rico</c:v>
                </c:pt>
                <c:pt idx="46">
                  <c:v>Qatar</c:v>
                </c:pt>
                <c:pt idx="47">
                  <c:v>Republica Checa</c:v>
                </c:pt>
                <c:pt idx="48">
                  <c:v>Republica de Corea</c:v>
                </c:pt>
                <c:pt idx="49">
                  <c:v>Republica Dominicana</c:v>
                </c:pt>
                <c:pt idx="50">
                  <c:v>Rumania</c:v>
                </c:pt>
                <c:pt idx="51">
                  <c:v>Rusia</c:v>
                </c:pt>
                <c:pt idx="52">
                  <c:v>Serbia</c:v>
                </c:pt>
                <c:pt idx="53">
                  <c:v>Serbia y Montenegro</c:v>
                </c:pt>
                <c:pt idx="54">
                  <c:v>Singapore</c:v>
                </c:pt>
                <c:pt idx="55">
                  <c:v>Suiza</c:v>
                </c:pt>
                <c:pt idx="56">
                  <c:v>Trinidad y Tobago</c:v>
                </c:pt>
                <c:pt idx="57">
                  <c:v>Turquia</c:v>
                </c:pt>
                <c:pt idx="58">
                  <c:v>Ucrania</c:v>
                </c:pt>
                <c:pt idx="59">
                  <c:v>Uruguay</c:v>
                </c:pt>
                <c:pt idx="60">
                  <c:v>Uzbekistan</c:v>
                </c:pt>
              </c:strCache>
            </c:strRef>
          </c:cat>
          <c:val>
            <c:numRef>
              <c:f>'C:\Users\DAVID MUÑOZ\Documents\Sisapamba\Estados Financieros\Costos\Costos 2015\201512\[Sisapamba Balance Costos 201512.xlsx]POR MERCADO 2015'!$N$6:$N$66</c:f>
              <c:numCache>
                <c:formatCode>General</c:formatCode>
                <c:ptCount val="61"/>
                <c:pt idx="0">
                  <c:v>208609.65</c:v>
                </c:pt>
                <c:pt idx="1">
                  <c:v>3061.3</c:v>
                </c:pt>
                <c:pt idx="2">
                  <c:v>8915.2900000000009</c:v>
                </c:pt>
                <c:pt idx="3">
                  <c:v>19109.25</c:v>
                </c:pt>
                <c:pt idx="4">
                  <c:v>890.5</c:v>
                </c:pt>
                <c:pt idx="5">
                  <c:v>1596.25</c:v>
                </c:pt>
                <c:pt idx="6">
                  <c:v>102</c:v>
                </c:pt>
                <c:pt idx="7">
                  <c:v>179457.98</c:v>
                </c:pt>
                <c:pt idx="8">
                  <c:v>38963.75</c:v>
                </c:pt>
                <c:pt idx="9">
                  <c:v>6774.15</c:v>
                </c:pt>
                <c:pt idx="10">
                  <c:v>173.75</c:v>
                </c:pt>
                <c:pt idx="11">
                  <c:v>125640</c:v>
                </c:pt>
                <c:pt idx="12">
                  <c:v>21483.089999999913</c:v>
                </c:pt>
                <c:pt idx="13">
                  <c:v>1272.45</c:v>
                </c:pt>
                <c:pt idx="14">
                  <c:v>5033.25</c:v>
                </c:pt>
                <c:pt idx="15">
                  <c:v>313672.10000000003</c:v>
                </c:pt>
                <c:pt idx="16">
                  <c:v>2354583.7700000005</c:v>
                </c:pt>
                <c:pt idx="17">
                  <c:v>530.5</c:v>
                </c:pt>
                <c:pt idx="18">
                  <c:v>5659.25</c:v>
                </c:pt>
                <c:pt idx="19">
                  <c:v>120</c:v>
                </c:pt>
                <c:pt idx="20">
                  <c:v>39181.300000000003</c:v>
                </c:pt>
                <c:pt idx="21">
                  <c:v>19662.95</c:v>
                </c:pt>
                <c:pt idx="22">
                  <c:v>2930.5</c:v>
                </c:pt>
                <c:pt idx="23">
                  <c:v>828.25</c:v>
                </c:pt>
                <c:pt idx="24">
                  <c:v>213973.43</c:v>
                </c:pt>
                <c:pt idx="25">
                  <c:v>31707.749999999996</c:v>
                </c:pt>
                <c:pt idx="26">
                  <c:v>1065</c:v>
                </c:pt>
                <c:pt idx="27">
                  <c:v>290</c:v>
                </c:pt>
                <c:pt idx="28">
                  <c:v>15256.529999999999</c:v>
                </c:pt>
                <c:pt idx="29">
                  <c:v>267656.89999999997</c:v>
                </c:pt>
                <c:pt idx="30">
                  <c:v>486.3</c:v>
                </c:pt>
                <c:pt idx="31">
                  <c:v>8405.15</c:v>
                </c:pt>
                <c:pt idx="32">
                  <c:v>5349</c:v>
                </c:pt>
                <c:pt idx="33">
                  <c:v>2191</c:v>
                </c:pt>
                <c:pt idx="34">
                  <c:v>36304.399999999994</c:v>
                </c:pt>
                <c:pt idx="35">
                  <c:v>16180</c:v>
                </c:pt>
                <c:pt idx="36">
                  <c:v>263.5</c:v>
                </c:pt>
                <c:pt idx="37">
                  <c:v>1260</c:v>
                </c:pt>
                <c:pt idx="38">
                  <c:v>286.25</c:v>
                </c:pt>
                <c:pt idx="39">
                  <c:v>3860.25</c:v>
                </c:pt>
                <c:pt idx="40">
                  <c:v>371</c:v>
                </c:pt>
                <c:pt idx="41">
                  <c:v>872.5</c:v>
                </c:pt>
                <c:pt idx="42">
                  <c:v>150.4</c:v>
                </c:pt>
                <c:pt idx="43">
                  <c:v>1948.75</c:v>
                </c:pt>
                <c:pt idx="44">
                  <c:v>93147.1</c:v>
                </c:pt>
                <c:pt idx="45">
                  <c:v>1885.2</c:v>
                </c:pt>
                <c:pt idx="46">
                  <c:v>9874.5</c:v>
                </c:pt>
                <c:pt idx="47">
                  <c:v>34135.800000000003</c:v>
                </c:pt>
                <c:pt idx="48">
                  <c:v>167.6</c:v>
                </c:pt>
                <c:pt idx="49">
                  <c:v>4298.75</c:v>
                </c:pt>
                <c:pt idx="50">
                  <c:v>3115.5</c:v>
                </c:pt>
                <c:pt idx="51">
                  <c:v>415372.85</c:v>
                </c:pt>
                <c:pt idx="52">
                  <c:v>423.5</c:v>
                </c:pt>
                <c:pt idx="53">
                  <c:v>865</c:v>
                </c:pt>
                <c:pt idx="54">
                  <c:v>609.5</c:v>
                </c:pt>
                <c:pt idx="55">
                  <c:v>318887.92000000004</c:v>
                </c:pt>
                <c:pt idx="56">
                  <c:v>30417.96</c:v>
                </c:pt>
                <c:pt idx="57">
                  <c:v>110</c:v>
                </c:pt>
                <c:pt idx="58">
                  <c:v>14769.75</c:v>
                </c:pt>
                <c:pt idx="59">
                  <c:v>2666.92</c:v>
                </c:pt>
                <c:pt idx="60">
                  <c:v>3825</c:v>
                </c:pt>
              </c:numCache>
            </c:numRef>
          </c:val>
          <c:extLst>
            <c:ext xmlns:c16="http://schemas.microsoft.com/office/drawing/2014/chart" uri="{C3380CC4-5D6E-409C-BE32-E72D297353CC}">
              <c16:uniqueId val="{0000007A-D762-4C25-8719-437A738316A7}"/>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w="15875" cap="flat" cmpd="sng" algn="ctr">
      <a:solidFill>
        <a:schemeClr val="accent1"/>
      </a:solidFill>
      <a:prstDash val="solid"/>
    </a:ln>
    <a:effectLst/>
  </c:spPr>
  <c:txPr>
    <a:bodyPr/>
    <a:lstStyle/>
    <a:p>
      <a:pPr>
        <a:defRPr>
          <a:solidFill>
            <a:schemeClr val="tx1"/>
          </a:solidFill>
          <a:latin typeface="+mn-lt"/>
          <a:ea typeface="+mn-ea"/>
          <a:cs typeface="+mn-cs"/>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baseline="0">
                <a:solidFill>
                  <a:schemeClr val="tx1"/>
                </a:solidFill>
                <a:latin typeface="+mn-lt"/>
                <a:ea typeface="+mn-ea"/>
                <a:cs typeface="+mn-cs"/>
              </a:defRPr>
            </a:pPr>
            <a:r>
              <a:rPr lang="es-EC"/>
              <a:t>VENTAS EN DOLARES 2016</a:t>
            </a:r>
          </a:p>
          <a:p>
            <a:pPr>
              <a:defRPr/>
            </a:pPr>
            <a:endParaRPr lang="en-US"/>
          </a:p>
        </c:rich>
      </c:tx>
      <c:layout/>
      <c:overlay val="0"/>
      <c:spPr>
        <a:noFill/>
        <a:ln>
          <a:noFill/>
        </a:ln>
        <a:effectLst/>
      </c:spPr>
      <c:txPr>
        <a:bodyPr rot="0" spcFirstLastPara="1" vertOverflow="ellipsis" vert="horz" wrap="square" anchor="ctr" anchorCtr="1"/>
        <a:lstStyle/>
        <a:p>
          <a:pPr>
            <a:defRPr sz="2200" b="1" i="0" u="none" strike="noStrike" kern="1200" cap="all" baseline="0">
              <a:solidFill>
                <a:schemeClr val="tx1"/>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0-6C3F-47A6-BE21-DBEBAAD36C73}"/>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1-6C3F-47A6-BE21-DBEBAAD36C73}"/>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2-6C3F-47A6-BE21-DBEBAAD36C73}"/>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3-6C3F-47A6-BE21-DBEBAAD36C73}"/>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4-6C3F-47A6-BE21-DBEBAAD36C73}"/>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5-6C3F-47A6-BE21-DBEBAAD36C73}"/>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6-6C3F-47A6-BE21-DBEBAAD36C73}"/>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07-6C3F-47A6-BE21-DBEBAAD36C73}"/>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08-6C3F-47A6-BE21-DBEBAAD36C73}"/>
              </c:ext>
            </c:extLst>
          </c:dPt>
          <c:dPt>
            <c:idx val="9"/>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9-6C3F-47A6-BE21-DBEBAAD36C73}"/>
              </c:ext>
            </c:extLst>
          </c:dPt>
          <c:dPt>
            <c:idx val="10"/>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A-6C3F-47A6-BE21-DBEBAAD36C73}"/>
              </c:ext>
            </c:extLst>
          </c:dPt>
          <c:dPt>
            <c:idx val="11"/>
            <c:bubble3D val="0"/>
            <c:spPr>
              <a:solidFill>
                <a:schemeClr val="accent6">
                  <a:lumMod val="60000"/>
                  <a:alpha val="90000"/>
                </a:schemeClr>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0B-6C3F-47A6-BE21-DBEBAAD36C73}"/>
              </c:ext>
            </c:extLst>
          </c:dPt>
          <c:dPt>
            <c:idx val="12"/>
            <c:bubble3D val="0"/>
            <c:spPr>
              <a:solidFill>
                <a:schemeClr val="accent1">
                  <a:lumMod val="80000"/>
                  <a:lumOff val="20000"/>
                  <a:alpha val="90000"/>
                </a:schemeClr>
              </a:solidFill>
              <a:ln w="19050">
                <a:solidFill>
                  <a:schemeClr val="accent1">
                    <a:lumMod val="80000"/>
                    <a:lumOff val="20000"/>
                    <a:lumMod val="75000"/>
                  </a:schemeClr>
                </a:solidFill>
              </a:ln>
              <a:effectLst>
                <a:innerShdw blurRad="114300">
                  <a:schemeClr val="accent1">
                    <a:lumMod val="80000"/>
                    <a:lumOff val="20000"/>
                    <a:lumMod val="75000"/>
                  </a:schemeClr>
                </a:innerShdw>
              </a:effectLst>
              <a:scene3d>
                <a:camera prst="orthographicFront"/>
                <a:lightRig rig="threePt" dir="t"/>
              </a:scene3d>
              <a:sp3d contourW="19050" prstMaterial="flat">
                <a:contourClr>
                  <a:schemeClr val="accent1">
                    <a:lumMod val="80000"/>
                    <a:lumOff val="20000"/>
                    <a:lumMod val="75000"/>
                  </a:schemeClr>
                </a:contourClr>
              </a:sp3d>
            </c:spPr>
            <c:extLst>
              <c:ext xmlns:c16="http://schemas.microsoft.com/office/drawing/2014/chart" uri="{C3380CC4-5D6E-409C-BE32-E72D297353CC}">
                <c16:uniqueId val="{0000000C-6C3F-47A6-BE21-DBEBAAD36C73}"/>
              </c:ext>
            </c:extLst>
          </c:dPt>
          <c:dPt>
            <c:idx val="13"/>
            <c:bubble3D val="0"/>
            <c:spPr>
              <a:solidFill>
                <a:schemeClr val="accent2">
                  <a:lumMod val="80000"/>
                  <a:lumOff val="20000"/>
                  <a:alpha val="90000"/>
                </a:schemeClr>
              </a:solidFill>
              <a:ln w="19050">
                <a:solidFill>
                  <a:schemeClr val="accent2">
                    <a:lumMod val="80000"/>
                    <a:lumOff val="20000"/>
                    <a:lumMod val="75000"/>
                  </a:schemeClr>
                </a:solidFill>
              </a:ln>
              <a:effectLst>
                <a:innerShdw blurRad="114300">
                  <a:schemeClr val="accent2">
                    <a:lumMod val="80000"/>
                    <a:lumOff val="20000"/>
                    <a:lumMod val="75000"/>
                  </a:schemeClr>
                </a:innerShdw>
              </a:effectLst>
              <a:scene3d>
                <a:camera prst="orthographicFront"/>
                <a:lightRig rig="threePt" dir="t"/>
              </a:scene3d>
              <a:sp3d contourW="19050" prstMaterial="flat">
                <a:contourClr>
                  <a:schemeClr val="accent2">
                    <a:lumMod val="80000"/>
                    <a:lumOff val="20000"/>
                    <a:lumMod val="75000"/>
                  </a:schemeClr>
                </a:contourClr>
              </a:sp3d>
            </c:spPr>
            <c:extLst>
              <c:ext xmlns:c16="http://schemas.microsoft.com/office/drawing/2014/chart" uri="{C3380CC4-5D6E-409C-BE32-E72D297353CC}">
                <c16:uniqueId val="{0000000D-6C3F-47A6-BE21-DBEBAAD36C73}"/>
              </c:ext>
            </c:extLst>
          </c:dPt>
          <c:dPt>
            <c:idx val="14"/>
            <c:bubble3D val="0"/>
            <c:spPr>
              <a:solidFill>
                <a:schemeClr val="accent3">
                  <a:lumMod val="80000"/>
                  <a:lumOff val="20000"/>
                  <a:alpha val="90000"/>
                </a:schemeClr>
              </a:solidFill>
              <a:ln w="19050">
                <a:solidFill>
                  <a:schemeClr val="accent3">
                    <a:lumMod val="80000"/>
                    <a:lumOff val="20000"/>
                    <a:lumMod val="75000"/>
                  </a:schemeClr>
                </a:solidFill>
              </a:ln>
              <a:effectLst>
                <a:innerShdw blurRad="114300">
                  <a:schemeClr val="accent3">
                    <a:lumMod val="80000"/>
                    <a:lumOff val="20000"/>
                    <a:lumMod val="75000"/>
                  </a:schemeClr>
                </a:innerShdw>
              </a:effectLst>
              <a:scene3d>
                <a:camera prst="orthographicFront"/>
                <a:lightRig rig="threePt" dir="t"/>
              </a:scene3d>
              <a:sp3d contourW="19050" prstMaterial="flat">
                <a:contourClr>
                  <a:schemeClr val="accent3">
                    <a:lumMod val="80000"/>
                    <a:lumOff val="20000"/>
                    <a:lumMod val="75000"/>
                  </a:schemeClr>
                </a:contourClr>
              </a:sp3d>
            </c:spPr>
            <c:extLst>
              <c:ext xmlns:c16="http://schemas.microsoft.com/office/drawing/2014/chart" uri="{C3380CC4-5D6E-409C-BE32-E72D297353CC}">
                <c16:uniqueId val="{0000000E-6C3F-47A6-BE21-DBEBAAD36C73}"/>
              </c:ext>
            </c:extLst>
          </c:dPt>
          <c:dPt>
            <c:idx val="15"/>
            <c:bubble3D val="0"/>
            <c:spPr>
              <a:solidFill>
                <a:schemeClr val="accent4">
                  <a:lumMod val="80000"/>
                  <a:lumOff val="20000"/>
                  <a:alpha val="90000"/>
                </a:schemeClr>
              </a:solidFill>
              <a:ln w="19050">
                <a:solidFill>
                  <a:schemeClr val="accent4">
                    <a:lumMod val="80000"/>
                    <a:lumOff val="20000"/>
                    <a:lumMod val="75000"/>
                  </a:schemeClr>
                </a:solidFill>
              </a:ln>
              <a:effectLst>
                <a:innerShdw blurRad="114300">
                  <a:schemeClr val="accent4">
                    <a:lumMod val="80000"/>
                    <a:lumOff val="20000"/>
                    <a:lumMod val="75000"/>
                  </a:schemeClr>
                </a:innerShdw>
              </a:effectLst>
              <a:scene3d>
                <a:camera prst="orthographicFront"/>
                <a:lightRig rig="threePt" dir="t"/>
              </a:scene3d>
              <a:sp3d contourW="19050" prstMaterial="flat">
                <a:contourClr>
                  <a:schemeClr val="accent4">
                    <a:lumMod val="80000"/>
                    <a:lumOff val="20000"/>
                    <a:lumMod val="75000"/>
                  </a:schemeClr>
                </a:contourClr>
              </a:sp3d>
            </c:spPr>
            <c:extLst>
              <c:ext xmlns:c16="http://schemas.microsoft.com/office/drawing/2014/chart" uri="{C3380CC4-5D6E-409C-BE32-E72D297353CC}">
                <c16:uniqueId val="{0000000F-6C3F-47A6-BE21-DBEBAAD36C73}"/>
              </c:ext>
            </c:extLst>
          </c:dPt>
          <c:dPt>
            <c:idx val="16"/>
            <c:bubble3D val="0"/>
            <c:spPr>
              <a:solidFill>
                <a:schemeClr val="accent5">
                  <a:lumMod val="80000"/>
                  <a:lumOff val="20000"/>
                  <a:alpha val="90000"/>
                </a:schemeClr>
              </a:solidFill>
              <a:ln w="19050">
                <a:solidFill>
                  <a:schemeClr val="accent5">
                    <a:lumMod val="80000"/>
                    <a:lumOff val="20000"/>
                    <a:lumMod val="75000"/>
                  </a:schemeClr>
                </a:solidFill>
              </a:ln>
              <a:effectLst>
                <a:innerShdw blurRad="114300">
                  <a:schemeClr val="accent5">
                    <a:lumMod val="80000"/>
                    <a:lumOff val="20000"/>
                    <a:lumMod val="75000"/>
                  </a:schemeClr>
                </a:innerShdw>
              </a:effectLst>
              <a:scene3d>
                <a:camera prst="orthographicFront"/>
                <a:lightRig rig="threePt" dir="t"/>
              </a:scene3d>
              <a:sp3d contourW="19050" prstMaterial="flat">
                <a:contourClr>
                  <a:schemeClr val="accent5">
                    <a:lumMod val="80000"/>
                    <a:lumOff val="20000"/>
                    <a:lumMod val="75000"/>
                  </a:schemeClr>
                </a:contourClr>
              </a:sp3d>
            </c:spPr>
            <c:extLst>
              <c:ext xmlns:c16="http://schemas.microsoft.com/office/drawing/2014/chart" uri="{C3380CC4-5D6E-409C-BE32-E72D297353CC}">
                <c16:uniqueId val="{00000010-6C3F-47A6-BE21-DBEBAAD36C73}"/>
              </c:ext>
            </c:extLst>
          </c:dPt>
          <c:dPt>
            <c:idx val="17"/>
            <c:bubble3D val="0"/>
            <c:spPr>
              <a:solidFill>
                <a:schemeClr val="accent6">
                  <a:lumMod val="80000"/>
                  <a:lumOff val="20000"/>
                  <a:alpha val="90000"/>
                </a:schemeClr>
              </a:solidFill>
              <a:ln w="19050">
                <a:solidFill>
                  <a:schemeClr val="accent6">
                    <a:lumMod val="80000"/>
                    <a:lumOff val="20000"/>
                    <a:lumMod val="75000"/>
                  </a:schemeClr>
                </a:solidFill>
              </a:ln>
              <a:effectLst>
                <a:innerShdw blurRad="114300">
                  <a:schemeClr val="accent6">
                    <a:lumMod val="80000"/>
                    <a:lumOff val="20000"/>
                    <a:lumMod val="75000"/>
                  </a:schemeClr>
                </a:innerShdw>
              </a:effectLst>
              <a:scene3d>
                <a:camera prst="orthographicFront"/>
                <a:lightRig rig="threePt" dir="t"/>
              </a:scene3d>
              <a:sp3d contourW="19050" prstMaterial="flat">
                <a:contourClr>
                  <a:schemeClr val="accent6">
                    <a:lumMod val="80000"/>
                    <a:lumOff val="20000"/>
                    <a:lumMod val="75000"/>
                  </a:schemeClr>
                </a:contourClr>
              </a:sp3d>
            </c:spPr>
            <c:extLst>
              <c:ext xmlns:c16="http://schemas.microsoft.com/office/drawing/2014/chart" uri="{C3380CC4-5D6E-409C-BE32-E72D297353CC}">
                <c16:uniqueId val="{00000011-6C3F-47A6-BE21-DBEBAAD36C73}"/>
              </c:ext>
            </c:extLst>
          </c:dPt>
          <c:dPt>
            <c:idx val="18"/>
            <c:bubble3D val="0"/>
            <c:spPr>
              <a:solidFill>
                <a:schemeClr val="accent1">
                  <a:lumMod val="80000"/>
                  <a:alpha val="90000"/>
                </a:schemeClr>
              </a:solidFill>
              <a:ln w="19050">
                <a:solidFill>
                  <a:schemeClr val="accent1">
                    <a:lumMod val="80000"/>
                    <a:lumMod val="75000"/>
                  </a:schemeClr>
                </a:solidFill>
              </a:ln>
              <a:effectLst>
                <a:innerShdw blurRad="114300">
                  <a:schemeClr val="accent1">
                    <a:lumMod val="80000"/>
                    <a:lumMod val="75000"/>
                  </a:schemeClr>
                </a:innerShdw>
              </a:effectLst>
              <a:scene3d>
                <a:camera prst="orthographicFront"/>
                <a:lightRig rig="threePt" dir="t"/>
              </a:scene3d>
              <a:sp3d contourW="19050" prstMaterial="flat">
                <a:contourClr>
                  <a:schemeClr val="accent1">
                    <a:lumMod val="80000"/>
                    <a:lumMod val="75000"/>
                  </a:schemeClr>
                </a:contourClr>
              </a:sp3d>
            </c:spPr>
            <c:extLst>
              <c:ext xmlns:c16="http://schemas.microsoft.com/office/drawing/2014/chart" uri="{C3380CC4-5D6E-409C-BE32-E72D297353CC}">
                <c16:uniqueId val="{00000012-6C3F-47A6-BE21-DBEBAAD36C73}"/>
              </c:ext>
            </c:extLst>
          </c:dPt>
          <c:dPt>
            <c:idx val="19"/>
            <c:bubble3D val="0"/>
            <c:spPr>
              <a:solidFill>
                <a:schemeClr val="accent2">
                  <a:lumMod val="80000"/>
                  <a:alpha val="90000"/>
                </a:schemeClr>
              </a:solidFill>
              <a:ln w="19050">
                <a:solidFill>
                  <a:schemeClr val="accent2">
                    <a:lumMod val="80000"/>
                    <a:lumMod val="75000"/>
                  </a:schemeClr>
                </a:solidFill>
              </a:ln>
              <a:effectLst>
                <a:innerShdw blurRad="114300">
                  <a:schemeClr val="accent2">
                    <a:lumMod val="80000"/>
                    <a:lumMod val="75000"/>
                  </a:schemeClr>
                </a:innerShdw>
              </a:effectLst>
              <a:scene3d>
                <a:camera prst="orthographicFront"/>
                <a:lightRig rig="threePt" dir="t"/>
              </a:scene3d>
              <a:sp3d contourW="19050" prstMaterial="flat">
                <a:contourClr>
                  <a:schemeClr val="accent2">
                    <a:lumMod val="80000"/>
                    <a:lumMod val="75000"/>
                  </a:schemeClr>
                </a:contourClr>
              </a:sp3d>
            </c:spPr>
            <c:extLst>
              <c:ext xmlns:c16="http://schemas.microsoft.com/office/drawing/2014/chart" uri="{C3380CC4-5D6E-409C-BE32-E72D297353CC}">
                <c16:uniqueId val="{00000013-6C3F-47A6-BE21-DBEBAAD36C73}"/>
              </c:ext>
            </c:extLst>
          </c:dPt>
          <c:dPt>
            <c:idx val="20"/>
            <c:bubble3D val="0"/>
            <c:spPr>
              <a:solidFill>
                <a:schemeClr val="accent3">
                  <a:lumMod val="80000"/>
                  <a:alpha val="90000"/>
                </a:schemeClr>
              </a:solidFill>
              <a:ln w="19050">
                <a:solidFill>
                  <a:schemeClr val="accent3">
                    <a:lumMod val="80000"/>
                    <a:lumMod val="75000"/>
                  </a:schemeClr>
                </a:solidFill>
              </a:ln>
              <a:effectLst>
                <a:innerShdw blurRad="114300">
                  <a:schemeClr val="accent3">
                    <a:lumMod val="80000"/>
                    <a:lumMod val="75000"/>
                  </a:schemeClr>
                </a:innerShdw>
              </a:effectLst>
              <a:scene3d>
                <a:camera prst="orthographicFront"/>
                <a:lightRig rig="threePt" dir="t"/>
              </a:scene3d>
              <a:sp3d contourW="19050" prstMaterial="flat">
                <a:contourClr>
                  <a:schemeClr val="accent3">
                    <a:lumMod val="80000"/>
                    <a:lumMod val="75000"/>
                  </a:schemeClr>
                </a:contourClr>
              </a:sp3d>
            </c:spPr>
            <c:extLst>
              <c:ext xmlns:c16="http://schemas.microsoft.com/office/drawing/2014/chart" uri="{C3380CC4-5D6E-409C-BE32-E72D297353CC}">
                <c16:uniqueId val="{00000014-6C3F-47A6-BE21-DBEBAAD36C73}"/>
              </c:ext>
            </c:extLst>
          </c:dPt>
          <c:dPt>
            <c:idx val="21"/>
            <c:bubble3D val="0"/>
            <c:spPr>
              <a:solidFill>
                <a:schemeClr val="accent4">
                  <a:lumMod val="80000"/>
                  <a:alpha val="90000"/>
                </a:schemeClr>
              </a:solidFill>
              <a:ln w="19050">
                <a:solidFill>
                  <a:schemeClr val="accent4">
                    <a:lumMod val="80000"/>
                    <a:lumMod val="75000"/>
                  </a:schemeClr>
                </a:solidFill>
              </a:ln>
              <a:effectLst>
                <a:innerShdw blurRad="114300">
                  <a:schemeClr val="accent4">
                    <a:lumMod val="80000"/>
                    <a:lumMod val="75000"/>
                  </a:schemeClr>
                </a:innerShdw>
              </a:effectLst>
              <a:scene3d>
                <a:camera prst="orthographicFront"/>
                <a:lightRig rig="threePt" dir="t"/>
              </a:scene3d>
              <a:sp3d contourW="19050" prstMaterial="flat">
                <a:contourClr>
                  <a:schemeClr val="accent4">
                    <a:lumMod val="80000"/>
                    <a:lumMod val="75000"/>
                  </a:schemeClr>
                </a:contourClr>
              </a:sp3d>
            </c:spPr>
            <c:extLst>
              <c:ext xmlns:c16="http://schemas.microsoft.com/office/drawing/2014/chart" uri="{C3380CC4-5D6E-409C-BE32-E72D297353CC}">
                <c16:uniqueId val="{00000015-6C3F-47A6-BE21-DBEBAAD36C73}"/>
              </c:ext>
            </c:extLst>
          </c:dPt>
          <c:dPt>
            <c:idx val="22"/>
            <c:bubble3D val="0"/>
            <c:spPr>
              <a:solidFill>
                <a:schemeClr val="accent5">
                  <a:lumMod val="80000"/>
                  <a:alpha val="90000"/>
                </a:schemeClr>
              </a:solidFill>
              <a:ln w="19050">
                <a:solidFill>
                  <a:schemeClr val="accent5">
                    <a:lumMod val="80000"/>
                    <a:lumMod val="75000"/>
                  </a:schemeClr>
                </a:solidFill>
              </a:ln>
              <a:effectLst>
                <a:innerShdw blurRad="114300">
                  <a:schemeClr val="accent5">
                    <a:lumMod val="80000"/>
                    <a:lumMod val="75000"/>
                  </a:schemeClr>
                </a:innerShdw>
              </a:effectLst>
              <a:scene3d>
                <a:camera prst="orthographicFront"/>
                <a:lightRig rig="threePt" dir="t"/>
              </a:scene3d>
              <a:sp3d contourW="19050" prstMaterial="flat">
                <a:contourClr>
                  <a:schemeClr val="accent5">
                    <a:lumMod val="80000"/>
                    <a:lumMod val="75000"/>
                  </a:schemeClr>
                </a:contourClr>
              </a:sp3d>
            </c:spPr>
            <c:extLst>
              <c:ext xmlns:c16="http://schemas.microsoft.com/office/drawing/2014/chart" uri="{C3380CC4-5D6E-409C-BE32-E72D297353CC}">
                <c16:uniqueId val="{00000016-6C3F-47A6-BE21-DBEBAAD36C73}"/>
              </c:ext>
            </c:extLst>
          </c:dPt>
          <c:dPt>
            <c:idx val="23"/>
            <c:bubble3D val="0"/>
            <c:spPr>
              <a:solidFill>
                <a:schemeClr val="accent6">
                  <a:lumMod val="80000"/>
                  <a:alpha val="90000"/>
                </a:schemeClr>
              </a:solidFill>
              <a:ln w="19050">
                <a:solidFill>
                  <a:schemeClr val="accent6">
                    <a:lumMod val="80000"/>
                    <a:lumMod val="75000"/>
                  </a:schemeClr>
                </a:solidFill>
              </a:ln>
              <a:effectLst>
                <a:innerShdw blurRad="114300">
                  <a:schemeClr val="accent6">
                    <a:lumMod val="80000"/>
                    <a:lumMod val="75000"/>
                  </a:schemeClr>
                </a:innerShdw>
              </a:effectLst>
              <a:scene3d>
                <a:camera prst="orthographicFront"/>
                <a:lightRig rig="threePt" dir="t"/>
              </a:scene3d>
              <a:sp3d contourW="19050" prstMaterial="flat">
                <a:contourClr>
                  <a:schemeClr val="accent6">
                    <a:lumMod val="80000"/>
                    <a:lumMod val="75000"/>
                  </a:schemeClr>
                </a:contourClr>
              </a:sp3d>
            </c:spPr>
            <c:extLst>
              <c:ext xmlns:c16="http://schemas.microsoft.com/office/drawing/2014/chart" uri="{C3380CC4-5D6E-409C-BE32-E72D297353CC}">
                <c16:uniqueId val="{00000017-6C3F-47A6-BE21-DBEBAAD36C73}"/>
              </c:ext>
            </c:extLst>
          </c:dPt>
          <c:dPt>
            <c:idx val="24"/>
            <c:bubble3D val="0"/>
            <c:spPr>
              <a:solidFill>
                <a:schemeClr val="accent1">
                  <a:lumMod val="60000"/>
                  <a:lumOff val="40000"/>
                  <a:alpha val="90000"/>
                </a:schemeClr>
              </a:solidFill>
              <a:ln w="19050">
                <a:solidFill>
                  <a:schemeClr val="accent1">
                    <a:lumMod val="60000"/>
                    <a:lumOff val="40000"/>
                    <a:lumMod val="75000"/>
                  </a:schemeClr>
                </a:solidFill>
              </a:ln>
              <a:effectLst>
                <a:innerShdw blurRad="114300">
                  <a:schemeClr val="accent1">
                    <a:lumMod val="60000"/>
                    <a:lumOff val="40000"/>
                    <a:lumMod val="75000"/>
                  </a:schemeClr>
                </a:innerShdw>
              </a:effectLst>
              <a:scene3d>
                <a:camera prst="orthographicFront"/>
                <a:lightRig rig="threePt" dir="t"/>
              </a:scene3d>
              <a:sp3d contourW="19050" prstMaterial="flat">
                <a:contourClr>
                  <a:schemeClr val="accent1">
                    <a:lumMod val="60000"/>
                    <a:lumOff val="40000"/>
                    <a:lumMod val="75000"/>
                  </a:schemeClr>
                </a:contourClr>
              </a:sp3d>
            </c:spPr>
            <c:extLst>
              <c:ext xmlns:c16="http://schemas.microsoft.com/office/drawing/2014/chart" uri="{C3380CC4-5D6E-409C-BE32-E72D297353CC}">
                <c16:uniqueId val="{00000018-6C3F-47A6-BE21-DBEBAAD36C73}"/>
              </c:ext>
            </c:extLst>
          </c:dPt>
          <c:dPt>
            <c:idx val="25"/>
            <c:bubble3D val="0"/>
            <c:spPr>
              <a:solidFill>
                <a:schemeClr val="accent2">
                  <a:lumMod val="60000"/>
                  <a:lumOff val="40000"/>
                  <a:alpha val="90000"/>
                </a:schemeClr>
              </a:solidFill>
              <a:ln w="19050">
                <a:solidFill>
                  <a:schemeClr val="accent2">
                    <a:lumMod val="60000"/>
                    <a:lumOff val="40000"/>
                    <a:lumMod val="75000"/>
                  </a:schemeClr>
                </a:solidFill>
              </a:ln>
              <a:effectLst>
                <a:innerShdw blurRad="114300">
                  <a:schemeClr val="accent2">
                    <a:lumMod val="60000"/>
                    <a:lumOff val="40000"/>
                    <a:lumMod val="75000"/>
                  </a:schemeClr>
                </a:innerShdw>
              </a:effectLst>
              <a:scene3d>
                <a:camera prst="orthographicFront"/>
                <a:lightRig rig="threePt" dir="t"/>
              </a:scene3d>
              <a:sp3d contourW="19050" prstMaterial="flat">
                <a:contourClr>
                  <a:schemeClr val="accent2">
                    <a:lumMod val="60000"/>
                    <a:lumOff val="40000"/>
                    <a:lumMod val="75000"/>
                  </a:schemeClr>
                </a:contourClr>
              </a:sp3d>
            </c:spPr>
            <c:extLst>
              <c:ext xmlns:c16="http://schemas.microsoft.com/office/drawing/2014/chart" uri="{C3380CC4-5D6E-409C-BE32-E72D297353CC}">
                <c16:uniqueId val="{00000019-6C3F-47A6-BE21-DBEBAAD36C73}"/>
              </c:ext>
            </c:extLst>
          </c:dPt>
          <c:dPt>
            <c:idx val="26"/>
            <c:bubble3D val="0"/>
            <c:spPr>
              <a:solidFill>
                <a:schemeClr val="accent3">
                  <a:lumMod val="60000"/>
                  <a:lumOff val="40000"/>
                  <a:alpha val="90000"/>
                </a:schemeClr>
              </a:solidFill>
              <a:ln w="19050">
                <a:solidFill>
                  <a:schemeClr val="accent3">
                    <a:lumMod val="60000"/>
                    <a:lumOff val="40000"/>
                    <a:lumMod val="75000"/>
                  </a:schemeClr>
                </a:solidFill>
              </a:ln>
              <a:effectLst>
                <a:innerShdw blurRad="114300">
                  <a:schemeClr val="accent3">
                    <a:lumMod val="60000"/>
                    <a:lumOff val="40000"/>
                    <a:lumMod val="75000"/>
                  </a:schemeClr>
                </a:innerShdw>
              </a:effectLst>
              <a:scene3d>
                <a:camera prst="orthographicFront"/>
                <a:lightRig rig="threePt" dir="t"/>
              </a:scene3d>
              <a:sp3d contourW="19050" prstMaterial="flat">
                <a:contourClr>
                  <a:schemeClr val="accent3">
                    <a:lumMod val="60000"/>
                    <a:lumOff val="40000"/>
                    <a:lumMod val="75000"/>
                  </a:schemeClr>
                </a:contourClr>
              </a:sp3d>
            </c:spPr>
            <c:extLst>
              <c:ext xmlns:c16="http://schemas.microsoft.com/office/drawing/2014/chart" uri="{C3380CC4-5D6E-409C-BE32-E72D297353CC}">
                <c16:uniqueId val="{0000001A-6C3F-47A6-BE21-DBEBAAD36C73}"/>
              </c:ext>
            </c:extLst>
          </c:dPt>
          <c:dPt>
            <c:idx val="27"/>
            <c:bubble3D val="0"/>
            <c:spPr>
              <a:solidFill>
                <a:schemeClr val="accent4">
                  <a:lumMod val="60000"/>
                  <a:lumOff val="40000"/>
                  <a:alpha val="90000"/>
                </a:schemeClr>
              </a:solidFill>
              <a:ln w="19050">
                <a:solidFill>
                  <a:schemeClr val="accent4">
                    <a:lumMod val="60000"/>
                    <a:lumOff val="40000"/>
                    <a:lumMod val="75000"/>
                  </a:schemeClr>
                </a:solidFill>
              </a:ln>
              <a:effectLst>
                <a:innerShdw blurRad="114300">
                  <a:schemeClr val="accent4">
                    <a:lumMod val="60000"/>
                    <a:lumOff val="40000"/>
                    <a:lumMod val="75000"/>
                  </a:schemeClr>
                </a:innerShdw>
              </a:effectLst>
              <a:scene3d>
                <a:camera prst="orthographicFront"/>
                <a:lightRig rig="threePt" dir="t"/>
              </a:scene3d>
              <a:sp3d contourW="19050" prstMaterial="flat">
                <a:contourClr>
                  <a:schemeClr val="accent4">
                    <a:lumMod val="60000"/>
                    <a:lumOff val="40000"/>
                    <a:lumMod val="75000"/>
                  </a:schemeClr>
                </a:contourClr>
              </a:sp3d>
            </c:spPr>
            <c:extLst>
              <c:ext xmlns:c16="http://schemas.microsoft.com/office/drawing/2014/chart" uri="{C3380CC4-5D6E-409C-BE32-E72D297353CC}">
                <c16:uniqueId val="{0000001B-6C3F-47A6-BE21-DBEBAAD36C73}"/>
              </c:ext>
            </c:extLst>
          </c:dPt>
          <c:dPt>
            <c:idx val="28"/>
            <c:bubble3D val="0"/>
            <c:spPr>
              <a:solidFill>
                <a:schemeClr val="accent5">
                  <a:lumMod val="60000"/>
                  <a:lumOff val="40000"/>
                  <a:alpha val="90000"/>
                </a:schemeClr>
              </a:solidFill>
              <a:ln w="19050">
                <a:solidFill>
                  <a:schemeClr val="accent5">
                    <a:lumMod val="60000"/>
                    <a:lumOff val="40000"/>
                    <a:lumMod val="75000"/>
                  </a:schemeClr>
                </a:solidFill>
              </a:ln>
              <a:effectLst>
                <a:innerShdw blurRad="114300">
                  <a:schemeClr val="accent5">
                    <a:lumMod val="60000"/>
                    <a:lumOff val="40000"/>
                    <a:lumMod val="75000"/>
                  </a:schemeClr>
                </a:innerShdw>
              </a:effectLst>
              <a:scene3d>
                <a:camera prst="orthographicFront"/>
                <a:lightRig rig="threePt" dir="t"/>
              </a:scene3d>
              <a:sp3d contourW="19050" prstMaterial="flat">
                <a:contourClr>
                  <a:schemeClr val="accent5">
                    <a:lumMod val="60000"/>
                    <a:lumOff val="40000"/>
                    <a:lumMod val="75000"/>
                  </a:schemeClr>
                </a:contourClr>
              </a:sp3d>
            </c:spPr>
            <c:extLst>
              <c:ext xmlns:c16="http://schemas.microsoft.com/office/drawing/2014/chart" uri="{C3380CC4-5D6E-409C-BE32-E72D297353CC}">
                <c16:uniqueId val="{0000001C-6C3F-47A6-BE21-DBEBAAD36C73}"/>
              </c:ext>
            </c:extLst>
          </c:dPt>
          <c:dPt>
            <c:idx val="29"/>
            <c:bubble3D val="0"/>
            <c:spPr>
              <a:solidFill>
                <a:schemeClr val="accent6">
                  <a:lumMod val="60000"/>
                  <a:lumOff val="40000"/>
                  <a:alpha val="90000"/>
                </a:schemeClr>
              </a:solidFill>
              <a:ln w="19050">
                <a:solidFill>
                  <a:schemeClr val="accent6">
                    <a:lumMod val="60000"/>
                    <a:lumOff val="40000"/>
                    <a:lumMod val="75000"/>
                  </a:schemeClr>
                </a:solidFill>
              </a:ln>
              <a:effectLst>
                <a:innerShdw blurRad="114300">
                  <a:schemeClr val="accent6">
                    <a:lumMod val="60000"/>
                    <a:lumOff val="40000"/>
                    <a:lumMod val="75000"/>
                  </a:schemeClr>
                </a:innerShdw>
              </a:effectLst>
              <a:scene3d>
                <a:camera prst="orthographicFront"/>
                <a:lightRig rig="threePt" dir="t"/>
              </a:scene3d>
              <a:sp3d contourW="19050" prstMaterial="flat">
                <a:contourClr>
                  <a:schemeClr val="accent6">
                    <a:lumMod val="60000"/>
                    <a:lumOff val="40000"/>
                    <a:lumMod val="75000"/>
                  </a:schemeClr>
                </a:contourClr>
              </a:sp3d>
            </c:spPr>
            <c:extLst>
              <c:ext xmlns:c16="http://schemas.microsoft.com/office/drawing/2014/chart" uri="{C3380CC4-5D6E-409C-BE32-E72D297353CC}">
                <c16:uniqueId val="{0000001D-6C3F-47A6-BE21-DBEBAAD36C73}"/>
              </c:ext>
            </c:extLst>
          </c:dPt>
          <c:dPt>
            <c:idx val="30"/>
            <c:bubble3D val="0"/>
            <c:spPr>
              <a:solidFill>
                <a:schemeClr val="accent1">
                  <a:lumMod val="50000"/>
                  <a:alpha val="90000"/>
                </a:schemeClr>
              </a:solidFill>
              <a:ln w="19050">
                <a:solidFill>
                  <a:schemeClr val="accent1">
                    <a:lumMod val="50000"/>
                    <a:lumMod val="75000"/>
                  </a:schemeClr>
                </a:solidFill>
              </a:ln>
              <a:effectLst>
                <a:innerShdw blurRad="114300">
                  <a:schemeClr val="accent1">
                    <a:lumMod val="50000"/>
                    <a:lumMod val="75000"/>
                  </a:schemeClr>
                </a:innerShdw>
              </a:effectLst>
              <a:scene3d>
                <a:camera prst="orthographicFront"/>
                <a:lightRig rig="threePt" dir="t"/>
              </a:scene3d>
              <a:sp3d contourW="19050" prstMaterial="flat">
                <a:contourClr>
                  <a:schemeClr val="accent1">
                    <a:lumMod val="50000"/>
                    <a:lumMod val="75000"/>
                  </a:schemeClr>
                </a:contourClr>
              </a:sp3d>
            </c:spPr>
            <c:extLst>
              <c:ext xmlns:c16="http://schemas.microsoft.com/office/drawing/2014/chart" uri="{C3380CC4-5D6E-409C-BE32-E72D297353CC}">
                <c16:uniqueId val="{0000001E-6C3F-47A6-BE21-DBEBAAD36C73}"/>
              </c:ext>
            </c:extLst>
          </c:dPt>
          <c:dPt>
            <c:idx val="31"/>
            <c:bubble3D val="0"/>
            <c:spPr>
              <a:solidFill>
                <a:schemeClr val="accent2">
                  <a:lumMod val="50000"/>
                  <a:alpha val="90000"/>
                </a:schemeClr>
              </a:solidFill>
              <a:ln w="19050">
                <a:solidFill>
                  <a:schemeClr val="accent2">
                    <a:lumMod val="50000"/>
                    <a:lumMod val="75000"/>
                  </a:schemeClr>
                </a:solidFill>
              </a:ln>
              <a:effectLst>
                <a:innerShdw blurRad="114300">
                  <a:schemeClr val="accent2">
                    <a:lumMod val="50000"/>
                    <a:lumMod val="75000"/>
                  </a:schemeClr>
                </a:innerShdw>
              </a:effectLst>
              <a:scene3d>
                <a:camera prst="orthographicFront"/>
                <a:lightRig rig="threePt" dir="t"/>
              </a:scene3d>
              <a:sp3d contourW="19050" prstMaterial="flat">
                <a:contourClr>
                  <a:schemeClr val="accent2">
                    <a:lumMod val="50000"/>
                    <a:lumMod val="75000"/>
                  </a:schemeClr>
                </a:contourClr>
              </a:sp3d>
            </c:spPr>
            <c:extLst>
              <c:ext xmlns:c16="http://schemas.microsoft.com/office/drawing/2014/chart" uri="{C3380CC4-5D6E-409C-BE32-E72D297353CC}">
                <c16:uniqueId val="{0000001F-6C3F-47A6-BE21-DBEBAAD36C73}"/>
              </c:ext>
            </c:extLst>
          </c:dPt>
          <c:dPt>
            <c:idx val="32"/>
            <c:bubble3D val="0"/>
            <c:spPr>
              <a:solidFill>
                <a:schemeClr val="accent3">
                  <a:lumMod val="50000"/>
                  <a:alpha val="90000"/>
                </a:schemeClr>
              </a:solidFill>
              <a:ln w="19050">
                <a:solidFill>
                  <a:schemeClr val="accent3">
                    <a:lumMod val="50000"/>
                    <a:lumMod val="75000"/>
                  </a:schemeClr>
                </a:solidFill>
              </a:ln>
              <a:effectLst>
                <a:innerShdw blurRad="114300">
                  <a:schemeClr val="accent3">
                    <a:lumMod val="50000"/>
                    <a:lumMod val="75000"/>
                  </a:schemeClr>
                </a:innerShdw>
              </a:effectLst>
              <a:scene3d>
                <a:camera prst="orthographicFront"/>
                <a:lightRig rig="threePt" dir="t"/>
              </a:scene3d>
              <a:sp3d contourW="19050" prstMaterial="flat">
                <a:contourClr>
                  <a:schemeClr val="accent3">
                    <a:lumMod val="50000"/>
                    <a:lumMod val="75000"/>
                  </a:schemeClr>
                </a:contourClr>
              </a:sp3d>
            </c:spPr>
            <c:extLst>
              <c:ext xmlns:c16="http://schemas.microsoft.com/office/drawing/2014/chart" uri="{C3380CC4-5D6E-409C-BE32-E72D297353CC}">
                <c16:uniqueId val="{00000020-6C3F-47A6-BE21-DBEBAAD36C73}"/>
              </c:ext>
            </c:extLst>
          </c:dPt>
          <c:dPt>
            <c:idx val="33"/>
            <c:bubble3D val="0"/>
            <c:spPr>
              <a:solidFill>
                <a:schemeClr val="accent4">
                  <a:lumMod val="50000"/>
                  <a:alpha val="90000"/>
                </a:schemeClr>
              </a:solidFill>
              <a:ln w="19050">
                <a:solidFill>
                  <a:schemeClr val="accent4">
                    <a:lumMod val="50000"/>
                    <a:lumMod val="75000"/>
                  </a:schemeClr>
                </a:solidFill>
              </a:ln>
              <a:effectLst>
                <a:innerShdw blurRad="114300">
                  <a:schemeClr val="accent4">
                    <a:lumMod val="50000"/>
                    <a:lumMod val="75000"/>
                  </a:schemeClr>
                </a:innerShdw>
              </a:effectLst>
              <a:scene3d>
                <a:camera prst="orthographicFront"/>
                <a:lightRig rig="threePt" dir="t"/>
              </a:scene3d>
              <a:sp3d contourW="19050" prstMaterial="flat">
                <a:contourClr>
                  <a:schemeClr val="accent4">
                    <a:lumMod val="50000"/>
                    <a:lumMod val="75000"/>
                  </a:schemeClr>
                </a:contourClr>
              </a:sp3d>
            </c:spPr>
            <c:extLst>
              <c:ext xmlns:c16="http://schemas.microsoft.com/office/drawing/2014/chart" uri="{C3380CC4-5D6E-409C-BE32-E72D297353CC}">
                <c16:uniqueId val="{00000021-6C3F-47A6-BE21-DBEBAAD36C73}"/>
              </c:ext>
            </c:extLst>
          </c:dPt>
          <c:dPt>
            <c:idx val="34"/>
            <c:bubble3D val="0"/>
            <c:spPr>
              <a:solidFill>
                <a:schemeClr val="accent5">
                  <a:lumMod val="50000"/>
                  <a:alpha val="90000"/>
                </a:schemeClr>
              </a:solidFill>
              <a:ln w="19050">
                <a:solidFill>
                  <a:schemeClr val="accent5">
                    <a:lumMod val="50000"/>
                    <a:lumMod val="75000"/>
                  </a:schemeClr>
                </a:solidFill>
              </a:ln>
              <a:effectLst>
                <a:innerShdw blurRad="114300">
                  <a:schemeClr val="accent5">
                    <a:lumMod val="50000"/>
                    <a:lumMod val="75000"/>
                  </a:schemeClr>
                </a:innerShdw>
              </a:effectLst>
              <a:scene3d>
                <a:camera prst="orthographicFront"/>
                <a:lightRig rig="threePt" dir="t"/>
              </a:scene3d>
              <a:sp3d contourW="19050" prstMaterial="flat">
                <a:contourClr>
                  <a:schemeClr val="accent5">
                    <a:lumMod val="50000"/>
                    <a:lumMod val="75000"/>
                  </a:schemeClr>
                </a:contourClr>
              </a:sp3d>
            </c:spPr>
            <c:extLst>
              <c:ext xmlns:c16="http://schemas.microsoft.com/office/drawing/2014/chart" uri="{C3380CC4-5D6E-409C-BE32-E72D297353CC}">
                <c16:uniqueId val="{00000022-6C3F-47A6-BE21-DBEBAAD36C73}"/>
              </c:ext>
            </c:extLst>
          </c:dPt>
          <c:dPt>
            <c:idx val="35"/>
            <c:bubble3D val="0"/>
            <c:spPr>
              <a:solidFill>
                <a:schemeClr val="accent6">
                  <a:lumMod val="50000"/>
                  <a:alpha val="90000"/>
                </a:schemeClr>
              </a:solidFill>
              <a:ln w="19050">
                <a:solidFill>
                  <a:schemeClr val="accent6">
                    <a:lumMod val="50000"/>
                    <a:lumMod val="75000"/>
                  </a:schemeClr>
                </a:solidFill>
              </a:ln>
              <a:effectLst>
                <a:innerShdw blurRad="114300">
                  <a:schemeClr val="accent6">
                    <a:lumMod val="50000"/>
                    <a:lumMod val="75000"/>
                  </a:schemeClr>
                </a:innerShdw>
              </a:effectLst>
              <a:scene3d>
                <a:camera prst="orthographicFront"/>
                <a:lightRig rig="threePt" dir="t"/>
              </a:scene3d>
              <a:sp3d contourW="19050" prstMaterial="flat">
                <a:contourClr>
                  <a:schemeClr val="accent6">
                    <a:lumMod val="50000"/>
                    <a:lumMod val="75000"/>
                  </a:schemeClr>
                </a:contourClr>
              </a:sp3d>
            </c:spPr>
            <c:extLst>
              <c:ext xmlns:c16="http://schemas.microsoft.com/office/drawing/2014/chart" uri="{C3380CC4-5D6E-409C-BE32-E72D297353CC}">
                <c16:uniqueId val="{00000023-6C3F-47A6-BE21-DBEBAAD36C73}"/>
              </c:ext>
            </c:extLst>
          </c:dPt>
          <c:dPt>
            <c:idx val="36"/>
            <c:bubble3D val="0"/>
            <c:spPr>
              <a:solidFill>
                <a:schemeClr val="accent1">
                  <a:lumMod val="70000"/>
                  <a:lumOff val="30000"/>
                  <a:alpha val="90000"/>
                </a:schemeClr>
              </a:solidFill>
              <a:ln w="19050">
                <a:solidFill>
                  <a:schemeClr val="accent1">
                    <a:lumMod val="70000"/>
                    <a:lumOff val="30000"/>
                    <a:lumMod val="75000"/>
                  </a:schemeClr>
                </a:solidFill>
              </a:ln>
              <a:effectLst>
                <a:innerShdw blurRad="114300">
                  <a:schemeClr val="accent1">
                    <a:lumMod val="70000"/>
                    <a:lumOff val="30000"/>
                    <a:lumMod val="75000"/>
                  </a:schemeClr>
                </a:innerShdw>
              </a:effectLst>
              <a:scene3d>
                <a:camera prst="orthographicFront"/>
                <a:lightRig rig="threePt" dir="t"/>
              </a:scene3d>
              <a:sp3d contourW="19050" prstMaterial="flat">
                <a:contourClr>
                  <a:schemeClr val="accent1">
                    <a:lumMod val="70000"/>
                    <a:lumOff val="30000"/>
                    <a:lumMod val="75000"/>
                  </a:schemeClr>
                </a:contourClr>
              </a:sp3d>
            </c:spPr>
            <c:extLst>
              <c:ext xmlns:c16="http://schemas.microsoft.com/office/drawing/2014/chart" uri="{C3380CC4-5D6E-409C-BE32-E72D297353CC}">
                <c16:uniqueId val="{00000024-6C3F-47A6-BE21-DBEBAAD36C73}"/>
              </c:ext>
            </c:extLst>
          </c:dPt>
          <c:dPt>
            <c:idx val="37"/>
            <c:bubble3D val="0"/>
            <c:spPr>
              <a:solidFill>
                <a:schemeClr val="accent2">
                  <a:lumMod val="70000"/>
                  <a:lumOff val="30000"/>
                  <a:alpha val="90000"/>
                </a:schemeClr>
              </a:solidFill>
              <a:ln w="19050">
                <a:solidFill>
                  <a:schemeClr val="accent2">
                    <a:lumMod val="70000"/>
                    <a:lumOff val="30000"/>
                    <a:lumMod val="75000"/>
                  </a:schemeClr>
                </a:solidFill>
              </a:ln>
              <a:effectLst>
                <a:innerShdw blurRad="114300">
                  <a:schemeClr val="accent2">
                    <a:lumMod val="70000"/>
                    <a:lumOff val="30000"/>
                    <a:lumMod val="75000"/>
                  </a:schemeClr>
                </a:innerShdw>
              </a:effectLst>
              <a:scene3d>
                <a:camera prst="orthographicFront"/>
                <a:lightRig rig="threePt" dir="t"/>
              </a:scene3d>
              <a:sp3d contourW="19050" prstMaterial="flat">
                <a:contourClr>
                  <a:schemeClr val="accent2">
                    <a:lumMod val="70000"/>
                    <a:lumOff val="30000"/>
                    <a:lumMod val="75000"/>
                  </a:schemeClr>
                </a:contourClr>
              </a:sp3d>
            </c:spPr>
            <c:extLst>
              <c:ext xmlns:c16="http://schemas.microsoft.com/office/drawing/2014/chart" uri="{C3380CC4-5D6E-409C-BE32-E72D297353CC}">
                <c16:uniqueId val="{00000025-6C3F-47A6-BE21-DBEBAAD36C73}"/>
              </c:ext>
            </c:extLst>
          </c:dPt>
          <c:dPt>
            <c:idx val="38"/>
            <c:bubble3D val="0"/>
            <c:spPr>
              <a:solidFill>
                <a:schemeClr val="accent3">
                  <a:lumMod val="70000"/>
                  <a:lumOff val="30000"/>
                  <a:alpha val="90000"/>
                </a:schemeClr>
              </a:solidFill>
              <a:ln w="19050">
                <a:solidFill>
                  <a:schemeClr val="accent3">
                    <a:lumMod val="70000"/>
                    <a:lumOff val="30000"/>
                    <a:lumMod val="75000"/>
                  </a:schemeClr>
                </a:solidFill>
              </a:ln>
              <a:effectLst>
                <a:innerShdw blurRad="114300">
                  <a:schemeClr val="accent3">
                    <a:lumMod val="70000"/>
                    <a:lumOff val="30000"/>
                    <a:lumMod val="75000"/>
                  </a:schemeClr>
                </a:innerShdw>
              </a:effectLst>
              <a:scene3d>
                <a:camera prst="orthographicFront"/>
                <a:lightRig rig="threePt" dir="t"/>
              </a:scene3d>
              <a:sp3d contourW="19050" prstMaterial="flat">
                <a:contourClr>
                  <a:schemeClr val="accent3">
                    <a:lumMod val="70000"/>
                    <a:lumOff val="30000"/>
                    <a:lumMod val="75000"/>
                  </a:schemeClr>
                </a:contourClr>
              </a:sp3d>
            </c:spPr>
            <c:extLst>
              <c:ext xmlns:c16="http://schemas.microsoft.com/office/drawing/2014/chart" uri="{C3380CC4-5D6E-409C-BE32-E72D297353CC}">
                <c16:uniqueId val="{00000026-6C3F-47A6-BE21-DBEBAAD36C73}"/>
              </c:ext>
            </c:extLst>
          </c:dPt>
          <c:dPt>
            <c:idx val="39"/>
            <c:bubble3D val="0"/>
            <c:spPr>
              <a:solidFill>
                <a:schemeClr val="accent4">
                  <a:lumMod val="70000"/>
                  <a:lumOff val="30000"/>
                  <a:alpha val="90000"/>
                </a:schemeClr>
              </a:solidFill>
              <a:ln w="19050">
                <a:solidFill>
                  <a:schemeClr val="accent4">
                    <a:lumMod val="70000"/>
                    <a:lumOff val="30000"/>
                    <a:lumMod val="75000"/>
                  </a:schemeClr>
                </a:solidFill>
              </a:ln>
              <a:effectLst>
                <a:innerShdw blurRad="114300">
                  <a:schemeClr val="accent4">
                    <a:lumMod val="70000"/>
                    <a:lumOff val="30000"/>
                    <a:lumMod val="75000"/>
                  </a:schemeClr>
                </a:innerShdw>
              </a:effectLst>
              <a:scene3d>
                <a:camera prst="orthographicFront"/>
                <a:lightRig rig="threePt" dir="t"/>
              </a:scene3d>
              <a:sp3d contourW="19050" prstMaterial="flat">
                <a:contourClr>
                  <a:schemeClr val="accent4">
                    <a:lumMod val="70000"/>
                    <a:lumOff val="30000"/>
                    <a:lumMod val="75000"/>
                  </a:schemeClr>
                </a:contourClr>
              </a:sp3d>
            </c:spPr>
            <c:extLst>
              <c:ext xmlns:c16="http://schemas.microsoft.com/office/drawing/2014/chart" uri="{C3380CC4-5D6E-409C-BE32-E72D297353CC}">
                <c16:uniqueId val="{00000027-6C3F-47A6-BE21-DBEBAAD36C73}"/>
              </c:ext>
            </c:extLst>
          </c:dPt>
          <c:dPt>
            <c:idx val="40"/>
            <c:bubble3D val="0"/>
            <c:spPr>
              <a:solidFill>
                <a:schemeClr val="accent5">
                  <a:lumMod val="70000"/>
                  <a:lumOff val="30000"/>
                  <a:alpha val="90000"/>
                </a:schemeClr>
              </a:solidFill>
              <a:ln w="19050">
                <a:solidFill>
                  <a:schemeClr val="accent5">
                    <a:lumMod val="70000"/>
                    <a:lumOff val="30000"/>
                    <a:lumMod val="75000"/>
                  </a:schemeClr>
                </a:solidFill>
              </a:ln>
              <a:effectLst>
                <a:innerShdw blurRad="114300">
                  <a:schemeClr val="accent5">
                    <a:lumMod val="70000"/>
                    <a:lumOff val="30000"/>
                    <a:lumMod val="75000"/>
                  </a:schemeClr>
                </a:innerShdw>
              </a:effectLst>
              <a:scene3d>
                <a:camera prst="orthographicFront"/>
                <a:lightRig rig="threePt" dir="t"/>
              </a:scene3d>
              <a:sp3d contourW="19050" prstMaterial="flat">
                <a:contourClr>
                  <a:schemeClr val="accent5">
                    <a:lumMod val="70000"/>
                    <a:lumOff val="30000"/>
                    <a:lumMod val="75000"/>
                  </a:schemeClr>
                </a:contourClr>
              </a:sp3d>
            </c:spPr>
            <c:extLst>
              <c:ext xmlns:c16="http://schemas.microsoft.com/office/drawing/2014/chart" uri="{C3380CC4-5D6E-409C-BE32-E72D297353CC}">
                <c16:uniqueId val="{00000028-6C3F-47A6-BE21-DBEBAAD36C73}"/>
              </c:ext>
            </c:extLst>
          </c:dPt>
          <c:dPt>
            <c:idx val="41"/>
            <c:bubble3D val="0"/>
            <c:spPr>
              <a:solidFill>
                <a:schemeClr val="accent6">
                  <a:lumMod val="70000"/>
                  <a:lumOff val="30000"/>
                  <a:alpha val="90000"/>
                </a:schemeClr>
              </a:solidFill>
              <a:ln w="19050">
                <a:solidFill>
                  <a:schemeClr val="accent6">
                    <a:lumMod val="70000"/>
                    <a:lumOff val="30000"/>
                    <a:lumMod val="75000"/>
                  </a:schemeClr>
                </a:solidFill>
              </a:ln>
              <a:effectLst>
                <a:innerShdw blurRad="114300">
                  <a:schemeClr val="accent6">
                    <a:lumMod val="70000"/>
                    <a:lumOff val="30000"/>
                    <a:lumMod val="75000"/>
                  </a:schemeClr>
                </a:innerShdw>
              </a:effectLst>
              <a:scene3d>
                <a:camera prst="orthographicFront"/>
                <a:lightRig rig="threePt" dir="t"/>
              </a:scene3d>
              <a:sp3d contourW="19050" prstMaterial="flat">
                <a:contourClr>
                  <a:schemeClr val="accent6">
                    <a:lumMod val="70000"/>
                    <a:lumOff val="30000"/>
                    <a:lumMod val="75000"/>
                  </a:schemeClr>
                </a:contourClr>
              </a:sp3d>
            </c:spPr>
            <c:extLst>
              <c:ext xmlns:c16="http://schemas.microsoft.com/office/drawing/2014/chart" uri="{C3380CC4-5D6E-409C-BE32-E72D297353CC}">
                <c16:uniqueId val="{00000029-6C3F-47A6-BE21-DBEBAAD36C73}"/>
              </c:ext>
            </c:extLst>
          </c:dPt>
          <c:dPt>
            <c:idx val="42"/>
            <c:bubble3D val="0"/>
            <c:spPr>
              <a:solidFill>
                <a:schemeClr val="accent1">
                  <a:lumMod val="70000"/>
                  <a:alpha val="90000"/>
                </a:schemeClr>
              </a:solidFill>
              <a:ln w="19050">
                <a:solidFill>
                  <a:schemeClr val="accent1">
                    <a:lumMod val="70000"/>
                    <a:lumMod val="75000"/>
                  </a:schemeClr>
                </a:solidFill>
              </a:ln>
              <a:effectLst>
                <a:innerShdw blurRad="114300">
                  <a:schemeClr val="accent1">
                    <a:lumMod val="70000"/>
                    <a:lumMod val="75000"/>
                  </a:schemeClr>
                </a:innerShdw>
              </a:effectLst>
              <a:scene3d>
                <a:camera prst="orthographicFront"/>
                <a:lightRig rig="threePt" dir="t"/>
              </a:scene3d>
              <a:sp3d contourW="19050" prstMaterial="flat">
                <a:contourClr>
                  <a:schemeClr val="accent1">
                    <a:lumMod val="70000"/>
                    <a:lumMod val="75000"/>
                  </a:schemeClr>
                </a:contourClr>
              </a:sp3d>
            </c:spPr>
            <c:extLst>
              <c:ext xmlns:c16="http://schemas.microsoft.com/office/drawing/2014/chart" uri="{C3380CC4-5D6E-409C-BE32-E72D297353CC}">
                <c16:uniqueId val="{0000002A-6C3F-47A6-BE21-DBEBAAD36C73}"/>
              </c:ext>
            </c:extLst>
          </c:dPt>
          <c:dPt>
            <c:idx val="43"/>
            <c:bubble3D val="0"/>
            <c:spPr>
              <a:solidFill>
                <a:schemeClr val="accent2">
                  <a:lumMod val="70000"/>
                  <a:alpha val="90000"/>
                </a:schemeClr>
              </a:solidFill>
              <a:ln w="19050">
                <a:solidFill>
                  <a:schemeClr val="accent2">
                    <a:lumMod val="70000"/>
                    <a:lumMod val="75000"/>
                  </a:schemeClr>
                </a:solidFill>
              </a:ln>
              <a:effectLst>
                <a:innerShdw blurRad="114300">
                  <a:schemeClr val="accent2">
                    <a:lumMod val="70000"/>
                    <a:lumMod val="75000"/>
                  </a:schemeClr>
                </a:innerShdw>
              </a:effectLst>
              <a:scene3d>
                <a:camera prst="orthographicFront"/>
                <a:lightRig rig="threePt" dir="t"/>
              </a:scene3d>
              <a:sp3d contourW="19050" prstMaterial="flat">
                <a:contourClr>
                  <a:schemeClr val="accent2">
                    <a:lumMod val="70000"/>
                    <a:lumMod val="75000"/>
                  </a:schemeClr>
                </a:contourClr>
              </a:sp3d>
            </c:spPr>
            <c:extLst>
              <c:ext xmlns:c16="http://schemas.microsoft.com/office/drawing/2014/chart" uri="{C3380CC4-5D6E-409C-BE32-E72D297353CC}">
                <c16:uniqueId val="{0000002B-6C3F-47A6-BE21-DBEBAAD36C73}"/>
              </c:ext>
            </c:extLst>
          </c:dPt>
          <c:dPt>
            <c:idx val="44"/>
            <c:bubble3D val="0"/>
            <c:spPr>
              <a:solidFill>
                <a:schemeClr val="accent3">
                  <a:lumMod val="70000"/>
                  <a:alpha val="90000"/>
                </a:schemeClr>
              </a:solidFill>
              <a:ln w="19050">
                <a:solidFill>
                  <a:schemeClr val="accent3">
                    <a:lumMod val="70000"/>
                    <a:lumMod val="75000"/>
                  </a:schemeClr>
                </a:solidFill>
              </a:ln>
              <a:effectLst>
                <a:innerShdw blurRad="114300">
                  <a:schemeClr val="accent3">
                    <a:lumMod val="70000"/>
                    <a:lumMod val="75000"/>
                  </a:schemeClr>
                </a:innerShdw>
              </a:effectLst>
              <a:scene3d>
                <a:camera prst="orthographicFront"/>
                <a:lightRig rig="threePt" dir="t"/>
              </a:scene3d>
              <a:sp3d contourW="19050" prstMaterial="flat">
                <a:contourClr>
                  <a:schemeClr val="accent3">
                    <a:lumMod val="70000"/>
                    <a:lumMod val="75000"/>
                  </a:schemeClr>
                </a:contourClr>
              </a:sp3d>
            </c:spPr>
            <c:extLst>
              <c:ext xmlns:c16="http://schemas.microsoft.com/office/drawing/2014/chart" uri="{C3380CC4-5D6E-409C-BE32-E72D297353CC}">
                <c16:uniqueId val="{0000002C-6C3F-47A6-BE21-DBEBAAD36C73}"/>
              </c:ext>
            </c:extLst>
          </c:dPt>
          <c:dPt>
            <c:idx val="45"/>
            <c:bubble3D val="0"/>
            <c:spPr>
              <a:solidFill>
                <a:schemeClr val="accent4">
                  <a:lumMod val="70000"/>
                  <a:alpha val="90000"/>
                </a:schemeClr>
              </a:solidFill>
              <a:ln w="19050">
                <a:solidFill>
                  <a:schemeClr val="accent4">
                    <a:lumMod val="70000"/>
                    <a:lumMod val="75000"/>
                  </a:schemeClr>
                </a:solidFill>
              </a:ln>
              <a:effectLst>
                <a:innerShdw blurRad="114300">
                  <a:schemeClr val="accent4">
                    <a:lumMod val="70000"/>
                    <a:lumMod val="75000"/>
                  </a:schemeClr>
                </a:innerShdw>
              </a:effectLst>
              <a:scene3d>
                <a:camera prst="orthographicFront"/>
                <a:lightRig rig="threePt" dir="t"/>
              </a:scene3d>
              <a:sp3d contourW="19050" prstMaterial="flat">
                <a:contourClr>
                  <a:schemeClr val="accent4">
                    <a:lumMod val="70000"/>
                    <a:lumMod val="75000"/>
                  </a:schemeClr>
                </a:contourClr>
              </a:sp3d>
            </c:spPr>
            <c:extLst>
              <c:ext xmlns:c16="http://schemas.microsoft.com/office/drawing/2014/chart" uri="{C3380CC4-5D6E-409C-BE32-E72D297353CC}">
                <c16:uniqueId val="{0000002D-6C3F-47A6-BE21-DBEBAAD36C73}"/>
              </c:ext>
            </c:extLst>
          </c:dPt>
          <c:dPt>
            <c:idx val="46"/>
            <c:bubble3D val="0"/>
            <c:spPr>
              <a:solidFill>
                <a:schemeClr val="accent5">
                  <a:lumMod val="70000"/>
                  <a:alpha val="90000"/>
                </a:schemeClr>
              </a:solidFill>
              <a:ln w="19050">
                <a:solidFill>
                  <a:schemeClr val="accent5">
                    <a:lumMod val="70000"/>
                    <a:lumMod val="75000"/>
                  </a:schemeClr>
                </a:solidFill>
              </a:ln>
              <a:effectLst>
                <a:innerShdw blurRad="114300">
                  <a:schemeClr val="accent5">
                    <a:lumMod val="70000"/>
                    <a:lumMod val="75000"/>
                  </a:schemeClr>
                </a:innerShdw>
              </a:effectLst>
              <a:scene3d>
                <a:camera prst="orthographicFront"/>
                <a:lightRig rig="threePt" dir="t"/>
              </a:scene3d>
              <a:sp3d contourW="19050" prstMaterial="flat">
                <a:contourClr>
                  <a:schemeClr val="accent5">
                    <a:lumMod val="70000"/>
                    <a:lumMod val="75000"/>
                  </a:schemeClr>
                </a:contourClr>
              </a:sp3d>
            </c:spPr>
            <c:extLst>
              <c:ext xmlns:c16="http://schemas.microsoft.com/office/drawing/2014/chart" uri="{C3380CC4-5D6E-409C-BE32-E72D297353CC}">
                <c16:uniqueId val="{0000002E-6C3F-47A6-BE21-DBEBAAD36C73}"/>
              </c:ext>
            </c:extLst>
          </c:dPt>
          <c:dPt>
            <c:idx val="47"/>
            <c:bubble3D val="0"/>
            <c:spPr>
              <a:solidFill>
                <a:schemeClr val="accent6">
                  <a:lumMod val="70000"/>
                  <a:alpha val="90000"/>
                </a:schemeClr>
              </a:solidFill>
              <a:ln w="19050">
                <a:solidFill>
                  <a:schemeClr val="accent6">
                    <a:lumMod val="70000"/>
                    <a:lumMod val="75000"/>
                  </a:schemeClr>
                </a:solidFill>
              </a:ln>
              <a:effectLst>
                <a:innerShdw blurRad="114300">
                  <a:schemeClr val="accent6">
                    <a:lumMod val="70000"/>
                    <a:lumMod val="75000"/>
                  </a:schemeClr>
                </a:innerShdw>
              </a:effectLst>
              <a:scene3d>
                <a:camera prst="orthographicFront"/>
                <a:lightRig rig="threePt" dir="t"/>
              </a:scene3d>
              <a:sp3d contourW="19050" prstMaterial="flat">
                <a:contourClr>
                  <a:schemeClr val="accent6">
                    <a:lumMod val="70000"/>
                    <a:lumMod val="75000"/>
                  </a:schemeClr>
                </a:contourClr>
              </a:sp3d>
            </c:spPr>
            <c:extLst>
              <c:ext xmlns:c16="http://schemas.microsoft.com/office/drawing/2014/chart" uri="{C3380CC4-5D6E-409C-BE32-E72D297353CC}">
                <c16:uniqueId val="{0000002F-6C3F-47A6-BE21-DBEBAAD36C73}"/>
              </c:ext>
            </c:extLst>
          </c:dPt>
          <c:dPt>
            <c:idx val="48"/>
            <c:bubble3D val="0"/>
            <c:spPr>
              <a:solidFill>
                <a:schemeClr val="accent1">
                  <a:lumMod val="50000"/>
                  <a:lumOff val="50000"/>
                  <a:alpha val="90000"/>
                </a:schemeClr>
              </a:solidFill>
              <a:ln w="19050">
                <a:solidFill>
                  <a:schemeClr val="accent1">
                    <a:lumMod val="50000"/>
                    <a:lumOff val="50000"/>
                    <a:lumMod val="75000"/>
                  </a:schemeClr>
                </a:solidFill>
              </a:ln>
              <a:effectLst>
                <a:innerShdw blurRad="114300">
                  <a:schemeClr val="accent1">
                    <a:lumMod val="50000"/>
                    <a:lumOff val="50000"/>
                    <a:lumMod val="75000"/>
                  </a:schemeClr>
                </a:innerShdw>
              </a:effectLst>
              <a:scene3d>
                <a:camera prst="orthographicFront"/>
                <a:lightRig rig="threePt" dir="t"/>
              </a:scene3d>
              <a:sp3d contourW="19050" prstMaterial="flat">
                <a:contourClr>
                  <a:schemeClr val="accent1">
                    <a:lumMod val="50000"/>
                    <a:lumOff val="50000"/>
                    <a:lumMod val="75000"/>
                  </a:schemeClr>
                </a:contourClr>
              </a:sp3d>
            </c:spPr>
            <c:extLst>
              <c:ext xmlns:c16="http://schemas.microsoft.com/office/drawing/2014/chart" uri="{C3380CC4-5D6E-409C-BE32-E72D297353CC}">
                <c16:uniqueId val="{00000030-6C3F-47A6-BE21-DBEBAAD36C73}"/>
              </c:ext>
            </c:extLst>
          </c:dPt>
          <c:dPt>
            <c:idx val="49"/>
            <c:bubble3D val="0"/>
            <c:spPr>
              <a:solidFill>
                <a:schemeClr val="accent2">
                  <a:lumMod val="50000"/>
                  <a:lumOff val="50000"/>
                  <a:alpha val="90000"/>
                </a:schemeClr>
              </a:solidFill>
              <a:ln w="19050">
                <a:solidFill>
                  <a:schemeClr val="accent2">
                    <a:lumMod val="50000"/>
                    <a:lumOff val="50000"/>
                    <a:lumMod val="75000"/>
                  </a:schemeClr>
                </a:solidFill>
              </a:ln>
              <a:effectLst>
                <a:innerShdw blurRad="114300">
                  <a:schemeClr val="accent2">
                    <a:lumMod val="50000"/>
                    <a:lumOff val="50000"/>
                    <a:lumMod val="75000"/>
                  </a:schemeClr>
                </a:innerShdw>
              </a:effectLst>
              <a:scene3d>
                <a:camera prst="orthographicFront"/>
                <a:lightRig rig="threePt" dir="t"/>
              </a:scene3d>
              <a:sp3d contourW="19050" prstMaterial="flat">
                <a:contourClr>
                  <a:schemeClr val="accent2">
                    <a:lumMod val="50000"/>
                    <a:lumOff val="50000"/>
                    <a:lumMod val="75000"/>
                  </a:schemeClr>
                </a:contourClr>
              </a:sp3d>
            </c:spPr>
            <c:extLst>
              <c:ext xmlns:c16="http://schemas.microsoft.com/office/drawing/2014/chart" uri="{C3380CC4-5D6E-409C-BE32-E72D297353CC}">
                <c16:uniqueId val="{00000031-6C3F-47A6-BE21-DBEBAAD36C73}"/>
              </c:ext>
            </c:extLst>
          </c:dPt>
          <c:dPt>
            <c:idx val="50"/>
            <c:bubble3D val="0"/>
            <c:spPr>
              <a:solidFill>
                <a:schemeClr val="accent3">
                  <a:lumMod val="50000"/>
                  <a:lumOff val="50000"/>
                  <a:alpha val="90000"/>
                </a:schemeClr>
              </a:solidFill>
              <a:ln w="19050">
                <a:solidFill>
                  <a:schemeClr val="accent3">
                    <a:lumMod val="50000"/>
                    <a:lumOff val="50000"/>
                    <a:lumMod val="75000"/>
                  </a:schemeClr>
                </a:solidFill>
              </a:ln>
              <a:effectLst>
                <a:innerShdw blurRad="114300">
                  <a:schemeClr val="accent3">
                    <a:lumMod val="50000"/>
                    <a:lumOff val="50000"/>
                    <a:lumMod val="75000"/>
                  </a:schemeClr>
                </a:innerShdw>
              </a:effectLst>
              <a:scene3d>
                <a:camera prst="orthographicFront"/>
                <a:lightRig rig="threePt" dir="t"/>
              </a:scene3d>
              <a:sp3d contourW="19050" prstMaterial="flat">
                <a:contourClr>
                  <a:schemeClr val="accent3">
                    <a:lumMod val="50000"/>
                    <a:lumOff val="50000"/>
                    <a:lumMod val="75000"/>
                  </a:schemeClr>
                </a:contourClr>
              </a:sp3d>
            </c:spPr>
            <c:extLst>
              <c:ext xmlns:c16="http://schemas.microsoft.com/office/drawing/2014/chart" uri="{C3380CC4-5D6E-409C-BE32-E72D297353CC}">
                <c16:uniqueId val="{00000032-6C3F-47A6-BE21-DBEBAAD36C73}"/>
              </c:ext>
            </c:extLst>
          </c:dPt>
          <c:dPt>
            <c:idx val="51"/>
            <c:bubble3D val="0"/>
            <c:spPr>
              <a:solidFill>
                <a:schemeClr val="accent4">
                  <a:lumMod val="50000"/>
                  <a:lumOff val="50000"/>
                  <a:alpha val="90000"/>
                </a:schemeClr>
              </a:solidFill>
              <a:ln w="19050">
                <a:solidFill>
                  <a:schemeClr val="accent4">
                    <a:lumMod val="50000"/>
                    <a:lumOff val="50000"/>
                    <a:lumMod val="75000"/>
                  </a:schemeClr>
                </a:solidFill>
              </a:ln>
              <a:effectLst>
                <a:innerShdw blurRad="114300">
                  <a:schemeClr val="accent4">
                    <a:lumMod val="50000"/>
                    <a:lumOff val="50000"/>
                    <a:lumMod val="75000"/>
                  </a:schemeClr>
                </a:innerShdw>
              </a:effectLst>
              <a:scene3d>
                <a:camera prst="orthographicFront"/>
                <a:lightRig rig="threePt" dir="t"/>
              </a:scene3d>
              <a:sp3d contourW="19050" prstMaterial="flat">
                <a:contourClr>
                  <a:schemeClr val="accent4">
                    <a:lumMod val="50000"/>
                    <a:lumOff val="50000"/>
                    <a:lumMod val="75000"/>
                  </a:schemeClr>
                </a:contourClr>
              </a:sp3d>
            </c:spPr>
            <c:extLst>
              <c:ext xmlns:c16="http://schemas.microsoft.com/office/drawing/2014/chart" uri="{C3380CC4-5D6E-409C-BE32-E72D297353CC}">
                <c16:uniqueId val="{00000033-6C3F-47A6-BE21-DBEBAAD36C73}"/>
              </c:ext>
            </c:extLst>
          </c:dPt>
          <c:dPt>
            <c:idx val="52"/>
            <c:bubble3D val="0"/>
            <c:spPr>
              <a:solidFill>
                <a:schemeClr val="accent5">
                  <a:lumMod val="50000"/>
                  <a:lumOff val="50000"/>
                  <a:alpha val="90000"/>
                </a:schemeClr>
              </a:solidFill>
              <a:ln w="19050">
                <a:solidFill>
                  <a:schemeClr val="accent5">
                    <a:lumMod val="50000"/>
                    <a:lumOff val="50000"/>
                    <a:lumMod val="75000"/>
                  </a:schemeClr>
                </a:solidFill>
              </a:ln>
              <a:effectLst>
                <a:innerShdw blurRad="114300">
                  <a:schemeClr val="accent5">
                    <a:lumMod val="50000"/>
                    <a:lumOff val="50000"/>
                    <a:lumMod val="75000"/>
                  </a:schemeClr>
                </a:innerShdw>
              </a:effectLst>
              <a:scene3d>
                <a:camera prst="orthographicFront"/>
                <a:lightRig rig="threePt" dir="t"/>
              </a:scene3d>
              <a:sp3d contourW="19050" prstMaterial="flat">
                <a:contourClr>
                  <a:schemeClr val="accent5">
                    <a:lumMod val="50000"/>
                    <a:lumOff val="50000"/>
                    <a:lumMod val="75000"/>
                  </a:schemeClr>
                </a:contourClr>
              </a:sp3d>
            </c:spPr>
            <c:extLst>
              <c:ext xmlns:c16="http://schemas.microsoft.com/office/drawing/2014/chart" uri="{C3380CC4-5D6E-409C-BE32-E72D297353CC}">
                <c16:uniqueId val="{00000034-6C3F-47A6-BE21-DBEBAAD36C73}"/>
              </c:ext>
            </c:extLst>
          </c:dPt>
          <c:dPt>
            <c:idx val="53"/>
            <c:bubble3D val="0"/>
            <c:spPr>
              <a:solidFill>
                <a:schemeClr val="accent6">
                  <a:lumMod val="50000"/>
                  <a:lumOff val="50000"/>
                  <a:alpha val="90000"/>
                </a:schemeClr>
              </a:solidFill>
              <a:ln w="19050">
                <a:solidFill>
                  <a:schemeClr val="accent6">
                    <a:lumMod val="50000"/>
                    <a:lumOff val="50000"/>
                    <a:lumMod val="75000"/>
                  </a:schemeClr>
                </a:solidFill>
              </a:ln>
              <a:effectLst>
                <a:innerShdw blurRad="114300">
                  <a:schemeClr val="accent6">
                    <a:lumMod val="50000"/>
                    <a:lumOff val="50000"/>
                    <a:lumMod val="75000"/>
                  </a:schemeClr>
                </a:innerShdw>
              </a:effectLst>
              <a:scene3d>
                <a:camera prst="orthographicFront"/>
                <a:lightRig rig="threePt" dir="t"/>
              </a:scene3d>
              <a:sp3d contourW="19050" prstMaterial="flat">
                <a:contourClr>
                  <a:schemeClr val="accent6">
                    <a:lumMod val="50000"/>
                    <a:lumOff val="50000"/>
                    <a:lumMod val="75000"/>
                  </a:schemeClr>
                </a:contourClr>
              </a:sp3d>
            </c:spPr>
            <c:extLst>
              <c:ext xmlns:c16="http://schemas.microsoft.com/office/drawing/2014/chart" uri="{C3380CC4-5D6E-409C-BE32-E72D297353CC}">
                <c16:uniqueId val="{00000035-6C3F-47A6-BE21-DBEBAAD36C73}"/>
              </c:ext>
            </c:extLst>
          </c:dPt>
          <c:dPt>
            <c:idx val="54"/>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36-6C3F-47A6-BE21-DBEBAAD36C73}"/>
              </c:ext>
            </c:extLst>
          </c:dPt>
          <c:dPt>
            <c:idx val="55"/>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37-6C3F-47A6-BE21-DBEBAAD36C73}"/>
              </c:ext>
            </c:extLst>
          </c:dPt>
          <c:dPt>
            <c:idx val="56"/>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38-6C3F-47A6-BE21-DBEBAAD36C73}"/>
              </c:ext>
            </c:extLst>
          </c:dPt>
          <c:dPt>
            <c:idx val="57"/>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39-6C3F-47A6-BE21-DBEBAAD36C73}"/>
              </c:ext>
            </c:extLst>
          </c:dPt>
          <c:dPt>
            <c:idx val="58"/>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3A-6C3F-47A6-BE21-DBEBAAD36C73}"/>
              </c:ext>
            </c:extLst>
          </c:dPt>
          <c:dPt>
            <c:idx val="59"/>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3B-6C3F-47A6-BE21-DBEBAAD36C73}"/>
              </c:ext>
            </c:extLst>
          </c:dPt>
          <c:dPt>
            <c:idx val="60"/>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3C-6C3F-47A6-BE21-DBEBAAD36C73}"/>
              </c:ext>
            </c:extLst>
          </c:dPt>
          <c:dPt>
            <c:idx val="61"/>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3D-6C3F-47A6-BE21-DBEBAAD36C73}"/>
              </c:ext>
            </c:extLst>
          </c:dPt>
          <c:dPt>
            <c:idx val="62"/>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3E-6C3F-47A6-BE21-DBEBAAD36C73}"/>
              </c:ext>
            </c:extLst>
          </c:dPt>
          <c:dPt>
            <c:idx val="63"/>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3F-6C3F-47A6-BE21-DBEBAAD36C73}"/>
              </c:ext>
            </c:extLst>
          </c:dPt>
          <c:dPt>
            <c:idx val="64"/>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40-6C3F-47A6-BE21-DBEBAAD36C73}"/>
              </c:ext>
            </c:extLst>
          </c:dPt>
          <c:dPt>
            <c:idx val="65"/>
            <c:bubble3D val="0"/>
            <c:spPr>
              <a:solidFill>
                <a:schemeClr val="accent6">
                  <a:lumMod val="60000"/>
                  <a:alpha val="90000"/>
                </a:schemeClr>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41-6C3F-47A6-BE21-DBEBAAD36C73}"/>
              </c:ext>
            </c:extLst>
          </c:dPt>
          <c:dPt>
            <c:idx val="66"/>
            <c:bubble3D val="0"/>
            <c:spPr>
              <a:solidFill>
                <a:schemeClr val="accent1">
                  <a:lumMod val="80000"/>
                  <a:lumOff val="20000"/>
                  <a:alpha val="90000"/>
                </a:schemeClr>
              </a:solidFill>
              <a:ln w="19050">
                <a:solidFill>
                  <a:schemeClr val="accent1">
                    <a:lumMod val="80000"/>
                    <a:lumOff val="20000"/>
                    <a:lumMod val="75000"/>
                  </a:schemeClr>
                </a:solidFill>
              </a:ln>
              <a:effectLst>
                <a:innerShdw blurRad="114300">
                  <a:schemeClr val="accent1">
                    <a:lumMod val="80000"/>
                    <a:lumOff val="20000"/>
                    <a:lumMod val="75000"/>
                  </a:schemeClr>
                </a:innerShdw>
              </a:effectLst>
              <a:scene3d>
                <a:camera prst="orthographicFront"/>
                <a:lightRig rig="threePt" dir="t"/>
              </a:scene3d>
              <a:sp3d contourW="19050" prstMaterial="flat">
                <a:contourClr>
                  <a:schemeClr val="accent1">
                    <a:lumMod val="80000"/>
                    <a:lumOff val="20000"/>
                    <a:lumMod val="75000"/>
                  </a:schemeClr>
                </a:contourClr>
              </a:sp3d>
            </c:spPr>
            <c:extLst>
              <c:ext xmlns:c16="http://schemas.microsoft.com/office/drawing/2014/chart" uri="{C3380CC4-5D6E-409C-BE32-E72D297353CC}">
                <c16:uniqueId val="{00000042-6C3F-47A6-BE21-DBEBAAD36C73}"/>
              </c:ext>
            </c:extLst>
          </c:dPt>
          <c:dPt>
            <c:idx val="67"/>
            <c:bubble3D val="0"/>
            <c:spPr>
              <a:solidFill>
                <a:schemeClr val="accent2">
                  <a:lumMod val="80000"/>
                  <a:lumOff val="20000"/>
                  <a:alpha val="90000"/>
                </a:schemeClr>
              </a:solidFill>
              <a:ln w="19050">
                <a:solidFill>
                  <a:schemeClr val="accent2">
                    <a:lumMod val="80000"/>
                    <a:lumOff val="20000"/>
                    <a:lumMod val="75000"/>
                  </a:schemeClr>
                </a:solidFill>
              </a:ln>
              <a:effectLst>
                <a:innerShdw blurRad="114300">
                  <a:schemeClr val="accent2">
                    <a:lumMod val="80000"/>
                    <a:lumOff val="20000"/>
                    <a:lumMod val="75000"/>
                  </a:schemeClr>
                </a:innerShdw>
              </a:effectLst>
              <a:scene3d>
                <a:camera prst="orthographicFront"/>
                <a:lightRig rig="threePt" dir="t"/>
              </a:scene3d>
              <a:sp3d contourW="19050" prstMaterial="flat">
                <a:contourClr>
                  <a:schemeClr val="accent2">
                    <a:lumMod val="80000"/>
                    <a:lumOff val="20000"/>
                    <a:lumMod val="75000"/>
                  </a:schemeClr>
                </a:contourClr>
              </a:sp3d>
            </c:spPr>
            <c:extLst>
              <c:ext xmlns:c16="http://schemas.microsoft.com/office/drawing/2014/chart" uri="{C3380CC4-5D6E-409C-BE32-E72D297353CC}">
                <c16:uniqueId val="{00000043-6C3F-47A6-BE21-DBEBAAD36C73}"/>
              </c:ext>
            </c:extLst>
          </c:dPt>
          <c:dPt>
            <c:idx val="68"/>
            <c:bubble3D val="0"/>
            <c:spPr>
              <a:solidFill>
                <a:schemeClr val="accent3">
                  <a:lumMod val="80000"/>
                  <a:lumOff val="20000"/>
                  <a:alpha val="90000"/>
                </a:schemeClr>
              </a:solidFill>
              <a:ln w="19050">
                <a:solidFill>
                  <a:schemeClr val="accent3">
                    <a:lumMod val="80000"/>
                    <a:lumOff val="20000"/>
                    <a:lumMod val="75000"/>
                  </a:schemeClr>
                </a:solidFill>
              </a:ln>
              <a:effectLst>
                <a:innerShdw blurRad="114300">
                  <a:schemeClr val="accent3">
                    <a:lumMod val="80000"/>
                    <a:lumOff val="20000"/>
                    <a:lumMod val="75000"/>
                  </a:schemeClr>
                </a:innerShdw>
              </a:effectLst>
              <a:scene3d>
                <a:camera prst="orthographicFront"/>
                <a:lightRig rig="threePt" dir="t"/>
              </a:scene3d>
              <a:sp3d contourW="19050" prstMaterial="flat">
                <a:contourClr>
                  <a:schemeClr val="accent3">
                    <a:lumMod val="80000"/>
                    <a:lumOff val="20000"/>
                    <a:lumMod val="75000"/>
                  </a:schemeClr>
                </a:contourClr>
              </a:sp3d>
            </c:spPr>
            <c:extLst>
              <c:ext xmlns:c16="http://schemas.microsoft.com/office/drawing/2014/chart" uri="{C3380CC4-5D6E-409C-BE32-E72D297353CC}">
                <c16:uniqueId val="{00000044-6C3F-47A6-BE21-DBEBAAD36C73}"/>
              </c:ext>
            </c:extLst>
          </c:dPt>
          <c:dPt>
            <c:idx val="69"/>
            <c:bubble3D val="0"/>
            <c:spPr>
              <a:solidFill>
                <a:schemeClr val="accent4">
                  <a:lumMod val="80000"/>
                  <a:lumOff val="20000"/>
                  <a:alpha val="90000"/>
                </a:schemeClr>
              </a:solidFill>
              <a:ln w="19050">
                <a:solidFill>
                  <a:schemeClr val="accent4">
                    <a:lumMod val="80000"/>
                    <a:lumOff val="20000"/>
                    <a:lumMod val="75000"/>
                  </a:schemeClr>
                </a:solidFill>
              </a:ln>
              <a:effectLst>
                <a:innerShdw blurRad="114300">
                  <a:schemeClr val="accent4">
                    <a:lumMod val="80000"/>
                    <a:lumOff val="20000"/>
                    <a:lumMod val="75000"/>
                  </a:schemeClr>
                </a:innerShdw>
              </a:effectLst>
              <a:scene3d>
                <a:camera prst="orthographicFront"/>
                <a:lightRig rig="threePt" dir="t"/>
              </a:scene3d>
              <a:sp3d contourW="19050" prstMaterial="flat">
                <a:contourClr>
                  <a:schemeClr val="accent4">
                    <a:lumMod val="80000"/>
                    <a:lumOff val="20000"/>
                    <a:lumMod val="75000"/>
                  </a:schemeClr>
                </a:contourClr>
              </a:sp3d>
            </c:spPr>
            <c:extLst>
              <c:ext xmlns:c16="http://schemas.microsoft.com/office/drawing/2014/chart" uri="{C3380CC4-5D6E-409C-BE32-E72D297353CC}">
                <c16:uniqueId val="{00000045-6C3F-47A6-BE21-DBEBAAD36C73}"/>
              </c:ext>
            </c:extLst>
          </c:dPt>
          <c:dPt>
            <c:idx val="70"/>
            <c:bubble3D val="0"/>
            <c:spPr>
              <a:solidFill>
                <a:schemeClr val="accent5">
                  <a:lumMod val="80000"/>
                  <a:lumOff val="20000"/>
                  <a:alpha val="90000"/>
                </a:schemeClr>
              </a:solidFill>
              <a:ln w="19050">
                <a:solidFill>
                  <a:schemeClr val="accent5">
                    <a:lumMod val="80000"/>
                    <a:lumOff val="20000"/>
                    <a:lumMod val="75000"/>
                  </a:schemeClr>
                </a:solidFill>
              </a:ln>
              <a:effectLst>
                <a:innerShdw blurRad="114300">
                  <a:schemeClr val="accent5">
                    <a:lumMod val="80000"/>
                    <a:lumOff val="20000"/>
                    <a:lumMod val="75000"/>
                  </a:schemeClr>
                </a:innerShdw>
              </a:effectLst>
              <a:scene3d>
                <a:camera prst="orthographicFront"/>
                <a:lightRig rig="threePt" dir="t"/>
              </a:scene3d>
              <a:sp3d contourW="19050" prstMaterial="flat">
                <a:contourClr>
                  <a:schemeClr val="accent5">
                    <a:lumMod val="80000"/>
                    <a:lumOff val="20000"/>
                    <a:lumMod val="75000"/>
                  </a:schemeClr>
                </a:contourClr>
              </a:sp3d>
            </c:spPr>
            <c:extLst>
              <c:ext xmlns:c16="http://schemas.microsoft.com/office/drawing/2014/chart" uri="{C3380CC4-5D6E-409C-BE32-E72D297353CC}">
                <c16:uniqueId val="{00000046-6C3F-47A6-BE21-DBEBAAD36C73}"/>
              </c:ext>
            </c:extLst>
          </c:dPt>
          <c:dPt>
            <c:idx val="71"/>
            <c:bubble3D val="0"/>
            <c:spPr>
              <a:solidFill>
                <a:schemeClr val="accent6">
                  <a:lumMod val="80000"/>
                  <a:lumOff val="20000"/>
                  <a:alpha val="90000"/>
                </a:schemeClr>
              </a:solidFill>
              <a:ln w="19050">
                <a:solidFill>
                  <a:schemeClr val="accent6">
                    <a:lumMod val="80000"/>
                    <a:lumOff val="20000"/>
                    <a:lumMod val="75000"/>
                  </a:schemeClr>
                </a:solidFill>
              </a:ln>
              <a:effectLst>
                <a:innerShdw blurRad="114300">
                  <a:schemeClr val="accent6">
                    <a:lumMod val="80000"/>
                    <a:lumOff val="20000"/>
                    <a:lumMod val="75000"/>
                  </a:schemeClr>
                </a:innerShdw>
              </a:effectLst>
              <a:scene3d>
                <a:camera prst="orthographicFront"/>
                <a:lightRig rig="threePt" dir="t"/>
              </a:scene3d>
              <a:sp3d contourW="19050" prstMaterial="flat">
                <a:contourClr>
                  <a:schemeClr val="accent6">
                    <a:lumMod val="80000"/>
                    <a:lumOff val="20000"/>
                    <a:lumMod val="75000"/>
                  </a:schemeClr>
                </a:contourClr>
              </a:sp3d>
            </c:spPr>
            <c:extLst>
              <c:ext xmlns:c16="http://schemas.microsoft.com/office/drawing/2014/chart" uri="{C3380CC4-5D6E-409C-BE32-E72D297353CC}">
                <c16:uniqueId val="{00000047-6C3F-47A6-BE21-DBEBAAD36C73}"/>
              </c:ext>
            </c:extLst>
          </c:dPt>
          <c:dPt>
            <c:idx val="72"/>
            <c:bubble3D val="0"/>
            <c:spPr>
              <a:solidFill>
                <a:schemeClr val="accent1">
                  <a:lumMod val="80000"/>
                  <a:alpha val="90000"/>
                </a:schemeClr>
              </a:solidFill>
              <a:ln w="19050">
                <a:solidFill>
                  <a:schemeClr val="accent1">
                    <a:lumMod val="80000"/>
                    <a:lumMod val="75000"/>
                  </a:schemeClr>
                </a:solidFill>
              </a:ln>
              <a:effectLst>
                <a:innerShdw blurRad="114300">
                  <a:schemeClr val="accent1">
                    <a:lumMod val="80000"/>
                    <a:lumMod val="75000"/>
                  </a:schemeClr>
                </a:innerShdw>
              </a:effectLst>
              <a:scene3d>
                <a:camera prst="orthographicFront"/>
                <a:lightRig rig="threePt" dir="t"/>
              </a:scene3d>
              <a:sp3d contourW="19050" prstMaterial="flat">
                <a:contourClr>
                  <a:schemeClr val="accent1">
                    <a:lumMod val="80000"/>
                    <a:lumMod val="75000"/>
                  </a:schemeClr>
                </a:contourClr>
              </a:sp3d>
            </c:spPr>
            <c:extLst>
              <c:ext xmlns:c16="http://schemas.microsoft.com/office/drawing/2014/chart" uri="{C3380CC4-5D6E-409C-BE32-E72D297353CC}">
                <c16:uniqueId val="{00000048-6C3F-47A6-BE21-DBEBAAD36C73}"/>
              </c:ext>
            </c:extLst>
          </c:dPt>
          <c:dPt>
            <c:idx val="73"/>
            <c:bubble3D val="0"/>
            <c:spPr>
              <a:solidFill>
                <a:schemeClr val="accent2">
                  <a:lumMod val="80000"/>
                  <a:alpha val="90000"/>
                </a:schemeClr>
              </a:solidFill>
              <a:ln w="19050">
                <a:solidFill>
                  <a:schemeClr val="accent2">
                    <a:lumMod val="80000"/>
                    <a:lumMod val="75000"/>
                  </a:schemeClr>
                </a:solidFill>
              </a:ln>
              <a:effectLst>
                <a:innerShdw blurRad="114300">
                  <a:schemeClr val="accent2">
                    <a:lumMod val="80000"/>
                    <a:lumMod val="75000"/>
                  </a:schemeClr>
                </a:innerShdw>
              </a:effectLst>
              <a:scene3d>
                <a:camera prst="orthographicFront"/>
                <a:lightRig rig="threePt" dir="t"/>
              </a:scene3d>
              <a:sp3d contourW="19050" prstMaterial="flat">
                <a:contourClr>
                  <a:schemeClr val="accent2">
                    <a:lumMod val="80000"/>
                    <a:lumMod val="75000"/>
                  </a:schemeClr>
                </a:contourClr>
              </a:sp3d>
            </c:spPr>
            <c:extLst>
              <c:ext xmlns:c16="http://schemas.microsoft.com/office/drawing/2014/chart" uri="{C3380CC4-5D6E-409C-BE32-E72D297353CC}">
                <c16:uniqueId val="{00000049-6C3F-47A6-BE21-DBEBAAD36C73}"/>
              </c:ext>
            </c:extLst>
          </c:dPt>
          <c:dLbls>
            <c:dLbl>
              <c:idx val="0"/>
              <c:layout>
                <c:manualLayout>
                  <c:x val="-1.5645778970496696E-2"/>
                  <c:y val="6.1325103693426322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6C3F-47A6-BE21-DBEBAAD36C73}"/>
                </c:ext>
              </c:extLst>
            </c:dLbl>
            <c:dLbl>
              <c:idx val="1"/>
              <c:delete val="1"/>
              <c:extLst>
                <c:ext xmlns:c15="http://schemas.microsoft.com/office/drawing/2012/chart" uri="{CE6537A1-D6FC-4f65-9D91-7224C49458BB}">
                  <c15:layout/>
                </c:ext>
                <c:ext xmlns:c16="http://schemas.microsoft.com/office/drawing/2014/chart" uri="{C3380CC4-5D6E-409C-BE32-E72D297353CC}">
                  <c16:uniqueId val="{00000001-6C3F-47A6-BE21-DBEBAAD36C73}"/>
                </c:ext>
              </c:extLst>
            </c:dLbl>
            <c:dLbl>
              <c:idx val="2"/>
              <c:delete val="1"/>
              <c:extLst>
                <c:ext xmlns:c15="http://schemas.microsoft.com/office/drawing/2012/chart" uri="{CE6537A1-D6FC-4f65-9D91-7224C49458BB}">
                  <c15:layout/>
                </c:ext>
                <c:ext xmlns:c16="http://schemas.microsoft.com/office/drawing/2014/chart" uri="{C3380CC4-5D6E-409C-BE32-E72D297353CC}">
                  <c16:uniqueId val="{00000002-6C3F-47A6-BE21-DBEBAAD36C73}"/>
                </c:ext>
              </c:extLst>
            </c:dLbl>
            <c:dLbl>
              <c:idx val="3"/>
              <c:delete val="1"/>
              <c:extLst>
                <c:ext xmlns:c15="http://schemas.microsoft.com/office/drawing/2012/chart" uri="{CE6537A1-D6FC-4f65-9D91-7224C49458BB}">
                  <c15:layout/>
                </c:ext>
                <c:ext xmlns:c16="http://schemas.microsoft.com/office/drawing/2014/chart" uri="{C3380CC4-5D6E-409C-BE32-E72D297353CC}">
                  <c16:uniqueId val="{00000003-6C3F-47A6-BE21-DBEBAAD36C73}"/>
                </c:ext>
              </c:extLst>
            </c:dLbl>
            <c:dLbl>
              <c:idx val="4"/>
              <c:delete val="1"/>
              <c:extLst>
                <c:ext xmlns:c15="http://schemas.microsoft.com/office/drawing/2012/chart" uri="{CE6537A1-D6FC-4f65-9D91-7224C49458BB}">
                  <c15:layout/>
                </c:ext>
                <c:ext xmlns:c16="http://schemas.microsoft.com/office/drawing/2014/chart" uri="{C3380CC4-5D6E-409C-BE32-E72D297353CC}">
                  <c16:uniqueId val="{00000004-6C3F-47A6-BE21-DBEBAAD36C73}"/>
                </c:ext>
              </c:extLst>
            </c:dLbl>
            <c:dLbl>
              <c:idx val="5"/>
              <c:delete val="1"/>
              <c:extLst>
                <c:ext xmlns:c15="http://schemas.microsoft.com/office/drawing/2012/chart" uri="{CE6537A1-D6FC-4f65-9D91-7224C49458BB}">
                  <c15:layout/>
                </c:ext>
                <c:ext xmlns:c16="http://schemas.microsoft.com/office/drawing/2014/chart" uri="{C3380CC4-5D6E-409C-BE32-E72D297353CC}">
                  <c16:uniqueId val="{00000005-6C3F-47A6-BE21-DBEBAAD36C73}"/>
                </c:ext>
              </c:extLst>
            </c:dLbl>
            <c:dLbl>
              <c:idx val="6"/>
              <c:delete val="1"/>
              <c:extLst>
                <c:ext xmlns:c15="http://schemas.microsoft.com/office/drawing/2012/chart" uri="{CE6537A1-D6FC-4f65-9D91-7224C49458BB}">
                  <c15:layout/>
                </c:ext>
                <c:ext xmlns:c16="http://schemas.microsoft.com/office/drawing/2014/chart" uri="{C3380CC4-5D6E-409C-BE32-E72D297353CC}">
                  <c16:uniqueId val="{00000006-6C3F-47A6-BE21-DBEBAAD36C73}"/>
                </c:ext>
              </c:extLst>
            </c:dLbl>
            <c:dLbl>
              <c:idx val="7"/>
              <c:delete val="1"/>
              <c:extLst>
                <c:ext xmlns:c15="http://schemas.microsoft.com/office/drawing/2012/chart" uri="{CE6537A1-D6FC-4f65-9D91-7224C49458BB}">
                  <c15:layout/>
                </c:ext>
                <c:ext xmlns:c16="http://schemas.microsoft.com/office/drawing/2014/chart" uri="{C3380CC4-5D6E-409C-BE32-E72D297353CC}">
                  <c16:uniqueId val="{00000007-6C3F-47A6-BE21-DBEBAAD36C73}"/>
                </c:ext>
              </c:extLst>
            </c:dLbl>
            <c:dLbl>
              <c:idx val="8"/>
              <c:delete val="1"/>
              <c:extLst>
                <c:ext xmlns:c15="http://schemas.microsoft.com/office/drawing/2012/chart" uri="{CE6537A1-D6FC-4f65-9D91-7224C49458BB}">
                  <c15:layout/>
                </c:ext>
                <c:ext xmlns:c16="http://schemas.microsoft.com/office/drawing/2014/chart" uri="{C3380CC4-5D6E-409C-BE32-E72D297353CC}">
                  <c16:uniqueId val="{00000008-6C3F-47A6-BE21-DBEBAAD36C73}"/>
                </c:ext>
              </c:extLst>
            </c:dLbl>
            <c:dLbl>
              <c:idx val="9"/>
              <c:delete val="1"/>
              <c:extLst>
                <c:ext xmlns:c15="http://schemas.microsoft.com/office/drawing/2012/chart" uri="{CE6537A1-D6FC-4f65-9D91-7224C49458BB}">
                  <c15:layout/>
                </c:ext>
                <c:ext xmlns:c16="http://schemas.microsoft.com/office/drawing/2014/chart" uri="{C3380CC4-5D6E-409C-BE32-E72D297353CC}">
                  <c16:uniqueId val="{00000009-6C3F-47A6-BE21-DBEBAAD36C73}"/>
                </c:ext>
              </c:extLst>
            </c:dLbl>
            <c:dLbl>
              <c:idx val="10"/>
              <c:delete val="1"/>
              <c:extLst>
                <c:ext xmlns:c15="http://schemas.microsoft.com/office/drawing/2012/chart" uri="{CE6537A1-D6FC-4f65-9D91-7224C49458BB}">
                  <c15:layout/>
                </c:ext>
                <c:ext xmlns:c16="http://schemas.microsoft.com/office/drawing/2014/chart" uri="{C3380CC4-5D6E-409C-BE32-E72D297353CC}">
                  <c16:uniqueId val="{0000000A-6C3F-47A6-BE21-DBEBAAD36C73}"/>
                </c:ext>
              </c:extLst>
            </c:dLbl>
            <c:dLbl>
              <c:idx val="11"/>
              <c:delete val="1"/>
              <c:extLst>
                <c:ext xmlns:c15="http://schemas.microsoft.com/office/drawing/2012/chart" uri="{CE6537A1-D6FC-4f65-9D91-7224C49458BB}">
                  <c15:layout/>
                </c:ext>
                <c:ext xmlns:c16="http://schemas.microsoft.com/office/drawing/2014/chart" uri="{C3380CC4-5D6E-409C-BE32-E72D297353CC}">
                  <c16:uniqueId val="{0000000B-6C3F-47A6-BE21-DBEBAAD36C73}"/>
                </c:ext>
              </c:extLst>
            </c:dLbl>
            <c:dLbl>
              <c:idx val="12"/>
              <c:layout>
                <c:manualLayout>
                  <c:x val="7.5843378496078806E-2"/>
                  <c:y val="0.15544202705566521"/>
                </c:manualLayout>
              </c:layout>
              <c:spPr>
                <a:solidFill>
                  <a:schemeClr val="lt1">
                    <a:alpha val="90000"/>
                  </a:schemeClr>
                </a:solidFill>
                <a:ln w="12700" cap="flat" cmpd="sng" algn="ctr">
                  <a:solidFill>
                    <a:schemeClr val="accent1">
                      <a:lumMod val="80000"/>
                      <a:lumOff val="20000"/>
                    </a:schemeClr>
                  </a:solidFill>
                  <a:round/>
                </a:ln>
                <a:effectLst>
                  <a:outerShdw blurRad="50800" dist="38100" dir="2700000" algn="tl" rotWithShape="0">
                    <a:schemeClr val="accent1">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C-6C3F-47A6-BE21-DBEBAAD36C73}"/>
                </c:ext>
              </c:extLst>
            </c:dLbl>
            <c:dLbl>
              <c:idx val="13"/>
              <c:layout>
                <c:manualLayout>
                  <c:x val="-4.9071157382951806E-2"/>
                  <c:y val="0.20372374534285406"/>
                </c:manualLayout>
              </c:layout>
              <c:spPr>
                <a:solidFill>
                  <a:schemeClr val="lt1">
                    <a:alpha val="90000"/>
                  </a:schemeClr>
                </a:solidFill>
                <a:ln w="12700" cap="flat" cmpd="sng" algn="ctr">
                  <a:solidFill>
                    <a:schemeClr val="accent2">
                      <a:lumMod val="80000"/>
                      <a:lumOff val="20000"/>
                    </a:schemeClr>
                  </a:solidFill>
                  <a:round/>
                </a:ln>
                <a:effectLst>
                  <a:outerShdw blurRad="50800" dist="38100" dir="2700000" algn="tl" rotWithShape="0">
                    <a:schemeClr val="accent2">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6C3F-47A6-BE21-DBEBAAD36C73}"/>
                </c:ext>
              </c:extLst>
            </c:dLbl>
            <c:dLbl>
              <c:idx val="14"/>
              <c:delete val="1"/>
              <c:extLst>
                <c:ext xmlns:c15="http://schemas.microsoft.com/office/drawing/2012/chart" uri="{CE6537A1-D6FC-4f65-9D91-7224C49458BB}">
                  <c15:layout/>
                </c:ext>
                <c:ext xmlns:c16="http://schemas.microsoft.com/office/drawing/2014/chart" uri="{C3380CC4-5D6E-409C-BE32-E72D297353CC}">
                  <c16:uniqueId val="{0000000E-6C3F-47A6-BE21-DBEBAAD36C73}"/>
                </c:ext>
              </c:extLst>
            </c:dLbl>
            <c:dLbl>
              <c:idx val="15"/>
              <c:delete val="1"/>
              <c:extLst>
                <c:ext xmlns:c15="http://schemas.microsoft.com/office/drawing/2012/chart" uri="{CE6537A1-D6FC-4f65-9D91-7224C49458BB}">
                  <c15:layout/>
                </c:ext>
                <c:ext xmlns:c16="http://schemas.microsoft.com/office/drawing/2014/chart" uri="{C3380CC4-5D6E-409C-BE32-E72D297353CC}">
                  <c16:uniqueId val="{0000000F-6C3F-47A6-BE21-DBEBAAD36C73}"/>
                </c:ext>
              </c:extLst>
            </c:dLbl>
            <c:dLbl>
              <c:idx val="16"/>
              <c:delete val="1"/>
              <c:extLst>
                <c:ext xmlns:c15="http://schemas.microsoft.com/office/drawing/2012/chart" uri="{CE6537A1-D6FC-4f65-9D91-7224C49458BB}">
                  <c15:layout/>
                </c:ext>
                <c:ext xmlns:c16="http://schemas.microsoft.com/office/drawing/2014/chart" uri="{C3380CC4-5D6E-409C-BE32-E72D297353CC}">
                  <c16:uniqueId val="{00000010-6C3F-47A6-BE21-DBEBAAD36C73}"/>
                </c:ext>
              </c:extLst>
            </c:dLbl>
            <c:dLbl>
              <c:idx val="17"/>
              <c:layout>
                <c:manualLayout>
                  <c:x val="0.25216417826947007"/>
                  <c:y val="0.33773089960972247"/>
                </c:manualLayout>
              </c:layout>
              <c:spPr>
                <a:solidFill>
                  <a:schemeClr val="lt1">
                    <a:alpha val="90000"/>
                  </a:schemeClr>
                </a:solidFill>
                <a:ln w="12700" cap="flat" cmpd="sng" algn="ctr">
                  <a:solidFill>
                    <a:schemeClr val="accent6">
                      <a:lumMod val="80000"/>
                      <a:lumOff val="20000"/>
                    </a:schemeClr>
                  </a:solidFill>
                  <a:round/>
                </a:ln>
                <a:effectLst>
                  <a:outerShdw blurRad="50800" dist="38100" dir="2700000" algn="tl" rotWithShape="0">
                    <a:schemeClr val="accent6">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6C3F-47A6-BE21-DBEBAAD36C73}"/>
                </c:ext>
              </c:extLst>
            </c:dLbl>
            <c:dLbl>
              <c:idx val="18"/>
              <c:layout>
                <c:manualLayout>
                  <c:x val="0.22599440191604522"/>
                  <c:y val="0.16573388368776404"/>
                </c:manualLayout>
              </c:layout>
              <c:spPr>
                <a:solidFill>
                  <a:schemeClr val="lt1">
                    <a:alpha val="90000"/>
                  </a:schemeClr>
                </a:solidFill>
                <a:ln w="12700" cap="flat" cmpd="sng" algn="ctr">
                  <a:solidFill>
                    <a:schemeClr val="accent1">
                      <a:lumMod val="80000"/>
                    </a:schemeClr>
                  </a:solidFill>
                  <a:round/>
                </a:ln>
                <a:effectLst>
                  <a:outerShdw blurRad="50800" dist="38100" dir="2700000" algn="tl" rotWithShape="0">
                    <a:schemeClr val="accent1">
                      <a:lumMod val="8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2-6C3F-47A6-BE21-DBEBAAD36C73}"/>
                </c:ext>
              </c:extLst>
            </c:dLbl>
            <c:dLbl>
              <c:idx val="19"/>
              <c:delete val="1"/>
              <c:extLst>
                <c:ext xmlns:c15="http://schemas.microsoft.com/office/drawing/2012/chart" uri="{CE6537A1-D6FC-4f65-9D91-7224C49458BB}">
                  <c15:layout/>
                </c:ext>
                <c:ext xmlns:c16="http://schemas.microsoft.com/office/drawing/2014/chart" uri="{C3380CC4-5D6E-409C-BE32-E72D297353CC}">
                  <c16:uniqueId val="{00000013-6C3F-47A6-BE21-DBEBAAD36C73}"/>
                </c:ext>
              </c:extLst>
            </c:dLbl>
            <c:dLbl>
              <c:idx val="20"/>
              <c:delete val="1"/>
              <c:extLst>
                <c:ext xmlns:c15="http://schemas.microsoft.com/office/drawing/2012/chart" uri="{CE6537A1-D6FC-4f65-9D91-7224C49458BB}">
                  <c15:layout/>
                </c:ext>
                <c:ext xmlns:c16="http://schemas.microsoft.com/office/drawing/2014/chart" uri="{C3380CC4-5D6E-409C-BE32-E72D297353CC}">
                  <c16:uniqueId val="{00000014-6C3F-47A6-BE21-DBEBAAD36C73}"/>
                </c:ext>
              </c:extLst>
            </c:dLbl>
            <c:dLbl>
              <c:idx val="21"/>
              <c:delete val="1"/>
              <c:extLst>
                <c:ext xmlns:c15="http://schemas.microsoft.com/office/drawing/2012/chart" uri="{CE6537A1-D6FC-4f65-9D91-7224C49458BB}">
                  <c15:layout/>
                </c:ext>
                <c:ext xmlns:c16="http://schemas.microsoft.com/office/drawing/2014/chart" uri="{C3380CC4-5D6E-409C-BE32-E72D297353CC}">
                  <c16:uniqueId val="{00000015-6C3F-47A6-BE21-DBEBAAD36C73}"/>
                </c:ext>
              </c:extLst>
            </c:dLbl>
            <c:dLbl>
              <c:idx val="22"/>
              <c:delete val="1"/>
              <c:extLst>
                <c:ext xmlns:c15="http://schemas.microsoft.com/office/drawing/2012/chart" uri="{CE6537A1-D6FC-4f65-9D91-7224C49458BB}">
                  <c15:layout/>
                </c:ext>
                <c:ext xmlns:c16="http://schemas.microsoft.com/office/drawing/2014/chart" uri="{C3380CC4-5D6E-409C-BE32-E72D297353CC}">
                  <c16:uniqueId val="{00000016-6C3F-47A6-BE21-DBEBAAD36C73}"/>
                </c:ext>
              </c:extLst>
            </c:dLbl>
            <c:dLbl>
              <c:idx val="23"/>
              <c:delete val="1"/>
              <c:extLst>
                <c:ext xmlns:c15="http://schemas.microsoft.com/office/drawing/2012/chart" uri="{CE6537A1-D6FC-4f65-9D91-7224C49458BB}">
                  <c15:layout/>
                </c:ext>
                <c:ext xmlns:c16="http://schemas.microsoft.com/office/drawing/2014/chart" uri="{C3380CC4-5D6E-409C-BE32-E72D297353CC}">
                  <c16:uniqueId val="{00000017-6C3F-47A6-BE21-DBEBAAD36C73}"/>
                </c:ext>
              </c:extLst>
            </c:dLbl>
            <c:dLbl>
              <c:idx val="24"/>
              <c:layout>
                <c:manualLayout>
                  <c:x val="4.7035918781259553E-2"/>
                  <c:y val="-6.7229920219538206E-2"/>
                </c:manualLayout>
              </c:layout>
              <c:spPr>
                <a:solidFill>
                  <a:schemeClr val="lt1">
                    <a:alpha val="90000"/>
                  </a:schemeClr>
                </a:solidFill>
                <a:ln w="12700" cap="flat" cmpd="sng" algn="ctr">
                  <a:solidFill>
                    <a:schemeClr val="accent1">
                      <a:lumMod val="60000"/>
                      <a:lumOff val="40000"/>
                    </a:schemeClr>
                  </a:solidFill>
                  <a:round/>
                </a:ln>
                <a:effectLst>
                  <a:outerShdw blurRad="50800" dist="38100" dir="2700000" algn="tl" rotWithShape="0">
                    <a:schemeClr val="accent1">
                      <a:lumMod val="60000"/>
                      <a:lumOff val="4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8-6C3F-47A6-BE21-DBEBAAD36C73}"/>
                </c:ext>
              </c:extLst>
            </c:dLbl>
            <c:dLbl>
              <c:idx val="25"/>
              <c:spPr>
                <a:solidFill>
                  <a:schemeClr val="lt1">
                    <a:alpha val="90000"/>
                  </a:schemeClr>
                </a:solidFill>
                <a:ln w="12700" cap="flat" cmpd="sng" algn="ctr">
                  <a:solidFill>
                    <a:schemeClr val="accent2">
                      <a:lumMod val="60000"/>
                      <a:lumOff val="40000"/>
                    </a:schemeClr>
                  </a:solidFill>
                  <a:round/>
                </a:ln>
                <a:effectLst>
                  <a:outerShdw blurRad="50800" dist="38100" dir="2700000" algn="tl" rotWithShape="0">
                    <a:schemeClr val="accent2">
                      <a:lumMod val="60000"/>
                      <a:lumOff val="4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19-6C3F-47A6-BE21-DBEBAAD36C73}"/>
                </c:ext>
              </c:extLst>
            </c:dLbl>
            <c:dLbl>
              <c:idx val="26"/>
              <c:delete val="1"/>
              <c:extLst>
                <c:ext xmlns:c15="http://schemas.microsoft.com/office/drawing/2012/chart" uri="{CE6537A1-D6FC-4f65-9D91-7224C49458BB}">
                  <c15:layout/>
                </c:ext>
                <c:ext xmlns:c16="http://schemas.microsoft.com/office/drawing/2014/chart" uri="{C3380CC4-5D6E-409C-BE32-E72D297353CC}">
                  <c16:uniqueId val="{0000001A-6C3F-47A6-BE21-DBEBAAD36C73}"/>
                </c:ext>
              </c:extLst>
            </c:dLbl>
            <c:dLbl>
              <c:idx val="27"/>
              <c:delete val="1"/>
              <c:extLst>
                <c:ext xmlns:c15="http://schemas.microsoft.com/office/drawing/2012/chart" uri="{CE6537A1-D6FC-4f65-9D91-7224C49458BB}">
                  <c15:layout/>
                </c:ext>
                <c:ext xmlns:c16="http://schemas.microsoft.com/office/drawing/2014/chart" uri="{C3380CC4-5D6E-409C-BE32-E72D297353CC}">
                  <c16:uniqueId val="{0000001B-6C3F-47A6-BE21-DBEBAAD36C73}"/>
                </c:ext>
              </c:extLst>
            </c:dLbl>
            <c:dLbl>
              <c:idx val="28"/>
              <c:delete val="1"/>
              <c:extLst>
                <c:ext xmlns:c15="http://schemas.microsoft.com/office/drawing/2012/chart" uri="{CE6537A1-D6FC-4f65-9D91-7224C49458BB}">
                  <c15:layout/>
                </c:ext>
                <c:ext xmlns:c16="http://schemas.microsoft.com/office/drawing/2014/chart" uri="{C3380CC4-5D6E-409C-BE32-E72D297353CC}">
                  <c16:uniqueId val="{0000001C-6C3F-47A6-BE21-DBEBAAD36C73}"/>
                </c:ext>
              </c:extLst>
            </c:dLbl>
            <c:dLbl>
              <c:idx val="29"/>
              <c:layout>
                <c:manualLayout>
                  <c:x val="1.4816843248349166E-2"/>
                  <c:y val="0.16041628144229447"/>
                </c:manualLayout>
              </c:layout>
              <c:spPr>
                <a:solidFill>
                  <a:schemeClr val="lt1">
                    <a:alpha val="90000"/>
                  </a:schemeClr>
                </a:solidFill>
                <a:ln w="12700" cap="flat" cmpd="sng" algn="ctr">
                  <a:solidFill>
                    <a:schemeClr val="accent6">
                      <a:lumMod val="60000"/>
                      <a:lumOff val="40000"/>
                    </a:schemeClr>
                  </a:solidFill>
                  <a:round/>
                </a:ln>
                <a:effectLst>
                  <a:outerShdw blurRad="50800" dist="38100" dir="2700000" algn="tl" rotWithShape="0">
                    <a:schemeClr val="accent6">
                      <a:lumMod val="60000"/>
                      <a:lumOff val="4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D-6C3F-47A6-BE21-DBEBAAD36C73}"/>
                </c:ext>
              </c:extLst>
            </c:dLbl>
            <c:dLbl>
              <c:idx val="30"/>
              <c:delete val="1"/>
              <c:extLst>
                <c:ext xmlns:c15="http://schemas.microsoft.com/office/drawing/2012/chart" uri="{CE6537A1-D6FC-4f65-9D91-7224C49458BB}">
                  <c15:layout/>
                </c:ext>
                <c:ext xmlns:c16="http://schemas.microsoft.com/office/drawing/2014/chart" uri="{C3380CC4-5D6E-409C-BE32-E72D297353CC}">
                  <c16:uniqueId val="{0000001E-6C3F-47A6-BE21-DBEBAAD36C73}"/>
                </c:ext>
              </c:extLst>
            </c:dLbl>
            <c:dLbl>
              <c:idx val="31"/>
              <c:delete val="1"/>
              <c:extLst>
                <c:ext xmlns:c15="http://schemas.microsoft.com/office/drawing/2012/chart" uri="{CE6537A1-D6FC-4f65-9D91-7224C49458BB}">
                  <c15:layout/>
                </c:ext>
                <c:ext xmlns:c16="http://schemas.microsoft.com/office/drawing/2014/chart" uri="{C3380CC4-5D6E-409C-BE32-E72D297353CC}">
                  <c16:uniqueId val="{0000001F-6C3F-47A6-BE21-DBEBAAD36C73}"/>
                </c:ext>
              </c:extLst>
            </c:dLbl>
            <c:dLbl>
              <c:idx val="32"/>
              <c:delete val="1"/>
              <c:extLst>
                <c:ext xmlns:c15="http://schemas.microsoft.com/office/drawing/2012/chart" uri="{CE6537A1-D6FC-4f65-9D91-7224C49458BB}">
                  <c15:layout/>
                </c:ext>
                <c:ext xmlns:c16="http://schemas.microsoft.com/office/drawing/2014/chart" uri="{C3380CC4-5D6E-409C-BE32-E72D297353CC}">
                  <c16:uniqueId val="{00000020-6C3F-47A6-BE21-DBEBAAD36C73}"/>
                </c:ext>
              </c:extLst>
            </c:dLbl>
            <c:dLbl>
              <c:idx val="33"/>
              <c:delete val="1"/>
              <c:extLst>
                <c:ext xmlns:c15="http://schemas.microsoft.com/office/drawing/2012/chart" uri="{CE6537A1-D6FC-4f65-9D91-7224C49458BB}">
                  <c15:layout/>
                </c:ext>
                <c:ext xmlns:c16="http://schemas.microsoft.com/office/drawing/2014/chart" uri="{C3380CC4-5D6E-409C-BE32-E72D297353CC}">
                  <c16:uniqueId val="{00000021-6C3F-47A6-BE21-DBEBAAD36C73}"/>
                </c:ext>
              </c:extLst>
            </c:dLbl>
            <c:dLbl>
              <c:idx val="34"/>
              <c:layout>
                <c:manualLayout>
                  <c:x val="-1.362938517067209E-2"/>
                  <c:y val="-6.8463307504058202E-3"/>
                </c:manualLayout>
              </c:layout>
              <c:spPr>
                <a:solidFill>
                  <a:schemeClr val="lt1">
                    <a:alpha val="90000"/>
                  </a:schemeClr>
                </a:solidFill>
                <a:ln w="12700" cap="flat" cmpd="sng" algn="ctr">
                  <a:solidFill>
                    <a:schemeClr val="accent5">
                      <a:lumMod val="50000"/>
                    </a:schemeClr>
                  </a:solidFill>
                  <a:round/>
                </a:ln>
                <a:effectLst>
                  <a:outerShdw blurRad="50800" dist="38100" dir="2700000" algn="tl" rotWithShape="0">
                    <a:schemeClr val="accent5">
                      <a:lumMod val="5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22-6C3F-47A6-BE21-DBEBAAD36C73}"/>
                </c:ext>
              </c:extLst>
            </c:dLbl>
            <c:dLbl>
              <c:idx val="35"/>
              <c:delete val="1"/>
              <c:extLst>
                <c:ext xmlns:c15="http://schemas.microsoft.com/office/drawing/2012/chart" uri="{CE6537A1-D6FC-4f65-9D91-7224C49458BB}">
                  <c15:layout/>
                </c:ext>
                <c:ext xmlns:c16="http://schemas.microsoft.com/office/drawing/2014/chart" uri="{C3380CC4-5D6E-409C-BE32-E72D297353CC}">
                  <c16:uniqueId val="{00000023-6C3F-47A6-BE21-DBEBAAD36C73}"/>
                </c:ext>
              </c:extLst>
            </c:dLbl>
            <c:dLbl>
              <c:idx val="36"/>
              <c:delete val="1"/>
              <c:extLst>
                <c:ext xmlns:c15="http://schemas.microsoft.com/office/drawing/2012/chart" uri="{CE6537A1-D6FC-4f65-9D91-7224C49458BB}">
                  <c15:layout/>
                </c:ext>
                <c:ext xmlns:c16="http://schemas.microsoft.com/office/drawing/2014/chart" uri="{C3380CC4-5D6E-409C-BE32-E72D297353CC}">
                  <c16:uniqueId val="{00000024-6C3F-47A6-BE21-DBEBAAD36C73}"/>
                </c:ext>
              </c:extLst>
            </c:dLbl>
            <c:dLbl>
              <c:idx val="37"/>
              <c:delete val="1"/>
              <c:extLst>
                <c:ext xmlns:c15="http://schemas.microsoft.com/office/drawing/2012/chart" uri="{CE6537A1-D6FC-4f65-9D91-7224C49458BB}">
                  <c15:layout/>
                </c:ext>
                <c:ext xmlns:c16="http://schemas.microsoft.com/office/drawing/2014/chart" uri="{C3380CC4-5D6E-409C-BE32-E72D297353CC}">
                  <c16:uniqueId val="{00000025-6C3F-47A6-BE21-DBEBAAD36C73}"/>
                </c:ext>
              </c:extLst>
            </c:dLbl>
            <c:dLbl>
              <c:idx val="38"/>
              <c:layout>
                <c:manualLayout>
                  <c:x val="-0.1169192753467002"/>
                  <c:y val="-2.7616777060639322E-2"/>
                </c:manualLayout>
              </c:layout>
              <c:spPr>
                <a:solidFill>
                  <a:schemeClr val="lt1">
                    <a:alpha val="90000"/>
                  </a:schemeClr>
                </a:solidFill>
                <a:ln w="12700" cap="flat" cmpd="sng" algn="ctr">
                  <a:solidFill>
                    <a:schemeClr val="accent3">
                      <a:lumMod val="70000"/>
                      <a:lumOff val="30000"/>
                    </a:schemeClr>
                  </a:solidFill>
                  <a:round/>
                </a:ln>
                <a:effectLst>
                  <a:outerShdw blurRad="50800" dist="38100" dir="2700000" algn="tl" rotWithShape="0">
                    <a:schemeClr val="accent3">
                      <a:lumMod val="70000"/>
                      <a:lumOff val="3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26-6C3F-47A6-BE21-DBEBAAD36C73}"/>
                </c:ext>
              </c:extLst>
            </c:dLbl>
            <c:dLbl>
              <c:idx val="39"/>
              <c:delete val="1"/>
              <c:extLst>
                <c:ext xmlns:c15="http://schemas.microsoft.com/office/drawing/2012/chart" uri="{CE6537A1-D6FC-4f65-9D91-7224C49458BB}">
                  <c15:layout/>
                </c:ext>
                <c:ext xmlns:c16="http://schemas.microsoft.com/office/drawing/2014/chart" uri="{C3380CC4-5D6E-409C-BE32-E72D297353CC}">
                  <c16:uniqueId val="{00000027-6C3F-47A6-BE21-DBEBAAD36C73}"/>
                </c:ext>
              </c:extLst>
            </c:dLbl>
            <c:dLbl>
              <c:idx val="40"/>
              <c:delete val="1"/>
              <c:extLst>
                <c:ext xmlns:c15="http://schemas.microsoft.com/office/drawing/2012/chart" uri="{CE6537A1-D6FC-4f65-9D91-7224C49458BB}">
                  <c15:layout/>
                </c:ext>
                <c:ext xmlns:c16="http://schemas.microsoft.com/office/drawing/2014/chart" uri="{C3380CC4-5D6E-409C-BE32-E72D297353CC}">
                  <c16:uniqueId val="{00000028-6C3F-47A6-BE21-DBEBAAD36C73}"/>
                </c:ext>
              </c:extLst>
            </c:dLbl>
            <c:dLbl>
              <c:idx val="41"/>
              <c:layout>
                <c:manualLayout>
                  <c:x val="-6.2973438840668063E-3"/>
                  <c:y val="2.4656246001348203E-2"/>
                </c:manualLayout>
              </c:layout>
              <c:spPr>
                <a:solidFill>
                  <a:schemeClr val="lt1">
                    <a:alpha val="90000"/>
                  </a:schemeClr>
                </a:solidFill>
                <a:ln w="12700" cap="flat" cmpd="sng" algn="ctr">
                  <a:solidFill>
                    <a:schemeClr val="accent6">
                      <a:lumMod val="70000"/>
                      <a:lumOff val="30000"/>
                    </a:schemeClr>
                  </a:solidFill>
                  <a:round/>
                </a:ln>
                <a:effectLst>
                  <a:outerShdw blurRad="50800" dist="38100" dir="2700000" algn="tl" rotWithShape="0">
                    <a:schemeClr val="accent6">
                      <a:lumMod val="70000"/>
                      <a:lumOff val="3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29-6C3F-47A6-BE21-DBEBAAD36C73}"/>
                </c:ext>
              </c:extLst>
            </c:dLbl>
            <c:dLbl>
              <c:idx val="42"/>
              <c:delete val="1"/>
              <c:extLst>
                <c:ext xmlns:c15="http://schemas.microsoft.com/office/drawing/2012/chart" uri="{CE6537A1-D6FC-4f65-9D91-7224C49458BB}">
                  <c15:layout/>
                </c:ext>
                <c:ext xmlns:c16="http://schemas.microsoft.com/office/drawing/2014/chart" uri="{C3380CC4-5D6E-409C-BE32-E72D297353CC}">
                  <c16:uniqueId val="{0000002A-6C3F-47A6-BE21-DBEBAAD36C73}"/>
                </c:ext>
              </c:extLst>
            </c:dLbl>
            <c:dLbl>
              <c:idx val="43"/>
              <c:delete val="1"/>
              <c:extLst>
                <c:ext xmlns:c15="http://schemas.microsoft.com/office/drawing/2012/chart" uri="{CE6537A1-D6FC-4f65-9D91-7224C49458BB}">
                  <c15:layout/>
                </c:ext>
                <c:ext xmlns:c16="http://schemas.microsoft.com/office/drawing/2014/chart" uri="{C3380CC4-5D6E-409C-BE32-E72D297353CC}">
                  <c16:uniqueId val="{0000002B-6C3F-47A6-BE21-DBEBAAD36C73}"/>
                </c:ext>
              </c:extLst>
            </c:dLbl>
            <c:dLbl>
              <c:idx val="44"/>
              <c:delete val="1"/>
              <c:extLst>
                <c:ext xmlns:c15="http://schemas.microsoft.com/office/drawing/2012/chart" uri="{CE6537A1-D6FC-4f65-9D91-7224C49458BB}">
                  <c15:layout/>
                </c:ext>
                <c:ext xmlns:c16="http://schemas.microsoft.com/office/drawing/2014/chart" uri="{C3380CC4-5D6E-409C-BE32-E72D297353CC}">
                  <c16:uniqueId val="{0000002C-6C3F-47A6-BE21-DBEBAAD36C73}"/>
                </c:ext>
              </c:extLst>
            </c:dLbl>
            <c:dLbl>
              <c:idx val="45"/>
              <c:delete val="1"/>
              <c:extLst>
                <c:ext xmlns:c15="http://schemas.microsoft.com/office/drawing/2012/chart" uri="{CE6537A1-D6FC-4f65-9D91-7224C49458BB}">
                  <c15:layout/>
                </c:ext>
                <c:ext xmlns:c16="http://schemas.microsoft.com/office/drawing/2014/chart" uri="{C3380CC4-5D6E-409C-BE32-E72D297353CC}">
                  <c16:uniqueId val="{0000002D-6C3F-47A6-BE21-DBEBAAD36C73}"/>
                </c:ext>
              </c:extLst>
            </c:dLbl>
            <c:dLbl>
              <c:idx val="46"/>
              <c:delete val="1"/>
              <c:extLst>
                <c:ext xmlns:c15="http://schemas.microsoft.com/office/drawing/2012/chart" uri="{CE6537A1-D6FC-4f65-9D91-7224C49458BB}">
                  <c15:layout/>
                </c:ext>
                <c:ext xmlns:c16="http://schemas.microsoft.com/office/drawing/2014/chart" uri="{C3380CC4-5D6E-409C-BE32-E72D297353CC}">
                  <c16:uniqueId val="{0000002E-6C3F-47A6-BE21-DBEBAAD36C73}"/>
                </c:ext>
              </c:extLst>
            </c:dLbl>
            <c:dLbl>
              <c:idx val="47"/>
              <c:delete val="1"/>
              <c:extLst>
                <c:ext xmlns:c15="http://schemas.microsoft.com/office/drawing/2012/chart" uri="{CE6537A1-D6FC-4f65-9D91-7224C49458BB}">
                  <c15:layout/>
                </c:ext>
                <c:ext xmlns:c16="http://schemas.microsoft.com/office/drawing/2014/chart" uri="{C3380CC4-5D6E-409C-BE32-E72D297353CC}">
                  <c16:uniqueId val="{0000002F-6C3F-47A6-BE21-DBEBAAD36C73}"/>
                </c:ext>
              </c:extLst>
            </c:dLbl>
            <c:dLbl>
              <c:idx val="48"/>
              <c:delete val="1"/>
              <c:extLst>
                <c:ext xmlns:c15="http://schemas.microsoft.com/office/drawing/2012/chart" uri="{CE6537A1-D6FC-4f65-9D91-7224C49458BB}">
                  <c15:layout/>
                </c:ext>
                <c:ext xmlns:c16="http://schemas.microsoft.com/office/drawing/2014/chart" uri="{C3380CC4-5D6E-409C-BE32-E72D297353CC}">
                  <c16:uniqueId val="{00000030-6C3F-47A6-BE21-DBEBAAD36C73}"/>
                </c:ext>
              </c:extLst>
            </c:dLbl>
            <c:dLbl>
              <c:idx val="49"/>
              <c:delete val="1"/>
              <c:extLst>
                <c:ext xmlns:c15="http://schemas.microsoft.com/office/drawing/2012/chart" uri="{CE6537A1-D6FC-4f65-9D91-7224C49458BB}">
                  <c15:layout/>
                </c:ext>
                <c:ext xmlns:c16="http://schemas.microsoft.com/office/drawing/2014/chart" uri="{C3380CC4-5D6E-409C-BE32-E72D297353CC}">
                  <c16:uniqueId val="{00000031-6C3F-47A6-BE21-DBEBAAD36C73}"/>
                </c:ext>
              </c:extLst>
            </c:dLbl>
            <c:dLbl>
              <c:idx val="50"/>
              <c:delete val="1"/>
              <c:extLst>
                <c:ext xmlns:c15="http://schemas.microsoft.com/office/drawing/2012/chart" uri="{CE6537A1-D6FC-4f65-9D91-7224C49458BB}">
                  <c15:layout/>
                </c:ext>
                <c:ext xmlns:c16="http://schemas.microsoft.com/office/drawing/2014/chart" uri="{C3380CC4-5D6E-409C-BE32-E72D297353CC}">
                  <c16:uniqueId val="{00000032-6C3F-47A6-BE21-DBEBAAD36C73}"/>
                </c:ext>
              </c:extLst>
            </c:dLbl>
            <c:dLbl>
              <c:idx val="51"/>
              <c:delete val="1"/>
              <c:extLst>
                <c:ext xmlns:c15="http://schemas.microsoft.com/office/drawing/2012/chart" uri="{CE6537A1-D6FC-4f65-9D91-7224C49458BB}">
                  <c15:layout/>
                </c:ext>
                <c:ext xmlns:c16="http://schemas.microsoft.com/office/drawing/2014/chart" uri="{C3380CC4-5D6E-409C-BE32-E72D297353CC}">
                  <c16:uniqueId val="{00000033-6C3F-47A6-BE21-DBEBAAD36C73}"/>
                </c:ext>
              </c:extLst>
            </c:dLbl>
            <c:dLbl>
              <c:idx val="52"/>
              <c:delete val="1"/>
              <c:extLst>
                <c:ext xmlns:c15="http://schemas.microsoft.com/office/drawing/2012/chart" uri="{CE6537A1-D6FC-4f65-9D91-7224C49458BB}">
                  <c15:layout/>
                </c:ext>
                <c:ext xmlns:c16="http://schemas.microsoft.com/office/drawing/2014/chart" uri="{C3380CC4-5D6E-409C-BE32-E72D297353CC}">
                  <c16:uniqueId val="{00000034-6C3F-47A6-BE21-DBEBAAD36C73}"/>
                </c:ext>
              </c:extLst>
            </c:dLbl>
            <c:dLbl>
              <c:idx val="53"/>
              <c:layout>
                <c:manualLayout>
                  <c:x val="1.0632943893724739E-2"/>
                  <c:y val="-4.2386941172154177E-2"/>
                </c:manualLayout>
              </c:layout>
              <c:spPr>
                <a:solidFill>
                  <a:schemeClr val="lt1">
                    <a:alpha val="90000"/>
                  </a:schemeClr>
                </a:solidFill>
                <a:ln w="12700" cap="flat" cmpd="sng" algn="ctr">
                  <a:solidFill>
                    <a:schemeClr val="accent6">
                      <a:lumMod val="50000"/>
                      <a:lumOff val="50000"/>
                    </a:schemeClr>
                  </a:solidFill>
                  <a:round/>
                </a:ln>
                <a:effectLst>
                  <a:outerShdw blurRad="50800" dist="38100" dir="2700000" algn="tl" rotWithShape="0">
                    <a:schemeClr val="accent6">
                      <a:lumMod val="50000"/>
                      <a:lumOff val="5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117037408698408"/>
                      <c:h val="9.149901002280042E-2"/>
                    </c:manualLayout>
                  </c15:layout>
                </c:ext>
                <c:ext xmlns:c16="http://schemas.microsoft.com/office/drawing/2014/chart" uri="{C3380CC4-5D6E-409C-BE32-E72D297353CC}">
                  <c16:uniqueId val="{00000035-6C3F-47A6-BE21-DBEBAAD36C73}"/>
                </c:ext>
              </c:extLst>
            </c:dLbl>
            <c:dLbl>
              <c:idx val="54"/>
              <c:delete val="1"/>
              <c:extLst>
                <c:ext xmlns:c15="http://schemas.microsoft.com/office/drawing/2012/chart" uri="{CE6537A1-D6FC-4f65-9D91-7224C49458BB}">
                  <c15:layout/>
                </c:ext>
                <c:ext xmlns:c16="http://schemas.microsoft.com/office/drawing/2014/chart" uri="{C3380CC4-5D6E-409C-BE32-E72D297353CC}">
                  <c16:uniqueId val="{00000036-6C3F-47A6-BE21-DBEBAAD36C73}"/>
                </c:ext>
              </c:extLst>
            </c:dLbl>
            <c:dLbl>
              <c:idx val="55"/>
              <c:delete val="1"/>
              <c:extLst>
                <c:ext xmlns:c15="http://schemas.microsoft.com/office/drawing/2012/chart" uri="{CE6537A1-D6FC-4f65-9D91-7224C49458BB}">
                  <c15:layout/>
                </c:ext>
                <c:ext xmlns:c16="http://schemas.microsoft.com/office/drawing/2014/chart" uri="{C3380CC4-5D6E-409C-BE32-E72D297353CC}">
                  <c16:uniqueId val="{00000037-6C3F-47A6-BE21-DBEBAAD36C73}"/>
                </c:ext>
              </c:extLst>
            </c:dLbl>
            <c:dLbl>
              <c:idx val="56"/>
              <c:layout>
                <c:manualLayout>
                  <c:x val="-9.5740544767887986E-2"/>
                  <c:y val="-0.19057412471394525"/>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38-6C3F-47A6-BE21-DBEBAAD36C73}"/>
                </c:ext>
              </c:extLst>
            </c:dLbl>
            <c:dLbl>
              <c:idx val="57"/>
              <c:delete val="1"/>
              <c:extLst>
                <c:ext xmlns:c15="http://schemas.microsoft.com/office/drawing/2012/chart" uri="{CE6537A1-D6FC-4f65-9D91-7224C49458BB}">
                  <c15:layout/>
                </c:ext>
                <c:ext xmlns:c16="http://schemas.microsoft.com/office/drawing/2014/chart" uri="{C3380CC4-5D6E-409C-BE32-E72D297353CC}">
                  <c16:uniqueId val="{00000039-6C3F-47A6-BE21-DBEBAAD36C73}"/>
                </c:ext>
              </c:extLst>
            </c:dLbl>
            <c:dLbl>
              <c:idx val="58"/>
              <c:delete val="1"/>
              <c:extLst>
                <c:ext xmlns:c15="http://schemas.microsoft.com/office/drawing/2012/chart" uri="{CE6537A1-D6FC-4f65-9D91-7224C49458BB}">
                  <c15:layout/>
                </c:ext>
                <c:ext xmlns:c16="http://schemas.microsoft.com/office/drawing/2014/chart" uri="{C3380CC4-5D6E-409C-BE32-E72D297353CC}">
                  <c16:uniqueId val="{0000003A-6C3F-47A6-BE21-DBEBAAD36C73}"/>
                </c:ext>
              </c:extLst>
            </c:dLbl>
            <c:dLbl>
              <c:idx val="59"/>
              <c:layout>
                <c:manualLayout>
                  <c:x val="6.6383052398560488E-2"/>
                  <c:y val="-0.10731911399824293"/>
                </c:manualLayout>
              </c:layout>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3B-6C3F-47A6-BE21-DBEBAAD36C73}"/>
                </c:ext>
              </c:extLst>
            </c:dLbl>
            <c:dLbl>
              <c:idx val="60"/>
              <c:delete val="1"/>
              <c:extLst>
                <c:ext xmlns:c15="http://schemas.microsoft.com/office/drawing/2012/chart" uri="{CE6537A1-D6FC-4f65-9D91-7224C49458BB}">
                  <c15:layout/>
                </c:ext>
                <c:ext xmlns:c16="http://schemas.microsoft.com/office/drawing/2014/chart" uri="{C3380CC4-5D6E-409C-BE32-E72D297353CC}">
                  <c16:uniqueId val="{0000003C-6C3F-47A6-BE21-DBEBAAD36C73}"/>
                </c:ext>
              </c:extLst>
            </c:dLbl>
            <c:dLbl>
              <c:idx val="61"/>
              <c:delete val="1"/>
              <c:extLst>
                <c:ext xmlns:c15="http://schemas.microsoft.com/office/drawing/2012/chart" uri="{CE6537A1-D6FC-4f65-9D91-7224C49458BB}">
                  <c15:layout/>
                </c:ext>
                <c:ext xmlns:c16="http://schemas.microsoft.com/office/drawing/2014/chart" uri="{C3380CC4-5D6E-409C-BE32-E72D297353CC}">
                  <c16:uniqueId val="{0000003D-6C3F-47A6-BE21-DBEBAAD36C73}"/>
                </c:ext>
              </c:extLst>
            </c:dLbl>
            <c:dLbl>
              <c:idx val="62"/>
              <c:delete val="1"/>
              <c:extLst>
                <c:ext xmlns:c15="http://schemas.microsoft.com/office/drawing/2012/chart" uri="{CE6537A1-D6FC-4f65-9D91-7224C49458BB}">
                  <c15:layout/>
                </c:ext>
                <c:ext xmlns:c16="http://schemas.microsoft.com/office/drawing/2014/chart" uri="{C3380CC4-5D6E-409C-BE32-E72D297353CC}">
                  <c16:uniqueId val="{0000003E-6C3F-47A6-BE21-DBEBAAD36C73}"/>
                </c:ext>
              </c:extLst>
            </c:dLbl>
            <c:dLbl>
              <c:idx val="63"/>
              <c:delete val="1"/>
              <c:extLst>
                <c:ext xmlns:c15="http://schemas.microsoft.com/office/drawing/2012/chart" uri="{CE6537A1-D6FC-4f65-9D91-7224C49458BB}">
                  <c15:layout/>
                </c:ext>
                <c:ext xmlns:c16="http://schemas.microsoft.com/office/drawing/2014/chart" uri="{C3380CC4-5D6E-409C-BE32-E72D297353CC}">
                  <c16:uniqueId val="{0000003F-6C3F-47A6-BE21-DBEBAAD36C73}"/>
                </c:ext>
              </c:extLst>
            </c:dLbl>
            <c:dLbl>
              <c:idx val="64"/>
              <c:layout>
                <c:manualLayout>
                  <c:x val="7.0025045919482054E-2"/>
                  <c:y val="-1.382554679652433E-2"/>
                </c:manualLayout>
              </c:layout>
              <c:spPr>
                <a:solidFill>
                  <a:schemeClr val="lt1">
                    <a:alpha val="90000"/>
                  </a:schemeClr>
                </a:solidFill>
                <a:ln w="12700" cap="flat" cmpd="sng" algn="ctr">
                  <a:solidFill>
                    <a:schemeClr val="accent5">
                      <a:lumMod val="60000"/>
                    </a:schemeClr>
                  </a:solidFill>
                  <a:round/>
                </a:ln>
                <a:effectLst>
                  <a:outerShdw blurRad="50800" dist="38100" dir="2700000" algn="tl" rotWithShape="0">
                    <a:schemeClr val="accent5">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40-6C3F-47A6-BE21-DBEBAAD36C73}"/>
                </c:ext>
              </c:extLst>
            </c:dLbl>
            <c:dLbl>
              <c:idx val="65"/>
              <c:delete val="1"/>
              <c:extLst>
                <c:ext xmlns:c15="http://schemas.microsoft.com/office/drawing/2012/chart" uri="{CE6537A1-D6FC-4f65-9D91-7224C49458BB}">
                  <c15:layout/>
                </c:ext>
                <c:ext xmlns:c16="http://schemas.microsoft.com/office/drawing/2014/chart" uri="{C3380CC4-5D6E-409C-BE32-E72D297353CC}">
                  <c16:uniqueId val="{00000041-6C3F-47A6-BE21-DBEBAAD36C73}"/>
                </c:ext>
              </c:extLst>
            </c:dLbl>
            <c:dLbl>
              <c:idx val="66"/>
              <c:delete val="1"/>
              <c:extLst>
                <c:ext xmlns:c15="http://schemas.microsoft.com/office/drawing/2012/chart" uri="{CE6537A1-D6FC-4f65-9D91-7224C49458BB}">
                  <c15:layout/>
                </c:ext>
                <c:ext xmlns:c16="http://schemas.microsoft.com/office/drawing/2014/chart" uri="{C3380CC4-5D6E-409C-BE32-E72D297353CC}">
                  <c16:uniqueId val="{00000042-6C3F-47A6-BE21-DBEBAAD36C73}"/>
                </c:ext>
              </c:extLst>
            </c:dLbl>
            <c:dLbl>
              <c:idx val="67"/>
              <c:delete val="1"/>
              <c:extLst>
                <c:ext xmlns:c15="http://schemas.microsoft.com/office/drawing/2012/chart" uri="{CE6537A1-D6FC-4f65-9D91-7224C49458BB}">
                  <c15:layout/>
                </c:ext>
                <c:ext xmlns:c16="http://schemas.microsoft.com/office/drawing/2014/chart" uri="{C3380CC4-5D6E-409C-BE32-E72D297353CC}">
                  <c16:uniqueId val="{00000043-6C3F-47A6-BE21-DBEBAAD36C73}"/>
                </c:ext>
              </c:extLst>
            </c:dLbl>
            <c:dLbl>
              <c:idx val="68"/>
              <c:layout>
                <c:manualLayout>
                  <c:x val="3.2752972325819446E-2"/>
                  <c:y val="5.5759801796470471E-2"/>
                </c:manualLayout>
              </c:layout>
              <c:spPr>
                <a:solidFill>
                  <a:schemeClr val="lt1">
                    <a:alpha val="90000"/>
                  </a:schemeClr>
                </a:solidFill>
                <a:ln w="12700" cap="flat" cmpd="sng" algn="ctr">
                  <a:solidFill>
                    <a:schemeClr val="accent3">
                      <a:lumMod val="80000"/>
                      <a:lumOff val="20000"/>
                    </a:schemeClr>
                  </a:solidFill>
                  <a:round/>
                </a:ln>
                <a:effectLst>
                  <a:outerShdw blurRad="50800" dist="38100" dir="2700000" algn="tl" rotWithShape="0">
                    <a:schemeClr val="accent3">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44-6C3F-47A6-BE21-DBEBAAD36C73}"/>
                </c:ext>
              </c:extLst>
            </c:dLbl>
            <c:dLbl>
              <c:idx val="69"/>
              <c:layout>
                <c:manualLayout>
                  <c:x val="-4.7886997145601415E-3"/>
                  <c:y val="0.18418924180359664"/>
                </c:manualLayout>
              </c:layout>
              <c:spPr>
                <a:solidFill>
                  <a:schemeClr val="lt1">
                    <a:alpha val="90000"/>
                  </a:schemeClr>
                </a:solidFill>
                <a:ln w="12700" cap="flat" cmpd="sng" algn="ctr">
                  <a:solidFill>
                    <a:schemeClr val="accent4">
                      <a:lumMod val="80000"/>
                      <a:lumOff val="20000"/>
                    </a:schemeClr>
                  </a:solidFill>
                  <a:round/>
                </a:ln>
                <a:effectLst>
                  <a:outerShdw blurRad="50800" dist="38100" dir="2700000" algn="tl" rotWithShape="0">
                    <a:schemeClr val="accent4">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45-6C3F-47A6-BE21-DBEBAAD36C73}"/>
                </c:ext>
              </c:extLst>
            </c:dLbl>
            <c:dLbl>
              <c:idx val="70"/>
              <c:layout>
                <c:manualLayout>
                  <c:x val="0.22060313966177114"/>
                  <c:y val="5.3825846153509167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r>
                      <a:rPr lang="en-US"/>
                      <a:t>OTROS PAISSES </a:t>
                    </a:r>
                  </a:p>
                  <a:p>
                    <a:pPr>
                      <a:defRPr/>
                    </a:pPr>
                    <a:r>
                      <a:rPr lang="en-US"/>
                      <a:t>2%</a:t>
                    </a:r>
                  </a:p>
                </c:rich>
              </c:tx>
              <c:spPr>
                <a:solidFill>
                  <a:schemeClr val="lt1">
                    <a:alpha val="90000"/>
                  </a:schemeClr>
                </a:solidFill>
                <a:ln w="12700" cap="flat" cmpd="sng" algn="ctr">
                  <a:solidFill>
                    <a:schemeClr val="accent5">
                      <a:lumMod val="80000"/>
                      <a:lumOff val="20000"/>
                    </a:schemeClr>
                  </a:solidFill>
                  <a:round/>
                </a:ln>
                <a:effectLst>
                  <a:outerShdw blurRad="50800" dist="38100" dir="2700000" algn="tl" rotWithShape="0">
                    <a:schemeClr val="accent5">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46-6C3F-47A6-BE21-DBEBAAD36C73}"/>
                </c:ext>
              </c:extLst>
            </c:dLbl>
            <c:dLbl>
              <c:idx val="71"/>
              <c:delete val="1"/>
              <c:extLst>
                <c:ext xmlns:c15="http://schemas.microsoft.com/office/drawing/2012/chart" uri="{CE6537A1-D6FC-4f65-9D91-7224C49458BB}">
                  <c15:layout/>
                </c:ext>
                <c:ext xmlns:c16="http://schemas.microsoft.com/office/drawing/2014/chart" uri="{C3380CC4-5D6E-409C-BE32-E72D297353CC}">
                  <c16:uniqueId val="{00000047-6C3F-47A6-BE21-DBEBAAD36C73}"/>
                </c:ext>
              </c:extLst>
            </c:dLbl>
            <c:dLbl>
              <c:idx val="72"/>
              <c:delete val="1"/>
              <c:extLst>
                <c:ext xmlns:c15="http://schemas.microsoft.com/office/drawing/2012/chart" uri="{CE6537A1-D6FC-4f65-9D91-7224C49458BB}">
                  <c15:layout/>
                </c:ext>
                <c:ext xmlns:c16="http://schemas.microsoft.com/office/drawing/2014/chart" uri="{C3380CC4-5D6E-409C-BE32-E72D297353CC}">
                  <c16:uniqueId val="{00000048-6C3F-47A6-BE21-DBEBAAD36C73}"/>
                </c:ext>
              </c:extLst>
            </c:dLbl>
            <c:dLbl>
              <c:idx val="73"/>
              <c:delete val="1"/>
              <c:extLst>
                <c:ext xmlns:c15="http://schemas.microsoft.com/office/drawing/2012/chart" uri="{CE6537A1-D6FC-4f65-9D91-7224C49458BB}">
                  <c15:layout/>
                </c:ext>
                <c:ext xmlns:c16="http://schemas.microsoft.com/office/drawing/2014/chart" uri="{C3380CC4-5D6E-409C-BE32-E72D297353CC}">
                  <c16:uniqueId val="{00000049-6C3F-47A6-BE21-DBEBAAD36C73}"/>
                </c:ext>
              </c:extLst>
            </c:dLbl>
            <c:spPr>
              <a:solidFill>
                <a:prstClr val="white">
                  <a:alpha val="90000"/>
                </a:prstClr>
              </a:solidFill>
              <a:ln w="12700" cap="flat" cmpd="sng" algn="ctr">
                <a:solidFill>
                  <a:srgbClr val="99CB38"/>
                </a:solidFill>
                <a:round/>
              </a:ln>
              <a:effectLst>
                <a:outerShdw blurRad="50800" dist="38100" dir="2700000" algn="tl" rotWithShape="0">
                  <a:srgbClr val="99CB38">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'C:\Users\Roberto P\Downloads\201612\[Sisapamba Balance Costos 201612.xlsx]POR MERCADO 2016'!$A$6:$A$79</c:f>
              <c:strCache>
                <c:ptCount val="74"/>
                <c:pt idx="0">
                  <c:v>Alemania</c:v>
                </c:pt>
                <c:pt idx="1">
                  <c:v>Arabia Saudita</c:v>
                </c:pt>
                <c:pt idx="2">
                  <c:v>Argentina</c:v>
                </c:pt>
                <c:pt idx="3">
                  <c:v>Armenia</c:v>
                </c:pt>
                <c:pt idx="4">
                  <c:v>Australia</c:v>
                </c:pt>
                <c:pt idx="5">
                  <c:v>Azerbaiján</c:v>
                </c:pt>
                <c:pt idx="6">
                  <c:v>Bahrein</c:v>
                </c:pt>
                <c:pt idx="7">
                  <c:v>Bélgica</c:v>
                </c:pt>
                <c:pt idx="8">
                  <c:v>Bielorrusia</c:v>
                </c:pt>
                <c:pt idx="9">
                  <c:v>Bosnia</c:v>
                </c:pt>
                <c:pt idx="10">
                  <c:v>Brasil</c:v>
                </c:pt>
                <c:pt idx="11">
                  <c:v>Bulgaria</c:v>
                </c:pt>
                <c:pt idx="12">
                  <c:v>Canadá</c:v>
                </c:pt>
                <c:pt idx="13">
                  <c:v>Chile</c:v>
                </c:pt>
                <c:pt idx="14">
                  <c:v>China</c:v>
                </c:pt>
                <c:pt idx="15">
                  <c:v>Chipre</c:v>
                </c:pt>
                <c:pt idx="16">
                  <c:v>Corea del Sur</c:v>
                </c:pt>
                <c:pt idx="17">
                  <c:v>Croacia</c:v>
                </c:pt>
                <c:pt idx="18">
                  <c:v>Cuba</c:v>
                </c:pt>
                <c:pt idx="19">
                  <c:v>Ecuador</c:v>
                </c:pt>
                <c:pt idx="20">
                  <c:v>El Salvador</c:v>
                </c:pt>
                <c:pt idx="21">
                  <c:v>Emiratos Arabes Unidos</c:v>
                </c:pt>
                <c:pt idx="22">
                  <c:v>Eslovaquia</c:v>
                </c:pt>
                <c:pt idx="23">
                  <c:v>Eslovenia</c:v>
                </c:pt>
                <c:pt idx="24">
                  <c:v>España</c:v>
                </c:pt>
                <c:pt idx="25">
                  <c:v>Estados Unidos</c:v>
                </c:pt>
                <c:pt idx="26">
                  <c:v>Estonia</c:v>
                </c:pt>
                <c:pt idx="27">
                  <c:v>Filipinas</c:v>
                </c:pt>
                <c:pt idx="28">
                  <c:v>Finlandia</c:v>
                </c:pt>
                <c:pt idx="29">
                  <c:v>Francia</c:v>
                </c:pt>
                <c:pt idx="30">
                  <c:v>Georgia</c:v>
                </c:pt>
                <c:pt idx="31">
                  <c:v>Guadalupe</c:v>
                </c:pt>
                <c:pt idx="32">
                  <c:v>Guam</c:v>
                </c:pt>
                <c:pt idx="33">
                  <c:v>Guayana Francesa</c:v>
                </c:pt>
                <c:pt idx="34">
                  <c:v>Hong Kong</c:v>
                </c:pt>
                <c:pt idx="35">
                  <c:v>Hungria</c:v>
                </c:pt>
                <c:pt idx="36">
                  <c:v>Indonesia</c:v>
                </c:pt>
                <c:pt idx="37">
                  <c:v>Israel</c:v>
                </c:pt>
                <c:pt idx="38">
                  <c:v>Italia</c:v>
                </c:pt>
                <c:pt idx="39">
                  <c:v>Jamaica</c:v>
                </c:pt>
                <c:pt idx="40">
                  <c:v>Japon</c:v>
                </c:pt>
                <c:pt idx="41">
                  <c:v>Kazajstan</c:v>
                </c:pt>
                <c:pt idx="42">
                  <c:v>Kirgizistan</c:v>
                </c:pt>
                <c:pt idx="43">
                  <c:v>Kuwait</c:v>
                </c:pt>
                <c:pt idx="44">
                  <c:v>Letonia</c:v>
                </c:pt>
                <c:pt idx="45">
                  <c:v>Lituania</c:v>
                </c:pt>
                <c:pt idx="46">
                  <c:v>Maldivas</c:v>
                </c:pt>
                <c:pt idx="47">
                  <c:v>Martinica</c:v>
                </c:pt>
                <c:pt idx="48">
                  <c:v>Moldovia</c:v>
                </c:pt>
                <c:pt idx="49">
                  <c:v>Mongolia (Manchuria)</c:v>
                </c:pt>
                <c:pt idx="50">
                  <c:v>Nicaragua</c:v>
                </c:pt>
                <c:pt idx="51">
                  <c:v>Noruega</c:v>
                </c:pt>
                <c:pt idx="52">
                  <c:v>Nueva Caledonia</c:v>
                </c:pt>
                <c:pt idx="53">
                  <c:v>Paises Bajos (Holanda)</c:v>
                </c:pt>
                <c:pt idx="54">
                  <c:v>Paraguay</c:v>
                </c:pt>
                <c:pt idx="55">
                  <c:v>Polonia</c:v>
                </c:pt>
                <c:pt idx="56">
                  <c:v>Portugal</c:v>
                </c:pt>
                <c:pt idx="57">
                  <c:v>Puerto Rico</c:v>
                </c:pt>
                <c:pt idx="58">
                  <c:v>Qatar</c:v>
                </c:pt>
                <c:pt idx="59">
                  <c:v>Reino Unido</c:v>
                </c:pt>
                <c:pt idx="60">
                  <c:v>República Checa</c:v>
                </c:pt>
                <c:pt idx="61">
                  <c:v>Republica de Corea</c:v>
                </c:pt>
                <c:pt idx="62">
                  <c:v>República Dominicana</c:v>
                </c:pt>
                <c:pt idx="63">
                  <c:v>Rumania</c:v>
                </c:pt>
                <c:pt idx="64">
                  <c:v>Rusia</c:v>
                </c:pt>
                <c:pt idx="65">
                  <c:v>Serbia</c:v>
                </c:pt>
                <c:pt idx="66">
                  <c:v>Serbia y Montenegro</c:v>
                </c:pt>
                <c:pt idx="67">
                  <c:v>Singapore</c:v>
                </c:pt>
                <c:pt idx="68">
                  <c:v>Suiza</c:v>
                </c:pt>
                <c:pt idx="69">
                  <c:v>Trinidad y Tobago</c:v>
                </c:pt>
                <c:pt idx="70">
                  <c:v>Turquia</c:v>
                </c:pt>
                <c:pt idx="71">
                  <c:v>Ucrania</c:v>
                </c:pt>
                <c:pt idx="72">
                  <c:v>Uruguay</c:v>
                </c:pt>
                <c:pt idx="73">
                  <c:v>Uzbekistan</c:v>
                </c:pt>
              </c:strCache>
            </c:strRef>
          </c:cat>
          <c:val>
            <c:numRef>
              <c:f>'C:\Users\Roberto P\Downloads\201612\[Sisapamba Balance Costos 201612.xlsx]POR MERCADO 2016'!$N$6:$N$79</c:f>
              <c:numCache>
                <c:formatCode>General</c:formatCode>
                <c:ptCount val="74"/>
                <c:pt idx="0">
                  <c:v>126302.34999999999</c:v>
                </c:pt>
                <c:pt idx="1">
                  <c:v>3070</c:v>
                </c:pt>
                <c:pt idx="2">
                  <c:v>1008</c:v>
                </c:pt>
                <c:pt idx="3">
                  <c:v>30</c:v>
                </c:pt>
                <c:pt idx="4">
                  <c:v>0</c:v>
                </c:pt>
                <c:pt idx="5">
                  <c:v>6502.75</c:v>
                </c:pt>
                <c:pt idx="6">
                  <c:v>251.5</c:v>
                </c:pt>
                <c:pt idx="7">
                  <c:v>766.5</c:v>
                </c:pt>
                <c:pt idx="8">
                  <c:v>2610</c:v>
                </c:pt>
                <c:pt idx="9">
                  <c:v>229.75</c:v>
                </c:pt>
                <c:pt idx="10">
                  <c:v>304.5</c:v>
                </c:pt>
                <c:pt idx="11">
                  <c:v>353</c:v>
                </c:pt>
                <c:pt idx="12">
                  <c:v>123154.91999999998</c:v>
                </c:pt>
                <c:pt idx="13">
                  <c:v>30905.4</c:v>
                </c:pt>
                <c:pt idx="14">
                  <c:v>1983.35</c:v>
                </c:pt>
                <c:pt idx="15">
                  <c:v>87.5</c:v>
                </c:pt>
                <c:pt idx="16">
                  <c:v>54.5</c:v>
                </c:pt>
                <c:pt idx="17">
                  <c:v>25827.7</c:v>
                </c:pt>
                <c:pt idx="18">
                  <c:v>53075.85</c:v>
                </c:pt>
                <c:pt idx="19">
                  <c:v>70026.06642857143</c:v>
                </c:pt>
                <c:pt idx="20">
                  <c:v>521.25</c:v>
                </c:pt>
                <c:pt idx="21">
                  <c:v>1420.1</c:v>
                </c:pt>
                <c:pt idx="22">
                  <c:v>197.5</c:v>
                </c:pt>
                <c:pt idx="23">
                  <c:v>309</c:v>
                </c:pt>
                <c:pt idx="24">
                  <c:v>430061.54000000004</c:v>
                </c:pt>
                <c:pt idx="25">
                  <c:v>2365110.0300000007</c:v>
                </c:pt>
                <c:pt idx="26">
                  <c:v>0</c:v>
                </c:pt>
                <c:pt idx="27">
                  <c:v>4800</c:v>
                </c:pt>
                <c:pt idx="28">
                  <c:v>0</c:v>
                </c:pt>
                <c:pt idx="29">
                  <c:v>53049.299999999996</c:v>
                </c:pt>
                <c:pt idx="30">
                  <c:v>8632.25</c:v>
                </c:pt>
                <c:pt idx="31">
                  <c:v>779</c:v>
                </c:pt>
                <c:pt idx="32">
                  <c:v>439.25</c:v>
                </c:pt>
                <c:pt idx="33">
                  <c:v>150</c:v>
                </c:pt>
                <c:pt idx="34">
                  <c:v>34943.58</c:v>
                </c:pt>
                <c:pt idx="35">
                  <c:v>0</c:v>
                </c:pt>
                <c:pt idx="36">
                  <c:v>2578.85</c:v>
                </c:pt>
                <c:pt idx="37">
                  <c:v>401</c:v>
                </c:pt>
                <c:pt idx="38">
                  <c:v>238146.25</c:v>
                </c:pt>
                <c:pt idx="39">
                  <c:v>0</c:v>
                </c:pt>
                <c:pt idx="40">
                  <c:v>0</c:v>
                </c:pt>
                <c:pt idx="41">
                  <c:v>26308.75</c:v>
                </c:pt>
                <c:pt idx="42">
                  <c:v>640.5</c:v>
                </c:pt>
                <c:pt idx="43">
                  <c:v>715</c:v>
                </c:pt>
                <c:pt idx="44">
                  <c:v>11559.95</c:v>
                </c:pt>
                <c:pt idx="45">
                  <c:v>5999</c:v>
                </c:pt>
                <c:pt idx="46">
                  <c:v>250</c:v>
                </c:pt>
                <c:pt idx="47">
                  <c:v>540</c:v>
                </c:pt>
                <c:pt idx="48">
                  <c:v>150</c:v>
                </c:pt>
                <c:pt idx="49">
                  <c:v>382.85</c:v>
                </c:pt>
                <c:pt idx="50">
                  <c:v>580</c:v>
                </c:pt>
                <c:pt idx="51">
                  <c:v>275</c:v>
                </c:pt>
                <c:pt idx="52">
                  <c:v>0</c:v>
                </c:pt>
                <c:pt idx="53">
                  <c:v>234232.28000000003</c:v>
                </c:pt>
                <c:pt idx="54">
                  <c:v>0</c:v>
                </c:pt>
                <c:pt idx="55">
                  <c:v>1084.75</c:v>
                </c:pt>
                <c:pt idx="56">
                  <c:v>91646.400000000009</c:v>
                </c:pt>
                <c:pt idx="57">
                  <c:v>4261</c:v>
                </c:pt>
                <c:pt idx="58">
                  <c:v>14255.5</c:v>
                </c:pt>
                <c:pt idx="59">
                  <c:v>24418.93</c:v>
                </c:pt>
                <c:pt idx="60">
                  <c:v>4064.5</c:v>
                </c:pt>
                <c:pt idx="61">
                  <c:v>0</c:v>
                </c:pt>
                <c:pt idx="62">
                  <c:v>5868.75</c:v>
                </c:pt>
                <c:pt idx="63">
                  <c:v>10203</c:v>
                </c:pt>
                <c:pt idx="64">
                  <c:v>324833.37000000005</c:v>
                </c:pt>
                <c:pt idx="65">
                  <c:v>411.5</c:v>
                </c:pt>
                <c:pt idx="66">
                  <c:v>0</c:v>
                </c:pt>
                <c:pt idx="67">
                  <c:v>43.75</c:v>
                </c:pt>
                <c:pt idx="68">
                  <c:v>295295.51</c:v>
                </c:pt>
                <c:pt idx="69">
                  <c:v>24272.26</c:v>
                </c:pt>
                <c:pt idx="70">
                  <c:v>180</c:v>
                </c:pt>
                <c:pt idx="71">
                  <c:v>20740.149999999998</c:v>
                </c:pt>
                <c:pt idx="72">
                  <c:v>224</c:v>
                </c:pt>
                <c:pt idx="73">
                  <c:v>0</c:v>
                </c:pt>
              </c:numCache>
            </c:numRef>
          </c:val>
          <c:extLst>
            <c:ext xmlns:c16="http://schemas.microsoft.com/office/drawing/2014/chart" uri="{C3380CC4-5D6E-409C-BE32-E72D297353CC}">
              <c16:uniqueId val="{0000004A-6C3F-47A6-BE21-DBEBAAD36C73}"/>
            </c:ext>
          </c:extLst>
        </c:ser>
        <c:dLbls>
          <c:dLblPos val="inEnd"/>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gif"/></Relationships>
</file>

<file path=ppt/diagrams/_rels/data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_rels/data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gif"/></Relationships>
</file>

<file path=ppt/diagrams/_rels/drawing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4"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14E71A-18D0-46AD-AE73-26E12660939E}" type="doc">
      <dgm:prSet loTypeId="urn:microsoft.com/office/officeart/2008/layout/HexagonCluster" loCatId="relationship" qsTypeId="urn:microsoft.com/office/officeart/2005/8/quickstyle/simple1" qsCatId="simple" csTypeId="urn:microsoft.com/office/officeart/2005/8/colors/accent1_1" csCatId="accent1" phldr="1"/>
      <dgm:spPr/>
      <dgm:t>
        <a:bodyPr/>
        <a:lstStyle/>
        <a:p>
          <a:endParaRPr lang="es-EC"/>
        </a:p>
      </dgm:t>
    </dgm:pt>
    <dgm:pt modelId="{9AC4E7C2-A368-4F1F-83D5-785D16C119A9}">
      <dgm:prSet phldrT="[Texto]" custT="1"/>
      <dgm:spPr/>
      <dgm:t>
        <a:bodyPr/>
        <a:lstStyle/>
        <a:p>
          <a:r>
            <a:rPr lang="es-EC" sz="1250" dirty="0" smtClean="0"/>
            <a:t>Los países deben especializarse en lo que sean más eficientes para un intercambio mutuamente beneficioso</a:t>
          </a:r>
          <a:endParaRPr lang="es-EC" sz="1250" dirty="0"/>
        </a:p>
      </dgm:t>
    </dgm:pt>
    <dgm:pt modelId="{66CA3E18-58F3-4943-96EF-3851836E0648}" type="parTrans" cxnId="{0AA00EE2-4422-49FE-83E5-623843FFF320}">
      <dgm:prSet/>
      <dgm:spPr/>
      <dgm:t>
        <a:bodyPr/>
        <a:lstStyle/>
        <a:p>
          <a:endParaRPr lang="es-EC"/>
        </a:p>
      </dgm:t>
    </dgm:pt>
    <dgm:pt modelId="{74BC1F02-FAF0-43A4-B5AF-61EE67730937}" type="sibTrans" cxnId="{0AA00EE2-4422-49FE-83E5-623843FFF32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t>
        <a:bodyPr/>
        <a:lstStyle/>
        <a:p>
          <a:endParaRPr lang="es-EC"/>
        </a:p>
      </dgm:t>
    </dgm:pt>
    <dgm:pt modelId="{525FDA73-C050-4F89-A93E-5E11FD311507}">
      <dgm:prSet phldrT="[Texto]" custT="1"/>
      <dgm:spPr/>
      <dgm:t>
        <a:bodyPr/>
        <a:lstStyle/>
        <a:p>
          <a:r>
            <a:rPr lang="es-EC" sz="1250" dirty="0" smtClean="0"/>
            <a:t>Condiciones necesarias para la producción de bienes de acuerdo a cada región.</a:t>
          </a:r>
        </a:p>
        <a:p>
          <a:r>
            <a:rPr lang="es-EC" sz="1250" dirty="0" smtClean="0"/>
            <a:t>Para potenciar su oferta exportable y  dinamizar la economía interna.</a:t>
          </a:r>
          <a:endParaRPr lang="es-EC" sz="1250" dirty="0"/>
        </a:p>
      </dgm:t>
    </dgm:pt>
    <dgm:pt modelId="{39E2A3EB-DD48-4B08-9C2F-0C953BADDFBA}" type="parTrans" cxnId="{B64A9FAD-870B-43B5-BE24-A48EC00C76ED}">
      <dgm:prSet/>
      <dgm:spPr/>
      <dgm:t>
        <a:bodyPr/>
        <a:lstStyle/>
        <a:p>
          <a:endParaRPr lang="es-EC"/>
        </a:p>
      </dgm:t>
    </dgm:pt>
    <dgm:pt modelId="{B407E92E-FB4B-4085-869C-88206267384B}" type="sibTrans" cxnId="{B64A9FAD-870B-43B5-BE24-A48EC00C76E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t>
        <a:bodyPr/>
        <a:lstStyle/>
        <a:p>
          <a:endParaRPr lang="es-EC"/>
        </a:p>
      </dgm:t>
    </dgm:pt>
    <dgm:pt modelId="{A46045BC-5DCB-47AF-A8E9-25C9110B9B2A}">
      <dgm:prSet custT="1"/>
      <dgm:spPr/>
      <dgm:t>
        <a:bodyPr/>
        <a:lstStyle/>
        <a:p>
          <a:pPr>
            <a:lnSpc>
              <a:spcPct val="100000"/>
            </a:lnSpc>
            <a:spcAft>
              <a:spcPct val="35000"/>
            </a:spcAft>
          </a:pPr>
          <a:r>
            <a:rPr lang="es-EC" sz="1250" dirty="0" smtClean="0"/>
            <a:t>Identifica un factor de éxito (estrategia) en el mercado,  que es sostenible para mantenerse en el tiempo.</a:t>
          </a:r>
        </a:p>
        <a:p>
          <a:pPr>
            <a:lnSpc>
              <a:spcPct val="100000"/>
            </a:lnSpc>
            <a:spcAft>
              <a:spcPct val="35000"/>
            </a:spcAft>
          </a:pPr>
          <a:r>
            <a:rPr lang="es-EC" sz="1250" b="1" dirty="0" smtClean="0"/>
            <a:t>El liderazgo en costos</a:t>
          </a:r>
          <a:endParaRPr lang="es-EC" sz="1250" dirty="0" smtClean="0"/>
        </a:p>
        <a:p>
          <a:pPr>
            <a:lnSpc>
              <a:spcPct val="100000"/>
            </a:lnSpc>
            <a:spcAft>
              <a:spcPct val="35000"/>
            </a:spcAft>
          </a:pPr>
          <a:r>
            <a:rPr lang="es-EC" sz="1250" b="1" dirty="0" smtClean="0"/>
            <a:t>La diferenciación</a:t>
          </a:r>
          <a:endParaRPr lang="es-EC" sz="1250" dirty="0" smtClean="0"/>
        </a:p>
        <a:p>
          <a:pPr>
            <a:lnSpc>
              <a:spcPct val="100000"/>
            </a:lnSpc>
            <a:spcAft>
              <a:spcPts val="20"/>
            </a:spcAft>
          </a:pPr>
          <a:r>
            <a:rPr lang="es-EC" sz="1250" b="1" dirty="0" smtClean="0"/>
            <a:t>El enfoque</a:t>
          </a:r>
          <a:endParaRPr lang="es-EC" sz="1250" dirty="0"/>
        </a:p>
      </dgm:t>
    </dgm:pt>
    <dgm:pt modelId="{C0706227-5C63-422D-ABC6-A26D68E858F9}" type="parTrans" cxnId="{0C953F70-FF3F-4E9D-BAEE-95DCC9752D9C}">
      <dgm:prSet/>
      <dgm:spPr/>
      <dgm:t>
        <a:bodyPr/>
        <a:lstStyle/>
        <a:p>
          <a:endParaRPr lang="es-EC"/>
        </a:p>
      </dgm:t>
    </dgm:pt>
    <dgm:pt modelId="{E856F346-A0EC-4412-83E3-7C92764194EB}" type="sibTrans" cxnId="{0C953F70-FF3F-4E9D-BAEE-95DCC9752D9C}">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t>
        <a:bodyPr/>
        <a:lstStyle/>
        <a:p>
          <a:endParaRPr lang="es-EC"/>
        </a:p>
      </dgm:t>
    </dgm:pt>
    <dgm:pt modelId="{FB2CC79A-7F62-4BD8-926A-AFE6563E0D6A}" type="pres">
      <dgm:prSet presAssocID="{B314E71A-18D0-46AD-AE73-26E12660939E}" presName="Name0" presStyleCnt="0">
        <dgm:presLayoutVars>
          <dgm:chMax val="21"/>
          <dgm:chPref val="21"/>
        </dgm:presLayoutVars>
      </dgm:prSet>
      <dgm:spPr/>
      <dgm:t>
        <a:bodyPr/>
        <a:lstStyle/>
        <a:p>
          <a:endParaRPr lang="es-EC"/>
        </a:p>
      </dgm:t>
    </dgm:pt>
    <dgm:pt modelId="{913E54F0-44FA-4DA0-809D-069411DF24B3}" type="pres">
      <dgm:prSet presAssocID="{9AC4E7C2-A368-4F1F-83D5-785D16C119A9}" presName="text1" presStyleCnt="0"/>
      <dgm:spPr/>
    </dgm:pt>
    <dgm:pt modelId="{7956504F-74E1-49C2-A2C9-B8D9A29EEA35}" type="pres">
      <dgm:prSet presAssocID="{9AC4E7C2-A368-4F1F-83D5-785D16C119A9}" presName="textRepeatNode" presStyleLbl="alignNode1" presStyleIdx="0" presStyleCnt="3">
        <dgm:presLayoutVars>
          <dgm:chMax val="0"/>
          <dgm:chPref val="0"/>
          <dgm:bulletEnabled val="1"/>
        </dgm:presLayoutVars>
      </dgm:prSet>
      <dgm:spPr/>
      <dgm:t>
        <a:bodyPr/>
        <a:lstStyle/>
        <a:p>
          <a:endParaRPr lang="es-EC"/>
        </a:p>
      </dgm:t>
    </dgm:pt>
    <dgm:pt modelId="{B817229E-2920-4263-917D-53A2A2AB6448}" type="pres">
      <dgm:prSet presAssocID="{9AC4E7C2-A368-4F1F-83D5-785D16C119A9}" presName="textaccent1" presStyleCnt="0"/>
      <dgm:spPr/>
    </dgm:pt>
    <dgm:pt modelId="{F052B0C4-8359-43A1-AB1D-E03E487EB35E}" type="pres">
      <dgm:prSet presAssocID="{9AC4E7C2-A368-4F1F-83D5-785D16C119A9}" presName="accentRepeatNode" presStyleLbl="solidAlignAcc1" presStyleIdx="0" presStyleCnt="6"/>
      <dgm:spPr/>
    </dgm:pt>
    <dgm:pt modelId="{6CD42D60-FBB7-40CF-8F47-5BF65203AA31}" type="pres">
      <dgm:prSet presAssocID="{74BC1F02-FAF0-43A4-B5AF-61EE67730937}" presName="image1" presStyleCnt="0"/>
      <dgm:spPr/>
    </dgm:pt>
    <dgm:pt modelId="{B035A556-FAA3-411B-A523-23B48B5DEC2D}" type="pres">
      <dgm:prSet presAssocID="{74BC1F02-FAF0-43A4-B5AF-61EE67730937}" presName="imageRepeatNode" presStyleLbl="alignAcc1" presStyleIdx="0" presStyleCnt="3"/>
      <dgm:spPr/>
      <dgm:t>
        <a:bodyPr/>
        <a:lstStyle/>
        <a:p>
          <a:endParaRPr lang="es-EC"/>
        </a:p>
      </dgm:t>
    </dgm:pt>
    <dgm:pt modelId="{5A48E125-EDEA-4A15-8375-6156E2255E03}" type="pres">
      <dgm:prSet presAssocID="{74BC1F02-FAF0-43A4-B5AF-61EE67730937}" presName="imageaccent1" presStyleCnt="0"/>
      <dgm:spPr/>
    </dgm:pt>
    <dgm:pt modelId="{91B2F73E-D790-4DE2-8298-96247BBAC288}" type="pres">
      <dgm:prSet presAssocID="{74BC1F02-FAF0-43A4-B5AF-61EE67730937}" presName="accentRepeatNode" presStyleLbl="solidAlignAcc1" presStyleIdx="1" presStyleCnt="6"/>
      <dgm:spPr/>
    </dgm:pt>
    <dgm:pt modelId="{5A494C0E-3EDB-489F-9D0D-ECF464BB333E}" type="pres">
      <dgm:prSet presAssocID="{525FDA73-C050-4F89-A93E-5E11FD311507}" presName="text2" presStyleCnt="0"/>
      <dgm:spPr/>
    </dgm:pt>
    <dgm:pt modelId="{9E202EBF-D4B6-4289-95D5-65A3DAEEBD17}" type="pres">
      <dgm:prSet presAssocID="{525FDA73-C050-4F89-A93E-5E11FD311507}" presName="textRepeatNode" presStyleLbl="alignNode1" presStyleIdx="1" presStyleCnt="3">
        <dgm:presLayoutVars>
          <dgm:chMax val="0"/>
          <dgm:chPref val="0"/>
          <dgm:bulletEnabled val="1"/>
        </dgm:presLayoutVars>
      </dgm:prSet>
      <dgm:spPr/>
      <dgm:t>
        <a:bodyPr/>
        <a:lstStyle/>
        <a:p>
          <a:endParaRPr lang="es-EC"/>
        </a:p>
      </dgm:t>
    </dgm:pt>
    <dgm:pt modelId="{342F80B0-6C6E-4039-93C8-9A764EEDA101}" type="pres">
      <dgm:prSet presAssocID="{525FDA73-C050-4F89-A93E-5E11FD311507}" presName="textaccent2" presStyleCnt="0"/>
      <dgm:spPr/>
    </dgm:pt>
    <dgm:pt modelId="{98C64360-6883-495F-A501-568752A5A150}" type="pres">
      <dgm:prSet presAssocID="{525FDA73-C050-4F89-A93E-5E11FD311507}" presName="accentRepeatNode" presStyleLbl="solidAlignAcc1" presStyleIdx="2" presStyleCnt="6"/>
      <dgm:spPr/>
    </dgm:pt>
    <dgm:pt modelId="{0ECD4F43-23D3-4554-8E1D-BDD92DA017D5}" type="pres">
      <dgm:prSet presAssocID="{B407E92E-FB4B-4085-869C-88206267384B}" presName="image2" presStyleCnt="0"/>
      <dgm:spPr/>
    </dgm:pt>
    <dgm:pt modelId="{3C9C9A19-2077-435B-9383-FC96E9ECA8E2}" type="pres">
      <dgm:prSet presAssocID="{B407E92E-FB4B-4085-869C-88206267384B}" presName="imageRepeatNode" presStyleLbl="alignAcc1" presStyleIdx="1" presStyleCnt="3"/>
      <dgm:spPr/>
      <dgm:t>
        <a:bodyPr/>
        <a:lstStyle/>
        <a:p>
          <a:endParaRPr lang="es-EC"/>
        </a:p>
      </dgm:t>
    </dgm:pt>
    <dgm:pt modelId="{B7D656A6-E218-4215-BC94-E991194F9D7A}" type="pres">
      <dgm:prSet presAssocID="{B407E92E-FB4B-4085-869C-88206267384B}" presName="imageaccent2" presStyleCnt="0"/>
      <dgm:spPr/>
    </dgm:pt>
    <dgm:pt modelId="{3B3EF104-A25E-4EBB-94A5-D842DFEB1213}" type="pres">
      <dgm:prSet presAssocID="{B407E92E-FB4B-4085-869C-88206267384B}" presName="accentRepeatNode" presStyleLbl="solidAlignAcc1" presStyleIdx="3" presStyleCnt="6"/>
      <dgm:spPr/>
    </dgm:pt>
    <dgm:pt modelId="{270C4AE8-15E9-47B5-B105-E56A1BABE4C1}" type="pres">
      <dgm:prSet presAssocID="{A46045BC-5DCB-47AF-A8E9-25C9110B9B2A}" presName="text3" presStyleCnt="0"/>
      <dgm:spPr/>
    </dgm:pt>
    <dgm:pt modelId="{A7E71E3E-957A-46FE-ADE2-5C0A6FE24E2F}" type="pres">
      <dgm:prSet presAssocID="{A46045BC-5DCB-47AF-A8E9-25C9110B9B2A}" presName="textRepeatNode" presStyleLbl="alignNode1" presStyleIdx="2" presStyleCnt="3">
        <dgm:presLayoutVars>
          <dgm:chMax val="0"/>
          <dgm:chPref val="0"/>
          <dgm:bulletEnabled val="1"/>
        </dgm:presLayoutVars>
      </dgm:prSet>
      <dgm:spPr/>
      <dgm:t>
        <a:bodyPr/>
        <a:lstStyle/>
        <a:p>
          <a:endParaRPr lang="es-EC"/>
        </a:p>
      </dgm:t>
    </dgm:pt>
    <dgm:pt modelId="{40A4ABCC-C305-4FCE-92B0-826FC8A46385}" type="pres">
      <dgm:prSet presAssocID="{A46045BC-5DCB-47AF-A8E9-25C9110B9B2A}" presName="textaccent3" presStyleCnt="0"/>
      <dgm:spPr/>
    </dgm:pt>
    <dgm:pt modelId="{D497F035-F02C-42EC-A76F-476032C79CE1}" type="pres">
      <dgm:prSet presAssocID="{A46045BC-5DCB-47AF-A8E9-25C9110B9B2A}" presName="accentRepeatNode" presStyleLbl="solidAlignAcc1" presStyleIdx="4" presStyleCnt="6" custLinFactX="400000" custLinFactY="-15214" custLinFactNeighborX="491949" custLinFactNeighborY="-100000"/>
      <dgm:spPr/>
    </dgm:pt>
    <dgm:pt modelId="{6E89F36C-0278-48F8-A4A6-AFABFB39B592}" type="pres">
      <dgm:prSet presAssocID="{E856F346-A0EC-4412-83E3-7C92764194EB}" presName="image3" presStyleCnt="0"/>
      <dgm:spPr/>
    </dgm:pt>
    <dgm:pt modelId="{7F0555F8-72AB-41B9-9D3A-4AD396940B3E}" type="pres">
      <dgm:prSet presAssocID="{E856F346-A0EC-4412-83E3-7C92764194EB}" presName="imageRepeatNode" presStyleLbl="alignAcc1" presStyleIdx="2" presStyleCnt="3"/>
      <dgm:spPr/>
      <dgm:t>
        <a:bodyPr/>
        <a:lstStyle/>
        <a:p>
          <a:endParaRPr lang="es-EC"/>
        </a:p>
      </dgm:t>
    </dgm:pt>
    <dgm:pt modelId="{424DC853-09C8-477D-A2DD-F9A35EDC8B78}" type="pres">
      <dgm:prSet presAssocID="{E856F346-A0EC-4412-83E3-7C92764194EB}" presName="imageaccent3" presStyleCnt="0"/>
      <dgm:spPr/>
    </dgm:pt>
    <dgm:pt modelId="{503DC5BF-8AF5-48C3-ABD9-5738B8B901B6}" type="pres">
      <dgm:prSet presAssocID="{E856F346-A0EC-4412-83E3-7C92764194EB}" presName="accentRepeatNode" presStyleLbl="solidAlignAcc1" presStyleIdx="5" presStyleCnt="6"/>
      <dgm:spPr/>
    </dgm:pt>
  </dgm:ptLst>
  <dgm:cxnLst>
    <dgm:cxn modelId="{7AB794F5-6DA7-458E-AABE-85DB9161BC8B}" type="presOf" srcId="{B314E71A-18D0-46AD-AE73-26E12660939E}" destId="{FB2CC79A-7F62-4BD8-926A-AFE6563E0D6A}" srcOrd="0" destOrd="0" presId="urn:microsoft.com/office/officeart/2008/layout/HexagonCluster"/>
    <dgm:cxn modelId="{63A6B874-2A83-4F3B-B936-2C59D7F93FAD}" type="presOf" srcId="{A46045BC-5DCB-47AF-A8E9-25C9110B9B2A}" destId="{A7E71E3E-957A-46FE-ADE2-5C0A6FE24E2F}" srcOrd="0" destOrd="0" presId="urn:microsoft.com/office/officeart/2008/layout/HexagonCluster"/>
    <dgm:cxn modelId="{401FEF3D-40CE-47B2-8F95-8353870251F2}" type="presOf" srcId="{B407E92E-FB4B-4085-869C-88206267384B}" destId="{3C9C9A19-2077-435B-9383-FC96E9ECA8E2}" srcOrd="0" destOrd="0" presId="urn:microsoft.com/office/officeart/2008/layout/HexagonCluster"/>
    <dgm:cxn modelId="{0C953F70-FF3F-4E9D-BAEE-95DCC9752D9C}" srcId="{B314E71A-18D0-46AD-AE73-26E12660939E}" destId="{A46045BC-5DCB-47AF-A8E9-25C9110B9B2A}" srcOrd="2" destOrd="0" parTransId="{C0706227-5C63-422D-ABC6-A26D68E858F9}" sibTransId="{E856F346-A0EC-4412-83E3-7C92764194EB}"/>
    <dgm:cxn modelId="{DDBC1C0E-DA05-4005-BC9C-3DAB3EDC43B1}" type="presOf" srcId="{74BC1F02-FAF0-43A4-B5AF-61EE67730937}" destId="{B035A556-FAA3-411B-A523-23B48B5DEC2D}" srcOrd="0" destOrd="0" presId="urn:microsoft.com/office/officeart/2008/layout/HexagonCluster"/>
    <dgm:cxn modelId="{A67DCA07-BFDC-485F-BE6E-1C377894A16E}" type="presOf" srcId="{525FDA73-C050-4F89-A93E-5E11FD311507}" destId="{9E202EBF-D4B6-4289-95D5-65A3DAEEBD17}" srcOrd="0" destOrd="0" presId="urn:microsoft.com/office/officeart/2008/layout/HexagonCluster"/>
    <dgm:cxn modelId="{0AA00EE2-4422-49FE-83E5-623843FFF320}" srcId="{B314E71A-18D0-46AD-AE73-26E12660939E}" destId="{9AC4E7C2-A368-4F1F-83D5-785D16C119A9}" srcOrd="0" destOrd="0" parTransId="{66CA3E18-58F3-4943-96EF-3851836E0648}" sibTransId="{74BC1F02-FAF0-43A4-B5AF-61EE67730937}"/>
    <dgm:cxn modelId="{B64A9FAD-870B-43B5-BE24-A48EC00C76ED}" srcId="{B314E71A-18D0-46AD-AE73-26E12660939E}" destId="{525FDA73-C050-4F89-A93E-5E11FD311507}" srcOrd="1" destOrd="0" parTransId="{39E2A3EB-DD48-4B08-9C2F-0C953BADDFBA}" sibTransId="{B407E92E-FB4B-4085-869C-88206267384B}"/>
    <dgm:cxn modelId="{65D4C323-5EDA-442C-91CE-E217D387BC39}" type="presOf" srcId="{E856F346-A0EC-4412-83E3-7C92764194EB}" destId="{7F0555F8-72AB-41B9-9D3A-4AD396940B3E}" srcOrd="0" destOrd="0" presId="urn:microsoft.com/office/officeart/2008/layout/HexagonCluster"/>
    <dgm:cxn modelId="{E32F1A7C-1488-48DB-B94B-1C8D768DFC76}" type="presOf" srcId="{9AC4E7C2-A368-4F1F-83D5-785D16C119A9}" destId="{7956504F-74E1-49C2-A2C9-B8D9A29EEA35}" srcOrd="0" destOrd="0" presId="urn:microsoft.com/office/officeart/2008/layout/HexagonCluster"/>
    <dgm:cxn modelId="{EA7CC114-0839-40B8-8855-73BE6081BC9B}" type="presParOf" srcId="{FB2CC79A-7F62-4BD8-926A-AFE6563E0D6A}" destId="{913E54F0-44FA-4DA0-809D-069411DF24B3}" srcOrd="0" destOrd="0" presId="urn:microsoft.com/office/officeart/2008/layout/HexagonCluster"/>
    <dgm:cxn modelId="{B8AC542B-621B-494D-B511-A9AEAF742655}" type="presParOf" srcId="{913E54F0-44FA-4DA0-809D-069411DF24B3}" destId="{7956504F-74E1-49C2-A2C9-B8D9A29EEA35}" srcOrd="0" destOrd="0" presId="urn:microsoft.com/office/officeart/2008/layout/HexagonCluster"/>
    <dgm:cxn modelId="{CE233740-F175-4142-9C15-876086127391}" type="presParOf" srcId="{FB2CC79A-7F62-4BD8-926A-AFE6563E0D6A}" destId="{B817229E-2920-4263-917D-53A2A2AB6448}" srcOrd="1" destOrd="0" presId="urn:microsoft.com/office/officeart/2008/layout/HexagonCluster"/>
    <dgm:cxn modelId="{D09F2BC5-56EA-4407-A420-6FC9E726A910}" type="presParOf" srcId="{B817229E-2920-4263-917D-53A2A2AB6448}" destId="{F052B0C4-8359-43A1-AB1D-E03E487EB35E}" srcOrd="0" destOrd="0" presId="urn:microsoft.com/office/officeart/2008/layout/HexagonCluster"/>
    <dgm:cxn modelId="{9D2BF9C9-6ED4-4846-B07A-8EF834F23FD0}" type="presParOf" srcId="{FB2CC79A-7F62-4BD8-926A-AFE6563E0D6A}" destId="{6CD42D60-FBB7-40CF-8F47-5BF65203AA31}" srcOrd="2" destOrd="0" presId="urn:microsoft.com/office/officeart/2008/layout/HexagonCluster"/>
    <dgm:cxn modelId="{3312050A-3D37-4DC9-8D2A-357B4237E164}" type="presParOf" srcId="{6CD42D60-FBB7-40CF-8F47-5BF65203AA31}" destId="{B035A556-FAA3-411B-A523-23B48B5DEC2D}" srcOrd="0" destOrd="0" presId="urn:microsoft.com/office/officeart/2008/layout/HexagonCluster"/>
    <dgm:cxn modelId="{B34F5CCB-80D5-42A3-881F-C8629FA70C9A}" type="presParOf" srcId="{FB2CC79A-7F62-4BD8-926A-AFE6563E0D6A}" destId="{5A48E125-EDEA-4A15-8375-6156E2255E03}" srcOrd="3" destOrd="0" presId="urn:microsoft.com/office/officeart/2008/layout/HexagonCluster"/>
    <dgm:cxn modelId="{1035ECAA-64EB-42AF-8909-6BC0D5956B39}" type="presParOf" srcId="{5A48E125-EDEA-4A15-8375-6156E2255E03}" destId="{91B2F73E-D790-4DE2-8298-96247BBAC288}" srcOrd="0" destOrd="0" presId="urn:microsoft.com/office/officeart/2008/layout/HexagonCluster"/>
    <dgm:cxn modelId="{7722B614-B16E-4D9E-A51E-1F4D11303247}" type="presParOf" srcId="{FB2CC79A-7F62-4BD8-926A-AFE6563E0D6A}" destId="{5A494C0E-3EDB-489F-9D0D-ECF464BB333E}" srcOrd="4" destOrd="0" presId="urn:microsoft.com/office/officeart/2008/layout/HexagonCluster"/>
    <dgm:cxn modelId="{003CA687-814D-4E55-9E77-3D0419F4ABA9}" type="presParOf" srcId="{5A494C0E-3EDB-489F-9D0D-ECF464BB333E}" destId="{9E202EBF-D4B6-4289-95D5-65A3DAEEBD17}" srcOrd="0" destOrd="0" presId="urn:microsoft.com/office/officeart/2008/layout/HexagonCluster"/>
    <dgm:cxn modelId="{07C06869-64DE-455D-B7CD-13E5B62F64E2}" type="presParOf" srcId="{FB2CC79A-7F62-4BD8-926A-AFE6563E0D6A}" destId="{342F80B0-6C6E-4039-93C8-9A764EEDA101}" srcOrd="5" destOrd="0" presId="urn:microsoft.com/office/officeart/2008/layout/HexagonCluster"/>
    <dgm:cxn modelId="{4FED3BAE-0D58-48BB-879A-5388777F0DCE}" type="presParOf" srcId="{342F80B0-6C6E-4039-93C8-9A764EEDA101}" destId="{98C64360-6883-495F-A501-568752A5A150}" srcOrd="0" destOrd="0" presId="urn:microsoft.com/office/officeart/2008/layout/HexagonCluster"/>
    <dgm:cxn modelId="{1E5BB590-83E0-497B-95FE-F9A3F1DC7924}" type="presParOf" srcId="{FB2CC79A-7F62-4BD8-926A-AFE6563E0D6A}" destId="{0ECD4F43-23D3-4554-8E1D-BDD92DA017D5}" srcOrd="6" destOrd="0" presId="urn:microsoft.com/office/officeart/2008/layout/HexagonCluster"/>
    <dgm:cxn modelId="{A31D72F6-C2C9-4092-BBD2-7C84F47229B5}" type="presParOf" srcId="{0ECD4F43-23D3-4554-8E1D-BDD92DA017D5}" destId="{3C9C9A19-2077-435B-9383-FC96E9ECA8E2}" srcOrd="0" destOrd="0" presId="urn:microsoft.com/office/officeart/2008/layout/HexagonCluster"/>
    <dgm:cxn modelId="{4FE53732-40ED-4D01-8E4F-5AC0CD10C3FF}" type="presParOf" srcId="{FB2CC79A-7F62-4BD8-926A-AFE6563E0D6A}" destId="{B7D656A6-E218-4215-BC94-E991194F9D7A}" srcOrd="7" destOrd="0" presId="urn:microsoft.com/office/officeart/2008/layout/HexagonCluster"/>
    <dgm:cxn modelId="{D4EC7734-1B95-48CA-B8FD-14C6B34786D2}" type="presParOf" srcId="{B7D656A6-E218-4215-BC94-E991194F9D7A}" destId="{3B3EF104-A25E-4EBB-94A5-D842DFEB1213}" srcOrd="0" destOrd="0" presId="urn:microsoft.com/office/officeart/2008/layout/HexagonCluster"/>
    <dgm:cxn modelId="{6F31B155-16BC-446D-8D7D-03101ED250FE}" type="presParOf" srcId="{FB2CC79A-7F62-4BD8-926A-AFE6563E0D6A}" destId="{270C4AE8-15E9-47B5-B105-E56A1BABE4C1}" srcOrd="8" destOrd="0" presId="urn:microsoft.com/office/officeart/2008/layout/HexagonCluster"/>
    <dgm:cxn modelId="{16610025-E253-499D-8826-C184D62E75DF}" type="presParOf" srcId="{270C4AE8-15E9-47B5-B105-E56A1BABE4C1}" destId="{A7E71E3E-957A-46FE-ADE2-5C0A6FE24E2F}" srcOrd="0" destOrd="0" presId="urn:microsoft.com/office/officeart/2008/layout/HexagonCluster"/>
    <dgm:cxn modelId="{BF6B2682-20BE-4F10-A075-872E0247C3E3}" type="presParOf" srcId="{FB2CC79A-7F62-4BD8-926A-AFE6563E0D6A}" destId="{40A4ABCC-C305-4FCE-92B0-826FC8A46385}" srcOrd="9" destOrd="0" presId="urn:microsoft.com/office/officeart/2008/layout/HexagonCluster"/>
    <dgm:cxn modelId="{BEADA5C0-185D-4B92-8066-A64107A2E24D}" type="presParOf" srcId="{40A4ABCC-C305-4FCE-92B0-826FC8A46385}" destId="{D497F035-F02C-42EC-A76F-476032C79CE1}" srcOrd="0" destOrd="0" presId="urn:microsoft.com/office/officeart/2008/layout/HexagonCluster"/>
    <dgm:cxn modelId="{C20CE206-75B5-4960-8C50-59160C03AED1}" type="presParOf" srcId="{FB2CC79A-7F62-4BD8-926A-AFE6563E0D6A}" destId="{6E89F36C-0278-48F8-A4A6-AFABFB39B592}" srcOrd="10" destOrd="0" presId="urn:microsoft.com/office/officeart/2008/layout/HexagonCluster"/>
    <dgm:cxn modelId="{CBFCF844-0B4E-4F87-91AC-F0F74EEE6D8B}" type="presParOf" srcId="{6E89F36C-0278-48F8-A4A6-AFABFB39B592}" destId="{7F0555F8-72AB-41B9-9D3A-4AD396940B3E}" srcOrd="0" destOrd="0" presId="urn:microsoft.com/office/officeart/2008/layout/HexagonCluster"/>
    <dgm:cxn modelId="{8D776E53-6007-4AF1-A0BE-AEDF196628B6}" type="presParOf" srcId="{FB2CC79A-7F62-4BD8-926A-AFE6563E0D6A}" destId="{424DC853-09C8-477D-A2DD-F9A35EDC8B78}" srcOrd="11" destOrd="0" presId="urn:microsoft.com/office/officeart/2008/layout/HexagonCluster"/>
    <dgm:cxn modelId="{946E9CDB-29EB-420B-89A6-B502A357AC57}" type="presParOf" srcId="{424DC853-09C8-477D-A2DD-F9A35EDC8B78}" destId="{503DC5BF-8AF5-48C3-ABD9-5738B8B901B6}" srcOrd="0" destOrd="0" presId="urn:microsoft.com/office/officeart/2008/layout/HexagonCluster"/>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B5AB4-E733-4CAF-8E12-7823C36A4EDE}" type="doc">
      <dgm:prSet loTypeId="urn:microsoft.com/office/officeart/2005/8/layout/cycle6" loCatId="cycle" qsTypeId="urn:microsoft.com/office/officeart/2005/8/quickstyle/simple3" qsCatId="simple" csTypeId="urn:microsoft.com/office/officeart/2005/8/colors/colorful4" csCatId="colorful" phldr="1"/>
      <dgm:spPr/>
      <dgm:t>
        <a:bodyPr/>
        <a:lstStyle/>
        <a:p>
          <a:endParaRPr lang="es-EC"/>
        </a:p>
      </dgm:t>
    </dgm:pt>
    <dgm:pt modelId="{E580F633-085E-4E43-8581-98EE59C49749}">
      <dgm:prSet phldrT="[Texto]"/>
      <dgm:spPr>
        <a:noFill/>
        <a:ln w="28575">
          <a:solidFill>
            <a:schemeClr val="accent1"/>
          </a:solidFill>
        </a:ln>
      </dgm:spPr>
      <dgm:t>
        <a:bodyPr/>
        <a:lstStyle/>
        <a:p>
          <a:r>
            <a:rPr lang="es-EC" b="1" dirty="0" smtClean="0"/>
            <a:t>Ciudades de los Ángeles, Miami y San Francisco - principales comercializadoras de rosas.</a:t>
          </a:r>
          <a:endParaRPr lang="es-EC" b="1" dirty="0"/>
        </a:p>
      </dgm:t>
    </dgm:pt>
    <dgm:pt modelId="{21E8E78D-704C-43EE-AB51-B4056F7D2EE3}" type="parTrans" cxnId="{68891B22-8AD1-4AD2-91CD-AE5D5ED2AF19}">
      <dgm:prSet/>
      <dgm:spPr/>
      <dgm:t>
        <a:bodyPr/>
        <a:lstStyle/>
        <a:p>
          <a:endParaRPr lang="es-EC" b="1">
            <a:solidFill>
              <a:schemeClr val="tx1"/>
            </a:solidFill>
          </a:endParaRPr>
        </a:p>
      </dgm:t>
    </dgm:pt>
    <dgm:pt modelId="{639713A6-6D05-4C0A-A3FB-04E72B5EFD04}" type="sibTrans" cxnId="{68891B22-8AD1-4AD2-91CD-AE5D5ED2AF19}">
      <dgm:prSet/>
      <dgm:spPr/>
      <dgm:t>
        <a:bodyPr/>
        <a:lstStyle/>
        <a:p>
          <a:endParaRPr lang="es-EC" b="1">
            <a:solidFill>
              <a:schemeClr val="tx1"/>
            </a:solidFill>
          </a:endParaRPr>
        </a:p>
      </dgm:t>
    </dgm:pt>
    <dgm:pt modelId="{C4EA3CFE-E3F4-4A9C-8CAB-8826A4E234C4}">
      <dgm:prSet/>
      <dgm:spPr>
        <a:noFill/>
        <a:ln w="28575">
          <a:solidFill>
            <a:schemeClr val="accent1"/>
          </a:solidFill>
        </a:ln>
      </dgm:spPr>
      <dgm:t>
        <a:bodyPr/>
        <a:lstStyle/>
        <a:p>
          <a:r>
            <a:rPr lang="es-EC" b="1" dirty="0" smtClean="0"/>
            <a:t>La demanda de rosas es permanente en todo el año, por toda la población.</a:t>
          </a:r>
          <a:endParaRPr lang="es-EC" b="1" dirty="0"/>
        </a:p>
      </dgm:t>
    </dgm:pt>
    <dgm:pt modelId="{6DB744B8-A5EF-40C9-B256-9C3A50DAA518}" type="parTrans" cxnId="{8B8C5CD6-3446-41DC-85A8-468C35D8F0C1}">
      <dgm:prSet/>
      <dgm:spPr/>
      <dgm:t>
        <a:bodyPr/>
        <a:lstStyle/>
        <a:p>
          <a:endParaRPr lang="es-EC" b="1">
            <a:solidFill>
              <a:schemeClr val="tx1"/>
            </a:solidFill>
          </a:endParaRPr>
        </a:p>
      </dgm:t>
    </dgm:pt>
    <dgm:pt modelId="{A944FD66-D16B-4F97-92AB-A8F1230A594C}" type="sibTrans" cxnId="{8B8C5CD6-3446-41DC-85A8-468C35D8F0C1}">
      <dgm:prSet/>
      <dgm:spPr/>
      <dgm:t>
        <a:bodyPr/>
        <a:lstStyle/>
        <a:p>
          <a:endParaRPr lang="es-EC" b="1">
            <a:solidFill>
              <a:schemeClr val="tx1"/>
            </a:solidFill>
          </a:endParaRPr>
        </a:p>
      </dgm:t>
    </dgm:pt>
    <dgm:pt modelId="{BEF3D408-CCBA-485A-8AC0-8BFE2364B953}">
      <dgm:prSet/>
      <dgm:spPr>
        <a:noFill/>
        <a:ln w="28575">
          <a:solidFill>
            <a:schemeClr val="accent1"/>
          </a:solidFill>
        </a:ln>
      </dgm:spPr>
      <dgm:t>
        <a:bodyPr/>
        <a:lstStyle/>
        <a:p>
          <a:r>
            <a:rPr lang="es-EC" b="1" dirty="0" smtClean="0"/>
            <a:t>Competencia en EEUU: productos mexicanos, colombianos, holandeses e israelitas.  </a:t>
          </a:r>
          <a:endParaRPr lang="es-EC" b="1" dirty="0"/>
        </a:p>
      </dgm:t>
    </dgm:pt>
    <dgm:pt modelId="{1BB99356-8888-4203-94F9-92C47296D1A3}" type="parTrans" cxnId="{E7C0B199-88F9-48A3-AAA2-3EB08518D79C}">
      <dgm:prSet/>
      <dgm:spPr/>
      <dgm:t>
        <a:bodyPr/>
        <a:lstStyle/>
        <a:p>
          <a:endParaRPr lang="es-EC" b="1">
            <a:solidFill>
              <a:schemeClr val="tx1"/>
            </a:solidFill>
          </a:endParaRPr>
        </a:p>
      </dgm:t>
    </dgm:pt>
    <dgm:pt modelId="{325DF102-CF41-4E16-BBE0-ED4E12D5F12F}" type="sibTrans" cxnId="{E7C0B199-88F9-48A3-AAA2-3EB08518D79C}">
      <dgm:prSet/>
      <dgm:spPr/>
      <dgm:t>
        <a:bodyPr/>
        <a:lstStyle/>
        <a:p>
          <a:endParaRPr lang="es-EC" b="1">
            <a:solidFill>
              <a:schemeClr val="tx1"/>
            </a:solidFill>
          </a:endParaRPr>
        </a:p>
      </dgm:t>
    </dgm:pt>
    <dgm:pt modelId="{990F5C6B-499E-4B0D-A3DF-B0489AB9E94F}">
      <dgm:prSet/>
      <dgm:spPr>
        <a:noFill/>
        <a:ln w="28575">
          <a:solidFill>
            <a:schemeClr val="accent1"/>
          </a:solidFill>
        </a:ln>
      </dgm:spPr>
      <dgm:t>
        <a:bodyPr/>
        <a:lstStyle/>
        <a:p>
          <a:r>
            <a:rPr lang="es-EC" b="1" smtClean="0"/>
            <a:t>El uso de rosas está asociada a fechas especiales, otorgando potenciales consumidores de rosas. </a:t>
          </a:r>
          <a:endParaRPr lang="es-EC" b="1" dirty="0"/>
        </a:p>
      </dgm:t>
    </dgm:pt>
    <dgm:pt modelId="{971A35AD-E123-4BC9-801B-BD85D1301D2D}" type="parTrans" cxnId="{D3D210C4-3AF7-4951-8B98-3061A21A5A4C}">
      <dgm:prSet/>
      <dgm:spPr/>
      <dgm:t>
        <a:bodyPr/>
        <a:lstStyle/>
        <a:p>
          <a:endParaRPr lang="es-EC" b="1">
            <a:solidFill>
              <a:schemeClr val="tx1"/>
            </a:solidFill>
          </a:endParaRPr>
        </a:p>
      </dgm:t>
    </dgm:pt>
    <dgm:pt modelId="{1A92829A-492D-4204-B3B9-13AF2ECD15A4}" type="sibTrans" cxnId="{D3D210C4-3AF7-4951-8B98-3061A21A5A4C}">
      <dgm:prSet/>
      <dgm:spPr/>
      <dgm:t>
        <a:bodyPr/>
        <a:lstStyle/>
        <a:p>
          <a:endParaRPr lang="es-EC" b="1">
            <a:solidFill>
              <a:schemeClr val="tx1"/>
            </a:solidFill>
          </a:endParaRPr>
        </a:p>
      </dgm:t>
    </dgm:pt>
    <dgm:pt modelId="{3575FE51-E8C5-4BBD-A684-BE1D91859F2A}">
      <dgm:prSet/>
      <dgm:spPr>
        <a:noFill/>
        <a:ln w="28575">
          <a:solidFill>
            <a:schemeClr val="accent1"/>
          </a:solidFill>
        </a:ln>
      </dgm:spPr>
      <dgm:t>
        <a:bodyPr/>
        <a:lstStyle/>
        <a:p>
          <a:r>
            <a:rPr lang="es-EC" b="1" dirty="0" smtClean="0"/>
            <a:t>Estados Unidos, mercado potencial por su consumo de 10-15 tallos por persona-anual.</a:t>
          </a:r>
          <a:endParaRPr lang="es-EC" b="1" dirty="0"/>
        </a:p>
      </dgm:t>
    </dgm:pt>
    <dgm:pt modelId="{AE5DC0C7-0A1D-4A4D-B89A-AF0676E99F79}" type="parTrans" cxnId="{A7198E3A-34D4-49FA-8F79-E2B7DDFCE6FB}">
      <dgm:prSet/>
      <dgm:spPr/>
      <dgm:t>
        <a:bodyPr/>
        <a:lstStyle/>
        <a:p>
          <a:endParaRPr lang="es-ES"/>
        </a:p>
      </dgm:t>
    </dgm:pt>
    <dgm:pt modelId="{71AD5503-FB38-43E6-AE6F-0B318F072770}" type="sibTrans" cxnId="{A7198E3A-34D4-49FA-8F79-E2B7DDFCE6FB}">
      <dgm:prSet/>
      <dgm:spPr/>
      <dgm:t>
        <a:bodyPr/>
        <a:lstStyle/>
        <a:p>
          <a:endParaRPr lang="es-ES"/>
        </a:p>
      </dgm:t>
    </dgm:pt>
    <dgm:pt modelId="{24AE1059-7C02-4C5A-8D8E-0E00C2478AC6}" type="pres">
      <dgm:prSet presAssocID="{2F3B5AB4-E733-4CAF-8E12-7823C36A4EDE}" presName="cycle" presStyleCnt="0">
        <dgm:presLayoutVars>
          <dgm:dir/>
          <dgm:resizeHandles val="exact"/>
        </dgm:presLayoutVars>
      </dgm:prSet>
      <dgm:spPr/>
      <dgm:t>
        <a:bodyPr/>
        <a:lstStyle/>
        <a:p>
          <a:endParaRPr lang="es-EC"/>
        </a:p>
      </dgm:t>
    </dgm:pt>
    <dgm:pt modelId="{D4C76B0E-0B94-47CF-BB7C-3E2BE82B85A8}" type="pres">
      <dgm:prSet presAssocID="{E580F633-085E-4E43-8581-98EE59C49749}" presName="node" presStyleLbl="node1" presStyleIdx="0" presStyleCnt="5" custScaleX="122619" custScaleY="112727">
        <dgm:presLayoutVars>
          <dgm:bulletEnabled val="1"/>
        </dgm:presLayoutVars>
      </dgm:prSet>
      <dgm:spPr/>
      <dgm:t>
        <a:bodyPr/>
        <a:lstStyle/>
        <a:p>
          <a:endParaRPr lang="es-EC"/>
        </a:p>
      </dgm:t>
    </dgm:pt>
    <dgm:pt modelId="{CDA231B1-9DE7-4AE5-A305-5C7B276881CB}" type="pres">
      <dgm:prSet presAssocID="{E580F633-085E-4E43-8581-98EE59C49749}" presName="spNode" presStyleCnt="0"/>
      <dgm:spPr/>
      <dgm:t>
        <a:bodyPr/>
        <a:lstStyle/>
        <a:p>
          <a:endParaRPr lang="es-ES"/>
        </a:p>
      </dgm:t>
    </dgm:pt>
    <dgm:pt modelId="{16E5CA3F-C6D4-4FF8-938A-DCDE3A9A5138}" type="pres">
      <dgm:prSet presAssocID="{639713A6-6D05-4C0A-A3FB-04E72B5EFD04}" presName="sibTrans" presStyleLbl="sibTrans1D1" presStyleIdx="0" presStyleCnt="5"/>
      <dgm:spPr/>
      <dgm:t>
        <a:bodyPr/>
        <a:lstStyle/>
        <a:p>
          <a:endParaRPr lang="es-EC"/>
        </a:p>
      </dgm:t>
    </dgm:pt>
    <dgm:pt modelId="{C54DAB06-940F-455B-BF3D-F7BAC4B0D00F}" type="pres">
      <dgm:prSet presAssocID="{C4EA3CFE-E3F4-4A9C-8CAB-8826A4E234C4}" presName="node" presStyleLbl="node1" presStyleIdx="1" presStyleCnt="5" custScaleX="122619" custScaleY="112727">
        <dgm:presLayoutVars>
          <dgm:bulletEnabled val="1"/>
        </dgm:presLayoutVars>
      </dgm:prSet>
      <dgm:spPr/>
      <dgm:t>
        <a:bodyPr/>
        <a:lstStyle/>
        <a:p>
          <a:endParaRPr lang="es-EC"/>
        </a:p>
      </dgm:t>
    </dgm:pt>
    <dgm:pt modelId="{9D6EF9F3-EA9B-47C0-81C6-5348B7611B18}" type="pres">
      <dgm:prSet presAssocID="{C4EA3CFE-E3F4-4A9C-8CAB-8826A4E234C4}" presName="spNode" presStyleCnt="0"/>
      <dgm:spPr/>
      <dgm:t>
        <a:bodyPr/>
        <a:lstStyle/>
        <a:p>
          <a:endParaRPr lang="es-ES"/>
        </a:p>
      </dgm:t>
    </dgm:pt>
    <dgm:pt modelId="{526D5CBD-C62D-4715-AE29-8E1801D1752F}" type="pres">
      <dgm:prSet presAssocID="{A944FD66-D16B-4F97-92AB-A8F1230A594C}" presName="sibTrans" presStyleLbl="sibTrans1D1" presStyleIdx="1" presStyleCnt="5"/>
      <dgm:spPr/>
      <dgm:t>
        <a:bodyPr/>
        <a:lstStyle/>
        <a:p>
          <a:endParaRPr lang="es-EC"/>
        </a:p>
      </dgm:t>
    </dgm:pt>
    <dgm:pt modelId="{7D72DEF1-BA72-4C7A-A1FE-CD254A1BB23A}" type="pres">
      <dgm:prSet presAssocID="{990F5C6B-499E-4B0D-A3DF-B0489AB9E94F}" presName="node" presStyleLbl="node1" presStyleIdx="2" presStyleCnt="5" custScaleX="122619" custScaleY="112727">
        <dgm:presLayoutVars>
          <dgm:bulletEnabled val="1"/>
        </dgm:presLayoutVars>
      </dgm:prSet>
      <dgm:spPr/>
      <dgm:t>
        <a:bodyPr/>
        <a:lstStyle/>
        <a:p>
          <a:endParaRPr lang="es-EC"/>
        </a:p>
      </dgm:t>
    </dgm:pt>
    <dgm:pt modelId="{A93BC77C-2CA1-47FC-BCD1-1DD2EE68CCFB}" type="pres">
      <dgm:prSet presAssocID="{990F5C6B-499E-4B0D-A3DF-B0489AB9E94F}" presName="spNode" presStyleCnt="0"/>
      <dgm:spPr/>
      <dgm:t>
        <a:bodyPr/>
        <a:lstStyle/>
        <a:p>
          <a:endParaRPr lang="es-ES"/>
        </a:p>
      </dgm:t>
    </dgm:pt>
    <dgm:pt modelId="{B0F00F1D-4BBD-4493-B4BD-DA7CB97114B6}" type="pres">
      <dgm:prSet presAssocID="{1A92829A-492D-4204-B3B9-13AF2ECD15A4}" presName="sibTrans" presStyleLbl="sibTrans1D1" presStyleIdx="2" presStyleCnt="5"/>
      <dgm:spPr/>
      <dgm:t>
        <a:bodyPr/>
        <a:lstStyle/>
        <a:p>
          <a:endParaRPr lang="es-EC"/>
        </a:p>
      </dgm:t>
    </dgm:pt>
    <dgm:pt modelId="{2BA08F85-962A-4AC9-A302-95714F203A60}" type="pres">
      <dgm:prSet presAssocID="{BEF3D408-CCBA-485A-8AC0-8BFE2364B953}" presName="node" presStyleLbl="node1" presStyleIdx="3" presStyleCnt="5" custScaleX="122619" custScaleY="112727">
        <dgm:presLayoutVars>
          <dgm:bulletEnabled val="1"/>
        </dgm:presLayoutVars>
      </dgm:prSet>
      <dgm:spPr/>
      <dgm:t>
        <a:bodyPr/>
        <a:lstStyle/>
        <a:p>
          <a:endParaRPr lang="es-EC"/>
        </a:p>
      </dgm:t>
    </dgm:pt>
    <dgm:pt modelId="{65F5CD3B-3121-4588-8CAB-B0619392F562}" type="pres">
      <dgm:prSet presAssocID="{BEF3D408-CCBA-485A-8AC0-8BFE2364B953}" presName="spNode" presStyleCnt="0"/>
      <dgm:spPr/>
      <dgm:t>
        <a:bodyPr/>
        <a:lstStyle/>
        <a:p>
          <a:endParaRPr lang="es-ES"/>
        </a:p>
      </dgm:t>
    </dgm:pt>
    <dgm:pt modelId="{8CF8539F-3EE5-427B-B630-C64CE4B8D4B7}" type="pres">
      <dgm:prSet presAssocID="{325DF102-CF41-4E16-BBE0-ED4E12D5F12F}" presName="sibTrans" presStyleLbl="sibTrans1D1" presStyleIdx="3" presStyleCnt="5"/>
      <dgm:spPr/>
      <dgm:t>
        <a:bodyPr/>
        <a:lstStyle/>
        <a:p>
          <a:endParaRPr lang="es-EC"/>
        </a:p>
      </dgm:t>
    </dgm:pt>
    <dgm:pt modelId="{C2BCE047-67BE-41E0-9EF3-63379400A43C}" type="pres">
      <dgm:prSet presAssocID="{3575FE51-E8C5-4BBD-A684-BE1D91859F2A}" presName="node" presStyleLbl="node1" presStyleIdx="4" presStyleCnt="5" custScaleX="122619" custScaleY="112727">
        <dgm:presLayoutVars>
          <dgm:bulletEnabled val="1"/>
        </dgm:presLayoutVars>
      </dgm:prSet>
      <dgm:spPr/>
      <dgm:t>
        <a:bodyPr/>
        <a:lstStyle/>
        <a:p>
          <a:endParaRPr lang="es-ES"/>
        </a:p>
      </dgm:t>
    </dgm:pt>
    <dgm:pt modelId="{8A0C0FA4-D453-4DF2-B65E-B7720B22AAA6}" type="pres">
      <dgm:prSet presAssocID="{3575FE51-E8C5-4BBD-A684-BE1D91859F2A}" presName="spNode" presStyleCnt="0"/>
      <dgm:spPr/>
    </dgm:pt>
    <dgm:pt modelId="{9EC277FF-E3A8-4E12-987F-BE990EEFAFF1}" type="pres">
      <dgm:prSet presAssocID="{71AD5503-FB38-43E6-AE6F-0B318F072770}" presName="sibTrans" presStyleLbl="sibTrans1D1" presStyleIdx="4" presStyleCnt="5"/>
      <dgm:spPr/>
      <dgm:t>
        <a:bodyPr/>
        <a:lstStyle/>
        <a:p>
          <a:endParaRPr lang="es-ES"/>
        </a:p>
      </dgm:t>
    </dgm:pt>
  </dgm:ptLst>
  <dgm:cxnLst>
    <dgm:cxn modelId="{A7198E3A-34D4-49FA-8F79-E2B7DDFCE6FB}" srcId="{2F3B5AB4-E733-4CAF-8E12-7823C36A4EDE}" destId="{3575FE51-E8C5-4BBD-A684-BE1D91859F2A}" srcOrd="4" destOrd="0" parTransId="{AE5DC0C7-0A1D-4A4D-B89A-AF0676E99F79}" sibTransId="{71AD5503-FB38-43E6-AE6F-0B318F072770}"/>
    <dgm:cxn modelId="{055CEE94-F59C-4256-AFB7-4AA21A2C5A8C}" type="presOf" srcId="{3575FE51-E8C5-4BBD-A684-BE1D91859F2A}" destId="{C2BCE047-67BE-41E0-9EF3-63379400A43C}" srcOrd="0" destOrd="0" presId="urn:microsoft.com/office/officeart/2005/8/layout/cycle6"/>
    <dgm:cxn modelId="{9FC5E1CD-B5A8-428F-B8B0-7FA5548FEEA1}" type="presOf" srcId="{71AD5503-FB38-43E6-AE6F-0B318F072770}" destId="{9EC277FF-E3A8-4E12-987F-BE990EEFAFF1}" srcOrd="0" destOrd="0" presId="urn:microsoft.com/office/officeart/2005/8/layout/cycle6"/>
    <dgm:cxn modelId="{D3D210C4-3AF7-4951-8B98-3061A21A5A4C}" srcId="{2F3B5AB4-E733-4CAF-8E12-7823C36A4EDE}" destId="{990F5C6B-499E-4B0D-A3DF-B0489AB9E94F}" srcOrd="2" destOrd="0" parTransId="{971A35AD-E123-4BC9-801B-BD85D1301D2D}" sibTransId="{1A92829A-492D-4204-B3B9-13AF2ECD15A4}"/>
    <dgm:cxn modelId="{E7C0B199-88F9-48A3-AAA2-3EB08518D79C}" srcId="{2F3B5AB4-E733-4CAF-8E12-7823C36A4EDE}" destId="{BEF3D408-CCBA-485A-8AC0-8BFE2364B953}" srcOrd="3" destOrd="0" parTransId="{1BB99356-8888-4203-94F9-92C47296D1A3}" sibTransId="{325DF102-CF41-4E16-BBE0-ED4E12D5F12F}"/>
    <dgm:cxn modelId="{FFFB3E0D-D490-49A8-9E34-DE0E06B33359}" type="presOf" srcId="{1A92829A-492D-4204-B3B9-13AF2ECD15A4}" destId="{B0F00F1D-4BBD-4493-B4BD-DA7CB97114B6}" srcOrd="0" destOrd="0" presId="urn:microsoft.com/office/officeart/2005/8/layout/cycle6"/>
    <dgm:cxn modelId="{AFFAB65A-2CFE-4708-9FF3-D4B9C90B89BA}" type="presOf" srcId="{990F5C6B-499E-4B0D-A3DF-B0489AB9E94F}" destId="{7D72DEF1-BA72-4C7A-A1FE-CD254A1BB23A}" srcOrd="0" destOrd="0" presId="urn:microsoft.com/office/officeart/2005/8/layout/cycle6"/>
    <dgm:cxn modelId="{A3884E46-0F6D-4D45-BA57-709AC60D8DF5}" type="presOf" srcId="{BEF3D408-CCBA-485A-8AC0-8BFE2364B953}" destId="{2BA08F85-962A-4AC9-A302-95714F203A60}" srcOrd="0" destOrd="0" presId="urn:microsoft.com/office/officeart/2005/8/layout/cycle6"/>
    <dgm:cxn modelId="{FD1ADB37-602F-4D90-9067-1CA3CE150CCB}" type="presOf" srcId="{C4EA3CFE-E3F4-4A9C-8CAB-8826A4E234C4}" destId="{C54DAB06-940F-455B-BF3D-F7BAC4B0D00F}" srcOrd="0" destOrd="0" presId="urn:microsoft.com/office/officeart/2005/8/layout/cycle6"/>
    <dgm:cxn modelId="{DF1F91A9-B716-4706-9A87-409B9CEC9C10}" type="presOf" srcId="{2F3B5AB4-E733-4CAF-8E12-7823C36A4EDE}" destId="{24AE1059-7C02-4C5A-8D8E-0E00C2478AC6}" srcOrd="0" destOrd="0" presId="urn:microsoft.com/office/officeart/2005/8/layout/cycle6"/>
    <dgm:cxn modelId="{3F3D6942-0984-4B5D-BA3C-B8AD35D72ADF}" type="presOf" srcId="{639713A6-6D05-4C0A-A3FB-04E72B5EFD04}" destId="{16E5CA3F-C6D4-4FF8-938A-DCDE3A9A5138}" srcOrd="0" destOrd="0" presId="urn:microsoft.com/office/officeart/2005/8/layout/cycle6"/>
    <dgm:cxn modelId="{3520CB04-EA17-407B-B08B-0C993275D788}" type="presOf" srcId="{A944FD66-D16B-4F97-92AB-A8F1230A594C}" destId="{526D5CBD-C62D-4715-AE29-8E1801D1752F}" srcOrd="0" destOrd="0" presId="urn:microsoft.com/office/officeart/2005/8/layout/cycle6"/>
    <dgm:cxn modelId="{44F2162A-3EB8-45E5-9603-73A2222086CC}" type="presOf" srcId="{E580F633-085E-4E43-8581-98EE59C49749}" destId="{D4C76B0E-0B94-47CF-BB7C-3E2BE82B85A8}" srcOrd="0" destOrd="0" presId="urn:microsoft.com/office/officeart/2005/8/layout/cycle6"/>
    <dgm:cxn modelId="{DD8D725C-C25F-40A6-B10A-B4E185991C68}" type="presOf" srcId="{325DF102-CF41-4E16-BBE0-ED4E12D5F12F}" destId="{8CF8539F-3EE5-427B-B630-C64CE4B8D4B7}" srcOrd="0" destOrd="0" presId="urn:microsoft.com/office/officeart/2005/8/layout/cycle6"/>
    <dgm:cxn modelId="{8B8C5CD6-3446-41DC-85A8-468C35D8F0C1}" srcId="{2F3B5AB4-E733-4CAF-8E12-7823C36A4EDE}" destId="{C4EA3CFE-E3F4-4A9C-8CAB-8826A4E234C4}" srcOrd="1" destOrd="0" parTransId="{6DB744B8-A5EF-40C9-B256-9C3A50DAA518}" sibTransId="{A944FD66-D16B-4F97-92AB-A8F1230A594C}"/>
    <dgm:cxn modelId="{68891B22-8AD1-4AD2-91CD-AE5D5ED2AF19}" srcId="{2F3B5AB4-E733-4CAF-8E12-7823C36A4EDE}" destId="{E580F633-085E-4E43-8581-98EE59C49749}" srcOrd="0" destOrd="0" parTransId="{21E8E78D-704C-43EE-AB51-B4056F7D2EE3}" sibTransId="{639713A6-6D05-4C0A-A3FB-04E72B5EFD04}"/>
    <dgm:cxn modelId="{4328EEA1-C5B5-42AD-AFAC-242F3CF55C2A}" type="presParOf" srcId="{24AE1059-7C02-4C5A-8D8E-0E00C2478AC6}" destId="{D4C76B0E-0B94-47CF-BB7C-3E2BE82B85A8}" srcOrd="0" destOrd="0" presId="urn:microsoft.com/office/officeart/2005/8/layout/cycle6"/>
    <dgm:cxn modelId="{6C0CCACA-AEDC-41EA-B664-93E791DB024E}" type="presParOf" srcId="{24AE1059-7C02-4C5A-8D8E-0E00C2478AC6}" destId="{CDA231B1-9DE7-4AE5-A305-5C7B276881CB}" srcOrd="1" destOrd="0" presId="urn:microsoft.com/office/officeart/2005/8/layout/cycle6"/>
    <dgm:cxn modelId="{6B41BC92-0FE7-4A42-92A7-1608FC64CF36}" type="presParOf" srcId="{24AE1059-7C02-4C5A-8D8E-0E00C2478AC6}" destId="{16E5CA3F-C6D4-4FF8-938A-DCDE3A9A5138}" srcOrd="2" destOrd="0" presId="urn:microsoft.com/office/officeart/2005/8/layout/cycle6"/>
    <dgm:cxn modelId="{2B3D1423-C2A5-4FC9-A6FC-36132FD9495C}" type="presParOf" srcId="{24AE1059-7C02-4C5A-8D8E-0E00C2478AC6}" destId="{C54DAB06-940F-455B-BF3D-F7BAC4B0D00F}" srcOrd="3" destOrd="0" presId="urn:microsoft.com/office/officeart/2005/8/layout/cycle6"/>
    <dgm:cxn modelId="{7FF8A6A1-537C-4360-8FD0-05A7A039422B}" type="presParOf" srcId="{24AE1059-7C02-4C5A-8D8E-0E00C2478AC6}" destId="{9D6EF9F3-EA9B-47C0-81C6-5348B7611B18}" srcOrd="4" destOrd="0" presId="urn:microsoft.com/office/officeart/2005/8/layout/cycle6"/>
    <dgm:cxn modelId="{28539C30-B5A6-4AEF-92E4-F150EE44E83D}" type="presParOf" srcId="{24AE1059-7C02-4C5A-8D8E-0E00C2478AC6}" destId="{526D5CBD-C62D-4715-AE29-8E1801D1752F}" srcOrd="5" destOrd="0" presId="urn:microsoft.com/office/officeart/2005/8/layout/cycle6"/>
    <dgm:cxn modelId="{FCF07804-D07E-43E5-8EF5-66963BA0C960}" type="presParOf" srcId="{24AE1059-7C02-4C5A-8D8E-0E00C2478AC6}" destId="{7D72DEF1-BA72-4C7A-A1FE-CD254A1BB23A}" srcOrd="6" destOrd="0" presId="urn:microsoft.com/office/officeart/2005/8/layout/cycle6"/>
    <dgm:cxn modelId="{6308B211-1573-43CF-B1FA-D9E996CC5184}" type="presParOf" srcId="{24AE1059-7C02-4C5A-8D8E-0E00C2478AC6}" destId="{A93BC77C-2CA1-47FC-BCD1-1DD2EE68CCFB}" srcOrd="7" destOrd="0" presId="urn:microsoft.com/office/officeart/2005/8/layout/cycle6"/>
    <dgm:cxn modelId="{9F6652A3-D57C-45E2-8D74-D72CE6C28774}" type="presParOf" srcId="{24AE1059-7C02-4C5A-8D8E-0E00C2478AC6}" destId="{B0F00F1D-4BBD-4493-B4BD-DA7CB97114B6}" srcOrd="8" destOrd="0" presId="urn:microsoft.com/office/officeart/2005/8/layout/cycle6"/>
    <dgm:cxn modelId="{1753D3A1-B8E6-4239-B443-0B9323E1C5E5}" type="presParOf" srcId="{24AE1059-7C02-4C5A-8D8E-0E00C2478AC6}" destId="{2BA08F85-962A-4AC9-A302-95714F203A60}" srcOrd="9" destOrd="0" presId="urn:microsoft.com/office/officeart/2005/8/layout/cycle6"/>
    <dgm:cxn modelId="{60549DAD-534A-48D6-B2A2-F5FDCDED673D}" type="presParOf" srcId="{24AE1059-7C02-4C5A-8D8E-0E00C2478AC6}" destId="{65F5CD3B-3121-4588-8CAB-B0619392F562}" srcOrd="10" destOrd="0" presId="urn:microsoft.com/office/officeart/2005/8/layout/cycle6"/>
    <dgm:cxn modelId="{35BA59EA-4475-4188-AFA2-CDE2F6DFFFC7}" type="presParOf" srcId="{24AE1059-7C02-4C5A-8D8E-0E00C2478AC6}" destId="{8CF8539F-3EE5-427B-B630-C64CE4B8D4B7}" srcOrd="11" destOrd="0" presId="urn:microsoft.com/office/officeart/2005/8/layout/cycle6"/>
    <dgm:cxn modelId="{CE1F7241-15EF-4699-A3CF-0A474CFCAF48}" type="presParOf" srcId="{24AE1059-7C02-4C5A-8D8E-0E00C2478AC6}" destId="{C2BCE047-67BE-41E0-9EF3-63379400A43C}" srcOrd="12" destOrd="0" presId="urn:microsoft.com/office/officeart/2005/8/layout/cycle6"/>
    <dgm:cxn modelId="{160F103D-1922-47F5-9B3E-07EA142E0B8B}" type="presParOf" srcId="{24AE1059-7C02-4C5A-8D8E-0E00C2478AC6}" destId="{8A0C0FA4-D453-4DF2-B65E-B7720B22AAA6}" srcOrd="13" destOrd="0" presId="urn:microsoft.com/office/officeart/2005/8/layout/cycle6"/>
    <dgm:cxn modelId="{0E393632-92AF-4E44-B24C-F6F8679F18D7}" type="presParOf" srcId="{24AE1059-7C02-4C5A-8D8E-0E00C2478AC6}" destId="{9EC277FF-E3A8-4E12-987F-BE990EEFAFF1}" srcOrd="14" destOrd="0" presId="urn:microsoft.com/office/officeart/2005/8/layout/cycle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768B2-1156-4BB6-8538-E746A6B168BF}" type="doc">
      <dgm:prSet loTypeId="urn:microsoft.com/office/officeart/2005/8/layout/process1" loCatId="process" qsTypeId="urn:microsoft.com/office/officeart/2005/8/quickstyle/simple1" qsCatId="simple" csTypeId="urn:microsoft.com/office/officeart/2005/8/colors/accent0_1" csCatId="mainScheme" phldr="1"/>
      <dgm:spPr/>
    </dgm:pt>
    <dgm:pt modelId="{252A4207-9484-47E2-8377-949BF9C8E422}">
      <dgm:prSet phldrT="[Texto]" custT="1"/>
      <dgm:spPr>
        <a:ln>
          <a:solidFill>
            <a:srgbClr val="92D050"/>
          </a:solidFill>
        </a:ln>
      </dgm:spPr>
      <dgm:t>
        <a:bodyPr/>
        <a:lstStyle/>
        <a:p>
          <a:r>
            <a:rPr lang="es-ES" sz="1300" dirty="0" smtClean="0"/>
            <a:t>Filosofía Corporativa</a:t>
          </a:r>
          <a:endParaRPr lang="es-ES" sz="1300" dirty="0"/>
        </a:p>
      </dgm:t>
    </dgm:pt>
    <dgm:pt modelId="{3D9DE4A7-7356-4272-82C1-DF24F36FD53C}" type="parTrans" cxnId="{59726923-4249-4585-BB68-120565D527C7}">
      <dgm:prSet/>
      <dgm:spPr/>
      <dgm:t>
        <a:bodyPr/>
        <a:lstStyle/>
        <a:p>
          <a:endParaRPr lang="es-ES" sz="1300"/>
        </a:p>
      </dgm:t>
    </dgm:pt>
    <dgm:pt modelId="{E390518E-5BF8-41B6-BBB3-3375BD2F0257}" type="sibTrans" cxnId="{59726923-4249-4585-BB68-120565D527C7}">
      <dgm:prSet custT="1"/>
      <dgm:spPr>
        <a:solidFill>
          <a:schemeClr val="accent4">
            <a:lumMod val="75000"/>
          </a:schemeClr>
        </a:solidFill>
        <a:ln>
          <a:solidFill>
            <a:schemeClr val="tx1"/>
          </a:solidFill>
        </a:ln>
      </dgm:spPr>
      <dgm:t>
        <a:bodyPr/>
        <a:lstStyle/>
        <a:p>
          <a:endParaRPr lang="es-ES" sz="1300"/>
        </a:p>
      </dgm:t>
    </dgm:pt>
    <dgm:pt modelId="{5B326FAB-1D65-45EE-B773-1464F45F6235}">
      <dgm:prSet phldrT="[Texto]" custT="1"/>
      <dgm:spPr>
        <a:ln>
          <a:solidFill>
            <a:srgbClr val="92D050"/>
          </a:solidFill>
        </a:ln>
      </dgm:spPr>
      <dgm:t>
        <a:bodyPr/>
        <a:lstStyle/>
        <a:p>
          <a:r>
            <a:rPr lang="es-ES" sz="1300" dirty="0" smtClean="0"/>
            <a:t>Bienestar de la comunidad/social</a:t>
          </a:r>
          <a:endParaRPr lang="es-ES" sz="1300" dirty="0"/>
        </a:p>
      </dgm:t>
    </dgm:pt>
    <dgm:pt modelId="{5C2ECD82-A593-4C32-84FE-1C904749DC14}" type="parTrans" cxnId="{4D5B1A73-9DC1-4DB5-AD71-881F454090A2}">
      <dgm:prSet/>
      <dgm:spPr/>
      <dgm:t>
        <a:bodyPr/>
        <a:lstStyle/>
        <a:p>
          <a:endParaRPr lang="es-ES" sz="1300"/>
        </a:p>
      </dgm:t>
    </dgm:pt>
    <dgm:pt modelId="{BB178165-FD33-4A35-ADF2-E1788CCA1FF1}" type="sibTrans" cxnId="{4D5B1A73-9DC1-4DB5-AD71-881F454090A2}">
      <dgm:prSet custT="1"/>
      <dgm:spPr>
        <a:solidFill>
          <a:schemeClr val="accent4">
            <a:lumMod val="75000"/>
          </a:schemeClr>
        </a:solidFill>
        <a:ln>
          <a:solidFill>
            <a:schemeClr val="tx1"/>
          </a:solidFill>
        </a:ln>
      </dgm:spPr>
      <dgm:t>
        <a:bodyPr/>
        <a:lstStyle/>
        <a:p>
          <a:endParaRPr lang="es-ES" sz="1300"/>
        </a:p>
      </dgm:t>
    </dgm:pt>
    <dgm:pt modelId="{E20EDD5D-2774-44DE-82FD-1B395D6EB701}">
      <dgm:prSet phldrT="[Texto]" custT="1"/>
      <dgm:spPr>
        <a:ln>
          <a:solidFill>
            <a:srgbClr val="92D050"/>
          </a:solidFill>
        </a:ln>
      </dgm:spPr>
      <dgm:t>
        <a:bodyPr/>
        <a:lstStyle/>
        <a:p>
          <a:pPr algn="l"/>
          <a:r>
            <a:rPr lang="es-ES" sz="1300" dirty="0" smtClean="0"/>
            <a:t>Valores:  </a:t>
          </a:r>
          <a:br>
            <a:rPr lang="es-ES" sz="1300" dirty="0" smtClean="0"/>
          </a:br>
          <a:r>
            <a:rPr lang="es-ES" sz="1300" dirty="0" smtClean="0"/>
            <a:t>*Medio Ambiente</a:t>
          </a:r>
          <a:br>
            <a:rPr lang="es-ES" sz="1300" dirty="0" smtClean="0"/>
          </a:br>
          <a:r>
            <a:rPr lang="es-ES" sz="1300" dirty="0" smtClean="0"/>
            <a:t>*Lugar de Trabajo</a:t>
          </a:r>
          <a:br>
            <a:rPr lang="es-ES" sz="1300" dirty="0" smtClean="0"/>
          </a:br>
          <a:r>
            <a:rPr lang="es-ES" sz="1300" dirty="0" smtClean="0"/>
            <a:t>*Inversión Social Comunitaria</a:t>
          </a:r>
          <a:endParaRPr lang="es-ES" sz="1300" dirty="0"/>
        </a:p>
      </dgm:t>
    </dgm:pt>
    <dgm:pt modelId="{73D76799-D330-4274-B703-6A91906BFD87}" type="parTrans" cxnId="{F54DFB36-FB96-476F-9384-074AABD8ED81}">
      <dgm:prSet/>
      <dgm:spPr/>
      <dgm:t>
        <a:bodyPr/>
        <a:lstStyle/>
        <a:p>
          <a:endParaRPr lang="es-ES" sz="1300"/>
        </a:p>
      </dgm:t>
    </dgm:pt>
    <dgm:pt modelId="{CBEDF6DC-28B0-492A-9947-9F8392AC2DE5}" type="sibTrans" cxnId="{F54DFB36-FB96-476F-9384-074AABD8ED81}">
      <dgm:prSet custT="1"/>
      <dgm:spPr>
        <a:solidFill>
          <a:schemeClr val="accent4">
            <a:lumMod val="75000"/>
          </a:schemeClr>
        </a:solidFill>
        <a:ln>
          <a:solidFill>
            <a:schemeClr val="tx1"/>
          </a:solidFill>
        </a:ln>
      </dgm:spPr>
      <dgm:t>
        <a:bodyPr/>
        <a:lstStyle/>
        <a:p>
          <a:endParaRPr lang="es-ES" sz="1300"/>
        </a:p>
      </dgm:t>
    </dgm:pt>
    <dgm:pt modelId="{D81FC8EC-2AAA-4FD8-A68C-B90D20E1CC8F}">
      <dgm:prSet phldrT="[Texto]" custT="1"/>
      <dgm:spPr>
        <a:ln>
          <a:solidFill>
            <a:srgbClr val="92D050"/>
          </a:solidFill>
        </a:ln>
      </dgm:spPr>
      <dgm:t>
        <a:bodyPr/>
        <a:lstStyle/>
        <a:p>
          <a:r>
            <a:rPr lang="es-ES" sz="1300" dirty="0" smtClean="0"/>
            <a:t>Que la gestión de la empresa no dañe el entorno</a:t>
          </a:r>
          <a:endParaRPr lang="es-ES" sz="1300" dirty="0"/>
        </a:p>
      </dgm:t>
    </dgm:pt>
    <dgm:pt modelId="{54B23A63-DB45-4092-A5FA-F362A8D817E7}" type="parTrans" cxnId="{4F3ECE6A-E1E7-4297-96BB-171F1595758D}">
      <dgm:prSet/>
      <dgm:spPr/>
      <dgm:t>
        <a:bodyPr/>
        <a:lstStyle/>
        <a:p>
          <a:endParaRPr lang="es-ES" sz="1300"/>
        </a:p>
      </dgm:t>
    </dgm:pt>
    <dgm:pt modelId="{ED36BAA2-1521-4C00-B483-F573A11E450D}" type="sibTrans" cxnId="{4F3ECE6A-E1E7-4297-96BB-171F1595758D}">
      <dgm:prSet custT="1"/>
      <dgm:spPr>
        <a:solidFill>
          <a:schemeClr val="accent4">
            <a:lumMod val="75000"/>
          </a:schemeClr>
        </a:solidFill>
        <a:ln>
          <a:solidFill>
            <a:schemeClr val="tx1"/>
          </a:solidFill>
        </a:ln>
      </dgm:spPr>
      <dgm:t>
        <a:bodyPr/>
        <a:lstStyle/>
        <a:p>
          <a:endParaRPr lang="es-ES" sz="1300"/>
        </a:p>
      </dgm:t>
    </dgm:pt>
    <dgm:pt modelId="{4FBC9303-BCA0-4FDE-BB72-9BF0FCC9F68C}" type="pres">
      <dgm:prSet presAssocID="{DBC768B2-1156-4BB6-8538-E746A6B168BF}" presName="Name0" presStyleCnt="0">
        <dgm:presLayoutVars>
          <dgm:dir/>
          <dgm:resizeHandles val="exact"/>
        </dgm:presLayoutVars>
      </dgm:prSet>
      <dgm:spPr/>
    </dgm:pt>
    <dgm:pt modelId="{4DDAEBB4-7215-4C82-91B6-51B7502F54E0}" type="pres">
      <dgm:prSet presAssocID="{252A4207-9484-47E2-8377-949BF9C8E422}" presName="node" presStyleLbl="node1" presStyleIdx="0" presStyleCnt="4">
        <dgm:presLayoutVars>
          <dgm:bulletEnabled val="1"/>
        </dgm:presLayoutVars>
      </dgm:prSet>
      <dgm:spPr/>
      <dgm:t>
        <a:bodyPr/>
        <a:lstStyle/>
        <a:p>
          <a:endParaRPr lang="es-ES"/>
        </a:p>
      </dgm:t>
    </dgm:pt>
    <dgm:pt modelId="{1B9562A5-2AEE-453B-8DBB-0A2A85A92BB7}" type="pres">
      <dgm:prSet presAssocID="{E390518E-5BF8-41B6-BBB3-3375BD2F0257}" presName="sibTrans" presStyleLbl="sibTrans2D1" presStyleIdx="0" presStyleCnt="3"/>
      <dgm:spPr/>
      <dgm:t>
        <a:bodyPr/>
        <a:lstStyle/>
        <a:p>
          <a:endParaRPr lang="es-ES"/>
        </a:p>
      </dgm:t>
    </dgm:pt>
    <dgm:pt modelId="{973E94B2-05CA-4D4B-8802-88BF494BBC91}" type="pres">
      <dgm:prSet presAssocID="{E390518E-5BF8-41B6-BBB3-3375BD2F0257}" presName="connectorText" presStyleLbl="sibTrans2D1" presStyleIdx="0" presStyleCnt="3"/>
      <dgm:spPr/>
      <dgm:t>
        <a:bodyPr/>
        <a:lstStyle/>
        <a:p>
          <a:endParaRPr lang="es-ES"/>
        </a:p>
      </dgm:t>
    </dgm:pt>
    <dgm:pt modelId="{F78FFF06-426A-45D2-B588-5E52344F49C2}" type="pres">
      <dgm:prSet presAssocID="{5B326FAB-1D65-45EE-B773-1464F45F6235}" presName="node" presStyleLbl="node1" presStyleIdx="1" presStyleCnt="4">
        <dgm:presLayoutVars>
          <dgm:bulletEnabled val="1"/>
        </dgm:presLayoutVars>
      </dgm:prSet>
      <dgm:spPr/>
      <dgm:t>
        <a:bodyPr/>
        <a:lstStyle/>
        <a:p>
          <a:endParaRPr lang="es-ES"/>
        </a:p>
      </dgm:t>
    </dgm:pt>
    <dgm:pt modelId="{EF455F8B-959B-40F8-B6D2-B96AC0CECF1D}" type="pres">
      <dgm:prSet presAssocID="{BB178165-FD33-4A35-ADF2-E1788CCA1FF1}" presName="sibTrans" presStyleLbl="sibTrans2D1" presStyleIdx="1" presStyleCnt="3"/>
      <dgm:spPr/>
      <dgm:t>
        <a:bodyPr/>
        <a:lstStyle/>
        <a:p>
          <a:endParaRPr lang="es-ES"/>
        </a:p>
      </dgm:t>
    </dgm:pt>
    <dgm:pt modelId="{1D27C4BF-FF42-4226-A96E-B8B7CCFA9592}" type="pres">
      <dgm:prSet presAssocID="{BB178165-FD33-4A35-ADF2-E1788CCA1FF1}" presName="connectorText" presStyleLbl="sibTrans2D1" presStyleIdx="1" presStyleCnt="3"/>
      <dgm:spPr/>
      <dgm:t>
        <a:bodyPr/>
        <a:lstStyle/>
        <a:p>
          <a:endParaRPr lang="es-ES"/>
        </a:p>
      </dgm:t>
    </dgm:pt>
    <dgm:pt modelId="{62C71AE7-5E34-45A2-883F-E4B72791E668}" type="pres">
      <dgm:prSet presAssocID="{E20EDD5D-2774-44DE-82FD-1B395D6EB701}" presName="node" presStyleLbl="node1" presStyleIdx="2" presStyleCnt="4">
        <dgm:presLayoutVars>
          <dgm:bulletEnabled val="1"/>
        </dgm:presLayoutVars>
      </dgm:prSet>
      <dgm:spPr/>
      <dgm:t>
        <a:bodyPr/>
        <a:lstStyle/>
        <a:p>
          <a:endParaRPr lang="es-ES"/>
        </a:p>
      </dgm:t>
    </dgm:pt>
    <dgm:pt modelId="{D1FB9872-2162-4658-815F-D0FCDF1A276D}" type="pres">
      <dgm:prSet presAssocID="{CBEDF6DC-28B0-492A-9947-9F8392AC2DE5}" presName="sibTrans" presStyleLbl="sibTrans2D1" presStyleIdx="2" presStyleCnt="3"/>
      <dgm:spPr/>
      <dgm:t>
        <a:bodyPr/>
        <a:lstStyle/>
        <a:p>
          <a:endParaRPr lang="es-ES"/>
        </a:p>
      </dgm:t>
    </dgm:pt>
    <dgm:pt modelId="{ED64E370-4DB0-4F77-8697-D929D0A30E86}" type="pres">
      <dgm:prSet presAssocID="{CBEDF6DC-28B0-492A-9947-9F8392AC2DE5}" presName="connectorText" presStyleLbl="sibTrans2D1" presStyleIdx="2" presStyleCnt="3"/>
      <dgm:spPr/>
      <dgm:t>
        <a:bodyPr/>
        <a:lstStyle/>
        <a:p>
          <a:endParaRPr lang="es-ES"/>
        </a:p>
      </dgm:t>
    </dgm:pt>
    <dgm:pt modelId="{810C798B-81E2-4077-8099-94830C69B26C}" type="pres">
      <dgm:prSet presAssocID="{D81FC8EC-2AAA-4FD8-A68C-B90D20E1CC8F}" presName="node" presStyleLbl="node1" presStyleIdx="3" presStyleCnt="4">
        <dgm:presLayoutVars>
          <dgm:bulletEnabled val="1"/>
        </dgm:presLayoutVars>
      </dgm:prSet>
      <dgm:spPr/>
      <dgm:t>
        <a:bodyPr/>
        <a:lstStyle/>
        <a:p>
          <a:endParaRPr lang="es-ES"/>
        </a:p>
      </dgm:t>
    </dgm:pt>
  </dgm:ptLst>
  <dgm:cxnLst>
    <dgm:cxn modelId="{46CDE6F6-F542-4E9C-9953-CAC9C2F81249}" type="presOf" srcId="{5B326FAB-1D65-45EE-B773-1464F45F6235}" destId="{F78FFF06-426A-45D2-B588-5E52344F49C2}" srcOrd="0" destOrd="0" presId="urn:microsoft.com/office/officeart/2005/8/layout/process1"/>
    <dgm:cxn modelId="{F54DFB36-FB96-476F-9384-074AABD8ED81}" srcId="{DBC768B2-1156-4BB6-8538-E746A6B168BF}" destId="{E20EDD5D-2774-44DE-82FD-1B395D6EB701}" srcOrd="2" destOrd="0" parTransId="{73D76799-D330-4274-B703-6A91906BFD87}" sibTransId="{CBEDF6DC-28B0-492A-9947-9F8392AC2DE5}"/>
    <dgm:cxn modelId="{3D0AD0C3-F4C2-44D0-98CA-84146F2920F0}" type="presOf" srcId="{DBC768B2-1156-4BB6-8538-E746A6B168BF}" destId="{4FBC9303-BCA0-4FDE-BB72-9BF0FCC9F68C}" srcOrd="0" destOrd="0" presId="urn:microsoft.com/office/officeart/2005/8/layout/process1"/>
    <dgm:cxn modelId="{7F409CBF-A0D9-45B4-A2E5-1785D51CD445}" type="presOf" srcId="{252A4207-9484-47E2-8377-949BF9C8E422}" destId="{4DDAEBB4-7215-4C82-91B6-51B7502F54E0}" srcOrd="0" destOrd="0" presId="urn:microsoft.com/office/officeart/2005/8/layout/process1"/>
    <dgm:cxn modelId="{4D5B1A73-9DC1-4DB5-AD71-881F454090A2}" srcId="{DBC768B2-1156-4BB6-8538-E746A6B168BF}" destId="{5B326FAB-1D65-45EE-B773-1464F45F6235}" srcOrd="1" destOrd="0" parTransId="{5C2ECD82-A593-4C32-84FE-1C904749DC14}" sibTransId="{BB178165-FD33-4A35-ADF2-E1788CCA1FF1}"/>
    <dgm:cxn modelId="{2A3A26CE-5AD1-4054-8977-0039C1ECF2AD}" type="presOf" srcId="{D81FC8EC-2AAA-4FD8-A68C-B90D20E1CC8F}" destId="{810C798B-81E2-4077-8099-94830C69B26C}" srcOrd="0" destOrd="0" presId="urn:microsoft.com/office/officeart/2005/8/layout/process1"/>
    <dgm:cxn modelId="{2CDFAA55-C0E0-4018-8AAC-2D93438A7AEE}" type="presOf" srcId="{BB178165-FD33-4A35-ADF2-E1788CCA1FF1}" destId="{1D27C4BF-FF42-4226-A96E-B8B7CCFA9592}" srcOrd="1" destOrd="0" presId="urn:microsoft.com/office/officeart/2005/8/layout/process1"/>
    <dgm:cxn modelId="{ED871054-D567-4A7B-95B1-E6825EC6E960}" type="presOf" srcId="{E20EDD5D-2774-44DE-82FD-1B395D6EB701}" destId="{62C71AE7-5E34-45A2-883F-E4B72791E668}" srcOrd="0" destOrd="0" presId="urn:microsoft.com/office/officeart/2005/8/layout/process1"/>
    <dgm:cxn modelId="{12C4DBAF-A398-41C6-8C44-26296FDB0239}" type="presOf" srcId="{CBEDF6DC-28B0-492A-9947-9F8392AC2DE5}" destId="{ED64E370-4DB0-4F77-8697-D929D0A30E86}" srcOrd="1" destOrd="0" presId="urn:microsoft.com/office/officeart/2005/8/layout/process1"/>
    <dgm:cxn modelId="{29FB1808-BA23-4EBE-B75D-5F5FF473AC2E}" type="presOf" srcId="{E390518E-5BF8-41B6-BBB3-3375BD2F0257}" destId="{973E94B2-05CA-4D4B-8802-88BF494BBC91}" srcOrd="1" destOrd="0" presId="urn:microsoft.com/office/officeart/2005/8/layout/process1"/>
    <dgm:cxn modelId="{8A2AB04D-1FF7-4201-8E90-993258A010CF}" type="presOf" srcId="{BB178165-FD33-4A35-ADF2-E1788CCA1FF1}" destId="{EF455F8B-959B-40F8-B6D2-B96AC0CECF1D}" srcOrd="0" destOrd="0" presId="urn:microsoft.com/office/officeart/2005/8/layout/process1"/>
    <dgm:cxn modelId="{72C69F2F-178F-4F09-A37C-B67C8C16185D}" type="presOf" srcId="{CBEDF6DC-28B0-492A-9947-9F8392AC2DE5}" destId="{D1FB9872-2162-4658-815F-D0FCDF1A276D}" srcOrd="0" destOrd="0" presId="urn:microsoft.com/office/officeart/2005/8/layout/process1"/>
    <dgm:cxn modelId="{492C2129-391C-4F87-89CA-4451370E1F46}" type="presOf" srcId="{E390518E-5BF8-41B6-BBB3-3375BD2F0257}" destId="{1B9562A5-2AEE-453B-8DBB-0A2A85A92BB7}" srcOrd="0" destOrd="0" presId="urn:microsoft.com/office/officeart/2005/8/layout/process1"/>
    <dgm:cxn modelId="{4F3ECE6A-E1E7-4297-96BB-171F1595758D}" srcId="{DBC768B2-1156-4BB6-8538-E746A6B168BF}" destId="{D81FC8EC-2AAA-4FD8-A68C-B90D20E1CC8F}" srcOrd="3" destOrd="0" parTransId="{54B23A63-DB45-4092-A5FA-F362A8D817E7}" sibTransId="{ED36BAA2-1521-4C00-B483-F573A11E450D}"/>
    <dgm:cxn modelId="{59726923-4249-4585-BB68-120565D527C7}" srcId="{DBC768B2-1156-4BB6-8538-E746A6B168BF}" destId="{252A4207-9484-47E2-8377-949BF9C8E422}" srcOrd="0" destOrd="0" parTransId="{3D9DE4A7-7356-4272-82C1-DF24F36FD53C}" sibTransId="{E390518E-5BF8-41B6-BBB3-3375BD2F0257}"/>
    <dgm:cxn modelId="{0AB74D07-D506-4AB9-B0EC-110951B88B20}" type="presParOf" srcId="{4FBC9303-BCA0-4FDE-BB72-9BF0FCC9F68C}" destId="{4DDAEBB4-7215-4C82-91B6-51B7502F54E0}" srcOrd="0" destOrd="0" presId="urn:microsoft.com/office/officeart/2005/8/layout/process1"/>
    <dgm:cxn modelId="{70A4D608-9CD9-4F39-AFD0-B48F46800AD1}" type="presParOf" srcId="{4FBC9303-BCA0-4FDE-BB72-9BF0FCC9F68C}" destId="{1B9562A5-2AEE-453B-8DBB-0A2A85A92BB7}" srcOrd="1" destOrd="0" presId="urn:microsoft.com/office/officeart/2005/8/layout/process1"/>
    <dgm:cxn modelId="{5DAF5FBB-2378-42EF-8204-9DAEBAC5991F}" type="presParOf" srcId="{1B9562A5-2AEE-453B-8DBB-0A2A85A92BB7}" destId="{973E94B2-05CA-4D4B-8802-88BF494BBC91}" srcOrd="0" destOrd="0" presId="urn:microsoft.com/office/officeart/2005/8/layout/process1"/>
    <dgm:cxn modelId="{D318DD9A-9406-483D-BAC1-76E95CF8B10A}" type="presParOf" srcId="{4FBC9303-BCA0-4FDE-BB72-9BF0FCC9F68C}" destId="{F78FFF06-426A-45D2-B588-5E52344F49C2}" srcOrd="2" destOrd="0" presId="urn:microsoft.com/office/officeart/2005/8/layout/process1"/>
    <dgm:cxn modelId="{8553A262-B178-4B9B-9D4D-02AB08485B53}" type="presParOf" srcId="{4FBC9303-BCA0-4FDE-BB72-9BF0FCC9F68C}" destId="{EF455F8B-959B-40F8-B6D2-B96AC0CECF1D}" srcOrd="3" destOrd="0" presId="urn:microsoft.com/office/officeart/2005/8/layout/process1"/>
    <dgm:cxn modelId="{29E16E6F-6D9C-4F02-902A-2402AF611846}" type="presParOf" srcId="{EF455F8B-959B-40F8-B6D2-B96AC0CECF1D}" destId="{1D27C4BF-FF42-4226-A96E-B8B7CCFA9592}" srcOrd="0" destOrd="0" presId="urn:microsoft.com/office/officeart/2005/8/layout/process1"/>
    <dgm:cxn modelId="{34B7B848-9FD7-4817-A680-736C9A6A41E7}" type="presParOf" srcId="{4FBC9303-BCA0-4FDE-BB72-9BF0FCC9F68C}" destId="{62C71AE7-5E34-45A2-883F-E4B72791E668}" srcOrd="4" destOrd="0" presId="urn:microsoft.com/office/officeart/2005/8/layout/process1"/>
    <dgm:cxn modelId="{20859D69-0A28-4FD4-A446-ABC18AA4EC77}" type="presParOf" srcId="{4FBC9303-BCA0-4FDE-BB72-9BF0FCC9F68C}" destId="{D1FB9872-2162-4658-815F-D0FCDF1A276D}" srcOrd="5" destOrd="0" presId="urn:microsoft.com/office/officeart/2005/8/layout/process1"/>
    <dgm:cxn modelId="{13A81418-B677-4DC1-95E6-62C2DE100B25}" type="presParOf" srcId="{D1FB9872-2162-4658-815F-D0FCDF1A276D}" destId="{ED64E370-4DB0-4F77-8697-D929D0A30E86}" srcOrd="0" destOrd="0" presId="urn:microsoft.com/office/officeart/2005/8/layout/process1"/>
    <dgm:cxn modelId="{D7B289AC-BF9A-4E6C-8FF2-19692D1D09B4}" type="presParOf" srcId="{4FBC9303-BCA0-4FDE-BB72-9BF0FCC9F68C}" destId="{810C798B-81E2-4077-8099-94830C69B26C}" srcOrd="6" destOrd="0" presId="urn:microsoft.com/office/officeart/2005/8/layout/process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199DD9-4A5C-465D-A743-3A132A12DD26}" type="doc">
      <dgm:prSet loTypeId="urn:microsoft.com/office/officeart/2005/8/layout/vList3" loCatId="list" qsTypeId="urn:microsoft.com/office/officeart/2005/8/quickstyle/simple1" qsCatId="simple" csTypeId="urn:microsoft.com/office/officeart/2005/8/colors/accent0_2" csCatId="mainScheme" phldr="1"/>
      <dgm:spPr/>
    </dgm:pt>
    <dgm:pt modelId="{32EA979B-0214-4C1D-8496-ED9DB356694E}">
      <dgm:prSet phldrT="[Texto]"/>
      <dgm:spPr>
        <a:ln w="28575">
          <a:solidFill>
            <a:srgbClr val="92D050"/>
          </a:solidFill>
        </a:ln>
      </dgm:spPr>
      <dgm:t>
        <a:bodyPr/>
        <a:lstStyle/>
        <a:p>
          <a:pPr algn="just"/>
          <a:r>
            <a:rPr lang="es-EC" smtClean="0">
              <a:latin typeface="Arial" panose="020B0604020202020204" pitchFamily="34" charset="0"/>
              <a:ea typeface="Times New Roman" panose="02020603050405020304" pitchFamily="18" charset="0"/>
            </a:rPr>
            <a:t>Con 21 años de la empresa en el mercado, se ha logrado establecer procedimientos de evaluación permanentes, otorgandole la posibilidad de inserción en nuevos mercados. En estos estudios se contemplan requerimientos que puedan mejorar la comercialización de las rosas en Estados Unidos. </a:t>
          </a:r>
          <a:endParaRPr lang="es-ES" dirty="0"/>
        </a:p>
      </dgm:t>
    </dgm:pt>
    <dgm:pt modelId="{92F6AD3C-D397-42A6-B5F0-3A0D955CD6E8}" type="parTrans" cxnId="{CAECDFA1-696A-48E6-8008-1325B1EA9C2A}">
      <dgm:prSet/>
      <dgm:spPr/>
      <dgm:t>
        <a:bodyPr/>
        <a:lstStyle/>
        <a:p>
          <a:pPr algn="just"/>
          <a:endParaRPr lang="es-ES"/>
        </a:p>
      </dgm:t>
    </dgm:pt>
    <dgm:pt modelId="{ED015CE6-8DA1-4FFB-97FB-DAA160226B01}" type="sibTrans" cxnId="{CAECDFA1-696A-48E6-8008-1325B1EA9C2A}">
      <dgm:prSet/>
      <dgm:spPr/>
      <dgm:t>
        <a:bodyPr/>
        <a:lstStyle/>
        <a:p>
          <a:pPr algn="just"/>
          <a:endParaRPr lang="es-ES"/>
        </a:p>
      </dgm:t>
    </dgm:pt>
    <dgm:pt modelId="{18E20488-7FBB-4A91-BBAF-0A9CEFFFE805}">
      <dgm:prSet phldrT="[Texto]"/>
      <dgm:spPr>
        <a:ln w="28575">
          <a:solidFill>
            <a:srgbClr val="92D050"/>
          </a:solidFill>
        </a:ln>
      </dgm:spPr>
      <dgm:t>
        <a:bodyPr/>
        <a:lstStyle/>
        <a:p>
          <a:pPr algn="just"/>
          <a:r>
            <a:rPr lang="es-EC" smtClean="0">
              <a:latin typeface="Arial" panose="020B0604020202020204" pitchFamily="34" charset="0"/>
              <a:ea typeface="Times New Roman" panose="02020603050405020304" pitchFamily="18" charset="0"/>
            </a:rPr>
            <a:t>Para el Ecuador los Estados Unidos, es un mercado factible, pues se exporta alrededor del 44% de rosas y se reconoce la influencia de este país sobre el comportamiento del sector florícola que para el ultimo año a tenido incremento del 11% mostrándose como una oportunidad para la empresa Sisapamba, en sus esfuerzos por aumentar las exportaciones de rosas. </a:t>
          </a:r>
          <a:endParaRPr lang="es-ES" dirty="0"/>
        </a:p>
      </dgm:t>
    </dgm:pt>
    <dgm:pt modelId="{301B59B6-6211-4B7E-9519-2F0B3BF6F331}" type="parTrans" cxnId="{F280EEF0-7E89-4259-9D6B-EF299CB464B0}">
      <dgm:prSet/>
      <dgm:spPr/>
      <dgm:t>
        <a:bodyPr/>
        <a:lstStyle/>
        <a:p>
          <a:pPr algn="just"/>
          <a:endParaRPr lang="es-ES"/>
        </a:p>
      </dgm:t>
    </dgm:pt>
    <dgm:pt modelId="{EBC0297B-579A-42F4-870B-EA8C06F6327F}" type="sibTrans" cxnId="{F280EEF0-7E89-4259-9D6B-EF299CB464B0}">
      <dgm:prSet/>
      <dgm:spPr/>
      <dgm:t>
        <a:bodyPr/>
        <a:lstStyle/>
        <a:p>
          <a:pPr algn="just"/>
          <a:endParaRPr lang="es-ES"/>
        </a:p>
      </dgm:t>
    </dgm:pt>
    <dgm:pt modelId="{54BD64EE-FA79-41D8-80A6-BB0256D00128}">
      <dgm:prSet phldrT="[Texto]"/>
      <dgm:spPr>
        <a:ln w="28575">
          <a:solidFill>
            <a:srgbClr val="92D050"/>
          </a:solidFill>
        </a:ln>
      </dgm:spPr>
      <dgm:t>
        <a:bodyPr/>
        <a:lstStyle/>
        <a:p>
          <a:pPr algn="just"/>
          <a:r>
            <a:rPr lang="es-EC" smtClean="0">
              <a:latin typeface="Arial" panose="020B0604020202020204" pitchFamily="34" charset="0"/>
              <a:ea typeface="Times New Roman" panose="02020603050405020304" pitchFamily="18" charset="0"/>
            </a:rPr>
            <a:t>El modelo de exportación de rosas de la empresa Sisapamba Rosas &amp; Rosas en la actualidad aplica normativas de Responsabilidad Social; garantizando la inocuidad del producto (Florecuador Certified y Rainforest Alliance Certified),  sin embargo estos certificados no han sido expuestos a la hora de negociar.</a:t>
          </a:r>
          <a:endParaRPr lang="es-EC" dirty="0" smtClean="0">
            <a:latin typeface="Arial" panose="020B0604020202020204" pitchFamily="34" charset="0"/>
            <a:ea typeface="Times New Roman" panose="02020603050405020304" pitchFamily="18" charset="0"/>
          </a:endParaRPr>
        </a:p>
      </dgm:t>
    </dgm:pt>
    <dgm:pt modelId="{A127E404-D52A-4ED4-9199-FA3E29C713A6}" type="parTrans" cxnId="{E77CC15E-505E-4FBA-9F57-1F80939A8AC0}">
      <dgm:prSet/>
      <dgm:spPr/>
      <dgm:t>
        <a:bodyPr/>
        <a:lstStyle/>
        <a:p>
          <a:pPr algn="just"/>
          <a:endParaRPr lang="es-ES"/>
        </a:p>
      </dgm:t>
    </dgm:pt>
    <dgm:pt modelId="{40ED969D-3595-4129-AC09-6DB72735B69D}" type="sibTrans" cxnId="{E77CC15E-505E-4FBA-9F57-1F80939A8AC0}">
      <dgm:prSet/>
      <dgm:spPr/>
      <dgm:t>
        <a:bodyPr/>
        <a:lstStyle/>
        <a:p>
          <a:pPr algn="just"/>
          <a:endParaRPr lang="es-ES"/>
        </a:p>
      </dgm:t>
    </dgm:pt>
    <dgm:pt modelId="{F937FE0D-A746-48A3-B841-63B7E1851DB6}">
      <dgm:prSet phldrT="[Texto]"/>
      <dgm:spPr>
        <a:ln w="28575">
          <a:solidFill>
            <a:srgbClr val="92D050"/>
          </a:solidFill>
        </a:ln>
      </dgm:spPr>
      <dgm:t>
        <a:bodyPr/>
        <a:lstStyle/>
        <a:p>
          <a:pPr algn="just"/>
          <a:r>
            <a:rPr lang="es-EC" smtClean="0">
              <a:latin typeface="Arial" panose="020B0604020202020204" pitchFamily="34" charset="0"/>
              <a:ea typeface="Arial" panose="020B0604020202020204" pitchFamily="34" charset="0"/>
            </a:rPr>
            <a:t>Finalmente el costo- beneficio de la implementación del modelo de exportación directa a Whole Foods se proyecto a través del nivel de crecimiento de importaciones de rosas de Estados Unidos (6%), dando como resultado que la empresa obtendrá en un futuro inmediato un incremento en sus beneficios de alrededor del 2% anual. </a:t>
          </a:r>
          <a:endParaRPr lang="es-EC" dirty="0" smtClean="0">
            <a:latin typeface="Arial" panose="020B0604020202020204" pitchFamily="34" charset="0"/>
            <a:ea typeface="Times New Roman" panose="02020603050405020304" pitchFamily="18" charset="0"/>
          </a:endParaRPr>
        </a:p>
      </dgm:t>
    </dgm:pt>
    <dgm:pt modelId="{D102771C-639C-4382-8533-59466CD7F673}" type="parTrans" cxnId="{EEA8DC06-ADD3-491A-AC8F-A770B2EBA006}">
      <dgm:prSet/>
      <dgm:spPr/>
      <dgm:t>
        <a:bodyPr/>
        <a:lstStyle/>
        <a:p>
          <a:pPr algn="just"/>
          <a:endParaRPr lang="es-ES"/>
        </a:p>
      </dgm:t>
    </dgm:pt>
    <dgm:pt modelId="{D7E395B3-97AD-44BF-88D4-A695CDD43149}" type="sibTrans" cxnId="{EEA8DC06-ADD3-491A-AC8F-A770B2EBA006}">
      <dgm:prSet/>
      <dgm:spPr/>
      <dgm:t>
        <a:bodyPr/>
        <a:lstStyle/>
        <a:p>
          <a:pPr algn="just"/>
          <a:endParaRPr lang="es-ES"/>
        </a:p>
      </dgm:t>
    </dgm:pt>
    <dgm:pt modelId="{67CDEC72-0D4D-42AB-A8B4-FC48710935C9}" type="pres">
      <dgm:prSet presAssocID="{C9199DD9-4A5C-465D-A743-3A132A12DD26}" presName="linearFlow" presStyleCnt="0">
        <dgm:presLayoutVars>
          <dgm:dir/>
          <dgm:resizeHandles val="exact"/>
        </dgm:presLayoutVars>
      </dgm:prSet>
      <dgm:spPr/>
    </dgm:pt>
    <dgm:pt modelId="{729F6BED-3F33-4C1D-B59D-8FA47762AB84}" type="pres">
      <dgm:prSet presAssocID="{32EA979B-0214-4C1D-8496-ED9DB356694E}" presName="composite" presStyleCnt="0"/>
      <dgm:spPr/>
    </dgm:pt>
    <dgm:pt modelId="{3011EDE6-85AD-47B0-A3F6-385CB38DC672}" type="pres">
      <dgm:prSet presAssocID="{32EA979B-0214-4C1D-8496-ED9DB356694E}"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38ACC451-0845-4016-A77F-854792EF4163}" type="pres">
      <dgm:prSet presAssocID="{32EA979B-0214-4C1D-8496-ED9DB356694E}" presName="txShp" presStyleLbl="node1" presStyleIdx="0" presStyleCnt="4" custScaleX="112726" custLinFactNeighborX="9166" custLinFactNeighborY="-61">
        <dgm:presLayoutVars>
          <dgm:bulletEnabled val="1"/>
        </dgm:presLayoutVars>
      </dgm:prSet>
      <dgm:spPr/>
      <dgm:t>
        <a:bodyPr/>
        <a:lstStyle/>
        <a:p>
          <a:endParaRPr lang="es-ES"/>
        </a:p>
      </dgm:t>
    </dgm:pt>
    <dgm:pt modelId="{9AD2FCC7-2FD2-4B8B-8B3B-CA2DC68F8CEA}" type="pres">
      <dgm:prSet presAssocID="{ED015CE6-8DA1-4FFB-97FB-DAA160226B01}" presName="spacing" presStyleCnt="0"/>
      <dgm:spPr/>
    </dgm:pt>
    <dgm:pt modelId="{C214271A-FB5F-4814-A429-F75558695339}" type="pres">
      <dgm:prSet presAssocID="{18E20488-7FBB-4A91-BBAF-0A9CEFFFE805}" presName="composite" presStyleCnt="0"/>
      <dgm:spPr/>
    </dgm:pt>
    <dgm:pt modelId="{A64BD177-6CEB-4976-97A1-A6F6AB782E2D}" type="pres">
      <dgm:prSet presAssocID="{18E20488-7FBB-4A91-BBAF-0A9CEFFFE805}"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0159E9DF-4CD5-4932-A34B-009B76517E73}" type="pres">
      <dgm:prSet presAssocID="{18E20488-7FBB-4A91-BBAF-0A9CEFFFE805}" presName="txShp" presStyleLbl="node1" presStyleIdx="1" presStyleCnt="4" custScaleX="112726" custLinFactNeighborX="9166" custLinFactNeighborY="-61">
        <dgm:presLayoutVars>
          <dgm:bulletEnabled val="1"/>
        </dgm:presLayoutVars>
      </dgm:prSet>
      <dgm:spPr/>
      <dgm:t>
        <a:bodyPr/>
        <a:lstStyle/>
        <a:p>
          <a:endParaRPr lang="es-ES"/>
        </a:p>
      </dgm:t>
    </dgm:pt>
    <dgm:pt modelId="{8E74CBA4-40BC-4A11-9289-8C92D83D5B9C}" type="pres">
      <dgm:prSet presAssocID="{EBC0297B-579A-42F4-870B-EA8C06F6327F}" presName="spacing" presStyleCnt="0"/>
      <dgm:spPr/>
    </dgm:pt>
    <dgm:pt modelId="{F729B70F-0413-4139-8343-B05C14A0BA89}" type="pres">
      <dgm:prSet presAssocID="{54BD64EE-FA79-41D8-80A6-BB0256D00128}" presName="composite" presStyleCnt="0"/>
      <dgm:spPr/>
    </dgm:pt>
    <dgm:pt modelId="{A7737CAA-6017-4898-85EA-AE9E38B6A101}" type="pres">
      <dgm:prSet presAssocID="{54BD64EE-FA79-41D8-80A6-BB0256D00128}"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A5A61C3D-CD01-4072-9EA9-AAB7BF7F1BF9}" type="pres">
      <dgm:prSet presAssocID="{54BD64EE-FA79-41D8-80A6-BB0256D00128}" presName="txShp" presStyleLbl="node1" presStyleIdx="2" presStyleCnt="4" custScaleX="112726" custLinFactNeighborX="9166" custLinFactNeighborY="-61">
        <dgm:presLayoutVars>
          <dgm:bulletEnabled val="1"/>
        </dgm:presLayoutVars>
      </dgm:prSet>
      <dgm:spPr/>
      <dgm:t>
        <a:bodyPr/>
        <a:lstStyle/>
        <a:p>
          <a:endParaRPr lang="es-ES"/>
        </a:p>
      </dgm:t>
    </dgm:pt>
    <dgm:pt modelId="{90C01411-9652-453F-BB28-1AFC52BFF299}" type="pres">
      <dgm:prSet presAssocID="{40ED969D-3595-4129-AC09-6DB72735B69D}" presName="spacing" presStyleCnt="0"/>
      <dgm:spPr/>
    </dgm:pt>
    <dgm:pt modelId="{71040BAE-69C0-4FE4-8E92-7D1538AE0772}" type="pres">
      <dgm:prSet presAssocID="{F937FE0D-A746-48A3-B841-63B7E1851DB6}" presName="composite" presStyleCnt="0"/>
      <dgm:spPr/>
    </dgm:pt>
    <dgm:pt modelId="{17BF32D5-95CF-4C14-8667-1569FF4AD298}" type="pres">
      <dgm:prSet presAssocID="{F937FE0D-A746-48A3-B841-63B7E1851DB6}"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dgm:spPr>
    </dgm:pt>
    <dgm:pt modelId="{E7AA9F7E-ADA8-4895-98A8-2DAD18240A1D}" type="pres">
      <dgm:prSet presAssocID="{F937FE0D-A746-48A3-B841-63B7E1851DB6}" presName="txShp" presStyleLbl="node1" presStyleIdx="3" presStyleCnt="4" custScaleX="112726" custLinFactNeighborX="9166" custLinFactNeighborY="-61">
        <dgm:presLayoutVars>
          <dgm:bulletEnabled val="1"/>
        </dgm:presLayoutVars>
      </dgm:prSet>
      <dgm:spPr/>
      <dgm:t>
        <a:bodyPr/>
        <a:lstStyle/>
        <a:p>
          <a:endParaRPr lang="es-ES"/>
        </a:p>
      </dgm:t>
    </dgm:pt>
  </dgm:ptLst>
  <dgm:cxnLst>
    <dgm:cxn modelId="{32BB3613-CFB4-4A7D-8A69-E25DBB24B722}" type="presOf" srcId="{F937FE0D-A746-48A3-B841-63B7E1851DB6}" destId="{E7AA9F7E-ADA8-4895-98A8-2DAD18240A1D}" srcOrd="0" destOrd="0" presId="urn:microsoft.com/office/officeart/2005/8/layout/vList3"/>
    <dgm:cxn modelId="{AEE64F7A-4B5A-4B05-B968-7A74C4A795B8}" type="presOf" srcId="{18E20488-7FBB-4A91-BBAF-0A9CEFFFE805}" destId="{0159E9DF-4CD5-4932-A34B-009B76517E73}" srcOrd="0" destOrd="0" presId="urn:microsoft.com/office/officeart/2005/8/layout/vList3"/>
    <dgm:cxn modelId="{652DDD84-8C70-4D49-BA17-0B9B6C987647}" type="presOf" srcId="{54BD64EE-FA79-41D8-80A6-BB0256D00128}" destId="{A5A61C3D-CD01-4072-9EA9-AAB7BF7F1BF9}" srcOrd="0" destOrd="0" presId="urn:microsoft.com/office/officeart/2005/8/layout/vList3"/>
    <dgm:cxn modelId="{EEA8DC06-ADD3-491A-AC8F-A770B2EBA006}" srcId="{C9199DD9-4A5C-465D-A743-3A132A12DD26}" destId="{F937FE0D-A746-48A3-B841-63B7E1851DB6}" srcOrd="3" destOrd="0" parTransId="{D102771C-639C-4382-8533-59466CD7F673}" sibTransId="{D7E395B3-97AD-44BF-88D4-A695CDD43149}"/>
    <dgm:cxn modelId="{0E958C47-BD80-40DC-BA12-83018F47BB0B}" type="presOf" srcId="{C9199DD9-4A5C-465D-A743-3A132A12DD26}" destId="{67CDEC72-0D4D-42AB-A8B4-FC48710935C9}" srcOrd="0" destOrd="0" presId="urn:microsoft.com/office/officeart/2005/8/layout/vList3"/>
    <dgm:cxn modelId="{F280EEF0-7E89-4259-9D6B-EF299CB464B0}" srcId="{C9199DD9-4A5C-465D-A743-3A132A12DD26}" destId="{18E20488-7FBB-4A91-BBAF-0A9CEFFFE805}" srcOrd="1" destOrd="0" parTransId="{301B59B6-6211-4B7E-9519-2F0B3BF6F331}" sibTransId="{EBC0297B-579A-42F4-870B-EA8C06F6327F}"/>
    <dgm:cxn modelId="{B0AFD7D4-7778-442B-B9F9-B07CB3EED1D5}" type="presOf" srcId="{32EA979B-0214-4C1D-8496-ED9DB356694E}" destId="{38ACC451-0845-4016-A77F-854792EF4163}" srcOrd="0" destOrd="0" presId="urn:microsoft.com/office/officeart/2005/8/layout/vList3"/>
    <dgm:cxn modelId="{CAECDFA1-696A-48E6-8008-1325B1EA9C2A}" srcId="{C9199DD9-4A5C-465D-A743-3A132A12DD26}" destId="{32EA979B-0214-4C1D-8496-ED9DB356694E}" srcOrd="0" destOrd="0" parTransId="{92F6AD3C-D397-42A6-B5F0-3A0D955CD6E8}" sibTransId="{ED015CE6-8DA1-4FFB-97FB-DAA160226B01}"/>
    <dgm:cxn modelId="{E77CC15E-505E-4FBA-9F57-1F80939A8AC0}" srcId="{C9199DD9-4A5C-465D-A743-3A132A12DD26}" destId="{54BD64EE-FA79-41D8-80A6-BB0256D00128}" srcOrd="2" destOrd="0" parTransId="{A127E404-D52A-4ED4-9199-FA3E29C713A6}" sibTransId="{40ED969D-3595-4129-AC09-6DB72735B69D}"/>
    <dgm:cxn modelId="{37B4B783-6900-445E-9AFC-56ECBF84488F}" type="presParOf" srcId="{67CDEC72-0D4D-42AB-A8B4-FC48710935C9}" destId="{729F6BED-3F33-4C1D-B59D-8FA47762AB84}" srcOrd="0" destOrd="0" presId="urn:microsoft.com/office/officeart/2005/8/layout/vList3"/>
    <dgm:cxn modelId="{1C78105B-1FFD-4D94-999C-B618A7CE4DAB}" type="presParOf" srcId="{729F6BED-3F33-4C1D-B59D-8FA47762AB84}" destId="{3011EDE6-85AD-47B0-A3F6-385CB38DC672}" srcOrd="0" destOrd="0" presId="urn:microsoft.com/office/officeart/2005/8/layout/vList3"/>
    <dgm:cxn modelId="{BBB22CC2-E540-452D-B833-83DB359D0350}" type="presParOf" srcId="{729F6BED-3F33-4C1D-B59D-8FA47762AB84}" destId="{38ACC451-0845-4016-A77F-854792EF4163}" srcOrd="1" destOrd="0" presId="urn:microsoft.com/office/officeart/2005/8/layout/vList3"/>
    <dgm:cxn modelId="{C5DCE43F-AA70-4EB4-9BC5-76518B841C97}" type="presParOf" srcId="{67CDEC72-0D4D-42AB-A8B4-FC48710935C9}" destId="{9AD2FCC7-2FD2-4B8B-8B3B-CA2DC68F8CEA}" srcOrd="1" destOrd="0" presId="urn:microsoft.com/office/officeart/2005/8/layout/vList3"/>
    <dgm:cxn modelId="{94D933A4-264F-45D7-B1A8-B0C4C01FF03C}" type="presParOf" srcId="{67CDEC72-0D4D-42AB-A8B4-FC48710935C9}" destId="{C214271A-FB5F-4814-A429-F75558695339}" srcOrd="2" destOrd="0" presId="urn:microsoft.com/office/officeart/2005/8/layout/vList3"/>
    <dgm:cxn modelId="{DE410CBF-CDA2-416D-83C8-636B2D1A3BCC}" type="presParOf" srcId="{C214271A-FB5F-4814-A429-F75558695339}" destId="{A64BD177-6CEB-4976-97A1-A6F6AB782E2D}" srcOrd="0" destOrd="0" presId="urn:microsoft.com/office/officeart/2005/8/layout/vList3"/>
    <dgm:cxn modelId="{1C3F9272-A7DB-4D60-A7A3-F3891F6249B4}" type="presParOf" srcId="{C214271A-FB5F-4814-A429-F75558695339}" destId="{0159E9DF-4CD5-4932-A34B-009B76517E73}" srcOrd="1" destOrd="0" presId="urn:microsoft.com/office/officeart/2005/8/layout/vList3"/>
    <dgm:cxn modelId="{CAECD70E-4B07-4E09-AFC7-240C72EAFA6D}" type="presParOf" srcId="{67CDEC72-0D4D-42AB-A8B4-FC48710935C9}" destId="{8E74CBA4-40BC-4A11-9289-8C92D83D5B9C}" srcOrd="3" destOrd="0" presId="urn:microsoft.com/office/officeart/2005/8/layout/vList3"/>
    <dgm:cxn modelId="{A2D8A53B-401A-47B4-B2E6-C111EF882DD1}" type="presParOf" srcId="{67CDEC72-0D4D-42AB-A8B4-FC48710935C9}" destId="{F729B70F-0413-4139-8343-B05C14A0BA89}" srcOrd="4" destOrd="0" presId="urn:microsoft.com/office/officeart/2005/8/layout/vList3"/>
    <dgm:cxn modelId="{722A1771-60EC-443E-9BE4-F9897CC60D13}" type="presParOf" srcId="{F729B70F-0413-4139-8343-B05C14A0BA89}" destId="{A7737CAA-6017-4898-85EA-AE9E38B6A101}" srcOrd="0" destOrd="0" presId="urn:microsoft.com/office/officeart/2005/8/layout/vList3"/>
    <dgm:cxn modelId="{0A5E2F7D-62B0-4F6C-A627-36C52B638787}" type="presParOf" srcId="{F729B70F-0413-4139-8343-B05C14A0BA89}" destId="{A5A61C3D-CD01-4072-9EA9-AAB7BF7F1BF9}" srcOrd="1" destOrd="0" presId="urn:microsoft.com/office/officeart/2005/8/layout/vList3"/>
    <dgm:cxn modelId="{30F0D9DD-C573-4BD7-91F5-C6740A115C73}" type="presParOf" srcId="{67CDEC72-0D4D-42AB-A8B4-FC48710935C9}" destId="{90C01411-9652-453F-BB28-1AFC52BFF299}" srcOrd="5" destOrd="0" presId="urn:microsoft.com/office/officeart/2005/8/layout/vList3"/>
    <dgm:cxn modelId="{0FD463EF-0346-4B13-B1CB-8854253FDB8E}" type="presParOf" srcId="{67CDEC72-0D4D-42AB-A8B4-FC48710935C9}" destId="{71040BAE-69C0-4FE4-8E92-7D1538AE0772}" srcOrd="6" destOrd="0" presId="urn:microsoft.com/office/officeart/2005/8/layout/vList3"/>
    <dgm:cxn modelId="{0D70EAA4-8FE5-469D-8E80-5E2A57E7032F}" type="presParOf" srcId="{71040BAE-69C0-4FE4-8E92-7D1538AE0772}" destId="{17BF32D5-95CF-4C14-8667-1569FF4AD298}" srcOrd="0" destOrd="0" presId="urn:microsoft.com/office/officeart/2005/8/layout/vList3"/>
    <dgm:cxn modelId="{314EB100-9F2D-4572-B9DC-5241400C3195}" type="presParOf" srcId="{71040BAE-69C0-4FE4-8E92-7D1538AE0772}" destId="{E7AA9F7E-ADA8-4895-98A8-2DAD18240A1D}"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199DD9-4A5C-465D-A743-3A132A12DD26}" type="doc">
      <dgm:prSet loTypeId="urn:microsoft.com/office/officeart/2005/8/layout/vList3" loCatId="list" qsTypeId="urn:microsoft.com/office/officeart/2005/8/quickstyle/simple1" qsCatId="simple" csTypeId="urn:microsoft.com/office/officeart/2005/8/colors/accent0_1" csCatId="mainScheme" phldr="1"/>
      <dgm:spPr/>
    </dgm:pt>
    <dgm:pt modelId="{32EA979B-0214-4C1D-8496-ED9DB356694E}">
      <dgm:prSet phldrT="[Texto]" custT="1"/>
      <dgm:spPr>
        <a:ln w="28575">
          <a:solidFill>
            <a:srgbClr val="92D050"/>
          </a:solidFill>
        </a:ln>
      </dgm:spPr>
      <dgm:t>
        <a:bodyPr/>
        <a:lstStyle/>
        <a:p>
          <a:pPr algn="just"/>
          <a:r>
            <a:rPr lang="es-EC" sz="1000" dirty="0" smtClean="0">
              <a:latin typeface="Arial" panose="020B0604020202020204" pitchFamily="34" charset="0"/>
              <a:cs typeface="Arial" panose="020B0604020202020204" pitchFamily="34" charset="0"/>
            </a:rPr>
            <a:t>Mantener las evaluaciones anuales que la empresa realiza para identificar o asegurar su inserción en nuevos nichos de mercado. Estos estudios de mercado además deberán ser más amplios y atender la demanda con innovación, calidad y precio; fortaleciendo las exportaciones, sin perder competitividad en el mercado.</a:t>
          </a:r>
          <a:endParaRPr lang="es-ES" sz="1000" dirty="0"/>
        </a:p>
      </dgm:t>
    </dgm:pt>
    <dgm:pt modelId="{92F6AD3C-D397-42A6-B5F0-3A0D955CD6E8}" type="parTrans" cxnId="{CAECDFA1-696A-48E6-8008-1325B1EA9C2A}">
      <dgm:prSet/>
      <dgm:spPr/>
      <dgm:t>
        <a:bodyPr/>
        <a:lstStyle/>
        <a:p>
          <a:pPr algn="just"/>
          <a:endParaRPr lang="es-ES" sz="1000">
            <a:solidFill>
              <a:schemeClr val="tx1"/>
            </a:solidFill>
          </a:endParaRPr>
        </a:p>
      </dgm:t>
    </dgm:pt>
    <dgm:pt modelId="{ED015CE6-8DA1-4FFB-97FB-DAA160226B01}" type="sibTrans" cxnId="{CAECDFA1-696A-48E6-8008-1325B1EA9C2A}">
      <dgm:prSet/>
      <dgm:spPr/>
      <dgm:t>
        <a:bodyPr/>
        <a:lstStyle/>
        <a:p>
          <a:pPr algn="just"/>
          <a:endParaRPr lang="es-ES" sz="1000">
            <a:solidFill>
              <a:schemeClr val="tx1"/>
            </a:solidFill>
          </a:endParaRPr>
        </a:p>
      </dgm:t>
    </dgm:pt>
    <dgm:pt modelId="{18E20488-7FBB-4A91-BBAF-0A9CEFFFE805}">
      <dgm:prSet phldrT="[Texto]" custT="1"/>
      <dgm:spPr>
        <a:ln w="28575">
          <a:solidFill>
            <a:srgbClr val="92D050"/>
          </a:solidFill>
        </a:ln>
      </dgm:spPr>
      <dgm:t>
        <a:bodyPr/>
        <a:lstStyle/>
        <a:p>
          <a:pPr algn="just"/>
          <a:r>
            <a:rPr lang="es-EC" sz="1000" dirty="0" smtClean="0">
              <a:latin typeface="Arial" panose="020B0604020202020204" pitchFamily="34" charset="0"/>
              <a:cs typeface="Arial" panose="020B0604020202020204" pitchFamily="34" charset="0"/>
            </a:rPr>
            <a:t>Al plantear la cadena de abastecimiento se ha considerado todos los requerimientos técnicos y logísticos que la empresa </a:t>
          </a:r>
          <a:r>
            <a:rPr lang="es-EC" sz="1000" dirty="0" err="1" smtClean="0">
              <a:latin typeface="Arial" panose="020B0604020202020204" pitchFamily="34" charset="0"/>
              <a:cs typeface="Arial" panose="020B0604020202020204" pitchFamily="34" charset="0"/>
            </a:rPr>
            <a:t>Sisapamba</a:t>
          </a:r>
          <a:r>
            <a:rPr lang="es-EC" sz="1000" dirty="0" smtClean="0">
              <a:latin typeface="Arial" panose="020B0604020202020204" pitchFamily="34" charset="0"/>
              <a:cs typeface="Arial" panose="020B0604020202020204" pitchFamily="34" charset="0"/>
            </a:rPr>
            <a:t> debe cumplir para exportar correctamente a </a:t>
          </a:r>
          <a:r>
            <a:rPr lang="es-EC" sz="1000" dirty="0" err="1" smtClean="0">
              <a:latin typeface="Arial" panose="020B0604020202020204" pitchFamily="34" charset="0"/>
              <a:cs typeface="Arial" panose="020B0604020202020204" pitchFamily="34" charset="0"/>
            </a:rPr>
            <a:t>Whole</a:t>
          </a:r>
          <a:r>
            <a:rPr lang="es-EC" sz="1000" dirty="0" smtClean="0">
              <a:latin typeface="Arial" panose="020B0604020202020204" pitchFamily="34" charset="0"/>
              <a:cs typeface="Arial" panose="020B0604020202020204" pitchFamily="34" charset="0"/>
            </a:rPr>
            <a:t> </a:t>
          </a:r>
          <a:r>
            <a:rPr lang="es-EC" sz="1000" dirty="0" err="1" smtClean="0">
              <a:latin typeface="Arial" panose="020B0604020202020204" pitchFamily="34" charset="0"/>
              <a:cs typeface="Arial" panose="020B0604020202020204" pitchFamily="34" charset="0"/>
            </a:rPr>
            <a:t>Foods</a:t>
          </a:r>
          <a:r>
            <a:rPr lang="es-EC" sz="1000" dirty="0" smtClean="0">
              <a:latin typeface="Arial" panose="020B0604020202020204" pitchFamily="34" charset="0"/>
              <a:cs typeface="Arial" panose="020B0604020202020204" pitchFamily="34" charset="0"/>
            </a:rPr>
            <a:t> en Estados Unidos, se recomienda continuar con el sistema establecido en la actualidad además de considerar la aplicación para nuevas certificaciones que le permitirá ampliar su cobertura de mercado.</a:t>
          </a:r>
          <a:endParaRPr lang="es-ES" sz="1000" dirty="0"/>
        </a:p>
      </dgm:t>
    </dgm:pt>
    <dgm:pt modelId="{301B59B6-6211-4B7E-9519-2F0B3BF6F331}" type="parTrans" cxnId="{F280EEF0-7E89-4259-9D6B-EF299CB464B0}">
      <dgm:prSet/>
      <dgm:spPr/>
      <dgm:t>
        <a:bodyPr/>
        <a:lstStyle/>
        <a:p>
          <a:pPr algn="just"/>
          <a:endParaRPr lang="es-ES" sz="1000">
            <a:solidFill>
              <a:schemeClr val="tx1"/>
            </a:solidFill>
          </a:endParaRPr>
        </a:p>
      </dgm:t>
    </dgm:pt>
    <dgm:pt modelId="{EBC0297B-579A-42F4-870B-EA8C06F6327F}" type="sibTrans" cxnId="{F280EEF0-7E89-4259-9D6B-EF299CB464B0}">
      <dgm:prSet/>
      <dgm:spPr/>
      <dgm:t>
        <a:bodyPr/>
        <a:lstStyle/>
        <a:p>
          <a:pPr algn="just"/>
          <a:endParaRPr lang="es-ES" sz="1000">
            <a:solidFill>
              <a:schemeClr val="tx1"/>
            </a:solidFill>
          </a:endParaRPr>
        </a:p>
      </dgm:t>
    </dgm:pt>
    <dgm:pt modelId="{54BD64EE-FA79-41D8-80A6-BB0256D00128}">
      <dgm:prSet phldrT="[Texto]" custT="1"/>
      <dgm:spPr>
        <a:ln w="28575">
          <a:solidFill>
            <a:srgbClr val="92D050"/>
          </a:solidFill>
        </a:ln>
      </dgm:spPr>
      <dgm:t>
        <a:bodyPr/>
        <a:lstStyle/>
        <a:p>
          <a:pPr algn="just"/>
          <a:r>
            <a:rPr lang="es-EC" sz="1000" dirty="0" smtClean="0">
              <a:latin typeface="Arial" panose="020B0604020202020204" pitchFamily="34" charset="0"/>
              <a:cs typeface="Arial" panose="020B0604020202020204" pitchFamily="34" charset="0"/>
            </a:rPr>
            <a:t>En cuanto a la normativa que se requiere para ser proveedor </a:t>
          </a:r>
          <a:r>
            <a:rPr lang="es-EC" sz="1000" dirty="0" err="1" smtClean="0">
              <a:latin typeface="Arial" panose="020B0604020202020204" pitchFamily="34" charset="0"/>
              <a:cs typeface="Arial" panose="020B0604020202020204" pitchFamily="34" charset="0"/>
            </a:rPr>
            <a:t>Whole</a:t>
          </a:r>
          <a:r>
            <a:rPr lang="es-EC" sz="1000" dirty="0" smtClean="0">
              <a:latin typeface="Arial" panose="020B0604020202020204" pitchFamily="34" charset="0"/>
              <a:cs typeface="Arial" panose="020B0604020202020204" pitchFamily="34" charset="0"/>
            </a:rPr>
            <a:t> </a:t>
          </a:r>
          <a:r>
            <a:rPr lang="es-EC" sz="1000" dirty="0" err="1" smtClean="0">
              <a:latin typeface="Arial" panose="020B0604020202020204" pitchFamily="34" charset="0"/>
              <a:cs typeface="Arial" panose="020B0604020202020204" pitchFamily="34" charset="0"/>
            </a:rPr>
            <a:t>Foods</a:t>
          </a:r>
          <a:r>
            <a:rPr lang="es-EC" sz="1000" dirty="0" smtClean="0">
              <a:latin typeface="Arial" panose="020B0604020202020204" pitchFamily="34" charset="0"/>
              <a:cs typeface="Arial" panose="020B0604020202020204" pitchFamily="34" charset="0"/>
            </a:rPr>
            <a:t>, se recomienda contar con un delegado propio de la empresa, mismo que destaque las certificaciones de la empresa como valor agregado y lleve el proceso aplicando técnicas de negociación acorde al medio en el que se verá enfrentado.</a:t>
          </a:r>
          <a:endParaRPr lang="es-EC" sz="1000" dirty="0" smtClean="0">
            <a:latin typeface="Arial" panose="020B0604020202020204" pitchFamily="34" charset="0"/>
            <a:ea typeface="Times New Roman" panose="02020603050405020304" pitchFamily="18" charset="0"/>
          </a:endParaRPr>
        </a:p>
      </dgm:t>
    </dgm:pt>
    <dgm:pt modelId="{A127E404-D52A-4ED4-9199-FA3E29C713A6}" type="parTrans" cxnId="{E77CC15E-505E-4FBA-9F57-1F80939A8AC0}">
      <dgm:prSet/>
      <dgm:spPr/>
      <dgm:t>
        <a:bodyPr/>
        <a:lstStyle/>
        <a:p>
          <a:pPr algn="just"/>
          <a:endParaRPr lang="es-ES" sz="1000">
            <a:solidFill>
              <a:schemeClr val="tx1"/>
            </a:solidFill>
          </a:endParaRPr>
        </a:p>
      </dgm:t>
    </dgm:pt>
    <dgm:pt modelId="{40ED969D-3595-4129-AC09-6DB72735B69D}" type="sibTrans" cxnId="{E77CC15E-505E-4FBA-9F57-1F80939A8AC0}">
      <dgm:prSet/>
      <dgm:spPr/>
      <dgm:t>
        <a:bodyPr/>
        <a:lstStyle/>
        <a:p>
          <a:pPr algn="just"/>
          <a:endParaRPr lang="es-ES" sz="1000">
            <a:solidFill>
              <a:schemeClr val="tx1"/>
            </a:solidFill>
          </a:endParaRPr>
        </a:p>
      </dgm:t>
    </dgm:pt>
    <dgm:pt modelId="{5A1CD304-3ADC-434D-AA62-3B954E8E1658}">
      <dgm:prSet phldrT="[Texto]" custT="1"/>
      <dgm:spPr>
        <a:ln w="28575">
          <a:solidFill>
            <a:srgbClr val="92D050"/>
          </a:solidFill>
        </a:ln>
      </dgm:spPr>
      <dgm:t>
        <a:bodyPr/>
        <a:lstStyle/>
        <a:p>
          <a:pPr algn="just"/>
          <a:r>
            <a:rPr lang="es-EC" sz="1000" smtClean="0">
              <a:latin typeface="Arial" panose="020B0604020202020204" pitchFamily="34" charset="0"/>
              <a:ea typeface="Arial" panose="020B0604020202020204" pitchFamily="34" charset="0"/>
            </a:rPr>
            <a:t>Finalmente, es recomendable que la empresa Sisapamba adopte el modelo de exportación directa a Whole Foods, pues  queda demostrado mediante el Valor actual neto el crecimiento en ventas será del 4% en el corto plazo además que el modelo de distribución aplicado en la actualidad  se puede mantener, ya que no genera retrasos y mantiene en todo momento la cadena de frio, misma que es indispensable para la conservación de la rosa.</a:t>
          </a:r>
          <a:endParaRPr lang="es-EC" sz="1000" dirty="0" smtClean="0">
            <a:latin typeface="Arial" panose="020B0604020202020204" pitchFamily="34" charset="0"/>
            <a:ea typeface="Times New Roman" panose="02020603050405020304" pitchFamily="18" charset="0"/>
          </a:endParaRPr>
        </a:p>
      </dgm:t>
    </dgm:pt>
    <dgm:pt modelId="{0E9B5B13-7DFC-423C-B6FA-481E82996A24}" type="parTrans" cxnId="{C7DC523F-12F4-4656-8176-43FCA8B54E72}">
      <dgm:prSet/>
      <dgm:spPr/>
      <dgm:t>
        <a:bodyPr/>
        <a:lstStyle/>
        <a:p>
          <a:endParaRPr lang="es-ES" sz="1000">
            <a:solidFill>
              <a:schemeClr val="tx1"/>
            </a:solidFill>
          </a:endParaRPr>
        </a:p>
      </dgm:t>
    </dgm:pt>
    <dgm:pt modelId="{E9B4BF8F-6AB2-4D0E-8F08-E6A3D5B9AA1A}" type="sibTrans" cxnId="{C7DC523F-12F4-4656-8176-43FCA8B54E72}">
      <dgm:prSet/>
      <dgm:spPr/>
      <dgm:t>
        <a:bodyPr/>
        <a:lstStyle/>
        <a:p>
          <a:endParaRPr lang="es-ES" sz="1000">
            <a:solidFill>
              <a:schemeClr val="tx1"/>
            </a:solidFill>
          </a:endParaRPr>
        </a:p>
      </dgm:t>
    </dgm:pt>
    <dgm:pt modelId="{67CDEC72-0D4D-42AB-A8B4-FC48710935C9}" type="pres">
      <dgm:prSet presAssocID="{C9199DD9-4A5C-465D-A743-3A132A12DD26}" presName="linearFlow" presStyleCnt="0">
        <dgm:presLayoutVars>
          <dgm:dir/>
          <dgm:resizeHandles val="exact"/>
        </dgm:presLayoutVars>
      </dgm:prSet>
      <dgm:spPr/>
    </dgm:pt>
    <dgm:pt modelId="{729F6BED-3F33-4C1D-B59D-8FA47762AB84}" type="pres">
      <dgm:prSet presAssocID="{32EA979B-0214-4C1D-8496-ED9DB356694E}" presName="composite" presStyleCnt="0"/>
      <dgm:spPr/>
    </dgm:pt>
    <dgm:pt modelId="{3011EDE6-85AD-47B0-A3F6-385CB38DC672}" type="pres">
      <dgm:prSet presAssocID="{32EA979B-0214-4C1D-8496-ED9DB356694E}"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38ACC451-0845-4016-A77F-854792EF4163}" type="pres">
      <dgm:prSet presAssocID="{32EA979B-0214-4C1D-8496-ED9DB356694E}" presName="txShp" presStyleLbl="node1" presStyleIdx="0" presStyleCnt="4" custScaleX="112726" custLinFactNeighborX="9166" custLinFactNeighborY="-61">
        <dgm:presLayoutVars>
          <dgm:bulletEnabled val="1"/>
        </dgm:presLayoutVars>
      </dgm:prSet>
      <dgm:spPr/>
      <dgm:t>
        <a:bodyPr/>
        <a:lstStyle/>
        <a:p>
          <a:endParaRPr lang="es-ES"/>
        </a:p>
      </dgm:t>
    </dgm:pt>
    <dgm:pt modelId="{9AD2FCC7-2FD2-4B8B-8B3B-CA2DC68F8CEA}" type="pres">
      <dgm:prSet presAssocID="{ED015CE6-8DA1-4FFB-97FB-DAA160226B01}" presName="spacing" presStyleCnt="0"/>
      <dgm:spPr/>
    </dgm:pt>
    <dgm:pt modelId="{C214271A-FB5F-4814-A429-F75558695339}" type="pres">
      <dgm:prSet presAssocID="{18E20488-7FBB-4A91-BBAF-0A9CEFFFE805}" presName="composite" presStyleCnt="0"/>
      <dgm:spPr/>
    </dgm:pt>
    <dgm:pt modelId="{A64BD177-6CEB-4976-97A1-A6F6AB782E2D}" type="pres">
      <dgm:prSet presAssocID="{18E20488-7FBB-4A91-BBAF-0A9CEFFFE805}"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0159E9DF-4CD5-4932-A34B-009B76517E73}" type="pres">
      <dgm:prSet presAssocID="{18E20488-7FBB-4A91-BBAF-0A9CEFFFE805}" presName="txShp" presStyleLbl="node1" presStyleIdx="1" presStyleCnt="4" custScaleX="112726" custLinFactNeighborX="9166" custLinFactNeighborY="-61">
        <dgm:presLayoutVars>
          <dgm:bulletEnabled val="1"/>
        </dgm:presLayoutVars>
      </dgm:prSet>
      <dgm:spPr/>
      <dgm:t>
        <a:bodyPr/>
        <a:lstStyle/>
        <a:p>
          <a:endParaRPr lang="es-ES"/>
        </a:p>
      </dgm:t>
    </dgm:pt>
    <dgm:pt modelId="{8E74CBA4-40BC-4A11-9289-8C92D83D5B9C}" type="pres">
      <dgm:prSet presAssocID="{EBC0297B-579A-42F4-870B-EA8C06F6327F}" presName="spacing" presStyleCnt="0"/>
      <dgm:spPr/>
    </dgm:pt>
    <dgm:pt modelId="{F729B70F-0413-4139-8343-B05C14A0BA89}" type="pres">
      <dgm:prSet presAssocID="{54BD64EE-FA79-41D8-80A6-BB0256D00128}" presName="composite" presStyleCnt="0"/>
      <dgm:spPr/>
    </dgm:pt>
    <dgm:pt modelId="{A7737CAA-6017-4898-85EA-AE9E38B6A101}" type="pres">
      <dgm:prSet presAssocID="{54BD64EE-FA79-41D8-80A6-BB0256D00128}"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A5A61C3D-CD01-4072-9EA9-AAB7BF7F1BF9}" type="pres">
      <dgm:prSet presAssocID="{54BD64EE-FA79-41D8-80A6-BB0256D00128}" presName="txShp" presStyleLbl="node1" presStyleIdx="2" presStyleCnt="4" custScaleX="112726" custLinFactNeighborX="9166" custLinFactNeighborY="-61">
        <dgm:presLayoutVars>
          <dgm:bulletEnabled val="1"/>
        </dgm:presLayoutVars>
      </dgm:prSet>
      <dgm:spPr/>
      <dgm:t>
        <a:bodyPr/>
        <a:lstStyle/>
        <a:p>
          <a:endParaRPr lang="es-ES"/>
        </a:p>
      </dgm:t>
    </dgm:pt>
    <dgm:pt modelId="{90C01411-9652-453F-BB28-1AFC52BFF299}" type="pres">
      <dgm:prSet presAssocID="{40ED969D-3595-4129-AC09-6DB72735B69D}" presName="spacing" presStyleCnt="0"/>
      <dgm:spPr/>
    </dgm:pt>
    <dgm:pt modelId="{6A871A24-8CBE-4425-92BE-01F06EEDD1CF}" type="pres">
      <dgm:prSet presAssocID="{5A1CD304-3ADC-434D-AA62-3B954E8E1658}" presName="composite" presStyleCnt="0"/>
      <dgm:spPr/>
    </dgm:pt>
    <dgm:pt modelId="{8B5CB314-EC3B-4EC8-9DE2-EC49FD6C808D}" type="pres">
      <dgm:prSet presAssocID="{5A1CD304-3ADC-434D-AA62-3B954E8E1658}"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dgm:spPr>
    </dgm:pt>
    <dgm:pt modelId="{20B93B0B-E544-4FC6-AA05-DE09E8F53F92}" type="pres">
      <dgm:prSet presAssocID="{5A1CD304-3ADC-434D-AA62-3B954E8E1658}" presName="txShp" presStyleLbl="node1" presStyleIdx="3" presStyleCnt="4" custScaleX="110851" custLinFactNeighborX="9664" custLinFactNeighborY="102">
        <dgm:presLayoutVars>
          <dgm:bulletEnabled val="1"/>
        </dgm:presLayoutVars>
      </dgm:prSet>
      <dgm:spPr/>
      <dgm:t>
        <a:bodyPr/>
        <a:lstStyle/>
        <a:p>
          <a:endParaRPr lang="es-ES"/>
        </a:p>
      </dgm:t>
    </dgm:pt>
  </dgm:ptLst>
  <dgm:cxnLst>
    <dgm:cxn modelId="{AEE64F7A-4B5A-4B05-B968-7A74C4A795B8}" type="presOf" srcId="{18E20488-7FBB-4A91-BBAF-0A9CEFFFE805}" destId="{0159E9DF-4CD5-4932-A34B-009B76517E73}" srcOrd="0" destOrd="0" presId="urn:microsoft.com/office/officeart/2005/8/layout/vList3"/>
    <dgm:cxn modelId="{F280EEF0-7E89-4259-9D6B-EF299CB464B0}" srcId="{C9199DD9-4A5C-465D-A743-3A132A12DD26}" destId="{18E20488-7FBB-4A91-BBAF-0A9CEFFFE805}" srcOrd="1" destOrd="0" parTransId="{301B59B6-6211-4B7E-9519-2F0B3BF6F331}" sibTransId="{EBC0297B-579A-42F4-870B-EA8C06F6327F}"/>
    <dgm:cxn modelId="{B0AFD7D4-7778-442B-B9F9-B07CB3EED1D5}" type="presOf" srcId="{32EA979B-0214-4C1D-8496-ED9DB356694E}" destId="{38ACC451-0845-4016-A77F-854792EF4163}" srcOrd="0" destOrd="0" presId="urn:microsoft.com/office/officeart/2005/8/layout/vList3"/>
    <dgm:cxn modelId="{E77CC15E-505E-4FBA-9F57-1F80939A8AC0}" srcId="{C9199DD9-4A5C-465D-A743-3A132A12DD26}" destId="{54BD64EE-FA79-41D8-80A6-BB0256D00128}" srcOrd="2" destOrd="0" parTransId="{A127E404-D52A-4ED4-9199-FA3E29C713A6}" sibTransId="{40ED969D-3595-4129-AC09-6DB72735B69D}"/>
    <dgm:cxn modelId="{C7DC523F-12F4-4656-8176-43FCA8B54E72}" srcId="{C9199DD9-4A5C-465D-A743-3A132A12DD26}" destId="{5A1CD304-3ADC-434D-AA62-3B954E8E1658}" srcOrd="3" destOrd="0" parTransId="{0E9B5B13-7DFC-423C-B6FA-481E82996A24}" sibTransId="{E9B4BF8F-6AB2-4D0E-8F08-E6A3D5B9AA1A}"/>
    <dgm:cxn modelId="{CAECDFA1-696A-48E6-8008-1325B1EA9C2A}" srcId="{C9199DD9-4A5C-465D-A743-3A132A12DD26}" destId="{32EA979B-0214-4C1D-8496-ED9DB356694E}" srcOrd="0" destOrd="0" parTransId="{92F6AD3C-D397-42A6-B5F0-3A0D955CD6E8}" sibTransId="{ED015CE6-8DA1-4FFB-97FB-DAA160226B01}"/>
    <dgm:cxn modelId="{9E6CE058-EE78-48E1-8742-03659AAA82D3}" type="presOf" srcId="{5A1CD304-3ADC-434D-AA62-3B954E8E1658}" destId="{20B93B0B-E544-4FC6-AA05-DE09E8F53F92}" srcOrd="0" destOrd="0" presId="urn:microsoft.com/office/officeart/2005/8/layout/vList3"/>
    <dgm:cxn modelId="{652DDD84-8C70-4D49-BA17-0B9B6C987647}" type="presOf" srcId="{54BD64EE-FA79-41D8-80A6-BB0256D00128}" destId="{A5A61C3D-CD01-4072-9EA9-AAB7BF7F1BF9}" srcOrd="0" destOrd="0" presId="urn:microsoft.com/office/officeart/2005/8/layout/vList3"/>
    <dgm:cxn modelId="{0E958C47-BD80-40DC-BA12-83018F47BB0B}" type="presOf" srcId="{C9199DD9-4A5C-465D-A743-3A132A12DD26}" destId="{67CDEC72-0D4D-42AB-A8B4-FC48710935C9}" srcOrd="0" destOrd="0" presId="urn:microsoft.com/office/officeart/2005/8/layout/vList3"/>
    <dgm:cxn modelId="{37B4B783-6900-445E-9AFC-56ECBF84488F}" type="presParOf" srcId="{67CDEC72-0D4D-42AB-A8B4-FC48710935C9}" destId="{729F6BED-3F33-4C1D-B59D-8FA47762AB84}" srcOrd="0" destOrd="0" presId="urn:microsoft.com/office/officeart/2005/8/layout/vList3"/>
    <dgm:cxn modelId="{1C78105B-1FFD-4D94-999C-B618A7CE4DAB}" type="presParOf" srcId="{729F6BED-3F33-4C1D-B59D-8FA47762AB84}" destId="{3011EDE6-85AD-47B0-A3F6-385CB38DC672}" srcOrd="0" destOrd="0" presId="urn:microsoft.com/office/officeart/2005/8/layout/vList3"/>
    <dgm:cxn modelId="{BBB22CC2-E540-452D-B833-83DB359D0350}" type="presParOf" srcId="{729F6BED-3F33-4C1D-B59D-8FA47762AB84}" destId="{38ACC451-0845-4016-A77F-854792EF4163}" srcOrd="1" destOrd="0" presId="urn:microsoft.com/office/officeart/2005/8/layout/vList3"/>
    <dgm:cxn modelId="{C5DCE43F-AA70-4EB4-9BC5-76518B841C97}" type="presParOf" srcId="{67CDEC72-0D4D-42AB-A8B4-FC48710935C9}" destId="{9AD2FCC7-2FD2-4B8B-8B3B-CA2DC68F8CEA}" srcOrd="1" destOrd="0" presId="urn:microsoft.com/office/officeart/2005/8/layout/vList3"/>
    <dgm:cxn modelId="{94D933A4-264F-45D7-B1A8-B0C4C01FF03C}" type="presParOf" srcId="{67CDEC72-0D4D-42AB-A8B4-FC48710935C9}" destId="{C214271A-FB5F-4814-A429-F75558695339}" srcOrd="2" destOrd="0" presId="urn:microsoft.com/office/officeart/2005/8/layout/vList3"/>
    <dgm:cxn modelId="{DE410CBF-CDA2-416D-83C8-636B2D1A3BCC}" type="presParOf" srcId="{C214271A-FB5F-4814-A429-F75558695339}" destId="{A64BD177-6CEB-4976-97A1-A6F6AB782E2D}" srcOrd="0" destOrd="0" presId="urn:microsoft.com/office/officeart/2005/8/layout/vList3"/>
    <dgm:cxn modelId="{1C3F9272-A7DB-4D60-A7A3-F3891F6249B4}" type="presParOf" srcId="{C214271A-FB5F-4814-A429-F75558695339}" destId="{0159E9DF-4CD5-4932-A34B-009B76517E73}" srcOrd="1" destOrd="0" presId="urn:microsoft.com/office/officeart/2005/8/layout/vList3"/>
    <dgm:cxn modelId="{CAECD70E-4B07-4E09-AFC7-240C72EAFA6D}" type="presParOf" srcId="{67CDEC72-0D4D-42AB-A8B4-FC48710935C9}" destId="{8E74CBA4-40BC-4A11-9289-8C92D83D5B9C}" srcOrd="3" destOrd="0" presId="urn:microsoft.com/office/officeart/2005/8/layout/vList3"/>
    <dgm:cxn modelId="{A2D8A53B-401A-47B4-B2E6-C111EF882DD1}" type="presParOf" srcId="{67CDEC72-0D4D-42AB-A8B4-FC48710935C9}" destId="{F729B70F-0413-4139-8343-B05C14A0BA89}" srcOrd="4" destOrd="0" presId="urn:microsoft.com/office/officeart/2005/8/layout/vList3"/>
    <dgm:cxn modelId="{722A1771-60EC-443E-9BE4-F9897CC60D13}" type="presParOf" srcId="{F729B70F-0413-4139-8343-B05C14A0BA89}" destId="{A7737CAA-6017-4898-85EA-AE9E38B6A101}" srcOrd="0" destOrd="0" presId="urn:microsoft.com/office/officeart/2005/8/layout/vList3"/>
    <dgm:cxn modelId="{0A5E2F7D-62B0-4F6C-A627-36C52B638787}" type="presParOf" srcId="{F729B70F-0413-4139-8343-B05C14A0BA89}" destId="{A5A61C3D-CD01-4072-9EA9-AAB7BF7F1BF9}" srcOrd="1" destOrd="0" presId="urn:microsoft.com/office/officeart/2005/8/layout/vList3"/>
    <dgm:cxn modelId="{DF96F82C-E0F6-44F6-A23F-5619471DFFF0}" type="presParOf" srcId="{67CDEC72-0D4D-42AB-A8B4-FC48710935C9}" destId="{90C01411-9652-453F-BB28-1AFC52BFF299}" srcOrd="5" destOrd="0" presId="urn:microsoft.com/office/officeart/2005/8/layout/vList3"/>
    <dgm:cxn modelId="{920461FE-1251-49D1-837E-264596E5B854}" type="presParOf" srcId="{67CDEC72-0D4D-42AB-A8B4-FC48710935C9}" destId="{6A871A24-8CBE-4425-92BE-01F06EEDD1CF}" srcOrd="6" destOrd="0" presId="urn:microsoft.com/office/officeart/2005/8/layout/vList3"/>
    <dgm:cxn modelId="{30BEA624-FAD4-469E-8E9D-E9357B774810}" type="presParOf" srcId="{6A871A24-8CBE-4425-92BE-01F06EEDD1CF}" destId="{8B5CB314-EC3B-4EC8-9DE2-EC49FD6C808D}" srcOrd="0" destOrd="0" presId="urn:microsoft.com/office/officeart/2005/8/layout/vList3"/>
    <dgm:cxn modelId="{AB537BF6-D42A-4495-BBFE-043B9A33BEF5}" type="presParOf" srcId="{6A871A24-8CBE-4425-92BE-01F06EEDD1CF}" destId="{20B93B0B-E544-4FC6-AA05-DE09E8F53F92}" srcOrd="1" destOrd="0" presId="urn:microsoft.com/office/officeart/2005/8/layout/vList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6504F-74E1-49C2-A2C9-B8D9A29EEA35}">
      <dsp:nvSpPr>
        <dsp:cNvPr id="0" name=""/>
        <dsp:cNvSpPr/>
      </dsp:nvSpPr>
      <dsp:spPr>
        <a:xfrm>
          <a:off x="3083379" y="3572215"/>
          <a:ext cx="2523290" cy="2175516"/>
        </a:xfrm>
        <a:prstGeom prst="hexagon">
          <a:avLst>
            <a:gd name="adj" fmla="val 25000"/>
            <a:gd name="vf" fmla="val 11547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55625">
            <a:lnSpc>
              <a:spcPct val="90000"/>
            </a:lnSpc>
            <a:spcBef>
              <a:spcPct val="0"/>
            </a:spcBef>
            <a:spcAft>
              <a:spcPct val="35000"/>
            </a:spcAft>
          </a:pPr>
          <a:r>
            <a:rPr lang="es-EC" sz="1250" kern="1200" dirty="0" smtClean="0"/>
            <a:t>Los países deben especializarse en lo que sean más eficientes para un intercambio mutuamente beneficioso</a:t>
          </a:r>
          <a:endParaRPr lang="es-EC" sz="1250" kern="1200" dirty="0"/>
        </a:p>
      </dsp:txBody>
      <dsp:txXfrm>
        <a:off x="3474946" y="3909814"/>
        <a:ext cx="1740156" cy="1500318"/>
      </dsp:txXfrm>
    </dsp:sp>
    <dsp:sp modelId="{F052B0C4-8359-43A1-AB1D-E03E487EB35E}">
      <dsp:nvSpPr>
        <dsp:cNvPr id="0" name=""/>
        <dsp:cNvSpPr/>
      </dsp:nvSpPr>
      <dsp:spPr>
        <a:xfrm>
          <a:off x="3148931" y="4532661"/>
          <a:ext cx="295431" cy="254624"/>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35A556-FAA3-411B-A523-23B48B5DEC2D}">
      <dsp:nvSpPr>
        <dsp:cNvPr id="0" name=""/>
        <dsp:cNvSpPr/>
      </dsp:nvSpPr>
      <dsp:spPr>
        <a:xfrm>
          <a:off x="926460" y="2403701"/>
          <a:ext cx="2523290" cy="217551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B2F73E-D790-4DE2-8298-96247BBAC288}">
      <dsp:nvSpPr>
        <dsp:cNvPr id="0" name=""/>
        <dsp:cNvSpPr/>
      </dsp:nvSpPr>
      <dsp:spPr>
        <a:xfrm>
          <a:off x="2644273" y="4291831"/>
          <a:ext cx="295431" cy="254624"/>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202EBF-D4B6-4289-95D5-65A3DAEEBD17}">
      <dsp:nvSpPr>
        <dsp:cNvPr id="0" name=""/>
        <dsp:cNvSpPr/>
      </dsp:nvSpPr>
      <dsp:spPr>
        <a:xfrm>
          <a:off x="5233115" y="2377836"/>
          <a:ext cx="2523290" cy="2175516"/>
        </a:xfrm>
        <a:prstGeom prst="hexagon">
          <a:avLst>
            <a:gd name="adj" fmla="val 25000"/>
            <a:gd name="vf" fmla="val 11547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55625">
            <a:lnSpc>
              <a:spcPct val="90000"/>
            </a:lnSpc>
            <a:spcBef>
              <a:spcPct val="0"/>
            </a:spcBef>
            <a:spcAft>
              <a:spcPct val="35000"/>
            </a:spcAft>
          </a:pPr>
          <a:r>
            <a:rPr lang="es-EC" sz="1250" kern="1200" dirty="0" smtClean="0"/>
            <a:t>Condiciones necesarias para la producción de bienes de acuerdo a cada región.</a:t>
          </a:r>
        </a:p>
        <a:p>
          <a:pPr lvl="0" algn="ctr" defTabSz="555625">
            <a:lnSpc>
              <a:spcPct val="90000"/>
            </a:lnSpc>
            <a:spcBef>
              <a:spcPct val="0"/>
            </a:spcBef>
            <a:spcAft>
              <a:spcPct val="35000"/>
            </a:spcAft>
          </a:pPr>
          <a:r>
            <a:rPr lang="es-EC" sz="1250" kern="1200" dirty="0" smtClean="0"/>
            <a:t>Para potenciar su oferta exportable y  dinamizar la economía interna.</a:t>
          </a:r>
          <a:endParaRPr lang="es-EC" sz="1250" kern="1200" dirty="0"/>
        </a:p>
      </dsp:txBody>
      <dsp:txXfrm>
        <a:off x="5624682" y="2715435"/>
        <a:ext cx="1740156" cy="1500318"/>
      </dsp:txXfrm>
    </dsp:sp>
    <dsp:sp modelId="{98C64360-6883-495F-A501-568752A5A150}">
      <dsp:nvSpPr>
        <dsp:cNvPr id="0" name=""/>
        <dsp:cNvSpPr/>
      </dsp:nvSpPr>
      <dsp:spPr>
        <a:xfrm>
          <a:off x="6958112" y="4263667"/>
          <a:ext cx="295431" cy="254624"/>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9C9A19-2077-435B-9383-FC96E9ECA8E2}">
      <dsp:nvSpPr>
        <dsp:cNvPr id="0" name=""/>
        <dsp:cNvSpPr/>
      </dsp:nvSpPr>
      <dsp:spPr>
        <a:xfrm>
          <a:off x="7382851" y="3572215"/>
          <a:ext cx="2523290" cy="2175516"/>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3EF104-A25E-4EBB-94A5-D842DFEB1213}">
      <dsp:nvSpPr>
        <dsp:cNvPr id="0" name=""/>
        <dsp:cNvSpPr/>
      </dsp:nvSpPr>
      <dsp:spPr>
        <a:xfrm>
          <a:off x="7448402" y="4532661"/>
          <a:ext cx="295431" cy="254624"/>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E71E3E-957A-46FE-ADE2-5C0A6FE24E2F}">
      <dsp:nvSpPr>
        <dsp:cNvPr id="0" name=""/>
        <dsp:cNvSpPr/>
      </dsp:nvSpPr>
      <dsp:spPr>
        <a:xfrm>
          <a:off x="3083379" y="1188630"/>
          <a:ext cx="2523290" cy="2175516"/>
        </a:xfrm>
        <a:prstGeom prst="hexagon">
          <a:avLst>
            <a:gd name="adj" fmla="val 25000"/>
            <a:gd name="vf" fmla="val 11547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55625">
            <a:lnSpc>
              <a:spcPct val="100000"/>
            </a:lnSpc>
            <a:spcBef>
              <a:spcPct val="0"/>
            </a:spcBef>
            <a:spcAft>
              <a:spcPct val="35000"/>
            </a:spcAft>
          </a:pPr>
          <a:r>
            <a:rPr lang="es-EC" sz="1250" kern="1200" dirty="0" smtClean="0"/>
            <a:t>Identifica un factor de éxito (estrategia) en el mercado,  que es sostenible para mantenerse en el tiempo.</a:t>
          </a:r>
        </a:p>
        <a:p>
          <a:pPr lvl="0" algn="ctr" defTabSz="555625">
            <a:lnSpc>
              <a:spcPct val="100000"/>
            </a:lnSpc>
            <a:spcBef>
              <a:spcPct val="0"/>
            </a:spcBef>
            <a:spcAft>
              <a:spcPct val="35000"/>
            </a:spcAft>
          </a:pPr>
          <a:r>
            <a:rPr lang="es-EC" sz="1250" b="1" kern="1200" dirty="0" smtClean="0"/>
            <a:t>El liderazgo en costos</a:t>
          </a:r>
          <a:endParaRPr lang="es-EC" sz="1250" kern="1200" dirty="0" smtClean="0"/>
        </a:p>
        <a:p>
          <a:pPr lvl="0" algn="ctr" defTabSz="555625">
            <a:lnSpc>
              <a:spcPct val="100000"/>
            </a:lnSpc>
            <a:spcBef>
              <a:spcPct val="0"/>
            </a:spcBef>
            <a:spcAft>
              <a:spcPct val="35000"/>
            </a:spcAft>
          </a:pPr>
          <a:r>
            <a:rPr lang="es-EC" sz="1250" b="1" kern="1200" dirty="0" smtClean="0"/>
            <a:t>La diferenciación</a:t>
          </a:r>
          <a:endParaRPr lang="es-EC" sz="1250" kern="1200" dirty="0" smtClean="0"/>
        </a:p>
        <a:p>
          <a:pPr lvl="0" algn="ctr" defTabSz="555625">
            <a:lnSpc>
              <a:spcPct val="100000"/>
            </a:lnSpc>
            <a:spcBef>
              <a:spcPct val="0"/>
            </a:spcBef>
            <a:spcAft>
              <a:spcPts val="20"/>
            </a:spcAft>
          </a:pPr>
          <a:r>
            <a:rPr lang="es-EC" sz="1250" b="1" kern="1200" dirty="0" smtClean="0"/>
            <a:t>El enfoque</a:t>
          </a:r>
          <a:endParaRPr lang="es-EC" sz="1250" kern="1200" dirty="0"/>
        </a:p>
      </dsp:txBody>
      <dsp:txXfrm>
        <a:off x="3474946" y="1526229"/>
        <a:ext cx="1740156" cy="1500318"/>
      </dsp:txXfrm>
    </dsp:sp>
    <dsp:sp modelId="{D497F035-F02C-42EC-A76F-476032C79CE1}">
      <dsp:nvSpPr>
        <dsp:cNvPr id="0" name=""/>
        <dsp:cNvSpPr/>
      </dsp:nvSpPr>
      <dsp:spPr>
        <a:xfrm>
          <a:off x="7429107" y="942399"/>
          <a:ext cx="295431" cy="254624"/>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555F8-72AB-41B9-9D3A-4AD396940B3E}">
      <dsp:nvSpPr>
        <dsp:cNvPr id="0" name=""/>
        <dsp:cNvSpPr/>
      </dsp:nvSpPr>
      <dsp:spPr>
        <a:xfrm>
          <a:off x="5233115" y="0"/>
          <a:ext cx="2523290" cy="2175516"/>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3DC5BF-8AF5-48C3-ABD9-5738B8B901B6}">
      <dsp:nvSpPr>
        <dsp:cNvPr id="0" name=""/>
        <dsp:cNvSpPr/>
      </dsp:nvSpPr>
      <dsp:spPr>
        <a:xfrm>
          <a:off x="5307646" y="955273"/>
          <a:ext cx="295431" cy="254624"/>
        </a:xfrm>
        <a:prstGeom prst="hexagon">
          <a:avLst>
            <a:gd name="adj" fmla="val 25000"/>
            <a:gd name="vf" fmla="val 115470"/>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76B0E-0B94-47CF-BB7C-3E2BE82B85A8}">
      <dsp:nvSpPr>
        <dsp:cNvPr id="0" name=""/>
        <dsp:cNvSpPr/>
      </dsp:nvSpPr>
      <dsp:spPr>
        <a:xfrm>
          <a:off x="1479877" y="768170"/>
          <a:ext cx="1616582" cy="966009"/>
        </a:xfrm>
        <a:prstGeom prst="roundRect">
          <a:avLst/>
        </a:prstGeom>
        <a:noFill/>
        <a:ln w="28575">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Ciudades de los Ángeles, Miami y San Francisco - principales comercializadoras de rosas.</a:t>
          </a:r>
          <a:endParaRPr lang="es-EC" sz="1100" b="1" kern="1200" dirty="0"/>
        </a:p>
      </dsp:txBody>
      <dsp:txXfrm>
        <a:off x="1527034" y="815327"/>
        <a:ext cx="1522268" cy="871695"/>
      </dsp:txXfrm>
    </dsp:sp>
    <dsp:sp modelId="{16E5CA3F-C6D4-4FF8-938A-DCDE3A9A5138}">
      <dsp:nvSpPr>
        <dsp:cNvPr id="0" name=""/>
        <dsp:cNvSpPr/>
      </dsp:nvSpPr>
      <dsp:spPr>
        <a:xfrm>
          <a:off x="575764" y="1251175"/>
          <a:ext cx="3424809" cy="3424809"/>
        </a:xfrm>
        <a:custGeom>
          <a:avLst/>
          <a:gdLst/>
          <a:ahLst/>
          <a:cxnLst/>
          <a:rect l="0" t="0" r="0" b="0"/>
          <a:pathLst>
            <a:path>
              <a:moveTo>
                <a:pt x="2527377" y="206367"/>
              </a:moveTo>
              <a:arcTo wR="1712404" hR="1712404" stAng="17905168" swAng="1505581"/>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54DAB06-940F-455B-BF3D-F7BAC4B0D00F}">
      <dsp:nvSpPr>
        <dsp:cNvPr id="0" name=""/>
        <dsp:cNvSpPr/>
      </dsp:nvSpPr>
      <dsp:spPr>
        <a:xfrm>
          <a:off x="3108471" y="1951413"/>
          <a:ext cx="1616582" cy="966009"/>
        </a:xfrm>
        <a:prstGeom prst="roundRect">
          <a:avLst/>
        </a:prstGeom>
        <a:noFill/>
        <a:ln w="28575">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La demanda de rosas es permanente en todo el año, por toda la población.</a:t>
          </a:r>
          <a:endParaRPr lang="es-EC" sz="1100" b="1" kern="1200" dirty="0"/>
        </a:p>
      </dsp:txBody>
      <dsp:txXfrm>
        <a:off x="3155628" y="1998570"/>
        <a:ext cx="1522268" cy="871695"/>
      </dsp:txXfrm>
    </dsp:sp>
    <dsp:sp modelId="{526D5CBD-C62D-4715-AE29-8E1801D1752F}">
      <dsp:nvSpPr>
        <dsp:cNvPr id="0" name=""/>
        <dsp:cNvSpPr/>
      </dsp:nvSpPr>
      <dsp:spPr>
        <a:xfrm>
          <a:off x="575764" y="1251175"/>
          <a:ext cx="3424809" cy="3424809"/>
        </a:xfrm>
        <a:custGeom>
          <a:avLst/>
          <a:gdLst/>
          <a:ahLst/>
          <a:cxnLst/>
          <a:rect l="0" t="0" r="0" b="0"/>
          <a:pathLst>
            <a:path>
              <a:moveTo>
                <a:pt x="3424423" y="1676070"/>
              </a:moveTo>
              <a:arcTo wR="1712404" hR="1712404" stAng="21527051" swAng="1961219"/>
            </a:path>
          </a:pathLst>
        </a:custGeom>
        <a:noFill/>
        <a:ln w="12700" cap="flat" cmpd="sng" algn="ctr">
          <a:solidFill>
            <a:schemeClr val="accent4">
              <a:hueOff val="411359"/>
              <a:satOff val="1783"/>
              <a:lumOff val="1177"/>
              <a:alphaOff val="0"/>
            </a:schemeClr>
          </a:solidFill>
          <a:prstDash val="solid"/>
        </a:ln>
        <a:effectLst/>
      </dsp:spPr>
      <dsp:style>
        <a:lnRef idx="1">
          <a:scrgbClr r="0" g="0" b="0"/>
        </a:lnRef>
        <a:fillRef idx="0">
          <a:scrgbClr r="0" g="0" b="0"/>
        </a:fillRef>
        <a:effectRef idx="0">
          <a:scrgbClr r="0" g="0" b="0"/>
        </a:effectRef>
        <a:fontRef idx="minor"/>
      </dsp:style>
    </dsp:sp>
    <dsp:sp modelId="{7D72DEF1-BA72-4C7A-A1FE-CD254A1BB23A}">
      <dsp:nvSpPr>
        <dsp:cNvPr id="0" name=""/>
        <dsp:cNvSpPr/>
      </dsp:nvSpPr>
      <dsp:spPr>
        <a:xfrm>
          <a:off x="2486403" y="3865939"/>
          <a:ext cx="1616582" cy="966009"/>
        </a:xfrm>
        <a:prstGeom prst="roundRect">
          <a:avLst/>
        </a:prstGeom>
        <a:noFill/>
        <a:ln w="28575">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El uso de rosas está asociada a fechas especiales, otorgando potenciales consumidores de rosas. </a:t>
          </a:r>
          <a:endParaRPr lang="es-EC" sz="1100" b="1" kern="1200" dirty="0"/>
        </a:p>
      </dsp:txBody>
      <dsp:txXfrm>
        <a:off x="2533560" y="3913096"/>
        <a:ext cx="1522268" cy="871695"/>
      </dsp:txXfrm>
    </dsp:sp>
    <dsp:sp modelId="{B0F00F1D-4BBD-4493-B4BD-DA7CB97114B6}">
      <dsp:nvSpPr>
        <dsp:cNvPr id="0" name=""/>
        <dsp:cNvSpPr/>
      </dsp:nvSpPr>
      <dsp:spPr>
        <a:xfrm>
          <a:off x="575764" y="1251175"/>
          <a:ext cx="3424809" cy="3424809"/>
        </a:xfrm>
        <a:custGeom>
          <a:avLst/>
          <a:gdLst/>
          <a:ahLst/>
          <a:cxnLst/>
          <a:rect l="0" t="0" r="0" b="0"/>
          <a:pathLst>
            <a:path>
              <a:moveTo>
                <a:pt x="1906701" y="3413750"/>
              </a:moveTo>
              <a:arcTo wR="1712404" hR="1712404" stAng="5009098" swAng="781805"/>
            </a:path>
          </a:pathLst>
        </a:custGeom>
        <a:noFill/>
        <a:ln w="12700" cap="flat" cmpd="sng" algn="ctr">
          <a:solidFill>
            <a:schemeClr val="accent4">
              <a:hueOff val="822717"/>
              <a:satOff val="3566"/>
              <a:lumOff val="2353"/>
              <a:alphaOff val="0"/>
            </a:schemeClr>
          </a:solidFill>
          <a:prstDash val="solid"/>
        </a:ln>
        <a:effectLst/>
      </dsp:spPr>
      <dsp:style>
        <a:lnRef idx="1">
          <a:scrgbClr r="0" g="0" b="0"/>
        </a:lnRef>
        <a:fillRef idx="0">
          <a:scrgbClr r="0" g="0" b="0"/>
        </a:fillRef>
        <a:effectRef idx="0">
          <a:scrgbClr r="0" g="0" b="0"/>
        </a:effectRef>
        <a:fontRef idx="minor"/>
      </dsp:style>
    </dsp:sp>
    <dsp:sp modelId="{2BA08F85-962A-4AC9-A302-95714F203A60}">
      <dsp:nvSpPr>
        <dsp:cNvPr id="0" name=""/>
        <dsp:cNvSpPr/>
      </dsp:nvSpPr>
      <dsp:spPr>
        <a:xfrm>
          <a:off x="473351" y="3865939"/>
          <a:ext cx="1616582" cy="966009"/>
        </a:xfrm>
        <a:prstGeom prst="roundRect">
          <a:avLst/>
        </a:prstGeom>
        <a:noFill/>
        <a:ln w="28575">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Competencia en EEUU: productos mexicanos, colombianos, holandeses e israelitas.  </a:t>
          </a:r>
          <a:endParaRPr lang="es-EC" sz="1100" b="1" kern="1200" dirty="0"/>
        </a:p>
      </dsp:txBody>
      <dsp:txXfrm>
        <a:off x="520508" y="3913096"/>
        <a:ext cx="1522268" cy="871695"/>
      </dsp:txXfrm>
    </dsp:sp>
    <dsp:sp modelId="{8CF8539F-3EE5-427B-B630-C64CE4B8D4B7}">
      <dsp:nvSpPr>
        <dsp:cNvPr id="0" name=""/>
        <dsp:cNvSpPr/>
      </dsp:nvSpPr>
      <dsp:spPr>
        <a:xfrm>
          <a:off x="575764" y="1251175"/>
          <a:ext cx="3424809" cy="3424809"/>
        </a:xfrm>
        <a:custGeom>
          <a:avLst/>
          <a:gdLst/>
          <a:ahLst/>
          <a:cxnLst/>
          <a:rect l="0" t="0" r="0" b="0"/>
          <a:pathLst>
            <a:path>
              <a:moveTo>
                <a:pt x="251889" y="2606398"/>
              </a:moveTo>
              <a:arcTo wR="1712404" hR="1712404" stAng="8911730" swAng="1961219"/>
            </a:path>
          </a:pathLst>
        </a:custGeom>
        <a:noFill/>
        <a:ln w="12700" cap="flat" cmpd="sng" algn="ctr">
          <a:solidFill>
            <a:schemeClr val="accent4">
              <a:hueOff val="1234076"/>
              <a:satOff val="5349"/>
              <a:lumOff val="3530"/>
              <a:alphaOff val="0"/>
            </a:schemeClr>
          </a:solidFill>
          <a:prstDash val="solid"/>
        </a:ln>
        <a:effectLst/>
      </dsp:spPr>
      <dsp:style>
        <a:lnRef idx="1">
          <a:scrgbClr r="0" g="0" b="0"/>
        </a:lnRef>
        <a:fillRef idx="0">
          <a:scrgbClr r="0" g="0" b="0"/>
        </a:fillRef>
        <a:effectRef idx="0">
          <a:scrgbClr r="0" g="0" b="0"/>
        </a:effectRef>
        <a:fontRef idx="minor"/>
      </dsp:style>
    </dsp:sp>
    <dsp:sp modelId="{C2BCE047-67BE-41E0-9EF3-63379400A43C}">
      <dsp:nvSpPr>
        <dsp:cNvPr id="0" name=""/>
        <dsp:cNvSpPr/>
      </dsp:nvSpPr>
      <dsp:spPr>
        <a:xfrm>
          <a:off x="-148716" y="1951413"/>
          <a:ext cx="1616582" cy="966009"/>
        </a:xfrm>
        <a:prstGeom prst="roundRect">
          <a:avLst/>
        </a:prstGeom>
        <a:noFill/>
        <a:ln w="28575">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Estados Unidos, mercado potencial por su consumo de 10-15 tallos por persona-anual.</a:t>
          </a:r>
          <a:endParaRPr lang="es-EC" sz="1100" b="1" kern="1200" dirty="0"/>
        </a:p>
      </dsp:txBody>
      <dsp:txXfrm>
        <a:off x="-101559" y="1998570"/>
        <a:ext cx="1522268" cy="871695"/>
      </dsp:txXfrm>
    </dsp:sp>
    <dsp:sp modelId="{9EC277FF-E3A8-4E12-987F-BE990EEFAFF1}">
      <dsp:nvSpPr>
        <dsp:cNvPr id="0" name=""/>
        <dsp:cNvSpPr/>
      </dsp:nvSpPr>
      <dsp:spPr>
        <a:xfrm>
          <a:off x="575764" y="1251175"/>
          <a:ext cx="3424809" cy="3424809"/>
        </a:xfrm>
        <a:custGeom>
          <a:avLst/>
          <a:gdLst/>
          <a:ahLst/>
          <a:cxnLst/>
          <a:rect l="0" t="0" r="0" b="0"/>
          <a:pathLst>
            <a:path>
              <a:moveTo>
                <a:pt x="335654" y="694127"/>
              </a:moveTo>
              <a:arcTo wR="1712404" hR="1712404" stAng="12989251" swAng="1505581"/>
            </a:path>
          </a:pathLst>
        </a:custGeom>
        <a:noFill/>
        <a:ln w="12700" cap="flat" cmpd="sng" algn="ctr">
          <a:solidFill>
            <a:schemeClr val="accent4">
              <a:hueOff val="1645434"/>
              <a:satOff val="7132"/>
              <a:lumOff val="470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AEBB4-7215-4C82-91B6-51B7502F54E0}">
      <dsp:nvSpPr>
        <dsp:cNvPr id="0" name=""/>
        <dsp:cNvSpPr/>
      </dsp:nvSpPr>
      <dsp:spPr>
        <a:xfrm>
          <a:off x="5185" y="0"/>
          <a:ext cx="2267397" cy="1257990"/>
        </a:xfrm>
        <a:prstGeom prst="roundRect">
          <a:avLst>
            <a:gd name="adj" fmla="val 10000"/>
          </a:avLst>
        </a:prstGeom>
        <a:solidFill>
          <a:schemeClr val="lt1">
            <a:hueOff val="0"/>
            <a:satOff val="0"/>
            <a:lumOff val="0"/>
            <a:alphaOff val="0"/>
          </a:schemeClr>
        </a:solidFill>
        <a:ln w="158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Filosofía Corporativa</a:t>
          </a:r>
          <a:endParaRPr lang="es-ES" sz="1300" kern="1200" dirty="0"/>
        </a:p>
      </dsp:txBody>
      <dsp:txXfrm>
        <a:off x="42030" y="36845"/>
        <a:ext cx="2193707" cy="1184300"/>
      </dsp:txXfrm>
    </dsp:sp>
    <dsp:sp modelId="{1B9562A5-2AEE-453B-8DBB-0A2A85A92BB7}">
      <dsp:nvSpPr>
        <dsp:cNvPr id="0" name=""/>
        <dsp:cNvSpPr/>
      </dsp:nvSpPr>
      <dsp:spPr>
        <a:xfrm>
          <a:off x="2499323" y="347838"/>
          <a:ext cx="480688" cy="562314"/>
        </a:xfrm>
        <a:prstGeom prst="rightArrow">
          <a:avLst>
            <a:gd name="adj1" fmla="val 60000"/>
            <a:gd name="adj2" fmla="val 50000"/>
          </a:avLst>
        </a:prstGeom>
        <a:solidFill>
          <a:schemeClr val="accent4">
            <a:lumMod val="7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2499323" y="460301"/>
        <a:ext cx="336482" cy="337388"/>
      </dsp:txXfrm>
    </dsp:sp>
    <dsp:sp modelId="{F78FFF06-426A-45D2-B588-5E52344F49C2}">
      <dsp:nvSpPr>
        <dsp:cNvPr id="0" name=""/>
        <dsp:cNvSpPr/>
      </dsp:nvSpPr>
      <dsp:spPr>
        <a:xfrm>
          <a:off x="3179542" y="0"/>
          <a:ext cx="2267397" cy="1257990"/>
        </a:xfrm>
        <a:prstGeom prst="roundRect">
          <a:avLst>
            <a:gd name="adj" fmla="val 10000"/>
          </a:avLst>
        </a:prstGeom>
        <a:solidFill>
          <a:schemeClr val="lt1">
            <a:hueOff val="0"/>
            <a:satOff val="0"/>
            <a:lumOff val="0"/>
            <a:alphaOff val="0"/>
          </a:schemeClr>
        </a:solidFill>
        <a:ln w="158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Bienestar de la comunidad/social</a:t>
          </a:r>
          <a:endParaRPr lang="es-ES" sz="1300" kern="1200" dirty="0"/>
        </a:p>
      </dsp:txBody>
      <dsp:txXfrm>
        <a:off x="3216387" y="36845"/>
        <a:ext cx="2193707" cy="1184300"/>
      </dsp:txXfrm>
    </dsp:sp>
    <dsp:sp modelId="{EF455F8B-959B-40F8-B6D2-B96AC0CECF1D}">
      <dsp:nvSpPr>
        <dsp:cNvPr id="0" name=""/>
        <dsp:cNvSpPr/>
      </dsp:nvSpPr>
      <dsp:spPr>
        <a:xfrm>
          <a:off x="5673680" y="347838"/>
          <a:ext cx="480688" cy="562314"/>
        </a:xfrm>
        <a:prstGeom prst="rightArrow">
          <a:avLst>
            <a:gd name="adj1" fmla="val 60000"/>
            <a:gd name="adj2" fmla="val 50000"/>
          </a:avLst>
        </a:prstGeom>
        <a:solidFill>
          <a:schemeClr val="accent4">
            <a:lumMod val="7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5673680" y="460301"/>
        <a:ext cx="336482" cy="337388"/>
      </dsp:txXfrm>
    </dsp:sp>
    <dsp:sp modelId="{62C71AE7-5E34-45A2-883F-E4B72791E668}">
      <dsp:nvSpPr>
        <dsp:cNvPr id="0" name=""/>
        <dsp:cNvSpPr/>
      </dsp:nvSpPr>
      <dsp:spPr>
        <a:xfrm>
          <a:off x="6353899" y="0"/>
          <a:ext cx="2267397" cy="1257990"/>
        </a:xfrm>
        <a:prstGeom prst="roundRect">
          <a:avLst>
            <a:gd name="adj" fmla="val 10000"/>
          </a:avLst>
        </a:prstGeom>
        <a:solidFill>
          <a:schemeClr val="lt1">
            <a:hueOff val="0"/>
            <a:satOff val="0"/>
            <a:lumOff val="0"/>
            <a:alphaOff val="0"/>
          </a:schemeClr>
        </a:solidFill>
        <a:ln w="158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Valores:  </a:t>
          </a:r>
          <a:br>
            <a:rPr lang="es-ES" sz="1300" kern="1200" dirty="0" smtClean="0"/>
          </a:br>
          <a:r>
            <a:rPr lang="es-ES" sz="1300" kern="1200" dirty="0" smtClean="0"/>
            <a:t>*Medio Ambiente</a:t>
          </a:r>
          <a:br>
            <a:rPr lang="es-ES" sz="1300" kern="1200" dirty="0" smtClean="0"/>
          </a:br>
          <a:r>
            <a:rPr lang="es-ES" sz="1300" kern="1200" dirty="0" smtClean="0"/>
            <a:t>*Lugar de Trabajo</a:t>
          </a:r>
          <a:br>
            <a:rPr lang="es-ES" sz="1300" kern="1200" dirty="0" smtClean="0"/>
          </a:br>
          <a:r>
            <a:rPr lang="es-ES" sz="1300" kern="1200" dirty="0" smtClean="0"/>
            <a:t>*Inversión Social Comunitaria</a:t>
          </a:r>
          <a:endParaRPr lang="es-ES" sz="1300" kern="1200" dirty="0"/>
        </a:p>
      </dsp:txBody>
      <dsp:txXfrm>
        <a:off x="6390744" y="36845"/>
        <a:ext cx="2193707" cy="1184300"/>
      </dsp:txXfrm>
    </dsp:sp>
    <dsp:sp modelId="{D1FB9872-2162-4658-815F-D0FCDF1A276D}">
      <dsp:nvSpPr>
        <dsp:cNvPr id="0" name=""/>
        <dsp:cNvSpPr/>
      </dsp:nvSpPr>
      <dsp:spPr>
        <a:xfrm>
          <a:off x="8848037" y="347838"/>
          <a:ext cx="480688" cy="562314"/>
        </a:xfrm>
        <a:prstGeom prst="rightArrow">
          <a:avLst>
            <a:gd name="adj1" fmla="val 60000"/>
            <a:gd name="adj2" fmla="val 50000"/>
          </a:avLst>
        </a:prstGeom>
        <a:solidFill>
          <a:schemeClr val="accent4">
            <a:lumMod val="75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8848037" y="460301"/>
        <a:ext cx="336482" cy="337388"/>
      </dsp:txXfrm>
    </dsp:sp>
    <dsp:sp modelId="{810C798B-81E2-4077-8099-94830C69B26C}">
      <dsp:nvSpPr>
        <dsp:cNvPr id="0" name=""/>
        <dsp:cNvSpPr/>
      </dsp:nvSpPr>
      <dsp:spPr>
        <a:xfrm>
          <a:off x="9528256" y="0"/>
          <a:ext cx="2267397" cy="1257990"/>
        </a:xfrm>
        <a:prstGeom prst="roundRect">
          <a:avLst>
            <a:gd name="adj" fmla="val 10000"/>
          </a:avLst>
        </a:prstGeom>
        <a:solidFill>
          <a:schemeClr val="lt1">
            <a:hueOff val="0"/>
            <a:satOff val="0"/>
            <a:lumOff val="0"/>
            <a:alphaOff val="0"/>
          </a:schemeClr>
        </a:solidFill>
        <a:ln w="158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Que la gestión de la empresa no dañe el entorno</a:t>
          </a:r>
          <a:endParaRPr lang="es-ES" sz="1300" kern="1200" dirty="0"/>
        </a:p>
      </dsp:txBody>
      <dsp:txXfrm>
        <a:off x="9565101" y="36845"/>
        <a:ext cx="2193707" cy="1184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CC451-0845-4016-A77F-854792EF4163}">
      <dsp:nvSpPr>
        <dsp:cNvPr id="0" name=""/>
        <dsp:cNvSpPr/>
      </dsp:nvSpPr>
      <dsp:spPr>
        <a:xfrm rot="10800000">
          <a:off x="1353427" y="426"/>
          <a:ext cx="4977471" cy="1031814"/>
        </a:xfrm>
        <a:prstGeom prst="homePlate">
          <a:avLst/>
        </a:prstGeom>
        <a:solidFill>
          <a:schemeClr val="lt1">
            <a:hueOff val="0"/>
            <a:satOff val="0"/>
            <a:lumOff val="0"/>
            <a:alphaOff val="0"/>
          </a:schemeClr>
        </a:solidFill>
        <a:ln w="285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01" tIns="41910" rIns="78232" bIns="41910" numCol="1" spcCol="1270" anchor="ctr" anchorCtr="0">
          <a:noAutofit/>
        </a:bodyPr>
        <a:lstStyle/>
        <a:p>
          <a:pPr lvl="0" algn="just" defTabSz="488950">
            <a:lnSpc>
              <a:spcPct val="90000"/>
            </a:lnSpc>
            <a:spcBef>
              <a:spcPct val="0"/>
            </a:spcBef>
            <a:spcAft>
              <a:spcPct val="35000"/>
            </a:spcAft>
          </a:pPr>
          <a:r>
            <a:rPr lang="es-EC" sz="1100" kern="1200" smtClean="0">
              <a:latin typeface="Arial" panose="020B0604020202020204" pitchFamily="34" charset="0"/>
              <a:ea typeface="Times New Roman" panose="02020603050405020304" pitchFamily="18" charset="0"/>
            </a:rPr>
            <a:t>Con 21 años de la empresa en el mercado, se ha logrado establecer procedimientos de evaluación permanentes, otorgandole la posibilidad de inserción en nuevos mercados. En estos estudios se contemplan requerimientos que puedan mejorar la comercialización de las rosas en Estados Unidos. </a:t>
          </a:r>
          <a:endParaRPr lang="es-ES" sz="1100" kern="1200" dirty="0"/>
        </a:p>
      </dsp:txBody>
      <dsp:txXfrm rot="10800000">
        <a:off x="1611380" y="426"/>
        <a:ext cx="4719518" cy="1031814"/>
      </dsp:txXfrm>
    </dsp:sp>
    <dsp:sp modelId="{3011EDE6-85AD-47B0-A3F6-385CB38DC672}">
      <dsp:nvSpPr>
        <dsp:cNvPr id="0" name=""/>
        <dsp:cNvSpPr/>
      </dsp:nvSpPr>
      <dsp:spPr>
        <a:xfrm>
          <a:off x="713752" y="1055"/>
          <a:ext cx="1031814" cy="103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59E9DF-4CD5-4932-A34B-009B76517E73}">
      <dsp:nvSpPr>
        <dsp:cNvPr id="0" name=""/>
        <dsp:cNvSpPr/>
      </dsp:nvSpPr>
      <dsp:spPr>
        <a:xfrm rot="10800000">
          <a:off x="1353427" y="1340244"/>
          <a:ext cx="4977471" cy="1031814"/>
        </a:xfrm>
        <a:prstGeom prst="homePlate">
          <a:avLst/>
        </a:prstGeom>
        <a:solidFill>
          <a:schemeClr val="lt1">
            <a:hueOff val="0"/>
            <a:satOff val="0"/>
            <a:lumOff val="0"/>
            <a:alphaOff val="0"/>
          </a:schemeClr>
        </a:solidFill>
        <a:ln w="285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01" tIns="41910" rIns="78232" bIns="41910" numCol="1" spcCol="1270" anchor="ctr" anchorCtr="0">
          <a:noAutofit/>
        </a:bodyPr>
        <a:lstStyle/>
        <a:p>
          <a:pPr lvl="0" algn="just" defTabSz="488950">
            <a:lnSpc>
              <a:spcPct val="90000"/>
            </a:lnSpc>
            <a:spcBef>
              <a:spcPct val="0"/>
            </a:spcBef>
            <a:spcAft>
              <a:spcPct val="35000"/>
            </a:spcAft>
          </a:pPr>
          <a:r>
            <a:rPr lang="es-EC" sz="1100" kern="1200" smtClean="0">
              <a:latin typeface="Arial" panose="020B0604020202020204" pitchFamily="34" charset="0"/>
              <a:ea typeface="Times New Roman" panose="02020603050405020304" pitchFamily="18" charset="0"/>
            </a:rPr>
            <a:t>Para el Ecuador los Estados Unidos, es un mercado factible, pues se exporta alrededor del 44% de rosas y se reconoce la influencia de este país sobre el comportamiento del sector florícola que para el ultimo año a tenido incremento del 11% mostrándose como una oportunidad para la empresa Sisapamba, en sus esfuerzos por aumentar las exportaciones de rosas. </a:t>
          </a:r>
          <a:endParaRPr lang="es-ES" sz="1100" kern="1200" dirty="0"/>
        </a:p>
      </dsp:txBody>
      <dsp:txXfrm rot="10800000">
        <a:off x="1611380" y="1340244"/>
        <a:ext cx="4719518" cy="1031814"/>
      </dsp:txXfrm>
    </dsp:sp>
    <dsp:sp modelId="{A64BD177-6CEB-4976-97A1-A6F6AB782E2D}">
      <dsp:nvSpPr>
        <dsp:cNvPr id="0" name=""/>
        <dsp:cNvSpPr/>
      </dsp:nvSpPr>
      <dsp:spPr>
        <a:xfrm>
          <a:off x="713752" y="1340874"/>
          <a:ext cx="1031814" cy="103181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A61C3D-CD01-4072-9EA9-AAB7BF7F1BF9}">
      <dsp:nvSpPr>
        <dsp:cNvPr id="0" name=""/>
        <dsp:cNvSpPr/>
      </dsp:nvSpPr>
      <dsp:spPr>
        <a:xfrm rot="10800000">
          <a:off x="1353427" y="2680063"/>
          <a:ext cx="4977471" cy="1031814"/>
        </a:xfrm>
        <a:prstGeom prst="homePlate">
          <a:avLst/>
        </a:prstGeom>
        <a:solidFill>
          <a:schemeClr val="lt1">
            <a:hueOff val="0"/>
            <a:satOff val="0"/>
            <a:lumOff val="0"/>
            <a:alphaOff val="0"/>
          </a:schemeClr>
        </a:solidFill>
        <a:ln w="285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01" tIns="41910" rIns="78232" bIns="41910" numCol="1" spcCol="1270" anchor="ctr" anchorCtr="0">
          <a:noAutofit/>
        </a:bodyPr>
        <a:lstStyle/>
        <a:p>
          <a:pPr lvl="0" algn="just" defTabSz="488950">
            <a:lnSpc>
              <a:spcPct val="90000"/>
            </a:lnSpc>
            <a:spcBef>
              <a:spcPct val="0"/>
            </a:spcBef>
            <a:spcAft>
              <a:spcPct val="35000"/>
            </a:spcAft>
          </a:pPr>
          <a:r>
            <a:rPr lang="es-EC" sz="1100" kern="1200" smtClean="0">
              <a:latin typeface="Arial" panose="020B0604020202020204" pitchFamily="34" charset="0"/>
              <a:ea typeface="Times New Roman" panose="02020603050405020304" pitchFamily="18" charset="0"/>
            </a:rPr>
            <a:t>El modelo de exportación de rosas de la empresa Sisapamba Rosas &amp; Rosas en la actualidad aplica normativas de Responsabilidad Social; garantizando la inocuidad del producto (Florecuador Certified y Rainforest Alliance Certified),  sin embargo estos certificados no han sido expuestos a la hora de negociar.</a:t>
          </a:r>
          <a:endParaRPr lang="es-EC" sz="1100" kern="1200" dirty="0" smtClean="0">
            <a:latin typeface="Arial" panose="020B0604020202020204" pitchFamily="34" charset="0"/>
            <a:ea typeface="Times New Roman" panose="02020603050405020304" pitchFamily="18" charset="0"/>
          </a:endParaRPr>
        </a:p>
      </dsp:txBody>
      <dsp:txXfrm rot="10800000">
        <a:off x="1611380" y="2680063"/>
        <a:ext cx="4719518" cy="1031814"/>
      </dsp:txXfrm>
    </dsp:sp>
    <dsp:sp modelId="{A7737CAA-6017-4898-85EA-AE9E38B6A101}">
      <dsp:nvSpPr>
        <dsp:cNvPr id="0" name=""/>
        <dsp:cNvSpPr/>
      </dsp:nvSpPr>
      <dsp:spPr>
        <a:xfrm>
          <a:off x="713752" y="2680692"/>
          <a:ext cx="1031814" cy="103181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A9F7E-ADA8-4895-98A8-2DAD18240A1D}">
      <dsp:nvSpPr>
        <dsp:cNvPr id="0" name=""/>
        <dsp:cNvSpPr/>
      </dsp:nvSpPr>
      <dsp:spPr>
        <a:xfrm rot="10800000">
          <a:off x="1353427" y="4019881"/>
          <a:ext cx="4977471" cy="1031814"/>
        </a:xfrm>
        <a:prstGeom prst="homePlate">
          <a:avLst/>
        </a:prstGeom>
        <a:solidFill>
          <a:schemeClr val="lt1">
            <a:hueOff val="0"/>
            <a:satOff val="0"/>
            <a:lumOff val="0"/>
            <a:alphaOff val="0"/>
          </a:schemeClr>
        </a:solidFill>
        <a:ln w="285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01" tIns="41910" rIns="78232" bIns="41910" numCol="1" spcCol="1270" anchor="ctr" anchorCtr="0">
          <a:noAutofit/>
        </a:bodyPr>
        <a:lstStyle/>
        <a:p>
          <a:pPr lvl="0" algn="just" defTabSz="488950">
            <a:lnSpc>
              <a:spcPct val="90000"/>
            </a:lnSpc>
            <a:spcBef>
              <a:spcPct val="0"/>
            </a:spcBef>
            <a:spcAft>
              <a:spcPct val="35000"/>
            </a:spcAft>
          </a:pPr>
          <a:r>
            <a:rPr lang="es-EC" sz="1100" kern="1200" smtClean="0">
              <a:latin typeface="Arial" panose="020B0604020202020204" pitchFamily="34" charset="0"/>
              <a:ea typeface="Arial" panose="020B0604020202020204" pitchFamily="34" charset="0"/>
            </a:rPr>
            <a:t>Finalmente el costo- beneficio de la implementación del modelo de exportación directa a Whole Foods se proyecto a través del nivel de crecimiento de importaciones de rosas de Estados Unidos (6%), dando como resultado que la empresa obtendrá en un futuro inmediato un incremento en sus beneficios de alrededor del 2% anual. </a:t>
          </a:r>
          <a:endParaRPr lang="es-EC" sz="1100" kern="1200" dirty="0" smtClean="0">
            <a:latin typeface="Arial" panose="020B0604020202020204" pitchFamily="34" charset="0"/>
            <a:ea typeface="Times New Roman" panose="02020603050405020304" pitchFamily="18" charset="0"/>
          </a:endParaRPr>
        </a:p>
      </dsp:txBody>
      <dsp:txXfrm rot="10800000">
        <a:off x="1611380" y="4019881"/>
        <a:ext cx="4719518" cy="1031814"/>
      </dsp:txXfrm>
    </dsp:sp>
    <dsp:sp modelId="{17BF32D5-95CF-4C14-8667-1569FF4AD298}">
      <dsp:nvSpPr>
        <dsp:cNvPr id="0" name=""/>
        <dsp:cNvSpPr/>
      </dsp:nvSpPr>
      <dsp:spPr>
        <a:xfrm>
          <a:off x="713752" y="4020511"/>
          <a:ext cx="1031814" cy="103181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CC451-0845-4016-A77F-854792EF4163}">
      <dsp:nvSpPr>
        <dsp:cNvPr id="0" name=""/>
        <dsp:cNvSpPr/>
      </dsp:nvSpPr>
      <dsp:spPr>
        <a:xfrm rot="10800000">
          <a:off x="1353427" y="426"/>
          <a:ext cx="4977471" cy="1031814"/>
        </a:xfrm>
        <a:prstGeom prst="homePlate">
          <a:avLst/>
        </a:prstGeom>
        <a:solidFill>
          <a:schemeClr val="lt1">
            <a:hueOff val="0"/>
            <a:satOff val="0"/>
            <a:lumOff val="0"/>
            <a:alphaOff val="0"/>
          </a:schemeClr>
        </a:solidFill>
        <a:ln w="285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01" tIns="38100" rIns="71120" bIns="38100" numCol="1" spcCol="1270" anchor="ctr" anchorCtr="0">
          <a:noAutofit/>
        </a:bodyPr>
        <a:lstStyle/>
        <a:p>
          <a:pPr lvl="0" algn="just" defTabSz="444500">
            <a:lnSpc>
              <a:spcPct val="90000"/>
            </a:lnSpc>
            <a:spcBef>
              <a:spcPct val="0"/>
            </a:spcBef>
            <a:spcAft>
              <a:spcPct val="35000"/>
            </a:spcAft>
          </a:pPr>
          <a:r>
            <a:rPr lang="es-EC" sz="1000" kern="1200" dirty="0" smtClean="0">
              <a:latin typeface="Arial" panose="020B0604020202020204" pitchFamily="34" charset="0"/>
              <a:cs typeface="Arial" panose="020B0604020202020204" pitchFamily="34" charset="0"/>
            </a:rPr>
            <a:t>Mantener las evaluaciones anuales que la empresa realiza para identificar o asegurar su inserción en nuevos nichos de mercado. Estos estudios de mercado además deberán ser más amplios y atender la demanda con innovación, calidad y precio; fortaleciendo las exportaciones, sin perder competitividad en el mercado.</a:t>
          </a:r>
          <a:endParaRPr lang="es-ES" sz="1000" kern="1200" dirty="0"/>
        </a:p>
      </dsp:txBody>
      <dsp:txXfrm rot="10800000">
        <a:off x="1611380" y="426"/>
        <a:ext cx="4719518" cy="1031814"/>
      </dsp:txXfrm>
    </dsp:sp>
    <dsp:sp modelId="{3011EDE6-85AD-47B0-A3F6-385CB38DC672}">
      <dsp:nvSpPr>
        <dsp:cNvPr id="0" name=""/>
        <dsp:cNvSpPr/>
      </dsp:nvSpPr>
      <dsp:spPr>
        <a:xfrm>
          <a:off x="713752" y="1055"/>
          <a:ext cx="1031814" cy="103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59E9DF-4CD5-4932-A34B-009B76517E73}">
      <dsp:nvSpPr>
        <dsp:cNvPr id="0" name=""/>
        <dsp:cNvSpPr/>
      </dsp:nvSpPr>
      <dsp:spPr>
        <a:xfrm rot="10800000">
          <a:off x="1353427" y="1340244"/>
          <a:ext cx="4977471" cy="1031814"/>
        </a:xfrm>
        <a:prstGeom prst="homePlate">
          <a:avLst/>
        </a:prstGeom>
        <a:solidFill>
          <a:schemeClr val="lt1">
            <a:hueOff val="0"/>
            <a:satOff val="0"/>
            <a:lumOff val="0"/>
            <a:alphaOff val="0"/>
          </a:schemeClr>
        </a:solidFill>
        <a:ln w="285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01" tIns="38100" rIns="71120" bIns="38100" numCol="1" spcCol="1270" anchor="ctr" anchorCtr="0">
          <a:noAutofit/>
        </a:bodyPr>
        <a:lstStyle/>
        <a:p>
          <a:pPr lvl="0" algn="just" defTabSz="444500">
            <a:lnSpc>
              <a:spcPct val="90000"/>
            </a:lnSpc>
            <a:spcBef>
              <a:spcPct val="0"/>
            </a:spcBef>
            <a:spcAft>
              <a:spcPct val="35000"/>
            </a:spcAft>
          </a:pPr>
          <a:r>
            <a:rPr lang="es-EC" sz="1000" kern="1200" dirty="0" smtClean="0">
              <a:latin typeface="Arial" panose="020B0604020202020204" pitchFamily="34" charset="0"/>
              <a:cs typeface="Arial" panose="020B0604020202020204" pitchFamily="34" charset="0"/>
            </a:rPr>
            <a:t>Al plantear la cadena de abastecimiento se ha considerado todos los requerimientos técnicos y logísticos que la empresa </a:t>
          </a:r>
          <a:r>
            <a:rPr lang="es-EC" sz="1000" kern="1200" dirty="0" err="1" smtClean="0">
              <a:latin typeface="Arial" panose="020B0604020202020204" pitchFamily="34" charset="0"/>
              <a:cs typeface="Arial" panose="020B0604020202020204" pitchFamily="34" charset="0"/>
            </a:rPr>
            <a:t>Sisapamba</a:t>
          </a:r>
          <a:r>
            <a:rPr lang="es-EC" sz="1000" kern="1200" dirty="0" smtClean="0">
              <a:latin typeface="Arial" panose="020B0604020202020204" pitchFamily="34" charset="0"/>
              <a:cs typeface="Arial" panose="020B0604020202020204" pitchFamily="34" charset="0"/>
            </a:rPr>
            <a:t> debe cumplir para exportar correctamente a </a:t>
          </a:r>
          <a:r>
            <a:rPr lang="es-EC" sz="1000" kern="1200" dirty="0" err="1" smtClean="0">
              <a:latin typeface="Arial" panose="020B0604020202020204" pitchFamily="34" charset="0"/>
              <a:cs typeface="Arial" panose="020B0604020202020204" pitchFamily="34" charset="0"/>
            </a:rPr>
            <a:t>Whole</a:t>
          </a:r>
          <a:r>
            <a:rPr lang="es-EC" sz="1000" kern="1200" dirty="0" smtClean="0">
              <a:latin typeface="Arial" panose="020B0604020202020204" pitchFamily="34" charset="0"/>
              <a:cs typeface="Arial" panose="020B0604020202020204" pitchFamily="34" charset="0"/>
            </a:rPr>
            <a:t> </a:t>
          </a:r>
          <a:r>
            <a:rPr lang="es-EC" sz="1000" kern="1200" dirty="0" err="1" smtClean="0">
              <a:latin typeface="Arial" panose="020B0604020202020204" pitchFamily="34" charset="0"/>
              <a:cs typeface="Arial" panose="020B0604020202020204" pitchFamily="34" charset="0"/>
            </a:rPr>
            <a:t>Foods</a:t>
          </a:r>
          <a:r>
            <a:rPr lang="es-EC" sz="1000" kern="1200" dirty="0" smtClean="0">
              <a:latin typeface="Arial" panose="020B0604020202020204" pitchFamily="34" charset="0"/>
              <a:cs typeface="Arial" panose="020B0604020202020204" pitchFamily="34" charset="0"/>
            </a:rPr>
            <a:t> en Estados Unidos, se recomienda continuar con el sistema establecido en la actualidad además de considerar la aplicación para nuevas certificaciones que le permitirá ampliar su cobertura de mercado.</a:t>
          </a:r>
          <a:endParaRPr lang="es-ES" sz="1000" kern="1200" dirty="0"/>
        </a:p>
      </dsp:txBody>
      <dsp:txXfrm rot="10800000">
        <a:off x="1611380" y="1340244"/>
        <a:ext cx="4719518" cy="1031814"/>
      </dsp:txXfrm>
    </dsp:sp>
    <dsp:sp modelId="{A64BD177-6CEB-4976-97A1-A6F6AB782E2D}">
      <dsp:nvSpPr>
        <dsp:cNvPr id="0" name=""/>
        <dsp:cNvSpPr/>
      </dsp:nvSpPr>
      <dsp:spPr>
        <a:xfrm>
          <a:off x="713752" y="1340874"/>
          <a:ext cx="1031814" cy="103181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A61C3D-CD01-4072-9EA9-AAB7BF7F1BF9}">
      <dsp:nvSpPr>
        <dsp:cNvPr id="0" name=""/>
        <dsp:cNvSpPr/>
      </dsp:nvSpPr>
      <dsp:spPr>
        <a:xfrm rot="10800000">
          <a:off x="1353427" y="2680063"/>
          <a:ext cx="4977471" cy="1031814"/>
        </a:xfrm>
        <a:prstGeom prst="homePlate">
          <a:avLst/>
        </a:prstGeom>
        <a:solidFill>
          <a:schemeClr val="lt1">
            <a:hueOff val="0"/>
            <a:satOff val="0"/>
            <a:lumOff val="0"/>
            <a:alphaOff val="0"/>
          </a:schemeClr>
        </a:solidFill>
        <a:ln w="285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01" tIns="38100" rIns="71120" bIns="38100" numCol="1" spcCol="1270" anchor="ctr" anchorCtr="0">
          <a:noAutofit/>
        </a:bodyPr>
        <a:lstStyle/>
        <a:p>
          <a:pPr lvl="0" algn="just" defTabSz="444500">
            <a:lnSpc>
              <a:spcPct val="90000"/>
            </a:lnSpc>
            <a:spcBef>
              <a:spcPct val="0"/>
            </a:spcBef>
            <a:spcAft>
              <a:spcPct val="35000"/>
            </a:spcAft>
          </a:pPr>
          <a:r>
            <a:rPr lang="es-EC" sz="1000" kern="1200" dirty="0" smtClean="0">
              <a:latin typeface="Arial" panose="020B0604020202020204" pitchFamily="34" charset="0"/>
              <a:cs typeface="Arial" panose="020B0604020202020204" pitchFamily="34" charset="0"/>
            </a:rPr>
            <a:t>En cuanto a la normativa que se requiere para ser proveedor </a:t>
          </a:r>
          <a:r>
            <a:rPr lang="es-EC" sz="1000" kern="1200" dirty="0" err="1" smtClean="0">
              <a:latin typeface="Arial" panose="020B0604020202020204" pitchFamily="34" charset="0"/>
              <a:cs typeface="Arial" panose="020B0604020202020204" pitchFamily="34" charset="0"/>
            </a:rPr>
            <a:t>Whole</a:t>
          </a:r>
          <a:r>
            <a:rPr lang="es-EC" sz="1000" kern="1200" dirty="0" smtClean="0">
              <a:latin typeface="Arial" panose="020B0604020202020204" pitchFamily="34" charset="0"/>
              <a:cs typeface="Arial" panose="020B0604020202020204" pitchFamily="34" charset="0"/>
            </a:rPr>
            <a:t> </a:t>
          </a:r>
          <a:r>
            <a:rPr lang="es-EC" sz="1000" kern="1200" dirty="0" err="1" smtClean="0">
              <a:latin typeface="Arial" panose="020B0604020202020204" pitchFamily="34" charset="0"/>
              <a:cs typeface="Arial" panose="020B0604020202020204" pitchFamily="34" charset="0"/>
            </a:rPr>
            <a:t>Foods</a:t>
          </a:r>
          <a:r>
            <a:rPr lang="es-EC" sz="1000" kern="1200" dirty="0" smtClean="0">
              <a:latin typeface="Arial" panose="020B0604020202020204" pitchFamily="34" charset="0"/>
              <a:cs typeface="Arial" panose="020B0604020202020204" pitchFamily="34" charset="0"/>
            </a:rPr>
            <a:t>, se recomienda contar con un delegado propio de la empresa, mismo que destaque las certificaciones de la empresa como valor agregado y lleve el proceso aplicando técnicas de negociación acorde al medio en el que se verá enfrentado.</a:t>
          </a:r>
          <a:endParaRPr lang="es-EC" sz="1000" kern="1200" dirty="0" smtClean="0">
            <a:latin typeface="Arial" panose="020B0604020202020204" pitchFamily="34" charset="0"/>
            <a:ea typeface="Times New Roman" panose="02020603050405020304" pitchFamily="18" charset="0"/>
          </a:endParaRPr>
        </a:p>
      </dsp:txBody>
      <dsp:txXfrm rot="10800000">
        <a:off x="1611380" y="2680063"/>
        <a:ext cx="4719518" cy="1031814"/>
      </dsp:txXfrm>
    </dsp:sp>
    <dsp:sp modelId="{A7737CAA-6017-4898-85EA-AE9E38B6A101}">
      <dsp:nvSpPr>
        <dsp:cNvPr id="0" name=""/>
        <dsp:cNvSpPr/>
      </dsp:nvSpPr>
      <dsp:spPr>
        <a:xfrm>
          <a:off x="713752" y="2680692"/>
          <a:ext cx="1031814" cy="103181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B93B0B-E544-4FC6-AA05-DE09E8F53F92}">
      <dsp:nvSpPr>
        <dsp:cNvPr id="0" name=""/>
        <dsp:cNvSpPr/>
      </dsp:nvSpPr>
      <dsp:spPr>
        <a:xfrm rot="10800000">
          <a:off x="1437510" y="4021563"/>
          <a:ext cx="4894679" cy="1031814"/>
        </a:xfrm>
        <a:prstGeom prst="homePlate">
          <a:avLst/>
        </a:prstGeom>
        <a:solidFill>
          <a:schemeClr val="lt1">
            <a:hueOff val="0"/>
            <a:satOff val="0"/>
            <a:lumOff val="0"/>
            <a:alphaOff val="0"/>
          </a:schemeClr>
        </a:solidFill>
        <a:ln w="2857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01" tIns="38100" rIns="71120" bIns="38100" numCol="1" spcCol="1270" anchor="ctr" anchorCtr="0">
          <a:noAutofit/>
        </a:bodyPr>
        <a:lstStyle/>
        <a:p>
          <a:pPr lvl="0" algn="just" defTabSz="444500">
            <a:lnSpc>
              <a:spcPct val="90000"/>
            </a:lnSpc>
            <a:spcBef>
              <a:spcPct val="0"/>
            </a:spcBef>
            <a:spcAft>
              <a:spcPct val="35000"/>
            </a:spcAft>
          </a:pPr>
          <a:r>
            <a:rPr lang="es-EC" sz="1000" kern="1200" smtClean="0">
              <a:latin typeface="Arial" panose="020B0604020202020204" pitchFamily="34" charset="0"/>
              <a:ea typeface="Arial" panose="020B0604020202020204" pitchFamily="34" charset="0"/>
            </a:rPr>
            <a:t>Finalmente, es recomendable que la empresa Sisapamba adopte el modelo de exportación directa a Whole Foods, pues  queda demostrado mediante el Valor actual neto el crecimiento en ventas será del 4% en el corto plazo además que el modelo de distribución aplicado en la actualidad  se puede mantener, ya que no genera retrasos y mantiene en todo momento la cadena de frio, misma que es indispensable para la conservación de la rosa.</a:t>
          </a:r>
          <a:endParaRPr lang="es-EC" sz="1000" kern="1200" dirty="0" smtClean="0">
            <a:latin typeface="Arial" panose="020B0604020202020204" pitchFamily="34" charset="0"/>
            <a:ea typeface="Times New Roman" panose="02020603050405020304" pitchFamily="18" charset="0"/>
          </a:endParaRPr>
        </a:p>
      </dsp:txBody>
      <dsp:txXfrm rot="10800000">
        <a:off x="1695463" y="4021563"/>
        <a:ext cx="4636726" cy="1031814"/>
      </dsp:txXfrm>
    </dsp:sp>
    <dsp:sp modelId="{8B5CB314-EC3B-4EC8-9DE2-EC49FD6C808D}">
      <dsp:nvSpPr>
        <dsp:cNvPr id="0" name=""/>
        <dsp:cNvSpPr/>
      </dsp:nvSpPr>
      <dsp:spPr>
        <a:xfrm>
          <a:off x="734450" y="4020511"/>
          <a:ext cx="1031814" cy="103181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Marcador de fecha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62B561F5-AA13-41D1-ACC1-A27F3B72AB5E}" type="datetimeFigureOut">
              <a:rPr lang="en-US" smtClean="0"/>
              <a:t>8/23/2018</a:t>
            </a:fld>
            <a:endParaRPr lang="en-US"/>
          </a:p>
        </p:txBody>
      </p:sp>
      <p:sp>
        <p:nvSpPr>
          <p:cNvPr id="4" name="Marcador de pie de página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5" name="Marcador de número de diapositiva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E91B2438-6A8A-4033-8CCE-8E9A64CB7A07}" type="slidenum">
              <a:rPr lang="en-US" smtClean="0"/>
              <a:t>‹Nº›</a:t>
            </a:fld>
            <a:endParaRPr lang="en-US"/>
          </a:p>
        </p:txBody>
      </p:sp>
    </p:spTree>
    <p:extLst>
      <p:ext uri="{BB962C8B-B14F-4D97-AF65-F5344CB8AC3E}">
        <p14:creationId xmlns:p14="http://schemas.microsoft.com/office/powerpoint/2010/main" val="1800147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Marcador de fecha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CA3C8975-3220-4D79-9ABC-505A468A8B56}" type="datetimeFigureOut">
              <a:rPr lang="en-US" smtClean="0"/>
              <a:t>8/23/2018</a:t>
            </a:fld>
            <a:endParaRPr lang="en-US"/>
          </a:p>
        </p:txBody>
      </p:sp>
      <p:sp>
        <p:nvSpPr>
          <p:cNvPr id="4" name="Marcador de imagen de diapositiva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Marcador de notas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7" name="Marcador de número de diapositiva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241CBE7C-E966-436A-A8EA-C08901DB57FF}" type="slidenum">
              <a:rPr lang="en-US" smtClean="0"/>
              <a:t>‹Nº›</a:t>
            </a:fld>
            <a:endParaRPr lang="en-US"/>
          </a:p>
        </p:txBody>
      </p:sp>
    </p:spTree>
    <p:extLst>
      <p:ext uri="{BB962C8B-B14F-4D97-AF65-F5344CB8AC3E}">
        <p14:creationId xmlns:p14="http://schemas.microsoft.com/office/powerpoint/2010/main" val="320849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41CBE7C-E966-436A-A8EA-C08901DB57FF}" type="slidenum">
              <a:rPr lang="en-US" smtClean="0"/>
              <a:t>1</a:t>
            </a:fld>
            <a:endParaRPr lang="en-US"/>
          </a:p>
        </p:txBody>
      </p:sp>
    </p:spTree>
    <p:extLst>
      <p:ext uri="{BB962C8B-B14F-4D97-AF65-F5344CB8AC3E}">
        <p14:creationId xmlns:p14="http://schemas.microsoft.com/office/powerpoint/2010/main" val="164532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300" dirty="0"/>
              <a:t>Andean Trade Promotion and Drug Eradication Act</a:t>
            </a:r>
          </a:p>
          <a:p>
            <a:endParaRPr lang="en-US" dirty="0"/>
          </a:p>
        </p:txBody>
      </p:sp>
      <p:sp>
        <p:nvSpPr>
          <p:cNvPr id="4" name="Marcador de número de diapositiva 3"/>
          <p:cNvSpPr>
            <a:spLocks noGrp="1"/>
          </p:cNvSpPr>
          <p:nvPr>
            <p:ph type="sldNum" sz="quarter" idx="10"/>
          </p:nvPr>
        </p:nvSpPr>
        <p:spPr/>
        <p:txBody>
          <a:bodyPr/>
          <a:lstStyle/>
          <a:p>
            <a:fld id="{241CBE7C-E966-436A-A8EA-C08901DB57FF}" type="slidenum">
              <a:rPr lang="en-US" smtClean="0"/>
              <a:t>2</a:t>
            </a:fld>
            <a:endParaRPr lang="en-US"/>
          </a:p>
        </p:txBody>
      </p:sp>
    </p:spTree>
    <p:extLst>
      <p:ext uri="{BB962C8B-B14F-4D97-AF65-F5344CB8AC3E}">
        <p14:creationId xmlns:p14="http://schemas.microsoft.com/office/powerpoint/2010/main" val="3993220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pitchFamily="34" charset="0"/>
              <a:buChar char="•"/>
            </a:pPr>
            <a:r>
              <a:rPr lang="es-EC" sz="1200" dirty="0" smtClean="0">
                <a:latin typeface="Arial" pitchFamily="34" charset="0"/>
                <a:cs typeface="Arial" pitchFamily="34" charset="0"/>
              </a:rPr>
              <a:t>Variedad de microclimas</a:t>
            </a:r>
          </a:p>
          <a:p>
            <a:pPr marL="285750" indent="-285750">
              <a:buFont typeface="Arial" pitchFamily="34" charset="0"/>
              <a:buChar char="•"/>
            </a:pPr>
            <a:r>
              <a:rPr lang="es-EC" sz="1200" dirty="0" smtClean="0">
                <a:latin typeface="Arial" pitchFamily="34" charset="0"/>
                <a:cs typeface="Arial" pitchFamily="34" charset="0"/>
              </a:rPr>
              <a:t>Luminosidad solar</a:t>
            </a:r>
          </a:p>
          <a:p>
            <a:pPr marL="285750" indent="-285750">
              <a:buFont typeface="Arial" pitchFamily="34" charset="0"/>
              <a:buChar char="•"/>
            </a:pPr>
            <a:r>
              <a:rPr lang="es-EC" sz="1200" dirty="0" smtClean="0">
                <a:latin typeface="Arial" pitchFamily="34" charset="0"/>
                <a:cs typeface="Arial" pitchFamily="34" charset="0"/>
              </a:rPr>
              <a:t>Calidad del agua </a:t>
            </a:r>
          </a:p>
          <a:p>
            <a:pPr marL="285750" indent="-285750">
              <a:buFont typeface="Arial" pitchFamily="34" charset="0"/>
              <a:buChar char="•"/>
            </a:pPr>
            <a:r>
              <a:rPr lang="es-EC" sz="1200" dirty="0" smtClean="0">
                <a:latin typeface="Arial" pitchFamily="34" charset="0"/>
                <a:cs typeface="Arial" pitchFamily="34" charset="0"/>
              </a:rPr>
              <a:t>Suelos fértiles</a:t>
            </a:r>
          </a:p>
          <a:p>
            <a:endParaRPr lang="es-EC" dirty="0" smtClean="0"/>
          </a:p>
          <a:p>
            <a:pPr marL="285750" indent="-285750">
              <a:buFont typeface="Arial" pitchFamily="34" charset="0"/>
              <a:buChar char="•"/>
            </a:pPr>
            <a:r>
              <a:rPr lang="es-EC" sz="1200" dirty="0" smtClean="0">
                <a:latin typeface="Arial" pitchFamily="34" charset="0"/>
                <a:cs typeface="Arial" pitchFamily="34" charset="0"/>
              </a:rPr>
              <a:t>Tallos gruesos y de gran extensión</a:t>
            </a:r>
          </a:p>
          <a:p>
            <a:pPr marL="285750" indent="-285750">
              <a:buFont typeface="Arial" pitchFamily="34" charset="0"/>
              <a:buChar char="•"/>
            </a:pPr>
            <a:r>
              <a:rPr lang="es-EC" sz="1200" dirty="0" smtClean="0">
                <a:latin typeface="Arial" pitchFamily="34" charset="0"/>
                <a:cs typeface="Arial" pitchFamily="34" charset="0"/>
              </a:rPr>
              <a:t>Botones grandes</a:t>
            </a:r>
          </a:p>
          <a:p>
            <a:pPr marL="285750" indent="-285750">
              <a:buFont typeface="Arial" pitchFamily="34" charset="0"/>
              <a:buChar char="•"/>
            </a:pPr>
            <a:r>
              <a:rPr lang="es-EC" sz="1200" dirty="0" smtClean="0">
                <a:latin typeface="Arial" pitchFamily="34" charset="0"/>
                <a:cs typeface="Arial" pitchFamily="34" charset="0"/>
              </a:rPr>
              <a:t>Colores vivos</a:t>
            </a:r>
          </a:p>
          <a:p>
            <a:pPr marL="285750" indent="-285750">
              <a:buFont typeface="Arial" pitchFamily="34" charset="0"/>
              <a:buChar char="•"/>
            </a:pPr>
            <a:r>
              <a:rPr lang="es-ES" sz="1200" dirty="0" smtClean="0">
                <a:latin typeface="Arial" pitchFamily="34" charset="0"/>
                <a:cs typeface="Arial" pitchFamily="34" charset="0"/>
              </a:rPr>
              <a:t>Durabilidad después del corte</a:t>
            </a:r>
            <a:endParaRPr lang="es-EC" sz="1200" dirty="0" smtClean="0">
              <a:latin typeface="Arial" pitchFamily="34" charset="0"/>
              <a:cs typeface="Arial" pitchFamily="34" charset="0"/>
            </a:endParaRPr>
          </a:p>
          <a:p>
            <a:endParaRPr lang="en-US" dirty="0"/>
          </a:p>
        </p:txBody>
      </p:sp>
      <p:sp>
        <p:nvSpPr>
          <p:cNvPr id="4" name="Marcador de número de diapositiva 3"/>
          <p:cNvSpPr>
            <a:spLocks noGrp="1"/>
          </p:cNvSpPr>
          <p:nvPr>
            <p:ph type="sldNum" sz="quarter" idx="10"/>
          </p:nvPr>
        </p:nvSpPr>
        <p:spPr/>
        <p:txBody>
          <a:bodyPr/>
          <a:lstStyle/>
          <a:p>
            <a:fld id="{241CBE7C-E966-436A-A8EA-C08901DB57FF}" type="slidenum">
              <a:rPr lang="en-US" smtClean="0"/>
              <a:t>6</a:t>
            </a:fld>
            <a:endParaRPr lang="en-US"/>
          </a:p>
        </p:txBody>
      </p:sp>
    </p:spTree>
    <p:extLst>
      <p:ext uri="{BB962C8B-B14F-4D97-AF65-F5344CB8AC3E}">
        <p14:creationId xmlns:p14="http://schemas.microsoft.com/office/powerpoint/2010/main" val="465951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01923" indent="-301923" algn="just">
              <a:buFont typeface="Arial" panose="020B0604020202020204" pitchFamily="34" charset="0"/>
              <a:buChar char="•"/>
            </a:pPr>
            <a:r>
              <a:rPr lang="es-EC" sz="1300" dirty="0"/>
              <a:t>Mantener la fertilidad del suelo</a:t>
            </a:r>
          </a:p>
          <a:p>
            <a:pPr marL="301923" indent="-301923" algn="just">
              <a:buFont typeface="Arial" panose="020B0604020202020204" pitchFamily="34" charset="0"/>
              <a:buChar char="•"/>
            </a:pPr>
            <a:r>
              <a:rPr lang="es-EC" sz="1300" dirty="0"/>
              <a:t>Eliminar el uso de pesticidas y fertilizantes químicos tóxicos y persistentes</a:t>
            </a:r>
          </a:p>
          <a:p>
            <a:pPr marL="301923" indent="-301923" algn="just">
              <a:buFont typeface="Arial" panose="020B0604020202020204" pitchFamily="34" charset="0"/>
              <a:buChar char="•"/>
            </a:pPr>
            <a:r>
              <a:rPr lang="es-EC" sz="1300" dirty="0"/>
              <a:t>Restaurar, mantener y mejorar la armonía ecológica </a:t>
            </a:r>
          </a:p>
          <a:p>
            <a:pPr marL="301923" indent="-301923" algn="just">
              <a:buFont typeface="Arial" panose="020B0604020202020204" pitchFamily="34" charset="0"/>
              <a:buChar char="•"/>
            </a:pPr>
            <a:r>
              <a:rPr lang="es-EC" sz="1300" dirty="0"/>
              <a:t>Construir y apoyar la agricultura biológicamente diversa.</a:t>
            </a:r>
          </a:p>
        </p:txBody>
      </p:sp>
      <p:sp>
        <p:nvSpPr>
          <p:cNvPr id="4" name="Marcador de número de diapositiva 3"/>
          <p:cNvSpPr>
            <a:spLocks noGrp="1"/>
          </p:cNvSpPr>
          <p:nvPr>
            <p:ph type="sldNum" sz="quarter" idx="10"/>
          </p:nvPr>
        </p:nvSpPr>
        <p:spPr/>
        <p:txBody>
          <a:bodyPr/>
          <a:lstStyle/>
          <a:p>
            <a:fld id="{241CBE7C-E966-436A-A8EA-C08901DB57FF}" type="slidenum">
              <a:rPr lang="en-US" smtClean="0"/>
              <a:t>8</a:t>
            </a:fld>
            <a:endParaRPr lang="en-US"/>
          </a:p>
        </p:txBody>
      </p:sp>
    </p:spTree>
    <p:extLst>
      <p:ext uri="{BB962C8B-B14F-4D97-AF65-F5344CB8AC3E}">
        <p14:creationId xmlns:p14="http://schemas.microsoft.com/office/powerpoint/2010/main" val="2875907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100" b="1" dirty="0"/>
              <a:t>Desventajas</a:t>
            </a:r>
            <a:endParaRPr lang="es-EC" sz="1100" dirty="0"/>
          </a:p>
          <a:p>
            <a:pPr marL="301923" indent="-301923">
              <a:buFont typeface="Arial" panose="020B0604020202020204" pitchFamily="34" charset="0"/>
              <a:buChar char="•"/>
            </a:pPr>
            <a:r>
              <a:rPr lang="es-EC" sz="1100" dirty="0"/>
              <a:t>El productor pierde el control sobre su mercancía </a:t>
            </a:r>
          </a:p>
          <a:p>
            <a:pPr marL="301923" indent="-301923">
              <a:buFont typeface="Arial" panose="020B0604020202020204" pitchFamily="34" charset="0"/>
              <a:buChar char="•"/>
            </a:pPr>
            <a:r>
              <a:rPr lang="es-EC" sz="1100" dirty="0"/>
              <a:t>La venta del producto al consumidor no se da con marca propia del fabricante.</a:t>
            </a:r>
          </a:p>
          <a:p>
            <a:pPr marL="301923" indent="-301923">
              <a:buFont typeface="Arial" panose="020B0604020202020204" pitchFamily="34" charset="0"/>
              <a:buChar char="•"/>
            </a:pPr>
            <a:r>
              <a:rPr lang="es-EC" sz="1100" dirty="0"/>
              <a:t>El incremento del precio que sufren los productos cuando llegan al cliente, un beneficio que podría quedarse el fabricante aumentando su utilidad.</a:t>
            </a:r>
          </a:p>
          <a:p>
            <a:r>
              <a:rPr lang="es-EC" sz="1100" b="1" dirty="0"/>
              <a:t>Ventajas</a:t>
            </a:r>
            <a:endParaRPr lang="es-EC" sz="1100" dirty="0"/>
          </a:p>
          <a:p>
            <a:pPr marL="301923" indent="-301923">
              <a:buFont typeface="Arial" panose="020B0604020202020204" pitchFamily="34" charset="0"/>
              <a:buChar char="•"/>
            </a:pPr>
            <a:r>
              <a:rPr lang="es-EC" sz="1100" dirty="0"/>
              <a:t>Comparte términos de cumplimiento para una venta efectiva</a:t>
            </a:r>
          </a:p>
          <a:p>
            <a:pPr marL="301923" indent="-301923">
              <a:buFont typeface="Arial" panose="020B0604020202020204" pitchFamily="34" charset="0"/>
              <a:buChar char="•"/>
            </a:pPr>
            <a:r>
              <a:rPr lang="es-EC" sz="1100" dirty="0"/>
              <a:t>Cobertura de mercado.</a:t>
            </a:r>
          </a:p>
          <a:p>
            <a:pPr marL="301923" indent="-301923">
              <a:buFont typeface="Arial" panose="020B0604020202020204" pitchFamily="34" charset="0"/>
              <a:buChar char="•"/>
            </a:pPr>
            <a:r>
              <a:rPr lang="es-EC" sz="1100" dirty="0"/>
              <a:t>Búsqueda de posibles clientes</a:t>
            </a:r>
          </a:p>
        </p:txBody>
      </p:sp>
      <p:sp>
        <p:nvSpPr>
          <p:cNvPr id="4" name="Marcador de número de diapositiva 3"/>
          <p:cNvSpPr>
            <a:spLocks noGrp="1"/>
          </p:cNvSpPr>
          <p:nvPr>
            <p:ph type="sldNum" sz="quarter" idx="10"/>
          </p:nvPr>
        </p:nvSpPr>
        <p:spPr/>
        <p:txBody>
          <a:bodyPr/>
          <a:lstStyle/>
          <a:p>
            <a:fld id="{241CBE7C-E966-436A-A8EA-C08901DB57FF}" type="slidenum">
              <a:rPr lang="en-US" smtClean="0"/>
              <a:t>10</a:t>
            </a:fld>
            <a:endParaRPr lang="en-US"/>
          </a:p>
        </p:txBody>
      </p:sp>
    </p:spTree>
    <p:extLst>
      <p:ext uri="{BB962C8B-B14F-4D97-AF65-F5344CB8AC3E}">
        <p14:creationId xmlns:p14="http://schemas.microsoft.com/office/powerpoint/2010/main" val="346467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41CBE7C-E966-436A-A8EA-C08901DB57FF}" type="slidenum">
              <a:rPr lang="en-US" smtClean="0"/>
              <a:t>16</a:t>
            </a:fld>
            <a:endParaRPr lang="en-US"/>
          </a:p>
        </p:txBody>
      </p:sp>
    </p:spTree>
    <p:extLst>
      <p:ext uri="{BB962C8B-B14F-4D97-AF65-F5344CB8AC3E}">
        <p14:creationId xmlns:p14="http://schemas.microsoft.com/office/powerpoint/2010/main" val="277014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8A4E9108-FED3-43AB-B0B3-CE066B536C16}"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C41F5-29A5-4270-91E5-F51C32094377}" type="slidenum">
              <a:rPr lang="en-US" smtClean="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22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A4E9108-FED3-43AB-B0B3-CE066B536C16}"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C41F5-29A5-4270-91E5-F51C32094377}" type="slidenum">
              <a:rPr lang="en-US" smtClean="0"/>
              <a:t>‹Nº›</a:t>
            </a:fld>
            <a:endParaRPr lang="en-US"/>
          </a:p>
        </p:txBody>
      </p:sp>
    </p:spTree>
    <p:extLst>
      <p:ext uri="{BB962C8B-B14F-4D97-AF65-F5344CB8AC3E}">
        <p14:creationId xmlns:p14="http://schemas.microsoft.com/office/powerpoint/2010/main" val="3477209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A4E9108-FED3-43AB-B0B3-CE066B536C16}"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C41F5-29A5-4270-91E5-F51C32094377}" type="slidenum">
              <a:rPr lang="en-US" smtClean="0"/>
              <a:t>‹Nº›</a:t>
            </a:fld>
            <a:endParaRPr lang="en-US"/>
          </a:p>
        </p:txBody>
      </p:sp>
    </p:spTree>
    <p:extLst>
      <p:ext uri="{BB962C8B-B14F-4D97-AF65-F5344CB8AC3E}">
        <p14:creationId xmlns:p14="http://schemas.microsoft.com/office/powerpoint/2010/main" val="344252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A4E9108-FED3-43AB-B0B3-CE066B536C16}"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C41F5-29A5-4270-91E5-F51C32094377}" type="slidenum">
              <a:rPr lang="en-US" smtClean="0"/>
              <a:t>‹Nº›</a:t>
            </a:fld>
            <a:endParaRPr lang="en-US"/>
          </a:p>
        </p:txBody>
      </p:sp>
    </p:spTree>
    <p:extLst>
      <p:ext uri="{BB962C8B-B14F-4D97-AF65-F5344CB8AC3E}">
        <p14:creationId xmlns:p14="http://schemas.microsoft.com/office/powerpoint/2010/main" val="340191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A4E9108-FED3-43AB-B0B3-CE066B536C16}"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C41F5-29A5-4270-91E5-F51C32094377}" type="slidenum">
              <a:rPr lang="en-US" smtClean="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42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A4E9108-FED3-43AB-B0B3-CE066B536C16}"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C41F5-29A5-4270-91E5-F51C32094377}" type="slidenum">
              <a:rPr lang="en-US" smtClean="0"/>
              <a:t>‹Nº›</a:t>
            </a:fld>
            <a:endParaRPr lang="en-US"/>
          </a:p>
        </p:txBody>
      </p:sp>
    </p:spTree>
    <p:extLst>
      <p:ext uri="{BB962C8B-B14F-4D97-AF65-F5344CB8AC3E}">
        <p14:creationId xmlns:p14="http://schemas.microsoft.com/office/powerpoint/2010/main" val="24236732"/>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A4E9108-FED3-43AB-B0B3-CE066B536C16}" type="datetimeFigureOut">
              <a:rPr lang="en-US" smtClean="0"/>
              <a:t>8/23/2018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C41F5-29A5-4270-91E5-F51C32094377}" type="slidenum">
              <a:rPr lang="en-US" smtClean="0"/>
              <a:t>‹Nº›</a:t>
            </a:fld>
            <a:endParaRPr lang="en-US"/>
          </a:p>
        </p:txBody>
      </p:sp>
    </p:spTree>
    <p:extLst>
      <p:ext uri="{BB962C8B-B14F-4D97-AF65-F5344CB8AC3E}">
        <p14:creationId xmlns:p14="http://schemas.microsoft.com/office/powerpoint/2010/main" val="410662117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A4E9108-FED3-43AB-B0B3-CE066B536C16}" type="datetimeFigureOut">
              <a:rPr lang="en-US" smtClean="0"/>
              <a:t>8/23/2018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C41F5-29A5-4270-91E5-F51C32094377}" type="slidenum">
              <a:rPr lang="en-US" smtClean="0"/>
              <a:t>‹Nº›</a:t>
            </a:fld>
            <a:endParaRPr lang="en-US"/>
          </a:p>
        </p:txBody>
      </p:sp>
    </p:spTree>
    <p:extLst>
      <p:ext uri="{BB962C8B-B14F-4D97-AF65-F5344CB8AC3E}">
        <p14:creationId xmlns:p14="http://schemas.microsoft.com/office/powerpoint/2010/main" val="2169647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A4E9108-FED3-43AB-B0B3-CE066B536C16}" type="datetimeFigureOut">
              <a:rPr lang="en-US" smtClean="0"/>
              <a:t>8/23/2018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3AC41F5-29A5-4270-91E5-F51C32094377}" type="slidenum">
              <a:rPr lang="en-US" smtClean="0"/>
              <a:t>‹Nº›</a:t>
            </a:fld>
            <a:endParaRPr lang="en-US"/>
          </a:p>
        </p:txBody>
      </p:sp>
    </p:spTree>
    <p:extLst>
      <p:ext uri="{BB962C8B-B14F-4D97-AF65-F5344CB8AC3E}">
        <p14:creationId xmlns:p14="http://schemas.microsoft.com/office/powerpoint/2010/main" val="404036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A4E9108-FED3-43AB-B0B3-CE066B536C16}" type="datetimeFigureOut">
              <a:rPr lang="en-US" smtClean="0"/>
              <a:t>8/23/2018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AC41F5-29A5-4270-91E5-F51C32094377}" type="slidenum">
              <a:rPr lang="en-US" smtClean="0"/>
              <a:t>‹Nº›</a:t>
            </a:fld>
            <a:endParaRPr lang="en-US"/>
          </a:p>
        </p:txBody>
      </p:sp>
    </p:spTree>
    <p:extLst>
      <p:ext uri="{BB962C8B-B14F-4D97-AF65-F5344CB8AC3E}">
        <p14:creationId xmlns:p14="http://schemas.microsoft.com/office/powerpoint/2010/main" val="1254495639"/>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A4E9108-FED3-43AB-B0B3-CE066B536C16}"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C41F5-29A5-4270-91E5-F51C32094377}" type="slidenum">
              <a:rPr lang="en-US" smtClean="0"/>
              <a:t>‹Nº›</a:t>
            </a:fld>
            <a:endParaRPr lang="en-US"/>
          </a:p>
        </p:txBody>
      </p:sp>
    </p:spTree>
    <p:extLst>
      <p:ext uri="{BB962C8B-B14F-4D97-AF65-F5344CB8AC3E}">
        <p14:creationId xmlns:p14="http://schemas.microsoft.com/office/powerpoint/2010/main" val="3424622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A4E9108-FED3-43AB-B0B3-CE066B536C16}" type="datetimeFigureOut">
              <a:rPr lang="en-US" smtClean="0"/>
              <a:t>8/23/2018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3AC41F5-29A5-4270-91E5-F51C32094377}" type="slidenum">
              <a:rPr lang="en-US" smtClean="0"/>
              <a:t>‹Nº›</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33798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1.jpg"/><Relationship Id="rId11" Type="http://schemas.openxmlformats.org/officeDocument/2006/relationships/chart" Target="../charts/chart2.xml"/><Relationship Id="rId5" Type="http://schemas.openxmlformats.org/officeDocument/2006/relationships/image" Target="../media/image5.png"/><Relationship Id="rId10" Type="http://schemas.openxmlformats.org/officeDocument/2006/relationships/image" Target="../media/image33.jpeg"/><Relationship Id="rId4" Type="http://schemas.openxmlformats.org/officeDocument/2006/relationships/image" Target="../media/image3.jpe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jpeg"/><Relationship Id="rId7"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chart" Target="../charts/chart3.xml"/><Relationship Id="rId5" Type="http://schemas.openxmlformats.org/officeDocument/2006/relationships/image" Target="../media/image1.jpg"/><Relationship Id="rId4" Type="http://schemas.openxmlformats.org/officeDocument/2006/relationships/image" Target="../media/image5.pn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chart" Target="../charts/chart5.xml"/><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chart" Target="../charts/chart4.xml"/><Relationship Id="rId5" Type="http://schemas.openxmlformats.org/officeDocument/2006/relationships/image" Target="../media/image1.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chart" Target="../charts/chart7.xml"/><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chart" Target="../charts/chart6.xml"/><Relationship Id="rId5" Type="http://schemas.openxmlformats.org/officeDocument/2006/relationships/image" Target="../media/image1.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chart" Target="../charts/chart8.xml"/><Relationship Id="rId5" Type="http://schemas.openxmlformats.org/officeDocument/2006/relationships/image" Target="../media/image1.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1.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notesSlide" Target="../notesSlides/notesSlide6.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slideLayout" Target="../slideLayouts/slideLayout7.xml"/><Relationship Id="rId16" Type="http://schemas.microsoft.com/office/2007/relationships/diagramDrawing" Target="../diagrams/drawing5.xml"/><Relationship Id="rId1" Type="http://schemas.openxmlformats.org/officeDocument/2006/relationships/themeOverride" Target="../theme/themeOverride12.xml"/><Relationship Id="rId6" Type="http://schemas.openxmlformats.org/officeDocument/2006/relationships/image" Target="../media/image1.jpg"/><Relationship Id="rId11" Type="http://schemas.microsoft.com/office/2007/relationships/diagramDrawing" Target="../diagrams/drawing4.xml"/><Relationship Id="rId5" Type="http://schemas.openxmlformats.org/officeDocument/2006/relationships/image" Target="../media/image5.png"/><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image" Target="../media/image3.jpeg"/><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jpeg"/><Relationship Id="rId7" Type="http://schemas.microsoft.com/office/2007/relationships/hdphoto" Target="../media/hdphoto8.wdp"/><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41.png"/><Relationship Id="rId5" Type="http://schemas.openxmlformats.org/officeDocument/2006/relationships/image" Target="../media/image1.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1.jp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3.jpeg"/><Relationship Id="rId15" Type="http://schemas.openxmlformats.org/officeDocument/2006/relationships/image" Target="../media/image11.gif"/><Relationship Id="rId10" Type="http://schemas.openxmlformats.org/officeDocument/2006/relationships/image" Target="../media/image7.jpeg"/><Relationship Id="rId4" Type="http://schemas.microsoft.com/office/2007/relationships/hdphoto" Target="../media/hdphoto1.wdp"/><Relationship Id="rId9" Type="http://schemas.microsoft.com/office/2007/relationships/hdphoto" Target="../media/hdphoto2.wdp"/><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jpeg"/><Relationship Id="rId7" Type="http://schemas.openxmlformats.org/officeDocument/2006/relationships/diagramLayout" Target="../diagrams/layout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Data" Target="../diagrams/data1.xml"/><Relationship Id="rId5" Type="http://schemas.openxmlformats.org/officeDocument/2006/relationships/image" Target="../media/image1.jp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19.jpeg"/><Relationship Id="rId12" Type="http://schemas.microsoft.com/office/2007/relationships/hdphoto" Target="../media/hdphoto6.wdp"/><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jp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jpeg"/><Relationship Id="rId4" Type="http://schemas.openxmlformats.org/officeDocument/2006/relationships/image" Target="../media/image3.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3.jpeg"/><Relationship Id="rId7" Type="http://schemas.openxmlformats.org/officeDocument/2006/relationships/image" Target="../media/image25.png"/><Relationship Id="rId12"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chart" Target="../charts/chart1.xml"/><Relationship Id="rId11" Type="http://schemas.openxmlformats.org/officeDocument/2006/relationships/diagramColors" Target="../diagrams/colors2.xml"/><Relationship Id="rId5" Type="http://schemas.openxmlformats.org/officeDocument/2006/relationships/image" Target="../media/image1.jpg"/><Relationship Id="rId10" Type="http://schemas.openxmlformats.org/officeDocument/2006/relationships/diagramQuickStyle" Target="../diagrams/quickStyle2.xml"/><Relationship Id="rId4" Type="http://schemas.openxmlformats.org/officeDocument/2006/relationships/image" Target="../media/image5.png"/><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diagramData" Target="../diagrams/data3.xml"/><Relationship Id="rId12" Type="http://schemas.openxmlformats.org/officeDocument/2006/relationships/image" Target="../media/image26.png"/><Relationship Id="rId2" Type="http://schemas.openxmlformats.org/officeDocument/2006/relationships/slideLayout" Target="../slideLayouts/slideLayout7.xml"/><Relationship Id="rId16" Type="http://schemas.openxmlformats.org/officeDocument/2006/relationships/image" Target="../media/image29.png"/><Relationship Id="rId1" Type="http://schemas.openxmlformats.org/officeDocument/2006/relationships/themeOverride" Target="../theme/themeOverride4.xml"/><Relationship Id="rId6" Type="http://schemas.openxmlformats.org/officeDocument/2006/relationships/image" Target="../media/image1.jpg"/><Relationship Id="rId11" Type="http://schemas.microsoft.com/office/2007/relationships/diagramDrawing" Target="../diagrams/drawing3.xml"/><Relationship Id="rId5"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diagramColors" Target="../diagrams/colors3.xml"/><Relationship Id="rId4" Type="http://schemas.openxmlformats.org/officeDocument/2006/relationships/image" Target="../media/image3.jpeg"/><Relationship Id="rId9" Type="http://schemas.openxmlformats.org/officeDocument/2006/relationships/diagramQuickStyle" Target="../diagrams/quickStyle3.xml"/><Relationship Id="rId1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30.jpeg"/><Relationship Id="rId5" Type="http://schemas.openxmlformats.org/officeDocument/2006/relationships/image" Target="../media/image1.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b="10278"/>
          <a:stretch/>
        </p:blipFill>
        <p:spPr>
          <a:xfrm>
            <a:off x="9144001" y="4305847"/>
            <a:ext cx="2973043" cy="1832625"/>
          </a:xfrm>
          <a:prstGeom prst="rect">
            <a:avLst/>
          </a:prstGeom>
        </p:spPr>
      </p:pic>
      <p:pic>
        <p:nvPicPr>
          <p:cNvPr id="2049" name="Imagen 1" descr="Resultado de imagen par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2726955" y="267329"/>
            <a:ext cx="6738079" cy="154731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descr="blob:https://web.whatsapp.com/c44a058a-810f-496d-9c06-6e7bff3bfb3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descr="http://player.slideplayer.es/75/12575327/slides/slide_4.jpg"/>
          <p:cNvPicPr>
            <a:picLocks noChangeAspect="1" noChangeArrowheads="1"/>
          </p:cNvPicPr>
          <p:nvPr/>
        </p:nvPicPr>
        <p:blipFill rotWithShape="1">
          <a:blip r:embed="rId5">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4937681" y="6365159"/>
            <a:ext cx="2316628" cy="507831"/>
          </a:xfrm>
          <a:prstGeom prst="rect">
            <a:avLst/>
          </a:prstGeom>
        </p:spPr>
        <p:txBody>
          <a:bodyPr wrap="square">
            <a:spAutoFit/>
          </a:bodyPr>
          <a:lstStyle/>
          <a:p>
            <a:pPr lvl="0" algn="ctr" eaLnBrk="0" fontAlgn="base" hangingPunct="0">
              <a:lnSpc>
                <a:spcPct val="150000"/>
              </a:lnSpc>
              <a:spcBef>
                <a:spcPct val="0"/>
              </a:spcBef>
              <a:spcAft>
                <a:spcPct val="0"/>
              </a:spcAft>
              <a:tabLst>
                <a:tab pos="781050" algn="l"/>
              </a:tabLst>
            </a:pPr>
            <a:r>
              <a:rPr lang="es-ES" altLang="en-US" b="1" dirty="0" smtClean="0">
                <a:effectLst>
                  <a:outerShdw blurRad="38100" dist="38100" dir="2700000" algn="tl">
                    <a:srgbClr val="000000">
                      <a:alpha val="43137"/>
                    </a:srgbClr>
                  </a:outerShdw>
                </a:effectLst>
                <a:ea typeface="Arial" panose="020B0604020202020204" pitchFamily="34" charset="0"/>
                <a:cs typeface="Arial" panose="020B0604020202020204" pitchFamily="34" charset="0"/>
              </a:rPr>
              <a:t>SANGOLQUÍ, 2018</a:t>
            </a:r>
            <a:endParaRPr lang="es-EC" altLang="en-US" b="1" dirty="0">
              <a:effectLst>
                <a:outerShdw blurRad="38100" dist="38100" dir="2700000" algn="tl">
                  <a:srgbClr val="000000">
                    <a:alpha val="43137"/>
                  </a:srgbClr>
                </a:outerShdw>
              </a:effectLst>
              <a:cs typeface="Arial" panose="020B0604020202020204" pitchFamily="34" charset="0"/>
            </a:endParaRPr>
          </a:p>
        </p:txBody>
      </p:sp>
      <p:sp>
        <p:nvSpPr>
          <p:cNvPr id="11" name="Rectángulo 10"/>
          <p:cNvSpPr/>
          <p:nvPr/>
        </p:nvSpPr>
        <p:spPr>
          <a:xfrm>
            <a:off x="3047997" y="4747195"/>
            <a:ext cx="6096000" cy="1015663"/>
          </a:xfrm>
          <a:prstGeom prst="rect">
            <a:avLst/>
          </a:prstGeom>
        </p:spPr>
        <p:txBody>
          <a:bodyPr>
            <a:spAutoFit/>
          </a:bodyPr>
          <a:lstStyle/>
          <a:p>
            <a:pPr lvl="0" algn="ctr" eaLnBrk="0" fontAlgn="base" hangingPunct="0">
              <a:spcBef>
                <a:spcPct val="0"/>
              </a:spcBef>
              <a:spcAft>
                <a:spcPct val="0"/>
              </a:spcAft>
              <a:tabLst>
                <a:tab pos="781050" algn="l"/>
              </a:tabLst>
            </a:pPr>
            <a:r>
              <a:rPr lang="es-ES" altLang="en-US" sz="2000" b="1"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AUTORA: </a:t>
            </a:r>
            <a:r>
              <a:rPr lang="es-ES" altLang="en-US" sz="2000" b="1" dirty="0" smtClean="0">
                <a:effectLst>
                  <a:outerShdw blurRad="38100" dist="38100" dir="2700000" algn="tl">
                    <a:srgbClr val="000000">
                      <a:alpha val="43137"/>
                    </a:srgbClr>
                  </a:outerShdw>
                </a:effectLst>
                <a:ea typeface="Arial" panose="020B0604020202020204" pitchFamily="34" charset="0"/>
                <a:cs typeface="Arial" panose="020B0604020202020204" pitchFamily="34" charset="0"/>
              </a:rPr>
              <a:t>PARRA </a:t>
            </a:r>
            <a:r>
              <a:rPr lang="es-ES" altLang="en-US" sz="2000" b="1"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GADVAY, KATHERINE PAMELA </a:t>
            </a:r>
          </a:p>
          <a:p>
            <a:pPr lvl="0" algn="ctr" eaLnBrk="0" fontAlgn="base" hangingPunct="0">
              <a:spcBef>
                <a:spcPct val="0"/>
              </a:spcBef>
              <a:spcAft>
                <a:spcPct val="0"/>
              </a:spcAft>
              <a:tabLst>
                <a:tab pos="781050" algn="l"/>
              </a:tabLst>
            </a:pPr>
            <a:endParaRPr lang="es-ES" altLang="en-US" sz="2000" b="1" dirty="0">
              <a:effectLst>
                <a:outerShdw blurRad="38100" dist="38100" dir="2700000" algn="tl">
                  <a:srgbClr val="000000">
                    <a:alpha val="43137"/>
                  </a:srgbClr>
                </a:outerShdw>
              </a:effectLst>
              <a:ea typeface="Arial" panose="020B0604020202020204" pitchFamily="34" charset="0"/>
              <a:cs typeface="Arial" panose="020B0604020202020204" pitchFamily="34" charset="0"/>
            </a:endParaRPr>
          </a:p>
          <a:p>
            <a:pPr lvl="0" algn="ctr" eaLnBrk="0" fontAlgn="base" hangingPunct="0">
              <a:spcBef>
                <a:spcPct val="0"/>
              </a:spcBef>
              <a:spcAft>
                <a:spcPct val="0"/>
              </a:spcAft>
              <a:tabLst>
                <a:tab pos="781050" algn="l"/>
              </a:tabLst>
            </a:pPr>
            <a:r>
              <a:rPr lang="es-ES" altLang="en-US" sz="2000" b="1"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DIRECTOR: </a:t>
            </a:r>
            <a:r>
              <a:rPr lang="es-ES" altLang="en-US" sz="2000" b="1" dirty="0" smtClean="0">
                <a:effectLst>
                  <a:outerShdw blurRad="38100" dist="38100" dir="2700000" algn="tl">
                    <a:srgbClr val="000000">
                      <a:alpha val="43137"/>
                    </a:srgbClr>
                  </a:outerShdw>
                </a:effectLst>
                <a:ea typeface="Arial" panose="020B0604020202020204" pitchFamily="34" charset="0"/>
                <a:cs typeface="Arial" panose="020B0604020202020204" pitchFamily="34" charset="0"/>
              </a:rPr>
              <a:t>ING</a:t>
            </a:r>
            <a:r>
              <a:rPr lang="es-ES" altLang="en-US" sz="2000" b="1"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 AGUAS ALARCÓN, FRANCISCO XAVIER </a:t>
            </a:r>
          </a:p>
        </p:txBody>
      </p:sp>
      <p:sp>
        <p:nvSpPr>
          <p:cNvPr id="12" name="Rectángulo 11"/>
          <p:cNvSpPr/>
          <p:nvPr/>
        </p:nvSpPr>
        <p:spPr>
          <a:xfrm>
            <a:off x="1598947" y="3218026"/>
            <a:ext cx="8994098" cy="1384995"/>
          </a:xfrm>
          <a:prstGeom prst="rect">
            <a:avLst/>
          </a:prstGeom>
        </p:spPr>
        <p:txBody>
          <a:bodyPr wrap="square">
            <a:spAutoFit/>
          </a:bodyPr>
          <a:lstStyle/>
          <a:p>
            <a:pPr lvl="0" algn="ctr" eaLnBrk="0" fontAlgn="base" hangingPunct="0">
              <a:spcBef>
                <a:spcPct val="0"/>
              </a:spcBef>
              <a:spcAft>
                <a:spcPct val="0"/>
              </a:spcAft>
              <a:tabLst>
                <a:tab pos="781050" algn="l"/>
              </a:tabLst>
            </a:pPr>
            <a:r>
              <a:rPr lang="es-ES" altLang="en-US" sz="2800" b="1" u="sng"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“INFLUENCIA DE LA RESPONSABILIDAD SOCIAL PARA LA INTERNACIONALIZACIÓN DE LA EMPRESA DEL SECTOR FLORÍCOLA SISAPAMBA ROSAS &amp; ROSAS”</a:t>
            </a:r>
            <a:endParaRPr lang="en-US" altLang="en-US" sz="2800" b="1" u="sng" dirty="0">
              <a:effectLst>
                <a:outerShdw blurRad="38100" dist="38100" dir="2700000" algn="tl">
                  <a:srgbClr val="000000">
                    <a:alpha val="43137"/>
                  </a:srgbClr>
                </a:outerShdw>
              </a:effectLst>
              <a:cs typeface="Arial" panose="020B0604020202020204" pitchFamily="34" charset="0"/>
            </a:endParaRPr>
          </a:p>
        </p:txBody>
      </p:sp>
      <p:sp>
        <p:nvSpPr>
          <p:cNvPr id="13" name="Rectángulo 12"/>
          <p:cNvSpPr/>
          <p:nvPr/>
        </p:nvSpPr>
        <p:spPr>
          <a:xfrm>
            <a:off x="571101" y="3218026"/>
            <a:ext cx="1168911" cy="523220"/>
          </a:xfrm>
          <a:prstGeom prst="rect">
            <a:avLst/>
          </a:prstGeom>
        </p:spPr>
        <p:txBody>
          <a:bodyPr wrap="none">
            <a:spAutoFit/>
          </a:bodyPr>
          <a:lstStyle/>
          <a:p>
            <a:pPr lvl="0" algn="ctr" eaLnBrk="0" fontAlgn="base" hangingPunct="0">
              <a:spcBef>
                <a:spcPct val="0"/>
              </a:spcBef>
              <a:spcAft>
                <a:spcPct val="0"/>
              </a:spcAft>
              <a:tabLst>
                <a:tab pos="781050" algn="l"/>
              </a:tabLst>
            </a:pPr>
            <a:r>
              <a:rPr lang="es-ES" altLang="en-US" sz="2800" b="1" u="sng" dirty="0" smtClean="0">
                <a:effectLst>
                  <a:outerShdw blurRad="38100" dist="38100" dir="2700000" algn="tl">
                    <a:srgbClr val="000000">
                      <a:alpha val="43137"/>
                    </a:srgbClr>
                  </a:outerShdw>
                </a:effectLst>
                <a:ea typeface="Arial" panose="020B0604020202020204" pitchFamily="34" charset="0"/>
                <a:cs typeface="Arial" panose="020B0604020202020204" pitchFamily="34" charset="0"/>
              </a:rPr>
              <a:t>TEMA:</a:t>
            </a:r>
          </a:p>
        </p:txBody>
      </p:sp>
      <p:sp>
        <p:nvSpPr>
          <p:cNvPr id="14" name="Rectángulo 13"/>
          <p:cNvSpPr/>
          <p:nvPr/>
        </p:nvSpPr>
        <p:spPr>
          <a:xfrm>
            <a:off x="2428399" y="2032002"/>
            <a:ext cx="7335192" cy="941796"/>
          </a:xfrm>
          <a:prstGeom prst="rect">
            <a:avLst/>
          </a:prstGeom>
        </p:spPr>
        <p:txBody>
          <a:bodyPr wrap="square">
            <a:spAutoFit/>
          </a:bodyPr>
          <a:lstStyle/>
          <a:p>
            <a:pPr algn="ctr">
              <a:lnSpc>
                <a:spcPct val="115000"/>
              </a:lnSpc>
              <a:spcAft>
                <a:spcPts val="0"/>
              </a:spcAft>
              <a:tabLst>
                <a:tab pos="780415" algn="l"/>
              </a:tabLst>
            </a:pPr>
            <a:r>
              <a:rPr lang="es-ES" sz="2400" b="1" dirty="0">
                <a:effectLst>
                  <a:outerShdw blurRad="38100" dist="38100" dir="2700000" algn="tl">
                    <a:srgbClr val="000000">
                      <a:alpha val="43137"/>
                    </a:srgbClr>
                  </a:outerShdw>
                </a:effectLst>
                <a:latin typeface="Calibri "/>
                <a:ea typeface="Arial" panose="020B0604020202020204" pitchFamily="34" charset="0"/>
                <a:cs typeface="Arial" panose="020B0604020202020204" pitchFamily="34" charset="0"/>
              </a:rPr>
              <a:t>DEPARTAMENTO DE CIENCIAS </a:t>
            </a:r>
            <a:r>
              <a:rPr lang="es-ES" sz="2400" b="1" dirty="0" smtClean="0">
                <a:effectLst>
                  <a:outerShdw blurRad="38100" dist="38100" dir="2700000" algn="tl">
                    <a:srgbClr val="000000">
                      <a:alpha val="43137"/>
                    </a:srgbClr>
                  </a:outerShdw>
                </a:effectLst>
                <a:latin typeface="Calibri "/>
                <a:ea typeface="Arial" panose="020B0604020202020204" pitchFamily="34" charset="0"/>
                <a:cs typeface="Arial" panose="020B0604020202020204" pitchFamily="34" charset="0"/>
              </a:rPr>
              <a:t>ECONÓMICAS </a:t>
            </a:r>
            <a:r>
              <a:rPr lang="es-ES" sz="2400" b="1" dirty="0">
                <a:effectLst>
                  <a:outerShdw blurRad="38100" dist="38100" dir="2700000" algn="tl">
                    <a:srgbClr val="000000">
                      <a:alpha val="43137"/>
                    </a:srgbClr>
                  </a:outerShdw>
                </a:effectLst>
                <a:latin typeface="Calibri "/>
                <a:ea typeface="Arial" panose="020B0604020202020204" pitchFamily="34" charset="0"/>
                <a:cs typeface="Arial" panose="020B0604020202020204" pitchFamily="34" charset="0"/>
              </a:rPr>
              <a:t>ADMINISTRATIVAS Y DE COMERCIO</a:t>
            </a:r>
            <a:endParaRPr lang="en-US" sz="2400" b="1" dirty="0">
              <a:effectLst>
                <a:outerShdw blurRad="38100" dist="38100" dir="2700000" algn="tl">
                  <a:srgbClr val="000000">
                    <a:alpha val="43137"/>
                  </a:srgbClr>
                </a:outerShdw>
              </a:effectLst>
              <a:latin typeface="Calibri "/>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407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4">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6">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pic>
        <p:nvPicPr>
          <p:cNvPr id="2076" name="Picture 28"/>
          <p:cNvPicPr>
            <a:picLocks noChangeAspect="1" noChangeArrowheads="1"/>
          </p:cNvPicPr>
          <p:nvPr/>
        </p:nvPicPr>
        <p:blipFill rotWithShape="1">
          <a:blip r:embed="rId7">
            <a:extLst>
              <a:ext uri="{28A0092B-C50C-407E-A947-70E740481C1C}">
                <a14:useLocalDpi xmlns:a14="http://schemas.microsoft.com/office/drawing/2010/main" val="0"/>
              </a:ext>
            </a:extLst>
          </a:blip>
          <a:srcRect l="40342" t="33094" r="22222" b="39555"/>
          <a:stretch/>
        </p:blipFill>
        <p:spPr bwMode="auto">
          <a:xfrm>
            <a:off x="-108874" y="248363"/>
            <a:ext cx="9181156" cy="255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24 Rectángulo"/>
          <p:cNvSpPr/>
          <p:nvPr/>
        </p:nvSpPr>
        <p:spPr>
          <a:xfrm>
            <a:off x="4401435" y="102549"/>
            <a:ext cx="4342664" cy="523220"/>
          </a:xfrm>
          <a:prstGeom prst="rect">
            <a:avLst/>
          </a:prstGeom>
        </p:spPr>
        <p:txBody>
          <a:bodyPr wrap="none">
            <a:spAutoFit/>
          </a:bodyPr>
          <a:lstStyle/>
          <a:p>
            <a:r>
              <a:rPr lang="es-EC" sz="2800" b="1" dirty="0" smtClean="0"/>
              <a:t>MODELO DE DISTRIBUCIÓN </a:t>
            </a:r>
            <a:endParaRPr lang="es-EC" sz="2800" dirty="0"/>
          </a:p>
        </p:txBody>
      </p:sp>
      <p:sp>
        <p:nvSpPr>
          <p:cNvPr id="5" name="CuadroTexto 4"/>
          <p:cNvSpPr txBox="1"/>
          <p:nvPr/>
        </p:nvSpPr>
        <p:spPr>
          <a:xfrm>
            <a:off x="7306235" y="938908"/>
            <a:ext cx="199913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400" dirty="0" smtClean="0">
                <a:solidFill>
                  <a:srgbClr val="FF0000"/>
                </a:solidFill>
              </a:rPr>
              <a:t>A</a:t>
            </a:r>
            <a:r>
              <a:rPr lang="es-EC" sz="1400" dirty="0" smtClean="0"/>
              <a:t> Modelo actual</a:t>
            </a:r>
          </a:p>
          <a:p>
            <a:r>
              <a:rPr lang="es-EC" sz="1400" dirty="0" smtClean="0">
                <a:solidFill>
                  <a:srgbClr val="0070C0"/>
                </a:solidFill>
              </a:rPr>
              <a:t>B</a:t>
            </a:r>
            <a:r>
              <a:rPr lang="es-EC" sz="1400" dirty="0" smtClean="0"/>
              <a:t> Modelo de </a:t>
            </a:r>
            <a:r>
              <a:rPr lang="es-EC" sz="1400" dirty="0" err="1"/>
              <a:t>E</a:t>
            </a:r>
            <a:r>
              <a:rPr lang="es-EC" sz="1400" dirty="0" err="1" smtClean="0"/>
              <a:t>xp</a:t>
            </a:r>
            <a:r>
              <a:rPr lang="es-EC" sz="1400" dirty="0" smtClean="0"/>
              <a:t>. directa</a:t>
            </a:r>
            <a:endParaRPr lang="en-US" sz="1400" dirty="0"/>
          </a:p>
        </p:txBody>
      </p:sp>
      <p:graphicFrame>
        <p:nvGraphicFramePr>
          <p:cNvPr id="10" name="Tabla 9"/>
          <p:cNvGraphicFramePr>
            <a:graphicFrameLocks noGrp="1"/>
          </p:cNvGraphicFramePr>
          <p:nvPr>
            <p:extLst>
              <p:ext uri="{D42A27DB-BD31-4B8C-83A1-F6EECF244321}">
                <p14:modId xmlns:p14="http://schemas.microsoft.com/office/powerpoint/2010/main" val="2719490667"/>
              </p:ext>
            </p:extLst>
          </p:nvPr>
        </p:nvGraphicFramePr>
        <p:xfrm>
          <a:off x="9305365" y="1795171"/>
          <a:ext cx="2614387" cy="891540"/>
        </p:xfrm>
        <a:graphic>
          <a:graphicData uri="http://schemas.openxmlformats.org/drawingml/2006/table">
            <a:tbl>
              <a:tblPr firstRow="1" firstCol="1" bandRow="1">
                <a:tableStyleId>{72833802-FEF1-4C79-8D5D-14CF1EAF98D9}</a:tableStyleId>
              </a:tblPr>
              <a:tblGrid>
                <a:gridCol w="1513503">
                  <a:extLst>
                    <a:ext uri="{9D8B030D-6E8A-4147-A177-3AD203B41FA5}">
                      <a16:colId xmlns:a16="http://schemas.microsoft.com/office/drawing/2014/main" val="20000"/>
                    </a:ext>
                  </a:extLst>
                </a:gridCol>
                <a:gridCol w="1100884">
                  <a:extLst>
                    <a:ext uri="{9D8B030D-6E8A-4147-A177-3AD203B41FA5}">
                      <a16:colId xmlns:a16="http://schemas.microsoft.com/office/drawing/2014/main" val="20001"/>
                    </a:ext>
                  </a:extLst>
                </a:gridCol>
              </a:tblGrid>
              <a:tr h="229307">
                <a:tc>
                  <a:txBody>
                    <a:bodyPr/>
                    <a:lstStyle/>
                    <a:p>
                      <a:pPr>
                        <a:lnSpc>
                          <a:spcPct val="150000"/>
                        </a:lnSpc>
                        <a:spcAft>
                          <a:spcPts val="0"/>
                        </a:spcAft>
                      </a:pPr>
                      <a:r>
                        <a:rPr lang="es-EC" sz="1300" dirty="0">
                          <a:effectLst/>
                        </a:rPr>
                        <a:t>Categoría </a:t>
                      </a:r>
                      <a:endParaRPr lang="es-EC"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s-EC" sz="1300" dirty="0">
                          <a:effectLst/>
                        </a:rPr>
                        <a:t>Descripción </a:t>
                      </a:r>
                      <a:endParaRPr lang="es-EC"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4281">
                <a:tc>
                  <a:txBody>
                    <a:bodyPr/>
                    <a:lstStyle/>
                    <a:p>
                      <a:pPr>
                        <a:lnSpc>
                          <a:spcPct val="150000"/>
                        </a:lnSpc>
                        <a:spcAft>
                          <a:spcPts val="0"/>
                        </a:spcAft>
                      </a:pPr>
                      <a:r>
                        <a:rPr lang="es-EC" sz="1300" dirty="0" err="1">
                          <a:effectLst/>
                        </a:rPr>
                        <a:t>Flowers</a:t>
                      </a:r>
                      <a:r>
                        <a:rPr lang="es-EC" sz="1300" dirty="0">
                          <a:effectLst/>
                        </a:rPr>
                        <a:t> and floral </a:t>
                      </a:r>
                      <a:r>
                        <a:rPr lang="es-EC" sz="1300" dirty="0" err="1">
                          <a:effectLst/>
                        </a:rPr>
                        <a:t>arrangements</a:t>
                      </a:r>
                      <a:r>
                        <a:rPr lang="es-EC" sz="1300" dirty="0">
                          <a:effectLst/>
                        </a:rPr>
                        <a:t> </a:t>
                      </a:r>
                      <a:endParaRPr lang="es-EC"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EC" sz="1300" dirty="0">
                          <a:effectLst/>
                        </a:rPr>
                        <a:t>Flores</a:t>
                      </a:r>
                      <a:endParaRPr lang="es-EC"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Rectángulo 11"/>
          <p:cNvSpPr/>
          <p:nvPr/>
        </p:nvSpPr>
        <p:spPr>
          <a:xfrm>
            <a:off x="8253970" y="2873606"/>
            <a:ext cx="3938030" cy="1477328"/>
          </a:xfrm>
          <a:prstGeom prst="rect">
            <a:avLst/>
          </a:prstGeom>
          <a:ln w="28575">
            <a:solidFill>
              <a:schemeClr val="accent1"/>
            </a:solidFill>
          </a:ln>
        </p:spPr>
        <p:txBody>
          <a:bodyPr wrap="square">
            <a:spAutoFit/>
          </a:bodyPr>
          <a:lstStyle/>
          <a:p>
            <a:pPr marL="171450" indent="-171450" algn="just">
              <a:lnSpc>
                <a:spcPct val="150000"/>
              </a:lnSpc>
              <a:buFont typeface="Wingdings" panose="05000000000000000000" pitchFamily="2" charset="2"/>
              <a:buChar char="v"/>
            </a:pPr>
            <a:r>
              <a:rPr lang="es-EC" sz="1200" b="1" dirty="0">
                <a:solidFill>
                  <a:srgbClr val="000000"/>
                </a:solidFill>
                <a:latin typeface="Arial" panose="020B0604020202020204" pitchFamily="34" charset="0"/>
                <a:ea typeface="Times New Roman" panose="02020603050405020304" pitchFamily="18" charset="0"/>
              </a:rPr>
              <a:t>Certificados y reconocimientos de la empresa</a:t>
            </a:r>
          </a:p>
          <a:p>
            <a:pPr marL="171450" indent="-171450" algn="just">
              <a:lnSpc>
                <a:spcPct val="150000"/>
              </a:lnSpc>
              <a:spcAft>
                <a:spcPts val="0"/>
              </a:spcAft>
              <a:buFont typeface="Wingdings" panose="05000000000000000000" pitchFamily="2" charset="2"/>
              <a:buChar char="v"/>
            </a:pPr>
            <a:r>
              <a:rPr lang="es-EC" sz="1200" b="1" dirty="0" smtClean="0">
                <a:solidFill>
                  <a:srgbClr val="000000"/>
                </a:solidFill>
                <a:latin typeface="Arial" panose="020B0604020202020204" pitchFamily="34" charset="0"/>
                <a:ea typeface="Times New Roman" panose="02020603050405020304" pitchFamily="18" charset="0"/>
              </a:rPr>
              <a:t>Muestra </a:t>
            </a:r>
            <a:r>
              <a:rPr lang="es-EC" sz="1200" b="1" dirty="0">
                <a:solidFill>
                  <a:srgbClr val="000000"/>
                </a:solidFill>
                <a:latin typeface="Arial" panose="020B0604020202020204" pitchFamily="34" charset="0"/>
                <a:ea typeface="Times New Roman" panose="02020603050405020304" pitchFamily="18" charset="0"/>
              </a:rPr>
              <a:t>del </a:t>
            </a:r>
            <a:r>
              <a:rPr lang="es-EC" sz="1200" b="1" dirty="0" smtClean="0">
                <a:solidFill>
                  <a:srgbClr val="000000"/>
                </a:solidFill>
                <a:latin typeface="Arial" panose="020B0604020202020204" pitchFamily="34" charset="0"/>
                <a:ea typeface="Times New Roman" panose="02020603050405020304" pitchFamily="18" charset="0"/>
              </a:rPr>
              <a:t>Producto</a:t>
            </a:r>
          </a:p>
          <a:p>
            <a:pPr marL="171450" indent="-171450" algn="just">
              <a:lnSpc>
                <a:spcPct val="150000"/>
              </a:lnSpc>
              <a:spcAft>
                <a:spcPts val="0"/>
              </a:spcAft>
              <a:buFont typeface="Wingdings" panose="05000000000000000000" pitchFamily="2" charset="2"/>
              <a:buChar char="v"/>
            </a:pPr>
            <a:r>
              <a:rPr lang="es-EC" sz="1200" b="1" dirty="0" smtClean="0">
                <a:solidFill>
                  <a:srgbClr val="000000"/>
                </a:solidFill>
                <a:latin typeface="Arial" panose="020B0604020202020204" pitchFamily="34" charset="0"/>
                <a:ea typeface="Times New Roman" panose="02020603050405020304" pitchFamily="18" charset="0"/>
              </a:rPr>
              <a:t>Revisión </a:t>
            </a:r>
            <a:r>
              <a:rPr lang="es-EC" sz="1200" b="1" dirty="0">
                <a:solidFill>
                  <a:srgbClr val="000000"/>
                </a:solidFill>
                <a:latin typeface="Arial" panose="020B0604020202020204" pitchFamily="34" charset="0"/>
                <a:ea typeface="Times New Roman" panose="02020603050405020304" pitchFamily="18" charset="0"/>
              </a:rPr>
              <a:t>de cada categoría </a:t>
            </a:r>
          </a:p>
          <a:p>
            <a:pPr marL="171450" indent="-171450" algn="just">
              <a:lnSpc>
                <a:spcPct val="150000"/>
              </a:lnSpc>
              <a:spcAft>
                <a:spcPts val="0"/>
              </a:spcAft>
              <a:buFont typeface="Wingdings" panose="05000000000000000000" pitchFamily="2" charset="2"/>
              <a:buChar char="v"/>
            </a:pPr>
            <a:r>
              <a:rPr lang="es-EC" sz="1200" b="1" dirty="0" smtClean="0">
                <a:solidFill>
                  <a:srgbClr val="000000"/>
                </a:solidFill>
                <a:latin typeface="Arial" panose="020B0604020202020204" pitchFamily="34" charset="0"/>
                <a:ea typeface="Times New Roman" panose="02020603050405020304" pitchFamily="18" charset="0"/>
              </a:rPr>
              <a:t>Reuniones </a:t>
            </a:r>
            <a:r>
              <a:rPr lang="es-EC" sz="1200" b="1" dirty="0">
                <a:solidFill>
                  <a:srgbClr val="000000"/>
                </a:solidFill>
                <a:latin typeface="Arial" panose="020B0604020202020204" pitchFamily="34" charset="0"/>
                <a:ea typeface="Times New Roman" panose="02020603050405020304" pitchFamily="18" charset="0"/>
              </a:rPr>
              <a:t>mensuales entre </a:t>
            </a:r>
            <a:r>
              <a:rPr lang="es-EC" sz="1200" b="1" dirty="0" err="1">
                <a:solidFill>
                  <a:srgbClr val="000000"/>
                </a:solidFill>
                <a:latin typeface="Arial" panose="020B0604020202020204" pitchFamily="34" charset="0"/>
                <a:ea typeface="Times New Roman" panose="02020603050405020304" pitchFamily="18" charset="0"/>
              </a:rPr>
              <a:t>brokers</a:t>
            </a:r>
            <a:r>
              <a:rPr lang="es-EC" sz="1200" b="1" dirty="0">
                <a:solidFill>
                  <a:srgbClr val="000000"/>
                </a:solidFill>
                <a:latin typeface="Arial" panose="020B0604020202020204" pitchFamily="34" charset="0"/>
                <a:ea typeface="Times New Roman" panose="02020603050405020304" pitchFamily="18" charset="0"/>
              </a:rPr>
              <a:t> y </a:t>
            </a:r>
            <a:r>
              <a:rPr lang="es-EC" sz="1200" b="1" dirty="0" smtClean="0">
                <a:solidFill>
                  <a:srgbClr val="000000"/>
                </a:solidFill>
                <a:latin typeface="Arial" panose="020B0604020202020204" pitchFamily="34" charset="0"/>
                <a:ea typeface="Times New Roman" panose="02020603050405020304" pitchFamily="18" charset="0"/>
              </a:rPr>
              <a:t>proveedores</a:t>
            </a:r>
            <a:endParaRPr lang="es-EC" sz="1200" b="1" dirty="0">
              <a:solidFill>
                <a:srgbClr val="000000"/>
              </a:solidFill>
              <a:latin typeface="Arial" panose="020B0604020202020204" pitchFamily="34" charset="0"/>
              <a:ea typeface="Times New Roman" panose="02020603050405020304" pitchFamily="18" charset="0"/>
            </a:endParaRPr>
          </a:p>
        </p:txBody>
      </p:sp>
      <p:pic>
        <p:nvPicPr>
          <p:cNvPr id="11" name="Imagen 10"/>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8114" b="25377"/>
          <a:stretch/>
        </p:blipFill>
        <p:spPr>
          <a:xfrm>
            <a:off x="261258" y="3405879"/>
            <a:ext cx="1499809" cy="1369322"/>
          </a:xfrm>
          <a:prstGeom prst="rect">
            <a:avLst/>
          </a:prstGeom>
        </p:spPr>
      </p:pic>
      <p:pic>
        <p:nvPicPr>
          <p:cNvPr id="13" name="Imagen 12" descr="https://media.offexploring.co.uk/photos/lewis41/photos/270111-Rose%20garden10.jpg"/>
          <p:cNvPicPr/>
          <p:nvPr/>
        </p:nvPicPr>
        <p:blipFill rotWithShape="1">
          <a:blip r:embed="rId10">
            <a:extLst>
              <a:ext uri="{28A0092B-C50C-407E-A947-70E740481C1C}">
                <a14:useLocalDpi xmlns:a14="http://schemas.microsoft.com/office/drawing/2010/main" val="0"/>
              </a:ext>
            </a:extLst>
          </a:blip>
          <a:srcRect l="29359" t="31162" r="10527" b="3634"/>
          <a:stretch/>
        </p:blipFill>
        <p:spPr bwMode="auto">
          <a:xfrm>
            <a:off x="864465" y="4609187"/>
            <a:ext cx="2081935" cy="1389041"/>
          </a:xfrm>
          <a:prstGeom prst="rect">
            <a:avLst/>
          </a:prstGeom>
          <a:noFill/>
          <a:ln>
            <a:noFill/>
          </a:ln>
          <a:extLst>
            <a:ext uri="{53640926-AAD7-44D8-BBD7-CCE9431645EC}">
              <a14:shadowObscured xmlns:a14="http://schemas.microsoft.com/office/drawing/2010/main"/>
            </a:ext>
          </a:extLst>
        </p:spPr>
      </p:pic>
      <p:graphicFrame>
        <p:nvGraphicFramePr>
          <p:cNvPr id="14" name="Gráfico 13"/>
          <p:cNvGraphicFramePr/>
          <p:nvPr>
            <p:extLst>
              <p:ext uri="{D42A27DB-BD31-4B8C-83A1-F6EECF244321}">
                <p14:modId xmlns:p14="http://schemas.microsoft.com/office/powerpoint/2010/main" val="463536240"/>
              </p:ext>
            </p:extLst>
          </p:nvPr>
        </p:nvGraphicFramePr>
        <p:xfrm>
          <a:off x="3396102" y="3401952"/>
          <a:ext cx="4533536" cy="2895459"/>
        </p:xfrm>
        <a:graphic>
          <a:graphicData uri="http://schemas.openxmlformats.org/drawingml/2006/chart">
            <c:chart xmlns:c="http://schemas.openxmlformats.org/drawingml/2006/chart" xmlns:r="http://schemas.openxmlformats.org/officeDocument/2006/relationships" r:id="rId11"/>
          </a:graphicData>
        </a:graphic>
      </p:graphicFrame>
      <p:sp>
        <p:nvSpPr>
          <p:cNvPr id="15" name="Rectangle 5"/>
          <p:cNvSpPr>
            <a:spLocks noChangeArrowheads="1"/>
          </p:cNvSpPr>
          <p:nvPr/>
        </p:nvSpPr>
        <p:spPr bwMode="auto">
          <a:xfrm>
            <a:off x="3469349" y="3475166"/>
            <a:ext cx="31034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1pPr>
            <a:lvl2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2pPr>
            <a:lvl3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3pPr>
            <a:lvl4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4pPr>
            <a:lvl5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5pPr>
            <a:lvl6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6pPr>
            <a:lvl7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7pPr>
            <a:lvl8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8pPr>
            <a:lvl9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11175" algn="l"/>
                <a:tab pos="512763" algn="l"/>
              </a:tabLst>
            </a:pPr>
            <a:r>
              <a:rPr kumimoji="0" lang="es-EC" sz="14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Principales Destinos de las </a:t>
            </a:r>
          </a:p>
          <a:p>
            <a:pPr marL="0" marR="0" lvl="0" indent="0" algn="ctr" defTabSz="914400" rtl="0" eaLnBrk="0" fontAlgn="base" latinLnBrk="0" hangingPunct="0">
              <a:lnSpc>
                <a:spcPct val="100000"/>
              </a:lnSpc>
              <a:spcBef>
                <a:spcPct val="0"/>
              </a:spcBef>
              <a:spcAft>
                <a:spcPct val="0"/>
              </a:spcAft>
              <a:buClrTx/>
              <a:buSzTx/>
              <a:buFontTx/>
              <a:buNone/>
              <a:tabLst>
                <a:tab pos="511175" algn="l"/>
                <a:tab pos="512763" algn="l"/>
              </a:tabLst>
            </a:pPr>
            <a:r>
              <a:rPr kumimoji="0" lang="es-EC" sz="14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Rosas Ecuatorianas   </a:t>
            </a:r>
            <a:endParaRPr kumimoji="0" lang="es-EC" sz="14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511175" algn="l"/>
                <a:tab pos="512763" algn="l"/>
              </a:tabLst>
            </a:pPr>
            <a:endParaRPr kumimoji="0" lang="es-EC"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4173060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7" name="Rectángulo 6"/>
          <p:cNvSpPr/>
          <p:nvPr/>
        </p:nvSpPr>
        <p:spPr>
          <a:xfrm>
            <a:off x="932561" y="127061"/>
            <a:ext cx="2762295" cy="369332"/>
          </a:xfrm>
          <a:prstGeom prst="rect">
            <a:avLst/>
          </a:prstGeom>
        </p:spPr>
        <p:txBody>
          <a:bodyPr wrap="none">
            <a:spAutoFit/>
          </a:bodyPr>
          <a:lstStyle/>
          <a:p>
            <a:r>
              <a:rPr lang="es-EC" b="1" dirty="0">
                <a:solidFill>
                  <a:srgbClr val="000000"/>
                </a:solidFill>
                <a:latin typeface="Arial" panose="020B0604020202020204" pitchFamily="34" charset="0"/>
              </a:rPr>
              <a:t>Escalas de producción </a:t>
            </a:r>
            <a:endParaRPr lang="es-EC" dirty="0"/>
          </a:p>
        </p:txBody>
      </p:sp>
      <p:graphicFrame>
        <p:nvGraphicFramePr>
          <p:cNvPr id="8" name="Tabla 7"/>
          <p:cNvGraphicFramePr>
            <a:graphicFrameLocks noGrp="1"/>
          </p:cNvGraphicFramePr>
          <p:nvPr>
            <p:extLst>
              <p:ext uri="{D42A27DB-BD31-4B8C-83A1-F6EECF244321}">
                <p14:modId xmlns:p14="http://schemas.microsoft.com/office/powerpoint/2010/main" val="1181743970"/>
              </p:ext>
            </p:extLst>
          </p:nvPr>
        </p:nvGraphicFramePr>
        <p:xfrm>
          <a:off x="237981" y="851189"/>
          <a:ext cx="5109873" cy="2418485"/>
        </p:xfrm>
        <a:graphic>
          <a:graphicData uri="http://schemas.openxmlformats.org/drawingml/2006/table">
            <a:tbl>
              <a:tblPr firstRow="1" firstCol="1" bandRow="1">
                <a:tableStyleId>{7E9639D4-E3E2-4D34-9284-5A2195B3D0D7}</a:tableStyleId>
              </a:tblPr>
              <a:tblGrid>
                <a:gridCol w="1703291">
                  <a:extLst>
                    <a:ext uri="{9D8B030D-6E8A-4147-A177-3AD203B41FA5}">
                      <a16:colId xmlns:a16="http://schemas.microsoft.com/office/drawing/2014/main" val="20000"/>
                    </a:ext>
                  </a:extLst>
                </a:gridCol>
                <a:gridCol w="1703291">
                  <a:extLst>
                    <a:ext uri="{9D8B030D-6E8A-4147-A177-3AD203B41FA5}">
                      <a16:colId xmlns:a16="http://schemas.microsoft.com/office/drawing/2014/main" val="20001"/>
                    </a:ext>
                  </a:extLst>
                </a:gridCol>
                <a:gridCol w="1703291">
                  <a:extLst>
                    <a:ext uri="{9D8B030D-6E8A-4147-A177-3AD203B41FA5}">
                      <a16:colId xmlns:a16="http://schemas.microsoft.com/office/drawing/2014/main" val="20002"/>
                    </a:ext>
                  </a:extLst>
                </a:gridCol>
              </a:tblGrid>
              <a:tr h="483697">
                <a:tc>
                  <a:txBody>
                    <a:bodyPr/>
                    <a:lstStyle/>
                    <a:p>
                      <a:pPr>
                        <a:spcBef>
                          <a:spcPts val="55"/>
                        </a:spcBef>
                        <a:spcAft>
                          <a:spcPts val="0"/>
                        </a:spcAft>
                      </a:pPr>
                      <a:r>
                        <a:rPr lang="es-EC" sz="1500">
                          <a:effectLst/>
                        </a:rPr>
                        <a:t>   </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spcBef>
                          <a:spcPts val="55"/>
                        </a:spcBef>
                        <a:spcAft>
                          <a:spcPts val="0"/>
                        </a:spcAft>
                      </a:pPr>
                      <a:r>
                        <a:rPr lang="es-EC" sz="1500">
                          <a:effectLst/>
                        </a:rPr>
                        <a:t>Escala de Producción </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spcBef>
                          <a:spcPts val="55"/>
                        </a:spcBef>
                        <a:spcAft>
                          <a:spcPts val="0"/>
                        </a:spcAft>
                      </a:pPr>
                      <a:r>
                        <a:rPr lang="es-EC" sz="1500">
                          <a:effectLst/>
                        </a:rPr>
                        <a:t>Años de Desarrollo</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83697">
                <a:tc>
                  <a:txBody>
                    <a:bodyPr/>
                    <a:lstStyle/>
                    <a:p>
                      <a:pPr>
                        <a:spcBef>
                          <a:spcPts val="55"/>
                        </a:spcBef>
                        <a:spcAft>
                          <a:spcPts val="0"/>
                        </a:spcAft>
                      </a:pPr>
                      <a:r>
                        <a:rPr lang="es-EC" sz="1500">
                          <a:effectLst/>
                        </a:rPr>
                        <a:t>Microempresa</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spcBef>
                          <a:spcPts val="55"/>
                        </a:spcBef>
                        <a:spcAft>
                          <a:spcPts val="0"/>
                        </a:spcAft>
                      </a:pPr>
                      <a:r>
                        <a:rPr lang="es-EC" sz="1500">
                          <a:effectLst/>
                        </a:rPr>
                        <a:t>&lt; 100 cajas mensuales</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spcBef>
                          <a:spcPts val="55"/>
                        </a:spcBef>
                        <a:spcAft>
                          <a:spcPts val="0"/>
                        </a:spcAft>
                      </a:pPr>
                      <a:r>
                        <a:rPr lang="es-EC" sz="1500">
                          <a:effectLst/>
                        </a:rPr>
                        <a:t>1997 - 2005</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83697">
                <a:tc>
                  <a:txBody>
                    <a:bodyPr/>
                    <a:lstStyle/>
                    <a:p>
                      <a:pPr>
                        <a:spcBef>
                          <a:spcPts val="55"/>
                        </a:spcBef>
                        <a:spcAft>
                          <a:spcPts val="0"/>
                        </a:spcAft>
                      </a:pPr>
                      <a:r>
                        <a:rPr lang="es-EC" sz="1500">
                          <a:effectLst/>
                        </a:rPr>
                        <a:t>Pequeña</a:t>
                      </a:r>
                      <a:r>
                        <a:rPr lang="es-EC" sz="1500" spc="-20">
                          <a:effectLst/>
                        </a:rPr>
                        <a:t> </a:t>
                      </a:r>
                      <a:r>
                        <a:rPr lang="es-EC" sz="1500">
                          <a:effectLst/>
                        </a:rPr>
                        <a:t>empresa</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spcBef>
                          <a:spcPts val="55"/>
                        </a:spcBef>
                        <a:spcAft>
                          <a:spcPts val="0"/>
                        </a:spcAft>
                      </a:pPr>
                      <a:r>
                        <a:rPr lang="es-EC" sz="1500" dirty="0">
                          <a:effectLst/>
                        </a:rPr>
                        <a:t>101 - </a:t>
                      </a:r>
                      <a:r>
                        <a:rPr lang="es-EC" sz="1500" dirty="0" smtClean="0">
                          <a:effectLst/>
                        </a:rPr>
                        <a:t>600 </a:t>
                      </a:r>
                      <a:r>
                        <a:rPr lang="es-EC" sz="1500" dirty="0">
                          <a:effectLst/>
                        </a:rPr>
                        <a:t>cajas</a:t>
                      </a:r>
                      <a:r>
                        <a:rPr lang="es-EC" sz="1500" spc="-50" dirty="0">
                          <a:effectLst/>
                        </a:rPr>
                        <a:t> </a:t>
                      </a:r>
                      <a:r>
                        <a:rPr lang="es-EC" sz="1500" dirty="0">
                          <a:effectLst/>
                        </a:rPr>
                        <a:t>mensuales</a:t>
                      </a:r>
                      <a:endParaRPr lang="es-EC" sz="15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spcBef>
                          <a:spcPts val="55"/>
                        </a:spcBef>
                        <a:spcAft>
                          <a:spcPts val="0"/>
                        </a:spcAft>
                      </a:pPr>
                      <a:r>
                        <a:rPr lang="es-EC" sz="1500">
                          <a:effectLst/>
                        </a:rPr>
                        <a:t>2005 - 2012</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83697">
                <a:tc>
                  <a:txBody>
                    <a:bodyPr/>
                    <a:lstStyle/>
                    <a:p>
                      <a:pPr>
                        <a:spcBef>
                          <a:spcPts val="55"/>
                        </a:spcBef>
                        <a:spcAft>
                          <a:spcPts val="0"/>
                        </a:spcAft>
                      </a:pPr>
                      <a:r>
                        <a:rPr lang="es-EC" sz="1500" dirty="0">
                          <a:effectLst/>
                        </a:rPr>
                        <a:t>Mediana</a:t>
                      </a:r>
                      <a:r>
                        <a:rPr lang="es-EC" sz="1500" spc="-15" dirty="0">
                          <a:effectLst/>
                        </a:rPr>
                        <a:t> </a:t>
                      </a:r>
                      <a:r>
                        <a:rPr lang="es-EC" sz="1500" dirty="0">
                          <a:effectLst/>
                        </a:rPr>
                        <a:t>empresa</a:t>
                      </a:r>
                      <a:endParaRPr lang="es-EC" sz="15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spcBef>
                          <a:spcPts val="55"/>
                        </a:spcBef>
                        <a:spcAft>
                          <a:spcPts val="0"/>
                        </a:spcAft>
                      </a:pPr>
                      <a:r>
                        <a:rPr lang="es-EC" sz="1500" dirty="0">
                          <a:effectLst/>
                        </a:rPr>
                        <a:t>6</a:t>
                      </a:r>
                      <a:r>
                        <a:rPr lang="es-EC" sz="1500" dirty="0" smtClean="0">
                          <a:effectLst/>
                        </a:rPr>
                        <a:t>01 </a:t>
                      </a:r>
                      <a:r>
                        <a:rPr lang="es-EC" sz="1500" dirty="0">
                          <a:effectLst/>
                        </a:rPr>
                        <a:t>- </a:t>
                      </a:r>
                      <a:r>
                        <a:rPr lang="es-EC" sz="1500" dirty="0" smtClean="0">
                          <a:effectLst/>
                        </a:rPr>
                        <a:t>3.500 </a:t>
                      </a:r>
                      <a:r>
                        <a:rPr lang="es-EC" sz="1500" dirty="0">
                          <a:effectLst/>
                        </a:rPr>
                        <a:t>cajas mensuales </a:t>
                      </a:r>
                      <a:endParaRPr lang="es-EC" sz="15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spcBef>
                          <a:spcPts val="55"/>
                        </a:spcBef>
                        <a:spcAft>
                          <a:spcPts val="0"/>
                        </a:spcAft>
                      </a:pPr>
                      <a:r>
                        <a:rPr lang="es-EC" sz="1500">
                          <a:effectLst/>
                        </a:rPr>
                        <a:t>2012 - 2017</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83697">
                <a:tc>
                  <a:txBody>
                    <a:bodyPr/>
                    <a:lstStyle/>
                    <a:p>
                      <a:pPr>
                        <a:spcBef>
                          <a:spcPts val="55"/>
                        </a:spcBef>
                        <a:spcAft>
                          <a:spcPts val="0"/>
                        </a:spcAft>
                      </a:pPr>
                      <a:r>
                        <a:rPr lang="es-EC" sz="1500">
                          <a:effectLst/>
                        </a:rPr>
                        <a:t>Gran</a:t>
                      </a:r>
                      <a:r>
                        <a:rPr lang="es-EC" sz="1500" spc="-10">
                          <a:effectLst/>
                        </a:rPr>
                        <a:t> </a:t>
                      </a:r>
                      <a:r>
                        <a:rPr lang="es-EC" sz="1500">
                          <a:effectLst/>
                        </a:rPr>
                        <a:t>empresa</a:t>
                      </a:r>
                      <a:endParaRPr lang="es-EC" sz="15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spcBef>
                          <a:spcPts val="55"/>
                        </a:spcBef>
                        <a:spcAft>
                          <a:spcPts val="0"/>
                        </a:spcAft>
                      </a:pPr>
                      <a:r>
                        <a:rPr lang="es-EC" sz="1500" dirty="0">
                          <a:effectLst/>
                        </a:rPr>
                        <a:t>&gt; </a:t>
                      </a:r>
                      <a:r>
                        <a:rPr lang="es-EC" sz="1500" dirty="0" smtClean="0">
                          <a:effectLst/>
                        </a:rPr>
                        <a:t>3.500 </a:t>
                      </a:r>
                      <a:r>
                        <a:rPr lang="es-EC" sz="1500" dirty="0">
                          <a:effectLst/>
                        </a:rPr>
                        <a:t>cajas</a:t>
                      </a:r>
                      <a:r>
                        <a:rPr lang="es-EC" sz="1500" spc="-35" dirty="0">
                          <a:effectLst/>
                        </a:rPr>
                        <a:t> </a:t>
                      </a:r>
                      <a:r>
                        <a:rPr lang="es-EC" sz="1500" dirty="0">
                          <a:effectLst/>
                        </a:rPr>
                        <a:t>mensuales</a:t>
                      </a:r>
                      <a:endParaRPr lang="es-EC" sz="15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spcBef>
                          <a:spcPts val="55"/>
                        </a:spcBef>
                        <a:spcAft>
                          <a:spcPts val="0"/>
                        </a:spcAft>
                      </a:pPr>
                      <a:r>
                        <a:rPr lang="es-EC" sz="1500" dirty="0">
                          <a:effectLst/>
                          <a:sym typeface="Wingdings" panose="05000000000000000000" pitchFamily="2" charset="2"/>
                        </a:rPr>
                        <a:t></a:t>
                      </a:r>
                      <a:r>
                        <a:rPr lang="es-EC" sz="1500" dirty="0">
                          <a:effectLst/>
                        </a:rPr>
                        <a:t> Objetivo 2025</a:t>
                      </a:r>
                      <a:endParaRPr lang="es-EC" sz="15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9" name="Gráfico 8"/>
          <p:cNvGraphicFramePr/>
          <p:nvPr>
            <p:extLst>
              <p:ext uri="{D42A27DB-BD31-4B8C-83A1-F6EECF244321}">
                <p14:modId xmlns:p14="http://schemas.microsoft.com/office/powerpoint/2010/main" val="2952392616"/>
              </p:ext>
            </p:extLst>
          </p:nvPr>
        </p:nvGraphicFramePr>
        <p:xfrm>
          <a:off x="5902036" y="2646218"/>
          <a:ext cx="5223163" cy="3352799"/>
        </p:xfrm>
        <a:graphic>
          <a:graphicData uri="http://schemas.openxmlformats.org/drawingml/2006/chart">
            <c:chart xmlns:c="http://schemas.openxmlformats.org/drawingml/2006/chart" xmlns:r="http://schemas.openxmlformats.org/officeDocument/2006/relationships" r:id="rId6"/>
          </a:graphicData>
        </a:graphic>
      </p:graphicFrame>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2658" y="3564553"/>
            <a:ext cx="1594605" cy="2289689"/>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5052" y="3508977"/>
            <a:ext cx="1672015" cy="2400842"/>
          </a:xfrm>
          <a:prstGeom prst="rect">
            <a:avLst/>
          </a:prstGeom>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9369" y="311727"/>
            <a:ext cx="3382269" cy="1781282"/>
          </a:xfrm>
          <a:prstGeom prst="rect">
            <a:avLst/>
          </a:prstGeom>
        </p:spPr>
      </p:pic>
      <p:sp>
        <p:nvSpPr>
          <p:cNvPr id="12" name="Cuadro de texto 1075"/>
          <p:cNvSpPr txBox="1"/>
          <p:nvPr/>
        </p:nvSpPr>
        <p:spPr>
          <a:xfrm>
            <a:off x="10268917" y="3804163"/>
            <a:ext cx="970915" cy="469265"/>
          </a:xfrm>
          <a:prstGeom prst="rect">
            <a:avLst/>
          </a:prstGeom>
          <a:no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800">
                <a:effectLst/>
                <a:latin typeface="Arial" panose="020B0604020202020204" pitchFamily="34" charset="0"/>
                <a:ea typeface="Times New Roman" panose="02020603050405020304" pitchFamily="18" charset="0"/>
                <a:cs typeface="Times New Roman" panose="02020603050405020304" pitchFamily="18" charset="0"/>
              </a:rPr>
              <a:t>&gt; 3.500 cajas mensuales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Cuadro de texto 1074"/>
          <p:cNvSpPr txBox="1"/>
          <p:nvPr/>
        </p:nvSpPr>
        <p:spPr>
          <a:xfrm>
            <a:off x="9532952" y="4290573"/>
            <a:ext cx="1068070" cy="469265"/>
          </a:xfrm>
          <a:prstGeom prst="rect">
            <a:avLst/>
          </a:prstGeom>
          <a:no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800">
                <a:effectLst/>
                <a:latin typeface="Arial" panose="020B0604020202020204" pitchFamily="34" charset="0"/>
                <a:ea typeface="Times New Roman" panose="02020603050405020304" pitchFamily="18" charset="0"/>
                <a:cs typeface="Times New Roman" panose="02020603050405020304" pitchFamily="18" charset="0"/>
              </a:rPr>
              <a:t>601 – 3.500 cajas mensuales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Cuadro de texto 1073"/>
          <p:cNvSpPr txBox="1"/>
          <p:nvPr/>
        </p:nvSpPr>
        <p:spPr>
          <a:xfrm>
            <a:off x="8383602" y="4613788"/>
            <a:ext cx="995045" cy="469265"/>
          </a:xfrm>
          <a:prstGeom prst="rect">
            <a:avLst/>
          </a:prstGeom>
          <a:no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800">
                <a:effectLst/>
                <a:latin typeface="Arial" panose="020B0604020202020204" pitchFamily="34" charset="0"/>
                <a:ea typeface="Times New Roman" panose="02020603050405020304" pitchFamily="18" charset="0"/>
                <a:cs typeface="Times New Roman" panose="02020603050405020304" pitchFamily="18" charset="0"/>
              </a:rPr>
              <a:t>101 - 500 cajas mensuales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Cuadro de texto 1072"/>
          <p:cNvSpPr txBox="1"/>
          <p:nvPr/>
        </p:nvSpPr>
        <p:spPr>
          <a:xfrm>
            <a:off x="7469202" y="4872868"/>
            <a:ext cx="792480" cy="469265"/>
          </a:xfrm>
          <a:prstGeom prst="rect">
            <a:avLst/>
          </a:prstGeom>
          <a:no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900">
                <a:effectLst/>
                <a:latin typeface="Arial" panose="020B0604020202020204" pitchFamily="34" charset="0"/>
                <a:ea typeface="Times New Roman" panose="02020603050405020304" pitchFamily="18" charset="0"/>
                <a:cs typeface="Times New Roman" panose="02020603050405020304" pitchFamily="18" charset="0"/>
              </a:rPr>
              <a:t>&lt; </a:t>
            </a:r>
            <a:r>
              <a:rPr lang="es-EC" sz="800">
                <a:effectLst/>
                <a:latin typeface="Arial" panose="020B0604020202020204" pitchFamily="34" charset="0"/>
                <a:ea typeface="Times New Roman" panose="02020603050405020304" pitchFamily="18" charset="0"/>
                <a:cs typeface="Times New Roman" panose="02020603050405020304" pitchFamily="18" charset="0"/>
              </a:rPr>
              <a:t>100 cajas mensuales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54251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5" name="Rectangle 2"/>
          <p:cNvSpPr>
            <a:spLocks noChangeArrowheads="1"/>
          </p:cNvSpPr>
          <p:nvPr/>
        </p:nvSpPr>
        <p:spPr bwMode="auto">
          <a:xfrm>
            <a:off x="3422071" y="154839"/>
            <a:ext cx="473825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1pPr>
            <a:lvl2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2pPr>
            <a:lvl3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3pPr>
            <a:lvl4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4pPr>
            <a:lvl5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5pPr>
            <a:lvl6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6pPr>
            <a:lvl7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7pPr>
            <a:lvl8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8pPr>
            <a:lvl9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11175" algn="l"/>
                <a:tab pos="512763" algn="l"/>
              </a:tabLst>
            </a:pPr>
            <a:r>
              <a:rPr kumimoji="0" lang="es-EC" sz="15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Importaciones de Rosas de Estados Unidos </a:t>
            </a:r>
          </a:p>
          <a:p>
            <a:pPr marL="0" marR="0" lvl="0" indent="0" algn="ctr" defTabSz="914400" rtl="0" eaLnBrk="0" fontAlgn="base" latinLnBrk="0" hangingPunct="0">
              <a:lnSpc>
                <a:spcPct val="100000"/>
              </a:lnSpc>
              <a:spcBef>
                <a:spcPct val="0"/>
              </a:spcBef>
              <a:spcAft>
                <a:spcPct val="0"/>
              </a:spcAft>
              <a:buClrTx/>
              <a:buSzTx/>
              <a:buFontTx/>
              <a:buNone/>
              <a:tabLst>
                <a:tab pos="511175" algn="l"/>
                <a:tab pos="512763" algn="l"/>
              </a:tabLst>
            </a:pPr>
            <a:r>
              <a:rPr kumimoji="0" lang="es-EC" sz="15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(2013 </a:t>
            </a:r>
            <a:r>
              <a:rPr kumimoji="0" lang="es-EC" sz="15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r>
              <a:rPr kumimoji="0" lang="es-EC" sz="15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 2017)</a:t>
            </a:r>
            <a:endParaRPr kumimoji="0" lang="es-EC" sz="15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511175" algn="l"/>
                <a:tab pos="512763" algn="l"/>
              </a:tabLst>
            </a:pPr>
            <a:endParaRPr kumimoji="0" lang="es-EC" sz="1500" b="0" i="0" u="none" strike="noStrike" cap="none" normalizeH="0" baseline="0" dirty="0" smtClean="0">
              <a:ln>
                <a:noFill/>
              </a:ln>
              <a:solidFill>
                <a:schemeClr val="tx1"/>
              </a:solidFill>
              <a:effectLst/>
            </a:endParaRPr>
          </a:p>
        </p:txBody>
      </p:sp>
      <p:graphicFrame>
        <p:nvGraphicFramePr>
          <p:cNvPr id="6" name="Gráfico 5"/>
          <p:cNvGraphicFramePr/>
          <p:nvPr>
            <p:extLst>
              <p:ext uri="{D42A27DB-BD31-4B8C-83A1-F6EECF244321}">
                <p14:modId xmlns:p14="http://schemas.microsoft.com/office/powerpoint/2010/main" val="1295287740"/>
              </p:ext>
            </p:extLst>
          </p:nvPr>
        </p:nvGraphicFramePr>
        <p:xfrm>
          <a:off x="6019470" y="805540"/>
          <a:ext cx="5749637" cy="506181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Gráfico 7"/>
          <p:cNvGraphicFramePr>
            <a:graphicFrameLocks/>
          </p:cNvGraphicFramePr>
          <p:nvPr>
            <p:extLst>
              <p:ext uri="{D42A27DB-BD31-4B8C-83A1-F6EECF244321}">
                <p14:modId xmlns:p14="http://schemas.microsoft.com/office/powerpoint/2010/main" val="3550341282"/>
              </p:ext>
            </p:extLst>
          </p:nvPr>
        </p:nvGraphicFramePr>
        <p:xfrm>
          <a:off x="543625" y="762000"/>
          <a:ext cx="4973782" cy="4128655"/>
        </p:xfrm>
        <a:graphic>
          <a:graphicData uri="http://schemas.openxmlformats.org/drawingml/2006/chart">
            <c:chart xmlns:c="http://schemas.openxmlformats.org/drawingml/2006/chart" xmlns:r="http://schemas.openxmlformats.org/officeDocument/2006/relationships" r:id="rId7"/>
          </a:graphicData>
        </a:graphic>
      </p:graphicFrame>
      <p:sp>
        <p:nvSpPr>
          <p:cNvPr id="9" name="Rectángulo 8"/>
          <p:cNvSpPr/>
          <p:nvPr/>
        </p:nvSpPr>
        <p:spPr>
          <a:xfrm>
            <a:off x="612898" y="5128691"/>
            <a:ext cx="5015345" cy="738664"/>
          </a:xfrm>
          <a:prstGeom prst="rect">
            <a:avLst/>
          </a:prstGeom>
        </p:spPr>
        <p:txBody>
          <a:bodyPr wrap="square">
            <a:spAutoFit/>
          </a:bodyPr>
          <a:lstStyle/>
          <a:p>
            <a:pPr algn="just"/>
            <a:r>
              <a:rPr lang="es-EC" sz="1400" dirty="0"/>
              <a:t>El 90% de las flores y helechos importados por los Estados Unidos vienen de Colombia, Ecuador u otros países latinoamericanos, y Kenia brinda un cuarto de los </a:t>
            </a:r>
            <a:r>
              <a:rPr lang="es-EC" sz="1400" dirty="0" err="1" smtClean="0"/>
              <a:t>buquets</a:t>
            </a:r>
            <a:r>
              <a:rPr lang="es-EC" sz="1400" dirty="0" smtClean="0"/>
              <a:t> </a:t>
            </a:r>
            <a:r>
              <a:rPr lang="es-EC" sz="1400" dirty="0"/>
              <a:t>de la Unión Europea. </a:t>
            </a:r>
          </a:p>
        </p:txBody>
      </p:sp>
    </p:spTree>
    <p:extLst>
      <p:ext uri="{BB962C8B-B14F-4D97-AF65-F5344CB8AC3E}">
        <p14:creationId xmlns:p14="http://schemas.microsoft.com/office/powerpoint/2010/main" val="2293741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5" name="Pentágono 4"/>
          <p:cNvSpPr/>
          <p:nvPr/>
        </p:nvSpPr>
        <p:spPr>
          <a:xfrm>
            <a:off x="262667" y="275696"/>
            <a:ext cx="2008344"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spcBef>
                <a:spcPts val="1000"/>
              </a:spcBef>
              <a:spcAft>
                <a:spcPts val="0"/>
              </a:spcAft>
            </a:pPr>
            <a:r>
              <a:rPr lang="es-EC" sz="1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EXPORTACIONES SISAPAMBA</a:t>
            </a:r>
            <a:endParaRPr lang="es-EC"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6" name="Gráfico 5"/>
          <p:cNvGraphicFramePr>
            <a:graphicFrameLocks/>
          </p:cNvGraphicFramePr>
          <p:nvPr>
            <p:extLst>
              <p:ext uri="{D42A27DB-BD31-4B8C-83A1-F6EECF244321}">
                <p14:modId xmlns:p14="http://schemas.microsoft.com/office/powerpoint/2010/main" val="4110655755"/>
              </p:ext>
            </p:extLst>
          </p:nvPr>
        </p:nvGraphicFramePr>
        <p:xfrm>
          <a:off x="598113" y="1337138"/>
          <a:ext cx="5724572" cy="367597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794874539"/>
              </p:ext>
            </p:extLst>
          </p:nvPr>
        </p:nvGraphicFramePr>
        <p:xfrm>
          <a:off x="2081060" y="5145465"/>
          <a:ext cx="3302142" cy="677412"/>
        </p:xfrm>
        <a:graphic>
          <a:graphicData uri="http://schemas.openxmlformats.org/drawingml/2006/table">
            <a:tbl>
              <a:tblPr>
                <a:tableStyleId>{D7AC3CCA-C797-4891-BE02-D94E43425B78}</a:tableStyleId>
              </a:tblPr>
              <a:tblGrid>
                <a:gridCol w="1624864">
                  <a:extLst>
                    <a:ext uri="{9D8B030D-6E8A-4147-A177-3AD203B41FA5}">
                      <a16:colId xmlns:a16="http://schemas.microsoft.com/office/drawing/2014/main" val="3138272577"/>
                    </a:ext>
                  </a:extLst>
                </a:gridCol>
                <a:gridCol w="838639">
                  <a:extLst>
                    <a:ext uri="{9D8B030D-6E8A-4147-A177-3AD203B41FA5}">
                      <a16:colId xmlns:a16="http://schemas.microsoft.com/office/drawing/2014/main" val="3600487470"/>
                    </a:ext>
                  </a:extLst>
                </a:gridCol>
                <a:gridCol w="838639">
                  <a:extLst>
                    <a:ext uri="{9D8B030D-6E8A-4147-A177-3AD203B41FA5}">
                      <a16:colId xmlns:a16="http://schemas.microsoft.com/office/drawing/2014/main" val="4081540011"/>
                    </a:ext>
                  </a:extLst>
                </a:gridCol>
              </a:tblGrid>
              <a:tr h="225804">
                <a:tc>
                  <a:txBody>
                    <a:bodyPr/>
                    <a:lstStyle/>
                    <a:p>
                      <a:pPr algn="l" fontAlgn="b"/>
                      <a:r>
                        <a:rPr lang="en-US" sz="1100" b="1" u="none" strike="noStrike" dirty="0">
                          <a:effectLst/>
                        </a:rPr>
                        <a:t>DESCRIPCION</a:t>
                      </a:r>
                      <a:endParaRPr lang="en-US" sz="1100" b="1"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b="1" u="none" strike="noStrike" dirty="0">
                          <a:effectLst/>
                        </a:rPr>
                        <a:t>2015</a:t>
                      </a:r>
                      <a:endParaRPr lang="en-US" sz="1100" b="1"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b="1" u="none" strike="noStrike" dirty="0">
                          <a:effectLst/>
                        </a:rPr>
                        <a:t>2016</a:t>
                      </a:r>
                      <a:endParaRPr lang="en-US" sz="1100" b="1"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829711607"/>
                  </a:ext>
                </a:extLst>
              </a:tr>
              <a:tr h="225804">
                <a:tc>
                  <a:txBody>
                    <a:bodyPr/>
                    <a:lstStyle/>
                    <a:p>
                      <a:pPr algn="l" fontAlgn="b"/>
                      <a:r>
                        <a:rPr lang="en-US" sz="1100" u="none" strike="noStrike">
                          <a:effectLst/>
                        </a:rPr>
                        <a:t>COSTO TOTAL</a:t>
                      </a:r>
                      <a:endParaRPr lang="en-US" sz="1100" b="1"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dirty="0">
                          <a:effectLst/>
                        </a:rPr>
                        <a:t>5.093.565,71</a:t>
                      </a:r>
                      <a:endParaRPr lang="en-US" sz="1100" b="1" i="0" u="none" strike="noStrike" dirty="0">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dirty="0">
                          <a:effectLst/>
                        </a:rPr>
                        <a:t>4.817.577,90</a:t>
                      </a:r>
                      <a:endParaRPr lang="en-US" sz="1100" b="1"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938938650"/>
                  </a:ext>
                </a:extLst>
              </a:tr>
              <a:tr h="225804">
                <a:tc>
                  <a:txBody>
                    <a:bodyPr/>
                    <a:lstStyle/>
                    <a:p>
                      <a:pPr algn="l" fontAlgn="b"/>
                      <a:r>
                        <a:rPr lang="en-US" sz="1100" u="none" strike="noStrike" dirty="0">
                          <a:effectLst/>
                        </a:rPr>
                        <a:t>EXPORTACIONES EN USD$</a:t>
                      </a:r>
                      <a:endParaRPr lang="en-US" sz="1100" b="1" i="0" u="none" strike="noStrike" dirty="0">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4.897.830,88</a:t>
                      </a:r>
                      <a:endParaRPr lang="en-US" sz="1100" b="1"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dirty="0">
                          <a:effectLst/>
                        </a:rPr>
                        <a:t>4.722.003,61</a:t>
                      </a:r>
                      <a:endParaRPr lang="en-US" sz="1100" b="1"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819732900"/>
                  </a:ext>
                </a:extLst>
              </a:tr>
            </a:tbl>
          </a:graphicData>
        </a:graphic>
      </p:graphicFrame>
      <p:graphicFrame>
        <p:nvGraphicFramePr>
          <p:cNvPr id="10" name="2 Gráfico" title="VENTAS 2015"/>
          <p:cNvGraphicFramePr>
            <a:graphicFrameLocks/>
          </p:cNvGraphicFramePr>
          <p:nvPr>
            <p:extLst>
              <p:ext uri="{D42A27DB-BD31-4B8C-83A1-F6EECF244321}">
                <p14:modId xmlns:p14="http://schemas.microsoft.com/office/powerpoint/2010/main" val="486368930"/>
              </p:ext>
            </p:extLst>
          </p:nvPr>
        </p:nvGraphicFramePr>
        <p:xfrm>
          <a:off x="6596601" y="342366"/>
          <a:ext cx="5443994" cy="486484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542894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graphicFrame>
        <p:nvGraphicFramePr>
          <p:cNvPr id="5" name="2 Gráfico"/>
          <p:cNvGraphicFramePr>
            <a:graphicFrameLocks/>
          </p:cNvGraphicFramePr>
          <p:nvPr>
            <p:extLst>
              <p:ext uri="{D42A27DB-BD31-4B8C-83A1-F6EECF244321}">
                <p14:modId xmlns:p14="http://schemas.microsoft.com/office/powerpoint/2010/main" val="1938428255"/>
              </p:ext>
            </p:extLst>
          </p:nvPr>
        </p:nvGraphicFramePr>
        <p:xfrm>
          <a:off x="2678881" y="168766"/>
          <a:ext cx="7052235" cy="580084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302202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6" name="Pentágono 5"/>
          <p:cNvSpPr/>
          <p:nvPr/>
        </p:nvSpPr>
        <p:spPr>
          <a:xfrm>
            <a:off x="262667" y="275696"/>
            <a:ext cx="2008344"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spcBef>
                <a:spcPts val="1000"/>
              </a:spcBef>
              <a:spcAft>
                <a:spcPts val="0"/>
              </a:spcAft>
            </a:pPr>
            <a:r>
              <a:rPr lang="es-EC" sz="1400" b="1" dirty="0" smtClean="0">
                <a:solidFill>
                  <a:srgbClr val="000000"/>
                </a:solidFill>
                <a:latin typeface="Arial" panose="020B0604020202020204" pitchFamily="34" charset="0"/>
                <a:ea typeface="Arial" panose="020B0604020202020204" pitchFamily="34" charset="0"/>
                <a:cs typeface="Arial" panose="020B0604020202020204" pitchFamily="34" charset="0"/>
              </a:rPr>
              <a:t>COSTO - BENEFICIO EXPORTACIÓN DIRECTA</a:t>
            </a:r>
            <a:endParaRPr lang="en-US" sz="1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3889152" y="306185"/>
            <a:ext cx="4207049" cy="369332"/>
          </a:xfrm>
          <a:prstGeom prst="rect">
            <a:avLst/>
          </a:prstGeom>
        </p:spPr>
        <p:txBody>
          <a:bodyPr wrap="none">
            <a:spAutoFit/>
          </a:bodyPr>
          <a:lstStyle/>
          <a:p>
            <a:pPr>
              <a:spcBef>
                <a:spcPts val="1000"/>
              </a:spcBef>
              <a:spcAft>
                <a:spcPts val="0"/>
              </a:spcAft>
            </a:pPr>
            <a:r>
              <a:rPr lang="es-EC" b="1" dirty="0">
                <a:solidFill>
                  <a:srgbClr val="000000"/>
                </a:solidFill>
                <a:latin typeface="Arial" panose="020B0604020202020204" pitchFamily="34" charset="0"/>
                <a:ea typeface="Arial" panose="020B0604020202020204" pitchFamily="34" charset="0"/>
                <a:cs typeface="Arial" panose="020B0604020202020204" pitchFamily="34" charset="0"/>
              </a:rPr>
              <a:t>EXPORTACIÓN </a:t>
            </a:r>
            <a:r>
              <a:rPr lang="es-EC" b="1" dirty="0" smtClean="0">
                <a:solidFill>
                  <a:srgbClr val="000000"/>
                </a:solidFill>
                <a:latin typeface="Arial" panose="020B0604020202020204" pitchFamily="34" charset="0"/>
                <a:ea typeface="Arial" panose="020B0604020202020204" pitchFamily="34" charset="0"/>
                <a:cs typeface="Arial" panose="020B0604020202020204" pitchFamily="34" charset="0"/>
              </a:rPr>
              <a:t>DIRECTA CON EEUU</a:t>
            </a:r>
            <a:endParaRPr lang="en-US"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507082646"/>
              </p:ext>
            </p:extLst>
          </p:nvPr>
        </p:nvGraphicFramePr>
        <p:xfrm>
          <a:off x="6628190" y="1386049"/>
          <a:ext cx="4475237" cy="1734976"/>
        </p:xfrm>
        <a:graphic>
          <a:graphicData uri="http://schemas.openxmlformats.org/drawingml/2006/table">
            <a:tbl>
              <a:tblPr firstRow="1" firstCol="1" bandRow="1">
                <a:tableStyleId>{9D7B26C5-4107-4FEC-AEDC-1716B250A1EF}</a:tableStyleId>
              </a:tblPr>
              <a:tblGrid>
                <a:gridCol w="866175">
                  <a:extLst>
                    <a:ext uri="{9D8B030D-6E8A-4147-A177-3AD203B41FA5}">
                      <a16:colId xmlns:a16="http://schemas.microsoft.com/office/drawing/2014/main" val="1560533806"/>
                    </a:ext>
                  </a:extLst>
                </a:gridCol>
                <a:gridCol w="1270896">
                  <a:extLst>
                    <a:ext uri="{9D8B030D-6E8A-4147-A177-3AD203B41FA5}">
                      <a16:colId xmlns:a16="http://schemas.microsoft.com/office/drawing/2014/main" val="2108003792"/>
                    </a:ext>
                  </a:extLst>
                </a:gridCol>
                <a:gridCol w="1220749">
                  <a:extLst>
                    <a:ext uri="{9D8B030D-6E8A-4147-A177-3AD203B41FA5}">
                      <a16:colId xmlns:a16="http://schemas.microsoft.com/office/drawing/2014/main" val="1638496509"/>
                    </a:ext>
                  </a:extLst>
                </a:gridCol>
                <a:gridCol w="1117417">
                  <a:extLst>
                    <a:ext uri="{9D8B030D-6E8A-4147-A177-3AD203B41FA5}">
                      <a16:colId xmlns:a16="http://schemas.microsoft.com/office/drawing/2014/main" val="87813870"/>
                    </a:ext>
                  </a:extLst>
                </a:gridCol>
              </a:tblGrid>
              <a:tr h="361748">
                <a:tc>
                  <a:txBody>
                    <a:bodyPr/>
                    <a:lstStyle/>
                    <a:p>
                      <a:pPr marL="0" algn="r" defTabSz="914400" rtl="0" eaLnBrk="1" latinLnBrk="0" hangingPunct="1">
                        <a:lnSpc>
                          <a:spcPct val="115000"/>
                        </a:lnSpc>
                        <a:spcAft>
                          <a:spcPts val="0"/>
                        </a:spcAft>
                      </a:pPr>
                      <a:r>
                        <a:rPr lang="es-EC" sz="1200" kern="1200" dirty="0">
                          <a:effectLst/>
                        </a:rPr>
                        <a:t>CUENTAS </a:t>
                      </a:r>
                      <a:endParaRPr lang="en-US" sz="1200" kern="1200" dirty="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a:effectLst/>
                        </a:rPr>
                        <a:t>FOB 2018</a:t>
                      </a:r>
                      <a:endParaRPr lang="en-US" sz="1200" kern="120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dirty="0">
                          <a:effectLst/>
                        </a:rPr>
                        <a:t>FOB 2019</a:t>
                      </a:r>
                      <a:endParaRPr lang="en-US" sz="1200" kern="1200" dirty="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a:effectLst/>
                        </a:rPr>
                        <a:t>FOB 2020</a:t>
                      </a:r>
                      <a:endParaRPr lang="en-US" sz="1200" kern="1200">
                        <a:solidFill>
                          <a:sysClr val="windowText" lastClr="000000"/>
                        </a:solidFill>
                        <a:effectLst/>
                        <a:latin typeface="+mn-lt"/>
                        <a:ea typeface="+mn-ea"/>
                        <a:cs typeface="+mn-cs"/>
                      </a:endParaRPr>
                    </a:p>
                  </a:txBody>
                  <a:tcPr marL="68580" marR="68580" marT="0" marB="0"/>
                </a:tc>
                <a:extLst>
                  <a:ext uri="{0D108BD9-81ED-4DB2-BD59-A6C34878D82A}">
                    <a16:rowId xmlns:a16="http://schemas.microsoft.com/office/drawing/2014/main" val="488290639"/>
                  </a:ext>
                </a:extLst>
              </a:tr>
              <a:tr h="649732">
                <a:tc>
                  <a:txBody>
                    <a:bodyPr/>
                    <a:lstStyle/>
                    <a:p>
                      <a:pPr marL="0" algn="r" defTabSz="914400" rtl="0" eaLnBrk="1" latinLnBrk="0" hangingPunct="1">
                        <a:lnSpc>
                          <a:spcPct val="115000"/>
                        </a:lnSpc>
                        <a:spcAft>
                          <a:spcPts val="0"/>
                        </a:spcAft>
                      </a:pPr>
                      <a:r>
                        <a:rPr lang="es-EC" sz="1200" kern="1200" dirty="0">
                          <a:effectLst/>
                        </a:rPr>
                        <a:t>Ventas (Ingresos) </a:t>
                      </a:r>
                      <a:endParaRPr lang="en-US" sz="1200" kern="1200" dirty="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dirty="0">
                          <a:effectLst/>
                        </a:rPr>
                        <a:t> 2.675.785,67 </a:t>
                      </a:r>
                      <a:endParaRPr lang="en-US" sz="1200" kern="1200" dirty="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a:effectLst/>
                        </a:rPr>
                        <a:t> 2.836.332,81 </a:t>
                      </a:r>
                      <a:endParaRPr lang="en-US" sz="1200" kern="120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dirty="0">
                          <a:effectLst/>
                        </a:rPr>
                        <a:t> 3.006.512,77 </a:t>
                      </a:r>
                      <a:endParaRPr lang="en-US" sz="1200" kern="1200" dirty="0">
                        <a:solidFill>
                          <a:sysClr val="windowText" lastClr="000000"/>
                        </a:solidFill>
                        <a:effectLst/>
                        <a:latin typeface="+mn-lt"/>
                        <a:ea typeface="+mn-ea"/>
                        <a:cs typeface="+mn-cs"/>
                      </a:endParaRPr>
                    </a:p>
                  </a:txBody>
                  <a:tcPr marL="68580" marR="68580" marT="0" marB="0"/>
                </a:tc>
                <a:extLst>
                  <a:ext uri="{0D108BD9-81ED-4DB2-BD59-A6C34878D82A}">
                    <a16:rowId xmlns:a16="http://schemas.microsoft.com/office/drawing/2014/main" val="1881492353"/>
                  </a:ext>
                </a:extLst>
              </a:tr>
              <a:tr h="361748">
                <a:tc>
                  <a:txBody>
                    <a:bodyPr/>
                    <a:lstStyle/>
                    <a:p>
                      <a:pPr marL="0" algn="r" defTabSz="914400" rtl="0" eaLnBrk="1" latinLnBrk="0" hangingPunct="1">
                        <a:lnSpc>
                          <a:spcPct val="115000"/>
                        </a:lnSpc>
                        <a:spcAft>
                          <a:spcPts val="0"/>
                        </a:spcAft>
                      </a:pPr>
                      <a:r>
                        <a:rPr lang="es-EC" sz="1200" kern="1200">
                          <a:effectLst/>
                        </a:rPr>
                        <a:t>Costos </a:t>
                      </a:r>
                      <a:endParaRPr lang="en-US" sz="1200" kern="120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dirty="0">
                          <a:effectLst/>
                        </a:rPr>
                        <a:t> 1.846.292,11 </a:t>
                      </a:r>
                      <a:endParaRPr lang="en-US" sz="1200" kern="1200" dirty="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dirty="0">
                          <a:effectLst/>
                        </a:rPr>
                        <a:t> 1.957.069,64 </a:t>
                      </a:r>
                      <a:endParaRPr lang="en-US" sz="1200" kern="1200" dirty="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a:effectLst/>
                        </a:rPr>
                        <a:t> 2.074.493,81 </a:t>
                      </a:r>
                      <a:endParaRPr lang="en-US" sz="1200" kern="1200">
                        <a:solidFill>
                          <a:sysClr val="windowText" lastClr="000000"/>
                        </a:solidFill>
                        <a:effectLst/>
                        <a:latin typeface="+mn-lt"/>
                        <a:ea typeface="+mn-ea"/>
                        <a:cs typeface="+mn-cs"/>
                      </a:endParaRPr>
                    </a:p>
                  </a:txBody>
                  <a:tcPr marL="68580" marR="68580" marT="0" marB="0"/>
                </a:tc>
                <a:extLst>
                  <a:ext uri="{0D108BD9-81ED-4DB2-BD59-A6C34878D82A}">
                    <a16:rowId xmlns:a16="http://schemas.microsoft.com/office/drawing/2014/main" val="1455928880"/>
                  </a:ext>
                </a:extLst>
              </a:tr>
              <a:tr h="361748">
                <a:tc>
                  <a:txBody>
                    <a:bodyPr/>
                    <a:lstStyle/>
                    <a:p>
                      <a:pPr marL="0" algn="r" defTabSz="914400" rtl="0" eaLnBrk="1" latinLnBrk="0" hangingPunct="1">
                        <a:lnSpc>
                          <a:spcPct val="115000"/>
                        </a:lnSpc>
                        <a:spcAft>
                          <a:spcPts val="0"/>
                        </a:spcAft>
                      </a:pPr>
                      <a:r>
                        <a:rPr lang="es-EC" sz="1200" kern="1200" dirty="0" smtClean="0">
                          <a:effectLst/>
                        </a:rPr>
                        <a:t>VAN </a:t>
                      </a:r>
                      <a:r>
                        <a:rPr lang="es-EC" sz="1200" kern="1200" dirty="0">
                          <a:effectLst/>
                        </a:rPr>
                        <a:t>%</a:t>
                      </a:r>
                      <a:endParaRPr lang="en-US" sz="1200" kern="1200" dirty="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a:effectLst/>
                        </a:rPr>
                        <a:t>6%</a:t>
                      </a:r>
                      <a:endParaRPr lang="en-US" sz="1200" kern="120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dirty="0">
                          <a:effectLst/>
                        </a:rPr>
                        <a:t>6%</a:t>
                      </a:r>
                      <a:endParaRPr lang="en-US" sz="1200" kern="1200" dirty="0">
                        <a:solidFill>
                          <a:sysClr val="windowText" lastClr="000000"/>
                        </a:solidFill>
                        <a:effectLst/>
                        <a:latin typeface="+mn-lt"/>
                        <a:ea typeface="+mn-ea"/>
                        <a:cs typeface="+mn-cs"/>
                      </a:endParaRPr>
                    </a:p>
                  </a:txBody>
                  <a:tcPr marL="68580" marR="68580" marT="0" marB="0"/>
                </a:tc>
                <a:tc>
                  <a:txBody>
                    <a:bodyPr/>
                    <a:lstStyle/>
                    <a:p>
                      <a:pPr marL="0" algn="r" defTabSz="914400" rtl="0" eaLnBrk="1" latinLnBrk="0" hangingPunct="1">
                        <a:lnSpc>
                          <a:spcPct val="115000"/>
                        </a:lnSpc>
                        <a:spcAft>
                          <a:spcPts val="0"/>
                        </a:spcAft>
                      </a:pPr>
                      <a:r>
                        <a:rPr lang="es-EC" sz="1200" kern="1200" dirty="0">
                          <a:effectLst/>
                        </a:rPr>
                        <a:t>6%</a:t>
                      </a:r>
                      <a:endParaRPr lang="en-US" sz="1200" kern="1200" dirty="0">
                        <a:solidFill>
                          <a:sysClr val="windowText" lastClr="000000"/>
                        </a:solidFill>
                        <a:effectLst/>
                        <a:latin typeface="+mn-lt"/>
                        <a:ea typeface="+mn-ea"/>
                        <a:cs typeface="+mn-cs"/>
                      </a:endParaRPr>
                    </a:p>
                  </a:txBody>
                  <a:tcPr marL="68580" marR="68580" marT="0" marB="0"/>
                </a:tc>
                <a:extLst>
                  <a:ext uri="{0D108BD9-81ED-4DB2-BD59-A6C34878D82A}">
                    <a16:rowId xmlns:a16="http://schemas.microsoft.com/office/drawing/2014/main" val="2319000150"/>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741840178"/>
              </p:ext>
            </p:extLst>
          </p:nvPr>
        </p:nvGraphicFramePr>
        <p:xfrm>
          <a:off x="909562" y="3659949"/>
          <a:ext cx="4765524" cy="2368317"/>
        </p:xfrm>
        <a:graphic>
          <a:graphicData uri="http://schemas.openxmlformats.org/drawingml/2006/table">
            <a:tbl>
              <a:tblPr firstRow="1" firstCol="1" bandRow="1">
                <a:tableStyleId>{9D7B26C5-4107-4FEC-AEDC-1716B250A1EF}</a:tableStyleId>
              </a:tblPr>
              <a:tblGrid>
                <a:gridCol w="2367038">
                  <a:extLst>
                    <a:ext uri="{9D8B030D-6E8A-4147-A177-3AD203B41FA5}">
                      <a16:colId xmlns:a16="http://schemas.microsoft.com/office/drawing/2014/main" val="488247306"/>
                    </a:ext>
                  </a:extLst>
                </a:gridCol>
                <a:gridCol w="2398486">
                  <a:extLst>
                    <a:ext uri="{9D8B030D-6E8A-4147-A177-3AD203B41FA5}">
                      <a16:colId xmlns:a16="http://schemas.microsoft.com/office/drawing/2014/main" val="895992518"/>
                    </a:ext>
                  </a:extLst>
                </a:gridCol>
              </a:tblGrid>
              <a:tr h="338331">
                <a:tc>
                  <a:txBody>
                    <a:bodyPr/>
                    <a:lstStyle/>
                    <a:p>
                      <a:pPr algn="ctr">
                        <a:lnSpc>
                          <a:spcPct val="115000"/>
                        </a:lnSpc>
                        <a:spcAft>
                          <a:spcPts val="0"/>
                        </a:spcAft>
                      </a:pPr>
                      <a:r>
                        <a:rPr lang="es-EC" sz="1400" dirty="0">
                          <a:effectLst/>
                        </a:rPr>
                        <a:t>DIMENSIÓN</a:t>
                      </a:r>
                      <a:endParaRPr lang="en-US" sz="14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a:effectLst/>
                        </a:rPr>
                        <a:t>VALORES</a:t>
                      </a:r>
                      <a:endParaRPr lang="en-US" sz="14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80553435"/>
                  </a:ext>
                </a:extLst>
              </a:tr>
              <a:tr h="338331">
                <a:tc>
                  <a:txBody>
                    <a:bodyPr/>
                    <a:lstStyle/>
                    <a:p>
                      <a:pPr>
                        <a:lnSpc>
                          <a:spcPct val="115000"/>
                        </a:lnSpc>
                        <a:spcAft>
                          <a:spcPts val="0"/>
                        </a:spcAft>
                      </a:pPr>
                      <a:r>
                        <a:rPr lang="es-EC" sz="1400">
                          <a:effectLst/>
                        </a:rPr>
                        <a:t>VAN Ventas (2015 - 2017)</a:t>
                      </a:r>
                      <a:endParaRPr lang="en-US" sz="14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400" dirty="0">
                          <a:effectLst/>
                        </a:rPr>
                        <a:t>$6.991.066,24</a:t>
                      </a:r>
                      <a:endParaRPr lang="en-US" sz="14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2802319"/>
                  </a:ext>
                </a:extLst>
              </a:tr>
              <a:tr h="338331">
                <a:tc>
                  <a:txBody>
                    <a:bodyPr/>
                    <a:lstStyle/>
                    <a:p>
                      <a:pPr>
                        <a:lnSpc>
                          <a:spcPct val="115000"/>
                        </a:lnSpc>
                        <a:spcAft>
                          <a:spcPts val="0"/>
                        </a:spcAft>
                      </a:pPr>
                      <a:r>
                        <a:rPr lang="es-EC" sz="1400">
                          <a:effectLst/>
                        </a:rPr>
                        <a:t>VAN Ventas P. (2018 - 2020)</a:t>
                      </a:r>
                      <a:endParaRPr lang="en-US" sz="14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400">
                          <a:effectLst/>
                        </a:rPr>
                        <a:t>$8.063.815,23</a:t>
                      </a:r>
                      <a:endParaRPr lang="en-US" sz="14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9800848"/>
                  </a:ext>
                </a:extLst>
              </a:tr>
              <a:tr h="338331">
                <a:tc>
                  <a:txBody>
                    <a:bodyPr/>
                    <a:lstStyle/>
                    <a:p>
                      <a:pPr>
                        <a:lnSpc>
                          <a:spcPct val="115000"/>
                        </a:lnSpc>
                        <a:spcAft>
                          <a:spcPts val="0"/>
                        </a:spcAft>
                      </a:pPr>
                      <a:r>
                        <a:rPr lang="es-EC" sz="1400" dirty="0">
                          <a:effectLst/>
                        </a:rPr>
                        <a:t>Costos (2015 - 2017)</a:t>
                      </a:r>
                      <a:endParaRPr lang="en-US" sz="14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400">
                          <a:effectLst/>
                        </a:rPr>
                        <a:t>$4.963.657,03</a:t>
                      </a:r>
                      <a:endParaRPr lang="en-US" sz="14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50505957"/>
                  </a:ext>
                </a:extLst>
              </a:tr>
              <a:tr h="338331">
                <a:tc>
                  <a:txBody>
                    <a:bodyPr/>
                    <a:lstStyle/>
                    <a:p>
                      <a:pPr>
                        <a:lnSpc>
                          <a:spcPct val="115000"/>
                        </a:lnSpc>
                        <a:spcAft>
                          <a:spcPts val="0"/>
                        </a:spcAft>
                      </a:pPr>
                      <a:r>
                        <a:rPr lang="es-EC" sz="1400">
                          <a:effectLst/>
                        </a:rPr>
                        <a:t>Costos (2018 - 2020)</a:t>
                      </a:r>
                      <a:endParaRPr lang="en-US" sz="14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400">
                          <a:effectLst/>
                        </a:rPr>
                        <a:t>$5.564.032,51</a:t>
                      </a:r>
                      <a:endParaRPr lang="en-US" sz="14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593359"/>
                  </a:ext>
                </a:extLst>
              </a:tr>
              <a:tr h="338331">
                <a:tc>
                  <a:txBody>
                    <a:bodyPr/>
                    <a:lstStyle/>
                    <a:p>
                      <a:pPr>
                        <a:lnSpc>
                          <a:spcPct val="115000"/>
                        </a:lnSpc>
                        <a:spcAft>
                          <a:spcPts val="0"/>
                        </a:spcAft>
                      </a:pPr>
                      <a:r>
                        <a:rPr lang="es-EC" sz="1400" dirty="0" smtClean="0">
                          <a:effectLst/>
                        </a:rPr>
                        <a:t>C/B</a:t>
                      </a:r>
                      <a:endParaRPr lang="en-US" sz="14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400">
                          <a:effectLst/>
                        </a:rPr>
                        <a:t> 1,41 </a:t>
                      </a:r>
                      <a:endParaRPr lang="en-US" sz="14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20702065"/>
                  </a:ext>
                </a:extLst>
              </a:tr>
              <a:tr h="338331">
                <a:tc>
                  <a:txBody>
                    <a:bodyPr/>
                    <a:lstStyle/>
                    <a:p>
                      <a:pPr algn="ctr">
                        <a:lnSpc>
                          <a:spcPct val="115000"/>
                        </a:lnSpc>
                        <a:spcAft>
                          <a:spcPts val="0"/>
                        </a:spcAft>
                      </a:pPr>
                      <a:r>
                        <a:rPr lang="es-EC" sz="1400" dirty="0" smtClean="0">
                          <a:effectLst/>
                        </a:rPr>
                        <a:t>C/B</a:t>
                      </a:r>
                      <a:endParaRPr lang="en-US" sz="14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a:effectLst/>
                        </a:rPr>
                        <a:t>1,45</a:t>
                      </a:r>
                      <a:endParaRPr lang="en-US" sz="14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15101245"/>
                  </a:ext>
                </a:extLst>
              </a:tr>
            </a:tbl>
          </a:graphicData>
        </a:graphic>
      </p:graphicFrame>
      <p:sp>
        <p:nvSpPr>
          <p:cNvPr id="11" name="Rectangle 1"/>
          <p:cNvSpPr>
            <a:spLocks noChangeArrowheads="1"/>
          </p:cNvSpPr>
          <p:nvPr/>
        </p:nvSpPr>
        <p:spPr bwMode="auto">
          <a:xfrm>
            <a:off x="1096963" y="3121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a 4"/>
          <p:cNvGraphicFramePr>
            <a:graphicFrameLocks noGrp="1"/>
          </p:cNvGraphicFramePr>
          <p:nvPr>
            <p:extLst>
              <p:ext uri="{D42A27DB-BD31-4B8C-83A1-F6EECF244321}">
                <p14:modId xmlns:p14="http://schemas.microsoft.com/office/powerpoint/2010/main" val="512939457"/>
              </p:ext>
            </p:extLst>
          </p:nvPr>
        </p:nvGraphicFramePr>
        <p:xfrm>
          <a:off x="545417" y="1386049"/>
          <a:ext cx="4616156" cy="1734976"/>
        </p:xfrm>
        <a:graphic>
          <a:graphicData uri="http://schemas.openxmlformats.org/drawingml/2006/table">
            <a:tbl>
              <a:tblPr firstRow="1" firstCol="1" bandRow="1">
                <a:tableStyleId>{9D7B26C5-4107-4FEC-AEDC-1716B250A1EF}</a:tableStyleId>
              </a:tblPr>
              <a:tblGrid>
                <a:gridCol w="1154039">
                  <a:extLst>
                    <a:ext uri="{9D8B030D-6E8A-4147-A177-3AD203B41FA5}">
                      <a16:colId xmlns:a16="http://schemas.microsoft.com/office/drawing/2014/main" val="147108861"/>
                    </a:ext>
                  </a:extLst>
                </a:gridCol>
                <a:gridCol w="1154039">
                  <a:extLst>
                    <a:ext uri="{9D8B030D-6E8A-4147-A177-3AD203B41FA5}">
                      <a16:colId xmlns:a16="http://schemas.microsoft.com/office/drawing/2014/main" val="3217875786"/>
                    </a:ext>
                  </a:extLst>
                </a:gridCol>
                <a:gridCol w="1154039">
                  <a:extLst>
                    <a:ext uri="{9D8B030D-6E8A-4147-A177-3AD203B41FA5}">
                      <a16:colId xmlns:a16="http://schemas.microsoft.com/office/drawing/2014/main" val="3746777471"/>
                    </a:ext>
                  </a:extLst>
                </a:gridCol>
                <a:gridCol w="1154039">
                  <a:extLst>
                    <a:ext uri="{9D8B030D-6E8A-4147-A177-3AD203B41FA5}">
                      <a16:colId xmlns:a16="http://schemas.microsoft.com/office/drawing/2014/main" val="3749787447"/>
                    </a:ext>
                  </a:extLst>
                </a:gridCol>
              </a:tblGrid>
              <a:tr h="433744">
                <a:tc>
                  <a:txBody>
                    <a:bodyPr/>
                    <a:lstStyle/>
                    <a:p>
                      <a:pPr>
                        <a:lnSpc>
                          <a:spcPct val="115000"/>
                        </a:lnSpc>
                        <a:spcAft>
                          <a:spcPts val="0"/>
                        </a:spcAft>
                      </a:pPr>
                      <a:r>
                        <a:rPr lang="es-EC" sz="1200">
                          <a:effectLst/>
                        </a:rPr>
                        <a:t>CUENTAS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FOB 2015</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FOB 2016</a:t>
                      </a:r>
                      <a:endParaRPr lang="en-US" sz="11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FOB 2017</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73355390"/>
                  </a:ext>
                </a:extLst>
              </a:tr>
              <a:tr h="433744">
                <a:tc>
                  <a:txBody>
                    <a:bodyPr/>
                    <a:lstStyle/>
                    <a:p>
                      <a:pPr>
                        <a:lnSpc>
                          <a:spcPct val="115000"/>
                        </a:lnSpc>
                        <a:spcAft>
                          <a:spcPts val="0"/>
                        </a:spcAft>
                      </a:pPr>
                      <a:r>
                        <a:rPr lang="es-EC" sz="1200">
                          <a:effectLst/>
                        </a:rPr>
                        <a:t>Ventas (Ingresos)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rPr>
                        <a:t> 2.389.611,74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rPr>
                        <a:t> 2.467.334,00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rPr>
                        <a:t> 2.524.326,10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00176539"/>
                  </a:ext>
                </a:extLst>
              </a:tr>
              <a:tr h="433744">
                <a:tc>
                  <a:txBody>
                    <a:bodyPr/>
                    <a:lstStyle/>
                    <a:p>
                      <a:pPr>
                        <a:lnSpc>
                          <a:spcPct val="115000"/>
                        </a:lnSpc>
                        <a:spcAft>
                          <a:spcPts val="0"/>
                        </a:spcAft>
                      </a:pPr>
                      <a:r>
                        <a:rPr lang="es-EC" sz="1200">
                          <a:effectLst/>
                        </a:rPr>
                        <a:t>Costos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rPr>
                        <a:t> 1.696.624,34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rPr>
                        <a:t> 1.751.807,14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rPr>
                        <a:t> 1.792.271,53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6488033"/>
                  </a:ext>
                </a:extLst>
              </a:tr>
              <a:tr h="433744">
                <a:tc>
                  <a:txBody>
                    <a:bodyPr/>
                    <a:lstStyle/>
                    <a:p>
                      <a:pPr>
                        <a:lnSpc>
                          <a:spcPct val="115000"/>
                        </a:lnSpc>
                        <a:spcAft>
                          <a:spcPts val="0"/>
                        </a:spcAft>
                      </a:pPr>
                      <a:r>
                        <a:rPr lang="es-EC" sz="1200">
                          <a:effectLst/>
                        </a:rPr>
                        <a:t>VAN %</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a:effectLst/>
                        </a:rPr>
                        <a:t>4%</a:t>
                      </a:r>
                      <a:endParaRPr lang="en-US" sz="110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a:effectLst/>
                        </a:rPr>
                        <a:t>4%</a:t>
                      </a:r>
                      <a:endParaRPr lang="en-US" sz="11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200" dirty="0" smtClean="0">
                          <a:effectLst/>
                        </a:rPr>
                        <a:t>4%</a:t>
                      </a:r>
                      <a:endParaRPr lang="en-US" sz="11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33017860"/>
                  </a:ext>
                </a:extLst>
              </a:tr>
            </a:tbl>
          </a:graphicData>
        </a:graphic>
      </p:graphicFrame>
      <p:sp>
        <p:nvSpPr>
          <p:cNvPr id="12" name="Rectángulo 11"/>
          <p:cNvSpPr/>
          <p:nvPr/>
        </p:nvSpPr>
        <p:spPr>
          <a:xfrm>
            <a:off x="6294362" y="3296407"/>
            <a:ext cx="5326743" cy="2983766"/>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449580" algn="just">
              <a:lnSpc>
                <a:spcPct val="150000"/>
              </a:lnSpc>
              <a:spcAft>
                <a:spcPts val="0"/>
              </a:spcAft>
            </a:pPr>
            <a:r>
              <a:rPr lang="es-EC" sz="1150" dirty="0" smtClean="0">
                <a:latin typeface="Arial" panose="020B0604020202020204" pitchFamily="34" charset="0"/>
                <a:ea typeface="Arial" panose="020B0604020202020204" pitchFamily="34" charset="0"/>
                <a:cs typeface="Times New Roman" panose="02020603050405020304" pitchFamily="18" charset="0"/>
              </a:rPr>
              <a:t>En el periodo 2015 – 2017 el crecimiento de las ventas se establece en 4% anual, con lo que se obtiene un VAN de ingresos de $ 6.991.066 y un VAN de costos de $4.963.657,03, dando como resultado un C/B de 1,41, que al ser mayor a 1, demuestra que la empresa está generando rendimientos importantes. </a:t>
            </a:r>
          </a:p>
          <a:p>
            <a:pPr indent="449580" algn="just">
              <a:lnSpc>
                <a:spcPct val="150000"/>
              </a:lnSpc>
              <a:spcAft>
                <a:spcPts val="0"/>
              </a:spcAft>
            </a:pPr>
            <a:r>
              <a:rPr lang="es-EC" sz="1150" dirty="0" smtClean="0">
                <a:latin typeface="Arial" panose="020B0604020202020204" pitchFamily="34" charset="0"/>
                <a:ea typeface="Arial" panose="020B0604020202020204" pitchFamily="34" charset="0"/>
                <a:cs typeface="Times New Roman" panose="02020603050405020304" pitchFamily="18" charset="0"/>
              </a:rPr>
              <a:t>Por otra parte, los valores proyectados para el periodo 2018 – 2020, se tiene un VAN de ingresos de </a:t>
            </a:r>
            <a:r>
              <a:rPr lang="es-EC" sz="1150" dirty="0" smtClean="0">
                <a:latin typeface="Arial" panose="020B0604020202020204" pitchFamily="34" charset="0"/>
                <a:ea typeface="Times New Roman" panose="02020603050405020304" pitchFamily="18" charset="0"/>
                <a:cs typeface="Times New Roman" panose="02020603050405020304" pitchFamily="18" charset="0"/>
              </a:rPr>
              <a:t>$8.063.815,23, es decir un 6% más que el periodo 2015 – 2017, debido a la integración en la cadena de distribución de </a:t>
            </a:r>
            <a:r>
              <a:rPr lang="es-EC" sz="1150" dirty="0" err="1" smtClean="0">
                <a:latin typeface="Arial" panose="020B0604020202020204" pitchFamily="34" charset="0"/>
                <a:ea typeface="Times New Roman" panose="02020603050405020304" pitchFamily="18" charset="0"/>
                <a:cs typeface="Times New Roman" panose="02020603050405020304" pitchFamily="18" charset="0"/>
              </a:rPr>
              <a:t>Whole</a:t>
            </a:r>
            <a:r>
              <a:rPr lang="es-EC" sz="1150" dirty="0" smtClean="0">
                <a:latin typeface="Arial" panose="020B0604020202020204" pitchFamily="34" charset="0"/>
                <a:ea typeface="Times New Roman" panose="02020603050405020304" pitchFamily="18" charset="0"/>
                <a:cs typeface="Times New Roman" panose="02020603050405020304" pitchFamily="18" charset="0"/>
              </a:rPr>
              <a:t> </a:t>
            </a:r>
            <a:r>
              <a:rPr lang="es-EC" sz="1150" dirty="0" err="1" smtClean="0">
                <a:latin typeface="Arial" panose="020B0604020202020204" pitchFamily="34" charset="0"/>
                <a:ea typeface="Times New Roman" panose="02020603050405020304" pitchFamily="18" charset="0"/>
                <a:cs typeface="Times New Roman" panose="02020603050405020304" pitchFamily="18" charset="0"/>
              </a:rPr>
              <a:t>Foods</a:t>
            </a:r>
            <a:r>
              <a:rPr lang="es-EC" sz="1150" dirty="0" smtClean="0">
                <a:latin typeface="Arial" panose="020B0604020202020204" pitchFamily="34" charset="0"/>
                <a:ea typeface="Times New Roman" panose="02020603050405020304" pitchFamily="18" charset="0"/>
                <a:cs typeface="Times New Roman" panose="02020603050405020304" pitchFamily="18" charset="0"/>
              </a:rPr>
              <a:t>, cuyo principal requisito es la aplicación de políticas de responsabilidad social. Con un VAN de costo que da como resultado un C/B de 1,45, un 2% mayor los beneficios obtenidos con la distribución convencional. </a:t>
            </a:r>
            <a:endParaRPr lang="en-US" sz="115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1245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4">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6">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8" name="Pentágono 5"/>
          <p:cNvSpPr/>
          <p:nvPr/>
        </p:nvSpPr>
        <p:spPr>
          <a:xfrm>
            <a:off x="150907" y="72496"/>
            <a:ext cx="2008344"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spcBef>
                <a:spcPts val="1000"/>
              </a:spcBef>
              <a:spcAft>
                <a:spcPts val="0"/>
              </a:spcAft>
            </a:pPr>
            <a:r>
              <a:rPr lang="es-EC" sz="1400" b="1" dirty="0" smtClean="0">
                <a:solidFill>
                  <a:srgbClr val="000000"/>
                </a:solidFill>
                <a:latin typeface="Arial" panose="020B0604020202020204" pitchFamily="34" charset="0"/>
                <a:ea typeface="Arial" panose="020B0604020202020204" pitchFamily="34" charset="0"/>
                <a:cs typeface="Arial" panose="020B0604020202020204" pitchFamily="34" charset="0"/>
              </a:rPr>
              <a:t>CONCLUSIONES</a:t>
            </a:r>
            <a:endParaRPr lang="en-US" sz="1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2778647700"/>
              </p:ext>
            </p:extLst>
          </p:nvPr>
        </p:nvGraphicFramePr>
        <p:xfrm>
          <a:off x="-234043" y="915619"/>
          <a:ext cx="6639923" cy="50533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Pentágono 5"/>
          <p:cNvSpPr/>
          <p:nvPr/>
        </p:nvSpPr>
        <p:spPr>
          <a:xfrm>
            <a:off x="5743986" y="72495"/>
            <a:ext cx="2372249"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spcBef>
                <a:spcPts val="1000"/>
              </a:spcBef>
              <a:spcAft>
                <a:spcPts val="0"/>
              </a:spcAft>
            </a:pPr>
            <a:r>
              <a:rPr lang="es-EC" sz="1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RECOMENDACIONES</a:t>
            </a:r>
            <a:endParaRPr lang="en-US" sz="1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0" name="Diagrama 9"/>
          <p:cNvGraphicFramePr/>
          <p:nvPr>
            <p:extLst>
              <p:ext uri="{D42A27DB-BD31-4B8C-83A1-F6EECF244321}">
                <p14:modId xmlns:p14="http://schemas.microsoft.com/office/powerpoint/2010/main" val="4008535329"/>
              </p:ext>
            </p:extLst>
          </p:nvPr>
        </p:nvGraphicFramePr>
        <p:xfrm>
          <a:off x="5684157" y="915619"/>
          <a:ext cx="6639923" cy="505338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1211446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pic>
        <p:nvPicPr>
          <p:cNvPr id="34818" name="Picture 2" descr="Resultado de imagen para gracias  formal"/>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25000"/>
                    </a14:imgEffect>
                    <a14:imgEffect>
                      <a14:colorTemperature colorTemp="112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80427" y="1018783"/>
            <a:ext cx="9213278" cy="3800553"/>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Imagen relacionad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27188" y="341775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6205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sp>
        <p:nvSpPr>
          <p:cNvPr id="2" name="Pentágono 1"/>
          <p:cNvSpPr/>
          <p:nvPr/>
        </p:nvSpPr>
        <p:spPr>
          <a:xfrm>
            <a:off x="262667" y="275696"/>
            <a:ext cx="2008344"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ANTECEDENTES</a:t>
            </a:r>
            <a:endParaRPr lang="en-US" dirty="0"/>
          </a:p>
        </p:txBody>
      </p:sp>
      <p:sp>
        <p:nvSpPr>
          <p:cNvPr id="3" name="Rectángulo 2"/>
          <p:cNvSpPr/>
          <p:nvPr/>
        </p:nvSpPr>
        <p:spPr>
          <a:xfrm>
            <a:off x="4355886" y="647529"/>
            <a:ext cx="5099264" cy="4983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Clr>
                <a:schemeClr val="accent2"/>
              </a:buClr>
              <a:buFont typeface="Wingdings" panose="05000000000000000000" pitchFamily="2" charset="2"/>
              <a:buChar char="Ø"/>
            </a:pPr>
            <a:r>
              <a:rPr lang="es-EC" sz="1900" dirty="0" smtClean="0">
                <a:solidFill>
                  <a:schemeClr val="tx1"/>
                </a:solidFill>
              </a:rPr>
              <a:t>Productos </a:t>
            </a:r>
            <a:r>
              <a:rPr lang="es-EC" sz="1900" dirty="0">
                <a:solidFill>
                  <a:schemeClr val="tx1"/>
                </a:solidFill>
              </a:rPr>
              <a:t>no </a:t>
            </a:r>
            <a:r>
              <a:rPr lang="es-EC" sz="1900" dirty="0" smtClean="0">
                <a:solidFill>
                  <a:schemeClr val="tx1"/>
                </a:solidFill>
              </a:rPr>
              <a:t>tradicionales</a:t>
            </a:r>
          </a:p>
          <a:p>
            <a:pPr marL="285750" indent="-285750" algn="just">
              <a:buClr>
                <a:srgbClr val="CC0099"/>
              </a:buClr>
              <a:buFont typeface="Wingdings" panose="05000000000000000000" pitchFamily="2" charset="2"/>
              <a:buChar char="Ø"/>
            </a:pPr>
            <a:endParaRPr lang="es-EC" sz="1900" dirty="0" smtClean="0">
              <a:solidFill>
                <a:schemeClr val="tx1"/>
              </a:solidFill>
            </a:endParaRPr>
          </a:p>
          <a:p>
            <a:pPr marL="285750" indent="-285750" algn="just">
              <a:buClr>
                <a:schemeClr val="accent2"/>
              </a:buClr>
              <a:buFont typeface="Wingdings" panose="05000000000000000000" pitchFamily="2" charset="2"/>
              <a:buChar char="Ø"/>
            </a:pPr>
            <a:r>
              <a:rPr lang="es-EC" sz="1900" dirty="0">
                <a:solidFill>
                  <a:schemeClr val="tx1"/>
                </a:solidFill>
              </a:rPr>
              <a:t>Inicios en los años 70 con La Asociación de Productores y/o Exportadores de Flores del Ecuador</a:t>
            </a:r>
            <a:endParaRPr lang="en-US" sz="1900" dirty="0">
              <a:solidFill>
                <a:schemeClr val="tx1"/>
              </a:solidFill>
            </a:endParaRPr>
          </a:p>
          <a:p>
            <a:pPr marL="285750" indent="-285750" algn="just">
              <a:buClr>
                <a:schemeClr val="accent2"/>
              </a:buClr>
              <a:buFont typeface="Wingdings" panose="05000000000000000000" pitchFamily="2" charset="2"/>
              <a:buChar char="Ø"/>
            </a:pPr>
            <a:endParaRPr lang="es-EC" sz="1900" dirty="0">
              <a:solidFill>
                <a:schemeClr val="tx1"/>
              </a:solidFill>
            </a:endParaRPr>
          </a:p>
          <a:p>
            <a:pPr marL="285750" indent="-285750" algn="just">
              <a:buClr>
                <a:schemeClr val="accent2"/>
              </a:buClr>
              <a:buFont typeface="Wingdings" panose="05000000000000000000" pitchFamily="2" charset="2"/>
              <a:buChar char="Ø"/>
            </a:pPr>
            <a:r>
              <a:rPr lang="es-EC" sz="1900" dirty="0">
                <a:solidFill>
                  <a:schemeClr val="tx1"/>
                </a:solidFill>
              </a:rPr>
              <a:t>La Industria toma impulso en los 90, con la firma de la Ley de Preferencias Arancelarias Andinas en los Estados Unidos (ATPDEA).</a:t>
            </a:r>
          </a:p>
          <a:p>
            <a:pPr marL="285750" indent="-285750" algn="just">
              <a:buClr>
                <a:schemeClr val="accent2"/>
              </a:buClr>
              <a:buFont typeface="Wingdings" panose="05000000000000000000" pitchFamily="2" charset="2"/>
              <a:buChar char="Ø"/>
            </a:pPr>
            <a:endParaRPr lang="es-EC" sz="1900" dirty="0">
              <a:solidFill>
                <a:schemeClr val="tx1"/>
              </a:solidFill>
            </a:endParaRPr>
          </a:p>
          <a:p>
            <a:pPr marL="285750" indent="-285750" algn="just">
              <a:buClr>
                <a:schemeClr val="accent2"/>
              </a:buClr>
              <a:buFont typeface="Wingdings" panose="05000000000000000000" pitchFamily="2" charset="2"/>
              <a:buChar char="Ø"/>
            </a:pPr>
            <a:r>
              <a:rPr lang="es-EC" sz="1900" dirty="0">
                <a:solidFill>
                  <a:schemeClr val="tx1"/>
                </a:solidFill>
              </a:rPr>
              <a:t>Cumplir con  estándares de calidad</a:t>
            </a:r>
          </a:p>
          <a:p>
            <a:pPr marL="285750" indent="-285750" algn="just">
              <a:buClr>
                <a:schemeClr val="accent2"/>
              </a:buClr>
              <a:buFont typeface="Wingdings" panose="05000000000000000000" pitchFamily="2" charset="2"/>
              <a:buChar char="Ø"/>
            </a:pPr>
            <a:endParaRPr lang="es-EC" sz="1900" dirty="0">
              <a:solidFill>
                <a:schemeClr val="tx1"/>
              </a:solidFill>
            </a:endParaRPr>
          </a:p>
          <a:p>
            <a:pPr marL="285750" indent="-285750" algn="just">
              <a:buClr>
                <a:schemeClr val="accent2"/>
              </a:buClr>
              <a:buFont typeface="Wingdings" panose="05000000000000000000" pitchFamily="2" charset="2"/>
              <a:buChar char="Ø"/>
            </a:pPr>
            <a:r>
              <a:rPr lang="es-EC" sz="1900" dirty="0">
                <a:solidFill>
                  <a:schemeClr val="tx1"/>
                </a:solidFill>
              </a:rPr>
              <a:t>Certificaciones </a:t>
            </a:r>
            <a:r>
              <a:rPr lang="es-EC" sz="1900" dirty="0" smtClean="0">
                <a:solidFill>
                  <a:schemeClr val="tx1"/>
                </a:solidFill>
              </a:rPr>
              <a:t>Internacionales</a:t>
            </a:r>
          </a:p>
          <a:p>
            <a:pPr marL="742950" lvl="1" indent="-285750" algn="just">
              <a:buClr>
                <a:schemeClr val="accent2"/>
              </a:buClr>
              <a:buFont typeface="Wingdings" panose="05000000000000000000" pitchFamily="2" charset="2"/>
              <a:buChar char="Ø"/>
            </a:pPr>
            <a:r>
              <a:rPr lang="es-EC" sz="1900" dirty="0" smtClean="0">
                <a:solidFill>
                  <a:schemeClr val="tx1"/>
                </a:solidFill>
              </a:rPr>
              <a:t>Responsabilidad social</a:t>
            </a:r>
            <a:endParaRPr lang="es-EC" sz="1900" dirty="0">
              <a:solidFill>
                <a:schemeClr val="tx1"/>
              </a:solidFill>
            </a:endParaRPr>
          </a:p>
          <a:p>
            <a:pPr algn="just">
              <a:buClr>
                <a:schemeClr val="accent2"/>
              </a:buClr>
            </a:pPr>
            <a:endParaRPr lang="en-US" sz="1900" dirty="0">
              <a:solidFill>
                <a:schemeClr val="tx1"/>
              </a:solidFill>
            </a:endParaRPr>
          </a:p>
        </p:txBody>
      </p:sp>
      <p:sp>
        <p:nvSpPr>
          <p:cNvPr id="4" name="Rectángulo 3"/>
          <p:cNvSpPr/>
          <p:nvPr/>
        </p:nvSpPr>
        <p:spPr>
          <a:xfrm>
            <a:off x="722293" y="1803400"/>
            <a:ext cx="3008505" cy="682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u="sng"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SECTOR FLORICOLA</a:t>
            </a:r>
            <a:endParaRPr lang="en-US" sz="3600" u="sng"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pic>
        <p:nvPicPr>
          <p:cNvPr id="3076" name="Picture 4" descr="Resultado de imagen para sector floricola"/>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l="11978" t="10630" r="14230" b="1974"/>
          <a:stretch/>
        </p:blipFill>
        <p:spPr bwMode="auto">
          <a:xfrm>
            <a:off x="804994" y="3210329"/>
            <a:ext cx="2843105" cy="217543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2" descr="http://player.slideplayer.es/75/12575327/slides/slide_4.jpg"/>
          <p:cNvPicPr>
            <a:picLocks noChangeAspect="1" noChangeArrowheads="1"/>
          </p:cNvPicPr>
          <p:nvPr/>
        </p:nvPicPr>
        <p:blipFill rotWithShape="1">
          <a:blip r:embed="rId5">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rotWithShape="1">
          <a:blip r:embed="rId7">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cxnSp>
        <p:nvCxnSpPr>
          <p:cNvPr id="9" name="Conector recto 8"/>
          <p:cNvCxnSpPr/>
          <p:nvPr/>
        </p:nvCxnSpPr>
        <p:spPr>
          <a:xfrm>
            <a:off x="4141060" y="445771"/>
            <a:ext cx="15240" cy="5323840"/>
          </a:xfrm>
          <a:prstGeom prst="line">
            <a:avLst/>
          </a:prstGeom>
          <a:ln w="19050">
            <a:solidFill>
              <a:schemeClr val="tx2">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17" name="Conector recto 16"/>
          <p:cNvCxnSpPr/>
          <p:nvPr/>
        </p:nvCxnSpPr>
        <p:spPr>
          <a:xfrm flipH="1">
            <a:off x="4072131" y="348062"/>
            <a:ext cx="714" cy="5590458"/>
          </a:xfrm>
          <a:prstGeom prst="line">
            <a:avLst/>
          </a:prstGeom>
          <a:ln w="38100">
            <a:solidFill>
              <a:schemeClr val="accent1"/>
            </a:solidFill>
          </a:ln>
        </p:spPr>
        <p:style>
          <a:lnRef idx="3">
            <a:schemeClr val="dk1"/>
          </a:lnRef>
          <a:fillRef idx="0">
            <a:schemeClr val="dk1"/>
          </a:fillRef>
          <a:effectRef idx="2">
            <a:schemeClr val="dk1"/>
          </a:effectRef>
          <a:fontRef idx="minor">
            <a:schemeClr val="tx1"/>
          </a:fontRef>
        </p:style>
      </p:cxnSp>
      <p:pic>
        <p:nvPicPr>
          <p:cNvPr id="3078" name="Picture 6" descr="Imagen relacionada"/>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14426" y="1030132"/>
            <a:ext cx="1400357" cy="10082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ATPDE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8" r="58025" b="51408"/>
          <a:stretch/>
        </p:blipFill>
        <p:spPr bwMode="auto">
          <a:xfrm>
            <a:off x="9949668" y="2485452"/>
            <a:ext cx="964937" cy="8693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Resultado de imagen para ATPDE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1" t="51665" r="57804" b="-199"/>
          <a:stretch/>
        </p:blipFill>
        <p:spPr bwMode="auto">
          <a:xfrm>
            <a:off x="11063455" y="2485452"/>
            <a:ext cx="964937" cy="86938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sultado de imagen para medio ambiente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5288" y="5339835"/>
            <a:ext cx="1120338" cy="99523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Resultado de imagen para responsabilidad socia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21488" y="4679710"/>
            <a:ext cx="1806904" cy="1258810"/>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Lst>
          </a:blip>
          <a:srcRect r="18667"/>
          <a:stretch/>
        </p:blipFill>
        <p:spPr>
          <a:xfrm>
            <a:off x="8888454" y="3925187"/>
            <a:ext cx="1781555" cy="1030797"/>
          </a:xfrm>
          <a:prstGeom prst="rect">
            <a:avLst/>
          </a:prstGeom>
        </p:spPr>
      </p:pic>
      <p:pic>
        <p:nvPicPr>
          <p:cNvPr id="32" name="Picture 20" descr="Resultado de imagen para bonches de rosas gif"/>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419876">
            <a:off x="10843844" y="3647110"/>
            <a:ext cx="1057915" cy="97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556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3" name="Picture 2" descr="Imagen relacionada"/>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7954" y="275697"/>
            <a:ext cx="11624533" cy="5570468"/>
          </a:xfrm>
          <a:prstGeom prst="rect">
            <a:avLst/>
          </a:prstGeom>
          <a:extLst>
            <a:ext uri="{909E8E84-426E-40DD-AFC4-6F175D3DCCD1}">
              <a14:hiddenFill xmlns:a14="http://schemas.microsoft.com/office/drawing/2010/main">
                <a:solidFill>
                  <a:srgbClr val="FFFFFF"/>
                </a:solidFill>
              </a14:hiddenFill>
            </a:ext>
          </a:extLst>
        </p:spPr>
      </p:pic>
      <p:pic>
        <p:nvPicPr>
          <p:cNvPr id="4" name="Picture 2" descr="http://player.slideplayer.es/75/12575327/slides/slide_4.jpg"/>
          <p:cNvPicPr>
            <a:picLocks noChangeAspect="1" noChangeArrowheads="1"/>
          </p:cNvPicPr>
          <p:nvPr/>
        </p:nvPicPr>
        <p:blipFill rotWithShape="1">
          <a:blip r:embed="rId4">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layer.slideplayer.es/75/12575327/slides/slide_4.jpg"/>
          <p:cNvPicPr>
            <a:picLocks noChangeAspect="1" noChangeArrowheads="1"/>
          </p:cNvPicPr>
          <p:nvPr/>
        </p:nvPicPr>
        <p:blipFill rotWithShape="1">
          <a:blip r:embed="rId4">
            <a:extLst>
              <a:ext uri="{28A0092B-C50C-407E-A947-70E740481C1C}">
                <a14:useLocalDpi xmlns:a14="http://schemas.microsoft.com/office/drawing/2010/main" val="0"/>
              </a:ext>
            </a:extLst>
          </a:blip>
          <a:srcRect l="172" t="87261" r="26288" b="239"/>
          <a:stretch/>
        </p:blipFill>
        <p:spPr bwMode="auto">
          <a:xfrm>
            <a:off x="0" y="6160957"/>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160957"/>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6">
            <a:extLst>
              <a:ext uri="{28A0092B-C50C-407E-A947-70E740481C1C}">
                <a14:useLocalDpi xmlns:a14="http://schemas.microsoft.com/office/drawing/2010/main" val="0"/>
              </a:ext>
            </a:extLst>
          </a:blip>
          <a:srcRect t="10499" b="10278"/>
          <a:stretch/>
        </p:blipFill>
        <p:spPr>
          <a:xfrm>
            <a:off x="10320728" y="6160957"/>
            <a:ext cx="1871272" cy="704538"/>
          </a:xfrm>
          <a:prstGeom prst="rect">
            <a:avLst/>
          </a:prstGeom>
        </p:spPr>
      </p:pic>
      <p:sp>
        <p:nvSpPr>
          <p:cNvPr id="9" name="Pentágono 8"/>
          <p:cNvSpPr/>
          <p:nvPr/>
        </p:nvSpPr>
        <p:spPr>
          <a:xfrm>
            <a:off x="262667" y="275696"/>
            <a:ext cx="2008344"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OBJETIVOS</a:t>
            </a:r>
            <a:endParaRPr lang="en-US" dirty="0"/>
          </a:p>
        </p:txBody>
      </p:sp>
      <p:sp>
        <p:nvSpPr>
          <p:cNvPr id="10" name="Rectángulo 9"/>
          <p:cNvSpPr/>
          <p:nvPr/>
        </p:nvSpPr>
        <p:spPr>
          <a:xfrm>
            <a:off x="552986" y="1011557"/>
            <a:ext cx="3910605" cy="4544834"/>
          </a:xfrm>
          <a:prstGeom prst="rect">
            <a:avLst/>
          </a:prstGeom>
        </p:spPr>
        <p:txBody>
          <a:bodyPr wrap="square">
            <a:spAutoFit/>
          </a:bodyPr>
          <a:lstStyle/>
          <a:p>
            <a:pPr lvl="1">
              <a:spcBef>
                <a:spcPts val="1000"/>
              </a:spcBef>
            </a:pPr>
            <a:r>
              <a:rPr lang="es-EC" sz="2000" b="1" u="sng" dirty="0"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OBJETIVO GENERAL</a:t>
            </a:r>
          </a:p>
          <a:p>
            <a:pPr lvl="2" algn="ctr">
              <a:spcBef>
                <a:spcPts val="1000"/>
              </a:spcBef>
              <a:spcAft>
                <a:spcPts val="0"/>
              </a:spcAft>
            </a:pPr>
            <a:endParaRPr lang="en-US" b="1" u="sng"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s-EC" b="1" dirty="0"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Analizar la influencia de políticas de Responsabilidad Social en la exportación directa de rosas para la empresa </a:t>
            </a:r>
            <a:r>
              <a:rPr lang="es-EC" b="1" dirty="0" err="1"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Sisapamba</a:t>
            </a:r>
            <a:r>
              <a:rPr lang="es-EC" b="1" dirty="0"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 Rosas &amp; Rosas para determinar un modelo de internacionalización a los supermercados en Estados Unidos de la firma WHOLEFOODS.</a:t>
            </a:r>
            <a:endParaRPr lang="en-US" b="1" dirty="0" smtClean="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5392131" y="844796"/>
            <a:ext cx="6094431" cy="5001369"/>
          </a:xfrm>
          <a:prstGeom prst="rect">
            <a:avLst/>
          </a:prstGeom>
        </p:spPr>
        <p:txBody>
          <a:bodyPr wrap="square">
            <a:spAutoFit/>
          </a:bodyPr>
          <a:lstStyle/>
          <a:p>
            <a:pPr lvl="2" algn="ctr">
              <a:spcBef>
                <a:spcPts val="1000"/>
              </a:spcBef>
              <a:spcAft>
                <a:spcPts val="0"/>
              </a:spcAft>
            </a:pPr>
            <a:r>
              <a:rPr lang="es-EC" sz="2000" b="1" u="sng" dirty="0"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OBJETIVOS ESPECÍFICOS</a:t>
            </a:r>
            <a:endParaRPr lang="en-US" sz="2000" b="1" u="sng" dirty="0"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r>
              <a:rPr lang="es-EC"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 </a:t>
            </a:r>
            <a:endParaRPr lang="en-US"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spcAft>
                <a:spcPts val="0"/>
              </a:spcAft>
              <a:buClr>
                <a:schemeClr val="accent2">
                  <a:lumMod val="75000"/>
                </a:schemeClr>
              </a:buClr>
              <a:buFont typeface="Wingdings" panose="05000000000000000000" pitchFamily="2" charset="2"/>
              <a:buChar char="Ø"/>
            </a:pPr>
            <a:r>
              <a:rPr lang="es-EC"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Analizar específicamente el actual modelo de exportación de la empresa </a:t>
            </a:r>
            <a:r>
              <a:rPr lang="es-EC" sz="1700" b="1" dirty="0" err="1">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Sisapamba</a:t>
            </a:r>
            <a:r>
              <a:rPr lang="es-EC"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 Rosas &amp; Rosas hacia Estados Unidos</a:t>
            </a:r>
            <a:r>
              <a:rPr lang="es-EC" sz="1700" b="1" dirty="0"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a:t>
            </a:r>
          </a:p>
          <a:p>
            <a:pPr lvl="0" algn="just">
              <a:spcAft>
                <a:spcPts val="0"/>
              </a:spcAft>
              <a:buClr>
                <a:schemeClr val="bg1">
                  <a:lumMod val="95000"/>
                </a:schemeClr>
              </a:buClr>
            </a:pPr>
            <a:endParaRPr lang="en-US"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endParaRPr>
          </a:p>
          <a:p>
            <a:pPr marL="342900" indent="-342900" algn="just">
              <a:buClr>
                <a:schemeClr val="accent2">
                  <a:lumMod val="75000"/>
                </a:schemeClr>
              </a:buClr>
              <a:buFont typeface="Wingdings" panose="05000000000000000000" pitchFamily="2" charset="2"/>
              <a:buChar char="Ø"/>
            </a:pPr>
            <a:r>
              <a:rPr lang="es-EC"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Conocer el mercado destino con sus principales tendencias para establecer una oferta exportable.</a:t>
            </a:r>
          </a:p>
          <a:p>
            <a:pPr marL="342900" indent="-342900" algn="just">
              <a:buClr>
                <a:schemeClr val="accent2">
                  <a:lumMod val="75000"/>
                </a:schemeClr>
              </a:buClr>
              <a:buFont typeface="Wingdings" panose="05000000000000000000" pitchFamily="2" charset="2"/>
              <a:buChar char="Ø"/>
            </a:pPr>
            <a:endParaRPr lang="es-EC" sz="1700" b="1" dirty="0"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endParaRPr>
          </a:p>
          <a:p>
            <a:pPr marL="342900" indent="-342900" algn="just">
              <a:buClr>
                <a:schemeClr val="accent2">
                  <a:lumMod val="75000"/>
                </a:schemeClr>
              </a:buClr>
              <a:buFont typeface="Wingdings" panose="05000000000000000000" pitchFamily="2" charset="2"/>
              <a:buChar char="Ø"/>
            </a:pPr>
            <a:r>
              <a:rPr lang="es-EC" sz="1700" b="1" dirty="0"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Identificar </a:t>
            </a:r>
            <a:r>
              <a:rPr lang="es-EC"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los requisitos para el ingreso al Supermercado WHOLEFOODS</a:t>
            </a:r>
          </a:p>
          <a:p>
            <a:pPr marL="342900" indent="-342900" algn="just">
              <a:buClr>
                <a:schemeClr val="accent2">
                  <a:lumMod val="75000"/>
                </a:schemeClr>
              </a:buClr>
              <a:buFont typeface="Wingdings" panose="05000000000000000000" pitchFamily="2" charset="2"/>
              <a:buChar char="Ø"/>
            </a:pPr>
            <a:endParaRPr lang="en-US"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endParaRPr>
          </a:p>
          <a:p>
            <a:pPr marL="342900" indent="-342900" algn="just">
              <a:buClr>
                <a:schemeClr val="accent2">
                  <a:lumMod val="75000"/>
                </a:schemeClr>
              </a:buClr>
              <a:buFont typeface="Wingdings" panose="05000000000000000000" pitchFamily="2" charset="2"/>
              <a:buChar char="Ø"/>
            </a:pPr>
            <a:r>
              <a:rPr lang="es-EC"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Elaborar y detallar los procesos eficientes para una correcta cadena de abastecimiento, procesos logísticos, tramitología.</a:t>
            </a:r>
          </a:p>
          <a:p>
            <a:pPr marL="342900" indent="-342900" algn="just">
              <a:buClr>
                <a:schemeClr val="accent2">
                  <a:lumMod val="75000"/>
                </a:schemeClr>
              </a:buClr>
              <a:buFont typeface="Wingdings" panose="05000000000000000000" pitchFamily="2" charset="2"/>
              <a:buChar char="Ø"/>
            </a:pPr>
            <a:endParaRPr lang="en-US"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endParaRPr>
          </a:p>
          <a:p>
            <a:pPr marL="342900" indent="-342900" algn="just">
              <a:buClr>
                <a:schemeClr val="accent2">
                  <a:lumMod val="75000"/>
                </a:schemeClr>
              </a:buClr>
              <a:buFont typeface="Wingdings" panose="05000000000000000000" pitchFamily="2" charset="2"/>
              <a:buChar char="Ø"/>
            </a:pPr>
            <a:r>
              <a:rPr lang="es-EC"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Determinar el costo-beneficio de fomentar la exportación </a:t>
            </a:r>
            <a:r>
              <a:rPr lang="es-EC" sz="1700" b="1" dirty="0" smtClean="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directa.</a:t>
            </a:r>
            <a:endParaRPr lang="en-US" sz="1700" b="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375204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2">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6" name="Pentágono 5"/>
          <p:cNvSpPr/>
          <p:nvPr/>
        </p:nvSpPr>
        <p:spPr>
          <a:xfrm>
            <a:off x="262667" y="275696"/>
            <a:ext cx="2008344"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HIPOTESIS</a:t>
            </a:r>
            <a:endParaRPr lang="en-US" dirty="0"/>
          </a:p>
        </p:txBody>
      </p:sp>
      <p:sp>
        <p:nvSpPr>
          <p:cNvPr id="3" name="Multidocumento 2"/>
          <p:cNvSpPr/>
          <p:nvPr/>
        </p:nvSpPr>
        <p:spPr>
          <a:xfrm>
            <a:off x="3328610" y="1075339"/>
            <a:ext cx="6096000" cy="2484328"/>
          </a:xfrm>
          <a:prstGeom prst="flowChartMultidocumen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a:spAutoFit/>
          </a:bodyPr>
          <a:lstStyle/>
          <a:p>
            <a:pPr lvl="0" algn="just">
              <a:lnSpc>
                <a:spcPct val="150000"/>
              </a:lnSpc>
              <a:spcAft>
                <a:spcPts val="0"/>
              </a:spcAft>
              <a:buClr>
                <a:srgbClr val="000000"/>
              </a:buClr>
            </a:pPr>
            <a:r>
              <a:rPr lang="es-EC" dirty="0" smtClean="0">
                <a:solidFill>
                  <a:srgbClr val="000000"/>
                </a:solidFill>
                <a:latin typeface="Arial" panose="020B0604020202020204" pitchFamily="34" charset="0"/>
                <a:ea typeface="Arial" panose="020B0604020202020204" pitchFamily="34" charset="0"/>
              </a:rPr>
              <a:t>Las </a:t>
            </a:r>
            <a:r>
              <a:rPr lang="es-EC" dirty="0">
                <a:solidFill>
                  <a:srgbClr val="000000"/>
                </a:solidFill>
                <a:latin typeface="Arial" panose="020B0604020202020204" pitchFamily="34" charset="0"/>
                <a:ea typeface="Arial" panose="020B0604020202020204" pitchFamily="34" charset="0"/>
              </a:rPr>
              <a:t>certificaciones que posee la empresa </a:t>
            </a:r>
            <a:r>
              <a:rPr lang="es-EC" dirty="0" err="1">
                <a:solidFill>
                  <a:srgbClr val="000000"/>
                </a:solidFill>
                <a:latin typeface="Arial" panose="020B0604020202020204" pitchFamily="34" charset="0"/>
                <a:ea typeface="Arial" panose="020B0604020202020204" pitchFamily="34" charset="0"/>
              </a:rPr>
              <a:t>Sisapamba</a:t>
            </a:r>
            <a:r>
              <a:rPr lang="es-EC" dirty="0">
                <a:solidFill>
                  <a:srgbClr val="000000"/>
                </a:solidFill>
                <a:latin typeface="Arial" panose="020B0604020202020204" pitchFamily="34" charset="0"/>
                <a:ea typeface="Arial" panose="020B0604020202020204" pitchFamily="34" charset="0"/>
              </a:rPr>
              <a:t> Rosas &amp; Rosas influyen en la dinámica comercial para la exportación de rosas hacia Estados Unidos. </a:t>
            </a:r>
            <a:r>
              <a:rPr lang="es-EC" dirty="0" smtClean="0">
                <a:solidFill>
                  <a:srgbClr val="000000"/>
                </a:solidFill>
                <a:latin typeface="Arial" panose="020B0604020202020204" pitchFamily="34" charset="0"/>
                <a:ea typeface="Arial" panose="020B0604020202020204" pitchFamily="34" charset="0"/>
              </a:rPr>
              <a:t>  </a:t>
            </a:r>
          </a:p>
          <a:p>
            <a:pPr lvl="0" algn="just">
              <a:lnSpc>
                <a:spcPct val="150000"/>
              </a:lnSpc>
              <a:spcAft>
                <a:spcPts val="0"/>
              </a:spcAft>
              <a:buClr>
                <a:srgbClr val="000000"/>
              </a:buClr>
            </a:pPr>
            <a:endParaRPr lang="en-US" sz="800" dirty="0">
              <a:latin typeface="Times New Roman" panose="02020603050405020304" pitchFamily="18" charset="0"/>
              <a:ea typeface="Times New Roman" panose="02020603050405020304" pitchFamily="18" charset="0"/>
            </a:endParaRPr>
          </a:p>
        </p:txBody>
      </p:sp>
      <p:pic>
        <p:nvPicPr>
          <p:cNvPr id="1026" name="Picture 2" descr="Resultado de imagen para rainforest alliance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502" y="3014378"/>
            <a:ext cx="2129849" cy="1888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flor ecuador"/>
          <p:cNvPicPr>
            <a:picLocks noChangeAspect="1" noChangeArrowheads="1"/>
          </p:cNvPicPr>
          <p:nvPr/>
        </p:nvPicPr>
        <p:blipFill rotWithShape="1">
          <a:blip r:embed="rId6">
            <a:extLst>
              <a:ext uri="{28A0092B-C50C-407E-A947-70E740481C1C}">
                <a14:useLocalDpi xmlns:a14="http://schemas.microsoft.com/office/drawing/2010/main" val="0"/>
              </a:ext>
            </a:extLst>
          </a:blip>
          <a:srcRect l="12331" t="23102" r="11670" b="29919"/>
          <a:stretch/>
        </p:blipFill>
        <p:spPr bwMode="auto">
          <a:xfrm>
            <a:off x="8845419" y="3253115"/>
            <a:ext cx="2950618" cy="1410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9006" t="22774" r="33095" b="29016"/>
          <a:stretch/>
        </p:blipFill>
        <p:spPr bwMode="auto">
          <a:xfrm>
            <a:off x="4665501" y="4208930"/>
            <a:ext cx="3422217" cy="17708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2000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5" name="Pentágono 4"/>
          <p:cNvSpPr/>
          <p:nvPr/>
        </p:nvSpPr>
        <p:spPr>
          <a:xfrm>
            <a:off x="262667" y="275696"/>
            <a:ext cx="2008344"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TEORIAS</a:t>
            </a:r>
            <a:endParaRPr lang="en-US" dirty="0"/>
          </a:p>
        </p:txBody>
      </p:sp>
      <p:sp>
        <p:nvSpPr>
          <p:cNvPr id="8" name="CuadroTexto 7"/>
          <p:cNvSpPr txBox="1"/>
          <p:nvPr/>
        </p:nvSpPr>
        <p:spPr>
          <a:xfrm>
            <a:off x="2271011" y="5279589"/>
            <a:ext cx="2070026" cy="276999"/>
          </a:xfrm>
          <a:prstGeom prst="rect">
            <a:avLst/>
          </a:prstGeom>
          <a:noFill/>
        </p:spPr>
        <p:txBody>
          <a:bodyPr wrap="square" rtlCol="0">
            <a:spAutoFit/>
          </a:bodyPr>
          <a:lstStyle/>
          <a:p>
            <a:pPr marL="0" lvl="2"/>
            <a:r>
              <a:rPr lang="es-EC"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VENTAJA </a:t>
            </a:r>
            <a:r>
              <a:rPr lang="es-EC"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COMPARATIVA</a:t>
            </a:r>
            <a:endParaRPr lang="en-US"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CuadroTexto 8"/>
          <p:cNvSpPr txBox="1"/>
          <p:nvPr/>
        </p:nvSpPr>
        <p:spPr>
          <a:xfrm>
            <a:off x="3185997" y="5539690"/>
            <a:ext cx="1155040"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David Ricardo</a:t>
            </a:r>
            <a:endParaRPr lang="en-US" sz="1200" dirty="0">
              <a:latin typeface="Arial" panose="020B0604020202020204" pitchFamily="34" charset="0"/>
              <a:cs typeface="Arial" panose="020B0604020202020204" pitchFamily="34" charset="0"/>
            </a:endParaRPr>
          </a:p>
        </p:txBody>
      </p:sp>
      <p:sp>
        <p:nvSpPr>
          <p:cNvPr id="11" name="CuadroTexto 10"/>
          <p:cNvSpPr txBox="1"/>
          <p:nvPr/>
        </p:nvSpPr>
        <p:spPr>
          <a:xfrm>
            <a:off x="8677984" y="3010655"/>
            <a:ext cx="2298095" cy="276999"/>
          </a:xfrm>
          <a:prstGeom prst="rect">
            <a:avLst/>
          </a:prstGeom>
          <a:noFill/>
        </p:spPr>
        <p:txBody>
          <a:bodyPr wrap="square" rtlCol="0">
            <a:spAutoFit/>
          </a:bodyPr>
          <a:lstStyle/>
          <a:p>
            <a:pPr marL="0" lvl="2"/>
            <a:r>
              <a:rPr lang="es-EC"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TEORIA </a:t>
            </a:r>
            <a:r>
              <a:rPr lang="es-EC"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DE </a:t>
            </a:r>
            <a:r>
              <a:rPr lang="es-EC"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LOCALIZACION</a:t>
            </a:r>
            <a:endParaRPr lang="en-US"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6" name="5 Diagrama"/>
          <p:cNvGraphicFramePr/>
          <p:nvPr>
            <p:extLst>
              <p:ext uri="{D42A27DB-BD31-4B8C-83A1-F6EECF244321}">
                <p14:modId xmlns:p14="http://schemas.microsoft.com/office/powerpoint/2010/main" val="2596369461"/>
              </p:ext>
            </p:extLst>
          </p:nvPr>
        </p:nvGraphicFramePr>
        <p:xfrm>
          <a:off x="1040531" y="275697"/>
          <a:ext cx="10832602" cy="57477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CuadroTexto 7"/>
          <p:cNvSpPr txBox="1"/>
          <p:nvPr/>
        </p:nvSpPr>
        <p:spPr>
          <a:xfrm>
            <a:off x="4493437" y="802599"/>
            <a:ext cx="2070026" cy="276999"/>
          </a:xfrm>
          <a:prstGeom prst="rect">
            <a:avLst/>
          </a:prstGeom>
          <a:noFill/>
        </p:spPr>
        <p:txBody>
          <a:bodyPr wrap="square" rtlCol="0">
            <a:spAutoFit/>
          </a:bodyPr>
          <a:lstStyle/>
          <a:p>
            <a:pPr marL="0" lvl="2"/>
            <a:r>
              <a:rPr lang="es-EC"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VENTAJA </a:t>
            </a:r>
            <a:r>
              <a:rPr lang="es-EC" sz="1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COMPETITIVA</a:t>
            </a:r>
            <a:endParaRPr lang="en-US"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CuadroTexto 8"/>
          <p:cNvSpPr txBox="1"/>
          <p:nvPr/>
        </p:nvSpPr>
        <p:spPr>
          <a:xfrm>
            <a:off x="5109140" y="1079598"/>
            <a:ext cx="1291660"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Michael </a:t>
            </a:r>
            <a:r>
              <a:rPr lang="es-EC" sz="1200" dirty="0" err="1" smtClean="0">
                <a:latin typeface="Arial" panose="020B0604020202020204" pitchFamily="34" charset="0"/>
                <a:cs typeface="Arial" panose="020B0604020202020204" pitchFamily="34" charset="0"/>
              </a:rPr>
              <a:t>Porter</a:t>
            </a:r>
            <a:endParaRPr lang="en-US" sz="1200" dirty="0">
              <a:latin typeface="Arial" panose="020B0604020202020204" pitchFamily="34" charset="0"/>
              <a:cs typeface="Arial" panose="020B0604020202020204" pitchFamily="34" charset="0"/>
            </a:endParaRPr>
          </a:p>
        </p:txBody>
      </p:sp>
      <p:sp>
        <p:nvSpPr>
          <p:cNvPr id="13" name="CuadroTexto 8"/>
          <p:cNvSpPr txBox="1"/>
          <p:nvPr/>
        </p:nvSpPr>
        <p:spPr>
          <a:xfrm>
            <a:off x="8677984" y="3287654"/>
            <a:ext cx="1155040" cy="276999"/>
          </a:xfrm>
          <a:prstGeom prst="rect">
            <a:avLst/>
          </a:prstGeom>
          <a:noFill/>
        </p:spPr>
        <p:txBody>
          <a:bodyPr wrap="square" rtlCol="0">
            <a:spAutoFit/>
          </a:bodyPr>
          <a:lstStyle/>
          <a:p>
            <a:r>
              <a:rPr lang="es-EC" sz="1200" dirty="0">
                <a:latin typeface="Arial" pitchFamily="34" charset="0"/>
                <a:cs typeface="Arial" pitchFamily="34" charset="0"/>
              </a:rPr>
              <a:t>Von </a:t>
            </a:r>
            <a:r>
              <a:rPr lang="es-EC" sz="1200" dirty="0" err="1">
                <a:latin typeface="Arial" pitchFamily="34" charset="0"/>
                <a:cs typeface="Arial" pitchFamily="34" charset="0"/>
              </a:rPr>
              <a:t>Thunen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1649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4">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6">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5" name="Pentágono 1"/>
          <p:cNvSpPr/>
          <p:nvPr/>
        </p:nvSpPr>
        <p:spPr>
          <a:xfrm>
            <a:off x="262667" y="275696"/>
            <a:ext cx="2008344"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600" dirty="0" smtClean="0"/>
              <a:t>DESCRIPCIÓN DEL PRODUCTO</a:t>
            </a:r>
            <a:endParaRPr lang="es-EC" sz="1600" dirty="0"/>
          </a:p>
        </p:txBody>
      </p:sp>
      <p:graphicFrame>
        <p:nvGraphicFramePr>
          <p:cNvPr id="6" name="Tabla 2"/>
          <p:cNvGraphicFramePr>
            <a:graphicFrameLocks noGrp="1"/>
          </p:cNvGraphicFramePr>
          <p:nvPr>
            <p:extLst>
              <p:ext uri="{D42A27DB-BD31-4B8C-83A1-F6EECF244321}">
                <p14:modId xmlns:p14="http://schemas.microsoft.com/office/powerpoint/2010/main" val="540514112"/>
              </p:ext>
            </p:extLst>
          </p:nvPr>
        </p:nvGraphicFramePr>
        <p:xfrm>
          <a:off x="3173870" y="1390675"/>
          <a:ext cx="3724770" cy="1575054"/>
        </p:xfrm>
        <a:graphic>
          <a:graphicData uri="http://schemas.openxmlformats.org/drawingml/2006/table">
            <a:tbl>
              <a:tblPr firstRow="1" firstCol="1" bandRow="1">
                <a:tableStyleId>{00A15C55-8517-42AA-B614-E9B94910E393}</a:tableStyleId>
              </a:tblPr>
              <a:tblGrid>
                <a:gridCol w="1123810">
                  <a:extLst>
                    <a:ext uri="{9D8B030D-6E8A-4147-A177-3AD203B41FA5}">
                      <a16:colId xmlns:a16="http://schemas.microsoft.com/office/drawing/2014/main" val="3460004896"/>
                    </a:ext>
                  </a:extLst>
                </a:gridCol>
                <a:gridCol w="1183640">
                  <a:extLst>
                    <a:ext uri="{9D8B030D-6E8A-4147-A177-3AD203B41FA5}">
                      <a16:colId xmlns:a16="http://schemas.microsoft.com/office/drawing/2014/main" val="1358754447"/>
                    </a:ext>
                  </a:extLst>
                </a:gridCol>
                <a:gridCol w="1417320">
                  <a:extLst>
                    <a:ext uri="{9D8B030D-6E8A-4147-A177-3AD203B41FA5}">
                      <a16:colId xmlns:a16="http://schemas.microsoft.com/office/drawing/2014/main" val="1852956018"/>
                    </a:ext>
                  </a:extLst>
                </a:gridCol>
              </a:tblGrid>
              <a:tr h="151383">
                <a:tc>
                  <a:txBody>
                    <a:bodyPr/>
                    <a:lstStyle/>
                    <a:p>
                      <a:pPr algn="just">
                        <a:lnSpc>
                          <a:spcPct val="150000"/>
                        </a:lnSpc>
                        <a:spcAft>
                          <a:spcPts val="0"/>
                        </a:spcAft>
                      </a:pPr>
                      <a:r>
                        <a:rPr lang="es-EC" sz="1300" b="1" dirty="0">
                          <a:solidFill>
                            <a:schemeClr val="tx1"/>
                          </a:solidFill>
                          <a:effectLst/>
                        </a:rPr>
                        <a:t> </a:t>
                      </a:r>
                      <a:endParaRPr lang="en-US" sz="13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300" b="1" dirty="0">
                          <a:solidFill>
                            <a:schemeClr val="tx1"/>
                          </a:solidFill>
                          <a:effectLst/>
                        </a:rPr>
                        <a:t>Número</a:t>
                      </a:r>
                      <a:endParaRPr lang="en-US" sz="13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300" b="1" dirty="0">
                          <a:solidFill>
                            <a:schemeClr val="tx1"/>
                          </a:solidFill>
                          <a:effectLst/>
                        </a:rPr>
                        <a:t>Descripción</a:t>
                      </a:r>
                      <a:endParaRPr lang="en-US" sz="13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45794148"/>
                  </a:ext>
                </a:extLst>
              </a:tr>
              <a:tr h="341281">
                <a:tc>
                  <a:txBody>
                    <a:bodyPr/>
                    <a:lstStyle/>
                    <a:p>
                      <a:pPr algn="just">
                        <a:lnSpc>
                          <a:spcPct val="150000"/>
                        </a:lnSpc>
                        <a:spcAft>
                          <a:spcPts val="0"/>
                        </a:spcAft>
                      </a:pPr>
                      <a:r>
                        <a:rPr lang="es-EC" sz="1300" b="1">
                          <a:solidFill>
                            <a:schemeClr val="tx1"/>
                          </a:solidFill>
                          <a:effectLst/>
                        </a:rPr>
                        <a:t>Capítulo</a:t>
                      </a:r>
                      <a:endParaRPr lang="en-US" sz="1300" b="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300" b="1" dirty="0">
                          <a:solidFill>
                            <a:schemeClr val="tx1"/>
                          </a:solidFill>
                          <a:effectLst/>
                        </a:rPr>
                        <a:t>06</a:t>
                      </a:r>
                      <a:endParaRPr lang="en-US" sz="13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300" b="1">
                          <a:solidFill>
                            <a:schemeClr val="tx1"/>
                          </a:solidFill>
                          <a:effectLst/>
                        </a:rPr>
                        <a:t>Plantas vivas y productos de la floricultura</a:t>
                      </a:r>
                      <a:endParaRPr lang="en-US" sz="1300" b="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97994264"/>
                  </a:ext>
                </a:extLst>
              </a:tr>
              <a:tr h="320196">
                <a:tc>
                  <a:txBody>
                    <a:bodyPr/>
                    <a:lstStyle/>
                    <a:p>
                      <a:pPr algn="just">
                        <a:lnSpc>
                          <a:spcPct val="150000"/>
                        </a:lnSpc>
                        <a:spcAft>
                          <a:spcPts val="0"/>
                        </a:spcAft>
                      </a:pPr>
                      <a:r>
                        <a:rPr lang="es-EC" sz="1300" b="1" dirty="0">
                          <a:solidFill>
                            <a:schemeClr val="tx1"/>
                          </a:solidFill>
                          <a:effectLst/>
                        </a:rPr>
                        <a:t>Subpartida Arancelaria</a:t>
                      </a:r>
                      <a:endParaRPr lang="en-US" sz="13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300" b="1">
                          <a:solidFill>
                            <a:schemeClr val="tx1"/>
                          </a:solidFill>
                          <a:effectLst/>
                        </a:rPr>
                        <a:t>0603.11.00.00</a:t>
                      </a:r>
                      <a:endParaRPr lang="en-US" sz="1300" b="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300" b="1" dirty="0">
                          <a:solidFill>
                            <a:schemeClr val="tx1"/>
                          </a:solidFill>
                          <a:effectLst/>
                        </a:rPr>
                        <a:t>Rosas</a:t>
                      </a:r>
                      <a:endParaRPr lang="en-US" sz="13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2931049"/>
                  </a:ext>
                </a:extLst>
              </a:tr>
            </a:tbl>
          </a:graphicData>
        </a:graphic>
      </p:graphicFrame>
      <p:sp>
        <p:nvSpPr>
          <p:cNvPr id="7" name="Rectángulo 4"/>
          <p:cNvSpPr/>
          <p:nvPr/>
        </p:nvSpPr>
        <p:spPr>
          <a:xfrm>
            <a:off x="406400" y="1390675"/>
            <a:ext cx="2075543" cy="954107"/>
          </a:xfrm>
          <a:prstGeom prst="rect">
            <a:avLst/>
          </a:prstGeom>
        </p:spPr>
        <p:txBody>
          <a:bodyPr wrap="square">
            <a:spAutoFit/>
          </a:bodyPr>
          <a:lstStyle/>
          <a:p>
            <a:pPr lvl="0" indent="449263" algn="just" eaLnBrk="0" fontAlgn="base" hangingPunct="0">
              <a:spcBef>
                <a:spcPct val="0"/>
              </a:spcBef>
              <a:spcAft>
                <a:spcPct val="0"/>
              </a:spcAft>
            </a:pPr>
            <a:r>
              <a:rPr lang="es-EC" altLang="en-US" sz="1400" dirty="0">
                <a:latin typeface="Arial" pitchFamily="34" charset="0"/>
                <a:ea typeface="Arial" pitchFamily="34" charset="0"/>
                <a:cs typeface="Arial" pitchFamily="34" charset="0"/>
              </a:rPr>
              <a:t>La rosa es una planta </a:t>
            </a:r>
            <a:r>
              <a:rPr lang="es-EC" altLang="en-US" sz="1400" dirty="0" smtClean="0">
                <a:latin typeface="Arial" pitchFamily="34" charset="0"/>
                <a:ea typeface="Arial" pitchFamily="34" charset="0"/>
                <a:cs typeface="Arial" pitchFamily="34" charset="0"/>
              </a:rPr>
              <a:t>gran </a:t>
            </a:r>
            <a:r>
              <a:rPr lang="es-EC" altLang="en-US" sz="1400" dirty="0">
                <a:latin typeface="Arial" pitchFamily="34" charset="0"/>
                <a:ea typeface="Arial" pitchFamily="34" charset="0"/>
                <a:cs typeface="Arial" pitchFamily="34" charset="0"/>
              </a:rPr>
              <a:t>tendencia ornamental por su belleza y fragancia.</a:t>
            </a:r>
          </a:p>
        </p:txBody>
      </p:sp>
      <p:sp>
        <p:nvSpPr>
          <p:cNvPr id="8" name="Rectángulo 5"/>
          <p:cNvSpPr/>
          <p:nvPr/>
        </p:nvSpPr>
        <p:spPr>
          <a:xfrm>
            <a:off x="3173870" y="469662"/>
            <a:ext cx="4107543" cy="523220"/>
          </a:xfrm>
          <a:prstGeom prst="rect">
            <a:avLst/>
          </a:prstGeom>
        </p:spPr>
        <p:txBody>
          <a:bodyPr wrap="square">
            <a:spAutoFit/>
          </a:bodyPr>
          <a:lstStyle/>
          <a:p>
            <a:r>
              <a:rPr lang="es-EC" altLang="en-US" sz="1400" dirty="0" bmk="">
                <a:latin typeface="Calibri" panose="020F0502020204030204" pitchFamily="34" charset="0"/>
                <a:ea typeface="Arial" panose="020B0604020202020204" pitchFamily="34" charset="0"/>
                <a:cs typeface="Times New Roman" panose="02020603050405020304" pitchFamily="18" charset="0"/>
              </a:rPr>
              <a:t>De acuerdo al Sistema Armonizado de Designación y Codificación de Mercancías</a:t>
            </a:r>
            <a:endParaRPr lang="en-US" sz="1400" dirty="0"/>
          </a:p>
        </p:txBody>
      </p:sp>
      <p:sp>
        <p:nvSpPr>
          <p:cNvPr id="9" name="Rectángulo 6"/>
          <p:cNvSpPr/>
          <p:nvPr/>
        </p:nvSpPr>
        <p:spPr>
          <a:xfrm>
            <a:off x="2756700" y="973106"/>
            <a:ext cx="3928961" cy="307777"/>
          </a:xfrm>
          <a:prstGeom prst="rect">
            <a:avLst/>
          </a:prstGeom>
        </p:spPr>
        <p:txBody>
          <a:bodyPr wrap="none">
            <a:spAutoFit/>
          </a:bodyPr>
          <a:lstStyle/>
          <a:p>
            <a:pPr lvl="0" indent="449263" eaLnBrk="0" fontAlgn="base" hangingPunct="0">
              <a:spcBef>
                <a:spcPct val="0"/>
              </a:spcBef>
              <a:spcAft>
                <a:spcPct val="0"/>
              </a:spcAft>
            </a:pPr>
            <a:r>
              <a:rPr lang="es-EC" altLang="en-US" sz="1400" b="1" dirty="0" bmk="">
                <a:latin typeface="Calibri" panose="020F0502020204030204" pitchFamily="34" charset="0"/>
                <a:ea typeface="Arial" panose="020B0604020202020204" pitchFamily="34" charset="0"/>
                <a:cs typeface="Times New Roman" panose="02020603050405020304" pitchFamily="18" charset="0"/>
              </a:rPr>
              <a:t>SECCION</a:t>
            </a:r>
            <a:r>
              <a:rPr lang="es-EC" altLang="en-US" sz="1400" dirty="0" bmk="">
                <a:latin typeface="Calibri" panose="020F0502020204030204" pitchFamily="34" charset="0"/>
                <a:ea typeface="Arial" panose="020B0604020202020204" pitchFamily="34" charset="0"/>
                <a:cs typeface="Times New Roman" panose="02020603050405020304" pitchFamily="18" charset="0"/>
              </a:rPr>
              <a:t> II- PRODUCTOS DEL REINO VEGETAL</a:t>
            </a:r>
            <a:endParaRPr lang="en-US" altLang="en-US" sz="1400" dirty="0" bmk=""/>
          </a:p>
        </p:txBody>
      </p:sp>
      <p:pic>
        <p:nvPicPr>
          <p:cNvPr id="1026" name="Picture 2" descr="Resultado de imagen para ros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10223">
            <a:off x="454716" y="2588455"/>
            <a:ext cx="2533019" cy="2840052"/>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635193" y="5257096"/>
            <a:ext cx="2936092" cy="523220"/>
          </a:xfrm>
          <a:prstGeom prst="rect">
            <a:avLst/>
          </a:prstGeom>
        </p:spPr>
        <p:txBody>
          <a:bodyPr wrap="square">
            <a:spAutoFit/>
          </a:bodyPr>
          <a:lstStyle/>
          <a:p>
            <a:r>
              <a:rPr lang="es-EC" sz="1400" dirty="0" smtClean="0">
                <a:latin typeface="Arial" pitchFamily="34" charset="0"/>
                <a:cs typeface="Arial" pitchFamily="34" charset="0"/>
              </a:rPr>
              <a:t>Por las </a:t>
            </a:r>
            <a:r>
              <a:rPr lang="es-EC" sz="1400" dirty="0">
                <a:latin typeface="Arial" pitchFamily="34" charset="0"/>
                <a:cs typeface="Arial" pitchFamily="34" charset="0"/>
              </a:rPr>
              <a:t>ventajas </a:t>
            </a:r>
            <a:r>
              <a:rPr lang="es-EC" sz="1400" dirty="0" smtClean="0">
                <a:latin typeface="Arial" pitchFamily="34" charset="0"/>
                <a:cs typeface="Arial" pitchFamily="34" charset="0"/>
              </a:rPr>
              <a:t>comparativas</a:t>
            </a:r>
          </a:p>
          <a:p>
            <a:endParaRPr lang="es-EC" sz="1400" dirty="0" smtClean="0">
              <a:latin typeface="Arial" pitchFamily="34" charset="0"/>
              <a:cs typeface="Arial" pitchFamily="34" charset="0"/>
            </a:endParaRPr>
          </a:p>
        </p:txBody>
      </p:sp>
      <p:sp>
        <p:nvSpPr>
          <p:cNvPr id="11" name="10 Rectángulo"/>
          <p:cNvSpPr/>
          <p:nvPr/>
        </p:nvSpPr>
        <p:spPr>
          <a:xfrm>
            <a:off x="655607" y="5477866"/>
            <a:ext cx="3025820" cy="523220"/>
          </a:xfrm>
          <a:prstGeom prst="rect">
            <a:avLst/>
          </a:prstGeom>
        </p:spPr>
        <p:txBody>
          <a:bodyPr wrap="square">
            <a:spAutoFit/>
          </a:bodyPr>
          <a:lstStyle/>
          <a:p>
            <a:r>
              <a:rPr lang="es-EC" sz="1400" dirty="0">
                <a:latin typeface="Arial" pitchFamily="34" charset="0"/>
                <a:cs typeface="Arial" pitchFamily="34" charset="0"/>
              </a:rPr>
              <a:t>C</a:t>
            </a:r>
            <a:r>
              <a:rPr lang="es-EC" sz="1400" dirty="0" smtClean="0">
                <a:latin typeface="Arial" pitchFamily="34" charset="0"/>
                <a:cs typeface="Arial" pitchFamily="34" charset="0"/>
              </a:rPr>
              <a:t>aracterísticas únicas</a:t>
            </a:r>
          </a:p>
          <a:p>
            <a:endParaRPr lang="es-EC" sz="1400" dirty="0" smtClean="0">
              <a:latin typeface="Arial" pitchFamily="34" charset="0"/>
              <a:cs typeface="Arial" pitchFamily="34" charset="0"/>
            </a:endParaRPr>
          </a:p>
        </p:txBody>
      </p:sp>
      <p:pic>
        <p:nvPicPr>
          <p:cNvPr id="1028" name="Picture 4" descr="Resultado de imagen para rosas"/>
          <p:cNvPicPr>
            <a:picLocks noChangeAspect="1" noChangeArrowheads="1"/>
          </p:cNvPicPr>
          <p:nvPr/>
        </p:nvPicPr>
        <p:blipFill rotWithShape="1">
          <a:blip r:embed="rId8">
            <a:extLst>
              <a:ext uri="{28A0092B-C50C-407E-A947-70E740481C1C}">
                <a14:useLocalDpi xmlns:a14="http://schemas.microsoft.com/office/drawing/2010/main" val="0"/>
              </a:ext>
            </a:extLst>
          </a:blip>
          <a:srcRect t="33097" b="8336"/>
          <a:stretch/>
        </p:blipFill>
        <p:spPr bwMode="auto">
          <a:xfrm>
            <a:off x="-1432586" y="4780384"/>
            <a:ext cx="2143125" cy="125517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8"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AutoShape 10"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AutoShape 12" descr="Imagen relaciona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5" name="AutoShape 14" descr="Resultado de imagen para rosa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AutoShape 16" descr="Imagen relacionad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AutoShape 18" descr="Imagen relacionad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46" name="Picture 22" descr="Resultado de imagen para rosa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522" t="7378" r="18435"/>
          <a:stretch/>
        </p:blipFill>
        <p:spPr bwMode="auto">
          <a:xfrm rot="21182167" flipH="1">
            <a:off x="11242782" y="4430609"/>
            <a:ext cx="865120" cy="14399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Resultado de imagen para rosa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522" t="7378" r="18435"/>
          <a:stretch/>
        </p:blipFill>
        <p:spPr bwMode="auto">
          <a:xfrm rot="372042" flipH="1">
            <a:off x="11486639" y="4446046"/>
            <a:ext cx="865120" cy="143991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sultado de imagen para rosa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2868" y="59592"/>
            <a:ext cx="1117249" cy="1067402"/>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p:cNvSpPr/>
          <p:nvPr/>
        </p:nvSpPr>
        <p:spPr>
          <a:xfrm>
            <a:off x="3871105" y="5149374"/>
            <a:ext cx="1847523" cy="738664"/>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r>
              <a:rPr lang="es-ES" sz="1400" dirty="0" smtClean="0" bmk="">
                <a:latin typeface="Calibri" panose="020F0502020204030204" pitchFamily="34" charset="0"/>
                <a:ea typeface="Arial" panose="020B0604020202020204" pitchFamily="34" charset="0"/>
                <a:cs typeface="Times New Roman" panose="02020603050405020304" pitchFamily="18" charset="0"/>
              </a:rPr>
              <a:t>equilibrio </a:t>
            </a:r>
            <a:r>
              <a:rPr lang="es-ES" sz="1400" dirty="0" bmk="">
                <a:latin typeface="Calibri" panose="020F0502020204030204" pitchFamily="34" charset="0"/>
                <a:ea typeface="Arial" panose="020B0604020202020204" pitchFamily="34" charset="0"/>
                <a:cs typeface="Times New Roman" panose="02020603050405020304" pitchFamily="18" charset="0"/>
              </a:rPr>
              <a:t>entre </a:t>
            </a:r>
            <a:r>
              <a:rPr lang="es-ES" sz="1400" dirty="0" smtClean="0" bmk="">
                <a:latin typeface="Calibri" panose="020F0502020204030204" pitchFamily="34" charset="0"/>
                <a:ea typeface="Arial" panose="020B0604020202020204" pitchFamily="34" charset="0"/>
                <a:cs typeface="Times New Roman" panose="02020603050405020304" pitchFamily="18" charset="0"/>
              </a:rPr>
              <a:t>la riqueza</a:t>
            </a:r>
            <a:r>
              <a:rPr lang="es-ES" sz="1400" dirty="0" bmk="">
                <a:latin typeface="Calibri" panose="020F0502020204030204" pitchFamily="34" charset="0"/>
                <a:ea typeface="Arial" panose="020B0604020202020204" pitchFamily="34" charset="0"/>
                <a:cs typeface="Times New Roman" panose="02020603050405020304" pitchFamily="18" charset="0"/>
              </a:rPr>
              <a:t> </a:t>
            </a:r>
            <a:r>
              <a:rPr lang="es-ES" sz="1400" dirty="0" smtClean="0" bmk="">
                <a:latin typeface="Calibri" panose="020F0502020204030204" pitchFamily="34" charset="0"/>
                <a:ea typeface="Arial" panose="020B0604020202020204" pitchFamily="34" charset="0"/>
                <a:cs typeface="Times New Roman" panose="02020603050405020304" pitchFamily="18" charset="0"/>
              </a:rPr>
              <a:t>que les ofrece la tierra </a:t>
            </a:r>
            <a:r>
              <a:rPr lang="es-ES" sz="1400" dirty="0" bmk="">
                <a:latin typeface="Calibri" panose="020F0502020204030204" pitchFamily="34" charset="0"/>
                <a:ea typeface="Arial" panose="020B0604020202020204" pitchFamily="34" charset="0"/>
                <a:cs typeface="Times New Roman" panose="02020603050405020304" pitchFamily="18" charset="0"/>
              </a:rPr>
              <a:t>y </a:t>
            </a:r>
            <a:r>
              <a:rPr lang="es-ES" sz="1400" dirty="0" smtClean="0" bmk="">
                <a:latin typeface="Calibri" panose="020F0502020204030204" pitchFamily="34" charset="0"/>
                <a:ea typeface="Arial" panose="020B0604020202020204" pitchFamily="34" charset="0"/>
                <a:cs typeface="Times New Roman" panose="02020603050405020304" pitchFamily="18" charset="0"/>
              </a:rPr>
              <a:t>su </a:t>
            </a:r>
            <a:r>
              <a:rPr lang="es-ES" sz="1400" dirty="0" bmk="">
                <a:latin typeface="Calibri" panose="020F0502020204030204" pitchFamily="34" charset="0"/>
                <a:ea typeface="Arial" panose="020B0604020202020204" pitchFamily="34" charset="0"/>
                <a:cs typeface="Times New Roman" panose="02020603050405020304" pitchFamily="18" charset="0"/>
              </a:rPr>
              <a:t>gente</a:t>
            </a:r>
            <a:endParaRPr lang="en-US" sz="1400" dirty="0" bmk="">
              <a:latin typeface="Calibri" panose="020F0502020204030204" pitchFamily="34" charset="0"/>
              <a:ea typeface="Arial" panose="020B0604020202020204" pitchFamily="34" charset="0"/>
              <a:cs typeface="Times New Roman" panose="02020603050405020304" pitchFamily="18" charset="0"/>
            </a:endParaRPr>
          </a:p>
        </p:txBody>
      </p:sp>
      <p:pic>
        <p:nvPicPr>
          <p:cNvPr id="25" name="Picture 4"/>
          <p:cNvPicPr>
            <a:picLocks noChangeAspect="1" noChangeArrowheads="1"/>
          </p:cNvPicPr>
          <p:nvPr/>
        </p:nvPicPr>
        <p:blipFill rotWithShape="1">
          <a:blip r:embed="rId11">
            <a:extLst>
              <a:ext uri="{BEBA8EAE-BF5A-486C-A8C5-ECC9F3942E4B}">
                <a14:imgProps xmlns:a14="http://schemas.microsoft.com/office/drawing/2010/main">
                  <a14:imgLayer r:embed="rId12">
                    <a14:imgEffect>
                      <a14:colorTemperature colorTemp="7200"/>
                    </a14:imgEffect>
                    <a14:imgEffect>
                      <a14:brightnessContrast bright="40000" contrast="-20000"/>
                    </a14:imgEffect>
                  </a14:imgLayer>
                </a14:imgProps>
              </a:ext>
              <a:ext uri="{28A0092B-C50C-407E-A947-70E740481C1C}">
                <a14:useLocalDpi xmlns:a14="http://schemas.microsoft.com/office/drawing/2010/main" val="0"/>
              </a:ext>
            </a:extLst>
          </a:blip>
          <a:srcRect l="14706" t="1855" r="10836" b="26469"/>
          <a:stretch/>
        </p:blipFill>
        <p:spPr bwMode="auto">
          <a:xfrm>
            <a:off x="6205010" y="2493775"/>
            <a:ext cx="4953672" cy="294173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uadro de texto 56"/>
          <p:cNvSpPr txBox="1">
            <a:spLocks noChangeArrowheads="1"/>
          </p:cNvSpPr>
          <p:nvPr/>
        </p:nvSpPr>
        <p:spPr bwMode="auto">
          <a:xfrm>
            <a:off x="3433795" y="3532620"/>
            <a:ext cx="2474913" cy="1061176"/>
          </a:xfrm>
          <a:prstGeom prst="rect">
            <a:avLst/>
          </a:prstGeom>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 muestra el nombre de la finca o empresa, formado por dos palabras quechuas:</a:t>
            </a:r>
            <a:endParaRPr kumimoji="0" lang="es-EC"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Sisa: Rosa</a:t>
            </a:r>
            <a:endParaRPr kumimoji="0" lang="es-EC"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Pamba: Llanura</a:t>
            </a:r>
            <a:endParaRPr kumimoji="0" lang="es-EC" altLang="en-US" sz="1200" b="0" i="0" u="none" strike="noStrike" cap="none" normalizeH="0" baseline="0" dirty="0" smtClean="0">
              <a:ln>
                <a:noFill/>
              </a:ln>
              <a:solidFill>
                <a:schemeClr val="tx1"/>
              </a:solidFill>
              <a:effectLst/>
              <a:latin typeface="Arial" panose="020B0604020202020204" pitchFamily="34" charset="0"/>
            </a:endParaRPr>
          </a:p>
        </p:txBody>
      </p:sp>
      <p:cxnSp>
        <p:nvCxnSpPr>
          <p:cNvPr id="31" name="Conector recto de flecha 30"/>
          <p:cNvCxnSpPr/>
          <p:nvPr/>
        </p:nvCxnSpPr>
        <p:spPr>
          <a:xfrm>
            <a:off x="5908708" y="11345505"/>
            <a:ext cx="1042035" cy="0"/>
          </a:xfrm>
          <a:prstGeom prst="straightConnector1">
            <a:avLst/>
          </a:prstGeom>
          <a:ln>
            <a:prstDash val="dash"/>
            <a:tailEnd type="oval"/>
          </a:ln>
        </p:spPr>
        <p:style>
          <a:lnRef idx="1">
            <a:schemeClr val="accent2"/>
          </a:lnRef>
          <a:fillRef idx="0">
            <a:schemeClr val="accent2"/>
          </a:fillRef>
          <a:effectRef idx="0">
            <a:schemeClr val="accent2"/>
          </a:effectRef>
          <a:fontRef idx="minor">
            <a:schemeClr val="tx1"/>
          </a:fontRef>
        </p:style>
      </p:cxnSp>
      <p:cxnSp>
        <p:nvCxnSpPr>
          <p:cNvPr id="32" name="Conector recto de flecha 31"/>
          <p:cNvCxnSpPr/>
          <p:nvPr/>
        </p:nvCxnSpPr>
        <p:spPr>
          <a:xfrm>
            <a:off x="6269388" y="11152465"/>
            <a:ext cx="681990" cy="0"/>
          </a:xfrm>
          <a:prstGeom prst="straightConnector1">
            <a:avLst/>
          </a:prstGeom>
          <a:ln>
            <a:prstDash val="dash"/>
            <a:tailEnd type="oval"/>
          </a:ln>
        </p:spPr>
        <p:style>
          <a:lnRef idx="1">
            <a:schemeClr val="accent2"/>
          </a:lnRef>
          <a:fillRef idx="0">
            <a:schemeClr val="accent2"/>
          </a:fillRef>
          <a:effectRef idx="0">
            <a:schemeClr val="accent2"/>
          </a:effectRef>
          <a:fontRef idx="minor">
            <a:schemeClr val="tx1"/>
          </a:fontRef>
        </p:style>
      </p:cxnSp>
      <p:sp>
        <p:nvSpPr>
          <p:cNvPr id="26" name="Rectangle 10"/>
          <p:cNvSpPr>
            <a:spLocks noChangeArrowheads="1"/>
          </p:cNvSpPr>
          <p:nvPr/>
        </p:nvSpPr>
        <p:spPr bwMode="auto">
          <a:xfrm>
            <a:off x="3502058" y="347849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37" name="Imagen 36" descr="Resultado de imagen para sisapamba"/>
          <p:cNvPicPr/>
          <p:nvPr/>
        </p:nvPicPr>
        <p:blipFill rotWithShape="1">
          <a:blip r:embed="rId13">
            <a:extLst>
              <a:ext uri="{28A0092B-C50C-407E-A947-70E740481C1C}">
                <a14:useLocalDpi xmlns:a14="http://schemas.microsoft.com/office/drawing/2010/main" val="0"/>
              </a:ext>
            </a:extLst>
          </a:blip>
          <a:srcRect l="14514" r="15721"/>
          <a:stretch/>
        </p:blipFill>
        <p:spPr bwMode="auto">
          <a:xfrm>
            <a:off x="8984453" y="157780"/>
            <a:ext cx="1253056" cy="1023867"/>
          </a:xfrm>
          <a:prstGeom prst="rect">
            <a:avLst/>
          </a:prstGeom>
          <a:noFill/>
          <a:ln>
            <a:noFill/>
          </a:ln>
          <a:extLst>
            <a:ext uri="{53640926-AAD7-44D8-BBD7-CCE9431645EC}">
              <a14:shadowObscured xmlns:a14="http://schemas.microsoft.com/office/drawing/2010/main"/>
            </a:ext>
          </a:extLst>
        </p:spPr>
      </p:pic>
      <p:sp>
        <p:nvSpPr>
          <p:cNvPr id="38" name="Rectángulo 7"/>
          <p:cNvSpPr/>
          <p:nvPr/>
        </p:nvSpPr>
        <p:spPr>
          <a:xfrm>
            <a:off x="9463054" y="2035105"/>
            <a:ext cx="2249750" cy="323165"/>
          </a:xfrm>
          <a:prstGeom prst="rect">
            <a:avLst/>
          </a:prstGeom>
          <a:noFill/>
          <a:ln w="28575">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s-EC" sz="1500" dirty="0" smtClean="0">
                <a:ea typeface="Arial" panose="020B0604020202020204" pitchFamily="34" charset="0"/>
                <a:cs typeface="Times New Roman" panose="02020603050405020304" pitchFamily="18" charset="0"/>
              </a:rPr>
              <a:t>Existen 21 ha producidas</a:t>
            </a:r>
            <a:endParaRPr lang="en-US" sz="1500" dirty="0"/>
          </a:p>
        </p:txBody>
      </p:sp>
      <p:cxnSp>
        <p:nvCxnSpPr>
          <p:cNvPr id="39" name="Conector angular 38"/>
          <p:cNvCxnSpPr>
            <a:stCxn id="37" idx="1"/>
            <a:endCxn id="40" idx="1"/>
          </p:cNvCxnSpPr>
          <p:nvPr/>
        </p:nvCxnSpPr>
        <p:spPr>
          <a:xfrm rot="10800000" flipV="1">
            <a:off x="8109843" y="669714"/>
            <a:ext cx="874611" cy="968276"/>
          </a:xfrm>
          <a:prstGeom prst="bentConnector3">
            <a:avLst>
              <a:gd name="adj1" fmla="val 126137"/>
            </a:avLst>
          </a:prstGeom>
          <a:ln>
            <a:tailEnd type="triangle"/>
          </a:ln>
        </p:spPr>
        <p:style>
          <a:lnRef idx="1">
            <a:schemeClr val="dk1"/>
          </a:lnRef>
          <a:fillRef idx="0">
            <a:schemeClr val="dk1"/>
          </a:fillRef>
          <a:effectRef idx="0">
            <a:schemeClr val="dk1"/>
          </a:effectRef>
          <a:fontRef idx="minor">
            <a:schemeClr val="tx1"/>
          </a:fontRef>
        </p:style>
      </p:cxnSp>
      <p:sp>
        <p:nvSpPr>
          <p:cNvPr id="40" name="40 Rectángulo"/>
          <p:cNvSpPr/>
          <p:nvPr/>
        </p:nvSpPr>
        <p:spPr>
          <a:xfrm>
            <a:off x="8109842" y="1376380"/>
            <a:ext cx="1632940" cy="523220"/>
          </a:xfrm>
          <a:prstGeom prst="rect">
            <a:avLst/>
          </a:prstGeom>
          <a:no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s-EC" sz="1400" dirty="0">
                <a:solidFill>
                  <a:schemeClr val="dk1"/>
                </a:solidFill>
                <a:ea typeface="Arial" panose="020B0604020202020204" pitchFamily="34" charset="0"/>
                <a:cs typeface="Times New Roman" panose="02020603050405020304" pitchFamily="18" charset="0"/>
              </a:rPr>
              <a:t>En </a:t>
            </a:r>
            <a:r>
              <a:rPr lang="es-EC" sz="1400" dirty="0" smtClean="0">
                <a:solidFill>
                  <a:schemeClr val="dk1"/>
                </a:solidFill>
                <a:ea typeface="Arial" panose="020B0604020202020204" pitchFamily="34" charset="0"/>
                <a:cs typeface="Times New Roman" panose="02020603050405020304" pitchFamily="18" charset="0"/>
              </a:rPr>
              <a:t>1996, inician  su proyecto innovador.</a:t>
            </a:r>
            <a:endParaRPr lang="es-EC" sz="1400" dirty="0">
              <a:solidFill>
                <a:schemeClr val="dk1"/>
              </a:solidFill>
              <a:ea typeface="Arial" panose="020B0604020202020204" pitchFamily="34" charset="0"/>
              <a:cs typeface="Times New Roman" panose="02020603050405020304" pitchFamily="18" charset="0"/>
            </a:endParaRPr>
          </a:p>
        </p:txBody>
      </p:sp>
      <p:cxnSp>
        <p:nvCxnSpPr>
          <p:cNvPr id="41" name="Conector angular 40"/>
          <p:cNvCxnSpPr>
            <a:stCxn id="40" idx="2"/>
            <a:endCxn id="38" idx="1"/>
          </p:cNvCxnSpPr>
          <p:nvPr/>
        </p:nvCxnSpPr>
        <p:spPr>
          <a:xfrm rot="16200000" flipH="1">
            <a:off x="9046139" y="1779773"/>
            <a:ext cx="297088" cy="53674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97205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7" name="Pentágono 6"/>
          <p:cNvSpPr/>
          <p:nvPr/>
        </p:nvSpPr>
        <p:spPr>
          <a:xfrm>
            <a:off x="262667" y="275696"/>
            <a:ext cx="2008344" cy="799643"/>
          </a:xfrm>
          <a:prstGeom prst="homePlate">
            <a:avLst>
              <a:gd name="adj" fmla="val 7249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600" dirty="0" smtClean="0"/>
              <a:t>CARACTERÍSTICAS DE LA ROSA ECUATORIANA</a:t>
            </a:r>
            <a:endParaRPr lang="es-EC" sz="1600" dirty="0"/>
          </a:p>
        </p:txBody>
      </p:sp>
      <p:sp>
        <p:nvSpPr>
          <p:cNvPr id="10" name="Rectángulo 9"/>
          <p:cNvSpPr/>
          <p:nvPr/>
        </p:nvSpPr>
        <p:spPr>
          <a:xfrm>
            <a:off x="4888400" y="1305297"/>
            <a:ext cx="2825159" cy="738664"/>
          </a:xfrm>
          <a:prstGeom prst="rect">
            <a:avLst/>
          </a:prstGeom>
          <a:noFill/>
          <a:ln w="28575">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indent="449580">
              <a:lnSpc>
                <a:spcPct val="150000"/>
              </a:lnSpc>
            </a:pPr>
            <a:r>
              <a:rPr lang="es-EC" sz="1400" dirty="0">
                <a:latin typeface="Arial" panose="020B0604020202020204" pitchFamily="34" charset="0"/>
                <a:ea typeface="Times New Roman" panose="02020603050405020304" pitchFamily="18" charset="0"/>
                <a:cs typeface="Times New Roman" panose="02020603050405020304" pitchFamily="18" charset="0"/>
              </a:rPr>
              <a:t>E</a:t>
            </a:r>
            <a:r>
              <a:rPr lang="es-EC" sz="1400" dirty="0" smtClean="0">
                <a:latin typeface="Arial" panose="020B0604020202020204" pitchFamily="34" charset="0"/>
                <a:ea typeface="Times New Roman" panose="02020603050405020304" pitchFamily="18" charset="0"/>
                <a:cs typeface="Times New Roman" panose="02020603050405020304" pitchFamily="18" charset="0"/>
              </a:rPr>
              <a:t>n Ecuador existen alrededor </a:t>
            </a:r>
            <a:r>
              <a:rPr lang="es-EC" sz="1400" dirty="0">
                <a:latin typeface="Arial" panose="020B0604020202020204" pitchFamily="34" charset="0"/>
                <a:ea typeface="Times New Roman" panose="02020603050405020304" pitchFamily="18" charset="0"/>
                <a:cs typeface="Times New Roman" panose="02020603050405020304" pitchFamily="18" charset="0"/>
              </a:rPr>
              <a:t>de 629 fincas </a:t>
            </a:r>
            <a:r>
              <a:rPr lang="es-EC" sz="1400" dirty="0" smtClean="0">
                <a:latin typeface="Arial" panose="020B0604020202020204" pitchFamily="34" charset="0"/>
                <a:ea typeface="Times New Roman" panose="02020603050405020304" pitchFamily="18" charset="0"/>
                <a:cs typeface="Times New Roman" panose="02020603050405020304" pitchFamily="18" charset="0"/>
              </a:rPr>
              <a:t>florícolas</a:t>
            </a:r>
            <a:endParaRPr lang="es-EC" sz="1400"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7" name="Gráfico 16"/>
          <p:cNvGraphicFramePr/>
          <p:nvPr>
            <p:extLst>
              <p:ext uri="{D42A27DB-BD31-4B8C-83A1-F6EECF244321}">
                <p14:modId xmlns:p14="http://schemas.microsoft.com/office/powerpoint/2010/main" val="1044519978"/>
              </p:ext>
            </p:extLst>
          </p:nvPr>
        </p:nvGraphicFramePr>
        <p:xfrm>
          <a:off x="8143563" y="1005058"/>
          <a:ext cx="3877101" cy="3599033"/>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8"/>
          <p:cNvSpPr>
            <a:spLocks noChangeArrowheads="1"/>
          </p:cNvSpPr>
          <p:nvPr/>
        </p:nvSpPr>
        <p:spPr bwMode="auto">
          <a:xfrm>
            <a:off x="9079143" y="4916702"/>
            <a:ext cx="2394969" cy="954107"/>
          </a:xfrm>
          <a:prstGeom prst="rect">
            <a:avLst/>
          </a:prstGeom>
          <a:noFill/>
          <a:ln>
            <a:solidFill>
              <a:schemeClr val="accent1"/>
            </a:solidFill>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1pPr>
            <a:lvl2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2pPr>
            <a:lvl3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3pPr>
            <a:lvl4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4pPr>
            <a:lvl5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5pPr>
            <a:lvl6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6pPr>
            <a:lvl7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7pPr>
            <a:lvl8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8pPr>
            <a:lvl9pPr eaLnBrk="0" fontAlgn="base" hangingPunct="0">
              <a:spcBef>
                <a:spcPct val="0"/>
              </a:spcBef>
              <a:spcAft>
                <a:spcPct val="0"/>
              </a:spcAft>
              <a:tabLst>
                <a:tab pos="511175" algn="l"/>
                <a:tab pos="512763" algn="l"/>
              </a:tabLst>
              <a:defRPr>
                <a:solidFill>
                  <a:schemeClr val="tx1"/>
                </a:solidFill>
                <a:latin typeface="Arial" panose="020B0604020202020204" pitchFamily="34" charset="0"/>
              </a:defRPr>
            </a:lvl9pPr>
          </a:lstStyle>
          <a:p>
            <a:pPr marL="0" marR="0" lvl="0" indent="449263" algn="just" defTabSz="914400" rtl="0" eaLnBrk="0" fontAlgn="base" latinLnBrk="0" hangingPunct="0">
              <a:lnSpc>
                <a:spcPct val="100000"/>
              </a:lnSpc>
              <a:spcBef>
                <a:spcPct val="0"/>
              </a:spcBef>
              <a:spcAft>
                <a:spcPct val="0"/>
              </a:spcAft>
              <a:buClrTx/>
              <a:buSzTx/>
              <a:buFontTx/>
              <a:buNone/>
              <a:tabLst>
                <a:tab pos="511175" algn="l"/>
                <a:tab pos="512763" algn="l"/>
              </a:tabLst>
            </a:pPr>
            <a:r>
              <a:rPr kumimoji="0" lang="es-EC" altLang="en-US" sz="1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Las fincas de rosas logran producir anualmente un total aproximado de 3.100 hect</a:t>
            </a:r>
            <a:r>
              <a:rPr kumimoji="0" lang="es-EC" altLang="en-US" sz="1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C" altLang="en-US" sz="14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reas de rosas.</a:t>
            </a:r>
            <a:endParaRPr kumimoji="0" lang="es-EC" altLang="en-US" sz="1400" b="0" i="0" u="none" strike="noStrike" cap="none" normalizeH="0" baseline="0" dirty="0" smtClean="0">
              <a:ln>
                <a:noFill/>
              </a:ln>
              <a:solidFill>
                <a:schemeClr val="tx1"/>
              </a:solidFill>
              <a:effectLst/>
            </a:endParaRPr>
          </a:p>
        </p:txBody>
      </p:sp>
      <p:sp>
        <p:nvSpPr>
          <p:cNvPr id="19" name="Rectángulo 18"/>
          <p:cNvSpPr/>
          <p:nvPr/>
        </p:nvSpPr>
        <p:spPr>
          <a:xfrm>
            <a:off x="8143563" y="612259"/>
            <a:ext cx="4079707" cy="307777"/>
          </a:xfrm>
          <a:prstGeom prst="rect">
            <a:avLst/>
          </a:prstGeom>
        </p:spPr>
        <p:txBody>
          <a:bodyPr wrap="none">
            <a:spAutoFit/>
          </a:bodyPr>
          <a:lstStyle/>
          <a:p>
            <a:r>
              <a:rPr lang="es-EC" altLang="en-US" sz="1400" b="1" dirty="0" smtClean="0">
                <a:latin typeface="Arial" panose="020B0604020202020204" pitchFamily="34" charset="0"/>
                <a:ea typeface="Times New Roman" panose="02020603050405020304" pitchFamily="18" charset="0"/>
                <a:cs typeface="Arial" panose="020B0604020202020204" pitchFamily="34" charset="0"/>
              </a:rPr>
              <a:t>LA PRODUCCIÓN DE FLORES EN ECUADOR </a:t>
            </a:r>
            <a:endParaRPr lang="en-US" sz="14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7795" y="3393694"/>
            <a:ext cx="2905797" cy="2477115"/>
          </a:xfrm>
          <a:prstGeom prst="rect">
            <a:avLst/>
          </a:prstGeom>
          <a:noFill/>
          <a:ln w="2857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21" name="7 Rectángulo"/>
          <p:cNvSpPr/>
          <p:nvPr/>
        </p:nvSpPr>
        <p:spPr>
          <a:xfrm>
            <a:off x="1832128" y="3211290"/>
            <a:ext cx="1312091" cy="646331"/>
          </a:xfrm>
          <a:prstGeom prst="rect">
            <a:avLst/>
          </a:prstGeom>
        </p:spPr>
        <p:txBody>
          <a:bodyPr wrap="square">
            <a:spAutoFit/>
          </a:bodyPr>
          <a:lstStyle/>
          <a:p>
            <a:pPr algn="ctr"/>
            <a:r>
              <a:rPr lang="es-EC" b="1" dirty="0"/>
              <a:t>Análisis de la oferta</a:t>
            </a:r>
            <a:endParaRPr lang="es-EC" dirty="0"/>
          </a:p>
        </p:txBody>
      </p:sp>
      <p:graphicFrame>
        <p:nvGraphicFramePr>
          <p:cNvPr id="23" name="9 Diagrama"/>
          <p:cNvGraphicFramePr/>
          <p:nvPr>
            <p:extLst>
              <p:ext uri="{D42A27DB-BD31-4B8C-83A1-F6EECF244321}">
                <p14:modId xmlns:p14="http://schemas.microsoft.com/office/powerpoint/2010/main" val="221036491"/>
              </p:ext>
            </p:extLst>
          </p:nvPr>
        </p:nvGraphicFramePr>
        <p:xfrm>
          <a:off x="312062" y="391212"/>
          <a:ext cx="4576338" cy="5602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92214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4">
            <a:extLst>
              <a:ext uri="{28A0092B-C50C-407E-A947-70E740481C1C}">
                <a14:useLocalDpi xmlns:a14="http://schemas.microsoft.com/office/drawing/2010/main" val="0"/>
              </a:ext>
            </a:extLst>
          </a:blip>
          <a:srcRect l="172" t="87261" r="26288" b="239"/>
          <a:stretch/>
        </p:blipFill>
        <p:spPr bwMode="auto">
          <a:xfrm>
            <a:off x="0" y="6145967"/>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145967"/>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6">
            <a:extLst>
              <a:ext uri="{28A0092B-C50C-407E-A947-70E740481C1C}">
                <a14:useLocalDpi xmlns:a14="http://schemas.microsoft.com/office/drawing/2010/main" val="0"/>
              </a:ext>
            </a:extLst>
          </a:blip>
          <a:srcRect t="10499" b="10278"/>
          <a:stretch/>
        </p:blipFill>
        <p:spPr>
          <a:xfrm>
            <a:off x="10320728" y="6145967"/>
            <a:ext cx="1871272" cy="704538"/>
          </a:xfrm>
          <a:prstGeom prst="rect">
            <a:avLst/>
          </a:prstGeom>
        </p:spPr>
      </p:pic>
      <p:sp>
        <p:nvSpPr>
          <p:cNvPr id="5" name="CuadroTexto 4"/>
          <p:cNvSpPr txBox="1"/>
          <p:nvPr/>
        </p:nvSpPr>
        <p:spPr>
          <a:xfrm>
            <a:off x="3594848" y="233083"/>
            <a:ext cx="5347446" cy="646331"/>
          </a:xfrm>
          <a:prstGeom prst="rect">
            <a:avLst/>
          </a:prstGeom>
          <a:noFill/>
        </p:spPr>
        <p:txBody>
          <a:bodyPr wrap="square" rtlCol="0">
            <a:spAutoFit/>
          </a:bodyPr>
          <a:lstStyle/>
          <a:p>
            <a:r>
              <a:rPr lang="es-EC" sz="3600" b="1" dirty="0" smtClean="0"/>
              <a:t>RESPONSABILIDAD SOCIAL</a:t>
            </a:r>
            <a:endParaRPr lang="en-US" sz="3600" b="1" dirty="0"/>
          </a:p>
        </p:txBody>
      </p:sp>
      <p:sp>
        <p:nvSpPr>
          <p:cNvPr id="6" name="CuadroTexto 5"/>
          <p:cNvSpPr txBox="1"/>
          <p:nvPr/>
        </p:nvSpPr>
        <p:spPr>
          <a:xfrm>
            <a:off x="8610237" y="709894"/>
            <a:ext cx="3810000" cy="369332"/>
          </a:xfrm>
          <a:prstGeom prst="rect">
            <a:avLst/>
          </a:prstGeom>
          <a:noFill/>
        </p:spPr>
        <p:txBody>
          <a:bodyPr wrap="square" rtlCol="0">
            <a:spAutoFit/>
          </a:bodyPr>
          <a:lstStyle/>
          <a:p>
            <a:r>
              <a:rPr lang="es-EC" dirty="0" smtClean="0"/>
              <a:t>Ya no es un lujo, sino un requisito..!</a:t>
            </a:r>
            <a:endParaRPr lang="en-US" dirty="0"/>
          </a:p>
        </p:txBody>
      </p:sp>
      <p:graphicFrame>
        <p:nvGraphicFramePr>
          <p:cNvPr id="8" name="Diagrama 7"/>
          <p:cNvGraphicFramePr/>
          <p:nvPr>
            <p:extLst>
              <p:ext uri="{D42A27DB-BD31-4B8C-83A1-F6EECF244321}">
                <p14:modId xmlns:p14="http://schemas.microsoft.com/office/powerpoint/2010/main" val="1778766585"/>
              </p:ext>
            </p:extLst>
          </p:nvPr>
        </p:nvGraphicFramePr>
        <p:xfrm>
          <a:off x="248920" y="1104209"/>
          <a:ext cx="11800840" cy="12579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Imagen 8"/>
          <p:cNvPicPr/>
          <p:nvPr/>
        </p:nvPicPr>
        <p:blipFill rotWithShape="1">
          <a:blip r:embed="rId12"/>
          <a:srcRect l="25870" t="28966" r="20362" b="11895"/>
          <a:stretch/>
        </p:blipFill>
        <p:spPr bwMode="auto">
          <a:xfrm>
            <a:off x="300899" y="2514601"/>
            <a:ext cx="4428944" cy="3581400"/>
          </a:xfrm>
          <a:prstGeom prst="rect">
            <a:avLst/>
          </a:prstGeom>
          <a:ln>
            <a:noFill/>
          </a:ln>
          <a:extLst>
            <a:ext uri="{53640926-AAD7-44D8-BBD7-CCE9431645EC}">
              <a14:shadowObscured xmlns:a14="http://schemas.microsoft.com/office/drawing/2010/main"/>
            </a:ext>
          </a:extLst>
        </p:spPr>
      </p:pic>
      <p:pic>
        <p:nvPicPr>
          <p:cNvPr id="1026" name="Picture 2" descr="Resultado de imagen para rainforest allia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8929" y="2586995"/>
            <a:ext cx="2079541" cy="1759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florecuador"/>
          <p:cNvPicPr>
            <a:picLocks noChangeAspect="1" noChangeArrowheads="1"/>
          </p:cNvPicPr>
          <p:nvPr/>
        </p:nvPicPr>
        <p:blipFill rotWithShape="1">
          <a:blip r:embed="rId14">
            <a:extLst>
              <a:ext uri="{28A0092B-C50C-407E-A947-70E740481C1C}">
                <a14:useLocalDpi xmlns:a14="http://schemas.microsoft.com/office/drawing/2010/main" val="0"/>
              </a:ext>
            </a:extLst>
          </a:blip>
          <a:srcRect l="13220" t="24524" r="14017" b="32745"/>
          <a:stretch/>
        </p:blipFill>
        <p:spPr bwMode="auto">
          <a:xfrm>
            <a:off x="6030323" y="4663181"/>
            <a:ext cx="2579914" cy="11716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global ga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72261" y="2771298"/>
            <a:ext cx="2857500" cy="13008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63743" y="4539908"/>
            <a:ext cx="2786017" cy="141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3128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ivot">
          <a:fgClr>
            <a:schemeClr val="bg2"/>
          </a:fgClr>
          <a:bgClr>
            <a:schemeClr val="bg1"/>
          </a:bgClr>
        </a:pattFill>
        <a:effectLst/>
      </p:bgPr>
    </p:bg>
    <p:spTree>
      <p:nvGrpSpPr>
        <p:cNvPr id="1" name=""/>
        <p:cNvGrpSpPr/>
        <p:nvPr/>
      </p:nvGrpSpPr>
      <p:grpSpPr>
        <a:xfrm>
          <a:off x="0" y="0"/>
          <a:ext cx="0" cy="0"/>
          <a:chOff x="0" y="0"/>
          <a:chExt cx="0" cy="0"/>
        </a:xfrm>
      </p:grpSpPr>
      <p:pic>
        <p:nvPicPr>
          <p:cNvPr id="2" name="Picture 2" descr="http://player.slideplayer.es/75/12575327/slides/slid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 t="87261" r="26288" b="239"/>
          <a:stretch/>
        </p:blipFill>
        <p:spPr bwMode="auto">
          <a:xfrm>
            <a:off x="0" y="6153462"/>
            <a:ext cx="12192000" cy="704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53462"/>
            <a:ext cx="2081060" cy="704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0499" b="10278"/>
          <a:stretch/>
        </p:blipFill>
        <p:spPr>
          <a:xfrm>
            <a:off x="10320728" y="6153462"/>
            <a:ext cx="1871272" cy="704538"/>
          </a:xfrm>
          <a:prstGeom prst="rect">
            <a:avLst/>
          </a:prstGeom>
        </p:spPr>
      </p:pic>
      <p:sp>
        <p:nvSpPr>
          <p:cNvPr id="5" name="Rectángulo 4"/>
          <p:cNvSpPr/>
          <p:nvPr/>
        </p:nvSpPr>
        <p:spPr>
          <a:xfrm>
            <a:off x="3193142" y="335412"/>
            <a:ext cx="2999619" cy="11387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es-ES" sz="1700" dirty="0" err="1" smtClean="0">
                <a:solidFill>
                  <a:srgbClr val="757575"/>
                </a:solidFill>
                <a:latin typeface="Calibri "/>
              </a:rPr>
              <a:t>Rainforest</a:t>
            </a:r>
            <a:r>
              <a:rPr lang="es-ES" sz="1700" dirty="0" smtClean="0">
                <a:solidFill>
                  <a:srgbClr val="757575"/>
                </a:solidFill>
                <a:latin typeface="Calibri "/>
              </a:rPr>
              <a:t> </a:t>
            </a:r>
            <a:r>
              <a:rPr lang="es-ES" sz="1700" dirty="0">
                <a:solidFill>
                  <a:srgbClr val="757575"/>
                </a:solidFill>
                <a:latin typeface="Calibri "/>
              </a:rPr>
              <a:t>Alliance trabaja para conservar la biodiversidad y asegurar medios de vida sostenibles </a:t>
            </a:r>
            <a:endParaRPr lang="es-ES" sz="1700" b="0" i="0" dirty="0">
              <a:solidFill>
                <a:srgbClr val="757575"/>
              </a:solidFill>
              <a:effectLst/>
              <a:latin typeface="Calibri "/>
            </a:endParaRPr>
          </a:p>
        </p:txBody>
      </p:sp>
      <p:sp>
        <p:nvSpPr>
          <p:cNvPr id="6" name="Rectángulo 5"/>
          <p:cNvSpPr/>
          <p:nvPr/>
        </p:nvSpPr>
        <p:spPr>
          <a:xfrm>
            <a:off x="9095618" y="3016322"/>
            <a:ext cx="2670629" cy="140038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700" dirty="0">
                <a:solidFill>
                  <a:srgbClr val="757575"/>
                </a:solidFill>
                <a:latin typeface="Calibri "/>
              </a:rPr>
              <a:t>conservar los recursos naturales y asegurar la salud económica a largo plazo de las comunidades forestales.</a:t>
            </a:r>
            <a:endParaRPr lang="en-US" sz="1700" dirty="0">
              <a:latin typeface="Calibri "/>
            </a:endParaRPr>
          </a:p>
        </p:txBody>
      </p:sp>
      <p:sp>
        <p:nvSpPr>
          <p:cNvPr id="9" name="Rectángulo 8"/>
          <p:cNvSpPr/>
          <p:nvPr/>
        </p:nvSpPr>
        <p:spPr>
          <a:xfrm>
            <a:off x="459619" y="4107898"/>
            <a:ext cx="3938209" cy="166199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1700" dirty="0">
                <a:solidFill>
                  <a:srgbClr val="757575"/>
                </a:solidFill>
                <a:latin typeface="Calibri "/>
              </a:rPr>
              <a:t>El sello de </a:t>
            </a:r>
            <a:r>
              <a:rPr lang="es-ES" sz="1700" dirty="0" err="1">
                <a:solidFill>
                  <a:srgbClr val="757575"/>
                </a:solidFill>
                <a:latin typeface="Calibri "/>
              </a:rPr>
              <a:t>Rainforest</a:t>
            </a:r>
            <a:r>
              <a:rPr lang="es-ES" sz="1700" dirty="0">
                <a:solidFill>
                  <a:srgbClr val="757575"/>
                </a:solidFill>
                <a:latin typeface="Calibri "/>
              </a:rPr>
              <a:t> Alliance es un símbolo </a:t>
            </a:r>
            <a:r>
              <a:rPr lang="es-ES" sz="1700" dirty="0" smtClean="0">
                <a:solidFill>
                  <a:srgbClr val="757575"/>
                </a:solidFill>
                <a:latin typeface="Calibri "/>
              </a:rPr>
              <a:t>de </a:t>
            </a:r>
            <a:r>
              <a:rPr lang="es-ES" sz="1700" dirty="0">
                <a:solidFill>
                  <a:srgbClr val="757575"/>
                </a:solidFill>
                <a:latin typeface="Calibri "/>
              </a:rPr>
              <a:t>sostenibilidad ambiental, social y económica que ayuda tanto a las empresas como a los consumidores a hacer su parte para asegurar un mejor futuro para todos.</a:t>
            </a:r>
            <a:endParaRPr lang="en-US" sz="1700" dirty="0">
              <a:latin typeface="Calibri "/>
            </a:endParaRPr>
          </a:p>
        </p:txBody>
      </p:sp>
      <p:pic>
        <p:nvPicPr>
          <p:cNvPr id="12" name="Picture 2" descr="Resultado de imagen para RAINFOREST SISAPAMB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9782" y="2001913"/>
            <a:ext cx="3361495" cy="12121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sultado de imagen para rainforest allian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8891" y="3716514"/>
            <a:ext cx="2452309" cy="207528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7052936" y="1279565"/>
            <a:ext cx="2653290" cy="92333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285750" indent="-285750" fontAlgn="base">
              <a:buFont typeface="Arial" panose="020B0604020202020204" pitchFamily="34" charset="0"/>
              <a:buChar char="•"/>
            </a:pPr>
            <a:r>
              <a:rPr lang="en-US" dirty="0" err="1">
                <a:solidFill>
                  <a:srgbClr val="696969"/>
                </a:solidFill>
                <a:latin typeface="Sanchez"/>
              </a:rPr>
              <a:t>Productos</a:t>
            </a:r>
            <a:r>
              <a:rPr lang="en-US" dirty="0">
                <a:solidFill>
                  <a:srgbClr val="696969"/>
                </a:solidFill>
                <a:latin typeface="Sanchez"/>
              </a:rPr>
              <a:t> </a:t>
            </a:r>
            <a:r>
              <a:rPr lang="en-US" dirty="0" err="1" smtClean="0">
                <a:solidFill>
                  <a:srgbClr val="696969"/>
                </a:solidFill>
                <a:latin typeface="Sanchez"/>
              </a:rPr>
              <a:t>agrícolas</a:t>
            </a:r>
            <a:endParaRPr lang="en-US" dirty="0" smtClean="0">
              <a:solidFill>
                <a:srgbClr val="696969"/>
              </a:solidFill>
              <a:latin typeface="Sanchez"/>
            </a:endParaRPr>
          </a:p>
          <a:p>
            <a:pPr marL="285750" indent="-285750" fontAlgn="base">
              <a:buFont typeface="Arial" panose="020B0604020202020204" pitchFamily="34" charset="0"/>
              <a:buChar char="•"/>
            </a:pPr>
            <a:r>
              <a:rPr lang="es-EC" dirty="0" smtClean="0">
                <a:solidFill>
                  <a:srgbClr val="696969"/>
                </a:solidFill>
                <a:latin typeface="Sanchez"/>
              </a:rPr>
              <a:t>Productos Forestales</a:t>
            </a:r>
          </a:p>
          <a:p>
            <a:pPr marL="285750" indent="-285750" fontAlgn="base">
              <a:buFont typeface="Arial" panose="020B0604020202020204" pitchFamily="34" charset="0"/>
              <a:buChar char="•"/>
            </a:pPr>
            <a:r>
              <a:rPr lang="es-EC" b="0" i="0" dirty="0" smtClean="0">
                <a:solidFill>
                  <a:srgbClr val="696969"/>
                </a:solidFill>
                <a:effectLst/>
                <a:latin typeface="Sanchez"/>
              </a:rPr>
              <a:t>Empresas </a:t>
            </a:r>
            <a:r>
              <a:rPr lang="es-EC" b="0" i="0" dirty="0" err="1" smtClean="0">
                <a:solidFill>
                  <a:srgbClr val="696969"/>
                </a:solidFill>
                <a:effectLst/>
                <a:latin typeface="Sanchez"/>
              </a:rPr>
              <a:t>Turisticas</a:t>
            </a:r>
            <a:endParaRPr lang="en-US" b="0" i="0" dirty="0">
              <a:solidFill>
                <a:srgbClr val="696969"/>
              </a:solidFill>
              <a:effectLst/>
              <a:latin typeface="Sanchez"/>
            </a:endParaRPr>
          </a:p>
        </p:txBody>
      </p:sp>
    </p:spTree>
    <p:extLst>
      <p:ext uri="{BB962C8B-B14F-4D97-AF65-F5344CB8AC3E}">
        <p14:creationId xmlns:p14="http://schemas.microsoft.com/office/powerpoint/2010/main" val="33079592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Tema1">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ema1" id="{D5B318B5-3BEB-4C52-8480-D24B1871985C}" vid="{945B5015-4749-412C-B362-EAAE2CDB95F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10.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11.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12.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13.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2.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3.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4.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5.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6.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7.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8.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9.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emplate/>
  <TotalTime>31594</TotalTime>
  <Words>1654</Words>
  <Application>Microsoft Office PowerPoint</Application>
  <PresentationFormat>Panorámica</PresentationFormat>
  <Paragraphs>269</Paragraphs>
  <Slides>17</Slides>
  <Notes>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Arial</vt:lpstr>
      <vt:lpstr>Calibri</vt:lpstr>
      <vt:lpstr>Calibri </vt:lpstr>
      <vt:lpstr>Calibri Light</vt:lpstr>
      <vt:lpstr>Sanchez</vt:lpstr>
      <vt:lpstr>Times New Roman</vt:lpstr>
      <vt:lpstr>Wingdings</vt:lpstr>
      <vt:lpstr>Tema1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Roberto Stalin Parra Gadvay</dc:creator>
  <cp:lastModifiedBy>Roberto Stalin Parra Gadvay</cp:lastModifiedBy>
  <cp:revision>179</cp:revision>
  <cp:lastPrinted>2018-07-24T12:54:03Z</cp:lastPrinted>
  <dcterms:created xsi:type="dcterms:W3CDTF">2018-06-10T04:52:19Z</dcterms:created>
  <dcterms:modified xsi:type="dcterms:W3CDTF">2018-08-24T03:48:55Z</dcterms:modified>
</cp:coreProperties>
</file>