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58" r:id="rId3"/>
    <p:sldId id="259" r:id="rId4"/>
    <p:sldId id="260" r:id="rId5"/>
    <p:sldId id="261" r:id="rId6"/>
    <p:sldId id="262" r:id="rId7"/>
    <p:sldId id="263" r:id="rId8"/>
    <p:sldId id="266" r:id="rId9"/>
    <p:sldId id="264" r:id="rId10"/>
    <p:sldId id="257" r:id="rId11"/>
    <p:sldId id="265" r:id="rId12"/>
    <p:sldId id="268" r:id="rId13"/>
    <p:sldId id="269" r:id="rId14"/>
    <p:sldId id="271" r:id="rId15"/>
    <p:sldId id="272" r:id="rId16"/>
    <p:sldId id="275" r:id="rId17"/>
    <p:sldId id="274" r:id="rId18"/>
    <p:sldId id="277" r:id="rId19"/>
    <p:sldId id="278" r:id="rId20"/>
    <p:sldId id="279" r:id="rId21"/>
    <p:sldId id="280"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46" d="100"/>
          <a:sy n="46" d="100"/>
        </p:scale>
        <p:origin x="6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Documentos\Calificacion%20percepciones%20y%20grafico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Documentos\Calificacion%20percepciones%20y%20graficos%20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E:\Documentos\Tabulaci&#243;n%20y%20Grafico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E:\Documentos\Tabulaci&#243;n%20y%20Graficos.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6.xml.rels><?xml version="1.0" encoding="UTF-8" standalone="yes"?>
<Relationships xmlns="http://schemas.openxmlformats.org/package/2006/relationships"><Relationship Id="rId1" Type="http://schemas.openxmlformats.org/officeDocument/2006/relationships/oleObject" Target="file:///E:\Documentos\Tabulaci&#243;n%20y%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1000"/>
              <a:t>Género de los turistas y representantes de los prestadores de los servicios turísticos</a:t>
            </a:r>
          </a:p>
        </c:rich>
      </c:tx>
      <c:overlay val="0"/>
      <c:spPr>
        <a:noFill/>
        <a:ln>
          <a:noFill/>
        </a:ln>
        <a:effectLst/>
      </c:spPr>
    </c:title>
    <c:autoTitleDeleted val="0"/>
    <c:plotArea>
      <c:layout>
        <c:manualLayout>
          <c:layoutTarget val="inner"/>
          <c:xMode val="edge"/>
          <c:yMode val="edge"/>
          <c:x val="0.110887820715127"/>
          <c:y val="0.1529679506794478"/>
          <c:w val="0.8891292577191896"/>
          <c:h val="0.59141876101103796"/>
        </c:manualLayout>
      </c:layout>
      <c:barChart>
        <c:barDir val="col"/>
        <c:grouping val="clustered"/>
        <c:varyColors val="0"/>
        <c:ser>
          <c:idx val="0"/>
          <c:order val="0"/>
          <c:tx>
            <c:strRef>
              <c:f>'TURISTAS EXTRANJEROS '!$J$130</c:f>
              <c:strCache>
                <c:ptCount val="1"/>
                <c:pt idx="0">
                  <c:v>Femenino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'TURISTAS EXTRANJEROS '!$K$129:$M$129</c:f>
              <c:strCache>
                <c:ptCount val="3"/>
                <c:pt idx="0">
                  <c:v>Turistas Nacionales</c:v>
                </c:pt>
                <c:pt idx="1">
                  <c:v>Turistas Extranjeros </c:v>
                </c:pt>
                <c:pt idx="2">
                  <c:v>Prestadores de servicios turísticos</c:v>
                </c:pt>
              </c:strCache>
            </c:strRef>
          </c:cat>
          <c:val>
            <c:numRef>
              <c:f>'TURISTAS EXTRANJEROS '!$K$130:$M$130</c:f>
              <c:numCache>
                <c:formatCode>0%</c:formatCode>
                <c:ptCount val="3"/>
                <c:pt idx="0">
                  <c:v>0.61</c:v>
                </c:pt>
                <c:pt idx="1">
                  <c:v>0.63</c:v>
                </c:pt>
                <c:pt idx="2">
                  <c:v>0.2</c:v>
                </c:pt>
              </c:numCache>
            </c:numRef>
          </c:val>
          <c:extLst>
            <c:ext xmlns:c16="http://schemas.microsoft.com/office/drawing/2014/chart" uri="{C3380CC4-5D6E-409C-BE32-E72D297353CC}">
              <c16:uniqueId val="{00000000-5835-4E95-A96D-AEE51475C862}"/>
            </c:ext>
          </c:extLst>
        </c:ser>
        <c:ser>
          <c:idx val="1"/>
          <c:order val="1"/>
          <c:tx>
            <c:strRef>
              <c:f>'TURISTAS EXTRANJEROS '!$J$131</c:f>
              <c:strCache>
                <c:ptCount val="1"/>
                <c:pt idx="0">
                  <c:v>Masculino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'TURISTAS EXTRANJEROS '!$K$129:$M$129</c:f>
              <c:strCache>
                <c:ptCount val="3"/>
                <c:pt idx="0">
                  <c:v>Turistas Nacionales</c:v>
                </c:pt>
                <c:pt idx="1">
                  <c:v>Turistas Extranjeros </c:v>
                </c:pt>
                <c:pt idx="2">
                  <c:v>Prestadores de servicios turísticos</c:v>
                </c:pt>
              </c:strCache>
            </c:strRef>
          </c:cat>
          <c:val>
            <c:numRef>
              <c:f>'TURISTAS EXTRANJEROS '!$K$131:$M$131</c:f>
              <c:numCache>
                <c:formatCode>0%</c:formatCode>
                <c:ptCount val="3"/>
                <c:pt idx="0">
                  <c:v>0.39</c:v>
                </c:pt>
                <c:pt idx="1">
                  <c:v>0.38</c:v>
                </c:pt>
                <c:pt idx="2">
                  <c:v>0.8</c:v>
                </c:pt>
              </c:numCache>
            </c:numRef>
          </c:val>
          <c:extLst>
            <c:ext xmlns:c16="http://schemas.microsoft.com/office/drawing/2014/chart" uri="{C3380CC4-5D6E-409C-BE32-E72D297353CC}">
              <c16:uniqueId val="{00000001-5835-4E95-A96D-AEE51475C862}"/>
            </c:ext>
          </c:extLst>
        </c:ser>
        <c:dLbls>
          <c:dLblPos val="outEnd"/>
          <c:showLegendKey val="0"/>
          <c:showVal val="1"/>
          <c:showCatName val="0"/>
          <c:showSerName val="0"/>
          <c:showPercent val="0"/>
          <c:showBubbleSize val="0"/>
        </c:dLbls>
        <c:gapWidth val="219"/>
        <c:overlap val="-27"/>
        <c:axId val="87054088"/>
        <c:axId val="86760568"/>
      </c:barChart>
      <c:catAx>
        <c:axId val="87054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86760568"/>
        <c:crosses val="autoZero"/>
        <c:auto val="1"/>
        <c:lblAlgn val="ctr"/>
        <c:lblOffset val="100"/>
        <c:noMultiLvlLbl val="0"/>
      </c:catAx>
      <c:valAx>
        <c:axId val="86760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87054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1000"/>
              <a:t>Procedencia de los turistas nacionales por provincia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'Grfico motivos de viaje '!$H$19:$H$29</c:f>
              <c:strCache>
                <c:ptCount val="11"/>
                <c:pt idx="0">
                  <c:v>Pichincha </c:v>
                </c:pt>
                <c:pt idx="1">
                  <c:v>Manabí</c:v>
                </c:pt>
                <c:pt idx="2">
                  <c:v>Imbabura </c:v>
                </c:pt>
                <c:pt idx="3">
                  <c:v>Tungurahua </c:v>
                </c:pt>
                <c:pt idx="4">
                  <c:v>Santa Elena</c:v>
                </c:pt>
                <c:pt idx="5">
                  <c:v>Guayas</c:v>
                </c:pt>
                <c:pt idx="6">
                  <c:v>Los Ríos </c:v>
                </c:pt>
                <c:pt idx="7">
                  <c:v>Pastaza</c:v>
                </c:pt>
                <c:pt idx="8">
                  <c:v>Cuenca</c:v>
                </c:pt>
                <c:pt idx="9">
                  <c:v>Carchi</c:v>
                </c:pt>
                <c:pt idx="10">
                  <c:v>Cotopaxi</c:v>
                </c:pt>
              </c:strCache>
            </c:strRef>
          </c:cat>
          <c:val>
            <c:numRef>
              <c:f>'Grfico motivos de viaje '!$I$19:$I$29</c:f>
              <c:numCache>
                <c:formatCode>0%</c:formatCode>
                <c:ptCount val="11"/>
                <c:pt idx="0">
                  <c:v>0.36</c:v>
                </c:pt>
                <c:pt idx="1">
                  <c:v>0.17</c:v>
                </c:pt>
                <c:pt idx="2">
                  <c:v>0.14000000000000001</c:v>
                </c:pt>
                <c:pt idx="3">
                  <c:v>0.05</c:v>
                </c:pt>
                <c:pt idx="4">
                  <c:v>0.02</c:v>
                </c:pt>
                <c:pt idx="5">
                  <c:v>0.09</c:v>
                </c:pt>
                <c:pt idx="6">
                  <c:v>0.04</c:v>
                </c:pt>
                <c:pt idx="7">
                  <c:v>0.01</c:v>
                </c:pt>
                <c:pt idx="8">
                  <c:v>0.03</c:v>
                </c:pt>
                <c:pt idx="9">
                  <c:v>0.03</c:v>
                </c:pt>
                <c:pt idx="10">
                  <c:v>0.05</c:v>
                </c:pt>
              </c:numCache>
            </c:numRef>
          </c:val>
          <c:extLst>
            <c:ext xmlns:c16="http://schemas.microsoft.com/office/drawing/2014/chart" uri="{C3380CC4-5D6E-409C-BE32-E72D297353CC}">
              <c16:uniqueId val="{00000000-CE3A-47D8-BDE6-A08884B83A2E}"/>
            </c:ext>
          </c:extLst>
        </c:ser>
        <c:dLbls>
          <c:dLblPos val="outEnd"/>
          <c:showLegendKey val="0"/>
          <c:showVal val="1"/>
          <c:showCatName val="0"/>
          <c:showSerName val="0"/>
          <c:showPercent val="0"/>
          <c:showBubbleSize val="0"/>
        </c:dLbls>
        <c:gapWidth val="219"/>
        <c:overlap val="-27"/>
        <c:axId val="141206984"/>
        <c:axId val="141212472"/>
      </c:barChart>
      <c:catAx>
        <c:axId val="141206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41212472"/>
        <c:crosses val="autoZero"/>
        <c:auto val="1"/>
        <c:lblAlgn val="ctr"/>
        <c:lblOffset val="100"/>
        <c:noMultiLvlLbl val="0"/>
      </c:catAx>
      <c:valAx>
        <c:axId val="141212472"/>
        <c:scaling>
          <c:orientation val="minMax"/>
          <c:max val="1"/>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412069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sz="10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a:t>Procedencia de los tursitas extranjeros por países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'[Tabulación y Graficos.xlsx]Grfico motivos de viaje '!$F$34</c:f>
              <c:strCache>
                <c:ptCount val="1"/>
                <c:pt idx="0">
                  <c:v>Porcentaje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'[Tabulación y Graficos.xlsx]Grfico motivos de viaje '!$E$35:$E$42</c:f>
              <c:strCache>
                <c:ptCount val="8"/>
                <c:pt idx="0">
                  <c:v>Estados Unidos </c:v>
                </c:pt>
                <c:pt idx="1">
                  <c:v>Reino Unido </c:v>
                </c:pt>
                <c:pt idx="2">
                  <c:v>Francia </c:v>
                </c:pt>
                <c:pt idx="3">
                  <c:v>Nicaragua </c:v>
                </c:pt>
                <c:pt idx="4">
                  <c:v>Argentina </c:v>
                </c:pt>
                <c:pt idx="5">
                  <c:v>Israel </c:v>
                </c:pt>
                <c:pt idx="6">
                  <c:v>Canadá</c:v>
                </c:pt>
                <c:pt idx="7">
                  <c:v>Alemania </c:v>
                </c:pt>
              </c:strCache>
            </c:strRef>
          </c:cat>
          <c:val>
            <c:numRef>
              <c:f>'[Tabulación y Graficos.xlsx]Grfico motivos de viaje '!$F$35:$F$42</c:f>
              <c:numCache>
                <c:formatCode>0%</c:formatCode>
                <c:ptCount val="8"/>
                <c:pt idx="0">
                  <c:v>0.64</c:v>
                </c:pt>
                <c:pt idx="1">
                  <c:v>0.03</c:v>
                </c:pt>
                <c:pt idx="2">
                  <c:v>0.17</c:v>
                </c:pt>
                <c:pt idx="3">
                  <c:v>0.03</c:v>
                </c:pt>
                <c:pt idx="4">
                  <c:v>0.01</c:v>
                </c:pt>
                <c:pt idx="5">
                  <c:v>0.03</c:v>
                </c:pt>
                <c:pt idx="6">
                  <c:v>0.06</c:v>
                </c:pt>
                <c:pt idx="7">
                  <c:v>0.03</c:v>
                </c:pt>
              </c:numCache>
            </c:numRef>
          </c:val>
          <c:extLst>
            <c:ext xmlns:c16="http://schemas.microsoft.com/office/drawing/2014/chart" uri="{C3380CC4-5D6E-409C-BE32-E72D297353CC}">
              <c16:uniqueId val="{00000000-E21D-4683-A886-A630370E9826}"/>
            </c:ext>
          </c:extLst>
        </c:ser>
        <c:dLbls>
          <c:dLblPos val="outEnd"/>
          <c:showLegendKey val="0"/>
          <c:showVal val="1"/>
          <c:showCatName val="0"/>
          <c:showSerName val="0"/>
          <c:showPercent val="0"/>
          <c:showBubbleSize val="0"/>
        </c:dLbls>
        <c:gapWidth val="219"/>
        <c:overlap val="-27"/>
        <c:axId val="141211296"/>
        <c:axId val="141212080"/>
      </c:barChart>
      <c:catAx>
        <c:axId val="14121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41212080"/>
        <c:crosses val="autoZero"/>
        <c:auto val="1"/>
        <c:lblAlgn val="ctr"/>
        <c:lblOffset val="100"/>
        <c:noMultiLvlLbl val="0"/>
      </c:catAx>
      <c:valAx>
        <c:axId val="141212080"/>
        <c:scaling>
          <c:orientation val="minMax"/>
          <c:max val="1"/>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412112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a:t>Total dimensiones según la percepción de los </a:t>
            </a:r>
          </a:p>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a:t>Turistas Nacionales</a:t>
            </a:r>
          </a:p>
        </c:rich>
      </c:tx>
      <c:layout>
        <c:manualLayout>
          <c:xMode val="edge"/>
          <c:yMode val="edge"/>
          <c:x val="0.33138555510277407"/>
          <c:y val="3.7037037037037035E-2"/>
        </c:manualLayout>
      </c:layout>
      <c:overlay val="0"/>
      <c:spPr>
        <a:noFill/>
        <a:ln>
          <a:noFill/>
        </a:ln>
        <a:effectLst/>
      </c:spPr>
    </c:title>
    <c:autoTitleDeleted val="0"/>
    <c:plotArea>
      <c:layout/>
      <c:barChart>
        <c:barDir val="col"/>
        <c:grouping val="clustered"/>
        <c:varyColors val="0"/>
        <c:ser>
          <c:idx val="0"/>
          <c:order val="0"/>
          <c:tx>
            <c:strRef>
              <c:f>'Dimensiones Graficos '!$B$1</c:f>
              <c:strCache>
                <c:ptCount val="1"/>
                <c:pt idx="0">
                  <c:v>Turistas Nacionales</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151-4BAD-B0DF-646846FF548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1151-4BAD-B0DF-646846FF5483}"/>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1151-4BAD-B0DF-646846FF5483}"/>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'Dimensiones Graficos '!$A$2:$A$6</c:f>
              <c:strCache>
                <c:ptCount val="5"/>
                <c:pt idx="0">
                  <c:v>Elementos Tangibles </c:v>
                </c:pt>
                <c:pt idx="1">
                  <c:v>Fiabilidad</c:v>
                </c:pt>
                <c:pt idx="2">
                  <c:v>Capacidad de Respuesta</c:v>
                </c:pt>
                <c:pt idx="3">
                  <c:v>Seguridad</c:v>
                </c:pt>
                <c:pt idx="4">
                  <c:v>Empatía</c:v>
                </c:pt>
              </c:strCache>
            </c:strRef>
          </c:cat>
          <c:val>
            <c:numRef>
              <c:f>'Dimensiones Graficos '!$B$2:$B$6</c:f>
              <c:numCache>
                <c:formatCode>General</c:formatCode>
                <c:ptCount val="5"/>
                <c:pt idx="0">
                  <c:v>0.82</c:v>
                </c:pt>
                <c:pt idx="1">
                  <c:v>0.85</c:v>
                </c:pt>
                <c:pt idx="2">
                  <c:v>0.86</c:v>
                </c:pt>
                <c:pt idx="3">
                  <c:v>0.87</c:v>
                </c:pt>
                <c:pt idx="4">
                  <c:v>0.83</c:v>
                </c:pt>
              </c:numCache>
            </c:numRef>
          </c:val>
          <c:extLst>
            <c:ext xmlns:c16="http://schemas.microsoft.com/office/drawing/2014/chart" uri="{C3380CC4-5D6E-409C-BE32-E72D297353CC}">
              <c16:uniqueId val="{00000006-1151-4BAD-B0DF-646846FF5483}"/>
            </c:ext>
          </c:extLst>
        </c:ser>
        <c:dLbls>
          <c:dLblPos val="outEnd"/>
          <c:showLegendKey val="0"/>
          <c:showVal val="1"/>
          <c:showCatName val="0"/>
          <c:showSerName val="0"/>
          <c:showPercent val="0"/>
          <c:showBubbleSize val="0"/>
        </c:dLbls>
        <c:gapWidth val="219"/>
        <c:overlap val="-27"/>
        <c:axId val="141208944"/>
        <c:axId val="141206592"/>
      </c:barChart>
      <c:catAx>
        <c:axId val="14120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41206592"/>
        <c:crosses val="autoZero"/>
        <c:auto val="1"/>
        <c:lblAlgn val="ctr"/>
        <c:lblOffset val="100"/>
        <c:noMultiLvlLbl val="0"/>
      </c:catAx>
      <c:valAx>
        <c:axId val="141206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412089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a:t>Total dimensiones según la percepción de los Turistas Extranjeros </a:t>
            </a:r>
          </a:p>
        </c:rich>
      </c:tx>
      <c:layout>
        <c:manualLayout>
          <c:xMode val="edge"/>
          <c:yMode val="edge"/>
          <c:x val="0.13255070888824508"/>
          <c:y val="9.2221581012553872E-2"/>
        </c:manualLayout>
      </c:layout>
      <c:overlay val="0"/>
      <c:spPr>
        <a:noFill/>
        <a:ln>
          <a:noFill/>
        </a:ln>
        <a:effectLst/>
      </c:spPr>
    </c:title>
    <c:autoTitleDeleted val="0"/>
    <c:plotArea>
      <c:layout>
        <c:manualLayout>
          <c:layoutTarget val="inner"/>
          <c:xMode val="edge"/>
          <c:yMode val="edge"/>
          <c:x val="6.4483814523184607E-2"/>
          <c:y val="0.25083333333333335"/>
          <c:w val="0.8966272965879265"/>
          <c:h val="0.5909106153397492"/>
        </c:manualLayout>
      </c:layout>
      <c:barChart>
        <c:barDir val="col"/>
        <c:grouping val="clustered"/>
        <c:varyColors val="0"/>
        <c:ser>
          <c:idx val="0"/>
          <c:order val="0"/>
          <c:tx>
            <c:strRef>
              <c:f>'Dimensiones Graficos '!$G$1</c:f>
              <c:strCache>
                <c:ptCount val="1"/>
                <c:pt idx="0">
                  <c:v>Turistas Extranjeros </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EC1-4E16-A660-3C342AA4D55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CEC1-4E16-A660-3C342AA4D55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CEC1-4E16-A660-3C342AA4D550}"/>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CEC1-4E16-A660-3C342AA4D55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'Dimensiones Graficos '!$F$2:$F$6</c:f>
              <c:strCache>
                <c:ptCount val="5"/>
                <c:pt idx="0">
                  <c:v>Elementos Tangibles </c:v>
                </c:pt>
                <c:pt idx="1">
                  <c:v>Fiabilidad</c:v>
                </c:pt>
                <c:pt idx="2">
                  <c:v>Capacidad de Respuesta</c:v>
                </c:pt>
                <c:pt idx="3">
                  <c:v>Seguridad</c:v>
                </c:pt>
                <c:pt idx="4">
                  <c:v>Empatía</c:v>
                </c:pt>
              </c:strCache>
            </c:strRef>
          </c:cat>
          <c:val>
            <c:numRef>
              <c:f>'Dimensiones Graficos '!$G$2:$G$6</c:f>
              <c:numCache>
                <c:formatCode>General</c:formatCode>
                <c:ptCount val="5"/>
                <c:pt idx="0">
                  <c:v>0.88</c:v>
                </c:pt>
                <c:pt idx="1">
                  <c:v>0.86</c:v>
                </c:pt>
                <c:pt idx="2">
                  <c:v>0.93</c:v>
                </c:pt>
                <c:pt idx="3">
                  <c:v>0.91</c:v>
                </c:pt>
                <c:pt idx="4">
                  <c:v>0.91</c:v>
                </c:pt>
              </c:numCache>
            </c:numRef>
          </c:val>
          <c:extLst>
            <c:ext xmlns:c16="http://schemas.microsoft.com/office/drawing/2014/chart" uri="{C3380CC4-5D6E-409C-BE32-E72D297353CC}">
              <c16:uniqueId val="{00000008-CEC1-4E16-A660-3C342AA4D550}"/>
            </c:ext>
          </c:extLst>
        </c:ser>
        <c:ser>
          <c:idx val="1"/>
          <c:order val="1"/>
          <c:tx>
            <c:strRef>
              <c:f>'Dimensiones Graficos '!$H$1</c:f>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'Dimensiones Graficos '!$F$2:$F$6</c:f>
              <c:strCache>
                <c:ptCount val="5"/>
                <c:pt idx="0">
                  <c:v>Elementos Tangibles </c:v>
                </c:pt>
                <c:pt idx="1">
                  <c:v>Fiabilidad</c:v>
                </c:pt>
                <c:pt idx="2">
                  <c:v>Capacidad de Respuesta</c:v>
                </c:pt>
                <c:pt idx="3">
                  <c:v>Seguridad</c:v>
                </c:pt>
                <c:pt idx="4">
                  <c:v>Empatía</c:v>
                </c:pt>
              </c:strCache>
            </c:strRef>
          </c:cat>
          <c:val>
            <c:numRef>
              <c:f>'Dimensiones Graficos '!$H$2:$H$6</c:f>
              <c:numCache>
                <c:formatCode>General</c:formatCode>
                <c:ptCount val="5"/>
              </c:numCache>
            </c:numRef>
          </c:val>
          <c:extLst>
            <c:ext xmlns:c16="http://schemas.microsoft.com/office/drawing/2014/chart" uri="{C3380CC4-5D6E-409C-BE32-E72D297353CC}">
              <c16:uniqueId val="{00000009-CEC1-4E16-A660-3C342AA4D550}"/>
            </c:ext>
          </c:extLst>
        </c:ser>
        <c:dLbls>
          <c:showLegendKey val="0"/>
          <c:showVal val="0"/>
          <c:showCatName val="0"/>
          <c:showSerName val="0"/>
          <c:showPercent val="0"/>
          <c:showBubbleSize val="0"/>
        </c:dLbls>
        <c:gapWidth val="219"/>
        <c:axId val="141210904"/>
        <c:axId val="141211688"/>
      </c:barChart>
      <c:catAx>
        <c:axId val="141210904"/>
        <c:scaling>
          <c:orientation val="minMax"/>
        </c:scaling>
        <c:delete val="0"/>
        <c:axPos val="b"/>
        <c:numFmt formatCode="General" sourceLinked="1"/>
        <c:majorTickMark val="none"/>
        <c:minorTickMark val="none"/>
        <c:tickLblPos val="nextTo"/>
        <c:spPr>
          <a:noFill/>
          <a:ln w="9524"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41211688"/>
        <c:crosses val="autoZero"/>
        <c:auto val="1"/>
        <c:lblAlgn val="ctr"/>
        <c:lblOffset val="100"/>
        <c:noMultiLvlLbl val="0"/>
      </c:catAx>
      <c:valAx>
        <c:axId val="141211688"/>
        <c:scaling>
          <c:orientation val="minMax"/>
          <c:max val="1"/>
        </c:scaling>
        <c:delete val="0"/>
        <c:axPos val="l"/>
        <c:majorGridlines>
          <c:spPr>
            <a:ln w="9524"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41210904"/>
        <c:crosses val="autoZero"/>
        <c:crossBetween val="between"/>
      </c:valAx>
      <c:spPr>
        <a:noFill/>
        <a:ln w="25397">
          <a:noFill/>
        </a:ln>
      </c:spPr>
    </c:plotArea>
    <c:plotVisOnly val="1"/>
    <c:dispBlanksAs val="gap"/>
    <c:showDLblsOverMax val="0"/>
  </c:chart>
  <c:spPr>
    <a:solidFill>
      <a:schemeClr val="bg1"/>
    </a:solidFill>
    <a:ln w="9524" cap="flat" cmpd="sng" algn="ctr">
      <a:solidFill>
        <a:schemeClr val="tx1">
          <a:lumMod val="15000"/>
          <a:lumOff val="85000"/>
        </a:schemeClr>
      </a:solidFill>
      <a:round/>
    </a:ln>
    <a:effectLst/>
  </c:spPr>
  <c:txPr>
    <a:bodyPr/>
    <a:lstStyle/>
    <a:p>
      <a:pPr>
        <a:defRPr sz="10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'Dimensiones Graficos '!$A$4</c:f>
              <c:strCache>
                <c:ptCount val="1"/>
                <c:pt idx="0">
                  <c:v>Capacidad de Respuesta</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3435-4F94-ADB9-95E13BE8101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3435-4F94-ADB9-95E13BE8101C}"/>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'Dimensiones Graficos '!$B$1:$D$1</c:f>
              <c:strCache>
                <c:ptCount val="3"/>
                <c:pt idx="0">
                  <c:v>Turistas Nacionales</c:v>
                </c:pt>
                <c:pt idx="1">
                  <c:v>Turistas Extranjeros </c:v>
                </c:pt>
                <c:pt idx="2">
                  <c:v>Prestadores de los Servicios Turísticos </c:v>
                </c:pt>
              </c:strCache>
            </c:strRef>
          </c:cat>
          <c:val>
            <c:numRef>
              <c:f>'Dimensiones Graficos '!$B$4:$D$4</c:f>
              <c:numCache>
                <c:formatCode>General</c:formatCode>
                <c:ptCount val="3"/>
                <c:pt idx="0">
                  <c:v>0.86</c:v>
                </c:pt>
                <c:pt idx="1">
                  <c:v>0.73</c:v>
                </c:pt>
                <c:pt idx="2">
                  <c:v>0.96</c:v>
                </c:pt>
              </c:numCache>
            </c:numRef>
          </c:val>
          <c:extLst>
            <c:ext xmlns:c16="http://schemas.microsoft.com/office/drawing/2014/chart" uri="{C3380CC4-5D6E-409C-BE32-E72D297353CC}">
              <c16:uniqueId val="{00000004-3435-4F94-ADB9-95E13BE8101C}"/>
            </c:ext>
          </c:extLst>
        </c:ser>
        <c:dLbls>
          <c:showLegendKey val="0"/>
          <c:showVal val="0"/>
          <c:showCatName val="0"/>
          <c:showSerName val="0"/>
          <c:showPercent val="0"/>
          <c:showBubbleSize val="0"/>
        </c:dLbls>
        <c:gapWidth val="219"/>
        <c:overlap val="-27"/>
        <c:axId val="141213648"/>
        <c:axId val="141207376"/>
      </c:barChart>
      <c:catAx>
        <c:axId val="14121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41207376"/>
        <c:crosses val="autoZero"/>
        <c:auto val="1"/>
        <c:lblAlgn val="ctr"/>
        <c:lblOffset val="100"/>
        <c:noMultiLvlLbl val="0"/>
      </c:catAx>
      <c:valAx>
        <c:axId val="1412073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412136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E285C-C226-4425-BB0E-88AA9C1C894A}"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EC"/>
        </a:p>
      </dgm:t>
    </dgm:pt>
    <dgm:pt modelId="{78360AC5-3554-42BD-91DF-096F3093F2A7}">
      <dgm:prSet phldrT="[Texto]"/>
      <dgm:spPr/>
      <dgm:t>
        <a:bodyPr/>
        <a:lstStyle/>
        <a:p>
          <a:r>
            <a:rPr lang="es-EC" dirty="0"/>
            <a:t>Elementos Tangibles </a:t>
          </a:r>
        </a:p>
      </dgm:t>
    </dgm:pt>
    <dgm:pt modelId="{F7298D76-8446-4A2D-8992-BCBFE5026ACE}" type="parTrans" cxnId="{25C0725B-5BF6-46D7-9FC4-72DBEEE5C7FE}">
      <dgm:prSet/>
      <dgm:spPr/>
      <dgm:t>
        <a:bodyPr/>
        <a:lstStyle/>
        <a:p>
          <a:endParaRPr lang="es-EC"/>
        </a:p>
      </dgm:t>
    </dgm:pt>
    <dgm:pt modelId="{B6094739-4E93-4097-AC79-5995973AD10D}" type="sibTrans" cxnId="{25C0725B-5BF6-46D7-9FC4-72DBEEE5C7FE}">
      <dgm:prSet/>
      <dgm:spPr/>
      <dgm:t>
        <a:bodyPr/>
        <a:lstStyle/>
        <a:p>
          <a:endParaRPr lang="es-EC"/>
        </a:p>
      </dgm:t>
    </dgm:pt>
    <dgm:pt modelId="{B77C3095-2C3E-4B51-927D-A8E18F842794}">
      <dgm:prSet phldrT="[Texto]"/>
      <dgm:spPr/>
      <dgm:t>
        <a:bodyPr/>
        <a:lstStyle/>
        <a:p>
          <a:r>
            <a:rPr lang="es-EC" dirty="0"/>
            <a:t>Seguridad</a:t>
          </a:r>
        </a:p>
      </dgm:t>
    </dgm:pt>
    <dgm:pt modelId="{A93104D4-D415-48AB-8BAF-EC3F19F0B605}" type="parTrans" cxnId="{B1E6662D-C2E5-459E-B281-E7712AF314E5}">
      <dgm:prSet/>
      <dgm:spPr/>
      <dgm:t>
        <a:bodyPr/>
        <a:lstStyle/>
        <a:p>
          <a:endParaRPr lang="es-EC"/>
        </a:p>
      </dgm:t>
    </dgm:pt>
    <dgm:pt modelId="{E66608D6-142A-4911-9495-4EAA6D2E1EAD}" type="sibTrans" cxnId="{B1E6662D-C2E5-459E-B281-E7712AF314E5}">
      <dgm:prSet/>
      <dgm:spPr/>
      <dgm:t>
        <a:bodyPr/>
        <a:lstStyle/>
        <a:p>
          <a:endParaRPr lang="es-EC"/>
        </a:p>
      </dgm:t>
    </dgm:pt>
    <dgm:pt modelId="{AF41A577-D6E0-4510-A484-714246B7D49A}">
      <dgm:prSet phldrT="[Texto]"/>
      <dgm:spPr/>
      <dgm:t>
        <a:bodyPr/>
        <a:lstStyle/>
        <a:p>
          <a:r>
            <a:rPr lang="es-EC" dirty="0"/>
            <a:t>Empatía</a:t>
          </a:r>
        </a:p>
      </dgm:t>
    </dgm:pt>
    <dgm:pt modelId="{62D18D12-26FC-4C54-90E9-4D4394DC1B15}" type="parTrans" cxnId="{A6551521-BD73-4822-B76C-D4CB514C21E9}">
      <dgm:prSet/>
      <dgm:spPr/>
      <dgm:t>
        <a:bodyPr/>
        <a:lstStyle/>
        <a:p>
          <a:endParaRPr lang="es-EC"/>
        </a:p>
      </dgm:t>
    </dgm:pt>
    <dgm:pt modelId="{E2073A1C-6DB8-472A-B08D-11346352759A}" type="sibTrans" cxnId="{A6551521-BD73-4822-B76C-D4CB514C21E9}">
      <dgm:prSet/>
      <dgm:spPr/>
      <dgm:t>
        <a:bodyPr/>
        <a:lstStyle/>
        <a:p>
          <a:endParaRPr lang="es-EC"/>
        </a:p>
      </dgm:t>
    </dgm:pt>
    <dgm:pt modelId="{BCC94294-5960-4677-BBC1-9A370BE5B267}">
      <dgm:prSet phldrT="[Texto]"/>
      <dgm:spPr/>
      <dgm:t>
        <a:bodyPr/>
        <a:lstStyle/>
        <a:p>
          <a:r>
            <a:rPr lang="es-EC" dirty="0"/>
            <a:t>Fiabilidad</a:t>
          </a:r>
        </a:p>
      </dgm:t>
    </dgm:pt>
    <dgm:pt modelId="{1B5C3794-9ACC-46D3-8651-6C2D1BFFDC83}" type="parTrans" cxnId="{5D07AD9D-92FD-4A2C-87B6-F1ABC5FFDA3D}">
      <dgm:prSet/>
      <dgm:spPr/>
      <dgm:t>
        <a:bodyPr/>
        <a:lstStyle/>
        <a:p>
          <a:endParaRPr lang="es-EC"/>
        </a:p>
      </dgm:t>
    </dgm:pt>
    <dgm:pt modelId="{2EA80211-6D4F-4A7B-8B43-9C8D4C769441}" type="sibTrans" cxnId="{5D07AD9D-92FD-4A2C-87B6-F1ABC5FFDA3D}">
      <dgm:prSet/>
      <dgm:spPr/>
      <dgm:t>
        <a:bodyPr/>
        <a:lstStyle/>
        <a:p>
          <a:endParaRPr lang="es-EC"/>
        </a:p>
      </dgm:t>
    </dgm:pt>
    <dgm:pt modelId="{9666B4DC-5018-4468-9386-595D3E2CF901}">
      <dgm:prSet phldrT="[Texto]"/>
      <dgm:spPr/>
      <dgm:t>
        <a:bodyPr/>
        <a:lstStyle/>
        <a:p>
          <a:r>
            <a:rPr lang="es-EC" dirty="0"/>
            <a:t>Capacidad de Respuesta</a:t>
          </a:r>
        </a:p>
      </dgm:t>
    </dgm:pt>
    <dgm:pt modelId="{2B712729-BD88-465C-A578-C68441E5C2EB}" type="parTrans" cxnId="{84BCF989-4DB9-4682-BE70-D8A7B8092EFF}">
      <dgm:prSet/>
      <dgm:spPr/>
      <dgm:t>
        <a:bodyPr/>
        <a:lstStyle/>
        <a:p>
          <a:endParaRPr lang="es-EC"/>
        </a:p>
      </dgm:t>
    </dgm:pt>
    <dgm:pt modelId="{8F012B57-76EA-4FD0-85A7-DD0687BB0F22}" type="sibTrans" cxnId="{84BCF989-4DB9-4682-BE70-D8A7B8092EFF}">
      <dgm:prSet/>
      <dgm:spPr/>
      <dgm:t>
        <a:bodyPr/>
        <a:lstStyle/>
        <a:p>
          <a:endParaRPr lang="es-EC"/>
        </a:p>
      </dgm:t>
    </dgm:pt>
    <dgm:pt modelId="{0327D3EC-BA39-46C6-97E1-6F88DAB2C019}" type="pres">
      <dgm:prSet presAssocID="{D3FE285C-C226-4425-BB0E-88AA9C1C894A}" presName="cycle" presStyleCnt="0">
        <dgm:presLayoutVars>
          <dgm:dir/>
          <dgm:resizeHandles val="exact"/>
        </dgm:presLayoutVars>
      </dgm:prSet>
      <dgm:spPr/>
      <dgm:t>
        <a:bodyPr/>
        <a:lstStyle/>
        <a:p>
          <a:endParaRPr lang="es-ES"/>
        </a:p>
      </dgm:t>
    </dgm:pt>
    <dgm:pt modelId="{A89F632E-104D-4762-A713-576A2DF74661}" type="pres">
      <dgm:prSet presAssocID="{78360AC5-3554-42BD-91DF-096F3093F2A7}" presName="node" presStyleLbl="node1" presStyleIdx="0" presStyleCnt="5">
        <dgm:presLayoutVars>
          <dgm:bulletEnabled val="1"/>
        </dgm:presLayoutVars>
      </dgm:prSet>
      <dgm:spPr/>
      <dgm:t>
        <a:bodyPr/>
        <a:lstStyle/>
        <a:p>
          <a:endParaRPr lang="es-ES"/>
        </a:p>
      </dgm:t>
    </dgm:pt>
    <dgm:pt modelId="{FAB215F3-CAE7-4EFF-95F3-1FB85EDB5606}" type="pres">
      <dgm:prSet presAssocID="{78360AC5-3554-42BD-91DF-096F3093F2A7}" presName="spNode" presStyleCnt="0"/>
      <dgm:spPr/>
    </dgm:pt>
    <dgm:pt modelId="{83032F39-7D01-4D29-8C55-0FA1DD51FB38}" type="pres">
      <dgm:prSet presAssocID="{B6094739-4E93-4097-AC79-5995973AD10D}" presName="sibTrans" presStyleLbl="sibTrans1D1" presStyleIdx="0" presStyleCnt="5"/>
      <dgm:spPr/>
      <dgm:t>
        <a:bodyPr/>
        <a:lstStyle/>
        <a:p>
          <a:endParaRPr lang="es-ES"/>
        </a:p>
      </dgm:t>
    </dgm:pt>
    <dgm:pt modelId="{C3D6512A-6E60-4197-AAFF-6238C17FC5B3}" type="pres">
      <dgm:prSet presAssocID="{B77C3095-2C3E-4B51-927D-A8E18F842794}" presName="node" presStyleLbl="node1" presStyleIdx="1" presStyleCnt="5">
        <dgm:presLayoutVars>
          <dgm:bulletEnabled val="1"/>
        </dgm:presLayoutVars>
      </dgm:prSet>
      <dgm:spPr/>
      <dgm:t>
        <a:bodyPr/>
        <a:lstStyle/>
        <a:p>
          <a:endParaRPr lang="es-ES"/>
        </a:p>
      </dgm:t>
    </dgm:pt>
    <dgm:pt modelId="{68F2C0B9-4F2F-4D85-AE15-BA5AC52BC584}" type="pres">
      <dgm:prSet presAssocID="{B77C3095-2C3E-4B51-927D-A8E18F842794}" presName="spNode" presStyleCnt="0"/>
      <dgm:spPr/>
    </dgm:pt>
    <dgm:pt modelId="{23ACD619-CAC3-495C-89EF-A0A8B3AB5DD2}" type="pres">
      <dgm:prSet presAssocID="{E66608D6-142A-4911-9495-4EAA6D2E1EAD}" presName="sibTrans" presStyleLbl="sibTrans1D1" presStyleIdx="1" presStyleCnt="5"/>
      <dgm:spPr/>
      <dgm:t>
        <a:bodyPr/>
        <a:lstStyle/>
        <a:p>
          <a:endParaRPr lang="es-ES"/>
        </a:p>
      </dgm:t>
    </dgm:pt>
    <dgm:pt modelId="{ECC5CC4B-E557-4E99-8C12-E4937CA6390C}" type="pres">
      <dgm:prSet presAssocID="{AF41A577-D6E0-4510-A484-714246B7D49A}" presName="node" presStyleLbl="node1" presStyleIdx="2" presStyleCnt="5">
        <dgm:presLayoutVars>
          <dgm:bulletEnabled val="1"/>
        </dgm:presLayoutVars>
      </dgm:prSet>
      <dgm:spPr/>
      <dgm:t>
        <a:bodyPr/>
        <a:lstStyle/>
        <a:p>
          <a:endParaRPr lang="es-ES"/>
        </a:p>
      </dgm:t>
    </dgm:pt>
    <dgm:pt modelId="{7B557D30-4B3E-4EB5-9008-FCFCE8C1F0E4}" type="pres">
      <dgm:prSet presAssocID="{AF41A577-D6E0-4510-A484-714246B7D49A}" presName="spNode" presStyleCnt="0"/>
      <dgm:spPr/>
    </dgm:pt>
    <dgm:pt modelId="{C601ABE3-FD6B-48FC-A057-28D8892C99A6}" type="pres">
      <dgm:prSet presAssocID="{E2073A1C-6DB8-472A-B08D-11346352759A}" presName="sibTrans" presStyleLbl="sibTrans1D1" presStyleIdx="2" presStyleCnt="5"/>
      <dgm:spPr/>
      <dgm:t>
        <a:bodyPr/>
        <a:lstStyle/>
        <a:p>
          <a:endParaRPr lang="es-ES"/>
        </a:p>
      </dgm:t>
    </dgm:pt>
    <dgm:pt modelId="{DD3B9082-F60E-40AE-8299-9411F4E1F969}" type="pres">
      <dgm:prSet presAssocID="{BCC94294-5960-4677-BBC1-9A370BE5B267}" presName="node" presStyleLbl="node1" presStyleIdx="3" presStyleCnt="5">
        <dgm:presLayoutVars>
          <dgm:bulletEnabled val="1"/>
        </dgm:presLayoutVars>
      </dgm:prSet>
      <dgm:spPr/>
      <dgm:t>
        <a:bodyPr/>
        <a:lstStyle/>
        <a:p>
          <a:endParaRPr lang="es-ES"/>
        </a:p>
      </dgm:t>
    </dgm:pt>
    <dgm:pt modelId="{9A825C07-FFB6-4BB8-B55F-B05C48DB70FC}" type="pres">
      <dgm:prSet presAssocID="{BCC94294-5960-4677-BBC1-9A370BE5B267}" presName="spNode" presStyleCnt="0"/>
      <dgm:spPr/>
    </dgm:pt>
    <dgm:pt modelId="{762F59AA-8F6B-49C4-BB25-F89EC22E52A2}" type="pres">
      <dgm:prSet presAssocID="{2EA80211-6D4F-4A7B-8B43-9C8D4C769441}" presName="sibTrans" presStyleLbl="sibTrans1D1" presStyleIdx="3" presStyleCnt="5"/>
      <dgm:spPr/>
      <dgm:t>
        <a:bodyPr/>
        <a:lstStyle/>
        <a:p>
          <a:endParaRPr lang="es-ES"/>
        </a:p>
      </dgm:t>
    </dgm:pt>
    <dgm:pt modelId="{CEF253AF-4EBF-48EF-868C-A8344CE31C6D}" type="pres">
      <dgm:prSet presAssocID="{9666B4DC-5018-4468-9386-595D3E2CF901}" presName="node" presStyleLbl="node1" presStyleIdx="4" presStyleCnt="5">
        <dgm:presLayoutVars>
          <dgm:bulletEnabled val="1"/>
        </dgm:presLayoutVars>
      </dgm:prSet>
      <dgm:spPr/>
      <dgm:t>
        <a:bodyPr/>
        <a:lstStyle/>
        <a:p>
          <a:endParaRPr lang="es-ES"/>
        </a:p>
      </dgm:t>
    </dgm:pt>
    <dgm:pt modelId="{D27C09FB-C02C-43C3-95A4-AA9AD916276E}" type="pres">
      <dgm:prSet presAssocID="{9666B4DC-5018-4468-9386-595D3E2CF901}" presName="spNode" presStyleCnt="0"/>
      <dgm:spPr/>
    </dgm:pt>
    <dgm:pt modelId="{9B16F439-151F-41BF-A06A-B34F5FFFF261}" type="pres">
      <dgm:prSet presAssocID="{8F012B57-76EA-4FD0-85A7-DD0687BB0F22}" presName="sibTrans" presStyleLbl="sibTrans1D1" presStyleIdx="4" presStyleCnt="5"/>
      <dgm:spPr/>
      <dgm:t>
        <a:bodyPr/>
        <a:lstStyle/>
        <a:p>
          <a:endParaRPr lang="es-ES"/>
        </a:p>
      </dgm:t>
    </dgm:pt>
  </dgm:ptLst>
  <dgm:cxnLst>
    <dgm:cxn modelId="{59071158-3CF2-46D1-ACCD-58249E30AC9E}" type="presOf" srcId="{B77C3095-2C3E-4B51-927D-A8E18F842794}" destId="{C3D6512A-6E60-4197-AAFF-6238C17FC5B3}" srcOrd="0" destOrd="0" presId="urn:microsoft.com/office/officeart/2005/8/layout/cycle6"/>
    <dgm:cxn modelId="{C123E982-799A-495C-8A2B-FA6B8057E140}" type="presOf" srcId="{9666B4DC-5018-4468-9386-595D3E2CF901}" destId="{CEF253AF-4EBF-48EF-868C-A8344CE31C6D}" srcOrd="0" destOrd="0" presId="urn:microsoft.com/office/officeart/2005/8/layout/cycle6"/>
    <dgm:cxn modelId="{84BCF989-4DB9-4682-BE70-D8A7B8092EFF}" srcId="{D3FE285C-C226-4425-BB0E-88AA9C1C894A}" destId="{9666B4DC-5018-4468-9386-595D3E2CF901}" srcOrd="4" destOrd="0" parTransId="{2B712729-BD88-465C-A578-C68441E5C2EB}" sibTransId="{8F012B57-76EA-4FD0-85A7-DD0687BB0F22}"/>
    <dgm:cxn modelId="{F8034472-B828-4992-83C5-9BD822E6175D}" type="presOf" srcId="{D3FE285C-C226-4425-BB0E-88AA9C1C894A}" destId="{0327D3EC-BA39-46C6-97E1-6F88DAB2C019}" srcOrd="0" destOrd="0" presId="urn:microsoft.com/office/officeart/2005/8/layout/cycle6"/>
    <dgm:cxn modelId="{A6931278-2B4F-4D6E-9B3A-167BEC5FF8FA}" type="presOf" srcId="{E66608D6-142A-4911-9495-4EAA6D2E1EAD}" destId="{23ACD619-CAC3-495C-89EF-A0A8B3AB5DD2}" srcOrd="0" destOrd="0" presId="urn:microsoft.com/office/officeart/2005/8/layout/cycle6"/>
    <dgm:cxn modelId="{F55007B5-FA0B-4D31-BE21-F3E24C8A77FF}" type="presOf" srcId="{8F012B57-76EA-4FD0-85A7-DD0687BB0F22}" destId="{9B16F439-151F-41BF-A06A-B34F5FFFF261}" srcOrd="0" destOrd="0" presId="urn:microsoft.com/office/officeart/2005/8/layout/cycle6"/>
    <dgm:cxn modelId="{C6514F4A-74DE-4B54-A06B-5B66AB06B23D}" type="presOf" srcId="{E2073A1C-6DB8-472A-B08D-11346352759A}" destId="{C601ABE3-FD6B-48FC-A057-28D8892C99A6}" srcOrd="0" destOrd="0" presId="urn:microsoft.com/office/officeart/2005/8/layout/cycle6"/>
    <dgm:cxn modelId="{B1E6662D-C2E5-459E-B281-E7712AF314E5}" srcId="{D3FE285C-C226-4425-BB0E-88AA9C1C894A}" destId="{B77C3095-2C3E-4B51-927D-A8E18F842794}" srcOrd="1" destOrd="0" parTransId="{A93104D4-D415-48AB-8BAF-EC3F19F0B605}" sibTransId="{E66608D6-142A-4911-9495-4EAA6D2E1EAD}"/>
    <dgm:cxn modelId="{09358345-088A-4D73-8A3B-05F8ECC56B50}" type="presOf" srcId="{78360AC5-3554-42BD-91DF-096F3093F2A7}" destId="{A89F632E-104D-4762-A713-576A2DF74661}" srcOrd="0" destOrd="0" presId="urn:microsoft.com/office/officeart/2005/8/layout/cycle6"/>
    <dgm:cxn modelId="{8FEE433B-C5D5-4BF4-84D8-BB30DAE8A2A1}" type="presOf" srcId="{2EA80211-6D4F-4A7B-8B43-9C8D4C769441}" destId="{762F59AA-8F6B-49C4-BB25-F89EC22E52A2}" srcOrd="0" destOrd="0" presId="urn:microsoft.com/office/officeart/2005/8/layout/cycle6"/>
    <dgm:cxn modelId="{25C0725B-5BF6-46D7-9FC4-72DBEEE5C7FE}" srcId="{D3FE285C-C226-4425-BB0E-88AA9C1C894A}" destId="{78360AC5-3554-42BD-91DF-096F3093F2A7}" srcOrd="0" destOrd="0" parTransId="{F7298D76-8446-4A2D-8992-BCBFE5026ACE}" sibTransId="{B6094739-4E93-4097-AC79-5995973AD10D}"/>
    <dgm:cxn modelId="{A6551521-BD73-4822-B76C-D4CB514C21E9}" srcId="{D3FE285C-C226-4425-BB0E-88AA9C1C894A}" destId="{AF41A577-D6E0-4510-A484-714246B7D49A}" srcOrd="2" destOrd="0" parTransId="{62D18D12-26FC-4C54-90E9-4D4394DC1B15}" sibTransId="{E2073A1C-6DB8-472A-B08D-11346352759A}"/>
    <dgm:cxn modelId="{71914D7F-C095-4BE3-B0B0-B501483FE9F4}" type="presOf" srcId="{AF41A577-D6E0-4510-A484-714246B7D49A}" destId="{ECC5CC4B-E557-4E99-8C12-E4937CA6390C}" srcOrd="0" destOrd="0" presId="urn:microsoft.com/office/officeart/2005/8/layout/cycle6"/>
    <dgm:cxn modelId="{5FB36AA3-BB0B-49F4-A883-0CB417925828}" type="presOf" srcId="{B6094739-4E93-4097-AC79-5995973AD10D}" destId="{83032F39-7D01-4D29-8C55-0FA1DD51FB38}" srcOrd="0" destOrd="0" presId="urn:microsoft.com/office/officeart/2005/8/layout/cycle6"/>
    <dgm:cxn modelId="{EDB008AD-E784-4F66-8237-7E3197E8161D}" type="presOf" srcId="{BCC94294-5960-4677-BBC1-9A370BE5B267}" destId="{DD3B9082-F60E-40AE-8299-9411F4E1F969}" srcOrd="0" destOrd="0" presId="urn:microsoft.com/office/officeart/2005/8/layout/cycle6"/>
    <dgm:cxn modelId="{5D07AD9D-92FD-4A2C-87B6-F1ABC5FFDA3D}" srcId="{D3FE285C-C226-4425-BB0E-88AA9C1C894A}" destId="{BCC94294-5960-4677-BBC1-9A370BE5B267}" srcOrd="3" destOrd="0" parTransId="{1B5C3794-9ACC-46D3-8651-6C2D1BFFDC83}" sibTransId="{2EA80211-6D4F-4A7B-8B43-9C8D4C769441}"/>
    <dgm:cxn modelId="{64C5D053-ED3A-41A6-9DF2-CB3CFC3DBFE5}" type="presParOf" srcId="{0327D3EC-BA39-46C6-97E1-6F88DAB2C019}" destId="{A89F632E-104D-4762-A713-576A2DF74661}" srcOrd="0" destOrd="0" presId="urn:microsoft.com/office/officeart/2005/8/layout/cycle6"/>
    <dgm:cxn modelId="{A2B0A237-4931-4562-82E8-A523F2418BEE}" type="presParOf" srcId="{0327D3EC-BA39-46C6-97E1-6F88DAB2C019}" destId="{FAB215F3-CAE7-4EFF-95F3-1FB85EDB5606}" srcOrd="1" destOrd="0" presId="urn:microsoft.com/office/officeart/2005/8/layout/cycle6"/>
    <dgm:cxn modelId="{33EA7F33-57EB-40DF-B767-42D26D99A17A}" type="presParOf" srcId="{0327D3EC-BA39-46C6-97E1-6F88DAB2C019}" destId="{83032F39-7D01-4D29-8C55-0FA1DD51FB38}" srcOrd="2" destOrd="0" presId="urn:microsoft.com/office/officeart/2005/8/layout/cycle6"/>
    <dgm:cxn modelId="{F45737E4-8B64-4484-ABA8-0B0FCBF2BC14}" type="presParOf" srcId="{0327D3EC-BA39-46C6-97E1-6F88DAB2C019}" destId="{C3D6512A-6E60-4197-AAFF-6238C17FC5B3}" srcOrd="3" destOrd="0" presId="urn:microsoft.com/office/officeart/2005/8/layout/cycle6"/>
    <dgm:cxn modelId="{8A16DD29-51BA-48A1-AC6D-D022B2E42777}" type="presParOf" srcId="{0327D3EC-BA39-46C6-97E1-6F88DAB2C019}" destId="{68F2C0B9-4F2F-4D85-AE15-BA5AC52BC584}" srcOrd="4" destOrd="0" presId="urn:microsoft.com/office/officeart/2005/8/layout/cycle6"/>
    <dgm:cxn modelId="{84484117-F575-4363-AF14-1CC6AB9248F5}" type="presParOf" srcId="{0327D3EC-BA39-46C6-97E1-6F88DAB2C019}" destId="{23ACD619-CAC3-495C-89EF-A0A8B3AB5DD2}" srcOrd="5" destOrd="0" presId="urn:microsoft.com/office/officeart/2005/8/layout/cycle6"/>
    <dgm:cxn modelId="{172CF108-1332-43E3-88B3-C67D029F1069}" type="presParOf" srcId="{0327D3EC-BA39-46C6-97E1-6F88DAB2C019}" destId="{ECC5CC4B-E557-4E99-8C12-E4937CA6390C}" srcOrd="6" destOrd="0" presId="urn:microsoft.com/office/officeart/2005/8/layout/cycle6"/>
    <dgm:cxn modelId="{DF588FD6-4C5E-40B7-97B9-E8F61AAD3B79}" type="presParOf" srcId="{0327D3EC-BA39-46C6-97E1-6F88DAB2C019}" destId="{7B557D30-4B3E-4EB5-9008-FCFCE8C1F0E4}" srcOrd="7" destOrd="0" presId="urn:microsoft.com/office/officeart/2005/8/layout/cycle6"/>
    <dgm:cxn modelId="{33B4F320-9E47-4805-8C5E-28B11A525592}" type="presParOf" srcId="{0327D3EC-BA39-46C6-97E1-6F88DAB2C019}" destId="{C601ABE3-FD6B-48FC-A057-28D8892C99A6}" srcOrd="8" destOrd="0" presId="urn:microsoft.com/office/officeart/2005/8/layout/cycle6"/>
    <dgm:cxn modelId="{22F3171E-A8D3-4A45-904E-50A35DA1DEE2}" type="presParOf" srcId="{0327D3EC-BA39-46C6-97E1-6F88DAB2C019}" destId="{DD3B9082-F60E-40AE-8299-9411F4E1F969}" srcOrd="9" destOrd="0" presId="urn:microsoft.com/office/officeart/2005/8/layout/cycle6"/>
    <dgm:cxn modelId="{8828DF04-CFF9-4C5C-A5F5-0B13F4925F7A}" type="presParOf" srcId="{0327D3EC-BA39-46C6-97E1-6F88DAB2C019}" destId="{9A825C07-FFB6-4BB8-B55F-B05C48DB70FC}" srcOrd="10" destOrd="0" presId="urn:microsoft.com/office/officeart/2005/8/layout/cycle6"/>
    <dgm:cxn modelId="{B9CD5C95-661B-4F17-B5E0-E26DDA2BB829}" type="presParOf" srcId="{0327D3EC-BA39-46C6-97E1-6F88DAB2C019}" destId="{762F59AA-8F6B-49C4-BB25-F89EC22E52A2}" srcOrd="11" destOrd="0" presId="urn:microsoft.com/office/officeart/2005/8/layout/cycle6"/>
    <dgm:cxn modelId="{246BC040-7C82-41EC-9572-37BD7DEEB3E2}" type="presParOf" srcId="{0327D3EC-BA39-46C6-97E1-6F88DAB2C019}" destId="{CEF253AF-4EBF-48EF-868C-A8344CE31C6D}" srcOrd="12" destOrd="0" presId="urn:microsoft.com/office/officeart/2005/8/layout/cycle6"/>
    <dgm:cxn modelId="{FFC00E45-58DD-45EA-A43C-47170174D963}" type="presParOf" srcId="{0327D3EC-BA39-46C6-97E1-6F88DAB2C019}" destId="{D27C09FB-C02C-43C3-95A4-AA9AD916276E}" srcOrd="13" destOrd="0" presId="urn:microsoft.com/office/officeart/2005/8/layout/cycle6"/>
    <dgm:cxn modelId="{75940A42-EB30-4D67-AA05-BD2929D48F6F}" type="presParOf" srcId="{0327D3EC-BA39-46C6-97E1-6F88DAB2C019}" destId="{9B16F439-151F-41BF-A06A-B34F5FFFF261}" srcOrd="14" destOrd="0" presId="urn:microsoft.com/office/officeart/2005/8/layout/cycle6"/>
  </dgm:cxnLst>
  <dgm:bg>
    <a:gradFill>
      <a:gsLst>
        <a:gs pos="0">
          <a:schemeClr val="bg1">
            <a:lumMod val="95000"/>
          </a:schemeClr>
        </a:gs>
        <a:gs pos="100000">
          <a:schemeClr val="bg2">
            <a:shade val="98000"/>
            <a:satMod val="120000"/>
            <a:lumMod val="98000"/>
          </a:schemeClr>
        </a:gs>
      </a:gsLst>
      <a:path path="circle">
        <a:fillToRect l="50000" t="50000" r="100000" b="100000"/>
      </a:path>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B4926-382A-CE4C-8D0E-A0178D989F92}" type="doc">
      <dgm:prSet loTypeId="urn:microsoft.com/office/officeart/2008/layout/TitlePictureLineup" loCatId="process" qsTypeId="urn:microsoft.com/office/officeart/2005/8/quickstyle/simple4" qsCatId="simple" csTypeId="urn:microsoft.com/office/officeart/2005/8/colors/accent1_2" csCatId="accent1" phldr="1"/>
      <dgm:spPr/>
      <dgm:t>
        <a:bodyPr/>
        <a:lstStyle/>
        <a:p>
          <a:endParaRPr lang="es-ES"/>
        </a:p>
      </dgm:t>
    </dgm:pt>
    <dgm:pt modelId="{E1DEAC20-9778-574E-BBD7-C532EE3A92D6}">
      <dgm:prSet phldrT="[Texto]"/>
      <dgm:spPr/>
      <dgm:t>
        <a:bodyPr/>
        <a:lstStyle/>
        <a:p>
          <a:r>
            <a:rPr lang="es-ES" dirty="0"/>
            <a:t>Instrumentos</a:t>
          </a:r>
        </a:p>
      </dgm:t>
    </dgm:pt>
    <dgm:pt modelId="{42245CFA-53EB-0241-8101-AFDC5ECC234B}" type="parTrans" cxnId="{6009C566-0600-884A-BB93-B9ACB1259E74}">
      <dgm:prSet/>
      <dgm:spPr/>
      <dgm:t>
        <a:bodyPr/>
        <a:lstStyle/>
        <a:p>
          <a:endParaRPr lang="es-ES"/>
        </a:p>
      </dgm:t>
    </dgm:pt>
    <dgm:pt modelId="{BF8672FE-822D-2A4E-8B66-9011F8C9895A}" type="sibTrans" cxnId="{6009C566-0600-884A-BB93-B9ACB1259E74}">
      <dgm:prSet/>
      <dgm:spPr/>
      <dgm:t>
        <a:bodyPr/>
        <a:lstStyle/>
        <a:p>
          <a:endParaRPr lang="es-ES"/>
        </a:p>
      </dgm:t>
    </dgm:pt>
    <dgm:pt modelId="{AB1E3205-AE26-7643-A767-6BF5A9C30AE7}">
      <dgm:prSet phldrT="[Texto]"/>
      <dgm:spPr/>
      <dgm:t>
        <a:bodyPr/>
        <a:lstStyle/>
        <a:p>
          <a:r>
            <a:rPr lang="es-ES" dirty="0"/>
            <a:t>Técnica</a:t>
          </a:r>
        </a:p>
      </dgm:t>
    </dgm:pt>
    <dgm:pt modelId="{0812C215-DA32-DD44-937A-8F34655C51E4}" type="sibTrans" cxnId="{5D169D40-0FC9-B54A-944C-90EFD76C65FF}">
      <dgm:prSet/>
      <dgm:spPr/>
      <dgm:t>
        <a:bodyPr/>
        <a:lstStyle/>
        <a:p>
          <a:endParaRPr lang="es-ES"/>
        </a:p>
      </dgm:t>
    </dgm:pt>
    <dgm:pt modelId="{1D40597E-0A65-904A-BA00-42B0F32FAFFF}" type="parTrans" cxnId="{5D169D40-0FC9-B54A-944C-90EFD76C65FF}">
      <dgm:prSet/>
      <dgm:spPr/>
      <dgm:t>
        <a:bodyPr/>
        <a:lstStyle/>
        <a:p>
          <a:endParaRPr lang="es-ES"/>
        </a:p>
      </dgm:t>
    </dgm:pt>
    <dgm:pt modelId="{57627968-9957-8E42-B422-F2D31B92A45A}">
      <dgm:prSet phldrT="[Texto]" custT="1"/>
      <dgm:spPr/>
      <dgm:t>
        <a:bodyPr/>
        <a:lstStyle/>
        <a:p>
          <a:r>
            <a:rPr lang="es-ES" sz="1800" b="1" dirty="0"/>
            <a:t>Cualitativa</a:t>
          </a:r>
          <a:r>
            <a:rPr lang="es-ES" sz="2400" dirty="0"/>
            <a:t> </a:t>
          </a:r>
        </a:p>
        <a:p>
          <a:endParaRPr lang="es-ES" sz="1000" dirty="0"/>
        </a:p>
      </dgm:t>
    </dgm:pt>
    <dgm:pt modelId="{14ED5CC7-A353-0D4D-8F2E-B71F242D3415}" type="sibTrans" cxnId="{5E2BABF9-77BE-484B-8A45-5B2B3A18D699}">
      <dgm:prSet/>
      <dgm:spPr/>
      <dgm:t>
        <a:bodyPr/>
        <a:lstStyle/>
        <a:p>
          <a:endParaRPr lang="es-ES"/>
        </a:p>
      </dgm:t>
    </dgm:pt>
    <dgm:pt modelId="{344D023E-0255-C945-80D6-8E0F2741C7E5}" type="parTrans" cxnId="{5E2BABF9-77BE-484B-8A45-5B2B3A18D699}">
      <dgm:prSet/>
      <dgm:spPr/>
      <dgm:t>
        <a:bodyPr/>
        <a:lstStyle/>
        <a:p>
          <a:endParaRPr lang="es-ES"/>
        </a:p>
      </dgm:t>
    </dgm:pt>
    <dgm:pt modelId="{FC9824DF-D5A4-8C40-8286-D2065B4F9414}">
      <dgm:prSet phldrT="[Texto]"/>
      <dgm:spPr/>
      <dgm:t>
        <a:bodyPr/>
        <a:lstStyle/>
        <a:p>
          <a:r>
            <a:rPr lang="es-ES" dirty="0"/>
            <a:t>Enfoque: Mixto  </a:t>
          </a:r>
        </a:p>
      </dgm:t>
    </dgm:pt>
    <dgm:pt modelId="{3043B3D2-0750-9141-9325-4234CA318708}" type="sibTrans" cxnId="{988F4068-70B7-D74E-A22A-98BABB505FA5}">
      <dgm:prSet/>
      <dgm:spPr/>
      <dgm:t>
        <a:bodyPr/>
        <a:lstStyle/>
        <a:p>
          <a:endParaRPr lang="es-ES"/>
        </a:p>
      </dgm:t>
    </dgm:pt>
    <dgm:pt modelId="{909BEB23-9F4D-7346-A866-CAAF0A23D820}" type="parTrans" cxnId="{988F4068-70B7-D74E-A22A-98BABB505FA5}">
      <dgm:prSet/>
      <dgm:spPr/>
      <dgm:t>
        <a:bodyPr/>
        <a:lstStyle/>
        <a:p>
          <a:endParaRPr lang="es-ES"/>
        </a:p>
      </dgm:t>
    </dgm:pt>
    <dgm:pt modelId="{B7813267-C284-DE4E-BC66-CBF16466BB8B}" type="pres">
      <dgm:prSet presAssocID="{9BDB4926-382A-CE4C-8D0E-A0178D989F92}" presName="Name0" presStyleCnt="0">
        <dgm:presLayoutVars>
          <dgm:dir/>
        </dgm:presLayoutVars>
      </dgm:prSet>
      <dgm:spPr/>
      <dgm:t>
        <a:bodyPr/>
        <a:lstStyle/>
        <a:p>
          <a:endParaRPr lang="es-ES"/>
        </a:p>
      </dgm:t>
    </dgm:pt>
    <dgm:pt modelId="{7A7A6592-264A-CD43-A93A-88E95C5BC6A4}" type="pres">
      <dgm:prSet presAssocID="{FC9824DF-D5A4-8C40-8286-D2065B4F9414}" presName="composite" presStyleCnt="0"/>
      <dgm:spPr/>
    </dgm:pt>
    <dgm:pt modelId="{2CF73090-96D6-6B41-A14A-B2697F1AC925}" type="pres">
      <dgm:prSet presAssocID="{FC9824DF-D5A4-8C40-8286-D2065B4F9414}" presName="Accent" presStyleLbl="alignAcc1" presStyleIdx="0" presStyleCnt="3"/>
      <dgm:spPr/>
    </dgm:pt>
    <dgm:pt modelId="{F43E1EAF-C160-4547-BEF4-EE4398ECEB2E}" type="pres">
      <dgm:prSet presAssocID="{FC9824DF-D5A4-8C40-8286-D2065B4F9414}" presName="Image" presStyleLbl="node1" presStyleIdx="0" presStyleCnt="3"/>
      <dgm:spPr>
        <a:blipFill rotWithShape="1">
          <a:blip xmlns:r="http://schemas.openxmlformats.org/officeDocument/2006/relationships" r:embed="rId1"/>
          <a:srcRect/>
          <a:stretch>
            <a:fillRect t="-1000" b="-1000"/>
          </a:stretch>
        </a:blipFill>
      </dgm:spPr>
    </dgm:pt>
    <dgm:pt modelId="{2784D7EC-6FBD-D440-89D4-2A78F1C5D6E0}" type="pres">
      <dgm:prSet presAssocID="{FC9824DF-D5A4-8C40-8286-D2065B4F9414}" presName="Child" presStyleLbl="revTx" presStyleIdx="0" presStyleCnt="3" custScaleX="91071" custScaleY="18482" custLinFactNeighborX="-4197" custLinFactNeighborY="-38456">
        <dgm:presLayoutVars>
          <dgm:bulletEnabled val="1"/>
        </dgm:presLayoutVars>
      </dgm:prSet>
      <dgm:spPr/>
      <dgm:t>
        <a:bodyPr/>
        <a:lstStyle/>
        <a:p>
          <a:endParaRPr lang="es-ES"/>
        </a:p>
      </dgm:t>
    </dgm:pt>
    <dgm:pt modelId="{1C534252-115A-C243-BE2F-EE96BC88B24F}" type="pres">
      <dgm:prSet presAssocID="{FC9824DF-D5A4-8C40-8286-D2065B4F9414}" presName="Parent" presStyleLbl="alignNode1" presStyleIdx="0" presStyleCnt="3">
        <dgm:presLayoutVars>
          <dgm:bulletEnabled val="1"/>
        </dgm:presLayoutVars>
      </dgm:prSet>
      <dgm:spPr/>
      <dgm:t>
        <a:bodyPr/>
        <a:lstStyle/>
        <a:p>
          <a:endParaRPr lang="es-ES"/>
        </a:p>
      </dgm:t>
    </dgm:pt>
    <dgm:pt modelId="{5048887B-E2B8-BD4F-BA33-CE37D27B64D3}" type="pres">
      <dgm:prSet presAssocID="{3043B3D2-0750-9141-9325-4234CA318708}" presName="sibTrans" presStyleCnt="0"/>
      <dgm:spPr/>
    </dgm:pt>
    <dgm:pt modelId="{3199D34E-68A0-2247-9241-3A512692639A}" type="pres">
      <dgm:prSet presAssocID="{AB1E3205-AE26-7643-A767-6BF5A9C30AE7}" presName="composite" presStyleCnt="0"/>
      <dgm:spPr/>
    </dgm:pt>
    <dgm:pt modelId="{F032273B-61A1-FA49-B791-5F29944E8D5E}" type="pres">
      <dgm:prSet presAssocID="{AB1E3205-AE26-7643-A767-6BF5A9C30AE7}" presName="Accent" presStyleLbl="alignAcc1" presStyleIdx="1" presStyleCnt="3"/>
      <dgm:spPr/>
    </dgm:pt>
    <dgm:pt modelId="{9EA3D0EC-3CEF-DE4A-924E-3171C784C156}" type="pres">
      <dgm:prSet presAssocID="{AB1E3205-AE26-7643-A767-6BF5A9C30AE7}" presName="Image" presStyleLbl="node1" presStyleIdx="1" presStyleCnt="3" custScaleY="74905" custLinFactNeighborX="-1086" custLinFactNeighborY="-210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23EE5800-1C97-F74A-8A44-006D42F20012}" type="pres">
      <dgm:prSet presAssocID="{AB1E3205-AE26-7643-A767-6BF5A9C30AE7}" presName="Child" presStyleLbl="revTx" presStyleIdx="1" presStyleCnt="3" custScaleX="83370" custScaleY="64388" custLinFactNeighborX="7229" custLinFactNeighborY="5270">
        <dgm:presLayoutVars>
          <dgm:bulletEnabled val="1"/>
        </dgm:presLayoutVars>
      </dgm:prSet>
      <dgm:spPr/>
    </dgm:pt>
    <dgm:pt modelId="{C3C5650F-F66C-AF41-AB4C-E39BB892EB0D}" type="pres">
      <dgm:prSet presAssocID="{AB1E3205-AE26-7643-A767-6BF5A9C30AE7}" presName="Parent" presStyleLbl="alignNode1" presStyleIdx="1" presStyleCnt="3">
        <dgm:presLayoutVars>
          <dgm:bulletEnabled val="1"/>
        </dgm:presLayoutVars>
      </dgm:prSet>
      <dgm:spPr/>
      <dgm:t>
        <a:bodyPr/>
        <a:lstStyle/>
        <a:p>
          <a:endParaRPr lang="es-ES"/>
        </a:p>
      </dgm:t>
    </dgm:pt>
    <dgm:pt modelId="{F6968204-3AE0-0C4D-8729-182575D87C3A}" type="pres">
      <dgm:prSet presAssocID="{0812C215-DA32-DD44-937A-8F34655C51E4}" presName="sibTrans" presStyleCnt="0"/>
      <dgm:spPr/>
    </dgm:pt>
    <dgm:pt modelId="{A9DF9767-4D6C-BD43-953E-119358378938}" type="pres">
      <dgm:prSet presAssocID="{E1DEAC20-9778-574E-BBD7-C532EE3A92D6}" presName="composite" presStyleCnt="0"/>
      <dgm:spPr/>
    </dgm:pt>
    <dgm:pt modelId="{398D0F6A-543B-E443-8AFC-7EBD847956B7}" type="pres">
      <dgm:prSet presAssocID="{E1DEAC20-9778-574E-BBD7-C532EE3A92D6}" presName="Accent" presStyleLbl="alignAcc1" presStyleIdx="2" presStyleCnt="3"/>
      <dgm:spPr/>
    </dgm:pt>
    <dgm:pt modelId="{179F55AE-F03C-3347-A125-0CD98A1D5C95}" type="pres">
      <dgm:prSet presAssocID="{E1DEAC20-9778-574E-BBD7-C532EE3A92D6}"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pt>
    <dgm:pt modelId="{BDCF4006-B66D-F147-80FA-88FF61FB6F03}" type="pres">
      <dgm:prSet presAssocID="{E1DEAC20-9778-574E-BBD7-C532EE3A92D6}" presName="Child" presStyleLbl="revTx" presStyleIdx="2" presStyleCnt="3">
        <dgm:presLayoutVars>
          <dgm:bulletEnabled val="1"/>
        </dgm:presLayoutVars>
      </dgm:prSet>
      <dgm:spPr/>
    </dgm:pt>
    <dgm:pt modelId="{506F0BFC-73EF-1E4D-B83A-039B06180951}" type="pres">
      <dgm:prSet presAssocID="{E1DEAC20-9778-574E-BBD7-C532EE3A92D6}" presName="Parent" presStyleLbl="alignNode1" presStyleIdx="2" presStyleCnt="3">
        <dgm:presLayoutVars>
          <dgm:bulletEnabled val="1"/>
        </dgm:presLayoutVars>
      </dgm:prSet>
      <dgm:spPr/>
      <dgm:t>
        <a:bodyPr/>
        <a:lstStyle/>
        <a:p>
          <a:endParaRPr lang="es-ES"/>
        </a:p>
      </dgm:t>
    </dgm:pt>
  </dgm:ptLst>
  <dgm:cxnLst>
    <dgm:cxn modelId="{7F9D2857-1990-BF4C-892D-B62D0989939A}" type="presOf" srcId="{FC9824DF-D5A4-8C40-8286-D2065B4F9414}" destId="{1C534252-115A-C243-BE2F-EE96BC88B24F}" srcOrd="0" destOrd="0" presId="urn:microsoft.com/office/officeart/2008/layout/TitlePictureLineup"/>
    <dgm:cxn modelId="{6009C566-0600-884A-BB93-B9ACB1259E74}" srcId="{9BDB4926-382A-CE4C-8D0E-A0178D989F92}" destId="{E1DEAC20-9778-574E-BBD7-C532EE3A92D6}" srcOrd="2" destOrd="0" parTransId="{42245CFA-53EB-0241-8101-AFDC5ECC234B}" sibTransId="{BF8672FE-822D-2A4E-8B66-9011F8C9895A}"/>
    <dgm:cxn modelId="{5E2BABF9-77BE-484B-8A45-5B2B3A18D699}" srcId="{FC9824DF-D5A4-8C40-8286-D2065B4F9414}" destId="{57627968-9957-8E42-B422-F2D31B92A45A}" srcOrd="0" destOrd="0" parTransId="{344D023E-0255-C945-80D6-8E0F2741C7E5}" sibTransId="{14ED5CC7-A353-0D4D-8F2E-B71F242D3415}"/>
    <dgm:cxn modelId="{1899009B-3119-D240-BBF0-891B8C1FF38E}" type="presOf" srcId="{E1DEAC20-9778-574E-BBD7-C532EE3A92D6}" destId="{506F0BFC-73EF-1E4D-B83A-039B06180951}" srcOrd="0" destOrd="0" presId="urn:microsoft.com/office/officeart/2008/layout/TitlePictureLineup"/>
    <dgm:cxn modelId="{641DC138-E1C3-2146-AB64-781FB9F43FB6}" type="presOf" srcId="{AB1E3205-AE26-7643-A767-6BF5A9C30AE7}" destId="{C3C5650F-F66C-AF41-AB4C-E39BB892EB0D}" srcOrd="0" destOrd="0" presId="urn:microsoft.com/office/officeart/2008/layout/TitlePictureLineup"/>
    <dgm:cxn modelId="{988F4068-70B7-D74E-A22A-98BABB505FA5}" srcId="{9BDB4926-382A-CE4C-8D0E-A0178D989F92}" destId="{FC9824DF-D5A4-8C40-8286-D2065B4F9414}" srcOrd="0" destOrd="0" parTransId="{909BEB23-9F4D-7346-A866-CAAF0A23D820}" sibTransId="{3043B3D2-0750-9141-9325-4234CA318708}"/>
    <dgm:cxn modelId="{2EFE6A15-80DB-7349-96CE-3C5E315EB0E1}" type="presOf" srcId="{57627968-9957-8E42-B422-F2D31B92A45A}" destId="{2784D7EC-6FBD-D440-89D4-2A78F1C5D6E0}" srcOrd="0" destOrd="0" presId="urn:microsoft.com/office/officeart/2008/layout/TitlePictureLineup"/>
    <dgm:cxn modelId="{4D672D71-2405-384A-9DCB-963CA1A13F9C}" type="presOf" srcId="{9BDB4926-382A-CE4C-8D0E-A0178D989F92}" destId="{B7813267-C284-DE4E-BC66-CBF16466BB8B}" srcOrd="0" destOrd="0" presId="urn:microsoft.com/office/officeart/2008/layout/TitlePictureLineup"/>
    <dgm:cxn modelId="{5D169D40-0FC9-B54A-944C-90EFD76C65FF}" srcId="{9BDB4926-382A-CE4C-8D0E-A0178D989F92}" destId="{AB1E3205-AE26-7643-A767-6BF5A9C30AE7}" srcOrd="1" destOrd="0" parTransId="{1D40597E-0A65-904A-BA00-42B0F32FAFFF}" sibTransId="{0812C215-DA32-DD44-937A-8F34655C51E4}"/>
    <dgm:cxn modelId="{768FF49A-FBAE-8243-B78A-3626D360D0AE}" type="presParOf" srcId="{B7813267-C284-DE4E-BC66-CBF16466BB8B}" destId="{7A7A6592-264A-CD43-A93A-88E95C5BC6A4}" srcOrd="0" destOrd="0" presId="urn:microsoft.com/office/officeart/2008/layout/TitlePictureLineup"/>
    <dgm:cxn modelId="{78846832-2230-F34B-95D0-07A60FD5EF0C}" type="presParOf" srcId="{7A7A6592-264A-CD43-A93A-88E95C5BC6A4}" destId="{2CF73090-96D6-6B41-A14A-B2697F1AC925}" srcOrd="0" destOrd="0" presId="urn:microsoft.com/office/officeart/2008/layout/TitlePictureLineup"/>
    <dgm:cxn modelId="{ACBAD7B1-A0B1-894C-99B1-84F2FB6CE6B1}" type="presParOf" srcId="{7A7A6592-264A-CD43-A93A-88E95C5BC6A4}" destId="{F43E1EAF-C160-4547-BEF4-EE4398ECEB2E}" srcOrd="1" destOrd="0" presId="urn:microsoft.com/office/officeart/2008/layout/TitlePictureLineup"/>
    <dgm:cxn modelId="{EBD3FCA0-51CC-1B44-B4ED-3EDDB4816EEE}" type="presParOf" srcId="{7A7A6592-264A-CD43-A93A-88E95C5BC6A4}" destId="{2784D7EC-6FBD-D440-89D4-2A78F1C5D6E0}" srcOrd="2" destOrd="0" presId="urn:microsoft.com/office/officeart/2008/layout/TitlePictureLineup"/>
    <dgm:cxn modelId="{4D65DCC4-D61E-5249-B694-19BE686B01CA}" type="presParOf" srcId="{7A7A6592-264A-CD43-A93A-88E95C5BC6A4}" destId="{1C534252-115A-C243-BE2F-EE96BC88B24F}" srcOrd="3" destOrd="0" presId="urn:microsoft.com/office/officeart/2008/layout/TitlePictureLineup"/>
    <dgm:cxn modelId="{86D70F0B-BCC4-1C42-B400-8553392CA6D2}" type="presParOf" srcId="{B7813267-C284-DE4E-BC66-CBF16466BB8B}" destId="{5048887B-E2B8-BD4F-BA33-CE37D27B64D3}" srcOrd="1" destOrd="0" presId="urn:microsoft.com/office/officeart/2008/layout/TitlePictureLineup"/>
    <dgm:cxn modelId="{12F7E63B-AC43-9045-965E-F067AA5484A4}" type="presParOf" srcId="{B7813267-C284-DE4E-BC66-CBF16466BB8B}" destId="{3199D34E-68A0-2247-9241-3A512692639A}" srcOrd="2" destOrd="0" presId="urn:microsoft.com/office/officeart/2008/layout/TitlePictureLineup"/>
    <dgm:cxn modelId="{B434E7E7-938C-BB43-BBC3-289C3DE8F720}" type="presParOf" srcId="{3199D34E-68A0-2247-9241-3A512692639A}" destId="{F032273B-61A1-FA49-B791-5F29944E8D5E}" srcOrd="0" destOrd="0" presId="urn:microsoft.com/office/officeart/2008/layout/TitlePictureLineup"/>
    <dgm:cxn modelId="{66CE84E9-FFF1-3B46-9719-AEE2F7486132}" type="presParOf" srcId="{3199D34E-68A0-2247-9241-3A512692639A}" destId="{9EA3D0EC-3CEF-DE4A-924E-3171C784C156}" srcOrd="1" destOrd="0" presId="urn:microsoft.com/office/officeart/2008/layout/TitlePictureLineup"/>
    <dgm:cxn modelId="{FFE919F0-BE78-3A47-8717-992ADEDB2239}" type="presParOf" srcId="{3199D34E-68A0-2247-9241-3A512692639A}" destId="{23EE5800-1C97-F74A-8A44-006D42F20012}" srcOrd="2" destOrd="0" presId="urn:microsoft.com/office/officeart/2008/layout/TitlePictureLineup"/>
    <dgm:cxn modelId="{65AD600B-996C-FB4F-A112-23D3770103D1}" type="presParOf" srcId="{3199D34E-68A0-2247-9241-3A512692639A}" destId="{C3C5650F-F66C-AF41-AB4C-E39BB892EB0D}" srcOrd="3" destOrd="0" presId="urn:microsoft.com/office/officeart/2008/layout/TitlePictureLineup"/>
    <dgm:cxn modelId="{EC03441F-8FAD-B948-98AA-52FDD2F3971C}" type="presParOf" srcId="{B7813267-C284-DE4E-BC66-CBF16466BB8B}" destId="{F6968204-3AE0-0C4D-8729-182575D87C3A}" srcOrd="3" destOrd="0" presId="urn:microsoft.com/office/officeart/2008/layout/TitlePictureLineup"/>
    <dgm:cxn modelId="{B65C0AD6-340B-2A45-957D-72C326869898}" type="presParOf" srcId="{B7813267-C284-DE4E-BC66-CBF16466BB8B}" destId="{A9DF9767-4D6C-BD43-953E-119358378938}" srcOrd="4" destOrd="0" presId="urn:microsoft.com/office/officeart/2008/layout/TitlePictureLineup"/>
    <dgm:cxn modelId="{A37636C7-DD8A-8F43-B7DF-B48D9093E948}" type="presParOf" srcId="{A9DF9767-4D6C-BD43-953E-119358378938}" destId="{398D0F6A-543B-E443-8AFC-7EBD847956B7}" srcOrd="0" destOrd="0" presId="urn:microsoft.com/office/officeart/2008/layout/TitlePictureLineup"/>
    <dgm:cxn modelId="{2F5B01BD-2B26-9A47-AF42-6589C3C10D9E}" type="presParOf" srcId="{A9DF9767-4D6C-BD43-953E-119358378938}" destId="{179F55AE-F03C-3347-A125-0CD98A1D5C95}" srcOrd="1" destOrd="0" presId="urn:microsoft.com/office/officeart/2008/layout/TitlePictureLineup"/>
    <dgm:cxn modelId="{D266D7D2-0064-6042-B12A-EEFDEEF28417}" type="presParOf" srcId="{A9DF9767-4D6C-BD43-953E-119358378938}" destId="{BDCF4006-B66D-F147-80FA-88FF61FB6F03}" srcOrd="2" destOrd="0" presId="urn:microsoft.com/office/officeart/2008/layout/TitlePictureLineup"/>
    <dgm:cxn modelId="{028D65E4-E46D-594B-B50B-606C54A6BBF6}" type="presParOf" srcId="{A9DF9767-4D6C-BD43-953E-119358378938}" destId="{506F0BFC-73EF-1E4D-B83A-039B06180951}" srcOrd="3" destOrd="0" presId="urn:microsoft.com/office/officeart/2008/layout/TitlePictureLineup"/>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FE285C-C226-4425-BB0E-88AA9C1C894A}"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EC"/>
        </a:p>
      </dgm:t>
    </dgm:pt>
    <dgm:pt modelId="{78360AC5-3554-42BD-91DF-096F3093F2A7}">
      <dgm:prSet phldrT="[Texto]"/>
      <dgm:spPr/>
      <dgm:t>
        <a:bodyPr/>
        <a:lstStyle/>
        <a:p>
          <a:r>
            <a:rPr lang="es-EC" dirty="0"/>
            <a:t>Elementos Tangibles </a:t>
          </a:r>
        </a:p>
      </dgm:t>
    </dgm:pt>
    <dgm:pt modelId="{F7298D76-8446-4A2D-8992-BCBFE5026ACE}" type="parTrans" cxnId="{25C0725B-5BF6-46D7-9FC4-72DBEEE5C7FE}">
      <dgm:prSet/>
      <dgm:spPr/>
      <dgm:t>
        <a:bodyPr/>
        <a:lstStyle/>
        <a:p>
          <a:endParaRPr lang="es-EC"/>
        </a:p>
      </dgm:t>
    </dgm:pt>
    <dgm:pt modelId="{B6094739-4E93-4097-AC79-5995973AD10D}" type="sibTrans" cxnId="{25C0725B-5BF6-46D7-9FC4-72DBEEE5C7FE}">
      <dgm:prSet/>
      <dgm:spPr/>
      <dgm:t>
        <a:bodyPr/>
        <a:lstStyle/>
        <a:p>
          <a:endParaRPr lang="es-EC"/>
        </a:p>
      </dgm:t>
    </dgm:pt>
    <dgm:pt modelId="{B77C3095-2C3E-4B51-927D-A8E18F842794}">
      <dgm:prSet phldrT="[Texto]"/>
      <dgm:spPr/>
      <dgm:t>
        <a:bodyPr/>
        <a:lstStyle/>
        <a:p>
          <a:r>
            <a:rPr lang="es-EC" dirty="0"/>
            <a:t>Seguridad</a:t>
          </a:r>
        </a:p>
      </dgm:t>
    </dgm:pt>
    <dgm:pt modelId="{A93104D4-D415-48AB-8BAF-EC3F19F0B605}" type="parTrans" cxnId="{B1E6662D-C2E5-459E-B281-E7712AF314E5}">
      <dgm:prSet/>
      <dgm:spPr/>
      <dgm:t>
        <a:bodyPr/>
        <a:lstStyle/>
        <a:p>
          <a:endParaRPr lang="es-EC"/>
        </a:p>
      </dgm:t>
    </dgm:pt>
    <dgm:pt modelId="{E66608D6-142A-4911-9495-4EAA6D2E1EAD}" type="sibTrans" cxnId="{B1E6662D-C2E5-459E-B281-E7712AF314E5}">
      <dgm:prSet/>
      <dgm:spPr/>
      <dgm:t>
        <a:bodyPr/>
        <a:lstStyle/>
        <a:p>
          <a:endParaRPr lang="es-EC"/>
        </a:p>
      </dgm:t>
    </dgm:pt>
    <dgm:pt modelId="{AF41A577-D6E0-4510-A484-714246B7D49A}">
      <dgm:prSet phldrT="[Texto]"/>
      <dgm:spPr/>
      <dgm:t>
        <a:bodyPr/>
        <a:lstStyle/>
        <a:p>
          <a:r>
            <a:rPr lang="es-EC" dirty="0"/>
            <a:t>Empatía</a:t>
          </a:r>
        </a:p>
      </dgm:t>
    </dgm:pt>
    <dgm:pt modelId="{62D18D12-26FC-4C54-90E9-4D4394DC1B15}" type="parTrans" cxnId="{A6551521-BD73-4822-B76C-D4CB514C21E9}">
      <dgm:prSet/>
      <dgm:spPr/>
      <dgm:t>
        <a:bodyPr/>
        <a:lstStyle/>
        <a:p>
          <a:endParaRPr lang="es-EC"/>
        </a:p>
      </dgm:t>
    </dgm:pt>
    <dgm:pt modelId="{E2073A1C-6DB8-472A-B08D-11346352759A}" type="sibTrans" cxnId="{A6551521-BD73-4822-B76C-D4CB514C21E9}">
      <dgm:prSet/>
      <dgm:spPr/>
      <dgm:t>
        <a:bodyPr/>
        <a:lstStyle/>
        <a:p>
          <a:endParaRPr lang="es-EC"/>
        </a:p>
      </dgm:t>
    </dgm:pt>
    <dgm:pt modelId="{BCC94294-5960-4677-BBC1-9A370BE5B267}">
      <dgm:prSet phldrT="[Texto]"/>
      <dgm:spPr/>
      <dgm:t>
        <a:bodyPr/>
        <a:lstStyle/>
        <a:p>
          <a:r>
            <a:rPr lang="es-EC" dirty="0"/>
            <a:t>Fiabilidad</a:t>
          </a:r>
        </a:p>
      </dgm:t>
    </dgm:pt>
    <dgm:pt modelId="{1B5C3794-9ACC-46D3-8651-6C2D1BFFDC83}" type="parTrans" cxnId="{5D07AD9D-92FD-4A2C-87B6-F1ABC5FFDA3D}">
      <dgm:prSet/>
      <dgm:spPr/>
      <dgm:t>
        <a:bodyPr/>
        <a:lstStyle/>
        <a:p>
          <a:endParaRPr lang="es-EC"/>
        </a:p>
      </dgm:t>
    </dgm:pt>
    <dgm:pt modelId="{2EA80211-6D4F-4A7B-8B43-9C8D4C769441}" type="sibTrans" cxnId="{5D07AD9D-92FD-4A2C-87B6-F1ABC5FFDA3D}">
      <dgm:prSet/>
      <dgm:spPr/>
      <dgm:t>
        <a:bodyPr/>
        <a:lstStyle/>
        <a:p>
          <a:endParaRPr lang="es-EC"/>
        </a:p>
      </dgm:t>
    </dgm:pt>
    <dgm:pt modelId="{9666B4DC-5018-4468-9386-595D3E2CF901}">
      <dgm:prSet phldrT="[Texto]"/>
      <dgm:spPr/>
      <dgm:t>
        <a:bodyPr/>
        <a:lstStyle/>
        <a:p>
          <a:r>
            <a:rPr lang="es-EC" dirty="0"/>
            <a:t>Capacidad de Respuesta</a:t>
          </a:r>
        </a:p>
      </dgm:t>
    </dgm:pt>
    <dgm:pt modelId="{2B712729-BD88-465C-A578-C68441E5C2EB}" type="parTrans" cxnId="{84BCF989-4DB9-4682-BE70-D8A7B8092EFF}">
      <dgm:prSet/>
      <dgm:spPr/>
      <dgm:t>
        <a:bodyPr/>
        <a:lstStyle/>
        <a:p>
          <a:endParaRPr lang="es-EC"/>
        </a:p>
      </dgm:t>
    </dgm:pt>
    <dgm:pt modelId="{8F012B57-76EA-4FD0-85A7-DD0687BB0F22}" type="sibTrans" cxnId="{84BCF989-4DB9-4682-BE70-D8A7B8092EFF}">
      <dgm:prSet/>
      <dgm:spPr/>
      <dgm:t>
        <a:bodyPr/>
        <a:lstStyle/>
        <a:p>
          <a:endParaRPr lang="es-EC"/>
        </a:p>
      </dgm:t>
    </dgm:pt>
    <dgm:pt modelId="{0327D3EC-BA39-46C6-97E1-6F88DAB2C019}" type="pres">
      <dgm:prSet presAssocID="{D3FE285C-C226-4425-BB0E-88AA9C1C894A}" presName="cycle" presStyleCnt="0">
        <dgm:presLayoutVars>
          <dgm:dir/>
          <dgm:resizeHandles val="exact"/>
        </dgm:presLayoutVars>
      </dgm:prSet>
      <dgm:spPr/>
      <dgm:t>
        <a:bodyPr/>
        <a:lstStyle/>
        <a:p>
          <a:endParaRPr lang="es-ES"/>
        </a:p>
      </dgm:t>
    </dgm:pt>
    <dgm:pt modelId="{A89F632E-104D-4762-A713-576A2DF74661}" type="pres">
      <dgm:prSet presAssocID="{78360AC5-3554-42BD-91DF-096F3093F2A7}" presName="node" presStyleLbl="node1" presStyleIdx="0" presStyleCnt="5">
        <dgm:presLayoutVars>
          <dgm:bulletEnabled val="1"/>
        </dgm:presLayoutVars>
      </dgm:prSet>
      <dgm:spPr/>
      <dgm:t>
        <a:bodyPr/>
        <a:lstStyle/>
        <a:p>
          <a:endParaRPr lang="es-ES"/>
        </a:p>
      </dgm:t>
    </dgm:pt>
    <dgm:pt modelId="{FAB215F3-CAE7-4EFF-95F3-1FB85EDB5606}" type="pres">
      <dgm:prSet presAssocID="{78360AC5-3554-42BD-91DF-096F3093F2A7}" presName="spNode" presStyleCnt="0"/>
      <dgm:spPr/>
    </dgm:pt>
    <dgm:pt modelId="{83032F39-7D01-4D29-8C55-0FA1DD51FB38}" type="pres">
      <dgm:prSet presAssocID="{B6094739-4E93-4097-AC79-5995973AD10D}" presName="sibTrans" presStyleLbl="sibTrans1D1" presStyleIdx="0" presStyleCnt="5"/>
      <dgm:spPr/>
      <dgm:t>
        <a:bodyPr/>
        <a:lstStyle/>
        <a:p>
          <a:endParaRPr lang="es-ES"/>
        </a:p>
      </dgm:t>
    </dgm:pt>
    <dgm:pt modelId="{C3D6512A-6E60-4197-AAFF-6238C17FC5B3}" type="pres">
      <dgm:prSet presAssocID="{B77C3095-2C3E-4B51-927D-A8E18F842794}" presName="node" presStyleLbl="node1" presStyleIdx="1" presStyleCnt="5">
        <dgm:presLayoutVars>
          <dgm:bulletEnabled val="1"/>
        </dgm:presLayoutVars>
      </dgm:prSet>
      <dgm:spPr/>
      <dgm:t>
        <a:bodyPr/>
        <a:lstStyle/>
        <a:p>
          <a:endParaRPr lang="es-ES"/>
        </a:p>
      </dgm:t>
    </dgm:pt>
    <dgm:pt modelId="{68F2C0B9-4F2F-4D85-AE15-BA5AC52BC584}" type="pres">
      <dgm:prSet presAssocID="{B77C3095-2C3E-4B51-927D-A8E18F842794}" presName="spNode" presStyleCnt="0"/>
      <dgm:spPr/>
    </dgm:pt>
    <dgm:pt modelId="{23ACD619-CAC3-495C-89EF-A0A8B3AB5DD2}" type="pres">
      <dgm:prSet presAssocID="{E66608D6-142A-4911-9495-4EAA6D2E1EAD}" presName="sibTrans" presStyleLbl="sibTrans1D1" presStyleIdx="1" presStyleCnt="5"/>
      <dgm:spPr/>
      <dgm:t>
        <a:bodyPr/>
        <a:lstStyle/>
        <a:p>
          <a:endParaRPr lang="es-ES"/>
        </a:p>
      </dgm:t>
    </dgm:pt>
    <dgm:pt modelId="{ECC5CC4B-E557-4E99-8C12-E4937CA6390C}" type="pres">
      <dgm:prSet presAssocID="{AF41A577-D6E0-4510-A484-714246B7D49A}" presName="node" presStyleLbl="node1" presStyleIdx="2" presStyleCnt="5">
        <dgm:presLayoutVars>
          <dgm:bulletEnabled val="1"/>
        </dgm:presLayoutVars>
      </dgm:prSet>
      <dgm:spPr/>
      <dgm:t>
        <a:bodyPr/>
        <a:lstStyle/>
        <a:p>
          <a:endParaRPr lang="es-ES"/>
        </a:p>
      </dgm:t>
    </dgm:pt>
    <dgm:pt modelId="{7B557D30-4B3E-4EB5-9008-FCFCE8C1F0E4}" type="pres">
      <dgm:prSet presAssocID="{AF41A577-D6E0-4510-A484-714246B7D49A}" presName="spNode" presStyleCnt="0"/>
      <dgm:spPr/>
    </dgm:pt>
    <dgm:pt modelId="{C601ABE3-FD6B-48FC-A057-28D8892C99A6}" type="pres">
      <dgm:prSet presAssocID="{E2073A1C-6DB8-472A-B08D-11346352759A}" presName="sibTrans" presStyleLbl="sibTrans1D1" presStyleIdx="2" presStyleCnt="5"/>
      <dgm:spPr/>
      <dgm:t>
        <a:bodyPr/>
        <a:lstStyle/>
        <a:p>
          <a:endParaRPr lang="es-ES"/>
        </a:p>
      </dgm:t>
    </dgm:pt>
    <dgm:pt modelId="{DD3B9082-F60E-40AE-8299-9411F4E1F969}" type="pres">
      <dgm:prSet presAssocID="{BCC94294-5960-4677-BBC1-9A370BE5B267}" presName="node" presStyleLbl="node1" presStyleIdx="3" presStyleCnt="5">
        <dgm:presLayoutVars>
          <dgm:bulletEnabled val="1"/>
        </dgm:presLayoutVars>
      </dgm:prSet>
      <dgm:spPr/>
      <dgm:t>
        <a:bodyPr/>
        <a:lstStyle/>
        <a:p>
          <a:endParaRPr lang="es-ES"/>
        </a:p>
      </dgm:t>
    </dgm:pt>
    <dgm:pt modelId="{9A825C07-FFB6-4BB8-B55F-B05C48DB70FC}" type="pres">
      <dgm:prSet presAssocID="{BCC94294-5960-4677-BBC1-9A370BE5B267}" presName="spNode" presStyleCnt="0"/>
      <dgm:spPr/>
    </dgm:pt>
    <dgm:pt modelId="{762F59AA-8F6B-49C4-BB25-F89EC22E52A2}" type="pres">
      <dgm:prSet presAssocID="{2EA80211-6D4F-4A7B-8B43-9C8D4C769441}" presName="sibTrans" presStyleLbl="sibTrans1D1" presStyleIdx="3" presStyleCnt="5"/>
      <dgm:spPr/>
      <dgm:t>
        <a:bodyPr/>
        <a:lstStyle/>
        <a:p>
          <a:endParaRPr lang="es-ES"/>
        </a:p>
      </dgm:t>
    </dgm:pt>
    <dgm:pt modelId="{CEF253AF-4EBF-48EF-868C-A8344CE31C6D}" type="pres">
      <dgm:prSet presAssocID="{9666B4DC-5018-4468-9386-595D3E2CF901}" presName="node" presStyleLbl="node1" presStyleIdx="4" presStyleCnt="5">
        <dgm:presLayoutVars>
          <dgm:bulletEnabled val="1"/>
        </dgm:presLayoutVars>
      </dgm:prSet>
      <dgm:spPr/>
      <dgm:t>
        <a:bodyPr/>
        <a:lstStyle/>
        <a:p>
          <a:endParaRPr lang="es-ES"/>
        </a:p>
      </dgm:t>
    </dgm:pt>
    <dgm:pt modelId="{D27C09FB-C02C-43C3-95A4-AA9AD916276E}" type="pres">
      <dgm:prSet presAssocID="{9666B4DC-5018-4468-9386-595D3E2CF901}" presName="spNode" presStyleCnt="0"/>
      <dgm:spPr/>
    </dgm:pt>
    <dgm:pt modelId="{9B16F439-151F-41BF-A06A-B34F5FFFF261}" type="pres">
      <dgm:prSet presAssocID="{8F012B57-76EA-4FD0-85A7-DD0687BB0F22}" presName="sibTrans" presStyleLbl="sibTrans1D1" presStyleIdx="4" presStyleCnt="5"/>
      <dgm:spPr/>
      <dgm:t>
        <a:bodyPr/>
        <a:lstStyle/>
        <a:p>
          <a:endParaRPr lang="es-ES"/>
        </a:p>
      </dgm:t>
    </dgm:pt>
  </dgm:ptLst>
  <dgm:cxnLst>
    <dgm:cxn modelId="{59071158-3CF2-46D1-ACCD-58249E30AC9E}" type="presOf" srcId="{B77C3095-2C3E-4B51-927D-A8E18F842794}" destId="{C3D6512A-6E60-4197-AAFF-6238C17FC5B3}" srcOrd="0" destOrd="0" presId="urn:microsoft.com/office/officeart/2005/8/layout/cycle6"/>
    <dgm:cxn modelId="{C123E982-799A-495C-8A2B-FA6B8057E140}" type="presOf" srcId="{9666B4DC-5018-4468-9386-595D3E2CF901}" destId="{CEF253AF-4EBF-48EF-868C-A8344CE31C6D}" srcOrd="0" destOrd="0" presId="urn:microsoft.com/office/officeart/2005/8/layout/cycle6"/>
    <dgm:cxn modelId="{84BCF989-4DB9-4682-BE70-D8A7B8092EFF}" srcId="{D3FE285C-C226-4425-BB0E-88AA9C1C894A}" destId="{9666B4DC-5018-4468-9386-595D3E2CF901}" srcOrd="4" destOrd="0" parTransId="{2B712729-BD88-465C-A578-C68441E5C2EB}" sibTransId="{8F012B57-76EA-4FD0-85A7-DD0687BB0F22}"/>
    <dgm:cxn modelId="{F8034472-B828-4992-83C5-9BD822E6175D}" type="presOf" srcId="{D3FE285C-C226-4425-BB0E-88AA9C1C894A}" destId="{0327D3EC-BA39-46C6-97E1-6F88DAB2C019}" srcOrd="0" destOrd="0" presId="urn:microsoft.com/office/officeart/2005/8/layout/cycle6"/>
    <dgm:cxn modelId="{A6931278-2B4F-4D6E-9B3A-167BEC5FF8FA}" type="presOf" srcId="{E66608D6-142A-4911-9495-4EAA6D2E1EAD}" destId="{23ACD619-CAC3-495C-89EF-A0A8B3AB5DD2}" srcOrd="0" destOrd="0" presId="urn:microsoft.com/office/officeart/2005/8/layout/cycle6"/>
    <dgm:cxn modelId="{F55007B5-FA0B-4D31-BE21-F3E24C8A77FF}" type="presOf" srcId="{8F012B57-76EA-4FD0-85A7-DD0687BB0F22}" destId="{9B16F439-151F-41BF-A06A-B34F5FFFF261}" srcOrd="0" destOrd="0" presId="urn:microsoft.com/office/officeart/2005/8/layout/cycle6"/>
    <dgm:cxn modelId="{C6514F4A-74DE-4B54-A06B-5B66AB06B23D}" type="presOf" srcId="{E2073A1C-6DB8-472A-B08D-11346352759A}" destId="{C601ABE3-FD6B-48FC-A057-28D8892C99A6}" srcOrd="0" destOrd="0" presId="urn:microsoft.com/office/officeart/2005/8/layout/cycle6"/>
    <dgm:cxn modelId="{B1E6662D-C2E5-459E-B281-E7712AF314E5}" srcId="{D3FE285C-C226-4425-BB0E-88AA9C1C894A}" destId="{B77C3095-2C3E-4B51-927D-A8E18F842794}" srcOrd="1" destOrd="0" parTransId="{A93104D4-D415-48AB-8BAF-EC3F19F0B605}" sibTransId="{E66608D6-142A-4911-9495-4EAA6D2E1EAD}"/>
    <dgm:cxn modelId="{09358345-088A-4D73-8A3B-05F8ECC56B50}" type="presOf" srcId="{78360AC5-3554-42BD-91DF-096F3093F2A7}" destId="{A89F632E-104D-4762-A713-576A2DF74661}" srcOrd="0" destOrd="0" presId="urn:microsoft.com/office/officeart/2005/8/layout/cycle6"/>
    <dgm:cxn modelId="{8FEE433B-C5D5-4BF4-84D8-BB30DAE8A2A1}" type="presOf" srcId="{2EA80211-6D4F-4A7B-8B43-9C8D4C769441}" destId="{762F59AA-8F6B-49C4-BB25-F89EC22E52A2}" srcOrd="0" destOrd="0" presId="urn:microsoft.com/office/officeart/2005/8/layout/cycle6"/>
    <dgm:cxn modelId="{25C0725B-5BF6-46D7-9FC4-72DBEEE5C7FE}" srcId="{D3FE285C-C226-4425-BB0E-88AA9C1C894A}" destId="{78360AC5-3554-42BD-91DF-096F3093F2A7}" srcOrd="0" destOrd="0" parTransId="{F7298D76-8446-4A2D-8992-BCBFE5026ACE}" sibTransId="{B6094739-4E93-4097-AC79-5995973AD10D}"/>
    <dgm:cxn modelId="{A6551521-BD73-4822-B76C-D4CB514C21E9}" srcId="{D3FE285C-C226-4425-BB0E-88AA9C1C894A}" destId="{AF41A577-D6E0-4510-A484-714246B7D49A}" srcOrd="2" destOrd="0" parTransId="{62D18D12-26FC-4C54-90E9-4D4394DC1B15}" sibTransId="{E2073A1C-6DB8-472A-B08D-11346352759A}"/>
    <dgm:cxn modelId="{71914D7F-C095-4BE3-B0B0-B501483FE9F4}" type="presOf" srcId="{AF41A577-D6E0-4510-A484-714246B7D49A}" destId="{ECC5CC4B-E557-4E99-8C12-E4937CA6390C}" srcOrd="0" destOrd="0" presId="urn:microsoft.com/office/officeart/2005/8/layout/cycle6"/>
    <dgm:cxn modelId="{5FB36AA3-BB0B-49F4-A883-0CB417925828}" type="presOf" srcId="{B6094739-4E93-4097-AC79-5995973AD10D}" destId="{83032F39-7D01-4D29-8C55-0FA1DD51FB38}" srcOrd="0" destOrd="0" presId="urn:microsoft.com/office/officeart/2005/8/layout/cycle6"/>
    <dgm:cxn modelId="{EDB008AD-E784-4F66-8237-7E3197E8161D}" type="presOf" srcId="{BCC94294-5960-4677-BBC1-9A370BE5B267}" destId="{DD3B9082-F60E-40AE-8299-9411F4E1F969}" srcOrd="0" destOrd="0" presId="urn:microsoft.com/office/officeart/2005/8/layout/cycle6"/>
    <dgm:cxn modelId="{5D07AD9D-92FD-4A2C-87B6-F1ABC5FFDA3D}" srcId="{D3FE285C-C226-4425-BB0E-88AA9C1C894A}" destId="{BCC94294-5960-4677-BBC1-9A370BE5B267}" srcOrd="3" destOrd="0" parTransId="{1B5C3794-9ACC-46D3-8651-6C2D1BFFDC83}" sibTransId="{2EA80211-6D4F-4A7B-8B43-9C8D4C769441}"/>
    <dgm:cxn modelId="{64C5D053-ED3A-41A6-9DF2-CB3CFC3DBFE5}" type="presParOf" srcId="{0327D3EC-BA39-46C6-97E1-6F88DAB2C019}" destId="{A89F632E-104D-4762-A713-576A2DF74661}" srcOrd="0" destOrd="0" presId="urn:microsoft.com/office/officeart/2005/8/layout/cycle6"/>
    <dgm:cxn modelId="{A2B0A237-4931-4562-82E8-A523F2418BEE}" type="presParOf" srcId="{0327D3EC-BA39-46C6-97E1-6F88DAB2C019}" destId="{FAB215F3-CAE7-4EFF-95F3-1FB85EDB5606}" srcOrd="1" destOrd="0" presId="urn:microsoft.com/office/officeart/2005/8/layout/cycle6"/>
    <dgm:cxn modelId="{33EA7F33-57EB-40DF-B767-42D26D99A17A}" type="presParOf" srcId="{0327D3EC-BA39-46C6-97E1-6F88DAB2C019}" destId="{83032F39-7D01-4D29-8C55-0FA1DD51FB38}" srcOrd="2" destOrd="0" presId="urn:microsoft.com/office/officeart/2005/8/layout/cycle6"/>
    <dgm:cxn modelId="{F45737E4-8B64-4484-ABA8-0B0FCBF2BC14}" type="presParOf" srcId="{0327D3EC-BA39-46C6-97E1-6F88DAB2C019}" destId="{C3D6512A-6E60-4197-AAFF-6238C17FC5B3}" srcOrd="3" destOrd="0" presId="urn:microsoft.com/office/officeart/2005/8/layout/cycle6"/>
    <dgm:cxn modelId="{8A16DD29-51BA-48A1-AC6D-D022B2E42777}" type="presParOf" srcId="{0327D3EC-BA39-46C6-97E1-6F88DAB2C019}" destId="{68F2C0B9-4F2F-4D85-AE15-BA5AC52BC584}" srcOrd="4" destOrd="0" presId="urn:microsoft.com/office/officeart/2005/8/layout/cycle6"/>
    <dgm:cxn modelId="{84484117-F575-4363-AF14-1CC6AB9248F5}" type="presParOf" srcId="{0327D3EC-BA39-46C6-97E1-6F88DAB2C019}" destId="{23ACD619-CAC3-495C-89EF-A0A8B3AB5DD2}" srcOrd="5" destOrd="0" presId="urn:microsoft.com/office/officeart/2005/8/layout/cycle6"/>
    <dgm:cxn modelId="{172CF108-1332-43E3-88B3-C67D029F1069}" type="presParOf" srcId="{0327D3EC-BA39-46C6-97E1-6F88DAB2C019}" destId="{ECC5CC4B-E557-4E99-8C12-E4937CA6390C}" srcOrd="6" destOrd="0" presId="urn:microsoft.com/office/officeart/2005/8/layout/cycle6"/>
    <dgm:cxn modelId="{DF588FD6-4C5E-40B7-97B9-E8F61AAD3B79}" type="presParOf" srcId="{0327D3EC-BA39-46C6-97E1-6F88DAB2C019}" destId="{7B557D30-4B3E-4EB5-9008-FCFCE8C1F0E4}" srcOrd="7" destOrd="0" presId="urn:microsoft.com/office/officeart/2005/8/layout/cycle6"/>
    <dgm:cxn modelId="{33B4F320-9E47-4805-8C5E-28B11A525592}" type="presParOf" srcId="{0327D3EC-BA39-46C6-97E1-6F88DAB2C019}" destId="{C601ABE3-FD6B-48FC-A057-28D8892C99A6}" srcOrd="8" destOrd="0" presId="urn:microsoft.com/office/officeart/2005/8/layout/cycle6"/>
    <dgm:cxn modelId="{22F3171E-A8D3-4A45-904E-50A35DA1DEE2}" type="presParOf" srcId="{0327D3EC-BA39-46C6-97E1-6F88DAB2C019}" destId="{DD3B9082-F60E-40AE-8299-9411F4E1F969}" srcOrd="9" destOrd="0" presId="urn:microsoft.com/office/officeart/2005/8/layout/cycle6"/>
    <dgm:cxn modelId="{8828DF04-CFF9-4C5C-A5F5-0B13F4925F7A}" type="presParOf" srcId="{0327D3EC-BA39-46C6-97E1-6F88DAB2C019}" destId="{9A825C07-FFB6-4BB8-B55F-B05C48DB70FC}" srcOrd="10" destOrd="0" presId="urn:microsoft.com/office/officeart/2005/8/layout/cycle6"/>
    <dgm:cxn modelId="{B9CD5C95-661B-4F17-B5E0-E26DDA2BB829}" type="presParOf" srcId="{0327D3EC-BA39-46C6-97E1-6F88DAB2C019}" destId="{762F59AA-8F6B-49C4-BB25-F89EC22E52A2}" srcOrd="11" destOrd="0" presId="urn:microsoft.com/office/officeart/2005/8/layout/cycle6"/>
    <dgm:cxn modelId="{246BC040-7C82-41EC-9572-37BD7DEEB3E2}" type="presParOf" srcId="{0327D3EC-BA39-46C6-97E1-6F88DAB2C019}" destId="{CEF253AF-4EBF-48EF-868C-A8344CE31C6D}" srcOrd="12" destOrd="0" presId="urn:microsoft.com/office/officeart/2005/8/layout/cycle6"/>
    <dgm:cxn modelId="{FFC00E45-58DD-45EA-A43C-47170174D963}" type="presParOf" srcId="{0327D3EC-BA39-46C6-97E1-6F88DAB2C019}" destId="{D27C09FB-C02C-43C3-95A4-AA9AD916276E}" srcOrd="13" destOrd="0" presId="urn:microsoft.com/office/officeart/2005/8/layout/cycle6"/>
    <dgm:cxn modelId="{75940A42-EB30-4D67-AA05-BD2929D48F6F}" type="presParOf" srcId="{0327D3EC-BA39-46C6-97E1-6F88DAB2C019}" destId="{9B16F439-151F-41BF-A06A-B34F5FFFF261}" srcOrd="14" destOrd="0" presId="urn:microsoft.com/office/officeart/2005/8/layout/cycle6"/>
  </dgm:cxnLst>
  <dgm:bg>
    <a:gradFill>
      <a:gsLst>
        <a:gs pos="0">
          <a:schemeClr val="bg1">
            <a:lumMod val="95000"/>
          </a:schemeClr>
        </a:gs>
        <a:gs pos="100000">
          <a:schemeClr val="bg2">
            <a:shade val="98000"/>
            <a:satMod val="120000"/>
            <a:lumMod val="98000"/>
          </a:schemeClr>
        </a:gs>
      </a:gsLst>
      <a:path path="circle">
        <a:fillToRect l="50000" t="50000" r="100000" b="100000"/>
      </a:path>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FE285C-C226-4425-BB0E-88AA9C1C894A}"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EC"/>
        </a:p>
      </dgm:t>
    </dgm:pt>
    <dgm:pt modelId="{78360AC5-3554-42BD-91DF-096F3093F2A7}">
      <dgm:prSet phldrT="[Texto]"/>
      <dgm:spPr/>
      <dgm:t>
        <a:bodyPr/>
        <a:lstStyle/>
        <a:p>
          <a:r>
            <a:rPr lang="es-EC" dirty="0"/>
            <a:t>Elementos Tangibles </a:t>
          </a:r>
        </a:p>
      </dgm:t>
    </dgm:pt>
    <dgm:pt modelId="{F7298D76-8446-4A2D-8992-BCBFE5026ACE}" type="parTrans" cxnId="{25C0725B-5BF6-46D7-9FC4-72DBEEE5C7FE}">
      <dgm:prSet/>
      <dgm:spPr/>
      <dgm:t>
        <a:bodyPr/>
        <a:lstStyle/>
        <a:p>
          <a:endParaRPr lang="es-EC"/>
        </a:p>
      </dgm:t>
    </dgm:pt>
    <dgm:pt modelId="{B6094739-4E93-4097-AC79-5995973AD10D}" type="sibTrans" cxnId="{25C0725B-5BF6-46D7-9FC4-72DBEEE5C7FE}">
      <dgm:prSet/>
      <dgm:spPr/>
      <dgm:t>
        <a:bodyPr/>
        <a:lstStyle/>
        <a:p>
          <a:endParaRPr lang="es-EC"/>
        </a:p>
      </dgm:t>
    </dgm:pt>
    <dgm:pt modelId="{B77C3095-2C3E-4B51-927D-A8E18F842794}">
      <dgm:prSet phldrT="[Texto]"/>
      <dgm:spPr/>
      <dgm:t>
        <a:bodyPr/>
        <a:lstStyle/>
        <a:p>
          <a:r>
            <a:rPr lang="es-EC" dirty="0"/>
            <a:t>Seguridad</a:t>
          </a:r>
        </a:p>
      </dgm:t>
    </dgm:pt>
    <dgm:pt modelId="{A93104D4-D415-48AB-8BAF-EC3F19F0B605}" type="parTrans" cxnId="{B1E6662D-C2E5-459E-B281-E7712AF314E5}">
      <dgm:prSet/>
      <dgm:spPr/>
      <dgm:t>
        <a:bodyPr/>
        <a:lstStyle/>
        <a:p>
          <a:endParaRPr lang="es-EC"/>
        </a:p>
      </dgm:t>
    </dgm:pt>
    <dgm:pt modelId="{E66608D6-142A-4911-9495-4EAA6D2E1EAD}" type="sibTrans" cxnId="{B1E6662D-C2E5-459E-B281-E7712AF314E5}">
      <dgm:prSet/>
      <dgm:spPr/>
      <dgm:t>
        <a:bodyPr/>
        <a:lstStyle/>
        <a:p>
          <a:endParaRPr lang="es-EC"/>
        </a:p>
      </dgm:t>
    </dgm:pt>
    <dgm:pt modelId="{AF41A577-D6E0-4510-A484-714246B7D49A}">
      <dgm:prSet phldrT="[Texto]"/>
      <dgm:spPr/>
      <dgm:t>
        <a:bodyPr/>
        <a:lstStyle/>
        <a:p>
          <a:r>
            <a:rPr lang="es-EC" dirty="0"/>
            <a:t>Empatía</a:t>
          </a:r>
        </a:p>
      </dgm:t>
    </dgm:pt>
    <dgm:pt modelId="{62D18D12-26FC-4C54-90E9-4D4394DC1B15}" type="parTrans" cxnId="{A6551521-BD73-4822-B76C-D4CB514C21E9}">
      <dgm:prSet/>
      <dgm:spPr/>
      <dgm:t>
        <a:bodyPr/>
        <a:lstStyle/>
        <a:p>
          <a:endParaRPr lang="es-EC"/>
        </a:p>
      </dgm:t>
    </dgm:pt>
    <dgm:pt modelId="{E2073A1C-6DB8-472A-B08D-11346352759A}" type="sibTrans" cxnId="{A6551521-BD73-4822-B76C-D4CB514C21E9}">
      <dgm:prSet/>
      <dgm:spPr/>
      <dgm:t>
        <a:bodyPr/>
        <a:lstStyle/>
        <a:p>
          <a:endParaRPr lang="es-EC"/>
        </a:p>
      </dgm:t>
    </dgm:pt>
    <dgm:pt modelId="{BCC94294-5960-4677-BBC1-9A370BE5B267}">
      <dgm:prSet phldrT="[Texto]"/>
      <dgm:spPr/>
      <dgm:t>
        <a:bodyPr/>
        <a:lstStyle/>
        <a:p>
          <a:r>
            <a:rPr lang="es-EC" dirty="0"/>
            <a:t>Fiabilidad</a:t>
          </a:r>
        </a:p>
      </dgm:t>
    </dgm:pt>
    <dgm:pt modelId="{1B5C3794-9ACC-46D3-8651-6C2D1BFFDC83}" type="parTrans" cxnId="{5D07AD9D-92FD-4A2C-87B6-F1ABC5FFDA3D}">
      <dgm:prSet/>
      <dgm:spPr/>
      <dgm:t>
        <a:bodyPr/>
        <a:lstStyle/>
        <a:p>
          <a:endParaRPr lang="es-EC"/>
        </a:p>
      </dgm:t>
    </dgm:pt>
    <dgm:pt modelId="{2EA80211-6D4F-4A7B-8B43-9C8D4C769441}" type="sibTrans" cxnId="{5D07AD9D-92FD-4A2C-87B6-F1ABC5FFDA3D}">
      <dgm:prSet/>
      <dgm:spPr/>
      <dgm:t>
        <a:bodyPr/>
        <a:lstStyle/>
        <a:p>
          <a:endParaRPr lang="es-EC"/>
        </a:p>
      </dgm:t>
    </dgm:pt>
    <dgm:pt modelId="{9666B4DC-5018-4468-9386-595D3E2CF901}">
      <dgm:prSet phldrT="[Texto]"/>
      <dgm:spPr/>
      <dgm:t>
        <a:bodyPr/>
        <a:lstStyle/>
        <a:p>
          <a:r>
            <a:rPr lang="es-EC" dirty="0"/>
            <a:t>Capacidad de Respuesta</a:t>
          </a:r>
        </a:p>
      </dgm:t>
    </dgm:pt>
    <dgm:pt modelId="{2B712729-BD88-465C-A578-C68441E5C2EB}" type="parTrans" cxnId="{84BCF989-4DB9-4682-BE70-D8A7B8092EFF}">
      <dgm:prSet/>
      <dgm:spPr/>
      <dgm:t>
        <a:bodyPr/>
        <a:lstStyle/>
        <a:p>
          <a:endParaRPr lang="es-EC"/>
        </a:p>
      </dgm:t>
    </dgm:pt>
    <dgm:pt modelId="{8F012B57-76EA-4FD0-85A7-DD0687BB0F22}" type="sibTrans" cxnId="{84BCF989-4DB9-4682-BE70-D8A7B8092EFF}">
      <dgm:prSet/>
      <dgm:spPr/>
      <dgm:t>
        <a:bodyPr/>
        <a:lstStyle/>
        <a:p>
          <a:endParaRPr lang="es-EC"/>
        </a:p>
      </dgm:t>
    </dgm:pt>
    <dgm:pt modelId="{0327D3EC-BA39-46C6-97E1-6F88DAB2C019}" type="pres">
      <dgm:prSet presAssocID="{D3FE285C-C226-4425-BB0E-88AA9C1C894A}" presName="cycle" presStyleCnt="0">
        <dgm:presLayoutVars>
          <dgm:dir/>
          <dgm:resizeHandles val="exact"/>
        </dgm:presLayoutVars>
      </dgm:prSet>
      <dgm:spPr/>
      <dgm:t>
        <a:bodyPr/>
        <a:lstStyle/>
        <a:p>
          <a:endParaRPr lang="es-ES"/>
        </a:p>
      </dgm:t>
    </dgm:pt>
    <dgm:pt modelId="{A89F632E-104D-4762-A713-576A2DF74661}" type="pres">
      <dgm:prSet presAssocID="{78360AC5-3554-42BD-91DF-096F3093F2A7}" presName="node" presStyleLbl="node1" presStyleIdx="0" presStyleCnt="5">
        <dgm:presLayoutVars>
          <dgm:bulletEnabled val="1"/>
        </dgm:presLayoutVars>
      </dgm:prSet>
      <dgm:spPr/>
      <dgm:t>
        <a:bodyPr/>
        <a:lstStyle/>
        <a:p>
          <a:endParaRPr lang="es-ES"/>
        </a:p>
      </dgm:t>
    </dgm:pt>
    <dgm:pt modelId="{FAB215F3-CAE7-4EFF-95F3-1FB85EDB5606}" type="pres">
      <dgm:prSet presAssocID="{78360AC5-3554-42BD-91DF-096F3093F2A7}" presName="spNode" presStyleCnt="0"/>
      <dgm:spPr/>
    </dgm:pt>
    <dgm:pt modelId="{83032F39-7D01-4D29-8C55-0FA1DD51FB38}" type="pres">
      <dgm:prSet presAssocID="{B6094739-4E93-4097-AC79-5995973AD10D}" presName="sibTrans" presStyleLbl="sibTrans1D1" presStyleIdx="0" presStyleCnt="5"/>
      <dgm:spPr/>
      <dgm:t>
        <a:bodyPr/>
        <a:lstStyle/>
        <a:p>
          <a:endParaRPr lang="es-ES"/>
        </a:p>
      </dgm:t>
    </dgm:pt>
    <dgm:pt modelId="{C3D6512A-6E60-4197-AAFF-6238C17FC5B3}" type="pres">
      <dgm:prSet presAssocID="{B77C3095-2C3E-4B51-927D-A8E18F842794}" presName="node" presStyleLbl="node1" presStyleIdx="1" presStyleCnt="5">
        <dgm:presLayoutVars>
          <dgm:bulletEnabled val="1"/>
        </dgm:presLayoutVars>
      </dgm:prSet>
      <dgm:spPr/>
      <dgm:t>
        <a:bodyPr/>
        <a:lstStyle/>
        <a:p>
          <a:endParaRPr lang="es-ES"/>
        </a:p>
      </dgm:t>
    </dgm:pt>
    <dgm:pt modelId="{68F2C0B9-4F2F-4D85-AE15-BA5AC52BC584}" type="pres">
      <dgm:prSet presAssocID="{B77C3095-2C3E-4B51-927D-A8E18F842794}" presName="spNode" presStyleCnt="0"/>
      <dgm:spPr/>
    </dgm:pt>
    <dgm:pt modelId="{23ACD619-CAC3-495C-89EF-A0A8B3AB5DD2}" type="pres">
      <dgm:prSet presAssocID="{E66608D6-142A-4911-9495-4EAA6D2E1EAD}" presName="sibTrans" presStyleLbl="sibTrans1D1" presStyleIdx="1" presStyleCnt="5"/>
      <dgm:spPr/>
      <dgm:t>
        <a:bodyPr/>
        <a:lstStyle/>
        <a:p>
          <a:endParaRPr lang="es-ES"/>
        </a:p>
      </dgm:t>
    </dgm:pt>
    <dgm:pt modelId="{ECC5CC4B-E557-4E99-8C12-E4937CA6390C}" type="pres">
      <dgm:prSet presAssocID="{AF41A577-D6E0-4510-A484-714246B7D49A}" presName="node" presStyleLbl="node1" presStyleIdx="2" presStyleCnt="5">
        <dgm:presLayoutVars>
          <dgm:bulletEnabled val="1"/>
        </dgm:presLayoutVars>
      </dgm:prSet>
      <dgm:spPr/>
      <dgm:t>
        <a:bodyPr/>
        <a:lstStyle/>
        <a:p>
          <a:endParaRPr lang="es-ES"/>
        </a:p>
      </dgm:t>
    </dgm:pt>
    <dgm:pt modelId="{7B557D30-4B3E-4EB5-9008-FCFCE8C1F0E4}" type="pres">
      <dgm:prSet presAssocID="{AF41A577-D6E0-4510-A484-714246B7D49A}" presName="spNode" presStyleCnt="0"/>
      <dgm:spPr/>
    </dgm:pt>
    <dgm:pt modelId="{C601ABE3-FD6B-48FC-A057-28D8892C99A6}" type="pres">
      <dgm:prSet presAssocID="{E2073A1C-6DB8-472A-B08D-11346352759A}" presName="sibTrans" presStyleLbl="sibTrans1D1" presStyleIdx="2" presStyleCnt="5"/>
      <dgm:spPr/>
      <dgm:t>
        <a:bodyPr/>
        <a:lstStyle/>
        <a:p>
          <a:endParaRPr lang="es-ES"/>
        </a:p>
      </dgm:t>
    </dgm:pt>
    <dgm:pt modelId="{DD3B9082-F60E-40AE-8299-9411F4E1F969}" type="pres">
      <dgm:prSet presAssocID="{BCC94294-5960-4677-BBC1-9A370BE5B267}" presName="node" presStyleLbl="node1" presStyleIdx="3" presStyleCnt="5">
        <dgm:presLayoutVars>
          <dgm:bulletEnabled val="1"/>
        </dgm:presLayoutVars>
      </dgm:prSet>
      <dgm:spPr/>
      <dgm:t>
        <a:bodyPr/>
        <a:lstStyle/>
        <a:p>
          <a:endParaRPr lang="es-ES"/>
        </a:p>
      </dgm:t>
    </dgm:pt>
    <dgm:pt modelId="{9A825C07-FFB6-4BB8-B55F-B05C48DB70FC}" type="pres">
      <dgm:prSet presAssocID="{BCC94294-5960-4677-BBC1-9A370BE5B267}" presName="spNode" presStyleCnt="0"/>
      <dgm:spPr/>
    </dgm:pt>
    <dgm:pt modelId="{762F59AA-8F6B-49C4-BB25-F89EC22E52A2}" type="pres">
      <dgm:prSet presAssocID="{2EA80211-6D4F-4A7B-8B43-9C8D4C769441}" presName="sibTrans" presStyleLbl="sibTrans1D1" presStyleIdx="3" presStyleCnt="5"/>
      <dgm:spPr/>
      <dgm:t>
        <a:bodyPr/>
        <a:lstStyle/>
        <a:p>
          <a:endParaRPr lang="es-ES"/>
        </a:p>
      </dgm:t>
    </dgm:pt>
    <dgm:pt modelId="{CEF253AF-4EBF-48EF-868C-A8344CE31C6D}" type="pres">
      <dgm:prSet presAssocID="{9666B4DC-5018-4468-9386-595D3E2CF901}" presName="node" presStyleLbl="node1" presStyleIdx="4" presStyleCnt="5">
        <dgm:presLayoutVars>
          <dgm:bulletEnabled val="1"/>
        </dgm:presLayoutVars>
      </dgm:prSet>
      <dgm:spPr/>
      <dgm:t>
        <a:bodyPr/>
        <a:lstStyle/>
        <a:p>
          <a:endParaRPr lang="es-ES"/>
        </a:p>
      </dgm:t>
    </dgm:pt>
    <dgm:pt modelId="{D27C09FB-C02C-43C3-95A4-AA9AD916276E}" type="pres">
      <dgm:prSet presAssocID="{9666B4DC-5018-4468-9386-595D3E2CF901}" presName="spNode" presStyleCnt="0"/>
      <dgm:spPr/>
    </dgm:pt>
    <dgm:pt modelId="{9B16F439-151F-41BF-A06A-B34F5FFFF261}" type="pres">
      <dgm:prSet presAssocID="{8F012B57-76EA-4FD0-85A7-DD0687BB0F22}" presName="sibTrans" presStyleLbl="sibTrans1D1" presStyleIdx="4" presStyleCnt="5"/>
      <dgm:spPr/>
      <dgm:t>
        <a:bodyPr/>
        <a:lstStyle/>
        <a:p>
          <a:endParaRPr lang="es-ES"/>
        </a:p>
      </dgm:t>
    </dgm:pt>
  </dgm:ptLst>
  <dgm:cxnLst>
    <dgm:cxn modelId="{59071158-3CF2-46D1-ACCD-58249E30AC9E}" type="presOf" srcId="{B77C3095-2C3E-4B51-927D-A8E18F842794}" destId="{C3D6512A-6E60-4197-AAFF-6238C17FC5B3}" srcOrd="0" destOrd="0" presId="urn:microsoft.com/office/officeart/2005/8/layout/cycle6"/>
    <dgm:cxn modelId="{C123E982-799A-495C-8A2B-FA6B8057E140}" type="presOf" srcId="{9666B4DC-5018-4468-9386-595D3E2CF901}" destId="{CEF253AF-4EBF-48EF-868C-A8344CE31C6D}" srcOrd="0" destOrd="0" presId="urn:microsoft.com/office/officeart/2005/8/layout/cycle6"/>
    <dgm:cxn modelId="{84BCF989-4DB9-4682-BE70-D8A7B8092EFF}" srcId="{D3FE285C-C226-4425-BB0E-88AA9C1C894A}" destId="{9666B4DC-5018-4468-9386-595D3E2CF901}" srcOrd="4" destOrd="0" parTransId="{2B712729-BD88-465C-A578-C68441E5C2EB}" sibTransId="{8F012B57-76EA-4FD0-85A7-DD0687BB0F22}"/>
    <dgm:cxn modelId="{F8034472-B828-4992-83C5-9BD822E6175D}" type="presOf" srcId="{D3FE285C-C226-4425-BB0E-88AA9C1C894A}" destId="{0327D3EC-BA39-46C6-97E1-6F88DAB2C019}" srcOrd="0" destOrd="0" presId="urn:microsoft.com/office/officeart/2005/8/layout/cycle6"/>
    <dgm:cxn modelId="{A6931278-2B4F-4D6E-9B3A-167BEC5FF8FA}" type="presOf" srcId="{E66608D6-142A-4911-9495-4EAA6D2E1EAD}" destId="{23ACD619-CAC3-495C-89EF-A0A8B3AB5DD2}" srcOrd="0" destOrd="0" presId="urn:microsoft.com/office/officeart/2005/8/layout/cycle6"/>
    <dgm:cxn modelId="{F55007B5-FA0B-4D31-BE21-F3E24C8A77FF}" type="presOf" srcId="{8F012B57-76EA-4FD0-85A7-DD0687BB0F22}" destId="{9B16F439-151F-41BF-A06A-B34F5FFFF261}" srcOrd="0" destOrd="0" presId="urn:microsoft.com/office/officeart/2005/8/layout/cycle6"/>
    <dgm:cxn modelId="{C6514F4A-74DE-4B54-A06B-5B66AB06B23D}" type="presOf" srcId="{E2073A1C-6DB8-472A-B08D-11346352759A}" destId="{C601ABE3-FD6B-48FC-A057-28D8892C99A6}" srcOrd="0" destOrd="0" presId="urn:microsoft.com/office/officeart/2005/8/layout/cycle6"/>
    <dgm:cxn modelId="{B1E6662D-C2E5-459E-B281-E7712AF314E5}" srcId="{D3FE285C-C226-4425-BB0E-88AA9C1C894A}" destId="{B77C3095-2C3E-4B51-927D-A8E18F842794}" srcOrd="1" destOrd="0" parTransId="{A93104D4-D415-48AB-8BAF-EC3F19F0B605}" sibTransId="{E66608D6-142A-4911-9495-4EAA6D2E1EAD}"/>
    <dgm:cxn modelId="{09358345-088A-4D73-8A3B-05F8ECC56B50}" type="presOf" srcId="{78360AC5-3554-42BD-91DF-096F3093F2A7}" destId="{A89F632E-104D-4762-A713-576A2DF74661}" srcOrd="0" destOrd="0" presId="urn:microsoft.com/office/officeart/2005/8/layout/cycle6"/>
    <dgm:cxn modelId="{8FEE433B-C5D5-4BF4-84D8-BB30DAE8A2A1}" type="presOf" srcId="{2EA80211-6D4F-4A7B-8B43-9C8D4C769441}" destId="{762F59AA-8F6B-49C4-BB25-F89EC22E52A2}" srcOrd="0" destOrd="0" presId="urn:microsoft.com/office/officeart/2005/8/layout/cycle6"/>
    <dgm:cxn modelId="{25C0725B-5BF6-46D7-9FC4-72DBEEE5C7FE}" srcId="{D3FE285C-C226-4425-BB0E-88AA9C1C894A}" destId="{78360AC5-3554-42BD-91DF-096F3093F2A7}" srcOrd="0" destOrd="0" parTransId="{F7298D76-8446-4A2D-8992-BCBFE5026ACE}" sibTransId="{B6094739-4E93-4097-AC79-5995973AD10D}"/>
    <dgm:cxn modelId="{A6551521-BD73-4822-B76C-D4CB514C21E9}" srcId="{D3FE285C-C226-4425-BB0E-88AA9C1C894A}" destId="{AF41A577-D6E0-4510-A484-714246B7D49A}" srcOrd="2" destOrd="0" parTransId="{62D18D12-26FC-4C54-90E9-4D4394DC1B15}" sibTransId="{E2073A1C-6DB8-472A-B08D-11346352759A}"/>
    <dgm:cxn modelId="{71914D7F-C095-4BE3-B0B0-B501483FE9F4}" type="presOf" srcId="{AF41A577-D6E0-4510-A484-714246B7D49A}" destId="{ECC5CC4B-E557-4E99-8C12-E4937CA6390C}" srcOrd="0" destOrd="0" presId="urn:microsoft.com/office/officeart/2005/8/layout/cycle6"/>
    <dgm:cxn modelId="{5FB36AA3-BB0B-49F4-A883-0CB417925828}" type="presOf" srcId="{B6094739-4E93-4097-AC79-5995973AD10D}" destId="{83032F39-7D01-4D29-8C55-0FA1DD51FB38}" srcOrd="0" destOrd="0" presId="urn:microsoft.com/office/officeart/2005/8/layout/cycle6"/>
    <dgm:cxn modelId="{EDB008AD-E784-4F66-8237-7E3197E8161D}" type="presOf" srcId="{BCC94294-5960-4677-BBC1-9A370BE5B267}" destId="{DD3B9082-F60E-40AE-8299-9411F4E1F969}" srcOrd="0" destOrd="0" presId="urn:microsoft.com/office/officeart/2005/8/layout/cycle6"/>
    <dgm:cxn modelId="{5D07AD9D-92FD-4A2C-87B6-F1ABC5FFDA3D}" srcId="{D3FE285C-C226-4425-BB0E-88AA9C1C894A}" destId="{BCC94294-5960-4677-BBC1-9A370BE5B267}" srcOrd="3" destOrd="0" parTransId="{1B5C3794-9ACC-46D3-8651-6C2D1BFFDC83}" sibTransId="{2EA80211-6D4F-4A7B-8B43-9C8D4C769441}"/>
    <dgm:cxn modelId="{64C5D053-ED3A-41A6-9DF2-CB3CFC3DBFE5}" type="presParOf" srcId="{0327D3EC-BA39-46C6-97E1-6F88DAB2C019}" destId="{A89F632E-104D-4762-A713-576A2DF74661}" srcOrd="0" destOrd="0" presId="urn:microsoft.com/office/officeart/2005/8/layout/cycle6"/>
    <dgm:cxn modelId="{A2B0A237-4931-4562-82E8-A523F2418BEE}" type="presParOf" srcId="{0327D3EC-BA39-46C6-97E1-6F88DAB2C019}" destId="{FAB215F3-CAE7-4EFF-95F3-1FB85EDB5606}" srcOrd="1" destOrd="0" presId="urn:microsoft.com/office/officeart/2005/8/layout/cycle6"/>
    <dgm:cxn modelId="{33EA7F33-57EB-40DF-B767-42D26D99A17A}" type="presParOf" srcId="{0327D3EC-BA39-46C6-97E1-6F88DAB2C019}" destId="{83032F39-7D01-4D29-8C55-0FA1DD51FB38}" srcOrd="2" destOrd="0" presId="urn:microsoft.com/office/officeart/2005/8/layout/cycle6"/>
    <dgm:cxn modelId="{F45737E4-8B64-4484-ABA8-0B0FCBF2BC14}" type="presParOf" srcId="{0327D3EC-BA39-46C6-97E1-6F88DAB2C019}" destId="{C3D6512A-6E60-4197-AAFF-6238C17FC5B3}" srcOrd="3" destOrd="0" presId="urn:microsoft.com/office/officeart/2005/8/layout/cycle6"/>
    <dgm:cxn modelId="{8A16DD29-51BA-48A1-AC6D-D022B2E42777}" type="presParOf" srcId="{0327D3EC-BA39-46C6-97E1-6F88DAB2C019}" destId="{68F2C0B9-4F2F-4D85-AE15-BA5AC52BC584}" srcOrd="4" destOrd="0" presId="urn:microsoft.com/office/officeart/2005/8/layout/cycle6"/>
    <dgm:cxn modelId="{84484117-F575-4363-AF14-1CC6AB9248F5}" type="presParOf" srcId="{0327D3EC-BA39-46C6-97E1-6F88DAB2C019}" destId="{23ACD619-CAC3-495C-89EF-A0A8B3AB5DD2}" srcOrd="5" destOrd="0" presId="urn:microsoft.com/office/officeart/2005/8/layout/cycle6"/>
    <dgm:cxn modelId="{172CF108-1332-43E3-88B3-C67D029F1069}" type="presParOf" srcId="{0327D3EC-BA39-46C6-97E1-6F88DAB2C019}" destId="{ECC5CC4B-E557-4E99-8C12-E4937CA6390C}" srcOrd="6" destOrd="0" presId="urn:microsoft.com/office/officeart/2005/8/layout/cycle6"/>
    <dgm:cxn modelId="{DF588FD6-4C5E-40B7-97B9-E8F61AAD3B79}" type="presParOf" srcId="{0327D3EC-BA39-46C6-97E1-6F88DAB2C019}" destId="{7B557D30-4B3E-4EB5-9008-FCFCE8C1F0E4}" srcOrd="7" destOrd="0" presId="urn:microsoft.com/office/officeart/2005/8/layout/cycle6"/>
    <dgm:cxn modelId="{33B4F320-9E47-4805-8C5E-28B11A525592}" type="presParOf" srcId="{0327D3EC-BA39-46C6-97E1-6F88DAB2C019}" destId="{C601ABE3-FD6B-48FC-A057-28D8892C99A6}" srcOrd="8" destOrd="0" presId="urn:microsoft.com/office/officeart/2005/8/layout/cycle6"/>
    <dgm:cxn modelId="{22F3171E-A8D3-4A45-904E-50A35DA1DEE2}" type="presParOf" srcId="{0327D3EC-BA39-46C6-97E1-6F88DAB2C019}" destId="{DD3B9082-F60E-40AE-8299-9411F4E1F969}" srcOrd="9" destOrd="0" presId="urn:microsoft.com/office/officeart/2005/8/layout/cycle6"/>
    <dgm:cxn modelId="{8828DF04-CFF9-4C5C-A5F5-0B13F4925F7A}" type="presParOf" srcId="{0327D3EC-BA39-46C6-97E1-6F88DAB2C019}" destId="{9A825C07-FFB6-4BB8-B55F-B05C48DB70FC}" srcOrd="10" destOrd="0" presId="urn:microsoft.com/office/officeart/2005/8/layout/cycle6"/>
    <dgm:cxn modelId="{B9CD5C95-661B-4F17-B5E0-E26DDA2BB829}" type="presParOf" srcId="{0327D3EC-BA39-46C6-97E1-6F88DAB2C019}" destId="{762F59AA-8F6B-49C4-BB25-F89EC22E52A2}" srcOrd="11" destOrd="0" presId="urn:microsoft.com/office/officeart/2005/8/layout/cycle6"/>
    <dgm:cxn modelId="{246BC040-7C82-41EC-9572-37BD7DEEB3E2}" type="presParOf" srcId="{0327D3EC-BA39-46C6-97E1-6F88DAB2C019}" destId="{CEF253AF-4EBF-48EF-868C-A8344CE31C6D}" srcOrd="12" destOrd="0" presId="urn:microsoft.com/office/officeart/2005/8/layout/cycle6"/>
    <dgm:cxn modelId="{FFC00E45-58DD-45EA-A43C-47170174D963}" type="presParOf" srcId="{0327D3EC-BA39-46C6-97E1-6F88DAB2C019}" destId="{D27C09FB-C02C-43C3-95A4-AA9AD916276E}" srcOrd="13" destOrd="0" presId="urn:microsoft.com/office/officeart/2005/8/layout/cycle6"/>
    <dgm:cxn modelId="{75940A42-EB30-4D67-AA05-BD2929D48F6F}" type="presParOf" srcId="{0327D3EC-BA39-46C6-97E1-6F88DAB2C019}" destId="{9B16F439-151F-41BF-A06A-B34F5FFFF261}" srcOrd="14" destOrd="0" presId="urn:microsoft.com/office/officeart/2005/8/layout/cycle6"/>
  </dgm:cxnLst>
  <dgm:bg>
    <a:gradFill>
      <a:gsLst>
        <a:gs pos="0">
          <a:schemeClr val="bg1">
            <a:lumMod val="95000"/>
          </a:schemeClr>
        </a:gs>
        <a:gs pos="100000">
          <a:schemeClr val="bg2">
            <a:shade val="98000"/>
            <a:satMod val="120000"/>
            <a:lumMod val="98000"/>
          </a:schemeClr>
        </a:gs>
      </a:gsLst>
      <a:path path="circle">
        <a:fillToRect l="50000" t="50000" r="100000" b="100000"/>
      </a:path>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F632E-104D-4762-A713-576A2DF74661}">
      <dsp:nvSpPr>
        <dsp:cNvPr id="0" name=""/>
        <dsp:cNvSpPr/>
      </dsp:nvSpPr>
      <dsp:spPr>
        <a:xfrm>
          <a:off x="884352" y="247243"/>
          <a:ext cx="715731" cy="46522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dirty="0"/>
            <a:t>Elementos Tangibles </a:t>
          </a:r>
        </a:p>
      </dsp:txBody>
      <dsp:txXfrm>
        <a:off x="907062" y="269953"/>
        <a:ext cx="670311" cy="419805"/>
      </dsp:txXfrm>
    </dsp:sp>
    <dsp:sp modelId="{83032F39-7D01-4D29-8C55-0FA1DD51FB38}">
      <dsp:nvSpPr>
        <dsp:cNvPr id="0" name=""/>
        <dsp:cNvSpPr/>
      </dsp:nvSpPr>
      <dsp:spPr>
        <a:xfrm>
          <a:off x="312575" y="479856"/>
          <a:ext cx="1859285" cy="1859285"/>
        </a:xfrm>
        <a:custGeom>
          <a:avLst/>
          <a:gdLst/>
          <a:ahLst/>
          <a:cxnLst/>
          <a:rect l="0" t="0" r="0" b="0"/>
          <a:pathLst>
            <a:path>
              <a:moveTo>
                <a:pt x="1292427" y="73708"/>
              </a:moveTo>
              <a:arcTo wR="929642" hR="929642" stAng="17578169" swAng="1961928"/>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D6512A-6E60-4197-AAFF-6238C17FC5B3}">
      <dsp:nvSpPr>
        <dsp:cNvPr id="0" name=""/>
        <dsp:cNvSpPr/>
      </dsp:nvSpPr>
      <dsp:spPr>
        <a:xfrm>
          <a:off x="1768495" y="889611"/>
          <a:ext cx="715731" cy="465225"/>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dirty="0"/>
            <a:t>Seguridad</a:t>
          </a:r>
        </a:p>
      </dsp:txBody>
      <dsp:txXfrm>
        <a:off x="1791205" y="912321"/>
        <a:ext cx="670311" cy="419805"/>
      </dsp:txXfrm>
    </dsp:sp>
    <dsp:sp modelId="{23ACD619-CAC3-495C-89EF-A0A8B3AB5DD2}">
      <dsp:nvSpPr>
        <dsp:cNvPr id="0" name=""/>
        <dsp:cNvSpPr/>
      </dsp:nvSpPr>
      <dsp:spPr>
        <a:xfrm>
          <a:off x="312575" y="479856"/>
          <a:ext cx="1859285" cy="1859285"/>
        </a:xfrm>
        <a:custGeom>
          <a:avLst/>
          <a:gdLst/>
          <a:ahLst/>
          <a:cxnLst/>
          <a:rect l="0" t="0" r="0" b="0"/>
          <a:pathLst>
            <a:path>
              <a:moveTo>
                <a:pt x="1858008" y="880923"/>
              </a:moveTo>
              <a:arcTo wR="929642" hR="929642" stAng="21419756" swAng="2196602"/>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C5CC4B-E557-4E99-8C12-E4937CA6390C}">
      <dsp:nvSpPr>
        <dsp:cNvPr id="0" name=""/>
        <dsp:cNvSpPr/>
      </dsp:nvSpPr>
      <dsp:spPr>
        <a:xfrm>
          <a:off x="1430782" y="1928983"/>
          <a:ext cx="715731" cy="465225"/>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dirty="0"/>
            <a:t>Empatía</a:t>
          </a:r>
        </a:p>
      </dsp:txBody>
      <dsp:txXfrm>
        <a:off x="1453492" y="1951693"/>
        <a:ext cx="670311" cy="419805"/>
      </dsp:txXfrm>
    </dsp:sp>
    <dsp:sp modelId="{C601ABE3-FD6B-48FC-A057-28D8892C99A6}">
      <dsp:nvSpPr>
        <dsp:cNvPr id="0" name=""/>
        <dsp:cNvSpPr/>
      </dsp:nvSpPr>
      <dsp:spPr>
        <a:xfrm>
          <a:off x="312575" y="479856"/>
          <a:ext cx="1859285" cy="1859285"/>
        </a:xfrm>
        <a:custGeom>
          <a:avLst/>
          <a:gdLst/>
          <a:ahLst/>
          <a:cxnLst/>
          <a:rect l="0" t="0" r="0" b="0"/>
          <a:pathLst>
            <a:path>
              <a:moveTo>
                <a:pt x="1114513" y="1840718"/>
              </a:moveTo>
              <a:arcTo wR="929642" hR="929642" stAng="4711776" swAng="1376448"/>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3B9082-F60E-40AE-8299-9411F4E1F969}">
      <dsp:nvSpPr>
        <dsp:cNvPr id="0" name=""/>
        <dsp:cNvSpPr/>
      </dsp:nvSpPr>
      <dsp:spPr>
        <a:xfrm>
          <a:off x="337922" y="1928983"/>
          <a:ext cx="715731" cy="46522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dirty="0"/>
            <a:t>Fiabilidad</a:t>
          </a:r>
        </a:p>
      </dsp:txBody>
      <dsp:txXfrm>
        <a:off x="360632" y="1951693"/>
        <a:ext cx="670311" cy="419805"/>
      </dsp:txXfrm>
    </dsp:sp>
    <dsp:sp modelId="{762F59AA-8F6B-49C4-BB25-F89EC22E52A2}">
      <dsp:nvSpPr>
        <dsp:cNvPr id="0" name=""/>
        <dsp:cNvSpPr/>
      </dsp:nvSpPr>
      <dsp:spPr>
        <a:xfrm>
          <a:off x="312575" y="479856"/>
          <a:ext cx="1859285" cy="1859285"/>
        </a:xfrm>
        <a:custGeom>
          <a:avLst/>
          <a:gdLst/>
          <a:ahLst/>
          <a:cxnLst/>
          <a:rect l="0" t="0" r="0" b="0"/>
          <a:pathLst>
            <a:path>
              <a:moveTo>
                <a:pt x="155377" y="1444180"/>
              </a:moveTo>
              <a:arcTo wR="929642" hR="929642" stAng="8783641" swAng="2196602"/>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F253AF-4EBF-48EF-868C-A8344CE31C6D}">
      <dsp:nvSpPr>
        <dsp:cNvPr id="0" name=""/>
        <dsp:cNvSpPr/>
      </dsp:nvSpPr>
      <dsp:spPr>
        <a:xfrm>
          <a:off x="209" y="889611"/>
          <a:ext cx="715731" cy="465225"/>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dirty="0"/>
            <a:t>Capacidad de Respuesta</a:t>
          </a:r>
        </a:p>
      </dsp:txBody>
      <dsp:txXfrm>
        <a:off x="22919" y="912321"/>
        <a:ext cx="670311" cy="419805"/>
      </dsp:txXfrm>
    </dsp:sp>
    <dsp:sp modelId="{9B16F439-151F-41BF-A06A-B34F5FFFF261}">
      <dsp:nvSpPr>
        <dsp:cNvPr id="0" name=""/>
        <dsp:cNvSpPr/>
      </dsp:nvSpPr>
      <dsp:spPr>
        <a:xfrm>
          <a:off x="312575" y="479856"/>
          <a:ext cx="1859285" cy="1859285"/>
        </a:xfrm>
        <a:custGeom>
          <a:avLst/>
          <a:gdLst/>
          <a:ahLst/>
          <a:cxnLst/>
          <a:rect l="0" t="0" r="0" b="0"/>
          <a:pathLst>
            <a:path>
              <a:moveTo>
                <a:pt x="161956" y="405339"/>
              </a:moveTo>
              <a:arcTo wR="929642" hR="929642" stAng="12859904" swAng="1961928"/>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73090-96D6-6B41-A14A-B2697F1AC925}">
      <dsp:nvSpPr>
        <dsp:cNvPr id="0" name=""/>
        <dsp:cNvSpPr/>
      </dsp:nvSpPr>
      <dsp:spPr>
        <a:xfrm>
          <a:off x="365488" y="581068"/>
          <a:ext cx="0" cy="5204176"/>
        </a:xfrm>
        <a:prstGeom prst="line">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3E1EAF-C160-4547-BEF4-EE4398ECEB2E}">
      <dsp:nvSpPr>
        <dsp:cNvPr id="0" name=""/>
        <dsp:cNvSpPr/>
      </dsp:nvSpPr>
      <dsp:spPr>
        <a:xfrm>
          <a:off x="510048" y="754540"/>
          <a:ext cx="2737107" cy="2341879"/>
        </a:xfrm>
        <a:prstGeom prst="rect">
          <a:avLst/>
        </a:prstGeom>
        <a:blipFill rotWithShape="1">
          <a:blip xmlns:r="http://schemas.openxmlformats.org/officeDocument/2006/relationships" r:embed="rId1"/>
          <a:srcRect/>
          <a:stretch>
            <a:fillRect t="-1000" b="-1000"/>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2784D7EC-6FBD-D440-89D4-2A78F1C5D6E0}">
      <dsp:nvSpPr>
        <dsp:cNvPr id="0" name=""/>
        <dsp:cNvSpPr/>
      </dsp:nvSpPr>
      <dsp:spPr>
        <a:xfrm>
          <a:off x="517370" y="3158343"/>
          <a:ext cx="2492711" cy="496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es-ES" sz="1800" b="1" kern="1200" dirty="0"/>
            <a:t>Cualitativa</a:t>
          </a:r>
          <a:r>
            <a:rPr lang="es-ES" sz="2400" kern="1200" dirty="0"/>
            <a:t> </a:t>
          </a:r>
        </a:p>
        <a:p>
          <a:pPr lvl="0" algn="ctr" defTabSz="800100">
            <a:lnSpc>
              <a:spcPct val="90000"/>
            </a:lnSpc>
            <a:spcBef>
              <a:spcPct val="0"/>
            </a:spcBef>
            <a:spcAft>
              <a:spcPct val="35000"/>
            </a:spcAft>
          </a:pPr>
          <a:endParaRPr lang="es-ES" sz="1000" kern="1200" dirty="0"/>
        </a:p>
      </dsp:txBody>
      <dsp:txXfrm>
        <a:off x="517370" y="3158343"/>
        <a:ext cx="2492711" cy="496948"/>
      </dsp:txXfrm>
    </dsp:sp>
    <dsp:sp modelId="{1C534252-115A-C243-BE2F-EE96BC88B24F}">
      <dsp:nvSpPr>
        <dsp:cNvPr id="0" name=""/>
        <dsp:cNvSpPr/>
      </dsp:nvSpPr>
      <dsp:spPr>
        <a:xfrm>
          <a:off x="365488" y="2826"/>
          <a:ext cx="2891209" cy="57824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s-ES" sz="2900" kern="1200" dirty="0"/>
            <a:t>Enfoque: Mixto  </a:t>
          </a:r>
        </a:p>
      </dsp:txBody>
      <dsp:txXfrm>
        <a:off x="365488" y="2826"/>
        <a:ext cx="2891209" cy="578241"/>
      </dsp:txXfrm>
    </dsp:sp>
    <dsp:sp modelId="{F032273B-61A1-FA49-B791-5F29944E8D5E}">
      <dsp:nvSpPr>
        <dsp:cNvPr id="0" name=""/>
        <dsp:cNvSpPr/>
      </dsp:nvSpPr>
      <dsp:spPr>
        <a:xfrm>
          <a:off x="3778608" y="581068"/>
          <a:ext cx="0" cy="5204176"/>
        </a:xfrm>
        <a:prstGeom prst="line">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A3D0EC-3CEF-DE4A-924E-3171C784C156}">
      <dsp:nvSpPr>
        <dsp:cNvPr id="0" name=""/>
        <dsp:cNvSpPr/>
      </dsp:nvSpPr>
      <dsp:spPr>
        <a:xfrm>
          <a:off x="3893444" y="999138"/>
          <a:ext cx="2737107" cy="175418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23EE5800-1C97-F74A-8A44-006D42F20012}">
      <dsp:nvSpPr>
        <dsp:cNvPr id="0" name=""/>
        <dsp:cNvSpPr/>
      </dsp:nvSpPr>
      <dsp:spPr>
        <a:xfrm>
          <a:off x="4348625" y="3716893"/>
          <a:ext cx="2281926" cy="1731280"/>
        </a:xfrm>
        <a:prstGeom prst="rect">
          <a:avLst/>
        </a:prstGeom>
        <a:noFill/>
        <a:ln>
          <a:noFill/>
        </a:ln>
        <a:effectLst/>
      </dsp:spPr>
      <dsp:style>
        <a:lnRef idx="0">
          <a:scrgbClr r="0" g="0" b="0"/>
        </a:lnRef>
        <a:fillRef idx="0">
          <a:scrgbClr r="0" g="0" b="0"/>
        </a:fillRef>
        <a:effectRef idx="0">
          <a:scrgbClr r="0" g="0" b="0"/>
        </a:effectRef>
        <a:fontRef idx="minor"/>
      </dsp:style>
    </dsp:sp>
    <dsp:sp modelId="{C3C5650F-F66C-AF41-AB4C-E39BB892EB0D}">
      <dsp:nvSpPr>
        <dsp:cNvPr id="0" name=""/>
        <dsp:cNvSpPr/>
      </dsp:nvSpPr>
      <dsp:spPr>
        <a:xfrm>
          <a:off x="3778608" y="2826"/>
          <a:ext cx="2891209" cy="57824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s-ES" sz="2900" kern="1200" dirty="0"/>
            <a:t>Técnica</a:t>
          </a:r>
        </a:p>
      </dsp:txBody>
      <dsp:txXfrm>
        <a:off x="3778608" y="2826"/>
        <a:ext cx="2891209" cy="578241"/>
      </dsp:txXfrm>
    </dsp:sp>
    <dsp:sp modelId="{398D0F6A-543B-E443-8AFC-7EBD847956B7}">
      <dsp:nvSpPr>
        <dsp:cNvPr id="0" name=""/>
        <dsp:cNvSpPr/>
      </dsp:nvSpPr>
      <dsp:spPr>
        <a:xfrm>
          <a:off x="7191729" y="581068"/>
          <a:ext cx="0" cy="5204176"/>
        </a:xfrm>
        <a:prstGeom prst="line">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79F55AE-F03C-3347-A125-0CD98A1D5C95}">
      <dsp:nvSpPr>
        <dsp:cNvPr id="0" name=""/>
        <dsp:cNvSpPr/>
      </dsp:nvSpPr>
      <dsp:spPr>
        <a:xfrm>
          <a:off x="7336289" y="754540"/>
          <a:ext cx="2737107" cy="234187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BDCF4006-B66D-F147-80FA-88FF61FB6F03}">
      <dsp:nvSpPr>
        <dsp:cNvPr id="0" name=""/>
        <dsp:cNvSpPr/>
      </dsp:nvSpPr>
      <dsp:spPr>
        <a:xfrm>
          <a:off x="7336289" y="3096420"/>
          <a:ext cx="2737107" cy="2688824"/>
        </a:xfrm>
        <a:prstGeom prst="rect">
          <a:avLst/>
        </a:prstGeom>
        <a:noFill/>
        <a:ln>
          <a:noFill/>
        </a:ln>
        <a:effectLst/>
      </dsp:spPr>
      <dsp:style>
        <a:lnRef idx="0">
          <a:scrgbClr r="0" g="0" b="0"/>
        </a:lnRef>
        <a:fillRef idx="0">
          <a:scrgbClr r="0" g="0" b="0"/>
        </a:fillRef>
        <a:effectRef idx="0">
          <a:scrgbClr r="0" g="0" b="0"/>
        </a:effectRef>
        <a:fontRef idx="minor"/>
      </dsp:style>
    </dsp:sp>
    <dsp:sp modelId="{506F0BFC-73EF-1E4D-B83A-039B06180951}">
      <dsp:nvSpPr>
        <dsp:cNvPr id="0" name=""/>
        <dsp:cNvSpPr/>
      </dsp:nvSpPr>
      <dsp:spPr>
        <a:xfrm>
          <a:off x="7191729" y="2826"/>
          <a:ext cx="2891209" cy="57824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s-ES" sz="2900" kern="1200" dirty="0"/>
            <a:t>Instrumentos</a:t>
          </a:r>
        </a:p>
      </dsp:txBody>
      <dsp:txXfrm>
        <a:off x="7191729" y="2826"/>
        <a:ext cx="2891209" cy="578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F632E-104D-4762-A713-576A2DF74661}">
      <dsp:nvSpPr>
        <dsp:cNvPr id="0" name=""/>
        <dsp:cNvSpPr/>
      </dsp:nvSpPr>
      <dsp:spPr>
        <a:xfrm>
          <a:off x="1091909" y="636744"/>
          <a:ext cx="883712" cy="574413"/>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a:t>Elementos Tangibles </a:t>
          </a:r>
        </a:p>
      </dsp:txBody>
      <dsp:txXfrm>
        <a:off x="1119950" y="664785"/>
        <a:ext cx="827630" cy="518331"/>
      </dsp:txXfrm>
    </dsp:sp>
    <dsp:sp modelId="{83032F39-7D01-4D29-8C55-0FA1DD51FB38}">
      <dsp:nvSpPr>
        <dsp:cNvPr id="0" name=""/>
        <dsp:cNvSpPr/>
      </dsp:nvSpPr>
      <dsp:spPr>
        <a:xfrm>
          <a:off x="385936" y="923950"/>
          <a:ext cx="2295659" cy="2295659"/>
        </a:xfrm>
        <a:custGeom>
          <a:avLst/>
          <a:gdLst/>
          <a:ahLst/>
          <a:cxnLst/>
          <a:rect l="0" t="0" r="0" b="0"/>
          <a:pathLst>
            <a:path>
              <a:moveTo>
                <a:pt x="1595759" y="91008"/>
              </a:moveTo>
              <a:arcTo wR="1147829" hR="1147829" stAng="17578169" swAng="1961928"/>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D6512A-6E60-4197-AAFF-6238C17FC5B3}">
      <dsp:nvSpPr>
        <dsp:cNvPr id="0" name=""/>
        <dsp:cNvSpPr/>
      </dsp:nvSpPr>
      <dsp:spPr>
        <a:xfrm>
          <a:off x="2183560" y="1429875"/>
          <a:ext cx="883712" cy="574413"/>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a:t>Seguridad</a:t>
          </a:r>
        </a:p>
      </dsp:txBody>
      <dsp:txXfrm>
        <a:off x="2211601" y="1457916"/>
        <a:ext cx="827630" cy="518331"/>
      </dsp:txXfrm>
    </dsp:sp>
    <dsp:sp modelId="{23ACD619-CAC3-495C-89EF-A0A8B3AB5DD2}">
      <dsp:nvSpPr>
        <dsp:cNvPr id="0" name=""/>
        <dsp:cNvSpPr/>
      </dsp:nvSpPr>
      <dsp:spPr>
        <a:xfrm>
          <a:off x="385936" y="923950"/>
          <a:ext cx="2295659" cy="2295659"/>
        </a:xfrm>
        <a:custGeom>
          <a:avLst/>
          <a:gdLst/>
          <a:ahLst/>
          <a:cxnLst/>
          <a:rect l="0" t="0" r="0" b="0"/>
          <a:pathLst>
            <a:path>
              <a:moveTo>
                <a:pt x="2294081" y="1087675"/>
              </a:moveTo>
              <a:arcTo wR="1147829" hR="1147829" stAng="21419756" swAng="2196602"/>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C5CC4B-E557-4E99-8C12-E4937CA6390C}">
      <dsp:nvSpPr>
        <dsp:cNvPr id="0" name=""/>
        <dsp:cNvSpPr/>
      </dsp:nvSpPr>
      <dsp:spPr>
        <a:xfrm>
          <a:off x="1766586" y="2713187"/>
          <a:ext cx="883712" cy="574413"/>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a:t>Empatía</a:t>
          </a:r>
        </a:p>
      </dsp:txBody>
      <dsp:txXfrm>
        <a:off x="1794627" y="2741228"/>
        <a:ext cx="827630" cy="518331"/>
      </dsp:txXfrm>
    </dsp:sp>
    <dsp:sp modelId="{C601ABE3-FD6B-48FC-A057-28D8892C99A6}">
      <dsp:nvSpPr>
        <dsp:cNvPr id="0" name=""/>
        <dsp:cNvSpPr/>
      </dsp:nvSpPr>
      <dsp:spPr>
        <a:xfrm>
          <a:off x="385936" y="923950"/>
          <a:ext cx="2295659" cy="2295659"/>
        </a:xfrm>
        <a:custGeom>
          <a:avLst/>
          <a:gdLst/>
          <a:ahLst/>
          <a:cxnLst/>
          <a:rect l="0" t="0" r="0" b="0"/>
          <a:pathLst>
            <a:path>
              <a:moveTo>
                <a:pt x="1376088" y="2272734"/>
              </a:moveTo>
              <a:arcTo wR="1147829" hR="1147829" stAng="4711776" swAng="1376448"/>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3B9082-F60E-40AE-8299-9411F4E1F969}">
      <dsp:nvSpPr>
        <dsp:cNvPr id="0" name=""/>
        <dsp:cNvSpPr/>
      </dsp:nvSpPr>
      <dsp:spPr>
        <a:xfrm>
          <a:off x="417232" y="2713187"/>
          <a:ext cx="883712" cy="574413"/>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a:t>Fiabilidad</a:t>
          </a:r>
        </a:p>
      </dsp:txBody>
      <dsp:txXfrm>
        <a:off x="445273" y="2741228"/>
        <a:ext cx="827630" cy="518331"/>
      </dsp:txXfrm>
    </dsp:sp>
    <dsp:sp modelId="{762F59AA-8F6B-49C4-BB25-F89EC22E52A2}">
      <dsp:nvSpPr>
        <dsp:cNvPr id="0" name=""/>
        <dsp:cNvSpPr/>
      </dsp:nvSpPr>
      <dsp:spPr>
        <a:xfrm>
          <a:off x="385936" y="923950"/>
          <a:ext cx="2295659" cy="2295659"/>
        </a:xfrm>
        <a:custGeom>
          <a:avLst/>
          <a:gdLst/>
          <a:ahLst/>
          <a:cxnLst/>
          <a:rect l="0" t="0" r="0" b="0"/>
          <a:pathLst>
            <a:path>
              <a:moveTo>
                <a:pt x="191844" y="1783128"/>
              </a:moveTo>
              <a:arcTo wR="1147829" hR="1147829" stAng="8783641" swAng="2196602"/>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F253AF-4EBF-48EF-868C-A8344CE31C6D}">
      <dsp:nvSpPr>
        <dsp:cNvPr id="0" name=""/>
        <dsp:cNvSpPr/>
      </dsp:nvSpPr>
      <dsp:spPr>
        <a:xfrm>
          <a:off x="258" y="1429875"/>
          <a:ext cx="883712" cy="574413"/>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a:t>Capacidad de Respuesta</a:t>
          </a:r>
        </a:p>
      </dsp:txBody>
      <dsp:txXfrm>
        <a:off x="28299" y="1457916"/>
        <a:ext cx="827630" cy="518331"/>
      </dsp:txXfrm>
    </dsp:sp>
    <dsp:sp modelId="{9B16F439-151F-41BF-A06A-B34F5FFFF261}">
      <dsp:nvSpPr>
        <dsp:cNvPr id="0" name=""/>
        <dsp:cNvSpPr/>
      </dsp:nvSpPr>
      <dsp:spPr>
        <a:xfrm>
          <a:off x="385936" y="923950"/>
          <a:ext cx="2295659" cy="2295659"/>
        </a:xfrm>
        <a:custGeom>
          <a:avLst/>
          <a:gdLst/>
          <a:ahLst/>
          <a:cxnLst/>
          <a:rect l="0" t="0" r="0" b="0"/>
          <a:pathLst>
            <a:path>
              <a:moveTo>
                <a:pt x="199967" y="500472"/>
              </a:moveTo>
              <a:arcTo wR="1147829" hR="1147829" stAng="12859904" swAng="1961928"/>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F632E-104D-4762-A713-576A2DF74661}">
      <dsp:nvSpPr>
        <dsp:cNvPr id="0" name=""/>
        <dsp:cNvSpPr/>
      </dsp:nvSpPr>
      <dsp:spPr>
        <a:xfrm>
          <a:off x="641818" y="525"/>
          <a:ext cx="379164" cy="24645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C" sz="500" kern="1200" dirty="0"/>
            <a:t>Elementos Tangibles </a:t>
          </a:r>
        </a:p>
      </dsp:txBody>
      <dsp:txXfrm>
        <a:off x="653849" y="12556"/>
        <a:ext cx="355102" cy="222394"/>
      </dsp:txXfrm>
    </dsp:sp>
    <dsp:sp modelId="{83032F39-7D01-4D29-8C55-0FA1DD51FB38}">
      <dsp:nvSpPr>
        <dsp:cNvPr id="0" name=""/>
        <dsp:cNvSpPr/>
      </dsp:nvSpPr>
      <dsp:spPr>
        <a:xfrm>
          <a:off x="338674" y="123753"/>
          <a:ext cx="985452" cy="985452"/>
        </a:xfrm>
        <a:custGeom>
          <a:avLst/>
          <a:gdLst/>
          <a:ahLst/>
          <a:cxnLst/>
          <a:rect l="0" t="0" r="0" b="0"/>
          <a:pathLst>
            <a:path>
              <a:moveTo>
                <a:pt x="684917" y="39028"/>
              </a:moveTo>
              <a:arcTo wR="492726" hR="492726" stAng="17577480" swAng="1963111"/>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D6512A-6E60-4197-AAFF-6238C17FC5B3}">
      <dsp:nvSpPr>
        <dsp:cNvPr id="0" name=""/>
        <dsp:cNvSpPr/>
      </dsp:nvSpPr>
      <dsp:spPr>
        <a:xfrm>
          <a:off x="1110429" y="340990"/>
          <a:ext cx="379164" cy="24645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C" sz="500" kern="1200" dirty="0"/>
            <a:t>Seguridad</a:t>
          </a:r>
        </a:p>
      </dsp:txBody>
      <dsp:txXfrm>
        <a:off x="1122460" y="353021"/>
        <a:ext cx="355102" cy="222394"/>
      </dsp:txXfrm>
    </dsp:sp>
    <dsp:sp modelId="{23ACD619-CAC3-495C-89EF-A0A8B3AB5DD2}">
      <dsp:nvSpPr>
        <dsp:cNvPr id="0" name=""/>
        <dsp:cNvSpPr/>
      </dsp:nvSpPr>
      <dsp:spPr>
        <a:xfrm>
          <a:off x="338674" y="123753"/>
          <a:ext cx="985452" cy="985452"/>
        </a:xfrm>
        <a:custGeom>
          <a:avLst/>
          <a:gdLst/>
          <a:ahLst/>
          <a:cxnLst/>
          <a:rect l="0" t="0" r="0" b="0"/>
          <a:pathLst>
            <a:path>
              <a:moveTo>
                <a:pt x="984772" y="466845"/>
              </a:moveTo>
              <a:arcTo wR="492726" hR="492726" stAng="21419344" swAng="2197512"/>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C5CC4B-E557-4E99-8C12-E4937CA6390C}">
      <dsp:nvSpPr>
        <dsp:cNvPr id="0" name=""/>
        <dsp:cNvSpPr/>
      </dsp:nvSpPr>
      <dsp:spPr>
        <a:xfrm>
          <a:off x="931436" y="891875"/>
          <a:ext cx="379164" cy="24645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C" sz="500" kern="1200" dirty="0"/>
            <a:t>Empatía</a:t>
          </a:r>
        </a:p>
      </dsp:txBody>
      <dsp:txXfrm>
        <a:off x="943467" y="903906"/>
        <a:ext cx="355102" cy="222394"/>
      </dsp:txXfrm>
    </dsp:sp>
    <dsp:sp modelId="{C601ABE3-FD6B-48FC-A057-28D8892C99A6}">
      <dsp:nvSpPr>
        <dsp:cNvPr id="0" name=""/>
        <dsp:cNvSpPr/>
      </dsp:nvSpPr>
      <dsp:spPr>
        <a:xfrm>
          <a:off x="338674" y="123753"/>
          <a:ext cx="985452" cy="985452"/>
        </a:xfrm>
        <a:custGeom>
          <a:avLst/>
          <a:gdLst/>
          <a:ahLst/>
          <a:cxnLst/>
          <a:rect l="0" t="0" r="0" b="0"/>
          <a:pathLst>
            <a:path>
              <a:moveTo>
                <a:pt x="590801" y="975593"/>
              </a:moveTo>
              <a:arcTo wR="492726" hR="492726" stAng="4711129" swAng="1377742"/>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3B9082-F60E-40AE-8299-9411F4E1F969}">
      <dsp:nvSpPr>
        <dsp:cNvPr id="0" name=""/>
        <dsp:cNvSpPr/>
      </dsp:nvSpPr>
      <dsp:spPr>
        <a:xfrm>
          <a:off x="352201" y="891875"/>
          <a:ext cx="379164" cy="24645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C" sz="500" kern="1200" dirty="0"/>
            <a:t>Fiabilidad</a:t>
          </a:r>
        </a:p>
      </dsp:txBody>
      <dsp:txXfrm>
        <a:off x="364232" y="903906"/>
        <a:ext cx="355102" cy="222394"/>
      </dsp:txXfrm>
    </dsp:sp>
    <dsp:sp modelId="{762F59AA-8F6B-49C4-BB25-F89EC22E52A2}">
      <dsp:nvSpPr>
        <dsp:cNvPr id="0" name=""/>
        <dsp:cNvSpPr/>
      </dsp:nvSpPr>
      <dsp:spPr>
        <a:xfrm>
          <a:off x="338674" y="123753"/>
          <a:ext cx="985452" cy="985452"/>
        </a:xfrm>
        <a:custGeom>
          <a:avLst/>
          <a:gdLst/>
          <a:ahLst/>
          <a:cxnLst/>
          <a:rect l="0" t="0" r="0" b="0"/>
          <a:pathLst>
            <a:path>
              <a:moveTo>
                <a:pt x="82392" y="765499"/>
              </a:moveTo>
              <a:arcTo wR="492726" hR="492726" stAng="8783144" swAng="2197512"/>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F253AF-4EBF-48EF-868C-A8344CE31C6D}">
      <dsp:nvSpPr>
        <dsp:cNvPr id="0" name=""/>
        <dsp:cNvSpPr/>
      </dsp:nvSpPr>
      <dsp:spPr>
        <a:xfrm>
          <a:off x="173208" y="340990"/>
          <a:ext cx="379164" cy="246456"/>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C" sz="500" kern="1200" dirty="0"/>
            <a:t>Capacidad de Respuesta</a:t>
          </a:r>
        </a:p>
      </dsp:txBody>
      <dsp:txXfrm>
        <a:off x="185239" y="353021"/>
        <a:ext cx="355102" cy="222394"/>
      </dsp:txXfrm>
    </dsp:sp>
    <dsp:sp modelId="{9B16F439-151F-41BF-A06A-B34F5FFFF261}">
      <dsp:nvSpPr>
        <dsp:cNvPr id="0" name=""/>
        <dsp:cNvSpPr/>
      </dsp:nvSpPr>
      <dsp:spPr>
        <a:xfrm>
          <a:off x="338674" y="123753"/>
          <a:ext cx="985452" cy="985452"/>
        </a:xfrm>
        <a:custGeom>
          <a:avLst/>
          <a:gdLst/>
          <a:ahLst/>
          <a:cxnLst/>
          <a:rect l="0" t="0" r="0" b="0"/>
          <a:pathLst>
            <a:path>
              <a:moveTo>
                <a:pt x="85799" y="214895"/>
              </a:moveTo>
              <a:arcTo wR="492726" hR="492726" stAng="12859409" swAng="1963111"/>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16CFEF3-0449-458B-9CE6-4D769DEFE24B}" type="datetimeFigureOut">
              <a:rPr lang="es-EC" smtClean="0"/>
              <a:t>24/8/2018</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41776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16CFEF3-0449-458B-9CE6-4D769DEFE24B}" type="datetimeFigureOut">
              <a:rPr lang="es-EC" smtClean="0"/>
              <a:t>24/8/2018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261906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16CFEF3-0449-458B-9CE6-4D769DEFE24B}" type="datetimeFigureOut">
              <a:rPr lang="es-EC" smtClean="0"/>
              <a:t>24/8/2018</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7F708F-096D-424C-B325-12447DF9955D}"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0326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E16CFEF3-0449-458B-9CE6-4D769DEFE24B}" type="datetimeFigureOut">
              <a:rPr lang="es-EC" smtClean="0"/>
              <a:t>24/8/2018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648602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E16CFEF3-0449-458B-9CE6-4D769DEFE24B}" type="datetimeFigureOut">
              <a:rPr lang="es-EC" smtClean="0"/>
              <a:t>24/8/2018</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7F708F-096D-424C-B325-12447DF9955D}"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8221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E16CFEF3-0449-458B-9CE6-4D769DEFE24B}" type="datetimeFigureOut">
              <a:rPr lang="es-EC" smtClean="0"/>
              <a:t>24/8/2018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1836300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16CFEF3-0449-458B-9CE6-4D769DEFE24B}" type="datetimeFigureOut">
              <a:rPr lang="es-EC" smtClean="0"/>
              <a:t>24/8/2018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3178734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16CFEF3-0449-458B-9CE6-4D769DEFE24B}" type="datetimeFigureOut">
              <a:rPr lang="es-EC" smtClean="0"/>
              <a:t>24/8/2018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398328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16CFEF3-0449-458B-9CE6-4D769DEFE24B}" type="datetimeFigureOut">
              <a:rPr lang="es-EC" smtClean="0"/>
              <a:t>24/8/2018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377413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16CFEF3-0449-458B-9CE6-4D769DEFE24B}" type="datetimeFigureOut">
              <a:rPr lang="es-EC" smtClean="0"/>
              <a:t>24/8/2018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119787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16CFEF3-0449-458B-9CE6-4D769DEFE24B}" type="datetimeFigureOut">
              <a:rPr lang="es-EC" smtClean="0"/>
              <a:t>24/8/2018</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240969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16CFEF3-0449-458B-9CE6-4D769DEFE24B}" type="datetimeFigureOut">
              <a:rPr lang="es-EC" smtClean="0"/>
              <a:t>24/8/2018</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117238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16CFEF3-0449-458B-9CE6-4D769DEFE24B}" type="datetimeFigureOut">
              <a:rPr lang="es-EC" smtClean="0"/>
              <a:t>24/8/2018</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77902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CFEF3-0449-458B-9CE6-4D769DEFE24B}" type="datetimeFigureOut">
              <a:rPr lang="es-EC" smtClean="0"/>
              <a:t>24/8/2018</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23864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16CFEF3-0449-458B-9CE6-4D769DEFE24B}" type="datetimeFigureOut">
              <a:rPr lang="es-EC" smtClean="0"/>
              <a:t>24/8/2018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146836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16CFEF3-0449-458B-9CE6-4D769DEFE24B}" type="datetimeFigureOut">
              <a:rPr lang="es-EC" smtClean="0"/>
              <a:t>24/8/2018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7F708F-096D-424C-B325-12447DF9955D}" type="slidenum">
              <a:rPr lang="es-EC" smtClean="0"/>
              <a:t>‹Nº›</a:t>
            </a:fld>
            <a:endParaRPr lang="es-EC"/>
          </a:p>
        </p:txBody>
      </p:sp>
    </p:spTree>
    <p:extLst>
      <p:ext uri="{BB962C8B-B14F-4D97-AF65-F5344CB8AC3E}">
        <p14:creationId xmlns:p14="http://schemas.microsoft.com/office/powerpoint/2010/main" val="8328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16CFEF3-0449-458B-9CE6-4D769DEFE24B}" type="datetimeFigureOut">
              <a:rPr lang="es-EC" smtClean="0"/>
              <a:t>24/8/2018</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E7F708F-096D-424C-B325-12447DF9955D}" type="slidenum">
              <a:rPr lang="es-EC" smtClean="0"/>
              <a:t>‹Nº›</a:t>
            </a:fld>
            <a:endParaRPr lang="es-EC"/>
          </a:p>
        </p:txBody>
      </p:sp>
    </p:spTree>
    <p:extLst>
      <p:ext uri="{BB962C8B-B14F-4D97-AF65-F5344CB8AC3E}">
        <p14:creationId xmlns:p14="http://schemas.microsoft.com/office/powerpoint/2010/main" val="318874527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52.jpeg"/><Relationship Id="rId3" Type="http://schemas.openxmlformats.org/officeDocument/2006/relationships/image" Target="../media/image48.jpeg"/><Relationship Id="rId7" Type="http://schemas.openxmlformats.org/officeDocument/2006/relationships/diagramColors" Target="../diagrams/colors4.xml"/><Relationship Id="rId12"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50.jpeg"/><Relationship Id="rId5" Type="http://schemas.openxmlformats.org/officeDocument/2006/relationships/diagramLayout" Target="../diagrams/layout4.xml"/><Relationship Id="rId15" Type="http://schemas.openxmlformats.org/officeDocument/2006/relationships/image" Target="../media/image54.jpeg"/><Relationship Id="rId10" Type="http://schemas.openxmlformats.org/officeDocument/2006/relationships/image" Target="../media/image14.jpeg"/><Relationship Id="rId4" Type="http://schemas.openxmlformats.org/officeDocument/2006/relationships/diagramData" Target="../diagrams/data4.xml"/><Relationship Id="rId9" Type="http://schemas.openxmlformats.org/officeDocument/2006/relationships/image" Target="../media/image49.jpeg"/><Relationship Id="rId1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2.xml"/><Relationship Id="rId7"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png"/><Relationship Id="rId7" Type="http://schemas.openxmlformats.org/officeDocument/2006/relationships/diagramColors" Target="../diagrams/colors3.xm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logo espe">
            <a:extLst>
              <a:ext uri="{FF2B5EF4-FFF2-40B4-BE49-F238E27FC236}">
                <a16:creationId xmlns:a16="http://schemas.microsoft.com/office/drawing/2014/main" id="{E1983353-52AF-4263-BA04-E7777EA898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152" y="226657"/>
            <a:ext cx="8004313" cy="124535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033475C2-0847-4082-99A8-99B20402C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535" y="226657"/>
            <a:ext cx="1700107" cy="1671110"/>
          </a:xfrm>
          <a:prstGeom prst="rect">
            <a:avLst/>
          </a:prstGeom>
        </p:spPr>
      </p:pic>
      <p:sp>
        <p:nvSpPr>
          <p:cNvPr id="6" name="Subtítulo 2">
            <a:extLst>
              <a:ext uri="{FF2B5EF4-FFF2-40B4-BE49-F238E27FC236}">
                <a16:creationId xmlns:a16="http://schemas.microsoft.com/office/drawing/2014/main" id="{AF0F1AF9-0186-4F9A-B2E5-09FD10EBB713}"/>
              </a:ext>
            </a:extLst>
          </p:cNvPr>
          <p:cNvSpPr txBox="1">
            <a:spLocks/>
          </p:cNvSpPr>
          <p:nvPr/>
        </p:nvSpPr>
        <p:spPr>
          <a:xfrm>
            <a:off x="2251218" y="2977682"/>
            <a:ext cx="9456865" cy="2445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700" b="1" dirty="0"/>
              <a:t>TEMA: </a:t>
            </a:r>
          </a:p>
          <a:p>
            <a:pPr marL="457200" lvl="1" indent="0" algn="ctr">
              <a:buNone/>
            </a:pPr>
            <a:r>
              <a:rPr lang="es-EC" dirty="0"/>
              <a:t>“ESTUDIO DE LA PERCEPCIÓN DE LOS TURISTAS SOBRE LA CALIDAD DEL SERVICIO TURÍSTICO EN LA COMUNIDAD AGUA BLANCA”</a:t>
            </a:r>
          </a:p>
          <a:p>
            <a:pPr marL="0" indent="0">
              <a:buNone/>
            </a:pPr>
            <a:r>
              <a:rPr lang="es-EC" sz="2700" b="1" dirty="0"/>
              <a:t>AUTOR:</a:t>
            </a:r>
            <a:endParaRPr lang="es-EC" sz="2700" dirty="0"/>
          </a:p>
          <a:p>
            <a:pPr marL="457200" lvl="1" indent="0">
              <a:buNone/>
            </a:pPr>
            <a:r>
              <a:rPr lang="es-EC" dirty="0"/>
              <a:t>	MORA </a:t>
            </a:r>
            <a:r>
              <a:rPr lang="es-EC" dirty="0" smtClean="0"/>
              <a:t>CAIZA, JESSENIA </a:t>
            </a:r>
            <a:r>
              <a:rPr lang="es-EC" dirty="0"/>
              <a:t>LISSETH</a:t>
            </a:r>
          </a:p>
          <a:p>
            <a:pPr marL="457200" lvl="1" indent="0">
              <a:buNone/>
            </a:pPr>
            <a:endParaRPr lang="es-EC" dirty="0"/>
          </a:p>
          <a:p>
            <a:endParaRPr lang="es-EC" dirty="0"/>
          </a:p>
        </p:txBody>
      </p:sp>
      <p:sp>
        <p:nvSpPr>
          <p:cNvPr id="7" name="Rectángulo 6">
            <a:extLst>
              <a:ext uri="{FF2B5EF4-FFF2-40B4-BE49-F238E27FC236}">
                <a16:creationId xmlns:a16="http://schemas.microsoft.com/office/drawing/2014/main" id="{BCB76A35-5E3D-4331-A923-E016EA7208A6}"/>
              </a:ext>
            </a:extLst>
          </p:cNvPr>
          <p:cNvSpPr/>
          <p:nvPr/>
        </p:nvSpPr>
        <p:spPr>
          <a:xfrm>
            <a:off x="2139025" y="1900675"/>
            <a:ext cx="8762087" cy="954107"/>
          </a:xfrm>
          <a:prstGeom prst="rect">
            <a:avLst/>
          </a:prstGeom>
        </p:spPr>
        <p:txBody>
          <a:bodyPr wrap="square">
            <a:spAutoFit/>
          </a:bodyPr>
          <a:lstStyle/>
          <a:p>
            <a:pPr algn="ctr"/>
            <a:r>
              <a:rPr lang="es-EC" sz="2800" b="1" spc="-50" dirty="0">
                <a:latin typeface="Arial"/>
                <a:cs typeface="Arial"/>
              </a:rPr>
              <a:t>CARRERA DE INGENIERÍA EN ADMINISTRACIÓN TURÍSTICA Y HOTELERA</a:t>
            </a:r>
            <a:endParaRPr lang="es-EC" sz="2800" dirty="0"/>
          </a:p>
        </p:txBody>
      </p:sp>
      <p:sp>
        <p:nvSpPr>
          <p:cNvPr id="8" name="CuadroTexto 7">
            <a:extLst>
              <a:ext uri="{FF2B5EF4-FFF2-40B4-BE49-F238E27FC236}">
                <a16:creationId xmlns:a16="http://schemas.microsoft.com/office/drawing/2014/main" id="{80CD05C6-271A-43B6-9225-7DF6B8EC380B}"/>
              </a:ext>
            </a:extLst>
          </p:cNvPr>
          <p:cNvSpPr txBox="1"/>
          <p:nvPr/>
        </p:nvSpPr>
        <p:spPr>
          <a:xfrm>
            <a:off x="1760139" y="5337344"/>
            <a:ext cx="8374461" cy="1169551"/>
          </a:xfrm>
          <a:prstGeom prst="rect">
            <a:avLst/>
          </a:prstGeom>
          <a:noFill/>
        </p:spPr>
        <p:txBody>
          <a:bodyPr wrap="square" rtlCol="0">
            <a:spAutoFit/>
          </a:bodyPr>
          <a:lstStyle/>
          <a:p>
            <a:pPr lvl="1"/>
            <a:r>
              <a:rPr lang="es-EC" sz="2700" b="1" dirty="0"/>
              <a:t>TUTOR:</a:t>
            </a:r>
          </a:p>
          <a:p>
            <a:pPr lvl="1"/>
            <a:r>
              <a:rPr lang="es-EC" sz="2500" dirty="0"/>
              <a:t>	       </a:t>
            </a:r>
            <a:r>
              <a:rPr lang="es-EC" sz="2500" dirty="0" smtClean="0"/>
              <a:t>ING.VARGAS </a:t>
            </a:r>
            <a:r>
              <a:rPr lang="es-EC" sz="2500" dirty="0" smtClean="0"/>
              <a:t>ZURITA, JESSICA </a:t>
            </a:r>
            <a:r>
              <a:rPr lang="es-EC" sz="2500" dirty="0" smtClean="0"/>
              <a:t>ALEJANDRA</a:t>
            </a:r>
            <a:endParaRPr lang="es-EC" sz="2500" dirty="0"/>
          </a:p>
          <a:p>
            <a:endParaRPr lang="es-ES" dirty="0"/>
          </a:p>
        </p:txBody>
      </p:sp>
      <p:sp>
        <p:nvSpPr>
          <p:cNvPr id="9" name="Rectángulo 8">
            <a:extLst>
              <a:ext uri="{FF2B5EF4-FFF2-40B4-BE49-F238E27FC236}">
                <a16:creationId xmlns:a16="http://schemas.microsoft.com/office/drawing/2014/main" id="{6982299D-8177-4BC9-B292-F9C924B4871C}"/>
              </a:ext>
            </a:extLst>
          </p:cNvPr>
          <p:cNvSpPr/>
          <p:nvPr/>
        </p:nvSpPr>
        <p:spPr>
          <a:xfrm>
            <a:off x="9368108" y="6137563"/>
            <a:ext cx="2127505" cy="369332"/>
          </a:xfrm>
          <a:prstGeom prst="rect">
            <a:avLst/>
          </a:prstGeom>
        </p:spPr>
        <p:txBody>
          <a:bodyPr wrap="none">
            <a:spAutoFit/>
          </a:bodyPr>
          <a:lstStyle/>
          <a:p>
            <a:pPr algn="ctr"/>
            <a:r>
              <a:rPr lang="es-EC" b="1" spc="-50" dirty="0">
                <a:latin typeface="Arial"/>
                <a:cs typeface="Arial"/>
              </a:rPr>
              <a:t>SANGOLQUÍ, 2018</a:t>
            </a:r>
            <a:endParaRPr lang="es-EC" b="1" dirty="0">
              <a:latin typeface="Arial"/>
              <a:cs typeface="Arial"/>
            </a:endParaRPr>
          </a:p>
        </p:txBody>
      </p:sp>
    </p:spTree>
    <p:extLst>
      <p:ext uri="{BB962C8B-B14F-4D97-AF65-F5344CB8AC3E}">
        <p14:creationId xmlns:p14="http://schemas.microsoft.com/office/powerpoint/2010/main" val="428521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DDC809BA-A05C-4F3C-9E2A-60EF92AAE223}"/>
              </a:ext>
            </a:extLst>
          </p:cNvPr>
          <p:cNvSpPr txBox="1"/>
          <p:nvPr/>
        </p:nvSpPr>
        <p:spPr>
          <a:xfrm>
            <a:off x="2077286" y="4792382"/>
            <a:ext cx="1878504" cy="369332"/>
          </a:xfrm>
          <a:prstGeom prst="rect">
            <a:avLst/>
          </a:prstGeom>
          <a:noFill/>
        </p:spPr>
        <p:txBody>
          <a:bodyPr wrap="square" rtlCol="0">
            <a:spAutoFit/>
          </a:bodyPr>
          <a:lstStyle/>
          <a:p>
            <a:r>
              <a:rPr lang="es-EC" dirty="0"/>
              <a:t>Positivas</a:t>
            </a:r>
          </a:p>
        </p:txBody>
      </p:sp>
      <p:sp>
        <p:nvSpPr>
          <p:cNvPr id="3" name="Rectángulo 2">
            <a:extLst>
              <a:ext uri="{FF2B5EF4-FFF2-40B4-BE49-F238E27FC236}">
                <a16:creationId xmlns:a16="http://schemas.microsoft.com/office/drawing/2014/main" id="{D2F760A3-D271-42D4-AC20-DD7B36D74B67}"/>
              </a:ext>
            </a:extLst>
          </p:cNvPr>
          <p:cNvSpPr/>
          <p:nvPr/>
        </p:nvSpPr>
        <p:spPr>
          <a:xfrm>
            <a:off x="198782" y="0"/>
            <a:ext cx="12218505" cy="646331"/>
          </a:xfrm>
          <a:prstGeom prst="rect">
            <a:avLst/>
          </a:prstGeom>
          <a:noFill/>
        </p:spPr>
        <p:txBody>
          <a:bodyPr wrap="square" lIns="91440" tIns="45720" rIns="91440" bIns="45720">
            <a:spAutoFit/>
          </a:bodyPr>
          <a:lstStyle/>
          <a:p>
            <a:pPr algn="ctr"/>
            <a:r>
              <a:rPr lang="es-ES_tradnl"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Entrevista  </a:t>
            </a:r>
          </a:p>
        </p:txBody>
      </p:sp>
      <p:sp>
        <p:nvSpPr>
          <p:cNvPr id="4" name="CuadroTexto 3">
            <a:extLst>
              <a:ext uri="{FF2B5EF4-FFF2-40B4-BE49-F238E27FC236}">
                <a16:creationId xmlns:a16="http://schemas.microsoft.com/office/drawing/2014/main" id="{0253583E-5E9F-4BAE-8441-7F3181D13484}"/>
              </a:ext>
            </a:extLst>
          </p:cNvPr>
          <p:cNvSpPr txBox="1"/>
          <p:nvPr/>
        </p:nvSpPr>
        <p:spPr>
          <a:xfrm>
            <a:off x="1861508" y="932288"/>
            <a:ext cx="2837900" cy="92333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dirty="0"/>
              <a:t> Es necesario brindar servicios turísticos con calidad  </a:t>
            </a:r>
          </a:p>
        </p:txBody>
      </p:sp>
      <p:sp>
        <p:nvSpPr>
          <p:cNvPr id="5" name="CuadroTexto 4">
            <a:extLst>
              <a:ext uri="{FF2B5EF4-FFF2-40B4-BE49-F238E27FC236}">
                <a16:creationId xmlns:a16="http://schemas.microsoft.com/office/drawing/2014/main" id="{D474E935-C398-4148-BDBE-3C7AD5223612}"/>
              </a:ext>
            </a:extLst>
          </p:cNvPr>
          <p:cNvSpPr txBox="1"/>
          <p:nvPr/>
        </p:nvSpPr>
        <p:spPr>
          <a:xfrm>
            <a:off x="5415025" y="948740"/>
            <a:ext cx="2456766" cy="1200329"/>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dirty="0"/>
              <a:t>Fidelizar los turistas   Cumplir con requerimientos de los turistas </a:t>
            </a:r>
          </a:p>
        </p:txBody>
      </p:sp>
      <p:sp>
        <p:nvSpPr>
          <p:cNvPr id="6" name="Flecha: a la derecha 5">
            <a:extLst>
              <a:ext uri="{FF2B5EF4-FFF2-40B4-BE49-F238E27FC236}">
                <a16:creationId xmlns:a16="http://schemas.microsoft.com/office/drawing/2014/main" id="{CC7F8EEB-3DDC-4C84-820C-2B0AD61E6A45}"/>
              </a:ext>
            </a:extLst>
          </p:cNvPr>
          <p:cNvSpPr/>
          <p:nvPr/>
        </p:nvSpPr>
        <p:spPr>
          <a:xfrm>
            <a:off x="4637295" y="1155890"/>
            <a:ext cx="810317" cy="369332"/>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7" name="CuadroTexto 6">
            <a:extLst>
              <a:ext uri="{FF2B5EF4-FFF2-40B4-BE49-F238E27FC236}">
                <a16:creationId xmlns:a16="http://schemas.microsoft.com/office/drawing/2014/main" id="{E3B061A3-1B7C-45CA-A96D-1E890BA5A621}"/>
              </a:ext>
            </a:extLst>
          </p:cNvPr>
          <p:cNvSpPr txBox="1"/>
          <p:nvPr/>
        </p:nvSpPr>
        <p:spPr>
          <a:xfrm>
            <a:off x="4699408" y="1145501"/>
            <a:ext cx="715617" cy="369332"/>
          </a:xfrm>
          <a:prstGeom prst="rect">
            <a:avLst/>
          </a:prstGeom>
          <a:noFill/>
        </p:spPr>
        <p:txBody>
          <a:bodyPr wrap="square" rtlCol="0">
            <a:spAutoFit/>
          </a:bodyPr>
          <a:lstStyle/>
          <a:p>
            <a:r>
              <a:rPr lang="es-EC" dirty="0"/>
              <a:t>Para</a:t>
            </a:r>
          </a:p>
        </p:txBody>
      </p:sp>
      <p:sp>
        <p:nvSpPr>
          <p:cNvPr id="8" name="CuadroTexto 7">
            <a:extLst>
              <a:ext uri="{FF2B5EF4-FFF2-40B4-BE49-F238E27FC236}">
                <a16:creationId xmlns:a16="http://schemas.microsoft.com/office/drawing/2014/main" id="{18831D2F-D475-4D95-B522-99DBE5D7B34E}"/>
              </a:ext>
            </a:extLst>
          </p:cNvPr>
          <p:cNvSpPr txBox="1"/>
          <p:nvPr/>
        </p:nvSpPr>
        <p:spPr>
          <a:xfrm>
            <a:off x="252878" y="2508829"/>
            <a:ext cx="1631131"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dirty="0"/>
              <a:t>Altos Niveles de Calidad  </a:t>
            </a:r>
          </a:p>
        </p:txBody>
      </p:sp>
      <p:sp>
        <p:nvSpPr>
          <p:cNvPr id="9" name="Flecha: a la derecha 8">
            <a:extLst>
              <a:ext uri="{FF2B5EF4-FFF2-40B4-BE49-F238E27FC236}">
                <a16:creationId xmlns:a16="http://schemas.microsoft.com/office/drawing/2014/main" id="{43E8295E-13CA-40C5-B52F-56F6AE736459}"/>
              </a:ext>
            </a:extLst>
          </p:cNvPr>
          <p:cNvSpPr/>
          <p:nvPr/>
        </p:nvSpPr>
        <p:spPr>
          <a:xfrm>
            <a:off x="1897434" y="2703054"/>
            <a:ext cx="1631130" cy="369332"/>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11" name="CuadroTexto 10">
            <a:extLst>
              <a:ext uri="{FF2B5EF4-FFF2-40B4-BE49-F238E27FC236}">
                <a16:creationId xmlns:a16="http://schemas.microsoft.com/office/drawing/2014/main" id="{BEEC5151-58B3-4A0B-AE38-6935577C79A4}"/>
              </a:ext>
            </a:extLst>
          </p:cNvPr>
          <p:cNvSpPr txBox="1"/>
          <p:nvPr/>
        </p:nvSpPr>
        <p:spPr>
          <a:xfrm>
            <a:off x="3499660" y="2193337"/>
            <a:ext cx="2808374" cy="203132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dirty="0"/>
              <a:t>Buena imagen del establecimiento</a:t>
            </a:r>
          </a:p>
          <a:p>
            <a:r>
              <a:rPr lang="es-EC" dirty="0"/>
              <a:t>Excelente presentación del personal </a:t>
            </a:r>
          </a:p>
          <a:p>
            <a:r>
              <a:rPr lang="es-EC" dirty="0"/>
              <a:t>Excelente atención </a:t>
            </a:r>
          </a:p>
          <a:p>
            <a:r>
              <a:rPr lang="es-EC" dirty="0"/>
              <a:t>Altos niveles de conocimiento</a:t>
            </a:r>
            <a:endParaRPr lang="es-ES" dirty="0"/>
          </a:p>
        </p:txBody>
      </p:sp>
      <p:sp>
        <p:nvSpPr>
          <p:cNvPr id="12" name="CuadroTexto 11">
            <a:extLst>
              <a:ext uri="{FF2B5EF4-FFF2-40B4-BE49-F238E27FC236}">
                <a16:creationId xmlns:a16="http://schemas.microsoft.com/office/drawing/2014/main" id="{143FFF90-8B78-43B1-A84D-C25F60635D23}"/>
              </a:ext>
            </a:extLst>
          </p:cNvPr>
          <p:cNvSpPr txBox="1"/>
          <p:nvPr/>
        </p:nvSpPr>
        <p:spPr>
          <a:xfrm>
            <a:off x="1826622" y="2690139"/>
            <a:ext cx="1878504" cy="369332"/>
          </a:xfrm>
          <a:prstGeom prst="rect">
            <a:avLst/>
          </a:prstGeom>
          <a:noFill/>
        </p:spPr>
        <p:txBody>
          <a:bodyPr wrap="square" rtlCol="0">
            <a:spAutoFit/>
          </a:bodyPr>
          <a:lstStyle/>
          <a:p>
            <a:r>
              <a:rPr lang="es-EC" dirty="0"/>
              <a:t>Fundamental</a:t>
            </a:r>
          </a:p>
        </p:txBody>
      </p:sp>
      <p:sp>
        <p:nvSpPr>
          <p:cNvPr id="15" name="CuadroTexto 14">
            <a:extLst>
              <a:ext uri="{FF2B5EF4-FFF2-40B4-BE49-F238E27FC236}">
                <a16:creationId xmlns:a16="http://schemas.microsoft.com/office/drawing/2014/main" id="{29695B3D-90D0-4236-A3CF-0222E8840C0E}"/>
              </a:ext>
            </a:extLst>
          </p:cNvPr>
          <p:cNvSpPr txBox="1"/>
          <p:nvPr/>
        </p:nvSpPr>
        <p:spPr>
          <a:xfrm>
            <a:off x="198782" y="4694510"/>
            <a:ext cx="1878504" cy="92333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dirty="0"/>
              <a:t>Generación de las percepciones   </a:t>
            </a:r>
          </a:p>
        </p:txBody>
      </p:sp>
      <p:sp>
        <p:nvSpPr>
          <p:cNvPr id="20" name="Flecha: a la derecha 19">
            <a:extLst>
              <a:ext uri="{FF2B5EF4-FFF2-40B4-BE49-F238E27FC236}">
                <a16:creationId xmlns:a16="http://schemas.microsoft.com/office/drawing/2014/main" id="{52272882-8D66-4B69-9B31-CB7F150B38D5}"/>
              </a:ext>
            </a:extLst>
          </p:cNvPr>
          <p:cNvSpPr/>
          <p:nvPr/>
        </p:nvSpPr>
        <p:spPr>
          <a:xfrm>
            <a:off x="2090263" y="4694510"/>
            <a:ext cx="1594679" cy="51341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21" name="Flecha: a la derecha 20">
            <a:extLst>
              <a:ext uri="{FF2B5EF4-FFF2-40B4-BE49-F238E27FC236}">
                <a16:creationId xmlns:a16="http://schemas.microsoft.com/office/drawing/2014/main" id="{D7652268-4226-4589-A0C4-EAC98B7BF032}"/>
              </a:ext>
            </a:extLst>
          </p:cNvPr>
          <p:cNvSpPr/>
          <p:nvPr/>
        </p:nvSpPr>
        <p:spPr>
          <a:xfrm>
            <a:off x="2077286" y="5294780"/>
            <a:ext cx="1594679" cy="369332"/>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22" name="CuadroTexto 21">
            <a:extLst>
              <a:ext uri="{FF2B5EF4-FFF2-40B4-BE49-F238E27FC236}">
                <a16:creationId xmlns:a16="http://schemas.microsoft.com/office/drawing/2014/main" id="{0E81EAD4-6B4C-418B-9AFF-7CBA3806F617}"/>
              </a:ext>
            </a:extLst>
          </p:cNvPr>
          <p:cNvSpPr txBox="1"/>
          <p:nvPr/>
        </p:nvSpPr>
        <p:spPr>
          <a:xfrm>
            <a:off x="2211205" y="4766553"/>
            <a:ext cx="1878504" cy="369332"/>
          </a:xfrm>
          <a:prstGeom prst="rect">
            <a:avLst/>
          </a:prstGeom>
          <a:noFill/>
        </p:spPr>
        <p:txBody>
          <a:bodyPr wrap="square" rtlCol="0">
            <a:spAutoFit/>
          </a:bodyPr>
          <a:lstStyle/>
          <a:p>
            <a:r>
              <a:rPr lang="es-EC" dirty="0"/>
              <a:t>Positivas</a:t>
            </a:r>
          </a:p>
        </p:txBody>
      </p:sp>
      <p:sp>
        <p:nvSpPr>
          <p:cNvPr id="23" name="CuadroTexto 22">
            <a:extLst>
              <a:ext uri="{FF2B5EF4-FFF2-40B4-BE49-F238E27FC236}">
                <a16:creationId xmlns:a16="http://schemas.microsoft.com/office/drawing/2014/main" id="{9B6C415A-E44C-470C-ACAF-E8918C76B8C4}"/>
              </a:ext>
            </a:extLst>
          </p:cNvPr>
          <p:cNvSpPr txBox="1"/>
          <p:nvPr/>
        </p:nvSpPr>
        <p:spPr>
          <a:xfrm>
            <a:off x="2040835" y="5296443"/>
            <a:ext cx="1878504" cy="369332"/>
          </a:xfrm>
          <a:prstGeom prst="rect">
            <a:avLst/>
          </a:prstGeom>
          <a:noFill/>
        </p:spPr>
        <p:txBody>
          <a:bodyPr wrap="square" rtlCol="0">
            <a:spAutoFit/>
          </a:bodyPr>
          <a:lstStyle/>
          <a:p>
            <a:r>
              <a:rPr lang="es-EC" dirty="0"/>
              <a:t>Negativas </a:t>
            </a:r>
          </a:p>
        </p:txBody>
      </p:sp>
      <p:sp>
        <p:nvSpPr>
          <p:cNvPr id="25" name="CuadroTexto 24">
            <a:extLst>
              <a:ext uri="{FF2B5EF4-FFF2-40B4-BE49-F238E27FC236}">
                <a16:creationId xmlns:a16="http://schemas.microsoft.com/office/drawing/2014/main" id="{4C7B1F8D-8956-4110-8250-318A96AF0C4F}"/>
              </a:ext>
            </a:extLst>
          </p:cNvPr>
          <p:cNvSpPr txBox="1"/>
          <p:nvPr/>
        </p:nvSpPr>
        <p:spPr>
          <a:xfrm>
            <a:off x="3705126" y="5258533"/>
            <a:ext cx="3888370"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dirty="0"/>
              <a:t>Pésima atención, insatisfacción con el servicio.</a:t>
            </a:r>
          </a:p>
        </p:txBody>
      </p:sp>
      <p:sp>
        <p:nvSpPr>
          <p:cNvPr id="26" name="CuadroTexto 25">
            <a:extLst>
              <a:ext uri="{FF2B5EF4-FFF2-40B4-BE49-F238E27FC236}">
                <a16:creationId xmlns:a16="http://schemas.microsoft.com/office/drawing/2014/main" id="{E942FE03-0735-4211-886B-69B142AE5E8A}"/>
              </a:ext>
            </a:extLst>
          </p:cNvPr>
          <p:cNvSpPr txBox="1"/>
          <p:nvPr/>
        </p:nvSpPr>
        <p:spPr>
          <a:xfrm>
            <a:off x="3668714" y="4537356"/>
            <a:ext cx="5949388"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dirty="0"/>
              <a:t>Presentación del Personal. gusto y preferencias, excelente atención, satisfacción con los servicios.</a:t>
            </a:r>
          </a:p>
        </p:txBody>
      </p:sp>
      <p:sp>
        <p:nvSpPr>
          <p:cNvPr id="27" name="CuadroTexto 26">
            <a:extLst>
              <a:ext uri="{FF2B5EF4-FFF2-40B4-BE49-F238E27FC236}">
                <a16:creationId xmlns:a16="http://schemas.microsoft.com/office/drawing/2014/main" id="{1D04DD46-56DF-4D95-BA9E-076731A0C7A7}"/>
              </a:ext>
            </a:extLst>
          </p:cNvPr>
          <p:cNvSpPr txBox="1"/>
          <p:nvPr/>
        </p:nvSpPr>
        <p:spPr>
          <a:xfrm>
            <a:off x="211759" y="6087688"/>
            <a:ext cx="1878504" cy="36933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dirty="0"/>
              <a:t>Dimensiones</a:t>
            </a:r>
          </a:p>
        </p:txBody>
      </p:sp>
      <p:sp>
        <p:nvSpPr>
          <p:cNvPr id="31" name="Flecha: a la derecha 30">
            <a:extLst>
              <a:ext uri="{FF2B5EF4-FFF2-40B4-BE49-F238E27FC236}">
                <a16:creationId xmlns:a16="http://schemas.microsoft.com/office/drawing/2014/main" id="{AEBC9CAE-C43D-4420-AED0-1093398FAD6A}"/>
              </a:ext>
            </a:extLst>
          </p:cNvPr>
          <p:cNvSpPr/>
          <p:nvPr/>
        </p:nvSpPr>
        <p:spPr>
          <a:xfrm>
            <a:off x="2110447" y="6030741"/>
            <a:ext cx="1418117" cy="462823"/>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28" name="CuadroTexto 27">
            <a:extLst>
              <a:ext uri="{FF2B5EF4-FFF2-40B4-BE49-F238E27FC236}">
                <a16:creationId xmlns:a16="http://schemas.microsoft.com/office/drawing/2014/main" id="{58B96EE6-EDC5-4F92-AB5C-57A4E30AF0CA}"/>
              </a:ext>
            </a:extLst>
          </p:cNvPr>
          <p:cNvSpPr txBox="1"/>
          <p:nvPr/>
        </p:nvSpPr>
        <p:spPr>
          <a:xfrm>
            <a:off x="2077286" y="6049386"/>
            <a:ext cx="1878504" cy="369332"/>
          </a:xfrm>
          <a:prstGeom prst="rect">
            <a:avLst/>
          </a:prstGeom>
          <a:noFill/>
        </p:spPr>
        <p:txBody>
          <a:bodyPr wrap="square" rtlCol="0">
            <a:spAutoFit/>
          </a:bodyPr>
          <a:lstStyle/>
          <a:p>
            <a:r>
              <a:rPr lang="es-EC" dirty="0"/>
              <a:t>Importancia  </a:t>
            </a:r>
          </a:p>
        </p:txBody>
      </p:sp>
      <p:sp>
        <p:nvSpPr>
          <p:cNvPr id="33" name="CuadroTexto 32">
            <a:extLst>
              <a:ext uri="{FF2B5EF4-FFF2-40B4-BE49-F238E27FC236}">
                <a16:creationId xmlns:a16="http://schemas.microsoft.com/office/drawing/2014/main" id="{1859AB4F-9A9B-41C9-AE20-B99A178D05A5}"/>
              </a:ext>
            </a:extLst>
          </p:cNvPr>
          <p:cNvSpPr txBox="1"/>
          <p:nvPr/>
        </p:nvSpPr>
        <p:spPr>
          <a:xfrm>
            <a:off x="3619191" y="6054326"/>
            <a:ext cx="2567436" cy="36933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dirty="0"/>
              <a:t>Seguridad y empatía</a:t>
            </a:r>
          </a:p>
        </p:txBody>
      </p:sp>
      <p:sp>
        <p:nvSpPr>
          <p:cNvPr id="34" name="CuadroTexto 33">
            <a:extLst>
              <a:ext uri="{FF2B5EF4-FFF2-40B4-BE49-F238E27FC236}">
                <a16:creationId xmlns:a16="http://schemas.microsoft.com/office/drawing/2014/main" id="{96FD4606-37A3-4EEF-AB92-053416AA4E10}"/>
              </a:ext>
            </a:extLst>
          </p:cNvPr>
          <p:cNvSpPr txBox="1"/>
          <p:nvPr/>
        </p:nvSpPr>
        <p:spPr>
          <a:xfrm>
            <a:off x="6777930" y="2774917"/>
            <a:ext cx="1631131"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dirty="0"/>
              <a:t>Los servicios con calidad  </a:t>
            </a:r>
          </a:p>
        </p:txBody>
      </p:sp>
      <p:sp>
        <p:nvSpPr>
          <p:cNvPr id="35" name="Flecha: a la derecha 34">
            <a:extLst>
              <a:ext uri="{FF2B5EF4-FFF2-40B4-BE49-F238E27FC236}">
                <a16:creationId xmlns:a16="http://schemas.microsoft.com/office/drawing/2014/main" id="{FF7BA129-465B-423A-8467-B34953C8285C}"/>
              </a:ext>
            </a:extLst>
          </p:cNvPr>
          <p:cNvSpPr/>
          <p:nvPr/>
        </p:nvSpPr>
        <p:spPr>
          <a:xfrm>
            <a:off x="8473798" y="2913416"/>
            <a:ext cx="810317" cy="369332"/>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37" name="CuadroTexto 36">
            <a:extLst>
              <a:ext uri="{FF2B5EF4-FFF2-40B4-BE49-F238E27FC236}">
                <a16:creationId xmlns:a16="http://schemas.microsoft.com/office/drawing/2014/main" id="{15D80136-799B-498C-B03F-ABA8F641D9CC}"/>
              </a:ext>
            </a:extLst>
          </p:cNvPr>
          <p:cNvSpPr txBox="1"/>
          <p:nvPr/>
        </p:nvSpPr>
        <p:spPr>
          <a:xfrm>
            <a:off x="8409061" y="2913416"/>
            <a:ext cx="1106000" cy="369332"/>
          </a:xfrm>
          <a:prstGeom prst="rect">
            <a:avLst/>
          </a:prstGeom>
          <a:noFill/>
        </p:spPr>
        <p:txBody>
          <a:bodyPr wrap="square" rtlCol="0">
            <a:spAutoFit/>
          </a:bodyPr>
          <a:lstStyle/>
          <a:p>
            <a:r>
              <a:rPr lang="es-EC" dirty="0"/>
              <a:t>Influye </a:t>
            </a:r>
          </a:p>
        </p:txBody>
      </p:sp>
      <p:sp>
        <p:nvSpPr>
          <p:cNvPr id="38" name="CuadroTexto 37">
            <a:extLst>
              <a:ext uri="{FF2B5EF4-FFF2-40B4-BE49-F238E27FC236}">
                <a16:creationId xmlns:a16="http://schemas.microsoft.com/office/drawing/2014/main" id="{57A04E57-A993-485C-9115-37D1EE2E335C}"/>
              </a:ext>
            </a:extLst>
          </p:cNvPr>
          <p:cNvSpPr txBox="1"/>
          <p:nvPr/>
        </p:nvSpPr>
        <p:spPr>
          <a:xfrm>
            <a:off x="9268782" y="2770946"/>
            <a:ext cx="2923218" cy="92333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dirty="0"/>
              <a:t>Intención de recomendar los servicios </a:t>
            </a:r>
          </a:p>
          <a:p>
            <a:pPr algn="ctr"/>
            <a:r>
              <a:rPr lang="es-ES" dirty="0"/>
              <a:t>Desarrollo turifico   </a:t>
            </a:r>
          </a:p>
        </p:txBody>
      </p:sp>
      <p:pic>
        <p:nvPicPr>
          <p:cNvPr id="1026" name="Picture 2" descr="Resultado de imagen para fidelizar a un cliente">
            <a:extLst>
              <a:ext uri="{FF2B5EF4-FFF2-40B4-BE49-F238E27FC236}">
                <a16:creationId xmlns:a16="http://schemas.microsoft.com/office/drawing/2014/main" id="{502314D7-E610-4DC7-82CF-E20335AC8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357" y="932288"/>
            <a:ext cx="3235478" cy="1436679"/>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n 39">
            <a:extLst>
              <a:ext uri="{FF2B5EF4-FFF2-40B4-BE49-F238E27FC236}">
                <a16:creationId xmlns:a16="http://schemas.microsoft.com/office/drawing/2014/main" id="{8200ECAD-6131-47E6-8E19-34E812146F65}"/>
              </a:ext>
            </a:extLst>
          </p:cNvPr>
          <p:cNvPicPr>
            <a:picLocks noChangeAspect="1"/>
          </p:cNvPicPr>
          <p:nvPr/>
        </p:nvPicPr>
        <p:blipFill rotWithShape="1">
          <a:blip r:embed="rId3"/>
          <a:srcRect l="16739" t="31974" r="52985" b="23382"/>
          <a:stretch/>
        </p:blipFill>
        <p:spPr>
          <a:xfrm>
            <a:off x="1855597" y="3163773"/>
            <a:ext cx="1594679" cy="1322066"/>
          </a:xfrm>
          <a:prstGeom prst="rect">
            <a:avLst/>
          </a:prstGeom>
        </p:spPr>
      </p:pic>
      <p:pic>
        <p:nvPicPr>
          <p:cNvPr id="1030" name="Picture 6" descr="Resultado de imagen para satisfacciÃ³n e insatisfacciÃ³n del cliente">
            <a:extLst>
              <a:ext uri="{FF2B5EF4-FFF2-40B4-BE49-F238E27FC236}">
                <a16:creationId xmlns:a16="http://schemas.microsoft.com/office/drawing/2014/main" id="{A573611D-241E-426D-8260-B04D7E3B0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7714" y="4191274"/>
            <a:ext cx="1594679" cy="187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80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441818-4B66-439E-919F-F486A1306B6B}"/>
              </a:ext>
            </a:extLst>
          </p:cNvPr>
          <p:cNvSpPr/>
          <p:nvPr/>
        </p:nvSpPr>
        <p:spPr>
          <a:xfrm>
            <a:off x="198782" y="0"/>
            <a:ext cx="12218505" cy="646331"/>
          </a:xfrm>
          <a:prstGeom prst="rect">
            <a:avLst/>
          </a:prstGeom>
          <a:noFill/>
        </p:spPr>
        <p:txBody>
          <a:bodyPr wrap="square" lIns="91440" tIns="45720" rIns="91440" bIns="45720">
            <a:spAutoFit/>
          </a:bodyPr>
          <a:lstStyle/>
          <a:p>
            <a:pPr algn="ctr"/>
            <a:r>
              <a:rPr lang="es-ES_tradnl"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Encuesta   </a:t>
            </a:r>
          </a:p>
        </p:txBody>
      </p:sp>
      <p:sp>
        <p:nvSpPr>
          <p:cNvPr id="3" name="Rectángulo 2">
            <a:extLst>
              <a:ext uri="{FF2B5EF4-FFF2-40B4-BE49-F238E27FC236}">
                <a16:creationId xmlns:a16="http://schemas.microsoft.com/office/drawing/2014/main" id="{41E73278-9D51-446A-B13E-1F460F278281}"/>
              </a:ext>
            </a:extLst>
          </p:cNvPr>
          <p:cNvSpPr/>
          <p:nvPr/>
        </p:nvSpPr>
        <p:spPr>
          <a:xfrm>
            <a:off x="4512931" y="552567"/>
            <a:ext cx="3358859" cy="369332"/>
          </a:xfrm>
          <a:prstGeom prst="rect">
            <a:avLst/>
          </a:prstGeom>
        </p:spPr>
        <p:txBody>
          <a:bodyPr wrap="square">
            <a:spAutoFit/>
          </a:bodyPr>
          <a:lstStyle/>
          <a:p>
            <a:pPr algn="ctr"/>
            <a:r>
              <a:rPr lang="es-EC" b="1" dirty="0"/>
              <a:t>Preguntas informativas  </a:t>
            </a:r>
          </a:p>
        </p:txBody>
      </p:sp>
      <p:pic>
        <p:nvPicPr>
          <p:cNvPr id="4" name="Imagen 3">
            <a:extLst>
              <a:ext uri="{FF2B5EF4-FFF2-40B4-BE49-F238E27FC236}">
                <a16:creationId xmlns:a16="http://schemas.microsoft.com/office/drawing/2014/main" id="{AA2B11BC-E029-474D-9884-48BCC843B4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6438" y="921899"/>
            <a:ext cx="4116493" cy="2898752"/>
          </a:xfrm>
          <a:prstGeom prst="rect">
            <a:avLst/>
          </a:prstGeom>
          <a:noFill/>
          <a:ln>
            <a:noFill/>
          </a:ln>
        </p:spPr>
      </p:pic>
      <p:graphicFrame>
        <p:nvGraphicFramePr>
          <p:cNvPr id="5" name="Gráfico 4">
            <a:extLst>
              <a:ext uri="{FF2B5EF4-FFF2-40B4-BE49-F238E27FC236}">
                <a16:creationId xmlns:a16="http://schemas.microsoft.com/office/drawing/2014/main" id="{5B4E677E-3007-4046-9084-457D8D1FA10E}"/>
              </a:ext>
            </a:extLst>
          </p:cNvPr>
          <p:cNvGraphicFramePr/>
          <p:nvPr>
            <p:extLst>
              <p:ext uri="{D42A27DB-BD31-4B8C-83A1-F6EECF244321}">
                <p14:modId xmlns:p14="http://schemas.microsoft.com/office/powerpoint/2010/main" val="779211668"/>
              </p:ext>
            </p:extLst>
          </p:nvPr>
        </p:nvGraphicFramePr>
        <p:xfrm>
          <a:off x="4835523" y="938366"/>
          <a:ext cx="3818147" cy="2898751"/>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n 7">
            <a:extLst>
              <a:ext uri="{FF2B5EF4-FFF2-40B4-BE49-F238E27FC236}">
                <a16:creationId xmlns:a16="http://schemas.microsoft.com/office/drawing/2014/main" id="{A2DBDCA0-60A9-4C3A-BE17-EC2BCCEFB82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0134" y="3999833"/>
            <a:ext cx="5983918" cy="2631941"/>
          </a:xfrm>
          <a:prstGeom prst="rect">
            <a:avLst/>
          </a:prstGeom>
          <a:noFill/>
          <a:ln>
            <a:noFill/>
          </a:ln>
        </p:spPr>
      </p:pic>
      <p:graphicFrame>
        <p:nvGraphicFramePr>
          <p:cNvPr id="9" name="Gráfico 8">
            <a:extLst>
              <a:ext uri="{FF2B5EF4-FFF2-40B4-BE49-F238E27FC236}">
                <a16:creationId xmlns:a16="http://schemas.microsoft.com/office/drawing/2014/main" id="{144390BE-8B1B-4431-BAF3-3B4D2213EF1A}"/>
              </a:ext>
            </a:extLst>
          </p:cNvPr>
          <p:cNvGraphicFramePr/>
          <p:nvPr>
            <p:extLst>
              <p:ext uri="{D42A27DB-BD31-4B8C-83A1-F6EECF244321}">
                <p14:modId xmlns:p14="http://schemas.microsoft.com/office/powerpoint/2010/main" val="1390476665"/>
              </p:ext>
            </p:extLst>
          </p:nvPr>
        </p:nvGraphicFramePr>
        <p:xfrm>
          <a:off x="6744596" y="3999833"/>
          <a:ext cx="5118377" cy="25355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DDA97845-C447-42F8-9E53-D1A2C812F051}"/>
              </a:ext>
            </a:extLst>
          </p:cNvPr>
          <p:cNvGraphicFramePr/>
          <p:nvPr>
            <p:extLst>
              <p:ext uri="{D42A27DB-BD31-4B8C-83A1-F6EECF244321}">
                <p14:modId xmlns:p14="http://schemas.microsoft.com/office/powerpoint/2010/main" val="2020697516"/>
              </p:ext>
            </p:extLst>
          </p:nvPr>
        </p:nvGraphicFramePr>
        <p:xfrm>
          <a:off x="8827079" y="938365"/>
          <a:ext cx="3161203" cy="28822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7730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2E5F195-08B7-4DB3-826B-81CF409CCFF2}"/>
              </a:ext>
            </a:extLst>
          </p:cNvPr>
          <p:cNvSpPr/>
          <p:nvPr/>
        </p:nvSpPr>
        <p:spPr>
          <a:xfrm>
            <a:off x="198782" y="0"/>
            <a:ext cx="12218505" cy="646331"/>
          </a:xfrm>
          <a:prstGeom prst="rect">
            <a:avLst/>
          </a:prstGeom>
          <a:noFill/>
        </p:spPr>
        <p:txBody>
          <a:bodyPr wrap="square" lIns="91440" tIns="45720" rIns="91440" bIns="45720">
            <a:spAutoFit/>
          </a:bodyPr>
          <a:lstStyle/>
          <a:p>
            <a:pPr algn="ctr"/>
            <a:r>
              <a:rPr lang="es-ES_tradnl"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Encuesta   </a:t>
            </a:r>
          </a:p>
        </p:txBody>
      </p:sp>
      <p:sp>
        <p:nvSpPr>
          <p:cNvPr id="3" name="Rectángulo 2">
            <a:extLst>
              <a:ext uri="{FF2B5EF4-FFF2-40B4-BE49-F238E27FC236}">
                <a16:creationId xmlns:a16="http://schemas.microsoft.com/office/drawing/2014/main" id="{F8F8100F-F834-4544-8B0E-D89413B4C953}"/>
              </a:ext>
            </a:extLst>
          </p:cNvPr>
          <p:cNvSpPr/>
          <p:nvPr/>
        </p:nvSpPr>
        <p:spPr>
          <a:xfrm>
            <a:off x="4512931" y="552567"/>
            <a:ext cx="3358859" cy="369332"/>
          </a:xfrm>
          <a:prstGeom prst="rect">
            <a:avLst/>
          </a:prstGeom>
        </p:spPr>
        <p:txBody>
          <a:bodyPr wrap="square">
            <a:spAutoFit/>
          </a:bodyPr>
          <a:lstStyle/>
          <a:p>
            <a:pPr algn="ctr"/>
            <a:r>
              <a:rPr lang="es-EC" b="1" dirty="0"/>
              <a:t>Dimensiones   </a:t>
            </a:r>
          </a:p>
        </p:txBody>
      </p:sp>
      <p:graphicFrame>
        <p:nvGraphicFramePr>
          <p:cNvPr id="4" name="Gráfico 3">
            <a:extLst>
              <a:ext uri="{FF2B5EF4-FFF2-40B4-BE49-F238E27FC236}">
                <a16:creationId xmlns:a16="http://schemas.microsoft.com/office/drawing/2014/main" id="{7C1DBF4E-91A1-44C4-9C1C-209BE13BE219}"/>
              </a:ext>
            </a:extLst>
          </p:cNvPr>
          <p:cNvGraphicFramePr/>
          <p:nvPr>
            <p:extLst>
              <p:ext uri="{D42A27DB-BD31-4B8C-83A1-F6EECF244321}">
                <p14:modId xmlns:p14="http://schemas.microsoft.com/office/powerpoint/2010/main" val="2125419311"/>
              </p:ext>
            </p:extLst>
          </p:nvPr>
        </p:nvGraphicFramePr>
        <p:xfrm>
          <a:off x="808522" y="960313"/>
          <a:ext cx="5413375" cy="3112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604262AF-5150-42F1-9FBB-F17EEA3C5130}"/>
              </a:ext>
            </a:extLst>
          </p:cNvPr>
          <p:cNvGraphicFramePr>
            <a:graphicFrameLocks/>
          </p:cNvGraphicFramePr>
          <p:nvPr>
            <p:extLst>
              <p:ext uri="{D42A27DB-BD31-4B8C-83A1-F6EECF244321}">
                <p14:modId xmlns:p14="http://schemas.microsoft.com/office/powerpoint/2010/main" val="3997011465"/>
              </p:ext>
            </p:extLst>
          </p:nvPr>
        </p:nvGraphicFramePr>
        <p:xfrm>
          <a:off x="6500190" y="998727"/>
          <a:ext cx="5413375" cy="3112176"/>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n 5">
            <a:extLst>
              <a:ext uri="{FF2B5EF4-FFF2-40B4-BE49-F238E27FC236}">
                <a16:creationId xmlns:a16="http://schemas.microsoft.com/office/drawing/2014/main" id="{0907D9A1-CE9C-4E03-882C-0E277EA04F3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66052" y="4187731"/>
            <a:ext cx="6268277" cy="2670270"/>
          </a:xfrm>
          <a:prstGeom prst="rect">
            <a:avLst/>
          </a:prstGeom>
          <a:noFill/>
          <a:ln>
            <a:noFill/>
          </a:ln>
        </p:spPr>
      </p:pic>
    </p:spTree>
    <p:extLst>
      <p:ext uri="{BB962C8B-B14F-4D97-AF65-F5344CB8AC3E}">
        <p14:creationId xmlns:p14="http://schemas.microsoft.com/office/powerpoint/2010/main" val="294902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EAE0BC0-B546-442E-BEAF-01ADA0FD2F82}"/>
              </a:ext>
            </a:extLst>
          </p:cNvPr>
          <p:cNvSpPr/>
          <p:nvPr/>
        </p:nvSpPr>
        <p:spPr>
          <a:xfrm>
            <a:off x="4512931" y="128498"/>
            <a:ext cx="3968460" cy="369332"/>
          </a:xfrm>
          <a:prstGeom prst="rect">
            <a:avLst/>
          </a:prstGeom>
        </p:spPr>
        <p:txBody>
          <a:bodyPr wrap="square">
            <a:spAutoFit/>
          </a:bodyPr>
          <a:lstStyle/>
          <a:p>
            <a:pPr algn="ctr"/>
            <a:r>
              <a:rPr lang="es-EC" b="1" dirty="0"/>
              <a:t>Dimensiones   Comparación  </a:t>
            </a:r>
          </a:p>
        </p:txBody>
      </p:sp>
      <p:pic>
        <p:nvPicPr>
          <p:cNvPr id="3" name="Imagen 2">
            <a:extLst>
              <a:ext uri="{FF2B5EF4-FFF2-40B4-BE49-F238E27FC236}">
                <a16:creationId xmlns:a16="http://schemas.microsoft.com/office/drawing/2014/main" id="{A23A3C05-EED8-4054-BE5B-0AC09CECA0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1480" y="1239731"/>
            <a:ext cx="4833316" cy="4524966"/>
          </a:xfrm>
          <a:prstGeom prst="rect">
            <a:avLst/>
          </a:prstGeom>
          <a:noFill/>
          <a:ln>
            <a:noFill/>
          </a:ln>
        </p:spPr>
      </p:pic>
      <p:pic>
        <p:nvPicPr>
          <p:cNvPr id="4" name="Imagen 3">
            <a:extLst>
              <a:ext uri="{FF2B5EF4-FFF2-40B4-BE49-F238E27FC236}">
                <a16:creationId xmlns:a16="http://schemas.microsoft.com/office/drawing/2014/main" id="{E29CCC09-8E48-45F3-A45F-1BAC558A28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70003" y="1239730"/>
            <a:ext cx="5471423" cy="4425573"/>
          </a:xfrm>
          <a:prstGeom prst="rect">
            <a:avLst/>
          </a:prstGeom>
          <a:noFill/>
          <a:ln>
            <a:noFill/>
          </a:ln>
        </p:spPr>
      </p:pic>
    </p:spTree>
    <p:extLst>
      <p:ext uri="{BB962C8B-B14F-4D97-AF65-F5344CB8AC3E}">
        <p14:creationId xmlns:p14="http://schemas.microsoft.com/office/powerpoint/2010/main" val="2876246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F7FE8A0C-D245-4C22-B50E-C4E4E2005A32}"/>
              </a:ext>
            </a:extLst>
          </p:cNvPr>
          <p:cNvGraphicFramePr/>
          <p:nvPr>
            <p:extLst>
              <p:ext uri="{D42A27DB-BD31-4B8C-83A1-F6EECF244321}">
                <p14:modId xmlns:p14="http://schemas.microsoft.com/office/powerpoint/2010/main" val="1667672634"/>
              </p:ext>
            </p:extLst>
          </p:nvPr>
        </p:nvGraphicFramePr>
        <p:xfrm>
          <a:off x="626579" y="435031"/>
          <a:ext cx="5668203" cy="4545495"/>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a:extLst>
              <a:ext uri="{FF2B5EF4-FFF2-40B4-BE49-F238E27FC236}">
                <a16:creationId xmlns:a16="http://schemas.microsoft.com/office/drawing/2014/main" id="{25F429E3-6B72-462F-A3A9-E199ADC22B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12834" y="435031"/>
            <a:ext cx="5393635" cy="4662473"/>
          </a:xfrm>
          <a:prstGeom prst="rect">
            <a:avLst/>
          </a:prstGeom>
          <a:noFill/>
          <a:ln>
            <a:noFill/>
          </a:ln>
        </p:spPr>
      </p:pic>
    </p:spTree>
    <p:extLst>
      <p:ext uri="{BB962C8B-B14F-4D97-AF65-F5344CB8AC3E}">
        <p14:creationId xmlns:p14="http://schemas.microsoft.com/office/powerpoint/2010/main" val="14959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B82AFBB-8037-4806-8010-13E713C724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10719" y="238539"/>
            <a:ext cx="5671820" cy="4890052"/>
          </a:xfrm>
          <a:prstGeom prst="rect">
            <a:avLst/>
          </a:prstGeom>
          <a:noFill/>
          <a:ln>
            <a:noFill/>
          </a:ln>
        </p:spPr>
      </p:pic>
    </p:spTree>
    <p:extLst>
      <p:ext uri="{BB962C8B-B14F-4D97-AF65-F5344CB8AC3E}">
        <p14:creationId xmlns:p14="http://schemas.microsoft.com/office/powerpoint/2010/main" val="45547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286E6CF-2AB6-42EA-B329-B4F14F41873E}"/>
              </a:ext>
            </a:extLst>
          </p:cNvPr>
          <p:cNvSpPr/>
          <p:nvPr/>
        </p:nvSpPr>
        <p:spPr>
          <a:xfrm>
            <a:off x="-2981740" y="61118"/>
            <a:ext cx="12218505" cy="646331"/>
          </a:xfrm>
          <a:prstGeom prst="rect">
            <a:avLst/>
          </a:prstGeom>
          <a:noFill/>
        </p:spPr>
        <p:txBody>
          <a:bodyPr wrap="square" lIns="91440" tIns="45720" rIns="91440" bIns="45720">
            <a:spAutoFit/>
          </a:bodyPr>
          <a:lstStyle/>
          <a:p>
            <a:pPr algn="ctr"/>
            <a:r>
              <a:rPr lang="es-ES_tradnl"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Demostración de Hipótesis   </a:t>
            </a: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CDC076F8-9443-43F0-B53D-FDE3F566936A}"/>
                  </a:ext>
                </a:extLst>
              </p:cNvPr>
              <p:cNvSpPr/>
              <p:nvPr/>
            </p:nvSpPr>
            <p:spPr>
              <a:xfrm>
                <a:off x="9969252" y="93511"/>
                <a:ext cx="1738895" cy="8641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sz="2400">
                          <a:latin typeface="Cambria Math" panose="02040503050406030204" pitchFamily="18" charset="0"/>
                        </a:rPr>
                        <m:t>Z</m:t>
                      </m:r>
                      <m:r>
                        <a:rPr lang="es-EC" sz="2400" i="0">
                          <a:latin typeface="Cambria Math" panose="02040503050406030204" pitchFamily="18" charset="0"/>
                        </a:rPr>
                        <m:t>=</m:t>
                      </m:r>
                      <m:f>
                        <m:fPr>
                          <m:ctrlPr>
                            <a:rPr lang="es-EC" sz="2400" i="1">
                              <a:latin typeface="Cambria Math" panose="02040503050406030204" pitchFamily="18" charset="0"/>
                            </a:rPr>
                          </m:ctrlPr>
                        </m:fPr>
                        <m:num>
                          <m:r>
                            <m:rPr>
                              <m:sty m:val="p"/>
                            </m:rPr>
                            <a:rPr lang="es-EC" sz="2400" i="0">
                              <a:latin typeface="Cambria Math" panose="02040503050406030204" pitchFamily="18" charset="0"/>
                            </a:rPr>
                            <m:t>x</m:t>
                          </m:r>
                          <m:r>
                            <a:rPr lang="es-EC" sz="2400" i="0">
                              <a:latin typeface="Cambria Math" panose="02040503050406030204" pitchFamily="18" charset="0"/>
                            </a:rPr>
                            <m:t>͞</m:t>
                          </m:r>
                          <m:r>
                            <a:rPr lang="es-EC" sz="2400" i="0">
                              <a:latin typeface="Cambria Math" panose="02040503050406030204" pitchFamily="18" charset="0"/>
                            </a:rPr>
                            <m:t> − µ  </m:t>
                          </m:r>
                        </m:num>
                        <m:den>
                          <m:f>
                            <m:fPr>
                              <m:type m:val="lin"/>
                              <m:ctrlPr>
                                <a:rPr lang="es-EC" sz="2400" i="1">
                                  <a:latin typeface="Cambria Math" panose="02040503050406030204" pitchFamily="18" charset="0"/>
                                </a:rPr>
                              </m:ctrlPr>
                            </m:fPr>
                            <m:num>
                              <m:r>
                                <a:rPr lang="es-EC" sz="2400" b="1" i="1">
                                  <a:latin typeface="Cambria Math" panose="02040503050406030204" pitchFamily="18" charset="0"/>
                                </a:rPr>
                                <m:t>𝒔</m:t>
                              </m:r>
                            </m:num>
                            <m:den>
                              <m:r>
                                <a:rPr lang="es-EC" sz="2400" b="0" i="0">
                                  <a:latin typeface="Cambria Math" panose="02040503050406030204" pitchFamily="18" charset="0"/>
                                </a:rPr>
                                <m:t>√</m:t>
                              </m:r>
                            </m:den>
                          </m:f>
                          <m:r>
                            <m:rPr>
                              <m:sty m:val="p"/>
                            </m:rPr>
                            <a:rPr lang="es-EC" sz="2400" b="0" i="0">
                              <a:latin typeface="Cambria Math" panose="02040503050406030204" pitchFamily="18" charset="0"/>
                            </a:rPr>
                            <m:t>n</m:t>
                          </m:r>
                        </m:den>
                      </m:f>
                    </m:oMath>
                  </m:oMathPara>
                </a14:m>
                <a:endParaRPr lang="es-EC" sz="2400" dirty="0"/>
              </a:p>
            </p:txBody>
          </p:sp>
        </mc:Choice>
        <mc:Fallback xmlns="">
          <p:sp>
            <p:nvSpPr>
              <p:cNvPr id="3" name="Rectángulo 2">
                <a:extLst>
                  <a:ext uri="{FF2B5EF4-FFF2-40B4-BE49-F238E27FC236}">
                    <a16:creationId xmlns:a16="http://schemas.microsoft.com/office/drawing/2014/main" id="{CDC076F8-9443-43F0-B53D-FDE3F566936A}"/>
                  </a:ext>
                </a:extLst>
              </p:cNvPr>
              <p:cNvSpPr>
                <a:spLocks noRot="1" noChangeAspect="1" noMove="1" noResize="1" noEditPoints="1" noAdjustHandles="1" noChangeArrowheads="1" noChangeShapeType="1" noTextEdit="1"/>
              </p:cNvSpPr>
              <p:nvPr/>
            </p:nvSpPr>
            <p:spPr>
              <a:xfrm>
                <a:off x="9969252" y="93511"/>
                <a:ext cx="1738895" cy="864147"/>
              </a:xfrm>
              <a:prstGeom prst="rect">
                <a:avLst/>
              </a:prstGeom>
              <a:blipFill>
                <a:blip r:embed="rId2"/>
                <a:stretch>
                  <a:fillRect/>
                </a:stretch>
              </a:blipFill>
            </p:spPr>
            <p:txBody>
              <a:bodyPr/>
              <a:lstStyle/>
              <a:p>
                <a:r>
                  <a:rPr lang="es-EC">
                    <a:noFill/>
                  </a:rPr>
                  <a:t> </a:t>
                </a:r>
              </a:p>
            </p:txBody>
          </p:sp>
        </mc:Fallback>
      </mc:AlternateContent>
      <p:sp>
        <p:nvSpPr>
          <p:cNvPr id="4" name="Marcador de contenido 2">
            <a:extLst>
              <a:ext uri="{FF2B5EF4-FFF2-40B4-BE49-F238E27FC236}">
                <a16:creationId xmlns:a16="http://schemas.microsoft.com/office/drawing/2014/main" id="{D57950E4-2005-4B8D-BA08-A7C8A20FF1B4}"/>
              </a:ext>
            </a:extLst>
          </p:cNvPr>
          <p:cNvSpPr txBox="1">
            <a:spLocks/>
          </p:cNvSpPr>
          <p:nvPr/>
        </p:nvSpPr>
        <p:spPr>
          <a:xfrm>
            <a:off x="3952498" y="163231"/>
            <a:ext cx="8001159" cy="533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b="1" dirty="0"/>
              <a:t> Prueba estadística Z </a:t>
            </a:r>
          </a:p>
        </p:txBody>
      </p:sp>
      <p:sp>
        <p:nvSpPr>
          <p:cNvPr id="7" name="Marcador de contenido 2">
            <a:extLst>
              <a:ext uri="{FF2B5EF4-FFF2-40B4-BE49-F238E27FC236}">
                <a16:creationId xmlns:a16="http://schemas.microsoft.com/office/drawing/2014/main" id="{EA990884-F4FA-42A7-8D67-C632FC2D7761}"/>
              </a:ext>
            </a:extLst>
          </p:cNvPr>
          <p:cNvSpPr txBox="1">
            <a:spLocks/>
          </p:cNvSpPr>
          <p:nvPr/>
        </p:nvSpPr>
        <p:spPr>
          <a:xfrm>
            <a:off x="2955235" y="671269"/>
            <a:ext cx="8001159" cy="533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b="1" dirty="0"/>
              <a:t>Hipótesis </a:t>
            </a:r>
          </a:p>
        </p:txBody>
      </p:sp>
      <p:sp>
        <p:nvSpPr>
          <p:cNvPr id="9" name="Rectángulo 8">
            <a:extLst>
              <a:ext uri="{FF2B5EF4-FFF2-40B4-BE49-F238E27FC236}">
                <a16:creationId xmlns:a16="http://schemas.microsoft.com/office/drawing/2014/main" id="{4763F61E-DC7D-463E-88C0-FBE75B2FBBEE}"/>
              </a:ext>
            </a:extLst>
          </p:cNvPr>
          <p:cNvSpPr/>
          <p:nvPr/>
        </p:nvSpPr>
        <p:spPr>
          <a:xfrm>
            <a:off x="404191" y="1059771"/>
            <a:ext cx="11615531" cy="18528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200000"/>
              </a:lnSpc>
              <a:spcAft>
                <a:spcPts val="800"/>
              </a:spcAft>
            </a:pPr>
            <a:r>
              <a:rPr lang="es-EC" sz="1400" dirty="0">
                <a:solidFill>
                  <a:srgbClr val="000000"/>
                </a:solidFill>
                <a:latin typeface="Cambria Math" panose="02040503050406030204" pitchFamily="18" charset="0"/>
                <a:ea typeface="Calibri" panose="020F0502020204030204" pitchFamily="34" charset="0"/>
                <a:cs typeface="Cambria Math" panose="02040503050406030204" pitchFamily="18" charset="0"/>
              </a:rPr>
              <a:t>𝐻</a:t>
            </a:r>
            <a:r>
              <a:rPr lang="es-EC" sz="1400" dirty="0">
                <a:solidFill>
                  <a:srgbClr val="000000"/>
                </a:solidFill>
                <a:latin typeface="Times New Roman" panose="02020603050405020304" pitchFamily="18" charset="0"/>
                <a:ea typeface="Calibri" panose="020F0502020204030204" pitchFamily="34" charset="0"/>
              </a:rPr>
              <a:t>0: “El promedio de calificación de la percepción de los turistas nacionales a la calidad de servicios turísticos que presta la comunidad de Agua Blanca es igual o menor al 0,8; X≤0,8” </a:t>
            </a:r>
          </a:p>
          <a:p>
            <a:pPr algn="just">
              <a:lnSpc>
                <a:spcPct val="200000"/>
              </a:lnSpc>
              <a:spcAft>
                <a:spcPts val="800"/>
              </a:spcAft>
            </a:pPr>
            <a:r>
              <a:rPr lang="es-EC" sz="1400" dirty="0">
                <a:solidFill>
                  <a:srgbClr val="000000"/>
                </a:solidFill>
                <a:latin typeface="Cambria Math" panose="02040503050406030204" pitchFamily="18" charset="0"/>
                <a:ea typeface="Calibri" panose="020F0502020204030204" pitchFamily="34" charset="0"/>
                <a:cs typeface="Cambria Math" panose="02040503050406030204" pitchFamily="18" charset="0"/>
              </a:rPr>
              <a:t>𝐻</a:t>
            </a:r>
            <a:r>
              <a:rPr lang="es-EC" sz="1400" dirty="0">
                <a:solidFill>
                  <a:srgbClr val="000000"/>
                </a:solidFill>
                <a:latin typeface="Times New Roman" panose="02020603050405020304" pitchFamily="18" charset="0"/>
                <a:ea typeface="Calibri" panose="020F0502020204030204" pitchFamily="34" charset="0"/>
              </a:rPr>
              <a:t>1: “El promedio de calificación de la percepción de los turistas nacionales a la calidad de los servicios turísticos que presta la comunidad de Agua Blanca es mayor al 0,8; X&gt;0,8” </a:t>
            </a:r>
          </a:p>
        </p:txBody>
      </p:sp>
      <p:sp>
        <p:nvSpPr>
          <p:cNvPr id="10" name="Rectángulo 9">
            <a:extLst>
              <a:ext uri="{FF2B5EF4-FFF2-40B4-BE49-F238E27FC236}">
                <a16:creationId xmlns:a16="http://schemas.microsoft.com/office/drawing/2014/main" id="{BB5A7918-607D-4E21-AADF-3712277805CA}"/>
              </a:ext>
            </a:extLst>
          </p:cNvPr>
          <p:cNvSpPr/>
          <p:nvPr/>
        </p:nvSpPr>
        <p:spPr>
          <a:xfrm>
            <a:off x="404191" y="2987793"/>
            <a:ext cx="11615530" cy="18528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200000"/>
              </a:lnSpc>
              <a:spcAft>
                <a:spcPts val="800"/>
              </a:spcAft>
            </a:pPr>
            <a:r>
              <a:rPr lang="es-EC" sz="1400" dirty="0">
                <a:solidFill>
                  <a:srgbClr val="000000"/>
                </a:solidFill>
                <a:latin typeface="Cambria Math" panose="02040503050406030204" pitchFamily="18" charset="0"/>
                <a:ea typeface="Calibri" panose="020F0502020204030204" pitchFamily="34" charset="0"/>
                <a:cs typeface="Cambria Math" panose="02040503050406030204" pitchFamily="18" charset="0"/>
              </a:rPr>
              <a:t>𝐻</a:t>
            </a:r>
            <a:r>
              <a:rPr lang="es-EC" sz="1400" dirty="0">
                <a:solidFill>
                  <a:srgbClr val="000000"/>
                </a:solidFill>
                <a:latin typeface="Times New Roman" panose="02020603050405020304" pitchFamily="18" charset="0"/>
                <a:ea typeface="Calibri" panose="020F0502020204030204" pitchFamily="34" charset="0"/>
              </a:rPr>
              <a:t>0: “El promedio de calificación de la percepción de los turistas extranjeros a la calidad de los servicios turísticos que presta la comunidad de Agua Blanca es igual o menor al 0,8; X≤0,8” </a:t>
            </a:r>
          </a:p>
          <a:p>
            <a:pPr algn="just">
              <a:lnSpc>
                <a:spcPct val="200000"/>
              </a:lnSpc>
              <a:spcAft>
                <a:spcPts val="800"/>
              </a:spcAft>
            </a:pPr>
            <a:r>
              <a:rPr lang="es-EC" sz="1400" dirty="0">
                <a:solidFill>
                  <a:srgbClr val="000000"/>
                </a:solidFill>
                <a:latin typeface="Cambria Math" panose="02040503050406030204" pitchFamily="18" charset="0"/>
                <a:ea typeface="Calibri" panose="020F0502020204030204" pitchFamily="34" charset="0"/>
                <a:cs typeface="Cambria Math" panose="02040503050406030204" pitchFamily="18" charset="0"/>
              </a:rPr>
              <a:t>𝐻</a:t>
            </a:r>
            <a:r>
              <a:rPr lang="es-EC" sz="1400" dirty="0">
                <a:solidFill>
                  <a:srgbClr val="000000"/>
                </a:solidFill>
                <a:latin typeface="Times New Roman" panose="02020603050405020304" pitchFamily="18" charset="0"/>
                <a:ea typeface="Calibri" panose="020F0502020204030204" pitchFamily="34" charset="0"/>
              </a:rPr>
              <a:t>2: “El promedio de calificación de la percepción de los turistas extranjeros a la calidad de los servicios turísticos que presta la comunidad de Agua Blanca es mayor al 0,8; X&gt;0,8” </a:t>
            </a:r>
          </a:p>
        </p:txBody>
      </p:sp>
      <p:sp>
        <p:nvSpPr>
          <p:cNvPr id="11" name="Rectángulo 10">
            <a:extLst>
              <a:ext uri="{FF2B5EF4-FFF2-40B4-BE49-F238E27FC236}">
                <a16:creationId xmlns:a16="http://schemas.microsoft.com/office/drawing/2014/main" id="{BBF2E94C-8AFF-4D1F-92B7-F29E75BA3C58}"/>
              </a:ext>
            </a:extLst>
          </p:cNvPr>
          <p:cNvSpPr/>
          <p:nvPr/>
        </p:nvSpPr>
        <p:spPr>
          <a:xfrm>
            <a:off x="404191" y="4953888"/>
            <a:ext cx="11615530" cy="18528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200000"/>
              </a:lnSpc>
              <a:spcAft>
                <a:spcPts val="800"/>
              </a:spcAft>
            </a:pPr>
            <a:r>
              <a:rPr lang="es-EC" sz="1400" dirty="0">
                <a:solidFill>
                  <a:srgbClr val="000000"/>
                </a:solidFill>
                <a:latin typeface="Cambria Math" panose="02040503050406030204" pitchFamily="18" charset="0"/>
                <a:ea typeface="Calibri" panose="020F0502020204030204" pitchFamily="34" charset="0"/>
                <a:cs typeface="Cambria Math" panose="02040503050406030204" pitchFamily="18" charset="0"/>
              </a:rPr>
              <a:t>𝐻</a:t>
            </a:r>
            <a:r>
              <a:rPr lang="es-EC" sz="1400" dirty="0">
                <a:solidFill>
                  <a:srgbClr val="000000"/>
                </a:solidFill>
                <a:latin typeface="Times New Roman" panose="02020603050405020304" pitchFamily="18" charset="0"/>
                <a:ea typeface="Calibri" panose="020F0502020204030204" pitchFamily="34" charset="0"/>
              </a:rPr>
              <a:t>0: “El promedio de calificación de la percepción de los prestadores a la calidad de los servicios turísticos que presta la comunidad de Agua Blanca es igual o menor al 0,8; X≤0,8” </a:t>
            </a:r>
          </a:p>
          <a:p>
            <a:pPr algn="just">
              <a:lnSpc>
                <a:spcPct val="200000"/>
              </a:lnSpc>
              <a:spcAft>
                <a:spcPts val="800"/>
              </a:spcAft>
            </a:pPr>
            <a:r>
              <a:rPr lang="es-EC" sz="1400" dirty="0">
                <a:solidFill>
                  <a:srgbClr val="000000"/>
                </a:solidFill>
                <a:latin typeface="Cambria Math" panose="02040503050406030204" pitchFamily="18" charset="0"/>
                <a:ea typeface="Calibri" panose="020F0502020204030204" pitchFamily="34" charset="0"/>
                <a:cs typeface="Cambria Math" panose="02040503050406030204" pitchFamily="18" charset="0"/>
              </a:rPr>
              <a:t>𝐻</a:t>
            </a:r>
            <a:r>
              <a:rPr lang="es-EC" sz="1400" dirty="0">
                <a:solidFill>
                  <a:srgbClr val="000000"/>
                </a:solidFill>
                <a:latin typeface="Times New Roman" panose="02020603050405020304" pitchFamily="18" charset="0"/>
                <a:ea typeface="Calibri" panose="020F0502020204030204" pitchFamily="34" charset="0"/>
              </a:rPr>
              <a:t>3: “El promedio de calificación de la percepción de los prestadores a la calidad de los servicios turísticos que presta la comunidad de Agua Blanca es mayor al 0,8; X&gt;0,8” </a:t>
            </a:r>
          </a:p>
        </p:txBody>
      </p:sp>
    </p:spTree>
    <p:extLst>
      <p:ext uri="{BB962C8B-B14F-4D97-AF65-F5344CB8AC3E}">
        <p14:creationId xmlns:p14="http://schemas.microsoft.com/office/powerpoint/2010/main" val="2342924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3A72126-04F1-4262-BDB8-BEB39CB43144}"/>
              </a:ext>
            </a:extLst>
          </p:cNvPr>
          <p:cNvSpPr/>
          <p:nvPr/>
        </p:nvSpPr>
        <p:spPr>
          <a:xfrm>
            <a:off x="198782" y="0"/>
            <a:ext cx="12218505" cy="646331"/>
          </a:xfrm>
          <a:prstGeom prst="rect">
            <a:avLst/>
          </a:prstGeom>
          <a:noFill/>
        </p:spPr>
        <p:txBody>
          <a:bodyPr wrap="square" lIns="91440" tIns="45720" rIns="91440" bIns="45720">
            <a:spAutoFit/>
          </a:bodyPr>
          <a:lstStyle/>
          <a:p>
            <a:pPr algn="ctr"/>
            <a:r>
              <a:rPr lang="es-ES_tradnl"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Demostración de Hipótesis   </a:t>
            </a:r>
          </a:p>
        </p:txBody>
      </p:sp>
      <p:sp>
        <p:nvSpPr>
          <p:cNvPr id="4" name="Marcador de contenido 2">
            <a:extLst>
              <a:ext uri="{FF2B5EF4-FFF2-40B4-BE49-F238E27FC236}">
                <a16:creationId xmlns:a16="http://schemas.microsoft.com/office/drawing/2014/main" id="{8B426E3A-A93F-46F2-8C83-E628CFD7269A}"/>
              </a:ext>
            </a:extLst>
          </p:cNvPr>
          <p:cNvSpPr txBox="1">
            <a:spLocks/>
          </p:cNvSpPr>
          <p:nvPr/>
        </p:nvSpPr>
        <p:spPr>
          <a:xfrm>
            <a:off x="2574076" y="628178"/>
            <a:ext cx="8001159" cy="40549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dirty="0"/>
              <a:t>Método prueba estadística Z </a:t>
            </a:r>
          </a:p>
        </p:txBody>
      </p:sp>
      <p:sp>
        <p:nvSpPr>
          <p:cNvPr id="5" name="Rectángulo 4">
            <a:extLst>
              <a:ext uri="{FF2B5EF4-FFF2-40B4-BE49-F238E27FC236}">
                <a16:creationId xmlns:a16="http://schemas.microsoft.com/office/drawing/2014/main" id="{71392826-1467-4FC2-98E1-B873C44C0D0E}"/>
              </a:ext>
            </a:extLst>
          </p:cNvPr>
          <p:cNvSpPr/>
          <p:nvPr/>
        </p:nvSpPr>
        <p:spPr>
          <a:xfrm>
            <a:off x="738767" y="932791"/>
            <a:ext cx="2888343" cy="471575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dirty="0"/>
          </a:p>
        </p:txBody>
      </p:sp>
      <p:sp>
        <p:nvSpPr>
          <p:cNvPr id="6" name="Marcador de contenido 2">
            <a:extLst>
              <a:ext uri="{FF2B5EF4-FFF2-40B4-BE49-F238E27FC236}">
                <a16:creationId xmlns:a16="http://schemas.microsoft.com/office/drawing/2014/main" id="{44E47E3D-2FD9-4354-B3DD-97FCD7AD5143}"/>
              </a:ext>
            </a:extLst>
          </p:cNvPr>
          <p:cNvSpPr txBox="1">
            <a:spLocks/>
          </p:cNvSpPr>
          <p:nvPr/>
        </p:nvSpPr>
        <p:spPr>
          <a:xfrm>
            <a:off x="1034836" y="1130964"/>
            <a:ext cx="3078480" cy="535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000" b="1" dirty="0"/>
              <a:t>Turistas Nacionales </a:t>
            </a:r>
          </a:p>
        </p:txBody>
      </p:sp>
      <p:sp>
        <p:nvSpPr>
          <p:cNvPr id="8" name="Rectángulo 7">
            <a:extLst>
              <a:ext uri="{FF2B5EF4-FFF2-40B4-BE49-F238E27FC236}">
                <a16:creationId xmlns:a16="http://schemas.microsoft.com/office/drawing/2014/main" id="{9B5A91CA-B7D8-4012-A321-1D811620E570}"/>
              </a:ext>
            </a:extLst>
          </p:cNvPr>
          <p:cNvSpPr/>
          <p:nvPr/>
        </p:nvSpPr>
        <p:spPr>
          <a:xfrm>
            <a:off x="8775068" y="956639"/>
            <a:ext cx="3127218" cy="471575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dirty="0"/>
          </a:p>
        </p:txBody>
      </p:sp>
      <p:sp>
        <p:nvSpPr>
          <p:cNvPr id="9" name="Rectángulo 8">
            <a:extLst>
              <a:ext uri="{FF2B5EF4-FFF2-40B4-BE49-F238E27FC236}">
                <a16:creationId xmlns:a16="http://schemas.microsoft.com/office/drawing/2014/main" id="{E6DB0EFD-3D79-4BF8-8CAB-DEE9B80E6D44}"/>
              </a:ext>
            </a:extLst>
          </p:cNvPr>
          <p:cNvSpPr/>
          <p:nvPr/>
        </p:nvSpPr>
        <p:spPr>
          <a:xfrm>
            <a:off x="4680860" y="1011283"/>
            <a:ext cx="2888343" cy="471575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dirty="0"/>
          </a:p>
        </p:txBody>
      </p:sp>
      <p:sp>
        <p:nvSpPr>
          <p:cNvPr id="10" name="Marcador de contenido 2">
            <a:extLst>
              <a:ext uri="{FF2B5EF4-FFF2-40B4-BE49-F238E27FC236}">
                <a16:creationId xmlns:a16="http://schemas.microsoft.com/office/drawing/2014/main" id="{971539A2-6B26-4ADD-BD52-200749DC2589}"/>
              </a:ext>
            </a:extLst>
          </p:cNvPr>
          <p:cNvSpPr txBox="1">
            <a:spLocks/>
          </p:cNvSpPr>
          <p:nvPr/>
        </p:nvSpPr>
        <p:spPr>
          <a:xfrm>
            <a:off x="4798549" y="1034658"/>
            <a:ext cx="3078480" cy="535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000" b="1" dirty="0"/>
              <a:t>Turistas Extranjeros </a:t>
            </a:r>
          </a:p>
        </p:txBody>
      </p:sp>
      <p:sp>
        <p:nvSpPr>
          <p:cNvPr id="12" name="Marcador de contenido 2">
            <a:extLst>
              <a:ext uri="{FF2B5EF4-FFF2-40B4-BE49-F238E27FC236}">
                <a16:creationId xmlns:a16="http://schemas.microsoft.com/office/drawing/2014/main" id="{10525A1F-55DE-4F3D-B383-03AE9A15B0B0}"/>
              </a:ext>
            </a:extLst>
          </p:cNvPr>
          <p:cNvSpPr txBox="1">
            <a:spLocks/>
          </p:cNvSpPr>
          <p:nvPr/>
        </p:nvSpPr>
        <p:spPr>
          <a:xfrm>
            <a:off x="8851918" y="1011283"/>
            <a:ext cx="3078480" cy="53531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000" b="1" dirty="0"/>
              <a:t>Prestadores de los servicios turísticos  </a:t>
            </a:r>
          </a:p>
        </p:txBody>
      </p:sp>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AA248EC4-8949-4DCD-8630-341A02A1E2B4}"/>
                  </a:ext>
                </a:extLst>
              </p:cNvPr>
              <p:cNvSpPr/>
              <p:nvPr/>
            </p:nvSpPr>
            <p:spPr>
              <a:xfrm>
                <a:off x="1474718" y="1556826"/>
                <a:ext cx="1311578" cy="4833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z="1200" smtClean="0">
                          <a:latin typeface="Cambria Math" panose="02040503050406030204" pitchFamily="18" charset="0"/>
                        </a:rPr>
                        <m:t>Z</m:t>
                      </m:r>
                      <m:r>
                        <a:rPr lang="es-EC" sz="1200" i="0">
                          <a:latin typeface="Cambria Math" panose="02040503050406030204" pitchFamily="18" charset="0"/>
                        </a:rPr>
                        <m:t>=</m:t>
                      </m:r>
                      <m:f>
                        <m:fPr>
                          <m:ctrlPr>
                            <a:rPr lang="es-EC" sz="1200" i="1">
                              <a:latin typeface="Cambria Math" panose="02040503050406030204" pitchFamily="18" charset="0"/>
                            </a:rPr>
                          </m:ctrlPr>
                        </m:fPr>
                        <m:num>
                          <m:r>
                            <a:rPr lang="es-EC" sz="1200" i="0">
                              <a:latin typeface="Cambria Math" panose="02040503050406030204" pitchFamily="18" charset="0"/>
                            </a:rPr>
                            <m:t>0.84 − 0,8  </m:t>
                          </m:r>
                        </m:num>
                        <m:den>
                          <m:f>
                            <m:fPr>
                              <m:type m:val="lin"/>
                              <m:ctrlPr>
                                <a:rPr lang="es-EC" sz="1200" i="1">
                                  <a:latin typeface="Cambria Math" panose="02040503050406030204" pitchFamily="18" charset="0"/>
                                </a:rPr>
                              </m:ctrlPr>
                            </m:fPr>
                            <m:num>
                              <m:r>
                                <a:rPr lang="es-EC" sz="1200" i="0">
                                  <a:latin typeface="Cambria Math" panose="02040503050406030204" pitchFamily="18" charset="0"/>
                                </a:rPr>
                                <m:t>0.</m:t>
                              </m:r>
                              <m:r>
                                <a:rPr lang="es-EC" sz="1200" b="0" i="1" smtClean="0">
                                  <a:latin typeface="Cambria Math" panose="02040503050406030204" pitchFamily="18" charset="0"/>
                                </a:rPr>
                                <m:t>16</m:t>
                              </m:r>
                            </m:num>
                            <m:den>
                              <m:r>
                                <a:rPr lang="es-EC" sz="1200" i="0">
                                  <a:latin typeface="Cambria Math" panose="02040503050406030204" pitchFamily="18" charset="0"/>
                                </a:rPr>
                                <m:t>√</m:t>
                              </m:r>
                            </m:den>
                          </m:f>
                          <m:r>
                            <a:rPr lang="es-EC" sz="1200" b="0" i="0" smtClean="0">
                              <a:latin typeface="Cambria Math" panose="02040503050406030204" pitchFamily="18" charset="0"/>
                            </a:rPr>
                            <m:t>264</m:t>
                          </m:r>
                        </m:den>
                      </m:f>
                    </m:oMath>
                  </m:oMathPara>
                </a14:m>
                <a:endParaRPr lang="es-EC" sz="1200" dirty="0"/>
              </a:p>
            </p:txBody>
          </p:sp>
        </mc:Choice>
        <mc:Fallback xmlns="">
          <p:sp>
            <p:nvSpPr>
              <p:cNvPr id="13" name="Rectángulo 12">
                <a:extLst>
                  <a:ext uri="{FF2B5EF4-FFF2-40B4-BE49-F238E27FC236}">
                    <a16:creationId xmlns:a16="http://schemas.microsoft.com/office/drawing/2014/main" id="{AA248EC4-8949-4DCD-8630-341A02A1E2B4}"/>
                  </a:ext>
                </a:extLst>
              </p:cNvPr>
              <p:cNvSpPr>
                <a:spLocks noRot="1" noChangeAspect="1" noMove="1" noResize="1" noEditPoints="1" noAdjustHandles="1" noChangeArrowheads="1" noChangeShapeType="1" noTextEdit="1"/>
              </p:cNvSpPr>
              <p:nvPr/>
            </p:nvSpPr>
            <p:spPr>
              <a:xfrm>
                <a:off x="1474718" y="1556826"/>
                <a:ext cx="1311578" cy="483337"/>
              </a:xfrm>
              <a:prstGeom prst="rect">
                <a:avLst/>
              </a:prstGeom>
              <a:blipFill>
                <a:blip r:embed="rId2"/>
                <a:stretch>
                  <a:fillRect t="-8750" b="-85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5700E8A9-ED56-46F3-ADCC-AA9200ACB3C7}"/>
                  </a:ext>
                </a:extLst>
              </p:cNvPr>
              <p:cNvSpPr/>
              <p:nvPr/>
            </p:nvSpPr>
            <p:spPr>
              <a:xfrm>
                <a:off x="9514492" y="1597336"/>
                <a:ext cx="1311578" cy="4833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z="1200" smtClean="0">
                          <a:latin typeface="Cambria Math" panose="02040503050406030204" pitchFamily="18" charset="0"/>
                        </a:rPr>
                        <m:t>Z</m:t>
                      </m:r>
                      <m:r>
                        <a:rPr lang="es-EC" sz="1200" i="0">
                          <a:latin typeface="Cambria Math" panose="02040503050406030204" pitchFamily="18" charset="0"/>
                        </a:rPr>
                        <m:t>=</m:t>
                      </m:r>
                      <m:f>
                        <m:fPr>
                          <m:ctrlPr>
                            <a:rPr lang="es-EC" sz="1200" i="1">
                              <a:latin typeface="Cambria Math" panose="02040503050406030204" pitchFamily="18" charset="0"/>
                            </a:rPr>
                          </m:ctrlPr>
                        </m:fPr>
                        <m:num>
                          <m:r>
                            <a:rPr lang="es-EC" sz="1200" i="0">
                              <a:latin typeface="Cambria Math" panose="02040503050406030204" pitchFamily="18" charset="0"/>
                            </a:rPr>
                            <m:t>0.</m:t>
                          </m:r>
                          <m:r>
                            <a:rPr lang="es-EC" sz="1200" b="0" i="0" smtClean="0">
                              <a:latin typeface="Cambria Math" panose="02040503050406030204" pitchFamily="18" charset="0"/>
                            </a:rPr>
                            <m:t>93</m:t>
                          </m:r>
                          <m:r>
                            <a:rPr lang="es-EC" sz="1200" i="0">
                              <a:latin typeface="Cambria Math" panose="02040503050406030204" pitchFamily="18" charset="0"/>
                            </a:rPr>
                            <m:t> − 0,8  </m:t>
                          </m:r>
                        </m:num>
                        <m:den>
                          <m:f>
                            <m:fPr>
                              <m:type m:val="lin"/>
                              <m:ctrlPr>
                                <a:rPr lang="es-EC" sz="1200" i="1">
                                  <a:latin typeface="Cambria Math" panose="02040503050406030204" pitchFamily="18" charset="0"/>
                                </a:rPr>
                              </m:ctrlPr>
                            </m:fPr>
                            <m:num>
                              <m:r>
                                <a:rPr lang="es-EC" sz="1200" i="0">
                                  <a:latin typeface="Cambria Math" panose="02040503050406030204" pitchFamily="18" charset="0"/>
                                </a:rPr>
                                <m:t>0.0</m:t>
                              </m:r>
                              <m:r>
                                <a:rPr lang="es-EC" sz="1200" b="0" i="1" smtClean="0">
                                  <a:latin typeface="Cambria Math" panose="02040503050406030204" pitchFamily="18" charset="0"/>
                                </a:rPr>
                                <m:t>5</m:t>
                              </m:r>
                            </m:num>
                            <m:den>
                              <m:r>
                                <a:rPr lang="es-EC" sz="1200" i="0">
                                  <a:latin typeface="Cambria Math" panose="02040503050406030204" pitchFamily="18" charset="0"/>
                                </a:rPr>
                                <m:t>√</m:t>
                              </m:r>
                            </m:den>
                          </m:f>
                          <m:r>
                            <a:rPr lang="es-EC" sz="1200" b="0" i="0" smtClean="0">
                              <a:latin typeface="Cambria Math" panose="02040503050406030204" pitchFamily="18" charset="0"/>
                            </a:rPr>
                            <m:t>5</m:t>
                          </m:r>
                        </m:den>
                      </m:f>
                    </m:oMath>
                  </m:oMathPara>
                </a14:m>
                <a:endParaRPr lang="es-EC" sz="1200" dirty="0"/>
              </a:p>
            </p:txBody>
          </p:sp>
        </mc:Choice>
        <mc:Fallback xmlns="">
          <p:sp>
            <p:nvSpPr>
              <p:cNvPr id="14" name="Rectángulo 13">
                <a:extLst>
                  <a:ext uri="{FF2B5EF4-FFF2-40B4-BE49-F238E27FC236}">
                    <a16:creationId xmlns:a16="http://schemas.microsoft.com/office/drawing/2014/main" id="{5700E8A9-ED56-46F3-ADCC-AA9200ACB3C7}"/>
                  </a:ext>
                </a:extLst>
              </p:cNvPr>
              <p:cNvSpPr>
                <a:spLocks noRot="1" noChangeAspect="1" noMove="1" noResize="1" noEditPoints="1" noAdjustHandles="1" noChangeArrowheads="1" noChangeShapeType="1" noTextEdit="1"/>
              </p:cNvSpPr>
              <p:nvPr/>
            </p:nvSpPr>
            <p:spPr>
              <a:xfrm>
                <a:off x="9514492" y="1597336"/>
                <a:ext cx="1311578" cy="483337"/>
              </a:xfrm>
              <a:prstGeom prst="rect">
                <a:avLst/>
              </a:prstGeom>
              <a:blipFill>
                <a:blip r:embed="rId3"/>
                <a:stretch>
                  <a:fillRect t="-8861" r="-3256" b="-8734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8160812D-881B-4C0C-B6E2-65AFC6E366AD}"/>
                  </a:ext>
                </a:extLst>
              </p:cNvPr>
              <p:cNvSpPr/>
              <p:nvPr/>
            </p:nvSpPr>
            <p:spPr>
              <a:xfrm>
                <a:off x="5399185" y="1484402"/>
                <a:ext cx="1311578" cy="4833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z="1200" smtClean="0">
                          <a:latin typeface="Cambria Math" panose="02040503050406030204" pitchFamily="18" charset="0"/>
                        </a:rPr>
                        <m:t>Z</m:t>
                      </m:r>
                      <m:r>
                        <a:rPr lang="es-EC" sz="1200" i="0">
                          <a:latin typeface="Cambria Math" panose="02040503050406030204" pitchFamily="18" charset="0"/>
                        </a:rPr>
                        <m:t>=</m:t>
                      </m:r>
                      <m:f>
                        <m:fPr>
                          <m:ctrlPr>
                            <a:rPr lang="es-EC" sz="1200" i="1">
                              <a:latin typeface="Cambria Math" panose="02040503050406030204" pitchFamily="18" charset="0"/>
                            </a:rPr>
                          </m:ctrlPr>
                        </m:fPr>
                        <m:num>
                          <m:r>
                            <a:rPr lang="es-EC" sz="1200" i="0">
                              <a:latin typeface="Cambria Math" panose="02040503050406030204" pitchFamily="18" charset="0"/>
                            </a:rPr>
                            <m:t>0.90 − 0,8  </m:t>
                          </m:r>
                        </m:num>
                        <m:den>
                          <m:f>
                            <m:fPr>
                              <m:type m:val="lin"/>
                              <m:ctrlPr>
                                <a:rPr lang="es-EC" sz="1200" i="1">
                                  <a:latin typeface="Cambria Math" panose="02040503050406030204" pitchFamily="18" charset="0"/>
                                </a:rPr>
                              </m:ctrlPr>
                            </m:fPr>
                            <m:num>
                              <m:r>
                                <a:rPr lang="es-EC" sz="1200" i="0">
                                  <a:latin typeface="Cambria Math" panose="02040503050406030204" pitchFamily="18" charset="0"/>
                                </a:rPr>
                                <m:t>0.0</m:t>
                              </m:r>
                              <m:r>
                                <a:rPr lang="es-EC" sz="1200" b="0" i="1" smtClean="0">
                                  <a:latin typeface="Cambria Math" panose="02040503050406030204" pitchFamily="18" charset="0"/>
                                </a:rPr>
                                <m:t>9</m:t>
                              </m:r>
                            </m:num>
                            <m:den>
                              <m:r>
                                <a:rPr lang="es-EC" sz="1200" i="0">
                                  <a:latin typeface="Cambria Math" panose="02040503050406030204" pitchFamily="18" charset="0"/>
                                </a:rPr>
                                <m:t>√</m:t>
                              </m:r>
                            </m:den>
                          </m:f>
                          <m:r>
                            <a:rPr lang="es-EC" sz="1200" i="0">
                              <a:latin typeface="Cambria Math" panose="02040503050406030204" pitchFamily="18" charset="0"/>
                            </a:rPr>
                            <m:t>1</m:t>
                          </m:r>
                          <m:r>
                            <a:rPr lang="es-EC" sz="1200" b="0" i="1" smtClean="0">
                              <a:latin typeface="Cambria Math" panose="02040503050406030204" pitchFamily="18" charset="0"/>
                            </a:rPr>
                            <m:t>13</m:t>
                          </m:r>
                        </m:den>
                      </m:f>
                    </m:oMath>
                  </m:oMathPara>
                </a14:m>
                <a:endParaRPr lang="es-EC" sz="1200" dirty="0"/>
              </a:p>
            </p:txBody>
          </p:sp>
        </mc:Choice>
        <mc:Fallback xmlns="">
          <p:sp>
            <p:nvSpPr>
              <p:cNvPr id="15" name="Rectángulo 14">
                <a:extLst>
                  <a:ext uri="{FF2B5EF4-FFF2-40B4-BE49-F238E27FC236}">
                    <a16:creationId xmlns:a16="http://schemas.microsoft.com/office/drawing/2014/main" id="{8160812D-881B-4C0C-B6E2-65AFC6E366AD}"/>
                  </a:ext>
                </a:extLst>
              </p:cNvPr>
              <p:cNvSpPr>
                <a:spLocks noRot="1" noChangeAspect="1" noMove="1" noResize="1" noEditPoints="1" noAdjustHandles="1" noChangeArrowheads="1" noChangeShapeType="1" noTextEdit="1"/>
              </p:cNvSpPr>
              <p:nvPr/>
            </p:nvSpPr>
            <p:spPr>
              <a:xfrm>
                <a:off x="5399185" y="1484402"/>
                <a:ext cx="1311578" cy="483337"/>
              </a:xfrm>
              <a:prstGeom prst="rect">
                <a:avLst/>
              </a:prstGeom>
              <a:blipFill>
                <a:blip r:embed="rId4"/>
                <a:stretch>
                  <a:fillRect t="-8861" b="-87342"/>
                </a:stretch>
              </a:blipFill>
            </p:spPr>
            <p:txBody>
              <a:bodyPr/>
              <a:lstStyle/>
              <a:p>
                <a:r>
                  <a:rPr lang="es-EC">
                    <a:noFill/>
                  </a:rPr>
                  <a:t> </a:t>
                </a:r>
              </a:p>
            </p:txBody>
          </p:sp>
        </mc:Fallback>
      </mc:AlternateContent>
      <p:pic>
        <p:nvPicPr>
          <p:cNvPr id="17" name="Imagen 16">
            <a:extLst>
              <a:ext uri="{FF2B5EF4-FFF2-40B4-BE49-F238E27FC236}">
                <a16:creationId xmlns:a16="http://schemas.microsoft.com/office/drawing/2014/main" id="{F2EEC955-EB40-44BA-9B69-1EC61C3C339C}"/>
              </a:ext>
            </a:extLst>
          </p:cNvPr>
          <p:cNvPicPr/>
          <p:nvPr/>
        </p:nvPicPr>
        <p:blipFill>
          <a:blip r:embed="rId5">
            <a:extLst>
              <a:ext uri="{28A0092B-C50C-407E-A947-70E740481C1C}">
                <a14:useLocalDpi xmlns:a14="http://schemas.microsoft.com/office/drawing/2010/main" val="0"/>
              </a:ext>
            </a:extLst>
          </a:blip>
          <a:srcRect l="42081" t="28839" r="18282" b="16898"/>
          <a:stretch>
            <a:fillRect/>
          </a:stretch>
        </p:blipFill>
        <p:spPr bwMode="auto">
          <a:xfrm>
            <a:off x="724713" y="2088268"/>
            <a:ext cx="2888342" cy="2729570"/>
          </a:xfrm>
          <a:prstGeom prst="rect">
            <a:avLst/>
          </a:prstGeom>
          <a:noFill/>
          <a:ln>
            <a:noFill/>
          </a:ln>
        </p:spPr>
      </p:pic>
      <p:pic>
        <p:nvPicPr>
          <p:cNvPr id="18" name="Imagen 17">
            <a:extLst>
              <a:ext uri="{FF2B5EF4-FFF2-40B4-BE49-F238E27FC236}">
                <a16:creationId xmlns:a16="http://schemas.microsoft.com/office/drawing/2014/main" id="{3B9D4569-7E97-4C39-8738-E50AAFA88F17}"/>
              </a:ext>
            </a:extLst>
          </p:cNvPr>
          <p:cNvPicPr/>
          <p:nvPr/>
        </p:nvPicPr>
        <p:blipFill rotWithShape="1">
          <a:blip r:embed="rId6"/>
          <a:srcRect l="37590" t="41877" r="20053" b="34091"/>
          <a:stretch/>
        </p:blipFill>
        <p:spPr bwMode="auto">
          <a:xfrm>
            <a:off x="4680860" y="2088268"/>
            <a:ext cx="2888343" cy="2729570"/>
          </a:xfrm>
          <a:prstGeom prst="rect">
            <a:avLst/>
          </a:prstGeom>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98C2DD02-FBAC-4C7E-8F36-44CEE529BC4C}"/>
              </a:ext>
            </a:extLst>
          </p:cNvPr>
          <p:cNvPicPr/>
          <p:nvPr/>
        </p:nvPicPr>
        <p:blipFill rotWithShape="1">
          <a:blip r:embed="rId7"/>
          <a:srcRect l="38375" t="31713" r="18577" b="28867"/>
          <a:stretch/>
        </p:blipFill>
        <p:spPr bwMode="auto">
          <a:xfrm>
            <a:off x="8775068" y="2077360"/>
            <a:ext cx="3155329" cy="2729570"/>
          </a:xfrm>
          <a:prstGeom prst="rect">
            <a:avLst/>
          </a:prstGeom>
          <a:ln>
            <a:noFill/>
          </a:ln>
          <a:extLst>
            <a:ext uri="{53640926-AAD7-44D8-BBD7-CCE9431645EC}">
              <a14:shadowObscured xmlns:a14="http://schemas.microsoft.com/office/drawing/2010/main"/>
            </a:ext>
          </a:extLst>
        </p:spPr>
      </p:pic>
      <p:sp>
        <p:nvSpPr>
          <p:cNvPr id="21" name="Marcador de contenido 2">
            <a:extLst>
              <a:ext uri="{FF2B5EF4-FFF2-40B4-BE49-F238E27FC236}">
                <a16:creationId xmlns:a16="http://schemas.microsoft.com/office/drawing/2014/main" id="{CAF923F0-93CC-4AE5-9549-42DFF5EDBBB4}"/>
              </a:ext>
            </a:extLst>
          </p:cNvPr>
          <p:cNvSpPr txBox="1">
            <a:spLocks/>
          </p:cNvSpPr>
          <p:nvPr/>
        </p:nvSpPr>
        <p:spPr>
          <a:xfrm>
            <a:off x="2130507" y="5757595"/>
            <a:ext cx="8001159" cy="4722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000" dirty="0"/>
              <a:t> </a:t>
            </a:r>
            <a:r>
              <a:rPr lang="es-EC" sz="2000" b="1" dirty="0"/>
              <a:t>Reglas de decisión  </a:t>
            </a:r>
          </a:p>
        </p:txBody>
      </p:sp>
      <p:sp>
        <p:nvSpPr>
          <p:cNvPr id="22" name="CuadroTexto 21">
            <a:extLst>
              <a:ext uri="{FF2B5EF4-FFF2-40B4-BE49-F238E27FC236}">
                <a16:creationId xmlns:a16="http://schemas.microsoft.com/office/drawing/2014/main" id="{5A9AF44A-D8B2-4252-B528-190593E66A0F}"/>
              </a:ext>
            </a:extLst>
          </p:cNvPr>
          <p:cNvSpPr txBox="1"/>
          <p:nvPr/>
        </p:nvSpPr>
        <p:spPr>
          <a:xfrm>
            <a:off x="1360871" y="5958852"/>
            <a:ext cx="10427568" cy="923330"/>
          </a:xfrm>
          <a:prstGeom prst="rect">
            <a:avLst/>
          </a:prstGeom>
          <a:noFill/>
        </p:spPr>
        <p:txBody>
          <a:bodyPr wrap="square" rtlCol="0">
            <a:spAutoFit/>
          </a:bodyPr>
          <a:lstStyle/>
          <a:p>
            <a:pPr algn="ctr"/>
            <a:r>
              <a:rPr lang="es-EC" dirty="0"/>
              <a:t>Si en la comprobación de hipótesis se obtiene un número mayor al punto de corte, es decir, este valor entra en la zona crítica se rechaza la hipótesis nula; por ende, se acepta la hipótesis alterna. </a:t>
            </a:r>
          </a:p>
        </p:txBody>
      </p:sp>
      <p:sp>
        <p:nvSpPr>
          <p:cNvPr id="23" name="Rectángulo 22">
            <a:extLst>
              <a:ext uri="{FF2B5EF4-FFF2-40B4-BE49-F238E27FC236}">
                <a16:creationId xmlns:a16="http://schemas.microsoft.com/office/drawing/2014/main" id="{984CE1A7-C72C-4107-8B49-E39FF5AA834F}"/>
              </a:ext>
            </a:extLst>
          </p:cNvPr>
          <p:cNvSpPr/>
          <p:nvPr/>
        </p:nvSpPr>
        <p:spPr>
          <a:xfrm>
            <a:off x="1062814" y="4892491"/>
            <a:ext cx="3022524" cy="806696"/>
          </a:xfrm>
          <a:prstGeom prst="rect">
            <a:avLst/>
          </a:prstGeom>
        </p:spPr>
        <p:txBody>
          <a:bodyPr wrap="square">
            <a:spAutoFit/>
          </a:bodyPr>
          <a:lstStyle/>
          <a:p>
            <a:pPr indent="360680">
              <a:lnSpc>
                <a:spcPct val="150000"/>
              </a:lnSpc>
              <a:spcAft>
                <a:spcPts val="800"/>
              </a:spcAft>
            </a:pPr>
            <a:r>
              <a:rPr lang="es-ES" sz="1400" b="1" dirty="0">
                <a:latin typeface="Times New Roman" panose="02020603050405020304" pitchFamily="18" charset="0"/>
                <a:ea typeface="Calibri" panose="020F0502020204030204" pitchFamily="34" charset="0"/>
                <a:cs typeface="Times New Roman" panose="02020603050405020304" pitchFamily="18" charset="0"/>
              </a:rPr>
              <a:t>Z crítica = 1.645		</a:t>
            </a:r>
          </a:p>
          <a:p>
            <a:pPr indent="360680">
              <a:lnSpc>
                <a:spcPct val="150000"/>
              </a:lnSpc>
              <a:spcAft>
                <a:spcPts val="800"/>
              </a:spcAft>
            </a:pPr>
            <a:r>
              <a:rPr lang="es-ES" sz="1400" b="1" dirty="0">
                <a:latin typeface="Times New Roman" panose="02020603050405020304" pitchFamily="18" charset="0"/>
                <a:ea typeface="Calibri" panose="020F0502020204030204" pitchFamily="34" charset="0"/>
                <a:cs typeface="Times New Roman" panose="02020603050405020304" pitchFamily="18" charset="0"/>
              </a:rPr>
              <a:t>Z de prueba  = 4,06</a:t>
            </a:r>
            <a:endParaRPr lang="es-EC"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ángulo 23">
            <a:extLst>
              <a:ext uri="{FF2B5EF4-FFF2-40B4-BE49-F238E27FC236}">
                <a16:creationId xmlns:a16="http://schemas.microsoft.com/office/drawing/2014/main" id="{BBC2414F-8FF2-4DA4-97AC-0D58A53B3646}"/>
              </a:ext>
            </a:extLst>
          </p:cNvPr>
          <p:cNvSpPr/>
          <p:nvPr/>
        </p:nvSpPr>
        <p:spPr>
          <a:xfrm>
            <a:off x="9063973" y="4817838"/>
            <a:ext cx="3022524" cy="806696"/>
          </a:xfrm>
          <a:prstGeom prst="rect">
            <a:avLst/>
          </a:prstGeom>
        </p:spPr>
        <p:txBody>
          <a:bodyPr wrap="square">
            <a:spAutoFit/>
          </a:bodyPr>
          <a:lstStyle/>
          <a:p>
            <a:pPr indent="360680">
              <a:lnSpc>
                <a:spcPct val="150000"/>
              </a:lnSpc>
              <a:spcAft>
                <a:spcPts val="800"/>
              </a:spcAft>
            </a:pPr>
            <a:r>
              <a:rPr lang="es-ES" sz="1400" b="1" dirty="0">
                <a:latin typeface="Times New Roman" panose="02020603050405020304" pitchFamily="18" charset="0"/>
                <a:ea typeface="Calibri" panose="020F0502020204030204" pitchFamily="34" charset="0"/>
                <a:cs typeface="Times New Roman" panose="02020603050405020304" pitchFamily="18" charset="0"/>
              </a:rPr>
              <a:t>Z crítica = 2,132 		</a:t>
            </a:r>
          </a:p>
          <a:p>
            <a:pPr indent="360680">
              <a:lnSpc>
                <a:spcPct val="150000"/>
              </a:lnSpc>
              <a:spcAft>
                <a:spcPts val="800"/>
              </a:spcAft>
            </a:pPr>
            <a:r>
              <a:rPr lang="es-ES" sz="1400" b="1" dirty="0">
                <a:latin typeface="Times New Roman" panose="02020603050405020304" pitchFamily="18" charset="0"/>
                <a:ea typeface="Calibri" panose="020F0502020204030204" pitchFamily="34" charset="0"/>
                <a:cs typeface="Times New Roman" panose="02020603050405020304" pitchFamily="18" charset="0"/>
              </a:rPr>
              <a:t>Z de prueba  = 5,81</a:t>
            </a:r>
            <a:endParaRPr lang="es-EC"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ángulo 24">
            <a:extLst>
              <a:ext uri="{FF2B5EF4-FFF2-40B4-BE49-F238E27FC236}">
                <a16:creationId xmlns:a16="http://schemas.microsoft.com/office/drawing/2014/main" id="{3E39B235-DFCA-4CB8-B6CE-FC224EB36FE2}"/>
              </a:ext>
            </a:extLst>
          </p:cNvPr>
          <p:cNvSpPr/>
          <p:nvPr/>
        </p:nvSpPr>
        <p:spPr>
          <a:xfrm>
            <a:off x="4916510" y="4762162"/>
            <a:ext cx="3022524" cy="806696"/>
          </a:xfrm>
          <a:prstGeom prst="rect">
            <a:avLst/>
          </a:prstGeom>
        </p:spPr>
        <p:txBody>
          <a:bodyPr wrap="square">
            <a:spAutoFit/>
          </a:bodyPr>
          <a:lstStyle/>
          <a:p>
            <a:pPr indent="360680">
              <a:lnSpc>
                <a:spcPct val="150000"/>
              </a:lnSpc>
              <a:spcAft>
                <a:spcPts val="800"/>
              </a:spcAft>
            </a:pPr>
            <a:r>
              <a:rPr lang="es-ES" sz="1400" dirty="0">
                <a:latin typeface="Times New Roman" panose="02020603050405020304" pitchFamily="18" charset="0"/>
                <a:ea typeface="Calibri" panose="020F0502020204030204" pitchFamily="34" charset="0"/>
                <a:cs typeface="Times New Roman" panose="02020603050405020304" pitchFamily="18" charset="0"/>
              </a:rPr>
              <a:t>Z crítica = </a:t>
            </a:r>
            <a:r>
              <a:rPr lang="es-ES" sz="1400" b="1" dirty="0">
                <a:latin typeface="Times New Roman" panose="02020603050405020304" pitchFamily="18" charset="0"/>
                <a:ea typeface="Calibri" panose="020F0502020204030204" pitchFamily="34" charset="0"/>
                <a:cs typeface="Times New Roman" panose="02020603050405020304" pitchFamily="18" charset="0"/>
              </a:rPr>
              <a:t>1.645 		</a:t>
            </a:r>
          </a:p>
          <a:p>
            <a:pPr indent="360680">
              <a:lnSpc>
                <a:spcPct val="150000"/>
              </a:lnSpc>
              <a:spcAft>
                <a:spcPts val="800"/>
              </a:spcAft>
            </a:pPr>
            <a:r>
              <a:rPr lang="es-ES" sz="1400" b="1" dirty="0">
                <a:latin typeface="Times New Roman" panose="02020603050405020304" pitchFamily="18" charset="0"/>
                <a:ea typeface="Calibri" panose="020F0502020204030204" pitchFamily="34" charset="0"/>
                <a:cs typeface="Times New Roman" panose="02020603050405020304" pitchFamily="18" charset="0"/>
              </a:rPr>
              <a:t>Z de prueba</a:t>
            </a:r>
            <a:r>
              <a:rPr lang="es-ES" sz="1400" dirty="0">
                <a:latin typeface="Times New Roman" panose="02020603050405020304" pitchFamily="18" charset="0"/>
                <a:ea typeface="Calibri" panose="020F0502020204030204" pitchFamily="34" charset="0"/>
                <a:cs typeface="Times New Roman" panose="02020603050405020304" pitchFamily="18" charset="0"/>
              </a:rPr>
              <a:t>  = 11,81</a:t>
            </a: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002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9B8CD70-449B-403B-9BE5-31455A39C156}"/>
              </a:ext>
            </a:extLst>
          </p:cNvPr>
          <p:cNvSpPr/>
          <p:nvPr/>
        </p:nvSpPr>
        <p:spPr>
          <a:xfrm>
            <a:off x="198782" y="0"/>
            <a:ext cx="12218505" cy="646331"/>
          </a:xfrm>
          <a:prstGeom prst="rect">
            <a:avLst/>
          </a:prstGeom>
          <a:noFill/>
        </p:spPr>
        <p:txBody>
          <a:bodyPr wrap="square" lIns="91440" tIns="45720" rIns="91440" bIns="45720">
            <a:spAutoFit/>
          </a:bodyPr>
          <a:lstStyle/>
          <a:p>
            <a:pPr algn="ctr"/>
            <a:r>
              <a:rPr lang="es-ES_tradnl"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Demostración de Hipótesis   </a:t>
            </a:r>
          </a:p>
        </p:txBody>
      </p:sp>
      <p:sp>
        <p:nvSpPr>
          <p:cNvPr id="4" name="Rectángulo 3">
            <a:extLst>
              <a:ext uri="{FF2B5EF4-FFF2-40B4-BE49-F238E27FC236}">
                <a16:creationId xmlns:a16="http://schemas.microsoft.com/office/drawing/2014/main" id="{8B6996BF-85F2-46D3-BD30-57F845CC8C51}"/>
              </a:ext>
            </a:extLst>
          </p:cNvPr>
          <p:cNvSpPr/>
          <p:nvPr/>
        </p:nvSpPr>
        <p:spPr>
          <a:xfrm>
            <a:off x="397564" y="1040815"/>
            <a:ext cx="11820940" cy="16998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180340" algn="just">
              <a:lnSpc>
                <a:spcPct val="200000"/>
              </a:lnSpc>
              <a:spcAft>
                <a:spcPts val="800"/>
              </a:spcAft>
            </a:pPr>
            <a:r>
              <a:rPr lang="es-EC" sz="1600" dirty="0">
                <a:solidFill>
                  <a:srgbClr val="000000"/>
                </a:solidFill>
                <a:latin typeface="Times New Roman" panose="02020603050405020304" pitchFamily="18" charset="0"/>
                <a:ea typeface="Calibri" panose="020F0502020204030204" pitchFamily="34" charset="0"/>
              </a:rPr>
              <a:t>Se utiliza la tabla de chi-cuadrado para encontrar el valor crítico y la prueba de chi-cuadrado para encontrar valor p y los grados de libertad.</a:t>
            </a:r>
          </a:p>
          <a:p>
            <a:pPr algn="just">
              <a:lnSpc>
                <a:spcPct val="200000"/>
              </a:lnSpc>
              <a:spcAft>
                <a:spcPts val="800"/>
              </a:spcAft>
            </a:pPr>
            <a:r>
              <a:rPr lang="es-EC" sz="1600" dirty="0">
                <a:solidFill>
                  <a:srgbClr val="000000"/>
                </a:solidFill>
                <a:latin typeface="Times New Roman" panose="02020603050405020304" pitchFamily="18" charset="0"/>
                <a:ea typeface="Calibri" panose="020F0502020204030204" pitchFamily="34" charset="0"/>
              </a:rPr>
              <a:t>H0: La satisfacción del cliente tiene un efecto negativo en la intención de recomendar los servicios </a:t>
            </a:r>
          </a:p>
          <a:p>
            <a:pPr algn="just">
              <a:lnSpc>
                <a:spcPct val="200000"/>
              </a:lnSpc>
              <a:spcAft>
                <a:spcPts val="800"/>
              </a:spcAft>
            </a:pPr>
            <a:r>
              <a:rPr lang="es-EC" sz="1600" dirty="0">
                <a:solidFill>
                  <a:srgbClr val="000000"/>
                </a:solidFill>
                <a:latin typeface="Times New Roman" panose="02020603050405020304" pitchFamily="18" charset="0"/>
                <a:ea typeface="Calibri" panose="020F0502020204030204" pitchFamily="34" charset="0"/>
              </a:rPr>
              <a:t>H4: La satisfacción del cliente tiene un efecto positivo en la intención de recomendar los servicios</a:t>
            </a:r>
          </a:p>
        </p:txBody>
      </p:sp>
      <p:sp>
        <p:nvSpPr>
          <p:cNvPr id="6" name="Rectángulo 5">
            <a:extLst>
              <a:ext uri="{FF2B5EF4-FFF2-40B4-BE49-F238E27FC236}">
                <a16:creationId xmlns:a16="http://schemas.microsoft.com/office/drawing/2014/main" id="{CCEE44EF-74A7-44C9-8FE9-7697B73EEF86}"/>
              </a:ext>
            </a:extLst>
          </p:cNvPr>
          <p:cNvSpPr/>
          <p:nvPr/>
        </p:nvSpPr>
        <p:spPr>
          <a:xfrm>
            <a:off x="662609" y="3048248"/>
            <a:ext cx="4161182" cy="3331938"/>
          </a:xfrm>
          <a:prstGeom prst="rect">
            <a:avLst/>
          </a:prstGeom>
        </p:spPr>
        <p:txBody>
          <a:bodyPr wrap="square">
            <a:spAutoFit/>
          </a:bodyPr>
          <a:lstStyle/>
          <a:p>
            <a:pPr>
              <a:lnSpc>
                <a:spcPct val="200000"/>
              </a:lnSpc>
              <a:spcAft>
                <a:spcPts val="0"/>
              </a:spcAft>
            </a:pPr>
            <a:r>
              <a:rPr lang="es-EC" b="1" dirty="0">
                <a:solidFill>
                  <a:srgbClr val="000000"/>
                </a:solidFill>
                <a:latin typeface="Times New Roman" panose="02020603050405020304" pitchFamily="18" charset="0"/>
                <a:ea typeface="Calibri" panose="020F0502020204030204" pitchFamily="34" charset="0"/>
              </a:rPr>
              <a:t>Reglas de decisión </a:t>
            </a:r>
            <a:endParaRPr lang="es-EC" dirty="0">
              <a:solidFill>
                <a:srgbClr val="000000"/>
              </a:solidFill>
              <a:latin typeface="Times New Roman" panose="02020603050405020304" pitchFamily="18" charset="0"/>
              <a:ea typeface="Calibri" panose="020F0502020204030204" pitchFamily="34" charset="0"/>
            </a:endParaRPr>
          </a:p>
          <a:p>
            <a:pPr>
              <a:lnSpc>
                <a:spcPct val="200000"/>
              </a:lnSpc>
              <a:spcAft>
                <a:spcPts val="0"/>
              </a:spcAft>
            </a:pPr>
            <a:r>
              <a:rPr lang="es-EC" dirty="0">
                <a:solidFill>
                  <a:srgbClr val="000000"/>
                </a:solidFill>
                <a:latin typeface="Times New Roman" panose="02020603050405020304" pitchFamily="18" charset="0"/>
                <a:ea typeface="Calibri" panose="020F0502020204030204" pitchFamily="34" charset="0"/>
              </a:rPr>
              <a:t>Grados de libertad: 4</a:t>
            </a:r>
          </a:p>
          <a:p>
            <a:pPr>
              <a:lnSpc>
                <a:spcPct val="200000"/>
              </a:lnSpc>
              <a:spcAft>
                <a:spcPts val="0"/>
              </a:spcAft>
            </a:pPr>
            <a:r>
              <a:rPr lang="es-EC" dirty="0">
                <a:solidFill>
                  <a:srgbClr val="000000"/>
                </a:solidFill>
                <a:latin typeface="Times New Roman" panose="02020603050405020304" pitchFamily="18" charset="0"/>
                <a:ea typeface="Calibri" panose="020F0502020204030204" pitchFamily="34" charset="0"/>
              </a:rPr>
              <a:t>Nivel de significancia (α): 0,05</a:t>
            </a:r>
          </a:p>
          <a:p>
            <a:pPr>
              <a:lnSpc>
                <a:spcPct val="200000"/>
              </a:lnSpc>
              <a:spcAft>
                <a:spcPts val="0"/>
              </a:spcAft>
            </a:pPr>
            <a:r>
              <a:rPr lang="es-EC" dirty="0">
                <a:solidFill>
                  <a:srgbClr val="000000"/>
                </a:solidFill>
                <a:latin typeface="Times New Roman" panose="02020603050405020304" pitchFamily="18" charset="0"/>
                <a:ea typeface="Calibri" panose="020F0502020204030204" pitchFamily="34" charset="0"/>
              </a:rPr>
              <a:t>Valor crítico: 9,49 (véase anexo 3)</a:t>
            </a:r>
          </a:p>
          <a:p>
            <a:pPr>
              <a:lnSpc>
                <a:spcPct val="200000"/>
              </a:lnSpc>
              <a:spcAft>
                <a:spcPts val="0"/>
              </a:spcAft>
            </a:pPr>
            <a:r>
              <a:rPr lang="es-EC" dirty="0">
                <a:solidFill>
                  <a:srgbClr val="000000"/>
                </a:solidFill>
                <a:latin typeface="Times New Roman" panose="02020603050405020304" pitchFamily="18" charset="0"/>
                <a:ea typeface="Calibri" panose="020F0502020204030204" pitchFamily="34" charset="0"/>
              </a:rPr>
              <a:t>Valor p: 0,000</a:t>
            </a:r>
          </a:p>
          <a:p>
            <a:pPr>
              <a:lnSpc>
                <a:spcPct val="200000"/>
              </a:lnSpc>
              <a:spcAft>
                <a:spcPts val="0"/>
              </a:spcAft>
            </a:pPr>
            <a:r>
              <a:rPr lang="es-EC" dirty="0">
                <a:solidFill>
                  <a:srgbClr val="000000"/>
                </a:solidFill>
                <a:latin typeface="Times New Roman" panose="02020603050405020304" pitchFamily="18" charset="0"/>
                <a:ea typeface="Calibri" panose="020F0502020204030204" pitchFamily="34" charset="0"/>
              </a:rPr>
              <a:t>Chi-cuadrado (X^2) =26,303</a:t>
            </a:r>
          </a:p>
        </p:txBody>
      </p:sp>
      <p:sp>
        <p:nvSpPr>
          <p:cNvPr id="7" name="Rectángulo 6">
            <a:extLst>
              <a:ext uri="{FF2B5EF4-FFF2-40B4-BE49-F238E27FC236}">
                <a16:creationId xmlns:a16="http://schemas.microsoft.com/office/drawing/2014/main" id="{C567F4FB-F9D4-4207-A25B-C1E2D4A3CB2E}"/>
              </a:ext>
            </a:extLst>
          </p:cNvPr>
          <p:cNvSpPr/>
          <p:nvPr/>
        </p:nvSpPr>
        <p:spPr>
          <a:xfrm>
            <a:off x="4174435" y="3135123"/>
            <a:ext cx="8017565" cy="3331938"/>
          </a:xfrm>
          <a:prstGeom prst="rect">
            <a:avLst/>
          </a:prstGeom>
        </p:spPr>
        <p:txBody>
          <a:bodyPr wrap="square">
            <a:spAutoFit/>
          </a:bodyPr>
          <a:lstStyle/>
          <a:p>
            <a:pPr>
              <a:lnSpc>
                <a:spcPct val="200000"/>
              </a:lnSpc>
              <a:spcAft>
                <a:spcPts val="0"/>
              </a:spcAft>
            </a:pPr>
            <a:r>
              <a:rPr lang="es-EC" b="1" dirty="0">
                <a:solidFill>
                  <a:srgbClr val="000000"/>
                </a:solidFill>
                <a:latin typeface="Times New Roman" panose="02020603050405020304" pitchFamily="18" charset="0"/>
                <a:ea typeface="Calibri" panose="020F0502020204030204" pitchFamily="34" charset="0"/>
              </a:rPr>
              <a:t>Valor crítico</a:t>
            </a:r>
            <a:endParaRPr lang="es-EC" dirty="0">
              <a:solidFill>
                <a:srgbClr val="000000"/>
              </a:solidFill>
              <a:latin typeface="Times New Roman" panose="02020603050405020304" pitchFamily="18" charset="0"/>
              <a:ea typeface="Calibri" panose="020F0502020204030204" pitchFamily="34" charset="0"/>
            </a:endParaRPr>
          </a:p>
          <a:p>
            <a:pPr>
              <a:lnSpc>
                <a:spcPct val="200000"/>
              </a:lnSpc>
              <a:spcAft>
                <a:spcPts val="0"/>
              </a:spcAft>
            </a:pPr>
            <a:r>
              <a:rPr lang="es-EC" dirty="0">
                <a:solidFill>
                  <a:srgbClr val="000000"/>
                </a:solidFill>
                <a:latin typeface="Times New Roman" panose="02020603050405020304" pitchFamily="18" charset="0"/>
                <a:ea typeface="Calibri" panose="020F0502020204030204" pitchFamily="34" charset="0"/>
              </a:rPr>
              <a:t> Si X^2&gt; 9,49 se rechaza la hipótesis nula y se acepta la hipótesis alterna </a:t>
            </a:r>
          </a:p>
          <a:p>
            <a:pPr>
              <a:lnSpc>
                <a:spcPct val="200000"/>
              </a:lnSpc>
              <a:spcAft>
                <a:spcPts val="0"/>
              </a:spcAft>
            </a:pPr>
            <a:r>
              <a:rPr lang="es-EC" dirty="0">
                <a:solidFill>
                  <a:srgbClr val="000000"/>
                </a:solidFill>
                <a:latin typeface="Times New Roman" panose="02020603050405020304" pitchFamily="18" charset="0"/>
                <a:ea typeface="Calibri" panose="020F0502020204030204" pitchFamily="34" charset="0"/>
              </a:rPr>
              <a:t>Si X^2 ≤ 9,49 se acepta la hipótesis nula</a:t>
            </a:r>
          </a:p>
          <a:p>
            <a:pPr>
              <a:lnSpc>
                <a:spcPct val="200000"/>
              </a:lnSpc>
              <a:spcAft>
                <a:spcPts val="0"/>
              </a:spcAft>
            </a:pPr>
            <a:r>
              <a:rPr lang="es-EC" b="1" dirty="0">
                <a:solidFill>
                  <a:srgbClr val="000000"/>
                </a:solidFill>
                <a:latin typeface="Times New Roman" panose="02020603050405020304" pitchFamily="18" charset="0"/>
                <a:ea typeface="Calibri" panose="020F0502020204030204" pitchFamily="34" charset="0"/>
              </a:rPr>
              <a:t>Valor p</a:t>
            </a:r>
            <a:endParaRPr lang="es-EC" dirty="0">
              <a:solidFill>
                <a:srgbClr val="000000"/>
              </a:solidFill>
              <a:latin typeface="Times New Roman" panose="02020603050405020304" pitchFamily="18" charset="0"/>
              <a:ea typeface="Calibri" panose="020F0502020204030204" pitchFamily="34" charset="0"/>
            </a:endParaRPr>
          </a:p>
          <a:p>
            <a:pPr>
              <a:lnSpc>
                <a:spcPct val="200000"/>
              </a:lnSpc>
              <a:spcAft>
                <a:spcPts val="0"/>
              </a:spcAft>
            </a:pPr>
            <a:r>
              <a:rPr lang="es-EC" dirty="0">
                <a:solidFill>
                  <a:srgbClr val="000000"/>
                </a:solidFill>
                <a:latin typeface="Times New Roman" panose="02020603050405020304" pitchFamily="18" charset="0"/>
                <a:ea typeface="Calibri" panose="020F0502020204030204" pitchFamily="34" charset="0"/>
              </a:rPr>
              <a:t>Si valor p ≤ a se rechaza la hipótesis nula y se acepta la hipótesis alterna </a:t>
            </a:r>
          </a:p>
          <a:p>
            <a:pPr>
              <a:lnSpc>
                <a:spcPct val="200000"/>
              </a:lnSpc>
              <a:spcAft>
                <a:spcPts val="0"/>
              </a:spcAft>
            </a:pPr>
            <a:r>
              <a:rPr lang="es-EC" dirty="0">
                <a:solidFill>
                  <a:srgbClr val="000000"/>
                </a:solidFill>
                <a:latin typeface="Times New Roman" panose="02020603050405020304" pitchFamily="18" charset="0"/>
                <a:ea typeface="Calibri" panose="020F0502020204030204" pitchFamily="34" charset="0"/>
              </a:rPr>
              <a:t>Si valor p &gt; a se acepta la hipótesis nula </a:t>
            </a:r>
          </a:p>
        </p:txBody>
      </p:sp>
      <p:grpSp>
        <p:nvGrpSpPr>
          <p:cNvPr id="8" name="Grupo 7">
            <a:extLst>
              <a:ext uri="{FF2B5EF4-FFF2-40B4-BE49-F238E27FC236}">
                <a16:creationId xmlns:a16="http://schemas.microsoft.com/office/drawing/2014/main" id="{A26C239C-6D0B-4861-94FA-6703562931F4}"/>
              </a:ext>
            </a:extLst>
          </p:cNvPr>
          <p:cNvGrpSpPr/>
          <p:nvPr/>
        </p:nvGrpSpPr>
        <p:grpSpPr>
          <a:xfrm>
            <a:off x="8693426" y="4353877"/>
            <a:ext cx="3021496" cy="1136045"/>
            <a:chOff x="0" y="2200068"/>
            <a:chExt cx="2884730" cy="1145740"/>
          </a:xfrm>
          <a:solidFill>
            <a:schemeClr val="accent1">
              <a:lumMod val="40000"/>
              <a:lumOff val="60000"/>
            </a:schemeClr>
          </a:solidFill>
          <a:effectLst>
            <a:outerShdw blurRad="50800" dist="38100" dir="5400000" algn="t" rotWithShape="0">
              <a:prstClr val="black">
                <a:alpha val="40000"/>
              </a:prstClr>
            </a:outerShdw>
          </a:effectLst>
          <a:scene3d>
            <a:camera prst="orthographicFront"/>
            <a:lightRig rig="flat" dir="t"/>
          </a:scene3d>
        </p:grpSpPr>
        <p:sp>
          <p:nvSpPr>
            <p:cNvPr id="9" name="Rectángulo redondeado 10">
              <a:extLst>
                <a:ext uri="{FF2B5EF4-FFF2-40B4-BE49-F238E27FC236}">
                  <a16:creationId xmlns:a16="http://schemas.microsoft.com/office/drawing/2014/main" id="{B62422CE-29DC-4711-8FE1-A3398742C98F}"/>
                </a:ext>
              </a:extLst>
            </p:cNvPr>
            <p:cNvSpPr/>
            <p:nvPr/>
          </p:nvSpPr>
          <p:spPr>
            <a:xfrm>
              <a:off x="0" y="2247056"/>
              <a:ext cx="2786208" cy="1098752"/>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70449C33-4F0B-43B8-801F-EB113CCE9BA8}"/>
                    </a:ext>
                  </a:extLst>
                </p:cNvPr>
                <p:cNvSpPr/>
                <p:nvPr/>
              </p:nvSpPr>
              <p:spPr>
                <a:xfrm>
                  <a:off x="177112" y="2200068"/>
                  <a:ext cx="2707618" cy="1073818"/>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60960" tIns="60960" rIns="60960" bIns="60960" numCol="1" spcCol="1270" anchor="ctr" anchorCtr="0">
                  <a:noAutofit/>
                </a:bodyPr>
                <a:lstStyle/>
                <a:p>
                  <a:pPr lvl="0"/>
                  <a:r>
                    <a:rPr lang="es-EC" dirty="0"/>
                    <a:t>Según el análisis de chi-cuadrado se obtiene un valor de </a:t>
                  </a:r>
                  <a14:m>
                    <m:oMath xmlns:m="http://schemas.openxmlformats.org/officeDocument/2006/math">
                      <m:sSup>
                        <m:sSupPr>
                          <m:ctrlPr>
                            <a:rPr lang="es-EC" b="1" i="1">
                              <a:latin typeface="Cambria Math" panose="02040503050406030204" pitchFamily="18" charset="0"/>
                            </a:rPr>
                          </m:ctrlPr>
                        </m:sSupPr>
                        <m:e>
                          <m:r>
                            <a:rPr lang="es-ES" b="1" i="1">
                              <a:latin typeface="Cambria Math" panose="02040503050406030204" pitchFamily="18" charset="0"/>
                            </a:rPr>
                            <m:t>𝐗</m:t>
                          </m:r>
                        </m:e>
                        <m:sup>
                          <m:r>
                            <a:rPr lang="es-ES" b="1" i="1">
                              <a:latin typeface="Cambria Math" panose="02040503050406030204" pitchFamily="18" charset="0"/>
                            </a:rPr>
                            <m:t>𝟐</m:t>
                          </m:r>
                        </m:sup>
                      </m:sSup>
                      <m:r>
                        <a:rPr lang="es-ES" b="1" i="1">
                          <a:latin typeface="Cambria Math" panose="02040503050406030204" pitchFamily="18" charset="0"/>
                        </a:rPr>
                        <m:t> </m:t>
                      </m:r>
                    </m:oMath>
                  </a14:m>
                  <a:r>
                    <a:rPr lang="es-EC" dirty="0"/>
                    <a:t>26,303. </a:t>
                  </a:r>
                  <a:endParaRPr lang="es-EC" sz="1600" dirty="0"/>
                </a:p>
              </p:txBody>
            </p:sp>
          </mc:Choice>
          <mc:Fallback xmlns="">
            <p:sp>
              <p:nvSpPr>
                <p:cNvPr id="10" name="Rectángulo 9">
                  <a:extLst>
                    <a:ext uri="{FF2B5EF4-FFF2-40B4-BE49-F238E27FC236}">
                      <a16:creationId xmlns:a16="http://schemas.microsoft.com/office/drawing/2014/main" id="{70449C33-4F0B-43B8-801F-EB113CCE9BA8}"/>
                    </a:ext>
                  </a:extLst>
                </p:cNvPr>
                <p:cNvSpPr>
                  <a:spLocks noRot="1" noChangeAspect="1" noMove="1" noResize="1" noEditPoints="1" noAdjustHandles="1" noChangeArrowheads="1" noChangeShapeType="1" noTextEdit="1"/>
                </p:cNvSpPr>
                <p:nvPr/>
              </p:nvSpPr>
              <p:spPr>
                <a:xfrm>
                  <a:off x="177112" y="2200068"/>
                  <a:ext cx="2707618" cy="1073818"/>
                </a:xfrm>
                <a:prstGeom prst="rect">
                  <a:avLst/>
                </a:prstGeom>
                <a:blipFill>
                  <a:blip r:embed="rId2"/>
                  <a:stretch>
                    <a:fillRect/>
                  </a:stretch>
                </a:blipFill>
              </p:spPr>
              <p:txBody>
                <a:bodyPr/>
                <a:lstStyle/>
                <a:p>
                  <a:r>
                    <a:rPr lang="es-EC">
                      <a:noFill/>
                    </a:rPr>
                    <a:t> </a:t>
                  </a:r>
                </a:p>
              </p:txBody>
            </p:sp>
          </mc:Fallback>
        </mc:AlternateContent>
      </p:grpSp>
    </p:spTree>
    <p:extLst>
      <p:ext uri="{BB962C8B-B14F-4D97-AF65-F5344CB8AC3E}">
        <p14:creationId xmlns:p14="http://schemas.microsoft.com/office/powerpoint/2010/main" val="373340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1969A5B-C637-4E5D-9DC5-27C90317B7A9}"/>
              </a:ext>
            </a:extLst>
          </p:cNvPr>
          <p:cNvSpPr/>
          <p:nvPr/>
        </p:nvSpPr>
        <p:spPr>
          <a:xfrm>
            <a:off x="198782" y="0"/>
            <a:ext cx="12218505" cy="646331"/>
          </a:xfrm>
          <a:prstGeom prst="rect">
            <a:avLst/>
          </a:prstGeom>
          <a:noFill/>
        </p:spPr>
        <p:txBody>
          <a:bodyPr wrap="square" lIns="91440" tIns="45720" rIns="91440" bIns="45720">
            <a:spAutoFit/>
          </a:bodyPr>
          <a:lstStyle/>
          <a:p>
            <a:pPr algn="ctr"/>
            <a:r>
              <a:rPr lang="es-ES_tradnl"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Discusión    </a:t>
            </a:r>
          </a:p>
        </p:txBody>
      </p:sp>
      <p:sp>
        <p:nvSpPr>
          <p:cNvPr id="3" name="CuadroTexto 2">
            <a:extLst>
              <a:ext uri="{FF2B5EF4-FFF2-40B4-BE49-F238E27FC236}">
                <a16:creationId xmlns:a16="http://schemas.microsoft.com/office/drawing/2014/main" id="{564D506A-718D-4C93-B7DE-1AC0AD2931DA}"/>
              </a:ext>
            </a:extLst>
          </p:cNvPr>
          <p:cNvSpPr txBox="1"/>
          <p:nvPr/>
        </p:nvSpPr>
        <p:spPr>
          <a:xfrm>
            <a:off x="2054086" y="1965643"/>
            <a:ext cx="2425148" cy="369332"/>
          </a:xfrm>
          <a:prstGeom prst="rect">
            <a:avLst/>
          </a:prstGeom>
          <a:noFill/>
        </p:spPr>
        <p:txBody>
          <a:bodyPr wrap="square" rtlCol="0">
            <a:spAutoFit/>
          </a:bodyPr>
          <a:lstStyle/>
          <a:p>
            <a:r>
              <a:rPr lang="es-EC" dirty="0"/>
              <a:t>Turistas Nacionales</a:t>
            </a:r>
          </a:p>
        </p:txBody>
      </p:sp>
      <p:sp>
        <p:nvSpPr>
          <p:cNvPr id="7" name="CuadroTexto 6">
            <a:extLst>
              <a:ext uri="{FF2B5EF4-FFF2-40B4-BE49-F238E27FC236}">
                <a16:creationId xmlns:a16="http://schemas.microsoft.com/office/drawing/2014/main" id="{02998E36-D8F5-47AE-9D38-2C5D54826ED1}"/>
              </a:ext>
            </a:extLst>
          </p:cNvPr>
          <p:cNvSpPr txBox="1"/>
          <p:nvPr/>
        </p:nvSpPr>
        <p:spPr>
          <a:xfrm>
            <a:off x="2054086" y="3654287"/>
            <a:ext cx="2425148" cy="369332"/>
          </a:xfrm>
          <a:prstGeom prst="rect">
            <a:avLst/>
          </a:prstGeom>
          <a:noFill/>
        </p:spPr>
        <p:txBody>
          <a:bodyPr wrap="square" rtlCol="0">
            <a:spAutoFit/>
          </a:bodyPr>
          <a:lstStyle/>
          <a:p>
            <a:r>
              <a:rPr lang="es-EC" dirty="0"/>
              <a:t>Turistas Extranjeros </a:t>
            </a:r>
          </a:p>
        </p:txBody>
      </p:sp>
      <p:sp>
        <p:nvSpPr>
          <p:cNvPr id="8" name="CuadroTexto 7">
            <a:extLst>
              <a:ext uri="{FF2B5EF4-FFF2-40B4-BE49-F238E27FC236}">
                <a16:creationId xmlns:a16="http://schemas.microsoft.com/office/drawing/2014/main" id="{2CF04C9E-8B34-4F41-A8FF-AC2D3640F85C}"/>
              </a:ext>
            </a:extLst>
          </p:cNvPr>
          <p:cNvSpPr txBox="1"/>
          <p:nvPr/>
        </p:nvSpPr>
        <p:spPr>
          <a:xfrm>
            <a:off x="1948069" y="5342931"/>
            <a:ext cx="2425148" cy="646331"/>
          </a:xfrm>
          <a:prstGeom prst="rect">
            <a:avLst/>
          </a:prstGeom>
          <a:noFill/>
        </p:spPr>
        <p:txBody>
          <a:bodyPr wrap="square" rtlCol="0">
            <a:spAutoFit/>
          </a:bodyPr>
          <a:lstStyle/>
          <a:p>
            <a:r>
              <a:rPr lang="es-EC" dirty="0"/>
              <a:t>Prestadores de los servicios turísticos </a:t>
            </a:r>
          </a:p>
        </p:txBody>
      </p:sp>
      <p:sp>
        <p:nvSpPr>
          <p:cNvPr id="4" name="Abrir llave 3">
            <a:extLst>
              <a:ext uri="{FF2B5EF4-FFF2-40B4-BE49-F238E27FC236}">
                <a16:creationId xmlns:a16="http://schemas.microsoft.com/office/drawing/2014/main" id="{F522EBCD-3BD9-44E1-8565-53BFB5DF8E0F}"/>
              </a:ext>
            </a:extLst>
          </p:cNvPr>
          <p:cNvSpPr/>
          <p:nvPr/>
        </p:nvSpPr>
        <p:spPr>
          <a:xfrm>
            <a:off x="4678018" y="1285461"/>
            <a:ext cx="622852" cy="50490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CuadroTexto 8">
            <a:extLst>
              <a:ext uri="{FF2B5EF4-FFF2-40B4-BE49-F238E27FC236}">
                <a16:creationId xmlns:a16="http://schemas.microsoft.com/office/drawing/2014/main" id="{D63892E3-8DF4-4465-B4B8-425D498D77F8}"/>
              </a:ext>
            </a:extLst>
          </p:cNvPr>
          <p:cNvSpPr txBox="1"/>
          <p:nvPr/>
        </p:nvSpPr>
        <p:spPr>
          <a:xfrm>
            <a:off x="7315200" y="1503977"/>
            <a:ext cx="1696278" cy="646331"/>
          </a:xfrm>
          <a:prstGeom prst="rect">
            <a:avLst/>
          </a:prstGeom>
          <a:noFill/>
        </p:spPr>
        <p:txBody>
          <a:bodyPr wrap="square" rtlCol="0">
            <a:spAutoFit/>
          </a:bodyPr>
          <a:lstStyle/>
          <a:p>
            <a:r>
              <a:rPr lang="es-EC" dirty="0"/>
              <a:t>Elementos Tangibles</a:t>
            </a:r>
          </a:p>
        </p:txBody>
      </p:sp>
      <p:sp>
        <p:nvSpPr>
          <p:cNvPr id="10" name="CuadroTexto 9">
            <a:extLst>
              <a:ext uri="{FF2B5EF4-FFF2-40B4-BE49-F238E27FC236}">
                <a16:creationId xmlns:a16="http://schemas.microsoft.com/office/drawing/2014/main" id="{C97D7DF7-1D23-446E-B308-5E4E67FAD1C0}"/>
              </a:ext>
            </a:extLst>
          </p:cNvPr>
          <p:cNvSpPr txBox="1"/>
          <p:nvPr/>
        </p:nvSpPr>
        <p:spPr>
          <a:xfrm>
            <a:off x="8806070" y="3174975"/>
            <a:ext cx="1696278" cy="369332"/>
          </a:xfrm>
          <a:prstGeom prst="rect">
            <a:avLst/>
          </a:prstGeom>
          <a:noFill/>
        </p:spPr>
        <p:txBody>
          <a:bodyPr wrap="square" rtlCol="0">
            <a:spAutoFit/>
          </a:bodyPr>
          <a:lstStyle/>
          <a:p>
            <a:r>
              <a:rPr lang="es-EC" dirty="0"/>
              <a:t>Seguridad</a:t>
            </a:r>
          </a:p>
        </p:txBody>
      </p:sp>
      <p:sp>
        <p:nvSpPr>
          <p:cNvPr id="11" name="CuadroTexto 10">
            <a:extLst>
              <a:ext uri="{FF2B5EF4-FFF2-40B4-BE49-F238E27FC236}">
                <a16:creationId xmlns:a16="http://schemas.microsoft.com/office/drawing/2014/main" id="{85CCD57B-7906-4CF9-9BBF-0E2783341839}"/>
              </a:ext>
            </a:extLst>
          </p:cNvPr>
          <p:cNvSpPr txBox="1"/>
          <p:nvPr/>
        </p:nvSpPr>
        <p:spPr>
          <a:xfrm>
            <a:off x="5804451" y="3145050"/>
            <a:ext cx="1696278" cy="369332"/>
          </a:xfrm>
          <a:prstGeom prst="rect">
            <a:avLst/>
          </a:prstGeom>
          <a:noFill/>
        </p:spPr>
        <p:txBody>
          <a:bodyPr wrap="square" rtlCol="0">
            <a:spAutoFit/>
          </a:bodyPr>
          <a:lstStyle/>
          <a:p>
            <a:r>
              <a:rPr lang="es-EC" dirty="0"/>
              <a:t>Fiabilidad</a:t>
            </a:r>
          </a:p>
        </p:txBody>
      </p:sp>
      <p:sp>
        <p:nvSpPr>
          <p:cNvPr id="12" name="CuadroTexto 11">
            <a:extLst>
              <a:ext uri="{FF2B5EF4-FFF2-40B4-BE49-F238E27FC236}">
                <a16:creationId xmlns:a16="http://schemas.microsoft.com/office/drawing/2014/main" id="{3FE98407-C2DA-4AD6-8FE4-6A66E3839CAD}"/>
              </a:ext>
            </a:extLst>
          </p:cNvPr>
          <p:cNvSpPr txBox="1"/>
          <p:nvPr/>
        </p:nvSpPr>
        <p:spPr>
          <a:xfrm>
            <a:off x="5804451" y="4885083"/>
            <a:ext cx="1696278" cy="646331"/>
          </a:xfrm>
          <a:prstGeom prst="rect">
            <a:avLst/>
          </a:prstGeom>
          <a:noFill/>
        </p:spPr>
        <p:txBody>
          <a:bodyPr wrap="square" rtlCol="0">
            <a:spAutoFit/>
          </a:bodyPr>
          <a:lstStyle/>
          <a:p>
            <a:r>
              <a:rPr lang="es-EC" dirty="0"/>
              <a:t>Capacidad de respuesta</a:t>
            </a:r>
          </a:p>
        </p:txBody>
      </p:sp>
      <p:sp>
        <p:nvSpPr>
          <p:cNvPr id="13" name="CuadroTexto 12">
            <a:extLst>
              <a:ext uri="{FF2B5EF4-FFF2-40B4-BE49-F238E27FC236}">
                <a16:creationId xmlns:a16="http://schemas.microsoft.com/office/drawing/2014/main" id="{329E1649-D129-415C-91F7-F43C2AD05E7B}"/>
              </a:ext>
            </a:extLst>
          </p:cNvPr>
          <p:cNvSpPr txBox="1"/>
          <p:nvPr/>
        </p:nvSpPr>
        <p:spPr>
          <a:xfrm>
            <a:off x="8554278" y="4984691"/>
            <a:ext cx="1696278" cy="369332"/>
          </a:xfrm>
          <a:prstGeom prst="rect">
            <a:avLst/>
          </a:prstGeom>
          <a:noFill/>
        </p:spPr>
        <p:txBody>
          <a:bodyPr wrap="square" rtlCol="0">
            <a:spAutoFit/>
          </a:bodyPr>
          <a:lstStyle/>
          <a:p>
            <a:r>
              <a:rPr lang="es-EC" dirty="0"/>
              <a:t>Empatía</a:t>
            </a:r>
          </a:p>
        </p:txBody>
      </p:sp>
    </p:spTree>
    <p:extLst>
      <p:ext uri="{BB962C8B-B14F-4D97-AF65-F5344CB8AC3E}">
        <p14:creationId xmlns:p14="http://schemas.microsoft.com/office/powerpoint/2010/main" val="136322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854E24F-4E9C-4E02-9972-F01C259E2EF7}"/>
              </a:ext>
            </a:extLst>
          </p:cNvPr>
          <p:cNvSpPr/>
          <p:nvPr/>
        </p:nvSpPr>
        <p:spPr>
          <a:xfrm>
            <a:off x="2017835" y="385526"/>
            <a:ext cx="9026940" cy="830997"/>
          </a:xfrm>
          <a:prstGeom prst="rect">
            <a:avLst/>
          </a:prstGeom>
          <a:noFill/>
        </p:spPr>
        <p:txBody>
          <a:bodyPr wrap="square" lIns="91440" tIns="45720" rIns="91440" bIns="45720">
            <a:spAutoFit/>
          </a:bodyPr>
          <a:lstStyle/>
          <a:p>
            <a:pPr algn="ctr"/>
            <a:r>
              <a:rPr lang="es-ES_tradnl"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Importancia del problema</a:t>
            </a:r>
          </a:p>
        </p:txBody>
      </p:sp>
      <p:pic>
        <p:nvPicPr>
          <p:cNvPr id="1026" name="Picture 2" descr="Resultado de imagen para agua blanca manabi logo">
            <a:extLst>
              <a:ext uri="{FF2B5EF4-FFF2-40B4-BE49-F238E27FC236}">
                <a16:creationId xmlns:a16="http://schemas.microsoft.com/office/drawing/2014/main" id="{DC5AD44B-509E-4A6C-AD78-480FA3AA0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354" y="1345890"/>
            <a:ext cx="2588457" cy="2312268"/>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a la derecha 2">
            <a:extLst>
              <a:ext uri="{FF2B5EF4-FFF2-40B4-BE49-F238E27FC236}">
                <a16:creationId xmlns:a16="http://schemas.microsoft.com/office/drawing/2014/main" id="{FBEC0081-A85F-4424-BADA-45C712A8F603}"/>
              </a:ext>
            </a:extLst>
          </p:cNvPr>
          <p:cNvSpPr/>
          <p:nvPr/>
        </p:nvSpPr>
        <p:spPr>
          <a:xfrm>
            <a:off x="3446585" y="2123955"/>
            <a:ext cx="1406769" cy="75613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5" name="CuadroTexto 4">
            <a:extLst>
              <a:ext uri="{FF2B5EF4-FFF2-40B4-BE49-F238E27FC236}">
                <a16:creationId xmlns:a16="http://schemas.microsoft.com/office/drawing/2014/main" id="{9E4A40FF-6789-4DF8-9692-390E5B6CE59F}"/>
              </a:ext>
            </a:extLst>
          </p:cNvPr>
          <p:cNvSpPr txBox="1"/>
          <p:nvPr/>
        </p:nvSpPr>
        <p:spPr>
          <a:xfrm>
            <a:off x="2264899" y="3677858"/>
            <a:ext cx="4375052" cy="369332"/>
          </a:xfrm>
          <a:prstGeom prst="rect">
            <a:avLst/>
          </a:prstGeom>
          <a:noFill/>
        </p:spPr>
        <p:txBody>
          <a:bodyPr wrap="square" rtlCol="0">
            <a:spAutoFit/>
          </a:bodyPr>
          <a:lstStyle/>
          <a:p>
            <a:r>
              <a:rPr lang="es-EC" b="1" dirty="0"/>
              <a:t>IMPORTANTE ATRACTIVO TURÍSTICO </a:t>
            </a:r>
          </a:p>
        </p:txBody>
      </p:sp>
      <p:sp>
        <p:nvSpPr>
          <p:cNvPr id="8" name="Flecha: a la derecha 7">
            <a:extLst>
              <a:ext uri="{FF2B5EF4-FFF2-40B4-BE49-F238E27FC236}">
                <a16:creationId xmlns:a16="http://schemas.microsoft.com/office/drawing/2014/main" id="{940DA071-2CE8-46E5-9CF9-0226FD639617}"/>
              </a:ext>
            </a:extLst>
          </p:cNvPr>
          <p:cNvSpPr/>
          <p:nvPr/>
        </p:nvSpPr>
        <p:spPr>
          <a:xfrm>
            <a:off x="7441811" y="2123955"/>
            <a:ext cx="1406769" cy="75613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pic>
        <p:nvPicPr>
          <p:cNvPr id="1030" name="Picture 6" descr="Resultado de imagen para agua blanca manabi ecuador">
            <a:extLst>
              <a:ext uri="{FF2B5EF4-FFF2-40B4-BE49-F238E27FC236}">
                <a16:creationId xmlns:a16="http://schemas.microsoft.com/office/drawing/2014/main" id="{70FF2B21-6977-41ED-AAB5-7AA322D0D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618" y="1209988"/>
            <a:ext cx="2886049" cy="24678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turista  EN AGUA BLANCA">
            <a:extLst>
              <a:ext uri="{FF2B5EF4-FFF2-40B4-BE49-F238E27FC236}">
                <a16:creationId xmlns:a16="http://schemas.microsoft.com/office/drawing/2014/main" id="{A2D7067F-CACD-44FA-9F53-93C31477FA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9931" y="4117162"/>
            <a:ext cx="1887337" cy="1280881"/>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456C4CE-5701-49F0-A6B7-0807C7B06B73}"/>
              </a:ext>
            </a:extLst>
          </p:cNvPr>
          <p:cNvSpPr txBox="1"/>
          <p:nvPr/>
        </p:nvSpPr>
        <p:spPr>
          <a:xfrm>
            <a:off x="478302" y="6329712"/>
            <a:ext cx="4375052" cy="369332"/>
          </a:xfrm>
          <a:prstGeom prst="rect">
            <a:avLst/>
          </a:prstGeom>
          <a:noFill/>
        </p:spPr>
        <p:txBody>
          <a:bodyPr wrap="square" rtlCol="0">
            <a:spAutoFit/>
          </a:bodyPr>
          <a:lstStyle/>
          <a:p>
            <a:pPr algn="ctr"/>
            <a:r>
              <a:rPr lang="es-EC" b="1" dirty="0"/>
              <a:t>NECESIDAD DE EVALUAR  </a:t>
            </a:r>
          </a:p>
        </p:txBody>
      </p:sp>
      <p:sp>
        <p:nvSpPr>
          <p:cNvPr id="6" name="Abrir llave 5">
            <a:extLst>
              <a:ext uri="{FF2B5EF4-FFF2-40B4-BE49-F238E27FC236}">
                <a16:creationId xmlns:a16="http://schemas.microsoft.com/office/drawing/2014/main" id="{3576B794-6C3A-4D3F-A403-7BCCB86D230C}"/>
              </a:ext>
            </a:extLst>
          </p:cNvPr>
          <p:cNvSpPr/>
          <p:nvPr/>
        </p:nvSpPr>
        <p:spPr>
          <a:xfrm>
            <a:off x="4048063" y="4182768"/>
            <a:ext cx="897986" cy="2617257"/>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ln w="57150">
                <a:solidFill>
                  <a:schemeClr val="tx1"/>
                </a:solidFill>
              </a:ln>
            </a:endParaRPr>
          </a:p>
        </p:txBody>
      </p:sp>
      <p:sp>
        <p:nvSpPr>
          <p:cNvPr id="14" name="CuadroTexto 13">
            <a:extLst>
              <a:ext uri="{FF2B5EF4-FFF2-40B4-BE49-F238E27FC236}">
                <a16:creationId xmlns:a16="http://schemas.microsoft.com/office/drawing/2014/main" id="{69FE942B-7866-44C8-8112-8577685EC092}"/>
              </a:ext>
            </a:extLst>
          </p:cNvPr>
          <p:cNvSpPr txBox="1"/>
          <p:nvPr/>
        </p:nvSpPr>
        <p:spPr>
          <a:xfrm>
            <a:off x="6096000" y="5876052"/>
            <a:ext cx="4375052" cy="369332"/>
          </a:xfrm>
          <a:prstGeom prst="rect">
            <a:avLst/>
          </a:prstGeom>
          <a:noFill/>
        </p:spPr>
        <p:txBody>
          <a:bodyPr wrap="square" rtlCol="0">
            <a:spAutoFit/>
          </a:bodyPr>
          <a:lstStyle/>
          <a:p>
            <a:pPr algn="ctr"/>
            <a:r>
              <a:rPr lang="es-EC" b="1" dirty="0"/>
              <a:t>SERVICIOS TURÍSTICOS  </a:t>
            </a:r>
          </a:p>
        </p:txBody>
      </p:sp>
      <p:sp>
        <p:nvSpPr>
          <p:cNvPr id="7" name="AutoShape 10" descr="Resultado de imagen para calidad turistica  ECUADOR">
            <a:extLst>
              <a:ext uri="{FF2B5EF4-FFF2-40B4-BE49-F238E27FC236}">
                <a16:creationId xmlns:a16="http://schemas.microsoft.com/office/drawing/2014/main" id="{D9D44FF3-F728-4BC8-9C76-E70A3119959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8" name="Picture 14" descr="Resultado de imagen para calidad turistica  ECUADOR">
            <a:extLst>
              <a:ext uri="{FF2B5EF4-FFF2-40B4-BE49-F238E27FC236}">
                <a16:creationId xmlns:a16="http://schemas.microsoft.com/office/drawing/2014/main" id="{C10D16E7-0214-4672-B644-CB7386CF318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425" t="22975" r="23477" b="1445"/>
          <a:stretch/>
        </p:blipFill>
        <p:spPr bwMode="auto">
          <a:xfrm>
            <a:off x="1598942" y="4436223"/>
            <a:ext cx="2063432" cy="186651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sultado de imagen para AGUA BLANCA MUSEO">
            <a:extLst>
              <a:ext uri="{FF2B5EF4-FFF2-40B4-BE49-F238E27FC236}">
                <a16:creationId xmlns:a16="http://schemas.microsoft.com/office/drawing/2014/main" id="{09D21198-D522-4A79-94F2-F3928ABDFE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5953" y="4146900"/>
            <a:ext cx="1781735" cy="136635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sultado de imagen para AGUA BLANCA RESTAURANTE COMUNITARIO">
            <a:extLst>
              <a:ext uri="{FF2B5EF4-FFF2-40B4-BE49-F238E27FC236}">
                <a16:creationId xmlns:a16="http://schemas.microsoft.com/office/drawing/2014/main" id="{41B19663-80F3-4AE4-B586-87A3DBC3E3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085" y="1345890"/>
            <a:ext cx="2857500" cy="233196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esultado de imagen para AGUA BLANCA RESTAURANTE COMUNITARIO">
            <a:extLst>
              <a:ext uri="{FF2B5EF4-FFF2-40B4-BE49-F238E27FC236}">
                <a16:creationId xmlns:a16="http://schemas.microsoft.com/office/drawing/2014/main" id="{0ED6B5DD-A372-4902-8946-50C06D8240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27517" y="4171258"/>
            <a:ext cx="2131082" cy="123161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sultado de imagen para AGUA BLANCA RESTAURANTE COMUNITARIO">
            <a:extLst>
              <a:ext uri="{FF2B5EF4-FFF2-40B4-BE49-F238E27FC236}">
                <a16:creationId xmlns:a16="http://schemas.microsoft.com/office/drawing/2014/main" id="{A76FEA22-5AE5-46CB-9A77-C1F4FAED299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53864" y="5684134"/>
            <a:ext cx="1779469" cy="111338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GastronomÃ­a Ancestral en la Comunidad Agua Blanca">
            <a:extLst>
              <a:ext uri="{FF2B5EF4-FFF2-40B4-BE49-F238E27FC236}">
                <a16:creationId xmlns:a16="http://schemas.microsoft.com/office/drawing/2014/main" id="{AA6B3996-5E91-49BF-9100-812A28496E3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03381" y="5576893"/>
            <a:ext cx="2054217" cy="1113386"/>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CDC24209-A184-46E4-90D7-C6C18D5C88EE}"/>
              </a:ext>
            </a:extLst>
          </p:cNvPr>
          <p:cNvSpPr txBox="1"/>
          <p:nvPr/>
        </p:nvSpPr>
        <p:spPr>
          <a:xfrm>
            <a:off x="8666878" y="3642811"/>
            <a:ext cx="4375052" cy="369332"/>
          </a:xfrm>
          <a:prstGeom prst="rect">
            <a:avLst/>
          </a:prstGeom>
          <a:noFill/>
        </p:spPr>
        <p:txBody>
          <a:bodyPr wrap="square" rtlCol="0">
            <a:spAutoFit/>
          </a:bodyPr>
          <a:lstStyle/>
          <a:p>
            <a:r>
              <a:rPr lang="es-EC" b="1" dirty="0"/>
              <a:t>GRAN AFLUENCIA DE TURISTAS  </a:t>
            </a:r>
          </a:p>
        </p:txBody>
      </p:sp>
    </p:spTree>
    <p:extLst>
      <p:ext uri="{BB962C8B-B14F-4D97-AF65-F5344CB8AC3E}">
        <p14:creationId xmlns:p14="http://schemas.microsoft.com/office/powerpoint/2010/main" val="4043480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BF992FF-C602-45E3-9207-659582CFF88B}"/>
              </a:ext>
            </a:extLst>
          </p:cNvPr>
          <p:cNvSpPr/>
          <p:nvPr/>
        </p:nvSpPr>
        <p:spPr>
          <a:xfrm>
            <a:off x="198782" y="0"/>
            <a:ext cx="12218505" cy="646331"/>
          </a:xfrm>
          <a:prstGeom prst="rect">
            <a:avLst/>
          </a:prstGeom>
          <a:noFill/>
        </p:spPr>
        <p:txBody>
          <a:bodyPr wrap="square" lIns="91440" tIns="45720" rIns="91440" bIns="45720">
            <a:spAutoFit/>
          </a:bodyPr>
          <a:lstStyle/>
          <a:p>
            <a:pPr algn="ctr"/>
            <a:r>
              <a:rPr lang="es-ES_tradnl"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CONCLUSIONES     </a:t>
            </a:r>
          </a:p>
        </p:txBody>
      </p:sp>
      <p:pic>
        <p:nvPicPr>
          <p:cNvPr id="1026" name="Picture 2" descr="Resultado de imagen para servicios turisticos">
            <a:extLst>
              <a:ext uri="{FF2B5EF4-FFF2-40B4-BE49-F238E27FC236}">
                <a16:creationId xmlns:a16="http://schemas.microsoft.com/office/drawing/2014/main" id="{98771586-5330-4342-9B9A-9127736897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6964" y="1152074"/>
            <a:ext cx="1942917" cy="109289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1266E01B-E2A3-44E1-8A81-20B508AAC4BE}"/>
              </a:ext>
            </a:extLst>
          </p:cNvPr>
          <p:cNvSpPr/>
          <p:nvPr/>
        </p:nvSpPr>
        <p:spPr>
          <a:xfrm>
            <a:off x="1596887" y="782742"/>
            <a:ext cx="2315057" cy="369332"/>
          </a:xfrm>
          <a:prstGeom prst="rect">
            <a:avLst/>
          </a:prstGeom>
        </p:spPr>
        <p:txBody>
          <a:bodyPr wrap="square">
            <a:spAutoFit/>
          </a:bodyPr>
          <a:lstStyle/>
          <a:p>
            <a:r>
              <a:rPr lang="es-EC" b="1" dirty="0"/>
              <a:t>Servicios turísticos  </a:t>
            </a:r>
            <a:endParaRPr lang="es-EC" dirty="0"/>
          </a:p>
        </p:txBody>
      </p:sp>
      <p:sp>
        <p:nvSpPr>
          <p:cNvPr id="5" name="Rectángulo 4">
            <a:extLst>
              <a:ext uri="{FF2B5EF4-FFF2-40B4-BE49-F238E27FC236}">
                <a16:creationId xmlns:a16="http://schemas.microsoft.com/office/drawing/2014/main" id="{810D01E0-1F67-4A82-97FF-14F41B93B093}"/>
              </a:ext>
            </a:extLst>
          </p:cNvPr>
          <p:cNvSpPr/>
          <p:nvPr/>
        </p:nvSpPr>
        <p:spPr>
          <a:xfrm>
            <a:off x="4234542" y="783606"/>
            <a:ext cx="1580882" cy="369332"/>
          </a:xfrm>
          <a:prstGeom prst="rect">
            <a:avLst/>
          </a:prstGeom>
        </p:spPr>
        <p:txBody>
          <a:bodyPr wrap="none">
            <a:spAutoFit/>
          </a:bodyPr>
          <a:lstStyle/>
          <a:p>
            <a:pPr algn="ctr"/>
            <a:r>
              <a:rPr lang="es-EC" b="1" dirty="0"/>
              <a:t>Excelentes   </a:t>
            </a:r>
            <a:endParaRPr lang="es-EC" dirty="0"/>
          </a:p>
        </p:txBody>
      </p:sp>
      <p:sp>
        <p:nvSpPr>
          <p:cNvPr id="6" name="Rectángulo 5">
            <a:extLst>
              <a:ext uri="{FF2B5EF4-FFF2-40B4-BE49-F238E27FC236}">
                <a16:creationId xmlns:a16="http://schemas.microsoft.com/office/drawing/2014/main" id="{C2FFA308-AE02-4A78-913A-4881C5B4579E}"/>
              </a:ext>
            </a:extLst>
          </p:cNvPr>
          <p:cNvSpPr/>
          <p:nvPr/>
        </p:nvSpPr>
        <p:spPr>
          <a:xfrm>
            <a:off x="6027774" y="795994"/>
            <a:ext cx="1851790" cy="369332"/>
          </a:xfrm>
          <a:prstGeom prst="rect">
            <a:avLst/>
          </a:prstGeom>
        </p:spPr>
        <p:txBody>
          <a:bodyPr wrap="none">
            <a:spAutoFit/>
          </a:bodyPr>
          <a:lstStyle/>
          <a:p>
            <a:pPr algn="ctr"/>
            <a:r>
              <a:rPr lang="es-EC" b="1" dirty="0"/>
              <a:t>Dimensiones    </a:t>
            </a:r>
            <a:endParaRPr lang="es-EC" dirty="0"/>
          </a:p>
        </p:txBody>
      </p:sp>
      <p:pic>
        <p:nvPicPr>
          <p:cNvPr id="1028" name="Picture 4" descr="Resultado de imagen para excelentes">
            <a:extLst>
              <a:ext uri="{FF2B5EF4-FFF2-40B4-BE49-F238E27FC236}">
                <a16:creationId xmlns:a16="http://schemas.microsoft.com/office/drawing/2014/main" id="{72AB34F1-A6BC-493B-9CE7-46C2C3A027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8636" y="1165326"/>
            <a:ext cx="1646540" cy="11419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a:extLst>
              <a:ext uri="{FF2B5EF4-FFF2-40B4-BE49-F238E27FC236}">
                <a16:creationId xmlns:a16="http://schemas.microsoft.com/office/drawing/2014/main" id="{D94F0BF9-1E48-4902-BF88-D292981F6665}"/>
              </a:ext>
            </a:extLst>
          </p:cNvPr>
          <p:cNvGraphicFramePr/>
          <p:nvPr>
            <p:extLst>
              <p:ext uri="{D42A27DB-BD31-4B8C-83A1-F6EECF244321}">
                <p14:modId xmlns:p14="http://schemas.microsoft.com/office/powerpoint/2010/main" val="2834853715"/>
              </p:ext>
            </p:extLst>
          </p:nvPr>
        </p:nvGraphicFramePr>
        <p:xfrm>
          <a:off x="6027774" y="1152075"/>
          <a:ext cx="1662802" cy="11552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8">
            <a:extLst>
              <a:ext uri="{FF2B5EF4-FFF2-40B4-BE49-F238E27FC236}">
                <a16:creationId xmlns:a16="http://schemas.microsoft.com/office/drawing/2014/main" id="{987995EA-D348-46D7-9AD8-8484FE859CC2}"/>
              </a:ext>
            </a:extLst>
          </p:cNvPr>
          <p:cNvSpPr/>
          <p:nvPr/>
        </p:nvSpPr>
        <p:spPr>
          <a:xfrm>
            <a:off x="7879564" y="714537"/>
            <a:ext cx="1834156" cy="369332"/>
          </a:xfrm>
          <a:prstGeom prst="rect">
            <a:avLst/>
          </a:prstGeom>
        </p:spPr>
        <p:txBody>
          <a:bodyPr wrap="none">
            <a:spAutoFit/>
          </a:bodyPr>
          <a:lstStyle/>
          <a:p>
            <a:pPr algn="ctr"/>
            <a:r>
              <a:rPr lang="es-EC" b="1" dirty="0"/>
              <a:t>Recomendar   </a:t>
            </a:r>
            <a:endParaRPr lang="es-EC" dirty="0"/>
          </a:p>
        </p:txBody>
      </p:sp>
      <p:pic>
        <p:nvPicPr>
          <p:cNvPr id="1030" name="Picture 6" descr="Resultado de imagen para recomendar">
            <a:extLst>
              <a:ext uri="{FF2B5EF4-FFF2-40B4-BE49-F238E27FC236}">
                <a16:creationId xmlns:a16="http://schemas.microsoft.com/office/drawing/2014/main" id="{EF99DB3F-8674-4623-B891-05C0E1B813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3173" y="1120903"/>
            <a:ext cx="1588825" cy="1155231"/>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CDFF273D-7FF1-4D7F-B2FE-1D8FA93F910D}"/>
              </a:ext>
            </a:extLst>
          </p:cNvPr>
          <p:cNvSpPr/>
          <p:nvPr/>
        </p:nvSpPr>
        <p:spPr>
          <a:xfrm>
            <a:off x="9783044" y="658503"/>
            <a:ext cx="2443298" cy="369332"/>
          </a:xfrm>
          <a:prstGeom prst="rect">
            <a:avLst/>
          </a:prstGeom>
        </p:spPr>
        <p:txBody>
          <a:bodyPr wrap="none">
            <a:spAutoFit/>
          </a:bodyPr>
          <a:lstStyle/>
          <a:p>
            <a:pPr algn="ctr"/>
            <a:r>
              <a:rPr lang="es-EC" b="1" dirty="0"/>
              <a:t>Desarrollo Turístico   </a:t>
            </a:r>
            <a:endParaRPr lang="es-EC" dirty="0"/>
          </a:p>
        </p:txBody>
      </p:sp>
      <p:pic>
        <p:nvPicPr>
          <p:cNvPr id="1032" name="Picture 8" descr="Resultado de imagen para desarrollo turistico">
            <a:extLst>
              <a:ext uri="{FF2B5EF4-FFF2-40B4-BE49-F238E27FC236}">
                <a16:creationId xmlns:a16="http://schemas.microsoft.com/office/drawing/2014/main" id="{7523A91F-1BEA-40AE-B4BE-56C5F15973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80601" y="1040007"/>
            <a:ext cx="1797259" cy="1204958"/>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4BFAC698-60D8-497E-9BB1-F39B1BB5A985}"/>
              </a:ext>
            </a:extLst>
          </p:cNvPr>
          <p:cNvSpPr/>
          <p:nvPr/>
        </p:nvSpPr>
        <p:spPr>
          <a:xfrm>
            <a:off x="211475" y="2429631"/>
            <a:ext cx="2218877" cy="369332"/>
          </a:xfrm>
          <a:prstGeom prst="rect">
            <a:avLst/>
          </a:prstGeom>
        </p:spPr>
        <p:txBody>
          <a:bodyPr wrap="none">
            <a:spAutoFit/>
          </a:bodyPr>
          <a:lstStyle/>
          <a:p>
            <a:r>
              <a:rPr lang="es-EC" b="1" dirty="0"/>
              <a:t>Teoría de calidad </a:t>
            </a:r>
            <a:endParaRPr lang="es-EC" dirty="0"/>
          </a:p>
        </p:txBody>
      </p:sp>
      <p:sp>
        <p:nvSpPr>
          <p:cNvPr id="15" name="Rectángulo 14">
            <a:extLst>
              <a:ext uri="{FF2B5EF4-FFF2-40B4-BE49-F238E27FC236}">
                <a16:creationId xmlns:a16="http://schemas.microsoft.com/office/drawing/2014/main" id="{ABA99FD6-2A4D-4CEA-B74A-12CA60FA455A}"/>
              </a:ext>
            </a:extLst>
          </p:cNvPr>
          <p:cNvSpPr/>
          <p:nvPr/>
        </p:nvSpPr>
        <p:spPr>
          <a:xfrm>
            <a:off x="2710354" y="2429631"/>
            <a:ext cx="4440639" cy="369332"/>
          </a:xfrm>
          <a:prstGeom prst="rect">
            <a:avLst/>
          </a:prstGeom>
        </p:spPr>
        <p:txBody>
          <a:bodyPr wrap="none">
            <a:spAutoFit/>
          </a:bodyPr>
          <a:lstStyle/>
          <a:p>
            <a:r>
              <a:rPr lang="es-EC" b="1" dirty="0"/>
              <a:t>Aportaciones a lo largo de la historia  </a:t>
            </a:r>
            <a:endParaRPr lang="es-EC" dirty="0"/>
          </a:p>
        </p:txBody>
      </p:sp>
      <p:pic>
        <p:nvPicPr>
          <p:cNvPr id="1034" name="Picture 10" descr="Resultado de imagen para calidad">
            <a:extLst>
              <a:ext uri="{FF2B5EF4-FFF2-40B4-BE49-F238E27FC236}">
                <a16:creationId xmlns:a16="http://schemas.microsoft.com/office/drawing/2014/main" id="{A8770CD5-9F68-499B-9A9C-1C559639B3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9059" y="2814072"/>
            <a:ext cx="1463708" cy="12624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n relacionada">
            <a:extLst>
              <a:ext uri="{FF2B5EF4-FFF2-40B4-BE49-F238E27FC236}">
                <a16:creationId xmlns:a16="http://schemas.microsoft.com/office/drawing/2014/main" id="{325027DB-3FCF-4C03-99D3-0161FF67015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5778" t="12716" r="15123" b="16022"/>
          <a:stretch/>
        </p:blipFill>
        <p:spPr bwMode="auto">
          <a:xfrm>
            <a:off x="2986049" y="2763960"/>
            <a:ext cx="1851790" cy="14323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libro de calidad">
            <a:extLst>
              <a:ext uri="{FF2B5EF4-FFF2-40B4-BE49-F238E27FC236}">
                <a16:creationId xmlns:a16="http://schemas.microsoft.com/office/drawing/2014/main" id="{42E957AB-F5E0-445D-BF9B-4B247A52038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4983" y="2826301"/>
            <a:ext cx="1857375" cy="1370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a:extLst>
              <a:ext uri="{FF2B5EF4-FFF2-40B4-BE49-F238E27FC236}">
                <a16:creationId xmlns:a16="http://schemas.microsoft.com/office/drawing/2014/main" id="{E162D5D0-9348-4A95-AF35-CC280D23C78C}"/>
              </a:ext>
            </a:extLst>
          </p:cNvPr>
          <p:cNvSpPr/>
          <p:nvPr/>
        </p:nvSpPr>
        <p:spPr>
          <a:xfrm>
            <a:off x="7207147" y="2446138"/>
            <a:ext cx="2340705" cy="369332"/>
          </a:xfrm>
          <a:prstGeom prst="rect">
            <a:avLst/>
          </a:prstGeom>
        </p:spPr>
        <p:txBody>
          <a:bodyPr wrap="none">
            <a:spAutoFit/>
          </a:bodyPr>
          <a:lstStyle/>
          <a:p>
            <a:r>
              <a:rPr lang="es-EC" b="1" dirty="0"/>
              <a:t>Modelo de calidad</a:t>
            </a:r>
            <a:endParaRPr lang="es-EC" dirty="0"/>
          </a:p>
        </p:txBody>
      </p:sp>
      <p:pic>
        <p:nvPicPr>
          <p:cNvPr id="1040" name="Picture 16" descr="Resultado de imagen para percepciones">
            <a:extLst>
              <a:ext uri="{FF2B5EF4-FFF2-40B4-BE49-F238E27FC236}">
                <a16:creationId xmlns:a16="http://schemas.microsoft.com/office/drawing/2014/main" id="{AA15C37F-BC57-4D7A-9A8C-DD1A4DC5C28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28958" y="2856280"/>
            <a:ext cx="2300543" cy="1353445"/>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a:extLst>
              <a:ext uri="{FF2B5EF4-FFF2-40B4-BE49-F238E27FC236}">
                <a16:creationId xmlns:a16="http://schemas.microsoft.com/office/drawing/2014/main" id="{BF3FD795-9300-494E-BC19-A6993D53FC3D}"/>
              </a:ext>
            </a:extLst>
          </p:cNvPr>
          <p:cNvSpPr/>
          <p:nvPr/>
        </p:nvSpPr>
        <p:spPr>
          <a:xfrm>
            <a:off x="9604006" y="2434114"/>
            <a:ext cx="2632452" cy="369332"/>
          </a:xfrm>
          <a:prstGeom prst="rect">
            <a:avLst/>
          </a:prstGeom>
        </p:spPr>
        <p:txBody>
          <a:bodyPr wrap="none">
            <a:spAutoFit/>
          </a:bodyPr>
          <a:lstStyle/>
          <a:p>
            <a:r>
              <a:rPr lang="es-EC" b="1" dirty="0"/>
              <a:t>Evaluar percepciones</a:t>
            </a:r>
          </a:p>
        </p:txBody>
      </p:sp>
      <p:pic>
        <p:nvPicPr>
          <p:cNvPr id="1042" name="Picture 18" descr="Resultado de imagen para servperf">
            <a:extLst>
              <a:ext uri="{FF2B5EF4-FFF2-40B4-BE49-F238E27FC236}">
                <a16:creationId xmlns:a16="http://schemas.microsoft.com/office/drawing/2014/main" id="{36522DAE-CA5F-43D4-9631-1B2AF7AAF4C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44172" y="2882475"/>
            <a:ext cx="1851788" cy="1390292"/>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22">
            <a:extLst>
              <a:ext uri="{FF2B5EF4-FFF2-40B4-BE49-F238E27FC236}">
                <a16:creationId xmlns:a16="http://schemas.microsoft.com/office/drawing/2014/main" id="{40848EF8-ACF5-4F6A-8AD2-60EA95E7EE99}"/>
              </a:ext>
            </a:extLst>
          </p:cNvPr>
          <p:cNvSpPr/>
          <p:nvPr/>
        </p:nvSpPr>
        <p:spPr>
          <a:xfrm>
            <a:off x="536745" y="4604686"/>
            <a:ext cx="221887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b="1" dirty="0"/>
              <a:t>Demostración hipótesis </a:t>
            </a:r>
            <a:endParaRPr lang="es-EC" dirty="0"/>
          </a:p>
        </p:txBody>
      </p:sp>
      <p:sp>
        <p:nvSpPr>
          <p:cNvPr id="3" name="Abrir llave 2">
            <a:extLst>
              <a:ext uri="{FF2B5EF4-FFF2-40B4-BE49-F238E27FC236}">
                <a16:creationId xmlns:a16="http://schemas.microsoft.com/office/drawing/2014/main" id="{A883A930-D4EF-43B8-8FCE-CD1DD0EA0550}"/>
              </a:ext>
            </a:extLst>
          </p:cNvPr>
          <p:cNvSpPr/>
          <p:nvPr/>
        </p:nvSpPr>
        <p:spPr>
          <a:xfrm>
            <a:off x="2785111" y="4359729"/>
            <a:ext cx="265044" cy="1174741"/>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
        <p:nvSpPr>
          <p:cNvPr id="25" name="Rectángulo 24">
            <a:extLst>
              <a:ext uri="{FF2B5EF4-FFF2-40B4-BE49-F238E27FC236}">
                <a16:creationId xmlns:a16="http://schemas.microsoft.com/office/drawing/2014/main" id="{90C64D1C-31DC-4B13-B40A-A035343C584A}"/>
              </a:ext>
            </a:extLst>
          </p:cNvPr>
          <p:cNvSpPr/>
          <p:nvPr/>
        </p:nvSpPr>
        <p:spPr>
          <a:xfrm>
            <a:off x="3098127" y="4506138"/>
            <a:ext cx="2815194" cy="33855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C" sz="1600" b="1" dirty="0"/>
              <a:t>Promedio de calificación  </a:t>
            </a:r>
            <a:endParaRPr lang="es-EC" sz="1600" dirty="0"/>
          </a:p>
        </p:txBody>
      </p:sp>
      <p:sp>
        <p:nvSpPr>
          <p:cNvPr id="26" name="Rectángulo 25">
            <a:extLst>
              <a:ext uri="{FF2B5EF4-FFF2-40B4-BE49-F238E27FC236}">
                <a16:creationId xmlns:a16="http://schemas.microsoft.com/office/drawing/2014/main" id="{784DD954-0F22-4374-A852-25713EC8976F}"/>
              </a:ext>
            </a:extLst>
          </p:cNvPr>
          <p:cNvSpPr/>
          <p:nvPr/>
        </p:nvSpPr>
        <p:spPr>
          <a:xfrm>
            <a:off x="6350851" y="4552804"/>
            <a:ext cx="1359668"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C" sz="1600" b="1" dirty="0"/>
              <a:t>Implicados</a:t>
            </a:r>
            <a:r>
              <a:rPr lang="es-EC" b="1" dirty="0"/>
              <a:t> </a:t>
            </a:r>
            <a:endParaRPr lang="es-EC" dirty="0"/>
          </a:p>
        </p:txBody>
      </p:sp>
      <p:sp>
        <p:nvSpPr>
          <p:cNvPr id="27" name="Rectángulo 26">
            <a:extLst>
              <a:ext uri="{FF2B5EF4-FFF2-40B4-BE49-F238E27FC236}">
                <a16:creationId xmlns:a16="http://schemas.microsoft.com/office/drawing/2014/main" id="{7310770B-E7D4-4E65-A342-330B54B70D59}"/>
              </a:ext>
            </a:extLst>
          </p:cNvPr>
          <p:cNvSpPr/>
          <p:nvPr/>
        </p:nvSpPr>
        <p:spPr>
          <a:xfrm>
            <a:off x="8148049" y="4608545"/>
            <a:ext cx="1752403" cy="33855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C" sz="1600" b="1" dirty="0"/>
              <a:t>Es superior 0.80 </a:t>
            </a:r>
            <a:endParaRPr lang="es-EC" sz="1600" dirty="0"/>
          </a:p>
        </p:txBody>
      </p:sp>
      <p:sp>
        <p:nvSpPr>
          <p:cNvPr id="28" name="Rectángulo 27">
            <a:extLst>
              <a:ext uri="{FF2B5EF4-FFF2-40B4-BE49-F238E27FC236}">
                <a16:creationId xmlns:a16="http://schemas.microsoft.com/office/drawing/2014/main" id="{0576A6B0-8FCC-4AD1-BC09-2C1EB46FCB8E}"/>
              </a:ext>
            </a:extLst>
          </p:cNvPr>
          <p:cNvSpPr/>
          <p:nvPr/>
        </p:nvSpPr>
        <p:spPr>
          <a:xfrm>
            <a:off x="3039807" y="4978321"/>
            <a:ext cx="3102131" cy="33855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C" sz="1600" b="1" dirty="0"/>
              <a:t>Relación entre las variables   </a:t>
            </a:r>
            <a:endParaRPr lang="es-EC" sz="1600" dirty="0"/>
          </a:p>
        </p:txBody>
      </p:sp>
      <p:sp>
        <p:nvSpPr>
          <p:cNvPr id="29" name="Rectángulo 28">
            <a:extLst>
              <a:ext uri="{FF2B5EF4-FFF2-40B4-BE49-F238E27FC236}">
                <a16:creationId xmlns:a16="http://schemas.microsoft.com/office/drawing/2014/main" id="{DBCF572C-6237-40B3-88E0-ACE8366BAF09}"/>
              </a:ext>
            </a:extLst>
          </p:cNvPr>
          <p:cNvSpPr/>
          <p:nvPr/>
        </p:nvSpPr>
        <p:spPr>
          <a:xfrm>
            <a:off x="9060134" y="5088764"/>
            <a:ext cx="2861681" cy="33855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C" sz="1600" b="1" dirty="0"/>
              <a:t>Intención de recomendar  </a:t>
            </a:r>
            <a:endParaRPr lang="es-EC" sz="1600" dirty="0"/>
          </a:p>
        </p:txBody>
      </p:sp>
      <p:sp>
        <p:nvSpPr>
          <p:cNvPr id="30" name="Rectángulo 29">
            <a:extLst>
              <a:ext uri="{FF2B5EF4-FFF2-40B4-BE49-F238E27FC236}">
                <a16:creationId xmlns:a16="http://schemas.microsoft.com/office/drawing/2014/main" id="{BF7C5564-1EB8-4B71-9975-8467C59DDBA5}"/>
              </a:ext>
            </a:extLst>
          </p:cNvPr>
          <p:cNvSpPr/>
          <p:nvPr/>
        </p:nvSpPr>
        <p:spPr>
          <a:xfrm>
            <a:off x="6411113" y="5072351"/>
            <a:ext cx="2137616"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1600" b="1" dirty="0"/>
              <a:t>Satisfacción del turista  </a:t>
            </a:r>
            <a:endParaRPr lang="es-EC" sz="1600" dirty="0"/>
          </a:p>
        </p:txBody>
      </p:sp>
      <p:sp>
        <p:nvSpPr>
          <p:cNvPr id="33" name="CuadroTexto 32">
            <a:extLst>
              <a:ext uri="{FF2B5EF4-FFF2-40B4-BE49-F238E27FC236}">
                <a16:creationId xmlns:a16="http://schemas.microsoft.com/office/drawing/2014/main" id="{316FA849-3BD2-4ED9-94DF-3300B5527BD8}"/>
              </a:ext>
            </a:extLst>
          </p:cNvPr>
          <p:cNvSpPr txBox="1"/>
          <p:nvPr/>
        </p:nvSpPr>
        <p:spPr>
          <a:xfrm>
            <a:off x="242887" y="5937174"/>
            <a:ext cx="2839238"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b="1" dirty="0"/>
              <a:t>Generación de las percepciones   </a:t>
            </a:r>
          </a:p>
        </p:txBody>
      </p:sp>
      <p:sp>
        <p:nvSpPr>
          <p:cNvPr id="34" name="Abrir llave 33">
            <a:extLst>
              <a:ext uri="{FF2B5EF4-FFF2-40B4-BE49-F238E27FC236}">
                <a16:creationId xmlns:a16="http://schemas.microsoft.com/office/drawing/2014/main" id="{ECB70B4E-249D-4DCA-A66F-9FC9D8E0FD5B}"/>
              </a:ext>
            </a:extLst>
          </p:cNvPr>
          <p:cNvSpPr/>
          <p:nvPr/>
        </p:nvSpPr>
        <p:spPr>
          <a:xfrm>
            <a:off x="3139429" y="5638479"/>
            <a:ext cx="170951" cy="1174741"/>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
        <p:nvSpPr>
          <p:cNvPr id="35" name="CuadroTexto 34">
            <a:extLst>
              <a:ext uri="{FF2B5EF4-FFF2-40B4-BE49-F238E27FC236}">
                <a16:creationId xmlns:a16="http://schemas.microsoft.com/office/drawing/2014/main" id="{1400D718-8421-49A4-9341-8ADA9794E14E}"/>
              </a:ext>
            </a:extLst>
          </p:cNvPr>
          <p:cNvSpPr txBox="1"/>
          <p:nvPr/>
        </p:nvSpPr>
        <p:spPr>
          <a:xfrm>
            <a:off x="3312918" y="5784053"/>
            <a:ext cx="187850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a:t>Positivas</a:t>
            </a:r>
          </a:p>
        </p:txBody>
      </p:sp>
      <p:sp>
        <p:nvSpPr>
          <p:cNvPr id="36" name="CuadroTexto 35">
            <a:extLst>
              <a:ext uri="{FF2B5EF4-FFF2-40B4-BE49-F238E27FC236}">
                <a16:creationId xmlns:a16="http://schemas.microsoft.com/office/drawing/2014/main" id="{E8A12D7D-F056-4B40-BEE5-30A76B4AE138}"/>
              </a:ext>
            </a:extLst>
          </p:cNvPr>
          <p:cNvSpPr txBox="1"/>
          <p:nvPr/>
        </p:nvSpPr>
        <p:spPr>
          <a:xfrm>
            <a:off x="3312918" y="6327557"/>
            <a:ext cx="18785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a:t>Negativas</a:t>
            </a:r>
          </a:p>
        </p:txBody>
      </p:sp>
      <p:sp>
        <p:nvSpPr>
          <p:cNvPr id="37" name="CuadroTexto 36">
            <a:extLst>
              <a:ext uri="{FF2B5EF4-FFF2-40B4-BE49-F238E27FC236}">
                <a16:creationId xmlns:a16="http://schemas.microsoft.com/office/drawing/2014/main" id="{A3866978-51F6-4DA6-80A5-27C3B9B0949D}"/>
              </a:ext>
            </a:extLst>
          </p:cNvPr>
          <p:cNvSpPr txBox="1"/>
          <p:nvPr/>
        </p:nvSpPr>
        <p:spPr>
          <a:xfrm>
            <a:off x="4399845" y="5717251"/>
            <a:ext cx="7649844" cy="52322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z="1400" b="1" dirty="0"/>
              <a:t>Presentación del Personal. gusto y preferencias, excelente atención, satisfacción con los servicios.</a:t>
            </a:r>
          </a:p>
        </p:txBody>
      </p:sp>
      <p:sp>
        <p:nvSpPr>
          <p:cNvPr id="38" name="CuadroTexto 37">
            <a:extLst>
              <a:ext uri="{FF2B5EF4-FFF2-40B4-BE49-F238E27FC236}">
                <a16:creationId xmlns:a16="http://schemas.microsoft.com/office/drawing/2014/main" id="{61DC7B44-3791-4F40-8B34-13DD9C2D5A3E}"/>
              </a:ext>
            </a:extLst>
          </p:cNvPr>
          <p:cNvSpPr txBox="1"/>
          <p:nvPr/>
        </p:nvSpPr>
        <p:spPr>
          <a:xfrm>
            <a:off x="4446412" y="6297456"/>
            <a:ext cx="4435210" cy="36933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z="1400" b="1" dirty="0"/>
              <a:t>Pésima atención, insatisfacción con el servicio</a:t>
            </a:r>
            <a:r>
              <a:rPr lang="es-ES" dirty="0"/>
              <a:t>.</a:t>
            </a:r>
          </a:p>
        </p:txBody>
      </p:sp>
      <p:sp>
        <p:nvSpPr>
          <p:cNvPr id="13" name="Flecha: a la derecha 12">
            <a:extLst>
              <a:ext uri="{FF2B5EF4-FFF2-40B4-BE49-F238E27FC236}">
                <a16:creationId xmlns:a16="http://schemas.microsoft.com/office/drawing/2014/main" id="{1BF666EE-9D20-4CD6-8513-2D8A4BFBA737}"/>
              </a:ext>
            </a:extLst>
          </p:cNvPr>
          <p:cNvSpPr/>
          <p:nvPr/>
        </p:nvSpPr>
        <p:spPr>
          <a:xfrm>
            <a:off x="3742099" y="1630324"/>
            <a:ext cx="322598" cy="12056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42" name="Flecha: a la derecha 41">
            <a:extLst>
              <a:ext uri="{FF2B5EF4-FFF2-40B4-BE49-F238E27FC236}">
                <a16:creationId xmlns:a16="http://schemas.microsoft.com/office/drawing/2014/main" id="{46045330-0B66-437B-8D70-ED881DCBD615}"/>
              </a:ext>
            </a:extLst>
          </p:cNvPr>
          <p:cNvSpPr/>
          <p:nvPr/>
        </p:nvSpPr>
        <p:spPr>
          <a:xfrm>
            <a:off x="5700712" y="1649910"/>
            <a:ext cx="322598" cy="12056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44" name="Flecha: a la derecha 43">
            <a:extLst>
              <a:ext uri="{FF2B5EF4-FFF2-40B4-BE49-F238E27FC236}">
                <a16:creationId xmlns:a16="http://schemas.microsoft.com/office/drawing/2014/main" id="{E6FDE2D7-CCCD-40E0-9A79-E83E4C3C6F26}"/>
              </a:ext>
            </a:extLst>
          </p:cNvPr>
          <p:cNvSpPr/>
          <p:nvPr/>
        </p:nvSpPr>
        <p:spPr>
          <a:xfrm>
            <a:off x="7684439" y="1609125"/>
            <a:ext cx="322598" cy="12056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45" name="Flecha: a la derecha 44">
            <a:extLst>
              <a:ext uri="{FF2B5EF4-FFF2-40B4-BE49-F238E27FC236}">
                <a16:creationId xmlns:a16="http://schemas.microsoft.com/office/drawing/2014/main" id="{CB3AF3AE-73F3-47CB-ACF6-A1D7A7BB74B1}"/>
              </a:ext>
            </a:extLst>
          </p:cNvPr>
          <p:cNvSpPr/>
          <p:nvPr/>
        </p:nvSpPr>
        <p:spPr>
          <a:xfrm>
            <a:off x="9658003" y="1662242"/>
            <a:ext cx="322598" cy="12056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46" name="Flecha: a la derecha 45">
            <a:extLst>
              <a:ext uri="{FF2B5EF4-FFF2-40B4-BE49-F238E27FC236}">
                <a16:creationId xmlns:a16="http://schemas.microsoft.com/office/drawing/2014/main" id="{06086280-65BC-438A-8D7D-CCB201374447}"/>
              </a:ext>
            </a:extLst>
          </p:cNvPr>
          <p:cNvSpPr/>
          <p:nvPr/>
        </p:nvSpPr>
        <p:spPr>
          <a:xfrm>
            <a:off x="2098565" y="3244659"/>
            <a:ext cx="877277" cy="304777"/>
          </a:xfrm>
          <a:prstGeom prst="rightArrow">
            <a:avLst>
              <a:gd name="adj1" fmla="val 55815"/>
              <a:gd name="adj2" fmla="val 5000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47" name="Flecha: a la derecha 46">
            <a:extLst>
              <a:ext uri="{FF2B5EF4-FFF2-40B4-BE49-F238E27FC236}">
                <a16:creationId xmlns:a16="http://schemas.microsoft.com/office/drawing/2014/main" id="{71CCFFB6-9D76-4F50-AC56-9636C8C0CBA5}"/>
              </a:ext>
            </a:extLst>
          </p:cNvPr>
          <p:cNvSpPr/>
          <p:nvPr/>
        </p:nvSpPr>
        <p:spPr>
          <a:xfrm>
            <a:off x="9372459" y="3292045"/>
            <a:ext cx="322598" cy="300896"/>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48" name="Flecha: a la derecha 47">
            <a:extLst>
              <a:ext uri="{FF2B5EF4-FFF2-40B4-BE49-F238E27FC236}">
                <a16:creationId xmlns:a16="http://schemas.microsoft.com/office/drawing/2014/main" id="{C11E482E-FC97-423B-887C-503BE2F37364}"/>
              </a:ext>
            </a:extLst>
          </p:cNvPr>
          <p:cNvSpPr/>
          <p:nvPr/>
        </p:nvSpPr>
        <p:spPr>
          <a:xfrm>
            <a:off x="5966336" y="4677861"/>
            <a:ext cx="322598" cy="12056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49" name="Flecha: a la derecha 48">
            <a:extLst>
              <a:ext uri="{FF2B5EF4-FFF2-40B4-BE49-F238E27FC236}">
                <a16:creationId xmlns:a16="http://schemas.microsoft.com/office/drawing/2014/main" id="{E4B2AC0B-5B32-471A-B501-D41BE79A5273}"/>
              </a:ext>
            </a:extLst>
          </p:cNvPr>
          <p:cNvSpPr/>
          <p:nvPr/>
        </p:nvSpPr>
        <p:spPr>
          <a:xfrm>
            <a:off x="7710519" y="4732582"/>
            <a:ext cx="322598" cy="12056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50" name="Flecha: a la derecha 49">
            <a:extLst>
              <a:ext uri="{FF2B5EF4-FFF2-40B4-BE49-F238E27FC236}">
                <a16:creationId xmlns:a16="http://schemas.microsoft.com/office/drawing/2014/main" id="{1365CD34-7CA2-43F0-A062-DDE5D540D3D6}"/>
              </a:ext>
            </a:extLst>
          </p:cNvPr>
          <p:cNvSpPr/>
          <p:nvPr/>
        </p:nvSpPr>
        <p:spPr>
          <a:xfrm>
            <a:off x="6163032" y="5122583"/>
            <a:ext cx="251803" cy="12843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51" name="Flecha: a la derecha 50">
            <a:extLst>
              <a:ext uri="{FF2B5EF4-FFF2-40B4-BE49-F238E27FC236}">
                <a16:creationId xmlns:a16="http://schemas.microsoft.com/office/drawing/2014/main" id="{B7948AD8-4656-4839-90BD-CE8DD832AD20}"/>
              </a:ext>
            </a:extLst>
          </p:cNvPr>
          <p:cNvSpPr/>
          <p:nvPr/>
        </p:nvSpPr>
        <p:spPr>
          <a:xfrm>
            <a:off x="8597892" y="5141935"/>
            <a:ext cx="413078" cy="17494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7637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turistas">
            <a:extLst>
              <a:ext uri="{FF2B5EF4-FFF2-40B4-BE49-F238E27FC236}">
                <a16:creationId xmlns:a16="http://schemas.microsoft.com/office/drawing/2014/main" id="{867B9672-E9D2-4C0C-AAB9-9F4337A097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7958" y="4632085"/>
            <a:ext cx="2204450" cy="1354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621F20D-5F1B-44DA-9F67-BA71A66FC563}"/>
              </a:ext>
            </a:extLst>
          </p:cNvPr>
          <p:cNvSpPr/>
          <p:nvPr/>
        </p:nvSpPr>
        <p:spPr>
          <a:xfrm>
            <a:off x="198782" y="0"/>
            <a:ext cx="12218505" cy="646331"/>
          </a:xfrm>
          <a:prstGeom prst="rect">
            <a:avLst/>
          </a:prstGeom>
          <a:noFill/>
        </p:spPr>
        <p:txBody>
          <a:bodyPr wrap="square" lIns="91440" tIns="45720" rIns="91440" bIns="45720">
            <a:spAutoFit/>
          </a:bodyPr>
          <a:lstStyle/>
          <a:p>
            <a:pPr algn="ctr"/>
            <a:r>
              <a:rPr lang="es-ES_tradnl"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RECOMENDACIONES    </a:t>
            </a:r>
          </a:p>
        </p:txBody>
      </p:sp>
      <p:sp>
        <p:nvSpPr>
          <p:cNvPr id="3" name="Rectángulo 2">
            <a:extLst>
              <a:ext uri="{FF2B5EF4-FFF2-40B4-BE49-F238E27FC236}">
                <a16:creationId xmlns:a16="http://schemas.microsoft.com/office/drawing/2014/main" id="{8A0BD1AF-32D8-4B66-B330-C45AA378B7F6}"/>
              </a:ext>
            </a:extLst>
          </p:cNvPr>
          <p:cNvSpPr/>
          <p:nvPr/>
        </p:nvSpPr>
        <p:spPr>
          <a:xfrm>
            <a:off x="1566444" y="802137"/>
            <a:ext cx="2268570" cy="369332"/>
          </a:xfrm>
          <a:prstGeom prst="rect">
            <a:avLst/>
          </a:prstGeom>
        </p:spPr>
        <p:txBody>
          <a:bodyPr wrap="none">
            <a:spAutoFit/>
          </a:bodyPr>
          <a:lstStyle/>
          <a:p>
            <a:r>
              <a:rPr lang="es-EC" b="1" dirty="0"/>
              <a:t>Modelo SERVPERF  </a:t>
            </a:r>
            <a:endParaRPr lang="es-EC" dirty="0"/>
          </a:p>
        </p:txBody>
      </p:sp>
      <p:sp>
        <p:nvSpPr>
          <p:cNvPr id="4" name="Rectángulo 3">
            <a:extLst>
              <a:ext uri="{FF2B5EF4-FFF2-40B4-BE49-F238E27FC236}">
                <a16:creationId xmlns:a16="http://schemas.microsoft.com/office/drawing/2014/main" id="{65AB0248-F826-4309-B24C-6621013F8A4B}"/>
              </a:ext>
            </a:extLst>
          </p:cNvPr>
          <p:cNvSpPr/>
          <p:nvPr/>
        </p:nvSpPr>
        <p:spPr>
          <a:xfrm>
            <a:off x="3751188" y="668881"/>
            <a:ext cx="3350597" cy="369332"/>
          </a:xfrm>
          <a:prstGeom prst="rect">
            <a:avLst/>
          </a:prstGeom>
        </p:spPr>
        <p:txBody>
          <a:bodyPr wrap="none">
            <a:spAutoFit/>
          </a:bodyPr>
          <a:lstStyle/>
          <a:p>
            <a:r>
              <a:rPr lang="es-EC" dirty="0"/>
              <a:t> Dimensiones de la calidad  </a:t>
            </a:r>
          </a:p>
        </p:txBody>
      </p:sp>
      <p:sp>
        <p:nvSpPr>
          <p:cNvPr id="5" name="Rectángulo 4">
            <a:extLst>
              <a:ext uri="{FF2B5EF4-FFF2-40B4-BE49-F238E27FC236}">
                <a16:creationId xmlns:a16="http://schemas.microsoft.com/office/drawing/2014/main" id="{57CDA614-51B9-473A-8181-8437D925B108}"/>
              </a:ext>
            </a:extLst>
          </p:cNvPr>
          <p:cNvSpPr/>
          <p:nvPr/>
        </p:nvSpPr>
        <p:spPr>
          <a:xfrm>
            <a:off x="1628225" y="2039633"/>
            <a:ext cx="3214341" cy="369332"/>
          </a:xfrm>
          <a:prstGeom prst="rect">
            <a:avLst/>
          </a:prstGeom>
        </p:spPr>
        <p:txBody>
          <a:bodyPr wrap="none">
            <a:spAutoFit/>
          </a:bodyPr>
          <a:lstStyle/>
          <a:p>
            <a:r>
              <a:rPr lang="es-EC" b="1" dirty="0"/>
              <a:t> </a:t>
            </a:r>
            <a:r>
              <a:rPr lang="es-EC" dirty="0"/>
              <a:t>Intención de recomendar </a:t>
            </a:r>
          </a:p>
        </p:txBody>
      </p:sp>
      <p:sp>
        <p:nvSpPr>
          <p:cNvPr id="6" name="Rectángulo 5">
            <a:extLst>
              <a:ext uri="{FF2B5EF4-FFF2-40B4-BE49-F238E27FC236}">
                <a16:creationId xmlns:a16="http://schemas.microsoft.com/office/drawing/2014/main" id="{C6F31682-9622-46E3-BCD2-D0DC2E19C7F2}"/>
              </a:ext>
            </a:extLst>
          </p:cNvPr>
          <p:cNvSpPr/>
          <p:nvPr/>
        </p:nvSpPr>
        <p:spPr>
          <a:xfrm>
            <a:off x="1628225" y="1580483"/>
            <a:ext cx="2973891" cy="369332"/>
          </a:xfrm>
          <a:prstGeom prst="rect">
            <a:avLst/>
          </a:prstGeom>
        </p:spPr>
        <p:txBody>
          <a:bodyPr wrap="none">
            <a:spAutoFit/>
          </a:bodyPr>
          <a:lstStyle/>
          <a:p>
            <a:r>
              <a:rPr lang="es-EC" b="1" dirty="0"/>
              <a:t> </a:t>
            </a:r>
            <a:r>
              <a:rPr lang="es-EC" dirty="0"/>
              <a:t>Satisfacción del cliente  </a:t>
            </a:r>
          </a:p>
        </p:txBody>
      </p:sp>
      <p:sp>
        <p:nvSpPr>
          <p:cNvPr id="7" name="Rectángulo 6">
            <a:extLst>
              <a:ext uri="{FF2B5EF4-FFF2-40B4-BE49-F238E27FC236}">
                <a16:creationId xmlns:a16="http://schemas.microsoft.com/office/drawing/2014/main" id="{99FCA0F7-10D1-442F-BD42-FBFDF91FFDA8}"/>
              </a:ext>
            </a:extLst>
          </p:cNvPr>
          <p:cNvSpPr/>
          <p:nvPr/>
        </p:nvSpPr>
        <p:spPr>
          <a:xfrm>
            <a:off x="363976" y="1821794"/>
            <a:ext cx="1199367" cy="369332"/>
          </a:xfrm>
          <a:prstGeom prst="rect">
            <a:avLst/>
          </a:prstGeom>
        </p:spPr>
        <p:txBody>
          <a:bodyPr wrap="none">
            <a:spAutoFit/>
          </a:bodyPr>
          <a:lstStyle/>
          <a:p>
            <a:r>
              <a:rPr lang="es-EC" b="1" dirty="0"/>
              <a:t> Evaluar  </a:t>
            </a:r>
            <a:endParaRPr lang="es-EC" dirty="0"/>
          </a:p>
        </p:txBody>
      </p:sp>
      <p:sp>
        <p:nvSpPr>
          <p:cNvPr id="8" name="Abrir llave 7">
            <a:extLst>
              <a:ext uri="{FF2B5EF4-FFF2-40B4-BE49-F238E27FC236}">
                <a16:creationId xmlns:a16="http://schemas.microsoft.com/office/drawing/2014/main" id="{16B45706-5A29-4D96-8D48-5E1238C9FD3F}"/>
              </a:ext>
            </a:extLst>
          </p:cNvPr>
          <p:cNvSpPr/>
          <p:nvPr/>
        </p:nvSpPr>
        <p:spPr>
          <a:xfrm>
            <a:off x="4737051" y="1470938"/>
            <a:ext cx="132871" cy="1040109"/>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9" name="Abrir llave 8">
            <a:extLst>
              <a:ext uri="{FF2B5EF4-FFF2-40B4-BE49-F238E27FC236}">
                <a16:creationId xmlns:a16="http://schemas.microsoft.com/office/drawing/2014/main" id="{B998600B-84F5-4F7A-BFF9-6BEAEBDEA165}"/>
              </a:ext>
            </a:extLst>
          </p:cNvPr>
          <p:cNvSpPr/>
          <p:nvPr/>
        </p:nvSpPr>
        <p:spPr>
          <a:xfrm>
            <a:off x="1561790" y="1473721"/>
            <a:ext cx="132871" cy="1040109"/>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10" name="Rectángulo 9">
            <a:extLst>
              <a:ext uri="{FF2B5EF4-FFF2-40B4-BE49-F238E27FC236}">
                <a16:creationId xmlns:a16="http://schemas.microsoft.com/office/drawing/2014/main" id="{DB6B677D-0D0B-4EA8-92BB-40BB8592CA4F}"/>
              </a:ext>
            </a:extLst>
          </p:cNvPr>
          <p:cNvSpPr/>
          <p:nvPr/>
        </p:nvSpPr>
        <p:spPr>
          <a:xfrm>
            <a:off x="4786728" y="1808477"/>
            <a:ext cx="2315057" cy="646331"/>
          </a:xfrm>
          <a:prstGeom prst="rect">
            <a:avLst/>
          </a:prstGeom>
        </p:spPr>
        <p:txBody>
          <a:bodyPr wrap="none">
            <a:spAutoFit/>
          </a:bodyPr>
          <a:lstStyle/>
          <a:p>
            <a:r>
              <a:rPr lang="es-EC" b="1" dirty="0"/>
              <a:t> </a:t>
            </a:r>
            <a:r>
              <a:rPr lang="es-EC" dirty="0"/>
              <a:t>Desarrollo Turístico</a:t>
            </a:r>
          </a:p>
          <a:p>
            <a:pPr algn="ctr"/>
            <a:r>
              <a:rPr lang="es-EC" dirty="0"/>
              <a:t>Calidad  </a:t>
            </a:r>
          </a:p>
        </p:txBody>
      </p:sp>
      <p:sp>
        <p:nvSpPr>
          <p:cNvPr id="11" name="Rectángulo 10">
            <a:extLst>
              <a:ext uri="{FF2B5EF4-FFF2-40B4-BE49-F238E27FC236}">
                <a16:creationId xmlns:a16="http://schemas.microsoft.com/office/drawing/2014/main" id="{EA42BFBE-AAC3-4AE5-B456-C195066AA0B9}"/>
              </a:ext>
            </a:extLst>
          </p:cNvPr>
          <p:cNvSpPr/>
          <p:nvPr/>
        </p:nvSpPr>
        <p:spPr>
          <a:xfrm>
            <a:off x="511135" y="2907321"/>
            <a:ext cx="1409360" cy="369332"/>
          </a:xfrm>
          <a:prstGeom prst="rect">
            <a:avLst/>
          </a:prstGeom>
        </p:spPr>
        <p:txBody>
          <a:bodyPr wrap="none">
            <a:spAutoFit/>
          </a:bodyPr>
          <a:lstStyle/>
          <a:p>
            <a:r>
              <a:rPr lang="es-EC" b="1" dirty="0"/>
              <a:t> Presentar  </a:t>
            </a:r>
            <a:endParaRPr lang="es-EC" dirty="0"/>
          </a:p>
        </p:txBody>
      </p:sp>
      <p:sp>
        <p:nvSpPr>
          <p:cNvPr id="12" name="Abrir llave 11">
            <a:extLst>
              <a:ext uri="{FF2B5EF4-FFF2-40B4-BE49-F238E27FC236}">
                <a16:creationId xmlns:a16="http://schemas.microsoft.com/office/drawing/2014/main" id="{5D1D610B-7564-499A-9F40-A4595E89FD38}"/>
              </a:ext>
            </a:extLst>
          </p:cNvPr>
          <p:cNvSpPr/>
          <p:nvPr/>
        </p:nvSpPr>
        <p:spPr>
          <a:xfrm>
            <a:off x="1787624" y="2643781"/>
            <a:ext cx="132871" cy="1040109"/>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13" name="Rectángulo 12">
            <a:extLst>
              <a:ext uri="{FF2B5EF4-FFF2-40B4-BE49-F238E27FC236}">
                <a16:creationId xmlns:a16="http://schemas.microsoft.com/office/drawing/2014/main" id="{87D3490D-773E-47E6-BEC4-F5B5C7D79BC5}"/>
              </a:ext>
            </a:extLst>
          </p:cNvPr>
          <p:cNvSpPr/>
          <p:nvPr/>
        </p:nvSpPr>
        <p:spPr>
          <a:xfrm>
            <a:off x="1809064" y="2965442"/>
            <a:ext cx="3794629" cy="369332"/>
          </a:xfrm>
          <a:prstGeom prst="rect">
            <a:avLst/>
          </a:prstGeom>
        </p:spPr>
        <p:txBody>
          <a:bodyPr wrap="none">
            <a:spAutoFit/>
          </a:bodyPr>
          <a:lstStyle/>
          <a:p>
            <a:r>
              <a:rPr lang="es-EC" dirty="0"/>
              <a:t> Adapten modelos de calidad   </a:t>
            </a:r>
          </a:p>
        </p:txBody>
      </p:sp>
      <p:sp>
        <p:nvSpPr>
          <p:cNvPr id="15" name="Abrir llave 14">
            <a:extLst>
              <a:ext uri="{FF2B5EF4-FFF2-40B4-BE49-F238E27FC236}">
                <a16:creationId xmlns:a16="http://schemas.microsoft.com/office/drawing/2014/main" id="{27F17C31-9511-4B24-AED5-2405B185FA27}"/>
              </a:ext>
            </a:extLst>
          </p:cNvPr>
          <p:cNvSpPr/>
          <p:nvPr/>
        </p:nvSpPr>
        <p:spPr>
          <a:xfrm>
            <a:off x="5426486" y="2630053"/>
            <a:ext cx="152400" cy="1040109"/>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16" name="Rectángulo 15">
            <a:extLst>
              <a:ext uri="{FF2B5EF4-FFF2-40B4-BE49-F238E27FC236}">
                <a16:creationId xmlns:a16="http://schemas.microsoft.com/office/drawing/2014/main" id="{90C05D3D-DC03-4B59-8184-109EA29084F6}"/>
              </a:ext>
            </a:extLst>
          </p:cNvPr>
          <p:cNvSpPr/>
          <p:nvPr/>
        </p:nvSpPr>
        <p:spPr>
          <a:xfrm>
            <a:off x="5507225" y="2955334"/>
            <a:ext cx="5785558" cy="369332"/>
          </a:xfrm>
          <a:prstGeom prst="rect">
            <a:avLst/>
          </a:prstGeom>
        </p:spPr>
        <p:txBody>
          <a:bodyPr wrap="none">
            <a:spAutoFit/>
          </a:bodyPr>
          <a:lstStyle/>
          <a:p>
            <a:r>
              <a:rPr lang="es-EC" dirty="0"/>
              <a:t>Adecuados a la realidad de los servicios turísticos </a:t>
            </a:r>
          </a:p>
        </p:txBody>
      </p:sp>
      <p:sp>
        <p:nvSpPr>
          <p:cNvPr id="17" name="Abrir llave 16">
            <a:extLst>
              <a:ext uri="{FF2B5EF4-FFF2-40B4-BE49-F238E27FC236}">
                <a16:creationId xmlns:a16="http://schemas.microsoft.com/office/drawing/2014/main" id="{BB839749-3628-46D0-B69E-7C219C216150}"/>
              </a:ext>
            </a:extLst>
          </p:cNvPr>
          <p:cNvSpPr/>
          <p:nvPr/>
        </p:nvSpPr>
        <p:spPr>
          <a:xfrm>
            <a:off x="3664185" y="576534"/>
            <a:ext cx="121733" cy="81990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18" name="Rectángulo 17">
            <a:extLst>
              <a:ext uri="{FF2B5EF4-FFF2-40B4-BE49-F238E27FC236}">
                <a16:creationId xmlns:a16="http://schemas.microsoft.com/office/drawing/2014/main" id="{345DB145-113B-4C28-BCDA-898EB0C6058E}"/>
              </a:ext>
            </a:extLst>
          </p:cNvPr>
          <p:cNvSpPr/>
          <p:nvPr/>
        </p:nvSpPr>
        <p:spPr>
          <a:xfrm>
            <a:off x="3706379" y="1015335"/>
            <a:ext cx="3328155" cy="369332"/>
          </a:xfrm>
          <a:prstGeom prst="rect">
            <a:avLst/>
          </a:prstGeom>
        </p:spPr>
        <p:txBody>
          <a:bodyPr wrap="none">
            <a:spAutoFit/>
          </a:bodyPr>
          <a:lstStyle/>
          <a:p>
            <a:r>
              <a:rPr lang="es-EC" dirty="0"/>
              <a:t>  Facilidad de adaptación   </a:t>
            </a:r>
          </a:p>
        </p:txBody>
      </p:sp>
      <p:sp>
        <p:nvSpPr>
          <p:cNvPr id="19" name="Rectángulo 18">
            <a:extLst>
              <a:ext uri="{FF2B5EF4-FFF2-40B4-BE49-F238E27FC236}">
                <a16:creationId xmlns:a16="http://schemas.microsoft.com/office/drawing/2014/main" id="{55FF1167-8C9E-4269-ABC4-51E79C90114D}"/>
              </a:ext>
            </a:extLst>
          </p:cNvPr>
          <p:cNvSpPr/>
          <p:nvPr/>
        </p:nvSpPr>
        <p:spPr>
          <a:xfrm>
            <a:off x="341683" y="3932061"/>
            <a:ext cx="3502882" cy="369332"/>
          </a:xfrm>
          <a:prstGeom prst="rect">
            <a:avLst/>
          </a:prstGeom>
        </p:spPr>
        <p:txBody>
          <a:bodyPr wrap="none">
            <a:spAutoFit/>
          </a:bodyPr>
          <a:lstStyle/>
          <a:p>
            <a:r>
              <a:rPr lang="es-EC" b="1" dirty="0"/>
              <a:t> Comprobación de Hipótesis  </a:t>
            </a:r>
            <a:endParaRPr lang="es-EC" dirty="0"/>
          </a:p>
        </p:txBody>
      </p:sp>
      <p:sp>
        <p:nvSpPr>
          <p:cNvPr id="20" name="Abrir llave 19">
            <a:extLst>
              <a:ext uri="{FF2B5EF4-FFF2-40B4-BE49-F238E27FC236}">
                <a16:creationId xmlns:a16="http://schemas.microsoft.com/office/drawing/2014/main" id="{51109BE3-D490-4A8A-9AF9-15937119D480}"/>
              </a:ext>
            </a:extLst>
          </p:cNvPr>
          <p:cNvSpPr/>
          <p:nvPr/>
        </p:nvSpPr>
        <p:spPr>
          <a:xfrm>
            <a:off x="3650189" y="3677790"/>
            <a:ext cx="132871" cy="1040109"/>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21" name="Rectángulo 20">
            <a:extLst>
              <a:ext uri="{FF2B5EF4-FFF2-40B4-BE49-F238E27FC236}">
                <a16:creationId xmlns:a16="http://schemas.microsoft.com/office/drawing/2014/main" id="{A5439336-1202-4EDE-981D-559AB67069D5}"/>
              </a:ext>
            </a:extLst>
          </p:cNvPr>
          <p:cNvSpPr/>
          <p:nvPr/>
        </p:nvSpPr>
        <p:spPr>
          <a:xfrm>
            <a:off x="3732042" y="3783671"/>
            <a:ext cx="2501006" cy="369332"/>
          </a:xfrm>
          <a:prstGeom prst="rect">
            <a:avLst/>
          </a:prstGeom>
        </p:spPr>
        <p:txBody>
          <a:bodyPr wrap="none">
            <a:spAutoFit/>
          </a:bodyPr>
          <a:lstStyle/>
          <a:p>
            <a:r>
              <a:rPr lang="es-EC" dirty="0"/>
              <a:t>Prueba estadística  Z</a:t>
            </a:r>
          </a:p>
        </p:txBody>
      </p:sp>
      <p:sp>
        <p:nvSpPr>
          <p:cNvPr id="22" name="Rectángulo 21">
            <a:extLst>
              <a:ext uri="{FF2B5EF4-FFF2-40B4-BE49-F238E27FC236}">
                <a16:creationId xmlns:a16="http://schemas.microsoft.com/office/drawing/2014/main" id="{632AD877-33AC-47E7-8B33-99856EAE53B5}"/>
              </a:ext>
            </a:extLst>
          </p:cNvPr>
          <p:cNvSpPr/>
          <p:nvPr/>
        </p:nvSpPr>
        <p:spPr>
          <a:xfrm>
            <a:off x="3783060" y="4252277"/>
            <a:ext cx="1927131" cy="369332"/>
          </a:xfrm>
          <a:prstGeom prst="rect">
            <a:avLst/>
          </a:prstGeom>
        </p:spPr>
        <p:txBody>
          <a:bodyPr wrap="none">
            <a:spAutoFit/>
          </a:bodyPr>
          <a:lstStyle/>
          <a:p>
            <a:r>
              <a:rPr lang="es-EC" dirty="0"/>
              <a:t>Programa SPPS </a:t>
            </a:r>
          </a:p>
        </p:txBody>
      </p:sp>
      <p:sp>
        <p:nvSpPr>
          <p:cNvPr id="23" name="Abrir llave 22">
            <a:extLst>
              <a:ext uri="{FF2B5EF4-FFF2-40B4-BE49-F238E27FC236}">
                <a16:creationId xmlns:a16="http://schemas.microsoft.com/office/drawing/2014/main" id="{A385A642-6402-4BF0-9964-34984C99C268}"/>
              </a:ext>
            </a:extLst>
          </p:cNvPr>
          <p:cNvSpPr/>
          <p:nvPr/>
        </p:nvSpPr>
        <p:spPr>
          <a:xfrm>
            <a:off x="6252329" y="3688213"/>
            <a:ext cx="152400" cy="1040109"/>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24" name="Rectángulo 23">
            <a:extLst>
              <a:ext uri="{FF2B5EF4-FFF2-40B4-BE49-F238E27FC236}">
                <a16:creationId xmlns:a16="http://schemas.microsoft.com/office/drawing/2014/main" id="{33580987-7E98-4606-BF55-EE427B666D4B}"/>
              </a:ext>
            </a:extLst>
          </p:cNvPr>
          <p:cNvSpPr/>
          <p:nvPr/>
        </p:nvSpPr>
        <p:spPr>
          <a:xfrm>
            <a:off x="6424010" y="3828512"/>
            <a:ext cx="2533066" cy="369332"/>
          </a:xfrm>
          <a:prstGeom prst="rect">
            <a:avLst/>
          </a:prstGeom>
        </p:spPr>
        <p:txBody>
          <a:bodyPr wrap="none">
            <a:spAutoFit/>
          </a:bodyPr>
          <a:lstStyle/>
          <a:p>
            <a:r>
              <a:rPr lang="es-EC" dirty="0"/>
              <a:t>Hipótesis promedios  </a:t>
            </a:r>
          </a:p>
        </p:txBody>
      </p:sp>
      <p:sp>
        <p:nvSpPr>
          <p:cNvPr id="25" name="Rectángulo 24">
            <a:extLst>
              <a:ext uri="{FF2B5EF4-FFF2-40B4-BE49-F238E27FC236}">
                <a16:creationId xmlns:a16="http://schemas.microsoft.com/office/drawing/2014/main" id="{C6F4B549-86E0-4368-AF5A-02E167B18902}"/>
              </a:ext>
            </a:extLst>
          </p:cNvPr>
          <p:cNvSpPr/>
          <p:nvPr/>
        </p:nvSpPr>
        <p:spPr>
          <a:xfrm>
            <a:off x="6454244" y="4262753"/>
            <a:ext cx="2382383" cy="369332"/>
          </a:xfrm>
          <a:prstGeom prst="rect">
            <a:avLst/>
          </a:prstGeom>
        </p:spPr>
        <p:txBody>
          <a:bodyPr wrap="none">
            <a:spAutoFit/>
          </a:bodyPr>
          <a:lstStyle/>
          <a:p>
            <a:r>
              <a:rPr lang="es-EC" dirty="0"/>
              <a:t>Hipótesis  relación   </a:t>
            </a:r>
          </a:p>
        </p:txBody>
      </p:sp>
      <p:sp>
        <p:nvSpPr>
          <p:cNvPr id="26" name="Rectángulo 25">
            <a:extLst>
              <a:ext uri="{FF2B5EF4-FFF2-40B4-BE49-F238E27FC236}">
                <a16:creationId xmlns:a16="http://schemas.microsoft.com/office/drawing/2014/main" id="{40A364C9-1951-426D-90FA-437E54C47483}"/>
              </a:ext>
            </a:extLst>
          </p:cNvPr>
          <p:cNvSpPr/>
          <p:nvPr/>
        </p:nvSpPr>
        <p:spPr>
          <a:xfrm>
            <a:off x="749693" y="5020328"/>
            <a:ext cx="3142207" cy="369332"/>
          </a:xfrm>
          <a:prstGeom prst="rect">
            <a:avLst/>
          </a:prstGeom>
        </p:spPr>
        <p:txBody>
          <a:bodyPr wrap="none">
            <a:spAutoFit/>
          </a:bodyPr>
          <a:lstStyle/>
          <a:p>
            <a:r>
              <a:rPr lang="es-EC" b="1" dirty="0"/>
              <a:t> Mejorar las dimensiones   </a:t>
            </a:r>
            <a:endParaRPr lang="es-EC" dirty="0"/>
          </a:p>
        </p:txBody>
      </p:sp>
      <p:sp>
        <p:nvSpPr>
          <p:cNvPr id="27" name="Abrir llave 26">
            <a:extLst>
              <a:ext uri="{FF2B5EF4-FFF2-40B4-BE49-F238E27FC236}">
                <a16:creationId xmlns:a16="http://schemas.microsoft.com/office/drawing/2014/main" id="{74560CA3-7033-4F8E-B52C-61D3AF3997D9}"/>
              </a:ext>
            </a:extLst>
          </p:cNvPr>
          <p:cNvSpPr/>
          <p:nvPr/>
        </p:nvSpPr>
        <p:spPr>
          <a:xfrm>
            <a:off x="3797492" y="4774548"/>
            <a:ext cx="106628" cy="1492341"/>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28" name="Rectángulo 27">
            <a:extLst>
              <a:ext uri="{FF2B5EF4-FFF2-40B4-BE49-F238E27FC236}">
                <a16:creationId xmlns:a16="http://schemas.microsoft.com/office/drawing/2014/main" id="{B5E34603-A72F-4B5F-922B-8F34F82D2F1D}"/>
              </a:ext>
            </a:extLst>
          </p:cNvPr>
          <p:cNvSpPr/>
          <p:nvPr/>
        </p:nvSpPr>
        <p:spPr>
          <a:xfrm>
            <a:off x="3967885" y="4956035"/>
            <a:ext cx="2278188" cy="369332"/>
          </a:xfrm>
          <a:prstGeom prst="rect">
            <a:avLst/>
          </a:prstGeom>
        </p:spPr>
        <p:txBody>
          <a:bodyPr wrap="none">
            <a:spAutoFit/>
          </a:bodyPr>
          <a:lstStyle/>
          <a:p>
            <a:r>
              <a:rPr lang="es-EC" dirty="0"/>
              <a:t>Turistas Nacionales</a:t>
            </a:r>
          </a:p>
        </p:txBody>
      </p:sp>
      <p:sp>
        <p:nvSpPr>
          <p:cNvPr id="29" name="Rectángulo 28">
            <a:extLst>
              <a:ext uri="{FF2B5EF4-FFF2-40B4-BE49-F238E27FC236}">
                <a16:creationId xmlns:a16="http://schemas.microsoft.com/office/drawing/2014/main" id="{A29F5BE6-95FD-41D1-8B35-4C33006BA60C}"/>
              </a:ext>
            </a:extLst>
          </p:cNvPr>
          <p:cNvSpPr/>
          <p:nvPr/>
        </p:nvSpPr>
        <p:spPr>
          <a:xfrm>
            <a:off x="3967885" y="5415040"/>
            <a:ext cx="2204450" cy="369332"/>
          </a:xfrm>
          <a:prstGeom prst="rect">
            <a:avLst/>
          </a:prstGeom>
        </p:spPr>
        <p:txBody>
          <a:bodyPr wrap="none">
            <a:spAutoFit/>
          </a:bodyPr>
          <a:lstStyle/>
          <a:p>
            <a:r>
              <a:rPr lang="es-EC" dirty="0"/>
              <a:t>Turistas Extranjeros</a:t>
            </a:r>
          </a:p>
        </p:txBody>
      </p:sp>
      <p:sp>
        <p:nvSpPr>
          <p:cNvPr id="31" name="Abrir llave 30">
            <a:extLst>
              <a:ext uri="{FF2B5EF4-FFF2-40B4-BE49-F238E27FC236}">
                <a16:creationId xmlns:a16="http://schemas.microsoft.com/office/drawing/2014/main" id="{D351E153-80A8-4E5A-8873-9DD33736EAF7}"/>
              </a:ext>
            </a:extLst>
          </p:cNvPr>
          <p:cNvSpPr/>
          <p:nvPr/>
        </p:nvSpPr>
        <p:spPr>
          <a:xfrm>
            <a:off x="6082327" y="5347163"/>
            <a:ext cx="76924" cy="57037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33" name="Abrir llave 32">
            <a:extLst>
              <a:ext uri="{FF2B5EF4-FFF2-40B4-BE49-F238E27FC236}">
                <a16:creationId xmlns:a16="http://schemas.microsoft.com/office/drawing/2014/main" id="{1A539663-6D35-481C-AF8E-C0F6DB4F0B1E}"/>
              </a:ext>
            </a:extLst>
          </p:cNvPr>
          <p:cNvSpPr/>
          <p:nvPr/>
        </p:nvSpPr>
        <p:spPr>
          <a:xfrm>
            <a:off x="6194586" y="4791993"/>
            <a:ext cx="76924" cy="57037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34" name="Rectángulo 33">
            <a:extLst>
              <a:ext uri="{FF2B5EF4-FFF2-40B4-BE49-F238E27FC236}">
                <a16:creationId xmlns:a16="http://schemas.microsoft.com/office/drawing/2014/main" id="{E4D96AEB-792F-4B16-B29E-C37D660FFE3C}"/>
              </a:ext>
            </a:extLst>
          </p:cNvPr>
          <p:cNvSpPr/>
          <p:nvPr/>
        </p:nvSpPr>
        <p:spPr>
          <a:xfrm>
            <a:off x="6201893" y="4929614"/>
            <a:ext cx="3825086" cy="338554"/>
          </a:xfrm>
          <a:prstGeom prst="rect">
            <a:avLst/>
          </a:prstGeom>
        </p:spPr>
        <p:txBody>
          <a:bodyPr wrap="none">
            <a:spAutoFit/>
          </a:bodyPr>
          <a:lstStyle/>
          <a:p>
            <a:r>
              <a:rPr lang="es-EC" sz="1600" dirty="0"/>
              <a:t>Prestar más atención a este grupo    </a:t>
            </a:r>
          </a:p>
        </p:txBody>
      </p:sp>
      <p:sp>
        <p:nvSpPr>
          <p:cNvPr id="35" name="Rectángulo 34">
            <a:extLst>
              <a:ext uri="{FF2B5EF4-FFF2-40B4-BE49-F238E27FC236}">
                <a16:creationId xmlns:a16="http://schemas.microsoft.com/office/drawing/2014/main" id="{78C1BBAE-AD2E-4CA6-B6D4-D3C6E7AE5543}"/>
              </a:ext>
            </a:extLst>
          </p:cNvPr>
          <p:cNvSpPr/>
          <p:nvPr/>
        </p:nvSpPr>
        <p:spPr>
          <a:xfrm>
            <a:off x="6120789" y="5430497"/>
            <a:ext cx="3432350" cy="338554"/>
          </a:xfrm>
          <a:prstGeom prst="rect">
            <a:avLst/>
          </a:prstGeom>
        </p:spPr>
        <p:txBody>
          <a:bodyPr wrap="none">
            <a:spAutoFit/>
          </a:bodyPr>
          <a:lstStyle/>
          <a:p>
            <a:r>
              <a:rPr lang="es-EC" sz="1600" dirty="0"/>
              <a:t>Elementos Tangibles y Fiabilidad </a:t>
            </a:r>
          </a:p>
        </p:txBody>
      </p:sp>
      <p:sp>
        <p:nvSpPr>
          <p:cNvPr id="36" name="Rectángulo 35">
            <a:extLst>
              <a:ext uri="{FF2B5EF4-FFF2-40B4-BE49-F238E27FC236}">
                <a16:creationId xmlns:a16="http://schemas.microsoft.com/office/drawing/2014/main" id="{A7A0EECA-2310-49E7-A14E-DF52379B55DF}"/>
              </a:ext>
            </a:extLst>
          </p:cNvPr>
          <p:cNvSpPr/>
          <p:nvPr/>
        </p:nvSpPr>
        <p:spPr>
          <a:xfrm>
            <a:off x="351909" y="6280495"/>
            <a:ext cx="2116285" cy="369332"/>
          </a:xfrm>
          <a:prstGeom prst="rect">
            <a:avLst/>
          </a:prstGeom>
        </p:spPr>
        <p:txBody>
          <a:bodyPr wrap="none">
            <a:spAutoFit/>
          </a:bodyPr>
          <a:lstStyle/>
          <a:p>
            <a:r>
              <a:rPr lang="es-EC" b="1" dirty="0"/>
              <a:t>Tomar Acciones  </a:t>
            </a:r>
          </a:p>
        </p:txBody>
      </p:sp>
      <p:sp>
        <p:nvSpPr>
          <p:cNvPr id="37" name="Rectángulo 36">
            <a:extLst>
              <a:ext uri="{FF2B5EF4-FFF2-40B4-BE49-F238E27FC236}">
                <a16:creationId xmlns:a16="http://schemas.microsoft.com/office/drawing/2014/main" id="{CE612184-F5F4-49D5-A391-9BC7C994F9CC}"/>
              </a:ext>
            </a:extLst>
          </p:cNvPr>
          <p:cNvSpPr/>
          <p:nvPr/>
        </p:nvSpPr>
        <p:spPr>
          <a:xfrm>
            <a:off x="3941642" y="5897557"/>
            <a:ext cx="4261103" cy="369332"/>
          </a:xfrm>
          <a:prstGeom prst="rect">
            <a:avLst/>
          </a:prstGeom>
        </p:spPr>
        <p:txBody>
          <a:bodyPr wrap="none">
            <a:spAutoFit/>
          </a:bodyPr>
          <a:lstStyle/>
          <a:p>
            <a:r>
              <a:rPr lang="es-EC" dirty="0"/>
              <a:t>Prestadores de los servicios turísticos </a:t>
            </a:r>
          </a:p>
        </p:txBody>
      </p:sp>
      <p:sp>
        <p:nvSpPr>
          <p:cNvPr id="38" name="Abrir llave 37">
            <a:extLst>
              <a:ext uri="{FF2B5EF4-FFF2-40B4-BE49-F238E27FC236}">
                <a16:creationId xmlns:a16="http://schemas.microsoft.com/office/drawing/2014/main" id="{7FE30D34-EACB-4871-AC6C-47BB5C47CBE9}"/>
              </a:ext>
            </a:extLst>
          </p:cNvPr>
          <p:cNvSpPr/>
          <p:nvPr/>
        </p:nvSpPr>
        <p:spPr>
          <a:xfrm>
            <a:off x="8052081" y="5860392"/>
            <a:ext cx="76924" cy="57037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39" name="Rectángulo 38">
            <a:extLst>
              <a:ext uri="{FF2B5EF4-FFF2-40B4-BE49-F238E27FC236}">
                <a16:creationId xmlns:a16="http://schemas.microsoft.com/office/drawing/2014/main" id="{341B0F2A-3826-4B49-93D7-CE1A49AEB026}"/>
              </a:ext>
            </a:extLst>
          </p:cNvPr>
          <p:cNvSpPr/>
          <p:nvPr/>
        </p:nvSpPr>
        <p:spPr>
          <a:xfrm>
            <a:off x="8129005" y="5939233"/>
            <a:ext cx="1016625" cy="338554"/>
          </a:xfrm>
          <a:prstGeom prst="rect">
            <a:avLst/>
          </a:prstGeom>
        </p:spPr>
        <p:txBody>
          <a:bodyPr wrap="none">
            <a:spAutoFit/>
          </a:bodyPr>
          <a:lstStyle/>
          <a:p>
            <a:r>
              <a:rPr lang="es-EC" sz="1600" dirty="0"/>
              <a:t>Empatía</a:t>
            </a:r>
          </a:p>
        </p:txBody>
      </p:sp>
      <p:sp>
        <p:nvSpPr>
          <p:cNvPr id="40" name="Abrir llave 39">
            <a:extLst>
              <a:ext uri="{FF2B5EF4-FFF2-40B4-BE49-F238E27FC236}">
                <a16:creationId xmlns:a16="http://schemas.microsoft.com/office/drawing/2014/main" id="{CC82085F-292D-4F63-9579-31E05EB221E2}"/>
              </a:ext>
            </a:extLst>
          </p:cNvPr>
          <p:cNvSpPr/>
          <p:nvPr/>
        </p:nvSpPr>
        <p:spPr>
          <a:xfrm>
            <a:off x="2315249" y="6153246"/>
            <a:ext cx="76924" cy="691033"/>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41" name="Rectángulo 40">
            <a:extLst>
              <a:ext uri="{FF2B5EF4-FFF2-40B4-BE49-F238E27FC236}">
                <a16:creationId xmlns:a16="http://schemas.microsoft.com/office/drawing/2014/main" id="{F480FB10-F010-475A-9BE1-C645331FFE2B}"/>
              </a:ext>
            </a:extLst>
          </p:cNvPr>
          <p:cNvSpPr/>
          <p:nvPr/>
        </p:nvSpPr>
        <p:spPr>
          <a:xfrm>
            <a:off x="2376636" y="6288685"/>
            <a:ext cx="5690982" cy="369332"/>
          </a:xfrm>
          <a:prstGeom prst="rect">
            <a:avLst/>
          </a:prstGeom>
        </p:spPr>
        <p:txBody>
          <a:bodyPr wrap="none">
            <a:spAutoFit/>
          </a:bodyPr>
          <a:lstStyle/>
          <a:p>
            <a:r>
              <a:rPr lang="es-EC" dirty="0"/>
              <a:t>Captar la atención de turistas mayores a 30 años</a:t>
            </a:r>
          </a:p>
        </p:txBody>
      </p:sp>
      <p:pic>
        <p:nvPicPr>
          <p:cNvPr id="1028" name="Picture 4" descr="Resultado de imagen para desarrollo turistico en las comunidades">
            <a:extLst>
              <a:ext uri="{FF2B5EF4-FFF2-40B4-BE49-F238E27FC236}">
                <a16:creationId xmlns:a16="http://schemas.microsoft.com/office/drawing/2014/main" id="{8E08917E-3CD2-41B4-86CA-6A194D4853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9469" y="1248684"/>
            <a:ext cx="1277718" cy="15222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turistas mayores de 30 aÃ±os">
            <a:extLst>
              <a:ext uri="{FF2B5EF4-FFF2-40B4-BE49-F238E27FC236}">
                <a16:creationId xmlns:a16="http://schemas.microsoft.com/office/drawing/2014/main" id="{71E47F89-1F0C-48C2-B97A-74E9F707D21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3125" b="90000" l="4844" r="98281">
                        <a14:foregroundMark x1="26172" y1="49500" x2="26172" y2="49500"/>
                        <a14:foregroundMark x1="23750" y1="33000" x2="23750" y2="33000"/>
                        <a14:foregroundMark x1="22891" y1="23250" x2="22891" y2="23250"/>
                        <a14:foregroundMark x1="74063" y1="33625" x2="74063" y2="33625"/>
                        <a14:foregroundMark x1="71406" y1="24250" x2="71406" y2="24250"/>
                      </a14:backgroundRemoval>
                    </a14:imgEffect>
                  </a14:imgLayer>
                </a14:imgProps>
              </a:ext>
              <a:ext uri="{28A0092B-C50C-407E-A947-70E740481C1C}">
                <a14:useLocalDpi xmlns:a14="http://schemas.microsoft.com/office/drawing/2010/main" val="0"/>
              </a:ext>
            </a:extLst>
          </a:blip>
          <a:srcRect l="36767" t="23075" r="16196" b="15296"/>
          <a:stretch/>
        </p:blipFill>
        <p:spPr bwMode="auto">
          <a:xfrm>
            <a:off x="727607" y="5716737"/>
            <a:ext cx="1008823" cy="62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09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9D8AEF9-E697-4C5D-BB93-3973F517C247}"/>
              </a:ext>
            </a:extLst>
          </p:cNvPr>
          <p:cNvPicPr>
            <a:picLocks noChangeAspect="1"/>
          </p:cNvPicPr>
          <p:nvPr/>
        </p:nvPicPr>
        <p:blipFill>
          <a:blip r:embed="rId2"/>
          <a:stretch>
            <a:fillRect/>
          </a:stretch>
        </p:blipFill>
        <p:spPr>
          <a:xfrm>
            <a:off x="3702034" y="2175100"/>
            <a:ext cx="6394048" cy="294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Resultado de imagen para logo turismo espe">
            <a:extLst>
              <a:ext uri="{FF2B5EF4-FFF2-40B4-BE49-F238E27FC236}">
                <a16:creationId xmlns:a16="http://schemas.microsoft.com/office/drawing/2014/main" id="{96222DD0-D139-431A-B6D7-7060A528CD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0673" y="118041"/>
            <a:ext cx="1991327" cy="15981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1685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F924791-1D60-449A-85F2-B75CE75E61EF}"/>
              </a:ext>
            </a:extLst>
          </p:cNvPr>
          <p:cNvSpPr/>
          <p:nvPr/>
        </p:nvSpPr>
        <p:spPr>
          <a:xfrm>
            <a:off x="2017835" y="385526"/>
            <a:ext cx="9026940" cy="830997"/>
          </a:xfrm>
          <a:prstGeom prst="rect">
            <a:avLst/>
          </a:prstGeom>
          <a:noFill/>
        </p:spPr>
        <p:txBody>
          <a:bodyPr wrap="square" lIns="91440" tIns="45720" rIns="91440" bIns="45720">
            <a:spAutoFit/>
          </a:bodyPr>
          <a:lstStyle/>
          <a:p>
            <a:pPr algn="ctr"/>
            <a:r>
              <a:rPr lang="es-ES_tradnl"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 General</a:t>
            </a:r>
          </a:p>
        </p:txBody>
      </p:sp>
      <p:sp>
        <p:nvSpPr>
          <p:cNvPr id="4" name="Marcador de contenido 2">
            <a:extLst>
              <a:ext uri="{FF2B5EF4-FFF2-40B4-BE49-F238E27FC236}">
                <a16:creationId xmlns:a16="http://schemas.microsoft.com/office/drawing/2014/main" id="{82AB6896-A123-4366-AA43-7A4DA6C21F67}"/>
              </a:ext>
            </a:extLst>
          </p:cNvPr>
          <p:cNvSpPr txBox="1">
            <a:spLocks/>
          </p:cNvSpPr>
          <p:nvPr/>
        </p:nvSpPr>
        <p:spPr>
          <a:xfrm>
            <a:off x="1198402" y="1458349"/>
            <a:ext cx="10665805" cy="2100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dirty="0"/>
              <a:t>Evaluar la percepción de los turistas sobre la calidad de los servicios turísticos prestados en la Comunidad Agua Blanca mediante la valoración de las dimensiones de la calidad aplicando el modelo SERVPERF para contribuir con el desarrollo turístico de la comunidad. </a:t>
            </a:r>
          </a:p>
          <a:p>
            <a:pPr marL="0" indent="0" algn="ctr">
              <a:buNone/>
            </a:pPr>
            <a:endParaRPr lang="en-US" dirty="0"/>
          </a:p>
        </p:txBody>
      </p:sp>
      <p:pic>
        <p:nvPicPr>
          <p:cNvPr id="2050" name="Picture 2" descr="Resultado de imagen para percepciÃ³n">
            <a:extLst>
              <a:ext uri="{FF2B5EF4-FFF2-40B4-BE49-F238E27FC236}">
                <a16:creationId xmlns:a16="http://schemas.microsoft.com/office/drawing/2014/main" id="{28EF56A2-7506-4988-A7BB-E83EA9CE9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836" y="4185726"/>
            <a:ext cx="2448148" cy="26722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turista agua blanca">
            <a:extLst>
              <a:ext uri="{FF2B5EF4-FFF2-40B4-BE49-F238E27FC236}">
                <a16:creationId xmlns:a16="http://schemas.microsoft.com/office/drawing/2014/main" id="{3788352C-B1CA-4BA4-943D-D815703AA9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59" t="30577" r="8402" b="10962"/>
          <a:stretch/>
        </p:blipFill>
        <p:spPr bwMode="auto">
          <a:xfrm>
            <a:off x="4620748" y="4185726"/>
            <a:ext cx="1910556" cy="26722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id="{CC3C29D1-F7ED-4045-A72E-2DB62A3085D6}"/>
              </a:ext>
            </a:extLst>
          </p:cNvPr>
          <p:cNvGraphicFramePr/>
          <p:nvPr>
            <p:extLst>
              <p:ext uri="{D42A27DB-BD31-4B8C-83A1-F6EECF244321}">
                <p14:modId xmlns:p14="http://schemas.microsoft.com/office/powerpoint/2010/main" val="712732374"/>
              </p:ext>
            </p:extLst>
          </p:nvPr>
        </p:nvGraphicFramePr>
        <p:xfrm>
          <a:off x="6686068" y="4185726"/>
          <a:ext cx="2484436" cy="2672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4" name="Picture 6" descr="Resultado de imagen para desarrollo turistico">
            <a:extLst>
              <a:ext uri="{FF2B5EF4-FFF2-40B4-BE49-F238E27FC236}">
                <a16:creationId xmlns:a16="http://schemas.microsoft.com/office/drawing/2014/main" id="{E7E3FE2B-31A2-4B6A-A0F0-00E8864DD8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5548" y="4185726"/>
            <a:ext cx="2182261" cy="251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30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1A65BED-14A9-4104-A651-214C47CE3B69}"/>
              </a:ext>
            </a:extLst>
          </p:cNvPr>
          <p:cNvSpPr/>
          <p:nvPr/>
        </p:nvSpPr>
        <p:spPr>
          <a:xfrm>
            <a:off x="2017835" y="385526"/>
            <a:ext cx="9026940" cy="830997"/>
          </a:xfrm>
          <a:prstGeom prst="rect">
            <a:avLst/>
          </a:prstGeom>
          <a:noFill/>
        </p:spPr>
        <p:txBody>
          <a:bodyPr wrap="square" lIns="91440" tIns="45720" rIns="91440" bIns="45720">
            <a:spAutoFit/>
          </a:bodyPr>
          <a:lstStyle/>
          <a:p>
            <a:pPr algn="ctr"/>
            <a:r>
              <a:rPr lang="es-ES_tradnl"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TEORÍA DE SOPORTE</a:t>
            </a:r>
          </a:p>
        </p:txBody>
      </p:sp>
      <p:grpSp>
        <p:nvGrpSpPr>
          <p:cNvPr id="3" name="Grupo 2">
            <a:extLst>
              <a:ext uri="{FF2B5EF4-FFF2-40B4-BE49-F238E27FC236}">
                <a16:creationId xmlns:a16="http://schemas.microsoft.com/office/drawing/2014/main" id="{086FD87F-BC98-4825-B64D-35F4D3DC9DC1}"/>
              </a:ext>
            </a:extLst>
          </p:cNvPr>
          <p:cNvGrpSpPr/>
          <p:nvPr/>
        </p:nvGrpSpPr>
        <p:grpSpPr>
          <a:xfrm>
            <a:off x="1113183" y="1494386"/>
            <a:ext cx="2792923" cy="2315615"/>
            <a:chOff x="478247" y="-669228"/>
            <a:chExt cx="2792923" cy="2315615"/>
          </a:xfrm>
        </p:grpSpPr>
        <p:sp>
          <p:nvSpPr>
            <p:cNvPr id="4" name="Rectángulo: esquinas redondeadas 3">
              <a:extLst>
                <a:ext uri="{FF2B5EF4-FFF2-40B4-BE49-F238E27FC236}">
                  <a16:creationId xmlns:a16="http://schemas.microsoft.com/office/drawing/2014/main" id="{3E32CECF-8B06-451B-BEDE-062EBA59DFD6}"/>
                </a:ext>
              </a:extLst>
            </p:cNvPr>
            <p:cNvSpPr/>
            <p:nvPr/>
          </p:nvSpPr>
          <p:spPr>
            <a:xfrm>
              <a:off x="478247" y="-669228"/>
              <a:ext cx="2792923" cy="1553614"/>
            </a:xfrm>
            <a:prstGeom prst="roundRect">
              <a:avLst>
                <a:gd name="adj" fmla="val 10000"/>
              </a:avLst>
            </a:prstGeom>
            <a:solidFill>
              <a:srgbClr val="FFFFFF"/>
            </a:solidFill>
            <a:ln w="28575" cmpd="sng">
              <a:solidFill>
                <a:srgbClr val="558ED5"/>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pPr algn="ctr"/>
              <a:r>
                <a:rPr lang="es-EC" sz="2400" b="1" dirty="0">
                  <a:solidFill>
                    <a:schemeClr val="tx1"/>
                  </a:solidFill>
                </a:rPr>
                <a:t>Zeithaml, Parasuraman, &amp; Berry</a:t>
              </a:r>
              <a:r>
                <a:rPr lang="es-EC" dirty="0"/>
                <a:t> </a:t>
              </a:r>
              <a:r>
                <a:rPr lang="es-EC" sz="2000" b="1" dirty="0"/>
                <a:t>&amp;</a:t>
              </a:r>
              <a:r>
                <a:rPr lang="es-EC" sz="2000" b="1" dirty="0">
                  <a:solidFill>
                    <a:schemeClr val="tx1"/>
                  </a:solidFill>
                </a:rPr>
                <a:t>(1992)</a:t>
              </a:r>
              <a:r>
                <a:rPr lang="es-EC" sz="2000" b="1" dirty="0"/>
                <a:t> </a:t>
              </a:r>
              <a:r>
                <a:rPr lang="es-EC" dirty="0"/>
                <a:t>Berry </a:t>
              </a:r>
            </a:p>
          </p:txBody>
        </p:sp>
        <p:sp>
          <p:nvSpPr>
            <p:cNvPr id="5" name="Rectángulo: esquinas redondeadas 4">
              <a:extLst>
                <a:ext uri="{FF2B5EF4-FFF2-40B4-BE49-F238E27FC236}">
                  <a16:creationId xmlns:a16="http://schemas.microsoft.com/office/drawing/2014/main" id="{20D8C131-5BA4-4FA0-8A81-C6BC8EA0CF00}"/>
                </a:ext>
              </a:extLst>
            </p:cNvPr>
            <p:cNvSpPr txBox="1"/>
            <p:nvPr/>
          </p:nvSpPr>
          <p:spPr>
            <a:xfrm>
              <a:off x="732998" y="539125"/>
              <a:ext cx="2283420" cy="1107262"/>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solidFill>
                    <a:schemeClr val="tx1"/>
                  </a:solidFill>
                </a:rPr>
                <a:t>Teoría de la calidad en el servicio</a:t>
              </a:r>
            </a:p>
          </p:txBody>
        </p:sp>
      </p:grpSp>
      <p:sp>
        <p:nvSpPr>
          <p:cNvPr id="6" name="Flecha: hacia abajo 5">
            <a:extLst>
              <a:ext uri="{FF2B5EF4-FFF2-40B4-BE49-F238E27FC236}">
                <a16:creationId xmlns:a16="http://schemas.microsoft.com/office/drawing/2014/main" id="{C72267F2-74AB-49FF-9CDE-BFB822CBC437}"/>
              </a:ext>
            </a:extLst>
          </p:cNvPr>
          <p:cNvSpPr/>
          <p:nvPr/>
        </p:nvSpPr>
        <p:spPr>
          <a:xfrm>
            <a:off x="2272585" y="3810000"/>
            <a:ext cx="417605" cy="576469"/>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7" name="CuadroTexto 6">
            <a:extLst>
              <a:ext uri="{FF2B5EF4-FFF2-40B4-BE49-F238E27FC236}">
                <a16:creationId xmlns:a16="http://schemas.microsoft.com/office/drawing/2014/main" id="{8E2B04A6-9C49-4A2E-982C-8B525BD51603}"/>
              </a:ext>
            </a:extLst>
          </p:cNvPr>
          <p:cNvSpPr txBox="1"/>
          <p:nvPr/>
        </p:nvSpPr>
        <p:spPr>
          <a:xfrm>
            <a:off x="1181182" y="4349118"/>
            <a:ext cx="2724924" cy="646331"/>
          </a:xfrm>
          <a:prstGeom prst="rect">
            <a:avLst/>
          </a:prstGeom>
          <a:noFill/>
        </p:spPr>
        <p:txBody>
          <a:bodyPr wrap="square" rtlCol="0">
            <a:spAutoFit/>
          </a:bodyPr>
          <a:lstStyle/>
          <a:p>
            <a:pPr algn="ctr"/>
            <a:r>
              <a:rPr lang="es-EC" b="1" dirty="0"/>
              <a:t>Expresan que brindar servicios con:  </a:t>
            </a:r>
          </a:p>
        </p:txBody>
      </p:sp>
      <p:pic>
        <p:nvPicPr>
          <p:cNvPr id="1026" name="Picture 2" descr="Resultado de imagen para calidad">
            <a:extLst>
              <a:ext uri="{FF2B5EF4-FFF2-40B4-BE49-F238E27FC236}">
                <a16:creationId xmlns:a16="http://schemas.microsoft.com/office/drawing/2014/main" id="{D40246F0-C38B-4B54-B501-6DC9861D2E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1774" y="4986259"/>
            <a:ext cx="1759226" cy="1759226"/>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hacia abajo 8">
            <a:extLst>
              <a:ext uri="{FF2B5EF4-FFF2-40B4-BE49-F238E27FC236}">
                <a16:creationId xmlns:a16="http://schemas.microsoft.com/office/drawing/2014/main" id="{87673ECC-E676-470F-881E-89928D8DD658}"/>
              </a:ext>
            </a:extLst>
          </p:cNvPr>
          <p:cNvSpPr/>
          <p:nvPr/>
        </p:nvSpPr>
        <p:spPr>
          <a:xfrm rot="16200000">
            <a:off x="3488501" y="5534568"/>
            <a:ext cx="417605" cy="576469"/>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A7947423-6EA1-4B48-B896-BBF377A24639}"/>
              </a:ext>
            </a:extLst>
          </p:cNvPr>
          <p:cNvSpPr/>
          <p:nvPr/>
        </p:nvSpPr>
        <p:spPr>
          <a:xfrm>
            <a:off x="3985538" y="5613999"/>
            <a:ext cx="2323072" cy="369332"/>
          </a:xfrm>
          <a:prstGeom prst="rect">
            <a:avLst/>
          </a:prstGeom>
        </p:spPr>
        <p:txBody>
          <a:bodyPr wrap="none">
            <a:spAutoFit/>
          </a:bodyPr>
          <a:lstStyle/>
          <a:p>
            <a:r>
              <a:rPr lang="es-EC" b="1" dirty="0"/>
              <a:t>Genera beneficios </a:t>
            </a:r>
            <a:endParaRPr lang="es-EC" dirty="0"/>
          </a:p>
        </p:txBody>
      </p:sp>
      <p:sp>
        <p:nvSpPr>
          <p:cNvPr id="10" name="Elipse 9">
            <a:extLst>
              <a:ext uri="{FF2B5EF4-FFF2-40B4-BE49-F238E27FC236}">
                <a16:creationId xmlns:a16="http://schemas.microsoft.com/office/drawing/2014/main" id="{E19B4EDB-C5E2-4283-985F-B8EB4B519DB0}"/>
              </a:ext>
            </a:extLst>
          </p:cNvPr>
          <p:cNvSpPr/>
          <p:nvPr/>
        </p:nvSpPr>
        <p:spPr>
          <a:xfrm>
            <a:off x="5867900" y="1356810"/>
            <a:ext cx="6268278" cy="584149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pic>
        <p:nvPicPr>
          <p:cNvPr id="1028" name="Picture 4" descr="Resultado de imagen para guias de agua blanca">
            <a:extLst>
              <a:ext uri="{FF2B5EF4-FFF2-40B4-BE49-F238E27FC236}">
                <a16:creationId xmlns:a16="http://schemas.microsoft.com/office/drawing/2014/main" id="{D525D072-F088-4263-9899-EAAF45439C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9962" y="1950665"/>
            <a:ext cx="1071434" cy="130570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7A27F339-5C6A-4519-8F3A-808FBA16931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0985" y="1930855"/>
            <a:ext cx="2254746" cy="1452864"/>
          </a:xfrm>
          <a:prstGeom prst="rect">
            <a:avLst/>
          </a:prstGeom>
          <a:noFill/>
          <a:ln>
            <a:noFill/>
          </a:ln>
        </p:spPr>
      </p:pic>
      <p:pic>
        <p:nvPicPr>
          <p:cNvPr id="1030" name="Picture 6" descr="Resultado de imagen para comunidad agua blanca ecuador">
            <a:extLst>
              <a:ext uri="{FF2B5EF4-FFF2-40B4-BE49-F238E27FC236}">
                <a16:creationId xmlns:a16="http://schemas.microsoft.com/office/drawing/2014/main" id="{640B172C-EE40-4A7F-92C7-256993C63C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4936" y="3383719"/>
            <a:ext cx="2487544" cy="13972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comunidad agua blanca ecuador">
            <a:extLst>
              <a:ext uri="{FF2B5EF4-FFF2-40B4-BE49-F238E27FC236}">
                <a16:creationId xmlns:a16="http://schemas.microsoft.com/office/drawing/2014/main" id="{7A6A2ED7-2DC1-4BD4-9A29-77A9BD5D05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5717" y="4704319"/>
            <a:ext cx="2189058" cy="1678010"/>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111B740D-64A1-4D58-B7B8-2B0F8F5F3AE7}"/>
              </a:ext>
            </a:extLst>
          </p:cNvPr>
          <p:cNvSpPr/>
          <p:nvPr/>
        </p:nvSpPr>
        <p:spPr>
          <a:xfrm>
            <a:off x="7845830" y="1340402"/>
            <a:ext cx="2262342" cy="646331"/>
          </a:xfrm>
          <a:prstGeom prst="rect">
            <a:avLst/>
          </a:prstGeom>
        </p:spPr>
        <p:txBody>
          <a:bodyPr wrap="square">
            <a:spAutoFit/>
          </a:bodyPr>
          <a:lstStyle/>
          <a:p>
            <a:r>
              <a:rPr lang="es-EC" b="1" dirty="0"/>
              <a:t>Prestadores de los servicios turísticos  </a:t>
            </a:r>
            <a:endParaRPr lang="es-EC" dirty="0"/>
          </a:p>
        </p:txBody>
      </p:sp>
      <p:sp>
        <p:nvSpPr>
          <p:cNvPr id="17" name="Rectángulo 16">
            <a:extLst>
              <a:ext uri="{FF2B5EF4-FFF2-40B4-BE49-F238E27FC236}">
                <a16:creationId xmlns:a16="http://schemas.microsoft.com/office/drawing/2014/main" id="{A99E9B9F-0EE3-45A0-B68F-375996F1872C}"/>
              </a:ext>
            </a:extLst>
          </p:cNvPr>
          <p:cNvSpPr/>
          <p:nvPr/>
        </p:nvSpPr>
        <p:spPr>
          <a:xfrm>
            <a:off x="8757879" y="3712988"/>
            <a:ext cx="2217852" cy="369332"/>
          </a:xfrm>
          <a:prstGeom prst="rect">
            <a:avLst/>
          </a:prstGeom>
        </p:spPr>
        <p:txBody>
          <a:bodyPr wrap="square">
            <a:spAutoFit/>
          </a:bodyPr>
          <a:lstStyle/>
          <a:p>
            <a:r>
              <a:rPr lang="es-EC" b="1" dirty="0"/>
              <a:t>Comunidad </a:t>
            </a:r>
            <a:endParaRPr lang="es-EC" dirty="0"/>
          </a:p>
        </p:txBody>
      </p:sp>
      <p:sp>
        <p:nvSpPr>
          <p:cNvPr id="18" name="Rectángulo 17">
            <a:extLst>
              <a:ext uri="{FF2B5EF4-FFF2-40B4-BE49-F238E27FC236}">
                <a16:creationId xmlns:a16="http://schemas.microsoft.com/office/drawing/2014/main" id="{0D56BC6C-9309-4310-B13B-E5F21A11BD69}"/>
              </a:ext>
            </a:extLst>
          </p:cNvPr>
          <p:cNvSpPr/>
          <p:nvPr/>
        </p:nvSpPr>
        <p:spPr>
          <a:xfrm>
            <a:off x="6397913" y="5332932"/>
            <a:ext cx="2433680" cy="646331"/>
          </a:xfrm>
          <a:prstGeom prst="rect">
            <a:avLst/>
          </a:prstGeom>
        </p:spPr>
        <p:txBody>
          <a:bodyPr wrap="none">
            <a:spAutoFit/>
          </a:bodyPr>
          <a:lstStyle/>
          <a:p>
            <a:pPr algn="ctr"/>
            <a:r>
              <a:rPr lang="es-EC" b="1" dirty="0"/>
              <a:t>Turistas Nacionales  </a:t>
            </a:r>
          </a:p>
          <a:p>
            <a:pPr algn="ctr"/>
            <a:r>
              <a:rPr lang="es-EC" b="1" dirty="0"/>
              <a:t>Extranjeros </a:t>
            </a:r>
            <a:endParaRPr lang="es-EC" dirty="0"/>
          </a:p>
        </p:txBody>
      </p:sp>
    </p:spTree>
    <p:extLst>
      <p:ext uri="{BB962C8B-B14F-4D97-AF65-F5344CB8AC3E}">
        <p14:creationId xmlns:p14="http://schemas.microsoft.com/office/powerpoint/2010/main" val="231656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8986ED86-3DA0-46F4-A595-50F876E409B2}"/>
              </a:ext>
            </a:extLst>
          </p:cNvPr>
          <p:cNvGrpSpPr/>
          <p:nvPr/>
        </p:nvGrpSpPr>
        <p:grpSpPr>
          <a:xfrm>
            <a:off x="1952585" y="153027"/>
            <a:ext cx="2792923" cy="2485122"/>
            <a:chOff x="781806" y="-682561"/>
            <a:chExt cx="2792923" cy="2485122"/>
          </a:xfrm>
        </p:grpSpPr>
        <p:sp>
          <p:nvSpPr>
            <p:cNvPr id="3" name="Rectángulo: esquinas redondeadas 2">
              <a:extLst>
                <a:ext uri="{FF2B5EF4-FFF2-40B4-BE49-F238E27FC236}">
                  <a16:creationId xmlns:a16="http://schemas.microsoft.com/office/drawing/2014/main" id="{0E3EA0BD-40E0-480A-8B95-5145B7C3B32C}"/>
                </a:ext>
              </a:extLst>
            </p:cNvPr>
            <p:cNvSpPr/>
            <p:nvPr/>
          </p:nvSpPr>
          <p:spPr>
            <a:xfrm>
              <a:off x="781806" y="-682561"/>
              <a:ext cx="2792923" cy="1553614"/>
            </a:xfrm>
            <a:prstGeom prst="roundRect">
              <a:avLst>
                <a:gd name="adj" fmla="val 10000"/>
              </a:avLst>
            </a:prstGeom>
            <a:solidFill>
              <a:srgbClr val="FFFFFF"/>
            </a:solidFill>
            <a:ln w="28575" cmpd="sng">
              <a:solidFill>
                <a:srgbClr val="558ED5"/>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pPr algn="ctr"/>
              <a:r>
                <a:rPr lang="es-EC" sz="2400" b="1" dirty="0">
                  <a:solidFill>
                    <a:schemeClr val="tx1"/>
                  </a:solidFill>
                </a:rPr>
                <a:t>Zeithaml, Parasuraman, &amp; Berry</a:t>
              </a:r>
              <a:r>
                <a:rPr lang="es-EC" dirty="0"/>
                <a:t> </a:t>
              </a:r>
              <a:r>
                <a:rPr lang="es-EC" sz="2000" b="1" dirty="0"/>
                <a:t>&amp;</a:t>
              </a:r>
              <a:r>
                <a:rPr lang="es-EC" sz="2000" b="1" dirty="0">
                  <a:solidFill>
                    <a:schemeClr val="tx1"/>
                  </a:solidFill>
                </a:rPr>
                <a:t>(1992)</a:t>
              </a:r>
              <a:r>
                <a:rPr lang="es-EC" sz="2000" b="1" dirty="0"/>
                <a:t> </a:t>
              </a:r>
              <a:r>
                <a:rPr lang="es-EC" dirty="0"/>
                <a:t>Berry </a:t>
              </a:r>
            </a:p>
          </p:txBody>
        </p:sp>
        <p:sp>
          <p:nvSpPr>
            <p:cNvPr id="4" name="Rectángulo: esquinas redondeadas 4">
              <a:extLst>
                <a:ext uri="{FF2B5EF4-FFF2-40B4-BE49-F238E27FC236}">
                  <a16:creationId xmlns:a16="http://schemas.microsoft.com/office/drawing/2014/main" id="{8213F6DE-035E-44D6-A017-F24D5C835E69}"/>
                </a:ext>
              </a:extLst>
            </p:cNvPr>
            <p:cNvSpPr txBox="1"/>
            <p:nvPr/>
          </p:nvSpPr>
          <p:spPr>
            <a:xfrm>
              <a:off x="955826" y="695299"/>
              <a:ext cx="2283420" cy="1107262"/>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solidFill>
                    <a:schemeClr val="tx1"/>
                  </a:solidFill>
                </a:rPr>
                <a:t>Teoría de la calidad en el servicio</a:t>
              </a:r>
            </a:p>
          </p:txBody>
        </p:sp>
      </p:grpSp>
      <p:sp>
        <p:nvSpPr>
          <p:cNvPr id="5" name="Flecha: hacia abajo 4">
            <a:extLst>
              <a:ext uri="{FF2B5EF4-FFF2-40B4-BE49-F238E27FC236}">
                <a16:creationId xmlns:a16="http://schemas.microsoft.com/office/drawing/2014/main" id="{F9627FC6-BBB7-4F9F-A4BA-4B25E893802F}"/>
              </a:ext>
            </a:extLst>
          </p:cNvPr>
          <p:cNvSpPr/>
          <p:nvPr/>
        </p:nvSpPr>
        <p:spPr>
          <a:xfrm>
            <a:off x="2931441" y="2591427"/>
            <a:ext cx="417605" cy="53906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F12E22A3-F67B-4288-93B2-3C1F38C4CF49}"/>
              </a:ext>
            </a:extLst>
          </p:cNvPr>
          <p:cNvSpPr txBox="1"/>
          <p:nvPr/>
        </p:nvSpPr>
        <p:spPr>
          <a:xfrm>
            <a:off x="2020584" y="3130486"/>
            <a:ext cx="2724924" cy="646331"/>
          </a:xfrm>
          <a:prstGeom prst="rect">
            <a:avLst/>
          </a:prstGeom>
          <a:noFill/>
        </p:spPr>
        <p:txBody>
          <a:bodyPr wrap="square" rtlCol="0">
            <a:spAutoFit/>
          </a:bodyPr>
          <a:lstStyle/>
          <a:p>
            <a:pPr algn="ctr"/>
            <a:r>
              <a:rPr lang="es-EC" b="1" dirty="0"/>
              <a:t>Señalan que evaluar  la calidad del servicio </a:t>
            </a:r>
          </a:p>
        </p:txBody>
      </p:sp>
      <p:sp>
        <p:nvSpPr>
          <p:cNvPr id="7" name="Flecha: hacia abajo 6">
            <a:extLst>
              <a:ext uri="{FF2B5EF4-FFF2-40B4-BE49-F238E27FC236}">
                <a16:creationId xmlns:a16="http://schemas.microsoft.com/office/drawing/2014/main" id="{F6598FEC-CD6C-4771-A0F0-28170131B3C1}"/>
              </a:ext>
            </a:extLst>
          </p:cNvPr>
          <p:cNvSpPr/>
          <p:nvPr/>
        </p:nvSpPr>
        <p:spPr>
          <a:xfrm>
            <a:off x="2954654" y="3739930"/>
            <a:ext cx="417605" cy="576469"/>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9" name="CuadroTexto 8">
            <a:extLst>
              <a:ext uri="{FF2B5EF4-FFF2-40B4-BE49-F238E27FC236}">
                <a16:creationId xmlns:a16="http://schemas.microsoft.com/office/drawing/2014/main" id="{D7823AF9-3735-4917-8F2F-5A88EFBA75DB}"/>
              </a:ext>
            </a:extLst>
          </p:cNvPr>
          <p:cNvSpPr txBox="1"/>
          <p:nvPr/>
        </p:nvSpPr>
        <p:spPr>
          <a:xfrm>
            <a:off x="1499672" y="4267824"/>
            <a:ext cx="3327568" cy="923330"/>
          </a:xfrm>
          <a:prstGeom prst="rect">
            <a:avLst/>
          </a:prstGeom>
          <a:noFill/>
        </p:spPr>
        <p:txBody>
          <a:bodyPr wrap="square" rtlCol="0">
            <a:spAutoFit/>
          </a:bodyPr>
          <a:lstStyle/>
          <a:p>
            <a:pPr algn="ctr"/>
            <a:r>
              <a:rPr lang="es-EC" b="1" dirty="0"/>
              <a:t>Es fundamental para determinar la satisfacción de cliente  </a:t>
            </a:r>
          </a:p>
        </p:txBody>
      </p:sp>
      <p:pic>
        <p:nvPicPr>
          <p:cNvPr id="2050" name="Picture 2" descr="Resultado de imagen para satisfaccion del turista">
            <a:extLst>
              <a:ext uri="{FF2B5EF4-FFF2-40B4-BE49-F238E27FC236}">
                <a16:creationId xmlns:a16="http://schemas.microsoft.com/office/drawing/2014/main" id="{64194FE2-E13A-44F1-94CD-D588D5C15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473" y="5330625"/>
            <a:ext cx="2157145" cy="15469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a:extLst>
              <a:ext uri="{FF2B5EF4-FFF2-40B4-BE49-F238E27FC236}">
                <a16:creationId xmlns:a16="http://schemas.microsoft.com/office/drawing/2014/main" id="{334A5137-780A-41E0-A4DC-ACD06BE40D7B}"/>
              </a:ext>
            </a:extLst>
          </p:cNvPr>
          <p:cNvGrpSpPr/>
          <p:nvPr/>
        </p:nvGrpSpPr>
        <p:grpSpPr>
          <a:xfrm>
            <a:off x="6748039" y="166360"/>
            <a:ext cx="2829508" cy="2431167"/>
            <a:chOff x="478248" y="-734979"/>
            <a:chExt cx="2829508" cy="1669940"/>
          </a:xfrm>
        </p:grpSpPr>
        <p:sp>
          <p:nvSpPr>
            <p:cNvPr id="12" name="Rectángulo: esquinas redondeadas 11">
              <a:extLst>
                <a:ext uri="{FF2B5EF4-FFF2-40B4-BE49-F238E27FC236}">
                  <a16:creationId xmlns:a16="http://schemas.microsoft.com/office/drawing/2014/main" id="{9E0BD997-531C-443E-8AFA-92705F19C42C}"/>
                </a:ext>
              </a:extLst>
            </p:cNvPr>
            <p:cNvSpPr/>
            <p:nvPr/>
          </p:nvSpPr>
          <p:spPr>
            <a:xfrm>
              <a:off x="478248" y="-734979"/>
              <a:ext cx="2792220" cy="525217"/>
            </a:xfrm>
            <a:prstGeom prst="roundRect">
              <a:avLst>
                <a:gd name="adj" fmla="val 10000"/>
              </a:avLst>
            </a:prstGeom>
            <a:solidFill>
              <a:srgbClr val="FFFFFF"/>
            </a:solidFill>
            <a:ln w="28575" cmpd="sng">
              <a:solidFill>
                <a:srgbClr val="558ED5"/>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pPr algn="ctr"/>
              <a:r>
                <a:rPr lang="es-EC" sz="2400" b="1" dirty="0">
                  <a:solidFill>
                    <a:schemeClr val="tx1"/>
                  </a:solidFill>
                </a:rPr>
                <a:t>     Calidad </a:t>
              </a:r>
              <a:r>
                <a:rPr lang="es-EC" dirty="0"/>
                <a:t>Berry </a:t>
              </a:r>
            </a:p>
          </p:txBody>
        </p:sp>
        <p:sp>
          <p:nvSpPr>
            <p:cNvPr id="13" name="Rectángulo: esquinas redondeadas 4">
              <a:extLst>
                <a:ext uri="{FF2B5EF4-FFF2-40B4-BE49-F238E27FC236}">
                  <a16:creationId xmlns:a16="http://schemas.microsoft.com/office/drawing/2014/main" id="{58036902-FFBE-46C3-A0E3-EEA14635418A}"/>
                </a:ext>
              </a:extLst>
            </p:cNvPr>
            <p:cNvSpPr txBox="1"/>
            <p:nvPr/>
          </p:nvSpPr>
          <p:spPr>
            <a:xfrm>
              <a:off x="515537" y="-343802"/>
              <a:ext cx="2792219" cy="1278763"/>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dirty="0">
                  <a:solidFill>
                    <a:schemeClr val="tx1"/>
                  </a:solidFill>
                </a:rPr>
                <a:t>Conjunto de características, atributos que tiene un producto o servicio, para satisfacer las necesidades del cliente</a:t>
              </a:r>
              <a:endParaRPr lang="es-ES" sz="2200" kern="1200" dirty="0">
                <a:solidFill>
                  <a:schemeClr val="tx1"/>
                </a:solidFill>
              </a:endParaRPr>
            </a:p>
          </p:txBody>
        </p:sp>
      </p:grpSp>
      <p:sp>
        <p:nvSpPr>
          <p:cNvPr id="14" name="Flecha: hacia abajo 13">
            <a:extLst>
              <a:ext uri="{FF2B5EF4-FFF2-40B4-BE49-F238E27FC236}">
                <a16:creationId xmlns:a16="http://schemas.microsoft.com/office/drawing/2014/main" id="{0DE7E3FB-5155-4EFF-BD8C-9BB05E0BD122}"/>
              </a:ext>
            </a:extLst>
          </p:cNvPr>
          <p:cNvSpPr/>
          <p:nvPr/>
        </p:nvSpPr>
        <p:spPr>
          <a:xfrm>
            <a:off x="7935346" y="2554017"/>
            <a:ext cx="417605" cy="576469"/>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16" name="CuadroTexto 15">
            <a:extLst>
              <a:ext uri="{FF2B5EF4-FFF2-40B4-BE49-F238E27FC236}">
                <a16:creationId xmlns:a16="http://schemas.microsoft.com/office/drawing/2014/main" id="{20FAA534-CEDF-4B68-99BD-6F222F934E2A}"/>
              </a:ext>
            </a:extLst>
          </p:cNvPr>
          <p:cNvSpPr txBox="1"/>
          <p:nvPr/>
        </p:nvSpPr>
        <p:spPr>
          <a:xfrm>
            <a:off x="6990489" y="3130486"/>
            <a:ext cx="2724924" cy="646331"/>
          </a:xfrm>
          <a:prstGeom prst="rect">
            <a:avLst/>
          </a:prstGeom>
          <a:noFill/>
        </p:spPr>
        <p:txBody>
          <a:bodyPr wrap="square" rtlCol="0">
            <a:spAutoFit/>
          </a:bodyPr>
          <a:lstStyle/>
          <a:p>
            <a:pPr algn="ctr"/>
            <a:r>
              <a:rPr lang="es-EC" b="1" dirty="0"/>
              <a:t>La calidad en el servicios </a:t>
            </a:r>
          </a:p>
        </p:txBody>
      </p:sp>
      <p:sp>
        <p:nvSpPr>
          <p:cNvPr id="17" name="CuadroTexto 16">
            <a:extLst>
              <a:ext uri="{FF2B5EF4-FFF2-40B4-BE49-F238E27FC236}">
                <a16:creationId xmlns:a16="http://schemas.microsoft.com/office/drawing/2014/main" id="{6562C54D-43DC-420B-8C48-51177919C8C7}"/>
              </a:ext>
            </a:extLst>
          </p:cNvPr>
          <p:cNvSpPr txBox="1"/>
          <p:nvPr/>
        </p:nvSpPr>
        <p:spPr>
          <a:xfrm>
            <a:off x="6369766" y="4390214"/>
            <a:ext cx="3966369" cy="646331"/>
          </a:xfrm>
          <a:prstGeom prst="rect">
            <a:avLst/>
          </a:prstGeom>
          <a:noFill/>
        </p:spPr>
        <p:txBody>
          <a:bodyPr wrap="square" rtlCol="0">
            <a:spAutoFit/>
          </a:bodyPr>
          <a:lstStyle/>
          <a:p>
            <a:pPr algn="ctr"/>
            <a:r>
              <a:rPr lang="es-EC" b="1" dirty="0"/>
              <a:t>Es vital para competitividad de las empresas  </a:t>
            </a:r>
          </a:p>
        </p:txBody>
      </p:sp>
      <p:sp>
        <p:nvSpPr>
          <p:cNvPr id="18" name="Flecha: hacia abajo 17">
            <a:extLst>
              <a:ext uri="{FF2B5EF4-FFF2-40B4-BE49-F238E27FC236}">
                <a16:creationId xmlns:a16="http://schemas.microsoft.com/office/drawing/2014/main" id="{E856D9F5-CB7C-43C3-860C-85926789CACE}"/>
              </a:ext>
            </a:extLst>
          </p:cNvPr>
          <p:cNvSpPr/>
          <p:nvPr/>
        </p:nvSpPr>
        <p:spPr>
          <a:xfrm>
            <a:off x="7972634" y="3813745"/>
            <a:ext cx="417605" cy="576469"/>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pic>
        <p:nvPicPr>
          <p:cNvPr id="2052" name="Picture 4" descr="Resultado de imagen para competitividad empresarial">
            <a:extLst>
              <a:ext uri="{FF2B5EF4-FFF2-40B4-BE49-F238E27FC236}">
                <a16:creationId xmlns:a16="http://schemas.microsoft.com/office/drawing/2014/main" id="{7291C3FC-05FF-41F0-9C55-9304819C778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12" b="89979" l="9875" r="92947">
                        <a14:foregroundMark x1="64890" y1="48852" x2="64890" y2="48852"/>
                        <a14:foregroundMark x1="92947" y1="75157" x2="92947" y2="75157"/>
                        <a14:foregroundMark x1="44828" y1="36952" x2="44828" y2="36952"/>
                        <a14:foregroundMark x1="43574" y1="33403" x2="43574" y2="33403"/>
                        <a14:foregroundMark x1="34013" y1="27140" x2="34013" y2="27140"/>
                        <a14:foregroundMark x1="36050" y1="27140" x2="36050" y2="27140"/>
                        <a14:foregroundMark x1="65831" y1="49478" x2="65831" y2="49478"/>
                        <a14:foregroundMark x1="12226" y1="52401" x2="12226" y2="52401"/>
                      </a14:backgroundRemoval>
                    </a14:imgEffect>
                  </a14:imgLayer>
                </a14:imgProps>
              </a:ext>
              <a:ext uri="{28A0092B-C50C-407E-A947-70E740481C1C}">
                <a14:useLocalDpi xmlns:a14="http://schemas.microsoft.com/office/drawing/2010/main" val="0"/>
              </a:ext>
            </a:extLst>
          </a:blip>
          <a:srcRect/>
          <a:stretch>
            <a:fillRect/>
          </a:stretch>
        </p:blipFill>
        <p:spPr bwMode="auto">
          <a:xfrm>
            <a:off x="6990489" y="4923173"/>
            <a:ext cx="3012405" cy="226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5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1384E06C-1C11-471B-A5C2-A8886EA8A67E}"/>
              </a:ext>
            </a:extLst>
          </p:cNvPr>
          <p:cNvGraphicFramePr/>
          <p:nvPr>
            <p:extLst>
              <p:ext uri="{D42A27DB-BD31-4B8C-83A1-F6EECF244321}">
                <p14:modId xmlns:p14="http://schemas.microsoft.com/office/powerpoint/2010/main" val="3393578351"/>
              </p:ext>
            </p:extLst>
          </p:nvPr>
        </p:nvGraphicFramePr>
        <p:xfrm>
          <a:off x="1147225" y="944032"/>
          <a:ext cx="10448427" cy="5788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DC2CCEA1-0F4A-4900-BAF1-2F5DA3E9DAA2}"/>
              </a:ext>
            </a:extLst>
          </p:cNvPr>
          <p:cNvSpPr/>
          <p:nvPr/>
        </p:nvSpPr>
        <p:spPr>
          <a:xfrm>
            <a:off x="2017835" y="92333"/>
            <a:ext cx="9026940" cy="830997"/>
          </a:xfrm>
          <a:prstGeom prst="rect">
            <a:avLst/>
          </a:prstGeom>
          <a:noFill/>
        </p:spPr>
        <p:txBody>
          <a:bodyPr wrap="square" lIns="91440" tIns="45720" rIns="91440" bIns="45720">
            <a:spAutoFit/>
          </a:bodyPr>
          <a:lstStyle/>
          <a:p>
            <a:pPr algn="ctr"/>
            <a:r>
              <a:rPr lang="es-ES_tradnl"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METODOLOGÍA</a:t>
            </a:r>
          </a:p>
        </p:txBody>
      </p:sp>
      <p:pic>
        <p:nvPicPr>
          <p:cNvPr id="5" name="Picture 2" descr="Resultado de imagen para EXCEL">
            <a:extLst>
              <a:ext uri="{FF2B5EF4-FFF2-40B4-BE49-F238E27FC236}">
                <a16:creationId xmlns:a16="http://schemas.microsoft.com/office/drawing/2014/main" id="{0C21FCB1-322E-4D38-A4E9-462151920B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5965" y="4502470"/>
            <a:ext cx="2270947" cy="185857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AB4B59DA-F1A6-47DE-AECA-C92012A64DE0}"/>
              </a:ext>
            </a:extLst>
          </p:cNvPr>
          <p:cNvSpPr/>
          <p:nvPr/>
        </p:nvSpPr>
        <p:spPr>
          <a:xfrm>
            <a:off x="2330196" y="6488669"/>
            <a:ext cx="1582484" cy="369332"/>
          </a:xfrm>
          <a:prstGeom prst="rect">
            <a:avLst/>
          </a:prstGeom>
        </p:spPr>
        <p:txBody>
          <a:bodyPr wrap="none">
            <a:spAutoFit/>
          </a:bodyPr>
          <a:lstStyle/>
          <a:p>
            <a:pPr lvl="0"/>
            <a:r>
              <a:rPr lang="es-ES" b="1" dirty="0"/>
              <a:t>Cuantitativa</a:t>
            </a:r>
            <a:endParaRPr lang="es-EC" b="1" dirty="0"/>
          </a:p>
        </p:txBody>
      </p:sp>
      <p:sp>
        <p:nvSpPr>
          <p:cNvPr id="8" name="Rectángulo 7">
            <a:extLst>
              <a:ext uri="{FF2B5EF4-FFF2-40B4-BE49-F238E27FC236}">
                <a16:creationId xmlns:a16="http://schemas.microsoft.com/office/drawing/2014/main" id="{5A2E6944-58C3-46AF-93D2-483E50D822FE}"/>
              </a:ext>
            </a:extLst>
          </p:cNvPr>
          <p:cNvSpPr/>
          <p:nvPr/>
        </p:nvSpPr>
        <p:spPr>
          <a:xfrm>
            <a:off x="5197446" y="3891955"/>
            <a:ext cx="2667718" cy="369332"/>
          </a:xfrm>
          <a:prstGeom prst="rect">
            <a:avLst/>
          </a:prstGeom>
        </p:spPr>
        <p:txBody>
          <a:bodyPr wrap="none">
            <a:spAutoFit/>
          </a:bodyPr>
          <a:lstStyle/>
          <a:p>
            <a:pPr lvl="0"/>
            <a:r>
              <a:rPr lang="es-ES" b="1" dirty="0"/>
              <a:t>Muestreo Estratificado</a:t>
            </a:r>
            <a:endParaRPr lang="es-EC" b="1" dirty="0"/>
          </a:p>
        </p:txBody>
      </p:sp>
      <mc:AlternateContent xmlns:mc="http://schemas.openxmlformats.org/markup-compatibility/2006" xmlns:a14="http://schemas.microsoft.com/office/drawing/2010/main">
        <mc:Choice Requires="a14">
          <p:graphicFrame>
            <p:nvGraphicFramePr>
              <p:cNvPr id="9" name="Tabla 8">
                <a:extLst>
                  <a:ext uri="{FF2B5EF4-FFF2-40B4-BE49-F238E27FC236}">
                    <a16:creationId xmlns:a16="http://schemas.microsoft.com/office/drawing/2014/main" id="{B83E58DF-9F4D-41F7-A0AA-B99CEBF798FC}"/>
                  </a:ext>
                </a:extLst>
              </p:cNvPr>
              <p:cNvGraphicFramePr>
                <a:graphicFrameLocks noGrp="1"/>
              </p:cNvGraphicFramePr>
              <p:nvPr>
                <p:extLst>
                  <p:ext uri="{D42A27DB-BD31-4B8C-83A1-F6EECF244321}">
                    <p14:modId xmlns:p14="http://schemas.microsoft.com/office/powerpoint/2010/main" val="1552654925"/>
                  </p:ext>
                </p:extLst>
              </p:nvPr>
            </p:nvGraphicFramePr>
            <p:xfrm>
              <a:off x="5095651" y="4228582"/>
              <a:ext cx="3115890" cy="2743200"/>
            </p:xfrm>
            <a:graphic>
              <a:graphicData uri="http://schemas.openxmlformats.org/drawingml/2006/table">
                <a:tbl>
                  <a:tblPr firstRow="1" firstCol="1" bandRow="1">
                    <a:tableStyleId>{5C22544A-7EE6-4342-B048-85BDC9FD1C3A}</a:tableStyleId>
                  </a:tblPr>
                  <a:tblGrid>
                    <a:gridCol w="413313">
                      <a:extLst>
                        <a:ext uri="{9D8B030D-6E8A-4147-A177-3AD203B41FA5}">
                          <a16:colId xmlns:a16="http://schemas.microsoft.com/office/drawing/2014/main" val="1220972119"/>
                        </a:ext>
                      </a:extLst>
                    </a:gridCol>
                    <a:gridCol w="894214">
                      <a:extLst>
                        <a:ext uri="{9D8B030D-6E8A-4147-A177-3AD203B41FA5}">
                          <a16:colId xmlns:a16="http://schemas.microsoft.com/office/drawing/2014/main" val="921496388"/>
                        </a:ext>
                      </a:extLst>
                    </a:gridCol>
                    <a:gridCol w="843157">
                      <a:extLst>
                        <a:ext uri="{9D8B030D-6E8A-4147-A177-3AD203B41FA5}">
                          <a16:colId xmlns:a16="http://schemas.microsoft.com/office/drawing/2014/main" val="3695272644"/>
                        </a:ext>
                      </a:extLst>
                    </a:gridCol>
                    <a:gridCol w="965206">
                      <a:extLst>
                        <a:ext uri="{9D8B030D-6E8A-4147-A177-3AD203B41FA5}">
                          <a16:colId xmlns:a16="http://schemas.microsoft.com/office/drawing/2014/main" val="2766052869"/>
                        </a:ext>
                      </a:extLst>
                    </a:gridCol>
                  </a:tblGrid>
                  <a:tr h="1090586">
                    <a:tc>
                      <a:txBody>
                        <a:bodyPr/>
                        <a:lstStyle/>
                        <a:p>
                          <a:pPr algn="ctr">
                            <a:lnSpc>
                              <a:spcPct val="200000"/>
                            </a:lnSpc>
                            <a:spcAft>
                              <a:spcPts val="0"/>
                            </a:spcAft>
                          </a:pPr>
                          <a:r>
                            <a:rPr lang="es-EC" sz="1000">
                              <a:effectLst/>
                            </a:rPr>
                            <a:t>Estrato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es-EC" sz="1000" dirty="0">
                              <a:effectLst/>
                            </a:rPr>
                            <a:t>Turistas</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0"/>
                            </a:spcAft>
                          </a:pPr>
                          <a:r>
                            <a:rPr lang="es-EC" sz="1000">
                              <a:effectLst/>
                            </a:rPr>
                            <a:t>Total, población de cada estrato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0"/>
                            </a:spcAft>
                          </a:pPr>
                          <a:r>
                            <a:rPr lang="es-EC" sz="1000" dirty="0">
                              <a:effectLst/>
                            </a:rPr>
                            <a:t>Muestra por estrato=</a:t>
                          </a:r>
                          <a14:m>
                            <m:oMath xmlns:m="http://schemas.openxmlformats.org/officeDocument/2006/math">
                              <m:r>
                                <a:rPr lang="es-EC" sz="1000">
                                  <a:effectLst/>
                                  <a:latin typeface="Cambria Math" panose="02040503050406030204" pitchFamily="18" charset="0"/>
                                </a:rPr>
                                <m:t>𝟎</m:t>
                              </m:r>
                              <m:r>
                                <a:rPr lang="es-EC" sz="1000">
                                  <a:effectLst/>
                                  <a:latin typeface="Cambria Math" panose="02040503050406030204" pitchFamily="18" charset="0"/>
                                </a:rPr>
                                <m:t>.</m:t>
                              </m:r>
                              <m:r>
                                <a:rPr lang="es-EC" sz="1000">
                                  <a:effectLst/>
                                  <a:latin typeface="Cambria Math" panose="02040503050406030204" pitchFamily="18" charset="0"/>
                                </a:rPr>
                                <m:t>𝟎𝟏𝟖𝟖𝟒𝟔𝟗𝟑</m:t>
                              </m:r>
                            </m:oMath>
                          </a14:m>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9709"/>
                      </a:ext>
                    </a:extLst>
                  </a:tr>
                  <a:tr h="523585">
                    <a:tc>
                      <a:txBody>
                        <a:bodyPr/>
                        <a:lstStyle/>
                        <a:p>
                          <a:pPr>
                            <a:lnSpc>
                              <a:spcPct val="200000"/>
                            </a:lnSpc>
                            <a:spcAft>
                              <a:spcPts val="0"/>
                            </a:spcAft>
                          </a:pPr>
                          <a:r>
                            <a:rPr lang="es-EC" sz="1000">
                              <a:effectLst/>
                            </a:rPr>
                            <a:t>1</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0"/>
                            </a:spcAft>
                          </a:pPr>
                          <a:r>
                            <a:rPr lang="es-EC" sz="1000">
                              <a:effectLst/>
                            </a:rPr>
                            <a:t>Turistas nacionales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es-EC" sz="1000">
                              <a:effectLst/>
                            </a:rPr>
                            <a:t>14000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es-EC" sz="1000">
                              <a:effectLst/>
                            </a:rPr>
                            <a:t>264</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363347983"/>
                      </a:ext>
                    </a:extLst>
                  </a:tr>
                  <a:tr h="523585">
                    <a:tc>
                      <a:txBody>
                        <a:bodyPr/>
                        <a:lstStyle/>
                        <a:p>
                          <a:pPr>
                            <a:lnSpc>
                              <a:spcPct val="200000"/>
                            </a:lnSpc>
                            <a:spcAft>
                              <a:spcPts val="0"/>
                            </a:spcAft>
                          </a:pPr>
                          <a:r>
                            <a:rPr lang="es-EC" sz="1000">
                              <a:effectLst/>
                            </a:rPr>
                            <a:t>2</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0"/>
                            </a:spcAft>
                          </a:pPr>
                          <a:r>
                            <a:rPr lang="es-EC" sz="1000">
                              <a:effectLst/>
                            </a:rPr>
                            <a:t>Turistas extranjeros</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es-EC" sz="1000">
                              <a:effectLst/>
                            </a:rPr>
                            <a:t>60000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es-EC" sz="1000">
                              <a:effectLst/>
                            </a:rPr>
                            <a:t>113</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95374848"/>
                      </a:ext>
                    </a:extLst>
                  </a:tr>
                  <a:tr h="240055">
                    <a:tc>
                      <a:txBody>
                        <a:bodyPr/>
                        <a:lstStyle/>
                        <a:p>
                          <a:pPr>
                            <a:lnSpc>
                              <a:spcPct val="200000"/>
                            </a:lnSpc>
                            <a:spcAft>
                              <a:spcPts val="0"/>
                            </a:spcAft>
                          </a:pPr>
                          <a:r>
                            <a:rPr lang="en-US" sz="10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0"/>
                            </a:spcAft>
                          </a:pPr>
                          <a:r>
                            <a:rPr lang="en-US" sz="1000" dirty="0">
                              <a:effectLst/>
                            </a:rPr>
                            <a:t> </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en-US" sz="1000" dirty="0">
                              <a:effectLst/>
                            </a:rPr>
                            <a:t>N=20000 </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en-US" sz="1000" dirty="0">
                              <a:effectLst/>
                            </a:rPr>
                            <a:t>n=377</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780760123"/>
                      </a:ext>
                    </a:extLst>
                  </a:tr>
                </a:tbl>
              </a:graphicData>
            </a:graphic>
          </p:graphicFrame>
        </mc:Choice>
        <mc:Fallback xmlns="">
          <p:graphicFrame>
            <p:nvGraphicFramePr>
              <p:cNvPr id="9" name="Tabla 8">
                <a:extLst>
                  <a:ext uri="{FF2B5EF4-FFF2-40B4-BE49-F238E27FC236}">
                    <a16:creationId xmlns:a16="http://schemas.microsoft.com/office/drawing/2014/main" id="{B83E58DF-9F4D-41F7-A0AA-B99CEBF798FC}"/>
                  </a:ext>
                </a:extLst>
              </p:cNvPr>
              <p:cNvGraphicFramePr>
                <a:graphicFrameLocks noGrp="1"/>
              </p:cNvGraphicFramePr>
              <p:nvPr>
                <p:extLst>
                  <p:ext uri="{D42A27DB-BD31-4B8C-83A1-F6EECF244321}">
                    <p14:modId xmlns:p14="http://schemas.microsoft.com/office/powerpoint/2010/main" val="1552654925"/>
                  </p:ext>
                </p:extLst>
              </p:nvPr>
            </p:nvGraphicFramePr>
            <p:xfrm>
              <a:off x="5095651" y="4228582"/>
              <a:ext cx="3115890" cy="2556193"/>
            </p:xfrm>
            <a:graphic>
              <a:graphicData uri="http://schemas.openxmlformats.org/drawingml/2006/table">
                <a:tbl>
                  <a:tblPr firstRow="1" firstCol="1" bandRow="1">
                    <a:tableStyleId>{5C22544A-7EE6-4342-B048-85BDC9FD1C3A}</a:tableStyleId>
                  </a:tblPr>
                  <a:tblGrid>
                    <a:gridCol w="413313">
                      <a:extLst>
                        <a:ext uri="{9D8B030D-6E8A-4147-A177-3AD203B41FA5}">
                          <a16:colId xmlns:a16="http://schemas.microsoft.com/office/drawing/2014/main" val="1220972119"/>
                        </a:ext>
                      </a:extLst>
                    </a:gridCol>
                    <a:gridCol w="894214">
                      <a:extLst>
                        <a:ext uri="{9D8B030D-6E8A-4147-A177-3AD203B41FA5}">
                          <a16:colId xmlns:a16="http://schemas.microsoft.com/office/drawing/2014/main" val="921496388"/>
                        </a:ext>
                      </a:extLst>
                    </a:gridCol>
                    <a:gridCol w="843157">
                      <a:extLst>
                        <a:ext uri="{9D8B030D-6E8A-4147-A177-3AD203B41FA5}">
                          <a16:colId xmlns:a16="http://schemas.microsoft.com/office/drawing/2014/main" val="3695272644"/>
                        </a:ext>
                      </a:extLst>
                    </a:gridCol>
                    <a:gridCol w="965206">
                      <a:extLst>
                        <a:ext uri="{9D8B030D-6E8A-4147-A177-3AD203B41FA5}">
                          <a16:colId xmlns:a16="http://schemas.microsoft.com/office/drawing/2014/main" val="2766052869"/>
                        </a:ext>
                      </a:extLst>
                    </a:gridCol>
                  </a:tblGrid>
                  <a:tr h="1172401">
                    <a:tc>
                      <a:txBody>
                        <a:bodyPr/>
                        <a:lstStyle/>
                        <a:p>
                          <a:pPr algn="ctr">
                            <a:lnSpc>
                              <a:spcPct val="200000"/>
                            </a:lnSpc>
                            <a:spcAft>
                              <a:spcPts val="0"/>
                            </a:spcAft>
                          </a:pPr>
                          <a:r>
                            <a:rPr lang="es-EC" sz="1000">
                              <a:effectLst/>
                            </a:rPr>
                            <a:t>Estrato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es-EC" sz="1000" dirty="0">
                              <a:effectLst/>
                            </a:rPr>
                            <a:t>Turistas</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0"/>
                            </a:spcAft>
                          </a:pPr>
                          <a:r>
                            <a:rPr lang="es-EC" sz="1000">
                              <a:effectLst/>
                            </a:rPr>
                            <a:t>Total, población de cada estrato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endParaRPr lang="es-EC"/>
                        </a:p>
                      </a:txBody>
                      <a:tcPr marL="68580" marR="68580" marT="0" marB="0">
                        <a:blipFill>
                          <a:blip r:embed="rId8"/>
                          <a:stretch>
                            <a:fillRect l="-223270" t="-518" r="-2516" b="-124870"/>
                          </a:stretch>
                        </a:blipFill>
                      </a:tcPr>
                    </a:tc>
                    <a:extLst>
                      <a:ext uri="{0D108BD9-81ED-4DB2-BD59-A6C34878D82A}">
                        <a16:rowId xmlns:a16="http://schemas.microsoft.com/office/drawing/2014/main" val="10009709"/>
                      </a:ext>
                    </a:extLst>
                  </a:tr>
                  <a:tr h="562864">
                    <a:tc>
                      <a:txBody>
                        <a:bodyPr/>
                        <a:lstStyle/>
                        <a:p>
                          <a:pPr>
                            <a:lnSpc>
                              <a:spcPct val="200000"/>
                            </a:lnSpc>
                            <a:spcAft>
                              <a:spcPts val="0"/>
                            </a:spcAft>
                          </a:pPr>
                          <a:r>
                            <a:rPr lang="es-EC" sz="1000">
                              <a:effectLst/>
                            </a:rPr>
                            <a:t>1</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0"/>
                            </a:spcAft>
                          </a:pPr>
                          <a:r>
                            <a:rPr lang="es-EC" sz="1000">
                              <a:effectLst/>
                            </a:rPr>
                            <a:t>Turistas nacionales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es-EC" sz="1000">
                              <a:effectLst/>
                            </a:rPr>
                            <a:t>14000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es-EC" sz="1000">
                              <a:effectLst/>
                            </a:rPr>
                            <a:t>264</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363347983"/>
                      </a:ext>
                    </a:extLst>
                  </a:tr>
                  <a:tr h="562864">
                    <a:tc>
                      <a:txBody>
                        <a:bodyPr/>
                        <a:lstStyle/>
                        <a:p>
                          <a:pPr>
                            <a:lnSpc>
                              <a:spcPct val="200000"/>
                            </a:lnSpc>
                            <a:spcAft>
                              <a:spcPts val="0"/>
                            </a:spcAft>
                          </a:pPr>
                          <a:r>
                            <a:rPr lang="es-EC" sz="1000">
                              <a:effectLst/>
                            </a:rPr>
                            <a:t>2</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0"/>
                            </a:spcAft>
                          </a:pPr>
                          <a:r>
                            <a:rPr lang="es-EC" sz="1000">
                              <a:effectLst/>
                            </a:rPr>
                            <a:t>Turistas extranjeros</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es-EC" sz="1000">
                              <a:effectLst/>
                            </a:rPr>
                            <a:t>60000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es-EC" sz="1000">
                              <a:effectLst/>
                            </a:rPr>
                            <a:t>113</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95374848"/>
                      </a:ext>
                    </a:extLst>
                  </a:tr>
                  <a:tr h="258064">
                    <a:tc>
                      <a:txBody>
                        <a:bodyPr/>
                        <a:lstStyle/>
                        <a:p>
                          <a:pPr>
                            <a:lnSpc>
                              <a:spcPct val="200000"/>
                            </a:lnSpc>
                            <a:spcAft>
                              <a:spcPts val="0"/>
                            </a:spcAft>
                          </a:pPr>
                          <a:r>
                            <a:rPr lang="en-US" sz="10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0"/>
                            </a:spcAft>
                          </a:pPr>
                          <a:r>
                            <a:rPr lang="en-US" sz="1000" dirty="0">
                              <a:effectLst/>
                            </a:rPr>
                            <a:t> </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en-US" sz="1000" dirty="0">
                              <a:effectLst/>
                            </a:rPr>
                            <a:t>N=20000 </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en-US" sz="1000" dirty="0">
                              <a:effectLst/>
                            </a:rPr>
                            <a:t>n=377</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780760123"/>
                      </a:ext>
                    </a:extLst>
                  </a:tr>
                </a:tbl>
              </a:graphicData>
            </a:graphic>
          </p:graphicFrame>
        </mc:Fallback>
      </mc:AlternateContent>
      <p:sp>
        <p:nvSpPr>
          <p:cNvPr id="10" name="Rectángulo 9">
            <a:extLst>
              <a:ext uri="{FF2B5EF4-FFF2-40B4-BE49-F238E27FC236}">
                <a16:creationId xmlns:a16="http://schemas.microsoft.com/office/drawing/2014/main" id="{7DAB3BE7-CF1B-4FAF-97C9-D1DA91DFA0D8}"/>
              </a:ext>
            </a:extLst>
          </p:cNvPr>
          <p:cNvSpPr/>
          <p:nvPr/>
        </p:nvSpPr>
        <p:spPr>
          <a:xfrm>
            <a:off x="8554469" y="4167846"/>
            <a:ext cx="3505010" cy="2585323"/>
          </a:xfrm>
          <a:prstGeom prst="rect">
            <a:avLst/>
          </a:prstGeom>
        </p:spPr>
        <p:txBody>
          <a:bodyPr wrap="square">
            <a:spAutoFit/>
          </a:bodyPr>
          <a:lstStyle/>
          <a:p>
            <a:pPr lvl="0"/>
            <a:r>
              <a:rPr lang="es-ES" b="1" dirty="0"/>
              <a:t>Entrevistas:</a:t>
            </a:r>
          </a:p>
          <a:p>
            <a:pPr lvl="0"/>
            <a:r>
              <a:rPr lang="es-ES" dirty="0"/>
              <a:t>Presidente de la comunidad</a:t>
            </a:r>
          </a:p>
          <a:p>
            <a:pPr lvl="0"/>
            <a:r>
              <a:rPr lang="es-ES" dirty="0"/>
              <a:t>Prestadores de los servicios turísticos </a:t>
            </a:r>
          </a:p>
          <a:p>
            <a:pPr lvl="0"/>
            <a:r>
              <a:rPr lang="es-ES" b="1" dirty="0"/>
              <a:t>Encuestas:</a:t>
            </a:r>
          </a:p>
          <a:p>
            <a:pPr lvl="0"/>
            <a:r>
              <a:rPr lang="es-EC" dirty="0"/>
              <a:t>Turistas Nacionales</a:t>
            </a:r>
          </a:p>
          <a:p>
            <a:pPr lvl="0"/>
            <a:r>
              <a:rPr lang="es-EC" dirty="0"/>
              <a:t>Turistas Extranjeros</a:t>
            </a:r>
          </a:p>
          <a:p>
            <a:pPr lvl="0"/>
            <a:r>
              <a:rPr lang="es-EC" dirty="0"/>
              <a:t>Prestadores de los servicios turísticos. </a:t>
            </a:r>
            <a:endParaRPr lang="es-ES" dirty="0"/>
          </a:p>
        </p:txBody>
      </p:sp>
    </p:spTree>
    <p:extLst>
      <p:ext uri="{BB962C8B-B14F-4D97-AF65-F5344CB8AC3E}">
        <p14:creationId xmlns:p14="http://schemas.microsoft.com/office/powerpoint/2010/main" val="249224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34309A4-3F3A-4EA0-A6DB-8600206A0C8E}"/>
              </a:ext>
            </a:extLst>
          </p:cNvPr>
          <p:cNvSpPr/>
          <p:nvPr/>
        </p:nvSpPr>
        <p:spPr>
          <a:xfrm>
            <a:off x="113640" y="23479"/>
            <a:ext cx="12218505" cy="646331"/>
          </a:xfrm>
          <a:prstGeom prst="rect">
            <a:avLst/>
          </a:prstGeom>
          <a:noFill/>
        </p:spPr>
        <p:txBody>
          <a:bodyPr wrap="square" lIns="91440" tIns="45720" rIns="91440" bIns="45720">
            <a:spAutoFit/>
          </a:bodyPr>
          <a:lstStyle/>
          <a:p>
            <a:pPr algn="ctr"/>
            <a:r>
              <a:rPr lang="es-ES_tradnl"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Instrumento de recolección de información </a:t>
            </a:r>
          </a:p>
        </p:txBody>
      </p:sp>
      <p:pic>
        <p:nvPicPr>
          <p:cNvPr id="3" name="Imagen 2">
            <a:extLst>
              <a:ext uri="{FF2B5EF4-FFF2-40B4-BE49-F238E27FC236}">
                <a16:creationId xmlns:a16="http://schemas.microsoft.com/office/drawing/2014/main" id="{98B1218A-CF84-4DF2-8EE0-2C9969E011FC}"/>
              </a:ext>
            </a:extLst>
          </p:cNvPr>
          <p:cNvPicPr>
            <a:picLocks noChangeAspect="1"/>
          </p:cNvPicPr>
          <p:nvPr/>
        </p:nvPicPr>
        <p:blipFill rotWithShape="1">
          <a:blip r:embed="rId2"/>
          <a:srcRect l="37500" t="27043" r="36522" b="18439"/>
          <a:stretch/>
        </p:blipFill>
        <p:spPr>
          <a:xfrm>
            <a:off x="4797287" y="1560443"/>
            <a:ext cx="3167270" cy="3962400"/>
          </a:xfrm>
          <a:prstGeom prst="rect">
            <a:avLst/>
          </a:prstGeom>
        </p:spPr>
      </p:pic>
      <p:pic>
        <p:nvPicPr>
          <p:cNvPr id="4" name="Imagen 3">
            <a:extLst>
              <a:ext uri="{FF2B5EF4-FFF2-40B4-BE49-F238E27FC236}">
                <a16:creationId xmlns:a16="http://schemas.microsoft.com/office/drawing/2014/main" id="{146683D0-D2A0-4A1C-AD74-3DD327B36DE8}"/>
              </a:ext>
            </a:extLst>
          </p:cNvPr>
          <p:cNvPicPr>
            <a:picLocks noChangeAspect="1"/>
          </p:cNvPicPr>
          <p:nvPr/>
        </p:nvPicPr>
        <p:blipFill rotWithShape="1">
          <a:blip r:embed="rId3"/>
          <a:srcRect l="37935" t="23755" r="37065" b="18439"/>
          <a:stretch/>
        </p:blipFill>
        <p:spPr>
          <a:xfrm>
            <a:off x="1325217" y="1560443"/>
            <a:ext cx="3048001" cy="3962400"/>
          </a:xfrm>
          <a:prstGeom prst="rect">
            <a:avLst/>
          </a:prstGeom>
        </p:spPr>
      </p:pic>
      <p:graphicFrame>
        <p:nvGraphicFramePr>
          <p:cNvPr id="5" name="Diagrama 4">
            <a:extLst>
              <a:ext uri="{FF2B5EF4-FFF2-40B4-BE49-F238E27FC236}">
                <a16:creationId xmlns:a16="http://schemas.microsoft.com/office/drawing/2014/main" id="{47A552FB-9E01-4A62-98E6-FC81053BF8F6}"/>
              </a:ext>
            </a:extLst>
          </p:cNvPr>
          <p:cNvGraphicFramePr/>
          <p:nvPr>
            <p:extLst>
              <p:ext uri="{D42A27DB-BD31-4B8C-83A1-F6EECF244321}">
                <p14:modId xmlns:p14="http://schemas.microsoft.com/office/powerpoint/2010/main" val="636655056"/>
              </p:ext>
            </p:extLst>
          </p:nvPr>
        </p:nvGraphicFramePr>
        <p:xfrm>
          <a:off x="8567877" y="1560443"/>
          <a:ext cx="3067532"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upo 5">
            <a:extLst>
              <a:ext uri="{FF2B5EF4-FFF2-40B4-BE49-F238E27FC236}">
                <a16:creationId xmlns:a16="http://schemas.microsoft.com/office/drawing/2014/main" id="{DCE92723-C77C-432A-BB13-EDD3782A0564}"/>
              </a:ext>
            </a:extLst>
          </p:cNvPr>
          <p:cNvGrpSpPr/>
          <p:nvPr/>
        </p:nvGrpSpPr>
        <p:grpSpPr>
          <a:xfrm>
            <a:off x="1602860" y="997238"/>
            <a:ext cx="2492712" cy="496948"/>
            <a:chOff x="517369" y="3158343"/>
            <a:chExt cx="2492712" cy="496948"/>
          </a:xfrm>
        </p:grpSpPr>
        <p:sp>
          <p:nvSpPr>
            <p:cNvPr id="7" name="Rectángulo 6">
              <a:extLst>
                <a:ext uri="{FF2B5EF4-FFF2-40B4-BE49-F238E27FC236}">
                  <a16:creationId xmlns:a16="http://schemas.microsoft.com/office/drawing/2014/main" id="{E8C8D5EC-8E30-4639-AB55-D82B27433F52}"/>
                </a:ext>
              </a:extLst>
            </p:cNvPr>
            <p:cNvSpPr/>
            <p:nvPr/>
          </p:nvSpPr>
          <p:spPr>
            <a:xfrm>
              <a:off x="517370" y="3158343"/>
              <a:ext cx="2492711" cy="4969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CuadroTexto 7">
              <a:extLst>
                <a:ext uri="{FF2B5EF4-FFF2-40B4-BE49-F238E27FC236}">
                  <a16:creationId xmlns:a16="http://schemas.microsoft.com/office/drawing/2014/main" id="{366EB86E-8274-470E-A710-3F4494CABEE7}"/>
                </a:ext>
              </a:extLst>
            </p:cNvPr>
            <p:cNvSpPr txBox="1"/>
            <p:nvPr/>
          </p:nvSpPr>
          <p:spPr>
            <a:xfrm>
              <a:off x="517369" y="3158343"/>
              <a:ext cx="2492711" cy="4969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s-ES" b="1" dirty="0"/>
                <a:t>Entrevista</a:t>
              </a:r>
              <a:r>
                <a:rPr lang="es-ES" sz="2400" kern="1200" dirty="0"/>
                <a:t> </a:t>
              </a:r>
            </a:p>
            <a:p>
              <a:pPr marL="0" lvl="0" indent="0" algn="ctr" defTabSz="800100">
                <a:lnSpc>
                  <a:spcPct val="90000"/>
                </a:lnSpc>
                <a:spcBef>
                  <a:spcPct val="0"/>
                </a:spcBef>
                <a:spcAft>
                  <a:spcPct val="35000"/>
                </a:spcAft>
                <a:buNone/>
              </a:pPr>
              <a:endParaRPr lang="es-ES" sz="1000" kern="1200" dirty="0"/>
            </a:p>
          </p:txBody>
        </p:sp>
      </p:grpSp>
      <p:grpSp>
        <p:nvGrpSpPr>
          <p:cNvPr id="9" name="Grupo 8">
            <a:extLst>
              <a:ext uri="{FF2B5EF4-FFF2-40B4-BE49-F238E27FC236}">
                <a16:creationId xmlns:a16="http://schemas.microsoft.com/office/drawing/2014/main" id="{44BCFD96-1CCB-4133-BE93-174E1E8048EA}"/>
              </a:ext>
            </a:extLst>
          </p:cNvPr>
          <p:cNvGrpSpPr/>
          <p:nvPr/>
        </p:nvGrpSpPr>
        <p:grpSpPr>
          <a:xfrm>
            <a:off x="4976538" y="854913"/>
            <a:ext cx="6222200" cy="2935204"/>
            <a:chOff x="517370" y="720087"/>
            <a:chExt cx="6222200" cy="2935204"/>
          </a:xfrm>
        </p:grpSpPr>
        <p:sp>
          <p:nvSpPr>
            <p:cNvPr id="10" name="Rectángulo 9">
              <a:extLst>
                <a:ext uri="{FF2B5EF4-FFF2-40B4-BE49-F238E27FC236}">
                  <a16:creationId xmlns:a16="http://schemas.microsoft.com/office/drawing/2014/main" id="{E59BC76D-B5F9-4F32-83C4-168390797589}"/>
                </a:ext>
              </a:extLst>
            </p:cNvPr>
            <p:cNvSpPr/>
            <p:nvPr/>
          </p:nvSpPr>
          <p:spPr>
            <a:xfrm>
              <a:off x="517370" y="3158343"/>
              <a:ext cx="2492711" cy="4969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CuadroTexto 10">
              <a:extLst>
                <a:ext uri="{FF2B5EF4-FFF2-40B4-BE49-F238E27FC236}">
                  <a16:creationId xmlns:a16="http://schemas.microsoft.com/office/drawing/2014/main" id="{A3699DAF-F460-440E-9B06-79911178AFB9}"/>
                </a:ext>
              </a:extLst>
            </p:cNvPr>
            <p:cNvSpPr txBox="1"/>
            <p:nvPr/>
          </p:nvSpPr>
          <p:spPr>
            <a:xfrm>
              <a:off x="4246859" y="720087"/>
              <a:ext cx="2492711" cy="4969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s-ES" b="1" dirty="0"/>
                <a:t>Dimensiones de la calidad</a:t>
              </a:r>
              <a:r>
                <a:rPr lang="es-ES" sz="2400" kern="1200" dirty="0"/>
                <a:t> </a:t>
              </a:r>
            </a:p>
            <a:p>
              <a:pPr marL="0" lvl="0" indent="0" algn="ctr" defTabSz="800100">
                <a:lnSpc>
                  <a:spcPct val="90000"/>
                </a:lnSpc>
                <a:spcBef>
                  <a:spcPct val="0"/>
                </a:spcBef>
                <a:spcAft>
                  <a:spcPct val="35000"/>
                </a:spcAft>
                <a:buNone/>
              </a:pPr>
              <a:endParaRPr lang="es-ES" sz="1000" kern="1200" dirty="0"/>
            </a:p>
          </p:txBody>
        </p:sp>
      </p:grpSp>
      <p:grpSp>
        <p:nvGrpSpPr>
          <p:cNvPr id="12" name="Grupo 11">
            <a:extLst>
              <a:ext uri="{FF2B5EF4-FFF2-40B4-BE49-F238E27FC236}">
                <a16:creationId xmlns:a16="http://schemas.microsoft.com/office/drawing/2014/main" id="{2C23645A-401B-4F9B-A265-3473FF1D8A64}"/>
              </a:ext>
            </a:extLst>
          </p:cNvPr>
          <p:cNvGrpSpPr/>
          <p:nvPr/>
        </p:nvGrpSpPr>
        <p:grpSpPr>
          <a:xfrm>
            <a:off x="5154444" y="997238"/>
            <a:ext cx="2492711" cy="3041353"/>
            <a:chOff x="517370" y="613938"/>
            <a:chExt cx="2492711" cy="3041353"/>
          </a:xfrm>
        </p:grpSpPr>
        <p:sp>
          <p:nvSpPr>
            <p:cNvPr id="13" name="Rectángulo 12">
              <a:extLst>
                <a:ext uri="{FF2B5EF4-FFF2-40B4-BE49-F238E27FC236}">
                  <a16:creationId xmlns:a16="http://schemas.microsoft.com/office/drawing/2014/main" id="{42075F79-6F18-4FF2-B7D3-EF6515C5066A}"/>
                </a:ext>
              </a:extLst>
            </p:cNvPr>
            <p:cNvSpPr/>
            <p:nvPr/>
          </p:nvSpPr>
          <p:spPr>
            <a:xfrm>
              <a:off x="517370" y="3158343"/>
              <a:ext cx="2492711" cy="4969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CuadroTexto 13">
              <a:extLst>
                <a:ext uri="{FF2B5EF4-FFF2-40B4-BE49-F238E27FC236}">
                  <a16:creationId xmlns:a16="http://schemas.microsoft.com/office/drawing/2014/main" id="{0831A756-4B7D-4DC0-93B3-FEBDC80A9D01}"/>
                </a:ext>
              </a:extLst>
            </p:cNvPr>
            <p:cNvSpPr txBox="1"/>
            <p:nvPr/>
          </p:nvSpPr>
          <p:spPr>
            <a:xfrm>
              <a:off x="517370" y="613938"/>
              <a:ext cx="2492711" cy="4969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s-ES" b="1" dirty="0"/>
                <a:t>Encuesta</a:t>
              </a:r>
              <a:endParaRPr lang="es-ES" sz="2400" kern="1200" dirty="0"/>
            </a:p>
            <a:p>
              <a:pPr marL="0" lvl="0" indent="0" algn="ctr" defTabSz="800100">
                <a:lnSpc>
                  <a:spcPct val="90000"/>
                </a:lnSpc>
                <a:spcBef>
                  <a:spcPct val="0"/>
                </a:spcBef>
                <a:spcAft>
                  <a:spcPct val="35000"/>
                </a:spcAft>
                <a:buNone/>
              </a:pPr>
              <a:endParaRPr lang="es-ES" sz="1000" kern="1200" dirty="0"/>
            </a:p>
          </p:txBody>
        </p:sp>
      </p:grpSp>
    </p:spTree>
    <p:extLst>
      <p:ext uri="{BB962C8B-B14F-4D97-AF65-F5344CB8AC3E}">
        <p14:creationId xmlns:p14="http://schemas.microsoft.com/office/powerpoint/2010/main" val="350609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4B56A83-27B4-4137-BF69-33656691C6DA}"/>
              </a:ext>
            </a:extLst>
          </p:cNvPr>
          <p:cNvSpPr/>
          <p:nvPr/>
        </p:nvSpPr>
        <p:spPr>
          <a:xfrm>
            <a:off x="113640" y="23479"/>
            <a:ext cx="12218505" cy="646331"/>
          </a:xfrm>
          <a:prstGeom prst="rect">
            <a:avLst/>
          </a:prstGeom>
          <a:noFill/>
        </p:spPr>
        <p:txBody>
          <a:bodyPr wrap="square" lIns="91440" tIns="45720" rIns="91440" bIns="45720">
            <a:spAutoFit/>
          </a:bodyPr>
          <a:lstStyle/>
          <a:p>
            <a:pPr algn="ctr"/>
            <a:r>
              <a:rPr lang="es-ES_tradnl"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Tratamiento de la información </a:t>
            </a:r>
          </a:p>
        </p:txBody>
      </p:sp>
      <p:grpSp>
        <p:nvGrpSpPr>
          <p:cNvPr id="3" name="Grupo 2">
            <a:extLst>
              <a:ext uri="{FF2B5EF4-FFF2-40B4-BE49-F238E27FC236}">
                <a16:creationId xmlns:a16="http://schemas.microsoft.com/office/drawing/2014/main" id="{6C371517-2D58-4ABB-942C-6DFE2D3FD3E6}"/>
              </a:ext>
            </a:extLst>
          </p:cNvPr>
          <p:cNvGrpSpPr/>
          <p:nvPr/>
        </p:nvGrpSpPr>
        <p:grpSpPr>
          <a:xfrm>
            <a:off x="1136097" y="2085221"/>
            <a:ext cx="3638276" cy="2687558"/>
            <a:chOff x="3556" y="0"/>
            <a:chExt cx="3638276" cy="2687558"/>
          </a:xfrm>
        </p:grpSpPr>
        <p:sp>
          <p:nvSpPr>
            <p:cNvPr id="4" name="Diagrama de flujo: operación manual 3">
              <a:extLst>
                <a:ext uri="{FF2B5EF4-FFF2-40B4-BE49-F238E27FC236}">
                  <a16:creationId xmlns:a16="http://schemas.microsoft.com/office/drawing/2014/main" id="{9A315B2F-92C4-4789-8128-CB9C29226DA1}"/>
                </a:ext>
              </a:extLst>
            </p:cNvPr>
            <p:cNvSpPr/>
            <p:nvPr/>
          </p:nvSpPr>
          <p:spPr>
            <a:xfrm rot="16200000">
              <a:off x="478915" y="-475359"/>
              <a:ext cx="2687558" cy="3638276"/>
            </a:xfrm>
            <a:prstGeom prst="flowChartManualOperation">
              <a:avLst/>
            </a:prstGeom>
          </p:spPr>
          <p:style>
            <a:lnRef idx="1">
              <a:schemeClr val="accent2"/>
            </a:lnRef>
            <a:fillRef idx="2">
              <a:schemeClr val="accent2"/>
            </a:fillRef>
            <a:effectRef idx="1">
              <a:schemeClr val="accent2"/>
            </a:effectRef>
            <a:fontRef idx="minor">
              <a:schemeClr val="dk1"/>
            </a:fontRef>
          </p:style>
        </p:sp>
        <p:sp>
          <p:nvSpPr>
            <p:cNvPr id="5" name="Diagrama de flujo: operación manual 4">
              <a:extLst>
                <a:ext uri="{FF2B5EF4-FFF2-40B4-BE49-F238E27FC236}">
                  <a16:creationId xmlns:a16="http://schemas.microsoft.com/office/drawing/2014/main" id="{568450F1-4299-4D24-B1C6-EE9EA5D3B572}"/>
                </a:ext>
              </a:extLst>
            </p:cNvPr>
            <p:cNvSpPr txBox="1"/>
            <p:nvPr/>
          </p:nvSpPr>
          <p:spPr>
            <a:xfrm rot="21600000">
              <a:off x="3556" y="537512"/>
              <a:ext cx="3638276" cy="1612534"/>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s-EC" sz="1800" kern="1200" dirty="0"/>
                <a:t>1 (Nunca ) = 0 </a:t>
              </a:r>
            </a:p>
            <a:p>
              <a:pPr marL="0" lvl="0" indent="0" algn="ctr" defTabSz="800100">
                <a:lnSpc>
                  <a:spcPct val="90000"/>
                </a:lnSpc>
                <a:spcBef>
                  <a:spcPct val="0"/>
                </a:spcBef>
                <a:spcAft>
                  <a:spcPct val="35000"/>
                </a:spcAft>
                <a:buNone/>
              </a:pPr>
              <a:r>
                <a:rPr lang="es-EC" sz="1800" kern="1200" dirty="0"/>
                <a:t>2 (Rara vez) = 0,25 </a:t>
              </a:r>
            </a:p>
            <a:p>
              <a:pPr marL="0" lvl="0" indent="0" algn="ctr" defTabSz="800100">
                <a:lnSpc>
                  <a:spcPct val="90000"/>
                </a:lnSpc>
                <a:spcBef>
                  <a:spcPct val="0"/>
                </a:spcBef>
                <a:spcAft>
                  <a:spcPct val="35000"/>
                </a:spcAft>
                <a:buNone/>
              </a:pPr>
              <a:r>
                <a:rPr lang="es-EC" sz="1800" kern="1200" dirty="0"/>
                <a:t>3 (A veces) =  0,50</a:t>
              </a:r>
            </a:p>
            <a:p>
              <a:pPr marL="0" lvl="0" indent="0" algn="ctr" defTabSz="800100">
                <a:lnSpc>
                  <a:spcPct val="90000"/>
                </a:lnSpc>
                <a:spcBef>
                  <a:spcPct val="0"/>
                </a:spcBef>
                <a:spcAft>
                  <a:spcPct val="35000"/>
                </a:spcAft>
                <a:buNone/>
              </a:pPr>
              <a:r>
                <a:rPr lang="es-EC" sz="1800" kern="1200" dirty="0"/>
                <a:t>4 (Frecuentemente)  = 0,75 </a:t>
              </a:r>
            </a:p>
            <a:p>
              <a:pPr marL="0" lvl="0" indent="0" algn="ctr" defTabSz="800100">
                <a:lnSpc>
                  <a:spcPct val="90000"/>
                </a:lnSpc>
                <a:spcBef>
                  <a:spcPct val="0"/>
                </a:spcBef>
                <a:spcAft>
                  <a:spcPct val="35000"/>
                </a:spcAft>
                <a:buNone/>
              </a:pPr>
              <a:r>
                <a:rPr lang="es-EC" sz="1800" kern="1200" dirty="0"/>
                <a:t>5 (Siempre) = 1  </a:t>
              </a:r>
              <a:endParaRPr lang="es-EC" sz="3200" kern="1200" dirty="0"/>
            </a:p>
          </p:txBody>
        </p:sp>
      </p:grpSp>
      <p:grpSp>
        <p:nvGrpSpPr>
          <p:cNvPr id="6" name="Grupo 5">
            <a:extLst>
              <a:ext uri="{FF2B5EF4-FFF2-40B4-BE49-F238E27FC236}">
                <a16:creationId xmlns:a16="http://schemas.microsoft.com/office/drawing/2014/main" id="{95CB356F-0552-4628-A78D-899AFA958058}"/>
              </a:ext>
            </a:extLst>
          </p:cNvPr>
          <p:cNvGrpSpPr/>
          <p:nvPr/>
        </p:nvGrpSpPr>
        <p:grpSpPr>
          <a:xfrm>
            <a:off x="1377573" y="1588272"/>
            <a:ext cx="2492712" cy="496948"/>
            <a:chOff x="517369" y="3158343"/>
            <a:chExt cx="2492712" cy="496948"/>
          </a:xfrm>
        </p:grpSpPr>
        <p:sp>
          <p:nvSpPr>
            <p:cNvPr id="7" name="Rectángulo 6">
              <a:extLst>
                <a:ext uri="{FF2B5EF4-FFF2-40B4-BE49-F238E27FC236}">
                  <a16:creationId xmlns:a16="http://schemas.microsoft.com/office/drawing/2014/main" id="{14CD1745-FFCB-4E51-8FFF-C125759AEABB}"/>
                </a:ext>
              </a:extLst>
            </p:cNvPr>
            <p:cNvSpPr/>
            <p:nvPr/>
          </p:nvSpPr>
          <p:spPr>
            <a:xfrm>
              <a:off x="517370" y="3158343"/>
              <a:ext cx="2492711" cy="4969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CuadroTexto 7">
              <a:extLst>
                <a:ext uri="{FF2B5EF4-FFF2-40B4-BE49-F238E27FC236}">
                  <a16:creationId xmlns:a16="http://schemas.microsoft.com/office/drawing/2014/main" id="{E92E0B14-3C55-46F1-9AF0-7C26905A8C46}"/>
                </a:ext>
              </a:extLst>
            </p:cNvPr>
            <p:cNvSpPr txBox="1"/>
            <p:nvPr/>
          </p:nvSpPr>
          <p:spPr>
            <a:xfrm>
              <a:off x="517369" y="3158343"/>
              <a:ext cx="2492711" cy="4969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s-ES" b="1" dirty="0"/>
                <a:t>Escala de Likert </a:t>
              </a:r>
              <a:r>
                <a:rPr lang="es-ES" sz="2400" kern="1200" dirty="0"/>
                <a:t> </a:t>
              </a:r>
            </a:p>
            <a:p>
              <a:pPr marL="0" lvl="0" indent="0" algn="ctr" defTabSz="800100">
                <a:lnSpc>
                  <a:spcPct val="90000"/>
                </a:lnSpc>
                <a:spcBef>
                  <a:spcPct val="0"/>
                </a:spcBef>
                <a:spcAft>
                  <a:spcPct val="35000"/>
                </a:spcAft>
                <a:buNone/>
              </a:pPr>
              <a:endParaRPr lang="es-ES" sz="1000" kern="1200" dirty="0"/>
            </a:p>
          </p:txBody>
        </p:sp>
      </p:grpSp>
      <p:graphicFrame>
        <p:nvGraphicFramePr>
          <p:cNvPr id="9" name="Tabla 8">
            <a:extLst>
              <a:ext uri="{FF2B5EF4-FFF2-40B4-BE49-F238E27FC236}">
                <a16:creationId xmlns:a16="http://schemas.microsoft.com/office/drawing/2014/main" id="{C3A259A9-F79D-4B30-86C3-A84870CE0DB1}"/>
              </a:ext>
            </a:extLst>
          </p:cNvPr>
          <p:cNvGraphicFramePr>
            <a:graphicFrameLocks noGrp="1"/>
          </p:cNvGraphicFramePr>
          <p:nvPr>
            <p:extLst>
              <p:ext uri="{D42A27DB-BD31-4B8C-83A1-F6EECF244321}">
                <p14:modId xmlns:p14="http://schemas.microsoft.com/office/powerpoint/2010/main" val="4121340378"/>
              </p:ext>
            </p:extLst>
          </p:nvPr>
        </p:nvGraphicFramePr>
        <p:xfrm>
          <a:off x="5433391" y="1465078"/>
          <a:ext cx="6258011" cy="2770189"/>
        </p:xfrm>
        <a:graphic>
          <a:graphicData uri="http://schemas.openxmlformats.org/drawingml/2006/table">
            <a:tbl>
              <a:tblPr firstRow="1" firstCol="1" bandRow="1">
                <a:tableStyleId>{C083E6E3-FA7D-4D7B-A595-EF9225AFEA82}</a:tableStyleId>
              </a:tblPr>
              <a:tblGrid>
                <a:gridCol w="337227">
                  <a:extLst>
                    <a:ext uri="{9D8B030D-6E8A-4147-A177-3AD203B41FA5}">
                      <a16:colId xmlns:a16="http://schemas.microsoft.com/office/drawing/2014/main" val="2571951273"/>
                    </a:ext>
                  </a:extLst>
                </a:gridCol>
                <a:gridCol w="1942147">
                  <a:extLst>
                    <a:ext uri="{9D8B030D-6E8A-4147-A177-3AD203B41FA5}">
                      <a16:colId xmlns:a16="http://schemas.microsoft.com/office/drawing/2014/main" val="3534767796"/>
                    </a:ext>
                  </a:extLst>
                </a:gridCol>
                <a:gridCol w="1843563">
                  <a:extLst>
                    <a:ext uri="{9D8B030D-6E8A-4147-A177-3AD203B41FA5}">
                      <a16:colId xmlns:a16="http://schemas.microsoft.com/office/drawing/2014/main" val="996033699"/>
                    </a:ext>
                  </a:extLst>
                </a:gridCol>
                <a:gridCol w="946950">
                  <a:extLst>
                    <a:ext uri="{9D8B030D-6E8A-4147-A177-3AD203B41FA5}">
                      <a16:colId xmlns:a16="http://schemas.microsoft.com/office/drawing/2014/main" val="4171572404"/>
                    </a:ext>
                  </a:extLst>
                </a:gridCol>
                <a:gridCol w="1188124">
                  <a:extLst>
                    <a:ext uri="{9D8B030D-6E8A-4147-A177-3AD203B41FA5}">
                      <a16:colId xmlns:a16="http://schemas.microsoft.com/office/drawing/2014/main" val="1519633755"/>
                    </a:ext>
                  </a:extLst>
                </a:gridCol>
              </a:tblGrid>
              <a:tr h="523122">
                <a:tc>
                  <a:txBody>
                    <a:bodyPr/>
                    <a:lstStyle/>
                    <a:p>
                      <a:pPr>
                        <a:lnSpc>
                          <a:spcPct val="106000"/>
                        </a:lnSpc>
                        <a:spcAft>
                          <a:spcPts val="0"/>
                        </a:spcAft>
                      </a:pPr>
                      <a:r>
                        <a:rPr lang="es-EC" sz="1800">
                          <a:effectLst/>
                        </a:rPr>
                        <a:t> </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dirty="0">
                          <a:effectLst/>
                        </a:rPr>
                        <a:t>Dimensión </a:t>
                      </a:r>
                      <a:endParaRPr lang="es-EC"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Afirmaciones </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Puntaje</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Porcentaje </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154946793"/>
                  </a:ext>
                </a:extLst>
              </a:tr>
              <a:tr h="252462">
                <a:tc>
                  <a:txBody>
                    <a:bodyPr/>
                    <a:lstStyle/>
                    <a:p>
                      <a:pPr>
                        <a:lnSpc>
                          <a:spcPct val="106000"/>
                        </a:lnSpc>
                        <a:spcAft>
                          <a:spcPts val="0"/>
                        </a:spcAft>
                      </a:pPr>
                      <a:r>
                        <a:rPr lang="es-EC" sz="1800">
                          <a:effectLst/>
                        </a:rPr>
                        <a:t>1</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dirty="0">
                          <a:effectLst/>
                        </a:rPr>
                        <a:t>Elementos Tangibles</a:t>
                      </a:r>
                      <a:endParaRPr lang="es-EC"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dirty="0">
                          <a:effectLst/>
                        </a:rPr>
                        <a:t>6</a:t>
                      </a:r>
                      <a:endParaRPr lang="es-EC"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0,27</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27%</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120399129"/>
                  </a:ext>
                </a:extLst>
              </a:tr>
              <a:tr h="252462">
                <a:tc>
                  <a:txBody>
                    <a:bodyPr/>
                    <a:lstStyle/>
                    <a:p>
                      <a:pPr>
                        <a:lnSpc>
                          <a:spcPct val="106000"/>
                        </a:lnSpc>
                        <a:spcAft>
                          <a:spcPts val="0"/>
                        </a:spcAft>
                      </a:pPr>
                      <a:r>
                        <a:rPr lang="es-EC" sz="1800">
                          <a:effectLst/>
                        </a:rPr>
                        <a:t>3</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Fiabilidad </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3</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0,14</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14%</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388697579"/>
                  </a:ext>
                </a:extLst>
              </a:tr>
              <a:tr h="523228">
                <a:tc>
                  <a:txBody>
                    <a:bodyPr/>
                    <a:lstStyle/>
                    <a:p>
                      <a:pPr>
                        <a:lnSpc>
                          <a:spcPct val="106000"/>
                        </a:lnSpc>
                        <a:spcAft>
                          <a:spcPts val="0"/>
                        </a:spcAft>
                      </a:pPr>
                      <a:r>
                        <a:rPr lang="es-EC" sz="1800">
                          <a:effectLst/>
                        </a:rPr>
                        <a:t>2</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Capacidad de Respuesta</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4</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0,18</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14%</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806222987"/>
                  </a:ext>
                </a:extLst>
              </a:tr>
              <a:tr h="252462">
                <a:tc>
                  <a:txBody>
                    <a:bodyPr/>
                    <a:lstStyle/>
                    <a:p>
                      <a:pPr>
                        <a:lnSpc>
                          <a:spcPct val="106000"/>
                        </a:lnSpc>
                        <a:spcAft>
                          <a:spcPts val="0"/>
                        </a:spcAft>
                      </a:pPr>
                      <a:r>
                        <a:rPr lang="es-EC" sz="1800">
                          <a:effectLst/>
                        </a:rPr>
                        <a:t>4</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Seguridad </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4</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0,18</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18%</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178900169"/>
                  </a:ext>
                </a:extLst>
              </a:tr>
              <a:tr h="252462">
                <a:tc>
                  <a:txBody>
                    <a:bodyPr/>
                    <a:lstStyle/>
                    <a:p>
                      <a:pPr>
                        <a:lnSpc>
                          <a:spcPct val="106000"/>
                        </a:lnSpc>
                        <a:spcAft>
                          <a:spcPts val="0"/>
                        </a:spcAft>
                      </a:pPr>
                      <a:r>
                        <a:rPr lang="es-EC" sz="1800">
                          <a:effectLst/>
                        </a:rPr>
                        <a:t>5</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Empatía </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5</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0,23</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23%</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20077935"/>
                  </a:ext>
                </a:extLst>
              </a:tr>
              <a:tr h="252462">
                <a:tc>
                  <a:txBody>
                    <a:bodyPr/>
                    <a:lstStyle/>
                    <a:p>
                      <a:pPr>
                        <a:lnSpc>
                          <a:spcPct val="106000"/>
                        </a:lnSpc>
                        <a:spcAft>
                          <a:spcPts val="0"/>
                        </a:spcAft>
                      </a:pPr>
                      <a:r>
                        <a:rPr lang="es-EC" sz="1800">
                          <a:effectLst/>
                        </a:rPr>
                        <a:t> </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Total</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22</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a:effectLst/>
                        </a:rPr>
                        <a:t>1</a:t>
                      </a:r>
                      <a:endParaRPr lang="es-EC" sz="18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6000"/>
                        </a:lnSpc>
                        <a:spcAft>
                          <a:spcPts val="0"/>
                        </a:spcAft>
                      </a:pPr>
                      <a:r>
                        <a:rPr lang="es-EC" sz="1800" dirty="0">
                          <a:effectLst/>
                        </a:rPr>
                        <a:t>100%</a:t>
                      </a:r>
                      <a:endParaRPr lang="es-EC"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141277205"/>
                  </a:ext>
                </a:extLst>
              </a:tr>
            </a:tbl>
          </a:graphicData>
        </a:graphic>
      </p:graphicFrame>
      <p:sp>
        <p:nvSpPr>
          <p:cNvPr id="12" name="CuadroTexto 11">
            <a:extLst>
              <a:ext uri="{FF2B5EF4-FFF2-40B4-BE49-F238E27FC236}">
                <a16:creationId xmlns:a16="http://schemas.microsoft.com/office/drawing/2014/main" id="{A0AD4FEF-6B6E-4628-BD1E-5B7E54019035}"/>
              </a:ext>
            </a:extLst>
          </p:cNvPr>
          <p:cNvSpPr txBox="1"/>
          <p:nvPr/>
        </p:nvSpPr>
        <p:spPr>
          <a:xfrm>
            <a:off x="6963364" y="831938"/>
            <a:ext cx="3598619" cy="4969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s-ES" b="1" dirty="0"/>
              <a:t>Porcentaje por dimensión  </a:t>
            </a:r>
            <a:r>
              <a:rPr lang="es-ES" sz="2400" kern="1200" dirty="0"/>
              <a:t> </a:t>
            </a:r>
          </a:p>
          <a:p>
            <a:pPr marL="0" lvl="0" indent="0" algn="ctr" defTabSz="800100">
              <a:lnSpc>
                <a:spcPct val="90000"/>
              </a:lnSpc>
              <a:spcBef>
                <a:spcPct val="0"/>
              </a:spcBef>
              <a:spcAft>
                <a:spcPct val="35000"/>
              </a:spcAft>
              <a:buNone/>
            </a:pPr>
            <a:endParaRPr lang="es-ES" sz="1000" kern="1200" dirty="0"/>
          </a:p>
        </p:txBody>
      </p:sp>
    </p:spTree>
    <p:extLst>
      <p:ext uri="{BB962C8B-B14F-4D97-AF65-F5344CB8AC3E}">
        <p14:creationId xmlns:p14="http://schemas.microsoft.com/office/powerpoint/2010/main" val="233140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880C62-2699-474C-8663-7C3686E942E4}"/>
              </a:ext>
            </a:extLst>
          </p:cNvPr>
          <p:cNvSpPr/>
          <p:nvPr/>
        </p:nvSpPr>
        <p:spPr>
          <a:xfrm>
            <a:off x="198782" y="0"/>
            <a:ext cx="12218505" cy="646331"/>
          </a:xfrm>
          <a:prstGeom prst="rect">
            <a:avLst/>
          </a:prstGeom>
          <a:noFill/>
        </p:spPr>
        <p:txBody>
          <a:bodyPr wrap="square" lIns="91440" tIns="45720" rIns="91440" bIns="45720">
            <a:spAutoFit/>
          </a:bodyPr>
          <a:lstStyle/>
          <a:p>
            <a:pPr algn="ctr"/>
            <a:r>
              <a:rPr lang="es-ES_tradnl"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Entrevista  </a:t>
            </a:r>
          </a:p>
        </p:txBody>
      </p:sp>
      <p:sp>
        <p:nvSpPr>
          <p:cNvPr id="3" name="Rectángulo 2">
            <a:extLst>
              <a:ext uri="{FF2B5EF4-FFF2-40B4-BE49-F238E27FC236}">
                <a16:creationId xmlns:a16="http://schemas.microsoft.com/office/drawing/2014/main" id="{C7B8BC4C-20A8-482D-9DD2-DF00935F9764}"/>
              </a:ext>
            </a:extLst>
          </p:cNvPr>
          <p:cNvSpPr/>
          <p:nvPr/>
        </p:nvSpPr>
        <p:spPr>
          <a:xfrm>
            <a:off x="738889" y="2473946"/>
            <a:ext cx="283790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C" dirty="0">
                <a:solidFill>
                  <a:srgbClr val="000000"/>
                </a:solidFill>
                <a:latin typeface="Times New Roman" panose="02020603050405020304" pitchFamily="18" charset="0"/>
                <a:ea typeface="Calibri" panose="020F0502020204030204" pitchFamily="34" charset="0"/>
              </a:rPr>
              <a:t>Alojamiento, guía de interpretación naturalista, guía de interpretación histórica o cultural, restauración , SPA, alquiler de caballos.</a:t>
            </a:r>
            <a:endParaRPr lang="es-EC" dirty="0"/>
          </a:p>
        </p:txBody>
      </p:sp>
      <p:sp>
        <p:nvSpPr>
          <p:cNvPr id="4" name="CuadroTexto 3">
            <a:extLst>
              <a:ext uri="{FF2B5EF4-FFF2-40B4-BE49-F238E27FC236}">
                <a16:creationId xmlns:a16="http://schemas.microsoft.com/office/drawing/2014/main" id="{C16EE0C4-3D5C-47F6-BB74-422D3A0DA748}"/>
              </a:ext>
            </a:extLst>
          </p:cNvPr>
          <p:cNvSpPr txBox="1"/>
          <p:nvPr/>
        </p:nvSpPr>
        <p:spPr>
          <a:xfrm>
            <a:off x="661641" y="1236974"/>
            <a:ext cx="2837900"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b="1" dirty="0"/>
              <a:t>Servicios que ofrece la comunidad</a:t>
            </a:r>
          </a:p>
        </p:txBody>
      </p:sp>
      <p:sp>
        <p:nvSpPr>
          <p:cNvPr id="5" name="Flecha: hacia abajo 4">
            <a:extLst>
              <a:ext uri="{FF2B5EF4-FFF2-40B4-BE49-F238E27FC236}">
                <a16:creationId xmlns:a16="http://schemas.microsoft.com/office/drawing/2014/main" id="{76EEC701-58EC-4CCA-B9FA-8B7A3FDDD0F6}"/>
              </a:ext>
            </a:extLst>
          </p:cNvPr>
          <p:cNvSpPr/>
          <p:nvPr/>
        </p:nvSpPr>
        <p:spPr>
          <a:xfrm>
            <a:off x="1740234" y="1934888"/>
            <a:ext cx="417605" cy="53906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FA038045-D51A-4F8E-A4E7-96F3D31E0E79}"/>
              </a:ext>
            </a:extLst>
          </p:cNvPr>
          <p:cNvSpPr txBox="1"/>
          <p:nvPr/>
        </p:nvSpPr>
        <p:spPr>
          <a:xfrm>
            <a:off x="3974684" y="1236973"/>
            <a:ext cx="2837900"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b="1" dirty="0"/>
              <a:t>El servicio más importante</a:t>
            </a:r>
          </a:p>
        </p:txBody>
      </p:sp>
      <p:sp>
        <p:nvSpPr>
          <p:cNvPr id="7" name="Rectángulo 6">
            <a:extLst>
              <a:ext uri="{FF2B5EF4-FFF2-40B4-BE49-F238E27FC236}">
                <a16:creationId xmlns:a16="http://schemas.microsoft.com/office/drawing/2014/main" id="{2FF44870-C938-4590-82ED-E32491ABB0C8}"/>
              </a:ext>
            </a:extLst>
          </p:cNvPr>
          <p:cNvSpPr/>
          <p:nvPr/>
        </p:nvSpPr>
        <p:spPr>
          <a:xfrm>
            <a:off x="3974684" y="2473946"/>
            <a:ext cx="28379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C" dirty="0">
                <a:solidFill>
                  <a:srgbClr val="000000"/>
                </a:solidFill>
                <a:latin typeface="Times New Roman" panose="02020603050405020304" pitchFamily="18" charset="0"/>
                <a:ea typeface="Calibri" panose="020F0502020204030204" pitchFamily="34" charset="0"/>
              </a:rPr>
              <a:t>Guía de interpretación naturalista, guía de interpretación histórica o cultural.</a:t>
            </a:r>
            <a:endParaRPr lang="es-EC" dirty="0"/>
          </a:p>
        </p:txBody>
      </p:sp>
      <p:sp>
        <p:nvSpPr>
          <p:cNvPr id="8" name="Flecha: hacia abajo 7">
            <a:extLst>
              <a:ext uri="{FF2B5EF4-FFF2-40B4-BE49-F238E27FC236}">
                <a16:creationId xmlns:a16="http://schemas.microsoft.com/office/drawing/2014/main" id="{77CB82F3-EB33-4A98-900B-60C3AA76740A}"/>
              </a:ext>
            </a:extLst>
          </p:cNvPr>
          <p:cNvSpPr/>
          <p:nvPr/>
        </p:nvSpPr>
        <p:spPr>
          <a:xfrm>
            <a:off x="5184831" y="1909095"/>
            <a:ext cx="417605" cy="53906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9" name="CuadroTexto 8">
            <a:extLst>
              <a:ext uri="{FF2B5EF4-FFF2-40B4-BE49-F238E27FC236}">
                <a16:creationId xmlns:a16="http://schemas.microsoft.com/office/drawing/2014/main" id="{DA0CB319-6688-4F65-A249-A3429944F08C}"/>
              </a:ext>
            </a:extLst>
          </p:cNvPr>
          <p:cNvSpPr txBox="1"/>
          <p:nvPr/>
        </p:nvSpPr>
        <p:spPr>
          <a:xfrm>
            <a:off x="7004912" y="1262764"/>
            <a:ext cx="2837900" cy="36933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b="1" dirty="0"/>
              <a:t>Percepción Positiva </a:t>
            </a:r>
          </a:p>
        </p:txBody>
      </p:sp>
      <p:sp>
        <p:nvSpPr>
          <p:cNvPr id="10" name="Flecha: hacia abajo 9">
            <a:extLst>
              <a:ext uri="{FF2B5EF4-FFF2-40B4-BE49-F238E27FC236}">
                <a16:creationId xmlns:a16="http://schemas.microsoft.com/office/drawing/2014/main" id="{855CC830-AC72-4E5C-B0B3-3441D2702AEC}"/>
              </a:ext>
            </a:extLst>
          </p:cNvPr>
          <p:cNvSpPr/>
          <p:nvPr/>
        </p:nvSpPr>
        <p:spPr>
          <a:xfrm>
            <a:off x="8195337" y="1665358"/>
            <a:ext cx="417605" cy="53906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F35EF0C1-BF2D-4E32-B7F4-69FCB80FDFED}"/>
              </a:ext>
            </a:extLst>
          </p:cNvPr>
          <p:cNvSpPr/>
          <p:nvPr/>
        </p:nvSpPr>
        <p:spPr>
          <a:xfrm>
            <a:off x="7004912" y="2204418"/>
            <a:ext cx="28379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C" dirty="0"/>
              <a:t>Satisfacción con la atención  </a:t>
            </a:r>
          </a:p>
        </p:txBody>
      </p:sp>
      <p:sp>
        <p:nvSpPr>
          <p:cNvPr id="13" name="CuadroTexto 12">
            <a:extLst>
              <a:ext uri="{FF2B5EF4-FFF2-40B4-BE49-F238E27FC236}">
                <a16:creationId xmlns:a16="http://schemas.microsoft.com/office/drawing/2014/main" id="{7E41C2EA-2C63-4918-AA91-7AE835230F76}"/>
              </a:ext>
            </a:extLst>
          </p:cNvPr>
          <p:cNvSpPr txBox="1"/>
          <p:nvPr/>
        </p:nvSpPr>
        <p:spPr>
          <a:xfrm>
            <a:off x="738889" y="4505556"/>
            <a:ext cx="2837900" cy="92333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b="1" dirty="0"/>
              <a:t>La percepción de los servicios de los servicios  </a:t>
            </a:r>
          </a:p>
        </p:txBody>
      </p:sp>
      <p:sp>
        <p:nvSpPr>
          <p:cNvPr id="15" name="Rectángulo 14">
            <a:extLst>
              <a:ext uri="{FF2B5EF4-FFF2-40B4-BE49-F238E27FC236}">
                <a16:creationId xmlns:a16="http://schemas.microsoft.com/office/drawing/2014/main" id="{711D014E-DD18-417B-AAC0-5C7E48E8B9A2}"/>
              </a:ext>
            </a:extLst>
          </p:cNvPr>
          <p:cNvSpPr/>
          <p:nvPr/>
        </p:nvSpPr>
        <p:spPr>
          <a:xfrm>
            <a:off x="738889" y="5922062"/>
            <a:ext cx="28379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C" dirty="0"/>
              <a:t>Influye en la decisión de recomendar  y volver a visitar</a:t>
            </a:r>
          </a:p>
        </p:txBody>
      </p:sp>
      <p:sp>
        <p:nvSpPr>
          <p:cNvPr id="16" name="Flecha: hacia abajo 15">
            <a:extLst>
              <a:ext uri="{FF2B5EF4-FFF2-40B4-BE49-F238E27FC236}">
                <a16:creationId xmlns:a16="http://schemas.microsoft.com/office/drawing/2014/main" id="{7C54E172-CC35-4BA8-8B15-88F31095FA35}"/>
              </a:ext>
            </a:extLst>
          </p:cNvPr>
          <p:cNvSpPr/>
          <p:nvPr/>
        </p:nvSpPr>
        <p:spPr>
          <a:xfrm>
            <a:off x="1740234" y="5524117"/>
            <a:ext cx="417605" cy="369331"/>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17" name="CuadroTexto 16">
            <a:extLst>
              <a:ext uri="{FF2B5EF4-FFF2-40B4-BE49-F238E27FC236}">
                <a16:creationId xmlns:a16="http://schemas.microsoft.com/office/drawing/2014/main" id="{F2477142-E9B7-49C4-B151-7DBDE71DFBD9}"/>
              </a:ext>
            </a:extLst>
          </p:cNvPr>
          <p:cNvSpPr txBox="1"/>
          <p:nvPr/>
        </p:nvSpPr>
        <p:spPr>
          <a:xfrm>
            <a:off x="7193992" y="3594579"/>
            <a:ext cx="2837900"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b="1" dirty="0"/>
              <a:t>Generación de las percepciones   </a:t>
            </a:r>
          </a:p>
        </p:txBody>
      </p:sp>
      <p:cxnSp>
        <p:nvCxnSpPr>
          <p:cNvPr id="19" name="Conector recto de flecha 18">
            <a:extLst>
              <a:ext uri="{FF2B5EF4-FFF2-40B4-BE49-F238E27FC236}">
                <a16:creationId xmlns:a16="http://schemas.microsoft.com/office/drawing/2014/main" id="{ADFBCBC0-055E-4BD0-BD8E-60D3DBF98004}"/>
              </a:ext>
            </a:extLst>
          </p:cNvPr>
          <p:cNvCxnSpPr/>
          <p:nvPr/>
        </p:nvCxnSpPr>
        <p:spPr>
          <a:xfrm flipH="1">
            <a:off x="7909285" y="4272048"/>
            <a:ext cx="572104" cy="62050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0" name="Conector recto de flecha 19">
            <a:extLst>
              <a:ext uri="{FF2B5EF4-FFF2-40B4-BE49-F238E27FC236}">
                <a16:creationId xmlns:a16="http://schemas.microsoft.com/office/drawing/2014/main" id="{52A9790E-47F6-418E-8B4E-4CC196F87BDE}"/>
              </a:ext>
            </a:extLst>
          </p:cNvPr>
          <p:cNvCxnSpPr>
            <a:cxnSpLocks/>
          </p:cNvCxnSpPr>
          <p:nvPr/>
        </p:nvCxnSpPr>
        <p:spPr>
          <a:xfrm>
            <a:off x="8481389" y="4272048"/>
            <a:ext cx="703336" cy="57916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3" name="CuadroTexto 22">
            <a:extLst>
              <a:ext uri="{FF2B5EF4-FFF2-40B4-BE49-F238E27FC236}">
                <a16:creationId xmlns:a16="http://schemas.microsoft.com/office/drawing/2014/main" id="{C6DA9E0A-74DF-405C-9DC5-4ABA2D5E9786}"/>
              </a:ext>
            </a:extLst>
          </p:cNvPr>
          <p:cNvSpPr txBox="1"/>
          <p:nvPr/>
        </p:nvSpPr>
        <p:spPr>
          <a:xfrm>
            <a:off x="7062439" y="4888640"/>
            <a:ext cx="1418950" cy="36933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b="1" dirty="0"/>
              <a:t>Positiva </a:t>
            </a:r>
          </a:p>
        </p:txBody>
      </p:sp>
      <p:sp>
        <p:nvSpPr>
          <p:cNvPr id="24" name="CuadroTexto 23">
            <a:extLst>
              <a:ext uri="{FF2B5EF4-FFF2-40B4-BE49-F238E27FC236}">
                <a16:creationId xmlns:a16="http://schemas.microsoft.com/office/drawing/2014/main" id="{C5F01AF5-BB17-44A4-B987-1739B6759DE8}"/>
              </a:ext>
            </a:extLst>
          </p:cNvPr>
          <p:cNvSpPr txBox="1"/>
          <p:nvPr/>
        </p:nvSpPr>
        <p:spPr>
          <a:xfrm>
            <a:off x="8745785" y="4888640"/>
            <a:ext cx="1418950" cy="36933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b="1" dirty="0"/>
              <a:t>Negativa </a:t>
            </a:r>
          </a:p>
        </p:txBody>
      </p:sp>
      <p:cxnSp>
        <p:nvCxnSpPr>
          <p:cNvPr id="26" name="Conector recto de flecha 25">
            <a:extLst>
              <a:ext uri="{FF2B5EF4-FFF2-40B4-BE49-F238E27FC236}">
                <a16:creationId xmlns:a16="http://schemas.microsoft.com/office/drawing/2014/main" id="{5D075734-1072-4FAB-BD55-0311901D51CA}"/>
              </a:ext>
            </a:extLst>
          </p:cNvPr>
          <p:cNvCxnSpPr>
            <a:cxnSpLocks/>
          </p:cNvCxnSpPr>
          <p:nvPr/>
        </p:nvCxnSpPr>
        <p:spPr>
          <a:xfrm>
            <a:off x="7588484" y="5279971"/>
            <a:ext cx="0" cy="45081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7" name="Conector recto de flecha 26">
            <a:extLst>
              <a:ext uri="{FF2B5EF4-FFF2-40B4-BE49-F238E27FC236}">
                <a16:creationId xmlns:a16="http://schemas.microsoft.com/office/drawing/2014/main" id="{BB1DC59E-BBF9-4966-B50B-3F772FB5FF88}"/>
              </a:ext>
            </a:extLst>
          </p:cNvPr>
          <p:cNvCxnSpPr>
            <a:cxnSpLocks/>
          </p:cNvCxnSpPr>
          <p:nvPr/>
        </p:nvCxnSpPr>
        <p:spPr>
          <a:xfrm flipH="1">
            <a:off x="9448467" y="5287790"/>
            <a:ext cx="1" cy="45081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34" name="Rectángulo 33">
            <a:extLst>
              <a:ext uri="{FF2B5EF4-FFF2-40B4-BE49-F238E27FC236}">
                <a16:creationId xmlns:a16="http://schemas.microsoft.com/office/drawing/2014/main" id="{832AD321-448E-4566-87B7-EE575E26D93D}"/>
              </a:ext>
            </a:extLst>
          </p:cNvPr>
          <p:cNvSpPr/>
          <p:nvPr/>
        </p:nvSpPr>
        <p:spPr>
          <a:xfrm>
            <a:off x="6652591" y="5741728"/>
            <a:ext cx="198846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C" dirty="0"/>
              <a:t>Buen servicio  Trato amable</a:t>
            </a:r>
          </a:p>
        </p:txBody>
      </p:sp>
      <p:sp>
        <p:nvSpPr>
          <p:cNvPr id="35" name="Rectángulo 34">
            <a:extLst>
              <a:ext uri="{FF2B5EF4-FFF2-40B4-BE49-F238E27FC236}">
                <a16:creationId xmlns:a16="http://schemas.microsoft.com/office/drawing/2014/main" id="{07E30A9D-2002-4754-9A6F-634A8CE54178}"/>
              </a:ext>
            </a:extLst>
          </p:cNvPr>
          <p:cNvSpPr/>
          <p:nvPr/>
        </p:nvSpPr>
        <p:spPr>
          <a:xfrm>
            <a:off x="8745785" y="5736623"/>
            <a:ext cx="159091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C" dirty="0"/>
              <a:t>Mala atención </a:t>
            </a:r>
          </a:p>
        </p:txBody>
      </p:sp>
      <p:pic>
        <p:nvPicPr>
          <p:cNvPr id="12" name="Imagen 11">
            <a:extLst>
              <a:ext uri="{FF2B5EF4-FFF2-40B4-BE49-F238E27FC236}">
                <a16:creationId xmlns:a16="http://schemas.microsoft.com/office/drawing/2014/main" id="{FD989F2A-8034-4932-A58A-4794AE8B1449}"/>
              </a:ext>
            </a:extLst>
          </p:cNvPr>
          <p:cNvPicPr>
            <a:picLocks noChangeAspect="1"/>
          </p:cNvPicPr>
          <p:nvPr/>
        </p:nvPicPr>
        <p:blipFill rotWithShape="1">
          <a:blip r:embed="rId2"/>
          <a:srcRect l="3804" t="12542" r="32781" b="9933"/>
          <a:stretch/>
        </p:blipFill>
        <p:spPr>
          <a:xfrm>
            <a:off x="4122640" y="3909304"/>
            <a:ext cx="2552550" cy="1754453"/>
          </a:xfrm>
          <a:prstGeom prst="rect">
            <a:avLst/>
          </a:prstGeom>
        </p:spPr>
      </p:pic>
      <p:sp>
        <p:nvSpPr>
          <p:cNvPr id="14" name="CuadroTexto 13">
            <a:extLst>
              <a:ext uri="{FF2B5EF4-FFF2-40B4-BE49-F238E27FC236}">
                <a16:creationId xmlns:a16="http://schemas.microsoft.com/office/drawing/2014/main" id="{82022AE2-773F-4CD2-AFA1-28CCC986A7CD}"/>
              </a:ext>
            </a:extLst>
          </p:cNvPr>
          <p:cNvSpPr txBox="1"/>
          <p:nvPr/>
        </p:nvSpPr>
        <p:spPr>
          <a:xfrm>
            <a:off x="2563161" y="631475"/>
            <a:ext cx="6892099" cy="369332"/>
          </a:xfrm>
          <a:prstGeom prst="rect">
            <a:avLst/>
          </a:prstGeom>
          <a:noFill/>
        </p:spPr>
        <p:txBody>
          <a:bodyPr wrap="square" rtlCol="0">
            <a:spAutoFit/>
          </a:bodyPr>
          <a:lstStyle/>
          <a:p>
            <a:pPr algn="ctr"/>
            <a:r>
              <a:rPr lang="es-EC" b="1" dirty="0"/>
              <a:t>Presidente de la comunidad</a:t>
            </a:r>
          </a:p>
        </p:txBody>
      </p:sp>
    </p:spTree>
    <p:extLst>
      <p:ext uri="{BB962C8B-B14F-4D97-AF65-F5344CB8AC3E}">
        <p14:creationId xmlns:p14="http://schemas.microsoft.com/office/powerpoint/2010/main" val="3262117360"/>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501</TotalTime>
  <Words>1278</Words>
  <Application>Microsoft Office PowerPoint</Application>
  <PresentationFormat>Panorámica</PresentationFormat>
  <Paragraphs>274</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Cambria Math</vt:lpstr>
      <vt:lpstr>Century Gothic</vt:lpstr>
      <vt:lpstr>Times New Roman</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google.com.ec/url?sa=i&amp;source=images&amp;cd=&amp;cad=rja&amp;uact=8&amp;ved=2ahUKEwiatKvs0vTcAhUS0FkKHTLQC5AQjRx6BAgBEAU&amp;url=http%3A%2F%2Fecuadoruniversitario.com%2Fnoticias%2Fnoticias-de-interes-general%2Farranco-el-plan-nacional-de-capacitacion-turistica%2F&amp;psig=AOvVaw15J2q_b4UHQNlTcQv3Xvn1&amp;ust=1534614553487320</dc:title>
  <dc:creator>Usuario</dc:creator>
  <cp:lastModifiedBy>Umbrella6</cp:lastModifiedBy>
  <cp:revision>77</cp:revision>
  <dcterms:created xsi:type="dcterms:W3CDTF">2018-08-17T17:58:28Z</dcterms:created>
  <dcterms:modified xsi:type="dcterms:W3CDTF">2018-08-24T20:29:59Z</dcterms:modified>
</cp:coreProperties>
</file>