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4.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5.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6.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7.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8.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9.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0.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1.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840" r:id="rId1"/>
  </p:sldMasterIdLst>
  <p:notesMasterIdLst>
    <p:notesMasterId r:id="rId42"/>
  </p:notesMasterIdLst>
  <p:sldIdLst>
    <p:sldId id="258" r:id="rId2"/>
    <p:sldId id="261" r:id="rId3"/>
    <p:sldId id="259" r:id="rId4"/>
    <p:sldId id="295" r:id="rId5"/>
    <p:sldId id="260" r:id="rId6"/>
    <p:sldId id="262" r:id="rId7"/>
    <p:sldId id="263" r:id="rId8"/>
    <p:sldId id="264" r:id="rId9"/>
    <p:sldId id="268" r:id="rId10"/>
    <p:sldId id="265" r:id="rId11"/>
    <p:sldId id="269" r:id="rId12"/>
    <p:sldId id="267" r:id="rId13"/>
    <p:sldId id="270" r:id="rId14"/>
    <p:sldId id="271" r:id="rId15"/>
    <p:sldId id="272" r:id="rId16"/>
    <p:sldId id="282" r:id="rId17"/>
    <p:sldId id="283" r:id="rId18"/>
    <p:sldId id="284" r:id="rId19"/>
    <p:sldId id="285" r:id="rId20"/>
    <p:sldId id="286" r:id="rId21"/>
    <p:sldId id="287" r:id="rId22"/>
    <p:sldId id="288" r:id="rId23"/>
    <p:sldId id="289" r:id="rId24"/>
    <p:sldId id="290" r:id="rId25"/>
    <p:sldId id="291" r:id="rId26"/>
    <p:sldId id="274" r:id="rId27"/>
    <p:sldId id="273" r:id="rId28"/>
    <p:sldId id="275" r:id="rId29"/>
    <p:sldId id="276" r:id="rId30"/>
    <p:sldId id="277" r:id="rId31"/>
    <p:sldId id="278" r:id="rId32"/>
    <p:sldId id="279" r:id="rId33"/>
    <p:sldId id="280" r:id="rId34"/>
    <p:sldId id="297" r:id="rId35"/>
    <p:sldId id="298" r:id="rId36"/>
    <p:sldId id="296" r:id="rId37"/>
    <p:sldId id="292" r:id="rId38"/>
    <p:sldId id="293" r:id="rId39"/>
    <p:sldId id="294" r:id="rId40"/>
    <p:sldId id="299" r:id="rId4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0303A77A-416D-4299-A9FC-D8A06B85E534}">
          <p14:sldIdLst>
            <p14:sldId id="258"/>
          </p14:sldIdLst>
        </p14:section>
        <p14:section name="Temario" id="{FD68F995-456E-4601-877F-E4E7D17A163E}">
          <p14:sldIdLst>
            <p14:sldId id="261"/>
          </p14:sldIdLst>
        </p14:section>
        <p14:section name="Introducción" id="{7EA1A325-E141-4AE3-B60B-4DEDFF71B0CA}">
          <p14:sldIdLst>
            <p14:sldId id="259"/>
            <p14:sldId id="295"/>
          </p14:sldIdLst>
        </p14:section>
        <p14:section name="Hardware" id="{4A20BD96-1464-4FA5-9738-7B32D16CD1EA}">
          <p14:sldIdLst>
            <p14:sldId id="260"/>
            <p14:sldId id="262"/>
            <p14:sldId id="263"/>
            <p14:sldId id="264"/>
            <p14:sldId id="268"/>
            <p14:sldId id="265"/>
            <p14:sldId id="269"/>
            <p14:sldId id="267"/>
            <p14:sldId id="270"/>
            <p14:sldId id="271"/>
            <p14:sldId id="272"/>
          </p14:sldIdLst>
        </p14:section>
        <p14:section name="SOFTWARE" id="{ECF4632E-69B8-499F-A577-2A9C723DAABA}">
          <p14:sldIdLst>
            <p14:sldId id="282"/>
            <p14:sldId id="283"/>
            <p14:sldId id="284"/>
            <p14:sldId id="285"/>
            <p14:sldId id="286"/>
            <p14:sldId id="287"/>
            <p14:sldId id="288"/>
            <p14:sldId id="289"/>
            <p14:sldId id="290"/>
            <p14:sldId id="291"/>
          </p14:sldIdLst>
        </p14:section>
        <p14:section name="Integración" id="{F5F6877D-30F3-4340-92CA-F306752CACBD}">
          <p14:sldIdLst>
            <p14:sldId id="274"/>
            <p14:sldId id="273"/>
            <p14:sldId id="275"/>
            <p14:sldId id="276"/>
            <p14:sldId id="277"/>
            <p14:sldId id="278"/>
            <p14:sldId id="279"/>
          </p14:sldIdLst>
        </p14:section>
        <p14:section name="Conslusiones" id="{374FA613-6AEC-44EC-97F8-218ECAC15D10}">
          <p14:sldIdLst>
            <p14:sldId id="280"/>
            <p14:sldId id="297"/>
            <p14:sldId id="298"/>
            <p14:sldId id="296"/>
            <p14:sldId id="292"/>
            <p14:sldId id="293"/>
            <p14:sldId id="294"/>
            <p14:sldId id="29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DDCDDD"/>
    <a:srgbClr val="552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85542" autoAdjust="0"/>
  </p:normalViewPr>
  <p:slideViewPr>
    <p:cSldViewPr snapToGrid="0">
      <p:cViewPr varScale="1">
        <p:scale>
          <a:sx n="63" d="100"/>
          <a:sy n="63" d="100"/>
        </p:scale>
        <p:origin x="858" y="78"/>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A4A007-06A8-4B28-B96D-E992E7A52BA0}" type="doc">
      <dgm:prSet loTypeId="urn:microsoft.com/office/officeart/2005/8/layout/process5"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dgm:t>
        <a:bodyPr/>
        <a:lstStyle/>
        <a:p>
          <a:r>
            <a:rPr lang="es-ES" sz="2800" dirty="0"/>
            <a:t>Introducción</a:t>
          </a:r>
        </a:p>
      </dgm:t>
    </dgm:pt>
    <dgm:pt modelId="{24C64E7C-4280-4654-9A23-108798110477}" type="parTrans" cxnId="{EF1B7DC8-CA30-476E-B960-AB47681DD79A}">
      <dgm:prSet/>
      <dgm:spPr/>
      <dgm:t>
        <a:bodyPr/>
        <a:lstStyle/>
        <a:p>
          <a:endParaRPr lang="es-ES" sz="2800"/>
        </a:p>
      </dgm:t>
    </dgm:pt>
    <dgm:pt modelId="{D4257AAB-C966-4369-82A8-7E26041BA8E1}" type="sibTrans" cxnId="{EF1B7DC8-CA30-476E-B960-AB47681DD79A}">
      <dgm:prSet custT="1"/>
      <dgm:spPr/>
      <dgm:t>
        <a:bodyPr/>
        <a:lstStyle/>
        <a:p>
          <a:endParaRPr lang="es-ES" sz="2800"/>
        </a:p>
      </dgm:t>
    </dgm:pt>
    <dgm:pt modelId="{ABC4A7C0-4908-426A-9D94-C4BA085E9A54}">
      <dgm:prSet phldrT="[Texto]" custT="1"/>
      <dgm:spPr/>
      <dgm:t>
        <a:bodyPr/>
        <a:lstStyle/>
        <a:p>
          <a:r>
            <a:rPr lang="es-ES" sz="2800" dirty="0"/>
            <a:t>Plataforma Robótica Móvil</a:t>
          </a:r>
        </a:p>
      </dgm:t>
    </dgm:pt>
    <dgm:pt modelId="{BA1315A1-BDFC-4D70-BD3E-ED94991B0AD7}" type="parTrans" cxnId="{311E05C7-0BB1-4181-906C-204E96A7F599}">
      <dgm:prSet/>
      <dgm:spPr/>
      <dgm:t>
        <a:bodyPr/>
        <a:lstStyle/>
        <a:p>
          <a:endParaRPr lang="es-ES" sz="2800"/>
        </a:p>
      </dgm:t>
    </dgm:pt>
    <dgm:pt modelId="{100A3122-B733-4E27-BFBE-38320A372D55}" type="sibTrans" cxnId="{311E05C7-0BB1-4181-906C-204E96A7F599}">
      <dgm:prSet custT="1"/>
      <dgm:spPr/>
      <dgm:t>
        <a:bodyPr/>
        <a:lstStyle/>
        <a:p>
          <a:endParaRPr lang="es-ES" sz="2800"/>
        </a:p>
      </dgm:t>
    </dgm:pt>
    <dgm:pt modelId="{EE2E966C-FC1C-464A-A953-843431BDFFA8}">
      <dgm:prSet phldrT="[Texto]" custT="1"/>
      <dgm:spPr/>
      <dgm:t>
        <a:bodyPr/>
        <a:lstStyle/>
        <a:p>
          <a:r>
            <a:rPr lang="es-ES" sz="2800" dirty="0"/>
            <a:t>Comunicación de sistemas</a:t>
          </a:r>
        </a:p>
      </dgm:t>
    </dgm:pt>
    <dgm:pt modelId="{D58C9115-F48B-411D-90F6-7D6C33E374EB}" type="parTrans" cxnId="{F8778315-ACDD-49F4-B306-578C21447116}">
      <dgm:prSet/>
      <dgm:spPr/>
      <dgm:t>
        <a:bodyPr/>
        <a:lstStyle/>
        <a:p>
          <a:endParaRPr lang="es-ES" sz="2800"/>
        </a:p>
      </dgm:t>
    </dgm:pt>
    <dgm:pt modelId="{6AB76637-4E0C-49B5-A49A-21140DF808F8}" type="sibTrans" cxnId="{F8778315-ACDD-49F4-B306-578C21447116}">
      <dgm:prSet custT="1"/>
      <dgm:spPr/>
      <dgm:t>
        <a:bodyPr/>
        <a:lstStyle/>
        <a:p>
          <a:endParaRPr lang="es-ES" sz="2800"/>
        </a:p>
      </dgm:t>
    </dgm:pt>
    <dgm:pt modelId="{471CFFA3-BFB9-4D27-9FB8-08247C6095C2}">
      <dgm:prSet custT="1"/>
      <dgm:spPr/>
      <dgm:t>
        <a:bodyPr/>
        <a:lstStyle/>
        <a:p>
          <a:r>
            <a:rPr lang="es-ES" sz="2800" dirty="0"/>
            <a:t>Software de control</a:t>
          </a:r>
        </a:p>
      </dgm:t>
    </dgm:pt>
    <dgm:pt modelId="{209F4193-BC83-4F2D-BC4F-BA5CC6BEBF0A}" type="parTrans" cxnId="{FC386FA5-44F6-4E48-9B7A-3EC3B48E6CB3}">
      <dgm:prSet/>
      <dgm:spPr/>
      <dgm:t>
        <a:bodyPr/>
        <a:lstStyle/>
        <a:p>
          <a:endParaRPr lang="es-ES" sz="2800"/>
        </a:p>
      </dgm:t>
    </dgm:pt>
    <dgm:pt modelId="{48B9CE0B-FBC1-4162-B35D-81E3DC89331F}" type="sibTrans" cxnId="{FC386FA5-44F6-4E48-9B7A-3EC3B48E6CB3}">
      <dgm:prSet custT="1"/>
      <dgm:spPr/>
      <dgm:t>
        <a:bodyPr/>
        <a:lstStyle/>
        <a:p>
          <a:endParaRPr lang="es-ES" sz="2800"/>
        </a:p>
      </dgm:t>
    </dgm:pt>
    <dgm:pt modelId="{A5A3FB0A-B3A4-4F72-9D2E-2AAE265AA062}">
      <dgm:prSet custT="1"/>
      <dgm:spPr/>
      <dgm:t>
        <a:bodyPr/>
        <a:lstStyle/>
        <a:p>
          <a:r>
            <a:rPr lang="es-ES" sz="2800" dirty="0"/>
            <a:t>Integración</a:t>
          </a:r>
        </a:p>
      </dgm:t>
    </dgm:pt>
    <dgm:pt modelId="{59C1344C-CAAD-4DBB-8270-3CD7E762992F}" type="parTrans" cxnId="{5E97EF4F-FBDE-4C41-8929-3F2673407A7F}">
      <dgm:prSet/>
      <dgm:spPr/>
      <dgm:t>
        <a:bodyPr/>
        <a:lstStyle/>
        <a:p>
          <a:endParaRPr lang="es-ES" sz="2800"/>
        </a:p>
      </dgm:t>
    </dgm:pt>
    <dgm:pt modelId="{7950A326-728F-40AF-AEE9-88FDE602EAC0}" type="sibTrans" cxnId="{5E97EF4F-FBDE-4C41-8929-3F2673407A7F}">
      <dgm:prSet custT="1"/>
      <dgm:spPr/>
      <dgm:t>
        <a:bodyPr/>
        <a:lstStyle/>
        <a:p>
          <a:endParaRPr lang="es-ES" sz="2800"/>
        </a:p>
      </dgm:t>
    </dgm:pt>
    <dgm:pt modelId="{42E4E350-C1F5-4889-AD90-3234893E112D}">
      <dgm:prSet custT="1"/>
      <dgm:spPr/>
      <dgm:t>
        <a:bodyPr/>
        <a:lstStyle/>
        <a:p>
          <a:r>
            <a:rPr lang="es-ES" sz="2800" dirty="0"/>
            <a:t>Conclusiones</a:t>
          </a:r>
        </a:p>
      </dgm:t>
    </dgm:pt>
    <dgm:pt modelId="{1E579790-0593-4AA7-B145-7385D06B95F8}" type="parTrans" cxnId="{EC27B29C-3556-41DD-8B3F-56C281C80FF9}">
      <dgm:prSet/>
      <dgm:spPr/>
      <dgm:t>
        <a:bodyPr/>
        <a:lstStyle/>
        <a:p>
          <a:endParaRPr lang="es-ES" sz="2800"/>
        </a:p>
      </dgm:t>
    </dgm:pt>
    <dgm:pt modelId="{A56F499E-EE8A-4B8B-B4D7-054E8368A7EF}" type="sibTrans" cxnId="{EC27B29C-3556-41DD-8B3F-56C281C80FF9}">
      <dgm:prSet/>
      <dgm:spPr/>
      <dgm:t>
        <a:bodyPr/>
        <a:lstStyle/>
        <a:p>
          <a:endParaRPr lang="es-ES" sz="2800"/>
        </a:p>
      </dgm:t>
    </dgm:pt>
    <dgm:pt modelId="{823D1F71-7E3D-424E-9AAC-BA0FD733671D}" type="pres">
      <dgm:prSet presAssocID="{B4A4A007-06A8-4B28-B96D-E992E7A52BA0}" presName="diagram" presStyleCnt="0">
        <dgm:presLayoutVars>
          <dgm:dir/>
          <dgm:resizeHandles val="exact"/>
        </dgm:presLayoutVars>
      </dgm:prSet>
      <dgm:spPr/>
      <dgm:t>
        <a:bodyPr/>
        <a:lstStyle/>
        <a:p>
          <a:endParaRPr lang="es-ES"/>
        </a:p>
      </dgm:t>
    </dgm:pt>
    <dgm:pt modelId="{21E09C76-1B1C-4E40-8A66-969CF7513F46}" type="pres">
      <dgm:prSet presAssocID="{2D45A0AA-881F-429C-B5CF-F3D2A1690B33}" presName="node" presStyleLbl="node1" presStyleIdx="0" presStyleCnt="6">
        <dgm:presLayoutVars>
          <dgm:bulletEnabled val="1"/>
        </dgm:presLayoutVars>
      </dgm:prSet>
      <dgm:spPr/>
      <dgm:t>
        <a:bodyPr/>
        <a:lstStyle/>
        <a:p>
          <a:endParaRPr lang="es-ES"/>
        </a:p>
      </dgm:t>
    </dgm:pt>
    <dgm:pt modelId="{9F232C21-9440-4B30-812B-003AAFB2749D}" type="pres">
      <dgm:prSet presAssocID="{D4257AAB-C966-4369-82A8-7E26041BA8E1}" presName="sibTrans" presStyleLbl="sibTrans2D1" presStyleIdx="0" presStyleCnt="5"/>
      <dgm:spPr/>
      <dgm:t>
        <a:bodyPr/>
        <a:lstStyle/>
        <a:p>
          <a:endParaRPr lang="es-ES"/>
        </a:p>
      </dgm:t>
    </dgm:pt>
    <dgm:pt modelId="{A251A6C0-C669-4D12-8354-8B46EA0E96DE}" type="pres">
      <dgm:prSet presAssocID="{D4257AAB-C966-4369-82A8-7E26041BA8E1}" presName="connectorText" presStyleLbl="sibTrans2D1" presStyleIdx="0" presStyleCnt="5"/>
      <dgm:spPr/>
      <dgm:t>
        <a:bodyPr/>
        <a:lstStyle/>
        <a:p>
          <a:endParaRPr lang="es-ES"/>
        </a:p>
      </dgm:t>
    </dgm:pt>
    <dgm:pt modelId="{010E89E2-97C9-44E0-AE72-BCA4BECEEFC9}" type="pres">
      <dgm:prSet presAssocID="{ABC4A7C0-4908-426A-9D94-C4BA085E9A54}" presName="node" presStyleLbl="node1" presStyleIdx="1" presStyleCnt="6">
        <dgm:presLayoutVars>
          <dgm:bulletEnabled val="1"/>
        </dgm:presLayoutVars>
      </dgm:prSet>
      <dgm:spPr/>
      <dgm:t>
        <a:bodyPr/>
        <a:lstStyle/>
        <a:p>
          <a:endParaRPr lang="es-ES"/>
        </a:p>
      </dgm:t>
    </dgm:pt>
    <dgm:pt modelId="{7E8DB736-C100-4443-B207-732DECE0CB34}" type="pres">
      <dgm:prSet presAssocID="{100A3122-B733-4E27-BFBE-38320A372D55}" presName="sibTrans" presStyleLbl="sibTrans2D1" presStyleIdx="1" presStyleCnt="5"/>
      <dgm:spPr/>
      <dgm:t>
        <a:bodyPr/>
        <a:lstStyle/>
        <a:p>
          <a:endParaRPr lang="es-ES"/>
        </a:p>
      </dgm:t>
    </dgm:pt>
    <dgm:pt modelId="{5C97FFC0-0E9B-476F-857B-0C4492A920C6}" type="pres">
      <dgm:prSet presAssocID="{100A3122-B733-4E27-BFBE-38320A372D55}" presName="connectorText" presStyleLbl="sibTrans2D1" presStyleIdx="1" presStyleCnt="5"/>
      <dgm:spPr/>
      <dgm:t>
        <a:bodyPr/>
        <a:lstStyle/>
        <a:p>
          <a:endParaRPr lang="es-ES"/>
        </a:p>
      </dgm:t>
    </dgm:pt>
    <dgm:pt modelId="{4FE87836-A058-4B31-8454-043432355AB5}" type="pres">
      <dgm:prSet presAssocID="{EE2E966C-FC1C-464A-A953-843431BDFFA8}" presName="node" presStyleLbl="node1" presStyleIdx="2" presStyleCnt="6">
        <dgm:presLayoutVars>
          <dgm:bulletEnabled val="1"/>
        </dgm:presLayoutVars>
      </dgm:prSet>
      <dgm:spPr/>
      <dgm:t>
        <a:bodyPr/>
        <a:lstStyle/>
        <a:p>
          <a:endParaRPr lang="es-ES"/>
        </a:p>
      </dgm:t>
    </dgm:pt>
    <dgm:pt modelId="{F3CF518B-3052-4719-B01B-FE35475535A8}" type="pres">
      <dgm:prSet presAssocID="{6AB76637-4E0C-49B5-A49A-21140DF808F8}" presName="sibTrans" presStyleLbl="sibTrans2D1" presStyleIdx="2" presStyleCnt="5"/>
      <dgm:spPr/>
      <dgm:t>
        <a:bodyPr/>
        <a:lstStyle/>
        <a:p>
          <a:endParaRPr lang="es-ES"/>
        </a:p>
      </dgm:t>
    </dgm:pt>
    <dgm:pt modelId="{F6977052-BCE0-40AA-AECF-30023F38E0CE}" type="pres">
      <dgm:prSet presAssocID="{6AB76637-4E0C-49B5-A49A-21140DF808F8}" presName="connectorText" presStyleLbl="sibTrans2D1" presStyleIdx="2" presStyleCnt="5"/>
      <dgm:spPr/>
      <dgm:t>
        <a:bodyPr/>
        <a:lstStyle/>
        <a:p>
          <a:endParaRPr lang="es-ES"/>
        </a:p>
      </dgm:t>
    </dgm:pt>
    <dgm:pt modelId="{8B66D449-29B3-4087-95F8-D1E50F5BBB5C}" type="pres">
      <dgm:prSet presAssocID="{471CFFA3-BFB9-4D27-9FB8-08247C6095C2}" presName="node" presStyleLbl="node1" presStyleIdx="3" presStyleCnt="6">
        <dgm:presLayoutVars>
          <dgm:bulletEnabled val="1"/>
        </dgm:presLayoutVars>
      </dgm:prSet>
      <dgm:spPr/>
      <dgm:t>
        <a:bodyPr/>
        <a:lstStyle/>
        <a:p>
          <a:endParaRPr lang="es-ES"/>
        </a:p>
      </dgm:t>
    </dgm:pt>
    <dgm:pt modelId="{A3D61548-5A5C-4A3D-9FC6-9FA2FD31E3AE}" type="pres">
      <dgm:prSet presAssocID="{48B9CE0B-FBC1-4162-B35D-81E3DC89331F}" presName="sibTrans" presStyleLbl="sibTrans2D1" presStyleIdx="3" presStyleCnt="5"/>
      <dgm:spPr/>
      <dgm:t>
        <a:bodyPr/>
        <a:lstStyle/>
        <a:p>
          <a:endParaRPr lang="es-ES"/>
        </a:p>
      </dgm:t>
    </dgm:pt>
    <dgm:pt modelId="{9A65CA6B-5E04-4235-B3A4-6F882C1081AB}" type="pres">
      <dgm:prSet presAssocID="{48B9CE0B-FBC1-4162-B35D-81E3DC89331F}" presName="connectorText" presStyleLbl="sibTrans2D1" presStyleIdx="3" presStyleCnt="5"/>
      <dgm:spPr/>
      <dgm:t>
        <a:bodyPr/>
        <a:lstStyle/>
        <a:p>
          <a:endParaRPr lang="es-ES"/>
        </a:p>
      </dgm:t>
    </dgm:pt>
    <dgm:pt modelId="{1EFB18CB-33D4-4F96-99B7-84DB6258634E}" type="pres">
      <dgm:prSet presAssocID="{A5A3FB0A-B3A4-4F72-9D2E-2AAE265AA062}" presName="node" presStyleLbl="node1" presStyleIdx="4" presStyleCnt="6">
        <dgm:presLayoutVars>
          <dgm:bulletEnabled val="1"/>
        </dgm:presLayoutVars>
      </dgm:prSet>
      <dgm:spPr/>
      <dgm:t>
        <a:bodyPr/>
        <a:lstStyle/>
        <a:p>
          <a:endParaRPr lang="es-ES"/>
        </a:p>
      </dgm:t>
    </dgm:pt>
    <dgm:pt modelId="{0AFBFF65-0876-4BC9-98C8-CC01A91E3C89}" type="pres">
      <dgm:prSet presAssocID="{7950A326-728F-40AF-AEE9-88FDE602EAC0}" presName="sibTrans" presStyleLbl="sibTrans2D1" presStyleIdx="4" presStyleCnt="5"/>
      <dgm:spPr/>
      <dgm:t>
        <a:bodyPr/>
        <a:lstStyle/>
        <a:p>
          <a:endParaRPr lang="es-ES"/>
        </a:p>
      </dgm:t>
    </dgm:pt>
    <dgm:pt modelId="{707D911E-4434-43F4-B5CF-33327EE025FC}" type="pres">
      <dgm:prSet presAssocID="{7950A326-728F-40AF-AEE9-88FDE602EAC0}" presName="connectorText" presStyleLbl="sibTrans2D1" presStyleIdx="4" presStyleCnt="5"/>
      <dgm:spPr/>
      <dgm:t>
        <a:bodyPr/>
        <a:lstStyle/>
        <a:p>
          <a:endParaRPr lang="es-ES"/>
        </a:p>
      </dgm:t>
    </dgm:pt>
    <dgm:pt modelId="{C7B9CD44-FB30-4586-B187-2D7D431BB619}" type="pres">
      <dgm:prSet presAssocID="{42E4E350-C1F5-4889-AD90-3234893E112D}" presName="node"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EB294027-7A9F-485B-85D3-64C4C2AEB8C6}" type="presOf" srcId="{7950A326-728F-40AF-AEE9-88FDE602EAC0}" destId="{0AFBFF65-0876-4BC9-98C8-CC01A91E3C89}" srcOrd="0" destOrd="0" presId="urn:microsoft.com/office/officeart/2005/8/layout/process5"/>
    <dgm:cxn modelId="{EC27B29C-3556-41DD-8B3F-56C281C80FF9}" srcId="{B4A4A007-06A8-4B28-B96D-E992E7A52BA0}" destId="{42E4E350-C1F5-4889-AD90-3234893E112D}" srcOrd="5" destOrd="0" parTransId="{1E579790-0593-4AA7-B145-7385D06B95F8}" sibTransId="{A56F499E-EE8A-4B8B-B4D7-054E8368A7EF}"/>
    <dgm:cxn modelId="{311E05C7-0BB1-4181-906C-204E96A7F599}" srcId="{B4A4A007-06A8-4B28-B96D-E992E7A52BA0}" destId="{ABC4A7C0-4908-426A-9D94-C4BA085E9A54}" srcOrd="1" destOrd="0" parTransId="{BA1315A1-BDFC-4D70-BD3E-ED94991B0AD7}" sibTransId="{100A3122-B733-4E27-BFBE-38320A372D55}"/>
    <dgm:cxn modelId="{6FB963DE-0FAC-4ACD-B1A4-069A95B25467}" type="presOf" srcId="{100A3122-B733-4E27-BFBE-38320A372D55}" destId="{5C97FFC0-0E9B-476F-857B-0C4492A920C6}" srcOrd="1" destOrd="0" presId="urn:microsoft.com/office/officeart/2005/8/layout/process5"/>
    <dgm:cxn modelId="{6A736321-CC2B-45D1-8BB9-A92401C02E86}" type="presOf" srcId="{6AB76637-4E0C-49B5-A49A-21140DF808F8}" destId="{F3CF518B-3052-4719-B01B-FE35475535A8}" srcOrd="0" destOrd="0" presId="urn:microsoft.com/office/officeart/2005/8/layout/process5"/>
    <dgm:cxn modelId="{210E0636-3804-49F3-B389-3C101FBAD102}" type="presOf" srcId="{EE2E966C-FC1C-464A-A953-843431BDFFA8}" destId="{4FE87836-A058-4B31-8454-043432355AB5}" srcOrd="0" destOrd="0" presId="urn:microsoft.com/office/officeart/2005/8/layout/process5"/>
    <dgm:cxn modelId="{6EEB1448-EA21-429D-88EE-3016DF7F02A7}" type="presOf" srcId="{42E4E350-C1F5-4889-AD90-3234893E112D}" destId="{C7B9CD44-FB30-4586-B187-2D7D431BB619}" srcOrd="0" destOrd="0" presId="urn:microsoft.com/office/officeart/2005/8/layout/process5"/>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8B64B364-44BE-4922-8189-856399A52F2B}" type="presOf" srcId="{D4257AAB-C966-4369-82A8-7E26041BA8E1}" destId="{A251A6C0-C669-4D12-8354-8B46EA0E96DE}" srcOrd="1" destOrd="0" presId="urn:microsoft.com/office/officeart/2005/8/layout/process5"/>
    <dgm:cxn modelId="{CA418406-E326-409D-99FA-6CBE9647ECBC}" type="presOf" srcId="{ABC4A7C0-4908-426A-9D94-C4BA085E9A54}" destId="{010E89E2-97C9-44E0-AE72-BCA4BECEEFC9}" srcOrd="0" destOrd="0" presId="urn:microsoft.com/office/officeart/2005/8/layout/process5"/>
    <dgm:cxn modelId="{260431BF-E88B-420F-ADFE-64F5D98120B9}" type="presOf" srcId="{471CFFA3-BFB9-4D27-9FB8-08247C6095C2}" destId="{8B66D449-29B3-4087-95F8-D1E50F5BBB5C}" srcOrd="0" destOrd="0" presId="urn:microsoft.com/office/officeart/2005/8/layout/process5"/>
    <dgm:cxn modelId="{7770B87C-E43B-4D88-844D-61C2AD28D797}" type="presOf" srcId="{B4A4A007-06A8-4B28-B96D-E992E7A52BA0}" destId="{823D1F71-7E3D-424E-9AAC-BA0FD733671D}" srcOrd="0" destOrd="0" presId="urn:microsoft.com/office/officeart/2005/8/layout/process5"/>
    <dgm:cxn modelId="{4E79F132-B5E4-4B1F-B7E7-5E154A0EE442}" type="presOf" srcId="{6AB76637-4E0C-49B5-A49A-21140DF808F8}" destId="{F6977052-BCE0-40AA-AECF-30023F38E0CE}" srcOrd="1" destOrd="0" presId="urn:microsoft.com/office/officeart/2005/8/layout/process5"/>
    <dgm:cxn modelId="{6CA8B46E-4073-48A7-A18C-85F8C6098E43}" type="presOf" srcId="{D4257AAB-C966-4369-82A8-7E26041BA8E1}" destId="{9F232C21-9440-4B30-812B-003AAFB2749D}" srcOrd="0" destOrd="0" presId="urn:microsoft.com/office/officeart/2005/8/layout/process5"/>
    <dgm:cxn modelId="{758A9DAC-B4C1-4BFE-ACCB-4408B39E7336}" type="presOf" srcId="{100A3122-B733-4E27-BFBE-38320A372D55}" destId="{7E8DB736-C100-4443-B207-732DECE0CB34}" srcOrd="0" destOrd="0" presId="urn:microsoft.com/office/officeart/2005/8/layout/process5"/>
    <dgm:cxn modelId="{5392EFCD-383F-4B45-920A-44FFA901F081}" type="presOf" srcId="{48B9CE0B-FBC1-4162-B35D-81E3DC89331F}" destId="{9A65CA6B-5E04-4235-B3A4-6F882C1081AB}" srcOrd="1" destOrd="0" presId="urn:microsoft.com/office/officeart/2005/8/layout/process5"/>
    <dgm:cxn modelId="{6B88AFDF-D85D-49B5-928B-87D3BDF620B3}" type="presOf" srcId="{2D45A0AA-881F-429C-B5CF-F3D2A1690B33}" destId="{21E09C76-1B1C-4E40-8A66-969CF7513F46}" srcOrd="0" destOrd="0" presId="urn:microsoft.com/office/officeart/2005/8/layout/process5"/>
    <dgm:cxn modelId="{25F82A47-691A-4464-814C-7695A0EB476F}" type="presOf" srcId="{48B9CE0B-FBC1-4162-B35D-81E3DC89331F}" destId="{A3D61548-5A5C-4A3D-9FC6-9FA2FD31E3AE}" srcOrd="0" destOrd="0" presId="urn:microsoft.com/office/officeart/2005/8/layout/process5"/>
    <dgm:cxn modelId="{EF1B7DC8-CA30-476E-B960-AB47681DD79A}" srcId="{B4A4A007-06A8-4B28-B96D-E992E7A52BA0}" destId="{2D45A0AA-881F-429C-B5CF-F3D2A1690B33}" srcOrd="0" destOrd="0" parTransId="{24C64E7C-4280-4654-9A23-108798110477}" sibTransId="{D4257AAB-C966-4369-82A8-7E26041BA8E1}"/>
    <dgm:cxn modelId="{3AA909E8-E065-4EF0-851D-BDF7D0FBC260}" type="presOf" srcId="{A5A3FB0A-B3A4-4F72-9D2E-2AAE265AA062}" destId="{1EFB18CB-33D4-4F96-99B7-84DB6258634E}" srcOrd="0" destOrd="0" presId="urn:microsoft.com/office/officeart/2005/8/layout/process5"/>
    <dgm:cxn modelId="{C55A5054-67B7-4E2C-B923-D8AF78CECF78}" type="presOf" srcId="{7950A326-728F-40AF-AEE9-88FDE602EAC0}" destId="{707D911E-4434-43F4-B5CF-33327EE025FC}" srcOrd="1" destOrd="0" presId="urn:microsoft.com/office/officeart/2005/8/layout/process5"/>
    <dgm:cxn modelId="{A4FD2467-4EF7-40D9-A454-82F17DF40DAD}" type="presParOf" srcId="{823D1F71-7E3D-424E-9AAC-BA0FD733671D}" destId="{21E09C76-1B1C-4E40-8A66-969CF7513F46}" srcOrd="0" destOrd="0" presId="urn:microsoft.com/office/officeart/2005/8/layout/process5"/>
    <dgm:cxn modelId="{E6B8F510-3C71-4794-B97A-A87AC02FBBF6}" type="presParOf" srcId="{823D1F71-7E3D-424E-9AAC-BA0FD733671D}" destId="{9F232C21-9440-4B30-812B-003AAFB2749D}" srcOrd="1" destOrd="0" presId="urn:microsoft.com/office/officeart/2005/8/layout/process5"/>
    <dgm:cxn modelId="{66BC11B4-9C30-4B1D-ADDD-CAAD40FD4CCF}" type="presParOf" srcId="{9F232C21-9440-4B30-812B-003AAFB2749D}" destId="{A251A6C0-C669-4D12-8354-8B46EA0E96DE}" srcOrd="0" destOrd="0" presId="urn:microsoft.com/office/officeart/2005/8/layout/process5"/>
    <dgm:cxn modelId="{8695FD25-49A3-4B50-9A4E-5C22B6B8D57D}" type="presParOf" srcId="{823D1F71-7E3D-424E-9AAC-BA0FD733671D}" destId="{010E89E2-97C9-44E0-AE72-BCA4BECEEFC9}" srcOrd="2" destOrd="0" presId="urn:microsoft.com/office/officeart/2005/8/layout/process5"/>
    <dgm:cxn modelId="{93A58CB1-9066-4083-A23E-76C72639F5F5}" type="presParOf" srcId="{823D1F71-7E3D-424E-9AAC-BA0FD733671D}" destId="{7E8DB736-C100-4443-B207-732DECE0CB34}" srcOrd="3" destOrd="0" presId="urn:microsoft.com/office/officeart/2005/8/layout/process5"/>
    <dgm:cxn modelId="{9403B49F-BD40-4A44-BD0F-A9FA86EB4ED7}" type="presParOf" srcId="{7E8DB736-C100-4443-B207-732DECE0CB34}" destId="{5C97FFC0-0E9B-476F-857B-0C4492A920C6}" srcOrd="0" destOrd="0" presId="urn:microsoft.com/office/officeart/2005/8/layout/process5"/>
    <dgm:cxn modelId="{74104E7E-D615-40B7-9D33-84DBB2B9B930}" type="presParOf" srcId="{823D1F71-7E3D-424E-9AAC-BA0FD733671D}" destId="{4FE87836-A058-4B31-8454-043432355AB5}" srcOrd="4" destOrd="0" presId="urn:microsoft.com/office/officeart/2005/8/layout/process5"/>
    <dgm:cxn modelId="{CA7E202C-4A2B-4248-9C61-9651F30F8BFE}" type="presParOf" srcId="{823D1F71-7E3D-424E-9AAC-BA0FD733671D}" destId="{F3CF518B-3052-4719-B01B-FE35475535A8}" srcOrd="5" destOrd="0" presId="urn:microsoft.com/office/officeart/2005/8/layout/process5"/>
    <dgm:cxn modelId="{B2EBCFA2-666C-4C32-9021-8DD559C78A7B}" type="presParOf" srcId="{F3CF518B-3052-4719-B01B-FE35475535A8}" destId="{F6977052-BCE0-40AA-AECF-30023F38E0CE}" srcOrd="0" destOrd="0" presId="urn:microsoft.com/office/officeart/2005/8/layout/process5"/>
    <dgm:cxn modelId="{DB88C929-5043-4370-A38C-812FD8181DF2}" type="presParOf" srcId="{823D1F71-7E3D-424E-9AAC-BA0FD733671D}" destId="{8B66D449-29B3-4087-95F8-D1E50F5BBB5C}" srcOrd="6" destOrd="0" presId="urn:microsoft.com/office/officeart/2005/8/layout/process5"/>
    <dgm:cxn modelId="{B6B7957D-0165-4DAE-94DB-ED133E07C227}" type="presParOf" srcId="{823D1F71-7E3D-424E-9AAC-BA0FD733671D}" destId="{A3D61548-5A5C-4A3D-9FC6-9FA2FD31E3AE}" srcOrd="7" destOrd="0" presId="urn:microsoft.com/office/officeart/2005/8/layout/process5"/>
    <dgm:cxn modelId="{EEE62160-6A84-4573-8EA9-E4981943137F}" type="presParOf" srcId="{A3D61548-5A5C-4A3D-9FC6-9FA2FD31E3AE}" destId="{9A65CA6B-5E04-4235-B3A4-6F882C1081AB}" srcOrd="0" destOrd="0" presId="urn:microsoft.com/office/officeart/2005/8/layout/process5"/>
    <dgm:cxn modelId="{226FFE66-C7B1-4613-987C-75CB67422E6C}" type="presParOf" srcId="{823D1F71-7E3D-424E-9AAC-BA0FD733671D}" destId="{1EFB18CB-33D4-4F96-99B7-84DB6258634E}" srcOrd="8" destOrd="0" presId="urn:microsoft.com/office/officeart/2005/8/layout/process5"/>
    <dgm:cxn modelId="{3AE34A74-7B20-4A37-9E63-0A36188B010F}" type="presParOf" srcId="{823D1F71-7E3D-424E-9AAC-BA0FD733671D}" destId="{0AFBFF65-0876-4BC9-98C8-CC01A91E3C89}" srcOrd="9" destOrd="0" presId="urn:microsoft.com/office/officeart/2005/8/layout/process5"/>
    <dgm:cxn modelId="{0D8727CD-C058-477E-82C5-E54311EC3678}" type="presParOf" srcId="{0AFBFF65-0876-4BC9-98C8-CC01A91E3C89}" destId="{707D911E-4434-43F4-B5CF-33327EE025FC}" srcOrd="0" destOrd="0" presId="urn:microsoft.com/office/officeart/2005/8/layout/process5"/>
    <dgm:cxn modelId="{F0200183-F19E-48AA-A756-92AA7D294EA3}" type="presParOf" srcId="{823D1F71-7E3D-424E-9AAC-BA0FD733671D}" destId="{C7B9CD44-FB30-4586-B187-2D7D431BB619}"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chemeClr val="tx1"/>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chemeClr val="tx1"/>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chemeClr val="tx1"/>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chemeClr val="tx1"/>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chemeClr val="tx1"/>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chemeClr val="tx1"/>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rgbClr val="44546A"/>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a:solidFill>
          <a:schemeClr val="tx1"/>
        </a:solidFill>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rgbClr val="44546A"/>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a:solidFill>
          <a:schemeClr val="tx1"/>
        </a:solidFill>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rgbClr val="44546A"/>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a:solidFill>
          <a:schemeClr val="tx1"/>
        </a:solidFill>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rgbClr val="44546A"/>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a:solidFill>
          <a:schemeClr val="tx1"/>
        </a:solidFill>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chemeClr val="tx1">
            <a:lumMod val="95000"/>
            <a:lumOff val="5000"/>
          </a:schemeClr>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rgbClr val="44546A"/>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a:solidFill>
          <a:schemeClr val="tx1"/>
        </a:solidFill>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rgbClr val="44546A"/>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a:solidFill>
          <a:srgbClr val="44546A"/>
        </a:solidFill>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a:solidFill>
          <a:schemeClr val="tx1"/>
        </a:solidFill>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rgbClr val="44546A"/>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a:solidFill>
          <a:srgbClr val="44546A"/>
        </a:solidFill>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a:solidFill>
          <a:schemeClr val="tx1"/>
        </a:solidFill>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rgbClr val="44546A"/>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a:solidFill>
          <a:srgbClr val="44546A"/>
        </a:solidFill>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a:solidFill>
          <a:schemeClr val="tx1"/>
        </a:solidFill>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rgbClr val="44546A"/>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a:solidFill>
          <a:srgbClr val="44546A"/>
        </a:solidFill>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a:solidFill>
          <a:schemeClr val="tx1"/>
        </a:solidFill>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rgbClr val="44546A"/>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a:solidFill>
          <a:srgbClr val="44546A"/>
        </a:solidFill>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a:solidFill>
          <a:schemeClr val="tx1"/>
        </a:solidFill>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rgbClr val="44546A"/>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a:solidFill>
          <a:srgbClr val="44546A"/>
        </a:solidFill>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a:solidFill>
          <a:srgbClr val="44546A"/>
        </a:solidFill>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a:solidFill>
          <a:schemeClr val="tx1"/>
        </a:solidFill>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rgbClr val="44546A"/>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a:solidFill>
          <a:srgbClr val="44546A"/>
        </a:solidFill>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a:solidFill>
          <a:srgbClr val="44546A"/>
        </a:solidFill>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a:solidFill>
          <a:schemeClr val="tx1"/>
        </a:solidFill>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rgbClr val="44546A"/>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a:solidFill>
          <a:srgbClr val="44546A"/>
        </a:solidFill>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a:solidFill>
          <a:srgbClr val="44546A"/>
        </a:solidFill>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a:solidFill>
          <a:schemeClr val="tx1"/>
        </a:solidFill>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rgbClr val="44546A"/>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a:solidFill>
          <a:srgbClr val="44546A"/>
        </a:solidFill>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a:solidFill>
          <a:srgbClr val="44546A"/>
        </a:solidFill>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a:solidFill>
          <a:schemeClr val="tx1"/>
        </a:solidFill>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0C89A7-AECA-4EC7-A5D8-28B5857A8946}" type="doc">
      <dgm:prSet loTypeId="urn:microsoft.com/office/officeart/2005/8/layout/hList7" loCatId="list" qsTypeId="urn:microsoft.com/office/officeart/2005/8/quickstyle/3d2" qsCatId="3D" csTypeId="urn:microsoft.com/office/officeart/2005/8/colors/accent0_3" csCatId="mainScheme" phldr="1"/>
      <dgm:spPr/>
    </dgm:pt>
    <dgm:pt modelId="{A3ED8A70-1E96-4667-A66E-28AFE7A6AEBF}">
      <dgm:prSet phldrT="[Texto]" custT="1"/>
      <dgm:spPr/>
      <dgm:t>
        <a:bodyPr/>
        <a:lstStyle/>
        <a:p>
          <a:pPr algn="l"/>
          <a:r>
            <a:rPr lang="es-ES" sz="2400" dirty="0" err="1"/>
            <a:t>Robin</a:t>
          </a:r>
          <a:r>
            <a:rPr lang="es-ES" sz="2400" dirty="0"/>
            <a:t> 1</a:t>
          </a:r>
        </a:p>
      </dgm:t>
    </dgm:pt>
    <dgm:pt modelId="{BF0F5531-16A1-4C2A-B82D-8C801F6997A2}" type="parTrans" cxnId="{D848CE83-AD06-4BE3-BBA4-2E2ACC469E96}">
      <dgm:prSet/>
      <dgm:spPr/>
      <dgm:t>
        <a:bodyPr/>
        <a:lstStyle/>
        <a:p>
          <a:pPr algn="l"/>
          <a:endParaRPr lang="es-ES" sz="2400"/>
        </a:p>
      </dgm:t>
    </dgm:pt>
    <dgm:pt modelId="{9E3FE14E-3648-4228-B6F5-89B962746913}" type="sibTrans" cxnId="{D848CE83-AD06-4BE3-BBA4-2E2ACC469E96}">
      <dgm:prSet/>
      <dgm:spPr/>
      <dgm:t>
        <a:bodyPr/>
        <a:lstStyle/>
        <a:p>
          <a:pPr algn="l"/>
          <a:endParaRPr lang="es-ES" sz="2400"/>
        </a:p>
      </dgm:t>
    </dgm:pt>
    <dgm:pt modelId="{EFDF3150-2BFD-4C3A-896B-A5C5B303BF53}">
      <dgm:prSet phldrT="[Texto]" custT="1"/>
      <dgm:spPr/>
      <dgm:t>
        <a:bodyPr/>
        <a:lstStyle/>
        <a:p>
          <a:pPr algn="l"/>
          <a:r>
            <a:rPr lang="es-ES" sz="2400" dirty="0"/>
            <a:t>Sistema de detección de sustancias</a:t>
          </a:r>
        </a:p>
      </dgm:t>
    </dgm:pt>
    <dgm:pt modelId="{23A490A0-27FD-410D-8A72-80E3106AA1F6}" type="parTrans" cxnId="{FD6F7119-EC10-49A6-9372-56C66A9F8AED}">
      <dgm:prSet/>
      <dgm:spPr/>
      <dgm:t>
        <a:bodyPr/>
        <a:lstStyle/>
        <a:p>
          <a:pPr algn="l"/>
          <a:endParaRPr lang="es-ES" sz="2400"/>
        </a:p>
      </dgm:t>
    </dgm:pt>
    <dgm:pt modelId="{E23C0C70-197A-4A19-BCB6-FC4A2B0E3BD6}" type="sibTrans" cxnId="{FD6F7119-EC10-49A6-9372-56C66A9F8AED}">
      <dgm:prSet/>
      <dgm:spPr/>
      <dgm:t>
        <a:bodyPr/>
        <a:lstStyle/>
        <a:p>
          <a:pPr algn="l"/>
          <a:endParaRPr lang="es-ES" sz="2400"/>
        </a:p>
      </dgm:t>
    </dgm:pt>
    <dgm:pt modelId="{8A5A925C-25DE-4450-967B-878B4D073551}">
      <dgm:prSet phldrT="[Texto]" custT="1"/>
      <dgm:spPr/>
      <dgm:t>
        <a:bodyPr/>
        <a:lstStyle/>
        <a:p>
          <a:pPr marL="0" algn="l">
            <a:lnSpc>
              <a:spcPct val="100000"/>
            </a:lnSpc>
            <a:spcBef>
              <a:spcPts val="1200"/>
            </a:spcBef>
            <a:spcAft>
              <a:spcPts val="1500"/>
            </a:spcAft>
          </a:pPr>
          <a:r>
            <a:rPr lang="es-ES" sz="2400" dirty="0"/>
            <a:t>Nariz electrónica autónoma</a:t>
          </a:r>
        </a:p>
      </dgm:t>
    </dgm:pt>
    <dgm:pt modelId="{BFB62458-F35D-48B2-92C9-D53C95444214}" type="parTrans" cxnId="{ACA7631C-D027-453E-A3D9-2E77ED2F2FDF}">
      <dgm:prSet/>
      <dgm:spPr/>
      <dgm:t>
        <a:bodyPr/>
        <a:lstStyle/>
        <a:p>
          <a:pPr algn="l"/>
          <a:endParaRPr lang="es-ES" sz="2400"/>
        </a:p>
      </dgm:t>
    </dgm:pt>
    <dgm:pt modelId="{92D1AE78-5141-4730-A86F-4A1C8BB496BE}" type="sibTrans" cxnId="{ACA7631C-D027-453E-A3D9-2E77ED2F2FDF}">
      <dgm:prSet/>
      <dgm:spPr/>
      <dgm:t>
        <a:bodyPr/>
        <a:lstStyle/>
        <a:p>
          <a:pPr algn="l"/>
          <a:endParaRPr lang="es-ES" sz="2400"/>
        </a:p>
      </dgm:t>
    </dgm:pt>
    <dgm:pt modelId="{26FFC510-7C05-4DDC-A055-067F70455CC5}" type="pres">
      <dgm:prSet presAssocID="{090C89A7-AECA-4EC7-A5D8-28B5857A8946}" presName="Name0" presStyleCnt="0">
        <dgm:presLayoutVars>
          <dgm:dir/>
          <dgm:resizeHandles val="exact"/>
        </dgm:presLayoutVars>
      </dgm:prSet>
      <dgm:spPr/>
    </dgm:pt>
    <dgm:pt modelId="{DF508FBA-28AA-4099-96C3-8F42004E5938}" type="pres">
      <dgm:prSet presAssocID="{090C89A7-AECA-4EC7-A5D8-28B5857A8946}" presName="fgShape" presStyleLbl="fgShp" presStyleIdx="0" presStyleCnt="1" custFlipVert="1" custScaleY="15038"/>
      <dgm:spPr>
        <a:prstGeom prst="hexagon">
          <a:avLst/>
        </a:prstGeom>
      </dgm:spPr>
    </dgm:pt>
    <dgm:pt modelId="{7E0261A0-8741-4F79-BEFD-CB7BF37F5642}" type="pres">
      <dgm:prSet presAssocID="{090C89A7-AECA-4EC7-A5D8-28B5857A8946}" presName="linComp" presStyleCnt="0"/>
      <dgm:spPr/>
    </dgm:pt>
    <dgm:pt modelId="{86451F20-F90A-42DC-B885-46D8FE2E4DA5}" type="pres">
      <dgm:prSet presAssocID="{A3ED8A70-1E96-4667-A66E-28AFE7A6AEBF}" presName="compNode" presStyleCnt="0"/>
      <dgm:spPr/>
    </dgm:pt>
    <dgm:pt modelId="{6E7B301D-8C2E-4E2F-858B-A80FC024E422}" type="pres">
      <dgm:prSet presAssocID="{A3ED8A70-1E96-4667-A66E-28AFE7A6AEBF}" presName="bkgdShape" presStyleLbl="node1" presStyleIdx="0" presStyleCnt="3" custLinFactNeighborX="-64" custLinFactNeighborY="-2182"/>
      <dgm:spPr/>
      <dgm:t>
        <a:bodyPr/>
        <a:lstStyle/>
        <a:p>
          <a:endParaRPr lang="es-ES"/>
        </a:p>
      </dgm:t>
    </dgm:pt>
    <dgm:pt modelId="{56FEF5B3-5CEF-4D4D-9894-D911015C62E4}" type="pres">
      <dgm:prSet presAssocID="{A3ED8A70-1E96-4667-A66E-28AFE7A6AEBF}" presName="nodeTx" presStyleLbl="node1" presStyleIdx="0" presStyleCnt="3">
        <dgm:presLayoutVars>
          <dgm:bulletEnabled val="1"/>
        </dgm:presLayoutVars>
      </dgm:prSet>
      <dgm:spPr/>
      <dgm:t>
        <a:bodyPr/>
        <a:lstStyle/>
        <a:p>
          <a:endParaRPr lang="es-ES"/>
        </a:p>
      </dgm:t>
    </dgm:pt>
    <dgm:pt modelId="{BA21F6F2-ABC2-4B3E-B435-C854BE11DFF1}" type="pres">
      <dgm:prSet presAssocID="{A3ED8A70-1E96-4667-A66E-28AFE7A6AEBF}" presName="invisiNode" presStyleLbl="node1" presStyleIdx="0" presStyleCnt="3"/>
      <dgm:spPr/>
    </dgm:pt>
    <dgm:pt modelId="{43EDFF90-5554-4244-8896-F596575743AC}" type="pres">
      <dgm:prSet presAssocID="{A3ED8A70-1E96-4667-A66E-28AFE7A6AEBF}" presName="imagNode" presStyleLbl="fgImgPlace1" presStyleIdx="0" presStyleCnt="3" custScaleX="165741" custScaleY="165741" custLinFactNeighborX="3707"/>
      <dgm:spPr>
        <a:blipFill rotWithShape="1">
          <a:blip xmlns:r="http://schemas.openxmlformats.org/officeDocument/2006/relationships" r:embed="rId1"/>
          <a:stretch>
            <a:fillRect/>
          </a:stretch>
        </a:blipFill>
      </dgm:spPr>
    </dgm:pt>
    <dgm:pt modelId="{F3791A11-DF33-4C96-B3E4-D2BC96B8718C}" type="pres">
      <dgm:prSet presAssocID="{9E3FE14E-3648-4228-B6F5-89B962746913}" presName="sibTrans" presStyleLbl="sibTrans2D1" presStyleIdx="0" presStyleCnt="0"/>
      <dgm:spPr/>
      <dgm:t>
        <a:bodyPr/>
        <a:lstStyle/>
        <a:p>
          <a:endParaRPr lang="es-ES"/>
        </a:p>
      </dgm:t>
    </dgm:pt>
    <dgm:pt modelId="{C489B53B-8099-4E80-8DE3-1CA1F411529F}" type="pres">
      <dgm:prSet presAssocID="{EFDF3150-2BFD-4C3A-896B-A5C5B303BF53}" presName="compNode" presStyleCnt="0"/>
      <dgm:spPr/>
    </dgm:pt>
    <dgm:pt modelId="{F71C008E-7829-49E5-B60F-68BCBEB24B42}" type="pres">
      <dgm:prSet presAssocID="{EFDF3150-2BFD-4C3A-896B-A5C5B303BF53}" presName="bkgdShape" presStyleLbl="node1" presStyleIdx="1" presStyleCnt="3" custLinFactNeighborY="-1872"/>
      <dgm:spPr/>
      <dgm:t>
        <a:bodyPr/>
        <a:lstStyle/>
        <a:p>
          <a:endParaRPr lang="es-ES"/>
        </a:p>
      </dgm:t>
    </dgm:pt>
    <dgm:pt modelId="{9FC43C2C-8121-4D23-84C1-F5E6F616547B}" type="pres">
      <dgm:prSet presAssocID="{EFDF3150-2BFD-4C3A-896B-A5C5B303BF53}" presName="nodeTx" presStyleLbl="node1" presStyleIdx="1" presStyleCnt="3">
        <dgm:presLayoutVars>
          <dgm:bulletEnabled val="1"/>
        </dgm:presLayoutVars>
      </dgm:prSet>
      <dgm:spPr/>
      <dgm:t>
        <a:bodyPr/>
        <a:lstStyle/>
        <a:p>
          <a:endParaRPr lang="es-ES"/>
        </a:p>
      </dgm:t>
    </dgm:pt>
    <dgm:pt modelId="{FBE5FC73-6684-4E7D-A312-29E6E547FFEC}" type="pres">
      <dgm:prSet presAssocID="{EFDF3150-2BFD-4C3A-896B-A5C5B303BF53}" presName="invisiNode" presStyleLbl="node1" presStyleIdx="1" presStyleCnt="3"/>
      <dgm:spPr/>
    </dgm:pt>
    <dgm:pt modelId="{A163EB67-35C0-42CF-A200-2B52558524B9}" type="pres">
      <dgm:prSet presAssocID="{EFDF3150-2BFD-4C3A-896B-A5C5B303BF53}" presName="imagNode" presStyleLbl="fgImgPlace1" presStyleIdx="1" presStyleCnt="3" custScaleX="165741" custScaleY="165741" custLinFactNeighborX="2705" custLinFactNeighborY="-19748"/>
      <dgm:spPr>
        <a:blipFill rotWithShape="1">
          <a:blip xmlns:r="http://schemas.openxmlformats.org/officeDocument/2006/relationships" r:embed="rId2"/>
          <a:stretch>
            <a:fillRect/>
          </a:stretch>
        </a:blipFill>
      </dgm:spPr>
    </dgm:pt>
    <dgm:pt modelId="{D53A154A-A558-4DF9-9171-1624A586BF78}" type="pres">
      <dgm:prSet presAssocID="{E23C0C70-197A-4A19-BCB6-FC4A2B0E3BD6}" presName="sibTrans" presStyleLbl="sibTrans2D1" presStyleIdx="0" presStyleCnt="0"/>
      <dgm:spPr/>
      <dgm:t>
        <a:bodyPr/>
        <a:lstStyle/>
        <a:p>
          <a:endParaRPr lang="es-ES"/>
        </a:p>
      </dgm:t>
    </dgm:pt>
    <dgm:pt modelId="{1BA46BE0-675E-4D9F-8067-60989F35939A}" type="pres">
      <dgm:prSet presAssocID="{8A5A925C-25DE-4450-967B-878B4D073551}" presName="compNode" presStyleCnt="0"/>
      <dgm:spPr/>
    </dgm:pt>
    <dgm:pt modelId="{95831ACB-0DAE-41AC-800D-1CE0B7D95CF9}" type="pres">
      <dgm:prSet presAssocID="{8A5A925C-25DE-4450-967B-878B4D073551}" presName="bkgdShape" presStyleLbl="node1" presStyleIdx="2" presStyleCnt="3" custScaleX="110000" custScaleY="100000" custLinFactNeighborY="-2184"/>
      <dgm:spPr/>
      <dgm:t>
        <a:bodyPr/>
        <a:lstStyle/>
        <a:p>
          <a:endParaRPr lang="es-ES"/>
        </a:p>
      </dgm:t>
    </dgm:pt>
    <dgm:pt modelId="{EA38A465-0A62-4264-96DC-04393AA771A3}" type="pres">
      <dgm:prSet presAssocID="{8A5A925C-25DE-4450-967B-878B4D073551}" presName="nodeTx" presStyleLbl="node1" presStyleIdx="2" presStyleCnt="3">
        <dgm:presLayoutVars>
          <dgm:bulletEnabled val="1"/>
        </dgm:presLayoutVars>
      </dgm:prSet>
      <dgm:spPr/>
      <dgm:t>
        <a:bodyPr/>
        <a:lstStyle/>
        <a:p>
          <a:endParaRPr lang="es-ES"/>
        </a:p>
      </dgm:t>
    </dgm:pt>
    <dgm:pt modelId="{F78B4C82-3614-49C3-A35D-246070352CE9}" type="pres">
      <dgm:prSet presAssocID="{8A5A925C-25DE-4450-967B-878B4D073551}" presName="invisiNode" presStyleLbl="node1" presStyleIdx="2" presStyleCnt="3"/>
      <dgm:spPr/>
    </dgm:pt>
    <dgm:pt modelId="{ACAEA243-B639-46D9-8E75-A2CDA6F5DA75}" type="pres">
      <dgm:prSet presAssocID="{8A5A925C-25DE-4450-967B-878B4D073551}" presName="imagNode" presStyleLbl="fgImgPlace1" presStyleIdx="2" presStyleCnt="3" custScaleX="165741" custScaleY="165741" custLinFactNeighborX="2705" custLinFactNeighborY="-19748"/>
      <dgm:spPr>
        <a:blipFill rotWithShape="1">
          <a:blip xmlns:r="http://schemas.openxmlformats.org/officeDocument/2006/relationships" r:embed="rId3"/>
          <a:stretch>
            <a:fillRect/>
          </a:stretch>
        </a:blipFill>
      </dgm:spPr>
    </dgm:pt>
  </dgm:ptLst>
  <dgm:cxnLst>
    <dgm:cxn modelId="{3DC95BFE-AE4F-4AF2-951E-0516B885BB9C}" type="presOf" srcId="{090C89A7-AECA-4EC7-A5D8-28B5857A8946}" destId="{26FFC510-7C05-4DDC-A055-067F70455CC5}" srcOrd="0" destOrd="0" presId="urn:microsoft.com/office/officeart/2005/8/layout/hList7"/>
    <dgm:cxn modelId="{B2AC7A24-9065-4942-84E7-C656139876E9}" type="presOf" srcId="{8A5A925C-25DE-4450-967B-878B4D073551}" destId="{EA38A465-0A62-4264-96DC-04393AA771A3}" srcOrd="1" destOrd="0" presId="urn:microsoft.com/office/officeart/2005/8/layout/hList7"/>
    <dgm:cxn modelId="{CD4F2093-1896-4089-9D23-4F467F88AF7B}" type="presOf" srcId="{EFDF3150-2BFD-4C3A-896B-A5C5B303BF53}" destId="{9FC43C2C-8121-4D23-84C1-F5E6F616547B}" srcOrd="1" destOrd="0" presId="urn:microsoft.com/office/officeart/2005/8/layout/hList7"/>
    <dgm:cxn modelId="{C9FBEC32-E7E2-486C-A3EE-8A67656DF5BF}" type="presOf" srcId="{A3ED8A70-1E96-4667-A66E-28AFE7A6AEBF}" destId="{6E7B301D-8C2E-4E2F-858B-A80FC024E422}" srcOrd="0" destOrd="0" presId="urn:microsoft.com/office/officeart/2005/8/layout/hList7"/>
    <dgm:cxn modelId="{5237F51F-3F3C-4B0B-9C15-A1D55AA64F9B}" type="presOf" srcId="{E23C0C70-197A-4A19-BCB6-FC4A2B0E3BD6}" destId="{D53A154A-A558-4DF9-9171-1624A586BF78}" srcOrd="0" destOrd="0" presId="urn:microsoft.com/office/officeart/2005/8/layout/hList7"/>
    <dgm:cxn modelId="{8D7D21BB-351A-4225-ACE0-D69767E2377E}" type="presOf" srcId="{A3ED8A70-1E96-4667-A66E-28AFE7A6AEBF}" destId="{56FEF5B3-5CEF-4D4D-9894-D911015C62E4}" srcOrd="1" destOrd="0" presId="urn:microsoft.com/office/officeart/2005/8/layout/hList7"/>
    <dgm:cxn modelId="{8733406E-A43B-4387-92A2-77BF7079A680}" type="presOf" srcId="{EFDF3150-2BFD-4C3A-896B-A5C5B303BF53}" destId="{F71C008E-7829-49E5-B60F-68BCBEB24B42}" srcOrd="0" destOrd="0" presId="urn:microsoft.com/office/officeart/2005/8/layout/hList7"/>
    <dgm:cxn modelId="{22E75DF0-A64A-41FB-9CAD-0EA439638C10}" type="presOf" srcId="{9E3FE14E-3648-4228-B6F5-89B962746913}" destId="{F3791A11-DF33-4C96-B3E4-D2BC96B8718C}" srcOrd="0" destOrd="0" presId="urn:microsoft.com/office/officeart/2005/8/layout/hList7"/>
    <dgm:cxn modelId="{ACA7631C-D027-453E-A3D9-2E77ED2F2FDF}" srcId="{090C89A7-AECA-4EC7-A5D8-28B5857A8946}" destId="{8A5A925C-25DE-4450-967B-878B4D073551}" srcOrd="2" destOrd="0" parTransId="{BFB62458-F35D-48B2-92C9-D53C95444214}" sibTransId="{92D1AE78-5141-4730-A86F-4A1C8BB496BE}"/>
    <dgm:cxn modelId="{3AC224AC-08D7-4A0D-A036-066CE3DCD9A8}" type="presOf" srcId="{8A5A925C-25DE-4450-967B-878B4D073551}" destId="{95831ACB-0DAE-41AC-800D-1CE0B7D95CF9}" srcOrd="0" destOrd="0" presId="urn:microsoft.com/office/officeart/2005/8/layout/hList7"/>
    <dgm:cxn modelId="{FD6F7119-EC10-49A6-9372-56C66A9F8AED}" srcId="{090C89A7-AECA-4EC7-A5D8-28B5857A8946}" destId="{EFDF3150-2BFD-4C3A-896B-A5C5B303BF53}" srcOrd="1" destOrd="0" parTransId="{23A490A0-27FD-410D-8A72-80E3106AA1F6}" sibTransId="{E23C0C70-197A-4A19-BCB6-FC4A2B0E3BD6}"/>
    <dgm:cxn modelId="{D848CE83-AD06-4BE3-BBA4-2E2ACC469E96}" srcId="{090C89A7-AECA-4EC7-A5D8-28B5857A8946}" destId="{A3ED8A70-1E96-4667-A66E-28AFE7A6AEBF}" srcOrd="0" destOrd="0" parTransId="{BF0F5531-16A1-4C2A-B82D-8C801F6997A2}" sibTransId="{9E3FE14E-3648-4228-B6F5-89B962746913}"/>
    <dgm:cxn modelId="{7156B1C6-1156-4604-A043-6CD631EE3E74}" type="presParOf" srcId="{26FFC510-7C05-4DDC-A055-067F70455CC5}" destId="{DF508FBA-28AA-4099-96C3-8F42004E5938}" srcOrd="0" destOrd="0" presId="urn:microsoft.com/office/officeart/2005/8/layout/hList7"/>
    <dgm:cxn modelId="{FC2EB1E9-7EA6-41C1-A5B8-EA7E4051F70D}" type="presParOf" srcId="{26FFC510-7C05-4DDC-A055-067F70455CC5}" destId="{7E0261A0-8741-4F79-BEFD-CB7BF37F5642}" srcOrd="1" destOrd="0" presId="urn:microsoft.com/office/officeart/2005/8/layout/hList7"/>
    <dgm:cxn modelId="{E0BC93F0-CB3E-4E7C-A8FD-75C79C8D818A}" type="presParOf" srcId="{7E0261A0-8741-4F79-BEFD-CB7BF37F5642}" destId="{86451F20-F90A-42DC-B885-46D8FE2E4DA5}" srcOrd="0" destOrd="0" presId="urn:microsoft.com/office/officeart/2005/8/layout/hList7"/>
    <dgm:cxn modelId="{4E1610EC-410D-4D1A-8D73-33C027582B11}" type="presParOf" srcId="{86451F20-F90A-42DC-B885-46D8FE2E4DA5}" destId="{6E7B301D-8C2E-4E2F-858B-A80FC024E422}" srcOrd="0" destOrd="0" presId="urn:microsoft.com/office/officeart/2005/8/layout/hList7"/>
    <dgm:cxn modelId="{AB7BCF14-B944-4E1F-88CC-9E5E88FE193E}" type="presParOf" srcId="{86451F20-F90A-42DC-B885-46D8FE2E4DA5}" destId="{56FEF5B3-5CEF-4D4D-9894-D911015C62E4}" srcOrd="1" destOrd="0" presId="urn:microsoft.com/office/officeart/2005/8/layout/hList7"/>
    <dgm:cxn modelId="{C57FFB13-BB26-41C5-B42D-63A53531E419}" type="presParOf" srcId="{86451F20-F90A-42DC-B885-46D8FE2E4DA5}" destId="{BA21F6F2-ABC2-4B3E-B435-C854BE11DFF1}" srcOrd="2" destOrd="0" presId="urn:microsoft.com/office/officeart/2005/8/layout/hList7"/>
    <dgm:cxn modelId="{83051066-6597-4C6C-8972-3F2EB8BB08BD}" type="presParOf" srcId="{86451F20-F90A-42DC-B885-46D8FE2E4DA5}" destId="{43EDFF90-5554-4244-8896-F596575743AC}" srcOrd="3" destOrd="0" presId="urn:microsoft.com/office/officeart/2005/8/layout/hList7"/>
    <dgm:cxn modelId="{2FF29B8A-646A-417F-9C26-87D807B0D377}" type="presParOf" srcId="{7E0261A0-8741-4F79-BEFD-CB7BF37F5642}" destId="{F3791A11-DF33-4C96-B3E4-D2BC96B8718C}" srcOrd="1" destOrd="0" presId="urn:microsoft.com/office/officeart/2005/8/layout/hList7"/>
    <dgm:cxn modelId="{97555154-E461-4BA6-A5A6-95BA4103551A}" type="presParOf" srcId="{7E0261A0-8741-4F79-BEFD-CB7BF37F5642}" destId="{C489B53B-8099-4E80-8DE3-1CA1F411529F}" srcOrd="2" destOrd="0" presId="urn:microsoft.com/office/officeart/2005/8/layout/hList7"/>
    <dgm:cxn modelId="{6869BA0E-1E08-43AF-8092-B87155E4E562}" type="presParOf" srcId="{C489B53B-8099-4E80-8DE3-1CA1F411529F}" destId="{F71C008E-7829-49E5-B60F-68BCBEB24B42}" srcOrd="0" destOrd="0" presId="urn:microsoft.com/office/officeart/2005/8/layout/hList7"/>
    <dgm:cxn modelId="{EDA606C3-171A-4D1B-A114-3E4A58CB7050}" type="presParOf" srcId="{C489B53B-8099-4E80-8DE3-1CA1F411529F}" destId="{9FC43C2C-8121-4D23-84C1-F5E6F616547B}" srcOrd="1" destOrd="0" presId="urn:microsoft.com/office/officeart/2005/8/layout/hList7"/>
    <dgm:cxn modelId="{13BAD6CD-9639-47D1-8CE7-8F139B0BB85C}" type="presParOf" srcId="{C489B53B-8099-4E80-8DE3-1CA1F411529F}" destId="{FBE5FC73-6684-4E7D-A312-29E6E547FFEC}" srcOrd="2" destOrd="0" presId="urn:microsoft.com/office/officeart/2005/8/layout/hList7"/>
    <dgm:cxn modelId="{C81549FF-32DD-4A6F-9329-A82AA477C259}" type="presParOf" srcId="{C489B53B-8099-4E80-8DE3-1CA1F411529F}" destId="{A163EB67-35C0-42CF-A200-2B52558524B9}" srcOrd="3" destOrd="0" presId="urn:microsoft.com/office/officeart/2005/8/layout/hList7"/>
    <dgm:cxn modelId="{53662EEB-397D-44ED-8424-AD240D456B32}" type="presParOf" srcId="{7E0261A0-8741-4F79-BEFD-CB7BF37F5642}" destId="{D53A154A-A558-4DF9-9171-1624A586BF78}" srcOrd="3" destOrd="0" presId="urn:microsoft.com/office/officeart/2005/8/layout/hList7"/>
    <dgm:cxn modelId="{A522D211-CDF1-4A0F-8F98-5C3FAC52EA94}" type="presParOf" srcId="{7E0261A0-8741-4F79-BEFD-CB7BF37F5642}" destId="{1BA46BE0-675E-4D9F-8067-60989F35939A}" srcOrd="4" destOrd="0" presId="urn:microsoft.com/office/officeart/2005/8/layout/hList7"/>
    <dgm:cxn modelId="{ED95C9FB-E73E-4F9E-8AD7-8988B7A65433}" type="presParOf" srcId="{1BA46BE0-675E-4D9F-8067-60989F35939A}" destId="{95831ACB-0DAE-41AC-800D-1CE0B7D95CF9}" srcOrd="0" destOrd="0" presId="urn:microsoft.com/office/officeart/2005/8/layout/hList7"/>
    <dgm:cxn modelId="{C0132163-2715-4216-8178-DFE27239C7E3}" type="presParOf" srcId="{1BA46BE0-675E-4D9F-8067-60989F35939A}" destId="{EA38A465-0A62-4264-96DC-04393AA771A3}" srcOrd="1" destOrd="0" presId="urn:microsoft.com/office/officeart/2005/8/layout/hList7"/>
    <dgm:cxn modelId="{AFB4E17B-3CFC-4826-9319-F4897173EF73}" type="presParOf" srcId="{1BA46BE0-675E-4D9F-8067-60989F35939A}" destId="{F78B4C82-3614-49C3-A35D-246070352CE9}" srcOrd="2" destOrd="0" presId="urn:microsoft.com/office/officeart/2005/8/layout/hList7"/>
    <dgm:cxn modelId="{3383F982-84D9-453A-AF7F-D42951A7F275}" type="presParOf" srcId="{1BA46BE0-675E-4D9F-8067-60989F35939A}" destId="{ACAEA243-B639-46D9-8E75-A2CDA6F5DA75}"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rgbClr val="44546A"/>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a:solidFill>
          <a:srgbClr val="44546A"/>
        </a:solidFill>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a:solidFill>
          <a:srgbClr val="44546A"/>
        </a:solidFill>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a:solidFill>
          <a:schemeClr val="tx1"/>
        </a:solidFill>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rgbClr val="44546A"/>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a:solidFill>
          <a:srgbClr val="44546A"/>
        </a:solidFill>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a:solidFill>
          <a:srgbClr val="44546A"/>
        </a:solidFill>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a:solidFill>
          <a:schemeClr val="tx1"/>
        </a:solidFill>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rgbClr val="44546A"/>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a:solidFill>
          <a:srgbClr val="44546A"/>
        </a:solidFill>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a:solidFill>
          <a:srgbClr val="44546A"/>
        </a:solidFill>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a:solidFill>
          <a:schemeClr val="tx1"/>
        </a:solidFill>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rgbClr val="44546A"/>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a:solidFill>
          <a:srgbClr val="44546A"/>
        </a:solidFill>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a:solidFill>
          <a:srgbClr val="44546A"/>
        </a:solidFill>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a:solidFill>
          <a:srgbClr val="44546A"/>
        </a:solidFill>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a:solidFill>
          <a:schemeClr val="tx1"/>
        </a:solidFill>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rgbClr val="44546A"/>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a:solidFill>
          <a:srgbClr val="44546A"/>
        </a:solidFill>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a:solidFill>
          <a:srgbClr val="44546A"/>
        </a:solidFill>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a:solidFill>
          <a:srgbClr val="44546A"/>
        </a:solidFill>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a:solidFill>
          <a:schemeClr val="tx1"/>
        </a:solidFill>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rgbClr val="44546A"/>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a:solidFill>
          <a:srgbClr val="44546A"/>
        </a:solidFill>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a:solidFill>
          <a:srgbClr val="44546A"/>
        </a:solidFill>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a:solidFill>
          <a:srgbClr val="44546A"/>
        </a:solidFill>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a:solidFill>
          <a:schemeClr val="tx1"/>
        </a:solidFill>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rgbClr val="44546A"/>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a:solidFill>
          <a:srgbClr val="44546A"/>
        </a:solidFill>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a:solidFill>
          <a:srgbClr val="44546A"/>
        </a:solidFill>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a:solidFill>
          <a:srgbClr val="44546A"/>
        </a:solidFill>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a:solidFill>
          <a:schemeClr val="tx1"/>
        </a:solidFill>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rgbClr val="44546A"/>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a:solidFill>
          <a:srgbClr val="44546A"/>
        </a:solidFill>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a:solidFill>
          <a:srgbClr val="44546A"/>
        </a:solidFill>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a:solidFill>
          <a:srgbClr val="44546A"/>
        </a:solidFill>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a:solidFill>
          <a:schemeClr val="tx1"/>
        </a:solidFill>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rgbClr val="44546A"/>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a:solidFill>
          <a:srgbClr val="44546A"/>
        </a:solidFill>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a:solidFill>
          <a:srgbClr val="44546A"/>
        </a:solidFill>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a:solidFill>
          <a:srgbClr val="44546A"/>
        </a:solidFill>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a:solidFill>
          <a:schemeClr val="tx1"/>
        </a:solidFill>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rgbClr val="44546A"/>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a:solidFill>
          <a:srgbClr val="44546A"/>
        </a:solidFill>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a:solidFill>
          <a:srgbClr val="44546A"/>
        </a:solidFill>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a:solidFill>
          <a:srgbClr val="44546A"/>
        </a:solidFill>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a:solidFill>
          <a:schemeClr val="tx1"/>
        </a:solidFill>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chemeClr val="tx1">
            <a:lumMod val="95000"/>
            <a:lumOff val="5000"/>
          </a:schemeClr>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rgbClr val="44546A"/>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a:solidFill>
          <a:srgbClr val="44546A"/>
        </a:solidFill>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a:solidFill>
          <a:srgbClr val="44546A"/>
        </a:solidFill>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a:solidFill>
          <a:srgbClr val="44546A"/>
        </a:solidFill>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a:solidFill>
          <a:schemeClr val="tx1"/>
        </a:solidFill>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chemeClr val="tx1"/>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chemeClr val="tx1"/>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chemeClr val="tx1"/>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chemeClr val="tx1"/>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4A4A007-06A8-4B28-B96D-E992E7A52BA0}"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s-ES"/>
        </a:p>
      </dgm:t>
    </dgm:pt>
    <dgm:pt modelId="{2D45A0AA-881F-429C-B5CF-F3D2A1690B33}">
      <dgm:prSet phldrT="[Texto]" custT="1"/>
      <dgm:spPr>
        <a:solidFill>
          <a:srgbClr val="44546A"/>
        </a:solidFill>
      </dgm:spPr>
      <dgm:t>
        <a:bodyPr/>
        <a:lstStyle/>
        <a:p>
          <a:r>
            <a:rPr lang="es-ES" sz="2100" dirty="0"/>
            <a:t>Introducción</a:t>
          </a:r>
        </a:p>
      </dgm:t>
    </dgm:pt>
    <dgm:pt modelId="{24C64E7C-4280-4654-9A23-108798110477}" type="parTrans" cxnId="{EF1B7DC8-CA30-476E-B960-AB47681DD79A}">
      <dgm:prSet/>
      <dgm:spPr/>
      <dgm:t>
        <a:bodyPr/>
        <a:lstStyle/>
        <a:p>
          <a:endParaRPr lang="es-ES" sz="2100"/>
        </a:p>
      </dgm:t>
    </dgm:pt>
    <dgm:pt modelId="{D4257AAB-C966-4369-82A8-7E26041BA8E1}" type="sibTrans" cxnId="{EF1B7DC8-CA30-476E-B960-AB47681DD79A}">
      <dgm:prSet/>
      <dgm:spPr/>
      <dgm:t>
        <a:bodyPr/>
        <a:lstStyle/>
        <a:p>
          <a:endParaRPr lang="es-ES" sz="2100"/>
        </a:p>
      </dgm:t>
    </dgm:pt>
    <dgm:pt modelId="{ABC4A7C0-4908-426A-9D94-C4BA085E9A54}">
      <dgm:prSet phldrT="[Texto]" custT="1"/>
      <dgm:spPr>
        <a:solidFill>
          <a:schemeClr val="tx1"/>
        </a:solidFill>
      </dgm:spPr>
      <dgm:t>
        <a:bodyPr/>
        <a:lstStyle/>
        <a:p>
          <a:r>
            <a:rPr lang="es-ES" sz="2100" dirty="0"/>
            <a:t>Plataforma Robótica Móvil</a:t>
          </a:r>
        </a:p>
      </dgm:t>
    </dgm:pt>
    <dgm:pt modelId="{BA1315A1-BDFC-4D70-BD3E-ED94991B0AD7}" type="parTrans" cxnId="{311E05C7-0BB1-4181-906C-204E96A7F599}">
      <dgm:prSet/>
      <dgm:spPr/>
      <dgm:t>
        <a:bodyPr/>
        <a:lstStyle/>
        <a:p>
          <a:endParaRPr lang="es-ES" sz="2100"/>
        </a:p>
      </dgm:t>
    </dgm:pt>
    <dgm:pt modelId="{100A3122-B733-4E27-BFBE-38320A372D55}" type="sibTrans" cxnId="{311E05C7-0BB1-4181-906C-204E96A7F599}">
      <dgm:prSet/>
      <dgm:spPr/>
      <dgm:t>
        <a:bodyPr/>
        <a:lstStyle/>
        <a:p>
          <a:endParaRPr lang="es-ES" sz="2100"/>
        </a:p>
      </dgm:t>
    </dgm:pt>
    <dgm:pt modelId="{EE2E966C-FC1C-464A-A953-843431BDFFA8}">
      <dgm:prSet phldrT="[Texto]" custT="1"/>
      <dgm:spPr/>
      <dgm:t>
        <a:bodyPr/>
        <a:lstStyle/>
        <a:p>
          <a:r>
            <a:rPr lang="es-ES" sz="2100" dirty="0"/>
            <a:t>Comunicación de sistemas</a:t>
          </a:r>
        </a:p>
      </dgm:t>
    </dgm:pt>
    <dgm:pt modelId="{D58C9115-F48B-411D-90F6-7D6C33E374EB}" type="parTrans" cxnId="{F8778315-ACDD-49F4-B306-578C21447116}">
      <dgm:prSet/>
      <dgm:spPr/>
      <dgm:t>
        <a:bodyPr/>
        <a:lstStyle/>
        <a:p>
          <a:endParaRPr lang="es-ES" sz="2100"/>
        </a:p>
      </dgm:t>
    </dgm:pt>
    <dgm:pt modelId="{6AB76637-4E0C-49B5-A49A-21140DF808F8}" type="sibTrans" cxnId="{F8778315-ACDD-49F4-B306-578C21447116}">
      <dgm:prSet/>
      <dgm:spPr/>
      <dgm:t>
        <a:bodyPr/>
        <a:lstStyle/>
        <a:p>
          <a:endParaRPr lang="es-ES" sz="2100"/>
        </a:p>
      </dgm:t>
    </dgm:pt>
    <dgm:pt modelId="{471CFFA3-BFB9-4D27-9FB8-08247C6095C2}">
      <dgm:prSet custT="1"/>
      <dgm:spPr/>
      <dgm:t>
        <a:bodyPr/>
        <a:lstStyle/>
        <a:p>
          <a:r>
            <a:rPr lang="es-ES" sz="2100" dirty="0"/>
            <a:t>Software de control</a:t>
          </a:r>
        </a:p>
      </dgm:t>
    </dgm:pt>
    <dgm:pt modelId="{209F4193-BC83-4F2D-BC4F-BA5CC6BEBF0A}" type="parTrans" cxnId="{FC386FA5-44F6-4E48-9B7A-3EC3B48E6CB3}">
      <dgm:prSet/>
      <dgm:spPr/>
      <dgm:t>
        <a:bodyPr/>
        <a:lstStyle/>
        <a:p>
          <a:endParaRPr lang="es-ES" sz="2100"/>
        </a:p>
      </dgm:t>
    </dgm:pt>
    <dgm:pt modelId="{48B9CE0B-FBC1-4162-B35D-81E3DC89331F}" type="sibTrans" cxnId="{FC386FA5-44F6-4E48-9B7A-3EC3B48E6CB3}">
      <dgm:prSet/>
      <dgm:spPr/>
      <dgm:t>
        <a:bodyPr/>
        <a:lstStyle/>
        <a:p>
          <a:endParaRPr lang="es-ES" sz="2100"/>
        </a:p>
      </dgm:t>
    </dgm:pt>
    <dgm:pt modelId="{A5A3FB0A-B3A4-4F72-9D2E-2AAE265AA062}">
      <dgm:prSet custT="1"/>
      <dgm:spPr/>
      <dgm:t>
        <a:bodyPr/>
        <a:lstStyle/>
        <a:p>
          <a:r>
            <a:rPr lang="es-ES" sz="2100" dirty="0"/>
            <a:t>Integración</a:t>
          </a:r>
        </a:p>
      </dgm:t>
    </dgm:pt>
    <dgm:pt modelId="{59C1344C-CAAD-4DBB-8270-3CD7E762992F}" type="parTrans" cxnId="{5E97EF4F-FBDE-4C41-8929-3F2673407A7F}">
      <dgm:prSet/>
      <dgm:spPr/>
      <dgm:t>
        <a:bodyPr/>
        <a:lstStyle/>
        <a:p>
          <a:endParaRPr lang="es-ES" sz="2100"/>
        </a:p>
      </dgm:t>
    </dgm:pt>
    <dgm:pt modelId="{7950A326-728F-40AF-AEE9-88FDE602EAC0}" type="sibTrans" cxnId="{5E97EF4F-FBDE-4C41-8929-3F2673407A7F}">
      <dgm:prSet/>
      <dgm:spPr/>
      <dgm:t>
        <a:bodyPr/>
        <a:lstStyle/>
        <a:p>
          <a:endParaRPr lang="es-ES" sz="2100"/>
        </a:p>
      </dgm:t>
    </dgm:pt>
    <dgm:pt modelId="{42E4E350-C1F5-4889-AD90-3234893E112D}">
      <dgm:prSet custT="1"/>
      <dgm:spPr/>
      <dgm:t>
        <a:bodyPr/>
        <a:lstStyle/>
        <a:p>
          <a:r>
            <a:rPr lang="es-ES" sz="2100" dirty="0"/>
            <a:t>Conclusiones</a:t>
          </a:r>
        </a:p>
      </dgm:t>
    </dgm:pt>
    <dgm:pt modelId="{1E579790-0593-4AA7-B145-7385D06B95F8}" type="parTrans" cxnId="{EC27B29C-3556-41DD-8B3F-56C281C80FF9}">
      <dgm:prSet/>
      <dgm:spPr/>
      <dgm:t>
        <a:bodyPr/>
        <a:lstStyle/>
        <a:p>
          <a:endParaRPr lang="es-ES" sz="2100"/>
        </a:p>
      </dgm:t>
    </dgm:pt>
    <dgm:pt modelId="{A56F499E-EE8A-4B8B-B4D7-054E8368A7EF}" type="sibTrans" cxnId="{EC27B29C-3556-41DD-8B3F-56C281C80FF9}">
      <dgm:prSet/>
      <dgm:spPr/>
      <dgm:t>
        <a:bodyPr/>
        <a:lstStyle/>
        <a:p>
          <a:endParaRPr lang="es-ES" sz="2100"/>
        </a:p>
      </dgm:t>
    </dgm:pt>
    <dgm:pt modelId="{CD7272A7-BFD4-4217-995F-685B62A4D5EB}" type="pres">
      <dgm:prSet presAssocID="{B4A4A007-06A8-4B28-B96D-E992E7A52BA0}" presName="Name0" presStyleCnt="0">
        <dgm:presLayoutVars>
          <dgm:dir/>
          <dgm:resizeHandles val="exact"/>
        </dgm:presLayoutVars>
      </dgm:prSet>
      <dgm:spPr/>
      <dgm:t>
        <a:bodyPr/>
        <a:lstStyle/>
        <a:p>
          <a:endParaRPr lang="es-ES"/>
        </a:p>
      </dgm:t>
    </dgm:pt>
    <dgm:pt modelId="{4D6D9C7A-ED28-47F4-B7A2-FBA2E690349E}" type="pres">
      <dgm:prSet presAssocID="{2D45A0AA-881F-429C-B5CF-F3D2A1690B33}" presName="parTxOnly" presStyleLbl="node1" presStyleIdx="0" presStyleCnt="6">
        <dgm:presLayoutVars>
          <dgm:bulletEnabled val="1"/>
        </dgm:presLayoutVars>
      </dgm:prSet>
      <dgm:spPr/>
      <dgm:t>
        <a:bodyPr/>
        <a:lstStyle/>
        <a:p>
          <a:endParaRPr lang="es-ES"/>
        </a:p>
      </dgm:t>
    </dgm:pt>
    <dgm:pt modelId="{5AD765E1-A62A-4A54-AB0F-E852647B8761}" type="pres">
      <dgm:prSet presAssocID="{D4257AAB-C966-4369-82A8-7E26041BA8E1}" presName="parSpace" presStyleCnt="0"/>
      <dgm:spPr/>
    </dgm:pt>
    <dgm:pt modelId="{5E29E59E-2BA0-4FF4-A74B-7D5D1258B8F3}" type="pres">
      <dgm:prSet presAssocID="{ABC4A7C0-4908-426A-9D94-C4BA085E9A54}" presName="parTxOnly" presStyleLbl="node1" presStyleIdx="1" presStyleCnt="6">
        <dgm:presLayoutVars>
          <dgm:bulletEnabled val="1"/>
        </dgm:presLayoutVars>
      </dgm:prSet>
      <dgm:spPr/>
      <dgm:t>
        <a:bodyPr/>
        <a:lstStyle/>
        <a:p>
          <a:endParaRPr lang="es-ES"/>
        </a:p>
      </dgm:t>
    </dgm:pt>
    <dgm:pt modelId="{D2D5D658-C179-4B5A-B91E-C08797738DC6}" type="pres">
      <dgm:prSet presAssocID="{100A3122-B733-4E27-BFBE-38320A372D55}" presName="parSpace" presStyleCnt="0"/>
      <dgm:spPr/>
    </dgm:pt>
    <dgm:pt modelId="{6A0273EB-F57E-40C7-91A0-78AC0ACC6A82}" type="pres">
      <dgm:prSet presAssocID="{EE2E966C-FC1C-464A-A953-843431BDFFA8}" presName="parTxOnly" presStyleLbl="node1" presStyleIdx="2" presStyleCnt="6">
        <dgm:presLayoutVars>
          <dgm:bulletEnabled val="1"/>
        </dgm:presLayoutVars>
      </dgm:prSet>
      <dgm:spPr/>
      <dgm:t>
        <a:bodyPr/>
        <a:lstStyle/>
        <a:p>
          <a:endParaRPr lang="es-ES"/>
        </a:p>
      </dgm:t>
    </dgm:pt>
    <dgm:pt modelId="{66864AE8-A6D7-4BAB-957F-22A1060FE537}" type="pres">
      <dgm:prSet presAssocID="{6AB76637-4E0C-49B5-A49A-21140DF808F8}" presName="parSpace" presStyleCnt="0"/>
      <dgm:spPr/>
    </dgm:pt>
    <dgm:pt modelId="{65949718-6527-4ED8-A46F-9B8D79992740}" type="pres">
      <dgm:prSet presAssocID="{471CFFA3-BFB9-4D27-9FB8-08247C6095C2}" presName="parTxOnly" presStyleLbl="node1" presStyleIdx="3" presStyleCnt="6">
        <dgm:presLayoutVars>
          <dgm:bulletEnabled val="1"/>
        </dgm:presLayoutVars>
      </dgm:prSet>
      <dgm:spPr/>
      <dgm:t>
        <a:bodyPr/>
        <a:lstStyle/>
        <a:p>
          <a:endParaRPr lang="es-ES"/>
        </a:p>
      </dgm:t>
    </dgm:pt>
    <dgm:pt modelId="{E84594E7-0E00-4D8D-9587-3DB4649D3E92}" type="pres">
      <dgm:prSet presAssocID="{48B9CE0B-FBC1-4162-B35D-81E3DC89331F}" presName="parSpace" presStyleCnt="0"/>
      <dgm:spPr/>
    </dgm:pt>
    <dgm:pt modelId="{23A27951-8D9D-4D09-86D6-C2D131299781}" type="pres">
      <dgm:prSet presAssocID="{A5A3FB0A-B3A4-4F72-9D2E-2AAE265AA062}" presName="parTxOnly" presStyleLbl="node1" presStyleIdx="4" presStyleCnt="6">
        <dgm:presLayoutVars>
          <dgm:bulletEnabled val="1"/>
        </dgm:presLayoutVars>
      </dgm:prSet>
      <dgm:spPr/>
      <dgm:t>
        <a:bodyPr/>
        <a:lstStyle/>
        <a:p>
          <a:endParaRPr lang="es-ES"/>
        </a:p>
      </dgm:t>
    </dgm:pt>
    <dgm:pt modelId="{A3C91A86-194D-4677-ABB5-C7D09D00113F}" type="pres">
      <dgm:prSet presAssocID="{7950A326-728F-40AF-AEE9-88FDE602EAC0}" presName="parSpace" presStyleCnt="0"/>
      <dgm:spPr/>
    </dgm:pt>
    <dgm:pt modelId="{A2D72C85-8F18-4916-A5CD-0D7DAE69D5E8}" type="pres">
      <dgm:prSet presAssocID="{42E4E350-C1F5-4889-AD90-3234893E112D}" presName="parTxOnly" presStyleLbl="node1" presStyleIdx="5" presStyleCnt="6">
        <dgm:presLayoutVars>
          <dgm:bulletEnabled val="1"/>
        </dgm:presLayoutVars>
      </dgm:prSet>
      <dgm:spPr/>
      <dgm:t>
        <a:bodyPr/>
        <a:lstStyle/>
        <a:p>
          <a:endParaRPr lang="es-ES"/>
        </a:p>
      </dgm:t>
    </dgm:pt>
  </dgm:ptLst>
  <dgm:cxnLst>
    <dgm:cxn modelId="{FC386FA5-44F6-4E48-9B7A-3EC3B48E6CB3}" srcId="{B4A4A007-06A8-4B28-B96D-E992E7A52BA0}" destId="{471CFFA3-BFB9-4D27-9FB8-08247C6095C2}" srcOrd="3" destOrd="0" parTransId="{209F4193-BC83-4F2D-BC4F-BA5CC6BEBF0A}" sibTransId="{48B9CE0B-FBC1-4162-B35D-81E3DC89331F}"/>
    <dgm:cxn modelId="{13C16AC5-78D9-43DB-9130-ACDF15D60A13}" type="presOf" srcId="{B4A4A007-06A8-4B28-B96D-E992E7A52BA0}" destId="{CD7272A7-BFD4-4217-995F-685B62A4D5EB}" srcOrd="0" destOrd="0" presId="urn:microsoft.com/office/officeart/2005/8/layout/hChevron3"/>
    <dgm:cxn modelId="{311E05C7-0BB1-4181-906C-204E96A7F599}" srcId="{B4A4A007-06A8-4B28-B96D-E992E7A52BA0}" destId="{ABC4A7C0-4908-426A-9D94-C4BA085E9A54}" srcOrd="1" destOrd="0" parTransId="{BA1315A1-BDFC-4D70-BD3E-ED94991B0AD7}" sibTransId="{100A3122-B733-4E27-BFBE-38320A372D55}"/>
    <dgm:cxn modelId="{EC27B29C-3556-41DD-8B3F-56C281C80FF9}" srcId="{B4A4A007-06A8-4B28-B96D-E992E7A52BA0}" destId="{42E4E350-C1F5-4889-AD90-3234893E112D}" srcOrd="5" destOrd="0" parTransId="{1E579790-0593-4AA7-B145-7385D06B95F8}" sibTransId="{A56F499E-EE8A-4B8B-B4D7-054E8368A7EF}"/>
    <dgm:cxn modelId="{8207A63B-C7F7-4A33-8D2A-1C5BC463F56B}" type="presOf" srcId="{EE2E966C-FC1C-464A-A953-843431BDFFA8}" destId="{6A0273EB-F57E-40C7-91A0-78AC0ACC6A82}" srcOrd="0" destOrd="0" presId="urn:microsoft.com/office/officeart/2005/8/layout/hChevron3"/>
    <dgm:cxn modelId="{5E97EF4F-FBDE-4C41-8929-3F2673407A7F}" srcId="{B4A4A007-06A8-4B28-B96D-E992E7A52BA0}" destId="{A5A3FB0A-B3A4-4F72-9D2E-2AAE265AA062}" srcOrd="4" destOrd="0" parTransId="{59C1344C-CAAD-4DBB-8270-3CD7E762992F}" sibTransId="{7950A326-728F-40AF-AEE9-88FDE602EAC0}"/>
    <dgm:cxn modelId="{F8778315-ACDD-49F4-B306-578C21447116}" srcId="{B4A4A007-06A8-4B28-B96D-E992E7A52BA0}" destId="{EE2E966C-FC1C-464A-A953-843431BDFFA8}" srcOrd="2" destOrd="0" parTransId="{D58C9115-F48B-411D-90F6-7D6C33E374EB}" sibTransId="{6AB76637-4E0C-49B5-A49A-21140DF808F8}"/>
    <dgm:cxn modelId="{123E7641-7F59-4B0C-9554-8F28CBD6DBF2}" type="presOf" srcId="{2D45A0AA-881F-429C-B5CF-F3D2A1690B33}" destId="{4D6D9C7A-ED28-47F4-B7A2-FBA2E690349E}" srcOrd="0" destOrd="0" presId="urn:microsoft.com/office/officeart/2005/8/layout/hChevron3"/>
    <dgm:cxn modelId="{2FBD5214-41B9-446D-9B62-ECF7AFD1700A}" type="presOf" srcId="{42E4E350-C1F5-4889-AD90-3234893E112D}" destId="{A2D72C85-8F18-4916-A5CD-0D7DAE69D5E8}" srcOrd="0" destOrd="0" presId="urn:microsoft.com/office/officeart/2005/8/layout/hChevron3"/>
    <dgm:cxn modelId="{7E135818-2E9E-4BF5-B803-80523377E757}" type="presOf" srcId="{ABC4A7C0-4908-426A-9D94-C4BA085E9A54}" destId="{5E29E59E-2BA0-4FF4-A74B-7D5D1258B8F3}" srcOrd="0" destOrd="0" presId="urn:microsoft.com/office/officeart/2005/8/layout/hChevron3"/>
    <dgm:cxn modelId="{A9F10961-BE0C-46AF-BE02-18C1EA3988E0}" type="presOf" srcId="{471CFFA3-BFB9-4D27-9FB8-08247C6095C2}" destId="{65949718-6527-4ED8-A46F-9B8D79992740}" srcOrd="0" destOrd="0" presId="urn:microsoft.com/office/officeart/2005/8/layout/hChevron3"/>
    <dgm:cxn modelId="{EF1B7DC8-CA30-476E-B960-AB47681DD79A}" srcId="{B4A4A007-06A8-4B28-B96D-E992E7A52BA0}" destId="{2D45A0AA-881F-429C-B5CF-F3D2A1690B33}" srcOrd="0" destOrd="0" parTransId="{24C64E7C-4280-4654-9A23-108798110477}" sibTransId="{D4257AAB-C966-4369-82A8-7E26041BA8E1}"/>
    <dgm:cxn modelId="{553B4595-8842-47A1-85BE-540108F6D811}" type="presOf" srcId="{A5A3FB0A-B3A4-4F72-9D2E-2AAE265AA062}" destId="{23A27951-8D9D-4D09-86D6-C2D131299781}" srcOrd="0" destOrd="0" presId="urn:microsoft.com/office/officeart/2005/8/layout/hChevron3"/>
    <dgm:cxn modelId="{6BECBDC9-ED05-4435-B128-A7199951465D}" type="presParOf" srcId="{CD7272A7-BFD4-4217-995F-685B62A4D5EB}" destId="{4D6D9C7A-ED28-47F4-B7A2-FBA2E690349E}" srcOrd="0" destOrd="0" presId="urn:microsoft.com/office/officeart/2005/8/layout/hChevron3"/>
    <dgm:cxn modelId="{359D05B4-137C-4642-8423-BD9E4510B2EB}" type="presParOf" srcId="{CD7272A7-BFD4-4217-995F-685B62A4D5EB}" destId="{5AD765E1-A62A-4A54-AB0F-E852647B8761}" srcOrd="1" destOrd="0" presId="urn:microsoft.com/office/officeart/2005/8/layout/hChevron3"/>
    <dgm:cxn modelId="{CDF664A9-FF32-480E-A748-FED74410F374}" type="presParOf" srcId="{CD7272A7-BFD4-4217-995F-685B62A4D5EB}" destId="{5E29E59E-2BA0-4FF4-A74B-7D5D1258B8F3}" srcOrd="2" destOrd="0" presId="urn:microsoft.com/office/officeart/2005/8/layout/hChevron3"/>
    <dgm:cxn modelId="{09C09AF4-B9EA-4F78-BA5E-7B10A5D81E5A}" type="presParOf" srcId="{CD7272A7-BFD4-4217-995F-685B62A4D5EB}" destId="{D2D5D658-C179-4B5A-B91E-C08797738DC6}" srcOrd="3" destOrd="0" presId="urn:microsoft.com/office/officeart/2005/8/layout/hChevron3"/>
    <dgm:cxn modelId="{7FE9D46A-4731-49A4-A3F5-F098D334AAE4}" type="presParOf" srcId="{CD7272A7-BFD4-4217-995F-685B62A4D5EB}" destId="{6A0273EB-F57E-40C7-91A0-78AC0ACC6A82}" srcOrd="4" destOrd="0" presId="urn:microsoft.com/office/officeart/2005/8/layout/hChevron3"/>
    <dgm:cxn modelId="{065A9EF9-110F-49B3-BD99-34045216D58A}" type="presParOf" srcId="{CD7272A7-BFD4-4217-995F-685B62A4D5EB}" destId="{66864AE8-A6D7-4BAB-957F-22A1060FE537}" srcOrd="5" destOrd="0" presId="urn:microsoft.com/office/officeart/2005/8/layout/hChevron3"/>
    <dgm:cxn modelId="{CDFE64A0-A209-4DC2-9354-D108721139A2}" type="presParOf" srcId="{CD7272A7-BFD4-4217-995F-685B62A4D5EB}" destId="{65949718-6527-4ED8-A46F-9B8D79992740}" srcOrd="6" destOrd="0" presId="urn:microsoft.com/office/officeart/2005/8/layout/hChevron3"/>
    <dgm:cxn modelId="{EBE630F3-D314-407A-B032-CCBE17AC6AD9}" type="presParOf" srcId="{CD7272A7-BFD4-4217-995F-685B62A4D5EB}" destId="{E84594E7-0E00-4D8D-9587-3DB4649D3E92}" srcOrd="7" destOrd="0" presId="urn:microsoft.com/office/officeart/2005/8/layout/hChevron3"/>
    <dgm:cxn modelId="{4DF70B5F-A42F-4BE5-9FBF-632544A0B34C}" type="presParOf" srcId="{CD7272A7-BFD4-4217-995F-685B62A4D5EB}" destId="{23A27951-8D9D-4D09-86D6-C2D131299781}" srcOrd="8" destOrd="0" presId="urn:microsoft.com/office/officeart/2005/8/layout/hChevron3"/>
    <dgm:cxn modelId="{799303F6-46FE-42A6-AC11-C2286D008604}" type="presParOf" srcId="{CD7272A7-BFD4-4217-995F-685B62A4D5EB}" destId="{A3C91A86-194D-4677-ABB5-C7D09D00113F}" srcOrd="9" destOrd="0" presId="urn:microsoft.com/office/officeart/2005/8/layout/hChevron3"/>
    <dgm:cxn modelId="{BF85001B-89D0-4455-A31B-5BD4740471D8}" type="presParOf" srcId="{CD7272A7-BFD4-4217-995F-685B62A4D5EB}" destId="{A2D72C85-8F18-4916-A5CD-0D7DAE69D5E8}"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09C76-1B1C-4E40-8A66-969CF7513F46}">
      <dsp:nvSpPr>
        <dsp:cNvPr id="0" name=""/>
        <dsp:cNvSpPr/>
      </dsp:nvSpPr>
      <dsp:spPr>
        <a:xfrm>
          <a:off x="1242369" y="1333"/>
          <a:ext cx="2522458" cy="1513474"/>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a:t>Introducción</a:t>
          </a:r>
        </a:p>
      </dsp:txBody>
      <dsp:txXfrm>
        <a:off x="1286697" y="45661"/>
        <a:ext cx="2433802" cy="1424818"/>
      </dsp:txXfrm>
    </dsp:sp>
    <dsp:sp modelId="{9F232C21-9440-4B30-812B-003AAFB2749D}">
      <dsp:nvSpPr>
        <dsp:cNvPr id="0" name=""/>
        <dsp:cNvSpPr/>
      </dsp:nvSpPr>
      <dsp:spPr>
        <a:xfrm>
          <a:off x="3986804" y="445286"/>
          <a:ext cx="534761" cy="62556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a:off x="3986804" y="570400"/>
        <a:ext cx="374333" cy="375341"/>
      </dsp:txXfrm>
    </dsp:sp>
    <dsp:sp modelId="{010E89E2-97C9-44E0-AE72-BCA4BECEEFC9}">
      <dsp:nvSpPr>
        <dsp:cNvPr id="0" name=""/>
        <dsp:cNvSpPr/>
      </dsp:nvSpPr>
      <dsp:spPr>
        <a:xfrm>
          <a:off x="4773810" y="1333"/>
          <a:ext cx="2522458" cy="1513474"/>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a:t>Plataforma Robótica Móvil</a:t>
          </a:r>
        </a:p>
      </dsp:txBody>
      <dsp:txXfrm>
        <a:off x="4818138" y="45661"/>
        <a:ext cx="2433802" cy="1424818"/>
      </dsp:txXfrm>
    </dsp:sp>
    <dsp:sp modelId="{7E8DB736-C100-4443-B207-732DECE0CB34}">
      <dsp:nvSpPr>
        <dsp:cNvPr id="0" name=""/>
        <dsp:cNvSpPr/>
      </dsp:nvSpPr>
      <dsp:spPr>
        <a:xfrm>
          <a:off x="7518245" y="445286"/>
          <a:ext cx="534761" cy="62556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a:off x="7518245" y="570400"/>
        <a:ext cx="374333" cy="375341"/>
      </dsp:txXfrm>
    </dsp:sp>
    <dsp:sp modelId="{4FE87836-A058-4B31-8454-043432355AB5}">
      <dsp:nvSpPr>
        <dsp:cNvPr id="0" name=""/>
        <dsp:cNvSpPr/>
      </dsp:nvSpPr>
      <dsp:spPr>
        <a:xfrm>
          <a:off x="8305252" y="1333"/>
          <a:ext cx="2522458" cy="1513474"/>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a:t>Comunicación de sistemas</a:t>
          </a:r>
        </a:p>
      </dsp:txBody>
      <dsp:txXfrm>
        <a:off x="8349580" y="45661"/>
        <a:ext cx="2433802" cy="1424818"/>
      </dsp:txXfrm>
    </dsp:sp>
    <dsp:sp modelId="{F3CF518B-3052-4719-B01B-FE35475535A8}">
      <dsp:nvSpPr>
        <dsp:cNvPr id="0" name=""/>
        <dsp:cNvSpPr/>
      </dsp:nvSpPr>
      <dsp:spPr>
        <a:xfrm rot="5400000">
          <a:off x="9299100" y="1691380"/>
          <a:ext cx="534761" cy="62556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rot="-5400000">
        <a:off x="9378810" y="1736784"/>
        <a:ext cx="375341" cy="374333"/>
      </dsp:txXfrm>
    </dsp:sp>
    <dsp:sp modelId="{8B66D449-29B3-4087-95F8-D1E50F5BBB5C}">
      <dsp:nvSpPr>
        <dsp:cNvPr id="0" name=""/>
        <dsp:cNvSpPr/>
      </dsp:nvSpPr>
      <dsp:spPr>
        <a:xfrm>
          <a:off x="8305252" y="2523791"/>
          <a:ext cx="2522458" cy="1513474"/>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a:t>Software de control</a:t>
          </a:r>
        </a:p>
      </dsp:txBody>
      <dsp:txXfrm>
        <a:off x="8349580" y="2568119"/>
        <a:ext cx="2433802" cy="1424818"/>
      </dsp:txXfrm>
    </dsp:sp>
    <dsp:sp modelId="{A3D61548-5A5C-4A3D-9FC6-9FA2FD31E3AE}">
      <dsp:nvSpPr>
        <dsp:cNvPr id="0" name=""/>
        <dsp:cNvSpPr/>
      </dsp:nvSpPr>
      <dsp:spPr>
        <a:xfrm rot="10800000">
          <a:off x="7548514" y="2967744"/>
          <a:ext cx="534761" cy="62556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rot="10800000">
        <a:off x="7708942" y="3092858"/>
        <a:ext cx="374333" cy="375341"/>
      </dsp:txXfrm>
    </dsp:sp>
    <dsp:sp modelId="{1EFB18CB-33D4-4F96-99B7-84DB6258634E}">
      <dsp:nvSpPr>
        <dsp:cNvPr id="0" name=""/>
        <dsp:cNvSpPr/>
      </dsp:nvSpPr>
      <dsp:spPr>
        <a:xfrm>
          <a:off x="4773810" y="2523791"/>
          <a:ext cx="2522458" cy="1513474"/>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a:t>Integración</a:t>
          </a:r>
        </a:p>
      </dsp:txBody>
      <dsp:txXfrm>
        <a:off x="4818138" y="2568119"/>
        <a:ext cx="2433802" cy="1424818"/>
      </dsp:txXfrm>
    </dsp:sp>
    <dsp:sp modelId="{0AFBFF65-0876-4BC9-98C8-CC01A91E3C89}">
      <dsp:nvSpPr>
        <dsp:cNvPr id="0" name=""/>
        <dsp:cNvSpPr/>
      </dsp:nvSpPr>
      <dsp:spPr>
        <a:xfrm rot="10800000">
          <a:off x="4017073" y="2967744"/>
          <a:ext cx="534761" cy="62556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rot="10800000">
        <a:off x="4177501" y="3092858"/>
        <a:ext cx="374333" cy="375341"/>
      </dsp:txXfrm>
    </dsp:sp>
    <dsp:sp modelId="{C7B9CD44-FB30-4586-B187-2D7D431BB619}">
      <dsp:nvSpPr>
        <dsp:cNvPr id="0" name=""/>
        <dsp:cNvSpPr/>
      </dsp:nvSpPr>
      <dsp:spPr>
        <a:xfrm>
          <a:off x="1242369" y="2523791"/>
          <a:ext cx="2522458" cy="1513474"/>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a:t>Conclusiones</a:t>
          </a:r>
        </a:p>
      </dsp:txBody>
      <dsp:txXfrm>
        <a:off x="1286697" y="2568119"/>
        <a:ext cx="2433802" cy="14248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chemeClr val="tx1">
            <a:lumMod val="95000"/>
            <a:lumOff val="500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B301D-8C2E-4E2F-858B-A80FC024E422}">
      <dsp:nvSpPr>
        <dsp:cNvPr id="0" name=""/>
        <dsp:cNvSpPr/>
      </dsp:nvSpPr>
      <dsp:spPr>
        <a:xfrm>
          <a:off x="0" y="14764"/>
          <a:ext cx="3255373" cy="5074920"/>
        </a:xfrm>
        <a:prstGeom prst="roundRect">
          <a:avLst>
            <a:gd name="adj" fmla="val 10000"/>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s-ES" sz="2400" kern="1200" dirty="0" err="1"/>
            <a:t>Robin</a:t>
          </a:r>
          <a:r>
            <a:rPr lang="es-ES" sz="2400" kern="1200" dirty="0"/>
            <a:t> 1</a:t>
          </a:r>
        </a:p>
      </dsp:txBody>
      <dsp:txXfrm>
        <a:off x="0" y="2044732"/>
        <a:ext cx="3255373" cy="2029968"/>
      </dsp:txXfrm>
    </dsp:sp>
    <dsp:sp modelId="{43EDFF90-5554-4244-8896-F596575743AC}">
      <dsp:nvSpPr>
        <dsp:cNvPr id="0" name=""/>
        <dsp:cNvSpPr/>
      </dsp:nvSpPr>
      <dsp:spPr>
        <a:xfrm>
          <a:off x="290668" y="-125499"/>
          <a:ext cx="2800937" cy="2800937"/>
        </a:xfrm>
        <a:prstGeom prst="ellipse">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71C008E-7829-49E5-B60F-68BCBEB24B42}">
      <dsp:nvSpPr>
        <dsp:cNvPr id="0" name=""/>
        <dsp:cNvSpPr/>
      </dsp:nvSpPr>
      <dsp:spPr>
        <a:xfrm>
          <a:off x="3353838" y="30497"/>
          <a:ext cx="3255373" cy="5074920"/>
        </a:xfrm>
        <a:prstGeom prst="roundRect">
          <a:avLst>
            <a:gd name="adj" fmla="val 10000"/>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s-ES" sz="2400" kern="1200" dirty="0"/>
            <a:t>Sistema de detección de sustancias</a:t>
          </a:r>
        </a:p>
      </dsp:txBody>
      <dsp:txXfrm>
        <a:off x="3353838" y="2060465"/>
        <a:ext cx="3255373" cy="2029968"/>
      </dsp:txXfrm>
    </dsp:sp>
    <dsp:sp modelId="{A163EB67-35C0-42CF-A200-2B52558524B9}">
      <dsp:nvSpPr>
        <dsp:cNvPr id="0" name=""/>
        <dsp:cNvSpPr/>
      </dsp:nvSpPr>
      <dsp:spPr>
        <a:xfrm>
          <a:off x="3626769" y="-125499"/>
          <a:ext cx="2800937" cy="2800937"/>
        </a:xfrm>
        <a:prstGeom prst="ellipse">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5831ACB-0DAE-41AC-800D-1CE0B7D95CF9}">
      <dsp:nvSpPr>
        <dsp:cNvPr id="0" name=""/>
        <dsp:cNvSpPr/>
      </dsp:nvSpPr>
      <dsp:spPr>
        <a:xfrm>
          <a:off x="6706872" y="14663"/>
          <a:ext cx="3580910" cy="5074920"/>
        </a:xfrm>
        <a:prstGeom prst="roundRect">
          <a:avLst>
            <a:gd name="adj" fmla="val 10000"/>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algn="l" defTabSz="1066800">
            <a:lnSpc>
              <a:spcPct val="100000"/>
            </a:lnSpc>
            <a:spcBef>
              <a:spcPct val="0"/>
            </a:spcBef>
            <a:spcAft>
              <a:spcPts val="1500"/>
            </a:spcAft>
          </a:pPr>
          <a:r>
            <a:rPr lang="es-ES" sz="2400" kern="1200" dirty="0"/>
            <a:t>Nariz electrónica autónoma</a:t>
          </a:r>
        </a:p>
      </dsp:txBody>
      <dsp:txXfrm>
        <a:off x="6706872" y="2044631"/>
        <a:ext cx="3580910" cy="2029968"/>
      </dsp:txXfrm>
    </dsp:sp>
    <dsp:sp modelId="{ACAEA243-B639-46D9-8E75-A2CDA6F5DA75}">
      <dsp:nvSpPr>
        <dsp:cNvPr id="0" name=""/>
        <dsp:cNvSpPr/>
      </dsp:nvSpPr>
      <dsp:spPr>
        <a:xfrm>
          <a:off x="7142572" y="-125499"/>
          <a:ext cx="2800937" cy="2800937"/>
        </a:xfrm>
        <a:prstGeom prst="ellipse">
          <a:avLst/>
        </a:prstGeom>
        <a:blipFill rotWithShape="1">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F508FBA-28AA-4099-96C3-8F42004E5938}">
      <dsp:nvSpPr>
        <dsp:cNvPr id="0" name=""/>
        <dsp:cNvSpPr/>
      </dsp:nvSpPr>
      <dsp:spPr>
        <a:xfrm flipV="1">
          <a:off x="411543" y="4383317"/>
          <a:ext cx="9465500" cy="114474"/>
        </a:xfrm>
        <a:prstGeom prst="hexagon">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chemeClr val="tx1">
            <a:lumMod val="95000"/>
            <a:lumOff val="500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9C7A-ED28-47F4-B7A2-FBA2E690349E}">
      <dsp:nvSpPr>
        <dsp:cNvPr id="0" name=""/>
        <dsp:cNvSpPr/>
      </dsp:nvSpPr>
      <dsp:spPr>
        <a:xfrm>
          <a:off x="1498" y="0"/>
          <a:ext cx="2454288" cy="704078"/>
        </a:xfrm>
        <a:prstGeom prst="homePlate">
          <a:avLst/>
        </a:prstGeom>
        <a:solidFill>
          <a:srgbClr val="44546A"/>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kern="1200" dirty="0"/>
            <a:t>Introducción</a:t>
          </a:r>
        </a:p>
      </dsp:txBody>
      <dsp:txXfrm>
        <a:off x="1498" y="0"/>
        <a:ext cx="2278269" cy="704078"/>
      </dsp:txXfrm>
    </dsp:sp>
    <dsp:sp modelId="{5E29E59E-2BA0-4FF4-A74B-7D5D1258B8F3}">
      <dsp:nvSpPr>
        <dsp:cNvPr id="0" name=""/>
        <dsp:cNvSpPr/>
      </dsp:nvSpPr>
      <dsp:spPr>
        <a:xfrm>
          <a:off x="1964928" y="0"/>
          <a:ext cx="2454288" cy="704078"/>
        </a:xfrm>
        <a:prstGeom prst="chevron">
          <a:avLst/>
        </a:prstGeom>
        <a:solidFill>
          <a:schemeClr val="tx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Plataforma Robótica Móvil</a:t>
          </a:r>
        </a:p>
      </dsp:txBody>
      <dsp:txXfrm>
        <a:off x="2316967" y="0"/>
        <a:ext cx="1750210" cy="704078"/>
      </dsp:txXfrm>
    </dsp:sp>
    <dsp:sp modelId="{6A0273EB-F57E-40C7-91A0-78AC0ACC6A82}">
      <dsp:nvSpPr>
        <dsp:cNvPr id="0" name=""/>
        <dsp:cNvSpPr/>
      </dsp:nvSpPr>
      <dsp:spPr>
        <a:xfrm>
          <a:off x="3928359"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Comunicación de sistemas</a:t>
          </a:r>
        </a:p>
      </dsp:txBody>
      <dsp:txXfrm>
        <a:off x="4280398" y="0"/>
        <a:ext cx="1750210" cy="704078"/>
      </dsp:txXfrm>
    </dsp:sp>
    <dsp:sp modelId="{65949718-6527-4ED8-A46F-9B8D79992740}">
      <dsp:nvSpPr>
        <dsp:cNvPr id="0" name=""/>
        <dsp:cNvSpPr/>
      </dsp:nvSpPr>
      <dsp:spPr>
        <a:xfrm>
          <a:off x="5891789"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Software de control</a:t>
          </a:r>
        </a:p>
      </dsp:txBody>
      <dsp:txXfrm>
        <a:off x="6243828" y="0"/>
        <a:ext cx="1750210" cy="704078"/>
      </dsp:txXfrm>
    </dsp:sp>
    <dsp:sp modelId="{23A27951-8D9D-4D09-86D6-C2D131299781}">
      <dsp:nvSpPr>
        <dsp:cNvPr id="0" name=""/>
        <dsp:cNvSpPr/>
      </dsp:nvSpPr>
      <dsp:spPr>
        <a:xfrm>
          <a:off x="785522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Integración</a:t>
          </a:r>
        </a:p>
      </dsp:txBody>
      <dsp:txXfrm>
        <a:off x="8207259" y="0"/>
        <a:ext cx="1750210" cy="704078"/>
      </dsp:txXfrm>
    </dsp:sp>
    <dsp:sp modelId="{A2D72C85-8F18-4916-A5CD-0D7DAE69D5E8}">
      <dsp:nvSpPr>
        <dsp:cNvPr id="0" name=""/>
        <dsp:cNvSpPr/>
      </dsp:nvSpPr>
      <dsp:spPr>
        <a:xfrm>
          <a:off x="9818650" y="0"/>
          <a:ext cx="2454288" cy="704078"/>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S" sz="2100" kern="1200" dirty="0"/>
            <a:t>Conclusiones</a:t>
          </a:r>
        </a:p>
      </dsp:txBody>
      <dsp:txXfrm>
        <a:off x="10170689" y="0"/>
        <a:ext cx="1750210" cy="7040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6F29C-1B5C-4EA3-8606-1D0A619329AA}" type="datetimeFigureOut">
              <a:rPr lang="es-EC" smtClean="0"/>
              <a:t>30/8/2018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910C9-2517-4EDC-AFAE-2F53F9AC1EF9}" type="slidenum">
              <a:rPr lang="es-EC" smtClean="0"/>
              <a:t>‹Nº›</a:t>
            </a:fld>
            <a:endParaRPr lang="es-EC"/>
          </a:p>
        </p:txBody>
      </p:sp>
    </p:spTree>
    <p:extLst>
      <p:ext uri="{BB962C8B-B14F-4D97-AF65-F5344CB8AC3E}">
        <p14:creationId xmlns:p14="http://schemas.microsoft.com/office/powerpoint/2010/main" val="3202595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un robot móvil de 6 llantas con tracción y suspensión independiente para trasladar a los demás sistemas en un entorno controlado.</a:t>
            </a:r>
          </a:p>
          <a:p>
            <a:endParaRPr lang="es-EC" dirty="0"/>
          </a:p>
          <a:p>
            <a:r>
              <a:rPr lang="es-EC" dirty="0"/>
              <a:t>Manipulador robótico de 6 grados de libertad que permita realizar aproximaciones finas hacia la fuente de interés, esto con el fin de acercar un conducto por el cual ingresa el aire proveniente de la fuente de olor.</a:t>
            </a:r>
          </a:p>
          <a:p>
            <a:endParaRPr lang="es-EC" dirty="0"/>
          </a:p>
          <a:p>
            <a:r>
              <a:rPr lang="es-EC" dirty="0"/>
              <a:t>Caja de sensado químico que utiliza los sensores de la familia fígaro, para detectar diferentes volátiles en el ambiente. </a:t>
            </a:r>
          </a:p>
          <a:p>
            <a:endParaRPr lang="es-EC" dirty="0"/>
          </a:p>
          <a:p>
            <a:r>
              <a:rPr lang="es-EC" dirty="0"/>
              <a:t>Sistemas auxiliares que permiten la navegación en el entorno, para esto se utilizó un teléfono celular como cámara IP. Otro sistema auxiliar es la detección de metales en la fuente de interés, cuya finalidad es determinar si existe o no riesgo esquirlas metálicas.</a:t>
            </a:r>
          </a:p>
          <a:p>
            <a:endParaRPr lang="es-EC" dirty="0"/>
          </a:p>
          <a:p>
            <a:r>
              <a:rPr lang="es-EC" dirty="0"/>
              <a:t>Todos estos sistemas son integrados mediante protocolos de comunicación inalámbricos y alámbricos</a:t>
            </a:r>
          </a:p>
          <a:p>
            <a:endParaRPr lang="es-EC" dirty="0"/>
          </a:p>
          <a:p>
            <a:r>
              <a:rPr lang="es-EC" dirty="0"/>
              <a:t>El sistema de control y adquisición de datos es gobernado mediante una tarjeta Raspberry pi y una </a:t>
            </a:r>
            <a:r>
              <a:rPr lang="es-EC" dirty="0" err="1"/>
              <a:t>Teensy</a:t>
            </a:r>
            <a:r>
              <a:rPr lang="es-EC" dirty="0"/>
              <a:t> 3.6</a:t>
            </a:r>
          </a:p>
          <a:p>
            <a:endParaRPr lang="es-EC" dirty="0"/>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Interfaz gráfica que permite al operador visualizar el entorno, controlar el sistema móvil como el de manipulación y generar la señal para iniciar un proceso de sensado. En esta interfaz gráfica se despliega los indicadores de los sensores químicos, los mismos se encienden si sobrepasan un umbral previamente establecido</a:t>
            </a:r>
          </a:p>
          <a:p>
            <a:endParaRPr lang="es-EC" dirty="0"/>
          </a:p>
        </p:txBody>
      </p:sp>
      <p:sp>
        <p:nvSpPr>
          <p:cNvPr id="4" name="Marcador de número de diapositiva 3"/>
          <p:cNvSpPr>
            <a:spLocks noGrp="1"/>
          </p:cNvSpPr>
          <p:nvPr>
            <p:ph type="sldNum" sz="quarter" idx="10"/>
          </p:nvPr>
        </p:nvSpPr>
        <p:spPr/>
        <p:txBody>
          <a:bodyPr/>
          <a:lstStyle/>
          <a:p>
            <a:fld id="{040910C9-2517-4EDC-AFAE-2F53F9AC1EF9}" type="slidenum">
              <a:rPr lang="es-EC" smtClean="0"/>
              <a:t>2</a:t>
            </a:fld>
            <a:endParaRPr lang="es-EC"/>
          </a:p>
        </p:txBody>
      </p:sp>
    </p:spTree>
    <p:extLst>
      <p:ext uri="{BB962C8B-B14F-4D97-AF65-F5344CB8AC3E}">
        <p14:creationId xmlns:p14="http://schemas.microsoft.com/office/powerpoint/2010/main" val="1592811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40910C9-2517-4EDC-AFAE-2F53F9AC1EF9}" type="slidenum">
              <a:rPr lang="es-EC" smtClean="0"/>
              <a:t>11</a:t>
            </a:fld>
            <a:endParaRPr lang="es-EC"/>
          </a:p>
        </p:txBody>
      </p:sp>
    </p:spTree>
    <p:extLst>
      <p:ext uri="{BB962C8B-B14F-4D97-AF65-F5344CB8AC3E}">
        <p14:creationId xmlns:p14="http://schemas.microsoft.com/office/powerpoint/2010/main" val="1630084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40910C9-2517-4EDC-AFAE-2F53F9AC1EF9}" type="slidenum">
              <a:rPr lang="es-EC" smtClean="0"/>
              <a:t>12</a:t>
            </a:fld>
            <a:endParaRPr lang="es-EC"/>
          </a:p>
        </p:txBody>
      </p:sp>
    </p:spTree>
    <p:extLst>
      <p:ext uri="{BB962C8B-B14F-4D97-AF65-F5344CB8AC3E}">
        <p14:creationId xmlns:p14="http://schemas.microsoft.com/office/powerpoint/2010/main" val="3721920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40910C9-2517-4EDC-AFAE-2F53F9AC1EF9}" type="slidenum">
              <a:rPr lang="es-EC" smtClean="0"/>
              <a:t>13</a:t>
            </a:fld>
            <a:endParaRPr lang="es-EC"/>
          </a:p>
        </p:txBody>
      </p:sp>
    </p:spTree>
    <p:extLst>
      <p:ext uri="{BB962C8B-B14F-4D97-AF65-F5344CB8AC3E}">
        <p14:creationId xmlns:p14="http://schemas.microsoft.com/office/powerpoint/2010/main" val="3044370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40910C9-2517-4EDC-AFAE-2F53F9AC1EF9}" type="slidenum">
              <a:rPr lang="es-EC" smtClean="0"/>
              <a:t>14</a:t>
            </a:fld>
            <a:endParaRPr lang="es-EC"/>
          </a:p>
        </p:txBody>
      </p:sp>
    </p:spTree>
    <p:extLst>
      <p:ext uri="{BB962C8B-B14F-4D97-AF65-F5344CB8AC3E}">
        <p14:creationId xmlns:p14="http://schemas.microsoft.com/office/powerpoint/2010/main" val="3169047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40910C9-2517-4EDC-AFAE-2F53F9AC1EF9}" type="slidenum">
              <a:rPr lang="es-EC" smtClean="0"/>
              <a:t>15</a:t>
            </a:fld>
            <a:endParaRPr lang="es-EC"/>
          </a:p>
        </p:txBody>
      </p:sp>
    </p:spTree>
    <p:extLst>
      <p:ext uri="{BB962C8B-B14F-4D97-AF65-F5344CB8AC3E}">
        <p14:creationId xmlns:p14="http://schemas.microsoft.com/office/powerpoint/2010/main" val="3225597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40910C9-2517-4EDC-AFAE-2F53F9AC1EF9}" type="slidenum">
              <a:rPr lang="es-EC" smtClean="0"/>
              <a:t>16</a:t>
            </a:fld>
            <a:endParaRPr lang="es-EC"/>
          </a:p>
        </p:txBody>
      </p:sp>
    </p:spTree>
    <p:extLst>
      <p:ext uri="{BB962C8B-B14F-4D97-AF65-F5344CB8AC3E}">
        <p14:creationId xmlns:p14="http://schemas.microsoft.com/office/powerpoint/2010/main" val="1105975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40910C9-2517-4EDC-AFAE-2F53F9AC1EF9}" type="slidenum">
              <a:rPr lang="es-EC" smtClean="0"/>
              <a:t>17</a:t>
            </a:fld>
            <a:endParaRPr lang="es-EC"/>
          </a:p>
        </p:txBody>
      </p:sp>
    </p:spTree>
    <p:extLst>
      <p:ext uri="{BB962C8B-B14F-4D97-AF65-F5344CB8AC3E}">
        <p14:creationId xmlns:p14="http://schemas.microsoft.com/office/powerpoint/2010/main" val="1325048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40910C9-2517-4EDC-AFAE-2F53F9AC1EF9}" type="slidenum">
              <a:rPr lang="es-EC" smtClean="0"/>
              <a:t>18</a:t>
            </a:fld>
            <a:endParaRPr lang="es-EC"/>
          </a:p>
        </p:txBody>
      </p:sp>
    </p:spTree>
    <p:extLst>
      <p:ext uri="{BB962C8B-B14F-4D97-AF65-F5344CB8AC3E}">
        <p14:creationId xmlns:p14="http://schemas.microsoft.com/office/powerpoint/2010/main" val="2253472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40910C9-2517-4EDC-AFAE-2F53F9AC1EF9}" type="slidenum">
              <a:rPr lang="es-EC" smtClean="0"/>
              <a:t>19</a:t>
            </a:fld>
            <a:endParaRPr lang="es-EC"/>
          </a:p>
        </p:txBody>
      </p:sp>
    </p:spTree>
    <p:extLst>
      <p:ext uri="{BB962C8B-B14F-4D97-AF65-F5344CB8AC3E}">
        <p14:creationId xmlns:p14="http://schemas.microsoft.com/office/powerpoint/2010/main" val="671244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40910C9-2517-4EDC-AFAE-2F53F9AC1EF9}" type="slidenum">
              <a:rPr lang="es-EC" smtClean="0"/>
              <a:t>20</a:t>
            </a:fld>
            <a:endParaRPr lang="es-EC"/>
          </a:p>
        </p:txBody>
      </p:sp>
    </p:spTree>
    <p:extLst>
      <p:ext uri="{BB962C8B-B14F-4D97-AF65-F5344CB8AC3E}">
        <p14:creationId xmlns:p14="http://schemas.microsoft.com/office/powerpoint/2010/main" val="2931149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un robot móvil de 6 llantas con tracción y suspensión independiente para trasladar a los demás sistemas en un entorno controlado.</a:t>
            </a:r>
          </a:p>
          <a:p>
            <a:endParaRPr lang="es-EC" dirty="0"/>
          </a:p>
          <a:p>
            <a:r>
              <a:rPr lang="es-EC" dirty="0"/>
              <a:t>Manipulador robótico de 6 grados de libertad que permita realizar aproximaciones finas hacia la fuente de interés, esto con el fin de acercar un conducto por el cual ingresa el aire proveniente de la fuente de olor.</a:t>
            </a:r>
          </a:p>
          <a:p>
            <a:endParaRPr lang="es-EC" dirty="0"/>
          </a:p>
          <a:p>
            <a:r>
              <a:rPr lang="es-EC" dirty="0"/>
              <a:t>Caja de sensado químico que utiliza los sensores de la familia fígaro, para detectar diferentes volátiles en el ambiente. </a:t>
            </a:r>
          </a:p>
          <a:p>
            <a:endParaRPr lang="es-EC" dirty="0"/>
          </a:p>
          <a:p>
            <a:r>
              <a:rPr lang="es-EC" dirty="0"/>
              <a:t>Sistemas auxiliares que permiten la navegación en el entorno, para esto se utilizó un teléfono celular como cámara IP. Otro sistema auxiliar es la detección de metales en la fuente de interés, cuya finalidad es determinar si existe o no riesgo esquirlas metálicas.</a:t>
            </a:r>
          </a:p>
          <a:p>
            <a:endParaRPr lang="es-EC" dirty="0"/>
          </a:p>
          <a:p>
            <a:r>
              <a:rPr lang="es-EC" dirty="0"/>
              <a:t>Todos estos sistemas son integrados mediante protocolos de comunicación inalámbricos y alámbricos</a:t>
            </a:r>
          </a:p>
          <a:p>
            <a:endParaRPr lang="es-EC" dirty="0"/>
          </a:p>
          <a:p>
            <a:r>
              <a:rPr lang="es-EC" dirty="0"/>
              <a:t>El sistema de control y adquisición de datos es gobernado mediante una tarjeta Raspberry pi y una </a:t>
            </a:r>
            <a:r>
              <a:rPr lang="es-EC" dirty="0" err="1"/>
              <a:t>Teensy</a:t>
            </a:r>
            <a:r>
              <a:rPr lang="es-EC" dirty="0"/>
              <a:t> 3.6</a:t>
            </a:r>
          </a:p>
          <a:p>
            <a:endParaRPr lang="es-EC" dirty="0"/>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Interfaz gráfica que permite al operador visualizar el entorno, controlar el sistema móvil como el de manipulación y generar la señal para iniciar un proceso de sensado. En esta interfaz gráfica se despliega los indicadores de los sensores químicos, los mismos se encienden si sobrepasan un umbral previamente establecido</a:t>
            </a:r>
          </a:p>
          <a:p>
            <a:endParaRPr lang="es-EC" dirty="0"/>
          </a:p>
        </p:txBody>
      </p:sp>
      <p:sp>
        <p:nvSpPr>
          <p:cNvPr id="4" name="Marcador de número de diapositiva 3"/>
          <p:cNvSpPr>
            <a:spLocks noGrp="1"/>
          </p:cNvSpPr>
          <p:nvPr>
            <p:ph type="sldNum" sz="quarter" idx="10"/>
          </p:nvPr>
        </p:nvSpPr>
        <p:spPr/>
        <p:txBody>
          <a:bodyPr/>
          <a:lstStyle/>
          <a:p>
            <a:fld id="{040910C9-2517-4EDC-AFAE-2F53F9AC1EF9}" type="slidenum">
              <a:rPr lang="es-EC" smtClean="0"/>
              <a:t>3</a:t>
            </a:fld>
            <a:endParaRPr lang="es-EC"/>
          </a:p>
        </p:txBody>
      </p:sp>
    </p:spTree>
    <p:extLst>
      <p:ext uri="{BB962C8B-B14F-4D97-AF65-F5344CB8AC3E}">
        <p14:creationId xmlns:p14="http://schemas.microsoft.com/office/powerpoint/2010/main" val="1370531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40910C9-2517-4EDC-AFAE-2F53F9AC1EF9}" type="slidenum">
              <a:rPr lang="es-EC" smtClean="0"/>
              <a:t>21</a:t>
            </a:fld>
            <a:endParaRPr lang="es-EC"/>
          </a:p>
        </p:txBody>
      </p:sp>
    </p:spTree>
    <p:extLst>
      <p:ext uri="{BB962C8B-B14F-4D97-AF65-F5344CB8AC3E}">
        <p14:creationId xmlns:p14="http://schemas.microsoft.com/office/powerpoint/2010/main" val="1771496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40910C9-2517-4EDC-AFAE-2F53F9AC1EF9}" type="slidenum">
              <a:rPr lang="es-EC" smtClean="0"/>
              <a:t>22</a:t>
            </a:fld>
            <a:endParaRPr lang="es-EC"/>
          </a:p>
        </p:txBody>
      </p:sp>
    </p:spTree>
    <p:extLst>
      <p:ext uri="{BB962C8B-B14F-4D97-AF65-F5344CB8AC3E}">
        <p14:creationId xmlns:p14="http://schemas.microsoft.com/office/powerpoint/2010/main" val="847792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Establecidas las señales de control, para el sistema móvil, se tuvo que alistar la información que se enviara mediante comunicación serial a la tarjeta Teensy. </a:t>
            </a:r>
            <a:endParaRPr lang="es-EC" dirty="0"/>
          </a:p>
        </p:txBody>
      </p:sp>
      <p:sp>
        <p:nvSpPr>
          <p:cNvPr id="4" name="Marcador de número de diapositiva 3"/>
          <p:cNvSpPr>
            <a:spLocks noGrp="1"/>
          </p:cNvSpPr>
          <p:nvPr>
            <p:ph type="sldNum" sz="quarter" idx="10"/>
          </p:nvPr>
        </p:nvSpPr>
        <p:spPr/>
        <p:txBody>
          <a:bodyPr/>
          <a:lstStyle/>
          <a:p>
            <a:fld id="{040910C9-2517-4EDC-AFAE-2F53F9AC1EF9}" type="slidenum">
              <a:rPr lang="es-EC" smtClean="0"/>
              <a:t>23</a:t>
            </a:fld>
            <a:endParaRPr lang="es-EC"/>
          </a:p>
        </p:txBody>
      </p:sp>
    </p:spTree>
    <p:extLst>
      <p:ext uri="{BB962C8B-B14F-4D97-AF65-F5344CB8AC3E}">
        <p14:creationId xmlns:p14="http://schemas.microsoft.com/office/powerpoint/2010/main" val="4242017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Disponibles, el entorno de programación y el complemento para la Teensy, se procede a configurar las entradas, salidas digitales y puertos analógicos de la tarjeta (ver Tabla 21), además, se incorporó la librería </a:t>
            </a:r>
            <a:r>
              <a:rPr lang="es-EC" sz="1200" i="1" kern="1200" dirty="0" err="1">
                <a:solidFill>
                  <a:schemeClr val="tx1"/>
                </a:solidFill>
                <a:effectLst/>
                <a:latin typeface="+mn-lt"/>
                <a:ea typeface="+mn-ea"/>
                <a:cs typeface="+mn-cs"/>
              </a:rPr>
              <a:t>servo.h</a:t>
            </a:r>
            <a:r>
              <a:rPr lang="es-EC" sz="1200" kern="1200" dirty="0">
                <a:solidFill>
                  <a:schemeClr val="tx1"/>
                </a:solidFill>
                <a:effectLst/>
                <a:latin typeface="+mn-lt"/>
                <a:ea typeface="+mn-ea"/>
                <a:cs typeface="+mn-cs"/>
              </a:rPr>
              <a:t>, que permite controlar y modificar la posición de los servos a un ángulo determinado. </a:t>
            </a:r>
          </a:p>
          <a:p>
            <a:r>
              <a:rPr lang="es-EC" sz="1200" kern="1200" dirty="0">
                <a:solidFill>
                  <a:schemeClr val="tx1"/>
                </a:solidFill>
                <a:effectLst/>
                <a:latin typeface="+mn-lt"/>
                <a:ea typeface="+mn-ea"/>
                <a:cs typeface="+mn-cs"/>
              </a:rPr>
              <a:t>. </a:t>
            </a:r>
            <a:endParaRPr lang="es-EC" dirty="0"/>
          </a:p>
        </p:txBody>
      </p:sp>
      <p:sp>
        <p:nvSpPr>
          <p:cNvPr id="4" name="Marcador de número de diapositiva 3"/>
          <p:cNvSpPr>
            <a:spLocks noGrp="1"/>
          </p:cNvSpPr>
          <p:nvPr>
            <p:ph type="sldNum" sz="quarter" idx="10"/>
          </p:nvPr>
        </p:nvSpPr>
        <p:spPr/>
        <p:txBody>
          <a:bodyPr/>
          <a:lstStyle/>
          <a:p>
            <a:fld id="{040910C9-2517-4EDC-AFAE-2F53F9AC1EF9}" type="slidenum">
              <a:rPr lang="es-EC" smtClean="0"/>
              <a:t>24</a:t>
            </a:fld>
            <a:endParaRPr lang="es-EC"/>
          </a:p>
        </p:txBody>
      </p:sp>
    </p:spTree>
    <p:extLst>
      <p:ext uri="{BB962C8B-B14F-4D97-AF65-F5344CB8AC3E}">
        <p14:creationId xmlns:p14="http://schemas.microsoft.com/office/powerpoint/2010/main" val="3037748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Disponibles, el entorno de programación y el complemento para la Teensy, se procede a configurar las entradas, salidas digitales y puertos analógicos de la tarjeta (ver Tabla 21), además, se incorporó la librería </a:t>
            </a:r>
            <a:r>
              <a:rPr lang="es-EC" sz="1200" i="1" kern="1200" dirty="0" err="1">
                <a:solidFill>
                  <a:schemeClr val="tx1"/>
                </a:solidFill>
                <a:effectLst/>
                <a:latin typeface="+mn-lt"/>
                <a:ea typeface="+mn-ea"/>
                <a:cs typeface="+mn-cs"/>
              </a:rPr>
              <a:t>servo.h</a:t>
            </a:r>
            <a:r>
              <a:rPr lang="es-EC" sz="1200" kern="1200" dirty="0">
                <a:solidFill>
                  <a:schemeClr val="tx1"/>
                </a:solidFill>
                <a:effectLst/>
                <a:latin typeface="+mn-lt"/>
                <a:ea typeface="+mn-ea"/>
                <a:cs typeface="+mn-cs"/>
              </a:rPr>
              <a:t>, que permite controlar y modificar la posición de los servos a un ángulo determinado. </a:t>
            </a:r>
          </a:p>
          <a:p>
            <a:r>
              <a:rPr lang="es-EC" sz="1200" kern="1200" dirty="0">
                <a:solidFill>
                  <a:schemeClr val="tx1"/>
                </a:solidFill>
                <a:effectLst/>
                <a:latin typeface="+mn-lt"/>
                <a:ea typeface="+mn-ea"/>
                <a:cs typeface="+mn-cs"/>
              </a:rPr>
              <a:t>. </a:t>
            </a:r>
            <a:endParaRPr lang="es-EC" dirty="0"/>
          </a:p>
        </p:txBody>
      </p:sp>
      <p:sp>
        <p:nvSpPr>
          <p:cNvPr id="4" name="Marcador de número de diapositiva 3"/>
          <p:cNvSpPr>
            <a:spLocks noGrp="1"/>
          </p:cNvSpPr>
          <p:nvPr>
            <p:ph type="sldNum" sz="quarter" idx="10"/>
          </p:nvPr>
        </p:nvSpPr>
        <p:spPr/>
        <p:txBody>
          <a:bodyPr/>
          <a:lstStyle/>
          <a:p>
            <a:fld id="{040910C9-2517-4EDC-AFAE-2F53F9AC1EF9}" type="slidenum">
              <a:rPr lang="es-EC" smtClean="0"/>
              <a:t>25</a:t>
            </a:fld>
            <a:endParaRPr lang="es-EC"/>
          </a:p>
        </p:txBody>
      </p:sp>
    </p:spTree>
    <p:extLst>
      <p:ext uri="{BB962C8B-B14F-4D97-AF65-F5344CB8AC3E}">
        <p14:creationId xmlns:p14="http://schemas.microsoft.com/office/powerpoint/2010/main" val="4055348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40910C9-2517-4EDC-AFAE-2F53F9AC1EF9}" type="slidenum">
              <a:rPr lang="es-EC" smtClean="0"/>
              <a:t>26</a:t>
            </a:fld>
            <a:endParaRPr lang="es-EC"/>
          </a:p>
        </p:txBody>
      </p:sp>
    </p:spTree>
    <p:extLst>
      <p:ext uri="{BB962C8B-B14F-4D97-AF65-F5344CB8AC3E}">
        <p14:creationId xmlns:p14="http://schemas.microsoft.com/office/powerpoint/2010/main" val="3751904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La comunicación entre los sistemas debe ser lo más rápido posible y no presentar retardos, puesto que de ella depende el flujo de datos. La suma de tiempos que se demora en el envió de información de un punto al otro se denomina tiempos de retardo o latencia</a:t>
            </a:r>
            <a:endParaRPr lang="es-EC" dirty="0"/>
          </a:p>
        </p:txBody>
      </p:sp>
      <p:sp>
        <p:nvSpPr>
          <p:cNvPr id="4" name="Marcador de número de diapositiva 3"/>
          <p:cNvSpPr>
            <a:spLocks noGrp="1"/>
          </p:cNvSpPr>
          <p:nvPr>
            <p:ph type="sldNum" sz="quarter" idx="10"/>
          </p:nvPr>
        </p:nvSpPr>
        <p:spPr/>
        <p:txBody>
          <a:bodyPr/>
          <a:lstStyle/>
          <a:p>
            <a:fld id="{040910C9-2517-4EDC-AFAE-2F53F9AC1EF9}" type="slidenum">
              <a:rPr lang="es-EC" smtClean="0"/>
              <a:t>27</a:t>
            </a:fld>
            <a:endParaRPr lang="es-EC"/>
          </a:p>
        </p:txBody>
      </p:sp>
    </p:spTree>
    <p:extLst>
      <p:ext uri="{BB962C8B-B14F-4D97-AF65-F5344CB8AC3E}">
        <p14:creationId xmlns:p14="http://schemas.microsoft.com/office/powerpoint/2010/main" val="17195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40910C9-2517-4EDC-AFAE-2F53F9AC1EF9}" type="slidenum">
              <a:rPr lang="es-EC" smtClean="0"/>
              <a:t>28</a:t>
            </a:fld>
            <a:endParaRPr lang="es-EC"/>
          </a:p>
        </p:txBody>
      </p:sp>
    </p:spTree>
    <p:extLst>
      <p:ext uri="{BB962C8B-B14F-4D97-AF65-F5344CB8AC3E}">
        <p14:creationId xmlns:p14="http://schemas.microsoft.com/office/powerpoint/2010/main" val="751490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40910C9-2517-4EDC-AFAE-2F53F9AC1EF9}" type="slidenum">
              <a:rPr lang="es-EC" smtClean="0"/>
              <a:t>29</a:t>
            </a:fld>
            <a:endParaRPr lang="es-EC"/>
          </a:p>
        </p:txBody>
      </p:sp>
    </p:spTree>
    <p:extLst>
      <p:ext uri="{BB962C8B-B14F-4D97-AF65-F5344CB8AC3E}">
        <p14:creationId xmlns:p14="http://schemas.microsoft.com/office/powerpoint/2010/main" val="271501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40910C9-2517-4EDC-AFAE-2F53F9AC1EF9}" type="slidenum">
              <a:rPr lang="es-EC" smtClean="0"/>
              <a:t>30</a:t>
            </a:fld>
            <a:endParaRPr lang="es-EC"/>
          </a:p>
        </p:txBody>
      </p:sp>
    </p:spTree>
    <p:extLst>
      <p:ext uri="{BB962C8B-B14F-4D97-AF65-F5344CB8AC3E}">
        <p14:creationId xmlns:p14="http://schemas.microsoft.com/office/powerpoint/2010/main" val="1314665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un robot móvil de 6 llantas con tracción y suspensión independiente para trasladar a los demás sistemas en un entorno controlado.</a:t>
            </a:r>
          </a:p>
          <a:p>
            <a:endParaRPr lang="es-EC" dirty="0"/>
          </a:p>
          <a:p>
            <a:r>
              <a:rPr lang="es-EC" dirty="0"/>
              <a:t>Manipulador robótico de 6 grados de libertad que permita realizar aproximaciones finas hacia la fuente de interés, esto con el fin de acercar un conducto por el cual ingresa el aire proveniente de la fuente de olor.</a:t>
            </a:r>
          </a:p>
          <a:p>
            <a:endParaRPr lang="es-EC" dirty="0"/>
          </a:p>
          <a:p>
            <a:r>
              <a:rPr lang="es-EC" dirty="0"/>
              <a:t>Caja de sensado químico que utiliza los sensores de la familia fígaro, para detectar diferentes volátiles en el ambiente. </a:t>
            </a:r>
          </a:p>
          <a:p>
            <a:endParaRPr lang="es-EC" dirty="0"/>
          </a:p>
          <a:p>
            <a:r>
              <a:rPr lang="es-EC" dirty="0"/>
              <a:t>Sistemas auxiliares que permiten la navegación en el entorno, para esto se utilizó un teléfono celular como cámara IP. Otro sistema auxiliar es la detección de metales en la fuente de interés, cuya finalidad es determinar si existe o no riesgo esquirlas metálicas.</a:t>
            </a:r>
          </a:p>
          <a:p>
            <a:endParaRPr lang="es-EC" dirty="0"/>
          </a:p>
          <a:p>
            <a:r>
              <a:rPr lang="es-EC" dirty="0"/>
              <a:t>Todos estos sistemas son integrados mediante protocolos de comunicación inalámbricos y alámbricos</a:t>
            </a:r>
          </a:p>
          <a:p>
            <a:endParaRPr lang="es-EC" dirty="0"/>
          </a:p>
          <a:p>
            <a:r>
              <a:rPr lang="es-EC" dirty="0"/>
              <a:t>El sistema de control y adquisición de datos es gobernado mediante una tarjeta Raspberry pi y una </a:t>
            </a:r>
            <a:r>
              <a:rPr lang="es-EC" dirty="0" err="1"/>
              <a:t>Teensy</a:t>
            </a:r>
            <a:r>
              <a:rPr lang="es-EC" dirty="0"/>
              <a:t> 3.6</a:t>
            </a:r>
          </a:p>
          <a:p>
            <a:endParaRPr lang="es-EC" dirty="0"/>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Interfaz gráfica que permite al operador visualizar el entorno, controlar el sistema móvil como el de manipulación y generar la señal para iniciar un proceso de sensado. En esta interfaz gráfica se despliega los indicadores de los sensores químicos, los mismos se encienden si sobrepasan un umbral previamente establecido</a:t>
            </a:r>
          </a:p>
          <a:p>
            <a:endParaRPr lang="es-EC" dirty="0"/>
          </a:p>
        </p:txBody>
      </p:sp>
      <p:sp>
        <p:nvSpPr>
          <p:cNvPr id="4" name="Marcador de número de diapositiva 3"/>
          <p:cNvSpPr>
            <a:spLocks noGrp="1"/>
          </p:cNvSpPr>
          <p:nvPr>
            <p:ph type="sldNum" sz="quarter" idx="10"/>
          </p:nvPr>
        </p:nvSpPr>
        <p:spPr/>
        <p:txBody>
          <a:bodyPr/>
          <a:lstStyle/>
          <a:p>
            <a:fld id="{040910C9-2517-4EDC-AFAE-2F53F9AC1EF9}" type="slidenum">
              <a:rPr lang="es-EC" smtClean="0"/>
              <a:t>4</a:t>
            </a:fld>
            <a:endParaRPr lang="es-EC"/>
          </a:p>
        </p:txBody>
      </p:sp>
    </p:spTree>
    <p:extLst>
      <p:ext uri="{BB962C8B-B14F-4D97-AF65-F5344CB8AC3E}">
        <p14:creationId xmlns:p14="http://schemas.microsoft.com/office/powerpoint/2010/main" val="2309163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40910C9-2517-4EDC-AFAE-2F53F9AC1EF9}" type="slidenum">
              <a:rPr lang="es-EC" smtClean="0"/>
              <a:t>31</a:t>
            </a:fld>
            <a:endParaRPr lang="es-EC"/>
          </a:p>
        </p:txBody>
      </p:sp>
    </p:spTree>
    <p:extLst>
      <p:ext uri="{BB962C8B-B14F-4D97-AF65-F5344CB8AC3E}">
        <p14:creationId xmlns:p14="http://schemas.microsoft.com/office/powerpoint/2010/main" val="2771983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40910C9-2517-4EDC-AFAE-2F53F9AC1EF9}" type="slidenum">
              <a:rPr lang="es-EC" smtClean="0"/>
              <a:t>32</a:t>
            </a:fld>
            <a:endParaRPr lang="es-EC"/>
          </a:p>
        </p:txBody>
      </p:sp>
    </p:spTree>
    <p:extLst>
      <p:ext uri="{BB962C8B-B14F-4D97-AF65-F5344CB8AC3E}">
        <p14:creationId xmlns:p14="http://schemas.microsoft.com/office/powerpoint/2010/main" val="3095590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40910C9-2517-4EDC-AFAE-2F53F9AC1EF9}" type="slidenum">
              <a:rPr lang="es-EC" smtClean="0"/>
              <a:t>5</a:t>
            </a:fld>
            <a:endParaRPr lang="es-EC"/>
          </a:p>
        </p:txBody>
      </p:sp>
    </p:spTree>
    <p:extLst>
      <p:ext uri="{BB962C8B-B14F-4D97-AF65-F5344CB8AC3E}">
        <p14:creationId xmlns:p14="http://schemas.microsoft.com/office/powerpoint/2010/main" val="599378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 Los gestos reconocidos por la banda se envían a la computadora, y se asigna a cada gesto una cadena de caracteres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unidad de movimiento inercial (IMU, por sus siglas en inglés </a:t>
            </a:r>
            <a:r>
              <a:rPr lang="es-EC" sz="1200" i="1" kern="1200" dirty="0">
                <a:solidFill>
                  <a:schemeClr val="tx1"/>
                </a:solidFill>
                <a:effectLst/>
                <a:latin typeface="+mn-lt"/>
                <a:ea typeface="+mn-ea"/>
                <a:cs typeface="+mn-cs"/>
              </a:rPr>
              <a:t>Inertial Measurement Unit</a:t>
            </a:r>
            <a:r>
              <a:rPr lang="es-EC" sz="1200" kern="1200" dirty="0">
                <a:solidFill>
                  <a:schemeClr val="tx1"/>
                </a:solidFill>
                <a:effectLst/>
                <a:latin typeface="+mn-lt"/>
                <a:ea typeface="+mn-ea"/>
                <a:cs typeface="+mn-cs"/>
              </a:rPr>
              <a:t>), el cual sirve para determinar la orientación y movimiento del brazo del usuario, Este tipo de datos se los conoce como datos espaciales, se obtienen a través de un giroscopio, acelerómetro y magnetómetro que conforman el sistema inercial</a:t>
            </a:r>
            <a:endParaRPr lang="es-EC" dirty="0">
              <a:effectLst/>
            </a:endParaRPr>
          </a:p>
          <a:p>
            <a:endParaRPr lang="es-EC" dirty="0"/>
          </a:p>
        </p:txBody>
      </p:sp>
      <p:sp>
        <p:nvSpPr>
          <p:cNvPr id="4" name="Marcador de número de diapositiva 3"/>
          <p:cNvSpPr>
            <a:spLocks noGrp="1"/>
          </p:cNvSpPr>
          <p:nvPr>
            <p:ph type="sldNum" sz="quarter" idx="10"/>
          </p:nvPr>
        </p:nvSpPr>
        <p:spPr/>
        <p:txBody>
          <a:bodyPr/>
          <a:lstStyle/>
          <a:p>
            <a:fld id="{040910C9-2517-4EDC-AFAE-2F53F9AC1EF9}" type="slidenum">
              <a:rPr lang="es-EC" smtClean="0"/>
              <a:t>6</a:t>
            </a:fld>
            <a:endParaRPr lang="es-EC"/>
          </a:p>
        </p:txBody>
      </p:sp>
    </p:spTree>
    <p:extLst>
      <p:ext uri="{BB962C8B-B14F-4D97-AF65-F5344CB8AC3E}">
        <p14:creationId xmlns:p14="http://schemas.microsoft.com/office/powerpoint/2010/main" val="250352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El computador se comunica con la Raspberry a la cual llega toda la información, y esta a su vez la remite a la </a:t>
            </a:r>
            <a:r>
              <a:rPr lang="es-EC" sz="1200" kern="1200" dirty="0" err="1">
                <a:solidFill>
                  <a:schemeClr val="tx1"/>
                </a:solidFill>
                <a:effectLst/>
                <a:latin typeface="+mn-lt"/>
                <a:ea typeface="+mn-ea"/>
                <a:cs typeface="+mn-cs"/>
              </a:rPr>
              <a:t>Teensy</a:t>
            </a:r>
            <a:r>
              <a:rPr lang="es-EC" sz="1200" kern="1200" dirty="0">
                <a:solidFill>
                  <a:schemeClr val="tx1"/>
                </a:solidFill>
                <a:effectLst/>
                <a:latin typeface="+mn-lt"/>
                <a:ea typeface="+mn-ea"/>
                <a:cs typeface="+mn-cs"/>
              </a:rPr>
              <a:t> para el control. De igual manera, la información recolectada pro la </a:t>
            </a:r>
            <a:r>
              <a:rPr lang="es-EC" sz="1200" kern="1200" dirty="0" err="1">
                <a:solidFill>
                  <a:schemeClr val="tx1"/>
                </a:solidFill>
                <a:effectLst/>
                <a:latin typeface="+mn-lt"/>
                <a:ea typeface="+mn-ea"/>
                <a:cs typeface="+mn-cs"/>
              </a:rPr>
              <a:t>Teensy</a:t>
            </a:r>
            <a:r>
              <a:rPr lang="es-EC" sz="1200" kern="1200" dirty="0">
                <a:solidFill>
                  <a:schemeClr val="tx1"/>
                </a:solidFill>
                <a:effectLst/>
                <a:latin typeface="+mn-lt"/>
                <a:ea typeface="+mn-ea"/>
                <a:cs typeface="+mn-cs"/>
              </a:rPr>
              <a:t> se envía a la Raspberry y esta al computador. Es decir, poseen comunicación bidireccional.  Es por ello que estos dispositivos están conectados mediante un cable USB a micro USB</a:t>
            </a:r>
            <a:endParaRPr lang="es-EC" dirty="0"/>
          </a:p>
        </p:txBody>
      </p:sp>
      <p:sp>
        <p:nvSpPr>
          <p:cNvPr id="4" name="Marcador de número de diapositiva 3"/>
          <p:cNvSpPr>
            <a:spLocks noGrp="1"/>
          </p:cNvSpPr>
          <p:nvPr>
            <p:ph type="sldNum" sz="quarter" idx="10"/>
          </p:nvPr>
        </p:nvSpPr>
        <p:spPr/>
        <p:txBody>
          <a:bodyPr/>
          <a:lstStyle/>
          <a:p>
            <a:fld id="{040910C9-2517-4EDC-AFAE-2F53F9AC1EF9}" type="slidenum">
              <a:rPr lang="es-EC" smtClean="0"/>
              <a:t>7</a:t>
            </a:fld>
            <a:endParaRPr lang="es-EC"/>
          </a:p>
        </p:txBody>
      </p:sp>
    </p:spTree>
    <p:extLst>
      <p:ext uri="{BB962C8B-B14F-4D97-AF65-F5344CB8AC3E}">
        <p14:creationId xmlns:p14="http://schemas.microsoft.com/office/powerpoint/2010/main" val="2960676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El módulo relé es utilizado para controlar cargas que requieren voltajes diferentes a los que se tienen en las entradas, se pueden usar con cargas hasta de 150 v a 10 A. Cuenta con optoacopladores para aislar la entrada con la salida de los relés. </a:t>
            </a:r>
          </a:p>
          <a:p>
            <a:r>
              <a:rPr lang="es-EC" sz="1200" kern="1200" dirty="0">
                <a:solidFill>
                  <a:schemeClr val="tx1"/>
                </a:solidFill>
                <a:effectLst/>
                <a:latin typeface="+mn-lt"/>
                <a:ea typeface="+mn-ea"/>
                <a:cs typeface="+mn-cs"/>
              </a:rPr>
              <a:t> que el consumo de corriente es de 420mA y</a:t>
            </a:r>
          </a:p>
          <a:p>
            <a:r>
              <a:rPr lang="es-EC" sz="1200" kern="1200" dirty="0">
                <a:solidFill>
                  <a:schemeClr val="tx1"/>
                </a:solidFill>
                <a:effectLst/>
                <a:latin typeface="+mn-lt"/>
                <a:ea typeface="+mn-ea"/>
                <a:cs typeface="+mn-cs"/>
              </a:rPr>
              <a:t>conversor Buck DC-DC LM2596 </a:t>
            </a:r>
            <a:endParaRPr lang="es-EC" dirty="0"/>
          </a:p>
        </p:txBody>
      </p:sp>
      <p:sp>
        <p:nvSpPr>
          <p:cNvPr id="4" name="Marcador de número de diapositiva 3"/>
          <p:cNvSpPr>
            <a:spLocks noGrp="1"/>
          </p:cNvSpPr>
          <p:nvPr>
            <p:ph type="sldNum" sz="quarter" idx="10"/>
          </p:nvPr>
        </p:nvSpPr>
        <p:spPr/>
        <p:txBody>
          <a:bodyPr/>
          <a:lstStyle/>
          <a:p>
            <a:fld id="{040910C9-2517-4EDC-AFAE-2F53F9AC1EF9}" type="slidenum">
              <a:rPr lang="es-EC" smtClean="0"/>
              <a:t>8</a:t>
            </a:fld>
            <a:endParaRPr lang="es-EC"/>
          </a:p>
        </p:txBody>
      </p:sp>
    </p:spTree>
    <p:extLst>
      <p:ext uri="{BB962C8B-B14F-4D97-AF65-F5344CB8AC3E}">
        <p14:creationId xmlns:p14="http://schemas.microsoft.com/office/powerpoint/2010/main" val="3978635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40910C9-2517-4EDC-AFAE-2F53F9AC1EF9}" type="slidenum">
              <a:rPr lang="es-EC" smtClean="0"/>
              <a:t>9</a:t>
            </a:fld>
            <a:endParaRPr lang="es-EC"/>
          </a:p>
        </p:txBody>
      </p:sp>
    </p:spTree>
    <p:extLst>
      <p:ext uri="{BB962C8B-B14F-4D97-AF65-F5344CB8AC3E}">
        <p14:creationId xmlns:p14="http://schemas.microsoft.com/office/powerpoint/2010/main" val="361971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40910C9-2517-4EDC-AFAE-2F53F9AC1EF9}" type="slidenum">
              <a:rPr lang="es-EC" smtClean="0"/>
              <a:t>10</a:t>
            </a:fld>
            <a:endParaRPr lang="es-EC"/>
          </a:p>
        </p:txBody>
      </p:sp>
    </p:spTree>
    <p:extLst>
      <p:ext uri="{BB962C8B-B14F-4D97-AF65-F5344CB8AC3E}">
        <p14:creationId xmlns:p14="http://schemas.microsoft.com/office/powerpoint/2010/main" val="641070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1" y="2"/>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6"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6"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077511" y="5410203"/>
            <a:ext cx="2743200" cy="365125"/>
          </a:xfrm>
        </p:spPr>
        <p:txBody>
          <a:bodyPr/>
          <a:lstStyle/>
          <a:p>
            <a:fld id="{9990E54F-FEE4-47BF-BBB0-7CE08D9E6B36}" type="datetimeFigureOut">
              <a:rPr lang="es-EC" smtClean="0"/>
              <a:t>30/8/2018</a:t>
            </a:fld>
            <a:endParaRPr lang="es-EC" dirty="0"/>
          </a:p>
        </p:txBody>
      </p:sp>
      <p:sp>
        <p:nvSpPr>
          <p:cNvPr id="5" name="Footer Placeholder 4"/>
          <p:cNvSpPr>
            <a:spLocks noGrp="1"/>
          </p:cNvSpPr>
          <p:nvPr>
            <p:ph type="ftr" sz="quarter" idx="11"/>
          </p:nvPr>
        </p:nvSpPr>
        <p:spPr>
          <a:xfrm>
            <a:off x="1876425" y="5410203"/>
            <a:ext cx="5124887" cy="365125"/>
          </a:xfrm>
        </p:spPr>
        <p:txBody>
          <a:bodyPr/>
          <a:lstStyle/>
          <a:p>
            <a:endParaRPr lang="es-EC" dirty="0"/>
          </a:p>
        </p:txBody>
      </p:sp>
      <p:sp>
        <p:nvSpPr>
          <p:cNvPr id="6" name="Slide Number Placeholder 5"/>
          <p:cNvSpPr>
            <a:spLocks noGrp="1"/>
          </p:cNvSpPr>
          <p:nvPr>
            <p:ph type="sldNum" sz="quarter" idx="12"/>
          </p:nvPr>
        </p:nvSpPr>
        <p:spPr>
          <a:xfrm>
            <a:off x="9896913" y="5410201"/>
            <a:ext cx="771089" cy="365125"/>
          </a:xfrm>
        </p:spPr>
        <p:txBody>
          <a:bodyPr/>
          <a:lstStyle/>
          <a:p>
            <a:fld id="{274A4E59-20A3-46B1-ADF6-DABDCA44D8B5}" type="slidenum">
              <a:rPr lang="es-EC" smtClean="0"/>
              <a:t>‹Nº›</a:t>
            </a:fld>
            <a:endParaRPr lang="es-EC" dirty="0"/>
          </a:p>
        </p:txBody>
      </p:sp>
    </p:spTree>
    <p:extLst>
      <p:ext uri="{BB962C8B-B14F-4D97-AF65-F5344CB8AC3E}">
        <p14:creationId xmlns:p14="http://schemas.microsoft.com/office/powerpoint/2010/main" val="642850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6"/>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5"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990E54F-FEE4-47BF-BBB0-7CE08D9E6B36}" type="datetimeFigureOut">
              <a:rPr lang="es-EC" smtClean="0"/>
              <a:t>30/8/2018</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274A4E59-20A3-46B1-ADF6-DABDCA44D8B5}" type="slidenum">
              <a:rPr lang="es-EC" smtClean="0"/>
              <a:t>‹Nº›</a:t>
            </a:fld>
            <a:endParaRPr lang="es-EC" dirty="0"/>
          </a:p>
        </p:txBody>
      </p:sp>
    </p:spTree>
    <p:extLst>
      <p:ext uri="{BB962C8B-B14F-4D97-AF65-F5344CB8AC3E}">
        <p14:creationId xmlns:p14="http://schemas.microsoft.com/office/powerpoint/2010/main" val="92851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1" y="4419601"/>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990E54F-FEE4-47BF-BBB0-7CE08D9E6B36}" type="datetimeFigureOut">
              <a:rPr lang="es-EC" smtClean="0"/>
              <a:t>30/8/2018</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274A4E59-20A3-46B1-ADF6-DABDCA44D8B5}" type="slidenum">
              <a:rPr lang="es-EC" smtClean="0"/>
              <a:t>‹Nº›</a:t>
            </a:fld>
            <a:endParaRPr lang="es-EC" dirty="0"/>
          </a:p>
        </p:txBody>
      </p:sp>
    </p:spTree>
    <p:extLst>
      <p:ext uri="{BB962C8B-B14F-4D97-AF65-F5344CB8AC3E}">
        <p14:creationId xmlns:p14="http://schemas.microsoft.com/office/powerpoint/2010/main" val="2522795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1"/>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4" name="Text Placeholder 3"/>
          <p:cNvSpPr>
            <a:spLocks noGrp="1"/>
          </p:cNvSpPr>
          <p:nvPr>
            <p:ph type="body" sz="half" idx="2"/>
          </p:nvPr>
        </p:nvSpPr>
        <p:spPr>
          <a:xfrm>
            <a:off x="1141411" y="4309919"/>
            <a:ext cx="9906003"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990E54F-FEE4-47BF-BBB0-7CE08D9E6B36}" type="datetimeFigureOut">
              <a:rPr lang="es-EC" smtClean="0"/>
              <a:t>30/8/2018</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274A4E59-20A3-46B1-ADF6-DABDCA44D8B5}" type="slidenum">
              <a:rPr lang="es-EC" smtClean="0"/>
              <a:t>‹Nº›</a:t>
            </a:fld>
            <a:endParaRPr lang="es-EC"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1"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60025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2" y="2134043"/>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990E54F-FEE4-47BF-BBB0-7CE08D9E6B36}" type="datetimeFigureOut">
              <a:rPr lang="es-EC" smtClean="0"/>
              <a:t>30/8/2018</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274A4E59-20A3-46B1-ADF6-DABDCA44D8B5}" type="slidenum">
              <a:rPr lang="es-EC" smtClean="0"/>
              <a:t>‹Nº›</a:t>
            </a:fld>
            <a:endParaRPr lang="es-EC" dirty="0"/>
          </a:p>
        </p:txBody>
      </p:sp>
    </p:spTree>
    <p:extLst>
      <p:ext uri="{BB962C8B-B14F-4D97-AF65-F5344CB8AC3E}">
        <p14:creationId xmlns:p14="http://schemas.microsoft.com/office/powerpoint/2010/main" val="2078848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9"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9" name="Text Placeholder 4"/>
          <p:cNvSpPr>
            <a:spLocks noGrp="1"/>
          </p:cNvSpPr>
          <p:nvPr>
            <p:ph type="body" sz="quarter" idx="3"/>
          </p:nvPr>
        </p:nvSpPr>
        <p:spPr>
          <a:xfrm>
            <a:off x="4514768"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0" name="Text Placeholder 3"/>
          <p:cNvSpPr>
            <a:spLocks noGrp="1"/>
          </p:cNvSpPr>
          <p:nvPr>
            <p:ph type="body" sz="half" idx="16"/>
          </p:nvPr>
        </p:nvSpPr>
        <p:spPr>
          <a:xfrm>
            <a:off x="4504214" y="3363435"/>
            <a:ext cx="3195831"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1" name="Text Placeholder 4"/>
          <p:cNvSpPr>
            <a:spLocks noGrp="1"/>
          </p:cNvSpPr>
          <p:nvPr>
            <p:ph type="body" sz="quarter" idx="13"/>
          </p:nvPr>
        </p:nvSpPr>
        <p:spPr>
          <a:xfrm>
            <a:off x="7852443"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2" name="Text Placeholder 3"/>
          <p:cNvSpPr>
            <a:spLocks noGrp="1"/>
          </p:cNvSpPr>
          <p:nvPr>
            <p:ph type="body" sz="half" idx="17"/>
          </p:nvPr>
        </p:nvSpPr>
        <p:spPr>
          <a:xfrm>
            <a:off x="7852443"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9990E54F-FEE4-47BF-BBB0-7CE08D9E6B36}" type="datetimeFigureOut">
              <a:rPr lang="es-EC" smtClean="0"/>
              <a:t>30/8/2018</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274A4E59-20A3-46B1-ADF6-DABDCA44D8B5}" type="slidenum">
              <a:rPr lang="es-EC" smtClean="0"/>
              <a:t>‹Nº›</a:t>
            </a:fld>
            <a:endParaRPr lang="es-EC" dirty="0"/>
          </a:p>
        </p:txBody>
      </p:sp>
    </p:spTree>
    <p:extLst>
      <p:ext uri="{BB962C8B-B14F-4D97-AF65-F5344CB8AC3E}">
        <p14:creationId xmlns:p14="http://schemas.microsoft.com/office/powerpoint/2010/main" val="976842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3"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60"/>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3" name="Picture Placeholder 2"/>
          <p:cNvSpPr>
            <a:spLocks noGrp="1" noChangeAspect="1"/>
          </p:cNvSpPr>
          <p:nvPr>
            <p:ph type="pic" idx="21"/>
          </p:nvPr>
        </p:nvSpPr>
        <p:spPr>
          <a:xfrm>
            <a:off x="4489054"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5" name="Text Placeholder 4"/>
          <p:cNvSpPr>
            <a:spLocks noGrp="1"/>
          </p:cNvSpPr>
          <p:nvPr>
            <p:ph type="body" sz="quarter" idx="13"/>
          </p:nvPr>
        </p:nvSpPr>
        <p:spPr>
          <a:xfrm>
            <a:off x="7852568"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6" name="Picture Placeholder 2"/>
          <p:cNvSpPr>
            <a:spLocks noGrp="1" noChangeAspect="1"/>
          </p:cNvSpPr>
          <p:nvPr>
            <p:ph type="pic" idx="22"/>
          </p:nvPr>
        </p:nvSpPr>
        <p:spPr>
          <a:xfrm>
            <a:off x="7852444"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3" y="4980856"/>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9990E54F-FEE4-47BF-BBB0-7CE08D9E6B36}" type="datetimeFigureOut">
              <a:rPr lang="es-EC" smtClean="0"/>
              <a:t>30/8/2018</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274A4E59-20A3-46B1-ADF6-DABDCA44D8B5}" type="slidenum">
              <a:rPr lang="es-EC" smtClean="0"/>
              <a:t>‹Nº›</a:t>
            </a:fld>
            <a:endParaRPr lang="es-EC" dirty="0"/>
          </a:p>
        </p:txBody>
      </p:sp>
    </p:spTree>
    <p:extLst>
      <p:ext uri="{BB962C8B-B14F-4D97-AF65-F5344CB8AC3E}">
        <p14:creationId xmlns:p14="http://schemas.microsoft.com/office/powerpoint/2010/main" val="3623208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990E54F-FEE4-47BF-BBB0-7CE08D9E6B36}" type="datetimeFigureOut">
              <a:rPr lang="es-EC" smtClean="0"/>
              <a:t>30/8/2018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274A4E59-20A3-46B1-ADF6-DABDCA44D8B5}" type="slidenum">
              <a:rPr lang="es-EC" smtClean="0"/>
              <a:t>‹Nº›</a:t>
            </a:fld>
            <a:endParaRPr lang="es-EC" dirty="0"/>
          </a:p>
        </p:txBody>
      </p:sp>
    </p:spTree>
    <p:extLst>
      <p:ext uri="{BB962C8B-B14F-4D97-AF65-F5344CB8AC3E}">
        <p14:creationId xmlns:p14="http://schemas.microsoft.com/office/powerpoint/2010/main" val="1983172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1" y="609601"/>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601"/>
            <a:ext cx="7748591" cy="518160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990E54F-FEE4-47BF-BBB0-7CE08D9E6B36}" type="datetimeFigureOut">
              <a:rPr lang="es-EC" smtClean="0"/>
              <a:t>30/8/2018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274A4E59-20A3-46B1-ADF6-DABDCA44D8B5}" type="slidenum">
              <a:rPr lang="es-EC" smtClean="0"/>
              <a:t>‹Nº›</a:t>
            </a:fld>
            <a:endParaRPr lang="es-EC" dirty="0"/>
          </a:p>
        </p:txBody>
      </p:sp>
    </p:spTree>
    <p:extLst>
      <p:ext uri="{BB962C8B-B14F-4D97-AF65-F5344CB8AC3E}">
        <p14:creationId xmlns:p14="http://schemas.microsoft.com/office/powerpoint/2010/main" val="2677040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990E54F-FEE4-47BF-BBB0-7CE08D9E6B36}" type="datetimeFigureOut">
              <a:rPr lang="es-EC" smtClean="0"/>
              <a:t>30/8/2018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274A4E59-20A3-46B1-ADF6-DABDCA44D8B5}" type="slidenum">
              <a:rPr lang="es-EC" smtClean="0"/>
              <a:t>‹Nº›</a:t>
            </a:fld>
            <a:endParaRPr lang="es-EC" dirty="0"/>
          </a:p>
        </p:txBody>
      </p:sp>
    </p:spTree>
    <p:extLst>
      <p:ext uri="{BB962C8B-B14F-4D97-AF65-F5344CB8AC3E}">
        <p14:creationId xmlns:p14="http://schemas.microsoft.com/office/powerpoint/2010/main" val="274085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8"/>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990E54F-FEE4-47BF-BBB0-7CE08D9E6B36}" type="datetimeFigureOut">
              <a:rPr lang="es-EC" smtClean="0"/>
              <a:t>30/8/2018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274A4E59-20A3-46B1-ADF6-DABDCA44D8B5}" type="slidenum">
              <a:rPr lang="es-EC" smtClean="0"/>
              <a:t>‹Nº›</a:t>
            </a:fld>
            <a:endParaRPr lang="es-EC" dirty="0"/>
          </a:p>
        </p:txBody>
      </p:sp>
    </p:spTree>
    <p:extLst>
      <p:ext uri="{BB962C8B-B14F-4D97-AF65-F5344CB8AC3E}">
        <p14:creationId xmlns:p14="http://schemas.microsoft.com/office/powerpoint/2010/main" val="2907349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1" y="2249486"/>
            <a:ext cx="4878389" cy="354171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990E54F-FEE4-47BF-BBB0-7CE08D9E6B36}" type="datetimeFigureOut">
              <a:rPr lang="es-EC" smtClean="0"/>
              <a:t>30/8/2018</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274A4E59-20A3-46B1-ADF6-DABDCA44D8B5}" type="slidenum">
              <a:rPr lang="es-EC" smtClean="0"/>
              <a:t>‹Nº›</a:t>
            </a:fld>
            <a:endParaRPr lang="es-EC" dirty="0"/>
          </a:p>
        </p:txBody>
      </p:sp>
    </p:spTree>
    <p:extLst>
      <p:ext uri="{BB962C8B-B14F-4D97-AF65-F5344CB8AC3E}">
        <p14:creationId xmlns:p14="http://schemas.microsoft.com/office/powerpoint/2010/main" val="2365701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8"/>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21"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41411" y="3073399"/>
            <a:ext cx="4878391" cy="271780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3073399"/>
            <a:ext cx="4875211" cy="271780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990E54F-FEE4-47BF-BBB0-7CE08D9E6B36}" type="datetimeFigureOut">
              <a:rPr lang="es-EC" smtClean="0"/>
              <a:t>30/8/2018</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274A4E59-20A3-46B1-ADF6-DABDCA44D8B5}" type="slidenum">
              <a:rPr lang="es-EC" smtClean="0"/>
              <a:t>‹Nº›</a:t>
            </a:fld>
            <a:endParaRPr lang="es-EC" dirty="0"/>
          </a:p>
        </p:txBody>
      </p:sp>
    </p:spTree>
    <p:extLst>
      <p:ext uri="{BB962C8B-B14F-4D97-AF65-F5344CB8AC3E}">
        <p14:creationId xmlns:p14="http://schemas.microsoft.com/office/powerpoint/2010/main" val="2812483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990E54F-FEE4-47BF-BBB0-7CE08D9E6B36}" type="datetimeFigureOut">
              <a:rPr lang="es-EC" smtClean="0"/>
              <a:t>30/8/2018</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274A4E59-20A3-46B1-ADF6-DABDCA44D8B5}" type="slidenum">
              <a:rPr lang="es-EC" smtClean="0"/>
              <a:t>‹Nº›</a:t>
            </a:fld>
            <a:endParaRPr lang="es-EC" dirty="0"/>
          </a:p>
        </p:txBody>
      </p:sp>
    </p:spTree>
    <p:extLst>
      <p:ext uri="{BB962C8B-B14F-4D97-AF65-F5344CB8AC3E}">
        <p14:creationId xmlns:p14="http://schemas.microsoft.com/office/powerpoint/2010/main" val="3040605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E54F-FEE4-47BF-BBB0-7CE08D9E6B36}" type="datetimeFigureOut">
              <a:rPr lang="es-EC" smtClean="0"/>
              <a:t>30/8/2018</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274A4E59-20A3-46B1-ADF6-DABDCA44D8B5}" type="slidenum">
              <a:rPr lang="es-EC" smtClean="0"/>
              <a:t>‹Nº›</a:t>
            </a:fld>
            <a:endParaRPr lang="es-EC" dirty="0"/>
          </a:p>
        </p:txBody>
      </p:sp>
    </p:spTree>
    <p:extLst>
      <p:ext uri="{BB962C8B-B14F-4D97-AF65-F5344CB8AC3E}">
        <p14:creationId xmlns:p14="http://schemas.microsoft.com/office/powerpoint/2010/main" val="41590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1" y="592666"/>
            <a:ext cx="5891209" cy="5198534"/>
          </a:xfrm>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990E54F-FEE4-47BF-BBB0-7CE08D9E6B36}" type="datetimeFigureOut">
              <a:rPr lang="es-EC" smtClean="0"/>
              <a:t>30/8/2018</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274A4E59-20A3-46B1-ADF6-DABDCA44D8B5}" type="slidenum">
              <a:rPr lang="es-EC" smtClean="0"/>
              <a:t>‹Nº›</a:t>
            </a:fld>
            <a:endParaRPr lang="es-EC" dirty="0"/>
          </a:p>
        </p:txBody>
      </p:sp>
    </p:spTree>
    <p:extLst>
      <p:ext uri="{BB962C8B-B14F-4D97-AF65-F5344CB8AC3E}">
        <p14:creationId xmlns:p14="http://schemas.microsoft.com/office/powerpoint/2010/main" val="3768747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4"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3"/>
            <a:ext cx="3666691"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990E54F-FEE4-47BF-BBB0-7CE08D9E6B36}" type="datetimeFigureOut">
              <a:rPr lang="es-EC" smtClean="0"/>
              <a:t>30/8/2018</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274A4E59-20A3-46B1-ADF6-DABDCA44D8B5}" type="slidenum">
              <a:rPr lang="es-EC" smtClean="0"/>
              <a:t>‹Nº›</a:t>
            </a:fld>
            <a:endParaRPr lang="es-EC" dirty="0"/>
          </a:p>
        </p:txBody>
      </p:sp>
    </p:spTree>
    <p:extLst>
      <p:ext uri="{BB962C8B-B14F-4D97-AF65-F5344CB8AC3E}">
        <p14:creationId xmlns:p14="http://schemas.microsoft.com/office/powerpoint/2010/main" val="1366947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2"/>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4" y="618518"/>
            <a:ext cx="99059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4" y="2249487"/>
            <a:ext cx="9905999" cy="354171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8"/>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990E54F-FEE4-47BF-BBB0-7CE08D9E6B36}" type="datetimeFigureOut">
              <a:rPr lang="es-EC" smtClean="0"/>
              <a:t>30/8/2018</a:t>
            </a:fld>
            <a:endParaRPr lang="es-EC" dirty="0"/>
          </a:p>
        </p:txBody>
      </p:sp>
      <p:sp>
        <p:nvSpPr>
          <p:cNvPr id="5" name="Footer Placeholder 4"/>
          <p:cNvSpPr>
            <a:spLocks noGrp="1"/>
          </p:cNvSpPr>
          <p:nvPr>
            <p:ph type="ftr" sz="quarter" idx="3"/>
          </p:nvPr>
        </p:nvSpPr>
        <p:spPr>
          <a:xfrm>
            <a:off x="1141412" y="5883277"/>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s-EC" dirty="0"/>
          </a:p>
        </p:txBody>
      </p:sp>
      <p:sp>
        <p:nvSpPr>
          <p:cNvPr id="6" name="Slide Number Placeholder 5"/>
          <p:cNvSpPr>
            <a:spLocks noGrp="1"/>
          </p:cNvSpPr>
          <p:nvPr>
            <p:ph type="sldNum" sz="quarter" idx="4"/>
          </p:nvPr>
        </p:nvSpPr>
        <p:spPr>
          <a:xfrm>
            <a:off x="10276322" y="5883276"/>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74A4E59-20A3-46B1-ADF6-DABDCA44D8B5}" type="slidenum">
              <a:rPr lang="es-EC" smtClean="0"/>
              <a:t>‹Nº›</a:t>
            </a:fld>
            <a:endParaRPr lang="es-EC" dirty="0"/>
          </a:p>
        </p:txBody>
      </p:sp>
    </p:spTree>
    <p:extLst>
      <p:ext uri="{BB962C8B-B14F-4D97-AF65-F5344CB8AC3E}">
        <p14:creationId xmlns:p14="http://schemas.microsoft.com/office/powerpoint/2010/main" val="279272369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com.ec/url?sa=i&amp;rct=j&amp;q=&amp;esrc=s&amp;source=images&amp;cd=&amp;cad=rja&amp;uact=8&amp;ved=0ahUKEwjSqOjlrYzKAhXFTZAKHYbdCzoQjRwIBw&amp;url=http://mercadotecnia.espe.edu.ec/&amp;psig=AFQjCNFKZ54k2rStECQMW1O-bgrZ15GtPw&amp;ust=1451866353586912"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4.png"/><Relationship Id="rId7" Type="http://schemas.openxmlformats.org/officeDocument/2006/relationships/diagramColors" Target="../diagrams/colors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15.png"/><Relationship Id="rId7" Type="http://schemas.openxmlformats.org/officeDocument/2006/relationships/diagramLayout" Target="../diagrams/layout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Data" Target="../diagrams/data11.xml"/><Relationship Id="rId5" Type="http://schemas.openxmlformats.org/officeDocument/2006/relationships/image" Target="../media/image17.png"/><Relationship Id="rId10" Type="http://schemas.microsoft.com/office/2007/relationships/diagramDrawing" Target="../diagrams/drawing11.xml"/><Relationship Id="rId4" Type="http://schemas.openxmlformats.org/officeDocument/2006/relationships/image" Target="../media/image16.png"/><Relationship Id="rId9" Type="http://schemas.openxmlformats.org/officeDocument/2006/relationships/diagramColors" Target="../diagrams/colors11.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18.png"/><Relationship Id="rId7" Type="http://schemas.openxmlformats.org/officeDocument/2006/relationships/diagramQuickStyle" Target="../diagrams/quickStyle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10" Type="http://schemas.openxmlformats.org/officeDocument/2006/relationships/image" Target="../media/image20.png"/><Relationship Id="rId4" Type="http://schemas.openxmlformats.org/officeDocument/2006/relationships/image" Target="../media/image19.png"/><Relationship Id="rId9" Type="http://schemas.microsoft.com/office/2007/relationships/diagramDrawing" Target="../diagrams/drawing1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21.png"/><Relationship Id="rId7" Type="http://schemas.openxmlformats.org/officeDocument/2006/relationships/diagramQuickStyle" Target="../diagrams/quickStyle1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22.png"/><Relationship Id="rId9" Type="http://schemas.microsoft.com/office/2007/relationships/diagramDrawing" Target="../diagrams/drawing13.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23.png"/><Relationship Id="rId7" Type="http://schemas.openxmlformats.org/officeDocument/2006/relationships/diagramQuickStyle" Target="../diagrams/quickStyle1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24.png"/><Relationship Id="rId9" Type="http://schemas.microsoft.com/office/2007/relationships/diagramDrawing" Target="../diagrams/drawing14.xml"/></Relationships>
</file>

<file path=ppt/slides/_rels/slide15.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5.png"/><Relationship Id="rId7" Type="http://schemas.openxmlformats.org/officeDocument/2006/relationships/diagramColors" Target="../diagrams/colors1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27.png"/><Relationship Id="rId7" Type="http://schemas.openxmlformats.org/officeDocument/2006/relationships/diagramQuickStyle" Target="../diagrams/quickStyle1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16.xml"/><Relationship Id="rId5" Type="http://schemas.openxmlformats.org/officeDocument/2006/relationships/diagramData" Target="../diagrams/data16.xml"/><Relationship Id="rId4" Type="http://schemas.microsoft.com/office/2007/relationships/hdphoto" Target="../media/hdphoto1.wdp"/><Relationship Id="rId9" Type="http://schemas.microsoft.com/office/2007/relationships/diagramDrawing" Target="../diagrams/drawing16.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notesSlide" Target="../notesSlides/notesSlide16.xml"/><Relationship Id="rId7" Type="http://schemas.openxmlformats.org/officeDocument/2006/relationships/diagramData" Target="../diagrams/data1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9.png"/><Relationship Id="rId11" Type="http://schemas.microsoft.com/office/2007/relationships/diagramDrawing" Target="../diagrams/drawing17.xml"/><Relationship Id="rId5" Type="http://schemas.openxmlformats.org/officeDocument/2006/relationships/image" Target="../media/image28.emf"/><Relationship Id="rId10" Type="http://schemas.openxmlformats.org/officeDocument/2006/relationships/diagramColors" Target="../diagrams/colors17.xml"/><Relationship Id="rId4" Type="http://schemas.openxmlformats.org/officeDocument/2006/relationships/oleObject" Target="../embeddings/oleObject1.bin"/><Relationship Id="rId9" Type="http://schemas.openxmlformats.org/officeDocument/2006/relationships/diagramQuickStyle" Target="../diagrams/quickStyle17.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image" Target="../media/image30.png"/><Relationship Id="rId7" Type="http://schemas.openxmlformats.org/officeDocument/2006/relationships/diagramQuickStyle" Target="../diagrams/quickStyle1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18.xml"/><Relationship Id="rId5" Type="http://schemas.openxmlformats.org/officeDocument/2006/relationships/diagramData" Target="../diagrams/data18.xml"/><Relationship Id="rId4" Type="http://schemas.openxmlformats.org/officeDocument/2006/relationships/image" Target="../media/image31.png"/><Relationship Id="rId9" Type="http://schemas.microsoft.com/office/2007/relationships/diagramDrawing" Target="../diagrams/drawing18.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notesSlide" Target="../notesSlides/notesSlide18.xml"/><Relationship Id="rId7" Type="http://schemas.openxmlformats.org/officeDocument/2006/relationships/diagramData" Target="../diagrams/data1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9.png"/><Relationship Id="rId11" Type="http://schemas.microsoft.com/office/2007/relationships/diagramDrawing" Target="../diagrams/drawing19.xml"/><Relationship Id="rId5" Type="http://schemas.openxmlformats.org/officeDocument/2006/relationships/image" Target="../media/image32.emf"/><Relationship Id="rId10" Type="http://schemas.openxmlformats.org/officeDocument/2006/relationships/diagramColors" Target="../diagrams/colors19.xml"/><Relationship Id="rId4" Type="http://schemas.openxmlformats.org/officeDocument/2006/relationships/oleObject" Target="../embeddings/oleObject2.bin"/><Relationship Id="rId9" Type="http://schemas.openxmlformats.org/officeDocument/2006/relationships/diagramQuickStyle" Target="../diagrams/quickStyle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image" Target="../media/image29.png"/><Relationship Id="rId7" Type="http://schemas.openxmlformats.org/officeDocument/2006/relationships/diagramQuickStyle" Target="../diagrams/quickStyle2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20.xml"/><Relationship Id="rId5" Type="http://schemas.openxmlformats.org/officeDocument/2006/relationships/diagramData" Target="../diagrams/data20.xml"/><Relationship Id="rId4" Type="http://schemas.openxmlformats.org/officeDocument/2006/relationships/image" Target="../media/image33.png"/><Relationship Id="rId9" Type="http://schemas.microsoft.com/office/2007/relationships/diagramDrawing" Target="../diagrams/drawing20.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21.xml"/><Relationship Id="rId3" Type="http://schemas.openxmlformats.org/officeDocument/2006/relationships/image" Target="../media/image34.png"/><Relationship Id="rId7" Type="http://schemas.openxmlformats.org/officeDocument/2006/relationships/diagramQuickStyle" Target="../diagrams/quickStyle2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Layout" Target="../diagrams/layout21.xml"/><Relationship Id="rId5" Type="http://schemas.openxmlformats.org/officeDocument/2006/relationships/diagramData" Target="../diagrams/data21.xml"/><Relationship Id="rId4" Type="http://schemas.microsoft.com/office/2007/relationships/hdphoto" Target="../media/hdphoto2.wdp"/><Relationship Id="rId9" Type="http://schemas.microsoft.com/office/2007/relationships/diagramDrawing" Target="../diagrams/drawing21.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22.xml"/><Relationship Id="rId3" Type="http://schemas.openxmlformats.org/officeDocument/2006/relationships/image" Target="../media/image360.png"/><Relationship Id="rId7" Type="http://schemas.openxmlformats.org/officeDocument/2006/relationships/diagramQuickStyle" Target="../diagrams/quickStyle2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Layout" Target="../diagrams/layout22.xml"/><Relationship Id="rId5" Type="http://schemas.openxmlformats.org/officeDocument/2006/relationships/diagramData" Target="../diagrams/data22.xml"/><Relationship Id="rId4" Type="http://schemas.openxmlformats.org/officeDocument/2006/relationships/image" Target="../media/image370.png"/><Relationship Id="rId9" Type="http://schemas.microsoft.com/office/2007/relationships/diagramDrawing" Target="../diagrams/drawing2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25.xml"/><Relationship Id="rId3" Type="http://schemas.openxmlformats.org/officeDocument/2006/relationships/image" Target="../media/image38.png"/><Relationship Id="rId7" Type="http://schemas.openxmlformats.org/officeDocument/2006/relationships/diagramLayout" Target="../diagrams/layout2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Data" Target="../diagrams/data25.xml"/><Relationship Id="rId5" Type="http://schemas.openxmlformats.org/officeDocument/2006/relationships/image" Target="../media/image36.png"/><Relationship Id="rId10" Type="http://schemas.microsoft.com/office/2007/relationships/diagramDrawing" Target="../diagrams/drawing25.xml"/><Relationship Id="rId4" Type="http://schemas.openxmlformats.org/officeDocument/2006/relationships/image" Target="../media/image35.png"/><Relationship Id="rId9" Type="http://schemas.openxmlformats.org/officeDocument/2006/relationships/diagramColors" Target="../diagrams/colors25.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26.xml"/><Relationship Id="rId3" Type="http://schemas.openxmlformats.org/officeDocument/2006/relationships/image" Target="../media/image37.png"/><Relationship Id="rId7" Type="http://schemas.openxmlformats.org/officeDocument/2006/relationships/diagramQuickStyle" Target="../diagrams/quickStyle2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Layout" Target="../diagrams/layout26.xml"/><Relationship Id="rId5" Type="http://schemas.openxmlformats.org/officeDocument/2006/relationships/diagramData" Target="../diagrams/data26.xml"/><Relationship Id="rId4" Type="http://schemas.openxmlformats.org/officeDocument/2006/relationships/image" Target="../media/image39.png"/><Relationship Id="rId9" Type="http://schemas.microsoft.com/office/2007/relationships/diagramDrawing" Target="../diagrams/drawing2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png"/><Relationship Id="rId7"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0.png"/><Relationship Id="rId7" Type="http://schemas.openxmlformats.org/officeDocument/2006/relationships/diagramQuickStyle" Target="../diagrams/quickStyle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1.png"/><Relationship Id="rId9" Type="http://schemas.microsoft.com/office/2007/relationships/diagramDrawing" Target="../diagrams/drawing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2.png"/><Relationship Id="rId7" Type="http://schemas.openxmlformats.org/officeDocument/2006/relationships/diagramQuickStyle" Target="../diagrams/quickStyle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3.png"/><Relationship Id="rId9" Type="http://schemas.microsoft.com/office/2007/relationships/diagramDrawing" Target="../diagrams/drawing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50"/>
          <p:cNvSpPr>
            <a:spLocks noGrp="1" noChangeArrowheads="1"/>
          </p:cNvSpPr>
          <p:nvPr>
            <p:ph type="ctrTitle"/>
          </p:nvPr>
        </p:nvSpPr>
        <p:spPr>
          <a:xfrm>
            <a:off x="2984512" y="3187368"/>
            <a:ext cx="6428018" cy="890489"/>
          </a:xfrm>
        </p:spPr>
        <p:txBody>
          <a:bodyPr anchor="ctr">
            <a:noAutofit/>
          </a:bodyPr>
          <a:lstStyle/>
          <a:p>
            <a:pPr algn="ctr"/>
            <a:r>
              <a:rPr lang="es-UY" altLang="en-US" sz="2400" dirty="0" smtClean="0">
                <a:latin typeface="Arial" panose="020B0604020202020204" pitchFamily="34" charset="0"/>
                <a:cs typeface="Arial" panose="020B0604020202020204" pitchFamily="34" charset="0"/>
              </a:rPr>
              <a:t>AUTORES:</a:t>
            </a:r>
            <a:r>
              <a:rPr lang="es-UY" altLang="en-US" sz="2400" dirty="0">
                <a:latin typeface="Arial" panose="020B0604020202020204" pitchFamily="34" charset="0"/>
                <a:cs typeface="Arial" panose="020B0604020202020204" pitchFamily="34" charset="0"/>
              </a:rPr>
              <a:t/>
            </a:r>
            <a:br>
              <a:rPr lang="es-UY" altLang="en-US" sz="2400" dirty="0">
                <a:latin typeface="Arial" panose="020B0604020202020204" pitchFamily="34" charset="0"/>
                <a:cs typeface="Arial" panose="020B0604020202020204" pitchFamily="34" charset="0"/>
              </a:rPr>
            </a:br>
            <a:r>
              <a:rPr lang="es-UY" altLang="en-US" sz="2400" dirty="0">
                <a:latin typeface="Arial" panose="020B0604020202020204" pitchFamily="34" charset="0"/>
                <a:cs typeface="Arial" panose="020B0604020202020204" pitchFamily="34" charset="0"/>
              </a:rPr>
              <a:t>Inga Ortiz, Richard Stalin </a:t>
            </a:r>
            <a:br>
              <a:rPr lang="es-UY" altLang="en-US" sz="2400" dirty="0">
                <a:latin typeface="Arial" panose="020B0604020202020204" pitchFamily="34" charset="0"/>
                <a:cs typeface="Arial" panose="020B0604020202020204" pitchFamily="34" charset="0"/>
              </a:rPr>
            </a:br>
            <a:r>
              <a:rPr lang="es-UY" altLang="en-US" sz="2400" dirty="0">
                <a:latin typeface="Arial" panose="020B0604020202020204" pitchFamily="34" charset="0"/>
                <a:cs typeface="Arial" panose="020B0604020202020204" pitchFamily="34" charset="0"/>
              </a:rPr>
              <a:t>Zoria </a:t>
            </a:r>
            <a:r>
              <a:rPr lang="es-UY" altLang="en-US" sz="2400" dirty="0" smtClean="0">
                <a:latin typeface="Arial" panose="020B0604020202020204" pitchFamily="34" charset="0"/>
                <a:cs typeface="Arial" panose="020B0604020202020204" pitchFamily="34" charset="0"/>
              </a:rPr>
              <a:t>ortega, Juan </a:t>
            </a:r>
            <a:r>
              <a:rPr lang="es-UY" altLang="en-US" sz="2400" dirty="0">
                <a:latin typeface="Arial" panose="020B0604020202020204" pitchFamily="34" charset="0"/>
                <a:cs typeface="Arial" panose="020B0604020202020204" pitchFamily="34" charset="0"/>
              </a:rPr>
              <a:t>Carlos</a:t>
            </a:r>
            <a:endParaRPr lang="es-ES" altLang="en-US" sz="2400" dirty="0">
              <a:latin typeface="Arial" panose="020B0604020202020204" pitchFamily="34" charset="0"/>
              <a:cs typeface="Arial" panose="020B0604020202020204" pitchFamily="34" charset="0"/>
            </a:endParaRPr>
          </a:p>
        </p:txBody>
      </p:sp>
      <p:sp>
        <p:nvSpPr>
          <p:cNvPr id="2052" name="Rectangle 170"/>
          <p:cNvSpPr>
            <a:spLocks noChangeArrowheads="1"/>
          </p:cNvSpPr>
          <p:nvPr/>
        </p:nvSpPr>
        <p:spPr bwMode="auto">
          <a:xfrm>
            <a:off x="1746265" y="4163246"/>
            <a:ext cx="89045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r>
              <a:rPr lang="es-EC" altLang="en-US" sz="2400" dirty="0" smtClean="0"/>
              <a:t>DIRECTOR: DR. ARCENTALES VITERI , ANDRÉS RICARDO</a:t>
            </a:r>
            <a:endParaRPr lang="en-US" altLang="en-US" sz="2400" dirty="0"/>
          </a:p>
        </p:txBody>
      </p:sp>
      <p:sp>
        <p:nvSpPr>
          <p:cNvPr id="2053" name="Rectangle 150"/>
          <p:cNvSpPr txBox="1">
            <a:spLocks noChangeArrowheads="1"/>
          </p:cNvSpPr>
          <p:nvPr/>
        </p:nvSpPr>
        <p:spPr bwMode="auto">
          <a:xfrm>
            <a:off x="1611087" y="1511304"/>
            <a:ext cx="994228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dirty="0"/>
              <a:t>“</a:t>
            </a:r>
            <a:r>
              <a:rPr lang="es-ES" sz="2400" b="1" dirty="0"/>
              <a:t>DISEÑO E IMPLEMENTACIÓN DE UN SISTEMA DE DETECCIÓN Y MANIPULACIÓN DE SUSTANCIAS PELIGROSAS, MEDIANTE EL USO DE SENSADO QUÍMICO Y UN ROBOT MÓVIL TELEOPERADO A TRAVÉS DE COMANDOS GESTUALES</a:t>
            </a:r>
            <a:r>
              <a:rPr lang="es-EC" sz="2400" b="1" dirty="0"/>
              <a:t>”</a:t>
            </a:r>
            <a:endParaRPr lang="es-ES" altLang="en-US" sz="2400" b="1" dirty="0"/>
          </a:p>
        </p:txBody>
      </p:sp>
      <p:pic>
        <p:nvPicPr>
          <p:cNvPr id="2055" name="Picture 5" descr="http://mercadotecnia.espe.edu.ec/wp-content/uploads/tmp/LOGO-PRINCIPAL-ESPE2.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0845" y="5846902"/>
            <a:ext cx="2995355" cy="77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
          <p:cNvPicPr>
            <a:picLocks noChangeAspect="1"/>
          </p:cNvPicPr>
          <p:nvPr/>
        </p:nvPicPr>
        <p:blipFill>
          <a:blip r:embed="rId4" cstate="print">
            <a:extLst>
              <a:ext uri="{28A0092B-C50C-407E-A947-70E740481C1C}">
                <a14:useLocalDpi xmlns:a14="http://schemas.microsoft.com/office/drawing/2010/main" val="0"/>
              </a:ext>
            </a:extLst>
          </a:blip>
          <a:srcRect l="30313" t="24242" r="38976"/>
          <a:stretch>
            <a:fillRect/>
          </a:stretch>
        </p:blipFill>
        <p:spPr bwMode="auto">
          <a:xfrm>
            <a:off x="9841073" y="4906057"/>
            <a:ext cx="1349054" cy="142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43367" y="4798020"/>
            <a:ext cx="1353730" cy="128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Rectangle 150"/>
          <p:cNvSpPr txBox="1">
            <a:spLocks noChangeArrowheads="1"/>
          </p:cNvSpPr>
          <p:nvPr/>
        </p:nvSpPr>
        <p:spPr bwMode="auto">
          <a:xfrm>
            <a:off x="2133603" y="344488"/>
            <a:ext cx="8686797" cy="73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s-UY" altLang="en-US" sz="2400" b="1" dirty="0" smtClean="0"/>
              <a:t>TRABAJO DE INVESTIGACIÓN</a:t>
            </a:r>
          </a:p>
          <a:p>
            <a:pPr algn="ctr" eaLnBrk="1" hangingPunct="1"/>
            <a:r>
              <a:rPr lang="es-UY" altLang="en-US" sz="2400" b="1" dirty="0" smtClean="0"/>
              <a:t>INGENIERÍA EN ELECTRÓNICA AUTOMATIZACIÓN Y CONTROL</a:t>
            </a:r>
            <a:endParaRPr lang="es-ES" altLang="en-US" sz="2400" b="1" dirty="0"/>
          </a:p>
        </p:txBody>
      </p:sp>
      <p:sp>
        <p:nvSpPr>
          <p:cNvPr id="12" name="Rectangle 170"/>
          <p:cNvSpPr>
            <a:spLocks noChangeArrowheads="1"/>
          </p:cNvSpPr>
          <p:nvPr/>
        </p:nvSpPr>
        <p:spPr bwMode="auto">
          <a:xfrm>
            <a:off x="3432336" y="4998611"/>
            <a:ext cx="538213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s-EC" altLang="en-US" sz="2400" dirty="0" smtClean="0"/>
              <a:t>SANGOLQUÍ </a:t>
            </a:r>
          </a:p>
          <a:p>
            <a:pPr algn="ctr" eaLnBrk="1" hangingPunct="1"/>
            <a:r>
              <a:rPr lang="es-EC" altLang="en-US" sz="2400" dirty="0" smtClean="0"/>
              <a:t>2018</a:t>
            </a:r>
            <a:endParaRPr lang="en-US" altLang="en-US" sz="2400" dirty="0"/>
          </a:p>
        </p:txBody>
      </p:sp>
    </p:spTree>
    <p:extLst>
      <p:ext uri="{BB962C8B-B14F-4D97-AF65-F5344CB8AC3E}">
        <p14:creationId xmlns:p14="http://schemas.microsoft.com/office/powerpoint/2010/main" val="393083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761150"/>
            <a:ext cx="9905998" cy="747486"/>
          </a:xfrm>
        </p:spPr>
        <p:txBody>
          <a:bodyPr/>
          <a:lstStyle/>
          <a:p>
            <a:r>
              <a:rPr lang="es-EC" dirty="0"/>
              <a:t>manipulador</a:t>
            </a:r>
          </a:p>
        </p:txBody>
      </p:sp>
      <p:graphicFrame>
        <p:nvGraphicFramePr>
          <p:cNvPr id="3" name="Marcador de contenido 2">
            <a:extLst>
              <a:ext uri="{FF2B5EF4-FFF2-40B4-BE49-F238E27FC236}">
                <a16:creationId xmlns:a16="http://schemas.microsoft.com/office/drawing/2014/main" id="{7E8248C1-4FDC-4EA1-A033-F5C5364E5AA5}"/>
              </a:ext>
            </a:extLst>
          </p:cNvPr>
          <p:cNvGraphicFramePr>
            <a:graphicFrameLocks noGrp="1"/>
          </p:cNvGraphicFramePr>
          <p:nvPr>
            <p:ph idx="1"/>
            <p:extLst>
              <p:ext uri="{D42A27DB-BD31-4B8C-83A1-F6EECF244321}">
                <p14:modId xmlns:p14="http://schemas.microsoft.com/office/powerpoint/2010/main" val="1961551690"/>
              </p:ext>
            </p:extLst>
          </p:nvPr>
        </p:nvGraphicFramePr>
        <p:xfrm>
          <a:off x="762000" y="2068353"/>
          <a:ext cx="7505701" cy="2797493"/>
        </p:xfrm>
        <a:graphic>
          <a:graphicData uri="http://schemas.openxmlformats.org/drawingml/2006/table">
            <a:tbl>
              <a:tblPr firstRow="1" firstCol="1" bandRow="1">
                <a:tableStyleId>{2D5ABB26-0587-4C30-8999-92F81FD0307C}</a:tableStyleId>
              </a:tblPr>
              <a:tblGrid>
                <a:gridCol w="1866900">
                  <a:extLst>
                    <a:ext uri="{9D8B030D-6E8A-4147-A177-3AD203B41FA5}">
                      <a16:colId xmlns:a16="http://schemas.microsoft.com/office/drawing/2014/main" val="72824163"/>
                    </a:ext>
                  </a:extLst>
                </a:gridCol>
                <a:gridCol w="1409700">
                  <a:extLst>
                    <a:ext uri="{9D8B030D-6E8A-4147-A177-3AD203B41FA5}">
                      <a16:colId xmlns:a16="http://schemas.microsoft.com/office/drawing/2014/main" val="143632638"/>
                    </a:ext>
                  </a:extLst>
                </a:gridCol>
                <a:gridCol w="4229101">
                  <a:extLst>
                    <a:ext uri="{9D8B030D-6E8A-4147-A177-3AD203B41FA5}">
                      <a16:colId xmlns:a16="http://schemas.microsoft.com/office/drawing/2014/main" val="1710597593"/>
                    </a:ext>
                  </a:extLst>
                </a:gridCol>
              </a:tblGrid>
              <a:tr h="323850">
                <a:tc>
                  <a:txBody>
                    <a:bodyPr/>
                    <a:lstStyle/>
                    <a:p>
                      <a:pPr indent="215900" algn="ctr">
                        <a:lnSpc>
                          <a:spcPct val="150000"/>
                        </a:lnSpc>
                        <a:spcAft>
                          <a:spcPts val="0"/>
                        </a:spcAft>
                      </a:pPr>
                      <a:r>
                        <a:rPr lang="es-EC" sz="1750" b="1" dirty="0">
                          <a:effectLst/>
                        </a:rPr>
                        <a:t>ARTICULACIÓN</a:t>
                      </a:r>
                      <a:endParaRPr lang="es-EC" sz="175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750" b="1" dirty="0">
                          <a:effectLst/>
                        </a:rPr>
                        <a:t>NOMBRE</a:t>
                      </a:r>
                      <a:endParaRPr lang="es-EC" sz="175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750" b="1" dirty="0">
                          <a:effectLst/>
                        </a:rPr>
                        <a:t>DESCRIPCIÓN</a:t>
                      </a:r>
                      <a:endParaRPr lang="es-EC" sz="175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5971630"/>
                  </a:ext>
                </a:extLst>
              </a:tr>
              <a:tr h="323850">
                <a:tc>
                  <a:txBody>
                    <a:bodyPr/>
                    <a:lstStyle/>
                    <a:p>
                      <a:pPr indent="215900" algn="ctr">
                        <a:lnSpc>
                          <a:spcPct val="150000"/>
                        </a:lnSpc>
                        <a:spcAft>
                          <a:spcPts val="0"/>
                        </a:spcAft>
                      </a:pPr>
                      <a:r>
                        <a:rPr lang="es-EC" sz="2000">
                          <a:effectLst/>
                        </a:rPr>
                        <a:t>1</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2000" dirty="0">
                          <a:effectLst/>
                        </a:rPr>
                        <a:t>Base</a:t>
                      </a:r>
                      <a:endParaRPr lang="es-EC"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2000">
                          <a:effectLst/>
                        </a:rPr>
                        <a:t>Base del manipulador</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9646473"/>
                  </a:ext>
                </a:extLst>
              </a:tr>
              <a:tr h="323850">
                <a:tc>
                  <a:txBody>
                    <a:bodyPr/>
                    <a:lstStyle/>
                    <a:p>
                      <a:pPr indent="215900" algn="ctr">
                        <a:lnSpc>
                          <a:spcPct val="150000"/>
                        </a:lnSpc>
                        <a:spcAft>
                          <a:spcPts val="0"/>
                        </a:spcAft>
                      </a:pPr>
                      <a:r>
                        <a:rPr lang="es-EC" sz="2000">
                          <a:effectLst/>
                        </a:rPr>
                        <a:t>2</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2000">
                          <a:effectLst/>
                        </a:rPr>
                        <a:t>Hombro</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2000" dirty="0">
                          <a:effectLst/>
                        </a:rPr>
                        <a:t>Entre las articulaciones 2 y 3</a:t>
                      </a:r>
                      <a:endParaRPr lang="es-EC"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3483230"/>
                  </a:ext>
                </a:extLst>
              </a:tr>
              <a:tr h="323850">
                <a:tc>
                  <a:txBody>
                    <a:bodyPr/>
                    <a:lstStyle/>
                    <a:p>
                      <a:pPr indent="215900" algn="ctr">
                        <a:lnSpc>
                          <a:spcPct val="150000"/>
                        </a:lnSpc>
                        <a:spcAft>
                          <a:spcPts val="0"/>
                        </a:spcAft>
                      </a:pPr>
                      <a:r>
                        <a:rPr lang="es-EC" sz="2000">
                          <a:effectLst/>
                        </a:rPr>
                        <a:t>3</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2000">
                          <a:effectLst/>
                        </a:rPr>
                        <a:t>Codo</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2000" dirty="0">
                          <a:effectLst/>
                        </a:rPr>
                        <a:t>Entre las articulaciones 3 y 4</a:t>
                      </a:r>
                      <a:endParaRPr lang="es-EC"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8494369"/>
                  </a:ext>
                </a:extLst>
              </a:tr>
              <a:tr h="323850">
                <a:tc>
                  <a:txBody>
                    <a:bodyPr/>
                    <a:lstStyle/>
                    <a:p>
                      <a:pPr indent="215900" algn="ctr">
                        <a:lnSpc>
                          <a:spcPct val="150000"/>
                        </a:lnSpc>
                        <a:spcAft>
                          <a:spcPts val="0"/>
                        </a:spcAft>
                      </a:pPr>
                      <a:r>
                        <a:rPr lang="es-EC" sz="2000">
                          <a:effectLst/>
                        </a:rPr>
                        <a:t>4</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2000" dirty="0">
                          <a:effectLst/>
                        </a:rPr>
                        <a:t>Muñeca V</a:t>
                      </a:r>
                      <a:endParaRPr lang="es-EC"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2000" dirty="0">
                          <a:effectLst/>
                        </a:rPr>
                        <a:t>Entre las articulaciones 4 y 5</a:t>
                      </a:r>
                      <a:endParaRPr lang="es-EC"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468147"/>
                  </a:ext>
                </a:extLst>
              </a:tr>
              <a:tr h="323850">
                <a:tc>
                  <a:txBody>
                    <a:bodyPr/>
                    <a:lstStyle/>
                    <a:p>
                      <a:pPr indent="215900" algn="ctr">
                        <a:lnSpc>
                          <a:spcPct val="150000"/>
                        </a:lnSpc>
                        <a:spcAft>
                          <a:spcPts val="0"/>
                        </a:spcAft>
                      </a:pPr>
                      <a:r>
                        <a:rPr lang="es-EC" sz="2000">
                          <a:effectLst/>
                        </a:rPr>
                        <a:t>5</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2000" dirty="0">
                          <a:effectLst/>
                        </a:rPr>
                        <a:t>Muñeca G</a:t>
                      </a:r>
                      <a:endParaRPr lang="es-EC"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2000" dirty="0">
                          <a:effectLst/>
                        </a:rPr>
                        <a:t>Entre las articulaciones 5 y 6</a:t>
                      </a:r>
                      <a:endParaRPr lang="es-EC"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634717"/>
                  </a:ext>
                </a:extLst>
              </a:tr>
              <a:tr h="323850">
                <a:tc>
                  <a:txBody>
                    <a:bodyPr/>
                    <a:lstStyle/>
                    <a:p>
                      <a:pPr indent="215900" algn="ctr">
                        <a:lnSpc>
                          <a:spcPct val="150000"/>
                        </a:lnSpc>
                        <a:spcAft>
                          <a:spcPts val="0"/>
                        </a:spcAft>
                      </a:pPr>
                      <a:r>
                        <a:rPr lang="es-EC" sz="2000" dirty="0">
                          <a:effectLst/>
                        </a:rPr>
                        <a:t>6</a:t>
                      </a:r>
                      <a:endParaRPr lang="es-EC"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2000">
                          <a:effectLst/>
                        </a:rPr>
                        <a:t>Efector</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2000" dirty="0">
                          <a:effectLst/>
                        </a:rPr>
                        <a:t>Efector</a:t>
                      </a:r>
                      <a:endParaRPr lang="es-EC"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0270573"/>
                  </a:ext>
                </a:extLst>
              </a:tr>
            </a:tbl>
          </a:graphicData>
        </a:graphic>
      </p:graphicFrame>
      <p:pic>
        <p:nvPicPr>
          <p:cNvPr id="6" name="Imagen 5">
            <a:extLst>
              <a:ext uri="{FF2B5EF4-FFF2-40B4-BE49-F238E27FC236}">
                <a16:creationId xmlns:a16="http://schemas.microsoft.com/office/drawing/2014/main" id="{3CCADAA0-DF6A-475D-A649-D33044514938}"/>
              </a:ext>
            </a:extLst>
          </p:cNvPr>
          <p:cNvPicPr/>
          <p:nvPr/>
        </p:nvPicPr>
        <p:blipFill rotWithShape="1">
          <a:blip r:embed="rId3">
            <a:extLst>
              <a:ext uri="{28A0092B-C50C-407E-A947-70E740481C1C}">
                <a14:useLocalDpi xmlns:a14="http://schemas.microsoft.com/office/drawing/2010/main" val="0"/>
              </a:ext>
            </a:extLst>
          </a:blip>
          <a:srcRect b="4914"/>
          <a:stretch/>
        </p:blipFill>
        <p:spPr bwMode="auto">
          <a:xfrm>
            <a:off x="6950710" y="410631"/>
            <a:ext cx="5888990" cy="5465477"/>
          </a:xfrm>
          <a:prstGeom prst="rect">
            <a:avLst/>
          </a:prstGeom>
          <a:noFill/>
          <a:ln>
            <a:noFill/>
          </a:ln>
          <a:extLst>
            <a:ext uri="{53640926-AAD7-44D8-BBD7-CCE9431645EC}">
              <a14:shadowObscured xmlns:a14="http://schemas.microsoft.com/office/drawing/2010/main"/>
            </a:ext>
          </a:extLst>
        </p:spPr>
      </p:pic>
      <p:graphicFrame>
        <p:nvGraphicFramePr>
          <p:cNvPr id="7" name="Tabla 6">
            <a:extLst>
              <a:ext uri="{FF2B5EF4-FFF2-40B4-BE49-F238E27FC236}">
                <a16:creationId xmlns:a16="http://schemas.microsoft.com/office/drawing/2014/main" id="{610EB118-2DED-426E-B513-5822EA8761C2}"/>
              </a:ext>
            </a:extLst>
          </p:cNvPr>
          <p:cNvGraphicFramePr>
            <a:graphicFrameLocks noGrp="1"/>
          </p:cNvGraphicFramePr>
          <p:nvPr>
            <p:extLst>
              <p:ext uri="{D42A27DB-BD31-4B8C-83A1-F6EECF244321}">
                <p14:modId xmlns:p14="http://schemas.microsoft.com/office/powerpoint/2010/main" val="1807740847"/>
              </p:ext>
            </p:extLst>
          </p:nvPr>
        </p:nvGraphicFramePr>
        <p:xfrm>
          <a:off x="889000" y="1568161"/>
          <a:ext cx="7521574" cy="3797875"/>
        </p:xfrm>
        <a:graphic>
          <a:graphicData uri="http://schemas.openxmlformats.org/drawingml/2006/table">
            <a:tbl>
              <a:tblPr firstRow="1" firstCol="1" bandRow="1">
                <a:tableStyleId>{2D5ABB26-0587-4C30-8999-92F81FD0307C}</a:tableStyleId>
              </a:tblPr>
              <a:tblGrid>
                <a:gridCol w="1589529">
                  <a:extLst>
                    <a:ext uri="{9D8B030D-6E8A-4147-A177-3AD203B41FA5}">
                      <a16:colId xmlns:a16="http://schemas.microsoft.com/office/drawing/2014/main" val="231626059"/>
                    </a:ext>
                  </a:extLst>
                </a:gridCol>
                <a:gridCol w="1787157">
                  <a:extLst>
                    <a:ext uri="{9D8B030D-6E8A-4147-A177-3AD203B41FA5}">
                      <a16:colId xmlns:a16="http://schemas.microsoft.com/office/drawing/2014/main" val="3075510624"/>
                    </a:ext>
                  </a:extLst>
                </a:gridCol>
                <a:gridCol w="1787157">
                  <a:extLst>
                    <a:ext uri="{9D8B030D-6E8A-4147-A177-3AD203B41FA5}">
                      <a16:colId xmlns:a16="http://schemas.microsoft.com/office/drawing/2014/main" val="1943607854"/>
                    </a:ext>
                  </a:extLst>
                </a:gridCol>
                <a:gridCol w="2357731">
                  <a:extLst>
                    <a:ext uri="{9D8B030D-6E8A-4147-A177-3AD203B41FA5}">
                      <a16:colId xmlns:a16="http://schemas.microsoft.com/office/drawing/2014/main" val="3871456550"/>
                    </a:ext>
                  </a:extLst>
                </a:gridCol>
              </a:tblGrid>
              <a:tr h="0">
                <a:tc rowSpan="2">
                  <a:txBody>
                    <a:bodyPr/>
                    <a:lstStyle/>
                    <a:p>
                      <a:pPr indent="215900" algn="ctr">
                        <a:lnSpc>
                          <a:spcPct val="150000"/>
                        </a:lnSpc>
                        <a:spcAft>
                          <a:spcPts val="0"/>
                        </a:spcAft>
                      </a:pPr>
                      <a:r>
                        <a:rPr lang="es-EC" sz="1800" b="1" dirty="0">
                          <a:effectLst/>
                        </a:rPr>
                        <a:t>ARTICULACIÓN</a:t>
                      </a:r>
                      <a:endParaRPr lang="es-EC"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indent="215900" algn="ctr">
                        <a:lnSpc>
                          <a:spcPct val="150000"/>
                        </a:lnSpc>
                        <a:spcAft>
                          <a:spcPts val="0"/>
                        </a:spcAft>
                      </a:pPr>
                      <a:r>
                        <a:rPr lang="es-EC" sz="1800" b="1" dirty="0">
                          <a:effectLst/>
                        </a:rPr>
                        <a:t>COMANDO GESTUAL</a:t>
                      </a:r>
                      <a:endParaRPr lang="es-EC"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rowSpan="2">
                  <a:txBody>
                    <a:bodyPr/>
                    <a:lstStyle/>
                    <a:p>
                      <a:pPr indent="215900" algn="ctr">
                        <a:lnSpc>
                          <a:spcPct val="150000"/>
                        </a:lnSpc>
                        <a:spcAft>
                          <a:spcPts val="0"/>
                        </a:spcAft>
                      </a:pPr>
                      <a:r>
                        <a:rPr lang="es-EC" sz="1800" b="1" dirty="0">
                          <a:effectLst/>
                        </a:rPr>
                        <a:t>RANGO DE MOVIMIENTO</a:t>
                      </a:r>
                      <a:endParaRPr lang="es-EC"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1108547"/>
                  </a:ext>
                </a:extLst>
              </a:tr>
              <a:tr h="0">
                <a:tc vMerge="1">
                  <a:txBody>
                    <a:bodyPr/>
                    <a:lstStyle/>
                    <a:p>
                      <a:endParaRPr lang="es-EC"/>
                    </a:p>
                  </a:txBody>
                  <a:tcPr/>
                </a:tc>
                <a:tc>
                  <a:txBody>
                    <a:bodyPr/>
                    <a:lstStyle/>
                    <a:p>
                      <a:pPr indent="215900" algn="ctr">
                        <a:lnSpc>
                          <a:spcPct val="150000"/>
                        </a:lnSpc>
                        <a:spcAft>
                          <a:spcPts val="0"/>
                        </a:spcAft>
                      </a:pPr>
                      <a:r>
                        <a:rPr lang="es-EC" sz="1800" b="1" dirty="0">
                          <a:effectLst/>
                        </a:rPr>
                        <a:t>SUBIR</a:t>
                      </a:r>
                      <a:endParaRPr lang="es-EC"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800" b="1" dirty="0">
                          <a:effectLst/>
                        </a:rPr>
                        <a:t>BAJAR</a:t>
                      </a:r>
                      <a:endParaRPr lang="es-EC"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2825105292"/>
                  </a:ext>
                </a:extLst>
              </a:tr>
              <a:tr h="0">
                <a:tc>
                  <a:txBody>
                    <a:bodyPr/>
                    <a:lstStyle/>
                    <a:p>
                      <a:pPr indent="215900" algn="ctr">
                        <a:lnSpc>
                          <a:spcPct val="150000"/>
                        </a:lnSpc>
                        <a:spcAft>
                          <a:spcPts val="0"/>
                        </a:spcAft>
                      </a:pPr>
                      <a:r>
                        <a:rPr lang="es-EC" sz="1800">
                          <a:effectLst/>
                        </a:rPr>
                        <a:t>Base</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800" i="1" dirty="0" err="1">
                          <a:effectLst/>
                        </a:rPr>
                        <a:t>Yaw</a:t>
                      </a:r>
                      <a:r>
                        <a:rPr lang="es-EC" sz="1800" i="1" dirty="0">
                          <a:effectLst/>
                        </a:rPr>
                        <a:t> +</a:t>
                      </a:r>
                      <a:endParaRPr lang="es-EC"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800" i="1">
                          <a:effectLst/>
                        </a:rPr>
                        <a:t>Yaw -</a:t>
                      </a:r>
                      <a:endParaRPr lang="es-EC" sz="18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800">
                          <a:effectLst/>
                        </a:rPr>
                        <a:t>70° – 110° </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6235"/>
                  </a:ext>
                </a:extLst>
              </a:tr>
              <a:tr h="0">
                <a:tc>
                  <a:txBody>
                    <a:bodyPr/>
                    <a:lstStyle/>
                    <a:p>
                      <a:pPr indent="215900" algn="ctr">
                        <a:lnSpc>
                          <a:spcPct val="150000"/>
                        </a:lnSpc>
                        <a:spcAft>
                          <a:spcPts val="0"/>
                        </a:spcAft>
                      </a:pPr>
                      <a:r>
                        <a:rPr lang="es-EC" sz="1800">
                          <a:effectLst/>
                        </a:rPr>
                        <a:t>Hombro</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800" i="1">
                          <a:effectLst/>
                        </a:rPr>
                        <a:t>Pitch +</a:t>
                      </a:r>
                      <a:endParaRPr lang="es-EC" sz="18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800" i="1" dirty="0">
                          <a:effectLst/>
                        </a:rPr>
                        <a:t>Pitch -</a:t>
                      </a:r>
                      <a:endParaRPr lang="es-EC"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800">
                          <a:effectLst/>
                        </a:rPr>
                        <a:t>50° - 110°</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2288510"/>
                  </a:ext>
                </a:extLst>
              </a:tr>
              <a:tr h="0">
                <a:tc>
                  <a:txBody>
                    <a:bodyPr/>
                    <a:lstStyle/>
                    <a:p>
                      <a:pPr indent="215900" algn="ctr">
                        <a:lnSpc>
                          <a:spcPct val="150000"/>
                        </a:lnSpc>
                        <a:spcAft>
                          <a:spcPts val="0"/>
                        </a:spcAft>
                      </a:pPr>
                      <a:r>
                        <a:rPr lang="es-EC" sz="1800">
                          <a:effectLst/>
                        </a:rPr>
                        <a:t>Codo</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800">
                          <a:effectLst/>
                        </a:rPr>
                        <a:t>Flexión de dedos</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800" dirty="0">
                          <a:effectLst/>
                        </a:rPr>
                        <a:t>Extensión de dedos</a:t>
                      </a:r>
                      <a:endParaRPr lang="es-EC"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800" dirty="0">
                          <a:effectLst/>
                        </a:rPr>
                        <a:t>10° - 110°</a:t>
                      </a:r>
                      <a:endParaRPr lang="es-EC"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2400339"/>
                  </a:ext>
                </a:extLst>
              </a:tr>
              <a:tr h="0">
                <a:tc>
                  <a:txBody>
                    <a:bodyPr/>
                    <a:lstStyle/>
                    <a:p>
                      <a:pPr indent="215900" algn="ctr">
                        <a:lnSpc>
                          <a:spcPct val="150000"/>
                        </a:lnSpc>
                        <a:spcAft>
                          <a:spcPts val="0"/>
                        </a:spcAft>
                      </a:pPr>
                      <a:r>
                        <a:rPr lang="es-EC" sz="1800">
                          <a:effectLst/>
                        </a:rPr>
                        <a:t>Muñeca V</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800">
                          <a:effectLst/>
                        </a:rPr>
                        <a:t>Flexión de muñeca</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800">
                          <a:effectLst/>
                        </a:rPr>
                        <a:t>Extensión de muñeca</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800">
                          <a:effectLst/>
                        </a:rPr>
                        <a:t>90° - 170°</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3699712"/>
                  </a:ext>
                </a:extLst>
              </a:tr>
              <a:tr h="0">
                <a:tc>
                  <a:txBody>
                    <a:bodyPr/>
                    <a:lstStyle/>
                    <a:p>
                      <a:pPr indent="215900" algn="ctr">
                        <a:lnSpc>
                          <a:spcPct val="150000"/>
                        </a:lnSpc>
                        <a:spcAft>
                          <a:spcPts val="0"/>
                        </a:spcAft>
                      </a:pPr>
                      <a:r>
                        <a:rPr lang="es-EC" sz="1800">
                          <a:effectLst/>
                        </a:rPr>
                        <a:t>Muñeca G</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800" i="1" dirty="0">
                          <a:effectLst/>
                        </a:rPr>
                        <a:t>Roll +</a:t>
                      </a:r>
                      <a:endParaRPr lang="es-EC"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800" i="1" dirty="0">
                          <a:effectLst/>
                        </a:rPr>
                        <a:t>Roll -</a:t>
                      </a:r>
                      <a:endParaRPr lang="es-EC"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800">
                          <a:effectLst/>
                        </a:rPr>
                        <a:t>2° - 90°</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0157272"/>
                  </a:ext>
                </a:extLst>
              </a:tr>
              <a:tr h="0">
                <a:tc>
                  <a:txBody>
                    <a:bodyPr/>
                    <a:lstStyle/>
                    <a:p>
                      <a:pPr indent="215900" algn="ctr">
                        <a:lnSpc>
                          <a:spcPct val="150000"/>
                        </a:lnSpc>
                        <a:spcAft>
                          <a:spcPts val="0"/>
                        </a:spcAft>
                      </a:pPr>
                      <a:r>
                        <a:rPr lang="es-EC" sz="1800">
                          <a:effectLst/>
                        </a:rPr>
                        <a:t>Efector</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indent="215900" algn="ctr">
                        <a:lnSpc>
                          <a:spcPct val="150000"/>
                        </a:lnSpc>
                        <a:spcAft>
                          <a:spcPts val="0"/>
                        </a:spcAft>
                      </a:pPr>
                      <a:r>
                        <a:rPr lang="es-EC" sz="1800" dirty="0" err="1">
                          <a:effectLst/>
                        </a:rPr>
                        <a:t>Double</a:t>
                      </a:r>
                      <a:r>
                        <a:rPr lang="es-EC" sz="1800" dirty="0">
                          <a:effectLst/>
                        </a:rPr>
                        <a:t> </a:t>
                      </a:r>
                      <a:r>
                        <a:rPr lang="es-EC" sz="1800" dirty="0" err="1">
                          <a:effectLst/>
                        </a:rPr>
                        <a:t>tap</a:t>
                      </a:r>
                      <a:endParaRPr lang="es-EC"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a:txBody>
                    <a:bodyPr/>
                    <a:lstStyle/>
                    <a:p>
                      <a:pPr indent="215900" algn="ctr">
                        <a:lnSpc>
                          <a:spcPct val="150000"/>
                        </a:lnSpc>
                        <a:spcAft>
                          <a:spcPts val="0"/>
                        </a:spcAft>
                      </a:pPr>
                      <a:r>
                        <a:rPr lang="es-EC" sz="1800" dirty="0">
                          <a:effectLst/>
                        </a:rPr>
                        <a:t>80° - 150° </a:t>
                      </a:r>
                      <a:endParaRPr lang="es-EC"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1142260"/>
                  </a:ext>
                </a:extLst>
              </a:tr>
            </a:tbl>
          </a:graphicData>
        </a:graphic>
      </p:graphicFrame>
      <p:graphicFrame>
        <p:nvGraphicFramePr>
          <p:cNvPr id="8" name="Diagrama 7"/>
          <p:cNvGraphicFramePr/>
          <p:nvPr>
            <p:extLst>
              <p:ext uri="{D42A27DB-BD31-4B8C-83A1-F6EECF244321}">
                <p14:modId xmlns:p14="http://schemas.microsoft.com/office/powerpoint/2010/main" val="566784146"/>
              </p:ext>
            </p:extLst>
          </p:nvPr>
        </p:nvGraphicFramePr>
        <p:xfrm>
          <a:off x="-12328" y="6156960"/>
          <a:ext cx="12274437" cy="7040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4476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761150"/>
            <a:ext cx="9905998" cy="747486"/>
          </a:xfrm>
        </p:spPr>
        <p:txBody>
          <a:bodyPr/>
          <a:lstStyle/>
          <a:p>
            <a:r>
              <a:rPr lang="es-EC" dirty="0"/>
              <a:t>manipulador</a:t>
            </a:r>
          </a:p>
        </p:txBody>
      </p:sp>
      <p:pic>
        <p:nvPicPr>
          <p:cNvPr id="22" name="Marcador de contenido 21">
            <a:extLst>
              <a:ext uri="{FF2B5EF4-FFF2-40B4-BE49-F238E27FC236}">
                <a16:creationId xmlns:a16="http://schemas.microsoft.com/office/drawing/2014/main" id="{51A9B55A-F732-42F8-B0AF-906E6E0BEC3F}"/>
              </a:ext>
            </a:extLst>
          </p:cNvPr>
          <p:cNvPicPr>
            <a:picLocks noGrp="1"/>
          </p:cNvPicPr>
          <p:nvPr>
            <p:ph idx="1"/>
          </p:nvPr>
        </p:nvPicPr>
        <p:blipFill rotWithShape="1">
          <a:blip r:embed="rId3">
            <a:extLst>
              <a:ext uri="{28A0092B-C50C-407E-A947-70E740481C1C}">
                <a14:useLocalDpi xmlns:a14="http://schemas.microsoft.com/office/drawing/2010/main" val="0"/>
              </a:ext>
            </a:extLst>
          </a:blip>
          <a:srcRect l="16366" t="17945" r="33483" b="40894"/>
          <a:stretch/>
        </p:blipFill>
        <p:spPr bwMode="auto">
          <a:xfrm>
            <a:off x="1141412" y="1779440"/>
            <a:ext cx="4375756" cy="3253864"/>
          </a:xfrm>
          <a:prstGeom prst="rect">
            <a:avLst/>
          </a:prstGeom>
          <a:noFill/>
          <a:ln>
            <a:noFill/>
          </a:ln>
          <a:extLst>
            <a:ext uri="{53640926-AAD7-44D8-BBD7-CCE9431645EC}">
              <a14:shadowObscured xmlns:a14="http://schemas.microsoft.com/office/drawing/2010/main"/>
            </a:ext>
          </a:extLst>
        </p:spPr>
      </p:pic>
      <p:pic>
        <p:nvPicPr>
          <p:cNvPr id="23" name="Imagen 22">
            <a:extLst>
              <a:ext uri="{FF2B5EF4-FFF2-40B4-BE49-F238E27FC236}">
                <a16:creationId xmlns:a16="http://schemas.microsoft.com/office/drawing/2014/main" id="{34A9AD00-BA57-487A-8D79-1A93FB6A0F28}"/>
              </a:ext>
            </a:extLst>
          </p:cNvPr>
          <p:cNvPicPr/>
          <p:nvPr/>
        </p:nvPicPr>
        <p:blipFill rotWithShape="1">
          <a:blip r:embed="rId4" cstate="print">
            <a:extLst>
              <a:ext uri="{28A0092B-C50C-407E-A947-70E740481C1C}">
                <a14:useLocalDpi xmlns:a14="http://schemas.microsoft.com/office/drawing/2010/main" val="0"/>
              </a:ext>
            </a:extLst>
          </a:blip>
          <a:srcRect l="19455" t="-2646" r="42427" b="20607"/>
          <a:stretch/>
        </p:blipFill>
        <p:spPr bwMode="auto">
          <a:xfrm>
            <a:off x="4926330" y="-15241"/>
            <a:ext cx="3360420" cy="6400801"/>
          </a:xfrm>
          <a:prstGeom prst="rect">
            <a:avLst/>
          </a:prstGeom>
          <a:noFill/>
          <a:ln>
            <a:noFill/>
          </a:ln>
          <a:extLst>
            <a:ext uri="{53640926-AAD7-44D8-BBD7-CCE9431645EC}">
              <a14:shadowObscured xmlns:a14="http://schemas.microsoft.com/office/drawing/2010/main"/>
            </a:ext>
          </a:extLst>
        </p:spPr>
      </p:pic>
      <p:pic>
        <p:nvPicPr>
          <p:cNvPr id="24" name="Imagen 23">
            <a:extLst>
              <a:ext uri="{FF2B5EF4-FFF2-40B4-BE49-F238E27FC236}">
                <a16:creationId xmlns:a16="http://schemas.microsoft.com/office/drawing/2014/main" id="{3C3F65D2-5133-44FC-B944-16139DC8A072}"/>
              </a:ext>
            </a:extLst>
          </p:cNvPr>
          <p:cNvPicPr/>
          <p:nvPr/>
        </p:nvPicPr>
        <p:blipFill rotWithShape="1">
          <a:blip r:embed="rId5" cstate="print">
            <a:extLst>
              <a:ext uri="{28A0092B-C50C-407E-A947-70E740481C1C}">
                <a14:useLocalDpi xmlns:a14="http://schemas.microsoft.com/office/drawing/2010/main" val="0"/>
              </a:ext>
            </a:extLst>
          </a:blip>
          <a:srcRect l="34736" r="18796" b="27419"/>
          <a:stretch/>
        </p:blipFill>
        <p:spPr bwMode="auto">
          <a:xfrm>
            <a:off x="7943852" y="1010807"/>
            <a:ext cx="3847147" cy="4750502"/>
          </a:xfrm>
          <a:prstGeom prst="rect">
            <a:avLst/>
          </a:prstGeom>
          <a:noFill/>
          <a:ln>
            <a:noFill/>
          </a:ln>
          <a:extLst>
            <a:ext uri="{53640926-AAD7-44D8-BBD7-CCE9431645EC}">
              <a14:shadowObscured xmlns:a14="http://schemas.microsoft.com/office/drawing/2010/main"/>
            </a:ext>
          </a:extLst>
        </p:spPr>
      </p:pic>
      <p:graphicFrame>
        <p:nvGraphicFramePr>
          <p:cNvPr id="7" name="Diagrama 6"/>
          <p:cNvGraphicFramePr/>
          <p:nvPr>
            <p:extLst>
              <p:ext uri="{D42A27DB-BD31-4B8C-83A1-F6EECF244321}">
                <p14:modId xmlns:p14="http://schemas.microsoft.com/office/powerpoint/2010/main" val="566784146"/>
              </p:ext>
            </p:extLst>
          </p:nvPr>
        </p:nvGraphicFramePr>
        <p:xfrm>
          <a:off x="-12328" y="6156960"/>
          <a:ext cx="12274437" cy="70407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733406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2373" y="151550"/>
            <a:ext cx="9905998" cy="747486"/>
          </a:xfrm>
        </p:spPr>
        <p:txBody>
          <a:bodyPr/>
          <a:lstStyle/>
          <a:p>
            <a:r>
              <a:rPr lang="es-EC" dirty="0"/>
              <a:t>Sensado químico</a:t>
            </a:r>
          </a:p>
        </p:txBody>
      </p:sp>
      <p:pic>
        <p:nvPicPr>
          <p:cNvPr id="6" name="Marcador de contenido 5">
            <a:extLst>
              <a:ext uri="{FF2B5EF4-FFF2-40B4-BE49-F238E27FC236}">
                <a16:creationId xmlns:a16="http://schemas.microsoft.com/office/drawing/2014/main" id="{00CE0410-AF59-4542-8EB4-9AFAFDF4A0EE}"/>
              </a:ext>
            </a:extLst>
          </p:cNvPr>
          <p:cNvPicPr>
            <a:picLocks noGrp="1"/>
          </p:cNvPicPr>
          <p:nvPr>
            <p:ph idx="1"/>
          </p:nvPr>
        </p:nvPicPr>
        <p:blipFill>
          <a:blip r:embed="rId3">
            <a:extLst>
              <a:ext uri="{28A0092B-C50C-407E-A947-70E740481C1C}">
                <a14:useLocalDpi xmlns:a14="http://schemas.microsoft.com/office/drawing/2010/main" val="0"/>
              </a:ext>
            </a:extLst>
          </a:blip>
          <a:srcRect t="11542" r="16006" b="13451"/>
          <a:stretch>
            <a:fillRect/>
          </a:stretch>
        </p:blipFill>
        <p:spPr bwMode="auto">
          <a:xfrm>
            <a:off x="874050" y="704850"/>
            <a:ext cx="5721060" cy="5257800"/>
          </a:xfrm>
          <a:prstGeom prst="rect">
            <a:avLst/>
          </a:prstGeom>
          <a:noFill/>
          <a:ln>
            <a:noFill/>
          </a:ln>
        </p:spPr>
      </p:pic>
      <p:pic>
        <p:nvPicPr>
          <p:cNvPr id="8" name="Imagen 7">
            <a:extLst>
              <a:ext uri="{FF2B5EF4-FFF2-40B4-BE49-F238E27FC236}">
                <a16:creationId xmlns:a16="http://schemas.microsoft.com/office/drawing/2014/main" id="{F2D38B39-2E86-416F-8776-881CBE7A3DD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1420" y="549944"/>
            <a:ext cx="3776953" cy="5257800"/>
          </a:xfrm>
          <a:prstGeom prst="rect">
            <a:avLst/>
          </a:prstGeom>
          <a:noFill/>
          <a:ln>
            <a:noFill/>
          </a:ln>
        </p:spPr>
      </p:pic>
      <p:graphicFrame>
        <p:nvGraphicFramePr>
          <p:cNvPr id="7" name="Diagrama 6"/>
          <p:cNvGraphicFramePr/>
          <p:nvPr>
            <p:extLst>
              <p:ext uri="{D42A27DB-BD31-4B8C-83A1-F6EECF244321}">
                <p14:modId xmlns:p14="http://schemas.microsoft.com/office/powerpoint/2010/main" val="566784146"/>
              </p:ext>
            </p:extLst>
          </p:nvPr>
        </p:nvGraphicFramePr>
        <p:xfrm>
          <a:off x="-12328" y="6156960"/>
          <a:ext cx="12274437" cy="7040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Imagen 8">
            <a:extLst>
              <a:ext uri="{FF2B5EF4-FFF2-40B4-BE49-F238E27FC236}">
                <a16:creationId xmlns:a16="http://schemas.microsoft.com/office/drawing/2014/main" id="{060F618B-89DD-45CB-AD41-897D266EA684}"/>
              </a:ext>
            </a:extLst>
          </p:cNvPr>
          <p:cNvPicPr/>
          <p:nvPr/>
        </p:nvPicPr>
        <p:blipFill rotWithShape="1">
          <a:blip r:embed="rId10" cstate="print">
            <a:extLst>
              <a:ext uri="{28A0092B-C50C-407E-A947-70E740481C1C}">
                <a14:useLocalDpi xmlns:a14="http://schemas.microsoft.com/office/drawing/2010/main" val="0"/>
              </a:ext>
            </a:extLst>
          </a:blip>
          <a:srcRect t="4407" r="14234" b="4235"/>
          <a:stretch/>
        </p:blipFill>
        <p:spPr bwMode="auto">
          <a:xfrm>
            <a:off x="7873681" y="393700"/>
            <a:ext cx="2959419" cy="5568950"/>
          </a:xfrm>
          <a:prstGeom prst="rect">
            <a:avLst/>
          </a:prstGeom>
          <a:noFill/>
          <a:ln>
            <a:noFill/>
          </a:ln>
        </p:spPr>
      </p:pic>
    </p:spTree>
    <p:extLst>
      <p:ext uri="{BB962C8B-B14F-4D97-AF65-F5344CB8AC3E}">
        <p14:creationId xmlns:p14="http://schemas.microsoft.com/office/powerpoint/2010/main" val="95974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6653" y="75350"/>
            <a:ext cx="9905998" cy="747486"/>
          </a:xfrm>
        </p:spPr>
        <p:txBody>
          <a:bodyPr/>
          <a:lstStyle/>
          <a:p>
            <a:r>
              <a:rPr lang="es-EC" dirty="0"/>
              <a:t>Sensado químico</a:t>
            </a:r>
          </a:p>
        </p:txBody>
      </p:sp>
      <p:graphicFrame>
        <p:nvGraphicFramePr>
          <p:cNvPr id="3" name="Marcador de contenido 2">
            <a:extLst>
              <a:ext uri="{FF2B5EF4-FFF2-40B4-BE49-F238E27FC236}">
                <a16:creationId xmlns:a16="http://schemas.microsoft.com/office/drawing/2014/main" id="{6E59A84F-AF58-4507-A938-4DB75BD7FB7A}"/>
              </a:ext>
            </a:extLst>
          </p:cNvPr>
          <p:cNvGraphicFramePr>
            <a:graphicFrameLocks noGrp="1"/>
          </p:cNvGraphicFramePr>
          <p:nvPr>
            <p:ph idx="1"/>
            <p:extLst>
              <p:ext uri="{D42A27DB-BD31-4B8C-83A1-F6EECF244321}">
                <p14:modId xmlns:p14="http://schemas.microsoft.com/office/powerpoint/2010/main" val="70121704"/>
              </p:ext>
            </p:extLst>
          </p:nvPr>
        </p:nvGraphicFramePr>
        <p:xfrm>
          <a:off x="1383662" y="658643"/>
          <a:ext cx="5375277" cy="5242182"/>
        </p:xfrm>
        <a:graphic>
          <a:graphicData uri="http://schemas.openxmlformats.org/drawingml/2006/table">
            <a:tbl>
              <a:tblPr firstRow="1" firstCol="1" bandRow="1">
                <a:tableStyleId>{2D5ABB26-0587-4C30-8999-92F81FD0307C}</a:tableStyleId>
              </a:tblPr>
              <a:tblGrid>
                <a:gridCol w="1660528">
                  <a:extLst>
                    <a:ext uri="{9D8B030D-6E8A-4147-A177-3AD203B41FA5}">
                      <a16:colId xmlns:a16="http://schemas.microsoft.com/office/drawing/2014/main" val="1017305547"/>
                    </a:ext>
                  </a:extLst>
                </a:gridCol>
                <a:gridCol w="3714749">
                  <a:extLst>
                    <a:ext uri="{9D8B030D-6E8A-4147-A177-3AD203B41FA5}">
                      <a16:colId xmlns:a16="http://schemas.microsoft.com/office/drawing/2014/main" val="1517625901"/>
                    </a:ext>
                  </a:extLst>
                </a:gridCol>
              </a:tblGrid>
              <a:tr h="0">
                <a:tc>
                  <a:txBody>
                    <a:bodyPr/>
                    <a:lstStyle/>
                    <a:p>
                      <a:pPr indent="215900" algn="ctr">
                        <a:lnSpc>
                          <a:spcPct val="115000"/>
                        </a:lnSpc>
                        <a:spcAft>
                          <a:spcPts val="0"/>
                        </a:spcAft>
                      </a:pPr>
                      <a:r>
                        <a:rPr lang="es-EC" sz="2200" b="1" dirty="0">
                          <a:effectLst/>
                        </a:rPr>
                        <a:t>SENSOR</a:t>
                      </a:r>
                      <a:endParaRPr lang="es-EC" sz="22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15000"/>
                        </a:lnSpc>
                        <a:spcAft>
                          <a:spcPts val="0"/>
                        </a:spcAft>
                      </a:pPr>
                      <a:r>
                        <a:rPr lang="es-EC" sz="2200" b="1" dirty="0">
                          <a:effectLst/>
                        </a:rPr>
                        <a:t>SUSTANCIAS QUE IDENTIFICA</a:t>
                      </a:r>
                      <a:endParaRPr lang="es-EC" sz="22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0377105"/>
                  </a:ext>
                </a:extLst>
              </a:tr>
              <a:tr h="0">
                <a:tc>
                  <a:txBody>
                    <a:bodyPr/>
                    <a:lstStyle/>
                    <a:p>
                      <a:pPr indent="215900" algn="ctr">
                        <a:lnSpc>
                          <a:spcPct val="115000"/>
                        </a:lnSpc>
                        <a:spcAft>
                          <a:spcPts val="0"/>
                        </a:spcAft>
                      </a:pPr>
                      <a:r>
                        <a:rPr lang="es-EC" sz="2200">
                          <a:effectLst/>
                        </a:rPr>
                        <a:t>TGS 2600</a:t>
                      </a:r>
                      <a:endParaRPr lang="es-EC" sz="2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15000"/>
                        </a:lnSpc>
                        <a:spcAft>
                          <a:spcPts val="0"/>
                        </a:spcAft>
                      </a:pPr>
                      <a:r>
                        <a:rPr lang="es-EC" sz="2200" dirty="0">
                          <a:effectLst/>
                        </a:rPr>
                        <a:t>Metano, monóxido de carbono, butano, etanol e hidrógeno.</a:t>
                      </a:r>
                      <a:endParaRPr lang="es-EC" sz="2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8413239"/>
                  </a:ext>
                </a:extLst>
              </a:tr>
              <a:tr h="0">
                <a:tc>
                  <a:txBody>
                    <a:bodyPr/>
                    <a:lstStyle/>
                    <a:p>
                      <a:pPr indent="215900" algn="ctr">
                        <a:lnSpc>
                          <a:spcPct val="115000"/>
                        </a:lnSpc>
                        <a:spcAft>
                          <a:spcPts val="0"/>
                        </a:spcAft>
                      </a:pPr>
                      <a:r>
                        <a:rPr lang="es-EC" sz="2200">
                          <a:effectLst/>
                        </a:rPr>
                        <a:t>TGS 2602</a:t>
                      </a:r>
                      <a:endParaRPr lang="es-EC" sz="2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15000"/>
                        </a:lnSpc>
                        <a:spcAft>
                          <a:spcPts val="0"/>
                        </a:spcAft>
                      </a:pPr>
                      <a:r>
                        <a:rPr lang="es-EC" sz="2200">
                          <a:effectLst/>
                        </a:rPr>
                        <a:t>Hidrógeno, amoniaco, etanol y tolueno.</a:t>
                      </a:r>
                      <a:endParaRPr lang="es-EC" sz="2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1962351"/>
                  </a:ext>
                </a:extLst>
              </a:tr>
              <a:tr h="0">
                <a:tc>
                  <a:txBody>
                    <a:bodyPr/>
                    <a:lstStyle/>
                    <a:p>
                      <a:pPr indent="215900" algn="ctr">
                        <a:lnSpc>
                          <a:spcPct val="115000"/>
                        </a:lnSpc>
                        <a:spcAft>
                          <a:spcPts val="0"/>
                        </a:spcAft>
                      </a:pPr>
                      <a:r>
                        <a:rPr lang="es-EC" sz="2200">
                          <a:effectLst/>
                        </a:rPr>
                        <a:t>TGS 2610</a:t>
                      </a:r>
                      <a:endParaRPr lang="es-EC" sz="2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15000"/>
                        </a:lnSpc>
                        <a:spcAft>
                          <a:spcPts val="0"/>
                        </a:spcAft>
                      </a:pPr>
                      <a:r>
                        <a:rPr lang="es-EC" sz="2200">
                          <a:effectLst/>
                        </a:rPr>
                        <a:t>Etanol, hidrógeno, metano, propano.</a:t>
                      </a:r>
                      <a:endParaRPr lang="es-EC" sz="2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3473195"/>
                  </a:ext>
                </a:extLst>
              </a:tr>
              <a:tr h="0">
                <a:tc>
                  <a:txBody>
                    <a:bodyPr/>
                    <a:lstStyle/>
                    <a:p>
                      <a:pPr indent="215900" algn="ctr">
                        <a:lnSpc>
                          <a:spcPct val="115000"/>
                        </a:lnSpc>
                        <a:spcAft>
                          <a:spcPts val="0"/>
                        </a:spcAft>
                      </a:pPr>
                      <a:r>
                        <a:rPr lang="es-EC" sz="2200">
                          <a:effectLst/>
                        </a:rPr>
                        <a:t>TGS 822</a:t>
                      </a:r>
                      <a:endParaRPr lang="es-EC" sz="2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15000"/>
                        </a:lnSpc>
                        <a:spcAft>
                          <a:spcPts val="0"/>
                        </a:spcAft>
                      </a:pPr>
                      <a:r>
                        <a:rPr lang="es-EC" sz="2200" dirty="0">
                          <a:effectLst/>
                        </a:rPr>
                        <a:t>Metano, monóxido de carbono, </a:t>
                      </a:r>
                      <a:r>
                        <a:rPr lang="es-EC" sz="2200" dirty="0" err="1">
                          <a:effectLst/>
                        </a:rPr>
                        <a:t>iso</a:t>
                      </a:r>
                      <a:r>
                        <a:rPr lang="es-EC" sz="2200" dirty="0">
                          <a:effectLst/>
                        </a:rPr>
                        <a:t>-butano, benceno, etanol y acetona.</a:t>
                      </a:r>
                      <a:endParaRPr lang="es-EC" sz="2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6557653"/>
                  </a:ext>
                </a:extLst>
              </a:tr>
              <a:tr h="0">
                <a:tc>
                  <a:txBody>
                    <a:bodyPr/>
                    <a:lstStyle/>
                    <a:p>
                      <a:pPr indent="215900" algn="ctr">
                        <a:lnSpc>
                          <a:spcPct val="115000"/>
                        </a:lnSpc>
                        <a:spcAft>
                          <a:spcPts val="0"/>
                        </a:spcAft>
                      </a:pPr>
                      <a:r>
                        <a:rPr lang="es-EC" sz="2200">
                          <a:effectLst/>
                        </a:rPr>
                        <a:t>TGS 826</a:t>
                      </a:r>
                      <a:endParaRPr lang="es-EC" sz="2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15000"/>
                        </a:lnSpc>
                        <a:spcAft>
                          <a:spcPts val="0"/>
                        </a:spcAft>
                      </a:pPr>
                      <a:r>
                        <a:rPr lang="es-EC" sz="2200" dirty="0" err="1">
                          <a:effectLst/>
                        </a:rPr>
                        <a:t>Iso</a:t>
                      </a:r>
                      <a:r>
                        <a:rPr lang="es-EC" sz="2200" dirty="0">
                          <a:effectLst/>
                        </a:rPr>
                        <a:t>-butano, hidrógeno, amoniaco y etanol.</a:t>
                      </a:r>
                      <a:endParaRPr lang="es-EC" sz="2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4575661"/>
                  </a:ext>
                </a:extLst>
              </a:tr>
            </a:tbl>
          </a:graphicData>
        </a:graphic>
      </p:graphicFrame>
      <p:pic>
        <p:nvPicPr>
          <p:cNvPr id="12" name="Imagen 11">
            <a:extLst>
              <a:ext uri="{FF2B5EF4-FFF2-40B4-BE49-F238E27FC236}">
                <a16:creationId xmlns:a16="http://schemas.microsoft.com/office/drawing/2014/main" id="{86DA527C-4805-4165-882F-9F3AC66AE075}"/>
              </a:ext>
            </a:extLst>
          </p:cNvPr>
          <p:cNvPicPr>
            <a:picLocks noChangeAspect="1"/>
          </p:cNvPicPr>
          <p:nvPr/>
        </p:nvPicPr>
        <p:blipFill rotWithShape="1">
          <a:blip r:embed="rId3">
            <a:extLst>
              <a:ext uri="{28A0092B-C50C-407E-A947-70E740481C1C}">
                <a14:useLocalDpi xmlns:a14="http://schemas.microsoft.com/office/drawing/2010/main" val="0"/>
              </a:ext>
            </a:extLst>
          </a:blip>
          <a:srcRect l="30023" t="32260" r="38346" b="33908"/>
          <a:stretch/>
        </p:blipFill>
        <p:spPr>
          <a:xfrm>
            <a:off x="6841431" y="-78233"/>
            <a:ext cx="4464147" cy="3357969"/>
          </a:xfrm>
          <a:prstGeom prst="rect">
            <a:avLst/>
          </a:prstGeom>
        </p:spPr>
      </p:pic>
      <p:pic>
        <p:nvPicPr>
          <p:cNvPr id="14" name="Imagen 13">
            <a:extLst>
              <a:ext uri="{FF2B5EF4-FFF2-40B4-BE49-F238E27FC236}">
                <a16:creationId xmlns:a16="http://schemas.microsoft.com/office/drawing/2014/main" id="{CA792CA6-CF87-45D5-96A2-2D9BD544E212}"/>
              </a:ext>
            </a:extLst>
          </p:cNvPr>
          <p:cNvPicPr>
            <a:picLocks noChangeAspect="1"/>
          </p:cNvPicPr>
          <p:nvPr/>
        </p:nvPicPr>
        <p:blipFill rotWithShape="1">
          <a:blip r:embed="rId4">
            <a:extLst>
              <a:ext uri="{28A0092B-C50C-407E-A947-70E740481C1C}">
                <a14:useLocalDpi xmlns:a14="http://schemas.microsoft.com/office/drawing/2010/main" val="0"/>
              </a:ext>
            </a:extLst>
          </a:blip>
          <a:srcRect l="30220" t="31019" r="33032" b="35793"/>
          <a:stretch/>
        </p:blipFill>
        <p:spPr>
          <a:xfrm>
            <a:off x="6917631" y="2909540"/>
            <a:ext cx="4738939" cy="3009899"/>
          </a:xfrm>
          <a:prstGeom prst="rect">
            <a:avLst/>
          </a:prstGeom>
        </p:spPr>
      </p:pic>
      <p:graphicFrame>
        <p:nvGraphicFramePr>
          <p:cNvPr id="7" name="Diagrama 6"/>
          <p:cNvGraphicFramePr/>
          <p:nvPr>
            <p:extLst>
              <p:ext uri="{D42A27DB-BD31-4B8C-83A1-F6EECF244321}">
                <p14:modId xmlns:p14="http://schemas.microsoft.com/office/powerpoint/2010/main" val="566784146"/>
              </p:ext>
            </p:extLst>
          </p:nvPr>
        </p:nvGraphicFramePr>
        <p:xfrm>
          <a:off x="-12328" y="6156960"/>
          <a:ext cx="12274437" cy="7040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45184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197270"/>
            <a:ext cx="9905998" cy="747486"/>
          </a:xfrm>
        </p:spPr>
        <p:txBody>
          <a:bodyPr/>
          <a:lstStyle/>
          <a:p>
            <a:r>
              <a:rPr lang="es-EC" dirty="0"/>
              <a:t>Sistemas auxiliares</a:t>
            </a:r>
          </a:p>
        </p:txBody>
      </p:sp>
      <p:sp>
        <p:nvSpPr>
          <p:cNvPr id="5" name="Marcador de contenido 4">
            <a:extLst>
              <a:ext uri="{FF2B5EF4-FFF2-40B4-BE49-F238E27FC236}">
                <a16:creationId xmlns:a16="http://schemas.microsoft.com/office/drawing/2014/main" id="{7529CD8A-00AC-4FCF-8426-0F214A98E2ED}"/>
              </a:ext>
            </a:extLst>
          </p:cNvPr>
          <p:cNvSpPr>
            <a:spLocks noGrp="1"/>
          </p:cNvSpPr>
          <p:nvPr>
            <p:ph idx="1"/>
          </p:nvPr>
        </p:nvSpPr>
        <p:spPr>
          <a:xfrm>
            <a:off x="6223644" y="944756"/>
            <a:ext cx="4765119" cy="4941592"/>
          </a:xfrm>
        </p:spPr>
        <p:txBody>
          <a:bodyPr>
            <a:normAutofit/>
          </a:bodyPr>
          <a:lstStyle/>
          <a:p>
            <a:r>
              <a:rPr lang="es-EC" dirty="0"/>
              <a:t>Visión </a:t>
            </a:r>
          </a:p>
          <a:p>
            <a:pPr marL="0" indent="0">
              <a:buNone/>
            </a:pPr>
            <a:r>
              <a:rPr lang="es-EC" dirty="0"/>
              <a:t>	Visualizar el entorno por el que se desplaza el robot móvil</a:t>
            </a:r>
          </a:p>
          <a:p>
            <a:pPr marL="0" indent="0">
              <a:buNone/>
            </a:pPr>
            <a:endParaRPr lang="es-EC" dirty="0"/>
          </a:p>
          <a:p>
            <a:pPr marL="0" indent="0">
              <a:buNone/>
            </a:pPr>
            <a:endParaRPr lang="es-EC" dirty="0"/>
          </a:p>
          <a:p>
            <a:pPr marL="0" indent="0">
              <a:buNone/>
            </a:pPr>
            <a:endParaRPr lang="es-EC" dirty="0"/>
          </a:p>
        </p:txBody>
      </p:sp>
      <p:sp>
        <p:nvSpPr>
          <p:cNvPr id="8" name="Marcador de contenido 4">
            <a:extLst>
              <a:ext uri="{FF2B5EF4-FFF2-40B4-BE49-F238E27FC236}">
                <a16:creationId xmlns:a16="http://schemas.microsoft.com/office/drawing/2014/main" id="{7529CD8A-00AC-4FCF-8426-0F214A98E2ED}"/>
              </a:ext>
            </a:extLst>
          </p:cNvPr>
          <p:cNvSpPr txBox="1">
            <a:spLocks/>
          </p:cNvSpPr>
          <p:nvPr/>
        </p:nvSpPr>
        <p:spPr>
          <a:xfrm>
            <a:off x="1399878" y="944756"/>
            <a:ext cx="4765119" cy="494159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s-EC" dirty="0"/>
              <a:t>Detección de Metales</a:t>
            </a:r>
          </a:p>
          <a:p>
            <a:pPr marL="0" indent="0">
              <a:buFont typeface="Arial" panose="020B0604020202020204" pitchFamily="34" charset="0"/>
              <a:buNone/>
            </a:pPr>
            <a:r>
              <a:rPr lang="es-EC" dirty="0"/>
              <a:t>	Determinar la presencia de metales al momento de realizar el sensado</a:t>
            </a:r>
          </a:p>
          <a:p>
            <a:pPr marL="0" indent="0">
              <a:buFont typeface="Arial" panose="020B0604020202020204" pitchFamily="34" charset="0"/>
              <a:buNone/>
            </a:pPr>
            <a:endParaRPr lang="es-EC" dirty="0"/>
          </a:p>
          <a:p>
            <a:pPr marL="0" indent="0">
              <a:buFont typeface="Arial" panose="020B0604020202020204" pitchFamily="34" charset="0"/>
              <a:buNone/>
            </a:pPr>
            <a:endParaRPr lang="es-EC" dirty="0"/>
          </a:p>
          <a:p>
            <a:pPr marL="0" indent="0">
              <a:buFont typeface="Arial" panose="020B0604020202020204" pitchFamily="34" charset="0"/>
              <a:buNone/>
            </a:pPr>
            <a:endParaRPr lang="es-EC" dirty="0"/>
          </a:p>
        </p:txBody>
      </p:sp>
      <p:pic>
        <p:nvPicPr>
          <p:cNvPr id="1028" name="Picture 4" descr="Resultado de imagen para samsung s4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1787" y="2469388"/>
            <a:ext cx="1888832" cy="364361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3656" y="2846586"/>
            <a:ext cx="5091804" cy="3039762"/>
          </a:xfrm>
          <a:prstGeom prst="rect">
            <a:avLst/>
          </a:prstGeom>
        </p:spPr>
      </p:pic>
      <p:graphicFrame>
        <p:nvGraphicFramePr>
          <p:cNvPr id="9" name="Diagrama 8"/>
          <p:cNvGraphicFramePr/>
          <p:nvPr>
            <p:extLst>
              <p:ext uri="{D42A27DB-BD31-4B8C-83A1-F6EECF244321}">
                <p14:modId xmlns:p14="http://schemas.microsoft.com/office/powerpoint/2010/main" val="566784146"/>
              </p:ext>
            </p:extLst>
          </p:nvPr>
        </p:nvGraphicFramePr>
        <p:xfrm>
          <a:off x="-12328" y="6156960"/>
          <a:ext cx="12274437" cy="7040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96924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04000" y="-184800"/>
            <a:ext cx="9905998" cy="747486"/>
          </a:xfrm>
        </p:spPr>
        <p:txBody>
          <a:bodyPr>
            <a:normAutofit/>
          </a:bodyPr>
          <a:lstStyle/>
          <a:p>
            <a:r>
              <a:rPr lang="es-EC" sz="3200" dirty="0"/>
              <a:t>Integración de hardware</a:t>
            </a:r>
          </a:p>
        </p:txBody>
      </p:sp>
      <p:pic>
        <p:nvPicPr>
          <p:cNvPr id="14" name="Marcador de contenido 13">
            <a:extLst>
              <a:ext uri="{FF2B5EF4-FFF2-40B4-BE49-F238E27FC236}">
                <a16:creationId xmlns:a16="http://schemas.microsoft.com/office/drawing/2014/main" id="{DF826EAE-CF63-468B-A4FF-63C88BBBD45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84825" y="10886"/>
            <a:ext cx="9193414" cy="6060171"/>
          </a:xfrm>
        </p:spPr>
      </p:pic>
      <p:graphicFrame>
        <p:nvGraphicFramePr>
          <p:cNvPr id="5" name="Diagrama 4"/>
          <p:cNvGraphicFramePr/>
          <p:nvPr>
            <p:extLst>
              <p:ext uri="{D42A27DB-BD31-4B8C-83A1-F6EECF244321}">
                <p14:modId xmlns:p14="http://schemas.microsoft.com/office/powerpoint/2010/main" val="566784146"/>
              </p:ext>
            </p:extLst>
          </p:nvPr>
        </p:nvGraphicFramePr>
        <p:xfrm>
          <a:off x="-12328" y="6156960"/>
          <a:ext cx="12274437" cy="7040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8ACC018F-5077-43D4-9D70-29B2563FA92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213761" y="2592097"/>
            <a:ext cx="1193282" cy="1299351"/>
          </a:xfrm>
          <a:prstGeom prst="rect">
            <a:avLst/>
          </a:prstGeom>
        </p:spPr>
      </p:pic>
      <p:sp>
        <p:nvSpPr>
          <p:cNvPr id="6" name="Rectángulo 5">
            <a:extLst>
              <a:ext uri="{FF2B5EF4-FFF2-40B4-BE49-F238E27FC236}">
                <a16:creationId xmlns:a16="http://schemas.microsoft.com/office/drawing/2014/main" id="{2B6E327A-C733-4CC3-AE19-0EB06F62DD20}"/>
              </a:ext>
            </a:extLst>
          </p:cNvPr>
          <p:cNvSpPr/>
          <p:nvPr/>
        </p:nvSpPr>
        <p:spPr>
          <a:xfrm>
            <a:off x="889000" y="2373086"/>
            <a:ext cx="2095500" cy="165100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uadroTexto 6">
            <a:extLst>
              <a:ext uri="{FF2B5EF4-FFF2-40B4-BE49-F238E27FC236}">
                <a16:creationId xmlns:a16="http://schemas.microsoft.com/office/drawing/2014/main" id="{893783F7-AC0B-4E40-A00E-D322A2D0A6FE}"/>
              </a:ext>
            </a:extLst>
          </p:cNvPr>
          <p:cNvSpPr txBox="1"/>
          <p:nvPr/>
        </p:nvSpPr>
        <p:spPr>
          <a:xfrm>
            <a:off x="1122756" y="1953294"/>
            <a:ext cx="1537665" cy="369332"/>
          </a:xfrm>
          <a:prstGeom prst="rect">
            <a:avLst/>
          </a:prstGeom>
          <a:noFill/>
        </p:spPr>
        <p:txBody>
          <a:bodyPr wrap="none" rtlCol="0">
            <a:spAutoFit/>
          </a:bodyPr>
          <a:lstStyle/>
          <a:p>
            <a:r>
              <a:rPr lang="es-EC" dirty="0">
                <a:latin typeface="Times New Roman" panose="02020603050405020304" pitchFamily="18" charset="0"/>
                <a:cs typeface="Times New Roman" panose="02020603050405020304" pitchFamily="18" charset="0"/>
              </a:rPr>
              <a:t>Myo Armband</a:t>
            </a:r>
          </a:p>
        </p:txBody>
      </p:sp>
    </p:spTree>
    <p:extLst>
      <p:ext uri="{BB962C8B-B14F-4D97-AF65-F5344CB8AC3E}">
        <p14:creationId xmlns:p14="http://schemas.microsoft.com/office/powerpoint/2010/main" val="38767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761150"/>
            <a:ext cx="9905998" cy="747486"/>
          </a:xfrm>
        </p:spPr>
        <p:txBody>
          <a:bodyPr/>
          <a:lstStyle/>
          <a:p>
            <a:r>
              <a:rPr lang="es-EC" dirty="0"/>
              <a:t>Comunicación de sistemas</a:t>
            </a:r>
          </a:p>
        </p:txBody>
      </p:sp>
      <p:pic>
        <p:nvPicPr>
          <p:cNvPr id="7" name="Marcador de contenido 6"/>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617838" y="1311701"/>
            <a:ext cx="10972800" cy="4788006"/>
          </a:xfrm>
        </p:spPr>
      </p:pic>
      <p:graphicFrame>
        <p:nvGraphicFramePr>
          <p:cNvPr id="5" name="Diagrama 4"/>
          <p:cNvGraphicFramePr/>
          <p:nvPr>
            <p:extLst>
              <p:ext uri="{D42A27DB-BD31-4B8C-83A1-F6EECF244321}">
                <p14:modId xmlns:p14="http://schemas.microsoft.com/office/powerpoint/2010/main" val="971810904"/>
              </p:ext>
            </p:extLst>
          </p:nvPr>
        </p:nvGraphicFramePr>
        <p:xfrm>
          <a:off x="-12328" y="6156960"/>
          <a:ext cx="12274437" cy="7040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00088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0933" y="90590"/>
            <a:ext cx="9905998" cy="747486"/>
          </a:xfrm>
        </p:spPr>
        <p:txBody>
          <a:bodyPr/>
          <a:lstStyle/>
          <a:p>
            <a:r>
              <a:rPr lang="es-EC" dirty="0"/>
              <a:t>Servidor</a:t>
            </a:r>
          </a:p>
        </p:txBody>
      </p:sp>
      <p:sp>
        <p:nvSpPr>
          <p:cNvPr id="3" name="Marcador de contenido 2"/>
          <p:cNvSpPr>
            <a:spLocks noGrp="1"/>
          </p:cNvSpPr>
          <p:nvPr>
            <p:ph idx="1"/>
          </p:nvPr>
        </p:nvSpPr>
        <p:spPr>
          <a:xfrm>
            <a:off x="5745479" y="1073933"/>
            <a:ext cx="5928361" cy="4321027"/>
          </a:xfrm>
        </p:spPr>
        <p:txBody>
          <a:bodyPr>
            <a:normAutofit/>
          </a:bodyPr>
          <a:lstStyle/>
          <a:p>
            <a:pPr algn="just"/>
            <a:r>
              <a:rPr lang="es-EC" dirty="0"/>
              <a:t>Para que un servidor pueda atender a varios clientes simultáneamente, necesita crear una lista de conexiones.</a:t>
            </a:r>
          </a:p>
          <a:p>
            <a:pPr algn="just"/>
            <a:r>
              <a:rPr lang="es-EC" dirty="0"/>
              <a:t>Cada vez que se conecta un nuevo cliente se compara su dirección IP para determinar si es el Cliente Myo o el Cliente Raspberry, esto se hace con el fin de controlar el flujo de datos </a:t>
            </a:r>
          </a:p>
        </p:txBody>
      </p:sp>
      <p:sp>
        <p:nvSpPr>
          <p:cNvPr id="5" name="Rectangle 2"/>
          <p:cNvSpPr>
            <a:spLocks noChangeArrowheads="1"/>
          </p:cNvSpPr>
          <p:nvPr/>
        </p:nvSpPr>
        <p:spPr bwMode="auto">
          <a:xfrm>
            <a:off x="1630680" y="1562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Objeto 5"/>
          <p:cNvGraphicFramePr>
            <a:graphicFrameLocks noChangeAspect="1"/>
          </p:cNvGraphicFramePr>
          <p:nvPr>
            <p:extLst>
              <p:ext uri="{D42A27DB-BD31-4B8C-83A1-F6EECF244321}">
                <p14:modId xmlns:p14="http://schemas.microsoft.com/office/powerpoint/2010/main" val="4213848666"/>
              </p:ext>
            </p:extLst>
          </p:nvPr>
        </p:nvGraphicFramePr>
        <p:xfrm>
          <a:off x="1411765" y="90590"/>
          <a:ext cx="4333715" cy="6051412"/>
        </p:xfrm>
        <a:graphic>
          <a:graphicData uri="http://schemas.openxmlformats.org/presentationml/2006/ole">
            <mc:AlternateContent xmlns:mc="http://schemas.openxmlformats.org/markup-compatibility/2006">
              <mc:Choice xmlns:v="urn:schemas-microsoft-com:vml" Requires="v">
                <p:oleObj spid="_x0000_s2082" name="Visio" r:id="rId4" imgW="4324418" imgH="6057742" progId="Visio.Drawing.15">
                  <p:embed/>
                </p:oleObj>
              </mc:Choice>
              <mc:Fallback>
                <p:oleObj name="Visio" r:id="rId4" imgW="4324418" imgH="6057742"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1765" y="90590"/>
                        <a:ext cx="4333715" cy="6051412"/>
                      </a:xfrm>
                      <a:prstGeom prst="rect">
                        <a:avLst/>
                      </a:prstGeom>
                      <a:noFill/>
                    </p:spPr>
                  </p:pic>
                </p:oleObj>
              </mc:Fallback>
            </mc:AlternateContent>
          </a:graphicData>
        </a:graphic>
      </p:graphicFrame>
      <p:pic>
        <p:nvPicPr>
          <p:cNvPr id="9" name="Picture 6" descr="Resultado de imagen para python logo png"/>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707571" y="761150"/>
            <a:ext cx="1068389" cy="10683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a 9"/>
          <p:cNvGraphicFramePr/>
          <p:nvPr>
            <p:extLst>
              <p:ext uri="{D42A27DB-BD31-4B8C-83A1-F6EECF244321}">
                <p14:modId xmlns:p14="http://schemas.microsoft.com/office/powerpoint/2010/main" val="2143579959"/>
              </p:ext>
            </p:extLst>
          </p:nvPr>
        </p:nvGraphicFramePr>
        <p:xfrm>
          <a:off x="-12328" y="6156960"/>
          <a:ext cx="12274437" cy="7040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5748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0" presetClass="exit" presetSubtype="0" fill="hold" nodeType="withEffect">
                                  <p:stCondLst>
                                    <p:cond delay="0"/>
                                  </p:stCondLst>
                                  <p:childTnLst>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630680" y="1562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Título 6"/>
          <p:cNvSpPr>
            <a:spLocks noGrp="1"/>
          </p:cNvSpPr>
          <p:nvPr>
            <p:ph type="title"/>
          </p:nvPr>
        </p:nvSpPr>
        <p:spPr/>
        <p:txBody>
          <a:bodyPr/>
          <a:lstStyle/>
          <a:p>
            <a:r>
              <a:rPr lang="es-EC" dirty="0"/>
              <a:t>Cliente </a:t>
            </a:r>
            <a:r>
              <a:rPr lang="es-EC" dirty="0" err="1"/>
              <a:t>myo</a:t>
            </a:r>
            <a:endParaRPr lang="es-EC" dirty="0"/>
          </a:p>
        </p:txBody>
      </p:sp>
      <p:pic>
        <p:nvPicPr>
          <p:cNvPr id="8" name="Imagen 7"/>
          <p:cNvPicPr/>
          <p:nvPr/>
        </p:nvPicPr>
        <p:blipFill>
          <a:blip r:embed="rId3"/>
          <a:stretch>
            <a:fillRect/>
          </a:stretch>
        </p:blipFill>
        <p:spPr>
          <a:xfrm>
            <a:off x="965359" y="1744493"/>
            <a:ext cx="6151721" cy="4077187"/>
          </a:xfrm>
          <a:prstGeom prst="rect">
            <a:avLst/>
          </a:prstGeom>
        </p:spPr>
      </p:pic>
      <p:pic>
        <p:nvPicPr>
          <p:cNvPr id="3074" name="Picture 2" descr="Resultado de imagen para visual 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412" y="2699029"/>
            <a:ext cx="2095500" cy="1400175"/>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4434841" y="1744493"/>
            <a:ext cx="7269480" cy="4321027"/>
          </a:xfrm>
        </p:spPr>
        <p:txBody>
          <a:bodyPr>
            <a:normAutofit/>
          </a:bodyPr>
          <a:lstStyle/>
          <a:p>
            <a:pPr algn="just"/>
            <a:r>
              <a:rPr lang="es-EC" dirty="0"/>
              <a:t>Se procedió a enviar la trama, que contiene el gesto y los diferentes ángulos usados para el control de los sistemas</a:t>
            </a:r>
          </a:p>
          <a:p>
            <a:pPr algn="just"/>
            <a:r>
              <a:rPr lang="es-EC" dirty="0"/>
              <a:t>Se debe conocer cuando el servidor recibió la trama, por tal motivo no se envía otra, hasta que el acuse de recibido haya llegado.</a:t>
            </a:r>
          </a:p>
          <a:p>
            <a:pPr algn="just"/>
            <a:endParaRPr lang="es-EC" dirty="0"/>
          </a:p>
        </p:txBody>
      </p:sp>
      <p:graphicFrame>
        <p:nvGraphicFramePr>
          <p:cNvPr id="9" name="Diagrama 8"/>
          <p:cNvGraphicFramePr/>
          <p:nvPr>
            <p:extLst>
              <p:ext uri="{D42A27DB-BD31-4B8C-83A1-F6EECF244321}">
                <p14:modId xmlns:p14="http://schemas.microsoft.com/office/powerpoint/2010/main" val="2143579959"/>
              </p:ext>
            </p:extLst>
          </p:nvPr>
        </p:nvGraphicFramePr>
        <p:xfrm>
          <a:off x="-12328" y="6156960"/>
          <a:ext cx="12274437" cy="7040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0507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630680" y="1562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Título 6"/>
          <p:cNvSpPr>
            <a:spLocks noGrp="1"/>
          </p:cNvSpPr>
          <p:nvPr>
            <p:ph type="title"/>
          </p:nvPr>
        </p:nvSpPr>
        <p:spPr/>
        <p:txBody>
          <a:bodyPr/>
          <a:lstStyle/>
          <a:p>
            <a:r>
              <a:rPr lang="es-EC" dirty="0"/>
              <a:t>Cliente Raspberry</a:t>
            </a:r>
          </a:p>
        </p:txBody>
      </p:sp>
      <p:sp>
        <p:nvSpPr>
          <p:cNvPr id="3" name="Marcador de contenido 2"/>
          <p:cNvSpPr>
            <a:spLocks noGrp="1"/>
          </p:cNvSpPr>
          <p:nvPr>
            <p:ph idx="1"/>
          </p:nvPr>
        </p:nvSpPr>
        <p:spPr>
          <a:xfrm>
            <a:off x="6537678" y="937377"/>
            <a:ext cx="5166643" cy="4938110"/>
          </a:xfrm>
        </p:spPr>
        <p:txBody>
          <a:bodyPr>
            <a:normAutofit/>
          </a:bodyPr>
          <a:lstStyle/>
          <a:p>
            <a:r>
              <a:rPr lang="es-EC" dirty="0"/>
              <a:t>Este sistema, además de comunicarse mediante sockets con el servidor, también se comunica mediante un medio físico, con otra tarjeta controladora.</a:t>
            </a:r>
          </a:p>
          <a:p>
            <a:r>
              <a:rPr lang="es-EC" dirty="0"/>
              <a:t>Creados los puertos de comunicación, se procedió a enviar la trama recibida de la tarjeta Teensy y del servidor, a sus respectivos destinos. </a:t>
            </a:r>
          </a:p>
          <a:p>
            <a:endParaRPr lang="es-EC" dirty="0"/>
          </a:p>
        </p:txBody>
      </p:sp>
      <p:graphicFrame>
        <p:nvGraphicFramePr>
          <p:cNvPr id="6" name="Objeto 5"/>
          <p:cNvGraphicFramePr>
            <a:graphicFrameLocks noChangeAspect="1"/>
          </p:cNvGraphicFramePr>
          <p:nvPr>
            <p:extLst>
              <p:ext uri="{D42A27DB-BD31-4B8C-83A1-F6EECF244321}">
                <p14:modId xmlns:p14="http://schemas.microsoft.com/office/powerpoint/2010/main" val="1037963372"/>
              </p:ext>
            </p:extLst>
          </p:nvPr>
        </p:nvGraphicFramePr>
        <p:xfrm>
          <a:off x="653218" y="216374"/>
          <a:ext cx="5884460" cy="6065520"/>
        </p:xfrm>
        <a:graphic>
          <a:graphicData uri="http://schemas.openxmlformats.org/presentationml/2006/ole">
            <mc:AlternateContent xmlns:mc="http://schemas.openxmlformats.org/markup-compatibility/2006">
              <mc:Choice xmlns:v="urn:schemas-microsoft-com:vml" Requires="v">
                <p:oleObj spid="_x0000_s4127" name="Visio" r:id="rId4" imgW="4962343" imgH="5086166" progId="Visio.Drawing.15">
                  <p:embed/>
                </p:oleObj>
              </mc:Choice>
              <mc:Fallback>
                <p:oleObj name="Visio" r:id="rId4" imgW="4962343" imgH="5086166"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218" y="216374"/>
                        <a:ext cx="5884460" cy="6065520"/>
                      </a:xfrm>
                      <a:prstGeom prst="rect">
                        <a:avLst/>
                      </a:prstGeom>
                      <a:noFill/>
                    </p:spPr>
                  </p:pic>
                </p:oleObj>
              </mc:Fallback>
            </mc:AlternateContent>
          </a:graphicData>
        </a:graphic>
      </p:graphicFrame>
      <p:pic>
        <p:nvPicPr>
          <p:cNvPr id="10" name="Picture 6" descr="Resultado de imagen para python logo png"/>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560216" y="116077"/>
            <a:ext cx="1068389" cy="10683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a 7"/>
          <p:cNvGraphicFramePr/>
          <p:nvPr>
            <p:extLst>
              <p:ext uri="{D42A27DB-BD31-4B8C-83A1-F6EECF244321}">
                <p14:modId xmlns:p14="http://schemas.microsoft.com/office/powerpoint/2010/main" val="2143579959"/>
              </p:ext>
            </p:extLst>
          </p:nvPr>
        </p:nvGraphicFramePr>
        <p:xfrm>
          <a:off x="-12328" y="6156960"/>
          <a:ext cx="12274437" cy="7040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8055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ceso alternativo 3"/>
          <p:cNvSpPr/>
          <p:nvPr/>
        </p:nvSpPr>
        <p:spPr>
          <a:xfrm>
            <a:off x="1141412" y="96787"/>
            <a:ext cx="9905999" cy="510778"/>
          </a:xfrm>
          <a:prstGeom prst="flowChartAlternateProcess">
            <a:avLst/>
          </a:prstGeom>
          <a:solidFill>
            <a:schemeClr val="accent3">
              <a:lumMod val="60000"/>
              <a:lumOff val="40000"/>
            </a:schemeClr>
          </a:solidFill>
          <a:effectLst>
            <a:outerShdw blurRad="76200" dir="18900000" sy="23000" kx="-1200000" algn="bl" rotWithShape="0">
              <a:prstClr val="black">
                <a:alpha val="20000"/>
              </a:prstClr>
            </a:outerShdw>
          </a:effectLst>
          <a:scene3d>
            <a:camera prst="orthographicFront"/>
            <a:lightRig rig="threePt" dir="t"/>
          </a:scene3d>
          <a:sp3d>
            <a:bevelT/>
          </a:sp3d>
        </p:spPr>
        <p:txBody>
          <a:bodyPr wrap="square">
            <a:spAutoFit/>
          </a:bodyPr>
          <a:lstStyle/>
          <a:p>
            <a:pPr marL="627063" lvl="5"/>
            <a:r>
              <a:rPr lang="es-EC" sz="2400" b="1" dirty="0">
                <a:solidFill>
                  <a:srgbClr val="000000"/>
                </a:solidFill>
                <a:ea typeface="Inconsolata"/>
              </a:rPr>
              <a:t>TEMARIO</a:t>
            </a:r>
            <a:r>
              <a:rPr lang="es-EC" b="1" dirty="0">
                <a:solidFill>
                  <a:srgbClr val="000000"/>
                </a:solidFill>
                <a:ea typeface="Inconsolata"/>
              </a:rPr>
              <a:t> </a:t>
            </a:r>
          </a:p>
        </p:txBody>
      </p:sp>
      <p:graphicFrame>
        <p:nvGraphicFramePr>
          <p:cNvPr id="2" name="Diagrama 1"/>
          <p:cNvGraphicFramePr/>
          <p:nvPr>
            <p:extLst>
              <p:ext uri="{D42A27DB-BD31-4B8C-83A1-F6EECF244321}">
                <p14:modId xmlns:p14="http://schemas.microsoft.com/office/powerpoint/2010/main" val="3561427391"/>
              </p:ext>
            </p:extLst>
          </p:nvPr>
        </p:nvGraphicFramePr>
        <p:xfrm>
          <a:off x="60960" y="1661160"/>
          <a:ext cx="1207008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2482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630680" y="1562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Título 6"/>
          <p:cNvSpPr>
            <a:spLocks noGrp="1"/>
          </p:cNvSpPr>
          <p:nvPr>
            <p:ph type="title"/>
          </p:nvPr>
        </p:nvSpPr>
        <p:spPr>
          <a:xfrm>
            <a:off x="1141414" y="618518"/>
            <a:ext cx="9905999" cy="1478570"/>
          </a:xfrm>
        </p:spPr>
        <p:txBody>
          <a:bodyPr/>
          <a:lstStyle/>
          <a:p>
            <a:r>
              <a:rPr lang="es-EC" dirty="0"/>
              <a:t>Servidor - cámara</a:t>
            </a:r>
          </a:p>
        </p:txBody>
      </p:sp>
      <p:sp>
        <p:nvSpPr>
          <p:cNvPr id="3" name="Marcador de contenido 2"/>
          <p:cNvSpPr>
            <a:spLocks noGrp="1"/>
          </p:cNvSpPr>
          <p:nvPr>
            <p:ph idx="1"/>
          </p:nvPr>
        </p:nvSpPr>
        <p:spPr>
          <a:xfrm>
            <a:off x="1141412" y="1962185"/>
            <a:ext cx="5166643" cy="4938110"/>
          </a:xfrm>
        </p:spPr>
        <p:txBody>
          <a:bodyPr>
            <a:normAutofit/>
          </a:bodyPr>
          <a:lstStyle/>
          <a:p>
            <a:pPr algn="just"/>
            <a:r>
              <a:rPr lang="es-EC" dirty="0"/>
              <a:t>Para que el sistema de visión remota, despliegue la imagen en la aplicación del servidor, es necesario importar algunas librerías.</a:t>
            </a:r>
          </a:p>
          <a:p>
            <a:pPr algn="just"/>
            <a:r>
              <a:rPr lang="es-EC" dirty="0"/>
              <a:t>Para que el teléfono móvil, cumpla las funciones de cámara IP, es necesario instalar una aplicación llamada IP Webcam.</a:t>
            </a:r>
          </a:p>
        </p:txBody>
      </p:sp>
      <p:pic>
        <p:nvPicPr>
          <p:cNvPr id="10" name="Picture 6" descr="Resultado de imagen para python logo 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560216" y="756157"/>
            <a:ext cx="1068389" cy="106838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0982" y="2108041"/>
            <a:ext cx="4436429" cy="3188936"/>
          </a:xfrm>
          <a:prstGeom prst="rect">
            <a:avLst/>
          </a:prstGeom>
        </p:spPr>
      </p:pic>
      <p:graphicFrame>
        <p:nvGraphicFramePr>
          <p:cNvPr id="9" name="Diagrama 8"/>
          <p:cNvGraphicFramePr/>
          <p:nvPr>
            <p:extLst>
              <p:ext uri="{D42A27DB-BD31-4B8C-83A1-F6EECF244321}">
                <p14:modId xmlns:p14="http://schemas.microsoft.com/office/powerpoint/2010/main" val="2143579959"/>
              </p:ext>
            </p:extLst>
          </p:nvPr>
        </p:nvGraphicFramePr>
        <p:xfrm>
          <a:off x="-12328" y="6156960"/>
          <a:ext cx="12274437" cy="7040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92046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630680" y="1562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Título 6"/>
          <p:cNvSpPr>
            <a:spLocks noGrp="1"/>
          </p:cNvSpPr>
          <p:nvPr>
            <p:ph type="title"/>
          </p:nvPr>
        </p:nvSpPr>
        <p:spPr>
          <a:xfrm>
            <a:off x="1141414" y="-6322"/>
            <a:ext cx="9905999" cy="1478570"/>
          </a:xfrm>
        </p:spPr>
        <p:txBody>
          <a:bodyPr/>
          <a:lstStyle/>
          <a:p>
            <a:r>
              <a:rPr lang="es-EC" dirty="0"/>
              <a:t>SDK Myo </a:t>
            </a:r>
            <a:r>
              <a:rPr lang="es-EC" dirty="0" err="1"/>
              <a:t>armband</a:t>
            </a:r>
            <a:endParaRPr lang="es-EC" dirty="0"/>
          </a:p>
        </p:txBody>
      </p:sp>
      <p:sp>
        <p:nvSpPr>
          <p:cNvPr id="3" name="Marcador de contenido 2"/>
          <p:cNvSpPr>
            <a:spLocks noGrp="1"/>
          </p:cNvSpPr>
          <p:nvPr>
            <p:ph idx="1"/>
          </p:nvPr>
        </p:nvSpPr>
        <p:spPr>
          <a:xfrm>
            <a:off x="1141412" y="1337345"/>
            <a:ext cx="9905999" cy="4895815"/>
          </a:xfrm>
        </p:spPr>
        <p:txBody>
          <a:bodyPr>
            <a:normAutofit/>
          </a:bodyPr>
          <a:lstStyle/>
          <a:p>
            <a:pPr algn="just"/>
            <a:r>
              <a:rPr lang="es-EC" sz="2600" dirty="0"/>
              <a:t>Sus funciones se centran en la de comunicación y adquisición de información de la Myo Armband con el lenguaje de programación C++</a:t>
            </a:r>
          </a:p>
          <a:p>
            <a:pPr algn="just"/>
            <a:r>
              <a:rPr lang="es-EC" sz="2600" dirty="0"/>
              <a:t>Proporciona datos espaciales y gestuales. </a:t>
            </a:r>
          </a:p>
          <a:p>
            <a:pPr lvl="1" algn="just"/>
            <a:r>
              <a:rPr lang="es-EC" sz="2400" dirty="0"/>
              <a:t>Los eventos gestuales son asíncronos</a:t>
            </a:r>
          </a:p>
          <a:p>
            <a:pPr lvl="1" algn="just"/>
            <a:r>
              <a:rPr lang="es-EC" sz="2400" dirty="0"/>
              <a:t>Los eventos espaciales son eventos síncronos y se ejecutan en un periodo fijo. </a:t>
            </a:r>
          </a:p>
        </p:txBody>
      </p:sp>
      <p:pic>
        <p:nvPicPr>
          <p:cNvPr id="2" name="Imagen 1"/>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547360" y="4114800"/>
            <a:ext cx="6111900" cy="2118360"/>
          </a:xfrm>
          <a:prstGeom prst="rect">
            <a:avLst/>
          </a:prstGeom>
        </p:spPr>
      </p:pic>
      <p:graphicFrame>
        <p:nvGraphicFramePr>
          <p:cNvPr id="9" name="Diagrama 8"/>
          <p:cNvGraphicFramePr/>
          <p:nvPr>
            <p:extLst>
              <p:ext uri="{D42A27DB-BD31-4B8C-83A1-F6EECF244321}">
                <p14:modId xmlns:p14="http://schemas.microsoft.com/office/powerpoint/2010/main" val="482238866"/>
              </p:ext>
            </p:extLst>
          </p:nvPr>
        </p:nvGraphicFramePr>
        <p:xfrm>
          <a:off x="-12328" y="6156960"/>
          <a:ext cx="12274437" cy="7040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65475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630680" y="1562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Título 6"/>
          <p:cNvSpPr>
            <a:spLocks noGrp="1"/>
          </p:cNvSpPr>
          <p:nvPr>
            <p:ph type="title"/>
          </p:nvPr>
        </p:nvSpPr>
        <p:spPr>
          <a:xfrm>
            <a:off x="1141414" y="8918"/>
            <a:ext cx="9905999" cy="1478570"/>
          </a:xfrm>
        </p:spPr>
        <p:txBody>
          <a:bodyPr/>
          <a:lstStyle/>
          <a:p>
            <a:r>
              <a:rPr lang="es-EC" dirty="0"/>
              <a:t>Obtención de información </a:t>
            </a:r>
          </a:p>
        </p:txBody>
      </p:sp>
      <p:sp>
        <p:nvSpPr>
          <p:cNvPr id="3" name="Marcador de contenido 2"/>
          <p:cNvSpPr>
            <a:spLocks noGrp="1"/>
          </p:cNvSpPr>
          <p:nvPr>
            <p:ph idx="1"/>
          </p:nvPr>
        </p:nvSpPr>
        <p:spPr>
          <a:xfrm>
            <a:off x="1141412" y="1076221"/>
            <a:ext cx="9905999" cy="1760729"/>
          </a:xfrm>
        </p:spPr>
        <p:txBody>
          <a:bodyPr>
            <a:normAutofit/>
          </a:bodyPr>
          <a:lstStyle/>
          <a:p>
            <a:pPr algn="just"/>
            <a:r>
              <a:rPr lang="es-EC" dirty="0"/>
              <a:t>Partiendo del ejemplo </a:t>
            </a:r>
            <a:r>
              <a:rPr lang="es-EC" i="1" dirty="0"/>
              <a:t>hello-myo.cpp</a:t>
            </a:r>
            <a:r>
              <a:rPr lang="es-EC" dirty="0"/>
              <a:t>, se procedió a implementar el mecanismo de comunicación sockets, además, de reordenar en una sola cadena de caracteres la pose y los tres ángulos (</a:t>
            </a:r>
            <a:r>
              <a:rPr lang="es-EC" i="1" dirty="0"/>
              <a:t>pitch, roll </a:t>
            </a:r>
            <a:r>
              <a:rPr lang="es-EC" dirty="0"/>
              <a:t>y</a:t>
            </a:r>
            <a:r>
              <a:rPr lang="es-EC" i="1" dirty="0"/>
              <a:t> </a:t>
            </a:r>
            <a:r>
              <a:rPr lang="es-EC" i="1" dirty="0" err="1"/>
              <a:t>yaw</a:t>
            </a:r>
            <a:r>
              <a:rPr lang="es-EC" dirty="0"/>
              <a:t>) </a:t>
            </a:r>
            <a:endParaRPr lang="es-EC" sz="2400" dirty="0"/>
          </a:p>
        </p:txBody>
      </p:sp>
      <mc:AlternateContent xmlns:mc="http://schemas.openxmlformats.org/markup-compatibility/2006" xmlns:a14="http://schemas.microsoft.com/office/drawing/2010/main">
        <mc:Choice Requires="a14">
          <p:sp>
            <p:nvSpPr>
              <p:cNvPr id="6" name="Rectángulo 5"/>
              <p:cNvSpPr/>
              <p:nvPr/>
            </p:nvSpPr>
            <p:spPr>
              <a:xfrm>
                <a:off x="1171889" y="2609377"/>
                <a:ext cx="9906001"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𝑡𝑟𝑎𝑚𝑎</m:t>
                      </m:r>
                      <m:r>
                        <a:rPr lang="es-EC" sz="2000" i="0">
                          <a:latin typeface="Cambria Math" panose="02040503050406030204" pitchFamily="18" charset="0"/>
                        </a:rPr>
                        <m:t>=</m:t>
                      </m:r>
                      <m:r>
                        <a:rPr lang="es-EC" sz="2000" i="1">
                          <a:latin typeface="Cambria Math" panose="02040503050406030204" pitchFamily="18" charset="0"/>
                        </a:rPr>
                        <m:t>𝑝𝑜𝑠𝑒𝑆𝑡𝑟𝑖𝑛𝑔</m:t>
                      </m:r>
                      <m:r>
                        <a:rPr lang="es-EC" sz="2000" i="0">
                          <a:latin typeface="Cambria Math" panose="02040503050406030204" pitchFamily="18" charset="0"/>
                        </a:rPr>
                        <m:t>+</m:t>
                      </m:r>
                      <m:r>
                        <m:rPr>
                          <m:nor/>
                        </m:rPr>
                        <a:rPr lang="es-EC" sz="2000" i="1">
                          <a:latin typeface="Cambria Math" panose="02040503050406030204" pitchFamily="18" charset="0"/>
                        </a:rPr>
                        <m:t>"/"</m:t>
                      </m:r>
                      <m:r>
                        <a:rPr lang="es-EC" sz="2000" i="0">
                          <a:latin typeface="Cambria Math" panose="02040503050406030204" pitchFamily="18" charset="0"/>
                        </a:rPr>
                        <m:t> + </m:t>
                      </m:r>
                      <m:r>
                        <a:rPr lang="es-EC" sz="2000" i="1">
                          <a:latin typeface="Cambria Math" panose="02040503050406030204" pitchFamily="18" charset="0"/>
                        </a:rPr>
                        <m:t>𝑟𝑜𝑙𝑙</m:t>
                      </m:r>
                      <m:r>
                        <m:rPr>
                          <m:lit/>
                        </m:rPr>
                        <a:rPr lang="es-EC" sz="2000" i="0">
                          <a:latin typeface="Cambria Math" panose="02040503050406030204" pitchFamily="18" charset="0"/>
                        </a:rPr>
                        <m:t>_</m:t>
                      </m:r>
                      <m:r>
                        <a:rPr lang="es-EC" sz="2000" i="1">
                          <a:latin typeface="Cambria Math" panose="02040503050406030204" pitchFamily="18" charset="0"/>
                        </a:rPr>
                        <m:t>𝑠</m:t>
                      </m:r>
                      <m:r>
                        <a:rPr lang="es-EC" sz="2000" i="0">
                          <a:latin typeface="Cambria Math" panose="02040503050406030204" pitchFamily="18" charset="0"/>
                        </a:rPr>
                        <m:t>+</m:t>
                      </m:r>
                      <m:r>
                        <m:rPr>
                          <m:nor/>
                        </m:rPr>
                        <a:rPr lang="es-EC" sz="2000" i="1">
                          <a:latin typeface="Cambria Math" panose="02040503050406030204" pitchFamily="18" charset="0"/>
                        </a:rPr>
                        <m:t>"/"</m:t>
                      </m:r>
                      <m:r>
                        <a:rPr lang="es-EC" sz="2000" i="0">
                          <a:latin typeface="Cambria Math" panose="02040503050406030204" pitchFamily="18" charset="0"/>
                        </a:rPr>
                        <m:t> + </m:t>
                      </m:r>
                      <m:r>
                        <a:rPr lang="es-EC" sz="2000" i="1">
                          <a:latin typeface="Cambria Math" panose="02040503050406030204" pitchFamily="18" charset="0"/>
                        </a:rPr>
                        <m:t>𝑝𝑖𝑡𝑐h</m:t>
                      </m:r>
                      <m:r>
                        <m:rPr>
                          <m:lit/>
                        </m:rPr>
                        <a:rPr lang="es-EC" sz="2000" i="0">
                          <a:latin typeface="Cambria Math" panose="02040503050406030204" pitchFamily="18" charset="0"/>
                        </a:rPr>
                        <m:t>_</m:t>
                      </m:r>
                      <m:r>
                        <a:rPr lang="es-EC" sz="2000" i="1">
                          <a:latin typeface="Cambria Math" panose="02040503050406030204" pitchFamily="18" charset="0"/>
                        </a:rPr>
                        <m:t>𝑠</m:t>
                      </m:r>
                      <m:r>
                        <a:rPr lang="es-EC" sz="2000" i="0">
                          <a:latin typeface="Cambria Math" panose="02040503050406030204" pitchFamily="18" charset="0"/>
                        </a:rPr>
                        <m:t>+</m:t>
                      </m:r>
                      <m:r>
                        <m:rPr>
                          <m:nor/>
                        </m:rPr>
                        <a:rPr lang="es-EC" sz="2000" i="1">
                          <a:latin typeface="Cambria Math" panose="02040503050406030204" pitchFamily="18" charset="0"/>
                        </a:rPr>
                        <m:t>"/"</m:t>
                      </m:r>
                      <m:r>
                        <a:rPr lang="es-EC" sz="2000" i="0">
                          <a:latin typeface="Cambria Math" panose="02040503050406030204" pitchFamily="18" charset="0"/>
                        </a:rPr>
                        <m:t> + </m:t>
                      </m:r>
                      <m:r>
                        <a:rPr lang="es-EC" sz="2000" i="1">
                          <a:latin typeface="Cambria Math" panose="02040503050406030204" pitchFamily="18" charset="0"/>
                        </a:rPr>
                        <m:t>𝑦𝑎𝑤</m:t>
                      </m:r>
                      <m:r>
                        <m:rPr>
                          <m:lit/>
                        </m:rPr>
                        <a:rPr lang="es-EC" sz="2000" i="0">
                          <a:latin typeface="Cambria Math" panose="02040503050406030204" pitchFamily="18" charset="0"/>
                        </a:rPr>
                        <m:t>_</m:t>
                      </m:r>
                      <m:r>
                        <a:rPr lang="es-EC" sz="2000" i="1">
                          <a:latin typeface="Cambria Math" panose="02040503050406030204" pitchFamily="18" charset="0"/>
                        </a:rPr>
                        <m:t>𝑠</m:t>
                      </m:r>
                      <m:r>
                        <a:rPr lang="es-EC" sz="2000" i="0">
                          <a:latin typeface="Cambria Math" panose="02040503050406030204" pitchFamily="18" charset="0"/>
                        </a:rPr>
                        <m:t>+</m:t>
                      </m:r>
                      <m:r>
                        <m:rPr>
                          <m:nor/>
                        </m:rPr>
                        <a:rPr lang="es-EC" sz="2000" i="1">
                          <a:latin typeface="Cambria Math" panose="02040503050406030204" pitchFamily="18" charset="0"/>
                        </a:rPr>
                        <m:t>"/"</m:t>
                      </m:r>
                    </m:oMath>
                  </m:oMathPara>
                </a14:m>
                <a:endParaRPr lang="es-EC" sz="2400" dirty="0"/>
              </a:p>
            </p:txBody>
          </p:sp>
        </mc:Choice>
        <mc:Fallback xmlns="">
          <p:sp>
            <p:nvSpPr>
              <p:cNvPr id="6" name="Rectángulo 5"/>
              <p:cNvSpPr>
                <a:spLocks noRot="1" noChangeAspect="1" noMove="1" noResize="1" noEditPoints="1" noAdjustHandles="1" noChangeArrowheads="1" noChangeShapeType="1" noTextEdit="1"/>
              </p:cNvSpPr>
              <p:nvPr/>
            </p:nvSpPr>
            <p:spPr>
              <a:xfrm>
                <a:off x="1171889" y="2609377"/>
                <a:ext cx="9906001" cy="400110"/>
              </a:xfrm>
              <a:prstGeom prst="rect">
                <a:avLst/>
              </a:prstGeom>
              <a:blipFill>
                <a:blip r:embed="rId3"/>
                <a:stretch>
                  <a:fillRect b="-13636"/>
                </a:stretch>
              </a:blipFill>
            </p:spPr>
            <p:txBody>
              <a:bodyPr/>
              <a:lstStyle/>
              <a:p>
                <a:r>
                  <a:rPr lang="es-EC">
                    <a:noFill/>
                  </a:rPr>
                  <a:t> </a:t>
                </a:r>
              </a:p>
            </p:txBody>
          </p:sp>
        </mc:Fallback>
      </mc:AlternateContent>
      <p:graphicFrame>
        <p:nvGraphicFramePr>
          <p:cNvPr id="8" name="Tabla 7"/>
          <p:cNvGraphicFramePr>
            <a:graphicFrameLocks noGrp="1"/>
          </p:cNvGraphicFramePr>
          <p:nvPr>
            <p:extLst>
              <p:ext uri="{D42A27DB-BD31-4B8C-83A1-F6EECF244321}">
                <p14:modId xmlns:p14="http://schemas.microsoft.com/office/powerpoint/2010/main" val="3430578604"/>
              </p:ext>
            </p:extLst>
          </p:nvPr>
        </p:nvGraphicFramePr>
        <p:xfrm>
          <a:off x="1280160" y="3147273"/>
          <a:ext cx="5440680" cy="2933487"/>
        </p:xfrm>
        <a:graphic>
          <a:graphicData uri="http://schemas.openxmlformats.org/drawingml/2006/table">
            <a:tbl>
              <a:tblPr firstRow="1" firstCol="1" bandRow="1">
                <a:tableStyleId>{5940675A-B579-460E-94D1-54222C63F5DA}</a:tableStyleId>
              </a:tblPr>
              <a:tblGrid>
                <a:gridCol w="2807430">
                  <a:extLst>
                    <a:ext uri="{9D8B030D-6E8A-4147-A177-3AD203B41FA5}">
                      <a16:colId xmlns:a16="http://schemas.microsoft.com/office/drawing/2014/main" val="2423783588"/>
                    </a:ext>
                  </a:extLst>
                </a:gridCol>
                <a:gridCol w="2633250">
                  <a:extLst>
                    <a:ext uri="{9D8B030D-6E8A-4147-A177-3AD203B41FA5}">
                      <a16:colId xmlns:a16="http://schemas.microsoft.com/office/drawing/2014/main" val="1152329909"/>
                    </a:ext>
                  </a:extLst>
                </a:gridCol>
              </a:tblGrid>
              <a:tr h="821993">
                <a:tc>
                  <a:txBody>
                    <a:bodyPr/>
                    <a:lstStyle/>
                    <a:p>
                      <a:pPr indent="215900" algn="ctr">
                        <a:lnSpc>
                          <a:spcPct val="100000"/>
                        </a:lnSpc>
                        <a:spcAft>
                          <a:spcPts val="0"/>
                        </a:spcAft>
                      </a:pPr>
                      <a:r>
                        <a:rPr lang="es-EC" sz="2000" dirty="0">
                          <a:effectLst/>
                        </a:rPr>
                        <a:t>Variable “acción”</a:t>
                      </a:r>
                      <a:endParaRPr lang="es-EC"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000">
                          <a:effectLst/>
                        </a:rPr>
                        <a:t>Sistema a gobernar</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8004363"/>
                  </a:ext>
                </a:extLst>
              </a:tr>
              <a:tr h="821993">
                <a:tc>
                  <a:txBody>
                    <a:bodyPr/>
                    <a:lstStyle/>
                    <a:p>
                      <a:pPr indent="215900" algn="ctr">
                        <a:lnSpc>
                          <a:spcPct val="100000"/>
                        </a:lnSpc>
                        <a:spcAft>
                          <a:spcPts val="0"/>
                        </a:spcAft>
                      </a:pPr>
                      <a:r>
                        <a:rPr lang="es-EC" sz="2000">
                          <a:effectLst/>
                        </a:rPr>
                        <a:t>acción=”0”</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n-US" sz="2000">
                          <a:effectLst/>
                        </a:rPr>
                        <a:t>Manipulator </a:t>
                      </a:r>
                      <a:r>
                        <a:rPr lang="es-EC" sz="2000">
                          <a:effectLst/>
                        </a:rPr>
                        <a:t>robótico</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221865"/>
                  </a:ext>
                </a:extLst>
              </a:tr>
              <a:tr h="467508">
                <a:tc>
                  <a:txBody>
                    <a:bodyPr/>
                    <a:lstStyle/>
                    <a:p>
                      <a:pPr indent="215900" algn="ctr">
                        <a:lnSpc>
                          <a:spcPct val="100000"/>
                        </a:lnSpc>
                        <a:spcAft>
                          <a:spcPts val="0"/>
                        </a:spcAft>
                      </a:pPr>
                      <a:r>
                        <a:rPr lang="es-EC" sz="2000">
                          <a:effectLst/>
                        </a:rPr>
                        <a:t>acción=”1” </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000">
                          <a:effectLst/>
                        </a:rPr>
                        <a:t>Plataforma móvil</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3559295"/>
                  </a:ext>
                </a:extLst>
              </a:tr>
              <a:tr h="821993">
                <a:tc>
                  <a:txBody>
                    <a:bodyPr/>
                    <a:lstStyle/>
                    <a:p>
                      <a:pPr indent="215900" algn="ctr">
                        <a:lnSpc>
                          <a:spcPct val="100000"/>
                        </a:lnSpc>
                        <a:spcAft>
                          <a:spcPts val="0"/>
                        </a:spcAft>
                      </a:pPr>
                      <a:r>
                        <a:rPr lang="es-EC" sz="2000">
                          <a:effectLst/>
                        </a:rPr>
                        <a:t>acción=”2” </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000" dirty="0">
                          <a:effectLst/>
                        </a:rPr>
                        <a:t>Paro de emergencia</a:t>
                      </a:r>
                      <a:endParaRPr lang="es-EC"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64229715"/>
                  </a:ext>
                </a:extLst>
              </a:tr>
            </a:tbl>
          </a:graphicData>
        </a:graphic>
      </p:graphicFrame>
      <mc:AlternateContent xmlns:mc="http://schemas.openxmlformats.org/markup-compatibility/2006" xmlns:a14="http://schemas.microsoft.com/office/drawing/2010/main">
        <mc:Choice Requires="a14">
          <p:sp>
            <p:nvSpPr>
              <p:cNvPr id="9" name="Rectángulo 8"/>
              <p:cNvSpPr/>
              <p:nvPr/>
            </p:nvSpPr>
            <p:spPr>
              <a:xfrm>
                <a:off x="6944642" y="4383183"/>
                <a:ext cx="3967198"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2400" i="1">
                          <a:latin typeface="Cambria Math" panose="02040503050406030204" pitchFamily="18" charset="0"/>
                        </a:rPr>
                        <m:t>𝑑𝑎𝑡𝑜</m:t>
                      </m:r>
                      <m:r>
                        <a:rPr lang="es-EC" sz="2400" i="0">
                          <a:latin typeface="Cambria Math" panose="02040503050406030204" pitchFamily="18" charset="0"/>
                        </a:rPr>
                        <m:t>=</m:t>
                      </m:r>
                      <m:r>
                        <m:rPr>
                          <m:nor/>
                        </m:rPr>
                        <a:rPr lang="es-EC" sz="2400" i="1">
                          <a:latin typeface="Cambria Math" panose="02040503050406030204" pitchFamily="18" charset="0"/>
                        </a:rPr>
                        <m:t>trama</m:t>
                      </m:r>
                      <m:r>
                        <m:rPr>
                          <m:nor/>
                        </m:rPr>
                        <a:rPr lang="es-EC" sz="2400" i="1">
                          <a:latin typeface="Cambria Math" panose="02040503050406030204" pitchFamily="18" charset="0"/>
                        </a:rPr>
                        <m:t>+</m:t>
                      </m:r>
                      <m:r>
                        <m:rPr>
                          <m:nor/>
                        </m:rPr>
                        <a:rPr lang="es-EC" sz="2400" i="1">
                          <a:latin typeface="Cambria Math" panose="02040503050406030204" pitchFamily="18" charset="0"/>
                        </a:rPr>
                        <m:t>accion</m:t>
                      </m:r>
                      <m:r>
                        <m:rPr>
                          <m:nor/>
                        </m:rPr>
                        <a:rPr lang="es-EC" sz="2400" i="1">
                          <a:latin typeface="Cambria Math" panose="02040503050406030204" pitchFamily="18" charset="0"/>
                        </a:rPr>
                        <m:t>+” /”</m:t>
                      </m:r>
                    </m:oMath>
                  </m:oMathPara>
                </a14:m>
                <a:endParaRPr lang="es-EC" sz="2400" dirty="0"/>
              </a:p>
            </p:txBody>
          </p:sp>
        </mc:Choice>
        <mc:Fallback xmlns="">
          <p:sp>
            <p:nvSpPr>
              <p:cNvPr id="9" name="Rectángulo 8"/>
              <p:cNvSpPr>
                <a:spLocks noRot="1" noChangeAspect="1" noMove="1" noResize="1" noEditPoints="1" noAdjustHandles="1" noChangeArrowheads="1" noChangeShapeType="1" noTextEdit="1"/>
              </p:cNvSpPr>
              <p:nvPr/>
            </p:nvSpPr>
            <p:spPr>
              <a:xfrm>
                <a:off x="6944642" y="4383183"/>
                <a:ext cx="3967198" cy="461665"/>
              </a:xfrm>
              <a:prstGeom prst="rect">
                <a:avLst/>
              </a:prstGeom>
              <a:blipFill>
                <a:blip r:embed="rId4"/>
                <a:stretch>
                  <a:fillRect b="-17105"/>
                </a:stretch>
              </a:blipFill>
            </p:spPr>
            <p:txBody>
              <a:bodyPr/>
              <a:lstStyle/>
              <a:p>
                <a:r>
                  <a:rPr lang="es-EC">
                    <a:noFill/>
                  </a:rPr>
                  <a:t> </a:t>
                </a:r>
              </a:p>
            </p:txBody>
          </p:sp>
        </mc:Fallback>
      </mc:AlternateContent>
      <p:graphicFrame>
        <p:nvGraphicFramePr>
          <p:cNvPr id="10" name="Diagrama 9"/>
          <p:cNvGraphicFramePr/>
          <p:nvPr>
            <p:extLst>
              <p:ext uri="{D42A27DB-BD31-4B8C-83A1-F6EECF244321}">
                <p14:modId xmlns:p14="http://schemas.microsoft.com/office/powerpoint/2010/main" val="2189100489"/>
              </p:ext>
            </p:extLst>
          </p:nvPr>
        </p:nvGraphicFramePr>
        <p:xfrm>
          <a:off x="-12328" y="6156960"/>
          <a:ext cx="12274437" cy="7040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80222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630680" y="1562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Título 6"/>
          <p:cNvSpPr>
            <a:spLocks noGrp="1"/>
          </p:cNvSpPr>
          <p:nvPr>
            <p:ph type="title"/>
          </p:nvPr>
        </p:nvSpPr>
        <p:spPr>
          <a:xfrm>
            <a:off x="1141414" y="618518"/>
            <a:ext cx="9905999" cy="1478570"/>
          </a:xfrm>
        </p:spPr>
        <p:txBody>
          <a:bodyPr/>
          <a:lstStyle/>
          <a:p>
            <a:r>
              <a:rPr lang="es-EC" dirty="0"/>
              <a:t>Control de la plataforma </a:t>
            </a:r>
            <a:r>
              <a:rPr lang="es-EC" dirty="0" err="1"/>
              <a:t>movil</a:t>
            </a:r>
            <a:endParaRPr lang="es-EC" dirty="0"/>
          </a:p>
        </p:txBody>
      </p:sp>
      <p:sp>
        <p:nvSpPr>
          <p:cNvPr id="3" name="Marcador de contenido 2"/>
          <p:cNvSpPr>
            <a:spLocks noGrp="1"/>
          </p:cNvSpPr>
          <p:nvPr>
            <p:ph idx="1"/>
          </p:nvPr>
        </p:nvSpPr>
        <p:spPr>
          <a:xfrm>
            <a:off x="1141412" y="1685821"/>
            <a:ext cx="9905999" cy="1760729"/>
          </a:xfrm>
        </p:spPr>
        <p:txBody>
          <a:bodyPr>
            <a:normAutofit lnSpcReduction="10000"/>
          </a:bodyPr>
          <a:lstStyle/>
          <a:p>
            <a:pPr algn="just"/>
            <a:r>
              <a:rPr lang="es-EC" dirty="0"/>
              <a:t>Para separar los datos gestuales, espaciales y de acción se empleó la función </a:t>
            </a:r>
            <a:r>
              <a:rPr lang="es-EC" i="1" dirty="0"/>
              <a:t>Split</a:t>
            </a:r>
            <a:r>
              <a:rPr lang="es-EC" dirty="0"/>
              <a:t>. Esta se encarga de buscar un carácter en especial, en este caso la barra “/” y cada vez que se lo encuentre crea un vector con el contenido anterior a él.</a:t>
            </a:r>
            <a:endParaRPr lang="es-EC" sz="2400" dirty="0"/>
          </a:p>
        </p:txBody>
      </p:sp>
      <p:graphicFrame>
        <p:nvGraphicFramePr>
          <p:cNvPr id="2" name="Tabla 1"/>
          <p:cNvGraphicFramePr>
            <a:graphicFrameLocks noGrp="1"/>
          </p:cNvGraphicFramePr>
          <p:nvPr>
            <p:extLst>
              <p:ext uri="{D42A27DB-BD31-4B8C-83A1-F6EECF244321}">
                <p14:modId xmlns:p14="http://schemas.microsoft.com/office/powerpoint/2010/main" val="2148527681"/>
              </p:ext>
            </p:extLst>
          </p:nvPr>
        </p:nvGraphicFramePr>
        <p:xfrm>
          <a:off x="3531323" y="3000047"/>
          <a:ext cx="5187134" cy="2961162"/>
        </p:xfrm>
        <a:graphic>
          <a:graphicData uri="http://schemas.openxmlformats.org/drawingml/2006/table">
            <a:tbl>
              <a:tblPr firstRow="1" firstCol="1" bandRow="1">
                <a:tableStyleId>{5940675A-B579-460E-94D1-54222C63F5DA}</a:tableStyleId>
              </a:tblPr>
              <a:tblGrid>
                <a:gridCol w="2676599">
                  <a:extLst>
                    <a:ext uri="{9D8B030D-6E8A-4147-A177-3AD203B41FA5}">
                      <a16:colId xmlns:a16="http://schemas.microsoft.com/office/drawing/2014/main" val="2807984345"/>
                    </a:ext>
                  </a:extLst>
                </a:gridCol>
                <a:gridCol w="2510535">
                  <a:extLst>
                    <a:ext uri="{9D8B030D-6E8A-4147-A177-3AD203B41FA5}">
                      <a16:colId xmlns:a16="http://schemas.microsoft.com/office/drawing/2014/main" val="3086666627"/>
                    </a:ext>
                  </a:extLst>
                </a:gridCol>
              </a:tblGrid>
              <a:tr h="493527">
                <a:tc>
                  <a:txBody>
                    <a:bodyPr/>
                    <a:lstStyle/>
                    <a:p>
                      <a:pPr indent="215900" algn="ctr">
                        <a:lnSpc>
                          <a:spcPct val="100000"/>
                        </a:lnSpc>
                        <a:spcAft>
                          <a:spcPts val="0"/>
                        </a:spcAft>
                      </a:pPr>
                      <a:r>
                        <a:rPr lang="es-EC" sz="2400">
                          <a:effectLst/>
                        </a:rPr>
                        <a:t>Vector y posición </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a:effectLst/>
                        </a:rPr>
                        <a:t>Variable</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6393493"/>
                  </a:ext>
                </a:extLst>
              </a:tr>
              <a:tr h="493527">
                <a:tc>
                  <a:txBody>
                    <a:bodyPr/>
                    <a:lstStyle/>
                    <a:p>
                      <a:pPr indent="215900" algn="ctr">
                        <a:lnSpc>
                          <a:spcPct val="100000"/>
                        </a:lnSpc>
                        <a:spcAft>
                          <a:spcPts val="0"/>
                        </a:spcAft>
                      </a:pPr>
                      <a:r>
                        <a:rPr lang="es-EC" sz="2400" dirty="0">
                          <a:effectLst/>
                        </a:rPr>
                        <a:t>Dato_1[0]</a:t>
                      </a:r>
                      <a:endParaRPr lang="es-EC"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n-US" sz="2400">
                          <a:effectLst/>
                        </a:rPr>
                        <a:t>Gesto</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1478444"/>
                  </a:ext>
                </a:extLst>
              </a:tr>
              <a:tr h="493527">
                <a:tc>
                  <a:txBody>
                    <a:bodyPr/>
                    <a:lstStyle/>
                    <a:p>
                      <a:pPr indent="215900" algn="ctr">
                        <a:lnSpc>
                          <a:spcPct val="100000"/>
                        </a:lnSpc>
                        <a:spcAft>
                          <a:spcPts val="0"/>
                        </a:spcAft>
                      </a:pPr>
                      <a:r>
                        <a:rPr lang="es-EC" sz="2400">
                          <a:effectLst/>
                        </a:rPr>
                        <a:t>Dato_1[1]</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n-US" sz="2400">
                          <a:effectLst/>
                        </a:rPr>
                        <a:t>Roll</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0010966"/>
                  </a:ext>
                </a:extLst>
              </a:tr>
              <a:tr h="493527">
                <a:tc>
                  <a:txBody>
                    <a:bodyPr/>
                    <a:lstStyle/>
                    <a:p>
                      <a:pPr indent="215900" algn="ctr">
                        <a:lnSpc>
                          <a:spcPct val="100000"/>
                        </a:lnSpc>
                        <a:spcAft>
                          <a:spcPts val="0"/>
                        </a:spcAft>
                      </a:pPr>
                      <a:r>
                        <a:rPr lang="es-EC" sz="2400">
                          <a:effectLst/>
                        </a:rPr>
                        <a:t>Dato_1[2]</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a:effectLst/>
                        </a:rPr>
                        <a:t>Pitch </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8500321"/>
                  </a:ext>
                </a:extLst>
              </a:tr>
              <a:tr h="493527">
                <a:tc>
                  <a:txBody>
                    <a:bodyPr/>
                    <a:lstStyle/>
                    <a:p>
                      <a:pPr indent="215900" algn="ctr">
                        <a:lnSpc>
                          <a:spcPct val="100000"/>
                        </a:lnSpc>
                        <a:spcAft>
                          <a:spcPts val="0"/>
                        </a:spcAft>
                      </a:pPr>
                      <a:r>
                        <a:rPr lang="es-EC" sz="2400" dirty="0">
                          <a:effectLst/>
                        </a:rPr>
                        <a:t>Dato_1[3] </a:t>
                      </a:r>
                      <a:endParaRPr lang="es-EC"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a:effectLst/>
                        </a:rPr>
                        <a:t>Yaw </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13620106"/>
                  </a:ext>
                </a:extLst>
              </a:tr>
              <a:tr h="493527">
                <a:tc>
                  <a:txBody>
                    <a:bodyPr/>
                    <a:lstStyle/>
                    <a:p>
                      <a:pPr indent="215900" algn="ctr">
                        <a:lnSpc>
                          <a:spcPct val="100000"/>
                        </a:lnSpc>
                        <a:spcAft>
                          <a:spcPts val="0"/>
                        </a:spcAft>
                      </a:pPr>
                      <a:r>
                        <a:rPr lang="es-EC" sz="2400">
                          <a:effectLst/>
                        </a:rPr>
                        <a:t>Dato_1[4]</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dirty="0">
                          <a:effectLst/>
                        </a:rPr>
                        <a:t>Acción </a:t>
                      </a:r>
                      <a:endParaRPr lang="es-EC"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93841871"/>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99072323"/>
              </p:ext>
            </p:extLst>
          </p:nvPr>
        </p:nvGraphicFramePr>
        <p:xfrm>
          <a:off x="1309051" y="411479"/>
          <a:ext cx="9905999" cy="5248744"/>
        </p:xfrm>
        <a:graphic>
          <a:graphicData uri="http://schemas.openxmlformats.org/drawingml/2006/table">
            <a:tbl>
              <a:tblPr firstRow="1" firstCol="1" bandRow="1">
                <a:tableStyleId>{5940675A-B579-460E-94D1-54222C63F5DA}</a:tableStyleId>
              </a:tblPr>
              <a:tblGrid>
                <a:gridCol w="1646765">
                  <a:extLst>
                    <a:ext uri="{9D8B030D-6E8A-4147-A177-3AD203B41FA5}">
                      <a16:colId xmlns:a16="http://schemas.microsoft.com/office/drawing/2014/main" val="3374227566"/>
                    </a:ext>
                  </a:extLst>
                </a:gridCol>
                <a:gridCol w="2929614">
                  <a:extLst>
                    <a:ext uri="{9D8B030D-6E8A-4147-A177-3AD203B41FA5}">
                      <a16:colId xmlns:a16="http://schemas.microsoft.com/office/drawing/2014/main" val="3841021673"/>
                    </a:ext>
                  </a:extLst>
                </a:gridCol>
                <a:gridCol w="1182214">
                  <a:extLst>
                    <a:ext uri="{9D8B030D-6E8A-4147-A177-3AD203B41FA5}">
                      <a16:colId xmlns:a16="http://schemas.microsoft.com/office/drawing/2014/main" val="369376650"/>
                    </a:ext>
                  </a:extLst>
                </a:gridCol>
                <a:gridCol w="1363155">
                  <a:extLst>
                    <a:ext uri="{9D8B030D-6E8A-4147-A177-3AD203B41FA5}">
                      <a16:colId xmlns:a16="http://schemas.microsoft.com/office/drawing/2014/main" val="1999722927"/>
                    </a:ext>
                  </a:extLst>
                </a:gridCol>
                <a:gridCol w="1297081">
                  <a:extLst>
                    <a:ext uri="{9D8B030D-6E8A-4147-A177-3AD203B41FA5}">
                      <a16:colId xmlns:a16="http://schemas.microsoft.com/office/drawing/2014/main" val="974874168"/>
                    </a:ext>
                  </a:extLst>
                </a:gridCol>
                <a:gridCol w="1487170">
                  <a:extLst>
                    <a:ext uri="{9D8B030D-6E8A-4147-A177-3AD203B41FA5}">
                      <a16:colId xmlns:a16="http://schemas.microsoft.com/office/drawing/2014/main" val="872028087"/>
                    </a:ext>
                  </a:extLst>
                </a:gridCol>
              </a:tblGrid>
              <a:tr h="859624">
                <a:tc>
                  <a:txBody>
                    <a:bodyPr/>
                    <a:lstStyle/>
                    <a:p>
                      <a:pPr indent="215900" algn="ctr">
                        <a:lnSpc>
                          <a:spcPct val="100000"/>
                        </a:lnSpc>
                        <a:spcAft>
                          <a:spcPts val="0"/>
                        </a:spcAft>
                      </a:pPr>
                      <a:r>
                        <a:rPr lang="es-EC" sz="2400">
                          <a:effectLst/>
                        </a:rPr>
                        <a:t>Gesto</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dirty="0">
                          <a:effectLst/>
                        </a:rPr>
                        <a:t>Movimiento</a:t>
                      </a:r>
                      <a:endParaRPr lang="es-EC"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a:effectLst/>
                        </a:rPr>
                        <a:t>GPIO 17</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a:effectLst/>
                        </a:rPr>
                        <a:t>GPIO 27</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a:effectLst/>
                        </a:rPr>
                        <a:t>GPIO 23</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a:effectLst/>
                        </a:rPr>
                        <a:t>GPIO 24</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44223217"/>
                  </a:ext>
                </a:extLst>
              </a:tr>
              <a:tr h="656882">
                <a:tc>
                  <a:txBody>
                    <a:bodyPr/>
                    <a:lstStyle/>
                    <a:p>
                      <a:pPr indent="215900" algn="ctr">
                        <a:lnSpc>
                          <a:spcPct val="100000"/>
                        </a:lnSpc>
                        <a:spcAft>
                          <a:spcPts val="0"/>
                        </a:spcAft>
                      </a:pPr>
                      <a:r>
                        <a:rPr lang="es-EC" sz="2400">
                          <a:effectLst/>
                        </a:rPr>
                        <a:t>Flexión de los dedos</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dirty="0">
                          <a:effectLst/>
                        </a:rPr>
                        <a:t>Adelante</a:t>
                      </a:r>
                      <a:endParaRPr lang="es-EC"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a:effectLst/>
                        </a:rPr>
                        <a:t>LOW</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a:effectLst/>
                        </a:rPr>
                        <a:t>HIGH</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a:effectLst/>
                        </a:rPr>
                        <a:t>HIGH</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a:effectLst/>
                        </a:rPr>
                        <a:t>LOW</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3690226"/>
                  </a:ext>
                </a:extLst>
              </a:tr>
              <a:tr h="656882">
                <a:tc>
                  <a:txBody>
                    <a:bodyPr/>
                    <a:lstStyle/>
                    <a:p>
                      <a:pPr indent="215900" algn="ctr">
                        <a:lnSpc>
                          <a:spcPct val="100000"/>
                        </a:lnSpc>
                        <a:spcAft>
                          <a:spcPts val="0"/>
                        </a:spcAft>
                      </a:pPr>
                      <a:r>
                        <a:rPr lang="es-EC" sz="2400">
                          <a:effectLst/>
                        </a:rPr>
                        <a:t>Extensión de los dedos</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a:effectLst/>
                        </a:rPr>
                        <a:t>Atrás</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a:effectLst/>
                        </a:rPr>
                        <a:t>HIGH</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a:effectLst/>
                        </a:rPr>
                        <a:t>LOW</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a:effectLst/>
                        </a:rPr>
                        <a:t>LOW</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a:effectLst/>
                        </a:rPr>
                        <a:t>HIGH</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9745804"/>
                  </a:ext>
                </a:extLst>
              </a:tr>
              <a:tr h="656882">
                <a:tc>
                  <a:txBody>
                    <a:bodyPr/>
                    <a:lstStyle/>
                    <a:p>
                      <a:pPr indent="215900" algn="ctr">
                        <a:lnSpc>
                          <a:spcPct val="100000"/>
                        </a:lnSpc>
                        <a:spcAft>
                          <a:spcPts val="0"/>
                        </a:spcAft>
                      </a:pPr>
                      <a:r>
                        <a:rPr lang="es-EC" sz="2400">
                          <a:effectLst/>
                        </a:rPr>
                        <a:t>Flexión de la muñeca</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a:effectLst/>
                        </a:rPr>
                        <a:t>Izquierda</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a:effectLst/>
                        </a:rPr>
                        <a:t>LOW</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a:effectLst/>
                        </a:rPr>
                        <a:t>HIGH</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a:effectLst/>
                        </a:rPr>
                        <a:t>LOW</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a:effectLst/>
                        </a:rPr>
                        <a:t>HIGH</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2345679"/>
                  </a:ext>
                </a:extLst>
              </a:tr>
              <a:tr h="656882">
                <a:tc>
                  <a:txBody>
                    <a:bodyPr/>
                    <a:lstStyle/>
                    <a:p>
                      <a:pPr indent="215900" algn="ctr">
                        <a:lnSpc>
                          <a:spcPct val="100000"/>
                        </a:lnSpc>
                        <a:spcAft>
                          <a:spcPts val="0"/>
                        </a:spcAft>
                      </a:pPr>
                      <a:r>
                        <a:rPr lang="es-EC" sz="2400">
                          <a:effectLst/>
                        </a:rPr>
                        <a:t>Extensión de la muñeca</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a:effectLst/>
                        </a:rPr>
                        <a:t>Derecha</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a:effectLst/>
                        </a:rPr>
                        <a:t>HIGH</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a:effectLst/>
                        </a:rPr>
                        <a:t>LOW</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a:effectLst/>
                        </a:rPr>
                        <a:t>HIGH</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a:effectLst/>
                        </a:rPr>
                        <a:t>LOW</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35106335"/>
                  </a:ext>
                </a:extLst>
              </a:tr>
              <a:tr h="536209">
                <a:tc>
                  <a:txBody>
                    <a:bodyPr/>
                    <a:lstStyle/>
                    <a:p>
                      <a:pPr indent="215900" algn="ctr">
                        <a:lnSpc>
                          <a:spcPct val="100000"/>
                        </a:lnSpc>
                        <a:spcAft>
                          <a:spcPts val="0"/>
                        </a:spcAft>
                      </a:pPr>
                      <a:r>
                        <a:rPr lang="es-EC" sz="2400">
                          <a:effectLst/>
                        </a:rPr>
                        <a:t>SIN GESTO</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a:effectLst/>
                        </a:rPr>
                        <a:t>Paro y paro de emergencia</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a:effectLst/>
                        </a:rPr>
                        <a:t>HIGH</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a:effectLst/>
                        </a:rPr>
                        <a:t>HIGH</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a:effectLst/>
                        </a:rPr>
                        <a:t>HIGH</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15900" algn="ctr">
                        <a:lnSpc>
                          <a:spcPct val="100000"/>
                        </a:lnSpc>
                        <a:spcAft>
                          <a:spcPts val="0"/>
                        </a:spcAft>
                      </a:pPr>
                      <a:r>
                        <a:rPr lang="es-EC" sz="2400" dirty="0">
                          <a:effectLst/>
                        </a:rPr>
                        <a:t>HIGH</a:t>
                      </a:r>
                      <a:endParaRPr lang="es-EC"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2030800"/>
                  </a:ext>
                </a:extLst>
              </a:tr>
            </a:tbl>
          </a:graphicData>
        </a:graphic>
      </p:graphicFrame>
      <p:graphicFrame>
        <p:nvGraphicFramePr>
          <p:cNvPr id="8" name="Diagrama 7"/>
          <p:cNvGraphicFramePr/>
          <p:nvPr>
            <p:extLst>
              <p:ext uri="{D42A27DB-BD31-4B8C-83A1-F6EECF244321}">
                <p14:modId xmlns:p14="http://schemas.microsoft.com/office/powerpoint/2010/main" val="2189100489"/>
              </p:ext>
            </p:extLst>
          </p:nvPr>
        </p:nvGraphicFramePr>
        <p:xfrm>
          <a:off x="-12328" y="6156960"/>
          <a:ext cx="12274437" cy="704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26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3">
                                            <p:txEl>
                                              <p:pRg st="0" end="0"/>
                                            </p:txEl>
                                          </p:spTgt>
                                        </p:tgtEl>
                                      </p:cBhvr>
                                    </p:animEffect>
                                    <p:set>
                                      <p:cBhvr>
                                        <p:cTn id="21" dur="1" fill="hold">
                                          <p:stCondLst>
                                            <p:cond delay="499"/>
                                          </p:stCondLst>
                                        </p:cTn>
                                        <p:tgtEl>
                                          <p:spTgt spid="3">
                                            <p:txEl>
                                              <p:pRg st="0" end="0"/>
                                            </p:txEl>
                                          </p:spTgt>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3" grpId="0" build="p"/>
      <p:bldP spid="3" grpI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171890" y="43548"/>
            <a:ext cx="9905999" cy="1478570"/>
          </a:xfrm>
        </p:spPr>
        <p:txBody>
          <a:bodyPr/>
          <a:lstStyle/>
          <a:p>
            <a:r>
              <a:rPr lang="es-EC" dirty="0"/>
              <a:t>Control del manipulador</a:t>
            </a:r>
          </a:p>
        </p:txBody>
      </p:sp>
      <p:graphicFrame>
        <p:nvGraphicFramePr>
          <p:cNvPr id="12" name="Tabla 11"/>
          <p:cNvGraphicFramePr>
            <a:graphicFrameLocks noGrp="1"/>
          </p:cNvGraphicFramePr>
          <p:nvPr>
            <p:extLst>
              <p:ext uri="{D42A27DB-BD31-4B8C-83A1-F6EECF244321}">
                <p14:modId xmlns:p14="http://schemas.microsoft.com/office/powerpoint/2010/main" val="3487886625"/>
              </p:ext>
            </p:extLst>
          </p:nvPr>
        </p:nvGraphicFramePr>
        <p:xfrm>
          <a:off x="1545272" y="182884"/>
          <a:ext cx="9098281" cy="5834740"/>
        </p:xfrm>
        <a:graphic>
          <a:graphicData uri="http://schemas.openxmlformats.org/drawingml/2006/table">
            <a:tbl>
              <a:tblPr firstRow="1" firstCol="1" bandRow="1"/>
              <a:tblGrid>
                <a:gridCol w="693386">
                  <a:extLst>
                    <a:ext uri="{9D8B030D-6E8A-4147-A177-3AD203B41FA5}">
                      <a16:colId xmlns:a16="http://schemas.microsoft.com/office/drawing/2014/main" val="1995856015"/>
                    </a:ext>
                  </a:extLst>
                </a:gridCol>
                <a:gridCol w="2419237">
                  <a:extLst>
                    <a:ext uri="{9D8B030D-6E8A-4147-A177-3AD203B41FA5}">
                      <a16:colId xmlns:a16="http://schemas.microsoft.com/office/drawing/2014/main" val="3479803396"/>
                    </a:ext>
                  </a:extLst>
                </a:gridCol>
                <a:gridCol w="2992829">
                  <a:extLst>
                    <a:ext uri="{9D8B030D-6E8A-4147-A177-3AD203B41FA5}">
                      <a16:colId xmlns:a16="http://schemas.microsoft.com/office/drawing/2014/main" val="3794661100"/>
                    </a:ext>
                  </a:extLst>
                </a:gridCol>
                <a:gridCol w="2992829">
                  <a:extLst>
                    <a:ext uri="{9D8B030D-6E8A-4147-A177-3AD203B41FA5}">
                      <a16:colId xmlns:a16="http://schemas.microsoft.com/office/drawing/2014/main" val="3223602973"/>
                    </a:ext>
                  </a:extLst>
                </a:gridCol>
              </a:tblGrid>
              <a:tr h="339634">
                <a:tc>
                  <a:txBody>
                    <a:bodyPr/>
                    <a:lstStyle/>
                    <a:p>
                      <a:pPr indent="215900" algn="ctr">
                        <a:lnSpc>
                          <a:spcPct val="100000"/>
                        </a:lnSpc>
                        <a:spcAft>
                          <a:spcPts val="0"/>
                        </a:spcAft>
                      </a:pPr>
                      <a:r>
                        <a:rPr lang="es-EC"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Pin</a:t>
                      </a:r>
                      <a:endParaRPr lang="es-EC"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Función</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Dispositivo</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Acondicionamiento</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1049771"/>
                  </a:ext>
                </a:extLst>
              </a:tr>
              <a:tr h="169817">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PWM</a:t>
                      </a:r>
                      <a:endParaRPr lang="es-EC"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Servo base</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0">
                  <a:txBody>
                    <a:bodyPr/>
                    <a:lstStyle/>
                    <a:p>
                      <a:pPr indent="215900" algn="ctr">
                        <a:lnSpc>
                          <a:spcPct val="100000"/>
                        </a:lnSpc>
                        <a:spcAft>
                          <a:spcPts val="0"/>
                        </a:spcAft>
                      </a:pPr>
                      <a:r>
                        <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EC"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215900" algn="ctr">
                        <a:lnSpc>
                          <a:spcPct val="100000"/>
                        </a:lnSpc>
                        <a:spcAft>
                          <a:spcPts val="0"/>
                        </a:spcAft>
                      </a:pPr>
                      <a:r>
                        <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C"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4063575"/>
                  </a:ext>
                </a:extLst>
              </a:tr>
              <a:tr h="169817">
                <a:tc>
                  <a:txBody>
                    <a:bodyPr/>
                    <a:lstStyle/>
                    <a:p>
                      <a:pPr indent="215900" algn="ctr">
                        <a:lnSpc>
                          <a:spcPct val="100000"/>
                        </a:lnSpc>
                        <a:spcAft>
                          <a:spcPts val="0"/>
                        </a:spcAft>
                      </a:pPr>
                      <a:r>
                        <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PWM</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Servo hombro</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3856525566"/>
                  </a:ext>
                </a:extLst>
              </a:tr>
              <a:tr h="169817">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PWM</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Servo codo</a:t>
                      </a:r>
                      <a:endParaRPr lang="es-EC"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2371655336"/>
                  </a:ext>
                </a:extLst>
              </a:tr>
              <a:tr h="169817">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PWM</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Servo muñeca 1</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4200558322"/>
                  </a:ext>
                </a:extLst>
              </a:tr>
              <a:tr h="169817">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PWM</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Servo muñeca 2</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3176849646"/>
                  </a:ext>
                </a:extLst>
              </a:tr>
              <a:tr h="169817">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PWM</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Servo efector</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3629492801"/>
                  </a:ext>
                </a:extLst>
              </a:tr>
              <a:tr h="339634">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Pin digital de salida</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Ventilador</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3720395200"/>
                  </a:ext>
                </a:extLst>
              </a:tr>
              <a:tr h="339634">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Pin digital de salida</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Calentadores</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338684585"/>
                  </a:ext>
                </a:extLst>
              </a:tr>
              <a:tr h="339634">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Pin digital de entrada</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Sensor inductivo</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2519112748"/>
                  </a:ext>
                </a:extLst>
              </a:tr>
              <a:tr h="339634">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Pin digital de salida</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Bomba</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2683480512"/>
                  </a:ext>
                </a:extLst>
              </a:tr>
              <a:tr h="339634">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Pin analógico</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TGS2610</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5*1024</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299132"/>
                  </a:ext>
                </a:extLst>
              </a:tr>
              <a:tr h="339634">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Pin analógico</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TGS2602</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4163145666"/>
                  </a:ext>
                </a:extLst>
              </a:tr>
              <a:tr h="339634">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Pin analógico</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TGS2600</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632804222"/>
                  </a:ext>
                </a:extLst>
              </a:tr>
              <a:tr h="339634">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Pin analógico</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TGS826</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3690288275"/>
                  </a:ext>
                </a:extLst>
              </a:tr>
              <a:tr h="339634">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Pin analógico</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TGS822</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2043166065"/>
                  </a:ext>
                </a:extLst>
              </a:tr>
              <a:tr h="339634">
                <a:tc>
                  <a:txBody>
                    <a:bodyPr/>
                    <a:lstStyle/>
                    <a:p>
                      <a:pPr indent="215900" algn="ctr">
                        <a:lnSpc>
                          <a:spcPct val="100000"/>
                        </a:lnSpc>
                        <a:spcAft>
                          <a:spcPts val="0"/>
                        </a:spcAft>
                      </a:pPr>
                      <a:r>
                        <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a:t>
                      </a:r>
                      <a:endParaRPr lang="es-EC"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Pin analógico</a:t>
                      </a:r>
                      <a:endParaRPr lang="es-EC"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Sensor Temperatura</a:t>
                      </a:r>
                      <a:endParaRPr lang="es-EC"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0" algn="ctr">
                        <a:lnSpc>
                          <a:spcPct val="100000"/>
                        </a:lnSpc>
                        <a:spcAft>
                          <a:spcPts val="0"/>
                        </a:spcAft>
                      </a:pPr>
                      <a:r>
                        <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500*1024</a:t>
                      </a:r>
                      <a:endParaRPr lang="es-EC"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7947" marR="3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4622000"/>
                  </a:ext>
                </a:extLst>
              </a:tr>
            </a:tbl>
          </a:graphicData>
        </a:graphic>
      </p:graphicFrame>
      <p:graphicFrame>
        <p:nvGraphicFramePr>
          <p:cNvPr id="5" name="Diagrama 4"/>
          <p:cNvGraphicFramePr/>
          <p:nvPr>
            <p:extLst>
              <p:ext uri="{D42A27DB-BD31-4B8C-83A1-F6EECF244321}">
                <p14:modId xmlns:p14="http://schemas.microsoft.com/office/powerpoint/2010/main" val="2189100489"/>
              </p:ext>
            </p:extLst>
          </p:nvPr>
        </p:nvGraphicFramePr>
        <p:xfrm>
          <a:off x="-12328" y="6156960"/>
          <a:ext cx="12274437" cy="704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74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232854" y="100358"/>
            <a:ext cx="9905999" cy="1478570"/>
          </a:xfrm>
        </p:spPr>
        <p:txBody>
          <a:bodyPr/>
          <a:lstStyle/>
          <a:p>
            <a:r>
              <a:rPr lang="es-EC" dirty="0"/>
              <a:t>Control del manipulador</a:t>
            </a:r>
          </a:p>
        </p:txBody>
      </p:sp>
      <mc:AlternateContent xmlns:mc="http://schemas.openxmlformats.org/markup-compatibility/2006" xmlns:a14="http://schemas.microsoft.com/office/drawing/2010/main">
        <mc:Choice Requires="a14">
          <p:sp>
            <p:nvSpPr>
              <p:cNvPr id="2" name="Rectángulo 1"/>
              <p:cNvSpPr/>
              <p:nvPr/>
            </p:nvSpPr>
            <p:spPr>
              <a:xfrm>
                <a:off x="1576545" y="4344941"/>
                <a:ext cx="9218611" cy="91063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𝑒𝑛𝑣𝑖𝑜</m:t>
                      </m:r>
                      <m:r>
                        <a:rPr lang="es-EC" i="0">
                          <a:latin typeface="Cambria Math" panose="02040503050406030204" pitchFamily="18" charset="0"/>
                        </a:rPr>
                        <m:t>=</m:t>
                      </m:r>
                      <m:r>
                        <a:rPr lang="es-EC" i="1">
                          <a:latin typeface="Cambria Math" panose="02040503050406030204" pitchFamily="18" charset="0"/>
                        </a:rPr>
                        <m:t>𝑑𝑎𝑡𝑜</m:t>
                      </m:r>
                      <m:r>
                        <a:rPr lang="es-EC" i="0">
                          <a:latin typeface="Cambria Math" panose="02040503050406030204" pitchFamily="18" charset="0"/>
                        </a:rPr>
                        <m:t>1+</m:t>
                      </m:r>
                      <m:r>
                        <m:rPr>
                          <m:nor/>
                        </m:rPr>
                        <a:rPr lang="es-EC" i="1">
                          <a:latin typeface="Cambria Math" panose="02040503050406030204" pitchFamily="18" charset="0"/>
                        </a:rPr>
                        <m:t>"/"</m:t>
                      </m:r>
                      <m:r>
                        <a:rPr lang="es-EC" i="0">
                          <a:latin typeface="Cambria Math" panose="02040503050406030204" pitchFamily="18" charset="0"/>
                        </a:rPr>
                        <m:t>+</m:t>
                      </m:r>
                      <m:r>
                        <a:rPr lang="es-EC" i="1">
                          <a:latin typeface="Cambria Math" panose="02040503050406030204" pitchFamily="18" charset="0"/>
                        </a:rPr>
                        <m:t>𝑚𝑒𝑡𝑎𝑙</m:t>
                      </m:r>
                      <m:r>
                        <a:rPr lang="es-EC" i="0">
                          <a:latin typeface="Cambria Math" panose="02040503050406030204" pitchFamily="18" charset="0"/>
                        </a:rPr>
                        <m:t>+</m:t>
                      </m:r>
                      <m:r>
                        <m:rPr>
                          <m:nor/>
                        </m:rPr>
                        <a:rPr lang="es-EC" i="1">
                          <a:latin typeface="Cambria Math" panose="02040503050406030204" pitchFamily="18" charset="0"/>
                        </a:rPr>
                        <m:t>"/"</m:t>
                      </m:r>
                      <m:r>
                        <a:rPr lang="es-EC" i="0">
                          <a:latin typeface="Cambria Math" panose="02040503050406030204" pitchFamily="18" charset="0"/>
                        </a:rPr>
                        <m:t>+</m:t>
                      </m:r>
                      <m:r>
                        <a:rPr lang="es-EC" i="1">
                          <a:latin typeface="Cambria Math" panose="02040503050406030204" pitchFamily="18" charset="0"/>
                        </a:rPr>
                        <m:t>𝑇𝐺𝑆</m:t>
                      </m:r>
                      <m:r>
                        <a:rPr lang="es-EC" i="0">
                          <a:latin typeface="Cambria Math" panose="02040503050406030204" pitchFamily="18" charset="0"/>
                        </a:rPr>
                        <m:t>822+</m:t>
                      </m:r>
                      <m:r>
                        <m:rPr>
                          <m:nor/>
                        </m:rPr>
                        <a:rPr lang="es-EC" i="1">
                          <a:latin typeface="Cambria Math" panose="02040503050406030204" pitchFamily="18" charset="0"/>
                        </a:rPr>
                        <m:t>"/"</m:t>
                      </m:r>
                      <m:r>
                        <a:rPr lang="es-EC" i="0">
                          <a:latin typeface="Cambria Math" panose="02040503050406030204" pitchFamily="18" charset="0"/>
                        </a:rPr>
                        <m:t>+</m:t>
                      </m:r>
                      <m:r>
                        <a:rPr lang="es-EC" i="1">
                          <a:latin typeface="Cambria Math" panose="02040503050406030204" pitchFamily="18" charset="0"/>
                        </a:rPr>
                        <m:t>𝑇𝐺𝑆</m:t>
                      </m:r>
                      <m:r>
                        <a:rPr lang="es-EC" i="0">
                          <a:latin typeface="Cambria Math" panose="02040503050406030204" pitchFamily="18" charset="0"/>
                        </a:rPr>
                        <m:t>826+</m:t>
                      </m:r>
                      <m:r>
                        <m:rPr>
                          <m:nor/>
                        </m:rPr>
                        <a:rPr lang="es-EC" i="1">
                          <a:latin typeface="Cambria Math" panose="02040503050406030204" pitchFamily="18" charset="0"/>
                        </a:rPr>
                        <m:t>"/"</m:t>
                      </m:r>
                      <m:r>
                        <a:rPr lang="es-EC" i="0">
                          <a:latin typeface="Cambria Math" panose="02040503050406030204" pitchFamily="18" charset="0"/>
                        </a:rPr>
                        <m:t>+</m:t>
                      </m:r>
                      <m:r>
                        <a:rPr lang="es-EC" i="1">
                          <a:latin typeface="Cambria Math" panose="02040503050406030204" pitchFamily="18" charset="0"/>
                        </a:rPr>
                        <m:t>𝑇𝐺𝑆</m:t>
                      </m:r>
                      <m:r>
                        <a:rPr lang="es-EC" i="0">
                          <a:latin typeface="Cambria Math" panose="02040503050406030204" pitchFamily="18" charset="0"/>
                        </a:rPr>
                        <m:t>2600+</m:t>
                      </m:r>
                      <m:r>
                        <m:rPr>
                          <m:nor/>
                        </m:rPr>
                        <a:rPr lang="es-EC" i="1">
                          <a:latin typeface="Cambria Math" panose="02040503050406030204" pitchFamily="18" charset="0"/>
                        </a:rPr>
                        <m:t>"/"</m:t>
                      </m:r>
                      <m:r>
                        <a:rPr lang="es-EC" i="0">
                          <a:latin typeface="Cambria Math" panose="02040503050406030204" pitchFamily="18" charset="0"/>
                        </a:rPr>
                        <m:t>+</m:t>
                      </m:r>
                      <m:r>
                        <a:rPr lang="es-EC" i="1">
                          <a:latin typeface="Cambria Math" panose="02040503050406030204" pitchFamily="18" charset="0"/>
                        </a:rPr>
                        <m:t>𝑇𝐺𝑆</m:t>
                      </m:r>
                      <m:r>
                        <a:rPr lang="es-EC" i="0">
                          <a:latin typeface="Cambria Math" panose="02040503050406030204" pitchFamily="18" charset="0"/>
                        </a:rPr>
                        <m:t>2602+</m:t>
                      </m:r>
                      <m:r>
                        <m:rPr>
                          <m:nor/>
                        </m:rPr>
                        <a:rPr lang="es-EC" i="1">
                          <a:latin typeface="Cambria Math" panose="02040503050406030204" pitchFamily="18" charset="0"/>
                        </a:rPr>
                        <m:t>"/"</m:t>
                      </m:r>
                      <m:r>
                        <a:rPr lang="es-EC" i="0">
                          <a:latin typeface="Cambria Math" panose="02040503050406030204" pitchFamily="18" charset="0"/>
                        </a:rPr>
                        <m:t>+</m:t>
                      </m:r>
                      <m:r>
                        <a:rPr lang="es-EC" i="1">
                          <a:latin typeface="Cambria Math" panose="02040503050406030204" pitchFamily="18" charset="0"/>
                        </a:rPr>
                        <m:t>𝑇𝐺𝑆</m:t>
                      </m:r>
                      <m:r>
                        <a:rPr lang="es-EC" i="0">
                          <a:latin typeface="Cambria Math" panose="02040503050406030204" pitchFamily="18" charset="0"/>
                        </a:rPr>
                        <m:t>2610+</m:t>
                      </m:r>
                      <m:r>
                        <m:rPr>
                          <m:nor/>
                        </m:rPr>
                        <a:rPr lang="es-EC" i="1">
                          <a:latin typeface="Cambria Math" panose="02040503050406030204" pitchFamily="18" charset="0"/>
                        </a:rPr>
                        <m:t>"/"</m:t>
                      </m:r>
                      <m:r>
                        <a:rPr lang="es-EC" i="0">
                          <a:latin typeface="Cambria Math" panose="02040503050406030204" pitchFamily="18" charset="0"/>
                        </a:rPr>
                        <m:t>+</m:t>
                      </m:r>
                      <m:r>
                        <a:rPr lang="es-EC" i="1">
                          <a:latin typeface="Cambria Math" panose="02040503050406030204" pitchFamily="18" charset="0"/>
                        </a:rPr>
                        <m:t>𝑇𝐸𝑀𝑃𝐸𝑅𝐴𝑇𝑈𝑅𝐴</m:t>
                      </m:r>
                      <m:r>
                        <a:rPr lang="es-EC" i="0">
                          <a:latin typeface="Cambria Math" panose="02040503050406030204" pitchFamily="18" charset="0"/>
                        </a:rPr>
                        <m:t>+</m:t>
                      </m:r>
                      <m:r>
                        <m:rPr>
                          <m:nor/>
                        </m:rPr>
                        <a:rPr lang="es-EC" i="1">
                          <a:latin typeface="Cambria Math" panose="02040503050406030204" pitchFamily="18" charset="0"/>
                        </a:rPr>
                        <m:t>"/"</m:t>
                      </m:r>
                    </m:oMath>
                  </m:oMathPara>
                </a14:m>
                <a:endParaRPr lang="es-EC" dirty="0"/>
              </a:p>
            </p:txBody>
          </p:sp>
        </mc:Choice>
        <mc:Fallback xmlns="">
          <p:sp>
            <p:nvSpPr>
              <p:cNvPr id="2" name="Rectángulo 1"/>
              <p:cNvSpPr>
                <a:spLocks noRot="1" noChangeAspect="1" noMove="1" noResize="1" noEditPoints="1" noAdjustHandles="1" noChangeArrowheads="1" noChangeShapeType="1" noTextEdit="1"/>
              </p:cNvSpPr>
              <p:nvPr/>
            </p:nvSpPr>
            <p:spPr>
              <a:xfrm>
                <a:off x="1576545" y="4344941"/>
                <a:ext cx="9218611" cy="910634"/>
              </a:xfrm>
              <a:prstGeom prst="rect">
                <a:avLst/>
              </a:prstGeom>
              <a:blipFill>
                <a:blip r:embed="rId3"/>
                <a:stretch>
                  <a:fillRect b="-4698"/>
                </a:stretch>
              </a:blipFill>
            </p:spPr>
            <p:txBody>
              <a:bodyPr/>
              <a:lstStyle/>
              <a:p>
                <a:r>
                  <a:rPr lang="es-EC">
                    <a:noFill/>
                  </a:rPr>
                  <a:t> </a:t>
                </a:r>
              </a:p>
            </p:txBody>
          </p:sp>
        </mc:Fallback>
      </mc:AlternateContent>
      <p:pic>
        <p:nvPicPr>
          <p:cNvPr id="10242" name="Picture 2" descr="Resultado de imagen para teensy png"/>
          <p:cNvPicPr>
            <a:picLocks noChangeAspect="1" noChangeArrowheads="1"/>
          </p:cNvPicPr>
          <p:nvPr/>
        </p:nvPicPr>
        <p:blipFill rotWithShape="1">
          <a:blip r:embed="rId4">
            <a:extLst>
              <a:ext uri="{28A0092B-C50C-407E-A947-70E740481C1C}">
                <a14:useLocalDpi xmlns:a14="http://schemas.microsoft.com/office/drawing/2010/main" val="0"/>
              </a:ext>
            </a:extLst>
          </a:blip>
          <a:srcRect l="7236" t="14967" r="8239" b="18813"/>
          <a:stretch/>
        </p:blipFill>
        <p:spPr bwMode="auto">
          <a:xfrm>
            <a:off x="7147560" y="2118360"/>
            <a:ext cx="3916680" cy="169164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esultado de imagen para raspberry pi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661" y="1324953"/>
            <a:ext cx="4963886" cy="3060929"/>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derecha 2"/>
          <p:cNvSpPr/>
          <p:nvPr/>
        </p:nvSpPr>
        <p:spPr>
          <a:xfrm rot="10800000">
            <a:off x="6019800" y="3139440"/>
            <a:ext cx="85344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9" name="Tabla 8">
            <a:extLst>
              <a:ext uri="{FF2B5EF4-FFF2-40B4-BE49-F238E27FC236}">
                <a16:creationId xmlns:a16="http://schemas.microsoft.com/office/drawing/2014/main" id="{610EB118-2DED-426E-B513-5822EA8761C2}"/>
              </a:ext>
            </a:extLst>
          </p:cNvPr>
          <p:cNvGraphicFramePr>
            <a:graphicFrameLocks noGrp="1"/>
          </p:cNvGraphicFramePr>
          <p:nvPr>
            <p:extLst>
              <p:ext uri="{D42A27DB-BD31-4B8C-83A1-F6EECF244321}">
                <p14:modId xmlns:p14="http://schemas.microsoft.com/office/powerpoint/2010/main" val="3165306482"/>
              </p:ext>
            </p:extLst>
          </p:nvPr>
        </p:nvGraphicFramePr>
        <p:xfrm>
          <a:off x="2777172" y="1325880"/>
          <a:ext cx="7521574" cy="3797875"/>
        </p:xfrm>
        <a:graphic>
          <a:graphicData uri="http://schemas.openxmlformats.org/drawingml/2006/table">
            <a:tbl>
              <a:tblPr firstRow="1" firstCol="1" bandRow="1">
                <a:tableStyleId>{2D5ABB26-0587-4C30-8999-92F81FD0307C}</a:tableStyleId>
              </a:tblPr>
              <a:tblGrid>
                <a:gridCol w="1589529">
                  <a:extLst>
                    <a:ext uri="{9D8B030D-6E8A-4147-A177-3AD203B41FA5}">
                      <a16:colId xmlns:a16="http://schemas.microsoft.com/office/drawing/2014/main" val="231626059"/>
                    </a:ext>
                  </a:extLst>
                </a:gridCol>
                <a:gridCol w="1787157">
                  <a:extLst>
                    <a:ext uri="{9D8B030D-6E8A-4147-A177-3AD203B41FA5}">
                      <a16:colId xmlns:a16="http://schemas.microsoft.com/office/drawing/2014/main" val="3075510624"/>
                    </a:ext>
                  </a:extLst>
                </a:gridCol>
                <a:gridCol w="1787157">
                  <a:extLst>
                    <a:ext uri="{9D8B030D-6E8A-4147-A177-3AD203B41FA5}">
                      <a16:colId xmlns:a16="http://schemas.microsoft.com/office/drawing/2014/main" val="1943607854"/>
                    </a:ext>
                  </a:extLst>
                </a:gridCol>
                <a:gridCol w="2357731">
                  <a:extLst>
                    <a:ext uri="{9D8B030D-6E8A-4147-A177-3AD203B41FA5}">
                      <a16:colId xmlns:a16="http://schemas.microsoft.com/office/drawing/2014/main" val="3871456550"/>
                    </a:ext>
                  </a:extLst>
                </a:gridCol>
              </a:tblGrid>
              <a:tr h="0">
                <a:tc rowSpan="2">
                  <a:txBody>
                    <a:bodyPr/>
                    <a:lstStyle/>
                    <a:p>
                      <a:pPr indent="215900" algn="ctr">
                        <a:lnSpc>
                          <a:spcPct val="150000"/>
                        </a:lnSpc>
                        <a:spcAft>
                          <a:spcPts val="0"/>
                        </a:spcAft>
                      </a:pPr>
                      <a:r>
                        <a:rPr lang="es-EC" sz="1800" b="1" dirty="0">
                          <a:effectLst/>
                        </a:rPr>
                        <a:t>ARTICULACIÓN</a:t>
                      </a:r>
                      <a:endParaRPr lang="es-EC"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indent="215900" algn="ctr">
                        <a:lnSpc>
                          <a:spcPct val="150000"/>
                        </a:lnSpc>
                        <a:spcAft>
                          <a:spcPts val="0"/>
                        </a:spcAft>
                      </a:pPr>
                      <a:r>
                        <a:rPr lang="es-EC" sz="1800" b="1" dirty="0">
                          <a:effectLst/>
                        </a:rPr>
                        <a:t>COMANDO GESTUAL</a:t>
                      </a:r>
                      <a:endParaRPr lang="es-EC"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rowSpan="2">
                  <a:txBody>
                    <a:bodyPr/>
                    <a:lstStyle/>
                    <a:p>
                      <a:pPr indent="215900" algn="ctr">
                        <a:lnSpc>
                          <a:spcPct val="150000"/>
                        </a:lnSpc>
                        <a:spcAft>
                          <a:spcPts val="0"/>
                        </a:spcAft>
                      </a:pPr>
                      <a:r>
                        <a:rPr lang="es-EC" sz="1800" b="1" dirty="0">
                          <a:effectLst/>
                        </a:rPr>
                        <a:t>RANGO DE MOVIMIENTO</a:t>
                      </a:r>
                      <a:endParaRPr lang="es-EC"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1108547"/>
                  </a:ext>
                </a:extLst>
              </a:tr>
              <a:tr h="0">
                <a:tc vMerge="1">
                  <a:txBody>
                    <a:bodyPr/>
                    <a:lstStyle/>
                    <a:p>
                      <a:endParaRPr lang="es-EC"/>
                    </a:p>
                  </a:txBody>
                  <a:tcPr/>
                </a:tc>
                <a:tc>
                  <a:txBody>
                    <a:bodyPr/>
                    <a:lstStyle/>
                    <a:p>
                      <a:pPr indent="215900" algn="ctr">
                        <a:lnSpc>
                          <a:spcPct val="150000"/>
                        </a:lnSpc>
                        <a:spcAft>
                          <a:spcPts val="0"/>
                        </a:spcAft>
                      </a:pPr>
                      <a:r>
                        <a:rPr lang="es-EC" sz="1800" b="1" dirty="0">
                          <a:effectLst/>
                        </a:rPr>
                        <a:t>SUBIR</a:t>
                      </a:r>
                      <a:endParaRPr lang="es-EC"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800" b="1" dirty="0">
                          <a:effectLst/>
                        </a:rPr>
                        <a:t>BAJAR</a:t>
                      </a:r>
                      <a:endParaRPr lang="es-EC"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2825105292"/>
                  </a:ext>
                </a:extLst>
              </a:tr>
              <a:tr h="0">
                <a:tc>
                  <a:txBody>
                    <a:bodyPr/>
                    <a:lstStyle/>
                    <a:p>
                      <a:pPr indent="215900" algn="ctr">
                        <a:lnSpc>
                          <a:spcPct val="150000"/>
                        </a:lnSpc>
                        <a:spcAft>
                          <a:spcPts val="0"/>
                        </a:spcAft>
                      </a:pPr>
                      <a:r>
                        <a:rPr lang="es-EC" sz="1800">
                          <a:effectLst/>
                        </a:rPr>
                        <a:t>Base</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800">
                          <a:effectLst/>
                        </a:rPr>
                        <a:t>Yaw +</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800">
                          <a:effectLst/>
                        </a:rPr>
                        <a:t>Yaw -</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800" dirty="0">
                          <a:effectLst/>
                        </a:rPr>
                        <a:t>70° – 110° </a:t>
                      </a:r>
                      <a:endParaRPr lang="es-EC"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6235"/>
                  </a:ext>
                </a:extLst>
              </a:tr>
              <a:tr h="0">
                <a:tc>
                  <a:txBody>
                    <a:bodyPr/>
                    <a:lstStyle/>
                    <a:p>
                      <a:pPr indent="215900" algn="ctr">
                        <a:lnSpc>
                          <a:spcPct val="150000"/>
                        </a:lnSpc>
                        <a:spcAft>
                          <a:spcPts val="0"/>
                        </a:spcAft>
                      </a:pPr>
                      <a:r>
                        <a:rPr lang="es-EC" sz="1800">
                          <a:effectLst/>
                        </a:rPr>
                        <a:t>Hombro</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800">
                          <a:effectLst/>
                        </a:rPr>
                        <a:t>Pitch +</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800">
                          <a:effectLst/>
                        </a:rPr>
                        <a:t>Pitch -</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800">
                          <a:effectLst/>
                        </a:rPr>
                        <a:t>50° - 110°</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2288510"/>
                  </a:ext>
                </a:extLst>
              </a:tr>
              <a:tr h="0">
                <a:tc>
                  <a:txBody>
                    <a:bodyPr/>
                    <a:lstStyle/>
                    <a:p>
                      <a:pPr indent="215900" algn="ctr">
                        <a:lnSpc>
                          <a:spcPct val="150000"/>
                        </a:lnSpc>
                        <a:spcAft>
                          <a:spcPts val="0"/>
                        </a:spcAft>
                      </a:pPr>
                      <a:r>
                        <a:rPr lang="es-EC" sz="1800">
                          <a:effectLst/>
                        </a:rPr>
                        <a:t>Codo</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800">
                          <a:effectLst/>
                        </a:rPr>
                        <a:t>Flexión de dedos</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800">
                          <a:effectLst/>
                        </a:rPr>
                        <a:t>Extensión de dedos</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800" dirty="0">
                          <a:effectLst/>
                        </a:rPr>
                        <a:t>10° - 110°</a:t>
                      </a:r>
                      <a:endParaRPr lang="es-EC"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2400339"/>
                  </a:ext>
                </a:extLst>
              </a:tr>
              <a:tr h="0">
                <a:tc>
                  <a:txBody>
                    <a:bodyPr/>
                    <a:lstStyle/>
                    <a:p>
                      <a:pPr indent="215900" algn="ctr">
                        <a:lnSpc>
                          <a:spcPct val="150000"/>
                        </a:lnSpc>
                        <a:spcAft>
                          <a:spcPts val="0"/>
                        </a:spcAft>
                      </a:pPr>
                      <a:r>
                        <a:rPr lang="es-EC" sz="1800">
                          <a:effectLst/>
                        </a:rPr>
                        <a:t>Muñeca V</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800">
                          <a:effectLst/>
                        </a:rPr>
                        <a:t>Flexión de muñeca</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800">
                          <a:effectLst/>
                        </a:rPr>
                        <a:t>Extensión de muñeca</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800">
                          <a:effectLst/>
                        </a:rPr>
                        <a:t>90° - 170°</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3699712"/>
                  </a:ext>
                </a:extLst>
              </a:tr>
              <a:tr h="0">
                <a:tc>
                  <a:txBody>
                    <a:bodyPr/>
                    <a:lstStyle/>
                    <a:p>
                      <a:pPr indent="215900" algn="ctr">
                        <a:lnSpc>
                          <a:spcPct val="150000"/>
                        </a:lnSpc>
                        <a:spcAft>
                          <a:spcPts val="0"/>
                        </a:spcAft>
                      </a:pPr>
                      <a:r>
                        <a:rPr lang="es-EC" sz="1800">
                          <a:effectLst/>
                        </a:rPr>
                        <a:t>Muñeca G</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800">
                          <a:effectLst/>
                        </a:rPr>
                        <a:t>Roll +</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800">
                          <a:effectLst/>
                        </a:rPr>
                        <a:t>Roll -</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800">
                          <a:effectLst/>
                        </a:rPr>
                        <a:t>2° - 90°</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0157272"/>
                  </a:ext>
                </a:extLst>
              </a:tr>
              <a:tr h="0">
                <a:tc>
                  <a:txBody>
                    <a:bodyPr/>
                    <a:lstStyle/>
                    <a:p>
                      <a:pPr indent="215900" algn="ctr">
                        <a:lnSpc>
                          <a:spcPct val="150000"/>
                        </a:lnSpc>
                        <a:spcAft>
                          <a:spcPts val="0"/>
                        </a:spcAft>
                      </a:pPr>
                      <a:r>
                        <a:rPr lang="es-EC" sz="1800">
                          <a:effectLst/>
                        </a:rPr>
                        <a:t>Efector</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indent="215900" algn="ctr">
                        <a:lnSpc>
                          <a:spcPct val="150000"/>
                        </a:lnSpc>
                        <a:spcAft>
                          <a:spcPts val="0"/>
                        </a:spcAft>
                      </a:pPr>
                      <a:r>
                        <a:rPr lang="es-EC" sz="1800">
                          <a:effectLst/>
                        </a:rPr>
                        <a:t>Double tap</a:t>
                      </a:r>
                      <a:endParaRPr lang="es-EC" sz="1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a:txBody>
                    <a:bodyPr/>
                    <a:lstStyle/>
                    <a:p>
                      <a:pPr indent="215900" algn="ctr">
                        <a:lnSpc>
                          <a:spcPct val="150000"/>
                        </a:lnSpc>
                        <a:spcAft>
                          <a:spcPts val="0"/>
                        </a:spcAft>
                      </a:pPr>
                      <a:r>
                        <a:rPr lang="es-EC" sz="1800" dirty="0">
                          <a:effectLst/>
                        </a:rPr>
                        <a:t>80° - 150° </a:t>
                      </a:r>
                      <a:endParaRPr lang="es-EC"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1142260"/>
                  </a:ext>
                </a:extLst>
              </a:tr>
            </a:tbl>
          </a:graphicData>
        </a:graphic>
      </p:graphicFrame>
      <p:graphicFrame>
        <p:nvGraphicFramePr>
          <p:cNvPr id="10" name="Diagrama 9"/>
          <p:cNvGraphicFramePr/>
          <p:nvPr>
            <p:extLst>
              <p:ext uri="{D42A27DB-BD31-4B8C-83A1-F6EECF244321}">
                <p14:modId xmlns:p14="http://schemas.microsoft.com/office/powerpoint/2010/main" val="2189100489"/>
              </p:ext>
            </p:extLst>
          </p:nvPr>
        </p:nvGraphicFramePr>
        <p:xfrm>
          <a:off x="-12328" y="6156960"/>
          <a:ext cx="12274437" cy="70407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2799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10244"/>
                                        </p:tgtEl>
                                        <p:attrNameLst>
                                          <p:attrName>style.visibility</p:attrName>
                                        </p:attrNameLst>
                                      </p:cBhvr>
                                      <p:to>
                                        <p:strVal val="visible"/>
                                      </p:to>
                                    </p:set>
                                    <p:animEffect transition="in" filter="fade">
                                      <p:cBhvr>
                                        <p:cTn id="14" dur="500"/>
                                        <p:tgtEl>
                                          <p:spTgt spid="1024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0242"/>
                                        </p:tgtEl>
                                        <p:attrNameLst>
                                          <p:attrName>style.visibility</p:attrName>
                                        </p:attrNameLst>
                                      </p:cBhvr>
                                      <p:to>
                                        <p:strVal val="visible"/>
                                      </p:to>
                                    </p:set>
                                    <p:animEffect transition="in" filter="fade">
                                      <p:cBhvr>
                                        <p:cTn id="20" dur="500"/>
                                        <p:tgtEl>
                                          <p:spTgt spid="1024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0244"/>
                                        </p:tgtEl>
                                      </p:cBhvr>
                                    </p:animEffect>
                                    <p:set>
                                      <p:cBhvr>
                                        <p:cTn id="31" dur="1" fill="hold">
                                          <p:stCondLst>
                                            <p:cond delay="499"/>
                                          </p:stCondLst>
                                        </p:cTn>
                                        <p:tgtEl>
                                          <p:spTgt spid="10244"/>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0242"/>
                                        </p:tgtEl>
                                      </p:cBhvr>
                                    </p:animEffect>
                                    <p:set>
                                      <p:cBhvr>
                                        <p:cTn id="37" dur="1" fill="hold">
                                          <p:stCondLst>
                                            <p:cond delay="499"/>
                                          </p:stCondLst>
                                        </p:cTn>
                                        <p:tgtEl>
                                          <p:spTgt spid="10242"/>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p:bldP spid="2" grpId="1"/>
      <p:bldP spid="3" grpId="0" animBg="1"/>
      <p:bldP spid="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0CB9002-6603-4D9F-8A46-9349766E8B97}"/>
              </a:ext>
            </a:extLst>
          </p:cNvPr>
          <p:cNvPicPr>
            <a:picLocks noChangeAspect="1"/>
          </p:cNvPicPr>
          <p:nvPr/>
        </p:nvPicPr>
        <p:blipFill rotWithShape="1">
          <a:blip r:embed="rId3">
            <a:extLst>
              <a:ext uri="{28A0092B-C50C-407E-A947-70E740481C1C}">
                <a14:useLocalDpi xmlns:a14="http://schemas.microsoft.com/office/drawing/2010/main" val="0"/>
              </a:ext>
            </a:extLst>
          </a:blip>
          <a:srcRect t="4777" b="8341"/>
          <a:stretch/>
        </p:blipFill>
        <p:spPr>
          <a:xfrm>
            <a:off x="1342546" y="-96201"/>
            <a:ext cx="9564688" cy="6202680"/>
          </a:xfrm>
          <a:prstGeom prst="rect">
            <a:avLst/>
          </a:prstGeom>
        </p:spPr>
      </p:pic>
      <p:sp>
        <p:nvSpPr>
          <p:cNvPr id="9" name="CuadroTexto 8">
            <a:extLst>
              <a:ext uri="{FF2B5EF4-FFF2-40B4-BE49-F238E27FC236}">
                <a16:creationId xmlns:a16="http://schemas.microsoft.com/office/drawing/2014/main" id="{6EABB7E7-B36C-4BAC-ACBB-6210A52788A6}"/>
              </a:ext>
            </a:extLst>
          </p:cNvPr>
          <p:cNvSpPr txBox="1"/>
          <p:nvPr/>
        </p:nvSpPr>
        <p:spPr>
          <a:xfrm>
            <a:off x="8439170" y="5644878"/>
            <a:ext cx="3062057" cy="369332"/>
          </a:xfrm>
          <a:prstGeom prst="rect">
            <a:avLst/>
          </a:prstGeom>
          <a:noFill/>
        </p:spPr>
        <p:txBody>
          <a:bodyPr wrap="none" rtlCol="0">
            <a:spAutoFit/>
          </a:bodyPr>
          <a:lstStyle/>
          <a:p>
            <a:r>
              <a:rPr lang="es-EC" dirty="0"/>
              <a:t>Indicadores de desplazamiento</a:t>
            </a:r>
          </a:p>
        </p:txBody>
      </p:sp>
      <p:sp>
        <p:nvSpPr>
          <p:cNvPr id="10" name="CuadroTexto 9">
            <a:extLst>
              <a:ext uri="{FF2B5EF4-FFF2-40B4-BE49-F238E27FC236}">
                <a16:creationId xmlns:a16="http://schemas.microsoft.com/office/drawing/2014/main" id="{DD6B57CC-DE74-41CC-A221-21851F024D50}"/>
              </a:ext>
            </a:extLst>
          </p:cNvPr>
          <p:cNvSpPr txBox="1"/>
          <p:nvPr/>
        </p:nvSpPr>
        <p:spPr>
          <a:xfrm>
            <a:off x="3239294" y="5732386"/>
            <a:ext cx="2053960" cy="369332"/>
          </a:xfrm>
          <a:prstGeom prst="rect">
            <a:avLst/>
          </a:prstGeom>
          <a:noFill/>
        </p:spPr>
        <p:txBody>
          <a:bodyPr wrap="none" rtlCol="0">
            <a:spAutoFit/>
          </a:bodyPr>
          <a:lstStyle/>
          <a:p>
            <a:r>
              <a:rPr lang="es-EC" dirty="0"/>
              <a:t>Selección del control</a:t>
            </a:r>
          </a:p>
        </p:txBody>
      </p:sp>
      <p:sp>
        <p:nvSpPr>
          <p:cNvPr id="11" name="CuadroTexto 10">
            <a:extLst>
              <a:ext uri="{FF2B5EF4-FFF2-40B4-BE49-F238E27FC236}">
                <a16:creationId xmlns:a16="http://schemas.microsoft.com/office/drawing/2014/main" id="{303876D2-07EF-4F6D-8A27-D2EE743F699C}"/>
              </a:ext>
            </a:extLst>
          </p:cNvPr>
          <p:cNvSpPr txBox="1"/>
          <p:nvPr/>
        </p:nvSpPr>
        <p:spPr>
          <a:xfrm>
            <a:off x="1106979" y="-17156"/>
            <a:ext cx="2132315" cy="369332"/>
          </a:xfrm>
          <a:prstGeom prst="rect">
            <a:avLst/>
          </a:prstGeom>
          <a:noFill/>
        </p:spPr>
        <p:txBody>
          <a:bodyPr wrap="none" rtlCol="0">
            <a:spAutoFit/>
          </a:bodyPr>
          <a:lstStyle/>
          <a:p>
            <a:r>
              <a:rPr lang="es-EC" dirty="0"/>
              <a:t>Visualización remota</a:t>
            </a:r>
          </a:p>
        </p:txBody>
      </p:sp>
      <p:sp>
        <p:nvSpPr>
          <p:cNvPr id="12" name="CuadroTexto 11">
            <a:extLst>
              <a:ext uri="{FF2B5EF4-FFF2-40B4-BE49-F238E27FC236}">
                <a16:creationId xmlns:a16="http://schemas.microsoft.com/office/drawing/2014/main" id="{A0CD5740-802A-4C3A-9434-8948E20825BB}"/>
              </a:ext>
            </a:extLst>
          </p:cNvPr>
          <p:cNvSpPr txBox="1"/>
          <p:nvPr/>
        </p:nvSpPr>
        <p:spPr>
          <a:xfrm>
            <a:off x="4040451" y="37387"/>
            <a:ext cx="1670394" cy="369332"/>
          </a:xfrm>
          <a:prstGeom prst="rect">
            <a:avLst/>
          </a:prstGeom>
          <a:noFill/>
        </p:spPr>
        <p:txBody>
          <a:bodyPr wrap="none" rtlCol="0">
            <a:spAutoFit/>
          </a:bodyPr>
          <a:lstStyle/>
          <a:p>
            <a:r>
              <a:rPr lang="es-EC" dirty="0"/>
              <a:t>Menú Avanzado</a:t>
            </a:r>
          </a:p>
        </p:txBody>
      </p:sp>
      <p:sp>
        <p:nvSpPr>
          <p:cNvPr id="13" name="CuadroTexto 12">
            <a:extLst>
              <a:ext uri="{FF2B5EF4-FFF2-40B4-BE49-F238E27FC236}">
                <a16:creationId xmlns:a16="http://schemas.microsoft.com/office/drawing/2014/main" id="{46B3D931-D222-4D45-B1E9-1E7890A6905B}"/>
              </a:ext>
            </a:extLst>
          </p:cNvPr>
          <p:cNvSpPr txBox="1"/>
          <p:nvPr/>
        </p:nvSpPr>
        <p:spPr>
          <a:xfrm>
            <a:off x="8644319" y="37387"/>
            <a:ext cx="2350323" cy="369332"/>
          </a:xfrm>
          <a:prstGeom prst="rect">
            <a:avLst/>
          </a:prstGeom>
          <a:noFill/>
        </p:spPr>
        <p:txBody>
          <a:bodyPr wrap="none" rtlCol="0">
            <a:spAutoFit/>
          </a:bodyPr>
          <a:lstStyle/>
          <a:p>
            <a:r>
              <a:rPr lang="es-EC" dirty="0"/>
              <a:t>Indicadores de sensado</a:t>
            </a:r>
          </a:p>
        </p:txBody>
      </p:sp>
      <p:pic>
        <p:nvPicPr>
          <p:cNvPr id="16" name="Imagen 15" descr="D:\Dropbox (Personal)\TESIS\Graficos\hmi_1.png">
            <a:extLst>
              <a:ext uri="{FF2B5EF4-FFF2-40B4-BE49-F238E27FC236}">
                <a16:creationId xmlns:a16="http://schemas.microsoft.com/office/drawing/2014/main" id="{43068925-09AA-45D3-93C2-E6C99A887F01}"/>
              </a:ext>
            </a:extLst>
          </p:cNvPr>
          <p:cNvPicPr/>
          <p:nvPr/>
        </p:nvPicPr>
        <p:blipFill rotWithShape="1">
          <a:blip r:embed="rId4">
            <a:extLst>
              <a:ext uri="{28A0092B-C50C-407E-A947-70E740481C1C}">
                <a14:useLocalDpi xmlns:a14="http://schemas.microsoft.com/office/drawing/2010/main" val="0"/>
              </a:ext>
            </a:extLst>
          </a:blip>
          <a:srcRect l="69242" t="6603" r="762" b="53716"/>
          <a:stretch/>
        </p:blipFill>
        <p:spPr bwMode="auto">
          <a:xfrm>
            <a:off x="7762878" y="1133476"/>
            <a:ext cx="2624137" cy="1871663"/>
          </a:xfrm>
          <a:prstGeom prst="rect">
            <a:avLst/>
          </a:prstGeom>
          <a:noFill/>
          <a:ln>
            <a:noFill/>
          </a:ln>
          <a:extLst>
            <a:ext uri="{53640926-AAD7-44D8-BBD7-CCE9431645EC}">
              <a14:shadowObscured xmlns:a14="http://schemas.microsoft.com/office/drawing/2010/main"/>
            </a:ext>
          </a:extLst>
        </p:spPr>
      </p:pic>
      <p:graphicFrame>
        <p:nvGraphicFramePr>
          <p:cNvPr id="14" name="Diagrama 13"/>
          <p:cNvGraphicFramePr/>
          <p:nvPr>
            <p:extLst>
              <p:ext uri="{D42A27DB-BD31-4B8C-83A1-F6EECF244321}">
                <p14:modId xmlns:p14="http://schemas.microsoft.com/office/powerpoint/2010/main" val="2069133243"/>
              </p:ext>
            </p:extLst>
          </p:nvPr>
        </p:nvGraphicFramePr>
        <p:xfrm>
          <a:off x="0" y="6153922"/>
          <a:ext cx="12274437" cy="7040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4998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171424"/>
            <a:ext cx="9905998" cy="747486"/>
          </a:xfrm>
        </p:spPr>
        <p:txBody>
          <a:bodyPr/>
          <a:lstStyle/>
          <a:p>
            <a:r>
              <a:rPr lang="es-EC" dirty="0"/>
              <a:t>Pruebas y resultados</a:t>
            </a:r>
          </a:p>
        </p:txBody>
      </p:sp>
      <p:sp>
        <p:nvSpPr>
          <p:cNvPr id="5" name="Marcador de contenido 4">
            <a:extLst>
              <a:ext uri="{FF2B5EF4-FFF2-40B4-BE49-F238E27FC236}">
                <a16:creationId xmlns:a16="http://schemas.microsoft.com/office/drawing/2014/main" id="{7529CD8A-00AC-4FCF-8426-0F214A98E2ED}"/>
              </a:ext>
            </a:extLst>
          </p:cNvPr>
          <p:cNvSpPr>
            <a:spLocks noGrp="1"/>
          </p:cNvSpPr>
          <p:nvPr>
            <p:ph idx="1"/>
          </p:nvPr>
        </p:nvSpPr>
        <p:spPr>
          <a:xfrm>
            <a:off x="1141412" y="233063"/>
            <a:ext cx="9905999" cy="3541714"/>
          </a:xfrm>
        </p:spPr>
        <p:txBody>
          <a:bodyPr>
            <a:normAutofit/>
          </a:bodyPr>
          <a:lstStyle/>
          <a:p>
            <a:r>
              <a:rPr lang="es-EC" b="1" dirty="0"/>
              <a:t>Latencia de la comunicación</a:t>
            </a:r>
          </a:p>
          <a:p>
            <a:pPr lvl="1"/>
            <a:r>
              <a:rPr lang="es-EC" sz="2400" dirty="0"/>
              <a:t>TP Link TL-Wa850RE                  7 segundos</a:t>
            </a:r>
          </a:p>
          <a:p>
            <a:pPr lvl="1"/>
            <a:r>
              <a:rPr lang="es-EC" sz="2400" dirty="0"/>
              <a:t>TP Link TL-MR3220	         3 segundos</a:t>
            </a:r>
          </a:p>
          <a:p>
            <a:pPr lvl="1"/>
            <a:r>
              <a:rPr lang="es-EC" sz="2400" dirty="0"/>
              <a:t>Cisco  RV130	         Tiempo Real ( 25 m)</a:t>
            </a:r>
          </a:p>
          <a:p>
            <a:r>
              <a:rPr lang="es-EC" b="1" dirty="0"/>
              <a:t>Sensado</a:t>
            </a:r>
          </a:p>
          <a:p>
            <a:pPr lvl="1"/>
            <a:endParaRPr lang="es-EC" sz="2400" dirty="0"/>
          </a:p>
          <a:p>
            <a:pPr lvl="1"/>
            <a:endParaRPr lang="es-EC" sz="2400" dirty="0"/>
          </a:p>
          <a:p>
            <a:pPr lvl="1"/>
            <a:endParaRPr lang="es-EC" sz="2400" dirty="0"/>
          </a:p>
        </p:txBody>
      </p:sp>
      <p:graphicFrame>
        <p:nvGraphicFramePr>
          <p:cNvPr id="3" name="Tabla 2">
            <a:extLst>
              <a:ext uri="{FF2B5EF4-FFF2-40B4-BE49-F238E27FC236}">
                <a16:creationId xmlns:a16="http://schemas.microsoft.com/office/drawing/2014/main" id="{443CB441-5837-478D-8955-916E10297938}"/>
              </a:ext>
            </a:extLst>
          </p:cNvPr>
          <p:cNvGraphicFramePr>
            <a:graphicFrameLocks noGrp="1"/>
          </p:cNvGraphicFramePr>
          <p:nvPr>
            <p:extLst>
              <p:ext uri="{D42A27DB-BD31-4B8C-83A1-F6EECF244321}">
                <p14:modId xmlns:p14="http://schemas.microsoft.com/office/powerpoint/2010/main" val="628124386"/>
              </p:ext>
            </p:extLst>
          </p:nvPr>
        </p:nvGraphicFramePr>
        <p:xfrm>
          <a:off x="1912141" y="2771364"/>
          <a:ext cx="8936040" cy="3288811"/>
        </p:xfrm>
        <a:graphic>
          <a:graphicData uri="http://schemas.openxmlformats.org/drawingml/2006/table">
            <a:tbl>
              <a:tblPr firstRow="1" firstCol="1" bandRow="1">
                <a:tableStyleId>{2D5ABB26-0587-4C30-8999-92F81FD0307C}</a:tableStyleId>
              </a:tblPr>
              <a:tblGrid>
                <a:gridCol w="2055582">
                  <a:extLst>
                    <a:ext uri="{9D8B030D-6E8A-4147-A177-3AD203B41FA5}">
                      <a16:colId xmlns:a16="http://schemas.microsoft.com/office/drawing/2014/main" val="2899093742"/>
                    </a:ext>
                  </a:extLst>
                </a:gridCol>
                <a:gridCol w="6880458">
                  <a:extLst>
                    <a:ext uri="{9D8B030D-6E8A-4147-A177-3AD203B41FA5}">
                      <a16:colId xmlns:a16="http://schemas.microsoft.com/office/drawing/2014/main" val="3532202097"/>
                    </a:ext>
                  </a:extLst>
                </a:gridCol>
              </a:tblGrid>
              <a:tr h="722049">
                <a:tc>
                  <a:txBody>
                    <a:bodyPr/>
                    <a:lstStyle/>
                    <a:p>
                      <a:pPr indent="215900" algn="ctr">
                        <a:lnSpc>
                          <a:spcPct val="100000"/>
                        </a:lnSpc>
                        <a:spcAft>
                          <a:spcPts val="0"/>
                        </a:spcAft>
                      </a:pPr>
                      <a:r>
                        <a:rPr lang="es-EC" sz="2400" b="1" dirty="0">
                          <a:effectLst/>
                        </a:rPr>
                        <a:t>Elementos de prueba</a:t>
                      </a:r>
                      <a:endParaRPr lang="es-EC"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4782" marR="64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2400" b="1" dirty="0">
                          <a:effectLst/>
                        </a:rPr>
                        <a:t>Componentes químicos</a:t>
                      </a:r>
                      <a:endParaRPr lang="es-EC"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4782" marR="64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119308"/>
                  </a:ext>
                </a:extLst>
              </a:tr>
              <a:tr h="481992">
                <a:tc>
                  <a:txBody>
                    <a:bodyPr/>
                    <a:lstStyle/>
                    <a:p>
                      <a:pPr indent="215900" algn="ctr">
                        <a:lnSpc>
                          <a:spcPct val="150000"/>
                        </a:lnSpc>
                        <a:spcAft>
                          <a:spcPts val="0"/>
                        </a:spcAft>
                      </a:pPr>
                      <a:r>
                        <a:rPr lang="es-EC" sz="2400">
                          <a:effectLst/>
                        </a:rPr>
                        <a:t>Alcohol</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4782" marR="64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2400" dirty="0">
                          <a:effectLst/>
                        </a:rPr>
                        <a:t>Etanol</a:t>
                      </a:r>
                      <a:endParaRPr lang="es-EC"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4782" marR="64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5248019"/>
                  </a:ext>
                </a:extLst>
              </a:tr>
              <a:tr h="725525">
                <a:tc>
                  <a:txBody>
                    <a:bodyPr/>
                    <a:lstStyle/>
                    <a:p>
                      <a:pPr indent="215900" algn="ctr">
                        <a:lnSpc>
                          <a:spcPct val="150000"/>
                        </a:lnSpc>
                        <a:spcAft>
                          <a:spcPts val="0"/>
                        </a:spcAft>
                      </a:pPr>
                      <a:r>
                        <a:rPr lang="es-EC" sz="2400">
                          <a:effectLst/>
                        </a:rPr>
                        <a:t>Thinner</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4782" marR="64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00000"/>
                        </a:lnSpc>
                        <a:spcAft>
                          <a:spcPts val="0"/>
                        </a:spcAft>
                      </a:pPr>
                      <a:r>
                        <a:rPr lang="es-EC" sz="2400" dirty="0">
                          <a:effectLst/>
                        </a:rPr>
                        <a:t>Tolueno , alcohol metílico, cetonas, hexano, alcoholes, xileno, ésteres</a:t>
                      </a:r>
                      <a:endParaRPr lang="es-EC"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4782" marR="64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1749678"/>
                  </a:ext>
                </a:extLst>
              </a:tr>
              <a:tr h="605936">
                <a:tc>
                  <a:txBody>
                    <a:bodyPr/>
                    <a:lstStyle/>
                    <a:p>
                      <a:pPr indent="215900" algn="ctr">
                        <a:lnSpc>
                          <a:spcPct val="150000"/>
                        </a:lnSpc>
                        <a:spcAft>
                          <a:spcPts val="0"/>
                        </a:spcAft>
                      </a:pPr>
                      <a:r>
                        <a:rPr lang="es-EC" sz="2400">
                          <a:effectLst/>
                        </a:rPr>
                        <a:t>Gasolina</a:t>
                      </a:r>
                      <a:endParaRPr lang="es-EC"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4782" marR="64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2400" dirty="0">
                          <a:effectLst/>
                        </a:rPr>
                        <a:t>Nafta, butano, butenos, aquilato, etanol</a:t>
                      </a:r>
                      <a:endParaRPr lang="es-EC"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4782" marR="64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6411332"/>
                  </a:ext>
                </a:extLst>
              </a:tr>
              <a:tr h="722049">
                <a:tc>
                  <a:txBody>
                    <a:bodyPr/>
                    <a:lstStyle/>
                    <a:p>
                      <a:pPr indent="215900" algn="ctr">
                        <a:lnSpc>
                          <a:spcPct val="100000"/>
                        </a:lnSpc>
                        <a:spcAft>
                          <a:spcPts val="0"/>
                        </a:spcAft>
                      </a:pPr>
                      <a:r>
                        <a:rPr lang="es-EC" sz="2400" dirty="0">
                          <a:effectLst/>
                        </a:rPr>
                        <a:t>Cemento de Contacto</a:t>
                      </a:r>
                      <a:endParaRPr lang="es-EC"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4782" marR="64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2400" dirty="0">
                          <a:effectLst/>
                        </a:rPr>
                        <a:t>Tolueno</a:t>
                      </a:r>
                      <a:endParaRPr lang="es-EC"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4782" marR="64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662080"/>
                  </a:ext>
                </a:extLst>
              </a:tr>
            </a:tbl>
          </a:graphicData>
        </a:graphic>
      </p:graphicFrame>
      <p:graphicFrame>
        <p:nvGraphicFramePr>
          <p:cNvPr id="7" name="Diagrama 6"/>
          <p:cNvGraphicFramePr/>
          <p:nvPr>
            <p:extLst>
              <p:ext uri="{D42A27DB-BD31-4B8C-83A1-F6EECF244321}">
                <p14:modId xmlns:p14="http://schemas.microsoft.com/office/powerpoint/2010/main" val="3220656220"/>
              </p:ext>
            </p:extLst>
          </p:nvPr>
        </p:nvGraphicFramePr>
        <p:xfrm>
          <a:off x="0" y="6153922"/>
          <a:ext cx="12274437" cy="704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0280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5E1AB46F-9B28-4A41-AAE7-AFE931225731}"/>
              </a:ext>
            </a:extLst>
          </p:cNvPr>
          <p:cNvGraphicFramePr>
            <a:graphicFrameLocks noGrp="1"/>
          </p:cNvGraphicFramePr>
          <p:nvPr>
            <p:ph idx="1"/>
            <p:extLst>
              <p:ext uri="{D42A27DB-BD31-4B8C-83A1-F6EECF244321}">
                <p14:modId xmlns:p14="http://schemas.microsoft.com/office/powerpoint/2010/main" val="3789721690"/>
              </p:ext>
            </p:extLst>
          </p:nvPr>
        </p:nvGraphicFramePr>
        <p:xfrm>
          <a:off x="0" y="1709931"/>
          <a:ext cx="12190414" cy="2314959"/>
        </p:xfrm>
        <a:graphic>
          <a:graphicData uri="http://schemas.openxmlformats.org/drawingml/2006/table">
            <a:tbl>
              <a:tblPr firstRow="1" firstCol="1" bandRow="1">
                <a:tableStyleId>{2D5ABB26-0587-4C30-8999-92F81FD0307C}</a:tableStyleId>
              </a:tblPr>
              <a:tblGrid>
                <a:gridCol w="1210786">
                  <a:extLst>
                    <a:ext uri="{9D8B030D-6E8A-4147-A177-3AD203B41FA5}">
                      <a16:colId xmlns:a16="http://schemas.microsoft.com/office/drawing/2014/main" val="447497462"/>
                    </a:ext>
                  </a:extLst>
                </a:gridCol>
                <a:gridCol w="798018">
                  <a:extLst>
                    <a:ext uri="{9D8B030D-6E8A-4147-A177-3AD203B41FA5}">
                      <a16:colId xmlns:a16="http://schemas.microsoft.com/office/drawing/2014/main" val="4104334520"/>
                    </a:ext>
                  </a:extLst>
                </a:gridCol>
                <a:gridCol w="632911">
                  <a:extLst>
                    <a:ext uri="{9D8B030D-6E8A-4147-A177-3AD203B41FA5}">
                      <a16:colId xmlns:a16="http://schemas.microsoft.com/office/drawing/2014/main" val="730491215"/>
                    </a:ext>
                  </a:extLst>
                </a:gridCol>
                <a:gridCol w="798018">
                  <a:extLst>
                    <a:ext uri="{9D8B030D-6E8A-4147-A177-3AD203B41FA5}">
                      <a16:colId xmlns:a16="http://schemas.microsoft.com/office/drawing/2014/main" val="3476231626"/>
                    </a:ext>
                  </a:extLst>
                </a:gridCol>
                <a:gridCol w="798018">
                  <a:extLst>
                    <a:ext uri="{9D8B030D-6E8A-4147-A177-3AD203B41FA5}">
                      <a16:colId xmlns:a16="http://schemas.microsoft.com/office/drawing/2014/main" val="3959334876"/>
                    </a:ext>
                  </a:extLst>
                </a:gridCol>
                <a:gridCol w="632911">
                  <a:extLst>
                    <a:ext uri="{9D8B030D-6E8A-4147-A177-3AD203B41FA5}">
                      <a16:colId xmlns:a16="http://schemas.microsoft.com/office/drawing/2014/main" val="3774870338"/>
                    </a:ext>
                  </a:extLst>
                </a:gridCol>
                <a:gridCol w="798018">
                  <a:extLst>
                    <a:ext uri="{9D8B030D-6E8A-4147-A177-3AD203B41FA5}">
                      <a16:colId xmlns:a16="http://schemas.microsoft.com/office/drawing/2014/main" val="2565947932"/>
                    </a:ext>
                  </a:extLst>
                </a:gridCol>
                <a:gridCol w="632911">
                  <a:extLst>
                    <a:ext uri="{9D8B030D-6E8A-4147-A177-3AD203B41FA5}">
                      <a16:colId xmlns:a16="http://schemas.microsoft.com/office/drawing/2014/main" val="3071702676"/>
                    </a:ext>
                  </a:extLst>
                </a:gridCol>
                <a:gridCol w="798018">
                  <a:extLst>
                    <a:ext uri="{9D8B030D-6E8A-4147-A177-3AD203B41FA5}">
                      <a16:colId xmlns:a16="http://schemas.microsoft.com/office/drawing/2014/main" val="31522378"/>
                    </a:ext>
                  </a:extLst>
                </a:gridCol>
                <a:gridCol w="798018">
                  <a:extLst>
                    <a:ext uri="{9D8B030D-6E8A-4147-A177-3AD203B41FA5}">
                      <a16:colId xmlns:a16="http://schemas.microsoft.com/office/drawing/2014/main" val="266003489"/>
                    </a:ext>
                  </a:extLst>
                </a:gridCol>
                <a:gridCol w="632911">
                  <a:extLst>
                    <a:ext uri="{9D8B030D-6E8A-4147-A177-3AD203B41FA5}">
                      <a16:colId xmlns:a16="http://schemas.microsoft.com/office/drawing/2014/main" val="3019556600"/>
                    </a:ext>
                  </a:extLst>
                </a:gridCol>
                <a:gridCol w="798018">
                  <a:extLst>
                    <a:ext uri="{9D8B030D-6E8A-4147-A177-3AD203B41FA5}">
                      <a16:colId xmlns:a16="http://schemas.microsoft.com/office/drawing/2014/main" val="814466372"/>
                    </a:ext>
                  </a:extLst>
                </a:gridCol>
                <a:gridCol w="632911">
                  <a:extLst>
                    <a:ext uri="{9D8B030D-6E8A-4147-A177-3AD203B41FA5}">
                      <a16:colId xmlns:a16="http://schemas.microsoft.com/office/drawing/2014/main" val="3341509881"/>
                    </a:ext>
                  </a:extLst>
                </a:gridCol>
                <a:gridCol w="798018">
                  <a:extLst>
                    <a:ext uri="{9D8B030D-6E8A-4147-A177-3AD203B41FA5}">
                      <a16:colId xmlns:a16="http://schemas.microsoft.com/office/drawing/2014/main" val="689422931"/>
                    </a:ext>
                  </a:extLst>
                </a:gridCol>
                <a:gridCol w="798018">
                  <a:extLst>
                    <a:ext uri="{9D8B030D-6E8A-4147-A177-3AD203B41FA5}">
                      <a16:colId xmlns:a16="http://schemas.microsoft.com/office/drawing/2014/main" val="3757425607"/>
                    </a:ext>
                  </a:extLst>
                </a:gridCol>
                <a:gridCol w="632911">
                  <a:extLst>
                    <a:ext uri="{9D8B030D-6E8A-4147-A177-3AD203B41FA5}">
                      <a16:colId xmlns:a16="http://schemas.microsoft.com/office/drawing/2014/main" val="301590696"/>
                    </a:ext>
                  </a:extLst>
                </a:gridCol>
              </a:tblGrid>
              <a:tr h="190500">
                <a:tc gridSpan="16">
                  <a:txBody>
                    <a:bodyPr/>
                    <a:lstStyle/>
                    <a:p>
                      <a:pPr indent="215900" algn="ctr">
                        <a:lnSpc>
                          <a:spcPct val="150000"/>
                        </a:lnSpc>
                        <a:spcAft>
                          <a:spcPts val="0"/>
                        </a:spcAft>
                      </a:pPr>
                      <a:endParaRPr lang="es-EC" sz="19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609486808"/>
                  </a:ext>
                </a:extLst>
              </a:tr>
              <a:tr h="190500">
                <a:tc>
                  <a:txBody>
                    <a:bodyPr/>
                    <a:lstStyle/>
                    <a:p>
                      <a:pPr indent="215900" algn="ctr">
                        <a:lnSpc>
                          <a:spcPct val="150000"/>
                        </a:lnSpc>
                        <a:spcAft>
                          <a:spcPts val="0"/>
                        </a:spcAft>
                      </a:pPr>
                      <a:r>
                        <a:rPr lang="es-EC" sz="1900">
                          <a:effectLst/>
                        </a:rPr>
                        <a:t>TGS</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endParaRPr lang="es-EC" sz="1500" dirty="0">
                        <a:effectLst/>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500" dirty="0">
                          <a:effectLst/>
                        </a:rPr>
                        <a:t>822</a:t>
                      </a:r>
                      <a:endParaRPr lang="es-EC"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500">
                          <a:effectLst/>
                        </a:rPr>
                        <a:t>2602</a:t>
                      </a:r>
                      <a:endParaRPr lang="es-EC" sz="15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500" dirty="0">
                          <a:effectLst/>
                        </a:rPr>
                        <a:t>2610</a:t>
                      </a:r>
                      <a:endParaRPr lang="es-EC"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500">
                          <a:effectLst/>
                        </a:rPr>
                        <a:t>826</a:t>
                      </a:r>
                      <a:endParaRPr lang="es-EC" sz="15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500" dirty="0">
                          <a:effectLst/>
                        </a:rPr>
                        <a:t>2600</a:t>
                      </a:r>
                      <a:endParaRPr lang="es-EC"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500">
                          <a:effectLst/>
                        </a:rPr>
                        <a:t>822</a:t>
                      </a:r>
                      <a:endParaRPr lang="es-EC" sz="15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500" dirty="0">
                          <a:effectLst/>
                        </a:rPr>
                        <a:t>2602</a:t>
                      </a:r>
                      <a:endParaRPr lang="es-EC"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500" dirty="0">
                          <a:effectLst/>
                        </a:rPr>
                        <a:t>2610</a:t>
                      </a:r>
                      <a:endParaRPr lang="es-EC"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500" dirty="0">
                          <a:effectLst/>
                        </a:rPr>
                        <a:t>826</a:t>
                      </a:r>
                      <a:endParaRPr lang="es-EC"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500" dirty="0">
                          <a:effectLst/>
                        </a:rPr>
                        <a:t>2600</a:t>
                      </a:r>
                      <a:endParaRPr lang="es-EC"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500" dirty="0">
                          <a:effectLst/>
                        </a:rPr>
                        <a:t>822</a:t>
                      </a:r>
                      <a:endParaRPr lang="es-EC"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500" dirty="0">
                          <a:effectLst/>
                        </a:rPr>
                        <a:t>2602</a:t>
                      </a:r>
                      <a:endParaRPr lang="es-EC"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500" dirty="0">
                          <a:effectLst/>
                        </a:rPr>
                        <a:t>2610</a:t>
                      </a:r>
                      <a:endParaRPr lang="es-EC"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500" dirty="0">
                          <a:effectLst/>
                        </a:rPr>
                        <a:t>826</a:t>
                      </a:r>
                      <a:endParaRPr lang="es-EC"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9358112"/>
                  </a:ext>
                </a:extLst>
              </a:tr>
              <a:tr h="190500">
                <a:tc>
                  <a:txBody>
                    <a:bodyPr/>
                    <a:lstStyle/>
                    <a:p>
                      <a:pPr indent="215900" algn="ctr">
                        <a:lnSpc>
                          <a:spcPct val="150000"/>
                        </a:lnSpc>
                        <a:spcAft>
                          <a:spcPts val="0"/>
                        </a:spcAft>
                      </a:pPr>
                      <a:r>
                        <a:rPr lang="es-EC" sz="1900" dirty="0">
                          <a:effectLst/>
                        </a:rPr>
                        <a:t>ml/cm</a:t>
                      </a:r>
                      <a:endParaRPr lang="es-EC" sz="19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indent="215900" algn="ctr">
                        <a:lnSpc>
                          <a:spcPct val="150000"/>
                        </a:lnSpc>
                        <a:spcAft>
                          <a:spcPts val="0"/>
                        </a:spcAft>
                      </a:pPr>
                      <a:r>
                        <a:rPr lang="es-EC" sz="1900">
                          <a:effectLst/>
                        </a:rPr>
                        <a:t>0</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indent="215900" algn="ctr">
                        <a:lnSpc>
                          <a:spcPct val="150000"/>
                        </a:lnSpc>
                        <a:spcAft>
                          <a:spcPts val="0"/>
                        </a:spcAft>
                      </a:pPr>
                      <a:r>
                        <a:rPr lang="es-EC" sz="1900">
                          <a:effectLst/>
                        </a:rPr>
                        <a:t>2</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indent="215900" algn="ctr">
                        <a:lnSpc>
                          <a:spcPct val="150000"/>
                        </a:lnSpc>
                        <a:spcAft>
                          <a:spcPts val="0"/>
                        </a:spcAft>
                      </a:pPr>
                      <a:r>
                        <a:rPr lang="es-EC" sz="1900">
                          <a:effectLst/>
                        </a:rPr>
                        <a:t>4</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909302205"/>
                  </a:ext>
                </a:extLst>
              </a:tr>
              <a:tr h="190500">
                <a:tc>
                  <a:txBody>
                    <a:bodyPr/>
                    <a:lstStyle/>
                    <a:p>
                      <a:pPr indent="215900" algn="ctr">
                        <a:lnSpc>
                          <a:spcPct val="150000"/>
                        </a:lnSpc>
                        <a:spcAft>
                          <a:spcPts val="0"/>
                        </a:spcAft>
                      </a:pPr>
                      <a:r>
                        <a:rPr lang="es-EC" sz="1900">
                          <a:effectLst/>
                        </a:rPr>
                        <a:t>0</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900">
                          <a:effectLst/>
                        </a:rPr>
                        <a:t>0,42</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900">
                          <a:effectLst/>
                        </a:rPr>
                        <a:t>0,4</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900" dirty="0">
                          <a:effectLst/>
                        </a:rPr>
                        <a:t>0,15</a:t>
                      </a:r>
                      <a:endParaRPr lang="es-EC" sz="19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900">
                          <a:effectLst/>
                        </a:rPr>
                        <a:t>0,55</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900">
                          <a:effectLst/>
                        </a:rPr>
                        <a:t>0,2</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900" dirty="0">
                          <a:effectLst/>
                        </a:rPr>
                        <a:t>0,42</a:t>
                      </a:r>
                      <a:endParaRPr lang="es-EC" sz="19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900">
                          <a:effectLst/>
                        </a:rPr>
                        <a:t>0,4</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900">
                          <a:effectLst/>
                        </a:rPr>
                        <a:t>0,17</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900">
                          <a:effectLst/>
                        </a:rPr>
                        <a:t>0,57</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900">
                          <a:effectLst/>
                        </a:rPr>
                        <a:t>0,2</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900">
                          <a:effectLst/>
                        </a:rPr>
                        <a:t>0,43</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900">
                          <a:effectLst/>
                        </a:rPr>
                        <a:t>0,4</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900">
                          <a:effectLst/>
                        </a:rPr>
                        <a:t>0,18</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900">
                          <a:effectLst/>
                        </a:rPr>
                        <a:t>0,6</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900">
                          <a:effectLst/>
                        </a:rPr>
                        <a:t>0,2</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9971867"/>
                  </a:ext>
                </a:extLst>
              </a:tr>
              <a:tr h="190500">
                <a:tc>
                  <a:txBody>
                    <a:bodyPr/>
                    <a:lstStyle/>
                    <a:p>
                      <a:pPr indent="215900" algn="ctr">
                        <a:lnSpc>
                          <a:spcPct val="150000"/>
                        </a:lnSpc>
                        <a:spcAft>
                          <a:spcPts val="0"/>
                        </a:spcAft>
                      </a:pPr>
                      <a:r>
                        <a:rPr lang="es-EC" sz="1900" dirty="0">
                          <a:effectLst/>
                        </a:rPr>
                        <a:t>ml/cm</a:t>
                      </a:r>
                      <a:endParaRPr lang="es-EC" sz="19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indent="215900" algn="ctr">
                        <a:lnSpc>
                          <a:spcPct val="150000"/>
                        </a:lnSpc>
                        <a:spcAft>
                          <a:spcPts val="0"/>
                        </a:spcAft>
                      </a:pPr>
                      <a:r>
                        <a:rPr lang="es-EC" sz="1900">
                          <a:effectLst/>
                        </a:rPr>
                        <a:t>6</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indent="215900" algn="ctr">
                        <a:lnSpc>
                          <a:spcPct val="150000"/>
                        </a:lnSpc>
                        <a:spcAft>
                          <a:spcPts val="0"/>
                        </a:spcAft>
                      </a:pPr>
                      <a:r>
                        <a:rPr lang="es-EC" sz="1900">
                          <a:effectLst/>
                        </a:rPr>
                        <a:t>8</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indent="215900" algn="ctr">
                        <a:lnSpc>
                          <a:spcPct val="150000"/>
                        </a:lnSpc>
                        <a:spcAft>
                          <a:spcPts val="0"/>
                        </a:spcAft>
                      </a:pPr>
                      <a:r>
                        <a:rPr lang="es-EC" sz="1900">
                          <a:effectLst/>
                        </a:rPr>
                        <a:t>10</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534638220"/>
                  </a:ext>
                </a:extLst>
              </a:tr>
              <a:tr h="200025">
                <a:tc>
                  <a:txBody>
                    <a:bodyPr/>
                    <a:lstStyle/>
                    <a:p>
                      <a:pPr indent="215900" algn="ctr">
                        <a:lnSpc>
                          <a:spcPct val="150000"/>
                        </a:lnSpc>
                        <a:spcAft>
                          <a:spcPts val="0"/>
                        </a:spcAft>
                      </a:pPr>
                      <a:r>
                        <a:rPr lang="es-EC" sz="1900">
                          <a:effectLst/>
                        </a:rPr>
                        <a:t>0</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900">
                          <a:effectLst/>
                        </a:rPr>
                        <a:t>0,45</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900">
                          <a:effectLst/>
                        </a:rPr>
                        <a:t>0,5</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900">
                          <a:effectLst/>
                        </a:rPr>
                        <a:t>0,19</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900">
                          <a:effectLst/>
                        </a:rPr>
                        <a:t>0,62</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900">
                          <a:effectLst/>
                        </a:rPr>
                        <a:t>0,3</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900">
                          <a:effectLst/>
                        </a:rPr>
                        <a:t>0,5</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900">
                          <a:effectLst/>
                        </a:rPr>
                        <a:t>0,7</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900" dirty="0">
                          <a:effectLst/>
                        </a:rPr>
                        <a:t>0,26</a:t>
                      </a:r>
                      <a:endParaRPr lang="es-EC" sz="19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900">
                          <a:effectLst/>
                        </a:rPr>
                        <a:t>0,65</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900">
                          <a:effectLst/>
                        </a:rPr>
                        <a:t>0,4</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900">
                          <a:effectLst/>
                        </a:rPr>
                        <a:t>0,56</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900">
                          <a:effectLst/>
                        </a:rPr>
                        <a:t>0,8</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900">
                          <a:effectLst/>
                        </a:rPr>
                        <a:t>0,39</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900">
                          <a:effectLst/>
                        </a:rPr>
                        <a:t>0,71</a:t>
                      </a:r>
                      <a:endParaRPr lang="es-EC" sz="19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ctr">
                        <a:lnSpc>
                          <a:spcPct val="150000"/>
                        </a:lnSpc>
                        <a:spcAft>
                          <a:spcPts val="0"/>
                        </a:spcAft>
                      </a:pPr>
                      <a:r>
                        <a:rPr lang="es-EC" sz="1900" dirty="0">
                          <a:effectLst/>
                        </a:rPr>
                        <a:t>0,7</a:t>
                      </a:r>
                      <a:endParaRPr lang="es-EC" sz="19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0324180"/>
                  </a:ext>
                </a:extLst>
              </a:tr>
            </a:tbl>
          </a:graphicData>
        </a:graphic>
      </p:graphicFrame>
      <p:sp>
        <p:nvSpPr>
          <p:cNvPr id="14" name="Título 1">
            <a:extLst>
              <a:ext uri="{FF2B5EF4-FFF2-40B4-BE49-F238E27FC236}">
                <a16:creationId xmlns:a16="http://schemas.microsoft.com/office/drawing/2014/main" id="{014139E5-8A1A-48A0-B706-7944988DBF63}"/>
              </a:ext>
            </a:extLst>
          </p:cNvPr>
          <p:cNvSpPr>
            <a:spLocks noGrp="1"/>
          </p:cNvSpPr>
          <p:nvPr>
            <p:ph type="title"/>
          </p:nvPr>
        </p:nvSpPr>
        <p:spPr>
          <a:xfrm>
            <a:off x="1141413" y="529616"/>
            <a:ext cx="9905998" cy="747486"/>
          </a:xfrm>
        </p:spPr>
        <p:txBody>
          <a:bodyPr/>
          <a:lstStyle/>
          <a:p>
            <a:r>
              <a:rPr lang="es-EC" dirty="0"/>
              <a:t>vacío</a:t>
            </a:r>
          </a:p>
        </p:txBody>
      </p:sp>
      <p:sp>
        <p:nvSpPr>
          <p:cNvPr id="6" name="Rectangle 2">
            <a:extLst>
              <a:ext uri="{FF2B5EF4-FFF2-40B4-BE49-F238E27FC236}">
                <a16:creationId xmlns:a16="http://schemas.microsoft.com/office/drawing/2014/main" id="{7DA772DB-1D21-4D9A-AFBB-F507522DFD16}"/>
              </a:ext>
            </a:extLst>
          </p:cNvPr>
          <p:cNvSpPr>
            <a:spLocks noChangeArrowheads="1"/>
          </p:cNvSpPr>
          <p:nvPr/>
        </p:nvSpPr>
        <p:spPr bwMode="auto">
          <a:xfrm>
            <a:off x="2843040" y="4333129"/>
            <a:ext cx="65027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215900" algn="ctr" eaLnBrk="0" fontAlgn="base" hangingPunct="0">
              <a:spcBef>
                <a:spcPct val="0"/>
              </a:spcBef>
              <a:spcAft>
                <a:spcPct val="0"/>
              </a:spcAft>
            </a:pPr>
            <a:r>
              <a:rPr lang="es-EC" altLang="es-EC"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Los valores de respuesta de los sensores TGS se miden en voltios.</a:t>
            </a:r>
            <a:endParaRPr lang="es-EC" altLang="es-EC" dirty="0">
              <a:latin typeface="Arial" panose="020B0604020202020204" pitchFamily="34" charset="0"/>
            </a:endParaRPr>
          </a:p>
        </p:txBody>
      </p:sp>
      <p:graphicFrame>
        <p:nvGraphicFramePr>
          <p:cNvPr id="7" name="Diagrama 6"/>
          <p:cNvGraphicFramePr/>
          <p:nvPr>
            <p:extLst>
              <p:ext uri="{D42A27DB-BD31-4B8C-83A1-F6EECF244321}">
                <p14:modId xmlns:p14="http://schemas.microsoft.com/office/powerpoint/2010/main" val="3220656220"/>
              </p:ext>
            </p:extLst>
          </p:nvPr>
        </p:nvGraphicFramePr>
        <p:xfrm>
          <a:off x="0" y="6153922"/>
          <a:ext cx="12274437" cy="704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4343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a:extLst>
              <a:ext uri="{FF2B5EF4-FFF2-40B4-BE49-F238E27FC236}">
                <a16:creationId xmlns:a16="http://schemas.microsoft.com/office/drawing/2014/main" id="{014139E5-8A1A-48A0-B706-7944988DBF63}"/>
              </a:ext>
            </a:extLst>
          </p:cNvPr>
          <p:cNvSpPr>
            <a:spLocks noGrp="1"/>
          </p:cNvSpPr>
          <p:nvPr>
            <p:ph type="title"/>
          </p:nvPr>
        </p:nvSpPr>
        <p:spPr>
          <a:xfrm>
            <a:off x="1141413" y="-3784"/>
            <a:ext cx="9905998" cy="747486"/>
          </a:xfrm>
        </p:spPr>
        <p:txBody>
          <a:bodyPr>
            <a:normAutofit fontScale="90000"/>
          </a:bodyPr>
          <a:lstStyle/>
          <a:p>
            <a:pPr indent="215900" algn="ctr">
              <a:lnSpc>
                <a:spcPct val="150000"/>
              </a:lnSpc>
              <a:spcAft>
                <a:spcPts val="0"/>
              </a:spcAft>
            </a:pPr>
            <a:r>
              <a:rPr lang="es-EC" dirty="0"/>
              <a:t>Alcohol</a:t>
            </a:r>
            <a:endParaRPr lang="es-EC"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Rectangle 2">
            <a:extLst>
              <a:ext uri="{FF2B5EF4-FFF2-40B4-BE49-F238E27FC236}">
                <a16:creationId xmlns:a16="http://schemas.microsoft.com/office/drawing/2014/main" id="{7DA772DB-1D21-4D9A-AFBB-F507522DFD16}"/>
              </a:ext>
            </a:extLst>
          </p:cNvPr>
          <p:cNvSpPr>
            <a:spLocks noChangeArrowheads="1"/>
          </p:cNvSpPr>
          <p:nvPr/>
        </p:nvSpPr>
        <p:spPr bwMode="auto">
          <a:xfrm>
            <a:off x="2625870" y="5837732"/>
            <a:ext cx="65027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215900" algn="ctr" eaLnBrk="0" fontAlgn="base" hangingPunct="0">
              <a:spcBef>
                <a:spcPct val="0"/>
              </a:spcBef>
              <a:spcAft>
                <a:spcPct val="0"/>
              </a:spcAft>
            </a:pPr>
            <a:r>
              <a:rPr lang="es-EC" altLang="es-EC"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Los valores de respuesta de los sensores TGS se miden en voltios.</a:t>
            </a:r>
            <a:endParaRPr lang="es-EC" altLang="es-EC" dirty="0">
              <a:latin typeface="Arial" panose="020B0604020202020204" pitchFamily="34" charset="0"/>
            </a:endParaRPr>
          </a:p>
        </p:txBody>
      </p:sp>
      <p:graphicFrame>
        <p:nvGraphicFramePr>
          <p:cNvPr id="7" name="Marcador de contenido 6">
            <a:extLst>
              <a:ext uri="{FF2B5EF4-FFF2-40B4-BE49-F238E27FC236}">
                <a16:creationId xmlns:a16="http://schemas.microsoft.com/office/drawing/2014/main" id="{50CE750B-EE4B-4ECE-A14C-28E0F7A74440}"/>
              </a:ext>
            </a:extLst>
          </p:cNvPr>
          <p:cNvGraphicFramePr>
            <a:graphicFrameLocks noGrp="1"/>
          </p:cNvGraphicFramePr>
          <p:nvPr>
            <p:ph idx="1"/>
            <p:extLst>
              <p:ext uri="{D42A27DB-BD31-4B8C-83A1-F6EECF244321}">
                <p14:modId xmlns:p14="http://schemas.microsoft.com/office/powerpoint/2010/main" val="1071751047"/>
              </p:ext>
            </p:extLst>
          </p:nvPr>
        </p:nvGraphicFramePr>
        <p:xfrm>
          <a:off x="351628" y="861674"/>
          <a:ext cx="11485565" cy="4472623"/>
        </p:xfrm>
        <a:graphic>
          <a:graphicData uri="http://schemas.openxmlformats.org/drawingml/2006/table">
            <a:tbl>
              <a:tblPr firstRow="1" firstCol="1" bandRow="1">
                <a:tableStyleId>{2D5ABB26-0587-4C30-8999-92F81FD0307C}</a:tableStyleId>
              </a:tblPr>
              <a:tblGrid>
                <a:gridCol w="952500">
                  <a:extLst>
                    <a:ext uri="{9D8B030D-6E8A-4147-A177-3AD203B41FA5}">
                      <a16:colId xmlns:a16="http://schemas.microsoft.com/office/drawing/2014/main" val="3460042575"/>
                    </a:ext>
                  </a:extLst>
                </a:gridCol>
                <a:gridCol w="952921">
                  <a:extLst>
                    <a:ext uri="{9D8B030D-6E8A-4147-A177-3AD203B41FA5}">
                      <a16:colId xmlns:a16="http://schemas.microsoft.com/office/drawing/2014/main" val="328076955"/>
                    </a:ext>
                  </a:extLst>
                </a:gridCol>
                <a:gridCol w="598144">
                  <a:extLst>
                    <a:ext uri="{9D8B030D-6E8A-4147-A177-3AD203B41FA5}">
                      <a16:colId xmlns:a16="http://schemas.microsoft.com/office/drawing/2014/main" val="1557959022"/>
                    </a:ext>
                  </a:extLst>
                </a:gridCol>
                <a:gridCol w="739969">
                  <a:extLst>
                    <a:ext uri="{9D8B030D-6E8A-4147-A177-3AD203B41FA5}">
                      <a16:colId xmlns:a16="http://schemas.microsoft.com/office/drawing/2014/main" val="393679011"/>
                    </a:ext>
                  </a:extLst>
                </a:gridCol>
                <a:gridCol w="739969">
                  <a:extLst>
                    <a:ext uri="{9D8B030D-6E8A-4147-A177-3AD203B41FA5}">
                      <a16:colId xmlns:a16="http://schemas.microsoft.com/office/drawing/2014/main" val="4122266211"/>
                    </a:ext>
                  </a:extLst>
                </a:gridCol>
                <a:gridCol w="598144">
                  <a:extLst>
                    <a:ext uri="{9D8B030D-6E8A-4147-A177-3AD203B41FA5}">
                      <a16:colId xmlns:a16="http://schemas.microsoft.com/office/drawing/2014/main" val="2999882522"/>
                    </a:ext>
                  </a:extLst>
                </a:gridCol>
                <a:gridCol w="739969">
                  <a:extLst>
                    <a:ext uri="{9D8B030D-6E8A-4147-A177-3AD203B41FA5}">
                      <a16:colId xmlns:a16="http://schemas.microsoft.com/office/drawing/2014/main" val="2548526897"/>
                    </a:ext>
                  </a:extLst>
                </a:gridCol>
                <a:gridCol w="598144">
                  <a:extLst>
                    <a:ext uri="{9D8B030D-6E8A-4147-A177-3AD203B41FA5}">
                      <a16:colId xmlns:a16="http://schemas.microsoft.com/office/drawing/2014/main" val="1771718127"/>
                    </a:ext>
                  </a:extLst>
                </a:gridCol>
                <a:gridCol w="739969">
                  <a:extLst>
                    <a:ext uri="{9D8B030D-6E8A-4147-A177-3AD203B41FA5}">
                      <a16:colId xmlns:a16="http://schemas.microsoft.com/office/drawing/2014/main" val="2127779312"/>
                    </a:ext>
                  </a:extLst>
                </a:gridCol>
                <a:gridCol w="739969">
                  <a:extLst>
                    <a:ext uri="{9D8B030D-6E8A-4147-A177-3AD203B41FA5}">
                      <a16:colId xmlns:a16="http://schemas.microsoft.com/office/drawing/2014/main" val="1637431820"/>
                    </a:ext>
                  </a:extLst>
                </a:gridCol>
                <a:gridCol w="669672">
                  <a:extLst>
                    <a:ext uri="{9D8B030D-6E8A-4147-A177-3AD203B41FA5}">
                      <a16:colId xmlns:a16="http://schemas.microsoft.com/office/drawing/2014/main" val="380242298"/>
                    </a:ext>
                  </a:extLst>
                </a:gridCol>
                <a:gridCol w="739969">
                  <a:extLst>
                    <a:ext uri="{9D8B030D-6E8A-4147-A177-3AD203B41FA5}">
                      <a16:colId xmlns:a16="http://schemas.microsoft.com/office/drawing/2014/main" val="869284165"/>
                    </a:ext>
                  </a:extLst>
                </a:gridCol>
                <a:gridCol w="598144">
                  <a:extLst>
                    <a:ext uri="{9D8B030D-6E8A-4147-A177-3AD203B41FA5}">
                      <a16:colId xmlns:a16="http://schemas.microsoft.com/office/drawing/2014/main" val="1057657378"/>
                    </a:ext>
                  </a:extLst>
                </a:gridCol>
                <a:gridCol w="739969">
                  <a:extLst>
                    <a:ext uri="{9D8B030D-6E8A-4147-A177-3AD203B41FA5}">
                      <a16:colId xmlns:a16="http://schemas.microsoft.com/office/drawing/2014/main" val="204638981"/>
                    </a:ext>
                  </a:extLst>
                </a:gridCol>
                <a:gridCol w="739969">
                  <a:extLst>
                    <a:ext uri="{9D8B030D-6E8A-4147-A177-3AD203B41FA5}">
                      <a16:colId xmlns:a16="http://schemas.microsoft.com/office/drawing/2014/main" val="3013988475"/>
                    </a:ext>
                  </a:extLst>
                </a:gridCol>
                <a:gridCol w="598144">
                  <a:extLst>
                    <a:ext uri="{9D8B030D-6E8A-4147-A177-3AD203B41FA5}">
                      <a16:colId xmlns:a16="http://schemas.microsoft.com/office/drawing/2014/main" val="3955748734"/>
                    </a:ext>
                  </a:extLst>
                </a:gridCol>
              </a:tblGrid>
              <a:tr h="123113">
                <a:tc gridSpan="16">
                  <a:txBody>
                    <a:bodyPr/>
                    <a:lstStyle/>
                    <a:p>
                      <a:pPr indent="215900" algn="ctr">
                        <a:lnSpc>
                          <a:spcPct val="150000"/>
                        </a:lnSpc>
                        <a:spcAft>
                          <a:spcPts val="0"/>
                        </a:spcAft>
                      </a:pP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43114410"/>
                  </a:ext>
                </a:extLst>
              </a:tr>
              <a:tr h="262969">
                <a:tc>
                  <a:txBody>
                    <a:bodyPr/>
                    <a:lstStyle/>
                    <a:p>
                      <a:pPr indent="215900">
                        <a:lnSpc>
                          <a:spcPct val="150000"/>
                        </a:lnSpc>
                        <a:spcAft>
                          <a:spcPts val="0"/>
                        </a:spcAft>
                      </a:pPr>
                      <a:r>
                        <a:rPr lang="es-EC" sz="1400">
                          <a:effectLst/>
                        </a:rPr>
                        <a:t>TGS</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2600</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822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2602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2610</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826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2600</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822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2602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2610</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826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2600</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822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2602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2610</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826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3075102"/>
                  </a:ext>
                </a:extLst>
              </a:tr>
              <a:tr h="126063">
                <a:tc>
                  <a:txBody>
                    <a:bodyPr/>
                    <a:lstStyle/>
                    <a:p>
                      <a:pPr indent="215900">
                        <a:lnSpc>
                          <a:spcPct val="150000"/>
                        </a:lnSpc>
                        <a:spcAft>
                          <a:spcPts val="0"/>
                        </a:spcAft>
                      </a:pPr>
                      <a:r>
                        <a:rPr lang="es-EC" sz="1400" dirty="0">
                          <a:effectLst/>
                        </a:rPr>
                        <a:t>ml/cm</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indent="215900" algn="ctr">
                        <a:lnSpc>
                          <a:spcPct val="150000"/>
                        </a:lnSpc>
                        <a:spcAft>
                          <a:spcPts val="0"/>
                        </a:spcAft>
                      </a:pPr>
                      <a:r>
                        <a:rPr lang="es-EC" sz="1600" dirty="0">
                          <a:effectLst/>
                        </a:rPr>
                        <a:t>0</a:t>
                      </a:r>
                      <a:endParaRPr lang="es-EC"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indent="215900" algn="ctr">
                        <a:lnSpc>
                          <a:spcPct val="150000"/>
                        </a:lnSpc>
                        <a:spcAft>
                          <a:spcPts val="0"/>
                        </a:spcAft>
                      </a:pPr>
                      <a:r>
                        <a:rPr lang="es-EC" sz="1600">
                          <a:effectLst/>
                        </a:rPr>
                        <a:t>2</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indent="215900" algn="ctr">
                        <a:lnSpc>
                          <a:spcPct val="150000"/>
                        </a:lnSpc>
                        <a:spcAft>
                          <a:spcPts val="0"/>
                        </a:spcAft>
                      </a:pPr>
                      <a:r>
                        <a:rPr lang="es-EC" sz="1600">
                          <a:effectLst/>
                        </a:rPr>
                        <a:t>4</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447234841"/>
                  </a:ext>
                </a:extLst>
              </a:tr>
              <a:tr h="262969">
                <a:tc>
                  <a:txBody>
                    <a:bodyPr/>
                    <a:lstStyle/>
                    <a:p>
                      <a:pPr indent="215900" algn="r">
                        <a:lnSpc>
                          <a:spcPct val="150000"/>
                        </a:lnSpc>
                        <a:spcAft>
                          <a:spcPts val="0"/>
                        </a:spcAft>
                      </a:pPr>
                      <a:r>
                        <a:rPr lang="es-EC" sz="1400">
                          <a:effectLst/>
                        </a:rPr>
                        <a:t>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3,49</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dirty="0">
                          <a:effectLst/>
                        </a:rPr>
                        <a:t>3</a:t>
                      </a:r>
                      <a:endParaRPr lang="es-EC"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4,38</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3,16</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3</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0,91</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0,7</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1,89</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1,3</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0,8</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0,93</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0,8</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1,91</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1,43</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0,8</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4843221"/>
                  </a:ext>
                </a:extLst>
              </a:tr>
              <a:tr h="262969">
                <a:tc>
                  <a:txBody>
                    <a:bodyPr/>
                    <a:lstStyle/>
                    <a:p>
                      <a:pPr indent="215900" algn="r">
                        <a:lnSpc>
                          <a:spcPct val="150000"/>
                        </a:lnSpc>
                        <a:spcAft>
                          <a:spcPts val="0"/>
                        </a:spcAft>
                      </a:pPr>
                      <a:r>
                        <a:rPr lang="es-EC" sz="1400">
                          <a:effectLst/>
                        </a:rPr>
                        <a:t>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3,61</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dirty="0">
                          <a:effectLst/>
                        </a:rPr>
                        <a:t>3,1</a:t>
                      </a:r>
                      <a:endParaRPr lang="es-EC"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4,41</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3,15</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2,9</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3,31</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2,8</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4,24</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2,95</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2,6</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2,43</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2</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3,57</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2,3</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1,9</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9537904"/>
                  </a:ext>
                </a:extLst>
              </a:tr>
              <a:tr h="262969">
                <a:tc>
                  <a:txBody>
                    <a:bodyPr/>
                    <a:lstStyle/>
                    <a:p>
                      <a:pPr indent="215900" algn="r">
                        <a:lnSpc>
                          <a:spcPct val="150000"/>
                        </a:lnSpc>
                        <a:spcAft>
                          <a:spcPts val="0"/>
                        </a:spcAft>
                      </a:pPr>
                      <a:r>
                        <a:rPr lang="es-EC" sz="1400">
                          <a:effectLst/>
                        </a:rPr>
                        <a:t>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dirty="0">
                          <a:effectLst/>
                        </a:rPr>
                        <a:t>3,82</a:t>
                      </a:r>
                      <a:endParaRPr lang="es-EC"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3,2</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4,49</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3,16</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2,8</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2,72</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2,2</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3,76</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2,38</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1,9</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1,37</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1,2</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2,39</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1,5</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3768915"/>
                  </a:ext>
                </a:extLst>
              </a:tr>
              <a:tr h="262969">
                <a:tc>
                  <a:txBody>
                    <a:bodyPr/>
                    <a:lstStyle/>
                    <a:p>
                      <a:pPr indent="215900" algn="r">
                        <a:lnSpc>
                          <a:spcPct val="150000"/>
                        </a:lnSpc>
                        <a:spcAft>
                          <a:spcPts val="0"/>
                        </a:spcAft>
                      </a:pPr>
                      <a:r>
                        <a:rPr lang="es-EC" sz="1400">
                          <a:effectLst/>
                        </a:rPr>
                        <a:t>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3,55</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2,9</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4,4</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dirty="0">
                          <a:effectLst/>
                        </a:rPr>
                        <a:t>2,93</a:t>
                      </a:r>
                      <a:endParaRPr lang="es-EC"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2,5</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1,41</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1,1</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2,45</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1,46</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0,9</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0,94</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0,7</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1,71</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1,11</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0,6</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9090393"/>
                  </a:ext>
                </a:extLst>
              </a:tr>
              <a:tr h="262969">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4,57</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3,9</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5</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dirty="0">
                          <a:effectLst/>
                        </a:rPr>
                        <a:t>3,4</a:t>
                      </a:r>
                      <a:endParaRPr lang="es-EC"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3</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3,63</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3</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4,38</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2,94</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2,5</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2,87</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2,2</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3,88</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2,4</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1,9</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6645826"/>
                  </a:ext>
                </a:extLst>
              </a:tr>
              <a:tr h="262969">
                <a:tc>
                  <a:txBody>
                    <a:bodyPr/>
                    <a:lstStyle/>
                    <a:p>
                      <a:pPr indent="215900">
                        <a:lnSpc>
                          <a:spcPct val="150000"/>
                        </a:lnSpc>
                        <a:spcAft>
                          <a:spcPts val="0"/>
                        </a:spcAft>
                      </a:pPr>
                      <a:r>
                        <a:rPr lang="es-EC" sz="1400" dirty="0">
                          <a:effectLst/>
                        </a:rPr>
                        <a:t>ml/cm</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indent="215900" algn="ctr">
                        <a:lnSpc>
                          <a:spcPct val="150000"/>
                        </a:lnSpc>
                        <a:spcAft>
                          <a:spcPts val="0"/>
                        </a:spcAft>
                      </a:pPr>
                      <a:r>
                        <a:rPr lang="es-EC" sz="1600">
                          <a:effectLst/>
                        </a:rPr>
                        <a:t>6</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indent="215900" algn="ctr">
                        <a:lnSpc>
                          <a:spcPct val="150000"/>
                        </a:lnSpc>
                        <a:spcAft>
                          <a:spcPts val="0"/>
                        </a:spcAft>
                      </a:pPr>
                      <a:r>
                        <a:rPr lang="es-EC" sz="1600">
                          <a:effectLst/>
                        </a:rPr>
                        <a:t>8</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indent="215900" algn="ctr">
                        <a:lnSpc>
                          <a:spcPct val="150000"/>
                        </a:lnSpc>
                        <a:spcAft>
                          <a:spcPts val="0"/>
                        </a:spcAft>
                      </a:pPr>
                      <a:r>
                        <a:rPr lang="es-EC" sz="1600" dirty="0">
                          <a:effectLst/>
                        </a:rPr>
                        <a:t>10</a:t>
                      </a:r>
                      <a:endParaRPr lang="es-EC"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565992423"/>
                  </a:ext>
                </a:extLst>
              </a:tr>
              <a:tr h="262969">
                <a:tc>
                  <a:txBody>
                    <a:bodyPr/>
                    <a:lstStyle/>
                    <a:p>
                      <a:pPr indent="215900" algn="r">
                        <a:lnSpc>
                          <a:spcPct val="150000"/>
                        </a:lnSpc>
                        <a:spcAft>
                          <a:spcPts val="0"/>
                        </a:spcAft>
                      </a:pPr>
                      <a:r>
                        <a:rPr lang="es-EC" sz="1400">
                          <a:effectLst/>
                        </a:rPr>
                        <a:t>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0,79</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0,7</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nSpc>
                          <a:spcPct val="150000"/>
                        </a:lnSpc>
                        <a:spcAft>
                          <a:spcPts val="0"/>
                        </a:spcAft>
                      </a:pPr>
                      <a:r>
                        <a:rPr lang="es-EC" sz="1600">
                          <a:effectLst/>
                        </a:rPr>
                        <a:t>1.69</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1,23</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0,7</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dirty="0">
                          <a:effectLst/>
                        </a:rPr>
                        <a:t>0,68</a:t>
                      </a:r>
                      <a:endParaRPr lang="es-EC"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0,6</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1,43</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1,13</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nSpc>
                          <a:spcPct val="150000"/>
                        </a:lnSpc>
                        <a:spcAft>
                          <a:spcPts val="0"/>
                        </a:spcAft>
                      </a:pPr>
                      <a:r>
                        <a:rPr lang="es-EC" sz="1600">
                          <a:effectLst/>
                        </a:rPr>
                        <a:t>0.59</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0,48</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0,4</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0,65</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1,04</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0,4</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7229212"/>
                  </a:ext>
                </a:extLst>
              </a:tr>
              <a:tr h="262969">
                <a:tc>
                  <a:txBody>
                    <a:bodyPr/>
                    <a:lstStyle/>
                    <a:p>
                      <a:pPr indent="215900" algn="r">
                        <a:lnSpc>
                          <a:spcPct val="150000"/>
                        </a:lnSpc>
                        <a:spcAft>
                          <a:spcPts val="0"/>
                        </a:spcAft>
                      </a:pPr>
                      <a:r>
                        <a:rPr lang="es-EC" sz="1400">
                          <a:effectLst/>
                        </a:rPr>
                        <a:t>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1,17</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2,21</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1,48</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0,9</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0,8</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1,96</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1,31</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0,8</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0,89</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0,7</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1,71</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1,22</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0,7</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3952609"/>
                  </a:ext>
                </a:extLst>
              </a:tr>
              <a:tr h="262969">
                <a:tc>
                  <a:txBody>
                    <a:bodyPr/>
                    <a:lstStyle/>
                    <a:p>
                      <a:pPr indent="215900" algn="r">
                        <a:lnSpc>
                          <a:spcPct val="150000"/>
                        </a:lnSpc>
                        <a:spcAft>
                          <a:spcPts val="0"/>
                        </a:spcAft>
                      </a:pPr>
                      <a:r>
                        <a:rPr lang="es-EC" sz="1400">
                          <a:effectLst/>
                        </a:rPr>
                        <a:t>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1,77</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1,4</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2,88</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1,8</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1,3</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dirty="0">
                          <a:effectLst/>
                        </a:rPr>
                        <a:t>1,53</a:t>
                      </a:r>
                      <a:endParaRPr lang="es-EC"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dirty="0">
                          <a:effectLst/>
                        </a:rPr>
                        <a:t>1,2</a:t>
                      </a:r>
                      <a:endParaRPr lang="es-EC"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2,62</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1,58</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1,21</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1,1</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2,13</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1,44</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0,9</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8948210"/>
                  </a:ext>
                </a:extLst>
              </a:tr>
              <a:tr h="262969">
                <a:tc>
                  <a:txBody>
                    <a:bodyPr/>
                    <a:lstStyle/>
                    <a:p>
                      <a:pPr indent="215900" algn="r">
                        <a:lnSpc>
                          <a:spcPct val="150000"/>
                        </a:lnSpc>
                        <a:spcAft>
                          <a:spcPts val="0"/>
                        </a:spcAft>
                      </a:pPr>
                      <a:r>
                        <a:rPr lang="es-EC" sz="1400">
                          <a:effectLst/>
                        </a:rPr>
                        <a:t>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1,77</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1,4</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2,91</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1,66</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1,1</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1,32</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2,5</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1,33</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0,9</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1,06</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0,9</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1,85</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dirty="0">
                          <a:effectLst/>
                        </a:rPr>
                        <a:t>1,25</a:t>
                      </a:r>
                      <a:endParaRPr lang="es-EC"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0,7</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0307"/>
                  </a:ext>
                </a:extLst>
              </a:tr>
              <a:tr h="262969">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2,06</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1,6</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3,28</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1,86</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1,4</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1,57</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dirty="0">
                          <a:effectLst/>
                        </a:rPr>
                        <a:t>1,2</a:t>
                      </a:r>
                      <a:endParaRPr lang="es-EC"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a:effectLst/>
                        </a:rPr>
                        <a:t>2,79</a:t>
                      </a:r>
                      <a:endParaRPr lang="es-EC" sz="1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dirty="0">
                          <a:effectLst/>
                        </a:rPr>
                        <a:t>1,48</a:t>
                      </a:r>
                      <a:endParaRPr lang="es-EC"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dirty="0">
                          <a:effectLst/>
                        </a:rPr>
                        <a:t>1</a:t>
                      </a:r>
                      <a:endParaRPr lang="es-EC"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dirty="0">
                          <a:effectLst/>
                        </a:rPr>
                        <a:t>1,36</a:t>
                      </a:r>
                      <a:endParaRPr lang="es-EC"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dirty="0">
                          <a:effectLst/>
                        </a:rPr>
                        <a:t>1</a:t>
                      </a:r>
                      <a:endParaRPr lang="es-EC"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dirty="0">
                          <a:effectLst/>
                        </a:rPr>
                        <a:t>2,41</a:t>
                      </a:r>
                      <a:endParaRPr lang="es-EC"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dirty="0">
                          <a:effectLst/>
                        </a:rPr>
                        <a:t>1,38</a:t>
                      </a:r>
                      <a:endParaRPr lang="es-EC"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600" dirty="0">
                          <a:effectLst/>
                        </a:rPr>
                        <a:t>0,8</a:t>
                      </a:r>
                      <a:endParaRPr lang="es-EC" sz="1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0512979"/>
                  </a:ext>
                </a:extLst>
              </a:tr>
            </a:tbl>
          </a:graphicData>
        </a:graphic>
      </p:graphicFrame>
      <p:graphicFrame>
        <p:nvGraphicFramePr>
          <p:cNvPr id="8" name="Diagrama 7"/>
          <p:cNvGraphicFramePr/>
          <p:nvPr>
            <p:extLst>
              <p:ext uri="{D42A27DB-BD31-4B8C-83A1-F6EECF244321}">
                <p14:modId xmlns:p14="http://schemas.microsoft.com/office/powerpoint/2010/main" val="3220656220"/>
              </p:ext>
            </p:extLst>
          </p:nvPr>
        </p:nvGraphicFramePr>
        <p:xfrm>
          <a:off x="0" y="6153922"/>
          <a:ext cx="12274437" cy="704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9582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711202"/>
            <a:ext cx="10049102" cy="5080001"/>
          </a:xfrm>
        </p:spPr>
        <p:txBody>
          <a:bodyPr>
            <a:noAutofit/>
          </a:bodyPr>
          <a:lstStyle/>
          <a:p>
            <a:r>
              <a:rPr lang="es-EC" sz="2200" dirty="0"/>
              <a:t>Se diseñó e implementó una plataforma robótica móvil teleoperada, controlada por gesticulación adquiridos por la banda Myo Armband. Esta plataforma consta de los siguientes subsistemas: </a:t>
            </a:r>
          </a:p>
          <a:p>
            <a:r>
              <a:rPr lang="es-EC" sz="2200" dirty="0"/>
              <a:t>Robot móvil </a:t>
            </a:r>
          </a:p>
          <a:p>
            <a:r>
              <a:rPr lang="es-EC" sz="2200" dirty="0"/>
              <a:t>Manipulador Robótico </a:t>
            </a:r>
          </a:p>
          <a:p>
            <a:r>
              <a:rPr lang="es-EC" sz="2200" dirty="0"/>
              <a:t>Caja de sensado</a:t>
            </a:r>
          </a:p>
          <a:p>
            <a:r>
              <a:rPr lang="es-EC" sz="2200" dirty="0"/>
              <a:t>Sistemas auxiliares:</a:t>
            </a:r>
          </a:p>
          <a:p>
            <a:pPr lvl="1"/>
            <a:r>
              <a:rPr lang="es-EC" sz="2200" dirty="0"/>
              <a:t>Visión </a:t>
            </a:r>
          </a:p>
          <a:p>
            <a:pPr lvl="1"/>
            <a:r>
              <a:rPr lang="es-EC" sz="2200" dirty="0"/>
              <a:t>Detector de metales</a:t>
            </a:r>
          </a:p>
          <a:p>
            <a:r>
              <a:rPr lang="es-EC" sz="2200" dirty="0"/>
              <a:t>El sistema de control y adquisición de datos</a:t>
            </a:r>
          </a:p>
          <a:p>
            <a:r>
              <a:rPr lang="es-EC" sz="2200" dirty="0"/>
              <a:t>Interfaz Gráfica</a:t>
            </a:r>
          </a:p>
          <a:p>
            <a:pPr marL="457200" lvl="1" indent="0">
              <a:buNone/>
            </a:pPr>
            <a:r>
              <a:rPr lang="es-EC" sz="2200" dirty="0"/>
              <a:t> </a:t>
            </a:r>
          </a:p>
          <a:p>
            <a:endParaRPr lang="es-EC" sz="2200" dirty="0"/>
          </a:p>
        </p:txBody>
      </p:sp>
      <p:graphicFrame>
        <p:nvGraphicFramePr>
          <p:cNvPr id="5" name="Diagrama 4"/>
          <p:cNvGraphicFramePr/>
          <p:nvPr>
            <p:extLst>
              <p:ext uri="{D42A27DB-BD31-4B8C-83A1-F6EECF244321}">
                <p14:modId xmlns:p14="http://schemas.microsoft.com/office/powerpoint/2010/main" val="388131379"/>
              </p:ext>
            </p:extLst>
          </p:nvPr>
        </p:nvGraphicFramePr>
        <p:xfrm>
          <a:off x="-12328" y="6156960"/>
          <a:ext cx="12274437" cy="704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5472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a:extLst>
              <a:ext uri="{FF2B5EF4-FFF2-40B4-BE49-F238E27FC236}">
                <a16:creationId xmlns:a16="http://schemas.microsoft.com/office/drawing/2014/main" id="{014139E5-8A1A-48A0-B706-7944988DBF63}"/>
              </a:ext>
            </a:extLst>
          </p:cNvPr>
          <p:cNvSpPr>
            <a:spLocks noGrp="1"/>
          </p:cNvSpPr>
          <p:nvPr>
            <p:ph type="title"/>
          </p:nvPr>
        </p:nvSpPr>
        <p:spPr>
          <a:xfrm>
            <a:off x="1141413" y="-79984"/>
            <a:ext cx="9905998" cy="747486"/>
          </a:xfrm>
        </p:spPr>
        <p:txBody>
          <a:bodyPr>
            <a:normAutofit fontScale="90000"/>
          </a:bodyPr>
          <a:lstStyle/>
          <a:p>
            <a:pPr indent="215900" algn="ctr">
              <a:lnSpc>
                <a:spcPct val="150000"/>
              </a:lnSpc>
              <a:spcAft>
                <a:spcPts val="0"/>
              </a:spcAft>
            </a:pPr>
            <a:r>
              <a:rPr lang="es-EC" i="1" dirty="0" err="1"/>
              <a:t>Thinner</a:t>
            </a:r>
            <a:endParaRPr lang="es-EC"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Rectangle 2">
            <a:extLst>
              <a:ext uri="{FF2B5EF4-FFF2-40B4-BE49-F238E27FC236}">
                <a16:creationId xmlns:a16="http://schemas.microsoft.com/office/drawing/2014/main" id="{7DA772DB-1D21-4D9A-AFBB-F507522DFD16}"/>
              </a:ext>
            </a:extLst>
          </p:cNvPr>
          <p:cNvSpPr>
            <a:spLocks noChangeArrowheads="1"/>
          </p:cNvSpPr>
          <p:nvPr/>
        </p:nvSpPr>
        <p:spPr bwMode="auto">
          <a:xfrm>
            <a:off x="2614440" y="5782281"/>
            <a:ext cx="65027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215900" algn="ctr" eaLnBrk="0" fontAlgn="base" hangingPunct="0">
              <a:spcBef>
                <a:spcPct val="0"/>
              </a:spcBef>
              <a:spcAft>
                <a:spcPct val="0"/>
              </a:spcAft>
            </a:pPr>
            <a:r>
              <a:rPr lang="es-EC" altLang="es-EC"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Los valores de respuesta de los sensores TGS se miden en voltios.</a:t>
            </a:r>
            <a:endParaRPr lang="es-EC" altLang="es-EC" dirty="0">
              <a:latin typeface="Arial" panose="020B0604020202020204" pitchFamily="34" charset="0"/>
            </a:endParaRPr>
          </a:p>
        </p:txBody>
      </p:sp>
      <p:graphicFrame>
        <p:nvGraphicFramePr>
          <p:cNvPr id="2" name="Marcador de contenido 1">
            <a:extLst>
              <a:ext uri="{FF2B5EF4-FFF2-40B4-BE49-F238E27FC236}">
                <a16:creationId xmlns:a16="http://schemas.microsoft.com/office/drawing/2014/main" id="{861F22A8-0EA4-4294-9C63-2371518D0BD9}"/>
              </a:ext>
            </a:extLst>
          </p:cNvPr>
          <p:cNvGraphicFramePr>
            <a:graphicFrameLocks noGrp="1"/>
          </p:cNvGraphicFramePr>
          <p:nvPr>
            <p:ph idx="1"/>
            <p:extLst>
              <p:ext uri="{D42A27DB-BD31-4B8C-83A1-F6EECF244321}">
                <p14:modId xmlns:p14="http://schemas.microsoft.com/office/powerpoint/2010/main" val="1853583702"/>
              </p:ext>
            </p:extLst>
          </p:nvPr>
        </p:nvGraphicFramePr>
        <p:xfrm>
          <a:off x="531812" y="667502"/>
          <a:ext cx="11260133" cy="5006691"/>
        </p:xfrm>
        <a:graphic>
          <a:graphicData uri="http://schemas.openxmlformats.org/drawingml/2006/table">
            <a:tbl>
              <a:tblPr firstRow="1" firstCol="1" bandRow="1">
                <a:tableStyleId>{2D5ABB26-0587-4C30-8999-92F81FD0307C}</a:tableStyleId>
              </a:tblPr>
              <a:tblGrid>
                <a:gridCol w="1149737">
                  <a:extLst>
                    <a:ext uri="{9D8B030D-6E8A-4147-A177-3AD203B41FA5}">
                      <a16:colId xmlns:a16="http://schemas.microsoft.com/office/drawing/2014/main" val="3127409430"/>
                    </a:ext>
                  </a:extLst>
                </a:gridCol>
                <a:gridCol w="729992">
                  <a:extLst>
                    <a:ext uri="{9D8B030D-6E8A-4147-A177-3AD203B41FA5}">
                      <a16:colId xmlns:a16="http://schemas.microsoft.com/office/drawing/2014/main" val="276711998"/>
                    </a:ext>
                  </a:extLst>
                </a:gridCol>
                <a:gridCol w="590078">
                  <a:extLst>
                    <a:ext uri="{9D8B030D-6E8A-4147-A177-3AD203B41FA5}">
                      <a16:colId xmlns:a16="http://schemas.microsoft.com/office/drawing/2014/main" val="3539599567"/>
                    </a:ext>
                  </a:extLst>
                </a:gridCol>
                <a:gridCol w="729992">
                  <a:extLst>
                    <a:ext uri="{9D8B030D-6E8A-4147-A177-3AD203B41FA5}">
                      <a16:colId xmlns:a16="http://schemas.microsoft.com/office/drawing/2014/main" val="3437543870"/>
                    </a:ext>
                  </a:extLst>
                </a:gridCol>
                <a:gridCol w="729992">
                  <a:extLst>
                    <a:ext uri="{9D8B030D-6E8A-4147-A177-3AD203B41FA5}">
                      <a16:colId xmlns:a16="http://schemas.microsoft.com/office/drawing/2014/main" val="1193096286"/>
                    </a:ext>
                  </a:extLst>
                </a:gridCol>
                <a:gridCol w="590078">
                  <a:extLst>
                    <a:ext uri="{9D8B030D-6E8A-4147-A177-3AD203B41FA5}">
                      <a16:colId xmlns:a16="http://schemas.microsoft.com/office/drawing/2014/main" val="3492705227"/>
                    </a:ext>
                  </a:extLst>
                </a:gridCol>
                <a:gridCol w="729992">
                  <a:extLst>
                    <a:ext uri="{9D8B030D-6E8A-4147-A177-3AD203B41FA5}">
                      <a16:colId xmlns:a16="http://schemas.microsoft.com/office/drawing/2014/main" val="1070815378"/>
                    </a:ext>
                  </a:extLst>
                </a:gridCol>
                <a:gridCol w="590078">
                  <a:extLst>
                    <a:ext uri="{9D8B030D-6E8A-4147-A177-3AD203B41FA5}">
                      <a16:colId xmlns:a16="http://schemas.microsoft.com/office/drawing/2014/main" val="673715053"/>
                    </a:ext>
                  </a:extLst>
                </a:gridCol>
                <a:gridCol w="729992">
                  <a:extLst>
                    <a:ext uri="{9D8B030D-6E8A-4147-A177-3AD203B41FA5}">
                      <a16:colId xmlns:a16="http://schemas.microsoft.com/office/drawing/2014/main" val="3185863892"/>
                    </a:ext>
                  </a:extLst>
                </a:gridCol>
                <a:gridCol w="729992">
                  <a:extLst>
                    <a:ext uri="{9D8B030D-6E8A-4147-A177-3AD203B41FA5}">
                      <a16:colId xmlns:a16="http://schemas.microsoft.com/office/drawing/2014/main" val="3190070381"/>
                    </a:ext>
                  </a:extLst>
                </a:gridCol>
                <a:gridCol w="590078">
                  <a:extLst>
                    <a:ext uri="{9D8B030D-6E8A-4147-A177-3AD203B41FA5}">
                      <a16:colId xmlns:a16="http://schemas.microsoft.com/office/drawing/2014/main" val="583888991"/>
                    </a:ext>
                  </a:extLst>
                </a:gridCol>
                <a:gridCol w="729992">
                  <a:extLst>
                    <a:ext uri="{9D8B030D-6E8A-4147-A177-3AD203B41FA5}">
                      <a16:colId xmlns:a16="http://schemas.microsoft.com/office/drawing/2014/main" val="1214478394"/>
                    </a:ext>
                  </a:extLst>
                </a:gridCol>
                <a:gridCol w="590078">
                  <a:extLst>
                    <a:ext uri="{9D8B030D-6E8A-4147-A177-3AD203B41FA5}">
                      <a16:colId xmlns:a16="http://schemas.microsoft.com/office/drawing/2014/main" val="2161565719"/>
                    </a:ext>
                  </a:extLst>
                </a:gridCol>
                <a:gridCol w="729992">
                  <a:extLst>
                    <a:ext uri="{9D8B030D-6E8A-4147-A177-3AD203B41FA5}">
                      <a16:colId xmlns:a16="http://schemas.microsoft.com/office/drawing/2014/main" val="3134841812"/>
                    </a:ext>
                  </a:extLst>
                </a:gridCol>
                <a:gridCol w="729992">
                  <a:extLst>
                    <a:ext uri="{9D8B030D-6E8A-4147-A177-3AD203B41FA5}">
                      <a16:colId xmlns:a16="http://schemas.microsoft.com/office/drawing/2014/main" val="1889384740"/>
                    </a:ext>
                  </a:extLst>
                </a:gridCol>
                <a:gridCol w="590078">
                  <a:extLst>
                    <a:ext uri="{9D8B030D-6E8A-4147-A177-3AD203B41FA5}">
                      <a16:colId xmlns:a16="http://schemas.microsoft.com/office/drawing/2014/main" val="4004078544"/>
                    </a:ext>
                  </a:extLst>
                </a:gridCol>
              </a:tblGrid>
              <a:tr h="170158">
                <a:tc gridSpan="16">
                  <a:txBody>
                    <a:bodyPr/>
                    <a:lstStyle/>
                    <a:p>
                      <a:pPr indent="215900" algn="ctr">
                        <a:lnSpc>
                          <a:spcPct val="150000"/>
                        </a:lnSpc>
                        <a:spcAft>
                          <a:spcPts val="0"/>
                        </a:spcAft>
                      </a:pP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770637174"/>
                  </a:ext>
                </a:extLst>
              </a:tr>
              <a:tr h="363457">
                <a:tc>
                  <a:txBody>
                    <a:bodyPr/>
                    <a:lstStyle/>
                    <a:p>
                      <a:pPr indent="215900">
                        <a:lnSpc>
                          <a:spcPct val="150000"/>
                        </a:lnSpc>
                        <a:spcAft>
                          <a:spcPts val="0"/>
                        </a:spcAft>
                      </a:pPr>
                      <a:r>
                        <a:rPr lang="es-EC" sz="1400" dirty="0">
                          <a:effectLst/>
                        </a:rPr>
                        <a:t>TGS</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dirty="0">
                          <a:effectLst/>
                        </a:rPr>
                        <a:t>2600</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822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2602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dirty="0">
                          <a:effectLst/>
                        </a:rPr>
                        <a:t>2610</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826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dirty="0">
                          <a:effectLst/>
                        </a:rPr>
                        <a:t>2600</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822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2602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dirty="0">
                          <a:effectLst/>
                        </a:rPr>
                        <a:t>2610</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826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2600</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822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dirty="0">
                          <a:effectLst/>
                        </a:rPr>
                        <a:t>2602</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dirty="0">
                          <a:effectLst/>
                        </a:rPr>
                        <a:t>2610</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dirty="0">
                          <a:effectLst/>
                        </a:rPr>
                        <a:t>826</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3436526"/>
                  </a:ext>
                </a:extLst>
              </a:tr>
              <a:tr h="363457">
                <a:tc>
                  <a:txBody>
                    <a:bodyPr/>
                    <a:lstStyle/>
                    <a:p>
                      <a:pPr indent="215900">
                        <a:lnSpc>
                          <a:spcPct val="150000"/>
                        </a:lnSpc>
                        <a:spcAft>
                          <a:spcPts val="0"/>
                        </a:spcAft>
                      </a:pPr>
                      <a:r>
                        <a:rPr lang="es-EC" sz="1400" dirty="0">
                          <a:effectLst/>
                        </a:rPr>
                        <a:t>ml/cm</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indent="215900" algn="ctr">
                        <a:lnSpc>
                          <a:spcPct val="150000"/>
                        </a:lnSpc>
                        <a:spcAft>
                          <a:spcPts val="0"/>
                        </a:spcAft>
                      </a:pPr>
                      <a:r>
                        <a:rPr lang="es-EC" sz="1400" dirty="0">
                          <a:effectLst/>
                        </a:rPr>
                        <a:t>0</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indent="215900" algn="ctr">
                        <a:lnSpc>
                          <a:spcPct val="150000"/>
                        </a:lnSpc>
                        <a:spcAft>
                          <a:spcPts val="0"/>
                        </a:spcAft>
                      </a:pPr>
                      <a:r>
                        <a:rPr lang="es-EC" sz="1400">
                          <a:effectLst/>
                        </a:rPr>
                        <a:t>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indent="215900" algn="ctr">
                        <a:lnSpc>
                          <a:spcPct val="150000"/>
                        </a:lnSpc>
                        <a:spcAft>
                          <a:spcPts val="0"/>
                        </a:spcAft>
                      </a:pPr>
                      <a:r>
                        <a:rPr lang="es-EC" sz="1400">
                          <a:effectLst/>
                        </a:rPr>
                        <a:t>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938074761"/>
                  </a:ext>
                </a:extLst>
              </a:tr>
              <a:tr h="363457">
                <a:tc>
                  <a:txBody>
                    <a:bodyPr/>
                    <a:lstStyle/>
                    <a:p>
                      <a:pPr indent="215900" algn="r">
                        <a:lnSpc>
                          <a:spcPct val="150000"/>
                        </a:lnSpc>
                        <a:spcAft>
                          <a:spcPts val="0"/>
                        </a:spcAft>
                      </a:pPr>
                      <a:r>
                        <a:rPr lang="es-EC" sz="1400" dirty="0">
                          <a:effectLst/>
                        </a:rPr>
                        <a:t>1</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dirty="0">
                          <a:effectLst/>
                        </a:rPr>
                        <a:t>5</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4,17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4,82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3,49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4,66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2,34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2403812"/>
                  </a:ext>
                </a:extLst>
              </a:tr>
              <a:tr h="363457">
                <a:tc>
                  <a:txBody>
                    <a:bodyPr/>
                    <a:lstStyle/>
                    <a:p>
                      <a:pPr indent="215900" algn="r">
                        <a:lnSpc>
                          <a:spcPct val="150000"/>
                        </a:lnSpc>
                        <a:spcAft>
                          <a:spcPts val="0"/>
                        </a:spcAft>
                      </a:pPr>
                      <a:r>
                        <a:rPr lang="es-EC" sz="1400" dirty="0">
                          <a:effectLst/>
                        </a:rPr>
                        <a:t>2</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dirty="0">
                          <a:effectLst/>
                        </a:rPr>
                        <a:t>5</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4,24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4,61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3,36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4,28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2274742"/>
                  </a:ext>
                </a:extLst>
              </a:tr>
              <a:tr h="363457">
                <a:tc>
                  <a:txBody>
                    <a:bodyPr/>
                    <a:lstStyle/>
                    <a:p>
                      <a:pPr indent="215900" algn="r">
                        <a:lnSpc>
                          <a:spcPct val="150000"/>
                        </a:lnSpc>
                        <a:spcAft>
                          <a:spcPts val="0"/>
                        </a:spcAft>
                      </a:pPr>
                      <a:r>
                        <a:rPr lang="es-EC" sz="1400" dirty="0">
                          <a:effectLst/>
                        </a:rPr>
                        <a:t>3</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4,05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4,27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3,09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3234125"/>
                  </a:ext>
                </a:extLst>
              </a:tr>
              <a:tr h="363457">
                <a:tc>
                  <a:txBody>
                    <a:bodyPr/>
                    <a:lstStyle/>
                    <a:p>
                      <a:pPr indent="215900" algn="r">
                        <a:lnSpc>
                          <a:spcPct val="150000"/>
                        </a:lnSpc>
                        <a:spcAft>
                          <a:spcPts val="0"/>
                        </a:spcAft>
                      </a:pPr>
                      <a:r>
                        <a:rPr lang="es-EC" sz="1400">
                          <a:effectLst/>
                        </a:rPr>
                        <a:t>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3,51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4,82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3,73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6114407"/>
                  </a:ext>
                </a:extLst>
              </a:tr>
              <a:tr h="363457">
                <a:tc>
                  <a:txBody>
                    <a:bodyPr/>
                    <a:lstStyle/>
                    <a:p>
                      <a:pPr indent="215900" algn="r">
                        <a:lnSpc>
                          <a:spcPct val="150000"/>
                        </a:lnSpc>
                        <a:spcAft>
                          <a:spcPts val="0"/>
                        </a:spcAft>
                      </a:pPr>
                      <a:r>
                        <a:rPr lang="es-EC" sz="1400" dirty="0">
                          <a:effectLst/>
                        </a:rPr>
                        <a:t>5</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dirty="0">
                          <a:effectLst/>
                        </a:rPr>
                        <a:t>5</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3,76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4,91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3,65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0069690"/>
                  </a:ext>
                </a:extLst>
              </a:tr>
              <a:tr h="363457">
                <a:tc>
                  <a:txBody>
                    <a:bodyPr/>
                    <a:lstStyle/>
                    <a:p>
                      <a:pPr indent="215900">
                        <a:lnSpc>
                          <a:spcPct val="150000"/>
                        </a:lnSpc>
                        <a:spcAft>
                          <a:spcPts val="0"/>
                        </a:spcAft>
                      </a:pPr>
                      <a:r>
                        <a:rPr lang="es-EC" sz="1400" dirty="0">
                          <a:effectLst/>
                        </a:rPr>
                        <a:t>ml/cm</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indent="215900" algn="ctr">
                        <a:lnSpc>
                          <a:spcPct val="150000"/>
                        </a:lnSpc>
                        <a:spcAft>
                          <a:spcPts val="0"/>
                        </a:spcAft>
                      </a:pPr>
                      <a:r>
                        <a:rPr lang="es-EC" sz="1400">
                          <a:effectLst/>
                        </a:rPr>
                        <a:t>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indent="215900" algn="ctr">
                        <a:lnSpc>
                          <a:spcPct val="150000"/>
                        </a:lnSpc>
                        <a:spcAft>
                          <a:spcPts val="0"/>
                        </a:spcAft>
                      </a:pPr>
                      <a:r>
                        <a:rPr lang="es-EC" sz="1400" dirty="0">
                          <a:effectLst/>
                        </a:rPr>
                        <a:t>8</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indent="215900" algn="ctr">
                        <a:lnSpc>
                          <a:spcPct val="150000"/>
                        </a:lnSpc>
                        <a:spcAft>
                          <a:spcPts val="0"/>
                        </a:spcAft>
                      </a:pPr>
                      <a:r>
                        <a:rPr lang="es-EC" sz="1400" dirty="0">
                          <a:effectLst/>
                        </a:rPr>
                        <a:t>10</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479577972"/>
                  </a:ext>
                </a:extLst>
              </a:tr>
              <a:tr h="363457">
                <a:tc>
                  <a:txBody>
                    <a:bodyPr/>
                    <a:lstStyle/>
                    <a:p>
                      <a:pPr indent="215900" algn="r">
                        <a:lnSpc>
                          <a:spcPct val="150000"/>
                        </a:lnSpc>
                        <a:spcAft>
                          <a:spcPts val="0"/>
                        </a:spcAft>
                      </a:pPr>
                      <a:r>
                        <a:rPr lang="es-EC" sz="1400" dirty="0">
                          <a:effectLst/>
                        </a:rPr>
                        <a:t>1</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3,35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4,56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2,39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2,81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4,19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1,96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3,37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1,57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2255354"/>
                  </a:ext>
                </a:extLst>
              </a:tr>
              <a:tr h="363457">
                <a:tc>
                  <a:txBody>
                    <a:bodyPr/>
                    <a:lstStyle/>
                    <a:p>
                      <a:pPr indent="215900" algn="r">
                        <a:lnSpc>
                          <a:spcPct val="150000"/>
                        </a:lnSpc>
                        <a:spcAft>
                          <a:spcPts val="0"/>
                        </a:spcAft>
                      </a:pPr>
                      <a:r>
                        <a:rPr lang="es-EC" sz="1400" dirty="0">
                          <a:effectLst/>
                        </a:rPr>
                        <a:t>2</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3,29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4,64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2,27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2,23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3,81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1,67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1,71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dirty="0">
                          <a:effectLst/>
                        </a:rPr>
                        <a:t>3,02</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1,34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3899314"/>
                  </a:ext>
                </a:extLst>
              </a:tr>
              <a:tr h="363457">
                <a:tc>
                  <a:txBody>
                    <a:bodyPr/>
                    <a:lstStyle/>
                    <a:p>
                      <a:pPr indent="215900" algn="r">
                        <a:lnSpc>
                          <a:spcPct val="150000"/>
                        </a:lnSpc>
                        <a:spcAft>
                          <a:spcPts val="0"/>
                        </a:spcAft>
                      </a:pPr>
                      <a:r>
                        <a:rPr lang="es-EC" sz="1400" dirty="0">
                          <a:effectLst/>
                        </a:rPr>
                        <a:t>3</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3,28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1,83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3,21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1,46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1,91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dirty="0">
                          <a:effectLst/>
                        </a:rPr>
                        <a:t>3,19</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1,51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4646984"/>
                  </a:ext>
                </a:extLst>
              </a:tr>
              <a:tr h="363457">
                <a:tc>
                  <a:txBody>
                    <a:bodyPr/>
                    <a:lstStyle/>
                    <a:p>
                      <a:pPr indent="215900" algn="r">
                        <a:lnSpc>
                          <a:spcPct val="150000"/>
                        </a:lnSpc>
                        <a:spcAft>
                          <a:spcPts val="0"/>
                        </a:spcAft>
                      </a:pPr>
                      <a:r>
                        <a:rPr lang="es-EC" sz="1400" dirty="0">
                          <a:effectLst/>
                        </a:rPr>
                        <a:t>4</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4,16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1,84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2,73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4,26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2,26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3,72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dirty="0">
                          <a:effectLst/>
                        </a:rPr>
                        <a:t>1,68</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6922556"/>
                  </a:ext>
                </a:extLst>
              </a:tr>
              <a:tr h="363457">
                <a:tc>
                  <a:txBody>
                    <a:bodyPr/>
                    <a:lstStyle/>
                    <a:p>
                      <a:pPr indent="215900" algn="r">
                        <a:lnSpc>
                          <a:spcPct val="150000"/>
                        </a:lnSpc>
                        <a:spcAft>
                          <a:spcPts val="0"/>
                        </a:spcAft>
                      </a:pPr>
                      <a:r>
                        <a:rPr lang="es-EC" sz="1400" dirty="0">
                          <a:effectLst/>
                        </a:rPr>
                        <a:t>5</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2,79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4,07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2,07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dirty="0">
                          <a:effectLst/>
                        </a:rPr>
                        <a:t>2,7</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2,79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4,29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dirty="0">
                          <a:effectLst/>
                        </a:rPr>
                        <a:t>2,1</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dirty="0">
                          <a:effectLst/>
                        </a:rPr>
                        <a:t>2,64</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4,16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dirty="0">
                          <a:effectLst/>
                        </a:rPr>
                        <a:t>1,98</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dirty="0">
                          <a:effectLst/>
                        </a:rPr>
                        <a:t>2,8</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0832086"/>
                  </a:ext>
                </a:extLst>
              </a:tr>
            </a:tbl>
          </a:graphicData>
        </a:graphic>
      </p:graphicFrame>
      <p:graphicFrame>
        <p:nvGraphicFramePr>
          <p:cNvPr id="7" name="Diagrama 6"/>
          <p:cNvGraphicFramePr/>
          <p:nvPr>
            <p:extLst>
              <p:ext uri="{D42A27DB-BD31-4B8C-83A1-F6EECF244321}">
                <p14:modId xmlns:p14="http://schemas.microsoft.com/office/powerpoint/2010/main" val="3220656220"/>
              </p:ext>
            </p:extLst>
          </p:nvPr>
        </p:nvGraphicFramePr>
        <p:xfrm>
          <a:off x="0" y="6153922"/>
          <a:ext cx="12274437" cy="704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4776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a:extLst>
              <a:ext uri="{FF2B5EF4-FFF2-40B4-BE49-F238E27FC236}">
                <a16:creationId xmlns:a16="http://schemas.microsoft.com/office/drawing/2014/main" id="{014139E5-8A1A-48A0-B706-7944988DBF63}"/>
              </a:ext>
            </a:extLst>
          </p:cNvPr>
          <p:cNvSpPr>
            <a:spLocks noGrp="1"/>
          </p:cNvSpPr>
          <p:nvPr>
            <p:ph type="title"/>
          </p:nvPr>
        </p:nvSpPr>
        <p:spPr>
          <a:xfrm>
            <a:off x="1202373" y="-138523"/>
            <a:ext cx="9905998" cy="747486"/>
          </a:xfrm>
        </p:spPr>
        <p:txBody>
          <a:bodyPr>
            <a:normAutofit fontScale="90000"/>
          </a:bodyPr>
          <a:lstStyle/>
          <a:p>
            <a:pPr indent="215900" algn="ctr">
              <a:lnSpc>
                <a:spcPct val="150000"/>
              </a:lnSpc>
              <a:spcAft>
                <a:spcPts val="0"/>
              </a:spcAft>
            </a:pPr>
            <a:r>
              <a:rPr lang="es-EC" dirty="0"/>
              <a:t>Gasolina</a:t>
            </a:r>
            <a:endParaRPr lang="es-EC"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Rectangle 2">
            <a:extLst>
              <a:ext uri="{FF2B5EF4-FFF2-40B4-BE49-F238E27FC236}">
                <a16:creationId xmlns:a16="http://schemas.microsoft.com/office/drawing/2014/main" id="{7DA772DB-1D21-4D9A-AFBB-F507522DFD16}"/>
              </a:ext>
            </a:extLst>
          </p:cNvPr>
          <p:cNvSpPr>
            <a:spLocks noChangeArrowheads="1"/>
          </p:cNvSpPr>
          <p:nvPr/>
        </p:nvSpPr>
        <p:spPr bwMode="auto">
          <a:xfrm>
            <a:off x="2637300" y="5868763"/>
            <a:ext cx="65027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215900" algn="ctr" eaLnBrk="0" fontAlgn="base" hangingPunct="0">
              <a:spcBef>
                <a:spcPct val="0"/>
              </a:spcBef>
              <a:spcAft>
                <a:spcPct val="0"/>
              </a:spcAft>
            </a:pPr>
            <a:r>
              <a:rPr lang="es-EC" altLang="es-EC"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Los valores de respuesta de los sensores TGS se miden en voltios.</a:t>
            </a:r>
            <a:endParaRPr lang="es-EC" altLang="es-EC" dirty="0">
              <a:latin typeface="Arial" panose="020B0604020202020204" pitchFamily="34" charset="0"/>
            </a:endParaRPr>
          </a:p>
        </p:txBody>
      </p:sp>
      <p:graphicFrame>
        <p:nvGraphicFramePr>
          <p:cNvPr id="2" name="Marcador de contenido 1">
            <a:extLst>
              <a:ext uri="{FF2B5EF4-FFF2-40B4-BE49-F238E27FC236}">
                <a16:creationId xmlns:a16="http://schemas.microsoft.com/office/drawing/2014/main" id="{950400E4-4BF8-4A8B-A868-9229C1F04A1E}"/>
              </a:ext>
            </a:extLst>
          </p:cNvPr>
          <p:cNvGraphicFramePr>
            <a:graphicFrameLocks noGrp="1"/>
          </p:cNvGraphicFramePr>
          <p:nvPr>
            <p:ph idx="1"/>
            <p:extLst>
              <p:ext uri="{D42A27DB-BD31-4B8C-83A1-F6EECF244321}">
                <p14:modId xmlns:p14="http://schemas.microsoft.com/office/powerpoint/2010/main" val="3223638595"/>
              </p:ext>
            </p:extLst>
          </p:nvPr>
        </p:nvGraphicFramePr>
        <p:xfrm>
          <a:off x="721810" y="535986"/>
          <a:ext cx="10867124" cy="5385927"/>
        </p:xfrm>
        <a:graphic>
          <a:graphicData uri="http://schemas.openxmlformats.org/drawingml/2006/table">
            <a:tbl>
              <a:tblPr firstRow="1" firstCol="1" bandRow="1">
                <a:tableStyleId>{2D5ABB26-0587-4C30-8999-92F81FD0307C}</a:tableStyleId>
              </a:tblPr>
              <a:tblGrid>
                <a:gridCol w="1109609">
                  <a:extLst>
                    <a:ext uri="{9D8B030D-6E8A-4147-A177-3AD203B41FA5}">
                      <a16:colId xmlns:a16="http://schemas.microsoft.com/office/drawing/2014/main" val="1115448492"/>
                    </a:ext>
                  </a:extLst>
                </a:gridCol>
                <a:gridCol w="704513">
                  <a:extLst>
                    <a:ext uri="{9D8B030D-6E8A-4147-A177-3AD203B41FA5}">
                      <a16:colId xmlns:a16="http://schemas.microsoft.com/office/drawing/2014/main" val="619201698"/>
                    </a:ext>
                  </a:extLst>
                </a:gridCol>
                <a:gridCol w="569483">
                  <a:extLst>
                    <a:ext uri="{9D8B030D-6E8A-4147-A177-3AD203B41FA5}">
                      <a16:colId xmlns:a16="http://schemas.microsoft.com/office/drawing/2014/main" val="236026068"/>
                    </a:ext>
                  </a:extLst>
                </a:gridCol>
                <a:gridCol w="704513">
                  <a:extLst>
                    <a:ext uri="{9D8B030D-6E8A-4147-A177-3AD203B41FA5}">
                      <a16:colId xmlns:a16="http://schemas.microsoft.com/office/drawing/2014/main" val="3928423821"/>
                    </a:ext>
                  </a:extLst>
                </a:gridCol>
                <a:gridCol w="704513">
                  <a:extLst>
                    <a:ext uri="{9D8B030D-6E8A-4147-A177-3AD203B41FA5}">
                      <a16:colId xmlns:a16="http://schemas.microsoft.com/office/drawing/2014/main" val="230504776"/>
                    </a:ext>
                  </a:extLst>
                </a:gridCol>
                <a:gridCol w="569483">
                  <a:extLst>
                    <a:ext uri="{9D8B030D-6E8A-4147-A177-3AD203B41FA5}">
                      <a16:colId xmlns:a16="http://schemas.microsoft.com/office/drawing/2014/main" val="273176740"/>
                    </a:ext>
                  </a:extLst>
                </a:gridCol>
                <a:gridCol w="704513">
                  <a:extLst>
                    <a:ext uri="{9D8B030D-6E8A-4147-A177-3AD203B41FA5}">
                      <a16:colId xmlns:a16="http://schemas.microsoft.com/office/drawing/2014/main" val="682530908"/>
                    </a:ext>
                  </a:extLst>
                </a:gridCol>
                <a:gridCol w="569483">
                  <a:extLst>
                    <a:ext uri="{9D8B030D-6E8A-4147-A177-3AD203B41FA5}">
                      <a16:colId xmlns:a16="http://schemas.microsoft.com/office/drawing/2014/main" val="3446631994"/>
                    </a:ext>
                  </a:extLst>
                </a:gridCol>
                <a:gridCol w="704513">
                  <a:extLst>
                    <a:ext uri="{9D8B030D-6E8A-4147-A177-3AD203B41FA5}">
                      <a16:colId xmlns:a16="http://schemas.microsoft.com/office/drawing/2014/main" val="1181435066"/>
                    </a:ext>
                  </a:extLst>
                </a:gridCol>
                <a:gridCol w="704513">
                  <a:extLst>
                    <a:ext uri="{9D8B030D-6E8A-4147-A177-3AD203B41FA5}">
                      <a16:colId xmlns:a16="http://schemas.microsoft.com/office/drawing/2014/main" val="2850150239"/>
                    </a:ext>
                  </a:extLst>
                </a:gridCol>
                <a:gridCol w="569483">
                  <a:extLst>
                    <a:ext uri="{9D8B030D-6E8A-4147-A177-3AD203B41FA5}">
                      <a16:colId xmlns:a16="http://schemas.microsoft.com/office/drawing/2014/main" val="2419298267"/>
                    </a:ext>
                  </a:extLst>
                </a:gridCol>
                <a:gridCol w="704513">
                  <a:extLst>
                    <a:ext uri="{9D8B030D-6E8A-4147-A177-3AD203B41FA5}">
                      <a16:colId xmlns:a16="http://schemas.microsoft.com/office/drawing/2014/main" val="1299861023"/>
                    </a:ext>
                  </a:extLst>
                </a:gridCol>
                <a:gridCol w="569483">
                  <a:extLst>
                    <a:ext uri="{9D8B030D-6E8A-4147-A177-3AD203B41FA5}">
                      <a16:colId xmlns:a16="http://schemas.microsoft.com/office/drawing/2014/main" val="2330709394"/>
                    </a:ext>
                  </a:extLst>
                </a:gridCol>
                <a:gridCol w="704513">
                  <a:extLst>
                    <a:ext uri="{9D8B030D-6E8A-4147-A177-3AD203B41FA5}">
                      <a16:colId xmlns:a16="http://schemas.microsoft.com/office/drawing/2014/main" val="3020257809"/>
                    </a:ext>
                  </a:extLst>
                </a:gridCol>
                <a:gridCol w="704513">
                  <a:extLst>
                    <a:ext uri="{9D8B030D-6E8A-4147-A177-3AD203B41FA5}">
                      <a16:colId xmlns:a16="http://schemas.microsoft.com/office/drawing/2014/main" val="1067154980"/>
                    </a:ext>
                  </a:extLst>
                </a:gridCol>
                <a:gridCol w="569483">
                  <a:extLst>
                    <a:ext uri="{9D8B030D-6E8A-4147-A177-3AD203B41FA5}">
                      <a16:colId xmlns:a16="http://schemas.microsoft.com/office/drawing/2014/main" val="3230099609"/>
                    </a:ext>
                  </a:extLst>
                </a:gridCol>
              </a:tblGrid>
              <a:tr h="183815">
                <a:tc gridSpan="16">
                  <a:txBody>
                    <a:bodyPr/>
                    <a:lstStyle/>
                    <a:p>
                      <a:pPr indent="215900" algn="ctr">
                        <a:lnSpc>
                          <a:spcPct val="150000"/>
                        </a:lnSpc>
                        <a:spcAft>
                          <a:spcPts val="0"/>
                        </a:spcAft>
                      </a:pP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062936901"/>
                  </a:ext>
                </a:extLst>
              </a:tr>
              <a:tr h="392629">
                <a:tc>
                  <a:txBody>
                    <a:bodyPr/>
                    <a:lstStyle/>
                    <a:p>
                      <a:pPr indent="215900">
                        <a:lnSpc>
                          <a:spcPct val="150000"/>
                        </a:lnSpc>
                        <a:spcAft>
                          <a:spcPts val="0"/>
                        </a:spcAft>
                      </a:pPr>
                      <a:r>
                        <a:rPr lang="es-EC" sz="1400">
                          <a:effectLst/>
                        </a:rPr>
                        <a:t>TGS</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2600</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822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2602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2610</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826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2600</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822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2602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2610</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826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2600</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822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2602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2610</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826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7189728"/>
                  </a:ext>
                </a:extLst>
              </a:tr>
              <a:tr h="392629">
                <a:tc>
                  <a:txBody>
                    <a:bodyPr/>
                    <a:lstStyle/>
                    <a:p>
                      <a:pPr indent="215900">
                        <a:lnSpc>
                          <a:spcPct val="150000"/>
                        </a:lnSpc>
                        <a:spcAft>
                          <a:spcPts val="0"/>
                        </a:spcAft>
                      </a:pPr>
                      <a:r>
                        <a:rPr lang="es-EC" sz="1400" dirty="0">
                          <a:effectLst/>
                        </a:rPr>
                        <a:t>ml/cm</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indent="215900" algn="ctr">
                        <a:lnSpc>
                          <a:spcPct val="150000"/>
                        </a:lnSpc>
                        <a:spcAft>
                          <a:spcPts val="0"/>
                        </a:spcAft>
                      </a:pPr>
                      <a:r>
                        <a:rPr lang="es-EC" sz="1400">
                          <a:effectLst/>
                        </a:rPr>
                        <a:t>0</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indent="215900" algn="ctr">
                        <a:lnSpc>
                          <a:spcPct val="150000"/>
                        </a:lnSpc>
                        <a:spcAft>
                          <a:spcPts val="0"/>
                        </a:spcAft>
                      </a:pPr>
                      <a:r>
                        <a:rPr lang="es-EC" sz="1400" dirty="0">
                          <a:effectLst/>
                        </a:rPr>
                        <a:t>2</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indent="215900" algn="ctr">
                        <a:lnSpc>
                          <a:spcPct val="150000"/>
                        </a:lnSpc>
                        <a:spcAft>
                          <a:spcPts val="0"/>
                        </a:spcAft>
                      </a:pPr>
                      <a:r>
                        <a:rPr lang="es-EC" sz="1400">
                          <a:effectLst/>
                        </a:rPr>
                        <a:t>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887944763"/>
                  </a:ext>
                </a:extLst>
              </a:tr>
              <a:tr h="392629">
                <a:tc>
                  <a:txBody>
                    <a:bodyPr/>
                    <a:lstStyle/>
                    <a:p>
                      <a:pPr indent="215900" algn="r">
                        <a:lnSpc>
                          <a:spcPct val="150000"/>
                        </a:lnSpc>
                        <a:spcAft>
                          <a:spcPts val="0"/>
                        </a:spcAft>
                      </a:pPr>
                      <a:r>
                        <a:rPr lang="es-EC" sz="1400">
                          <a:effectLst/>
                        </a:rPr>
                        <a:t>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4,35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3,23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3,05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4,84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2,15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1,38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0,8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2,57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1,18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1638243"/>
                  </a:ext>
                </a:extLst>
              </a:tr>
              <a:tr h="392629">
                <a:tc>
                  <a:txBody>
                    <a:bodyPr/>
                    <a:lstStyle/>
                    <a:p>
                      <a:pPr indent="215900" algn="r">
                        <a:lnSpc>
                          <a:spcPct val="150000"/>
                        </a:lnSpc>
                        <a:spcAft>
                          <a:spcPts val="0"/>
                        </a:spcAft>
                      </a:pPr>
                      <a:r>
                        <a:rPr lang="es-EC" sz="1400">
                          <a:effectLst/>
                        </a:rPr>
                        <a:t>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3,78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3,96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2,79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1,47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0,8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2,76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1,17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6364408"/>
                  </a:ext>
                </a:extLst>
              </a:tr>
              <a:tr h="392629">
                <a:tc>
                  <a:txBody>
                    <a:bodyPr/>
                    <a:lstStyle/>
                    <a:p>
                      <a:pPr indent="215900" algn="r">
                        <a:lnSpc>
                          <a:spcPct val="150000"/>
                        </a:lnSpc>
                        <a:spcAft>
                          <a:spcPts val="0"/>
                        </a:spcAft>
                      </a:pPr>
                      <a:r>
                        <a:rPr lang="es-EC" sz="1400">
                          <a:effectLst/>
                        </a:rPr>
                        <a:t>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4,97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3,75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3,74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2,26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4,25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1,62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6407888"/>
                  </a:ext>
                </a:extLst>
              </a:tr>
              <a:tr h="392629">
                <a:tc>
                  <a:txBody>
                    <a:bodyPr/>
                    <a:lstStyle/>
                    <a:p>
                      <a:pPr indent="215900" algn="r">
                        <a:lnSpc>
                          <a:spcPct val="150000"/>
                        </a:lnSpc>
                        <a:spcAft>
                          <a:spcPts val="0"/>
                        </a:spcAft>
                      </a:pPr>
                      <a:r>
                        <a:rPr lang="es-EC" sz="1400">
                          <a:effectLst/>
                        </a:rPr>
                        <a:t>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4,96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3,58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3,01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4,87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2,11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0468072"/>
                  </a:ext>
                </a:extLst>
              </a:tr>
              <a:tr h="392629">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4,61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4,49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3,27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3,22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2,28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3404159"/>
                  </a:ext>
                </a:extLst>
              </a:tr>
              <a:tr h="392629">
                <a:tc>
                  <a:txBody>
                    <a:bodyPr/>
                    <a:lstStyle/>
                    <a:p>
                      <a:pPr indent="215900">
                        <a:lnSpc>
                          <a:spcPct val="150000"/>
                        </a:lnSpc>
                        <a:spcAft>
                          <a:spcPts val="0"/>
                        </a:spcAft>
                      </a:pPr>
                      <a:r>
                        <a:rPr lang="es-EC" sz="1400" dirty="0">
                          <a:effectLst/>
                        </a:rPr>
                        <a:t>ml/cm</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indent="215900" algn="ctr">
                        <a:lnSpc>
                          <a:spcPct val="150000"/>
                        </a:lnSpc>
                        <a:spcAft>
                          <a:spcPts val="0"/>
                        </a:spcAft>
                      </a:pPr>
                      <a:r>
                        <a:rPr lang="es-EC" sz="1400">
                          <a:effectLst/>
                        </a:rPr>
                        <a:t>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indent="215900" algn="ctr">
                        <a:lnSpc>
                          <a:spcPct val="150000"/>
                        </a:lnSpc>
                        <a:spcAft>
                          <a:spcPts val="0"/>
                        </a:spcAft>
                      </a:pPr>
                      <a:r>
                        <a:rPr lang="es-EC" sz="1400">
                          <a:effectLst/>
                        </a:rPr>
                        <a:t>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indent="215900" algn="ctr">
                        <a:lnSpc>
                          <a:spcPct val="150000"/>
                        </a:lnSpc>
                        <a:spcAft>
                          <a:spcPts val="0"/>
                        </a:spcAft>
                      </a:pPr>
                      <a:r>
                        <a:rPr lang="es-EC" sz="1400">
                          <a:effectLst/>
                        </a:rPr>
                        <a:t>10</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135264680"/>
                  </a:ext>
                </a:extLst>
              </a:tr>
              <a:tr h="392629">
                <a:tc>
                  <a:txBody>
                    <a:bodyPr/>
                    <a:lstStyle/>
                    <a:p>
                      <a:pPr indent="215900" algn="r">
                        <a:lnSpc>
                          <a:spcPct val="150000"/>
                        </a:lnSpc>
                        <a:spcAft>
                          <a:spcPts val="0"/>
                        </a:spcAft>
                      </a:pPr>
                      <a:r>
                        <a:rPr lang="es-EC" sz="1400">
                          <a:effectLst/>
                        </a:rPr>
                        <a:t>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1,59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0,8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2,93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1,28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0,7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2,21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1,13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1,13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0,6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1,91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1,07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0,9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6897378"/>
                  </a:ext>
                </a:extLst>
              </a:tr>
              <a:tr h="392629">
                <a:tc>
                  <a:txBody>
                    <a:bodyPr/>
                    <a:lstStyle/>
                    <a:p>
                      <a:pPr indent="215900" algn="r">
                        <a:lnSpc>
                          <a:spcPct val="150000"/>
                        </a:lnSpc>
                        <a:spcAft>
                          <a:spcPts val="0"/>
                        </a:spcAft>
                      </a:pPr>
                      <a:r>
                        <a:rPr lang="es-EC" sz="1400">
                          <a:effectLst/>
                        </a:rPr>
                        <a:t>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1,08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0,7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1,87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0,99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0,9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1,47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0,9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2,87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1,21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1,24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0,8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2,43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9264179"/>
                  </a:ext>
                </a:extLst>
              </a:tr>
              <a:tr h="392629">
                <a:tc>
                  <a:txBody>
                    <a:bodyPr/>
                    <a:lstStyle/>
                    <a:p>
                      <a:pPr indent="215900" algn="r">
                        <a:lnSpc>
                          <a:spcPct val="150000"/>
                        </a:lnSpc>
                        <a:spcAft>
                          <a:spcPts val="0"/>
                        </a:spcAft>
                      </a:pPr>
                      <a:r>
                        <a:rPr lang="es-EC" sz="1400">
                          <a:effectLst/>
                        </a:rPr>
                        <a:t>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2,06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3,81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1,49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3,63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1,42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1,72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3,22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1,26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6663021"/>
                  </a:ext>
                </a:extLst>
              </a:tr>
              <a:tr h="392629">
                <a:tc>
                  <a:txBody>
                    <a:bodyPr/>
                    <a:lstStyle/>
                    <a:p>
                      <a:pPr indent="215900" algn="r">
                        <a:lnSpc>
                          <a:spcPct val="150000"/>
                        </a:lnSpc>
                        <a:spcAft>
                          <a:spcPts val="0"/>
                        </a:spcAft>
                      </a:pPr>
                      <a:r>
                        <a:rPr lang="es-EC" sz="1400">
                          <a:effectLst/>
                        </a:rPr>
                        <a:t>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1,93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3,77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1,39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1,91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3,78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1,46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1,73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3,31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1,29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0136885"/>
                  </a:ext>
                </a:extLst>
              </a:tr>
              <a:tr h="392629">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4,34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dirty="0">
                          <a:effectLst/>
                        </a:rPr>
                        <a:t>1,86</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dirty="0">
                          <a:effectLst/>
                        </a:rPr>
                        <a:t>2,21</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dirty="0">
                          <a:effectLst/>
                        </a:rPr>
                        <a:t>4,01</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1,68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1,76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3,48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1,37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dirty="0">
                          <a:effectLst/>
                        </a:rPr>
                        <a:t>2,4</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8752768"/>
                  </a:ext>
                </a:extLst>
              </a:tr>
            </a:tbl>
          </a:graphicData>
        </a:graphic>
      </p:graphicFrame>
      <p:graphicFrame>
        <p:nvGraphicFramePr>
          <p:cNvPr id="7" name="Diagrama 6"/>
          <p:cNvGraphicFramePr/>
          <p:nvPr>
            <p:extLst>
              <p:ext uri="{D42A27DB-BD31-4B8C-83A1-F6EECF244321}">
                <p14:modId xmlns:p14="http://schemas.microsoft.com/office/powerpoint/2010/main" val="3220656220"/>
              </p:ext>
            </p:extLst>
          </p:nvPr>
        </p:nvGraphicFramePr>
        <p:xfrm>
          <a:off x="0" y="6153922"/>
          <a:ext cx="12274437" cy="704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4781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a:extLst>
              <a:ext uri="{FF2B5EF4-FFF2-40B4-BE49-F238E27FC236}">
                <a16:creationId xmlns:a16="http://schemas.microsoft.com/office/drawing/2014/main" id="{014139E5-8A1A-48A0-B706-7944988DBF63}"/>
              </a:ext>
            </a:extLst>
          </p:cNvPr>
          <p:cNvSpPr>
            <a:spLocks noGrp="1"/>
          </p:cNvSpPr>
          <p:nvPr>
            <p:ph type="title"/>
          </p:nvPr>
        </p:nvSpPr>
        <p:spPr>
          <a:xfrm>
            <a:off x="1278571" y="-150744"/>
            <a:ext cx="9905998" cy="747486"/>
          </a:xfrm>
        </p:spPr>
        <p:txBody>
          <a:bodyPr>
            <a:normAutofit fontScale="90000"/>
          </a:bodyPr>
          <a:lstStyle/>
          <a:p>
            <a:pPr indent="215900" algn="ctr">
              <a:lnSpc>
                <a:spcPct val="150000"/>
              </a:lnSpc>
              <a:spcAft>
                <a:spcPts val="0"/>
              </a:spcAft>
            </a:pPr>
            <a:r>
              <a:rPr lang="es-EC" dirty="0"/>
              <a:t>Cemento de Contacto</a:t>
            </a:r>
            <a:endParaRPr lang="es-EC"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Rectangle 2">
            <a:extLst>
              <a:ext uri="{FF2B5EF4-FFF2-40B4-BE49-F238E27FC236}">
                <a16:creationId xmlns:a16="http://schemas.microsoft.com/office/drawing/2014/main" id="{7DA772DB-1D21-4D9A-AFBB-F507522DFD16}"/>
              </a:ext>
            </a:extLst>
          </p:cNvPr>
          <p:cNvSpPr>
            <a:spLocks noChangeArrowheads="1"/>
          </p:cNvSpPr>
          <p:nvPr/>
        </p:nvSpPr>
        <p:spPr bwMode="auto">
          <a:xfrm>
            <a:off x="2694450" y="5843241"/>
            <a:ext cx="65027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215900" algn="ctr" eaLnBrk="0" fontAlgn="base" hangingPunct="0">
              <a:spcBef>
                <a:spcPct val="0"/>
              </a:spcBef>
              <a:spcAft>
                <a:spcPct val="0"/>
              </a:spcAft>
            </a:pPr>
            <a:r>
              <a:rPr lang="es-EC" altLang="es-EC"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Los valores de respuesta de los sensores TGS se miden en voltios.</a:t>
            </a:r>
            <a:endParaRPr lang="es-EC" altLang="es-EC" dirty="0">
              <a:latin typeface="Arial" panose="020B0604020202020204" pitchFamily="34" charset="0"/>
            </a:endParaRPr>
          </a:p>
        </p:txBody>
      </p:sp>
      <p:graphicFrame>
        <p:nvGraphicFramePr>
          <p:cNvPr id="2" name="Marcador de contenido 1">
            <a:extLst>
              <a:ext uri="{FF2B5EF4-FFF2-40B4-BE49-F238E27FC236}">
                <a16:creationId xmlns:a16="http://schemas.microsoft.com/office/drawing/2014/main" id="{98BC5F43-F7BB-4819-8745-A91D8F2BC3DC}"/>
              </a:ext>
            </a:extLst>
          </p:cNvPr>
          <p:cNvGraphicFramePr>
            <a:graphicFrameLocks noGrp="1"/>
          </p:cNvGraphicFramePr>
          <p:nvPr>
            <p:ph idx="1"/>
            <p:extLst>
              <p:ext uri="{D42A27DB-BD31-4B8C-83A1-F6EECF244321}">
                <p14:modId xmlns:p14="http://schemas.microsoft.com/office/powerpoint/2010/main" val="1751130061"/>
              </p:ext>
            </p:extLst>
          </p:nvPr>
        </p:nvGraphicFramePr>
        <p:xfrm>
          <a:off x="773745" y="491754"/>
          <a:ext cx="10915651" cy="5385927"/>
        </p:xfrm>
        <a:graphic>
          <a:graphicData uri="http://schemas.openxmlformats.org/drawingml/2006/table">
            <a:tbl>
              <a:tblPr firstRow="1" firstCol="1" bandRow="1">
                <a:tableStyleId>{2D5ABB26-0587-4C30-8999-92F81FD0307C}</a:tableStyleId>
              </a:tblPr>
              <a:tblGrid>
                <a:gridCol w="1114564">
                  <a:extLst>
                    <a:ext uri="{9D8B030D-6E8A-4147-A177-3AD203B41FA5}">
                      <a16:colId xmlns:a16="http://schemas.microsoft.com/office/drawing/2014/main" val="375255137"/>
                    </a:ext>
                  </a:extLst>
                </a:gridCol>
                <a:gridCol w="707659">
                  <a:extLst>
                    <a:ext uri="{9D8B030D-6E8A-4147-A177-3AD203B41FA5}">
                      <a16:colId xmlns:a16="http://schemas.microsoft.com/office/drawing/2014/main" val="1068678776"/>
                    </a:ext>
                  </a:extLst>
                </a:gridCol>
                <a:gridCol w="572026">
                  <a:extLst>
                    <a:ext uri="{9D8B030D-6E8A-4147-A177-3AD203B41FA5}">
                      <a16:colId xmlns:a16="http://schemas.microsoft.com/office/drawing/2014/main" val="3348177162"/>
                    </a:ext>
                  </a:extLst>
                </a:gridCol>
                <a:gridCol w="707659">
                  <a:extLst>
                    <a:ext uri="{9D8B030D-6E8A-4147-A177-3AD203B41FA5}">
                      <a16:colId xmlns:a16="http://schemas.microsoft.com/office/drawing/2014/main" val="2400111616"/>
                    </a:ext>
                  </a:extLst>
                </a:gridCol>
                <a:gridCol w="707659">
                  <a:extLst>
                    <a:ext uri="{9D8B030D-6E8A-4147-A177-3AD203B41FA5}">
                      <a16:colId xmlns:a16="http://schemas.microsoft.com/office/drawing/2014/main" val="2334210807"/>
                    </a:ext>
                  </a:extLst>
                </a:gridCol>
                <a:gridCol w="572026">
                  <a:extLst>
                    <a:ext uri="{9D8B030D-6E8A-4147-A177-3AD203B41FA5}">
                      <a16:colId xmlns:a16="http://schemas.microsoft.com/office/drawing/2014/main" val="3791746631"/>
                    </a:ext>
                  </a:extLst>
                </a:gridCol>
                <a:gridCol w="707659">
                  <a:extLst>
                    <a:ext uri="{9D8B030D-6E8A-4147-A177-3AD203B41FA5}">
                      <a16:colId xmlns:a16="http://schemas.microsoft.com/office/drawing/2014/main" val="4272983947"/>
                    </a:ext>
                  </a:extLst>
                </a:gridCol>
                <a:gridCol w="572026">
                  <a:extLst>
                    <a:ext uri="{9D8B030D-6E8A-4147-A177-3AD203B41FA5}">
                      <a16:colId xmlns:a16="http://schemas.microsoft.com/office/drawing/2014/main" val="382212232"/>
                    </a:ext>
                  </a:extLst>
                </a:gridCol>
                <a:gridCol w="707659">
                  <a:extLst>
                    <a:ext uri="{9D8B030D-6E8A-4147-A177-3AD203B41FA5}">
                      <a16:colId xmlns:a16="http://schemas.microsoft.com/office/drawing/2014/main" val="1708099284"/>
                    </a:ext>
                  </a:extLst>
                </a:gridCol>
                <a:gridCol w="707659">
                  <a:extLst>
                    <a:ext uri="{9D8B030D-6E8A-4147-A177-3AD203B41FA5}">
                      <a16:colId xmlns:a16="http://schemas.microsoft.com/office/drawing/2014/main" val="1451097143"/>
                    </a:ext>
                  </a:extLst>
                </a:gridCol>
                <a:gridCol w="572026">
                  <a:extLst>
                    <a:ext uri="{9D8B030D-6E8A-4147-A177-3AD203B41FA5}">
                      <a16:colId xmlns:a16="http://schemas.microsoft.com/office/drawing/2014/main" val="1551915727"/>
                    </a:ext>
                  </a:extLst>
                </a:gridCol>
                <a:gridCol w="707659">
                  <a:extLst>
                    <a:ext uri="{9D8B030D-6E8A-4147-A177-3AD203B41FA5}">
                      <a16:colId xmlns:a16="http://schemas.microsoft.com/office/drawing/2014/main" val="3169206319"/>
                    </a:ext>
                  </a:extLst>
                </a:gridCol>
                <a:gridCol w="572026">
                  <a:extLst>
                    <a:ext uri="{9D8B030D-6E8A-4147-A177-3AD203B41FA5}">
                      <a16:colId xmlns:a16="http://schemas.microsoft.com/office/drawing/2014/main" val="129670411"/>
                    </a:ext>
                  </a:extLst>
                </a:gridCol>
                <a:gridCol w="707659">
                  <a:extLst>
                    <a:ext uri="{9D8B030D-6E8A-4147-A177-3AD203B41FA5}">
                      <a16:colId xmlns:a16="http://schemas.microsoft.com/office/drawing/2014/main" val="1549728255"/>
                    </a:ext>
                  </a:extLst>
                </a:gridCol>
                <a:gridCol w="707659">
                  <a:extLst>
                    <a:ext uri="{9D8B030D-6E8A-4147-A177-3AD203B41FA5}">
                      <a16:colId xmlns:a16="http://schemas.microsoft.com/office/drawing/2014/main" val="1377686296"/>
                    </a:ext>
                  </a:extLst>
                </a:gridCol>
                <a:gridCol w="572026">
                  <a:extLst>
                    <a:ext uri="{9D8B030D-6E8A-4147-A177-3AD203B41FA5}">
                      <a16:colId xmlns:a16="http://schemas.microsoft.com/office/drawing/2014/main" val="3293456488"/>
                    </a:ext>
                  </a:extLst>
                </a:gridCol>
              </a:tblGrid>
              <a:tr h="183815">
                <a:tc gridSpan="16">
                  <a:txBody>
                    <a:bodyPr/>
                    <a:lstStyle/>
                    <a:p>
                      <a:pPr indent="215900" algn="ctr">
                        <a:lnSpc>
                          <a:spcPct val="150000"/>
                        </a:lnSpc>
                        <a:spcAft>
                          <a:spcPts val="0"/>
                        </a:spcAft>
                      </a:pP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454002587"/>
                  </a:ext>
                </a:extLst>
              </a:tr>
              <a:tr h="392629">
                <a:tc>
                  <a:txBody>
                    <a:bodyPr/>
                    <a:lstStyle/>
                    <a:p>
                      <a:pPr indent="215900">
                        <a:lnSpc>
                          <a:spcPct val="150000"/>
                        </a:lnSpc>
                        <a:spcAft>
                          <a:spcPts val="0"/>
                        </a:spcAft>
                      </a:pPr>
                      <a:r>
                        <a:rPr lang="es-EC" sz="1400">
                          <a:effectLst/>
                        </a:rPr>
                        <a:t>TGS</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2600</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822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2602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2610</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826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2600</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822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2602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2610</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826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2600</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822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2602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2610</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826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8282035"/>
                  </a:ext>
                </a:extLst>
              </a:tr>
              <a:tr h="392629">
                <a:tc>
                  <a:txBody>
                    <a:bodyPr/>
                    <a:lstStyle/>
                    <a:p>
                      <a:pPr indent="215900">
                        <a:lnSpc>
                          <a:spcPct val="150000"/>
                        </a:lnSpc>
                        <a:spcAft>
                          <a:spcPts val="0"/>
                        </a:spcAft>
                      </a:pPr>
                      <a:r>
                        <a:rPr lang="es-EC" sz="1400" dirty="0">
                          <a:effectLst/>
                        </a:rPr>
                        <a:t>ml/cm</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indent="215900" algn="ctr">
                        <a:lnSpc>
                          <a:spcPct val="150000"/>
                        </a:lnSpc>
                        <a:spcAft>
                          <a:spcPts val="0"/>
                        </a:spcAft>
                      </a:pPr>
                      <a:r>
                        <a:rPr lang="es-EC" sz="1400" dirty="0">
                          <a:effectLst/>
                        </a:rPr>
                        <a:t>0</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indent="215900" algn="ctr">
                        <a:lnSpc>
                          <a:spcPct val="150000"/>
                        </a:lnSpc>
                        <a:spcAft>
                          <a:spcPts val="0"/>
                        </a:spcAft>
                      </a:pPr>
                      <a:r>
                        <a:rPr lang="es-EC" sz="1400">
                          <a:effectLst/>
                        </a:rPr>
                        <a:t>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indent="215900" algn="ctr">
                        <a:lnSpc>
                          <a:spcPct val="150000"/>
                        </a:lnSpc>
                        <a:spcAft>
                          <a:spcPts val="0"/>
                        </a:spcAft>
                      </a:pPr>
                      <a:r>
                        <a:rPr lang="es-EC" sz="1400">
                          <a:effectLst/>
                        </a:rPr>
                        <a:t>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221618431"/>
                  </a:ext>
                </a:extLst>
              </a:tr>
              <a:tr h="392629">
                <a:tc>
                  <a:txBody>
                    <a:bodyPr/>
                    <a:lstStyle/>
                    <a:p>
                      <a:pPr indent="215900" algn="r">
                        <a:lnSpc>
                          <a:spcPct val="150000"/>
                        </a:lnSpc>
                        <a:spcAft>
                          <a:spcPts val="0"/>
                        </a:spcAft>
                      </a:pPr>
                      <a:r>
                        <a:rPr lang="es-EC" sz="1400">
                          <a:effectLst/>
                        </a:rPr>
                        <a:t>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3,08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4,91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2,06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4,73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1,78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4,57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1,61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8199421"/>
                  </a:ext>
                </a:extLst>
              </a:tr>
              <a:tr h="392629">
                <a:tc>
                  <a:txBody>
                    <a:bodyPr/>
                    <a:lstStyle/>
                    <a:p>
                      <a:pPr indent="215900" algn="r">
                        <a:lnSpc>
                          <a:spcPct val="150000"/>
                        </a:lnSpc>
                        <a:spcAft>
                          <a:spcPts val="0"/>
                        </a:spcAft>
                      </a:pPr>
                      <a:r>
                        <a:rPr lang="es-EC" sz="1400">
                          <a:effectLst/>
                        </a:rPr>
                        <a:t>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4,74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3,55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3,15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4,93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2,13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2,71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4,58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8753229"/>
                  </a:ext>
                </a:extLst>
              </a:tr>
              <a:tr h="392629">
                <a:tc>
                  <a:txBody>
                    <a:bodyPr/>
                    <a:lstStyle/>
                    <a:p>
                      <a:pPr indent="215900" algn="r">
                        <a:lnSpc>
                          <a:spcPct val="150000"/>
                        </a:lnSpc>
                        <a:spcAft>
                          <a:spcPts val="0"/>
                        </a:spcAft>
                      </a:pPr>
                      <a:r>
                        <a:rPr lang="es-EC" sz="1400">
                          <a:effectLst/>
                        </a:rPr>
                        <a:t>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4,99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3,36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4,09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2,83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2,78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4562177"/>
                  </a:ext>
                </a:extLst>
              </a:tr>
              <a:tr h="392629">
                <a:tc>
                  <a:txBody>
                    <a:bodyPr/>
                    <a:lstStyle/>
                    <a:p>
                      <a:pPr indent="215900" algn="r">
                        <a:lnSpc>
                          <a:spcPct val="150000"/>
                        </a:lnSpc>
                        <a:spcAft>
                          <a:spcPts val="0"/>
                        </a:spcAft>
                      </a:pPr>
                      <a:r>
                        <a:rPr lang="es-EC" sz="1400">
                          <a:effectLst/>
                        </a:rPr>
                        <a:t>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3,45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4,83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3,29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4,76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3,66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3553315"/>
                  </a:ext>
                </a:extLst>
              </a:tr>
              <a:tr h="392629">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4,53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2,91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3,79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2,46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8399092"/>
                  </a:ext>
                </a:extLst>
              </a:tr>
              <a:tr h="392629">
                <a:tc>
                  <a:txBody>
                    <a:bodyPr/>
                    <a:lstStyle/>
                    <a:p>
                      <a:pPr indent="215900">
                        <a:lnSpc>
                          <a:spcPct val="150000"/>
                        </a:lnSpc>
                        <a:spcAft>
                          <a:spcPts val="0"/>
                        </a:spcAft>
                      </a:pPr>
                      <a:r>
                        <a:rPr lang="es-EC" sz="1400" dirty="0">
                          <a:effectLst/>
                        </a:rPr>
                        <a:t>ml/cm</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indent="215900" algn="ctr">
                        <a:lnSpc>
                          <a:spcPct val="150000"/>
                        </a:lnSpc>
                        <a:spcAft>
                          <a:spcPts val="0"/>
                        </a:spcAft>
                      </a:pPr>
                      <a:r>
                        <a:rPr lang="es-EC" sz="1400" dirty="0">
                          <a:effectLst/>
                        </a:rPr>
                        <a:t>6</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indent="215900" algn="ctr">
                        <a:lnSpc>
                          <a:spcPct val="150000"/>
                        </a:lnSpc>
                        <a:spcAft>
                          <a:spcPts val="0"/>
                        </a:spcAft>
                      </a:pPr>
                      <a:r>
                        <a:rPr lang="es-EC" sz="1400">
                          <a:effectLst/>
                        </a:rPr>
                        <a:t>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indent="215900" algn="ctr">
                        <a:lnSpc>
                          <a:spcPct val="150000"/>
                        </a:lnSpc>
                        <a:spcAft>
                          <a:spcPts val="0"/>
                        </a:spcAft>
                      </a:pPr>
                      <a:r>
                        <a:rPr lang="es-EC" sz="1400">
                          <a:effectLst/>
                        </a:rPr>
                        <a:t>10</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973923352"/>
                  </a:ext>
                </a:extLst>
              </a:tr>
              <a:tr h="392629">
                <a:tc>
                  <a:txBody>
                    <a:bodyPr/>
                    <a:lstStyle/>
                    <a:p>
                      <a:pPr indent="215900" algn="r">
                        <a:lnSpc>
                          <a:spcPct val="150000"/>
                        </a:lnSpc>
                        <a:spcAft>
                          <a:spcPts val="0"/>
                        </a:spcAft>
                      </a:pPr>
                      <a:r>
                        <a:rPr lang="es-EC" sz="1400">
                          <a:effectLst/>
                        </a:rPr>
                        <a:t>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2,02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1,42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2,45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4,53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1,63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2,12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4,18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1,45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3670506"/>
                  </a:ext>
                </a:extLst>
              </a:tr>
              <a:tr h="392629">
                <a:tc>
                  <a:txBody>
                    <a:bodyPr/>
                    <a:lstStyle/>
                    <a:p>
                      <a:pPr indent="215900" algn="r">
                        <a:lnSpc>
                          <a:spcPct val="150000"/>
                        </a:lnSpc>
                        <a:spcAft>
                          <a:spcPts val="0"/>
                        </a:spcAft>
                      </a:pPr>
                      <a:r>
                        <a:rPr lang="es-EC" sz="1400">
                          <a:effectLst/>
                        </a:rPr>
                        <a:t>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2,52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1,77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2,49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4,51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1,73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2,52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4,39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1,78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4674279"/>
                  </a:ext>
                </a:extLst>
              </a:tr>
              <a:tr h="392629">
                <a:tc>
                  <a:txBody>
                    <a:bodyPr/>
                    <a:lstStyle/>
                    <a:p>
                      <a:pPr indent="215900" algn="r">
                        <a:lnSpc>
                          <a:spcPct val="150000"/>
                        </a:lnSpc>
                        <a:spcAft>
                          <a:spcPts val="0"/>
                        </a:spcAft>
                      </a:pPr>
                      <a:r>
                        <a:rPr lang="es-EC" sz="1400">
                          <a:effectLst/>
                        </a:rPr>
                        <a:t>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3,51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2,33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3,53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2,42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3,54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2,47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5484857"/>
                  </a:ext>
                </a:extLst>
              </a:tr>
              <a:tr h="392629">
                <a:tc>
                  <a:txBody>
                    <a:bodyPr/>
                    <a:lstStyle/>
                    <a:p>
                      <a:pPr indent="215900" algn="r">
                        <a:lnSpc>
                          <a:spcPct val="150000"/>
                        </a:lnSpc>
                        <a:spcAft>
                          <a:spcPts val="0"/>
                        </a:spcAft>
                      </a:pPr>
                      <a:r>
                        <a:rPr lang="es-EC" sz="1400">
                          <a:effectLst/>
                        </a:rPr>
                        <a:t>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3,81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2,57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4,15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2,88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3,58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4,97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2,62</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4,7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5863"/>
                  </a:ext>
                </a:extLst>
              </a:tr>
              <a:tr h="392629">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3,4</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2,8</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dirty="0">
                          <a:effectLst/>
                        </a:rPr>
                        <a:t>2,26</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dirty="0">
                          <a:effectLst/>
                        </a:rPr>
                        <a:t>4,9</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dirty="0">
                          <a:effectLst/>
                        </a:rPr>
                        <a:t>3,87</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3,3</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2,46</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3,79</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3,1</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a:effectLst/>
                        </a:rPr>
                        <a:t>2,57</a:t>
                      </a:r>
                      <a:endParaRPr lang="es-EC"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0" algn="r">
                        <a:lnSpc>
                          <a:spcPct val="150000"/>
                        </a:lnSpc>
                        <a:spcAft>
                          <a:spcPts val="0"/>
                        </a:spcAft>
                      </a:pPr>
                      <a:r>
                        <a:rPr lang="es-EC" sz="1400" dirty="0">
                          <a:effectLst/>
                        </a:rPr>
                        <a:t>4,9</a:t>
                      </a:r>
                      <a:endParaRPr lang="es-EC"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7194" marR="27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5934939"/>
                  </a:ext>
                </a:extLst>
              </a:tr>
            </a:tbl>
          </a:graphicData>
        </a:graphic>
      </p:graphicFrame>
      <p:graphicFrame>
        <p:nvGraphicFramePr>
          <p:cNvPr id="7" name="Diagrama 6"/>
          <p:cNvGraphicFramePr/>
          <p:nvPr>
            <p:extLst>
              <p:ext uri="{D42A27DB-BD31-4B8C-83A1-F6EECF244321}">
                <p14:modId xmlns:p14="http://schemas.microsoft.com/office/powerpoint/2010/main" val="3220656220"/>
              </p:ext>
            </p:extLst>
          </p:nvPr>
        </p:nvGraphicFramePr>
        <p:xfrm>
          <a:off x="0" y="6153922"/>
          <a:ext cx="12274437" cy="704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066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89DB99-70DB-4060-BFA2-6A21AFE3C475}"/>
              </a:ext>
            </a:extLst>
          </p:cNvPr>
          <p:cNvSpPr>
            <a:spLocks noGrp="1"/>
          </p:cNvSpPr>
          <p:nvPr>
            <p:ph type="title"/>
          </p:nvPr>
        </p:nvSpPr>
        <p:spPr/>
        <p:txBody>
          <a:bodyPr/>
          <a:lstStyle/>
          <a:p>
            <a:pPr algn="ctr"/>
            <a:r>
              <a:rPr lang="es-EC" dirty="0"/>
              <a:t>CONCLUSIONES</a:t>
            </a:r>
          </a:p>
        </p:txBody>
      </p:sp>
      <p:sp>
        <p:nvSpPr>
          <p:cNvPr id="3" name="Marcador de contenido 2">
            <a:extLst>
              <a:ext uri="{FF2B5EF4-FFF2-40B4-BE49-F238E27FC236}">
                <a16:creationId xmlns:a16="http://schemas.microsoft.com/office/drawing/2014/main" id="{80A6C47A-DB2A-44F2-AFEA-FDB11C9F3618}"/>
              </a:ext>
            </a:extLst>
          </p:cNvPr>
          <p:cNvSpPr>
            <a:spLocks noGrp="1"/>
          </p:cNvSpPr>
          <p:nvPr>
            <p:ph idx="1"/>
          </p:nvPr>
        </p:nvSpPr>
        <p:spPr>
          <a:xfrm>
            <a:off x="1141413" y="2097088"/>
            <a:ext cx="9905999" cy="3541714"/>
          </a:xfrm>
        </p:spPr>
        <p:txBody>
          <a:bodyPr>
            <a:noAutofit/>
          </a:bodyPr>
          <a:lstStyle/>
          <a:p>
            <a:pPr algn="just"/>
            <a:r>
              <a:rPr lang="es-EC" dirty="0"/>
              <a:t>El desplazamiento sobre un entorno fue imprescindible en esta investigación, puesto que se deben aproximar los dispositivos a la fuente de olor. Por esta razón se decidió utilizar la plataforma Dagu Wild Thumper 6WD.</a:t>
            </a:r>
          </a:p>
          <a:p>
            <a:pPr algn="just"/>
            <a:r>
              <a:rPr lang="es-EC" dirty="0"/>
              <a:t>Los motores del robot móvil requieren drivers especiales que en el mercado ecuatoriano no se disponen., por lo cual se utilizó un módulo Relé como dos puentes H.</a:t>
            </a:r>
          </a:p>
        </p:txBody>
      </p:sp>
      <p:graphicFrame>
        <p:nvGraphicFramePr>
          <p:cNvPr id="4" name="Diagrama 3"/>
          <p:cNvGraphicFramePr/>
          <p:nvPr>
            <p:extLst>
              <p:ext uri="{D42A27DB-BD31-4B8C-83A1-F6EECF244321}">
                <p14:modId xmlns:p14="http://schemas.microsoft.com/office/powerpoint/2010/main" val="1675027866"/>
              </p:ext>
            </p:extLst>
          </p:nvPr>
        </p:nvGraphicFramePr>
        <p:xfrm>
          <a:off x="0" y="6153922"/>
          <a:ext cx="12274437" cy="704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0171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0A6C47A-DB2A-44F2-AFEA-FDB11C9F3618}"/>
              </a:ext>
            </a:extLst>
          </p:cNvPr>
          <p:cNvSpPr>
            <a:spLocks noGrp="1"/>
          </p:cNvSpPr>
          <p:nvPr>
            <p:ph idx="1"/>
          </p:nvPr>
        </p:nvSpPr>
        <p:spPr>
          <a:xfrm>
            <a:off x="1150714" y="1357803"/>
            <a:ext cx="10276863" cy="4272691"/>
          </a:xfrm>
        </p:spPr>
        <p:txBody>
          <a:bodyPr>
            <a:normAutofit/>
          </a:bodyPr>
          <a:lstStyle/>
          <a:p>
            <a:pPr algn="just"/>
            <a:r>
              <a:rPr lang="es-EC" dirty="0"/>
              <a:t>Se recomienda mejorar el arranque de los motores, puesto el par de arranque inicial no sobrepasa el par resistente e la carga. Lo cual restringe el desplazamiento en algunos terrenos. </a:t>
            </a:r>
          </a:p>
          <a:p>
            <a:pPr algn="just"/>
            <a:r>
              <a:rPr lang="es-EC" dirty="0"/>
              <a:t>Las fuentes de olor en ocasiones se encuentran posicionadas a diferentes niveles respecto al suelo, y no se puede sensar a esas fuentes. Al realizar el sensado, se observó que al posicionar el conducto del sensado más próximo a la fuente de olor; los valores que se obtienen de los sensores son mayores.</a:t>
            </a:r>
          </a:p>
        </p:txBody>
      </p:sp>
      <p:sp>
        <p:nvSpPr>
          <p:cNvPr id="5" name="Título 4">
            <a:extLst>
              <a:ext uri="{FF2B5EF4-FFF2-40B4-BE49-F238E27FC236}">
                <a16:creationId xmlns:a16="http://schemas.microsoft.com/office/drawing/2014/main" id="{79E9928C-62FD-4AC9-BDC5-02EB6F857B67}"/>
              </a:ext>
            </a:extLst>
          </p:cNvPr>
          <p:cNvSpPr>
            <a:spLocks noGrp="1"/>
          </p:cNvSpPr>
          <p:nvPr>
            <p:ph type="title"/>
          </p:nvPr>
        </p:nvSpPr>
        <p:spPr/>
        <p:txBody>
          <a:bodyPr/>
          <a:lstStyle/>
          <a:p>
            <a:endParaRPr lang="es-EC"/>
          </a:p>
        </p:txBody>
      </p:sp>
      <p:graphicFrame>
        <p:nvGraphicFramePr>
          <p:cNvPr id="4" name="Diagrama 3"/>
          <p:cNvGraphicFramePr/>
          <p:nvPr>
            <p:extLst>
              <p:ext uri="{D42A27DB-BD31-4B8C-83A1-F6EECF244321}">
                <p14:modId xmlns:p14="http://schemas.microsoft.com/office/powerpoint/2010/main" val="2000311976"/>
              </p:ext>
            </p:extLst>
          </p:nvPr>
        </p:nvGraphicFramePr>
        <p:xfrm>
          <a:off x="0" y="6153922"/>
          <a:ext cx="12274437" cy="704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3818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0A6C47A-DB2A-44F2-AFEA-FDB11C9F3618}"/>
              </a:ext>
            </a:extLst>
          </p:cNvPr>
          <p:cNvSpPr>
            <a:spLocks noGrp="1"/>
          </p:cNvSpPr>
          <p:nvPr>
            <p:ph idx="1"/>
          </p:nvPr>
        </p:nvSpPr>
        <p:spPr>
          <a:xfrm>
            <a:off x="1141414" y="1175429"/>
            <a:ext cx="10347201" cy="3989995"/>
          </a:xfrm>
        </p:spPr>
        <p:txBody>
          <a:bodyPr>
            <a:normAutofit/>
          </a:bodyPr>
          <a:lstStyle/>
          <a:p>
            <a:pPr algn="just"/>
            <a:r>
              <a:rPr lang="es-EC" dirty="0"/>
              <a:t>Inicialmente se implementó un prototipo del manipulador con toda su estructura impresa en 3D. Por lo tanto, se decidió cambiar el material de las estructura y soportes de fijación.</a:t>
            </a:r>
          </a:p>
          <a:p>
            <a:pPr algn="just"/>
            <a:r>
              <a:rPr lang="es-EC" dirty="0"/>
              <a:t>Se restringió los movimientos de los servomotores, puesto que si el manipulador se mueve sin restricción se puede golpear y dañar. </a:t>
            </a:r>
          </a:p>
          <a:p>
            <a:pPr algn="just"/>
            <a:r>
              <a:rPr lang="es-EC" dirty="0"/>
              <a:t>Los sensores utilizados en esta investigación poseen una entrada conocida como </a:t>
            </a:r>
            <a:r>
              <a:rPr lang="es-EC" i="1" dirty="0" err="1"/>
              <a:t>header</a:t>
            </a:r>
            <a:r>
              <a:rPr lang="es-EC" i="1" dirty="0"/>
              <a:t>, </a:t>
            </a:r>
            <a:r>
              <a:rPr lang="es-EC" dirty="0"/>
              <a:t>y sirve para que los sensores tengan una temperatura requerida para su funcionamiento. </a:t>
            </a:r>
          </a:p>
          <a:p>
            <a:pPr algn="just"/>
            <a:endParaRPr lang="es-EC" dirty="0"/>
          </a:p>
        </p:txBody>
      </p:sp>
      <p:sp>
        <p:nvSpPr>
          <p:cNvPr id="5" name="Título 4">
            <a:extLst>
              <a:ext uri="{FF2B5EF4-FFF2-40B4-BE49-F238E27FC236}">
                <a16:creationId xmlns:a16="http://schemas.microsoft.com/office/drawing/2014/main" id="{B7C05E25-C736-4C0C-9939-D693FF39302A}"/>
              </a:ext>
            </a:extLst>
          </p:cNvPr>
          <p:cNvSpPr>
            <a:spLocks noGrp="1"/>
          </p:cNvSpPr>
          <p:nvPr>
            <p:ph type="title"/>
          </p:nvPr>
        </p:nvSpPr>
        <p:spPr/>
        <p:txBody>
          <a:bodyPr/>
          <a:lstStyle/>
          <a:p>
            <a:endParaRPr lang="es-EC"/>
          </a:p>
        </p:txBody>
      </p:sp>
      <p:graphicFrame>
        <p:nvGraphicFramePr>
          <p:cNvPr id="4" name="Diagrama 3"/>
          <p:cNvGraphicFramePr/>
          <p:nvPr>
            <p:extLst>
              <p:ext uri="{D42A27DB-BD31-4B8C-83A1-F6EECF244321}">
                <p14:modId xmlns:p14="http://schemas.microsoft.com/office/powerpoint/2010/main" val="2000311976"/>
              </p:ext>
            </p:extLst>
          </p:nvPr>
        </p:nvGraphicFramePr>
        <p:xfrm>
          <a:off x="0" y="6153922"/>
          <a:ext cx="12274437" cy="704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4866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0A6C47A-DB2A-44F2-AFEA-FDB11C9F3618}"/>
              </a:ext>
            </a:extLst>
          </p:cNvPr>
          <p:cNvSpPr>
            <a:spLocks noGrp="1"/>
          </p:cNvSpPr>
          <p:nvPr>
            <p:ph idx="1"/>
          </p:nvPr>
        </p:nvSpPr>
        <p:spPr/>
        <p:txBody>
          <a:bodyPr/>
          <a:lstStyle/>
          <a:p>
            <a:pPr algn="just"/>
            <a:r>
              <a:rPr lang="es-EC" dirty="0"/>
              <a:t>Los diferentes dispositivos, que se emplearon para desarrollar la plataforma robótica móvil, manejan distintos entornos de programación. Esto hace que la investigación sea un sistema multiplataforma </a:t>
            </a:r>
          </a:p>
          <a:p>
            <a:pPr algn="just"/>
            <a:r>
              <a:rPr lang="es-EC" dirty="0"/>
              <a:t>Se emplearon tecnologías de comunicación inalámbricas y alámbricas. Además, para integrar la comunicación inalámbrica se creó un servidor que cumple la función de concentrador de datos, y de desplegar la interfaz gráfica que el operador va a visualizar. </a:t>
            </a:r>
          </a:p>
        </p:txBody>
      </p:sp>
      <p:sp>
        <p:nvSpPr>
          <p:cNvPr id="5" name="Título 4">
            <a:extLst>
              <a:ext uri="{FF2B5EF4-FFF2-40B4-BE49-F238E27FC236}">
                <a16:creationId xmlns:a16="http://schemas.microsoft.com/office/drawing/2014/main" id="{19430CC5-DC2C-4FDD-8147-25FBA12C77B5}"/>
              </a:ext>
            </a:extLst>
          </p:cNvPr>
          <p:cNvSpPr>
            <a:spLocks noGrp="1"/>
          </p:cNvSpPr>
          <p:nvPr>
            <p:ph type="title"/>
          </p:nvPr>
        </p:nvSpPr>
        <p:spPr/>
        <p:txBody>
          <a:bodyPr/>
          <a:lstStyle/>
          <a:p>
            <a:endParaRPr lang="es-EC"/>
          </a:p>
        </p:txBody>
      </p:sp>
      <p:graphicFrame>
        <p:nvGraphicFramePr>
          <p:cNvPr id="4" name="Diagrama 3"/>
          <p:cNvGraphicFramePr/>
          <p:nvPr>
            <p:extLst>
              <p:ext uri="{D42A27DB-BD31-4B8C-83A1-F6EECF244321}">
                <p14:modId xmlns:p14="http://schemas.microsoft.com/office/powerpoint/2010/main" val="2000311976"/>
              </p:ext>
            </p:extLst>
          </p:nvPr>
        </p:nvGraphicFramePr>
        <p:xfrm>
          <a:off x="0" y="6153922"/>
          <a:ext cx="12274437" cy="704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3601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4" y="816429"/>
            <a:ext cx="9905999" cy="5159828"/>
          </a:xfrm>
        </p:spPr>
        <p:txBody>
          <a:bodyPr/>
          <a:lstStyle/>
          <a:p>
            <a:pPr algn="just"/>
            <a:r>
              <a:rPr lang="es-EC" dirty="0"/>
              <a:t>El servidor fue denominado Servidor Python y los clientes Servidor Myo y Servidor Raspberry, los mismos que fueron direccionados al servidor. Al tener la tipología servidor-cliente, se debe crear condiciones de flujo de datos para que la información correcta llegue al equipo correcto. </a:t>
            </a:r>
          </a:p>
          <a:p>
            <a:pPr algn="just"/>
            <a:r>
              <a:rPr lang="es-EC" dirty="0"/>
              <a:t>Al enviar la información dato a dato a los diferentes clientes, se tenía problemas de retardos y perdida de información, lo que provocaba que el flujo de datos sea inestable. </a:t>
            </a:r>
          </a:p>
          <a:p>
            <a:pPr algn="just"/>
            <a:r>
              <a:rPr lang="es-EC" dirty="0"/>
              <a:t>Se decidió enviar todos los datos de las diferentes fuentes de información como: datos gestuales, inerciales y de sensado químico; en cadenas de caracteres llamados tramas.</a:t>
            </a:r>
          </a:p>
        </p:txBody>
      </p:sp>
      <p:graphicFrame>
        <p:nvGraphicFramePr>
          <p:cNvPr id="4" name="Diagrama 3"/>
          <p:cNvGraphicFramePr/>
          <p:nvPr>
            <p:extLst>
              <p:ext uri="{D42A27DB-BD31-4B8C-83A1-F6EECF244321}">
                <p14:modId xmlns:p14="http://schemas.microsoft.com/office/powerpoint/2010/main" val="2000311976"/>
              </p:ext>
            </p:extLst>
          </p:nvPr>
        </p:nvGraphicFramePr>
        <p:xfrm>
          <a:off x="0" y="6153922"/>
          <a:ext cx="12274437" cy="704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4685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4" y="653142"/>
            <a:ext cx="9905999" cy="5290457"/>
          </a:xfrm>
        </p:spPr>
        <p:txBody>
          <a:bodyPr/>
          <a:lstStyle/>
          <a:p>
            <a:pPr algn="just"/>
            <a:r>
              <a:rPr lang="es-EC" dirty="0"/>
              <a:t>La comunicación serial, al ser un medio físico por el cual grandes cantidades de información se transmite de manera bidireccional. Satura al canal de comunicación, provocando que el flujo de datos entre la Raspberry y la Teensy se pierda. </a:t>
            </a:r>
          </a:p>
          <a:p>
            <a:pPr algn="just"/>
            <a:r>
              <a:rPr lang="es-EC" dirty="0"/>
              <a:t>Al implementar el sistema de visión remota a la interfaz gráfica del usuario, se observó que, por el alto nivel de procesamiento, el visualizador generaba retardos considerables.</a:t>
            </a:r>
          </a:p>
          <a:p>
            <a:pPr algn="just"/>
            <a:r>
              <a:rPr lang="es-EC" dirty="0"/>
              <a:t>Se utilizó programación paralela, permitiendo ejecutar el entorno gráfico en un hilo y la visualización de video en otro. </a:t>
            </a:r>
          </a:p>
        </p:txBody>
      </p:sp>
      <p:graphicFrame>
        <p:nvGraphicFramePr>
          <p:cNvPr id="4" name="Diagrama 3"/>
          <p:cNvGraphicFramePr/>
          <p:nvPr>
            <p:extLst>
              <p:ext uri="{D42A27DB-BD31-4B8C-83A1-F6EECF244321}">
                <p14:modId xmlns:p14="http://schemas.microsoft.com/office/powerpoint/2010/main" val="2000311976"/>
              </p:ext>
            </p:extLst>
          </p:nvPr>
        </p:nvGraphicFramePr>
        <p:xfrm>
          <a:off x="0" y="6153922"/>
          <a:ext cx="12274437" cy="704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1413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07574" y="441235"/>
            <a:ext cx="10805160" cy="5897880"/>
          </a:xfrm>
        </p:spPr>
        <p:txBody>
          <a:bodyPr>
            <a:noAutofit/>
          </a:bodyPr>
          <a:lstStyle/>
          <a:p>
            <a:pPr algn="just"/>
            <a:r>
              <a:rPr lang="es-EC" sz="2300" dirty="0"/>
              <a:t>Para potenciar el sistema de visualización, se podría añadir otra cámara que visualice el entorno alrededor de la plataforma teniendo dos puntos de vista de todo el sistema.</a:t>
            </a:r>
          </a:p>
          <a:p>
            <a:pPr algn="just"/>
            <a:r>
              <a:rPr lang="es-EC" sz="2300" dirty="0"/>
              <a:t>La comunicación por sockets permite el direccionamiento a una IP, por lo tanto, se puede estudiar la posibilidad de desarrollar una interfaz </a:t>
            </a:r>
            <a:r>
              <a:rPr lang="es-EC" sz="2300" dirty="0" err="1"/>
              <a:t>HMI</a:t>
            </a:r>
            <a:r>
              <a:rPr lang="es-EC" sz="2300" dirty="0"/>
              <a:t> en la nube. Permitiendo que se controle la plataforma robótica desde cualquier lugar</a:t>
            </a:r>
          </a:p>
          <a:p>
            <a:pPr algn="just"/>
            <a:r>
              <a:rPr lang="es-EC" sz="2300" dirty="0"/>
              <a:t>Con la implementación de todos los dispositivos, sistema de comunicación y de control; se logró el objetivo de diseñar e implementar, una plataforma robótica móvil teleoperada, comandada por gestos. También el implementar una interfaz gráfica, que permitió al operador conocer el estado de la plataforma y de los sensores químicos de la familia Fígaro. Además, se cumplió con crear un sistema auxiliar de visión remota y detección de metales que sirvan de soporte a los demás subsistemas. </a:t>
            </a:r>
          </a:p>
        </p:txBody>
      </p:sp>
      <p:graphicFrame>
        <p:nvGraphicFramePr>
          <p:cNvPr id="4" name="Diagrama 3"/>
          <p:cNvGraphicFramePr/>
          <p:nvPr>
            <p:extLst>
              <p:ext uri="{D42A27DB-BD31-4B8C-83A1-F6EECF244321}">
                <p14:modId xmlns:p14="http://schemas.microsoft.com/office/powerpoint/2010/main" val="2407053785"/>
              </p:ext>
            </p:extLst>
          </p:nvPr>
        </p:nvGraphicFramePr>
        <p:xfrm>
          <a:off x="0" y="6153922"/>
          <a:ext cx="12274437" cy="704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5946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2206434827"/>
              </p:ext>
            </p:extLst>
          </p:nvPr>
        </p:nvGraphicFramePr>
        <p:xfrm>
          <a:off x="980596" y="929640"/>
          <a:ext cx="10288587" cy="5074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p:cNvGraphicFramePr/>
          <p:nvPr>
            <p:extLst>
              <p:ext uri="{D42A27DB-BD31-4B8C-83A1-F6EECF244321}">
                <p14:modId xmlns:p14="http://schemas.microsoft.com/office/powerpoint/2010/main" val="2122710400"/>
              </p:ext>
            </p:extLst>
          </p:nvPr>
        </p:nvGraphicFramePr>
        <p:xfrm>
          <a:off x="-12328" y="6156960"/>
          <a:ext cx="12274437" cy="7040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887625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4" y="261257"/>
            <a:ext cx="10255929" cy="6596743"/>
          </a:xfrm>
        </p:spPr>
        <p:txBody>
          <a:bodyPr>
            <a:noAutofit/>
          </a:bodyPr>
          <a:lstStyle/>
          <a:p>
            <a:pPr algn="just"/>
            <a:r>
              <a:rPr lang="es-EC" dirty="0"/>
              <a:t>La interfaz gráfica con </a:t>
            </a:r>
            <a:r>
              <a:rPr lang="es-EC" dirty="0" err="1"/>
              <a:t>Tkinter</a:t>
            </a:r>
            <a:r>
              <a:rPr lang="es-EC" dirty="0"/>
              <a:t> tiene varias restricciones en cuanto a realizar una interfaz más detallada. Por esta razón se recomienda realizar el HMI en otro entorno de programación que posea mayores prestaciones para el desarrollo de una interfaz gráfica.</a:t>
            </a:r>
          </a:p>
          <a:p>
            <a:pPr algn="just"/>
            <a:r>
              <a:rPr lang="es-EC" dirty="0"/>
              <a:t>se puede estudiar la posibilidad de desarrollar una interfaz HMI en la nube. Permitiendo que se controle la plataforma robótica desde cualquier lugar. Además de que los datos puedan almacenarse en una base de datos en línea. Con esto se pretende integrar este sistema al Internet de las Cosas</a:t>
            </a:r>
          </a:p>
        </p:txBody>
      </p:sp>
      <p:graphicFrame>
        <p:nvGraphicFramePr>
          <p:cNvPr id="4" name="Diagrama 3"/>
          <p:cNvGraphicFramePr/>
          <p:nvPr>
            <p:extLst>
              <p:ext uri="{D42A27DB-BD31-4B8C-83A1-F6EECF244321}">
                <p14:modId xmlns:p14="http://schemas.microsoft.com/office/powerpoint/2010/main" val="2000311976"/>
              </p:ext>
            </p:extLst>
          </p:nvPr>
        </p:nvGraphicFramePr>
        <p:xfrm>
          <a:off x="0" y="6153922"/>
          <a:ext cx="12274437" cy="704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9873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8">
            <a:extLst>
              <a:ext uri="{FF2B5EF4-FFF2-40B4-BE49-F238E27FC236}">
                <a16:creationId xmlns:a16="http://schemas.microsoft.com/office/drawing/2014/main" id="{68C30F3D-13C5-4507-AAAE-943BE1AA06BB}"/>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2070" y="762850"/>
            <a:ext cx="8087860" cy="5334000"/>
          </a:xfrm>
          <a:prstGeom prst="rect">
            <a:avLst/>
          </a:prstGeom>
          <a:noFill/>
          <a:ln>
            <a:noFill/>
          </a:ln>
        </p:spPr>
      </p:pic>
      <p:graphicFrame>
        <p:nvGraphicFramePr>
          <p:cNvPr id="5" name="Diagrama 4"/>
          <p:cNvGraphicFramePr/>
          <p:nvPr>
            <p:extLst>
              <p:ext uri="{D42A27DB-BD31-4B8C-83A1-F6EECF244321}">
                <p14:modId xmlns:p14="http://schemas.microsoft.com/office/powerpoint/2010/main" val="4145843510"/>
              </p:ext>
            </p:extLst>
          </p:nvPr>
        </p:nvGraphicFramePr>
        <p:xfrm>
          <a:off x="-12328" y="6156960"/>
          <a:ext cx="12274437" cy="7040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arcador de contenido 4">
            <a:extLst>
              <a:ext uri="{FF2B5EF4-FFF2-40B4-BE49-F238E27FC236}">
                <a16:creationId xmlns:a16="http://schemas.microsoft.com/office/drawing/2014/main" id="{AC28C94B-2843-4B46-B895-2CE146ECFE77}"/>
              </a:ext>
            </a:extLst>
          </p:cNvPr>
          <p:cNvSpPr txBox="1">
            <a:spLocks/>
          </p:cNvSpPr>
          <p:nvPr/>
        </p:nvSpPr>
        <p:spPr>
          <a:xfrm>
            <a:off x="1661747" y="210371"/>
            <a:ext cx="9905999" cy="49236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s-EC" dirty="0"/>
              <a:t>Diagrama de bloques del sistema referente al hardware</a:t>
            </a:r>
          </a:p>
        </p:txBody>
      </p:sp>
    </p:spTree>
    <p:extLst>
      <p:ext uri="{BB962C8B-B14F-4D97-AF65-F5344CB8AC3E}">
        <p14:creationId xmlns:p14="http://schemas.microsoft.com/office/powerpoint/2010/main" val="394461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4292" y="45720"/>
            <a:ext cx="9905998" cy="747486"/>
          </a:xfrm>
        </p:spPr>
        <p:txBody>
          <a:bodyPr/>
          <a:lstStyle/>
          <a:p>
            <a:r>
              <a:rPr lang="es-EC" dirty="0"/>
              <a:t>Myo Armband</a:t>
            </a:r>
          </a:p>
        </p:txBody>
      </p:sp>
      <p:pic>
        <p:nvPicPr>
          <p:cNvPr id="11" name="Marcador de contenido 10">
            <a:extLst>
              <a:ext uri="{FF2B5EF4-FFF2-40B4-BE49-F238E27FC236}">
                <a16:creationId xmlns:a16="http://schemas.microsoft.com/office/drawing/2014/main" id="{97E55750-7AD7-49BF-9AD3-22FD31DF6FE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7816" y="0"/>
            <a:ext cx="8238950" cy="3949599"/>
          </a:xfrm>
        </p:spPr>
      </p:pic>
      <p:pic>
        <p:nvPicPr>
          <p:cNvPr id="12" name="Imagen 11">
            <a:extLst>
              <a:ext uri="{FF2B5EF4-FFF2-40B4-BE49-F238E27FC236}">
                <a16:creationId xmlns:a16="http://schemas.microsoft.com/office/drawing/2014/main" id="{3E3A2C35-38DB-4412-8044-53389FD29B72}"/>
              </a:ext>
            </a:extLst>
          </p:cNvPr>
          <p:cNvPicPr/>
          <p:nvPr/>
        </p:nvPicPr>
        <p:blipFill rotWithShape="1">
          <a:blip r:embed="rId4">
            <a:extLst>
              <a:ext uri="{28A0092B-C50C-407E-A947-70E740481C1C}">
                <a14:useLocalDpi xmlns:a14="http://schemas.microsoft.com/office/drawing/2010/main" val="0"/>
              </a:ext>
            </a:extLst>
          </a:blip>
          <a:srcRect t="15277" r="39898" b="12289"/>
          <a:stretch/>
        </p:blipFill>
        <p:spPr bwMode="auto">
          <a:xfrm>
            <a:off x="2551268" y="3793026"/>
            <a:ext cx="7147243" cy="1892300"/>
          </a:xfrm>
          <a:prstGeom prst="rect">
            <a:avLst/>
          </a:prstGeom>
          <a:noFill/>
          <a:ln>
            <a:noFill/>
          </a:ln>
          <a:extLst>
            <a:ext uri="{53640926-AAD7-44D8-BBD7-CCE9431645EC}">
              <a14:shadowObscured xmlns:a14="http://schemas.microsoft.com/office/drawing/2010/main"/>
            </a:ext>
          </a:extLst>
        </p:spPr>
      </p:pic>
      <p:graphicFrame>
        <p:nvGraphicFramePr>
          <p:cNvPr id="6" name="Diagrama 5"/>
          <p:cNvGraphicFramePr/>
          <p:nvPr>
            <p:extLst>
              <p:ext uri="{D42A27DB-BD31-4B8C-83A1-F6EECF244321}">
                <p14:modId xmlns:p14="http://schemas.microsoft.com/office/powerpoint/2010/main" val="1976604997"/>
              </p:ext>
            </p:extLst>
          </p:nvPr>
        </p:nvGraphicFramePr>
        <p:xfrm>
          <a:off x="-12328" y="6156960"/>
          <a:ext cx="12274437" cy="7040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CuadroTexto 2">
            <a:extLst>
              <a:ext uri="{FF2B5EF4-FFF2-40B4-BE49-F238E27FC236}">
                <a16:creationId xmlns:a16="http://schemas.microsoft.com/office/drawing/2014/main" id="{294D99D6-56BD-4DF7-8CE7-516BCF67C24A}"/>
              </a:ext>
            </a:extLst>
          </p:cNvPr>
          <p:cNvSpPr txBox="1"/>
          <p:nvPr/>
        </p:nvSpPr>
        <p:spPr>
          <a:xfrm>
            <a:off x="3355123" y="5685326"/>
            <a:ext cx="6533199" cy="369332"/>
          </a:xfrm>
          <a:prstGeom prst="rect">
            <a:avLst/>
          </a:prstGeom>
          <a:noFill/>
        </p:spPr>
        <p:txBody>
          <a:bodyPr wrap="none" rtlCol="0">
            <a:spAutoFit/>
          </a:bodyPr>
          <a:lstStyle/>
          <a:p>
            <a:r>
              <a:rPr lang="es-EC" dirty="0"/>
              <a:t>‘</a:t>
            </a:r>
            <a:r>
              <a:rPr lang="es-EC" dirty="0" err="1"/>
              <a:t>Fist</a:t>
            </a:r>
            <a:r>
              <a:rPr lang="es-EC" dirty="0"/>
              <a:t>’ 	   ‘</a:t>
            </a:r>
            <a:r>
              <a:rPr lang="es-EC" dirty="0" err="1"/>
              <a:t>Wavein</a:t>
            </a:r>
            <a:r>
              <a:rPr lang="es-EC" dirty="0"/>
              <a:t>’        ‘</a:t>
            </a:r>
            <a:r>
              <a:rPr lang="es-EC" dirty="0" err="1"/>
              <a:t>Waveout</a:t>
            </a:r>
            <a:r>
              <a:rPr lang="es-EC" dirty="0"/>
              <a:t>’    ‘</a:t>
            </a:r>
            <a:r>
              <a:rPr lang="es-EC" dirty="0" err="1"/>
              <a:t>Fingersspread</a:t>
            </a:r>
            <a:r>
              <a:rPr lang="es-EC" dirty="0"/>
              <a:t>’    ‘</a:t>
            </a:r>
            <a:r>
              <a:rPr lang="es-EC" dirty="0" err="1"/>
              <a:t>Doubletap</a:t>
            </a:r>
            <a:r>
              <a:rPr lang="es-EC" dirty="0"/>
              <a:t>’</a:t>
            </a:r>
          </a:p>
        </p:txBody>
      </p:sp>
    </p:spTree>
    <p:extLst>
      <p:ext uri="{BB962C8B-B14F-4D97-AF65-F5344CB8AC3E}">
        <p14:creationId xmlns:p14="http://schemas.microsoft.com/office/powerpoint/2010/main" val="2259406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761150"/>
            <a:ext cx="9905998" cy="747486"/>
          </a:xfrm>
        </p:spPr>
        <p:txBody>
          <a:bodyPr/>
          <a:lstStyle/>
          <a:p>
            <a:r>
              <a:rPr lang="es-EC" dirty="0"/>
              <a:t>UNIDAD DE Procesamiento CENTRAL</a:t>
            </a:r>
          </a:p>
        </p:txBody>
      </p:sp>
      <p:sp>
        <p:nvSpPr>
          <p:cNvPr id="5" name="Marcador de contenido 4">
            <a:extLst>
              <a:ext uri="{FF2B5EF4-FFF2-40B4-BE49-F238E27FC236}">
                <a16:creationId xmlns:a16="http://schemas.microsoft.com/office/drawing/2014/main" id="{7529CD8A-00AC-4FCF-8426-0F214A98E2ED}"/>
              </a:ext>
            </a:extLst>
          </p:cNvPr>
          <p:cNvSpPr>
            <a:spLocks noGrp="1"/>
          </p:cNvSpPr>
          <p:nvPr>
            <p:ph idx="1"/>
          </p:nvPr>
        </p:nvSpPr>
        <p:spPr>
          <a:xfrm>
            <a:off x="1141412" y="1409700"/>
            <a:ext cx="9905999" cy="4381501"/>
          </a:xfrm>
        </p:spPr>
        <p:txBody>
          <a:bodyPr>
            <a:normAutofit/>
          </a:bodyPr>
          <a:lstStyle/>
          <a:p>
            <a:r>
              <a:rPr lang="es-EC" sz="2200" dirty="0"/>
              <a:t>Raspberry Pi</a:t>
            </a:r>
          </a:p>
          <a:p>
            <a:pPr lvl="1"/>
            <a:r>
              <a:rPr lang="es-EC" sz="2200" dirty="0"/>
              <a:t>Recibe la cadena de caracteres  del host.</a:t>
            </a:r>
          </a:p>
          <a:p>
            <a:pPr lvl="1"/>
            <a:r>
              <a:rPr lang="es-EC" sz="2200" dirty="0"/>
              <a:t>Envía las señales a los puentes H para el robot móvil.</a:t>
            </a:r>
          </a:p>
          <a:p>
            <a:pPr marL="457200" lvl="1" indent="0">
              <a:buNone/>
            </a:pPr>
            <a:r>
              <a:rPr lang="es-EC" sz="2200" dirty="0"/>
              <a:t> </a:t>
            </a:r>
          </a:p>
          <a:p>
            <a:r>
              <a:rPr lang="es-EC" sz="2200" dirty="0" err="1"/>
              <a:t>Teensy</a:t>
            </a:r>
            <a:r>
              <a:rPr lang="es-EC" sz="2200" dirty="0"/>
              <a:t> 3.6</a:t>
            </a:r>
          </a:p>
          <a:p>
            <a:pPr lvl="1"/>
            <a:r>
              <a:rPr lang="es-EC" sz="2200" dirty="0"/>
              <a:t>Acciones de control sobre el manipulador</a:t>
            </a:r>
          </a:p>
          <a:p>
            <a:pPr lvl="1"/>
            <a:r>
              <a:rPr lang="es-EC" sz="2200" dirty="0"/>
              <a:t>Lectura de sensores químicos</a:t>
            </a:r>
          </a:p>
          <a:p>
            <a:pPr lvl="1"/>
            <a:r>
              <a:rPr lang="es-EC" sz="2200" dirty="0"/>
              <a:t>Acciona los actuadores de la etapa de sensado</a:t>
            </a:r>
          </a:p>
        </p:txBody>
      </p:sp>
      <p:graphicFrame>
        <p:nvGraphicFramePr>
          <p:cNvPr id="6" name="Diagrama 5"/>
          <p:cNvGraphicFramePr/>
          <p:nvPr>
            <p:extLst>
              <p:ext uri="{D42A27DB-BD31-4B8C-83A1-F6EECF244321}">
                <p14:modId xmlns:p14="http://schemas.microsoft.com/office/powerpoint/2010/main" val="566784146"/>
              </p:ext>
            </p:extLst>
          </p:nvPr>
        </p:nvGraphicFramePr>
        <p:xfrm>
          <a:off x="-12328" y="6156960"/>
          <a:ext cx="12274437" cy="704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0910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761150"/>
            <a:ext cx="9905998" cy="747486"/>
          </a:xfrm>
        </p:spPr>
        <p:txBody>
          <a:bodyPr/>
          <a:lstStyle/>
          <a:p>
            <a:r>
              <a:rPr lang="es-EC" dirty="0"/>
              <a:t>Robot móvil</a:t>
            </a:r>
          </a:p>
        </p:txBody>
      </p:sp>
      <p:pic>
        <p:nvPicPr>
          <p:cNvPr id="8" name="Imagen 7">
            <a:extLst>
              <a:ext uri="{FF2B5EF4-FFF2-40B4-BE49-F238E27FC236}">
                <a16:creationId xmlns:a16="http://schemas.microsoft.com/office/drawing/2014/main" id="{CD6DAF47-5DB5-4488-A3FA-0480DB0D6366}"/>
              </a:ext>
            </a:extLst>
          </p:cNvPr>
          <p:cNvPicPr>
            <a:picLocks noChangeAspect="1"/>
          </p:cNvPicPr>
          <p:nvPr/>
        </p:nvPicPr>
        <p:blipFill rotWithShape="1">
          <a:blip r:embed="rId3">
            <a:extLst>
              <a:ext uri="{28A0092B-C50C-407E-A947-70E740481C1C}">
                <a14:useLocalDpi xmlns:a14="http://schemas.microsoft.com/office/drawing/2010/main" val="0"/>
              </a:ext>
            </a:extLst>
          </a:blip>
          <a:srcRect b="20557"/>
          <a:stretch/>
        </p:blipFill>
        <p:spPr>
          <a:xfrm>
            <a:off x="-115453" y="1916960"/>
            <a:ext cx="6106373" cy="3131290"/>
          </a:xfrm>
          <a:prstGeom prst="rect">
            <a:avLst/>
          </a:prstGeom>
        </p:spPr>
      </p:pic>
      <p:pic>
        <p:nvPicPr>
          <p:cNvPr id="11" name="Marcador de contenido 10">
            <a:extLst>
              <a:ext uri="{FF2B5EF4-FFF2-40B4-BE49-F238E27FC236}">
                <a16:creationId xmlns:a16="http://schemas.microsoft.com/office/drawing/2014/main" id="{1D9C95E9-DA85-4F78-A185-F5CD8DEDF6BB}"/>
              </a:ext>
            </a:extLst>
          </p:cNvPr>
          <p:cNvPicPr>
            <a:picLocks noGrp="1"/>
          </p:cNvPicPr>
          <p:nvPr>
            <p:ph idx="1"/>
          </p:nvPr>
        </p:nvPicPr>
        <p:blipFill rotWithShape="1">
          <a:blip r:embed="rId4" cstate="print">
            <a:extLst>
              <a:ext uri="{28A0092B-C50C-407E-A947-70E740481C1C}">
                <a14:useLocalDpi xmlns:a14="http://schemas.microsoft.com/office/drawing/2010/main" val="0"/>
              </a:ext>
            </a:extLst>
          </a:blip>
          <a:srcRect l="5026" t="11827" r="8279" b="5938"/>
          <a:stretch/>
        </p:blipFill>
        <p:spPr bwMode="auto">
          <a:xfrm>
            <a:off x="5465210" y="1508636"/>
            <a:ext cx="5983841" cy="4588214"/>
          </a:xfrm>
          <a:prstGeom prst="rect">
            <a:avLst/>
          </a:prstGeom>
          <a:noFill/>
          <a:ln>
            <a:noFill/>
          </a:ln>
          <a:extLst>
            <a:ext uri="{53640926-AAD7-44D8-BBD7-CCE9431645EC}">
              <a14:shadowObscured xmlns:a14="http://schemas.microsoft.com/office/drawing/2010/main"/>
            </a:ext>
          </a:extLst>
        </p:spPr>
      </p:pic>
      <p:graphicFrame>
        <p:nvGraphicFramePr>
          <p:cNvPr id="6" name="Diagrama 5"/>
          <p:cNvGraphicFramePr/>
          <p:nvPr>
            <p:extLst>
              <p:ext uri="{D42A27DB-BD31-4B8C-83A1-F6EECF244321}">
                <p14:modId xmlns:p14="http://schemas.microsoft.com/office/powerpoint/2010/main" val="566784146"/>
              </p:ext>
            </p:extLst>
          </p:nvPr>
        </p:nvGraphicFramePr>
        <p:xfrm>
          <a:off x="-12328" y="6156960"/>
          <a:ext cx="12274437" cy="7040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ectángulo 3">
            <a:extLst>
              <a:ext uri="{FF2B5EF4-FFF2-40B4-BE49-F238E27FC236}">
                <a16:creationId xmlns:a16="http://schemas.microsoft.com/office/drawing/2014/main" id="{BB9200FC-3F4D-4643-AA6A-A7B4935073DE}"/>
              </a:ext>
            </a:extLst>
          </p:cNvPr>
          <p:cNvSpPr/>
          <p:nvPr/>
        </p:nvSpPr>
        <p:spPr>
          <a:xfrm>
            <a:off x="1603944" y="5108360"/>
            <a:ext cx="2510855" cy="369332"/>
          </a:xfrm>
          <a:prstGeom prst="rect">
            <a:avLst/>
          </a:prstGeom>
        </p:spPr>
        <p:txBody>
          <a:bodyPr wrap="square">
            <a:spAutoFit/>
          </a:bodyPr>
          <a:lstStyle/>
          <a:p>
            <a:r>
              <a:rPr lang="es-EC" dirty="0">
                <a:solidFill>
                  <a:srgbClr val="000000"/>
                </a:solidFill>
              </a:rPr>
              <a:t>Dagu Wild Thumper. </a:t>
            </a:r>
            <a:endParaRPr lang="es-EC" dirty="0"/>
          </a:p>
        </p:txBody>
      </p:sp>
    </p:spTree>
    <p:extLst>
      <p:ext uri="{BB962C8B-B14F-4D97-AF65-F5344CB8AC3E}">
        <p14:creationId xmlns:p14="http://schemas.microsoft.com/office/powerpoint/2010/main" val="10601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2373" y="0"/>
            <a:ext cx="9905998" cy="747486"/>
          </a:xfrm>
        </p:spPr>
        <p:txBody>
          <a:bodyPr/>
          <a:lstStyle/>
          <a:p>
            <a:r>
              <a:rPr lang="es-EC" dirty="0"/>
              <a:t>Robot móvil</a:t>
            </a:r>
          </a:p>
        </p:txBody>
      </p:sp>
      <p:graphicFrame>
        <p:nvGraphicFramePr>
          <p:cNvPr id="10" name="Marcador de contenido 5">
            <a:extLst>
              <a:ext uri="{FF2B5EF4-FFF2-40B4-BE49-F238E27FC236}">
                <a16:creationId xmlns:a16="http://schemas.microsoft.com/office/drawing/2014/main" id="{6A24F7C8-0C2E-4408-9202-797420731ADB}"/>
              </a:ext>
            </a:extLst>
          </p:cNvPr>
          <p:cNvGraphicFramePr>
            <a:graphicFrameLocks noGrp="1"/>
          </p:cNvGraphicFramePr>
          <p:nvPr>
            <p:ph idx="1"/>
            <p:extLst>
              <p:ext uri="{D42A27DB-BD31-4B8C-83A1-F6EECF244321}">
                <p14:modId xmlns:p14="http://schemas.microsoft.com/office/powerpoint/2010/main" val="1789823956"/>
              </p:ext>
            </p:extLst>
          </p:nvPr>
        </p:nvGraphicFramePr>
        <p:xfrm>
          <a:off x="1030128" y="1716786"/>
          <a:ext cx="10250488" cy="3424427"/>
        </p:xfrm>
        <a:graphic>
          <a:graphicData uri="http://schemas.openxmlformats.org/drawingml/2006/table">
            <a:tbl>
              <a:tblPr firstRow="1" firstCol="1" bandRow="1">
                <a:effectLst>
                  <a:outerShdw blurRad="76200" dist="12700" dir="8100000" sy="-23000" kx="800400" algn="br" rotWithShape="0">
                    <a:prstClr val="black">
                      <a:alpha val="20000"/>
                    </a:prstClr>
                  </a:outerShdw>
                </a:effectLst>
                <a:tableStyleId>{2D5ABB26-0587-4C30-8999-92F81FD0307C}</a:tableStyleId>
              </a:tblPr>
              <a:tblGrid>
                <a:gridCol w="1708015">
                  <a:extLst>
                    <a:ext uri="{9D8B030D-6E8A-4147-A177-3AD203B41FA5}">
                      <a16:colId xmlns:a16="http://schemas.microsoft.com/office/drawing/2014/main" val="7827207"/>
                    </a:ext>
                  </a:extLst>
                </a:gridCol>
                <a:gridCol w="1708015">
                  <a:extLst>
                    <a:ext uri="{9D8B030D-6E8A-4147-A177-3AD203B41FA5}">
                      <a16:colId xmlns:a16="http://schemas.microsoft.com/office/drawing/2014/main" val="2890231262"/>
                    </a:ext>
                  </a:extLst>
                </a:gridCol>
                <a:gridCol w="1709214">
                  <a:extLst>
                    <a:ext uri="{9D8B030D-6E8A-4147-A177-3AD203B41FA5}">
                      <a16:colId xmlns:a16="http://schemas.microsoft.com/office/drawing/2014/main" val="283544735"/>
                    </a:ext>
                  </a:extLst>
                </a:gridCol>
                <a:gridCol w="1708015">
                  <a:extLst>
                    <a:ext uri="{9D8B030D-6E8A-4147-A177-3AD203B41FA5}">
                      <a16:colId xmlns:a16="http://schemas.microsoft.com/office/drawing/2014/main" val="1362764581"/>
                    </a:ext>
                  </a:extLst>
                </a:gridCol>
                <a:gridCol w="1708015">
                  <a:extLst>
                    <a:ext uri="{9D8B030D-6E8A-4147-A177-3AD203B41FA5}">
                      <a16:colId xmlns:a16="http://schemas.microsoft.com/office/drawing/2014/main" val="832925785"/>
                    </a:ext>
                  </a:extLst>
                </a:gridCol>
                <a:gridCol w="1709214">
                  <a:extLst>
                    <a:ext uri="{9D8B030D-6E8A-4147-A177-3AD203B41FA5}">
                      <a16:colId xmlns:a16="http://schemas.microsoft.com/office/drawing/2014/main" val="3397019424"/>
                    </a:ext>
                  </a:extLst>
                </a:gridCol>
              </a:tblGrid>
              <a:tr h="605860">
                <a:tc>
                  <a:txBody>
                    <a:bodyPr/>
                    <a:lstStyle/>
                    <a:p>
                      <a:pPr indent="215900" algn="ctr">
                        <a:lnSpc>
                          <a:spcPct val="200000"/>
                        </a:lnSpc>
                        <a:spcAft>
                          <a:spcPts val="0"/>
                        </a:spcAft>
                      </a:pPr>
                      <a:r>
                        <a:rPr lang="es-EC" sz="1800" b="1" dirty="0">
                          <a:effectLst/>
                        </a:rPr>
                        <a:t>GESTO</a:t>
                      </a:r>
                      <a:endParaRPr lang="es-EC"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200000"/>
                        </a:lnSpc>
                        <a:spcAft>
                          <a:spcPts val="0"/>
                        </a:spcAft>
                      </a:pPr>
                      <a:r>
                        <a:rPr lang="es-EC" sz="1800" b="1" dirty="0">
                          <a:effectLst/>
                        </a:rPr>
                        <a:t>MOVIMIENTO</a:t>
                      </a:r>
                      <a:endParaRPr lang="es-EC"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200000"/>
                        </a:lnSpc>
                        <a:spcAft>
                          <a:spcPts val="0"/>
                        </a:spcAft>
                      </a:pPr>
                      <a:r>
                        <a:rPr lang="es-EC" sz="1800" b="1" dirty="0">
                          <a:effectLst/>
                        </a:rPr>
                        <a:t>ENTRADA 1</a:t>
                      </a:r>
                      <a:endParaRPr lang="es-EC"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200000"/>
                        </a:lnSpc>
                        <a:spcAft>
                          <a:spcPts val="0"/>
                        </a:spcAft>
                      </a:pPr>
                      <a:r>
                        <a:rPr lang="es-EC" sz="1800" b="1" dirty="0">
                          <a:effectLst/>
                        </a:rPr>
                        <a:t>ENTRADA 2</a:t>
                      </a:r>
                      <a:endParaRPr lang="es-EC"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200000"/>
                        </a:lnSpc>
                        <a:spcAft>
                          <a:spcPts val="0"/>
                        </a:spcAft>
                      </a:pPr>
                      <a:r>
                        <a:rPr lang="es-EC" sz="1800" b="1" dirty="0">
                          <a:effectLst/>
                        </a:rPr>
                        <a:t>ENTRADA 3</a:t>
                      </a:r>
                      <a:endParaRPr lang="es-EC"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200000"/>
                        </a:lnSpc>
                        <a:spcAft>
                          <a:spcPts val="0"/>
                        </a:spcAft>
                      </a:pPr>
                      <a:r>
                        <a:rPr lang="es-EC" sz="1800" b="1" dirty="0">
                          <a:effectLst/>
                        </a:rPr>
                        <a:t>ENTRADA 4</a:t>
                      </a:r>
                      <a:endParaRPr lang="es-EC"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1305398"/>
                  </a:ext>
                </a:extLst>
              </a:tr>
              <a:tr h="696526">
                <a:tc>
                  <a:txBody>
                    <a:bodyPr/>
                    <a:lstStyle/>
                    <a:p>
                      <a:pPr indent="215900" algn="ctr">
                        <a:lnSpc>
                          <a:spcPct val="100000"/>
                        </a:lnSpc>
                        <a:spcAft>
                          <a:spcPts val="0"/>
                        </a:spcAft>
                      </a:pPr>
                      <a:r>
                        <a:rPr lang="es-EC" sz="1800" b="1" dirty="0">
                          <a:effectLst/>
                        </a:rPr>
                        <a:t>Flexión de los dedos</a:t>
                      </a:r>
                      <a:endParaRPr lang="es-EC"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200000"/>
                        </a:lnSpc>
                        <a:spcAft>
                          <a:spcPts val="0"/>
                        </a:spcAft>
                      </a:pPr>
                      <a:r>
                        <a:rPr lang="es-EC" sz="1800" b="1">
                          <a:effectLst/>
                        </a:rPr>
                        <a:t>Adelante</a:t>
                      </a:r>
                      <a:endParaRPr lang="es-EC" sz="18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200000"/>
                        </a:lnSpc>
                        <a:spcAft>
                          <a:spcPts val="0"/>
                        </a:spcAft>
                      </a:pPr>
                      <a:r>
                        <a:rPr lang="es-EC" sz="1800" b="1">
                          <a:effectLst/>
                        </a:rPr>
                        <a:t>3.3 v</a:t>
                      </a:r>
                      <a:endParaRPr lang="es-EC" sz="18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200000"/>
                        </a:lnSpc>
                        <a:spcAft>
                          <a:spcPts val="0"/>
                        </a:spcAft>
                      </a:pPr>
                      <a:r>
                        <a:rPr lang="es-EC" sz="1800" b="1">
                          <a:effectLst/>
                        </a:rPr>
                        <a:t>0 v</a:t>
                      </a:r>
                      <a:endParaRPr lang="es-EC" sz="18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200000"/>
                        </a:lnSpc>
                        <a:spcAft>
                          <a:spcPts val="0"/>
                        </a:spcAft>
                      </a:pPr>
                      <a:r>
                        <a:rPr lang="es-EC" sz="1800" b="1">
                          <a:effectLst/>
                        </a:rPr>
                        <a:t>3.3 v</a:t>
                      </a:r>
                      <a:endParaRPr lang="es-EC" sz="18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200000"/>
                        </a:lnSpc>
                        <a:spcAft>
                          <a:spcPts val="0"/>
                        </a:spcAft>
                      </a:pPr>
                      <a:r>
                        <a:rPr lang="es-EC" sz="1800" b="1">
                          <a:effectLst/>
                        </a:rPr>
                        <a:t>0 v</a:t>
                      </a:r>
                      <a:endParaRPr lang="es-EC" sz="18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2243126"/>
                  </a:ext>
                </a:extLst>
              </a:tr>
              <a:tr h="696526">
                <a:tc>
                  <a:txBody>
                    <a:bodyPr/>
                    <a:lstStyle/>
                    <a:p>
                      <a:pPr indent="215900" algn="ctr">
                        <a:lnSpc>
                          <a:spcPct val="100000"/>
                        </a:lnSpc>
                        <a:spcAft>
                          <a:spcPts val="0"/>
                        </a:spcAft>
                      </a:pPr>
                      <a:r>
                        <a:rPr lang="es-EC" sz="1800" b="1" dirty="0">
                          <a:effectLst/>
                        </a:rPr>
                        <a:t>Extensión de los dedos</a:t>
                      </a:r>
                      <a:endParaRPr lang="es-EC"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200000"/>
                        </a:lnSpc>
                        <a:spcAft>
                          <a:spcPts val="0"/>
                        </a:spcAft>
                      </a:pPr>
                      <a:r>
                        <a:rPr lang="es-EC" sz="1800" b="1">
                          <a:effectLst/>
                        </a:rPr>
                        <a:t>Atrás</a:t>
                      </a:r>
                      <a:endParaRPr lang="es-EC" sz="18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200000"/>
                        </a:lnSpc>
                        <a:spcAft>
                          <a:spcPts val="0"/>
                        </a:spcAft>
                      </a:pPr>
                      <a:r>
                        <a:rPr lang="es-EC" sz="1800" b="1">
                          <a:effectLst/>
                        </a:rPr>
                        <a:t>0 v</a:t>
                      </a:r>
                      <a:endParaRPr lang="es-EC" sz="18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200000"/>
                        </a:lnSpc>
                        <a:spcAft>
                          <a:spcPts val="0"/>
                        </a:spcAft>
                      </a:pPr>
                      <a:r>
                        <a:rPr lang="es-EC" sz="1800" b="1">
                          <a:effectLst/>
                        </a:rPr>
                        <a:t>3.3 v</a:t>
                      </a:r>
                      <a:endParaRPr lang="es-EC" sz="18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200000"/>
                        </a:lnSpc>
                        <a:spcAft>
                          <a:spcPts val="0"/>
                        </a:spcAft>
                      </a:pPr>
                      <a:r>
                        <a:rPr lang="es-EC" sz="1800" b="1">
                          <a:effectLst/>
                        </a:rPr>
                        <a:t>0 v</a:t>
                      </a:r>
                      <a:endParaRPr lang="es-EC" sz="18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200000"/>
                        </a:lnSpc>
                        <a:spcAft>
                          <a:spcPts val="0"/>
                        </a:spcAft>
                      </a:pPr>
                      <a:r>
                        <a:rPr lang="es-EC" sz="1800" b="1">
                          <a:effectLst/>
                        </a:rPr>
                        <a:t>3.3 v</a:t>
                      </a:r>
                      <a:endParaRPr lang="es-EC" sz="18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8923458"/>
                  </a:ext>
                </a:extLst>
              </a:tr>
              <a:tr h="699632">
                <a:tc>
                  <a:txBody>
                    <a:bodyPr/>
                    <a:lstStyle/>
                    <a:p>
                      <a:pPr indent="215900" algn="ctr">
                        <a:lnSpc>
                          <a:spcPct val="100000"/>
                        </a:lnSpc>
                        <a:spcAft>
                          <a:spcPts val="0"/>
                        </a:spcAft>
                      </a:pPr>
                      <a:r>
                        <a:rPr lang="es-EC" sz="1800" b="1" dirty="0">
                          <a:effectLst/>
                        </a:rPr>
                        <a:t>Flexión de la muñeca</a:t>
                      </a:r>
                      <a:endParaRPr lang="es-EC"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200000"/>
                        </a:lnSpc>
                        <a:spcAft>
                          <a:spcPts val="0"/>
                        </a:spcAft>
                      </a:pPr>
                      <a:r>
                        <a:rPr lang="es-EC" sz="1800" b="1">
                          <a:effectLst/>
                        </a:rPr>
                        <a:t>Izquierda</a:t>
                      </a:r>
                      <a:endParaRPr lang="es-EC" sz="18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200000"/>
                        </a:lnSpc>
                        <a:spcAft>
                          <a:spcPts val="0"/>
                        </a:spcAft>
                      </a:pPr>
                      <a:r>
                        <a:rPr lang="es-EC" sz="1800" b="1">
                          <a:effectLst/>
                        </a:rPr>
                        <a:t>3.3 v</a:t>
                      </a:r>
                      <a:endParaRPr lang="es-EC" sz="18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200000"/>
                        </a:lnSpc>
                        <a:spcAft>
                          <a:spcPts val="0"/>
                        </a:spcAft>
                      </a:pPr>
                      <a:r>
                        <a:rPr lang="es-EC" sz="1800" b="1">
                          <a:effectLst/>
                        </a:rPr>
                        <a:t>0 v</a:t>
                      </a:r>
                      <a:endParaRPr lang="es-EC" sz="18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200000"/>
                        </a:lnSpc>
                        <a:spcAft>
                          <a:spcPts val="0"/>
                        </a:spcAft>
                      </a:pPr>
                      <a:r>
                        <a:rPr lang="es-EC" sz="1800" b="1">
                          <a:effectLst/>
                        </a:rPr>
                        <a:t>0 v</a:t>
                      </a:r>
                      <a:endParaRPr lang="es-EC" sz="18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200000"/>
                        </a:lnSpc>
                        <a:spcAft>
                          <a:spcPts val="0"/>
                        </a:spcAft>
                      </a:pPr>
                      <a:r>
                        <a:rPr lang="es-EC" sz="1800" b="1">
                          <a:effectLst/>
                        </a:rPr>
                        <a:t>3.3 v</a:t>
                      </a:r>
                      <a:endParaRPr lang="es-EC" sz="18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9021838"/>
                  </a:ext>
                </a:extLst>
              </a:tr>
              <a:tr h="725883">
                <a:tc>
                  <a:txBody>
                    <a:bodyPr/>
                    <a:lstStyle/>
                    <a:p>
                      <a:pPr indent="215900" algn="ctr">
                        <a:lnSpc>
                          <a:spcPct val="100000"/>
                        </a:lnSpc>
                        <a:spcAft>
                          <a:spcPts val="0"/>
                        </a:spcAft>
                      </a:pPr>
                      <a:r>
                        <a:rPr lang="es-EC" sz="1800" b="1" dirty="0">
                          <a:effectLst/>
                        </a:rPr>
                        <a:t>Extensión de la muñeca</a:t>
                      </a:r>
                      <a:endParaRPr lang="es-EC"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200000"/>
                        </a:lnSpc>
                        <a:spcAft>
                          <a:spcPts val="0"/>
                        </a:spcAft>
                      </a:pPr>
                      <a:r>
                        <a:rPr lang="es-EC" sz="1800" b="1" dirty="0">
                          <a:effectLst/>
                        </a:rPr>
                        <a:t>Derecha</a:t>
                      </a:r>
                      <a:endParaRPr lang="es-EC"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200000"/>
                        </a:lnSpc>
                        <a:spcAft>
                          <a:spcPts val="0"/>
                        </a:spcAft>
                      </a:pPr>
                      <a:r>
                        <a:rPr lang="es-EC" sz="1800" b="1">
                          <a:effectLst/>
                        </a:rPr>
                        <a:t>0 v</a:t>
                      </a:r>
                      <a:endParaRPr lang="es-EC" sz="18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200000"/>
                        </a:lnSpc>
                        <a:spcAft>
                          <a:spcPts val="0"/>
                        </a:spcAft>
                      </a:pPr>
                      <a:r>
                        <a:rPr lang="es-EC" sz="1800" b="1">
                          <a:effectLst/>
                        </a:rPr>
                        <a:t>3.3 v</a:t>
                      </a:r>
                      <a:endParaRPr lang="es-EC" sz="18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200000"/>
                        </a:lnSpc>
                        <a:spcAft>
                          <a:spcPts val="0"/>
                        </a:spcAft>
                      </a:pPr>
                      <a:r>
                        <a:rPr lang="es-EC" sz="1800" b="1">
                          <a:effectLst/>
                        </a:rPr>
                        <a:t>3.3 v</a:t>
                      </a:r>
                      <a:endParaRPr lang="es-EC" sz="18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200000"/>
                        </a:lnSpc>
                        <a:spcAft>
                          <a:spcPts val="0"/>
                        </a:spcAft>
                      </a:pPr>
                      <a:r>
                        <a:rPr lang="es-EC" sz="1800" b="1" dirty="0">
                          <a:effectLst/>
                        </a:rPr>
                        <a:t>0 v</a:t>
                      </a:r>
                      <a:endParaRPr lang="es-EC"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1194034"/>
                  </a:ext>
                </a:extLst>
              </a:tr>
            </a:tbl>
          </a:graphicData>
        </a:graphic>
      </p:graphicFrame>
      <p:graphicFrame>
        <p:nvGraphicFramePr>
          <p:cNvPr id="5" name="Diagrama 4"/>
          <p:cNvGraphicFramePr/>
          <p:nvPr>
            <p:extLst>
              <p:ext uri="{D42A27DB-BD31-4B8C-83A1-F6EECF244321}">
                <p14:modId xmlns:p14="http://schemas.microsoft.com/office/powerpoint/2010/main" val="566784146"/>
              </p:ext>
            </p:extLst>
          </p:nvPr>
        </p:nvGraphicFramePr>
        <p:xfrm>
          <a:off x="-12328" y="6156960"/>
          <a:ext cx="12274437" cy="704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arcador de contenido 4">
            <a:extLst>
              <a:ext uri="{FF2B5EF4-FFF2-40B4-BE49-F238E27FC236}">
                <a16:creationId xmlns:a16="http://schemas.microsoft.com/office/drawing/2014/main" id="{86D372C8-7406-49FA-9F77-D7532E45F5AA}"/>
              </a:ext>
            </a:extLst>
          </p:cNvPr>
          <p:cNvSpPr txBox="1">
            <a:spLocks/>
          </p:cNvSpPr>
          <p:nvPr/>
        </p:nvSpPr>
        <p:spPr>
          <a:xfrm>
            <a:off x="1072891" y="907141"/>
            <a:ext cx="11119109" cy="117566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s-EC" dirty="0"/>
              <a:t>Relación de los comandos gestuales con los movimientos del robot móvil.</a:t>
            </a:r>
          </a:p>
          <a:p>
            <a:pPr marL="457200" lvl="1" indent="0">
              <a:buFont typeface="Arial" panose="020B0604020202020204" pitchFamily="34" charset="0"/>
              <a:buNone/>
            </a:pPr>
            <a:r>
              <a:rPr lang="es-EC" sz="2400" dirty="0"/>
              <a:t> </a:t>
            </a:r>
          </a:p>
        </p:txBody>
      </p:sp>
    </p:spTree>
    <p:extLst>
      <p:ext uri="{BB962C8B-B14F-4D97-AF65-F5344CB8AC3E}">
        <p14:creationId xmlns:p14="http://schemas.microsoft.com/office/powerpoint/2010/main" val="2267456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TM04033919[[fn=Circuito]]</Template>
  <TotalTime>3290</TotalTime>
  <Words>4361</Words>
  <Application>Microsoft Office PowerPoint</Application>
  <PresentationFormat>Panorámica</PresentationFormat>
  <Paragraphs>1470</Paragraphs>
  <Slides>40</Slides>
  <Notes>31</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40</vt:i4>
      </vt:variant>
    </vt:vector>
  </HeadingPairs>
  <TitlesOfParts>
    <vt:vector size="49" baseType="lpstr">
      <vt:lpstr>Arial</vt:lpstr>
      <vt:lpstr>Calibri</vt:lpstr>
      <vt:lpstr>Cambria Math</vt:lpstr>
      <vt:lpstr>Inconsolata</vt:lpstr>
      <vt:lpstr>Times New Roman</vt:lpstr>
      <vt:lpstr>Trebuchet MS</vt:lpstr>
      <vt:lpstr>Tw Cen MT</vt:lpstr>
      <vt:lpstr>Circuito</vt:lpstr>
      <vt:lpstr>Visio</vt:lpstr>
      <vt:lpstr>AUTORES: Inga Ortiz, Richard Stalin  Zoria ortega, Juan Carlos</vt:lpstr>
      <vt:lpstr>Presentación de PowerPoint</vt:lpstr>
      <vt:lpstr>Presentación de PowerPoint</vt:lpstr>
      <vt:lpstr>Presentación de PowerPoint</vt:lpstr>
      <vt:lpstr>Presentación de PowerPoint</vt:lpstr>
      <vt:lpstr>Myo Armband</vt:lpstr>
      <vt:lpstr>UNIDAD DE Procesamiento CENTRAL</vt:lpstr>
      <vt:lpstr>Robot móvil</vt:lpstr>
      <vt:lpstr>Robot móvil</vt:lpstr>
      <vt:lpstr>manipulador</vt:lpstr>
      <vt:lpstr>manipulador</vt:lpstr>
      <vt:lpstr>Sensado químico</vt:lpstr>
      <vt:lpstr>Sensado químico</vt:lpstr>
      <vt:lpstr>Sistemas auxiliares</vt:lpstr>
      <vt:lpstr>Integración de hardware</vt:lpstr>
      <vt:lpstr>Comunicación de sistemas</vt:lpstr>
      <vt:lpstr>Servidor</vt:lpstr>
      <vt:lpstr>Cliente myo</vt:lpstr>
      <vt:lpstr>Cliente Raspberry</vt:lpstr>
      <vt:lpstr>Servidor - cámara</vt:lpstr>
      <vt:lpstr>SDK Myo armband</vt:lpstr>
      <vt:lpstr>Obtención de información </vt:lpstr>
      <vt:lpstr>Control de la plataforma movil</vt:lpstr>
      <vt:lpstr>Control del manipulador</vt:lpstr>
      <vt:lpstr>Control del manipulador</vt:lpstr>
      <vt:lpstr>Presentación de PowerPoint</vt:lpstr>
      <vt:lpstr>Pruebas y resultados</vt:lpstr>
      <vt:lpstr>vacío</vt:lpstr>
      <vt:lpstr>Alcohol</vt:lpstr>
      <vt:lpstr>Thinner</vt:lpstr>
      <vt:lpstr>Gasolina</vt:lpstr>
      <vt:lpstr>Cemento de Contacto</vt:lpstr>
      <vt:lpstr>CONCLUSIONES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Dario Alexander Saa Escobar</dc:title>
  <dc:creator>Juan Zoria</dc:creator>
  <cp:lastModifiedBy>Richard Inga</cp:lastModifiedBy>
  <cp:revision>119</cp:revision>
  <dcterms:created xsi:type="dcterms:W3CDTF">2018-03-09T08:32:20Z</dcterms:created>
  <dcterms:modified xsi:type="dcterms:W3CDTF">2018-08-30T19:37:48Z</dcterms:modified>
</cp:coreProperties>
</file>