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sldIdLst>
    <p:sldId id="256" r:id="rId2"/>
    <p:sldId id="259" r:id="rId3"/>
    <p:sldId id="268" r:id="rId4"/>
    <p:sldId id="261" r:id="rId5"/>
    <p:sldId id="260" r:id="rId6"/>
    <p:sldId id="263" r:id="rId7"/>
    <p:sldId id="266" r:id="rId8"/>
    <p:sldId id="267" r:id="rId9"/>
    <p:sldId id="349" r:id="rId10"/>
    <p:sldId id="351" r:id="rId11"/>
    <p:sldId id="353" r:id="rId12"/>
    <p:sldId id="352" r:id="rId13"/>
    <p:sldId id="354" r:id="rId14"/>
    <p:sldId id="355" r:id="rId15"/>
    <p:sldId id="356" r:id="rId16"/>
    <p:sldId id="357" r:id="rId17"/>
    <p:sldId id="265"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269" r:id="rId31"/>
    <p:sldId id="370" r:id="rId32"/>
    <p:sldId id="371" r:id="rId33"/>
    <p:sldId id="372" r:id="rId34"/>
    <p:sldId id="373" r:id="rId35"/>
    <p:sldId id="374" r:id="rId36"/>
    <p:sldId id="375" r:id="rId37"/>
    <p:sldId id="376" r:id="rId38"/>
    <p:sldId id="377" r:id="rId39"/>
    <p:sldId id="342" r:id="rId40"/>
    <p:sldId id="343" r:id="rId41"/>
    <p:sldId id="344" r:id="rId42"/>
    <p:sldId id="346" r:id="rId43"/>
    <p:sldId id="347" r:id="rId44"/>
    <p:sldId id="34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9BB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3" d="100"/>
          <a:sy n="73"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FEB73FE2-2C7D-4D2E-B50C-09D20DBC1D19}">
      <dgm:prSet phldrT="[Texto]"/>
      <dgm:spPr/>
      <dgm:t>
        <a:bodyPr/>
        <a:lstStyle/>
        <a:p>
          <a:r>
            <a:rPr lang="es-ES" dirty="0" smtClean="0"/>
            <a:t>Introducción</a:t>
          </a:r>
          <a:endParaRPr lang="es-ES" dirty="0"/>
        </a:p>
      </dgm:t>
    </dgm:pt>
    <dgm:pt modelId="{00F70177-D656-44A6-8B02-B8A206A50F2C}" type="parTrans" cxnId="{D8497DB6-9888-4F7B-81E8-3C3DA2F99899}">
      <dgm:prSet/>
      <dgm:spPr/>
      <dgm:t>
        <a:bodyPr/>
        <a:lstStyle/>
        <a:p>
          <a:endParaRPr lang="es-ES"/>
        </a:p>
      </dgm:t>
    </dgm:pt>
    <dgm:pt modelId="{1667B7FD-0523-42C9-BD33-64B64B035436}" type="sibTrans" cxnId="{D8497DB6-9888-4F7B-81E8-3C3DA2F99899}">
      <dgm:prSet/>
      <dgm:spPr/>
      <dgm:t>
        <a:bodyPr/>
        <a:lstStyle/>
        <a:p>
          <a:endParaRPr lang="es-ES"/>
        </a:p>
      </dgm:t>
    </dgm:pt>
    <dgm:pt modelId="{6130DA7C-6F0C-40F3-A56A-3ADA834E765A}">
      <dgm:prSet phldrT="[Texto]"/>
      <dgm:spPr/>
      <dgm:t>
        <a:bodyPr/>
        <a:lstStyle/>
        <a:p>
          <a:r>
            <a:rPr lang="es-ES" dirty="0" smtClean="0"/>
            <a:t>Resumen</a:t>
          </a:r>
          <a:endParaRPr lang="es-ES" dirty="0"/>
        </a:p>
      </dgm:t>
    </dgm:pt>
    <dgm:pt modelId="{2E4471D7-AE0E-4263-BE23-3612A99F371A}" type="parTrans" cxnId="{99B4E3C0-14D9-4234-95CA-60BEA045BBEE}">
      <dgm:prSet/>
      <dgm:spPr/>
      <dgm:t>
        <a:bodyPr/>
        <a:lstStyle/>
        <a:p>
          <a:endParaRPr lang="es-ES"/>
        </a:p>
      </dgm:t>
    </dgm:pt>
    <dgm:pt modelId="{2EF13742-1C93-4FD2-9602-B6A3B55C4036}" type="sibTrans" cxnId="{99B4E3C0-14D9-4234-95CA-60BEA045BBEE}">
      <dgm:prSet/>
      <dgm:spPr/>
      <dgm:t>
        <a:bodyPr/>
        <a:lstStyle/>
        <a:p>
          <a:endParaRPr lang="es-ES"/>
        </a:p>
      </dgm:t>
    </dgm:pt>
    <dgm:pt modelId="{479939E9-39D8-419B-99D2-BB738AF39A9F}">
      <dgm:prSet phldrT="[Texto]"/>
      <dgm:spPr/>
      <dgm:t>
        <a:bodyPr/>
        <a:lstStyle/>
        <a:p>
          <a:r>
            <a:rPr lang="es-ES" dirty="0"/>
            <a:t>Diseño </a:t>
          </a:r>
          <a:r>
            <a:rPr lang="es-ES" dirty="0" smtClean="0"/>
            <a:t>del Convertidor y Controlador</a:t>
          </a:r>
          <a:endParaRPr lang="es-ES" dirty="0"/>
        </a:p>
      </dgm:t>
    </dgm:pt>
    <dgm:pt modelId="{43343BB5-7E2F-4B1E-B058-A559D2F6A071}" type="parTrans" cxnId="{21F9698F-F2A4-407E-ACBC-89D46EC97F21}">
      <dgm:prSet/>
      <dgm:spPr/>
      <dgm:t>
        <a:bodyPr/>
        <a:lstStyle/>
        <a:p>
          <a:endParaRPr lang="es-ES"/>
        </a:p>
      </dgm:t>
    </dgm:pt>
    <dgm:pt modelId="{6BF3D780-28CA-4A6F-AC03-1C1C79B0492C}" type="sibTrans" cxnId="{21F9698F-F2A4-407E-ACBC-89D46EC97F21}">
      <dgm:prSet/>
      <dgm:spPr/>
      <dgm:t>
        <a:bodyPr/>
        <a:lstStyle/>
        <a:p>
          <a:endParaRPr lang="es-ES"/>
        </a:p>
      </dgm:t>
    </dgm:pt>
    <dgm:pt modelId="{F2F6E57C-FE3A-4FEF-971E-FF7DA9E5E2A8}">
      <dgm:prSet phldrT="[Texto]"/>
      <dgm:spPr/>
      <dgm:t>
        <a:bodyPr/>
        <a:lstStyle/>
        <a:p>
          <a:r>
            <a:rPr lang="es-EC" dirty="0" smtClean="0"/>
            <a:t>Diseño del convertidor.</a:t>
          </a:r>
          <a:endParaRPr lang="es-ES" dirty="0"/>
        </a:p>
      </dgm:t>
    </dgm:pt>
    <dgm:pt modelId="{DFBC1085-DF34-41F6-83CD-F0E8D832B61A}" type="parTrans" cxnId="{EA49CB69-EA21-47F5-91E5-4238F681AEF6}">
      <dgm:prSet/>
      <dgm:spPr/>
      <dgm:t>
        <a:bodyPr/>
        <a:lstStyle/>
        <a:p>
          <a:endParaRPr lang="es-ES"/>
        </a:p>
      </dgm:t>
    </dgm:pt>
    <dgm:pt modelId="{F2E5E021-E02F-4FD7-A22D-274FA245CC7C}" type="sibTrans" cxnId="{EA49CB69-EA21-47F5-91E5-4238F681AEF6}">
      <dgm:prSet/>
      <dgm:spPr/>
      <dgm:t>
        <a:bodyPr/>
        <a:lstStyle/>
        <a:p>
          <a:endParaRPr lang="es-ES"/>
        </a:p>
      </dgm:t>
    </dgm:pt>
    <dgm:pt modelId="{6F16247D-6D36-441E-A960-8FB9C20FD453}">
      <dgm:prSet phldrT="[Texto]"/>
      <dgm:spPr/>
      <dgm:t>
        <a:bodyPr/>
        <a:lstStyle/>
        <a:p>
          <a:r>
            <a:rPr lang="es-ES" dirty="0"/>
            <a:t>Antecedentes</a:t>
          </a:r>
        </a:p>
      </dgm:t>
    </dgm:pt>
    <dgm:pt modelId="{0B034F76-95D8-4D79-839C-352ACF3E00CE}" type="parTrans" cxnId="{5B70DE08-5DEA-4F4B-8FA6-B9608F6FF1A9}">
      <dgm:prSet/>
      <dgm:spPr/>
      <dgm:t>
        <a:bodyPr/>
        <a:lstStyle/>
        <a:p>
          <a:endParaRPr lang="es-ES"/>
        </a:p>
      </dgm:t>
    </dgm:pt>
    <dgm:pt modelId="{9563138C-C02E-4DF8-9940-71D4E49B5A4B}" type="sibTrans" cxnId="{5B70DE08-5DEA-4F4B-8FA6-B9608F6FF1A9}">
      <dgm:prSet/>
      <dgm:spPr/>
      <dgm:t>
        <a:bodyPr/>
        <a:lstStyle/>
        <a:p>
          <a:endParaRPr lang="es-ES"/>
        </a:p>
      </dgm:t>
    </dgm:pt>
    <dgm:pt modelId="{FB7888EE-3D05-46FA-9FE2-2773C1B0BD0B}">
      <dgm:prSet phldrT="[Texto]"/>
      <dgm:spPr/>
      <dgm:t>
        <a:bodyPr/>
        <a:lstStyle/>
        <a:p>
          <a:r>
            <a:rPr lang="es-EC" dirty="0" smtClean="0"/>
            <a:t>Justificación e Importancia</a:t>
          </a:r>
          <a:endParaRPr lang="es-ES" dirty="0"/>
        </a:p>
      </dgm:t>
    </dgm:pt>
    <dgm:pt modelId="{6D7EBF16-533A-473A-A26E-94E357C126CC}" type="parTrans" cxnId="{A7B4CDB4-B973-4C25-ABF5-2278FF7BE5FC}">
      <dgm:prSet/>
      <dgm:spPr/>
      <dgm:t>
        <a:bodyPr/>
        <a:lstStyle/>
        <a:p>
          <a:endParaRPr lang="es-ES"/>
        </a:p>
      </dgm:t>
    </dgm:pt>
    <dgm:pt modelId="{C78886C6-5F11-4D56-85B2-4B21230BC9EF}" type="sibTrans" cxnId="{A7B4CDB4-B973-4C25-ABF5-2278FF7BE5FC}">
      <dgm:prSet/>
      <dgm:spPr/>
      <dgm:t>
        <a:bodyPr/>
        <a:lstStyle/>
        <a:p>
          <a:endParaRPr lang="es-ES"/>
        </a:p>
      </dgm:t>
    </dgm:pt>
    <dgm:pt modelId="{892DF42E-9568-4E56-9B43-71D24AB034EF}">
      <dgm:prSet phldrT="[Texto]"/>
      <dgm:spPr/>
      <dgm:t>
        <a:bodyPr/>
        <a:lstStyle/>
        <a:p>
          <a:r>
            <a:rPr lang="es-ES" dirty="0"/>
            <a:t> Pruebas y resultados</a:t>
          </a:r>
        </a:p>
      </dgm:t>
    </dgm:pt>
    <dgm:pt modelId="{0A510B80-C67F-4D0A-9052-2A7650028F09}" type="parTrans" cxnId="{90ED2901-A427-442A-ABDB-FB647068C1B5}">
      <dgm:prSet/>
      <dgm:spPr/>
      <dgm:t>
        <a:bodyPr/>
        <a:lstStyle/>
        <a:p>
          <a:endParaRPr lang="es-ES"/>
        </a:p>
      </dgm:t>
    </dgm:pt>
    <dgm:pt modelId="{12C98A6C-0765-432E-A518-EA538050BEC7}" type="sibTrans" cxnId="{90ED2901-A427-442A-ABDB-FB647068C1B5}">
      <dgm:prSet/>
      <dgm:spPr/>
      <dgm:t>
        <a:bodyPr/>
        <a:lstStyle/>
        <a:p>
          <a:endParaRPr lang="es-ES"/>
        </a:p>
      </dgm:t>
    </dgm:pt>
    <dgm:pt modelId="{FDDDFBF5-0840-471E-ADE5-C3DE17DDF174}">
      <dgm:prSet phldrT="[Texto]"/>
      <dgm:spPr/>
      <dgm:t>
        <a:bodyPr/>
        <a:lstStyle/>
        <a:p>
          <a:r>
            <a:rPr lang="es-EC" dirty="0" smtClean="0"/>
            <a:t>Objetivos del Proyecto</a:t>
          </a:r>
          <a:endParaRPr lang="es-ES" dirty="0"/>
        </a:p>
      </dgm:t>
    </dgm:pt>
    <dgm:pt modelId="{D56279EE-22BA-4A1E-883E-3F2960C93F22}" type="parTrans" cxnId="{E387666D-FF56-42B7-982F-DCBCFBA1C186}">
      <dgm:prSet/>
      <dgm:spPr/>
      <dgm:t>
        <a:bodyPr/>
        <a:lstStyle/>
        <a:p>
          <a:endParaRPr lang="es-ES"/>
        </a:p>
      </dgm:t>
    </dgm:pt>
    <dgm:pt modelId="{FC4E1ECC-1BB1-4346-8CA3-4C7F891CCCE8}" type="sibTrans" cxnId="{E387666D-FF56-42B7-982F-DCBCFBA1C186}">
      <dgm:prSet/>
      <dgm:spPr/>
      <dgm:t>
        <a:bodyPr/>
        <a:lstStyle/>
        <a:p>
          <a:endParaRPr lang="es-ES"/>
        </a:p>
      </dgm:t>
    </dgm:pt>
    <dgm:pt modelId="{69BC16C1-5494-49A5-9441-F62814BB5B09}">
      <dgm:prSet phldrT="[Texto]"/>
      <dgm:spPr/>
      <dgm:t>
        <a:bodyPr/>
        <a:lstStyle/>
        <a:p>
          <a:r>
            <a:rPr lang="es-ES" dirty="0" smtClean="0"/>
            <a:t>Simulación del convertidor.</a:t>
          </a:r>
          <a:endParaRPr lang="es-ES" dirty="0"/>
        </a:p>
      </dgm:t>
    </dgm:pt>
    <dgm:pt modelId="{D825DCAB-A509-49D6-8923-3087A13AB786}" type="parTrans" cxnId="{DA83BA6D-866F-4D51-9FE0-3C74B8D7FE4E}">
      <dgm:prSet/>
      <dgm:spPr/>
      <dgm:t>
        <a:bodyPr/>
        <a:lstStyle/>
        <a:p>
          <a:endParaRPr lang="es-ES"/>
        </a:p>
      </dgm:t>
    </dgm:pt>
    <dgm:pt modelId="{DBBE425B-2263-4CB7-AE06-C5D5D4F138A1}" type="sibTrans" cxnId="{DA83BA6D-866F-4D51-9FE0-3C74B8D7FE4E}">
      <dgm:prSet/>
      <dgm:spPr/>
      <dgm:t>
        <a:bodyPr/>
        <a:lstStyle/>
        <a:p>
          <a:endParaRPr lang="es-ES"/>
        </a:p>
      </dgm:t>
    </dgm:pt>
    <dgm:pt modelId="{BC180200-4B1A-4DC0-9CFB-DBF2CE9ED877}">
      <dgm:prSet phldrT="[Texto]"/>
      <dgm:spPr/>
      <dgm:t>
        <a:bodyPr/>
        <a:lstStyle/>
        <a:p>
          <a:r>
            <a:rPr lang="es-EC" dirty="0"/>
            <a:t> </a:t>
          </a:r>
          <a:r>
            <a:rPr lang="es-EC" dirty="0" smtClean="0"/>
            <a:t>Función de transferencia del convertidor.</a:t>
          </a:r>
          <a:endParaRPr lang="es-ES" dirty="0"/>
        </a:p>
      </dgm:t>
    </dgm:pt>
    <dgm:pt modelId="{099183AA-8353-4F31-99B9-EC3AD1068FE8}" type="parTrans" cxnId="{64E2911E-E7EE-4489-95A8-32653044D3CA}">
      <dgm:prSet/>
      <dgm:spPr/>
      <dgm:t>
        <a:bodyPr/>
        <a:lstStyle/>
        <a:p>
          <a:endParaRPr lang="es-ES"/>
        </a:p>
      </dgm:t>
    </dgm:pt>
    <dgm:pt modelId="{8210F463-359C-4C94-9C52-D15E5EB293A9}" type="sibTrans" cxnId="{64E2911E-E7EE-4489-95A8-32653044D3CA}">
      <dgm:prSet/>
      <dgm:spPr/>
      <dgm:t>
        <a:bodyPr/>
        <a:lstStyle/>
        <a:p>
          <a:endParaRPr lang="es-ES"/>
        </a:p>
      </dgm:t>
    </dgm:pt>
    <dgm:pt modelId="{C096E769-8C44-46D2-B936-A096DA973C54}">
      <dgm:prSet phldrT="[Texto]"/>
      <dgm:spPr/>
      <dgm:t>
        <a:bodyPr/>
        <a:lstStyle/>
        <a:p>
          <a:r>
            <a:rPr lang="es-ES" dirty="0" smtClean="0"/>
            <a:t>Simulación del sistema con el controlador DMC</a:t>
          </a:r>
          <a:endParaRPr lang="es-ES" dirty="0"/>
        </a:p>
      </dgm:t>
    </dgm:pt>
    <dgm:pt modelId="{1B4CD976-7026-4869-999E-689DD5FF41D5}" type="parTrans" cxnId="{170E1CE5-50AF-4AAC-9A68-734F9F888D72}">
      <dgm:prSet/>
      <dgm:spPr/>
      <dgm:t>
        <a:bodyPr/>
        <a:lstStyle/>
        <a:p>
          <a:endParaRPr lang="es-ES"/>
        </a:p>
      </dgm:t>
    </dgm:pt>
    <dgm:pt modelId="{B816A0A6-64FD-4C5B-81CF-5D2A45284318}" type="sibTrans" cxnId="{170E1CE5-50AF-4AAC-9A68-734F9F888D72}">
      <dgm:prSet/>
      <dgm:spPr/>
      <dgm:t>
        <a:bodyPr/>
        <a:lstStyle/>
        <a:p>
          <a:endParaRPr lang="es-ES"/>
        </a:p>
      </dgm:t>
    </dgm:pt>
    <dgm:pt modelId="{1849B904-D64D-4A23-99B5-87DA213E3D42}">
      <dgm:prSet phldrT="[Texto]"/>
      <dgm:spPr/>
      <dgm:t>
        <a:bodyPr/>
        <a:lstStyle/>
        <a:p>
          <a:r>
            <a:rPr lang="es-EC" dirty="0" smtClean="0"/>
            <a:t>Pruebas y resultados simulados</a:t>
          </a:r>
          <a:endParaRPr lang="es-ES" dirty="0"/>
        </a:p>
      </dgm:t>
    </dgm:pt>
    <dgm:pt modelId="{AE4D30EF-0ED4-474D-826D-5A518C6F0373}" type="parTrans" cxnId="{E4A5D049-B6FC-402E-B033-0DAFCB38D1C6}">
      <dgm:prSet/>
      <dgm:spPr/>
      <dgm:t>
        <a:bodyPr/>
        <a:lstStyle/>
        <a:p>
          <a:endParaRPr lang="es-ES"/>
        </a:p>
      </dgm:t>
    </dgm:pt>
    <dgm:pt modelId="{72268FA5-1EA0-43F9-B4A5-AE1454CED284}" type="sibTrans" cxnId="{E4A5D049-B6FC-402E-B033-0DAFCB38D1C6}">
      <dgm:prSet/>
      <dgm:spPr/>
      <dgm:t>
        <a:bodyPr/>
        <a:lstStyle/>
        <a:p>
          <a:endParaRPr lang="es-ES"/>
        </a:p>
      </dgm:t>
    </dgm:pt>
    <dgm:pt modelId="{90792F6E-2D93-4FCC-83BC-0BE214289734}">
      <dgm:prSet phldrT="[Texto]"/>
      <dgm:spPr/>
      <dgm:t>
        <a:bodyPr/>
        <a:lstStyle/>
        <a:p>
          <a:r>
            <a:rPr lang="es-EC" dirty="0"/>
            <a:t> </a:t>
          </a:r>
          <a:r>
            <a:rPr lang="es-EC" dirty="0" smtClean="0"/>
            <a:t>Pruebas y resultados experimentales.</a:t>
          </a:r>
          <a:endParaRPr lang="es-ES" dirty="0"/>
        </a:p>
      </dgm:t>
    </dgm:pt>
    <dgm:pt modelId="{33069EFE-B73A-4921-ACC9-F42CF741BD33}" type="parTrans" cxnId="{407EDCD4-28F8-4DA2-8C18-F3CB4BF42FE5}">
      <dgm:prSet/>
      <dgm:spPr/>
      <dgm:t>
        <a:bodyPr/>
        <a:lstStyle/>
        <a:p>
          <a:endParaRPr lang="es-ES"/>
        </a:p>
      </dgm:t>
    </dgm:pt>
    <dgm:pt modelId="{5EDCA362-DC77-4B93-A006-2F304171863C}" type="sibTrans" cxnId="{407EDCD4-28F8-4DA2-8C18-F3CB4BF42FE5}">
      <dgm:prSet/>
      <dgm:spPr/>
      <dgm:t>
        <a:bodyPr/>
        <a:lstStyle/>
        <a:p>
          <a:endParaRPr lang="es-ES"/>
        </a:p>
      </dgm:t>
    </dgm:pt>
    <dgm:pt modelId="{6C9ACF3F-7F6D-47F7-B223-3B5FA86B8918}">
      <dgm:prSet phldrT="[Texto]"/>
      <dgm:spPr/>
      <dgm:t>
        <a:bodyPr/>
        <a:lstStyle/>
        <a:p>
          <a:r>
            <a:rPr lang="es-ES" dirty="0"/>
            <a:t>Conclusiones y recomendaciones</a:t>
          </a:r>
        </a:p>
      </dgm:t>
    </dgm:pt>
    <dgm:pt modelId="{908C9EC3-89CF-43F7-ACB3-46A45960CF00}" type="parTrans" cxnId="{F13EABB1-952C-4C21-B5B7-93003515393A}">
      <dgm:prSet/>
      <dgm:spPr/>
      <dgm:t>
        <a:bodyPr/>
        <a:lstStyle/>
        <a:p>
          <a:endParaRPr lang="es-ES"/>
        </a:p>
      </dgm:t>
    </dgm:pt>
    <dgm:pt modelId="{EF08B548-B075-402B-AF58-5CF88C3CFC77}" type="sibTrans" cxnId="{F13EABB1-952C-4C21-B5B7-93003515393A}">
      <dgm:prSet/>
      <dgm:spPr/>
      <dgm:t>
        <a:bodyPr/>
        <a:lstStyle/>
        <a:p>
          <a:endParaRPr lang="es-ES"/>
        </a:p>
      </dgm:t>
    </dgm:pt>
    <dgm:pt modelId="{B9129CEC-A151-43D1-B35A-FC0F6EFABE51}">
      <dgm:prSet phldrT="[Texto]"/>
      <dgm:spPr/>
      <dgm:t>
        <a:bodyPr/>
        <a:lstStyle/>
        <a:p>
          <a:r>
            <a:rPr lang="es-ES" dirty="0" smtClean="0"/>
            <a:t>Fundamento teórico</a:t>
          </a:r>
          <a:endParaRPr lang="es-ES" dirty="0"/>
        </a:p>
      </dgm:t>
    </dgm:pt>
    <dgm:pt modelId="{2C1DC9DF-1E97-4C7A-BC62-64F42D23979A}" type="parTrans" cxnId="{429F8A96-FA2E-4089-A6AA-0B2979CC9B0A}">
      <dgm:prSet/>
      <dgm:spPr/>
      <dgm:t>
        <a:bodyPr/>
        <a:lstStyle/>
        <a:p>
          <a:endParaRPr lang="es-EC"/>
        </a:p>
      </dgm:t>
    </dgm:pt>
    <dgm:pt modelId="{CAC9F7A1-C7C0-4D64-957A-0C3D4E092DDE}" type="sibTrans" cxnId="{429F8A96-FA2E-4089-A6AA-0B2979CC9B0A}">
      <dgm:prSet/>
      <dgm:spPr/>
      <dgm:t>
        <a:bodyPr/>
        <a:lstStyle/>
        <a:p>
          <a:endParaRPr lang="es-EC"/>
        </a:p>
      </dgm:t>
    </dgm:pt>
    <dgm:pt modelId="{6FA312B6-C0AB-4616-A352-FE42F3452759}">
      <dgm:prSet phldrT="[Texto]"/>
      <dgm:spPr/>
      <dgm:t>
        <a:bodyPr/>
        <a:lstStyle/>
        <a:p>
          <a:r>
            <a:rPr lang="es-ES" dirty="0" smtClean="0"/>
            <a:t>Diseño del controlador DMC</a:t>
          </a:r>
          <a:endParaRPr lang="es-ES" dirty="0"/>
        </a:p>
      </dgm:t>
    </dgm:pt>
    <dgm:pt modelId="{5BF9D051-3E40-4550-A964-A97448EBA917}" type="parTrans" cxnId="{31065BA3-6E18-4F6E-9914-A88761F84E15}">
      <dgm:prSet/>
      <dgm:spPr/>
      <dgm:t>
        <a:bodyPr/>
        <a:lstStyle/>
        <a:p>
          <a:endParaRPr lang="es-EC"/>
        </a:p>
      </dgm:t>
    </dgm:pt>
    <dgm:pt modelId="{07E8CF4B-68FA-4184-8C1D-48B89DD83724}" type="sibTrans" cxnId="{31065BA3-6E18-4F6E-9914-A88761F84E15}">
      <dgm:prSet/>
      <dgm:spPr/>
      <dgm:t>
        <a:bodyPr/>
        <a:lstStyle/>
        <a:p>
          <a:endParaRPr lang="es-EC"/>
        </a:p>
      </dgm:t>
    </dgm:pt>
    <dgm:pt modelId="{C0845EC2-729E-45AF-8C2E-5A35AAFE8C3F}">
      <dgm:prSet phldrT="[Texto]"/>
      <dgm:spPr/>
      <dgm:t>
        <a:bodyPr/>
        <a:lstStyle/>
        <a:p>
          <a:r>
            <a:rPr lang="es-ES" dirty="0" smtClean="0"/>
            <a:t>Sistema de control en cascada</a:t>
          </a:r>
          <a:endParaRPr lang="es-ES" dirty="0"/>
        </a:p>
      </dgm:t>
    </dgm:pt>
    <dgm:pt modelId="{3E5264E0-A5E4-4DA3-BA5C-694423524DBE}" type="parTrans" cxnId="{7559D0A6-3CA6-4981-803A-7B697E0B30FE}">
      <dgm:prSet/>
      <dgm:spPr/>
      <dgm:t>
        <a:bodyPr/>
        <a:lstStyle/>
        <a:p>
          <a:endParaRPr lang="es-EC"/>
        </a:p>
      </dgm:t>
    </dgm:pt>
    <dgm:pt modelId="{B9453FCA-D534-4C9F-9EC1-E187C5781560}" type="sibTrans" cxnId="{7559D0A6-3CA6-4981-803A-7B697E0B30FE}">
      <dgm:prSet/>
      <dgm:spPr/>
      <dgm:t>
        <a:bodyPr/>
        <a:lstStyle/>
        <a:p>
          <a:endParaRPr lang="es-EC"/>
        </a:p>
      </dgm:t>
    </dgm:pt>
    <dgm:pt modelId="{47C4A7F9-14B1-4DB6-A339-E53CB22C2245}">
      <dgm:prSet phldrT="[Texto]"/>
      <dgm:spPr/>
      <dgm:t>
        <a:bodyPr/>
        <a:lstStyle/>
        <a:p>
          <a:r>
            <a:rPr lang="es-ES" dirty="0" smtClean="0"/>
            <a:t>Simulación del sistema de control en cascada</a:t>
          </a:r>
          <a:endParaRPr lang="es-ES" dirty="0"/>
        </a:p>
      </dgm:t>
    </dgm:pt>
    <dgm:pt modelId="{BCA1FE61-24B5-433A-8F87-9164F6735991}" type="parTrans" cxnId="{48DF604E-F11E-49A7-B924-B2F743494823}">
      <dgm:prSet/>
      <dgm:spPr/>
      <dgm:t>
        <a:bodyPr/>
        <a:lstStyle/>
        <a:p>
          <a:endParaRPr lang="es-EC"/>
        </a:p>
      </dgm:t>
    </dgm:pt>
    <dgm:pt modelId="{505221BA-4671-4AC4-9689-EC1C943A34D5}" type="sibTrans" cxnId="{48DF604E-F11E-49A7-B924-B2F743494823}">
      <dgm:prSet/>
      <dgm:spPr/>
      <dgm:t>
        <a:bodyPr/>
        <a:lstStyle/>
        <a:p>
          <a:endParaRPr lang="es-EC"/>
        </a:p>
      </dgm:t>
    </dgm:pt>
    <dgm:pt modelId="{4844890C-1262-4978-88EE-1C44DE2E2C6B}">
      <dgm:prSet phldrT="[Texto]"/>
      <dgm:spPr/>
      <dgm:t>
        <a:bodyPr/>
        <a:lstStyle/>
        <a:p>
          <a:r>
            <a:rPr lang="es-ES" dirty="0" smtClean="0"/>
            <a:t>Elementos del cargador de baterías</a:t>
          </a:r>
          <a:endParaRPr lang="es-ES" dirty="0"/>
        </a:p>
      </dgm:t>
    </dgm:pt>
    <dgm:pt modelId="{6FEFDF24-089A-4590-88C7-58978882CE87}" type="parTrans" cxnId="{AFD92AD8-0DBB-454F-A1A6-F75FE556DD49}">
      <dgm:prSet/>
      <dgm:spPr/>
    </dgm:pt>
    <dgm:pt modelId="{070A828A-E061-437E-847F-8EFC8A1B7E3A}" type="sibTrans" cxnId="{AFD92AD8-0DBB-454F-A1A6-F75FE556DD49}">
      <dgm:prSet/>
      <dgm:spPr/>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4">
        <dgm:presLayoutVars>
          <dgm:chMax val="0"/>
          <dgm:bulletEnabled val="1"/>
        </dgm:presLayoutVars>
      </dgm:prSet>
      <dgm:spPr/>
      <dgm:t>
        <a:bodyPr/>
        <a:lstStyle/>
        <a:p>
          <a:endParaRPr lang="es-EC"/>
        </a:p>
      </dgm:t>
    </dgm:pt>
    <dgm:pt modelId="{01201C11-1814-4DAA-8DC3-9D5C6276D3EE}" type="pres">
      <dgm:prSet presAssocID="{FEB73FE2-2C7D-4D2E-B50C-09D20DBC1D19}" presName="childText" presStyleLbl="revTx" presStyleIdx="0" presStyleCnt="3">
        <dgm:presLayoutVars>
          <dgm:bulletEnabled val="1"/>
        </dgm:presLayoutVars>
      </dgm:prSet>
      <dgm:spPr/>
      <dgm:t>
        <a:bodyPr/>
        <a:lstStyle/>
        <a:p>
          <a:endParaRPr lang="es-EC"/>
        </a:p>
      </dgm:t>
    </dgm:pt>
    <dgm:pt modelId="{D98D5023-E80A-47C0-92B4-6ED093E30EFC}" type="pres">
      <dgm:prSet presAssocID="{479939E9-39D8-419B-99D2-BB738AF39A9F}" presName="parentText" presStyleLbl="node1" presStyleIdx="1" presStyleCnt="4">
        <dgm:presLayoutVars>
          <dgm:chMax val="0"/>
          <dgm:bulletEnabled val="1"/>
        </dgm:presLayoutVars>
      </dgm:prSet>
      <dgm:spPr/>
      <dgm:t>
        <a:bodyPr/>
        <a:lstStyle/>
        <a:p>
          <a:endParaRPr lang="es-EC"/>
        </a:p>
      </dgm:t>
    </dgm:pt>
    <dgm:pt modelId="{3EAE9E86-26E4-4424-8F6E-A1985EAB8346}" type="pres">
      <dgm:prSet presAssocID="{479939E9-39D8-419B-99D2-BB738AF39A9F}" presName="childText" presStyleLbl="revTx" presStyleIdx="1" presStyleCnt="3">
        <dgm:presLayoutVars>
          <dgm:bulletEnabled val="1"/>
        </dgm:presLayoutVars>
      </dgm:prSet>
      <dgm:spPr/>
      <dgm:t>
        <a:bodyPr/>
        <a:lstStyle/>
        <a:p>
          <a:endParaRPr lang="es-EC"/>
        </a:p>
      </dgm:t>
    </dgm:pt>
    <dgm:pt modelId="{4D97C937-39F3-425E-ACCD-A0E8B29BF903}" type="pres">
      <dgm:prSet presAssocID="{892DF42E-9568-4E56-9B43-71D24AB034EF}" presName="parentText" presStyleLbl="node1" presStyleIdx="2" presStyleCnt="4">
        <dgm:presLayoutVars>
          <dgm:chMax val="0"/>
          <dgm:bulletEnabled val="1"/>
        </dgm:presLayoutVars>
      </dgm:prSet>
      <dgm:spPr/>
      <dgm:t>
        <a:bodyPr/>
        <a:lstStyle/>
        <a:p>
          <a:endParaRPr lang="es-EC"/>
        </a:p>
      </dgm:t>
    </dgm:pt>
    <dgm:pt modelId="{E1FBCAB3-1672-4C6D-9F33-7EA8857C7499}" type="pres">
      <dgm:prSet presAssocID="{892DF42E-9568-4E56-9B43-71D24AB034EF}" presName="childText" presStyleLbl="revTx" presStyleIdx="2" presStyleCnt="3">
        <dgm:presLayoutVars>
          <dgm:bulletEnabled val="1"/>
        </dgm:presLayoutVars>
      </dgm:prSet>
      <dgm:spPr/>
      <dgm:t>
        <a:bodyPr/>
        <a:lstStyle/>
        <a:p>
          <a:endParaRPr lang="es-EC"/>
        </a:p>
      </dgm:t>
    </dgm:pt>
    <dgm:pt modelId="{DC9DD15B-4C00-47DE-948C-33E0BAB6EE1D}" type="pres">
      <dgm:prSet presAssocID="{6C9ACF3F-7F6D-47F7-B223-3B5FA86B8918}" presName="parentText" presStyleLbl="node1" presStyleIdx="3" presStyleCnt="4">
        <dgm:presLayoutVars>
          <dgm:chMax val="0"/>
          <dgm:bulletEnabled val="1"/>
        </dgm:presLayoutVars>
      </dgm:prSet>
      <dgm:spPr/>
      <dgm:t>
        <a:bodyPr/>
        <a:lstStyle/>
        <a:p>
          <a:endParaRPr lang="es-EC"/>
        </a:p>
      </dgm:t>
    </dgm:pt>
  </dgm:ptLst>
  <dgm:cxnLst>
    <dgm:cxn modelId="{D3B8DDDA-0D64-4150-AB5F-E4E925E7195C}" type="presOf" srcId="{6130DA7C-6F0C-40F3-A56A-3ADA834E765A}" destId="{01201C11-1814-4DAA-8DC3-9D5C6276D3EE}" srcOrd="0" destOrd="0" presId="urn:microsoft.com/office/officeart/2005/8/layout/vList2"/>
    <dgm:cxn modelId="{D9D4EA97-38B3-4100-AE5E-1D9D5488FC05}" type="presOf" srcId="{8B6FB25A-4DFE-49C2-8101-568F4B3EB992}" destId="{27FAD484-7101-4B6C-976D-9C4BE2AFCB07}" srcOrd="0" destOrd="0" presId="urn:microsoft.com/office/officeart/2005/8/layout/vList2"/>
    <dgm:cxn modelId="{21F9698F-F2A4-407E-ACBC-89D46EC97F21}" srcId="{8B6FB25A-4DFE-49C2-8101-568F4B3EB992}" destId="{479939E9-39D8-419B-99D2-BB738AF39A9F}" srcOrd="1" destOrd="0" parTransId="{43343BB5-7E2F-4B1E-B058-A559D2F6A071}" sibTransId="{6BF3D780-28CA-4A6F-AC03-1C1C79B0492C}"/>
    <dgm:cxn modelId="{DCCD0913-36B9-41AC-84F8-F05137279969}" type="presOf" srcId="{FEB73FE2-2C7D-4D2E-B50C-09D20DBC1D19}" destId="{FE465687-0209-4B7D-B836-86FEC002F06F}" srcOrd="0" destOrd="0" presId="urn:microsoft.com/office/officeart/2005/8/layout/vList2"/>
    <dgm:cxn modelId="{0D501BC7-BFC2-43E2-94A0-1BFAB754F392}" type="presOf" srcId="{F2F6E57C-FE3A-4FEF-971E-FF7DA9E5E2A8}" destId="{3EAE9E86-26E4-4424-8F6E-A1985EAB8346}" srcOrd="0" destOrd="0" presId="urn:microsoft.com/office/officeart/2005/8/layout/vList2"/>
    <dgm:cxn modelId="{D9DFA40D-3B23-40F9-B85F-F9B3D0B7D121}" type="presOf" srcId="{90792F6E-2D93-4FCC-83BC-0BE214289734}" destId="{E1FBCAB3-1672-4C6D-9F33-7EA8857C7499}" srcOrd="0" destOrd="1" presId="urn:microsoft.com/office/officeart/2005/8/layout/vList2"/>
    <dgm:cxn modelId="{5572C0BE-E565-4333-90E8-BE51C246D3B1}" type="presOf" srcId="{FB7888EE-3D05-46FA-9FE2-2773C1B0BD0B}" destId="{01201C11-1814-4DAA-8DC3-9D5C6276D3EE}" srcOrd="0" destOrd="2" presId="urn:microsoft.com/office/officeart/2005/8/layout/vList2"/>
    <dgm:cxn modelId="{E4A5D049-B6FC-402E-B033-0DAFCB38D1C6}" srcId="{892DF42E-9568-4E56-9B43-71D24AB034EF}" destId="{1849B904-D64D-4A23-99B5-87DA213E3D42}" srcOrd="0" destOrd="0" parTransId="{AE4D30EF-0ED4-474D-826D-5A518C6F0373}" sibTransId="{72268FA5-1EA0-43F9-B4A5-AE1454CED284}"/>
    <dgm:cxn modelId="{DE4D99D7-9318-4435-ACB2-86E2F616FA49}" type="presOf" srcId="{C096E769-8C44-46D2-B936-A096DA973C54}" destId="{3EAE9E86-26E4-4424-8F6E-A1985EAB8346}" srcOrd="0" destOrd="4" presId="urn:microsoft.com/office/officeart/2005/8/layout/vList2"/>
    <dgm:cxn modelId="{429F8A96-FA2E-4089-A6AA-0B2979CC9B0A}" srcId="{FEB73FE2-2C7D-4D2E-B50C-09D20DBC1D19}" destId="{B9129CEC-A151-43D1-B35A-FC0F6EFABE51}" srcOrd="4" destOrd="0" parTransId="{2C1DC9DF-1E97-4C7A-BC62-64F42D23979A}" sibTransId="{CAC9F7A1-C7C0-4D64-957A-0C3D4E092DDE}"/>
    <dgm:cxn modelId="{A2A10E35-02F7-4E24-A27F-81F2B5F6EB10}" type="presOf" srcId="{4844890C-1262-4978-88EE-1C44DE2E2C6B}" destId="{3EAE9E86-26E4-4424-8F6E-A1985EAB8346}" srcOrd="0" destOrd="7" presId="urn:microsoft.com/office/officeart/2005/8/layout/vList2"/>
    <dgm:cxn modelId="{A9191B88-5CA1-428E-8F76-58FF50BF8604}" type="presOf" srcId="{69BC16C1-5494-49A5-9441-F62814BB5B09}" destId="{3EAE9E86-26E4-4424-8F6E-A1985EAB8346}" srcOrd="0" destOrd="1" presId="urn:microsoft.com/office/officeart/2005/8/layout/vList2"/>
    <dgm:cxn modelId="{53DB6D5E-2454-4E52-A8C6-3079634533E3}" type="presOf" srcId="{1849B904-D64D-4A23-99B5-87DA213E3D42}" destId="{E1FBCAB3-1672-4C6D-9F33-7EA8857C7499}" srcOrd="0" destOrd="0" presId="urn:microsoft.com/office/officeart/2005/8/layout/vList2"/>
    <dgm:cxn modelId="{E387666D-FF56-42B7-982F-DCBCFBA1C186}" srcId="{FEB73FE2-2C7D-4D2E-B50C-09D20DBC1D19}" destId="{FDDDFBF5-0840-471E-ADE5-C3DE17DDF174}" srcOrd="3" destOrd="0" parTransId="{D56279EE-22BA-4A1E-883E-3F2960C93F22}" sibTransId="{FC4E1ECC-1BB1-4346-8CA3-4C7F891CCCE8}"/>
    <dgm:cxn modelId="{64E2911E-E7EE-4489-95A8-32653044D3CA}" srcId="{479939E9-39D8-419B-99D2-BB738AF39A9F}" destId="{BC180200-4B1A-4DC0-9CFB-DBF2CE9ED877}" srcOrd="2" destOrd="0" parTransId="{099183AA-8353-4F31-99B9-EC3AD1068FE8}" sibTransId="{8210F463-359C-4C94-9C52-D15E5EB293A9}"/>
    <dgm:cxn modelId="{48DF604E-F11E-49A7-B924-B2F743494823}" srcId="{479939E9-39D8-419B-99D2-BB738AF39A9F}" destId="{47C4A7F9-14B1-4DB6-A339-E53CB22C2245}" srcOrd="6" destOrd="0" parTransId="{BCA1FE61-24B5-433A-8F87-9164F6735991}" sibTransId="{505221BA-4671-4AC4-9689-EC1C943A34D5}"/>
    <dgm:cxn modelId="{90ED2901-A427-442A-ABDB-FB647068C1B5}" srcId="{8B6FB25A-4DFE-49C2-8101-568F4B3EB992}" destId="{892DF42E-9568-4E56-9B43-71D24AB034EF}" srcOrd="2" destOrd="0" parTransId="{0A510B80-C67F-4D0A-9052-2A7650028F09}" sibTransId="{12C98A6C-0765-432E-A518-EA538050BEC7}"/>
    <dgm:cxn modelId="{CE751B43-7C4E-4122-A7B7-215D1438EA0B}" type="presOf" srcId="{C0845EC2-729E-45AF-8C2E-5A35AAFE8C3F}" destId="{3EAE9E86-26E4-4424-8F6E-A1985EAB8346}" srcOrd="0" destOrd="5" presId="urn:microsoft.com/office/officeart/2005/8/layout/vList2"/>
    <dgm:cxn modelId="{F13EABB1-952C-4C21-B5B7-93003515393A}" srcId="{8B6FB25A-4DFE-49C2-8101-568F4B3EB992}" destId="{6C9ACF3F-7F6D-47F7-B223-3B5FA86B8918}" srcOrd="3" destOrd="0" parTransId="{908C9EC3-89CF-43F7-ACB3-46A45960CF00}" sibTransId="{EF08B548-B075-402B-AF58-5CF88C3CFC77}"/>
    <dgm:cxn modelId="{170E1CE5-50AF-4AAC-9A68-734F9F888D72}" srcId="{479939E9-39D8-419B-99D2-BB738AF39A9F}" destId="{C096E769-8C44-46D2-B936-A096DA973C54}" srcOrd="4" destOrd="0" parTransId="{1B4CD976-7026-4869-999E-689DD5FF41D5}" sibTransId="{B816A0A6-64FD-4C5B-81CF-5D2A45284318}"/>
    <dgm:cxn modelId="{F647E4B6-C736-4AC7-9CC6-8DCFBC7D5C9D}" type="presOf" srcId="{47C4A7F9-14B1-4DB6-A339-E53CB22C2245}" destId="{3EAE9E86-26E4-4424-8F6E-A1985EAB8346}" srcOrd="0" destOrd="6" presId="urn:microsoft.com/office/officeart/2005/8/layout/vList2"/>
    <dgm:cxn modelId="{AFD92AD8-0DBB-454F-A1A6-F75FE556DD49}" srcId="{479939E9-39D8-419B-99D2-BB738AF39A9F}" destId="{4844890C-1262-4978-88EE-1C44DE2E2C6B}" srcOrd="7" destOrd="0" parTransId="{6FEFDF24-089A-4590-88C7-58978882CE87}" sibTransId="{070A828A-E061-437E-847F-8EFC8A1B7E3A}"/>
    <dgm:cxn modelId="{29791D67-4BD1-465B-BC99-A661BA2D597C}" type="presOf" srcId="{479939E9-39D8-419B-99D2-BB738AF39A9F}" destId="{D98D5023-E80A-47C0-92B4-6ED093E30EFC}" srcOrd="0" destOrd="0" presId="urn:microsoft.com/office/officeart/2005/8/layout/vList2"/>
    <dgm:cxn modelId="{E3B0B1B6-60D4-4D7F-B84A-EF5A7EAA0C38}" type="presOf" srcId="{B9129CEC-A151-43D1-B35A-FC0F6EFABE51}" destId="{01201C11-1814-4DAA-8DC3-9D5C6276D3EE}" srcOrd="0" destOrd="4" presId="urn:microsoft.com/office/officeart/2005/8/layout/vList2"/>
    <dgm:cxn modelId="{5B70DE08-5DEA-4F4B-8FA6-B9608F6FF1A9}" srcId="{FEB73FE2-2C7D-4D2E-B50C-09D20DBC1D19}" destId="{6F16247D-6D36-441E-A960-8FB9C20FD453}" srcOrd="1" destOrd="0" parTransId="{0B034F76-95D8-4D79-839C-352ACF3E00CE}" sibTransId="{9563138C-C02E-4DF8-9940-71D4E49B5A4B}"/>
    <dgm:cxn modelId="{3F6BE2C5-CC4D-488A-BC8E-CF8FB8CF303C}" type="presOf" srcId="{6C9ACF3F-7F6D-47F7-B223-3B5FA86B8918}" destId="{DC9DD15B-4C00-47DE-948C-33E0BAB6EE1D}" srcOrd="0" destOrd="0" presId="urn:microsoft.com/office/officeart/2005/8/layout/vList2"/>
    <dgm:cxn modelId="{7559D0A6-3CA6-4981-803A-7B697E0B30FE}" srcId="{479939E9-39D8-419B-99D2-BB738AF39A9F}" destId="{C0845EC2-729E-45AF-8C2E-5A35AAFE8C3F}" srcOrd="5" destOrd="0" parTransId="{3E5264E0-A5E4-4DA3-BA5C-694423524DBE}" sibTransId="{B9453FCA-D534-4C9F-9EC1-E187C5781560}"/>
    <dgm:cxn modelId="{EA49CB69-EA21-47F5-91E5-4238F681AEF6}" srcId="{479939E9-39D8-419B-99D2-BB738AF39A9F}" destId="{F2F6E57C-FE3A-4FEF-971E-FF7DA9E5E2A8}" srcOrd="0" destOrd="0" parTransId="{DFBC1085-DF34-41F6-83CD-F0E8D832B61A}" sibTransId="{F2E5E021-E02F-4FD7-A22D-274FA245CC7C}"/>
    <dgm:cxn modelId="{31065BA3-6E18-4F6E-9914-A88761F84E15}" srcId="{479939E9-39D8-419B-99D2-BB738AF39A9F}" destId="{6FA312B6-C0AB-4616-A352-FE42F3452759}" srcOrd="3" destOrd="0" parTransId="{5BF9D051-3E40-4550-A964-A97448EBA917}" sibTransId="{07E8CF4B-68FA-4184-8C1D-48B89DD83724}"/>
    <dgm:cxn modelId="{A7B4CDB4-B973-4C25-ABF5-2278FF7BE5FC}" srcId="{FEB73FE2-2C7D-4D2E-B50C-09D20DBC1D19}" destId="{FB7888EE-3D05-46FA-9FE2-2773C1B0BD0B}" srcOrd="2" destOrd="0" parTransId="{6D7EBF16-533A-473A-A26E-94E357C126CC}" sibTransId="{C78886C6-5F11-4D56-85B2-4B21230BC9EF}"/>
    <dgm:cxn modelId="{736E2A32-8A19-407A-957C-CAA51B4FE709}" type="presOf" srcId="{FDDDFBF5-0840-471E-ADE5-C3DE17DDF174}" destId="{01201C11-1814-4DAA-8DC3-9D5C6276D3EE}" srcOrd="0" destOrd="3" presId="urn:microsoft.com/office/officeart/2005/8/layout/vList2"/>
    <dgm:cxn modelId="{99B4E3C0-14D9-4234-95CA-60BEA045BBEE}" srcId="{FEB73FE2-2C7D-4D2E-B50C-09D20DBC1D19}" destId="{6130DA7C-6F0C-40F3-A56A-3ADA834E765A}" srcOrd="0" destOrd="0" parTransId="{2E4471D7-AE0E-4263-BE23-3612A99F371A}" sibTransId="{2EF13742-1C93-4FD2-9602-B6A3B55C4036}"/>
    <dgm:cxn modelId="{D8497DB6-9888-4F7B-81E8-3C3DA2F99899}" srcId="{8B6FB25A-4DFE-49C2-8101-568F4B3EB992}" destId="{FEB73FE2-2C7D-4D2E-B50C-09D20DBC1D19}" srcOrd="0" destOrd="0" parTransId="{00F70177-D656-44A6-8B02-B8A206A50F2C}" sibTransId="{1667B7FD-0523-42C9-BD33-64B64B035436}"/>
    <dgm:cxn modelId="{DA83BA6D-866F-4D51-9FE0-3C74B8D7FE4E}" srcId="{479939E9-39D8-419B-99D2-BB738AF39A9F}" destId="{69BC16C1-5494-49A5-9441-F62814BB5B09}" srcOrd="1" destOrd="0" parTransId="{D825DCAB-A509-49D6-8923-3087A13AB786}" sibTransId="{DBBE425B-2263-4CB7-AE06-C5D5D4F138A1}"/>
    <dgm:cxn modelId="{663AC4A6-DED0-4D6B-BB50-2ECA253872DC}" type="presOf" srcId="{6F16247D-6D36-441E-A960-8FB9C20FD453}" destId="{01201C11-1814-4DAA-8DC3-9D5C6276D3EE}" srcOrd="0" destOrd="1" presId="urn:microsoft.com/office/officeart/2005/8/layout/vList2"/>
    <dgm:cxn modelId="{407EDCD4-28F8-4DA2-8C18-F3CB4BF42FE5}" srcId="{892DF42E-9568-4E56-9B43-71D24AB034EF}" destId="{90792F6E-2D93-4FCC-83BC-0BE214289734}" srcOrd="1" destOrd="0" parTransId="{33069EFE-B73A-4921-ACC9-F42CF741BD33}" sibTransId="{5EDCA362-DC77-4B93-A006-2F304171863C}"/>
    <dgm:cxn modelId="{CD07C348-BF66-4135-937E-306AC8A0508A}" type="presOf" srcId="{6FA312B6-C0AB-4616-A352-FE42F3452759}" destId="{3EAE9E86-26E4-4424-8F6E-A1985EAB8346}" srcOrd="0" destOrd="3" presId="urn:microsoft.com/office/officeart/2005/8/layout/vList2"/>
    <dgm:cxn modelId="{77113967-1F8A-4073-BFDB-FA1A5774C957}" type="presOf" srcId="{BC180200-4B1A-4DC0-9CFB-DBF2CE9ED877}" destId="{3EAE9E86-26E4-4424-8F6E-A1985EAB8346}" srcOrd="0" destOrd="2" presId="urn:microsoft.com/office/officeart/2005/8/layout/vList2"/>
    <dgm:cxn modelId="{06C0945C-4089-4133-8A05-298FA5066643}" type="presOf" srcId="{892DF42E-9568-4E56-9B43-71D24AB034EF}" destId="{4D97C937-39F3-425E-ACCD-A0E8B29BF903}" srcOrd="0" destOrd="0" presId="urn:microsoft.com/office/officeart/2005/8/layout/vList2"/>
    <dgm:cxn modelId="{B4C653C3-AD29-4111-9080-6338D9B873C4}" type="presParOf" srcId="{27FAD484-7101-4B6C-976D-9C4BE2AFCB07}" destId="{FE465687-0209-4B7D-B836-86FEC002F06F}" srcOrd="0" destOrd="0" presId="urn:microsoft.com/office/officeart/2005/8/layout/vList2"/>
    <dgm:cxn modelId="{3CD6B335-51AE-43F6-9026-5B096BB58DFB}" type="presParOf" srcId="{27FAD484-7101-4B6C-976D-9C4BE2AFCB07}" destId="{01201C11-1814-4DAA-8DC3-9D5C6276D3EE}" srcOrd="1" destOrd="0" presId="urn:microsoft.com/office/officeart/2005/8/layout/vList2"/>
    <dgm:cxn modelId="{3B7FB1EA-4FEB-4275-B091-17E292B986E3}" type="presParOf" srcId="{27FAD484-7101-4B6C-976D-9C4BE2AFCB07}" destId="{D98D5023-E80A-47C0-92B4-6ED093E30EFC}" srcOrd="2" destOrd="0" presId="urn:microsoft.com/office/officeart/2005/8/layout/vList2"/>
    <dgm:cxn modelId="{E40756FD-6CC8-4309-9358-D412C972511E}" type="presParOf" srcId="{27FAD484-7101-4B6C-976D-9C4BE2AFCB07}" destId="{3EAE9E86-26E4-4424-8F6E-A1985EAB8346}" srcOrd="3" destOrd="0" presId="urn:microsoft.com/office/officeart/2005/8/layout/vList2"/>
    <dgm:cxn modelId="{8409831F-3A0F-46A0-AB87-EEF4A865C078}" type="presParOf" srcId="{27FAD484-7101-4B6C-976D-9C4BE2AFCB07}" destId="{4D97C937-39F3-425E-ACCD-A0E8B29BF903}" srcOrd="4" destOrd="0" presId="urn:microsoft.com/office/officeart/2005/8/layout/vList2"/>
    <dgm:cxn modelId="{DA341EBA-D929-4173-B77A-511AD566BC60}" type="presParOf" srcId="{27FAD484-7101-4B6C-976D-9C4BE2AFCB07}" destId="{E1FBCAB3-1672-4C6D-9F33-7EA8857C7499}" srcOrd="5" destOrd="0" presId="urn:microsoft.com/office/officeart/2005/8/layout/vList2"/>
    <dgm:cxn modelId="{54A16219-A889-4670-AA02-B6DA7069103D}" type="presParOf" srcId="{27FAD484-7101-4B6C-976D-9C4BE2AFCB07}" destId="{DC9DD15B-4C00-47DE-948C-33E0BAB6EE1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FA6F5-E6F6-4051-926A-C76B6352A82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C"/>
        </a:p>
      </dgm:t>
    </dgm:pt>
    <dgm:pt modelId="{FE3B7CF7-DAAC-4414-AF87-39B7DE68843C}">
      <dgm:prSet phldrT="[Texto]"/>
      <dgm:spPr/>
      <dgm:t>
        <a:bodyPr/>
        <a:lstStyle/>
        <a:p>
          <a:r>
            <a:rPr lang="es-EC" dirty="0" smtClean="0"/>
            <a:t>Energía Fotovoltaica</a:t>
          </a:r>
          <a:endParaRPr lang="es-EC" dirty="0"/>
        </a:p>
      </dgm:t>
    </dgm:pt>
    <dgm:pt modelId="{03D6C52D-D579-4F64-A6A4-F0C401503EC5}" type="parTrans" cxnId="{F3C94A4D-D950-44C3-83D4-2243FA570A16}">
      <dgm:prSet/>
      <dgm:spPr/>
      <dgm:t>
        <a:bodyPr/>
        <a:lstStyle/>
        <a:p>
          <a:endParaRPr lang="es-EC"/>
        </a:p>
      </dgm:t>
    </dgm:pt>
    <dgm:pt modelId="{FC9C0371-4D40-4F8C-9B55-3D70668D1658}" type="sibTrans" cxnId="{F3C94A4D-D950-44C3-83D4-2243FA570A16}">
      <dgm:prSet/>
      <dgm:spPr/>
      <dgm:t>
        <a:bodyPr/>
        <a:lstStyle/>
        <a:p>
          <a:endParaRPr lang="es-EC"/>
        </a:p>
      </dgm:t>
    </dgm:pt>
    <dgm:pt modelId="{1957E660-B49D-405C-95C1-7B8BBFC5BFF5}">
      <dgm:prSet phldrT="[Texto]"/>
      <dgm:spPr/>
      <dgm:t>
        <a:bodyPr/>
        <a:lstStyle/>
        <a:p>
          <a:r>
            <a:rPr lang="es-EC" dirty="0" smtClean="0"/>
            <a:t>Electrónica de Potencia</a:t>
          </a:r>
          <a:endParaRPr lang="es-EC" dirty="0"/>
        </a:p>
      </dgm:t>
    </dgm:pt>
    <dgm:pt modelId="{7DD20C0C-C9B4-493A-BC60-AB6DC147875B}" type="parTrans" cxnId="{C9B2E34B-2CD1-4E27-B4F4-DEB27E6EFA81}">
      <dgm:prSet/>
      <dgm:spPr/>
      <dgm:t>
        <a:bodyPr/>
        <a:lstStyle/>
        <a:p>
          <a:endParaRPr lang="es-EC"/>
        </a:p>
      </dgm:t>
    </dgm:pt>
    <dgm:pt modelId="{6E717DD1-3E70-4D22-BDE9-E525C4761142}" type="sibTrans" cxnId="{C9B2E34B-2CD1-4E27-B4F4-DEB27E6EFA81}">
      <dgm:prSet/>
      <dgm:spPr/>
      <dgm:t>
        <a:bodyPr/>
        <a:lstStyle/>
        <a:p>
          <a:endParaRPr lang="es-EC"/>
        </a:p>
      </dgm:t>
    </dgm:pt>
    <dgm:pt modelId="{20960AD5-671D-4364-A2AA-7807A24316CE}">
      <dgm:prSet phldrT="[Texto]"/>
      <dgm:spPr/>
      <dgm:t>
        <a:bodyPr/>
        <a:lstStyle/>
        <a:p>
          <a:r>
            <a:rPr lang="es-EC" dirty="0" smtClean="0"/>
            <a:t>Control Automático</a:t>
          </a:r>
          <a:endParaRPr lang="es-EC" dirty="0"/>
        </a:p>
      </dgm:t>
    </dgm:pt>
    <dgm:pt modelId="{96E6EE08-341E-4D36-98F0-2388000E63DB}" type="parTrans" cxnId="{2B98EE06-9E47-4D0F-BC23-7C38D1E52CB2}">
      <dgm:prSet/>
      <dgm:spPr/>
      <dgm:t>
        <a:bodyPr/>
        <a:lstStyle/>
        <a:p>
          <a:endParaRPr lang="es-EC"/>
        </a:p>
      </dgm:t>
    </dgm:pt>
    <dgm:pt modelId="{3B376118-586D-4C8A-8036-7B68168C016C}" type="sibTrans" cxnId="{2B98EE06-9E47-4D0F-BC23-7C38D1E52CB2}">
      <dgm:prSet/>
      <dgm:spPr/>
      <dgm:t>
        <a:bodyPr/>
        <a:lstStyle/>
        <a:p>
          <a:endParaRPr lang="es-EC"/>
        </a:p>
      </dgm:t>
    </dgm:pt>
    <dgm:pt modelId="{80103020-9B8F-4648-88B3-94A96447C777}" type="pres">
      <dgm:prSet presAssocID="{BBAFA6F5-E6F6-4051-926A-C76B6352A82B}" presName="linear" presStyleCnt="0">
        <dgm:presLayoutVars>
          <dgm:dir/>
          <dgm:animLvl val="lvl"/>
          <dgm:resizeHandles val="exact"/>
        </dgm:presLayoutVars>
      </dgm:prSet>
      <dgm:spPr/>
      <dgm:t>
        <a:bodyPr/>
        <a:lstStyle/>
        <a:p>
          <a:endParaRPr lang="es-ES"/>
        </a:p>
      </dgm:t>
    </dgm:pt>
    <dgm:pt modelId="{40BD7745-69E8-422A-A5B6-6E03532711EC}" type="pres">
      <dgm:prSet presAssocID="{FE3B7CF7-DAAC-4414-AF87-39B7DE68843C}" presName="parentLin" presStyleCnt="0"/>
      <dgm:spPr/>
    </dgm:pt>
    <dgm:pt modelId="{690F0670-41B5-446B-837E-DE35668E8EFE}" type="pres">
      <dgm:prSet presAssocID="{FE3B7CF7-DAAC-4414-AF87-39B7DE68843C}" presName="parentLeftMargin" presStyleLbl="node1" presStyleIdx="0" presStyleCnt="3"/>
      <dgm:spPr/>
      <dgm:t>
        <a:bodyPr/>
        <a:lstStyle/>
        <a:p>
          <a:endParaRPr lang="es-ES"/>
        </a:p>
      </dgm:t>
    </dgm:pt>
    <dgm:pt modelId="{F42620DF-8DCB-44AF-9E46-B69327DB776D}" type="pres">
      <dgm:prSet presAssocID="{FE3B7CF7-DAAC-4414-AF87-39B7DE68843C}" presName="parentText" presStyleLbl="node1" presStyleIdx="0" presStyleCnt="3">
        <dgm:presLayoutVars>
          <dgm:chMax val="0"/>
          <dgm:bulletEnabled val="1"/>
        </dgm:presLayoutVars>
      </dgm:prSet>
      <dgm:spPr/>
      <dgm:t>
        <a:bodyPr/>
        <a:lstStyle/>
        <a:p>
          <a:endParaRPr lang="es-ES"/>
        </a:p>
      </dgm:t>
    </dgm:pt>
    <dgm:pt modelId="{85FA8E7E-0CAD-4DFF-A3C7-DEB56A1C2136}" type="pres">
      <dgm:prSet presAssocID="{FE3B7CF7-DAAC-4414-AF87-39B7DE68843C}" presName="negativeSpace" presStyleCnt="0"/>
      <dgm:spPr/>
    </dgm:pt>
    <dgm:pt modelId="{8ED9033D-F05B-481A-A03A-7E8A83362EAC}" type="pres">
      <dgm:prSet presAssocID="{FE3B7CF7-DAAC-4414-AF87-39B7DE68843C}" presName="childText" presStyleLbl="conFgAcc1" presStyleIdx="0" presStyleCnt="3">
        <dgm:presLayoutVars>
          <dgm:bulletEnabled val="1"/>
        </dgm:presLayoutVars>
      </dgm:prSet>
      <dgm:spPr/>
    </dgm:pt>
    <dgm:pt modelId="{1E6CF27C-6891-415D-AAD2-3592F0DA18A9}" type="pres">
      <dgm:prSet presAssocID="{FC9C0371-4D40-4F8C-9B55-3D70668D1658}" presName="spaceBetweenRectangles" presStyleCnt="0"/>
      <dgm:spPr/>
    </dgm:pt>
    <dgm:pt modelId="{423A5C70-FA7A-4194-9A64-60C5ADBBECE3}" type="pres">
      <dgm:prSet presAssocID="{1957E660-B49D-405C-95C1-7B8BBFC5BFF5}" presName="parentLin" presStyleCnt="0"/>
      <dgm:spPr/>
    </dgm:pt>
    <dgm:pt modelId="{B9C2C1CA-F7A7-4F09-A584-2242D581C905}" type="pres">
      <dgm:prSet presAssocID="{1957E660-B49D-405C-95C1-7B8BBFC5BFF5}" presName="parentLeftMargin" presStyleLbl="node1" presStyleIdx="0" presStyleCnt="3"/>
      <dgm:spPr/>
      <dgm:t>
        <a:bodyPr/>
        <a:lstStyle/>
        <a:p>
          <a:endParaRPr lang="es-ES"/>
        </a:p>
      </dgm:t>
    </dgm:pt>
    <dgm:pt modelId="{12B77D8D-868C-42CE-8B32-D90CC87C76BD}" type="pres">
      <dgm:prSet presAssocID="{1957E660-B49D-405C-95C1-7B8BBFC5BFF5}" presName="parentText" presStyleLbl="node1" presStyleIdx="1" presStyleCnt="3">
        <dgm:presLayoutVars>
          <dgm:chMax val="0"/>
          <dgm:bulletEnabled val="1"/>
        </dgm:presLayoutVars>
      </dgm:prSet>
      <dgm:spPr/>
      <dgm:t>
        <a:bodyPr/>
        <a:lstStyle/>
        <a:p>
          <a:endParaRPr lang="es-EC"/>
        </a:p>
      </dgm:t>
    </dgm:pt>
    <dgm:pt modelId="{4393F157-C4E7-4DC0-B95A-3F9CF373B305}" type="pres">
      <dgm:prSet presAssocID="{1957E660-B49D-405C-95C1-7B8BBFC5BFF5}" presName="negativeSpace" presStyleCnt="0"/>
      <dgm:spPr/>
    </dgm:pt>
    <dgm:pt modelId="{C3B748FE-DE17-45B1-9556-5C51BB6FD88D}" type="pres">
      <dgm:prSet presAssocID="{1957E660-B49D-405C-95C1-7B8BBFC5BFF5}" presName="childText" presStyleLbl="conFgAcc1" presStyleIdx="1" presStyleCnt="3">
        <dgm:presLayoutVars>
          <dgm:bulletEnabled val="1"/>
        </dgm:presLayoutVars>
      </dgm:prSet>
      <dgm:spPr/>
    </dgm:pt>
    <dgm:pt modelId="{55195D8B-780E-4883-AC2C-29AC5D43668F}" type="pres">
      <dgm:prSet presAssocID="{6E717DD1-3E70-4D22-BDE9-E525C4761142}" presName="spaceBetweenRectangles" presStyleCnt="0"/>
      <dgm:spPr/>
    </dgm:pt>
    <dgm:pt modelId="{F6E937AB-D7D8-485B-8C2C-49DFC0D6E7CD}" type="pres">
      <dgm:prSet presAssocID="{20960AD5-671D-4364-A2AA-7807A24316CE}" presName="parentLin" presStyleCnt="0"/>
      <dgm:spPr/>
    </dgm:pt>
    <dgm:pt modelId="{90600C91-B64E-4324-AFC2-B642662E1FDF}" type="pres">
      <dgm:prSet presAssocID="{20960AD5-671D-4364-A2AA-7807A24316CE}" presName="parentLeftMargin" presStyleLbl="node1" presStyleIdx="1" presStyleCnt="3"/>
      <dgm:spPr/>
      <dgm:t>
        <a:bodyPr/>
        <a:lstStyle/>
        <a:p>
          <a:endParaRPr lang="es-ES"/>
        </a:p>
      </dgm:t>
    </dgm:pt>
    <dgm:pt modelId="{FD4D4AFD-9190-4E6E-B9FA-6E3473D9BCA6}" type="pres">
      <dgm:prSet presAssocID="{20960AD5-671D-4364-A2AA-7807A24316CE}" presName="parentText" presStyleLbl="node1" presStyleIdx="2" presStyleCnt="3">
        <dgm:presLayoutVars>
          <dgm:chMax val="0"/>
          <dgm:bulletEnabled val="1"/>
        </dgm:presLayoutVars>
      </dgm:prSet>
      <dgm:spPr/>
      <dgm:t>
        <a:bodyPr/>
        <a:lstStyle/>
        <a:p>
          <a:endParaRPr lang="es-EC"/>
        </a:p>
      </dgm:t>
    </dgm:pt>
    <dgm:pt modelId="{645A7AF8-4745-41F0-828F-75E272030973}" type="pres">
      <dgm:prSet presAssocID="{20960AD5-671D-4364-A2AA-7807A24316CE}" presName="negativeSpace" presStyleCnt="0"/>
      <dgm:spPr/>
    </dgm:pt>
    <dgm:pt modelId="{C24D8E2F-1A61-478A-8DF1-6A42B51B82A4}" type="pres">
      <dgm:prSet presAssocID="{20960AD5-671D-4364-A2AA-7807A24316CE}" presName="childText" presStyleLbl="conFgAcc1" presStyleIdx="2" presStyleCnt="3" custLinFactY="4217" custLinFactNeighborX="-4060" custLinFactNeighborY="100000">
        <dgm:presLayoutVars>
          <dgm:bulletEnabled val="1"/>
        </dgm:presLayoutVars>
      </dgm:prSet>
      <dgm:spPr/>
    </dgm:pt>
  </dgm:ptLst>
  <dgm:cxnLst>
    <dgm:cxn modelId="{2B98EE06-9E47-4D0F-BC23-7C38D1E52CB2}" srcId="{BBAFA6F5-E6F6-4051-926A-C76B6352A82B}" destId="{20960AD5-671D-4364-A2AA-7807A24316CE}" srcOrd="2" destOrd="0" parTransId="{96E6EE08-341E-4D36-98F0-2388000E63DB}" sibTransId="{3B376118-586D-4C8A-8036-7B68168C016C}"/>
    <dgm:cxn modelId="{4F211D61-7461-4D99-B28B-E682F129CD2B}" type="presOf" srcId="{BBAFA6F5-E6F6-4051-926A-C76B6352A82B}" destId="{80103020-9B8F-4648-88B3-94A96447C777}" srcOrd="0" destOrd="0" presId="urn:microsoft.com/office/officeart/2005/8/layout/list1"/>
    <dgm:cxn modelId="{C9B2E34B-2CD1-4E27-B4F4-DEB27E6EFA81}" srcId="{BBAFA6F5-E6F6-4051-926A-C76B6352A82B}" destId="{1957E660-B49D-405C-95C1-7B8BBFC5BFF5}" srcOrd="1" destOrd="0" parTransId="{7DD20C0C-C9B4-493A-BC60-AB6DC147875B}" sibTransId="{6E717DD1-3E70-4D22-BDE9-E525C4761142}"/>
    <dgm:cxn modelId="{FE7917C1-67C5-4310-8D71-2000583EF2E4}" type="presOf" srcId="{20960AD5-671D-4364-A2AA-7807A24316CE}" destId="{90600C91-B64E-4324-AFC2-B642662E1FDF}" srcOrd="0" destOrd="0" presId="urn:microsoft.com/office/officeart/2005/8/layout/list1"/>
    <dgm:cxn modelId="{4124FD34-EA12-43BC-8996-E407160CD2DF}" type="presOf" srcId="{FE3B7CF7-DAAC-4414-AF87-39B7DE68843C}" destId="{F42620DF-8DCB-44AF-9E46-B69327DB776D}" srcOrd="1" destOrd="0" presId="urn:microsoft.com/office/officeart/2005/8/layout/list1"/>
    <dgm:cxn modelId="{F7494FC4-7287-4E9F-9F4E-938C8487A8DF}" type="presOf" srcId="{1957E660-B49D-405C-95C1-7B8BBFC5BFF5}" destId="{B9C2C1CA-F7A7-4F09-A584-2242D581C905}" srcOrd="0" destOrd="0" presId="urn:microsoft.com/office/officeart/2005/8/layout/list1"/>
    <dgm:cxn modelId="{97E08968-8000-47A8-B115-CA490419B001}" type="presOf" srcId="{FE3B7CF7-DAAC-4414-AF87-39B7DE68843C}" destId="{690F0670-41B5-446B-837E-DE35668E8EFE}" srcOrd="0" destOrd="0" presId="urn:microsoft.com/office/officeart/2005/8/layout/list1"/>
    <dgm:cxn modelId="{9CAE1A7C-E572-40AF-869F-8E514E4F0DCF}" type="presOf" srcId="{1957E660-B49D-405C-95C1-7B8BBFC5BFF5}" destId="{12B77D8D-868C-42CE-8B32-D90CC87C76BD}" srcOrd="1" destOrd="0" presId="urn:microsoft.com/office/officeart/2005/8/layout/list1"/>
    <dgm:cxn modelId="{F3C94A4D-D950-44C3-83D4-2243FA570A16}" srcId="{BBAFA6F5-E6F6-4051-926A-C76B6352A82B}" destId="{FE3B7CF7-DAAC-4414-AF87-39B7DE68843C}" srcOrd="0" destOrd="0" parTransId="{03D6C52D-D579-4F64-A6A4-F0C401503EC5}" sibTransId="{FC9C0371-4D40-4F8C-9B55-3D70668D1658}"/>
    <dgm:cxn modelId="{9D50A6C0-CDC0-4174-B583-CF92DE720209}" type="presOf" srcId="{20960AD5-671D-4364-A2AA-7807A24316CE}" destId="{FD4D4AFD-9190-4E6E-B9FA-6E3473D9BCA6}" srcOrd="1" destOrd="0" presId="urn:microsoft.com/office/officeart/2005/8/layout/list1"/>
    <dgm:cxn modelId="{20EB890B-97D2-4128-8A2E-B8F301872BC5}" type="presParOf" srcId="{80103020-9B8F-4648-88B3-94A96447C777}" destId="{40BD7745-69E8-422A-A5B6-6E03532711EC}" srcOrd="0" destOrd="0" presId="urn:microsoft.com/office/officeart/2005/8/layout/list1"/>
    <dgm:cxn modelId="{68FA6BC4-8994-4084-894E-8AAB39C234B0}" type="presParOf" srcId="{40BD7745-69E8-422A-A5B6-6E03532711EC}" destId="{690F0670-41B5-446B-837E-DE35668E8EFE}" srcOrd="0" destOrd="0" presId="urn:microsoft.com/office/officeart/2005/8/layout/list1"/>
    <dgm:cxn modelId="{7FC003E5-B517-43AA-B765-13604FF829FB}" type="presParOf" srcId="{40BD7745-69E8-422A-A5B6-6E03532711EC}" destId="{F42620DF-8DCB-44AF-9E46-B69327DB776D}" srcOrd="1" destOrd="0" presId="urn:microsoft.com/office/officeart/2005/8/layout/list1"/>
    <dgm:cxn modelId="{4EB8219E-1AB5-48F7-8373-9CD74BA7C90F}" type="presParOf" srcId="{80103020-9B8F-4648-88B3-94A96447C777}" destId="{85FA8E7E-0CAD-4DFF-A3C7-DEB56A1C2136}" srcOrd="1" destOrd="0" presId="urn:microsoft.com/office/officeart/2005/8/layout/list1"/>
    <dgm:cxn modelId="{D9F99042-665B-4CDB-B9E6-C72EF2C6E06F}" type="presParOf" srcId="{80103020-9B8F-4648-88B3-94A96447C777}" destId="{8ED9033D-F05B-481A-A03A-7E8A83362EAC}" srcOrd="2" destOrd="0" presId="urn:microsoft.com/office/officeart/2005/8/layout/list1"/>
    <dgm:cxn modelId="{45F6F497-4C07-4E3A-8DA7-3DA35ABD5AFC}" type="presParOf" srcId="{80103020-9B8F-4648-88B3-94A96447C777}" destId="{1E6CF27C-6891-415D-AAD2-3592F0DA18A9}" srcOrd="3" destOrd="0" presId="urn:microsoft.com/office/officeart/2005/8/layout/list1"/>
    <dgm:cxn modelId="{B6330054-5FBD-4582-90D7-D55C30F39704}" type="presParOf" srcId="{80103020-9B8F-4648-88B3-94A96447C777}" destId="{423A5C70-FA7A-4194-9A64-60C5ADBBECE3}" srcOrd="4" destOrd="0" presId="urn:microsoft.com/office/officeart/2005/8/layout/list1"/>
    <dgm:cxn modelId="{6435AD30-16C6-44EF-9852-C63F34035E07}" type="presParOf" srcId="{423A5C70-FA7A-4194-9A64-60C5ADBBECE3}" destId="{B9C2C1CA-F7A7-4F09-A584-2242D581C905}" srcOrd="0" destOrd="0" presId="urn:microsoft.com/office/officeart/2005/8/layout/list1"/>
    <dgm:cxn modelId="{136085BE-BB3A-40E2-A478-8FB8759BEAD2}" type="presParOf" srcId="{423A5C70-FA7A-4194-9A64-60C5ADBBECE3}" destId="{12B77D8D-868C-42CE-8B32-D90CC87C76BD}" srcOrd="1" destOrd="0" presId="urn:microsoft.com/office/officeart/2005/8/layout/list1"/>
    <dgm:cxn modelId="{0D3A91B9-DD94-47AF-B056-CB1D002ECBAF}" type="presParOf" srcId="{80103020-9B8F-4648-88B3-94A96447C777}" destId="{4393F157-C4E7-4DC0-B95A-3F9CF373B305}" srcOrd="5" destOrd="0" presId="urn:microsoft.com/office/officeart/2005/8/layout/list1"/>
    <dgm:cxn modelId="{F2FAB0EA-40B9-4CCC-9DE8-A2642A2B7B4D}" type="presParOf" srcId="{80103020-9B8F-4648-88B3-94A96447C777}" destId="{C3B748FE-DE17-45B1-9556-5C51BB6FD88D}" srcOrd="6" destOrd="0" presId="urn:microsoft.com/office/officeart/2005/8/layout/list1"/>
    <dgm:cxn modelId="{B927C720-D20A-4C67-A7BE-1CD3676E43EA}" type="presParOf" srcId="{80103020-9B8F-4648-88B3-94A96447C777}" destId="{55195D8B-780E-4883-AC2C-29AC5D43668F}" srcOrd="7" destOrd="0" presId="urn:microsoft.com/office/officeart/2005/8/layout/list1"/>
    <dgm:cxn modelId="{E85C9E39-1F31-4156-9417-7D4FEF94ACBB}" type="presParOf" srcId="{80103020-9B8F-4648-88B3-94A96447C777}" destId="{F6E937AB-D7D8-485B-8C2C-49DFC0D6E7CD}" srcOrd="8" destOrd="0" presId="urn:microsoft.com/office/officeart/2005/8/layout/list1"/>
    <dgm:cxn modelId="{B9582A06-910E-41F3-82F0-DD8312DAEF6E}" type="presParOf" srcId="{F6E937AB-D7D8-485B-8C2C-49DFC0D6E7CD}" destId="{90600C91-B64E-4324-AFC2-B642662E1FDF}" srcOrd="0" destOrd="0" presId="urn:microsoft.com/office/officeart/2005/8/layout/list1"/>
    <dgm:cxn modelId="{21B35D5C-1658-4256-AEC5-429C82188360}" type="presParOf" srcId="{F6E937AB-D7D8-485B-8C2C-49DFC0D6E7CD}" destId="{FD4D4AFD-9190-4E6E-B9FA-6E3473D9BCA6}" srcOrd="1" destOrd="0" presId="urn:microsoft.com/office/officeart/2005/8/layout/list1"/>
    <dgm:cxn modelId="{9B95D822-072E-4E8C-9657-17F747E47C3F}" type="presParOf" srcId="{80103020-9B8F-4648-88B3-94A96447C777}" destId="{645A7AF8-4745-41F0-828F-75E272030973}" srcOrd="9" destOrd="0" presId="urn:microsoft.com/office/officeart/2005/8/layout/list1"/>
    <dgm:cxn modelId="{74A84A26-29B3-4834-8893-ED592047CB85}" type="presParOf" srcId="{80103020-9B8F-4648-88B3-94A96447C777}" destId="{C24D8E2F-1A61-478A-8DF1-6A42B51B82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10371"/>
          <a:ext cx="8511216" cy="431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Introducción</a:t>
          </a:r>
          <a:endParaRPr lang="es-ES" sz="1800" kern="1200" dirty="0"/>
        </a:p>
      </dsp:txBody>
      <dsp:txXfrm>
        <a:off x="21075" y="31446"/>
        <a:ext cx="8469066" cy="389580"/>
      </dsp:txXfrm>
    </dsp:sp>
    <dsp:sp modelId="{01201C11-1814-4DAA-8DC3-9D5C6276D3EE}">
      <dsp:nvSpPr>
        <dsp:cNvPr id="0" name=""/>
        <dsp:cNvSpPr/>
      </dsp:nvSpPr>
      <dsp:spPr>
        <a:xfrm>
          <a:off x="0" y="442101"/>
          <a:ext cx="8511216"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3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dirty="0" smtClean="0"/>
            <a:t>Resumen</a:t>
          </a:r>
          <a:endParaRPr lang="es-ES" sz="1400" kern="1200" dirty="0"/>
        </a:p>
        <a:p>
          <a:pPr marL="114300" lvl="1" indent="-114300" algn="l" defTabSz="622300">
            <a:lnSpc>
              <a:spcPct val="90000"/>
            </a:lnSpc>
            <a:spcBef>
              <a:spcPct val="0"/>
            </a:spcBef>
            <a:spcAft>
              <a:spcPct val="20000"/>
            </a:spcAft>
            <a:buChar char="••"/>
          </a:pPr>
          <a:r>
            <a:rPr lang="es-ES" sz="1400" kern="1200" dirty="0"/>
            <a:t>Antecedentes</a:t>
          </a:r>
        </a:p>
        <a:p>
          <a:pPr marL="114300" lvl="1" indent="-114300" algn="l" defTabSz="622300">
            <a:lnSpc>
              <a:spcPct val="90000"/>
            </a:lnSpc>
            <a:spcBef>
              <a:spcPct val="0"/>
            </a:spcBef>
            <a:spcAft>
              <a:spcPct val="20000"/>
            </a:spcAft>
            <a:buChar char="••"/>
          </a:pPr>
          <a:r>
            <a:rPr lang="es-EC" sz="1400" kern="1200" dirty="0" smtClean="0"/>
            <a:t>Justificación e Importancia</a:t>
          </a:r>
          <a:endParaRPr lang="es-ES" sz="1400" kern="1200" dirty="0"/>
        </a:p>
        <a:p>
          <a:pPr marL="114300" lvl="1" indent="-114300" algn="l" defTabSz="622300">
            <a:lnSpc>
              <a:spcPct val="90000"/>
            </a:lnSpc>
            <a:spcBef>
              <a:spcPct val="0"/>
            </a:spcBef>
            <a:spcAft>
              <a:spcPct val="20000"/>
            </a:spcAft>
            <a:buChar char="••"/>
          </a:pPr>
          <a:r>
            <a:rPr lang="es-EC" sz="1400" kern="1200" dirty="0" smtClean="0"/>
            <a:t>Objetivos del Proyecto</a:t>
          </a:r>
          <a:endParaRPr lang="es-ES" sz="1400" kern="1200" dirty="0"/>
        </a:p>
        <a:p>
          <a:pPr marL="114300" lvl="1" indent="-114300" algn="l" defTabSz="622300">
            <a:lnSpc>
              <a:spcPct val="90000"/>
            </a:lnSpc>
            <a:spcBef>
              <a:spcPct val="0"/>
            </a:spcBef>
            <a:spcAft>
              <a:spcPct val="20000"/>
            </a:spcAft>
            <a:buChar char="••"/>
          </a:pPr>
          <a:r>
            <a:rPr lang="es-ES" sz="1400" kern="1200" dirty="0" smtClean="0"/>
            <a:t>Fundamento teórico</a:t>
          </a:r>
          <a:endParaRPr lang="es-ES" sz="1400" kern="1200" dirty="0"/>
        </a:p>
      </dsp:txBody>
      <dsp:txXfrm>
        <a:off x="0" y="442101"/>
        <a:ext cx="8511216" cy="1229580"/>
      </dsp:txXfrm>
    </dsp:sp>
    <dsp:sp modelId="{D98D5023-E80A-47C0-92B4-6ED093E30EFC}">
      <dsp:nvSpPr>
        <dsp:cNvPr id="0" name=""/>
        <dsp:cNvSpPr/>
      </dsp:nvSpPr>
      <dsp:spPr>
        <a:xfrm>
          <a:off x="0" y="1671681"/>
          <a:ext cx="8511216" cy="431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Diseño </a:t>
          </a:r>
          <a:r>
            <a:rPr lang="es-ES" sz="1800" kern="1200" dirty="0" smtClean="0"/>
            <a:t>del Convertidor y Controlador</a:t>
          </a:r>
          <a:endParaRPr lang="es-ES" sz="1800" kern="1200" dirty="0"/>
        </a:p>
      </dsp:txBody>
      <dsp:txXfrm>
        <a:off x="21075" y="1692756"/>
        <a:ext cx="8469066" cy="389580"/>
      </dsp:txXfrm>
    </dsp:sp>
    <dsp:sp modelId="{3EAE9E86-26E4-4424-8F6E-A1985EAB8346}">
      <dsp:nvSpPr>
        <dsp:cNvPr id="0" name=""/>
        <dsp:cNvSpPr/>
      </dsp:nvSpPr>
      <dsp:spPr>
        <a:xfrm>
          <a:off x="0" y="2103411"/>
          <a:ext cx="8511216"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3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C" sz="1400" kern="1200" dirty="0" smtClean="0"/>
            <a:t>Diseño del convertidor.</a:t>
          </a:r>
          <a:endParaRPr lang="es-ES" sz="1400" kern="1200" dirty="0"/>
        </a:p>
        <a:p>
          <a:pPr marL="114300" lvl="1" indent="-114300" algn="l" defTabSz="622300">
            <a:lnSpc>
              <a:spcPct val="90000"/>
            </a:lnSpc>
            <a:spcBef>
              <a:spcPct val="0"/>
            </a:spcBef>
            <a:spcAft>
              <a:spcPct val="20000"/>
            </a:spcAft>
            <a:buChar char="••"/>
          </a:pPr>
          <a:r>
            <a:rPr lang="es-ES" sz="1400" kern="1200" dirty="0" smtClean="0"/>
            <a:t>Simulación del convertidor.</a:t>
          </a:r>
          <a:endParaRPr lang="es-ES" sz="1400" kern="1200" dirty="0"/>
        </a:p>
        <a:p>
          <a:pPr marL="114300" lvl="1" indent="-114300" algn="l" defTabSz="622300">
            <a:lnSpc>
              <a:spcPct val="90000"/>
            </a:lnSpc>
            <a:spcBef>
              <a:spcPct val="0"/>
            </a:spcBef>
            <a:spcAft>
              <a:spcPct val="20000"/>
            </a:spcAft>
            <a:buChar char="••"/>
          </a:pPr>
          <a:r>
            <a:rPr lang="es-EC" sz="1400" kern="1200" dirty="0"/>
            <a:t> </a:t>
          </a:r>
          <a:r>
            <a:rPr lang="es-EC" sz="1400" kern="1200" dirty="0" smtClean="0"/>
            <a:t>Función de transferencia del convertidor.</a:t>
          </a:r>
          <a:endParaRPr lang="es-ES" sz="1400" kern="1200" dirty="0"/>
        </a:p>
        <a:p>
          <a:pPr marL="114300" lvl="1" indent="-114300" algn="l" defTabSz="622300">
            <a:lnSpc>
              <a:spcPct val="90000"/>
            </a:lnSpc>
            <a:spcBef>
              <a:spcPct val="0"/>
            </a:spcBef>
            <a:spcAft>
              <a:spcPct val="20000"/>
            </a:spcAft>
            <a:buChar char="••"/>
          </a:pPr>
          <a:r>
            <a:rPr lang="es-ES" sz="1400" kern="1200" dirty="0" smtClean="0"/>
            <a:t>Diseño del controlador DMC</a:t>
          </a:r>
          <a:endParaRPr lang="es-ES" sz="1400" kern="1200" dirty="0"/>
        </a:p>
        <a:p>
          <a:pPr marL="114300" lvl="1" indent="-114300" algn="l" defTabSz="622300">
            <a:lnSpc>
              <a:spcPct val="90000"/>
            </a:lnSpc>
            <a:spcBef>
              <a:spcPct val="0"/>
            </a:spcBef>
            <a:spcAft>
              <a:spcPct val="20000"/>
            </a:spcAft>
            <a:buChar char="••"/>
          </a:pPr>
          <a:r>
            <a:rPr lang="es-ES" sz="1400" kern="1200" dirty="0" smtClean="0"/>
            <a:t>Simulación del sistema con el controlador DMC</a:t>
          </a:r>
          <a:endParaRPr lang="es-ES" sz="1400" kern="1200" dirty="0"/>
        </a:p>
        <a:p>
          <a:pPr marL="114300" lvl="1" indent="-114300" algn="l" defTabSz="622300">
            <a:lnSpc>
              <a:spcPct val="90000"/>
            </a:lnSpc>
            <a:spcBef>
              <a:spcPct val="0"/>
            </a:spcBef>
            <a:spcAft>
              <a:spcPct val="20000"/>
            </a:spcAft>
            <a:buChar char="••"/>
          </a:pPr>
          <a:r>
            <a:rPr lang="es-ES" sz="1400" kern="1200" dirty="0" smtClean="0"/>
            <a:t>Sistema de control en cascada</a:t>
          </a:r>
          <a:endParaRPr lang="es-ES" sz="1400" kern="1200" dirty="0"/>
        </a:p>
        <a:p>
          <a:pPr marL="114300" lvl="1" indent="-114300" algn="l" defTabSz="622300">
            <a:lnSpc>
              <a:spcPct val="90000"/>
            </a:lnSpc>
            <a:spcBef>
              <a:spcPct val="0"/>
            </a:spcBef>
            <a:spcAft>
              <a:spcPct val="20000"/>
            </a:spcAft>
            <a:buChar char="••"/>
          </a:pPr>
          <a:r>
            <a:rPr lang="es-ES" sz="1400" kern="1200" dirty="0" smtClean="0"/>
            <a:t>Simulación del sistema de control en cascada</a:t>
          </a:r>
          <a:endParaRPr lang="es-ES" sz="1400" kern="1200" dirty="0"/>
        </a:p>
        <a:p>
          <a:pPr marL="114300" lvl="1" indent="-114300" algn="l" defTabSz="622300">
            <a:lnSpc>
              <a:spcPct val="90000"/>
            </a:lnSpc>
            <a:spcBef>
              <a:spcPct val="0"/>
            </a:spcBef>
            <a:spcAft>
              <a:spcPct val="20000"/>
            </a:spcAft>
            <a:buChar char="••"/>
          </a:pPr>
          <a:r>
            <a:rPr lang="es-ES" sz="1400" kern="1200" dirty="0" smtClean="0"/>
            <a:t>Elementos del cargador de baterías</a:t>
          </a:r>
          <a:endParaRPr lang="es-ES" sz="1400" kern="1200" dirty="0"/>
        </a:p>
      </dsp:txBody>
      <dsp:txXfrm>
        <a:off x="0" y="2103411"/>
        <a:ext cx="8511216" cy="1937520"/>
      </dsp:txXfrm>
    </dsp:sp>
    <dsp:sp modelId="{4D97C937-39F3-425E-ACCD-A0E8B29BF903}">
      <dsp:nvSpPr>
        <dsp:cNvPr id="0" name=""/>
        <dsp:cNvSpPr/>
      </dsp:nvSpPr>
      <dsp:spPr>
        <a:xfrm>
          <a:off x="0" y="4040931"/>
          <a:ext cx="8511216" cy="431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 Pruebas y resultados</a:t>
          </a:r>
        </a:p>
      </dsp:txBody>
      <dsp:txXfrm>
        <a:off x="21075" y="4062006"/>
        <a:ext cx="8469066" cy="389580"/>
      </dsp:txXfrm>
    </dsp:sp>
    <dsp:sp modelId="{E1FBCAB3-1672-4C6D-9F33-7EA8857C7499}">
      <dsp:nvSpPr>
        <dsp:cNvPr id="0" name=""/>
        <dsp:cNvSpPr/>
      </dsp:nvSpPr>
      <dsp:spPr>
        <a:xfrm>
          <a:off x="0" y="4472662"/>
          <a:ext cx="8511216"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3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C" sz="1400" kern="1200" dirty="0" smtClean="0"/>
            <a:t>Pruebas y resultados simulados</a:t>
          </a:r>
          <a:endParaRPr lang="es-ES" sz="1400" kern="1200" dirty="0"/>
        </a:p>
        <a:p>
          <a:pPr marL="114300" lvl="1" indent="-114300" algn="l" defTabSz="622300">
            <a:lnSpc>
              <a:spcPct val="90000"/>
            </a:lnSpc>
            <a:spcBef>
              <a:spcPct val="0"/>
            </a:spcBef>
            <a:spcAft>
              <a:spcPct val="20000"/>
            </a:spcAft>
            <a:buChar char="••"/>
          </a:pPr>
          <a:r>
            <a:rPr lang="es-EC" sz="1400" kern="1200" dirty="0"/>
            <a:t> </a:t>
          </a:r>
          <a:r>
            <a:rPr lang="es-EC" sz="1400" kern="1200" dirty="0" smtClean="0"/>
            <a:t>Pruebas y resultados experimentales.</a:t>
          </a:r>
          <a:endParaRPr lang="es-ES" sz="1400" kern="1200" dirty="0"/>
        </a:p>
      </dsp:txBody>
      <dsp:txXfrm>
        <a:off x="0" y="4472662"/>
        <a:ext cx="8511216" cy="484380"/>
      </dsp:txXfrm>
    </dsp:sp>
    <dsp:sp modelId="{DC9DD15B-4C00-47DE-948C-33E0BAB6EE1D}">
      <dsp:nvSpPr>
        <dsp:cNvPr id="0" name=""/>
        <dsp:cNvSpPr/>
      </dsp:nvSpPr>
      <dsp:spPr>
        <a:xfrm>
          <a:off x="0" y="4957042"/>
          <a:ext cx="8511216" cy="431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Conclusiones y recomendaciones</a:t>
          </a:r>
        </a:p>
      </dsp:txBody>
      <dsp:txXfrm>
        <a:off x="21075" y="4978117"/>
        <a:ext cx="8469066"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9033D-F05B-481A-A03A-7E8A83362EAC}">
      <dsp:nvSpPr>
        <dsp:cNvPr id="0" name=""/>
        <dsp:cNvSpPr/>
      </dsp:nvSpPr>
      <dsp:spPr>
        <a:xfrm>
          <a:off x="0" y="522914"/>
          <a:ext cx="6978918"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42620DF-8DCB-44AF-9E46-B69327DB776D}">
      <dsp:nvSpPr>
        <dsp:cNvPr id="0" name=""/>
        <dsp:cNvSpPr/>
      </dsp:nvSpPr>
      <dsp:spPr>
        <a:xfrm>
          <a:off x="348945" y="6314"/>
          <a:ext cx="4885242" cy="1033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651" tIns="0" rIns="184651" bIns="0" numCol="1" spcCol="1270" anchor="ctr" anchorCtr="0">
          <a:noAutofit/>
        </a:bodyPr>
        <a:lstStyle/>
        <a:p>
          <a:pPr lvl="0" algn="l" defTabSz="1555750">
            <a:lnSpc>
              <a:spcPct val="90000"/>
            </a:lnSpc>
            <a:spcBef>
              <a:spcPct val="0"/>
            </a:spcBef>
            <a:spcAft>
              <a:spcPct val="35000"/>
            </a:spcAft>
          </a:pPr>
          <a:r>
            <a:rPr lang="es-EC" sz="3500" kern="1200" dirty="0" smtClean="0"/>
            <a:t>Energía Fotovoltaica</a:t>
          </a:r>
          <a:endParaRPr lang="es-EC" sz="3500" kern="1200" dirty="0"/>
        </a:p>
      </dsp:txBody>
      <dsp:txXfrm>
        <a:off x="399382" y="56751"/>
        <a:ext cx="4784368" cy="932326"/>
      </dsp:txXfrm>
    </dsp:sp>
    <dsp:sp modelId="{C3B748FE-DE17-45B1-9556-5C51BB6FD88D}">
      <dsp:nvSpPr>
        <dsp:cNvPr id="0" name=""/>
        <dsp:cNvSpPr/>
      </dsp:nvSpPr>
      <dsp:spPr>
        <a:xfrm>
          <a:off x="0" y="2110515"/>
          <a:ext cx="6978918"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B77D8D-868C-42CE-8B32-D90CC87C76BD}">
      <dsp:nvSpPr>
        <dsp:cNvPr id="0" name=""/>
        <dsp:cNvSpPr/>
      </dsp:nvSpPr>
      <dsp:spPr>
        <a:xfrm>
          <a:off x="348945" y="1593915"/>
          <a:ext cx="4885242" cy="1033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651" tIns="0" rIns="184651" bIns="0" numCol="1" spcCol="1270" anchor="ctr" anchorCtr="0">
          <a:noAutofit/>
        </a:bodyPr>
        <a:lstStyle/>
        <a:p>
          <a:pPr lvl="0" algn="l" defTabSz="1555750">
            <a:lnSpc>
              <a:spcPct val="90000"/>
            </a:lnSpc>
            <a:spcBef>
              <a:spcPct val="0"/>
            </a:spcBef>
            <a:spcAft>
              <a:spcPct val="35000"/>
            </a:spcAft>
          </a:pPr>
          <a:r>
            <a:rPr lang="es-EC" sz="3500" kern="1200" dirty="0" smtClean="0"/>
            <a:t>Electrónica de Potencia</a:t>
          </a:r>
          <a:endParaRPr lang="es-EC" sz="3500" kern="1200" dirty="0"/>
        </a:p>
      </dsp:txBody>
      <dsp:txXfrm>
        <a:off x="399382" y="1644352"/>
        <a:ext cx="4784368" cy="932326"/>
      </dsp:txXfrm>
    </dsp:sp>
    <dsp:sp modelId="{C24D8E2F-1A61-478A-8DF1-6A42B51B82A4}">
      <dsp:nvSpPr>
        <dsp:cNvPr id="0" name=""/>
        <dsp:cNvSpPr/>
      </dsp:nvSpPr>
      <dsp:spPr>
        <a:xfrm>
          <a:off x="0" y="3704430"/>
          <a:ext cx="6978918"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4D4AFD-9190-4E6E-B9FA-6E3473D9BCA6}">
      <dsp:nvSpPr>
        <dsp:cNvPr id="0" name=""/>
        <dsp:cNvSpPr/>
      </dsp:nvSpPr>
      <dsp:spPr>
        <a:xfrm>
          <a:off x="348945" y="3181515"/>
          <a:ext cx="4885242" cy="1033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651" tIns="0" rIns="184651" bIns="0" numCol="1" spcCol="1270" anchor="ctr" anchorCtr="0">
          <a:noAutofit/>
        </a:bodyPr>
        <a:lstStyle/>
        <a:p>
          <a:pPr lvl="0" algn="l" defTabSz="1555750">
            <a:lnSpc>
              <a:spcPct val="90000"/>
            </a:lnSpc>
            <a:spcBef>
              <a:spcPct val="0"/>
            </a:spcBef>
            <a:spcAft>
              <a:spcPct val="35000"/>
            </a:spcAft>
          </a:pPr>
          <a:r>
            <a:rPr lang="es-EC" sz="3500" kern="1200" dirty="0" smtClean="0"/>
            <a:t>Control Automático</a:t>
          </a:r>
          <a:endParaRPr lang="es-EC" sz="3500" kern="1200" dirty="0"/>
        </a:p>
      </dsp:txBody>
      <dsp:txXfrm>
        <a:off x="399382" y="3231952"/>
        <a:ext cx="4784368"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43753-FA67-4539-8BC3-5083A81A0A63}" type="datetimeFigureOut">
              <a:rPr lang="es-ES" smtClean="0"/>
              <a:t>30/08/2018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2546-D78A-4CFE-9F3A-31844929C925}" type="slidenum">
              <a:rPr lang="es-ES" smtClean="0"/>
              <a:t>‹Nº›</a:t>
            </a:fld>
            <a:endParaRPr lang="es-ES"/>
          </a:p>
        </p:txBody>
      </p:sp>
    </p:spTree>
    <p:extLst>
      <p:ext uri="{BB962C8B-B14F-4D97-AF65-F5344CB8AC3E}">
        <p14:creationId xmlns:p14="http://schemas.microsoft.com/office/powerpoint/2010/main" val="34184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4383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08381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t>‹Nº›</a:t>
            </a:fld>
            <a:endParaRPr lang="es-ES" dirty="0"/>
          </a:p>
        </p:txBody>
      </p:sp>
    </p:spTree>
    <p:extLst>
      <p:ext uri="{BB962C8B-B14F-4D97-AF65-F5344CB8AC3E}">
        <p14:creationId xmlns:p14="http://schemas.microsoft.com/office/powerpoint/2010/main" val="273721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15556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74639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19646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9411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9647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76050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27030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74161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8/30/2018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3971-D4EA-4750-870A-E840FF82DE7C}" type="slidenum">
              <a:rPr lang="es-ES" smtClean="0"/>
              <a:pPr/>
              <a:t>‹Nº›</a:t>
            </a:fld>
            <a:endParaRPr lang="es-ES"/>
          </a:p>
        </p:txBody>
      </p:sp>
      <p:pic>
        <p:nvPicPr>
          <p:cNvPr id="7" name="Imagen 6">
            <a:extLst>
              <a:ext uri="{FF2B5EF4-FFF2-40B4-BE49-F238E27FC236}">
                <a16:creationId xmlns:a16="http://schemas.microsoft.com/office/drawing/2014/main" id="{0E5CB41B-90D6-47F3-B21E-C7478BC886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4044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3.wmf"/><Relationship Id="rId9"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4.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16.bin"/><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5.w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1342419"/>
            <a:ext cx="8216347" cy="2045892"/>
          </a:xfrm>
        </p:spPr>
        <p:txBody>
          <a:bodyPr>
            <a:normAutofit fontScale="90000"/>
          </a:bodyPr>
          <a:lstStyle/>
          <a:p>
            <a:r>
              <a:rPr lang="es-ES" dirty="0">
                <a:latin typeface="+mn-lt"/>
              </a:rPr>
              <a:t/>
            </a:r>
            <a:br>
              <a:rPr lang="es-ES" dirty="0">
                <a:latin typeface="+mn-lt"/>
              </a:rPr>
            </a:br>
            <a:r>
              <a:rPr lang="es-EC" sz="3200" dirty="0">
                <a:latin typeface="+mn-lt"/>
              </a:rPr>
              <a:t>DESARROLLO DE UN CARGADOR DE BATERÍAS BASADO EN CONTROL PREDICTIVO POR MODELO (MPC) PARA UN SISTEMA DE GENERACIÓN FOTOVOLTAICA</a:t>
            </a:r>
            <a:endParaRPr lang="es-ES" sz="3200" i="1" dirty="0">
              <a:latin typeface="+mn-lt"/>
            </a:endParaRPr>
          </a:p>
        </p:txBody>
      </p:sp>
      <p:sp>
        <p:nvSpPr>
          <p:cNvPr id="3" name="Subtítulo 2"/>
          <p:cNvSpPr>
            <a:spLocks noGrp="1"/>
          </p:cNvSpPr>
          <p:nvPr>
            <p:ph type="subTitle" idx="1"/>
          </p:nvPr>
        </p:nvSpPr>
        <p:spPr>
          <a:xfrm>
            <a:off x="1523999" y="3749202"/>
            <a:ext cx="9144000" cy="491493"/>
          </a:xfrm>
        </p:spPr>
        <p:txBody>
          <a:bodyPr>
            <a:normAutofit/>
          </a:bodyPr>
          <a:lstStyle/>
          <a:p>
            <a:r>
              <a:rPr lang="es-EC" sz="2400" dirty="0">
                <a:latin typeface="+mn-lt"/>
              </a:rPr>
              <a:t>DEPARTAMENTO DE ELÉCTRICA Y ELECTRÓNICA</a:t>
            </a:r>
            <a:endParaRPr lang="es-ES" sz="2400"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a:t>
            </a:fld>
            <a:endParaRPr lang="es-ES" dirty="0">
              <a:latin typeface="+mn-lt"/>
            </a:endParaRPr>
          </a:p>
        </p:txBody>
      </p:sp>
      <p:sp>
        <p:nvSpPr>
          <p:cNvPr id="9" name="Subtítulo 2">
            <a:extLst>
              <a:ext uri="{FF2B5EF4-FFF2-40B4-BE49-F238E27FC236}">
                <a16:creationId xmlns:a16="http://schemas.microsoft.com/office/drawing/2014/main" id="{255D3533-22E3-400B-B72A-3840F0B8DF4C}"/>
              </a:ext>
            </a:extLst>
          </p:cNvPr>
          <p:cNvSpPr txBox="1">
            <a:spLocks/>
          </p:cNvSpPr>
          <p:nvPr/>
        </p:nvSpPr>
        <p:spPr>
          <a:xfrm>
            <a:off x="1093302" y="4189480"/>
            <a:ext cx="10005394"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iavlo Medium"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iavlo Medium"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effectLst/>
              </a:rPr>
              <a:t>CARRERA DE INGENIERÍA EN ELECTRÓNICA, AUTOMATIZACIÓN Y CONTROL</a:t>
            </a:r>
            <a:endParaRPr lang="es-ES" sz="1800" dirty="0">
              <a:effectLst/>
            </a:endParaRPr>
          </a:p>
        </p:txBody>
      </p:sp>
      <p:sp>
        <p:nvSpPr>
          <p:cNvPr id="10" name="CuadroTexto 9">
            <a:extLst>
              <a:ext uri="{FF2B5EF4-FFF2-40B4-BE49-F238E27FC236}">
                <a16:creationId xmlns:a16="http://schemas.microsoft.com/office/drawing/2014/main" id="{A42F3B2A-A2CC-4EC3-9163-3EB28833DE2B}"/>
              </a:ext>
            </a:extLst>
          </p:cNvPr>
          <p:cNvSpPr txBox="1"/>
          <p:nvPr/>
        </p:nvSpPr>
        <p:spPr>
          <a:xfrm>
            <a:off x="3631095" y="4799990"/>
            <a:ext cx="4929808" cy="1200329"/>
          </a:xfrm>
          <a:prstGeom prst="rect">
            <a:avLst/>
          </a:prstGeom>
          <a:noFill/>
        </p:spPr>
        <p:txBody>
          <a:bodyPr wrap="square" rtlCol="0">
            <a:spAutoFit/>
          </a:bodyPr>
          <a:lstStyle/>
          <a:p>
            <a:pPr algn="ctr"/>
            <a:r>
              <a:rPr lang="es-ES" dirty="0" smtClean="0"/>
              <a:t>AUTORES: OÑATE MONTOYA, LENIN ANDRES</a:t>
            </a:r>
          </a:p>
          <a:p>
            <a:pPr algn="ctr"/>
            <a:r>
              <a:rPr lang="es-ES" dirty="0" smtClean="0"/>
              <a:t>             TITO CRESPO, WILSON XAVIER</a:t>
            </a:r>
          </a:p>
          <a:p>
            <a:pPr algn="ctr"/>
            <a:endParaRPr lang="es-ES" dirty="0"/>
          </a:p>
          <a:p>
            <a:pPr algn="ctr"/>
            <a:r>
              <a:rPr lang="es-ES" dirty="0"/>
              <a:t>DIRECTOR: </a:t>
            </a:r>
            <a:r>
              <a:rPr lang="es-ES" dirty="0" smtClean="0"/>
              <a:t>DR. ARCOS AVILÉS, DIEGO GUSTAVO</a:t>
            </a:r>
            <a:endParaRPr lang="es-ES" dirty="0"/>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1772513"/>
            <a:ext cx="1542506" cy="1483179"/>
          </a:xfrm>
          <a:prstGeom prst="rect">
            <a:avLst/>
          </a:prstGeom>
        </p:spPr>
      </p:pic>
    </p:spTree>
    <p:extLst>
      <p:ext uri="{BB962C8B-B14F-4D97-AF65-F5344CB8AC3E}">
        <p14:creationId xmlns:p14="http://schemas.microsoft.com/office/powerpoint/2010/main" val="267585874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10</a:t>
            </a:fld>
            <a:endParaRPr lang="es-ES"/>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sp>
        <p:nvSpPr>
          <p:cNvPr id="8" name="Rectángulo 7">
            <a:extLst>
              <a:ext uri="{FF2B5EF4-FFF2-40B4-BE49-F238E27FC236}">
                <a16:creationId xmlns:a16="http://schemas.microsoft.com/office/drawing/2014/main" id="{C6787479-1741-4100-A420-7A4F4E44C846}"/>
              </a:ext>
            </a:extLst>
          </p:cNvPr>
          <p:cNvSpPr/>
          <p:nvPr/>
        </p:nvSpPr>
        <p:spPr>
          <a:xfrm>
            <a:off x="358135" y="4911076"/>
            <a:ext cx="11487954" cy="120032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Se basa </a:t>
            </a:r>
            <a:r>
              <a:rPr lang="es-EC" sz="2400" dirty="0"/>
              <a:t>en el modelo del proceso a controlar, en cada instante </a:t>
            </a:r>
            <a:r>
              <a:rPr lang="es-EC" sz="2400" i="1" dirty="0"/>
              <a:t>t</a:t>
            </a:r>
            <a:r>
              <a:rPr lang="es-EC" sz="2400" dirty="0"/>
              <a:t> se predice las salidas futuras de la planta para un horizonte de predicción </a:t>
            </a:r>
            <a:r>
              <a:rPr lang="es-EC" sz="2400" i="1" dirty="0"/>
              <a:t>N</a:t>
            </a:r>
            <a:r>
              <a:rPr lang="es-EC" sz="2400" dirty="0"/>
              <a:t>. Las salidas predichas </a:t>
            </a:r>
            <a:r>
              <a:rPr lang="es-EC" sz="2400" dirty="0" smtClean="0"/>
              <a:t>dependen </a:t>
            </a:r>
            <a:r>
              <a:rPr lang="es-EC" sz="2400" dirty="0"/>
              <a:t>de las entradas pasadas a la planta, las salidas pasadas y las señales de control </a:t>
            </a:r>
            <a:r>
              <a:rPr lang="es-EC" sz="2400" dirty="0" smtClean="0"/>
              <a:t>futuras</a:t>
            </a:r>
            <a:endParaRPr lang="es-EC" sz="2400"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859110" y="1378040"/>
            <a:ext cx="4842456" cy="3571110"/>
          </a:xfrm>
          <a:prstGeom prst="rect">
            <a:avLst/>
          </a:prstGeom>
          <a:noFill/>
          <a:ln>
            <a:noFill/>
          </a:ln>
        </p:spPr>
      </p:pic>
      <p:sp>
        <p:nvSpPr>
          <p:cNvPr id="9" name="Rectángulo 8">
            <a:extLst>
              <a:ext uri="{FF2B5EF4-FFF2-40B4-BE49-F238E27FC236}">
                <a16:creationId xmlns:a16="http://schemas.microsoft.com/office/drawing/2014/main" id="{C6787479-1741-4100-A420-7A4F4E44C846}"/>
              </a:ext>
            </a:extLst>
          </p:cNvPr>
          <p:cNvSpPr/>
          <p:nvPr/>
        </p:nvSpPr>
        <p:spPr>
          <a:xfrm>
            <a:off x="7939501" y="1834272"/>
            <a:ext cx="4252499" cy="156966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Arial" panose="020B0604020202020204" pitchFamily="34" charset="0"/>
              <a:buChar char="•"/>
            </a:pPr>
            <a:r>
              <a:rPr lang="es-EC" sz="2400" dirty="0" smtClean="0"/>
              <a:t>Modelo de predicción</a:t>
            </a:r>
          </a:p>
          <a:p>
            <a:pPr marL="342900" indent="-342900" algn="just">
              <a:buFont typeface="Arial" panose="020B0604020202020204" pitchFamily="34" charset="0"/>
              <a:buChar char="•"/>
            </a:pPr>
            <a:r>
              <a:rPr lang="es-EC" sz="2400" dirty="0" smtClean="0"/>
              <a:t>Función objetivo</a:t>
            </a:r>
          </a:p>
          <a:p>
            <a:pPr marL="342900" indent="-342900" algn="just">
              <a:buFont typeface="Arial" panose="020B0604020202020204" pitchFamily="34" charset="0"/>
              <a:buChar char="•"/>
            </a:pPr>
            <a:r>
              <a:rPr lang="es-EC" sz="2400" dirty="0" smtClean="0"/>
              <a:t>Obtención de la ley de control</a:t>
            </a:r>
          </a:p>
          <a:p>
            <a:pPr marL="342900" indent="-342900" algn="just">
              <a:buFont typeface="Arial" panose="020B0604020202020204" pitchFamily="34" charset="0"/>
              <a:buChar char="•"/>
            </a:pPr>
            <a:endParaRPr lang="es-EC" sz="2400" dirty="0"/>
          </a:p>
        </p:txBody>
      </p:sp>
    </p:spTree>
    <p:extLst>
      <p:ext uri="{BB962C8B-B14F-4D97-AF65-F5344CB8AC3E}">
        <p14:creationId xmlns:p14="http://schemas.microsoft.com/office/powerpoint/2010/main" val="141478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85F3971-D4EA-4750-870A-E840FF82DE7C}" type="slidenum">
              <a:rPr lang="es-ES" smtClean="0"/>
              <a:pPr/>
              <a:t>11</a:t>
            </a:fld>
            <a:endParaRPr lang="es-ES" dirty="0"/>
          </a:p>
        </p:txBody>
      </p:sp>
      <p:sp>
        <p:nvSpPr>
          <p:cNvPr id="5" name="Rectángulo 4">
            <a:extLst>
              <a:ext uri="{FF2B5EF4-FFF2-40B4-BE49-F238E27FC236}">
                <a16:creationId xmlns:a16="http://schemas.microsoft.com/office/drawing/2014/main" id="{C6787479-1741-4100-A420-7A4F4E44C846}"/>
              </a:ext>
            </a:extLst>
          </p:cNvPr>
          <p:cNvSpPr/>
          <p:nvPr/>
        </p:nvSpPr>
        <p:spPr>
          <a:xfrm>
            <a:off x="255105" y="1378862"/>
            <a:ext cx="3783495"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800" dirty="0" smtClean="0"/>
              <a:t>Respuesta libre y forzada</a:t>
            </a:r>
            <a:endParaRPr lang="es-ES" sz="2800" dirty="0"/>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sp>
        <p:nvSpPr>
          <p:cNvPr id="12" name="Rectangle 6"/>
          <p:cNvSpPr>
            <a:spLocks noChangeArrowheads="1"/>
          </p:cNvSpPr>
          <p:nvPr/>
        </p:nvSpPr>
        <p:spPr bwMode="auto">
          <a:xfrm>
            <a:off x="360608" y="2421227"/>
            <a:ext cx="138473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val="1979530927"/>
              </p:ext>
            </p:extLst>
          </p:nvPr>
        </p:nvGraphicFramePr>
        <p:xfrm>
          <a:off x="360609" y="2421228"/>
          <a:ext cx="2553569" cy="592428"/>
        </p:xfrm>
        <a:graphic>
          <a:graphicData uri="http://schemas.openxmlformats.org/presentationml/2006/ole">
            <mc:AlternateContent xmlns:mc="http://schemas.openxmlformats.org/markup-compatibility/2006">
              <mc:Choice xmlns:v="urn:schemas-microsoft-com:vml" Requires="v">
                <p:oleObj spid="_x0000_s2062" name="Equation" r:id="rId3" imgW="1155700" imgH="241300" progId="Equation.DSMT4">
                  <p:embed/>
                </p:oleObj>
              </mc:Choice>
              <mc:Fallback>
                <p:oleObj name="Equation" r:id="rId3" imgW="1155700" imgH="2413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09" y="2421228"/>
                        <a:ext cx="2553569" cy="592428"/>
                      </a:xfrm>
                      <a:prstGeom prst="rect">
                        <a:avLst/>
                      </a:prstGeom>
                      <a:noFill/>
                    </p:spPr>
                  </p:pic>
                </p:oleObj>
              </mc:Fallback>
            </mc:AlternateContent>
          </a:graphicData>
        </a:graphic>
      </p:graphicFrame>
      <p:pic>
        <p:nvPicPr>
          <p:cNvPr id="14" name="Imagen 13"/>
          <p:cNvPicPr/>
          <p:nvPr/>
        </p:nvPicPr>
        <p:blipFill>
          <a:blip r:embed="rId5"/>
          <a:stretch>
            <a:fillRect/>
          </a:stretch>
        </p:blipFill>
        <p:spPr>
          <a:xfrm>
            <a:off x="3309302" y="2181014"/>
            <a:ext cx="8577898" cy="3610472"/>
          </a:xfrm>
          <a:prstGeom prst="rect">
            <a:avLst/>
          </a:prstGeom>
        </p:spPr>
      </p:pic>
    </p:spTree>
    <p:extLst>
      <p:ext uri="{BB962C8B-B14F-4D97-AF65-F5344CB8AC3E}">
        <p14:creationId xmlns:p14="http://schemas.microsoft.com/office/powerpoint/2010/main" val="221678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12</a:t>
            </a:fld>
            <a:endParaRPr lang="es-ES"/>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a16="http://schemas.microsoft.com/office/drawing/2014/main" id="{20B14FE7-C9ED-4487-BA75-B4B4C3CD4FB3}"/>
              </a:ext>
            </a:extLst>
          </p:cNvPr>
          <p:cNvSpPr/>
          <p:nvPr/>
        </p:nvSpPr>
        <p:spPr>
          <a:xfrm>
            <a:off x="658796" y="2137930"/>
            <a:ext cx="3969856"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Para modelar el </a:t>
            </a:r>
            <a:r>
              <a:rPr lang="es-EC" sz="2000" dirty="0" smtClean="0"/>
              <a:t>proceso, </a:t>
            </a:r>
            <a:r>
              <a:rPr lang="es-EC" sz="2000" dirty="0"/>
              <a:t>el DMC utiliza la respuesta ante el escalón </a:t>
            </a:r>
            <a:endParaRPr lang="es-ES" sz="2000" dirty="0"/>
          </a:p>
        </p:txBody>
      </p:sp>
      <p:cxnSp>
        <p:nvCxnSpPr>
          <p:cNvPr id="11" name="Conector: angular 9">
            <a:extLst>
              <a:ext uri="{FF2B5EF4-FFF2-40B4-BE49-F238E27FC236}">
                <a16:creationId xmlns:a16="http://schemas.microsoft.com/office/drawing/2014/main" id="{0EC0EC2F-A5EE-438C-B96E-98B78A9C6927}"/>
              </a:ext>
            </a:extLst>
          </p:cNvPr>
          <p:cNvCxnSpPr>
            <a:endCxn id="10" idx="1"/>
          </p:cNvCxnSpPr>
          <p:nvPr/>
        </p:nvCxnSpPr>
        <p:spPr>
          <a:xfrm rot="16200000" flipH="1">
            <a:off x="-4876" y="1828200"/>
            <a:ext cx="1050923" cy="276421"/>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14" name="Rectángulo 13">
            <a:extLst>
              <a:ext uri="{FF2B5EF4-FFF2-40B4-BE49-F238E27FC236}">
                <a16:creationId xmlns:a16="http://schemas.microsoft.com/office/drawing/2014/main" id="{20B14FE7-C9ED-4487-BA75-B4B4C3CD4FB3}"/>
              </a:ext>
            </a:extLst>
          </p:cNvPr>
          <p:cNvSpPr/>
          <p:nvPr/>
        </p:nvSpPr>
        <p:spPr>
          <a:xfrm>
            <a:off x="400877" y="1396798"/>
            <a:ext cx="469915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dirty="0" smtClean="0"/>
              <a:t>CONTROL POR MATRIZ DINÁMICA (DMC)</a:t>
            </a:r>
            <a:endParaRPr lang="es-ES" sz="2000" dirty="0"/>
          </a:p>
        </p:txBody>
      </p:sp>
      <p:sp>
        <p:nvSpPr>
          <p:cNvPr id="2" name="Rectangle 2"/>
          <p:cNvSpPr>
            <a:spLocks noChangeArrowheads="1"/>
          </p:cNvSpPr>
          <p:nvPr/>
        </p:nvSpPr>
        <p:spPr bwMode="auto">
          <a:xfrm>
            <a:off x="769371" y="2988084"/>
            <a:ext cx="140809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661909968"/>
              </p:ext>
            </p:extLst>
          </p:nvPr>
        </p:nvGraphicFramePr>
        <p:xfrm>
          <a:off x="769372" y="2988085"/>
          <a:ext cx="2665926" cy="888642"/>
        </p:xfrm>
        <a:graphic>
          <a:graphicData uri="http://schemas.openxmlformats.org/presentationml/2006/ole">
            <mc:AlternateContent xmlns:mc="http://schemas.openxmlformats.org/markup-compatibility/2006">
              <mc:Choice xmlns:v="urn:schemas-microsoft-com:vml" Requires="v">
                <p:oleObj spid="_x0000_s1053" name="Equation" r:id="rId3" imgW="1333500" imgH="431800" progId="Equation.DSMT4">
                  <p:embed/>
                </p:oleObj>
              </mc:Choice>
              <mc:Fallback>
                <p:oleObj name="Equation" r:id="rId3" imgW="13335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72" y="2988085"/>
                        <a:ext cx="2665926" cy="888642"/>
                      </a:xfrm>
                      <a:prstGeom prst="rect">
                        <a:avLst/>
                      </a:prstGeom>
                      <a:noFill/>
                    </p:spPr>
                  </p:pic>
                </p:oleObj>
              </mc:Fallback>
            </mc:AlternateContent>
          </a:graphicData>
        </a:graphic>
      </p:graphicFrame>
      <p:sp>
        <p:nvSpPr>
          <p:cNvPr id="16" name="Rectangle 5"/>
          <p:cNvSpPr>
            <a:spLocks noChangeArrowheads="1"/>
          </p:cNvSpPr>
          <p:nvPr/>
        </p:nvSpPr>
        <p:spPr bwMode="auto">
          <a:xfrm>
            <a:off x="556591" y="4380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Objeto 16"/>
          <p:cNvGraphicFramePr>
            <a:graphicFrameLocks noChangeAspect="1"/>
          </p:cNvGraphicFramePr>
          <p:nvPr>
            <p:extLst>
              <p:ext uri="{D42A27DB-BD31-4B8C-83A1-F6EECF244321}">
                <p14:modId xmlns:p14="http://schemas.microsoft.com/office/powerpoint/2010/main" val="2503426286"/>
              </p:ext>
            </p:extLst>
          </p:nvPr>
        </p:nvGraphicFramePr>
        <p:xfrm>
          <a:off x="658796" y="4036992"/>
          <a:ext cx="4691063" cy="766762"/>
        </p:xfrm>
        <a:graphic>
          <a:graphicData uri="http://schemas.openxmlformats.org/presentationml/2006/ole">
            <mc:AlternateContent xmlns:mc="http://schemas.openxmlformats.org/markup-compatibility/2006">
              <mc:Choice xmlns:v="urn:schemas-microsoft-com:vml" Requires="v">
                <p:oleObj spid="_x0000_s1054" name="Equation" r:id="rId5" imgW="2514600" imgH="431640" progId="Equation.DSMT4">
                  <p:embed/>
                </p:oleObj>
              </mc:Choice>
              <mc:Fallback>
                <p:oleObj name="Equation" r:id="rId5" imgW="2514600" imgH="431640" progId="Equation.DSMT4">
                  <p:embed/>
                  <p:pic>
                    <p:nvPicPr>
                      <p:cNvPr id="0" name="Object 4"/>
                      <p:cNvPicPr>
                        <a:picLocks noChangeAspect="1" noChangeArrowheads="1"/>
                      </p:cNvPicPr>
                      <p:nvPr/>
                    </p:nvPicPr>
                    <p:blipFill>
                      <a:blip r:embed="rId6"/>
                      <a:srcRect/>
                      <a:stretch>
                        <a:fillRect/>
                      </a:stretch>
                    </p:blipFill>
                    <p:spPr bwMode="auto">
                      <a:xfrm>
                        <a:off x="658796" y="4036992"/>
                        <a:ext cx="4691063" cy="766762"/>
                      </a:xfrm>
                      <a:prstGeom prst="rect">
                        <a:avLst/>
                      </a:prstGeom>
                      <a:noFill/>
                    </p:spPr>
                  </p:pic>
                </p:oleObj>
              </mc:Fallback>
            </mc:AlternateContent>
          </a:graphicData>
        </a:graphic>
      </p:graphicFrame>
      <p:pic>
        <p:nvPicPr>
          <p:cNvPr id="18" name="Imagen 17"/>
          <p:cNvPicPr/>
          <p:nvPr/>
        </p:nvPicPr>
        <p:blipFill>
          <a:blip r:embed="rId7">
            <a:extLst>
              <a:ext uri="{28A0092B-C50C-407E-A947-70E740481C1C}">
                <a14:useLocalDpi xmlns:a14="http://schemas.microsoft.com/office/drawing/2010/main" val="0"/>
              </a:ext>
            </a:extLst>
          </a:blip>
          <a:srcRect/>
          <a:stretch>
            <a:fillRect/>
          </a:stretch>
        </p:blipFill>
        <p:spPr bwMode="auto">
          <a:xfrm>
            <a:off x="6417365" y="1471390"/>
            <a:ext cx="4648200" cy="3736714"/>
          </a:xfrm>
          <a:prstGeom prst="rect">
            <a:avLst/>
          </a:prstGeom>
          <a:noFill/>
          <a:ln>
            <a:noFill/>
          </a:ln>
        </p:spPr>
      </p:pic>
      <p:sp>
        <p:nvSpPr>
          <p:cNvPr id="19" name="Rectangle 7"/>
          <p:cNvSpPr>
            <a:spLocks noChangeArrowheads="1"/>
          </p:cNvSpPr>
          <p:nvPr/>
        </p:nvSpPr>
        <p:spPr bwMode="auto">
          <a:xfrm>
            <a:off x="556591" y="5067903"/>
            <a:ext cx="13345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20" name="Objeto 19"/>
          <p:cNvGraphicFramePr>
            <a:graphicFrameLocks noChangeAspect="1"/>
          </p:cNvGraphicFramePr>
          <p:nvPr>
            <p:extLst>
              <p:ext uri="{D42A27DB-BD31-4B8C-83A1-F6EECF244321}">
                <p14:modId xmlns:p14="http://schemas.microsoft.com/office/powerpoint/2010/main" val="259201948"/>
              </p:ext>
            </p:extLst>
          </p:nvPr>
        </p:nvGraphicFramePr>
        <p:xfrm>
          <a:off x="556591" y="5067903"/>
          <a:ext cx="5127677" cy="950303"/>
        </p:xfrm>
        <a:graphic>
          <a:graphicData uri="http://schemas.openxmlformats.org/presentationml/2006/ole">
            <mc:AlternateContent xmlns:mc="http://schemas.openxmlformats.org/markup-compatibility/2006">
              <mc:Choice xmlns:v="urn:schemas-microsoft-com:vml" Requires="v">
                <p:oleObj spid="_x0000_s1055" name="Equation" r:id="rId8" imgW="2501900" imgH="431800" progId="Equation.DSMT4">
                  <p:embed/>
                </p:oleObj>
              </mc:Choice>
              <mc:Fallback>
                <p:oleObj name="Equation" r:id="rId8" imgW="2501900" imgH="4318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591" y="5067903"/>
                        <a:ext cx="5127677" cy="950303"/>
                      </a:xfrm>
                      <a:prstGeom prst="rect">
                        <a:avLst/>
                      </a:prstGeom>
                      <a:noFill/>
                    </p:spPr>
                  </p:pic>
                </p:oleObj>
              </mc:Fallback>
            </mc:AlternateContent>
          </a:graphicData>
        </a:graphic>
      </p:graphicFrame>
    </p:spTree>
    <p:extLst>
      <p:ext uri="{BB962C8B-B14F-4D97-AF65-F5344CB8AC3E}">
        <p14:creationId xmlns:p14="http://schemas.microsoft.com/office/powerpoint/2010/main" val="349316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13</a:t>
            </a:fld>
            <a:endParaRPr lang="es-ES"/>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a16="http://schemas.microsoft.com/office/drawing/2014/main" id="{20B14FE7-C9ED-4487-BA75-B4B4C3CD4FB3}"/>
              </a:ext>
            </a:extLst>
          </p:cNvPr>
          <p:cNvSpPr/>
          <p:nvPr/>
        </p:nvSpPr>
        <p:spPr>
          <a:xfrm>
            <a:off x="658795" y="2137930"/>
            <a:ext cx="4075543" cy="1337512"/>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Las predicciones se calculan a lo largo del horizonte de predicción. Al considerar </a:t>
            </a:r>
            <a:r>
              <a:rPr lang="es-EC" sz="2000" i="1" dirty="0"/>
              <a:t>M</a:t>
            </a:r>
            <a:r>
              <a:rPr lang="es-EC" sz="2000" dirty="0"/>
              <a:t> acciones de control se tiene una matriz </a:t>
            </a:r>
            <a:r>
              <a:rPr lang="es-EC" sz="2000" b="1" dirty="0" smtClean="0"/>
              <a:t>G</a:t>
            </a:r>
            <a:endParaRPr lang="es-ES" sz="2000" dirty="0"/>
          </a:p>
        </p:txBody>
      </p:sp>
      <p:cxnSp>
        <p:nvCxnSpPr>
          <p:cNvPr id="11" name="Conector: angular 9">
            <a:extLst>
              <a:ext uri="{FF2B5EF4-FFF2-40B4-BE49-F238E27FC236}">
                <a16:creationId xmlns:a16="http://schemas.microsoft.com/office/drawing/2014/main" id="{0EC0EC2F-A5EE-438C-B96E-98B78A9C6927}"/>
              </a:ext>
            </a:extLst>
          </p:cNvPr>
          <p:cNvCxnSpPr>
            <a:endCxn id="10" idx="1"/>
          </p:cNvCxnSpPr>
          <p:nvPr/>
        </p:nvCxnSpPr>
        <p:spPr>
          <a:xfrm rot="16200000" flipH="1">
            <a:off x="-162285" y="1985606"/>
            <a:ext cx="1365740" cy="276420"/>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14" name="Rectángulo 13">
            <a:extLst>
              <a:ext uri="{FF2B5EF4-FFF2-40B4-BE49-F238E27FC236}">
                <a16:creationId xmlns:a16="http://schemas.microsoft.com/office/drawing/2014/main" id="{20B14FE7-C9ED-4487-BA75-B4B4C3CD4FB3}"/>
              </a:ext>
            </a:extLst>
          </p:cNvPr>
          <p:cNvSpPr/>
          <p:nvPr/>
        </p:nvSpPr>
        <p:spPr>
          <a:xfrm>
            <a:off x="400877" y="1396798"/>
            <a:ext cx="469915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dirty="0" smtClean="0"/>
              <a:t>CONTROL POR MATRIZ DINÁMICA (DMC)</a:t>
            </a:r>
            <a:endParaRPr lang="es-ES" sz="2000" dirty="0"/>
          </a:p>
        </p:txBody>
      </p:sp>
      <p:sp>
        <p:nvSpPr>
          <p:cNvPr id="2" name="Rectangle 2"/>
          <p:cNvSpPr>
            <a:spLocks noChangeArrowheads="1"/>
          </p:cNvSpPr>
          <p:nvPr/>
        </p:nvSpPr>
        <p:spPr bwMode="auto">
          <a:xfrm>
            <a:off x="769371" y="2988084"/>
            <a:ext cx="140809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6" name="Rectangle 5"/>
          <p:cNvSpPr>
            <a:spLocks noChangeArrowheads="1"/>
          </p:cNvSpPr>
          <p:nvPr/>
        </p:nvSpPr>
        <p:spPr bwMode="auto">
          <a:xfrm>
            <a:off x="556591" y="4380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7"/>
          <p:cNvSpPr>
            <a:spLocks noChangeArrowheads="1"/>
          </p:cNvSpPr>
          <p:nvPr/>
        </p:nvSpPr>
        <p:spPr bwMode="auto">
          <a:xfrm>
            <a:off x="-795131" y="4523312"/>
            <a:ext cx="13345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7963507" y="2131996"/>
            <a:ext cx="21210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2" name="Objeto 11"/>
          <p:cNvGraphicFramePr>
            <a:graphicFrameLocks noChangeAspect="1"/>
          </p:cNvGraphicFramePr>
          <p:nvPr>
            <p:extLst>
              <p:ext uri="{D42A27DB-BD31-4B8C-83A1-F6EECF244321}">
                <p14:modId xmlns:p14="http://schemas.microsoft.com/office/powerpoint/2010/main" val="1827315047"/>
              </p:ext>
            </p:extLst>
          </p:nvPr>
        </p:nvGraphicFramePr>
        <p:xfrm>
          <a:off x="6874918" y="1796908"/>
          <a:ext cx="3258347" cy="2935906"/>
        </p:xfrm>
        <a:graphic>
          <a:graphicData uri="http://schemas.openxmlformats.org/presentationml/2006/ole">
            <mc:AlternateContent xmlns:mc="http://schemas.openxmlformats.org/markup-compatibility/2006">
              <mc:Choice xmlns:v="urn:schemas-microsoft-com:vml" Requires="v">
                <p:oleObj spid="_x0000_s3093" name="Equation" r:id="rId3" imgW="1828800" imgH="1625600" progId="Equation.DSMT4">
                  <p:embed/>
                </p:oleObj>
              </mc:Choice>
              <mc:Fallback>
                <p:oleObj name="Equation" r:id="rId3" imgW="1828800" imgH="1625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918" y="1796908"/>
                        <a:ext cx="3258347" cy="2935906"/>
                      </a:xfrm>
                      <a:prstGeom prst="rect">
                        <a:avLst/>
                      </a:prstGeom>
                      <a:noFill/>
                    </p:spPr>
                  </p:pic>
                </p:oleObj>
              </mc:Fallback>
            </mc:AlternateContent>
          </a:graphicData>
        </a:graphic>
      </p:graphicFrame>
      <p:sp>
        <p:nvSpPr>
          <p:cNvPr id="13" name="Rectangle 6"/>
          <p:cNvSpPr>
            <a:spLocks noChangeArrowheads="1"/>
          </p:cNvSpPr>
          <p:nvPr/>
        </p:nvSpPr>
        <p:spPr bwMode="auto">
          <a:xfrm>
            <a:off x="1126434" y="3895859"/>
            <a:ext cx="173619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5" name="Objeto 14"/>
          <p:cNvGraphicFramePr>
            <a:graphicFrameLocks noChangeAspect="1"/>
          </p:cNvGraphicFramePr>
          <p:nvPr>
            <p:extLst>
              <p:ext uri="{D42A27DB-BD31-4B8C-83A1-F6EECF244321}">
                <p14:modId xmlns:p14="http://schemas.microsoft.com/office/powerpoint/2010/main" val="3199544281"/>
              </p:ext>
            </p:extLst>
          </p:nvPr>
        </p:nvGraphicFramePr>
        <p:xfrm>
          <a:off x="1126434" y="3895860"/>
          <a:ext cx="2412729" cy="596086"/>
        </p:xfrm>
        <a:graphic>
          <a:graphicData uri="http://schemas.openxmlformats.org/presentationml/2006/ole">
            <mc:AlternateContent xmlns:mc="http://schemas.openxmlformats.org/markup-compatibility/2006">
              <mc:Choice xmlns:v="urn:schemas-microsoft-com:vml" Requires="v">
                <p:oleObj spid="_x0000_s3094" name="Equation" r:id="rId5" imgW="812447" imgH="203112" progId="Equation.DSMT4">
                  <p:embed/>
                </p:oleObj>
              </mc:Choice>
              <mc:Fallback>
                <p:oleObj name="Equation" r:id="rId5" imgW="812447" imgH="203112"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434" y="3895860"/>
                        <a:ext cx="2412729" cy="596086"/>
                      </a:xfrm>
                      <a:prstGeom prst="rect">
                        <a:avLst/>
                      </a:prstGeom>
                      <a:noFill/>
                    </p:spPr>
                  </p:pic>
                </p:oleObj>
              </mc:Fallback>
            </mc:AlternateContent>
          </a:graphicData>
        </a:graphic>
      </p:graphicFrame>
      <p:sp>
        <p:nvSpPr>
          <p:cNvPr id="21" name="Rectángulo 20"/>
          <p:cNvSpPr/>
          <p:nvPr/>
        </p:nvSpPr>
        <p:spPr>
          <a:xfrm>
            <a:off x="382373" y="4652946"/>
            <a:ext cx="6362983" cy="1015663"/>
          </a:xfrm>
          <a:prstGeom prst="rect">
            <a:avLst/>
          </a:prstGeom>
        </p:spPr>
        <p:txBody>
          <a:bodyPr wrap="square">
            <a:spAutoFit/>
          </a:bodyPr>
          <a:lstStyle/>
          <a:p>
            <a:r>
              <a:rPr lang="es-EC" sz="2000" dirty="0">
                <a:ea typeface="Calibri" panose="020F0502020204030204" pitchFamily="34" charset="0"/>
              </a:rPr>
              <a:t>Donde </a:t>
            </a:r>
            <a:r>
              <a:rPr lang="es-EC" sz="2000" b="1" dirty="0">
                <a:ea typeface="Calibri" panose="020F0502020204030204" pitchFamily="34" charset="0"/>
              </a:rPr>
              <a:t>G</a:t>
            </a:r>
            <a:r>
              <a:rPr lang="es-EC" sz="2000" dirty="0">
                <a:ea typeface="Calibri" panose="020F0502020204030204" pitchFamily="34" charset="0"/>
              </a:rPr>
              <a:t> es la matriz de respuesta al escalón, </a:t>
            </a:r>
            <a:r>
              <a:rPr lang="es-EC" sz="2000" b="1" dirty="0">
                <a:ea typeface="Calibri" panose="020F0502020204030204" pitchFamily="34" charset="0"/>
              </a:rPr>
              <a:t>u</a:t>
            </a:r>
            <a:r>
              <a:rPr lang="es-EC" sz="2000" dirty="0">
                <a:ea typeface="Calibri" panose="020F0502020204030204" pitchFamily="34" charset="0"/>
              </a:rPr>
              <a:t> es el vector de incrementos de control y </a:t>
            </a:r>
            <a:r>
              <a:rPr lang="es-EC" sz="2000" b="1" dirty="0">
                <a:ea typeface="Calibri" panose="020F0502020204030204" pitchFamily="34" charset="0"/>
              </a:rPr>
              <a:t>f </a:t>
            </a:r>
            <a:r>
              <a:rPr lang="es-EC" sz="2000" dirty="0">
                <a:ea typeface="Calibri" panose="020F0502020204030204" pitchFamily="34" charset="0"/>
              </a:rPr>
              <a:t>es el vector de respuestas libres.</a:t>
            </a:r>
            <a:endParaRPr lang="es-EC" sz="2000" dirty="0"/>
          </a:p>
        </p:txBody>
      </p:sp>
    </p:spTree>
    <p:extLst>
      <p:ext uri="{BB962C8B-B14F-4D97-AF65-F5344CB8AC3E}">
        <p14:creationId xmlns:p14="http://schemas.microsoft.com/office/powerpoint/2010/main" val="391065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14</a:t>
            </a:fld>
            <a:endParaRPr lang="es-ES"/>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sp>
        <p:nvSpPr>
          <p:cNvPr id="14" name="Rectángulo 13">
            <a:extLst>
              <a:ext uri="{FF2B5EF4-FFF2-40B4-BE49-F238E27FC236}">
                <a16:creationId xmlns:a16="http://schemas.microsoft.com/office/drawing/2014/main" id="{20B14FE7-C9ED-4487-BA75-B4B4C3CD4FB3}"/>
              </a:ext>
            </a:extLst>
          </p:cNvPr>
          <p:cNvSpPr/>
          <p:nvPr/>
        </p:nvSpPr>
        <p:spPr>
          <a:xfrm>
            <a:off x="400877" y="1396798"/>
            <a:ext cx="469915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dirty="0" smtClean="0"/>
              <a:t>CONTROL POR MATRIZ DINÁMICA (DMC)</a:t>
            </a:r>
            <a:endParaRPr lang="es-ES" sz="2000" dirty="0"/>
          </a:p>
        </p:txBody>
      </p:sp>
      <p:sp>
        <p:nvSpPr>
          <p:cNvPr id="2" name="Rectangle 2"/>
          <p:cNvSpPr>
            <a:spLocks noChangeArrowheads="1"/>
          </p:cNvSpPr>
          <p:nvPr/>
        </p:nvSpPr>
        <p:spPr bwMode="auto">
          <a:xfrm>
            <a:off x="769371" y="2988084"/>
            <a:ext cx="140809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6" name="Rectangle 5"/>
          <p:cNvSpPr>
            <a:spLocks noChangeArrowheads="1"/>
          </p:cNvSpPr>
          <p:nvPr/>
        </p:nvSpPr>
        <p:spPr bwMode="auto">
          <a:xfrm>
            <a:off x="556591" y="4380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7"/>
          <p:cNvSpPr>
            <a:spLocks noChangeArrowheads="1"/>
          </p:cNvSpPr>
          <p:nvPr/>
        </p:nvSpPr>
        <p:spPr bwMode="auto">
          <a:xfrm>
            <a:off x="-795131" y="4523312"/>
            <a:ext cx="13345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7963507" y="2131996"/>
            <a:ext cx="21210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3" name="Rectangle 6"/>
          <p:cNvSpPr>
            <a:spLocks noChangeArrowheads="1"/>
          </p:cNvSpPr>
          <p:nvPr/>
        </p:nvSpPr>
        <p:spPr bwMode="auto">
          <a:xfrm>
            <a:off x="1126434" y="3895859"/>
            <a:ext cx="173619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7" name="Rectángulo 16">
            <a:extLst>
              <a:ext uri="{FF2B5EF4-FFF2-40B4-BE49-F238E27FC236}">
                <a16:creationId xmlns:a16="http://schemas.microsoft.com/office/drawing/2014/main" id="{20B14FE7-C9ED-4487-BA75-B4B4C3CD4FB3}"/>
              </a:ext>
            </a:extLst>
          </p:cNvPr>
          <p:cNvSpPr/>
          <p:nvPr/>
        </p:nvSpPr>
        <p:spPr>
          <a:xfrm>
            <a:off x="400877" y="2115016"/>
            <a:ext cx="10952923"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El objetivo del DMC es llevar al proceso lo más cercano a la referencia dada, la función objetivo se presenta </a:t>
            </a:r>
            <a:r>
              <a:rPr lang="es-EC" sz="2000" dirty="0" smtClean="0"/>
              <a:t>a continuación.</a:t>
            </a:r>
            <a:endParaRPr lang="es-ES" sz="2000" dirty="0"/>
          </a:p>
        </p:txBody>
      </p:sp>
      <p:sp>
        <p:nvSpPr>
          <p:cNvPr id="3" name="Rectangle 2"/>
          <p:cNvSpPr>
            <a:spLocks noChangeArrowheads="1"/>
          </p:cNvSpPr>
          <p:nvPr/>
        </p:nvSpPr>
        <p:spPr bwMode="auto">
          <a:xfrm>
            <a:off x="0" y="-1480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Objeto 17"/>
          <p:cNvGraphicFramePr>
            <a:graphicFrameLocks noChangeAspect="1"/>
          </p:cNvGraphicFramePr>
          <p:nvPr>
            <p:extLst>
              <p:ext uri="{D42A27DB-BD31-4B8C-83A1-F6EECF244321}">
                <p14:modId xmlns:p14="http://schemas.microsoft.com/office/powerpoint/2010/main" val="1397399825"/>
              </p:ext>
            </p:extLst>
          </p:nvPr>
        </p:nvGraphicFramePr>
        <p:xfrm>
          <a:off x="2837927" y="3286817"/>
          <a:ext cx="6451567" cy="949924"/>
        </p:xfrm>
        <a:graphic>
          <a:graphicData uri="http://schemas.openxmlformats.org/presentationml/2006/ole">
            <mc:AlternateContent xmlns:mc="http://schemas.openxmlformats.org/markup-compatibility/2006">
              <mc:Choice xmlns:v="urn:schemas-microsoft-com:vml" Requires="v">
                <p:oleObj spid="_x0000_s4106" name="Equation" r:id="rId3" imgW="3149600" imgH="457200" progId="Equation.DSMT4">
                  <p:embed/>
                </p:oleObj>
              </mc:Choice>
              <mc:Fallback>
                <p:oleObj name="Equation" r:id="rId3" imgW="31496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27" y="3286817"/>
                        <a:ext cx="6451567" cy="949924"/>
                      </a:xfrm>
                      <a:prstGeom prst="rect">
                        <a:avLst/>
                      </a:prstGeom>
                      <a:noFill/>
                    </p:spPr>
                  </p:pic>
                </p:oleObj>
              </mc:Fallback>
            </mc:AlternateContent>
          </a:graphicData>
        </a:graphic>
      </p:graphicFrame>
      <p:sp>
        <p:nvSpPr>
          <p:cNvPr id="20" name="Rectángulo 19">
            <a:extLst>
              <a:ext uri="{FF2B5EF4-FFF2-40B4-BE49-F238E27FC236}">
                <a16:creationId xmlns:a16="http://schemas.microsoft.com/office/drawing/2014/main" id="{20B14FE7-C9ED-4487-BA75-B4B4C3CD4FB3}"/>
              </a:ext>
            </a:extLst>
          </p:cNvPr>
          <p:cNvSpPr/>
          <p:nvPr/>
        </p:nvSpPr>
        <p:spPr>
          <a:xfrm>
            <a:off x="400877" y="4411814"/>
            <a:ext cx="10952923"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Donde </a:t>
            </a:r>
            <a:r>
              <a:rPr lang="es-EC" sz="2000" i="1" dirty="0" err="1"/>
              <a:t>P</a:t>
            </a:r>
            <a:r>
              <a:rPr lang="es-EC" sz="2000" i="1" baseline="-25000" dirty="0" err="1"/>
              <a:t>h</a:t>
            </a:r>
            <a:r>
              <a:rPr lang="es-EC" sz="2000" dirty="0"/>
              <a:t> es el horizonte de predicción y </a:t>
            </a:r>
            <a:r>
              <a:rPr lang="es-EC" sz="2000" i="1" dirty="0"/>
              <a:t>M</a:t>
            </a:r>
            <a:r>
              <a:rPr lang="es-EC" sz="2000" dirty="0"/>
              <a:t> es el horizonte de control.</a:t>
            </a:r>
            <a:endParaRPr lang="es-ES" sz="2000" dirty="0"/>
          </a:p>
        </p:txBody>
      </p:sp>
    </p:spTree>
    <p:extLst>
      <p:ext uri="{BB962C8B-B14F-4D97-AF65-F5344CB8AC3E}">
        <p14:creationId xmlns:p14="http://schemas.microsoft.com/office/powerpoint/2010/main" val="2170199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15</a:t>
            </a:fld>
            <a:endParaRPr lang="es-ES"/>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a16="http://schemas.microsoft.com/office/drawing/2014/main" id="{20B14FE7-C9ED-4487-BA75-B4B4C3CD4FB3}"/>
              </a:ext>
            </a:extLst>
          </p:cNvPr>
          <p:cNvSpPr/>
          <p:nvPr/>
        </p:nvSpPr>
        <p:spPr>
          <a:xfrm>
            <a:off x="658795" y="2137930"/>
            <a:ext cx="4075543"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smtClean="0"/>
              <a:t>La ley de control se calcula mediante</a:t>
            </a:r>
            <a:endParaRPr lang="es-ES" sz="2000" dirty="0"/>
          </a:p>
        </p:txBody>
      </p:sp>
      <p:cxnSp>
        <p:nvCxnSpPr>
          <p:cNvPr id="11" name="Conector: angular 9">
            <a:extLst>
              <a:ext uri="{FF2B5EF4-FFF2-40B4-BE49-F238E27FC236}">
                <a16:creationId xmlns:a16="http://schemas.microsoft.com/office/drawing/2014/main" id="{0EC0EC2F-A5EE-438C-B96E-98B78A9C6927}"/>
              </a:ext>
            </a:extLst>
          </p:cNvPr>
          <p:cNvCxnSpPr>
            <a:endCxn id="10" idx="1"/>
          </p:cNvCxnSpPr>
          <p:nvPr/>
        </p:nvCxnSpPr>
        <p:spPr>
          <a:xfrm rot="16200000" flipH="1">
            <a:off x="72066" y="1751255"/>
            <a:ext cx="897039" cy="276420"/>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14" name="Rectángulo 13">
            <a:extLst>
              <a:ext uri="{FF2B5EF4-FFF2-40B4-BE49-F238E27FC236}">
                <a16:creationId xmlns:a16="http://schemas.microsoft.com/office/drawing/2014/main" id="{20B14FE7-C9ED-4487-BA75-B4B4C3CD4FB3}"/>
              </a:ext>
            </a:extLst>
          </p:cNvPr>
          <p:cNvSpPr/>
          <p:nvPr/>
        </p:nvSpPr>
        <p:spPr>
          <a:xfrm>
            <a:off x="400877" y="1396798"/>
            <a:ext cx="469915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dirty="0" smtClean="0"/>
              <a:t>CONTROL POR MATRIZ DINÁMICA (DMC)</a:t>
            </a:r>
            <a:endParaRPr lang="es-ES" sz="2000" dirty="0"/>
          </a:p>
        </p:txBody>
      </p:sp>
      <p:sp>
        <p:nvSpPr>
          <p:cNvPr id="2" name="Rectangle 2"/>
          <p:cNvSpPr>
            <a:spLocks noChangeArrowheads="1"/>
          </p:cNvSpPr>
          <p:nvPr/>
        </p:nvSpPr>
        <p:spPr bwMode="auto">
          <a:xfrm>
            <a:off x="769371" y="2988084"/>
            <a:ext cx="140809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6" name="Rectangle 5"/>
          <p:cNvSpPr>
            <a:spLocks noChangeArrowheads="1"/>
          </p:cNvSpPr>
          <p:nvPr/>
        </p:nvSpPr>
        <p:spPr bwMode="auto">
          <a:xfrm>
            <a:off x="556591" y="4380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7"/>
          <p:cNvSpPr>
            <a:spLocks noChangeArrowheads="1"/>
          </p:cNvSpPr>
          <p:nvPr/>
        </p:nvSpPr>
        <p:spPr bwMode="auto">
          <a:xfrm>
            <a:off x="-795131" y="4523312"/>
            <a:ext cx="13345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7963507" y="2131996"/>
            <a:ext cx="21210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2" name="Objeto 11"/>
          <p:cNvGraphicFramePr>
            <a:graphicFrameLocks noChangeAspect="1"/>
          </p:cNvGraphicFramePr>
          <p:nvPr/>
        </p:nvGraphicFramePr>
        <p:xfrm>
          <a:off x="6874918" y="1796908"/>
          <a:ext cx="3258347" cy="2935906"/>
        </p:xfrm>
        <a:graphic>
          <a:graphicData uri="http://schemas.openxmlformats.org/presentationml/2006/ole">
            <mc:AlternateContent xmlns:mc="http://schemas.openxmlformats.org/markup-compatibility/2006">
              <mc:Choice xmlns:v="urn:schemas-microsoft-com:vml" Requires="v">
                <p:oleObj spid="_x0000_s7195" name="Equation" r:id="rId3" imgW="1828800" imgH="1625600" progId="Equation.DSMT4">
                  <p:embed/>
                </p:oleObj>
              </mc:Choice>
              <mc:Fallback>
                <p:oleObj name="Equation" r:id="rId3" imgW="1828800" imgH="162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918" y="1796908"/>
                        <a:ext cx="3258347" cy="2935906"/>
                      </a:xfrm>
                      <a:prstGeom prst="rect">
                        <a:avLst/>
                      </a:prstGeom>
                      <a:noFill/>
                    </p:spPr>
                  </p:pic>
                </p:oleObj>
              </mc:Fallback>
            </mc:AlternateContent>
          </a:graphicData>
        </a:graphic>
      </p:graphicFrame>
      <p:sp>
        <p:nvSpPr>
          <p:cNvPr id="13" name="Rectangle 6"/>
          <p:cNvSpPr>
            <a:spLocks noChangeArrowheads="1"/>
          </p:cNvSpPr>
          <p:nvPr/>
        </p:nvSpPr>
        <p:spPr bwMode="auto">
          <a:xfrm>
            <a:off x="1126434" y="3895859"/>
            <a:ext cx="173619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1" name="Rectángulo 20"/>
          <p:cNvSpPr/>
          <p:nvPr/>
        </p:nvSpPr>
        <p:spPr>
          <a:xfrm>
            <a:off x="255104" y="3815426"/>
            <a:ext cx="6362983" cy="1015663"/>
          </a:xfrm>
          <a:prstGeom prst="rect">
            <a:avLst/>
          </a:prstGeom>
        </p:spPr>
        <p:txBody>
          <a:bodyPr wrap="square">
            <a:spAutoFit/>
          </a:bodyPr>
          <a:lstStyle/>
          <a:p>
            <a:r>
              <a:rPr lang="es-EC" sz="2000" dirty="0"/>
              <a:t>Se envía al proceso solo el primer elemento del vector </a:t>
            </a:r>
            <a:r>
              <a:rPr lang="es-EC" sz="2000" b="1" dirty="0"/>
              <a:t>u</a:t>
            </a:r>
            <a:r>
              <a:rPr lang="es-EC" sz="2000" dirty="0"/>
              <a:t>, lo que quiere decir </a:t>
            </a:r>
            <a:r>
              <a:rPr lang="es-EC" sz="2000" dirty="0" smtClean="0"/>
              <a:t>que                                       se </a:t>
            </a:r>
            <a:r>
              <a:rPr lang="es-EC" sz="2000" dirty="0"/>
              <a:t>va a calcular una sola </a:t>
            </a:r>
            <a:r>
              <a:rPr lang="es-EC" sz="2000" dirty="0" smtClean="0"/>
              <a:t>vez, por lo que</a:t>
            </a:r>
            <a:endParaRPr lang="es-EC" sz="2000" dirty="0"/>
          </a:p>
        </p:txBody>
      </p:sp>
      <p:sp>
        <p:nvSpPr>
          <p:cNvPr id="3" name="Rectangle 2"/>
          <p:cNvSpPr>
            <a:spLocks noChangeArrowheads="1"/>
          </p:cNvSpPr>
          <p:nvPr/>
        </p:nvSpPr>
        <p:spPr bwMode="auto">
          <a:xfrm>
            <a:off x="658795" y="2899775"/>
            <a:ext cx="122995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91887118"/>
              </p:ext>
            </p:extLst>
          </p:nvPr>
        </p:nvGraphicFramePr>
        <p:xfrm>
          <a:off x="658795" y="2899776"/>
          <a:ext cx="4032712" cy="554259"/>
        </p:xfrm>
        <a:graphic>
          <a:graphicData uri="http://schemas.openxmlformats.org/presentationml/2006/ole">
            <mc:AlternateContent xmlns:mc="http://schemas.openxmlformats.org/markup-compatibility/2006">
              <mc:Choice xmlns:v="urn:schemas-microsoft-com:vml" Requires="v">
                <p:oleObj spid="_x0000_s7196" name="Equation" r:id="rId5" imgW="1968480" imgH="304560" progId="Equation.DSMT4">
                  <p:embed/>
                </p:oleObj>
              </mc:Choice>
              <mc:Fallback>
                <p:oleObj name="Equation" r:id="rId5" imgW="1968480" imgH="304560" progId="Equation.DSMT4">
                  <p:embed/>
                  <p:pic>
                    <p:nvPicPr>
                      <p:cNvPr id="0" name="Object 1"/>
                      <p:cNvPicPr>
                        <a:picLocks noChangeAspect="1" noChangeArrowheads="1"/>
                      </p:cNvPicPr>
                      <p:nvPr/>
                    </p:nvPicPr>
                    <p:blipFill>
                      <a:blip r:embed="rId6"/>
                      <a:srcRect/>
                      <a:stretch>
                        <a:fillRect/>
                      </a:stretch>
                    </p:blipFill>
                    <p:spPr bwMode="auto">
                      <a:xfrm>
                        <a:off x="658795" y="2899776"/>
                        <a:ext cx="4032712" cy="554259"/>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8" name="Rectángulo 7"/>
              <p:cNvSpPr/>
              <p:nvPr/>
            </p:nvSpPr>
            <p:spPr>
              <a:xfrm>
                <a:off x="2398320" y="4087071"/>
                <a:ext cx="2392771" cy="4591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b="1" i="1" smtClean="0">
                              <a:latin typeface="Cambria Math" panose="02040503050406030204" pitchFamily="18" charset="0"/>
                            </a:rPr>
                          </m:ctrlPr>
                        </m:sSupPr>
                        <m:e>
                          <m:d>
                            <m:dPr>
                              <m:ctrlPr>
                                <a:rPr lang="es-EC" b="1" i="1">
                                  <a:latin typeface="Cambria Math" panose="02040503050406030204" pitchFamily="18" charset="0"/>
                                </a:rPr>
                              </m:ctrlPr>
                            </m:dPr>
                            <m:e>
                              <m:sSup>
                                <m:sSupPr>
                                  <m:ctrlPr>
                                    <a:rPr lang="es-EC" b="1" i="1">
                                      <a:latin typeface="Cambria Math" panose="02040503050406030204" pitchFamily="18" charset="0"/>
                                    </a:rPr>
                                  </m:ctrlPr>
                                </m:sSupPr>
                                <m:e>
                                  <m:r>
                                    <a:rPr lang="es-EC" b="1">
                                      <a:latin typeface="Cambria Math" panose="02040503050406030204" pitchFamily="18" charset="0"/>
                                    </a:rPr>
                                    <m:t>𝐆</m:t>
                                  </m:r>
                                </m:e>
                                <m:sup>
                                  <m:r>
                                    <a:rPr lang="es-EC" b="1" i="0">
                                      <a:latin typeface="Cambria Math" panose="02040503050406030204" pitchFamily="18" charset="0"/>
                                    </a:rPr>
                                    <m:t>𝐓</m:t>
                                  </m:r>
                                </m:sup>
                              </m:sSup>
                              <m:r>
                                <a:rPr lang="es-EC" b="0" i="0">
                                  <a:latin typeface="Cambria Math" panose="02040503050406030204" pitchFamily="18" charset="0"/>
                                </a:rPr>
                                <m:t>×</m:t>
                              </m:r>
                              <m:r>
                                <a:rPr lang="es-EC" b="1" i="0">
                                  <a:latin typeface="Cambria Math" panose="02040503050406030204" pitchFamily="18" charset="0"/>
                                </a:rPr>
                                <m:t>𝐆</m:t>
                              </m:r>
                              <m:r>
                                <a:rPr lang="es-EC" b="0" i="0">
                                  <a:latin typeface="Cambria Math" panose="02040503050406030204" pitchFamily="18" charset="0"/>
                                </a:rPr>
                                <m:t>+</m:t>
                              </m:r>
                              <m:r>
                                <a:rPr lang="es-EC" b="0" i="1">
                                  <a:latin typeface="Cambria Math" panose="02040503050406030204" pitchFamily="18" charset="0"/>
                                </a:rPr>
                                <m:t>𝜆</m:t>
                              </m:r>
                              <m:r>
                                <a:rPr lang="es-EC" b="1" i="0">
                                  <a:latin typeface="Cambria Math" panose="02040503050406030204" pitchFamily="18" charset="0"/>
                                </a:rPr>
                                <m:t>𝐈</m:t>
                              </m:r>
                            </m:e>
                          </m:d>
                        </m:e>
                        <m:sup>
                          <m:r>
                            <a:rPr lang="es-EC" b="0" i="0">
                              <a:latin typeface="Cambria Math" panose="02040503050406030204" pitchFamily="18" charset="0"/>
                            </a:rPr>
                            <m:t>−1</m:t>
                          </m:r>
                        </m:sup>
                      </m:sSup>
                      <m:r>
                        <a:rPr lang="es-EC" b="0" i="0">
                          <a:latin typeface="Cambria Math" panose="02040503050406030204" pitchFamily="18" charset="0"/>
                        </a:rPr>
                        <m:t>×</m:t>
                      </m:r>
                      <m:sSup>
                        <m:sSupPr>
                          <m:ctrlPr>
                            <a:rPr lang="es-EC" b="0" i="1">
                              <a:latin typeface="Cambria Math" panose="02040503050406030204" pitchFamily="18" charset="0"/>
                            </a:rPr>
                          </m:ctrlPr>
                        </m:sSupPr>
                        <m:e>
                          <m:r>
                            <a:rPr lang="es-EC" b="1" i="0">
                              <a:latin typeface="Cambria Math" panose="02040503050406030204" pitchFamily="18" charset="0"/>
                            </a:rPr>
                            <m:t>𝐆</m:t>
                          </m:r>
                        </m:e>
                        <m:sup>
                          <m:r>
                            <a:rPr lang="es-EC" b="1" i="0">
                              <a:latin typeface="Cambria Math" panose="02040503050406030204" pitchFamily="18" charset="0"/>
                            </a:rPr>
                            <m:t>𝐓</m:t>
                          </m:r>
                        </m:sup>
                      </m:sSup>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2398320" y="4087071"/>
                <a:ext cx="2392771" cy="459100"/>
              </a:xfrm>
              <a:prstGeom prst="rect">
                <a:avLst/>
              </a:prstGeom>
              <a:blipFill rotWithShape="0">
                <a:blip r:embed="rId7"/>
                <a:stretch>
                  <a:fillRect/>
                </a:stretch>
              </a:blipFill>
            </p:spPr>
            <p:txBody>
              <a:bodyPr/>
              <a:lstStyle/>
              <a:p>
                <a:r>
                  <a:rPr lang="es-EC">
                    <a:noFill/>
                  </a:rPr>
                  <a:t> </a:t>
                </a:r>
              </a:p>
            </p:txBody>
          </p:sp>
        </mc:Fallback>
      </mc:AlternateContent>
      <p:graphicFrame>
        <p:nvGraphicFramePr>
          <p:cNvPr id="20" name="Objeto 19"/>
          <p:cNvGraphicFramePr>
            <a:graphicFrameLocks noChangeAspect="1"/>
          </p:cNvGraphicFramePr>
          <p:nvPr>
            <p:extLst>
              <p:ext uri="{D42A27DB-BD31-4B8C-83A1-F6EECF244321}">
                <p14:modId xmlns:p14="http://schemas.microsoft.com/office/powerpoint/2010/main" val="960150466"/>
              </p:ext>
            </p:extLst>
          </p:nvPr>
        </p:nvGraphicFramePr>
        <p:xfrm>
          <a:off x="1943100" y="5210175"/>
          <a:ext cx="1614488" cy="369888"/>
        </p:xfrm>
        <a:graphic>
          <a:graphicData uri="http://schemas.openxmlformats.org/presentationml/2006/ole">
            <mc:AlternateContent xmlns:mc="http://schemas.openxmlformats.org/markup-compatibility/2006">
              <mc:Choice xmlns:v="urn:schemas-microsoft-com:vml" Requires="v">
                <p:oleObj spid="_x0000_s7197" name="Equation" r:id="rId8" imgW="787320" imgH="203040" progId="Equation.DSMT4">
                  <p:embed/>
                </p:oleObj>
              </mc:Choice>
              <mc:Fallback>
                <p:oleObj name="Equation" r:id="rId8" imgW="787320" imgH="203040" progId="Equation.DSMT4">
                  <p:embed/>
                  <p:pic>
                    <p:nvPicPr>
                      <p:cNvPr id="0" name=""/>
                      <p:cNvPicPr>
                        <a:picLocks noChangeAspect="1" noChangeArrowheads="1"/>
                      </p:cNvPicPr>
                      <p:nvPr/>
                    </p:nvPicPr>
                    <p:blipFill>
                      <a:blip r:embed="rId9"/>
                      <a:srcRect/>
                      <a:stretch>
                        <a:fillRect/>
                      </a:stretch>
                    </p:blipFill>
                    <p:spPr bwMode="auto">
                      <a:xfrm>
                        <a:off x="1943100" y="5210175"/>
                        <a:ext cx="1614488" cy="369888"/>
                      </a:xfrm>
                      <a:prstGeom prst="rect">
                        <a:avLst/>
                      </a:prstGeom>
                      <a:noFill/>
                    </p:spPr>
                  </p:pic>
                </p:oleObj>
              </mc:Fallback>
            </mc:AlternateContent>
          </a:graphicData>
        </a:graphic>
      </p:graphicFrame>
    </p:spTree>
    <p:extLst>
      <p:ext uri="{BB962C8B-B14F-4D97-AF65-F5344CB8AC3E}">
        <p14:creationId xmlns:p14="http://schemas.microsoft.com/office/powerpoint/2010/main" val="341631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fontScale="90000"/>
          </a:bodyPr>
          <a:lstStyle/>
          <a:p>
            <a:r>
              <a:rPr lang="es-ES" dirty="0" smtClean="0"/>
              <a:t>Diseño del convertidor y controlador</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16</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6537100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17</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convertidor</a:t>
            </a:r>
            <a:endParaRPr lang="es-ES" b="1" dirty="0">
              <a:solidFill>
                <a:schemeClr val="bg1"/>
              </a:solidFill>
              <a:effectLst>
                <a:outerShdw blurRad="38100" dist="38100" dir="2700000" algn="tl">
                  <a:srgbClr val="000000">
                    <a:alpha val="43137"/>
                  </a:srgbClr>
                </a:outerShdw>
              </a:effectLst>
              <a:latin typeface="+mn-lt"/>
            </a:endParaRPr>
          </a:p>
        </p:txBody>
      </p:sp>
      <p:sp>
        <p:nvSpPr>
          <p:cNvPr id="11" name="Rectángulo 10">
            <a:extLst>
              <a:ext uri="{FF2B5EF4-FFF2-40B4-BE49-F238E27FC236}">
                <a16:creationId xmlns:a16="http://schemas.microsoft.com/office/drawing/2014/main" id="{F4DFB63F-6B36-4D5A-BF18-5B9D099528D0}"/>
              </a:ext>
            </a:extLst>
          </p:cNvPr>
          <p:cNvSpPr/>
          <p:nvPr/>
        </p:nvSpPr>
        <p:spPr>
          <a:xfrm>
            <a:off x="422529" y="1518423"/>
            <a:ext cx="11066921"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a:t>Debido a que la tensión que entrega el panel solar es superior a la tensión necesaria para cargar la batería, se diseña un convertidor reductor de potencia. </a:t>
            </a:r>
            <a:endParaRPr lang="es-EC" sz="2400" dirty="0"/>
          </a:p>
        </p:txBody>
      </p:sp>
      <p:sp>
        <p:nvSpPr>
          <p:cNvPr id="12" name="Rectángulo 11">
            <a:extLst>
              <a:ext uri="{FF2B5EF4-FFF2-40B4-BE49-F238E27FC236}">
                <a16:creationId xmlns:a16="http://schemas.microsoft.com/office/drawing/2014/main" id="{F4DFB63F-6B36-4D5A-BF18-5B9D099528D0}"/>
              </a:ext>
            </a:extLst>
          </p:cNvPr>
          <p:cNvSpPr/>
          <p:nvPr/>
        </p:nvSpPr>
        <p:spPr>
          <a:xfrm>
            <a:off x="422529" y="3245610"/>
            <a:ext cx="4355533" cy="1938992"/>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a:t>Un convertidor reductor puede trabajar en dos modos: modo de conducción continua (MCC) y modo de conducción discontinua (MCD). </a:t>
            </a:r>
            <a:endParaRPr lang="es-EC" sz="2400" dirty="0"/>
          </a:p>
        </p:txBody>
      </p: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6349284" y="2459865"/>
            <a:ext cx="4237150" cy="3759654"/>
          </a:xfrm>
          <a:prstGeom prst="rect">
            <a:avLst/>
          </a:prstGeom>
          <a:noFill/>
          <a:ln>
            <a:noFill/>
          </a:ln>
        </p:spPr>
      </p:pic>
    </p:spTree>
    <p:extLst>
      <p:ext uri="{BB962C8B-B14F-4D97-AF65-F5344CB8AC3E}">
        <p14:creationId xmlns:p14="http://schemas.microsoft.com/office/powerpoint/2010/main" val="106710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18</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convertidor</a:t>
            </a:r>
            <a:endParaRPr lang="es-ES" b="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854262968"/>
                  </p:ext>
                </p:extLst>
              </p:nvPr>
            </p:nvGraphicFramePr>
            <p:xfrm>
              <a:off x="388284" y="1736164"/>
              <a:ext cx="4364020" cy="4237642"/>
            </p:xfrm>
            <a:graphic>
              <a:graphicData uri="http://schemas.openxmlformats.org/drawingml/2006/table">
                <a:tbl>
                  <a:tblPr firstRow="1" firstCol="1" bandRow="1">
                    <a:tableStyleId>{5C22544A-7EE6-4342-B048-85BDC9FD1C3A}</a:tableStyleId>
                  </a:tblPr>
                  <a:tblGrid>
                    <a:gridCol w="2182010">
                      <a:extLst>
                        <a:ext uri="{9D8B030D-6E8A-4147-A177-3AD203B41FA5}">
                          <a16:colId xmlns:a16="http://schemas.microsoft.com/office/drawing/2014/main" val="20000"/>
                        </a:ext>
                      </a:extLst>
                    </a:gridCol>
                    <a:gridCol w="2182010">
                      <a:extLst>
                        <a:ext uri="{9D8B030D-6E8A-4147-A177-3AD203B41FA5}">
                          <a16:colId xmlns:a16="http://schemas.microsoft.com/office/drawing/2014/main" val="20001"/>
                        </a:ext>
                      </a:extLst>
                    </a:gridCol>
                  </a:tblGrid>
                  <a:tr h="387727">
                    <a:tc>
                      <a:txBody>
                        <a:bodyPr/>
                        <a:lstStyle/>
                        <a:p>
                          <a:pPr algn="just">
                            <a:lnSpc>
                              <a:spcPct val="150000"/>
                            </a:lnSpc>
                            <a:spcAft>
                              <a:spcPts val="0"/>
                            </a:spcAft>
                          </a:pPr>
                          <a:r>
                            <a:rPr lang="es-EC" sz="2000">
                              <a:effectLst/>
                            </a:rPr>
                            <a:t>Parámetros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a:effectLst/>
                            </a:rPr>
                            <a:t>Valor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29552">
                    <a:tc>
                      <a:txBody>
                        <a:bodyPr/>
                        <a:lstStyle/>
                        <a:p>
                          <a:pPr algn="just">
                            <a:lnSpc>
                              <a:spcPct val="200000"/>
                            </a:lnSpc>
                            <a:spcAft>
                              <a:spcPts val="0"/>
                            </a:spcAft>
                          </a:pPr>
                          <a:r>
                            <a:rPr lang="es-EC" sz="2000">
                              <a:effectLst/>
                            </a:rPr>
                            <a:t>Voltaje de entrada (</a:t>
                          </a:r>
                          <a14:m>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𝑽</m:t>
                                  </m:r>
                                </m:e>
                                <m:sub>
                                  <m:r>
                                    <a:rPr lang="es-EC" sz="2000">
                                      <a:effectLst/>
                                      <a:latin typeface="Cambria Math" panose="02040503050406030204" pitchFamily="18" charset="0"/>
                                    </a:rPr>
                                    <m:t>𝒊𝒏</m:t>
                                  </m:r>
                                </m:sub>
                              </m:sSub>
                            </m:oMath>
                          </a14:m>
                          <a:r>
                            <a:rPr lang="es-EC" sz="2000">
                              <a:effectLst/>
                            </a:rPr>
                            <a:t>)</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rPr>
                            <a:t>21.6 (V)</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29552">
                    <a:tc>
                      <a:txBody>
                        <a:bodyPr/>
                        <a:lstStyle/>
                        <a:p>
                          <a:pPr algn="just">
                            <a:lnSpc>
                              <a:spcPct val="200000"/>
                            </a:lnSpc>
                            <a:spcAft>
                              <a:spcPts val="0"/>
                            </a:spcAft>
                          </a:pPr>
                          <a:r>
                            <a:rPr lang="es-EC" sz="2000">
                              <a:effectLst/>
                            </a:rPr>
                            <a:t>Voltaje de salida (</a:t>
                          </a:r>
                          <a14:m>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𝑽</m:t>
                                  </m:r>
                                </m:e>
                                <m:sub>
                                  <m:r>
                                    <a:rPr lang="es-EC" sz="2000">
                                      <a:effectLst/>
                                      <a:latin typeface="Cambria Math" panose="02040503050406030204" pitchFamily="18" charset="0"/>
                                    </a:rPr>
                                    <m:t>𝒐</m:t>
                                  </m:r>
                                </m:sub>
                              </m:sSub>
                            </m:oMath>
                          </a14:m>
                          <a:r>
                            <a:rPr lang="es-EC" sz="2000">
                              <a:effectLst/>
                            </a:rPr>
                            <a:t>)</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rPr>
                            <a:t>14.6 (V)</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90061">
                    <a:tc>
                      <a:txBody>
                        <a:bodyPr/>
                        <a:lstStyle/>
                        <a:p>
                          <a:pPr algn="just">
                            <a:lnSpc>
                              <a:spcPct val="200000"/>
                            </a:lnSpc>
                            <a:spcAft>
                              <a:spcPts val="0"/>
                            </a:spcAft>
                          </a:pPr>
                          <a:r>
                            <a:rPr lang="es-EC" sz="2000">
                              <a:effectLst/>
                            </a:rPr>
                            <a:t>Resistencia (</a:t>
                          </a:r>
                          <a14:m>
                            <m:oMath xmlns:m="http://schemas.openxmlformats.org/officeDocument/2006/math">
                              <m:r>
                                <a:rPr lang="es-EC" sz="2000">
                                  <a:effectLst/>
                                  <a:latin typeface="Cambria Math" panose="02040503050406030204" pitchFamily="18" charset="0"/>
                                </a:rPr>
                                <m:t>𝑹</m:t>
                              </m:r>
                            </m:oMath>
                          </a14:m>
                          <a:r>
                            <a:rPr lang="es-EC" sz="2000">
                              <a:effectLst/>
                            </a:rPr>
                            <a:t>)</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rPr>
                            <a:t>65 (Ω)</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51981">
                    <a:tc>
                      <a:txBody>
                        <a:bodyPr/>
                        <a:lstStyle/>
                        <a:p>
                          <a:pPr algn="just">
                            <a:lnSpc>
                              <a:spcPct val="200000"/>
                            </a:lnSpc>
                            <a:spcAft>
                              <a:spcPts val="0"/>
                            </a:spcAft>
                          </a:pPr>
                          <a:r>
                            <a:rPr lang="es-EC" sz="2000">
                              <a:effectLst/>
                            </a:rPr>
                            <a:t>Frecuencia (</a:t>
                          </a:r>
                          <a14:m>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𝑭</m:t>
                                  </m:r>
                                </m:e>
                                <m:sub>
                                  <m:r>
                                    <a:rPr lang="es-EC" sz="2000">
                                      <a:effectLst/>
                                      <a:latin typeface="Cambria Math" panose="02040503050406030204" pitchFamily="18" charset="0"/>
                                    </a:rPr>
                                    <m:t>𝒔</m:t>
                                  </m:r>
                                </m:sub>
                              </m:sSub>
                            </m:oMath>
                          </a14:m>
                          <a:r>
                            <a:rPr lang="es-EC" sz="2000">
                              <a:effectLst/>
                            </a:rPr>
                            <a:t>)</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a:effectLst/>
                            </a:rPr>
                            <a:t>20 kHz</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854262968"/>
                  </p:ext>
                </p:extLst>
              </p:nvPr>
            </p:nvGraphicFramePr>
            <p:xfrm>
              <a:off x="388284" y="1736164"/>
              <a:ext cx="4364020" cy="4018186"/>
            </p:xfrm>
            <a:graphic>
              <a:graphicData uri="http://schemas.openxmlformats.org/drawingml/2006/table">
                <a:tbl>
                  <a:tblPr firstRow="1" firstCol="1" bandRow="1">
                    <a:tableStyleId>{5C22544A-7EE6-4342-B048-85BDC9FD1C3A}</a:tableStyleId>
                  </a:tblPr>
                  <a:tblGrid>
                    <a:gridCol w="2182010"/>
                    <a:gridCol w="2182010"/>
                  </a:tblGrid>
                  <a:tr h="409956">
                    <a:tc>
                      <a:txBody>
                        <a:bodyPr/>
                        <a:lstStyle/>
                        <a:p>
                          <a:pPr algn="just">
                            <a:lnSpc>
                              <a:spcPct val="150000"/>
                            </a:lnSpc>
                            <a:spcAft>
                              <a:spcPts val="0"/>
                            </a:spcAft>
                          </a:pPr>
                          <a:r>
                            <a:rPr lang="es-EC" sz="2000">
                              <a:effectLst/>
                            </a:rPr>
                            <a:t>Parámetros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a:effectLst/>
                            </a:rPr>
                            <a:t>Valor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33094">
                    <a:tc>
                      <a:txBody>
                        <a:bodyPr/>
                        <a:lstStyle/>
                        <a:p>
                          <a:endParaRPr lang="es-EC"/>
                        </a:p>
                      </a:txBody>
                      <a:tcPr marL="68580" marR="68580" marT="0" marB="0">
                        <a:blipFill rotWithShape="0">
                          <a:blip r:embed="rId2"/>
                          <a:stretch>
                            <a:fillRect l="-279" t="-36559" r="-100836" b="-221505"/>
                          </a:stretch>
                        </a:blipFill>
                      </a:tcPr>
                    </a:tc>
                    <a:tc>
                      <a:txBody>
                        <a:bodyPr/>
                        <a:lstStyle/>
                        <a:p>
                          <a:pPr algn="just">
                            <a:lnSpc>
                              <a:spcPct val="200000"/>
                            </a:lnSpc>
                            <a:spcAft>
                              <a:spcPts val="0"/>
                            </a:spcAft>
                          </a:pPr>
                          <a:r>
                            <a:rPr lang="es-EC" sz="2000">
                              <a:effectLst/>
                            </a:rPr>
                            <a:t>21.6 (V)</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33094">
                    <a:tc>
                      <a:txBody>
                        <a:bodyPr/>
                        <a:lstStyle/>
                        <a:p>
                          <a:endParaRPr lang="es-EC"/>
                        </a:p>
                      </a:txBody>
                      <a:tcPr marL="68580" marR="68580" marT="0" marB="0">
                        <a:blipFill rotWithShape="0">
                          <a:blip r:embed="rId2"/>
                          <a:stretch>
                            <a:fillRect l="-279" t="-135829" r="-100836" b="-120321"/>
                          </a:stretch>
                        </a:blipFill>
                      </a:tcPr>
                    </a:tc>
                    <a:tc>
                      <a:txBody>
                        <a:bodyPr/>
                        <a:lstStyle/>
                        <a:p>
                          <a:pPr algn="just">
                            <a:lnSpc>
                              <a:spcPct val="200000"/>
                            </a:lnSpc>
                            <a:spcAft>
                              <a:spcPts val="0"/>
                            </a:spcAft>
                          </a:pPr>
                          <a:r>
                            <a:rPr lang="es-EC" sz="2000">
                              <a:effectLst/>
                            </a:rPr>
                            <a:t>14.6 (V)</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0061">
                    <a:tc>
                      <a:txBody>
                        <a:bodyPr/>
                        <a:lstStyle/>
                        <a:p>
                          <a:endParaRPr lang="es-EC"/>
                        </a:p>
                      </a:txBody>
                      <a:tcPr marL="68580" marR="68580" marT="0" marB="0">
                        <a:blipFill rotWithShape="0">
                          <a:blip r:embed="rId2"/>
                          <a:stretch>
                            <a:fillRect l="-279" t="-390265" r="-100836" b="-99115"/>
                          </a:stretch>
                        </a:blipFill>
                      </a:tcPr>
                    </a:tc>
                    <a:tc>
                      <a:txBody>
                        <a:bodyPr/>
                        <a:lstStyle/>
                        <a:p>
                          <a:pPr algn="just">
                            <a:lnSpc>
                              <a:spcPct val="200000"/>
                            </a:lnSpc>
                            <a:spcAft>
                              <a:spcPts val="0"/>
                            </a:spcAft>
                          </a:pPr>
                          <a:r>
                            <a:rPr lang="es-EC" sz="2000">
                              <a:effectLst/>
                            </a:rPr>
                            <a:t>65 (Ω)</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981">
                    <a:tc>
                      <a:txBody>
                        <a:bodyPr/>
                        <a:lstStyle/>
                        <a:p>
                          <a:endParaRPr lang="es-EC"/>
                        </a:p>
                      </a:txBody>
                      <a:tcPr marL="68580" marR="68580" marT="0" marB="0">
                        <a:blipFill rotWithShape="0">
                          <a:blip r:embed="rId2"/>
                          <a:stretch>
                            <a:fillRect l="-279" t="-517757" r="-100836" b="-4673"/>
                          </a:stretch>
                        </a:blipFill>
                      </a:tcPr>
                    </a:tc>
                    <a:tc>
                      <a:txBody>
                        <a:bodyPr/>
                        <a:lstStyle/>
                        <a:p>
                          <a:pPr algn="just">
                            <a:lnSpc>
                              <a:spcPct val="200000"/>
                            </a:lnSpc>
                            <a:spcAft>
                              <a:spcPts val="0"/>
                            </a:spcAft>
                          </a:pPr>
                          <a:r>
                            <a:rPr lang="es-EC" sz="2000" dirty="0">
                              <a:effectLst/>
                            </a:rPr>
                            <a:t>20 kHz</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5849892" y="1911370"/>
            <a:ext cx="5882762" cy="2815175"/>
          </a:xfrm>
          <a:prstGeom prst="rect">
            <a:avLst/>
          </a:prstGeom>
          <a:noFill/>
          <a:ln>
            <a:noFill/>
          </a:ln>
        </p:spPr>
      </p:pic>
    </p:spTree>
    <p:extLst>
      <p:ext uri="{BB962C8B-B14F-4D97-AF65-F5344CB8AC3E}">
        <p14:creationId xmlns:p14="http://schemas.microsoft.com/office/powerpoint/2010/main" val="35373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19</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convertidor</a:t>
            </a:r>
            <a:endParaRPr lang="es-ES" b="1" dirty="0">
              <a:solidFill>
                <a:schemeClr val="bg1"/>
              </a:solidFill>
              <a:effectLst>
                <a:outerShdw blurRad="38100" dist="38100" dir="2700000" algn="tl">
                  <a:srgbClr val="000000">
                    <a:alpha val="43137"/>
                  </a:srgbClr>
                </a:outerShdw>
              </a:effectLst>
              <a:latin typeface="+mn-lt"/>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741206" y="2574133"/>
            <a:ext cx="4899740" cy="2401105"/>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009067" y="2574133"/>
            <a:ext cx="5221310" cy="2401105"/>
          </a:xfrm>
          <a:prstGeom prst="rect">
            <a:avLst/>
          </a:prstGeom>
          <a:noFill/>
          <a:ln>
            <a:noFill/>
          </a:ln>
        </p:spPr>
      </p:pic>
      <p:sp>
        <p:nvSpPr>
          <p:cNvPr id="9" name="Rectángulo 8">
            <a:extLst>
              <a:ext uri="{FF2B5EF4-FFF2-40B4-BE49-F238E27FC236}">
                <a16:creationId xmlns:a16="http://schemas.microsoft.com/office/drawing/2014/main" id="{F4DFB63F-6B36-4D5A-BF18-5B9D099528D0}"/>
              </a:ext>
            </a:extLst>
          </p:cNvPr>
          <p:cNvSpPr/>
          <p:nvPr/>
        </p:nvSpPr>
        <p:spPr>
          <a:xfrm>
            <a:off x="2508908" y="1941050"/>
            <a:ext cx="697931"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i="1" dirty="0"/>
              <a:t>T</a:t>
            </a:r>
            <a:r>
              <a:rPr lang="es-EC" sz="2400" i="1" baseline="-25000" dirty="0"/>
              <a:t>ON</a:t>
            </a:r>
            <a:r>
              <a:rPr lang="es-EC" sz="2400" dirty="0"/>
              <a:t> </a:t>
            </a:r>
          </a:p>
        </p:txBody>
      </p:sp>
      <p:sp>
        <p:nvSpPr>
          <p:cNvPr id="10" name="Rectángulo 9">
            <a:extLst>
              <a:ext uri="{FF2B5EF4-FFF2-40B4-BE49-F238E27FC236}">
                <a16:creationId xmlns:a16="http://schemas.microsoft.com/office/drawing/2014/main" id="{F4DFB63F-6B36-4D5A-BF18-5B9D099528D0}"/>
              </a:ext>
            </a:extLst>
          </p:cNvPr>
          <p:cNvSpPr/>
          <p:nvPr/>
        </p:nvSpPr>
        <p:spPr>
          <a:xfrm>
            <a:off x="8270756" y="1941049"/>
            <a:ext cx="697931"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i="1" dirty="0"/>
              <a:t>T</a:t>
            </a:r>
            <a:r>
              <a:rPr lang="es-EC" sz="2400" i="1" baseline="-25000" dirty="0"/>
              <a:t>OFF</a:t>
            </a:r>
            <a:r>
              <a:rPr lang="es-EC" sz="2400" dirty="0" smtClean="0"/>
              <a:t> </a:t>
            </a:r>
            <a:endParaRPr lang="es-EC" sz="2400" dirty="0"/>
          </a:p>
        </p:txBody>
      </p:sp>
    </p:spTree>
    <p:extLst>
      <p:ext uri="{BB962C8B-B14F-4D97-AF65-F5344CB8AC3E}">
        <p14:creationId xmlns:p14="http://schemas.microsoft.com/office/powerpoint/2010/main" val="293887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Diagrama 12">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126571473"/>
              </p:ext>
            </p:extLst>
          </p:nvPr>
        </p:nvGraphicFramePr>
        <p:xfrm>
          <a:off x="1840391" y="476572"/>
          <a:ext cx="8511216" cy="539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6595D9CD-9C7C-4FAD-A83C-24BA6A95B992}"/>
              </a:ext>
            </a:extLst>
          </p:cNvPr>
          <p:cNvSpPr txBox="1"/>
          <p:nvPr/>
        </p:nvSpPr>
        <p:spPr>
          <a:xfrm>
            <a:off x="1113183" y="136525"/>
            <a:ext cx="3657600" cy="369332"/>
          </a:xfrm>
          <a:prstGeom prst="rect">
            <a:avLst/>
          </a:prstGeom>
          <a:noFill/>
        </p:spPr>
        <p:txBody>
          <a:bodyPr wrap="square" rtlCol="0">
            <a:spAutoFit/>
          </a:bodyPr>
          <a:lstStyle/>
          <a:p>
            <a:r>
              <a:rPr lang="es-ES" b="1" dirty="0"/>
              <a:t>Temario:</a:t>
            </a:r>
          </a:p>
        </p:txBody>
      </p:sp>
    </p:spTree>
    <p:extLst>
      <p:ext uri="{BB962C8B-B14F-4D97-AF65-F5344CB8AC3E}">
        <p14:creationId xmlns:p14="http://schemas.microsoft.com/office/powerpoint/2010/main" val="96462130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20</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convertidor</a:t>
            </a:r>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id="{F4DFB63F-6B36-4D5A-BF18-5B9D099528D0}"/>
              </a:ext>
            </a:extLst>
          </p:cNvPr>
          <p:cNvSpPr/>
          <p:nvPr/>
        </p:nvSpPr>
        <p:spPr>
          <a:xfrm>
            <a:off x="383895" y="1413015"/>
            <a:ext cx="101123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Fórmulas para encontrar los valores de los elementos del convertidor reductor</a:t>
            </a:r>
            <a:endParaRPr lang="es-EC" sz="24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2947599619"/>
              </p:ext>
            </p:extLst>
          </p:nvPr>
        </p:nvGraphicFramePr>
        <p:xfrm>
          <a:off x="383895" y="2284343"/>
          <a:ext cx="1664686" cy="832343"/>
        </p:xfrm>
        <a:graphic>
          <a:graphicData uri="http://schemas.openxmlformats.org/presentationml/2006/ole">
            <mc:AlternateContent xmlns:mc="http://schemas.openxmlformats.org/markup-compatibility/2006">
              <mc:Choice xmlns:v="urn:schemas-microsoft-com:vml" Requires="v">
                <p:oleObj spid="_x0000_s12318" name="Equation" r:id="rId3" imgW="888614" imgH="431613" progId="Equation.DSMT4">
                  <p:embed/>
                </p:oleObj>
              </mc:Choice>
              <mc:Fallback>
                <p:oleObj name="Equation" r:id="rId3" imgW="888614"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95" y="2284343"/>
                        <a:ext cx="1664686" cy="832343"/>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2262451208"/>
              </p:ext>
            </p:extLst>
          </p:nvPr>
        </p:nvGraphicFramePr>
        <p:xfrm>
          <a:off x="393280" y="3424260"/>
          <a:ext cx="1655301" cy="800952"/>
        </p:xfrm>
        <a:graphic>
          <a:graphicData uri="http://schemas.openxmlformats.org/presentationml/2006/ole">
            <mc:AlternateContent xmlns:mc="http://schemas.openxmlformats.org/markup-compatibility/2006">
              <mc:Choice xmlns:v="urn:schemas-microsoft-com:vml" Requires="v">
                <p:oleObj spid="_x0000_s12319" name="Equation" r:id="rId5" imgW="888614" imgH="431613" progId="Equation.DSMT4">
                  <p:embed/>
                </p:oleObj>
              </mc:Choice>
              <mc:Fallback>
                <p:oleObj name="Equation" r:id="rId5" imgW="888614"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80" y="3424260"/>
                        <a:ext cx="1655301" cy="800952"/>
                      </a:xfrm>
                      <a:prstGeom prst="rect">
                        <a:avLst/>
                      </a:prstGeom>
                      <a:noFill/>
                    </p:spPr>
                  </p:pic>
                </p:oleObj>
              </mc:Fallback>
            </mc:AlternateContent>
          </a:graphicData>
        </a:graphic>
      </p:graphicFrame>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val="1320276803"/>
              </p:ext>
            </p:extLst>
          </p:nvPr>
        </p:nvGraphicFramePr>
        <p:xfrm>
          <a:off x="255103" y="4391118"/>
          <a:ext cx="2204762" cy="1251857"/>
        </p:xfrm>
        <a:graphic>
          <a:graphicData uri="http://schemas.openxmlformats.org/presentationml/2006/ole">
            <mc:AlternateContent xmlns:mc="http://schemas.openxmlformats.org/markup-compatibility/2006">
              <mc:Choice xmlns:v="urn:schemas-microsoft-com:vml" Requires="v">
                <p:oleObj spid="_x0000_s12320" name="Equation" r:id="rId7" imgW="1155700" imgH="622300" progId="Equation.DSMT4">
                  <p:embed/>
                </p:oleObj>
              </mc:Choice>
              <mc:Fallback>
                <p:oleObj name="Equation" r:id="rId7" imgW="1155700" imgH="6223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103" y="4391118"/>
                        <a:ext cx="2204762" cy="1251857"/>
                      </a:xfrm>
                      <a:prstGeom prst="rect">
                        <a:avLst/>
                      </a:prstGeom>
                      <a:noFill/>
                    </p:spPr>
                  </p:pic>
                </p:oleObj>
              </mc:Fallback>
            </mc:AlternateContent>
          </a:graphicData>
        </a:graphic>
      </p:graphicFrame>
      <p:pic>
        <p:nvPicPr>
          <p:cNvPr id="14" name="Imagen 13"/>
          <p:cNvPicPr/>
          <p:nvPr/>
        </p:nvPicPr>
        <p:blipFill>
          <a:blip r:embed="rId9">
            <a:extLst>
              <a:ext uri="{28A0092B-C50C-407E-A947-70E740481C1C}">
                <a14:useLocalDpi xmlns:a14="http://schemas.microsoft.com/office/drawing/2010/main" val="0"/>
              </a:ext>
            </a:extLst>
          </a:blip>
          <a:srcRect/>
          <a:stretch>
            <a:fillRect/>
          </a:stretch>
        </p:blipFill>
        <p:spPr bwMode="auto">
          <a:xfrm>
            <a:off x="3368629" y="2376378"/>
            <a:ext cx="7642808" cy="3205222"/>
          </a:xfrm>
          <a:prstGeom prst="rect">
            <a:avLst/>
          </a:prstGeom>
          <a:noFill/>
          <a:ln>
            <a:noFill/>
          </a:ln>
        </p:spPr>
      </p:pic>
    </p:spTree>
    <p:extLst>
      <p:ext uri="{BB962C8B-B14F-4D97-AF65-F5344CB8AC3E}">
        <p14:creationId xmlns:p14="http://schemas.microsoft.com/office/powerpoint/2010/main" val="4247206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21</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convertidor</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p:cNvPicPr/>
          <p:nvPr/>
        </p:nvPicPr>
        <p:blipFill rotWithShape="1">
          <a:blip r:embed="rId2">
            <a:extLst>
              <a:ext uri="{28A0092B-C50C-407E-A947-70E740481C1C}">
                <a14:useLocalDpi xmlns:a14="http://schemas.microsoft.com/office/drawing/2010/main" val="0"/>
              </a:ext>
            </a:extLst>
          </a:blip>
          <a:srcRect t="5011" b="1194"/>
          <a:stretch/>
        </p:blipFill>
        <p:spPr bwMode="auto">
          <a:xfrm>
            <a:off x="255103" y="1890443"/>
            <a:ext cx="5622290" cy="3952875"/>
          </a:xfrm>
          <a:prstGeom prst="rect">
            <a:avLst/>
          </a:prstGeom>
          <a:noFill/>
          <a:ln>
            <a:noFill/>
          </a:ln>
          <a:extLst>
            <a:ext uri="{53640926-AAD7-44D8-BBD7-CCE9431645EC}">
              <a14:shadowObscured xmlns:a14="http://schemas.microsoft.com/office/drawing/2010/main"/>
            </a:ext>
          </a:extLst>
        </p:spPr>
      </p:pic>
      <p:pic>
        <p:nvPicPr>
          <p:cNvPr id="16" name="Imagen 15"/>
          <p:cNvPicPr/>
          <p:nvPr/>
        </p:nvPicPr>
        <p:blipFill rotWithShape="1">
          <a:blip r:embed="rId3">
            <a:extLst>
              <a:ext uri="{28A0092B-C50C-407E-A947-70E740481C1C}">
                <a14:useLocalDpi xmlns:a14="http://schemas.microsoft.com/office/drawing/2010/main" val="0"/>
              </a:ext>
            </a:extLst>
          </a:blip>
          <a:srcRect t="4774" r="6105"/>
          <a:stretch/>
        </p:blipFill>
        <p:spPr bwMode="auto">
          <a:xfrm>
            <a:off x="5656307" y="1890443"/>
            <a:ext cx="5844527" cy="4111112"/>
          </a:xfrm>
          <a:prstGeom prst="rect">
            <a:avLst/>
          </a:prstGeom>
          <a:noFill/>
          <a:ln>
            <a:noFill/>
          </a:ln>
          <a:extLst>
            <a:ext uri="{53640926-AAD7-44D8-BBD7-CCE9431645EC}">
              <a14:shadowObscured xmlns:a14="http://schemas.microsoft.com/office/drawing/2010/main"/>
            </a:ext>
          </a:extLst>
        </p:spPr>
      </p:pic>
      <p:sp>
        <p:nvSpPr>
          <p:cNvPr id="17" name="Rectángulo 16">
            <a:extLst>
              <a:ext uri="{FF2B5EF4-FFF2-40B4-BE49-F238E27FC236}">
                <a16:creationId xmlns:a16="http://schemas.microsoft.com/office/drawing/2014/main" id="{F4DFB63F-6B36-4D5A-BF18-5B9D099528D0}"/>
              </a:ext>
            </a:extLst>
          </p:cNvPr>
          <p:cNvSpPr/>
          <p:nvPr/>
        </p:nvSpPr>
        <p:spPr>
          <a:xfrm>
            <a:off x="1839208" y="1350779"/>
            <a:ext cx="2256274"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i="1"/>
              <a:t>P = </a:t>
            </a:r>
            <a:r>
              <a:rPr lang="es-EC" sz="2400"/>
              <a:t>40</a:t>
            </a:r>
            <a:r>
              <a:rPr lang="es-EC" sz="2400" i="1"/>
              <a:t> </a:t>
            </a:r>
            <a:r>
              <a:rPr lang="es-EC" sz="2400"/>
              <a:t>y </a:t>
            </a:r>
            <a:r>
              <a:rPr lang="es-EC" sz="2400" i="1"/>
              <a:t>N = </a:t>
            </a:r>
            <a:r>
              <a:rPr lang="es-EC" sz="2400"/>
              <a:t>6</a:t>
            </a:r>
            <a:endParaRPr lang="es-EC" sz="2400" dirty="0"/>
          </a:p>
        </p:txBody>
      </p:sp>
      <p:sp>
        <p:nvSpPr>
          <p:cNvPr id="18" name="Rectángulo 17">
            <a:extLst>
              <a:ext uri="{FF2B5EF4-FFF2-40B4-BE49-F238E27FC236}">
                <a16:creationId xmlns:a16="http://schemas.microsoft.com/office/drawing/2014/main" id="{F4DFB63F-6B36-4D5A-BF18-5B9D099528D0}"/>
              </a:ext>
            </a:extLst>
          </p:cNvPr>
          <p:cNvSpPr/>
          <p:nvPr/>
        </p:nvSpPr>
        <p:spPr>
          <a:xfrm>
            <a:off x="7263685" y="1386664"/>
            <a:ext cx="3336949"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Corriente en el inductor</a:t>
            </a:r>
            <a:endParaRPr lang="es-EC" sz="2400" dirty="0"/>
          </a:p>
        </p:txBody>
      </p:sp>
    </p:spTree>
    <p:extLst>
      <p:ext uri="{BB962C8B-B14F-4D97-AF65-F5344CB8AC3E}">
        <p14:creationId xmlns:p14="http://schemas.microsoft.com/office/powerpoint/2010/main" val="386610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22</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139192" y="309375"/>
            <a:ext cx="770404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solidFill>
                  <a:schemeClr val="bg1"/>
                </a:solidFill>
                <a:effectLst>
                  <a:outerShdw blurRad="38100" dist="38100" dir="2700000" algn="tl">
                    <a:srgbClr val="000000">
                      <a:alpha val="43137"/>
                    </a:srgbClr>
                  </a:outerShdw>
                </a:effectLst>
                <a:latin typeface="+mn-lt"/>
              </a:rPr>
              <a:t>Función de transferencia del convertidor</a:t>
            </a:r>
            <a:endParaRPr lang="es-ES" sz="32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386364" y="1557986"/>
            <a:ext cx="13737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642289868"/>
              </p:ext>
            </p:extLst>
          </p:nvPr>
        </p:nvGraphicFramePr>
        <p:xfrm>
          <a:off x="4237147" y="1149572"/>
          <a:ext cx="3285003" cy="1314001"/>
        </p:xfrm>
        <a:graphic>
          <a:graphicData uri="http://schemas.openxmlformats.org/presentationml/2006/ole">
            <mc:AlternateContent xmlns:mc="http://schemas.openxmlformats.org/markup-compatibility/2006">
              <mc:Choice xmlns:v="urn:schemas-microsoft-com:vml" Requires="v">
                <p:oleObj spid="_x0000_s13328" name="Equation" r:id="rId3" imgW="2260600" imgH="927100" progId="Equation.DSMT4">
                  <p:embed/>
                </p:oleObj>
              </mc:Choice>
              <mc:Fallback>
                <p:oleObj name="Equation" r:id="rId3" imgW="2260600" imgH="927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147" y="1149572"/>
                        <a:ext cx="3285003" cy="1314001"/>
                      </a:xfrm>
                      <a:prstGeom prst="rect">
                        <a:avLst/>
                      </a:prstGeom>
                      <a:noFill/>
                    </p:spPr>
                  </p:pic>
                </p:oleObj>
              </mc:Fallback>
            </mc:AlternateContent>
          </a:graphicData>
        </a:graphic>
      </p:graphicFrame>
      <p:pic>
        <p:nvPicPr>
          <p:cNvPr id="7" name="Imagen 6"/>
          <p:cNvPicPr>
            <a:picLocks noChangeAspect="1"/>
          </p:cNvPicPr>
          <p:nvPr/>
        </p:nvPicPr>
        <p:blipFill>
          <a:blip r:embed="rId5"/>
          <a:stretch>
            <a:fillRect/>
          </a:stretch>
        </p:blipFill>
        <p:spPr>
          <a:xfrm>
            <a:off x="70467" y="1272780"/>
            <a:ext cx="3333884" cy="4654013"/>
          </a:xfrm>
          <a:prstGeom prst="rect">
            <a:avLst/>
          </a:prstGeom>
        </p:spPr>
      </p:pic>
      <mc:AlternateContent xmlns:mc="http://schemas.openxmlformats.org/markup-compatibility/2006" xmlns:a14="http://schemas.microsoft.com/office/drawing/2010/main">
        <mc:Choice Requires="a14">
          <p:graphicFrame>
            <p:nvGraphicFramePr>
              <p:cNvPr id="20" name="Tabla 19"/>
              <p:cNvGraphicFramePr>
                <a:graphicFrameLocks noGrp="1"/>
              </p:cNvGraphicFramePr>
              <p:nvPr>
                <p:extLst>
                  <p:ext uri="{D42A27DB-BD31-4B8C-83A1-F6EECF244321}">
                    <p14:modId xmlns:p14="http://schemas.microsoft.com/office/powerpoint/2010/main" val="3783950734"/>
                  </p:ext>
                </p:extLst>
              </p:nvPr>
            </p:nvGraphicFramePr>
            <p:xfrm>
              <a:off x="8933826" y="1272780"/>
              <a:ext cx="2875916" cy="5242560"/>
            </p:xfrm>
            <a:graphic>
              <a:graphicData uri="http://schemas.openxmlformats.org/drawingml/2006/table">
                <a:tbl>
                  <a:tblPr firstRow="1" firstCol="1" bandRow="1">
                    <a:tableStyleId>{5C22544A-7EE6-4342-B048-85BDC9FD1C3A}</a:tableStyleId>
                  </a:tblPr>
                  <a:tblGrid>
                    <a:gridCol w="1437958">
                      <a:extLst>
                        <a:ext uri="{9D8B030D-6E8A-4147-A177-3AD203B41FA5}">
                          <a16:colId xmlns:a16="http://schemas.microsoft.com/office/drawing/2014/main" val="20000"/>
                        </a:ext>
                      </a:extLst>
                    </a:gridCol>
                    <a:gridCol w="1437958">
                      <a:extLst>
                        <a:ext uri="{9D8B030D-6E8A-4147-A177-3AD203B41FA5}">
                          <a16:colId xmlns:a16="http://schemas.microsoft.com/office/drawing/2014/main" val="20001"/>
                        </a:ext>
                      </a:extLst>
                    </a:gridCol>
                  </a:tblGrid>
                  <a:tr h="249555">
                    <a:tc>
                      <a:txBody>
                        <a:bodyPr/>
                        <a:lstStyle/>
                        <a:p>
                          <a:pPr algn="just">
                            <a:lnSpc>
                              <a:spcPct val="150000"/>
                            </a:lnSpc>
                            <a:spcAft>
                              <a:spcPts val="0"/>
                            </a:spcAft>
                          </a:pPr>
                          <a:r>
                            <a:rPr lang="es-EC" sz="1600" dirty="0">
                              <a:effectLst/>
                            </a:rPr>
                            <a:t>Constante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Valor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4805">
                    <a:tc>
                      <a:txBody>
                        <a:bodyPr/>
                        <a:lstStyle/>
                        <a:p>
                          <a:pPr algn="just">
                            <a:lnSpc>
                              <a:spcPct val="200000"/>
                            </a:lnSpc>
                            <a:spcAft>
                              <a:spcPts val="0"/>
                            </a:spcAft>
                          </a:pPr>
                          <a:r>
                            <a:rPr lang="es-EC" sz="1600" dirty="0">
                              <a:effectLst/>
                            </a:rPr>
                            <a:t>Ciclo de trabajo (</a:t>
                          </a:r>
                          <a14:m>
                            <m:oMath xmlns:m="http://schemas.openxmlformats.org/officeDocument/2006/math">
                              <m:r>
                                <a:rPr lang="es-EC" sz="1600">
                                  <a:effectLst/>
                                  <a:latin typeface="Cambria Math" panose="02040503050406030204" pitchFamily="18" charset="0"/>
                                </a:rPr>
                                <m:t>𝑫</m:t>
                              </m:r>
                            </m:oMath>
                          </a14:m>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a:effectLst/>
                            </a:rPr>
                            <a:t>0.68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5760">
                    <a:tc>
                      <a:txBody>
                        <a:bodyPr/>
                        <a:lstStyle/>
                        <a:p>
                          <a:pPr algn="just">
                            <a:lnSpc>
                              <a:spcPct val="200000"/>
                            </a:lnSpc>
                            <a:spcAft>
                              <a:spcPts val="0"/>
                            </a:spcAft>
                          </a:pPr>
                          <a:r>
                            <a:rPr lang="es-EC" sz="1600" dirty="0">
                              <a:effectLst/>
                            </a:rPr>
                            <a:t>Resistencia de carga (</a:t>
                          </a:r>
                          <a14:m>
                            <m:oMath xmlns:m="http://schemas.openxmlformats.org/officeDocument/2006/math">
                              <m:r>
                                <a:rPr lang="es-EC" sz="1600">
                                  <a:effectLst/>
                                  <a:latin typeface="Cambria Math" panose="02040503050406030204" pitchFamily="18" charset="0"/>
                                </a:rPr>
                                <m:t>𝑹</m:t>
                              </m:r>
                            </m:oMath>
                          </a14:m>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65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44805">
                    <a:tc>
                      <a:txBody>
                        <a:bodyPr/>
                        <a:lstStyle/>
                        <a:p>
                          <a:pPr algn="just">
                            <a:lnSpc>
                              <a:spcPct val="200000"/>
                            </a:lnSpc>
                            <a:spcAft>
                              <a:spcPts val="0"/>
                            </a:spcAft>
                          </a:pPr>
                          <a:r>
                            <a:rPr lang="es-EC" sz="1600">
                              <a:effectLst/>
                            </a:rPr>
                            <a:t>Capacitor (</a:t>
                          </a:r>
                          <a14:m>
                            <m:oMath xmlns:m="http://schemas.openxmlformats.org/officeDocument/2006/math">
                              <m:r>
                                <a:rPr lang="es-EC" sz="1600">
                                  <a:effectLst/>
                                  <a:latin typeface="Cambria Math" panose="02040503050406030204" pitchFamily="18" charset="0"/>
                                </a:rPr>
                                <m:t>𝑪</m:t>
                              </m:r>
                            </m:oMath>
                          </a14:m>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10 (</a:t>
                          </a:r>
                          <a:r>
                            <a:rPr lang="es-EC" sz="1600" dirty="0" err="1">
                              <a:effectLst/>
                            </a:rPr>
                            <a:t>uF</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5760">
                    <a:tc>
                      <a:txBody>
                        <a:bodyPr/>
                        <a:lstStyle/>
                        <a:p>
                          <a:pPr algn="just">
                            <a:lnSpc>
                              <a:spcPct val="200000"/>
                            </a:lnSpc>
                            <a:spcAft>
                              <a:spcPts val="0"/>
                            </a:spcAft>
                          </a:pPr>
                          <a:r>
                            <a:rPr lang="es-EC" sz="1600">
                              <a:effectLst/>
                            </a:rPr>
                            <a:t>Inductor (</a:t>
                          </a:r>
                          <a14:m>
                            <m:oMath xmlns:m="http://schemas.openxmlformats.org/officeDocument/2006/math">
                              <m:r>
                                <a:rPr lang="es-EC" sz="1600">
                                  <a:effectLst/>
                                  <a:latin typeface="Cambria Math" panose="02040503050406030204" pitchFamily="18" charset="0"/>
                                </a:rPr>
                                <m:t>𝑳</m:t>
                              </m:r>
                            </m:oMath>
                          </a14:m>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20 (</a:t>
                          </a:r>
                          <a:r>
                            <a:rPr lang="es-EC" sz="1600" dirty="0" err="1">
                              <a:effectLst/>
                            </a:rPr>
                            <a:t>mH</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4805">
                    <a:tc>
                      <a:txBody>
                        <a:bodyPr/>
                        <a:lstStyle/>
                        <a:p>
                          <a:pPr algn="just">
                            <a:lnSpc>
                              <a:spcPct val="200000"/>
                            </a:lnSpc>
                            <a:spcAft>
                              <a:spcPts val="0"/>
                            </a:spcAft>
                          </a:pPr>
                          <a:r>
                            <a:rPr lang="es-EC" sz="1600">
                              <a:effectLst/>
                            </a:rPr>
                            <a:t>Resistencia del capacitor (</a:t>
                          </a: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𝑹</m:t>
                                  </m:r>
                                </m:e>
                                <m:sub>
                                  <m:r>
                                    <a:rPr lang="es-EC" sz="1600">
                                      <a:effectLst/>
                                      <a:latin typeface="Cambria Math" panose="02040503050406030204" pitchFamily="18" charset="0"/>
                                    </a:rPr>
                                    <m:t>𝑪</m:t>
                                  </m:r>
                                </m:sub>
                              </m:sSub>
                            </m:oMath>
                          </a14:m>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0.01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65760">
                    <a:tc>
                      <a:txBody>
                        <a:bodyPr/>
                        <a:lstStyle/>
                        <a:p>
                          <a:pPr algn="just">
                            <a:lnSpc>
                              <a:spcPct val="200000"/>
                            </a:lnSpc>
                            <a:spcAft>
                              <a:spcPts val="0"/>
                            </a:spcAft>
                          </a:pPr>
                          <a:r>
                            <a:rPr lang="es-EC" sz="1600" dirty="0">
                              <a:effectLst/>
                            </a:rPr>
                            <a:t>Resistencia del inductor (</a:t>
                          </a: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𝑹</m:t>
                                  </m:r>
                                </m:e>
                                <m:sub>
                                  <m:r>
                                    <a:rPr lang="es-EC" sz="1600">
                                      <a:effectLst/>
                                      <a:latin typeface="Cambria Math" panose="02040503050406030204" pitchFamily="18" charset="0"/>
                                    </a:rPr>
                                    <m:t>𝒍</m:t>
                                  </m:r>
                                </m:sub>
                              </m:sSub>
                            </m:oMath>
                          </a14:m>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1.5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mc:Choice>
        <mc:Fallback xmlns="">
          <p:graphicFrame>
            <p:nvGraphicFramePr>
              <p:cNvPr id="20" name="Tabla 19"/>
              <p:cNvGraphicFramePr>
                <a:graphicFrameLocks noGrp="1"/>
              </p:cNvGraphicFramePr>
              <p:nvPr>
                <p:extLst>
                  <p:ext uri="{D42A27DB-BD31-4B8C-83A1-F6EECF244321}">
                    <p14:modId xmlns:p14="http://schemas.microsoft.com/office/powerpoint/2010/main" val="3783950734"/>
                  </p:ext>
                </p:extLst>
              </p:nvPr>
            </p:nvGraphicFramePr>
            <p:xfrm>
              <a:off x="8933826" y="1272780"/>
              <a:ext cx="2875916" cy="4792218"/>
            </p:xfrm>
            <a:graphic>
              <a:graphicData uri="http://schemas.openxmlformats.org/drawingml/2006/table">
                <a:tbl>
                  <a:tblPr firstRow="1" firstCol="1" bandRow="1">
                    <a:tableStyleId>{5C22544A-7EE6-4342-B048-85BDC9FD1C3A}</a:tableStyleId>
                  </a:tblPr>
                  <a:tblGrid>
                    <a:gridCol w="1437958"/>
                    <a:gridCol w="1437958"/>
                  </a:tblGrid>
                  <a:tr h="327914">
                    <a:tc>
                      <a:txBody>
                        <a:bodyPr/>
                        <a:lstStyle/>
                        <a:p>
                          <a:pPr algn="just">
                            <a:lnSpc>
                              <a:spcPct val="150000"/>
                            </a:lnSpc>
                            <a:spcAft>
                              <a:spcPts val="0"/>
                            </a:spcAft>
                          </a:pPr>
                          <a:r>
                            <a:rPr lang="es-EC" sz="1600" dirty="0">
                              <a:effectLst/>
                            </a:rPr>
                            <a:t>Constante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Valor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36913" r="-101266" b="-406040"/>
                          </a:stretch>
                        </a:blipFill>
                      </a:tcPr>
                    </a:tc>
                    <a:tc>
                      <a:txBody>
                        <a:bodyPr/>
                        <a:lstStyle/>
                        <a:p>
                          <a:pPr algn="just">
                            <a:lnSpc>
                              <a:spcPct val="200000"/>
                            </a:lnSpc>
                            <a:spcAft>
                              <a:spcPts val="0"/>
                            </a:spcAft>
                          </a:pPr>
                          <a:r>
                            <a:rPr lang="es-EC" sz="1600">
                              <a:effectLst/>
                            </a:rPr>
                            <a:t>0.68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136913" r="-101266" b="-306040"/>
                          </a:stretch>
                        </a:blipFill>
                      </a:tcPr>
                    </a:tc>
                    <a:tc>
                      <a:txBody>
                        <a:bodyPr/>
                        <a:lstStyle/>
                        <a:p>
                          <a:pPr algn="just">
                            <a:lnSpc>
                              <a:spcPct val="200000"/>
                            </a:lnSpc>
                            <a:spcAft>
                              <a:spcPts val="0"/>
                            </a:spcAft>
                          </a:pPr>
                          <a:r>
                            <a:rPr lang="es-EC" sz="1600" dirty="0">
                              <a:effectLst/>
                            </a:rPr>
                            <a:t>65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54">
                    <a:tc>
                      <a:txBody>
                        <a:bodyPr/>
                        <a:lstStyle/>
                        <a:p>
                          <a:endParaRPr lang="es-EC"/>
                        </a:p>
                      </a:txBody>
                      <a:tcPr marL="68580" marR="68580" marT="0" marB="0">
                        <a:blipFill rotWithShape="0">
                          <a:blip r:embed="rId6"/>
                          <a:stretch>
                            <a:fillRect l="-422" t="-519118" r="-101266" b="-570588"/>
                          </a:stretch>
                        </a:blipFill>
                      </a:tcPr>
                    </a:tc>
                    <a:tc>
                      <a:txBody>
                        <a:bodyPr/>
                        <a:lstStyle/>
                        <a:p>
                          <a:pPr algn="just">
                            <a:lnSpc>
                              <a:spcPct val="200000"/>
                            </a:lnSpc>
                            <a:spcAft>
                              <a:spcPts val="0"/>
                            </a:spcAft>
                          </a:pPr>
                          <a:r>
                            <a:rPr lang="es-EC" sz="1600" dirty="0">
                              <a:effectLst/>
                            </a:rPr>
                            <a:t>10 (</a:t>
                          </a:r>
                          <a:r>
                            <a:rPr lang="es-EC" sz="1600" dirty="0" err="1">
                              <a:effectLst/>
                            </a:rPr>
                            <a:t>uF</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54">
                    <a:tc>
                      <a:txBody>
                        <a:bodyPr/>
                        <a:lstStyle/>
                        <a:p>
                          <a:endParaRPr lang="es-EC"/>
                        </a:p>
                      </a:txBody>
                      <a:tcPr marL="68580" marR="68580" marT="0" marB="0">
                        <a:blipFill rotWithShape="0">
                          <a:blip r:embed="rId6"/>
                          <a:stretch>
                            <a:fillRect l="-422" t="-610145" r="-101266" b="-462319"/>
                          </a:stretch>
                        </a:blipFill>
                      </a:tcPr>
                    </a:tc>
                    <a:tc>
                      <a:txBody>
                        <a:bodyPr/>
                        <a:lstStyle/>
                        <a:p>
                          <a:pPr algn="just">
                            <a:lnSpc>
                              <a:spcPct val="200000"/>
                            </a:lnSpc>
                            <a:spcAft>
                              <a:spcPts val="0"/>
                            </a:spcAft>
                          </a:pPr>
                          <a:r>
                            <a:rPr lang="es-EC" sz="1600" dirty="0">
                              <a:effectLst/>
                            </a:rPr>
                            <a:t>20 (</a:t>
                          </a:r>
                          <a:r>
                            <a:rPr lang="es-EC" sz="1600" dirty="0" err="1">
                              <a:effectLst/>
                            </a:rPr>
                            <a:t>mH</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328859" r="-101266" b="-114094"/>
                          </a:stretch>
                        </a:blipFill>
                      </a:tcPr>
                    </a:tc>
                    <a:tc>
                      <a:txBody>
                        <a:bodyPr/>
                        <a:lstStyle/>
                        <a:p>
                          <a:pPr algn="just">
                            <a:lnSpc>
                              <a:spcPct val="200000"/>
                            </a:lnSpc>
                            <a:spcAft>
                              <a:spcPts val="0"/>
                            </a:spcAft>
                          </a:pPr>
                          <a:r>
                            <a:rPr lang="es-EC" sz="1600" dirty="0">
                              <a:effectLst/>
                            </a:rPr>
                            <a:t>0.01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428859" r="-101266" b="-14094"/>
                          </a:stretch>
                        </a:blipFill>
                      </a:tcPr>
                    </a:tc>
                    <a:tc>
                      <a:txBody>
                        <a:bodyPr/>
                        <a:lstStyle/>
                        <a:p>
                          <a:pPr algn="just">
                            <a:lnSpc>
                              <a:spcPct val="200000"/>
                            </a:lnSpc>
                            <a:spcAft>
                              <a:spcPts val="0"/>
                            </a:spcAft>
                          </a:pPr>
                          <a:r>
                            <a:rPr lang="es-EC" sz="1600" dirty="0">
                              <a:effectLst/>
                            </a:rPr>
                            <a:t>1.5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10" name="Rectangle 5"/>
          <p:cNvSpPr>
            <a:spLocks noChangeArrowheads="1"/>
          </p:cNvSpPr>
          <p:nvPr/>
        </p:nvSpPr>
        <p:spPr bwMode="auto">
          <a:xfrm>
            <a:off x="4700789" y="36754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1060816092"/>
              </p:ext>
            </p:extLst>
          </p:nvPr>
        </p:nvGraphicFramePr>
        <p:xfrm>
          <a:off x="3991212" y="4096540"/>
          <a:ext cx="3648334" cy="790772"/>
        </p:xfrm>
        <a:graphic>
          <a:graphicData uri="http://schemas.openxmlformats.org/presentationml/2006/ole">
            <mc:AlternateContent xmlns:mc="http://schemas.openxmlformats.org/markup-compatibility/2006">
              <mc:Choice xmlns:v="urn:schemas-microsoft-com:vml" Requires="v">
                <p:oleObj spid="_x0000_s13329" name="Equation" r:id="rId7" imgW="1930400" imgH="419100" progId="Equation.DSMT4">
                  <p:embed/>
                </p:oleObj>
              </mc:Choice>
              <mc:Fallback>
                <p:oleObj name="Equation" r:id="rId7" imgW="1930400" imgH="4191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1212" y="4096540"/>
                        <a:ext cx="3648334" cy="790772"/>
                      </a:xfrm>
                      <a:prstGeom prst="rect">
                        <a:avLst/>
                      </a:prstGeom>
                      <a:noFill/>
                    </p:spPr>
                  </p:pic>
                </p:oleObj>
              </mc:Fallback>
            </mc:AlternateContent>
          </a:graphicData>
        </a:graphic>
      </p:graphicFrame>
      <p:sp>
        <p:nvSpPr>
          <p:cNvPr id="14" name="Flecha derecha 13"/>
          <p:cNvSpPr/>
          <p:nvPr/>
        </p:nvSpPr>
        <p:spPr>
          <a:xfrm>
            <a:off x="2584958" y="1580845"/>
            <a:ext cx="978408"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1" name="Flecha derecha 20"/>
          <p:cNvSpPr/>
          <p:nvPr/>
        </p:nvSpPr>
        <p:spPr>
          <a:xfrm rot="5400000">
            <a:off x="5849112" y="3161473"/>
            <a:ext cx="978408"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2" name="Flecha derecha 21"/>
          <p:cNvSpPr/>
          <p:nvPr/>
        </p:nvSpPr>
        <p:spPr>
          <a:xfrm rot="10800000">
            <a:off x="7632192" y="1527218"/>
            <a:ext cx="978408"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73108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23</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controlador DMC</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 name="Imagen 2"/>
          <p:cNvPicPr>
            <a:picLocks noChangeAspect="1"/>
          </p:cNvPicPr>
          <p:nvPr/>
        </p:nvPicPr>
        <p:blipFill>
          <a:blip r:embed="rId3"/>
          <a:stretch>
            <a:fillRect/>
          </a:stretch>
        </p:blipFill>
        <p:spPr>
          <a:xfrm>
            <a:off x="0" y="1196236"/>
            <a:ext cx="6249562" cy="2705996"/>
          </a:xfrm>
          <a:prstGeom prst="rect">
            <a:avLst/>
          </a:prstGeom>
        </p:spPr>
      </p:pic>
      <p:sp>
        <p:nvSpPr>
          <p:cNvPr id="13" name="Rectángulo 12">
            <a:extLst>
              <a:ext uri="{FF2B5EF4-FFF2-40B4-BE49-F238E27FC236}">
                <a16:creationId xmlns:a16="http://schemas.microsoft.com/office/drawing/2014/main" id="{F4DFB63F-6B36-4D5A-BF18-5B9D099528D0}"/>
              </a:ext>
            </a:extLst>
          </p:cNvPr>
          <p:cNvSpPr/>
          <p:nvPr/>
        </p:nvSpPr>
        <p:spPr>
          <a:xfrm>
            <a:off x="255103" y="4280792"/>
            <a:ext cx="6351759" cy="1938992"/>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Para el diseño del controlador DMC se parte del cálculo de la matriz dinámica </a:t>
            </a:r>
            <a:r>
              <a:rPr lang="es-EC" sz="2400" b="1" dirty="0"/>
              <a:t>G</a:t>
            </a:r>
            <a:r>
              <a:rPr lang="es-EC" sz="2400" dirty="0"/>
              <a:t> de la planta y sus respectivos coeficientes </a:t>
            </a:r>
            <a:r>
              <a:rPr lang="es-EC" sz="2400" i="1" dirty="0" err="1" smtClean="0"/>
              <a:t>g</a:t>
            </a:r>
            <a:r>
              <a:rPr lang="es-EC" sz="2400" i="1" baseline="-25000" dirty="0" err="1" smtClean="0"/>
              <a:t>i</a:t>
            </a:r>
            <a:r>
              <a:rPr lang="es-EC" sz="2400" dirty="0" err="1" smtClean="0"/>
              <a:t>,cada</a:t>
            </a:r>
            <a:r>
              <a:rPr lang="es-EC" sz="2400" dirty="0" smtClean="0"/>
              <a:t> </a:t>
            </a:r>
            <a:r>
              <a:rPr lang="es-EC" sz="2400" dirty="0"/>
              <a:t>coeficiente de la matriz dinámica </a:t>
            </a:r>
            <a:r>
              <a:rPr lang="es-EC" sz="2400" b="1" dirty="0"/>
              <a:t>G</a:t>
            </a:r>
            <a:r>
              <a:rPr lang="es-EC" sz="2400" dirty="0"/>
              <a:t> es el valor de cada uno de los escalones </a:t>
            </a:r>
          </a:p>
        </p:txBody>
      </p:sp>
      <p:pic>
        <p:nvPicPr>
          <p:cNvPr id="14" name="Imagen 13"/>
          <p:cNvPicPr/>
          <p:nvPr/>
        </p:nvPicPr>
        <p:blipFill rotWithShape="1">
          <a:blip r:embed="rId4">
            <a:extLst>
              <a:ext uri="{28A0092B-C50C-407E-A947-70E740481C1C}">
                <a14:useLocalDpi xmlns:a14="http://schemas.microsoft.com/office/drawing/2010/main" val="0"/>
              </a:ext>
            </a:extLst>
          </a:blip>
          <a:srcRect l="6413" t="10001" r="6575"/>
          <a:stretch/>
        </p:blipFill>
        <p:spPr bwMode="auto">
          <a:xfrm>
            <a:off x="6846434" y="2449632"/>
            <a:ext cx="5133531" cy="3770152"/>
          </a:xfrm>
          <a:prstGeom prst="rect">
            <a:avLst/>
          </a:prstGeom>
          <a:noFill/>
          <a:ln>
            <a:noFill/>
          </a:ln>
          <a:extLst>
            <a:ext uri="{53640926-AAD7-44D8-BBD7-CCE9431645EC}">
              <a14:shadowObscured xmlns:a14="http://schemas.microsoft.com/office/drawing/2010/main"/>
            </a:ext>
          </a:extLst>
        </p:spPr>
      </p:pic>
      <p:sp>
        <p:nvSpPr>
          <p:cNvPr id="6" name="Rectangle 2"/>
          <p:cNvSpPr>
            <a:spLocks noChangeArrowheads="1"/>
          </p:cNvSpPr>
          <p:nvPr/>
        </p:nvSpPr>
        <p:spPr bwMode="auto">
          <a:xfrm>
            <a:off x="7843233" y="1726241"/>
            <a:ext cx="1499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376979998"/>
              </p:ext>
            </p:extLst>
          </p:nvPr>
        </p:nvGraphicFramePr>
        <p:xfrm>
          <a:off x="7843233" y="1726242"/>
          <a:ext cx="3022439" cy="659149"/>
        </p:xfrm>
        <a:graphic>
          <a:graphicData uri="http://schemas.openxmlformats.org/presentationml/2006/ole">
            <mc:AlternateContent xmlns:mc="http://schemas.openxmlformats.org/markup-compatibility/2006">
              <mc:Choice xmlns:v="urn:schemas-microsoft-com:vml" Requires="v">
                <p:oleObj spid="_x0000_s16392" name="Equation" r:id="rId5" imgW="1790700" imgH="393700" progId="Equation.DSMT4">
                  <p:embed/>
                </p:oleObj>
              </mc:Choice>
              <mc:Fallback>
                <p:oleObj name="Equation" r:id="rId5" imgW="1790700" imgH="3937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3233" y="1726242"/>
                        <a:ext cx="3022439" cy="659149"/>
                      </a:xfrm>
                      <a:prstGeom prst="rect">
                        <a:avLst/>
                      </a:prstGeom>
                      <a:noFill/>
                    </p:spPr>
                  </p:pic>
                </p:oleObj>
              </mc:Fallback>
            </mc:AlternateContent>
          </a:graphicData>
        </a:graphic>
      </p:graphicFrame>
    </p:spTree>
    <p:extLst>
      <p:ext uri="{BB962C8B-B14F-4D97-AF65-F5344CB8AC3E}">
        <p14:creationId xmlns:p14="http://schemas.microsoft.com/office/powerpoint/2010/main" val="145764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24</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dirty="0" smtClean="0">
                <a:solidFill>
                  <a:schemeClr val="bg1"/>
                </a:solidFill>
                <a:effectLst>
                  <a:outerShdw blurRad="38100" dist="38100" dir="2700000" algn="tl">
                    <a:srgbClr val="000000">
                      <a:alpha val="43137"/>
                    </a:srgbClr>
                  </a:outerShdw>
                </a:effectLst>
                <a:latin typeface="+mn-lt"/>
              </a:rPr>
              <a:t>Simulación </a:t>
            </a:r>
            <a:r>
              <a:rPr lang="es-EC" sz="3600" b="1" dirty="0">
                <a:solidFill>
                  <a:schemeClr val="bg1"/>
                </a:solidFill>
                <a:effectLst>
                  <a:outerShdw blurRad="38100" dist="38100" dir="2700000" algn="tl">
                    <a:srgbClr val="000000">
                      <a:alpha val="43137"/>
                    </a:srgbClr>
                  </a:outerShdw>
                </a:effectLst>
                <a:latin typeface="+mn-lt"/>
              </a:rPr>
              <a:t>del sistema con el controlador DMC</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id="{F4DFB63F-6B36-4D5A-BF18-5B9D099528D0}"/>
              </a:ext>
            </a:extLst>
          </p:cNvPr>
          <p:cNvSpPr/>
          <p:nvPr/>
        </p:nvSpPr>
        <p:spPr>
          <a:xfrm>
            <a:off x="345258" y="1445966"/>
            <a:ext cx="2320669" cy="120032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i="1" dirty="0">
                <a:latin typeface="Times New Roman" panose="02020603050405020304" pitchFamily="18" charset="0"/>
                <a:ea typeface="Calibri" panose="020F0502020204030204" pitchFamily="34" charset="0"/>
              </a:rPr>
              <a:t>P = </a:t>
            </a:r>
            <a:r>
              <a:rPr lang="es-EC" sz="2400" dirty="0">
                <a:latin typeface="Times New Roman" panose="02020603050405020304" pitchFamily="18" charset="0"/>
                <a:ea typeface="Calibri" panose="020F0502020204030204" pitchFamily="34" charset="0"/>
              </a:rPr>
              <a:t>40</a:t>
            </a:r>
            <a:r>
              <a:rPr lang="es-EC" sz="2400" i="1" dirty="0">
                <a:latin typeface="Times New Roman" panose="02020603050405020304" pitchFamily="18" charset="0"/>
                <a:ea typeface="Calibri" panose="020F0502020204030204" pitchFamily="34" charset="0"/>
              </a:rPr>
              <a:t> </a:t>
            </a:r>
            <a:r>
              <a:rPr lang="es-EC" sz="2400" dirty="0">
                <a:latin typeface="Times New Roman" panose="02020603050405020304" pitchFamily="18" charset="0"/>
                <a:ea typeface="Calibri" panose="020F0502020204030204" pitchFamily="34" charset="0"/>
              </a:rPr>
              <a:t>y </a:t>
            </a:r>
            <a:r>
              <a:rPr lang="es-EC" sz="2400" i="1" dirty="0">
                <a:latin typeface="Times New Roman" panose="02020603050405020304" pitchFamily="18" charset="0"/>
                <a:ea typeface="Calibri" panose="020F0502020204030204" pitchFamily="34" charset="0"/>
              </a:rPr>
              <a:t>N = </a:t>
            </a:r>
            <a:r>
              <a:rPr lang="es-EC" sz="2400" dirty="0" smtClean="0">
                <a:latin typeface="Times New Roman" panose="02020603050405020304" pitchFamily="18" charset="0"/>
                <a:ea typeface="Calibri" panose="020F0502020204030204" pitchFamily="34" charset="0"/>
              </a:rPr>
              <a:t>6</a:t>
            </a:r>
          </a:p>
          <a:p>
            <a:pPr algn="just"/>
            <a:r>
              <a:rPr lang="es-EC" sz="2400" dirty="0">
                <a:latin typeface="Times New Roman" panose="02020603050405020304" pitchFamily="18" charset="0"/>
                <a:ea typeface="Calibri" panose="020F0502020204030204" pitchFamily="34" charset="0"/>
              </a:rPr>
              <a:t>λ = 80 y δ = 75</a:t>
            </a:r>
          </a:p>
          <a:p>
            <a:pPr algn="just"/>
            <a:endParaRPr lang="es-EC" sz="2400" dirty="0"/>
          </a:p>
        </p:txBody>
      </p:sp>
      <p:pic>
        <p:nvPicPr>
          <p:cNvPr id="15" name="Imagen 14"/>
          <p:cNvPicPr/>
          <p:nvPr/>
        </p:nvPicPr>
        <p:blipFill rotWithShape="1">
          <a:blip r:embed="rId3">
            <a:extLst>
              <a:ext uri="{28A0092B-C50C-407E-A947-70E740481C1C}">
                <a14:useLocalDpi xmlns:a14="http://schemas.microsoft.com/office/drawing/2010/main" val="0"/>
              </a:ext>
            </a:extLst>
          </a:blip>
          <a:srcRect l="1377" t="4462" r="642" b="4713"/>
          <a:stretch/>
        </p:blipFill>
        <p:spPr bwMode="auto">
          <a:xfrm>
            <a:off x="4142033" y="1355813"/>
            <a:ext cx="7075466" cy="4465438"/>
          </a:xfrm>
          <a:prstGeom prst="rect">
            <a:avLst/>
          </a:prstGeom>
          <a:noFill/>
          <a:ln>
            <a:noFill/>
          </a:ln>
          <a:extLst>
            <a:ext uri="{53640926-AAD7-44D8-BBD7-CCE9431645EC}">
              <a14:shadowObscured xmlns:a14="http://schemas.microsoft.com/office/drawing/2010/main"/>
            </a:ext>
          </a:extLst>
        </p:spPr>
      </p:pic>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2382319090"/>
              </p:ext>
            </p:extLst>
          </p:nvPr>
        </p:nvGraphicFramePr>
        <p:xfrm>
          <a:off x="144220" y="3865541"/>
          <a:ext cx="3997813" cy="643943"/>
        </p:xfrm>
        <a:graphic>
          <a:graphicData uri="http://schemas.openxmlformats.org/presentationml/2006/ole">
            <mc:AlternateContent xmlns:mc="http://schemas.openxmlformats.org/markup-compatibility/2006">
              <mc:Choice xmlns:v="urn:schemas-microsoft-com:vml" Requires="v">
                <p:oleObj spid="_x0000_s15369" name="Equation" r:id="rId4" imgW="2882900" imgH="457200" progId="Equation.DSMT4">
                  <p:embed/>
                </p:oleObj>
              </mc:Choice>
              <mc:Fallback>
                <p:oleObj name="Equation" r:id="rId4" imgW="2882900" imgH="457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220" y="3865541"/>
                        <a:ext cx="3997813" cy="643943"/>
                      </a:xfrm>
                      <a:prstGeom prst="rect">
                        <a:avLst/>
                      </a:prstGeom>
                      <a:noFill/>
                    </p:spPr>
                  </p:pic>
                </p:oleObj>
              </mc:Fallback>
            </mc:AlternateContent>
          </a:graphicData>
        </a:graphic>
      </p:graphicFrame>
    </p:spTree>
    <p:extLst>
      <p:ext uri="{BB962C8B-B14F-4D97-AF65-F5344CB8AC3E}">
        <p14:creationId xmlns:p14="http://schemas.microsoft.com/office/powerpoint/2010/main" val="1878228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25</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dirty="0" smtClean="0">
                <a:solidFill>
                  <a:schemeClr val="bg1"/>
                </a:solidFill>
                <a:effectLst>
                  <a:outerShdw blurRad="38100" dist="38100" dir="2700000" algn="tl">
                    <a:srgbClr val="000000">
                      <a:alpha val="43137"/>
                    </a:srgbClr>
                  </a:outerShdw>
                </a:effectLst>
                <a:latin typeface="+mn-lt"/>
              </a:rPr>
              <a:t>Simulación </a:t>
            </a:r>
            <a:r>
              <a:rPr lang="es-EC" sz="3600" b="1" dirty="0">
                <a:solidFill>
                  <a:schemeClr val="bg1"/>
                </a:solidFill>
                <a:effectLst>
                  <a:outerShdw blurRad="38100" dist="38100" dir="2700000" algn="tl">
                    <a:srgbClr val="000000">
                      <a:alpha val="43137"/>
                    </a:srgbClr>
                  </a:outerShdw>
                </a:effectLst>
                <a:latin typeface="+mn-lt"/>
              </a:rPr>
              <a:t>del sistema con el controlador DMC</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id="{F4DFB63F-6B36-4D5A-BF18-5B9D099528D0}"/>
              </a:ext>
            </a:extLst>
          </p:cNvPr>
          <p:cNvSpPr/>
          <p:nvPr/>
        </p:nvSpPr>
        <p:spPr>
          <a:xfrm>
            <a:off x="255103" y="1420451"/>
            <a:ext cx="5939632"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latin typeface="Times New Roman" panose="02020603050405020304" pitchFamily="18" charset="0"/>
                <a:ea typeface="Calibri" panose="020F0502020204030204" pitchFamily="34" charset="0"/>
              </a:rPr>
              <a:t>Verificación de la robustez del controlador</a:t>
            </a:r>
            <a:endParaRPr lang="es-EC" sz="2400" dirty="0">
              <a:latin typeface="Times New Roman" panose="02020603050405020304" pitchFamily="18" charset="0"/>
              <a:ea typeface="Calibri" panose="020F0502020204030204" pitchFamily="34" charset="0"/>
            </a:endParaRPr>
          </a:p>
          <a:p>
            <a:pPr algn="just"/>
            <a:endParaRPr lang="es-EC" sz="2400" dirty="0"/>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p:cNvPicPr/>
          <p:nvPr/>
        </p:nvPicPr>
        <p:blipFill rotWithShape="1">
          <a:blip r:embed="rId2">
            <a:extLst>
              <a:ext uri="{28A0092B-C50C-407E-A947-70E740481C1C}">
                <a14:useLocalDpi xmlns:a14="http://schemas.microsoft.com/office/drawing/2010/main" val="0"/>
              </a:ext>
            </a:extLst>
          </a:blip>
          <a:srcRect t="4057" b="49403"/>
          <a:stretch/>
        </p:blipFill>
        <p:spPr bwMode="auto">
          <a:xfrm>
            <a:off x="255102" y="2571968"/>
            <a:ext cx="6351759" cy="3094735"/>
          </a:xfrm>
          <a:prstGeom prst="rect">
            <a:avLst/>
          </a:prstGeom>
          <a:noFill/>
          <a:ln>
            <a:noFill/>
          </a:ln>
          <a:extLst>
            <a:ext uri="{53640926-AAD7-44D8-BBD7-CCE9431645EC}">
              <a14:shadowObscured xmlns:a14="http://schemas.microsoft.com/office/drawing/2010/main"/>
            </a:ext>
          </a:extLst>
        </p:spPr>
      </p:pic>
      <p:pic>
        <p:nvPicPr>
          <p:cNvPr id="14" name="Imagen 13"/>
          <p:cNvPicPr/>
          <p:nvPr/>
        </p:nvPicPr>
        <p:blipFill rotWithShape="1">
          <a:blip r:embed="rId3">
            <a:extLst>
              <a:ext uri="{28A0092B-C50C-407E-A947-70E740481C1C}">
                <a14:useLocalDpi xmlns:a14="http://schemas.microsoft.com/office/drawing/2010/main" val="0"/>
              </a:ext>
            </a:extLst>
          </a:blip>
          <a:srcRect t="5490" b="2148"/>
          <a:stretch/>
        </p:blipFill>
        <p:spPr bwMode="auto">
          <a:xfrm>
            <a:off x="6305751" y="1420450"/>
            <a:ext cx="5774632" cy="42462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857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26</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Sistema de control en cascada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p:cNvPicPr>
            <a:picLocks noChangeAspect="1"/>
          </p:cNvPicPr>
          <p:nvPr/>
        </p:nvPicPr>
        <p:blipFill>
          <a:blip r:embed="rId2"/>
          <a:stretch>
            <a:fillRect/>
          </a:stretch>
        </p:blipFill>
        <p:spPr>
          <a:xfrm>
            <a:off x="0" y="1290208"/>
            <a:ext cx="7848830" cy="2919613"/>
          </a:xfrm>
          <a:prstGeom prst="rect">
            <a:avLst/>
          </a:prstGeom>
        </p:spPr>
      </p:pic>
      <p:sp>
        <p:nvSpPr>
          <p:cNvPr id="15" name="Rectángulo 14">
            <a:extLst>
              <a:ext uri="{FF2B5EF4-FFF2-40B4-BE49-F238E27FC236}">
                <a16:creationId xmlns:a16="http://schemas.microsoft.com/office/drawing/2014/main" id="{F4DFB63F-6B36-4D5A-BF18-5B9D099528D0}"/>
              </a:ext>
            </a:extLst>
          </p:cNvPr>
          <p:cNvSpPr/>
          <p:nvPr/>
        </p:nvSpPr>
        <p:spPr>
          <a:xfrm>
            <a:off x="8729405" y="1511571"/>
            <a:ext cx="2887339" cy="156966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latin typeface="Times New Roman" panose="02020603050405020304" pitchFamily="18" charset="0"/>
                <a:ea typeface="Calibri" panose="020F0502020204030204" pitchFamily="34" charset="0"/>
              </a:rPr>
              <a:t>Controlador externo</a:t>
            </a:r>
          </a:p>
          <a:p>
            <a:pPr algn="just"/>
            <a:r>
              <a:rPr lang="es-EC" sz="2400" i="1" dirty="0" smtClean="0">
                <a:latin typeface="Times New Roman" panose="02020603050405020304" pitchFamily="18" charset="0"/>
                <a:ea typeface="Calibri" panose="020F0502020204030204" pitchFamily="34" charset="0"/>
              </a:rPr>
              <a:t>P </a:t>
            </a:r>
            <a:r>
              <a:rPr lang="es-EC" sz="2400" i="1" dirty="0">
                <a:latin typeface="Times New Roman" panose="02020603050405020304" pitchFamily="18" charset="0"/>
                <a:ea typeface="Calibri" panose="020F0502020204030204" pitchFamily="34" charset="0"/>
              </a:rPr>
              <a:t>= </a:t>
            </a:r>
            <a:r>
              <a:rPr lang="es-EC" sz="2400" dirty="0">
                <a:latin typeface="Times New Roman" panose="02020603050405020304" pitchFamily="18" charset="0"/>
                <a:ea typeface="Calibri" panose="020F0502020204030204" pitchFamily="34" charset="0"/>
              </a:rPr>
              <a:t>5</a:t>
            </a:r>
            <a:r>
              <a:rPr lang="es-EC" sz="2400" i="1" dirty="0" smtClean="0">
                <a:latin typeface="Times New Roman" panose="02020603050405020304" pitchFamily="18" charset="0"/>
                <a:ea typeface="Calibri" panose="020F0502020204030204" pitchFamily="34" charset="0"/>
              </a:rPr>
              <a:t> </a:t>
            </a:r>
            <a:r>
              <a:rPr lang="es-EC" sz="2400" dirty="0">
                <a:latin typeface="Times New Roman" panose="02020603050405020304" pitchFamily="18" charset="0"/>
                <a:ea typeface="Calibri" panose="020F0502020204030204" pitchFamily="34" charset="0"/>
              </a:rPr>
              <a:t>y </a:t>
            </a:r>
            <a:r>
              <a:rPr lang="es-EC" sz="2400" i="1" dirty="0">
                <a:latin typeface="Times New Roman" panose="02020603050405020304" pitchFamily="18" charset="0"/>
                <a:ea typeface="Calibri" panose="020F0502020204030204" pitchFamily="34" charset="0"/>
              </a:rPr>
              <a:t>N = </a:t>
            </a:r>
            <a:r>
              <a:rPr lang="es-EC" sz="2400" dirty="0">
                <a:latin typeface="Times New Roman" panose="02020603050405020304" pitchFamily="18" charset="0"/>
                <a:ea typeface="Calibri" panose="020F0502020204030204" pitchFamily="34" charset="0"/>
              </a:rPr>
              <a:t>2</a:t>
            </a:r>
            <a:endParaRPr lang="es-EC" sz="2400" dirty="0" smtClean="0">
              <a:latin typeface="Times New Roman" panose="02020603050405020304" pitchFamily="18" charset="0"/>
              <a:ea typeface="Calibri" panose="020F0502020204030204" pitchFamily="34" charset="0"/>
            </a:endParaRPr>
          </a:p>
          <a:p>
            <a:pPr algn="just"/>
            <a:r>
              <a:rPr lang="es-EC" sz="2400" dirty="0">
                <a:latin typeface="Times New Roman" panose="02020603050405020304" pitchFamily="18" charset="0"/>
                <a:ea typeface="Calibri" panose="020F0502020204030204" pitchFamily="34" charset="0"/>
              </a:rPr>
              <a:t>λ = </a:t>
            </a:r>
            <a:r>
              <a:rPr lang="es-EC" sz="2400" dirty="0" smtClean="0">
                <a:latin typeface="Times New Roman" panose="02020603050405020304" pitchFamily="18" charset="0"/>
                <a:ea typeface="Calibri" panose="020F0502020204030204" pitchFamily="34" charset="0"/>
              </a:rPr>
              <a:t>4500 </a:t>
            </a:r>
            <a:r>
              <a:rPr lang="es-EC" sz="2400" dirty="0">
                <a:latin typeface="Times New Roman" panose="02020603050405020304" pitchFamily="18" charset="0"/>
                <a:ea typeface="Calibri" panose="020F0502020204030204" pitchFamily="34" charset="0"/>
              </a:rPr>
              <a:t>y δ = 1</a:t>
            </a:r>
          </a:p>
          <a:p>
            <a:pPr algn="just"/>
            <a:endParaRPr lang="es-EC" sz="2400" dirty="0"/>
          </a:p>
        </p:txBody>
      </p:sp>
      <p:sp>
        <p:nvSpPr>
          <p:cNvPr id="16" name="Rectángulo 15">
            <a:extLst>
              <a:ext uri="{FF2B5EF4-FFF2-40B4-BE49-F238E27FC236}">
                <a16:creationId xmlns:a16="http://schemas.microsoft.com/office/drawing/2014/main" id="{F4DFB63F-6B36-4D5A-BF18-5B9D099528D0}"/>
              </a:ext>
            </a:extLst>
          </p:cNvPr>
          <p:cNvSpPr/>
          <p:nvPr/>
        </p:nvSpPr>
        <p:spPr>
          <a:xfrm>
            <a:off x="8729405" y="3424991"/>
            <a:ext cx="2887339" cy="156966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latin typeface="Times New Roman" panose="02020603050405020304" pitchFamily="18" charset="0"/>
                <a:ea typeface="Calibri" panose="020F0502020204030204" pitchFamily="34" charset="0"/>
              </a:rPr>
              <a:t>Controlador interno</a:t>
            </a:r>
          </a:p>
          <a:p>
            <a:pPr algn="just"/>
            <a:r>
              <a:rPr lang="es-EC" sz="2400" i="1" dirty="0" smtClean="0">
                <a:latin typeface="Times New Roman" panose="02020603050405020304" pitchFamily="18" charset="0"/>
                <a:ea typeface="Calibri" panose="020F0502020204030204" pitchFamily="34" charset="0"/>
              </a:rPr>
              <a:t>P </a:t>
            </a:r>
            <a:r>
              <a:rPr lang="es-EC" sz="2400" i="1" dirty="0">
                <a:latin typeface="Times New Roman" panose="02020603050405020304" pitchFamily="18" charset="0"/>
                <a:ea typeface="Calibri" panose="020F0502020204030204" pitchFamily="34" charset="0"/>
              </a:rPr>
              <a:t>= </a:t>
            </a:r>
            <a:r>
              <a:rPr lang="es-EC" sz="2400" dirty="0" smtClean="0">
                <a:latin typeface="Times New Roman" panose="02020603050405020304" pitchFamily="18" charset="0"/>
                <a:ea typeface="Calibri" panose="020F0502020204030204" pitchFamily="34" charset="0"/>
              </a:rPr>
              <a:t>15</a:t>
            </a:r>
            <a:r>
              <a:rPr lang="es-EC" sz="2400" i="1" dirty="0" smtClean="0">
                <a:latin typeface="Times New Roman" panose="02020603050405020304" pitchFamily="18" charset="0"/>
                <a:ea typeface="Calibri" panose="020F0502020204030204" pitchFamily="34" charset="0"/>
              </a:rPr>
              <a:t> </a:t>
            </a:r>
            <a:r>
              <a:rPr lang="es-EC" sz="2400" dirty="0">
                <a:latin typeface="Times New Roman" panose="02020603050405020304" pitchFamily="18" charset="0"/>
                <a:ea typeface="Calibri" panose="020F0502020204030204" pitchFamily="34" charset="0"/>
              </a:rPr>
              <a:t>y </a:t>
            </a:r>
            <a:r>
              <a:rPr lang="es-EC" sz="2400" i="1" dirty="0">
                <a:latin typeface="Times New Roman" panose="02020603050405020304" pitchFamily="18" charset="0"/>
                <a:ea typeface="Calibri" panose="020F0502020204030204" pitchFamily="34" charset="0"/>
              </a:rPr>
              <a:t>N = </a:t>
            </a:r>
            <a:r>
              <a:rPr lang="es-EC" sz="2400" dirty="0">
                <a:latin typeface="Times New Roman" panose="02020603050405020304" pitchFamily="18" charset="0"/>
                <a:ea typeface="Calibri" panose="020F0502020204030204" pitchFamily="34" charset="0"/>
              </a:rPr>
              <a:t>5</a:t>
            </a:r>
            <a:endParaRPr lang="es-EC" sz="2400" dirty="0" smtClean="0">
              <a:latin typeface="Times New Roman" panose="02020603050405020304" pitchFamily="18" charset="0"/>
              <a:ea typeface="Calibri" panose="020F0502020204030204" pitchFamily="34" charset="0"/>
            </a:endParaRPr>
          </a:p>
          <a:p>
            <a:pPr algn="just"/>
            <a:r>
              <a:rPr lang="es-EC" sz="2400" dirty="0">
                <a:latin typeface="Times New Roman" panose="02020603050405020304" pitchFamily="18" charset="0"/>
                <a:ea typeface="Calibri" panose="020F0502020204030204" pitchFamily="34" charset="0"/>
              </a:rPr>
              <a:t>λ = </a:t>
            </a:r>
            <a:r>
              <a:rPr lang="es-EC" sz="2400" dirty="0" smtClean="0">
                <a:latin typeface="Times New Roman" panose="02020603050405020304" pitchFamily="18" charset="0"/>
                <a:ea typeface="Calibri" panose="020F0502020204030204" pitchFamily="34" charset="0"/>
              </a:rPr>
              <a:t>100 </a:t>
            </a:r>
            <a:r>
              <a:rPr lang="es-EC" sz="2400" dirty="0">
                <a:latin typeface="Times New Roman" panose="02020603050405020304" pitchFamily="18" charset="0"/>
                <a:ea typeface="Calibri" panose="020F0502020204030204" pitchFamily="34" charset="0"/>
              </a:rPr>
              <a:t>y δ = 3</a:t>
            </a:r>
          </a:p>
          <a:p>
            <a:pPr algn="just"/>
            <a:endParaRPr lang="es-EC" sz="2400" dirty="0"/>
          </a:p>
        </p:txBody>
      </p:sp>
    </p:spTree>
    <p:extLst>
      <p:ext uri="{BB962C8B-B14F-4D97-AF65-F5344CB8AC3E}">
        <p14:creationId xmlns:p14="http://schemas.microsoft.com/office/powerpoint/2010/main" val="3498504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27</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Simulación del Sistema de control en cascada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p:cNvPicPr/>
          <p:nvPr/>
        </p:nvPicPr>
        <p:blipFill rotWithShape="1">
          <a:blip r:embed="rId2">
            <a:extLst>
              <a:ext uri="{28A0092B-C50C-407E-A947-70E740481C1C}">
                <a14:useLocalDpi xmlns:a14="http://schemas.microsoft.com/office/drawing/2010/main" val="0"/>
              </a:ext>
            </a:extLst>
          </a:blip>
          <a:srcRect t="5728" b="1910"/>
          <a:stretch/>
        </p:blipFill>
        <p:spPr bwMode="auto">
          <a:xfrm>
            <a:off x="2225570" y="1643398"/>
            <a:ext cx="6532064" cy="4152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2723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28</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Elementos del cargador de baterías</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9" name="Imagen 8" descr="C:\Users\Xavier Tito\Downloads\WhatsApp Image 2018-07-13 at 20.50.04.jpeg"/>
          <p:cNvPicPr/>
          <p:nvPr/>
        </p:nvPicPr>
        <p:blipFill rotWithShape="1">
          <a:blip r:embed="rId2">
            <a:extLst>
              <a:ext uri="{28A0092B-C50C-407E-A947-70E740481C1C}">
                <a14:useLocalDpi xmlns:a14="http://schemas.microsoft.com/office/drawing/2010/main" val="0"/>
              </a:ext>
            </a:extLst>
          </a:blip>
          <a:srcRect l="25288" t="49028" r="41538" b="22343"/>
          <a:stretch/>
        </p:blipFill>
        <p:spPr bwMode="auto">
          <a:xfrm rot="5400000">
            <a:off x="1138281" y="1029355"/>
            <a:ext cx="2259509" cy="2933673"/>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369791" y="3660208"/>
            <a:ext cx="4485202" cy="2569245"/>
          </a:xfrm>
          <a:prstGeom prst="rect">
            <a:avLst/>
          </a:prstGeom>
          <a:noFill/>
          <a:ln>
            <a:noFill/>
          </a:ln>
        </p:spPr>
      </p:pic>
      <p:pic>
        <p:nvPicPr>
          <p:cNvPr id="13" name="Imagen 12" descr="C:\Users\USER\Downloads\54095333-d42a-4e16-ac62-796c1fcd45cf.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195" y="1621935"/>
            <a:ext cx="6120810" cy="3846169"/>
          </a:xfrm>
          <a:prstGeom prst="rect">
            <a:avLst/>
          </a:prstGeom>
          <a:noFill/>
          <a:ln>
            <a:noFill/>
          </a:ln>
        </p:spPr>
      </p:pic>
    </p:spTree>
    <p:extLst>
      <p:ext uri="{BB962C8B-B14F-4D97-AF65-F5344CB8AC3E}">
        <p14:creationId xmlns:p14="http://schemas.microsoft.com/office/powerpoint/2010/main" val="3983560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a:bodyPr>
          <a:lstStyle/>
          <a:p>
            <a:r>
              <a:rPr lang="es-ES" dirty="0" smtClean="0"/>
              <a:t>Pruebas y Resultados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29</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6046398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8216347" cy="989668"/>
          </a:xfrm>
        </p:spPr>
        <p:txBody>
          <a:bodyPr>
            <a:normAutofit/>
          </a:bodyPr>
          <a:lstStyle/>
          <a:p>
            <a:r>
              <a:rPr lang="es-ES" dirty="0" smtClean="0"/>
              <a:t>Introducción</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6910807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30</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Pruebas y Resultados simulados</a:t>
            </a:r>
            <a:endParaRPr lang="es-ES"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a16="http://schemas.microsoft.com/office/drawing/2014/main" id="{F4DFB63F-6B36-4D5A-BF18-5B9D099528D0}"/>
              </a:ext>
            </a:extLst>
          </p:cNvPr>
          <p:cNvSpPr/>
          <p:nvPr/>
        </p:nvSpPr>
        <p:spPr>
          <a:xfrm>
            <a:off x="448290" y="1357024"/>
            <a:ext cx="10686570" cy="156966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Se realizó una comparación </a:t>
            </a:r>
            <a:r>
              <a:rPr lang="es-EC" sz="2400" dirty="0" smtClean="0"/>
              <a:t>entre el </a:t>
            </a:r>
            <a:r>
              <a:rPr lang="es-EC" sz="2400" dirty="0"/>
              <a:t>rendimiento </a:t>
            </a:r>
            <a:r>
              <a:rPr lang="es-EC" sz="2400" dirty="0" smtClean="0"/>
              <a:t>del </a:t>
            </a:r>
            <a:r>
              <a:rPr lang="es-EC" sz="2400" dirty="0"/>
              <a:t>controlador predictivo DMC frente a un controlador PID para regular la corriente del inductor en el convertidor reductor, se evaluaron parámetros como: </a:t>
            </a:r>
            <a:r>
              <a:rPr lang="es-EC" sz="2400" dirty="0" err="1"/>
              <a:t>sobreimpulso</a:t>
            </a:r>
            <a:r>
              <a:rPr lang="es-EC" sz="2400" dirty="0"/>
              <a:t>, tiempo de establecimiento, rizado de la corriente en el inductor y tiempo del cálculo </a:t>
            </a:r>
            <a:r>
              <a:rPr lang="es-EC" sz="2400" dirty="0" smtClean="0"/>
              <a:t>computacional</a:t>
            </a:r>
            <a:endParaRPr lang="es-EC" sz="2400" dirty="0"/>
          </a:p>
        </p:txBody>
      </p:sp>
      <p:sp>
        <p:nvSpPr>
          <p:cNvPr id="13" name="Rectángulo 12">
            <a:extLst>
              <a:ext uri="{FF2B5EF4-FFF2-40B4-BE49-F238E27FC236}">
                <a16:creationId xmlns:a16="http://schemas.microsoft.com/office/drawing/2014/main" id="{F4DFB63F-6B36-4D5A-BF18-5B9D099528D0}"/>
              </a:ext>
            </a:extLst>
          </p:cNvPr>
          <p:cNvSpPr/>
          <p:nvPr/>
        </p:nvSpPr>
        <p:spPr>
          <a:xfrm>
            <a:off x="448290" y="3071857"/>
            <a:ext cx="10686570" cy="156966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Para realizar </a:t>
            </a:r>
            <a:r>
              <a:rPr lang="es-EC" sz="2400" dirty="0"/>
              <a:t>el diseño del controlador </a:t>
            </a:r>
            <a:r>
              <a:rPr lang="es-EC" sz="2400" dirty="0" smtClean="0"/>
              <a:t>PID, se </a:t>
            </a:r>
            <a:r>
              <a:rPr lang="es-EC" sz="2400" dirty="0"/>
              <a:t>empleó el método de la última ganancia de </a:t>
            </a:r>
            <a:r>
              <a:rPr lang="es-EC" sz="2400" dirty="0" err="1"/>
              <a:t>Ziegler</a:t>
            </a:r>
            <a:r>
              <a:rPr lang="es-EC" sz="2400" dirty="0"/>
              <a:t> y </a:t>
            </a:r>
            <a:r>
              <a:rPr lang="es-EC" sz="2400" dirty="0" err="1"/>
              <a:t>Nichols</a:t>
            </a:r>
            <a:r>
              <a:rPr lang="es-EC" sz="2400" dirty="0"/>
              <a:t>, quienes propusieron reglas para determinar los valores de la ganancia proporcional </a:t>
            </a:r>
            <a:r>
              <a:rPr lang="es-EC" sz="2400" i="1" dirty="0" err="1"/>
              <a:t>K</a:t>
            </a:r>
            <a:r>
              <a:rPr lang="es-EC" sz="2400" i="1" baseline="-25000" dirty="0" err="1"/>
              <a:t>p</a:t>
            </a:r>
            <a:r>
              <a:rPr lang="es-EC" sz="2400" dirty="0"/>
              <a:t>, y de los tiempos integral y derivativo conocidos como </a:t>
            </a:r>
            <a:r>
              <a:rPr lang="es-EC" sz="2400" i="1" dirty="0"/>
              <a:t>T</a:t>
            </a:r>
            <a:r>
              <a:rPr lang="es-EC" sz="2400" i="1" baseline="-25000" dirty="0"/>
              <a:t>i</a:t>
            </a:r>
            <a:r>
              <a:rPr lang="es-EC" sz="2400" dirty="0"/>
              <a:t> y </a:t>
            </a:r>
            <a:r>
              <a:rPr lang="es-EC" sz="2400" i="1" dirty="0" err="1"/>
              <a:t>T</a:t>
            </a:r>
            <a:r>
              <a:rPr lang="es-EC" sz="2400" i="1" baseline="-25000" dirty="0" err="1"/>
              <a:t>d</a:t>
            </a:r>
            <a:r>
              <a:rPr lang="es-EC" sz="2400" dirty="0"/>
              <a:t>,</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3605825173"/>
              </p:ext>
            </p:extLst>
          </p:nvPr>
        </p:nvGraphicFramePr>
        <p:xfrm>
          <a:off x="4713668" y="4786690"/>
          <a:ext cx="1905681" cy="1288099"/>
        </p:xfrm>
        <a:graphic>
          <a:graphicData uri="http://schemas.openxmlformats.org/presentationml/2006/ole">
            <mc:AlternateContent xmlns:mc="http://schemas.openxmlformats.org/markup-compatibility/2006">
              <mc:Choice xmlns:v="urn:schemas-microsoft-com:vml" Requires="v">
                <p:oleObj spid="_x0000_s20489" name="Equation" r:id="rId3" imgW="1016000" imgH="660400" progId="Equation.DSMT4">
                  <p:embed/>
                </p:oleObj>
              </mc:Choice>
              <mc:Fallback>
                <p:oleObj name="Equation" r:id="rId3" imgW="1016000" imgH="660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668" y="4786690"/>
                        <a:ext cx="1905681" cy="1288099"/>
                      </a:xfrm>
                      <a:prstGeom prst="rect">
                        <a:avLst/>
                      </a:prstGeom>
                      <a:noFill/>
                    </p:spPr>
                  </p:pic>
                </p:oleObj>
              </mc:Fallback>
            </mc:AlternateContent>
          </a:graphicData>
        </a:graphic>
      </p:graphicFrame>
    </p:spTree>
    <p:extLst>
      <p:ext uri="{BB962C8B-B14F-4D97-AF65-F5344CB8AC3E}">
        <p14:creationId xmlns:p14="http://schemas.microsoft.com/office/powerpoint/2010/main" val="3217168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31</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Pruebas y Resultados simulados</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p:nvPr/>
        </p:nvPicPr>
        <p:blipFill rotWithShape="1">
          <a:blip r:embed="rId2">
            <a:extLst>
              <a:ext uri="{28A0092B-C50C-407E-A947-70E740481C1C}">
                <a14:useLocalDpi xmlns:a14="http://schemas.microsoft.com/office/drawing/2010/main" val="0"/>
              </a:ext>
            </a:extLst>
          </a:blip>
          <a:srcRect b="35627"/>
          <a:stretch/>
        </p:blipFill>
        <p:spPr bwMode="auto">
          <a:xfrm>
            <a:off x="-1" y="2068039"/>
            <a:ext cx="5795493" cy="3225178"/>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b="35740"/>
          <a:stretch/>
        </p:blipFill>
        <p:spPr bwMode="auto">
          <a:xfrm>
            <a:off x="5885644" y="1971447"/>
            <a:ext cx="6027314" cy="3418361"/>
          </a:xfrm>
          <a:prstGeom prst="rect">
            <a:avLst/>
          </a:prstGeom>
          <a:noFill/>
          <a:ln>
            <a:noFill/>
          </a:ln>
          <a:extLst>
            <a:ext uri="{53640926-AAD7-44D8-BBD7-CCE9431645EC}">
              <a14:shadowObscured xmlns:a14="http://schemas.microsoft.com/office/drawing/2010/main"/>
            </a:ext>
          </a:extLst>
        </p:spPr>
      </p:pic>
      <p:sp>
        <p:nvSpPr>
          <p:cNvPr id="11" name="Rectángulo 10">
            <a:extLst>
              <a:ext uri="{FF2B5EF4-FFF2-40B4-BE49-F238E27FC236}">
                <a16:creationId xmlns:a16="http://schemas.microsoft.com/office/drawing/2014/main" id="{F4DFB63F-6B36-4D5A-BF18-5B9D099528D0}"/>
              </a:ext>
            </a:extLst>
          </p:cNvPr>
          <p:cNvSpPr/>
          <p:nvPr/>
        </p:nvSpPr>
        <p:spPr>
          <a:xfrm>
            <a:off x="1164301" y="1606374"/>
            <a:ext cx="34668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Control DMC de Corriente</a:t>
            </a:r>
            <a:endParaRPr lang="es-EC" sz="2400" dirty="0"/>
          </a:p>
        </p:txBody>
      </p:sp>
      <p:sp>
        <p:nvSpPr>
          <p:cNvPr id="12" name="Rectángulo 11">
            <a:extLst>
              <a:ext uri="{FF2B5EF4-FFF2-40B4-BE49-F238E27FC236}">
                <a16:creationId xmlns:a16="http://schemas.microsoft.com/office/drawing/2014/main" id="{F4DFB63F-6B36-4D5A-BF18-5B9D099528D0}"/>
              </a:ext>
            </a:extLst>
          </p:cNvPr>
          <p:cNvSpPr/>
          <p:nvPr/>
        </p:nvSpPr>
        <p:spPr>
          <a:xfrm>
            <a:off x="7165857" y="1604807"/>
            <a:ext cx="34668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Control PID de Corriente</a:t>
            </a:r>
            <a:endParaRPr lang="es-EC" sz="2400" dirty="0"/>
          </a:p>
        </p:txBody>
      </p:sp>
    </p:spTree>
    <p:extLst>
      <p:ext uri="{BB962C8B-B14F-4D97-AF65-F5344CB8AC3E}">
        <p14:creationId xmlns:p14="http://schemas.microsoft.com/office/powerpoint/2010/main" val="8935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32</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Pruebas y Resultados simulados</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id="{F4DFB63F-6B36-4D5A-BF18-5B9D099528D0}"/>
              </a:ext>
            </a:extLst>
          </p:cNvPr>
          <p:cNvSpPr/>
          <p:nvPr/>
        </p:nvSpPr>
        <p:spPr>
          <a:xfrm>
            <a:off x="6468160" y="2298989"/>
            <a:ext cx="34668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Control DMC de Corriente</a:t>
            </a:r>
            <a:endParaRPr lang="es-EC" sz="2400" dirty="0"/>
          </a:p>
        </p:txBody>
      </p:sp>
      <p:sp>
        <p:nvSpPr>
          <p:cNvPr id="12" name="Rectángulo 11">
            <a:extLst>
              <a:ext uri="{FF2B5EF4-FFF2-40B4-BE49-F238E27FC236}">
                <a16:creationId xmlns:a16="http://schemas.microsoft.com/office/drawing/2014/main" id="{F4DFB63F-6B36-4D5A-BF18-5B9D099528D0}"/>
              </a:ext>
            </a:extLst>
          </p:cNvPr>
          <p:cNvSpPr/>
          <p:nvPr/>
        </p:nvSpPr>
        <p:spPr>
          <a:xfrm>
            <a:off x="6515313" y="4552575"/>
            <a:ext cx="34668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Control PID de Corriente</a:t>
            </a:r>
            <a:endParaRPr lang="es-EC" sz="2400" dirty="0"/>
          </a:p>
        </p:txBody>
      </p:sp>
      <p:grpSp>
        <p:nvGrpSpPr>
          <p:cNvPr id="13" name="Lienzo 116"/>
          <p:cNvGrpSpPr/>
          <p:nvPr/>
        </p:nvGrpSpPr>
        <p:grpSpPr>
          <a:xfrm>
            <a:off x="-1" y="1700012"/>
            <a:ext cx="6246255" cy="4507606"/>
            <a:chOff x="0" y="0"/>
            <a:chExt cx="5369560" cy="3913245"/>
          </a:xfrm>
        </p:grpSpPr>
        <p:sp>
          <p:nvSpPr>
            <p:cNvPr id="14" name="Rectángulo 13"/>
            <p:cNvSpPr/>
            <p:nvPr/>
          </p:nvSpPr>
          <p:spPr>
            <a:xfrm>
              <a:off x="0" y="0"/>
              <a:ext cx="5369560" cy="3912870"/>
            </a:xfrm>
            <a:prstGeom prst="rect">
              <a:avLst/>
            </a:prstGeom>
          </p:spPr>
        </p:sp>
        <p:pic>
          <p:nvPicPr>
            <p:cNvPr id="15" name="Imagen 14"/>
            <p:cNvPicPr/>
            <p:nvPr/>
          </p:nvPicPr>
          <p:blipFill rotWithShape="1">
            <a:blip r:embed="rId2">
              <a:extLst>
                <a:ext uri="{28A0092B-C50C-407E-A947-70E740481C1C}">
                  <a14:useLocalDpi xmlns:a14="http://schemas.microsoft.com/office/drawing/2010/main" val="0"/>
                </a:ext>
              </a:extLst>
            </a:blip>
            <a:srcRect t="6810"/>
            <a:stretch/>
          </p:blipFill>
          <p:spPr bwMode="auto">
            <a:xfrm>
              <a:off x="3" y="108180"/>
              <a:ext cx="5334000" cy="3805065"/>
            </a:xfrm>
            <a:prstGeom prst="rect">
              <a:avLst/>
            </a:prstGeom>
            <a:noFill/>
            <a:ln>
              <a:noFill/>
            </a:ln>
            <a:extLst>
              <a:ext uri="{53640926-AAD7-44D8-BBD7-CCE9431645EC}">
                <a14:shadowObscured xmlns:a14="http://schemas.microsoft.com/office/drawing/2010/main"/>
              </a:ext>
            </a:extLst>
          </p:spPr>
        </p:pic>
        <p:cxnSp>
          <p:nvCxnSpPr>
            <p:cNvPr id="16" name="Conector recto 15"/>
            <p:cNvCxnSpPr/>
            <p:nvPr/>
          </p:nvCxnSpPr>
          <p:spPr>
            <a:xfrm flipV="1">
              <a:off x="690564" y="545972"/>
              <a:ext cx="413751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uadro de texto 124"/>
            <p:cNvSpPr txBox="1"/>
            <p:nvPr/>
          </p:nvSpPr>
          <p:spPr>
            <a:xfrm>
              <a:off x="1865509" y="880337"/>
              <a:ext cx="830361" cy="2374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80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∆i</a:t>
              </a:r>
              <a:r>
                <a:rPr lang="es-EC" sz="900" baseline="-25000">
                  <a:effectLst/>
                  <a:latin typeface="Times New Roman" panose="02020603050405020304" pitchFamily="18" charset="0"/>
                  <a:ea typeface="Calibri" panose="020F0502020204030204" pitchFamily="34" charset="0"/>
                  <a:cs typeface="Times New Roman" panose="02020603050405020304" pitchFamily="18" charset="0"/>
                </a:rPr>
                <a:t>L </a:t>
              </a:r>
              <a:r>
                <a:rPr lang="es-EC" sz="900">
                  <a:effectLst/>
                  <a:latin typeface="Times New Roman" panose="02020603050405020304" pitchFamily="18" charset="0"/>
                  <a:ea typeface="Calibri" panose="020F0502020204030204" pitchFamily="34" charset="0"/>
                  <a:cs typeface="Times New Roman" panose="02020603050405020304" pitchFamily="18" charset="0"/>
                </a:rPr>
                <a:t>= 0.01(A)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Conector recto 17"/>
            <p:cNvCxnSpPr/>
            <p:nvPr/>
          </p:nvCxnSpPr>
          <p:spPr>
            <a:xfrm flipV="1">
              <a:off x="691051" y="794407"/>
              <a:ext cx="413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701109" y="2427642"/>
              <a:ext cx="413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701109" y="2797631"/>
              <a:ext cx="413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uadro de texto 124"/>
            <p:cNvSpPr txBox="1"/>
            <p:nvPr/>
          </p:nvSpPr>
          <p:spPr>
            <a:xfrm>
              <a:off x="2021741" y="2891727"/>
              <a:ext cx="829945" cy="2701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800"/>
                </a:spcAft>
              </a:pPr>
              <a:r>
                <a:rPr lang="es-EC" sz="900">
                  <a:effectLst/>
                  <a:latin typeface="Times New Roman" panose="02020603050405020304" pitchFamily="18" charset="0"/>
                  <a:ea typeface="Calibri" panose="020F0502020204030204" pitchFamily="34" charset="0"/>
                </a:rPr>
                <a:t>∆i</a:t>
              </a:r>
              <a:r>
                <a:rPr lang="es-EC" sz="900" baseline="-25000">
                  <a:effectLst/>
                  <a:latin typeface="Times New Roman" panose="02020603050405020304" pitchFamily="18" charset="0"/>
                  <a:ea typeface="Calibri" panose="020F0502020204030204" pitchFamily="34" charset="0"/>
                </a:rPr>
                <a:t>L </a:t>
              </a:r>
              <a:r>
                <a:rPr lang="es-EC" sz="900">
                  <a:effectLst/>
                  <a:latin typeface="Times New Roman" panose="02020603050405020304" pitchFamily="18" charset="0"/>
                  <a:ea typeface="Calibri" panose="020F0502020204030204" pitchFamily="34" charset="0"/>
                </a:rPr>
                <a:t>= 0.02(A)</a:t>
              </a:r>
              <a:endParaRPr lang="es-EC" sz="1200">
                <a:effectLst/>
                <a:latin typeface="Times New Roman" panose="02020603050405020304" pitchFamily="18" charset="0"/>
                <a:ea typeface="Times New Roman" panose="02020603050405020304" pitchFamily="18" charset="0"/>
              </a:endParaRPr>
            </a:p>
          </p:txBody>
        </p:sp>
      </p:grpSp>
      <p:sp>
        <p:nvSpPr>
          <p:cNvPr id="22" name="Rectángulo 21">
            <a:extLst>
              <a:ext uri="{FF2B5EF4-FFF2-40B4-BE49-F238E27FC236}">
                <a16:creationId xmlns:a16="http://schemas.microsoft.com/office/drawing/2014/main" id="{F4DFB63F-6B36-4D5A-BF18-5B9D099528D0}"/>
              </a:ext>
            </a:extLst>
          </p:cNvPr>
          <p:cNvSpPr/>
          <p:nvPr/>
        </p:nvSpPr>
        <p:spPr>
          <a:xfrm>
            <a:off x="2629113" y="1277921"/>
            <a:ext cx="34668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Rizado en la corriente</a:t>
            </a:r>
            <a:endParaRPr lang="es-EC" sz="2400" dirty="0"/>
          </a:p>
        </p:txBody>
      </p:sp>
    </p:spTree>
    <p:extLst>
      <p:ext uri="{BB962C8B-B14F-4D97-AF65-F5344CB8AC3E}">
        <p14:creationId xmlns:p14="http://schemas.microsoft.com/office/powerpoint/2010/main" val="286939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33</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Pruebas y Resultados simulados</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Tabla 2"/>
          <p:cNvGraphicFramePr>
            <a:graphicFrameLocks noGrp="1"/>
          </p:cNvGraphicFramePr>
          <p:nvPr>
            <p:extLst>
              <p:ext uri="{D42A27DB-BD31-4B8C-83A1-F6EECF244321}">
                <p14:modId xmlns:p14="http://schemas.microsoft.com/office/powerpoint/2010/main" val="1389856338"/>
              </p:ext>
            </p:extLst>
          </p:nvPr>
        </p:nvGraphicFramePr>
        <p:xfrm>
          <a:off x="995938" y="1885938"/>
          <a:ext cx="4842510" cy="3490595"/>
        </p:xfrm>
        <a:graphic>
          <a:graphicData uri="http://schemas.openxmlformats.org/drawingml/2006/table">
            <a:tbl>
              <a:tblPr firstRow="1" firstCol="1" bandRow="1">
                <a:tableStyleId>{5C22544A-7EE6-4342-B048-85BDC9FD1C3A}</a:tableStyleId>
              </a:tblPr>
              <a:tblGrid>
                <a:gridCol w="1873885">
                  <a:extLst>
                    <a:ext uri="{9D8B030D-6E8A-4147-A177-3AD203B41FA5}">
                      <a16:colId xmlns:a16="http://schemas.microsoft.com/office/drawing/2014/main" val="20000"/>
                    </a:ext>
                  </a:extLst>
                </a:gridCol>
                <a:gridCol w="1538605">
                  <a:extLst>
                    <a:ext uri="{9D8B030D-6E8A-4147-A177-3AD203B41FA5}">
                      <a16:colId xmlns:a16="http://schemas.microsoft.com/office/drawing/2014/main" val="20001"/>
                    </a:ext>
                  </a:extLst>
                </a:gridCol>
                <a:gridCol w="1430020">
                  <a:extLst>
                    <a:ext uri="{9D8B030D-6E8A-4147-A177-3AD203B41FA5}">
                      <a16:colId xmlns:a16="http://schemas.microsoft.com/office/drawing/2014/main" val="20002"/>
                    </a:ext>
                  </a:extLst>
                </a:gridCol>
              </a:tblGrid>
              <a:tr h="203835">
                <a:tc>
                  <a:txBody>
                    <a:bodyPr/>
                    <a:lstStyle/>
                    <a:p>
                      <a:pPr>
                        <a:lnSpc>
                          <a:spcPct val="15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MPC</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PID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3360">
                <a:tc>
                  <a:txBody>
                    <a:bodyPr/>
                    <a:lstStyle/>
                    <a:p>
                      <a:pPr>
                        <a:lnSpc>
                          <a:spcPct val="150000"/>
                        </a:lnSpc>
                        <a:spcAft>
                          <a:spcPts val="0"/>
                        </a:spcAft>
                      </a:pPr>
                      <a:r>
                        <a:rPr lang="es-EC" sz="1800">
                          <a:effectLst/>
                        </a:rPr>
                        <a:t>Sobreimpulso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3835">
                <a:tc>
                  <a:txBody>
                    <a:bodyPr/>
                    <a:lstStyle/>
                    <a:p>
                      <a:pPr>
                        <a:lnSpc>
                          <a:spcPct val="150000"/>
                        </a:lnSpc>
                        <a:spcAft>
                          <a:spcPts val="0"/>
                        </a:spcAft>
                      </a:pPr>
                      <a:r>
                        <a:rPr lang="es-EC" sz="1800">
                          <a:effectLst/>
                        </a:rPr>
                        <a:t>Tiempo de establecimiento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2 (ms)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2.1 (ms)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13360">
                <a:tc>
                  <a:txBody>
                    <a:bodyPr/>
                    <a:lstStyle/>
                    <a:p>
                      <a:pPr>
                        <a:lnSpc>
                          <a:spcPct val="150000"/>
                        </a:lnSpc>
                        <a:spcAft>
                          <a:spcPts val="0"/>
                        </a:spcAft>
                      </a:pPr>
                      <a:r>
                        <a:rPr lang="es-EC" sz="1800">
                          <a:effectLst/>
                        </a:rPr>
                        <a:t>Rizado en la corriente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6.66%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13.33%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17195">
                <a:tc>
                  <a:txBody>
                    <a:bodyPr/>
                    <a:lstStyle/>
                    <a:p>
                      <a:pPr>
                        <a:lnSpc>
                          <a:spcPct val="150000"/>
                        </a:lnSpc>
                        <a:spcAft>
                          <a:spcPts val="0"/>
                        </a:spcAft>
                      </a:pPr>
                      <a:r>
                        <a:rPr lang="es-EC" sz="1800">
                          <a:effectLst/>
                        </a:rPr>
                        <a:t>Tiempo de ejecución del programa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a:effectLst/>
                        </a:rPr>
                        <a:t>2.97 (s)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dirty="0">
                          <a:effectLst/>
                        </a:rPr>
                        <a:t>1.75 (s)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23" name="Rectángulo 22">
            <a:extLst>
              <a:ext uri="{FF2B5EF4-FFF2-40B4-BE49-F238E27FC236}">
                <a16:creationId xmlns:a16="http://schemas.microsoft.com/office/drawing/2014/main" id="{F4DFB63F-6B36-4D5A-BF18-5B9D099528D0}"/>
              </a:ext>
            </a:extLst>
          </p:cNvPr>
          <p:cNvSpPr/>
          <p:nvPr/>
        </p:nvSpPr>
        <p:spPr>
          <a:xfrm>
            <a:off x="6430850" y="1775159"/>
            <a:ext cx="5257800" cy="34163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Nótese </a:t>
            </a:r>
            <a:r>
              <a:rPr lang="es-EC" sz="2400" dirty="0"/>
              <a:t>que el control DMC puede trabajar tanto con sistemas lineales y no lineales (convertidores de potencia), siendo ésta característica la mayor ventaja que presenta este controlador ante un controlador PID, pues este último explota sus características en sistemas lineales.</a:t>
            </a:r>
          </a:p>
          <a:p>
            <a:pPr algn="just"/>
            <a:endParaRPr lang="es-EC" sz="2400" dirty="0"/>
          </a:p>
        </p:txBody>
      </p:sp>
    </p:spTree>
    <p:extLst>
      <p:ext uri="{BB962C8B-B14F-4D97-AF65-F5344CB8AC3E}">
        <p14:creationId xmlns:p14="http://schemas.microsoft.com/office/powerpoint/2010/main" val="1097145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34</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Pruebas y Resultados experimentales</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638150" y="2044655"/>
            <a:ext cx="4320215" cy="3377351"/>
          </a:xfrm>
          <a:prstGeom prst="rect">
            <a:avLst/>
          </a:prstGeom>
          <a:noFill/>
          <a:ln>
            <a:noFill/>
          </a:ln>
        </p:spPr>
      </p:pic>
      <p:pic>
        <p:nvPicPr>
          <p:cNvPr id="8" name="Imagen 7"/>
          <p:cNvPicPr/>
          <p:nvPr/>
        </p:nvPicPr>
        <p:blipFill rotWithShape="1">
          <a:blip r:embed="rId3">
            <a:extLst>
              <a:ext uri="{28A0092B-C50C-407E-A947-70E740481C1C}">
                <a14:useLocalDpi xmlns:a14="http://schemas.microsoft.com/office/drawing/2010/main" val="0"/>
              </a:ext>
            </a:extLst>
          </a:blip>
          <a:srcRect b="7018"/>
          <a:stretch/>
        </p:blipFill>
        <p:spPr bwMode="auto">
          <a:xfrm>
            <a:off x="5950038" y="2044655"/>
            <a:ext cx="4906851" cy="3377351"/>
          </a:xfrm>
          <a:prstGeom prst="rect">
            <a:avLst/>
          </a:prstGeom>
          <a:noFill/>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F4DFB63F-6B36-4D5A-BF18-5B9D099528D0}"/>
              </a:ext>
            </a:extLst>
          </p:cNvPr>
          <p:cNvSpPr/>
          <p:nvPr/>
        </p:nvSpPr>
        <p:spPr>
          <a:xfrm>
            <a:off x="1187822" y="1341460"/>
            <a:ext cx="34668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Ciclo de trabajo estable</a:t>
            </a:r>
            <a:endParaRPr lang="es-EC" sz="2400" dirty="0"/>
          </a:p>
        </p:txBody>
      </p:sp>
      <p:sp>
        <p:nvSpPr>
          <p:cNvPr id="10" name="Rectángulo 9">
            <a:extLst>
              <a:ext uri="{FF2B5EF4-FFF2-40B4-BE49-F238E27FC236}">
                <a16:creationId xmlns:a16="http://schemas.microsoft.com/office/drawing/2014/main" id="{F4DFB63F-6B36-4D5A-BF18-5B9D099528D0}"/>
              </a:ext>
            </a:extLst>
          </p:cNvPr>
          <p:cNvSpPr/>
          <p:nvPr/>
        </p:nvSpPr>
        <p:spPr>
          <a:xfrm>
            <a:off x="6670019" y="1346651"/>
            <a:ext cx="34668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Ciclo de trabajo variante</a:t>
            </a:r>
            <a:endParaRPr lang="es-EC" sz="2400" dirty="0"/>
          </a:p>
        </p:txBody>
      </p:sp>
    </p:spTree>
    <p:extLst>
      <p:ext uri="{BB962C8B-B14F-4D97-AF65-F5344CB8AC3E}">
        <p14:creationId xmlns:p14="http://schemas.microsoft.com/office/powerpoint/2010/main" val="1035974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35</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Pruebas y Resultados experimentales</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ángulo 9">
            <a:extLst>
              <a:ext uri="{FF2B5EF4-FFF2-40B4-BE49-F238E27FC236}">
                <a16:creationId xmlns:a16="http://schemas.microsoft.com/office/drawing/2014/main" id="{F4DFB63F-6B36-4D5A-BF18-5B9D099528D0}"/>
              </a:ext>
            </a:extLst>
          </p:cNvPr>
          <p:cNvSpPr/>
          <p:nvPr/>
        </p:nvSpPr>
        <p:spPr>
          <a:xfrm>
            <a:off x="6105040" y="2314779"/>
            <a:ext cx="5011119" cy="34163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S</a:t>
            </a:r>
            <a:r>
              <a:rPr lang="es-EC" sz="2400" dirty="0" smtClean="0"/>
              <a:t>e </a:t>
            </a:r>
            <a:r>
              <a:rPr lang="es-EC" sz="2400" dirty="0"/>
              <a:t>presenta como actúa el sistema de control DMC ante distintas perturbaciones causadas por la variación del voltaje que entrega el panel solar, como se observa, el sistema de control reacciona ante estas perturbaciones y mantiene el voltaje en la referencia deseada.</a:t>
            </a:r>
          </a:p>
          <a:p>
            <a:pPr algn="just"/>
            <a:endParaRPr lang="es-EC" sz="2400" dirty="0"/>
          </a:p>
        </p:txBody>
      </p:sp>
      <p:pic>
        <p:nvPicPr>
          <p:cNvPr id="11" name="Imagen 10"/>
          <p:cNvPicPr/>
          <p:nvPr/>
        </p:nvPicPr>
        <p:blipFill rotWithShape="1">
          <a:blip r:embed="rId2">
            <a:extLst>
              <a:ext uri="{28A0092B-C50C-407E-A947-70E740481C1C}">
                <a14:useLocalDpi xmlns:a14="http://schemas.microsoft.com/office/drawing/2010/main" val="0"/>
              </a:ext>
            </a:extLst>
          </a:blip>
          <a:srcRect b="5778"/>
          <a:stretch/>
        </p:blipFill>
        <p:spPr bwMode="auto">
          <a:xfrm>
            <a:off x="482740" y="2217715"/>
            <a:ext cx="5093811" cy="35133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9140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36</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Pruebas y Resultados experimentales</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ángulo 9">
            <a:extLst>
              <a:ext uri="{FF2B5EF4-FFF2-40B4-BE49-F238E27FC236}">
                <a16:creationId xmlns:a16="http://schemas.microsoft.com/office/drawing/2014/main" id="{F4DFB63F-6B36-4D5A-BF18-5B9D099528D0}"/>
              </a:ext>
            </a:extLst>
          </p:cNvPr>
          <p:cNvSpPr/>
          <p:nvPr/>
        </p:nvSpPr>
        <p:spPr>
          <a:xfrm>
            <a:off x="6105040" y="2314779"/>
            <a:ext cx="5011119" cy="267765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E</a:t>
            </a:r>
            <a:r>
              <a:rPr lang="es-EC" sz="2400" dirty="0" smtClean="0"/>
              <a:t>n </a:t>
            </a:r>
            <a:r>
              <a:rPr lang="es-EC" sz="2400" dirty="0"/>
              <a:t>el osciloscopio se midió la señal del voltaje de salida del convertidor, con el fin de medir el rizado de tensión a la salida de </a:t>
            </a:r>
            <a:r>
              <a:rPr lang="es-EC" sz="2400" dirty="0" smtClean="0"/>
              <a:t>voltaje. Se </a:t>
            </a:r>
            <a:r>
              <a:rPr lang="es-EC" sz="2400" dirty="0"/>
              <a:t>observa que el rizado es de 640 (</a:t>
            </a:r>
            <a:r>
              <a:rPr lang="es-EC" sz="2400" dirty="0" err="1"/>
              <a:t>mV</a:t>
            </a:r>
            <a:r>
              <a:rPr lang="es-EC" sz="2400" dirty="0"/>
              <a:t>), lo cual equivale al 4.44%.</a:t>
            </a:r>
          </a:p>
          <a:p>
            <a:pPr algn="just"/>
            <a:endParaRPr lang="es-EC" sz="2400" dirty="0"/>
          </a:p>
        </p:txBody>
      </p:sp>
      <p:pic>
        <p:nvPicPr>
          <p:cNvPr id="8" name="Imagen 7" descr="E:\DS0022.BMP"/>
          <p:cNvPicPr/>
          <p:nvPr/>
        </p:nvPicPr>
        <p:blipFill rotWithShape="1">
          <a:blip r:embed="rId2">
            <a:extLst>
              <a:ext uri="{28A0092B-C50C-407E-A947-70E740481C1C}">
                <a14:useLocalDpi xmlns:a14="http://schemas.microsoft.com/office/drawing/2010/main" val="0"/>
              </a:ext>
            </a:extLst>
          </a:blip>
          <a:srcRect b="8975"/>
          <a:stretch/>
        </p:blipFill>
        <p:spPr bwMode="auto">
          <a:xfrm>
            <a:off x="255104" y="1941292"/>
            <a:ext cx="4947961" cy="35193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6747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37</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Pruebas y Resultados experimentales</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ángulo 9">
            <a:extLst>
              <a:ext uri="{FF2B5EF4-FFF2-40B4-BE49-F238E27FC236}">
                <a16:creationId xmlns:a16="http://schemas.microsoft.com/office/drawing/2014/main" id="{F4DFB63F-6B36-4D5A-BF18-5B9D099528D0}"/>
              </a:ext>
            </a:extLst>
          </p:cNvPr>
          <p:cNvSpPr/>
          <p:nvPr/>
        </p:nvSpPr>
        <p:spPr>
          <a:xfrm>
            <a:off x="7083379" y="1578399"/>
            <a:ext cx="3839596" cy="4154984"/>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E</a:t>
            </a:r>
            <a:r>
              <a:rPr lang="es-EC" sz="2400" dirty="0" smtClean="0"/>
              <a:t>n </a:t>
            </a:r>
            <a:r>
              <a:rPr lang="es-EC" sz="2400" dirty="0"/>
              <a:t>el intervalo en el cual el voltaje del panel solar es menor a 16.2 (V), el voltaje a la salida de la planta cae a 0 (</a:t>
            </a:r>
            <a:r>
              <a:rPr lang="es-EC" sz="2400" dirty="0" smtClean="0"/>
              <a:t>V).Además</a:t>
            </a:r>
            <a:r>
              <a:rPr lang="es-EC" sz="2400" dirty="0"/>
              <a:t>, el sistema de control responde adecuadamente ante </a:t>
            </a:r>
            <a:r>
              <a:rPr lang="es-EC" sz="2400" dirty="0" smtClean="0"/>
              <a:t>perturbaciones, por </a:t>
            </a:r>
            <a:r>
              <a:rPr lang="es-EC" sz="2400" dirty="0"/>
              <a:t>lo tanto, es un sistema de control robusto.</a:t>
            </a:r>
          </a:p>
          <a:p>
            <a:pPr algn="just"/>
            <a:endParaRPr lang="es-EC" sz="2400" dirty="0"/>
          </a:p>
        </p:txBody>
      </p:sp>
      <p:pic>
        <p:nvPicPr>
          <p:cNvPr id="7" name="Imagen 6"/>
          <p:cNvPicPr/>
          <p:nvPr/>
        </p:nvPicPr>
        <p:blipFill rotWithShape="1">
          <a:blip r:embed="rId2">
            <a:extLst>
              <a:ext uri="{28A0092B-C50C-407E-A947-70E740481C1C}">
                <a14:useLocalDpi xmlns:a14="http://schemas.microsoft.com/office/drawing/2010/main" val="0"/>
              </a:ext>
            </a:extLst>
          </a:blip>
          <a:srcRect t="5040" b="34511"/>
          <a:stretch/>
        </p:blipFill>
        <p:spPr bwMode="auto">
          <a:xfrm>
            <a:off x="0" y="1760988"/>
            <a:ext cx="5769734" cy="37898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988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38</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55104" y="136525"/>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Pruebas y Resultados experimentales</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371013" y="1331774"/>
            <a:ext cx="6892672" cy="4800798"/>
          </a:xfrm>
          <a:prstGeom prst="rect">
            <a:avLst/>
          </a:prstGeom>
          <a:noFill/>
          <a:ln>
            <a:noFill/>
          </a:ln>
        </p:spPr>
      </p:pic>
      <p:sp>
        <p:nvSpPr>
          <p:cNvPr id="9" name="Rectángulo 8">
            <a:extLst>
              <a:ext uri="{FF2B5EF4-FFF2-40B4-BE49-F238E27FC236}">
                <a16:creationId xmlns:a16="http://schemas.microsoft.com/office/drawing/2014/main" id="{F4DFB63F-6B36-4D5A-BF18-5B9D099528D0}"/>
              </a:ext>
            </a:extLst>
          </p:cNvPr>
          <p:cNvSpPr/>
          <p:nvPr/>
        </p:nvSpPr>
        <p:spPr>
          <a:xfrm>
            <a:off x="7881870" y="1654681"/>
            <a:ext cx="3697929" cy="4154984"/>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Se </a:t>
            </a:r>
            <a:r>
              <a:rPr lang="es-EC" sz="2400" dirty="0"/>
              <a:t>observa que el SOC de la batería, consta de dos etapas: la primera etapa que toma mayor tiempo corresponde a la carga de la batería y la segunda etapa consiste en el proceso de descarga de la batería, para lo cual se conectó un foco a la batería para que se descargue paulatinamente</a:t>
            </a:r>
          </a:p>
        </p:txBody>
      </p:sp>
    </p:spTree>
    <p:extLst>
      <p:ext uri="{BB962C8B-B14F-4D97-AF65-F5344CB8AC3E}">
        <p14:creationId xmlns:p14="http://schemas.microsoft.com/office/powerpoint/2010/main" val="1805372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dirty="0"/>
              <a:t>Conclusiones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39</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10885558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5104" y="136525"/>
            <a:ext cx="3909391" cy="963405"/>
          </a:xfrm>
        </p:spPr>
        <p:txBody>
          <a:bodyPr/>
          <a:lstStyle/>
          <a:p>
            <a:r>
              <a:rPr lang="es-ES" b="1" dirty="0" smtClean="0">
                <a:solidFill>
                  <a:schemeClr val="bg1"/>
                </a:solidFill>
                <a:effectLst>
                  <a:outerShdw blurRad="38100" dist="38100" dir="2700000" algn="tl">
                    <a:srgbClr val="000000">
                      <a:alpha val="43137"/>
                    </a:srgbClr>
                  </a:outerShdw>
                </a:effectLst>
                <a:latin typeface="+mn-lt"/>
              </a:rPr>
              <a:t>RESUMEN</a:t>
            </a:r>
            <a:endParaRPr lang="es-ES" b="1" dirty="0">
              <a:solidFill>
                <a:schemeClr val="bg1"/>
              </a:solidFill>
              <a:effectLst>
                <a:outerShdw blurRad="38100" dist="38100" dir="2700000" algn="tl">
                  <a:srgbClr val="000000">
                    <a:alpha val="43137"/>
                  </a:srgbClr>
                </a:outerShdw>
              </a:effectLst>
              <a:latin typeface="+mn-lt"/>
            </a:endParaRP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a:t>
            </a:fld>
            <a:endParaRPr lang="es-ES"/>
          </a:p>
        </p:txBody>
      </p:sp>
      <p:pic>
        <p:nvPicPr>
          <p:cNvPr id="3" name="Imagen 2"/>
          <p:cNvPicPr>
            <a:picLocks noChangeAspect="1"/>
          </p:cNvPicPr>
          <p:nvPr/>
        </p:nvPicPr>
        <p:blipFill>
          <a:blip r:embed="rId2"/>
          <a:stretch>
            <a:fillRect/>
          </a:stretch>
        </p:blipFill>
        <p:spPr>
          <a:xfrm>
            <a:off x="1411310" y="1451556"/>
            <a:ext cx="8749928" cy="4343936"/>
          </a:xfrm>
          <a:prstGeom prst="rect">
            <a:avLst/>
          </a:prstGeom>
        </p:spPr>
      </p:pic>
    </p:spTree>
    <p:extLst>
      <p:ext uri="{BB962C8B-B14F-4D97-AF65-F5344CB8AC3E}">
        <p14:creationId xmlns:p14="http://schemas.microsoft.com/office/powerpoint/2010/main" val="3611912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40</a:t>
            </a:fld>
            <a:endParaRPr lang="es-ES"/>
          </a:p>
        </p:txBody>
      </p:sp>
      <p:sp>
        <p:nvSpPr>
          <p:cNvPr id="8" name="Rectángulo 7">
            <a:extLst>
              <a:ext uri="{FF2B5EF4-FFF2-40B4-BE49-F238E27FC236}">
                <a16:creationId xmlns:a16="http://schemas.microsoft.com/office/drawing/2014/main" id="{BBB809BC-6E60-49FC-8113-CB12429CBA6B}"/>
              </a:ext>
            </a:extLst>
          </p:cNvPr>
          <p:cNvSpPr/>
          <p:nvPr/>
        </p:nvSpPr>
        <p:spPr>
          <a:xfrm>
            <a:off x="815008" y="1261838"/>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El presente proyecto de investigación abordó el estudio, diseño e implementación del sistema de control de un cargador de baterías para un sistema de generación fotovoltaica. Se implementó el algoritmo de control por matriz dinámica (DMC) para gobernar el funcionamiento de un convertidor reductor DC/DC encargado de regular el flujo de corriente y voltaje proveniente de un panel solar hacia una batería AGM y de esta manera realizar su proceso de carga</a:t>
            </a:r>
            <a:r>
              <a:rPr lang="es-EC" sz="2000" dirty="0" smtClean="0"/>
              <a:t>.</a:t>
            </a:r>
            <a:endParaRPr lang="es-EC" sz="2000" dirty="0"/>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Conclusiones </a:t>
            </a:r>
          </a:p>
        </p:txBody>
      </p:sp>
      <p:sp>
        <p:nvSpPr>
          <p:cNvPr id="10" name="Rectángulo 9">
            <a:extLst>
              <a:ext uri="{FF2B5EF4-FFF2-40B4-BE49-F238E27FC236}">
                <a16:creationId xmlns:a16="http://schemas.microsoft.com/office/drawing/2014/main" id="{A95828FE-5174-49EF-8FAC-1D4EFD5288AF}"/>
              </a:ext>
            </a:extLst>
          </p:cNvPr>
          <p:cNvSpPr/>
          <p:nvPr/>
        </p:nvSpPr>
        <p:spPr>
          <a:xfrm>
            <a:off x="791817" y="2938431"/>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El estudio </a:t>
            </a:r>
            <a:r>
              <a:rPr lang="es-EC" sz="2000" dirty="0" smtClean="0"/>
              <a:t>desarrollado </a:t>
            </a:r>
            <a:r>
              <a:rPr lang="es-EC" sz="2000" dirty="0"/>
              <a:t>presenta un análisis detallado del diseño de un convertidor reductor DC/DC. Para realizar el dimensionamiento de los elementos del convertidor se parte del análisis de voltajes y corrientes de su circuito electrónico cuando opera en modo de conducción continua (MCC). El convertidor implementado presenta un rizado relativo del voltaje de salida del 4.44</a:t>
            </a:r>
            <a:r>
              <a:rPr lang="es-EC" sz="2000" dirty="0" smtClean="0"/>
              <a:t>%. </a:t>
            </a:r>
            <a:endParaRPr lang="es-ES" sz="2000" dirty="0"/>
          </a:p>
        </p:txBody>
      </p:sp>
      <p:sp>
        <p:nvSpPr>
          <p:cNvPr id="6" name="Rectángulo 5">
            <a:extLst>
              <a:ext uri="{FF2B5EF4-FFF2-40B4-BE49-F238E27FC236}">
                <a16:creationId xmlns:a16="http://schemas.microsoft.com/office/drawing/2014/main" id="{A95828FE-5174-49EF-8FAC-1D4EFD5288AF}"/>
              </a:ext>
            </a:extLst>
          </p:cNvPr>
          <p:cNvSpPr/>
          <p:nvPr/>
        </p:nvSpPr>
        <p:spPr>
          <a:xfrm>
            <a:off x="791817" y="4303168"/>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Al comparar los resultados obtenidos mediante las simulaciones del controlador predictivo DMC frente al controlador PID, se demuestra que el control predictivo DMC diseñado presenta un mejor desempeño al reducir el tiempo de establecimiento en un 4.76% y el rizado en la corriente en un 50%, pero es importante notar que la ejecución de su algoritmo conlleva un mayor tiempo de ejecución</a:t>
            </a:r>
            <a:r>
              <a:rPr lang="es-EC" sz="2000" dirty="0" smtClean="0"/>
              <a:t>.</a:t>
            </a:r>
            <a:endParaRPr lang="es-EC" sz="2000" dirty="0"/>
          </a:p>
        </p:txBody>
      </p:sp>
    </p:spTree>
    <p:extLst>
      <p:ext uri="{BB962C8B-B14F-4D97-AF65-F5344CB8AC3E}">
        <p14:creationId xmlns:p14="http://schemas.microsoft.com/office/powerpoint/2010/main" val="3918354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41</a:t>
            </a:fld>
            <a:endParaRPr lang="es-ES"/>
          </a:p>
        </p:txBody>
      </p:sp>
      <p:sp>
        <p:nvSpPr>
          <p:cNvPr id="8" name="Rectángulo 7">
            <a:extLst>
              <a:ext uri="{FF2B5EF4-FFF2-40B4-BE49-F238E27FC236}">
                <a16:creationId xmlns:a16="http://schemas.microsoft.com/office/drawing/2014/main" id="{BBB809BC-6E60-49FC-8113-CB12429CBA6B}"/>
              </a:ext>
            </a:extLst>
          </p:cNvPr>
          <p:cNvSpPr/>
          <p:nvPr/>
        </p:nvSpPr>
        <p:spPr>
          <a:xfrm>
            <a:off x="815008" y="1364869"/>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La implementación del sistema de control del cargador de baterías se realizó mediante un control DMC en cascada, en donde el lazo interno que controla la corriente que circula por el inductor debe ser diez veces más rápido que el lazo externo que controla el voltaje de salida de la planta, porque de esta manera se asegura que el lazo interno actué primero rechazando las perturbaciones</a:t>
            </a:r>
            <a:r>
              <a:rPr lang="es-EC" sz="2000" dirty="0" smtClean="0"/>
              <a:t>.</a:t>
            </a:r>
            <a:endParaRPr lang="es-EC" sz="2000" dirty="0"/>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Conclusiones </a:t>
            </a:r>
          </a:p>
        </p:txBody>
      </p:sp>
      <p:sp>
        <p:nvSpPr>
          <p:cNvPr id="10" name="Rectángulo 9">
            <a:extLst>
              <a:ext uri="{FF2B5EF4-FFF2-40B4-BE49-F238E27FC236}">
                <a16:creationId xmlns:a16="http://schemas.microsoft.com/office/drawing/2014/main" id="{A95828FE-5174-49EF-8FAC-1D4EFD5288AF}"/>
              </a:ext>
            </a:extLst>
          </p:cNvPr>
          <p:cNvSpPr/>
          <p:nvPr/>
        </p:nvSpPr>
        <p:spPr>
          <a:xfrm>
            <a:off x="815008" y="3134952"/>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Finalmente, para comprobar el desempeño del cargador de baterías se realizó la validación experimental a través de las pruebas de carga y descarga de una batería. El sistema de control respondió correctamente ante las perturbaciones producidas por el cambio de las condiciones </a:t>
            </a:r>
            <a:r>
              <a:rPr lang="es-EC" sz="2000" dirty="0" smtClean="0"/>
              <a:t>climáticas.</a:t>
            </a:r>
            <a:endParaRPr lang="es-ES" sz="2000" dirty="0"/>
          </a:p>
        </p:txBody>
      </p:sp>
    </p:spTree>
    <p:extLst>
      <p:ext uri="{BB962C8B-B14F-4D97-AF65-F5344CB8AC3E}">
        <p14:creationId xmlns:p14="http://schemas.microsoft.com/office/powerpoint/2010/main" val="1324218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dirty="0"/>
              <a:t>Recomendaciones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42</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44215870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43</a:t>
            </a:fld>
            <a:endParaRPr lang="es-ES"/>
          </a:p>
        </p:txBody>
      </p:sp>
      <p:sp>
        <p:nvSpPr>
          <p:cNvPr id="8" name="Rectángulo 7">
            <a:extLst>
              <a:ext uri="{FF2B5EF4-FFF2-40B4-BE49-F238E27FC236}">
                <a16:creationId xmlns:a16="http://schemas.microsoft.com/office/drawing/2014/main" id="{BBB809BC-6E60-49FC-8113-CB12429CBA6B}"/>
              </a:ext>
            </a:extLst>
          </p:cNvPr>
          <p:cNvSpPr/>
          <p:nvPr/>
        </p:nvSpPr>
        <p:spPr>
          <a:xfrm>
            <a:off x="815008" y="1607731"/>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Para trabajos futuros se recomienda investigar e implementar otras estrategias de control aplicadas a regular la corriente y el voltaje de un convertidor reductor, con el fin de evaluar y comparar experimentalmente dichas estrategias frente a un control predictivo DMC y de esta manera mejorar el rendimiento del cargador de baterías mediante la selección del sistema de control que resulte ser más eficiente</a:t>
            </a:r>
            <a:r>
              <a:rPr lang="es-EC" sz="2000" dirty="0" smtClean="0"/>
              <a:t>.</a:t>
            </a:r>
            <a:endParaRPr lang="es-EC" sz="2000" dirty="0"/>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Recomendaciones </a:t>
            </a:r>
          </a:p>
        </p:txBody>
      </p:sp>
      <p:sp>
        <p:nvSpPr>
          <p:cNvPr id="10" name="Rectángulo 9">
            <a:extLst>
              <a:ext uri="{FF2B5EF4-FFF2-40B4-BE49-F238E27FC236}">
                <a16:creationId xmlns:a16="http://schemas.microsoft.com/office/drawing/2014/main" id="{A95828FE-5174-49EF-8FAC-1D4EFD5288AF}"/>
              </a:ext>
            </a:extLst>
          </p:cNvPr>
          <p:cNvSpPr/>
          <p:nvPr/>
        </p:nvSpPr>
        <p:spPr>
          <a:xfrm>
            <a:off x="791817" y="3358373"/>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EC" sz="2000" dirty="0"/>
              <a:t>Para realizar las distintas pruebas de funcionamiento del cargador de baterías se recomienda utilizar una batería AGM debido a que admite varios ciclos de carga y descarga, además es importante mencionar que para realizar el proceso de carga de la batería es aconsejable utilizar una corriente baja para preservar su vida útil.</a:t>
            </a:r>
          </a:p>
        </p:txBody>
      </p:sp>
      <p:sp>
        <p:nvSpPr>
          <p:cNvPr id="6" name="Rectángulo 5">
            <a:extLst>
              <a:ext uri="{FF2B5EF4-FFF2-40B4-BE49-F238E27FC236}">
                <a16:creationId xmlns:a16="http://schemas.microsoft.com/office/drawing/2014/main" id="{C82D5D34-3F99-4441-9831-9755BD7E6B8A}"/>
              </a:ext>
            </a:extLst>
          </p:cNvPr>
          <p:cNvSpPr/>
          <p:nvPr/>
        </p:nvSpPr>
        <p:spPr>
          <a:xfrm>
            <a:off x="791816" y="4801238"/>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Para sintonizar un control predictivo DMC se recomienda realizar varias pruebas de simulación en las que se varíe los horizontes de predicción y control, y se escoja los valores que produzcan el rendimiento deseado. Además, si se desea implementar un controlador predictivo DMC hay que considerar que mientras más grandes sean estos horizontes el tiempo de procesamiento será mayor</a:t>
            </a:r>
            <a:r>
              <a:rPr lang="es-EC" sz="2000" dirty="0" smtClean="0"/>
              <a:t>.</a:t>
            </a:r>
            <a:endParaRPr lang="es-EC" sz="2000" dirty="0"/>
          </a:p>
        </p:txBody>
      </p:sp>
    </p:spTree>
    <p:extLst>
      <p:ext uri="{BB962C8B-B14F-4D97-AF65-F5344CB8AC3E}">
        <p14:creationId xmlns:p14="http://schemas.microsoft.com/office/powerpoint/2010/main" val="4167272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dirty="0"/>
              <a:t>Gracias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44</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922717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2089319-D265-435E-AED2-C260BB950A51}"/>
              </a:ext>
            </a:extLst>
          </p:cNvPr>
          <p:cNvSpPr>
            <a:spLocks noGrp="1"/>
          </p:cNvSpPr>
          <p:nvPr>
            <p:ph type="sldNum" sz="quarter" idx="12"/>
          </p:nvPr>
        </p:nvSpPr>
        <p:spPr/>
        <p:txBody>
          <a:bodyPr/>
          <a:lstStyle/>
          <a:p>
            <a:fld id="{885F3971-D4EA-4750-870A-E840FF82DE7C}" type="slidenum">
              <a:rPr lang="es-ES" smtClean="0"/>
              <a:pPr/>
              <a:t>5</a:t>
            </a:fld>
            <a:endParaRPr lang="es-ES"/>
          </a:p>
        </p:txBody>
      </p:sp>
      <p:sp>
        <p:nvSpPr>
          <p:cNvPr id="7" name="Título 1">
            <a:extLst>
              <a:ext uri="{FF2B5EF4-FFF2-40B4-BE49-F238E27FC236}">
                <a16:creationId xmlns:a16="http://schemas.microsoft.com/office/drawing/2014/main" id="{5CB79318-FF08-4269-933C-181AA93CEA69}"/>
              </a:ext>
            </a:extLst>
          </p:cNvPr>
          <p:cNvSpPr>
            <a:spLocks noGrp="1"/>
          </p:cNvSpPr>
          <p:nvPr>
            <p:ph type="title"/>
          </p:nvPr>
        </p:nvSpPr>
        <p:spPr>
          <a:xfrm>
            <a:off x="255104" y="136525"/>
            <a:ext cx="3909391" cy="963405"/>
          </a:xfrm>
        </p:spPr>
        <p:txBody>
          <a:bodyPr/>
          <a:lstStyle/>
          <a:p>
            <a:r>
              <a:rPr lang="es-ES" b="1" dirty="0" smtClean="0">
                <a:solidFill>
                  <a:schemeClr val="bg1"/>
                </a:solidFill>
                <a:effectLst>
                  <a:outerShdw blurRad="38100" dist="38100" dir="2700000" algn="tl">
                    <a:srgbClr val="000000">
                      <a:alpha val="43137"/>
                    </a:srgbClr>
                  </a:outerShdw>
                </a:effectLst>
                <a:latin typeface="+mn-lt"/>
              </a:rPr>
              <a:t>Antecedentes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2" name="Diagrama 1"/>
          <p:cNvGraphicFramePr/>
          <p:nvPr>
            <p:extLst>
              <p:ext uri="{D42A27DB-BD31-4B8C-83A1-F6EECF244321}">
                <p14:modId xmlns:p14="http://schemas.microsoft.com/office/powerpoint/2010/main" val="3851894463"/>
              </p:ext>
            </p:extLst>
          </p:nvPr>
        </p:nvGraphicFramePr>
        <p:xfrm>
          <a:off x="1631682" y="1428005"/>
          <a:ext cx="6978918" cy="458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28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2C34726-FE52-48DE-BC5D-3272F1A3C3DF}"/>
              </a:ext>
            </a:extLst>
          </p:cNvPr>
          <p:cNvSpPr>
            <a:spLocks noGrp="1"/>
          </p:cNvSpPr>
          <p:nvPr>
            <p:ph type="sldNum" sz="quarter" idx="12"/>
          </p:nvPr>
        </p:nvSpPr>
        <p:spPr/>
        <p:txBody>
          <a:bodyPr/>
          <a:lstStyle/>
          <a:p>
            <a:fld id="{885F3971-D4EA-4750-870A-E840FF82DE7C}" type="slidenum">
              <a:rPr lang="es-ES" smtClean="0"/>
              <a:pPr/>
              <a:t>6</a:t>
            </a:fld>
            <a:endParaRPr lang="es-ES"/>
          </a:p>
        </p:txBody>
      </p:sp>
      <p:sp>
        <p:nvSpPr>
          <p:cNvPr id="6" name="Título 1">
            <a:extLst>
              <a:ext uri="{FF2B5EF4-FFF2-40B4-BE49-F238E27FC236}">
                <a16:creationId xmlns:a16="http://schemas.microsoft.com/office/drawing/2014/main" id="{164B185C-B394-4ADF-9B46-A00BF6447968}"/>
              </a:ext>
            </a:extLst>
          </p:cNvPr>
          <p:cNvSpPr txBox="1">
            <a:spLocks/>
          </p:cNvSpPr>
          <p:nvPr/>
        </p:nvSpPr>
        <p:spPr>
          <a:xfrm>
            <a:off x="255104" y="136525"/>
            <a:ext cx="699570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Justificación e Importancia</a:t>
            </a:r>
            <a:endParaRPr lang="es-ES" b="1" dirty="0">
              <a:solidFill>
                <a:schemeClr val="bg1"/>
              </a:solidFill>
              <a:effectLst>
                <a:outerShdw blurRad="38100" dist="38100" dir="2700000" algn="tl">
                  <a:srgbClr val="000000">
                    <a:alpha val="43137"/>
                  </a:srgbClr>
                </a:outerShdw>
              </a:effectLst>
              <a:latin typeface="+mn-lt"/>
            </a:endParaRPr>
          </a:p>
        </p:txBody>
      </p:sp>
      <p:sp>
        <p:nvSpPr>
          <p:cNvPr id="8" name="Rectángulo 7">
            <a:extLst>
              <a:ext uri="{FF2B5EF4-FFF2-40B4-BE49-F238E27FC236}">
                <a16:creationId xmlns:a16="http://schemas.microsoft.com/office/drawing/2014/main" id="{ABA4C3F1-9610-4D4E-9100-0AE4A533A7D1}"/>
              </a:ext>
            </a:extLst>
          </p:cNvPr>
          <p:cNvSpPr/>
          <p:nvPr/>
        </p:nvSpPr>
        <p:spPr>
          <a:xfrm>
            <a:off x="837127" y="1779252"/>
            <a:ext cx="10393250" cy="1200329"/>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sz="2400" dirty="0">
                <a:solidFill>
                  <a:schemeClr val="tx1"/>
                </a:solidFill>
              </a:rPr>
              <a:t>Este trabajo de investigación busca aportar al crecimiento deseado de generación eléctrica en el Ecuador, a través de fuentes de energía renovable </a:t>
            </a:r>
            <a:r>
              <a:rPr lang="es-EC" sz="2400" dirty="0" smtClean="0">
                <a:solidFill>
                  <a:schemeClr val="tx1"/>
                </a:solidFill>
              </a:rPr>
              <a:t>y brindar </a:t>
            </a:r>
            <a:r>
              <a:rPr lang="es-EC" sz="2400" dirty="0">
                <a:solidFill>
                  <a:schemeClr val="tx1"/>
                </a:solidFill>
              </a:rPr>
              <a:t>una alternativa de energía </a:t>
            </a:r>
            <a:r>
              <a:rPr lang="es-EC" sz="2400" dirty="0" smtClean="0">
                <a:solidFill>
                  <a:schemeClr val="tx1"/>
                </a:solidFill>
              </a:rPr>
              <a:t>limpia para evitar </a:t>
            </a:r>
            <a:r>
              <a:rPr lang="es-EC" sz="2400" dirty="0">
                <a:solidFill>
                  <a:schemeClr val="tx1"/>
                </a:solidFill>
              </a:rPr>
              <a:t>la contaminación al medio ambiente.</a:t>
            </a:r>
            <a:endParaRPr lang="es-ES" sz="2400" dirty="0">
              <a:solidFill>
                <a:schemeClr val="tx1"/>
              </a:solidFill>
            </a:endParaRPr>
          </a:p>
        </p:txBody>
      </p:sp>
      <p:sp>
        <p:nvSpPr>
          <p:cNvPr id="9" name="Rectángulo 8">
            <a:extLst>
              <a:ext uri="{FF2B5EF4-FFF2-40B4-BE49-F238E27FC236}">
                <a16:creationId xmlns:a16="http://schemas.microsoft.com/office/drawing/2014/main" id="{ABA4C3F1-9610-4D4E-9100-0AE4A533A7D1}"/>
              </a:ext>
            </a:extLst>
          </p:cNvPr>
          <p:cNvSpPr/>
          <p:nvPr/>
        </p:nvSpPr>
        <p:spPr>
          <a:xfrm>
            <a:off x="837127" y="3467636"/>
            <a:ext cx="10393250" cy="2308324"/>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sz="2400" dirty="0">
                <a:solidFill>
                  <a:schemeClr val="tx1"/>
                </a:solidFill>
              </a:rPr>
              <a:t>S</a:t>
            </a:r>
            <a:r>
              <a:rPr lang="es-EC" sz="2400" dirty="0" smtClean="0">
                <a:solidFill>
                  <a:schemeClr val="tx1"/>
                </a:solidFill>
              </a:rPr>
              <a:t>e </a:t>
            </a:r>
            <a:r>
              <a:rPr lang="es-EC" sz="2400" dirty="0">
                <a:solidFill>
                  <a:schemeClr val="tx1"/>
                </a:solidFill>
              </a:rPr>
              <a:t>plantea desarrollar un doble lazo de control MPC para regular el voltaje y la corriente de un convertidor de potencia reductor alimentado con un panel solar y de esta manera realizar el proceso de carga de una batería. Es importante mencionar que se propone utilizar una técnica de control basada en MPC, debido a las ventajas inherentes que ofrece como: robustez y respuesta dinámica rápida, lo que produce que su funcionamiento sea óptimo </a:t>
            </a:r>
            <a:endParaRPr lang="es-ES" sz="2400" dirty="0">
              <a:solidFill>
                <a:schemeClr val="tx1"/>
              </a:solidFill>
            </a:endParaRPr>
          </a:p>
        </p:txBody>
      </p:sp>
    </p:spTree>
    <p:extLst>
      <p:ext uri="{BB962C8B-B14F-4D97-AF65-F5344CB8AC3E}">
        <p14:creationId xmlns:p14="http://schemas.microsoft.com/office/powerpoint/2010/main" val="71950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7</a:t>
            </a:fld>
            <a:endParaRPr lang="es-ES"/>
          </a:p>
        </p:txBody>
      </p:sp>
      <p:sp>
        <p:nvSpPr>
          <p:cNvPr id="5" name="Título 1">
            <a:extLst>
              <a:ext uri="{FF2B5EF4-FFF2-40B4-BE49-F238E27FC236}">
                <a16:creationId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Objetivos del Proyecto</a:t>
            </a:r>
            <a:endParaRPr lang="es-ES" b="1" dirty="0">
              <a:solidFill>
                <a:schemeClr val="bg1"/>
              </a:solidFill>
              <a:effectLst>
                <a:outerShdw blurRad="38100" dist="38100" dir="2700000" algn="tl">
                  <a:srgbClr val="000000">
                    <a:alpha val="43137"/>
                  </a:srgbClr>
                </a:outerShdw>
              </a:effectLst>
              <a:latin typeface="+mn-lt"/>
            </a:endParaRPr>
          </a:p>
        </p:txBody>
      </p:sp>
      <p:sp>
        <p:nvSpPr>
          <p:cNvPr id="8" name="Rectángulo 7">
            <a:extLst>
              <a:ext uri="{FF2B5EF4-FFF2-40B4-BE49-F238E27FC236}">
                <a16:creationId xmlns:a16="http://schemas.microsoft.com/office/drawing/2014/main" id="{55461A1D-1746-48DC-B4CE-F17ADDCBF277}"/>
              </a:ext>
            </a:extLst>
          </p:cNvPr>
          <p:cNvSpPr/>
          <p:nvPr/>
        </p:nvSpPr>
        <p:spPr>
          <a:xfrm>
            <a:off x="585374" y="1517200"/>
            <a:ext cx="9854026"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sz="2400" dirty="0"/>
              <a:t> </a:t>
            </a:r>
            <a:r>
              <a:rPr lang="es-EC" sz="2400" dirty="0"/>
              <a:t>Desarrollar un sistema de control basado en MPC para un cargador de baterías de un sistema de generación fotovoltaica.</a:t>
            </a:r>
          </a:p>
        </p:txBody>
      </p:sp>
      <p:sp>
        <p:nvSpPr>
          <p:cNvPr id="11" name="Rectángulo 10">
            <a:extLst>
              <a:ext uri="{FF2B5EF4-FFF2-40B4-BE49-F238E27FC236}">
                <a16:creationId xmlns:a16="http://schemas.microsoft.com/office/drawing/2014/main" id="{76FF49B3-7529-4D85-A99D-626B02099E7A}"/>
              </a:ext>
            </a:extLst>
          </p:cNvPr>
          <p:cNvSpPr/>
          <p:nvPr/>
        </p:nvSpPr>
        <p:spPr>
          <a:xfrm>
            <a:off x="3161607" y="3939793"/>
            <a:ext cx="237566" cy="369332"/>
          </a:xfrm>
          <a:prstGeom prst="rect">
            <a:avLst/>
          </a:prstGeom>
        </p:spPr>
        <p:txBody>
          <a:bodyPr wrap="none">
            <a:spAutoFit/>
          </a:bodyPr>
          <a:lstStyle/>
          <a:p>
            <a:r>
              <a:rPr lang="es-ES" dirty="0"/>
              <a:t> </a:t>
            </a:r>
          </a:p>
        </p:txBody>
      </p:sp>
      <p:sp>
        <p:nvSpPr>
          <p:cNvPr id="13" name="Rectángulo 12">
            <a:extLst>
              <a:ext uri="{FF2B5EF4-FFF2-40B4-BE49-F238E27FC236}">
                <a16:creationId xmlns:a16="http://schemas.microsoft.com/office/drawing/2014/main" id="{55461A1D-1746-48DC-B4CE-F17ADDCBF277}"/>
              </a:ext>
            </a:extLst>
          </p:cNvPr>
          <p:cNvSpPr/>
          <p:nvPr/>
        </p:nvSpPr>
        <p:spPr>
          <a:xfrm>
            <a:off x="585374" y="2678909"/>
            <a:ext cx="9854026"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a:t> </a:t>
            </a:r>
            <a:r>
              <a:rPr lang="es-EC" sz="2400" dirty="0"/>
              <a:t>Implementar un convertidor de potencia DC/DC a través del cual se cargue una batería con la energía fotovoltaica obtenida mediante un panel solar</a:t>
            </a:r>
            <a:r>
              <a:rPr lang="es-EC" sz="2400" dirty="0" smtClean="0"/>
              <a:t>.</a:t>
            </a:r>
            <a:endParaRPr lang="es-EC" sz="2400" dirty="0"/>
          </a:p>
        </p:txBody>
      </p:sp>
      <p:sp>
        <p:nvSpPr>
          <p:cNvPr id="15" name="Rectángulo 14">
            <a:extLst>
              <a:ext uri="{FF2B5EF4-FFF2-40B4-BE49-F238E27FC236}">
                <a16:creationId xmlns:a16="http://schemas.microsoft.com/office/drawing/2014/main" id="{55461A1D-1746-48DC-B4CE-F17ADDCBF277}"/>
              </a:ext>
            </a:extLst>
          </p:cNvPr>
          <p:cNvSpPr/>
          <p:nvPr/>
        </p:nvSpPr>
        <p:spPr>
          <a:xfrm>
            <a:off x="585374" y="3752109"/>
            <a:ext cx="9854026"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sz="2400" dirty="0"/>
              <a:t> </a:t>
            </a:r>
            <a:r>
              <a:rPr lang="es-EC" sz="2400" dirty="0"/>
              <a:t>Obtener el modelo matemático del convertidor de potencia DC/DC.</a:t>
            </a:r>
          </a:p>
        </p:txBody>
      </p:sp>
      <p:sp>
        <p:nvSpPr>
          <p:cNvPr id="17" name="Rectángulo 16">
            <a:extLst>
              <a:ext uri="{FF2B5EF4-FFF2-40B4-BE49-F238E27FC236}">
                <a16:creationId xmlns:a16="http://schemas.microsoft.com/office/drawing/2014/main" id="{55461A1D-1746-48DC-B4CE-F17ADDCBF277}"/>
              </a:ext>
            </a:extLst>
          </p:cNvPr>
          <p:cNvSpPr/>
          <p:nvPr/>
        </p:nvSpPr>
        <p:spPr>
          <a:xfrm>
            <a:off x="585374" y="4363644"/>
            <a:ext cx="9854026"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sz="2400" dirty="0"/>
              <a:t> </a:t>
            </a:r>
            <a:r>
              <a:rPr lang="es-EC" sz="2400" dirty="0"/>
              <a:t>Diseñar un controlador basado en MPC que regule las variables de tensión y corriente de carga de la batería.</a:t>
            </a:r>
          </a:p>
        </p:txBody>
      </p:sp>
      <p:sp>
        <p:nvSpPr>
          <p:cNvPr id="19" name="Rectángulo 18">
            <a:extLst>
              <a:ext uri="{FF2B5EF4-FFF2-40B4-BE49-F238E27FC236}">
                <a16:creationId xmlns:a16="http://schemas.microsoft.com/office/drawing/2014/main" id="{55461A1D-1746-48DC-B4CE-F17ADDCBF277}"/>
              </a:ext>
            </a:extLst>
          </p:cNvPr>
          <p:cNvSpPr/>
          <p:nvPr/>
        </p:nvSpPr>
        <p:spPr>
          <a:xfrm>
            <a:off x="585374" y="5359997"/>
            <a:ext cx="9854026"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a:t> </a:t>
            </a:r>
            <a:r>
              <a:rPr lang="es-EC" sz="2400" dirty="0"/>
              <a:t>Sintonizar los parámetros del controlador predictivo por modelo (MPC</a:t>
            </a:r>
            <a:r>
              <a:rPr lang="es-EC" sz="2400" dirty="0" smtClean="0"/>
              <a:t>).</a:t>
            </a:r>
            <a:endParaRPr lang="es-EC" sz="2400" dirty="0"/>
          </a:p>
        </p:txBody>
      </p:sp>
    </p:spTree>
    <p:extLst>
      <p:ext uri="{BB962C8B-B14F-4D97-AF65-F5344CB8AC3E}">
        <p14:creationId xmlns:p14="http://schemas.microsoft.com/office/powerpoint/2010/main" val="195261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8</a:t>
            </a:fld>
            <a:endParaRPr lang="es-ES"/>
          </a:p>
        </p:txBody>
      </p:sp>
      <p:sp>
        <p:nvSpPr>
          <p:cNvPr id="5" name="Rectángulo 4">
            <a:extLst>
              <a:ext uri="{FF2B5EF4-FFF2-40B4-BE49-F238E27FC236}">
                <a16:creationId xmlns:a16="http://schemas.microsoft.com/office/drawing/2014/main" id="{C6787479-1741-4100-A420-7A4F4E44C846}"/>
              </a:ext>
            </a:extLst>
          </p:cNvPr>
          <p:cNvSpPr/>
          <p:nvPr/>
        </p:nvSpPr>
        <p:spPr>
          <a:xfrm>
            <a:off x="2293807" y="1344197"/>
            <a:ext cx="7084655"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800" dirty="0" smtClean="0"/>
              <a:t>Convertidores </a:t>
            </a:r>
            <a:r>
              <a:rPr lang="es-ES" sz="2800" dirty="0"/>
              <a:t>conmutados de potencia DC/DC</a:t>
            </a:r>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4705609" y="1978240"/>
            <a:ext cx="2442166" cy="1388810"/>
          </a:xfrm>
          <a:prstGeom prst="rect">
            <a:avLst/>
          </a:prstGeom>
          <a:noFill/>
          <a:ln>
            <a:noFill/>
          </a:ln>
        </p:spPr>
      </p:pic>
      <p:sp>
        <p:nvSpPr>
          <p:cNvPr id="8" name="Rectángulo 7">
            <a:extLst>
              <a:ext uri="{FF2B5EF4-FFF2-40B4-BE49-F238E27FC236}">
                <a16:creationId xmlns:a16="http://schemas.microsoft.com/office/drawing/2014/main" id="{C6787479-1741-4100-A420-7A4F4E44C846}"/>
              </a:ext>
            </a:extLst>
          </p:cNvPr>
          <p:cNvSpPr/>
          <p:nvPr/>
        </p:nvSpPr>
        <p:spPr>
          <a:xfrm>
            <a:off x="386368" y="3367050"/>
            <a:ext cx="11487954" cy="138499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800" dirty="0"/>
              <a:t>Los convertidores de potencia DC/DC son circuitos electrónicos cuya función principal es transformar un voltaje de corriente continua (DC) a otro voltaje regulado de corriente </a:t>
            </a:r>
            <a:r>
              <a:rPr lang="es-EC" sz="2800" dirty="0" smtClean="0"/>
              <a:t>continua ya sea de mayor o menor valor.</a:t>
            </a:r>
            <a:endParaRPr lang="es-ES" sz="2800" dirty="0"/>
          </a:p>
        </p:txBody>
      </p:sp>
    </p:spTree>
    <p:extLst>
      <p:ext uri="{BB962C8B-B14F-4D97-AF65-F5344CB8AC3E}">
        <p14:creationId xmlns:p14="http://schemas.microsoft.com/office/powerpoint/2010/main" val="22441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9</a:t>
            </a:fld>
            <a:endParaRPr lang="es-ES"/>
          </a:p>
        </p:txBody>
      </p:sp>
      <p:sp>
        <p:nvSpPr>
          <p:cNvPr id="5" name="Rectángulo 4">
            <a:extLst>
              <a:ext uri="{FF2B5EF4-FFF2-40B4-BE49-F238E27FC236}">
                <a16:creationId xmlns:a16="http://schemas.microsoft.com/office/drawing/2014/main" id="{C6787479-1741-4100-A420-7A4F4E44C846}"/>
              </a:ext>
            </a:extLst>
          </p:cNvPr>
          <p:cNvSpPr/>
          <p:nvPr/>
        </p:nvSpPr>
        <p:spPr>
          <a:xfrm>
            <a:off x="255105" y="1378862"/>
            <a:ext cx="5591904"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800" dirty="0" smtClean="0"/>
              <a:t>Control </a:t>
            </a:r>
            <a:r>
              <a:rPr lang="es-ES" sz="2800" dirty="0"/>
              <a:t>predictivo por modelo (MPC)</a:t>
            </a:r>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Fundamento teórico</a:t>
            </a:r>
            <a:endParaRPr lang="es-ES" b="1" dirty="0">
              <a:solidFill>
                <a:schemeClr val="bg1"/>
              </a:solidFill>
              <a:effectLst>
                <a:outerShdw blurRad="38100" dist="38100" dir="2700000" algn="tl">
                  <a:srgbClr val="000000">
                    <a:alpha val="43137"/>
                  </a:srgbClr>
                </a:outerShdw>
              </a:effectLst>
              <a:latin typeface="+mn-lt"/>
            </a:endParaRPr>
          </a:p>
        </p:txBody>
      </p:sp>
      <p:sp>
        <p:nvSpPr>
          <p:cNvPr id="8" name="Rectángulo 7">
            <a:extLst>
              <a:ext uri="{FF2B5EF4-FFF2-40B4-BE49-F238E27FC236}">
                <a16:creationId xmlns:a16="http://schemas.microsoft.com/office/drawing/2014/main" id="{C6787479-1741-4100-A420-7A4F4E44C846}"/>
              </a:ext>
            </a:extLst>
          </p:cNvPr>
          <p:cNvSpPr/>
          <p:nvPr/>
        </p:nvSpPr>
        <p:spPr>
          <a:xfrm>
            <a:off x="255104" y="2206513"/>
            <a:ext cx="11487954" cy="1815882"/>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800" dirty="0"/>
              <a:t>El MPC aparece a finales de los años 70´s cuando el ingeniero Jacques </a:t>
            </a:r>
            <a:r>
              <a:rPr lang="es-EC" sz="2800" dirty="0" err="1"/>
              <a:t>Richalet</a:t>
            </a:r>
            <a:r>
              <a:rPr lang="es-EC" sz="2800" dirty="0"/>
              <a:t> propuso un algoritmo denominado Control Heurístico Predictivo de Modelo, dentro de sus principales ventajas está la solución de problemas de no linealidad y restricciones en los </a:t>
            </a:r>
            <a:r>
              <a:rPr lang="es-EC" sz="2800" dirty="0" smtClean="0"/>
              <a:t>procesos.</a:t>
            </a:r>
          </a:p>
        </p:txBody>
      </p:sp>
      <p:sp>
        <p:nvSpPr>
          <p:cNvPr id="9" name="Rectángulo 8">
            <a:extLst>
              <a:ext uri="{FF2B5EF4-FFF2-40B4-BE49-F238E27FC236}">
                <a16:creationId xmlns:a16="http://schemas.microsoft.com/office/drawing/2014/main" id="{C6787479-1741-4100-A420-7A4F4E44C846}"/>
              </a:ext>
            </a:extLst>
          </p:cNvPr>
          <p:cNvSpPr/>
          <p:nvPr/>
        </p:nvSpPr>
        <p:spPr>
          <a:xfrm>
            <a:off x="255104" y="4236037"/>
            <a:ext cx="11487954" cy="138499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800" dirty="0"/>
              <a:t>Desde entonces, se ha desarrollado en aplicaciones como robots </a:t>
            </a:r>
            <a:r>
              <a:rPr lang="es-EC" sz="2800" dirty="0" smtClean="0"/>
              <a:t>manipuladores, refinación </a:t>
            </a:r>
            <a:r>
              <a:rPr lang="es-EC" sz="2800" dirty="0"/>
              <a:t>e industrias petroquímicas, hasta el campo de la medicina, </a:t>
            </a:r>
            <a:r>
              <a:rPr lang="es-EC" sz="2800" dirty="0" err="1"/>
              <a:t>e.g</a:t>
            </a:r>
            <a:r>
              <a:rPr lang="es-EC" sz="2800" dirty="0"/>
              <a:t>., para la anestesia </a:t>
            </a:r>
            <a:r>
              <a:rPr lang="es-EC" sz="2800" dirty="0" smtClean="0"/>
              <a:t>clínica.</a:t>
            </a:r>
          </a:p>
        </p:txBody>
      </p:sp>
    </p:spTree>
    <p:extLst>
      <p:ext uri="{BB962C8B-B14F-4D97-AF65-F5344CB8AC3E}">
        <p14:creationId xmlns:p14="http://schemas.microsoft.com/office/powerpoint/2010/main" val="300602591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1498</TotalTime>
  <Words>2039</Words>
  <Application>Microsoft Office PowerPoint</Application>
  <PresentationFormat>Panorámica</PresentationFormat>
  <Paragraphs>242</Paragraphs>
  <Slides>44</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1" baseType="lpstr">
      <vt:lpstr>Arial</vt:lpstr>
      <vt:lpstr>Calibri</vt:lpstr>
      <vt:lpstr>Calibri Light</vt:lpstr>
      <vt:lpstr>Cambria Math</vt:lpstr>
      <vt:lpstr>Times New Roman</vt:lpstr>
      <vt:lpstr>Office Theme</vt:lpstr>
      <vt:lpstr>Equation</vt:lpstr>
      <vt:lpstr> DESARROLLO DE UN CARGADOR DE BATERÍAS BASADO EN CONTROL PREDICTIVO POR MODELO (MPC) PARA UN SISTEMA DE GENERACIÓN FOTOVOLTAICA</vt:lpstr>
      <vt:lpstr>Presentación de PowerPoint</vt:lpstr>
      <vt:lpstr>Introducción</vt:lpstr>
      <vt:lpstr>RESUMEN</vt:lpstr>
      <vt:lpstr>Antecedentes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del convertidor y controlador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y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 Rodriguez</dc:creator>
  <cp:lastModifiedBy>Xavier Tito</cp:lastModifiedBy>
  <cp:revision>202</cp:revision>
  <dcterms:created xsi:type="dcterms:W3CDTF">2016-11-13T18:46:28Z</dcterms:created>
  <dcterms:modified xsi:type="dcterms:W3CDTF">2018-08-30T13:08:35Z</dcterms:modified>
</cp:coreProperties>
</file>