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56"/>
  </p:notesMasterIdLst>
  <p:sldIdLst>
    <p:sldId id="291" r:id="rId2"/>
    <p:sldId id="256" r:id="rId3"/>
    <p:sldId id="257" r:id="rId4"/>
    <p:sldId id="258" r:id="rId5"/>
    <p:sldId id="292" r:id="rId6"/>
    <p:sldId id="293" r:id="rId7"/>
    <p:sldId id="294" r:id="rId8"/>
    <p:sldId id="295" r:id="rId9"/>
    <p:sldId id="296" r:id="rId10"/>
    <p:sldId id="297" r:id="rId11"/>
    <p:sldId id="298" r:id="rId12"/>
    <p:sldId id="299" r:id="rId13"/>
    <p:sldId id="300" r:id="rId14"/>
    <p:sldId id="309" r:id="rId15"/>
    <p:sldId id="301" r:id="rId16"/>
    <p:sldId id="302" r:id="rId17"/>
    <p:sldId id="303" r:id="rId18"/>
    <p:sldId id="305" r:id="rId19"/>
    <p:sldId id="304" r:id="rId20"/>
    <p:sldId id="306" r:id="rId21"/>
    <p:sldId id="307" r:id="rId22"/>
    <p:sldId id="308" r:id="rId23"/>
    <p:sldId id="311" r:id="rId24"/>
    <p:sldId id="312" r:id="rId25"/>
    <p:sldId id="313" r:id="rId26"/>
    <p:sldId id="310" r:id="rId27"/>
    <p:sldId id="314" r:id="rId28"/>
    <p:sldId id="321" r:id="rId29"/>
    <p:sldId id="322" r:id="rId30"/>
    <p:sldId id="338" r:id="rId31"/>
    <p:sldId id="339" r:id="rId32"/>
    <p:sldId id="315" r:id="rId33"/>
    <p:sldId id="316" r:id="rId34"/>
    <p:sldId id="317" r:id="rId35"/>
    <p:sldId id="318" r:id="rId36"/>
    <p:sldId id="319" r:id="rId37"/>
    <p:sldId id="320"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40" r:id="rId54"/>
    <p:sldId id="341" r:id="rId5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1" d="100"/>
          <a:sy n="81" d="100"/>
        </p:scale>
        <p:origin x="75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CC122-3956-465E-A258-7522A3CC5A55}" type="datetimeFigureOut">
              <a:rPr lang="es-EC" smtClean="0"/>
              <a:t>24/8/2018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3470E-2A3E-40C1-BBEA-84CE81B419F7}" type="slidenum">
              <a:rPr lang="es-EC" smtClean="0"/>
              <a:t>‹#›</a:t>
            </a:fld>
            <a:endParaRPr lang="es-EC"/>
          </a:p>
        </p:txBody>
      </p:sp>
    </p:spTree>
    <p:extLst>
      <p:ext uri="{BB962C8B-B14F-4D97-AF65-F5344CB8AC3E}">
        <p14:creationId xmlns:p14="http://schemas.microsoft.com/office/powerpoint/2010/main" val="99532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6E043-BA5B-4D56-AF5B-5F84BAD66CF5}" type="slidenum">
              <a:rPr lang="en-US"/>
              <a:t>1</a:t>
            </a:fld>
            <a:endParaRPr lang="en-US" dirty="0"/>
          </a:p>
        </p:txBody>
      </p:sp>
    </p:spTree>
    <p:extLst>
      <p:ext uri="{BB962C8B-B14F-4D97-AF65-F5344CB8AC3E}">
        <p14:creationId xmlns:p14="http://schemas.microsoft.com/office/powerpoint/2010/main" val="1196879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45</a:t>
            </a:fld>
            <a:endParaRPr lang="es-EC"/>
          </a:p>
        </p:txBody>
      </p:sp>
    </p:spTree>
    <p:extLst>
      <p:ext uri="{BB962C8B-B14F-4D97-AF65-F5344CB8AC3E}">
        <p14:creationId xmlns:p14="http://schemas.microsoft.com/office/powerpoint/2010/main" val="2180084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46</a:t>
            </a:fld>
            <a:endParaRPr lang="es-EC"/>
          </a:p>
        </p:txBody>
      </p:sp>
    </p:spTree>
    <p:extLst>
      <p:ext uri="{BB962C8B-B14F-4D97-AF65-F5344CB8AC3E}">
        <p14:creationId xmlns:p14="http://schemas.microsoft.com/office/powerpoint/2010/main" val="3071357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48</a:t>
            </a:fld>
            <a:endParaRPr lang="es-EC"/>
          </a:p>
        </p:txBody>
      </p:sp>
    </p:spTree>
    <p:extLst>
      <p:ext uri="{BB962C8B-B14F-4D97-AF65-F5344CB8AC3E}">
        <p14:creationId xmlns:p14="http://schemas.microsoft.com/office/powerpoint/2010/main" val="48952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49</a:t>
            </a:fld>
            <a:endParaRPr lang="es-EC"/>
          </a:p>
        </p:txBody>
      </p:sp>
    </p:spTree>
    <p:extLst>
      <p:ext uri="{BB962C8B-B14F-4D97-AF65-F5344CB8AC3E}">
        <p14:creationId xmlns:p14="http://schemas.microsoft.com/office/powerpoint/2010/main" val="3381842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50</a:t>
            </a:fld>
            <a:endParaRPr lang="es-EC"/>
          </a:p>
        </p:txBody>
      </p:sp>
    </p:spTree>
    <p:extLst>
      <p:ext uri="{BB962C8B-B14F-4D97-AF65-F5344CB8AC3E}">
        <p14:creationId xmlns:p14="http://schemas.microsoft.com/office/powerpoint/2010/main" val="3034878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51</a:t>
            </a:fld>
            <a:endParaRPr lang="es-EC"/>
          </a:p>
        </p:txBody>
      </p:sp>
    </p:spTree>
    <p:extLst>
      <p:ext uri="{BB962C8B-B14F-4D97-AF65-F5344CB8AC3E}">
        <p14:creationId xmlns:p14="http://schemas.microsoft.com/office/powerpoint/2010/main" val="385711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52</a:t>
            </a:fld>
            <a:endParaRPr lang="es-EC"/>
          </a:p>
        </p:txBody>
      </p:sp>
    </p:spTree>
    <p:extLst>
      <p:ext uri="{BB962C8B-B14F-4D97-AF65-F5344CB8AC3E}">
        <p14:creationId xmlns:p14="http://schemas.microsoft.com/office/powerpoint/2010/main" val="1547878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53</a:t>
            </a:fld>
            <a:endParaRPr lang="es-EC"/>
          </a:p>
        </p:txBody>
      </p:sp>
    </p:spTree>
    <p:extLst>
      <p:ext uri="{BB962C8B-B14F-4D97-AF65-F5344CB8AC3E}">
        <p14:creationId xmlns:p14="http://schemas.microsoft.com/office/powerpoint/2010/main" val="2510677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54</a:t>
            </a:fld>
            <a:endParaRPr lang="es-EC"/>
          </a:p>
        </p:txBody>
      </p:sp>
    </p:spTree>
    <p:extLst>
      <p:ext uri="{BB962C8B-B14F-4D97-AF65-F5344CB8AC3E}">
        <p14:creationId xmlns:p14="http://schemas.microsoft.com/office/powerpoint/2010/main" val="2101391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a:solidFill>
                  <a:schemeClr val="tx1"/>
                </a:solidFill>
                <a:effectLst/>
                <a:latin typeface="+mn-lt"/>
                <a:ea typeface="+mn-ea"/>
                <a:cs typeface="+mn-cs"/>
              </a:rPr>
              <a:t>La base teórica para el cálculo de las pérdidas por fricción en estado permanente es válida para el estado transitorio a nivel diferencial (dx).</a:t>
            </a:r>
          </a:p>
          <a:p>
            <a:r>
              <a:rPr lang="es-EC" sz="1200" kern="1200" dirty="0">
                <a:solidFill>
                  <a:schemeClr val="tx1"/>
                </a:solidFill>
                <a:effectLst/>
                <a:latin typeface="+mn-lt"/>
                <a:ea typeface="+mn-ea"/>
                <a:cs typeface="+mn-cs"/>
              </a:rPr>
              <a:t>Las dos ecuaciones diferenciales aplicables al flujo no permanente y derivadas a partir de la segunda Ley de Newton y continuidad después de las simplificaciones correspondientes son las siguientes:</a:t>
            </a:r>
          </a:p>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28</a:t>
            </a:fld>
            <a:endParaRPr lang="es-EC"/>
          </a:p>
        </p:txBody>
      </p:sp>
    </p:spTree>
    <p:extLst>
      <p:ext uri="{BB962C8B-B14F-4D97-AF65-F5344CB8AC3E}">
        <p14:creationId xmlns:p14="http://schemas.microsoft.com/office/powerpoint/2010/main" val="359104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a:solidFill>
                  <a:schemeClr val="tx1"/>
                </a:solidFill>
                <a:effectLst/>
                <a:latin typeface="+mn-lt"/>
                <a:ea typeface="+mn-ea"/>
                <a:cs typeface="+mn-cs"/>
              </a:rPr>
              <a:t>Integrando la anterior ecuación diferencial y expresada en forma de diferencias finitas se tiene las dos expresiones matemáticas que resuelven el problema, en donde el punto “P” (Método de las Características) es un punto intermedio perteneciente al tramo analizado y los puntos A y B son los extremos del tramo analizado y cuyas condiciones de presión y caudal son conocidas, estas se denominan condiciones de borde y pueden ser deducidas a partir de la condición inicial del flujo permanente o las características físicas de los componentes (por ejemplo válvulas) que actúan en el sistema.</a:t>
            </a:r>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29</a:t>
            </a:fld>
            <a:endParaRPr lang="es-EC"/>
          </a:p>
        </p:txBody>
      </p:sp>
    </p:spTree>
    <p:extLst>
      <p:ext uri="{BB962C8B-B14F-4D97-AF65-F5344CB8AC3E}">
        <p14:creationId xmlns:p14="http://schemas.microsoft.com/office/powerpoint/2010/main" val="3276995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a:solidFill>
                  <a:schemeClr val="tx1"/>
                </a:solidFill>
                <a:effectLst/>
                <a:latin typeface="+mn-lt"/>
                <a:ea typeface="+mn-ea"/>
                <a:cs typeface="+mn-cs"/>
              </a:rPr>
              <a:t>Integrando la anterior ecuación diferencial y expresada en forma de diferencias finitas se tiene las dos expresiones matemáticas que resuelven el problema, en donde el punto “P” (Método de las Características) es un punto intermedio perteneciente al tramo analizado y los puntos A y B son los extremos del tramo analizado y cuyas condiciones de presión y caudal son conocidas, estas se denominan condiciones de borde y pueden ser deducidas a partir de la condición inicial del flujo permanente o las características físicas de los componentes (por ejemplo válvulas) que actúan en el sistema.</a:t>
            </a:r>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30</a:t>
            </a:fld>
            <a:endParaRPr lang="es-EC"/>
          </a:p>
        </p:txBody>
      </p:sp>
    </p:spTree>
    <p:extLst>
      <p:ext uri="{BB962C8B-B14F-4D97-AF65-F5344CB8AC3E}">
        <p14:creationId xmlns:p14="http://schemas.microsoft.com/office/powerpoint/2010/main" val="366201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a:solidFill>
                  <a:schemeClr val="tx1"/>
                </a:solidFill>
                <a:effectLst/>
                <a:latin typeface="+mn-lt"/>
                <a:ea typeface="+mn-ea"/>
                <a:cs typeface="+mn-cs"/>
              </a:rPr>
              <a:t>Integrando la anterior ecuación diferencial y expresada en forma de diferencias finitas se tiene las dos expresiones matemáticas que resuelven el problema, en donde el punto “P” (Método de las Características) es un punto intermedio perteneciente al tramo analizado y los puntos A y B son los extremos del tramo analizado y cuyas condiciones de presión y caudal son conocidas, estas se denominan condiciones de borde y pueden ser deducidas a partir de la condición inicial del flujo permanente o las características físicas de los componentes (por ejemplo válvulas) que actúan en el sistema.</a:t>
            </a:r>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31</a:t>
            </a:fld>
            <a:endParaRPr lang="es-EC"/>
          </a:p>
        </p:txBody>
      </p:sp>
    </p:spTree>
    <p:extLst>
      <p:ext uri="{BB962C8B-B14F-4D97-AF65-F5344CB8AC3E}">
        <p14:creationId xmlns:p14="http://schemas.microsoft.com/office/powerpoint/2010/main" val="312035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a:solidFill>
                  <a:schemeClr val="tx1"/>
                </a:solidFill>
                <a:effectLst/>
                <a:latin typeface="+mn-lt"/>
                <a:ea typeface="+mn-ea"/>
                <a:cs typeface="+mn-cs"/>
              </a:rPr>
              <a:t>La línea roja, que representa la envolvente de máximas presiones, coincide con la línea piezométrica del flujo permanente, lo que nos indica que no existe aumento de presiones en el tramo en estudio.</a:t>
            </a:r>
          </a:p>
          <a:p>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La línea de color azul representa el descenso de presiones por efecto de la bajada acelerada de la columna de agua en la tubería. Se puede apreciar que en el tramo inicial y al final las oscilaciones alcanzan a tener presiones negativas y por lo tanto separación de la columna líquida.</a:t>
            </a:r>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39</a:t>
            </a:fld>
            <a:endParaRPr lang="es-EC"/>
          </a:p>
        </p:txBody>
      </p:sp>
    </p:spTree>
    <p:extLst>
      <p:ext uri="{BB962C8B-B14F-4D97-AF65-F5344CB8AC3E}">
        <p14:creationId xmlns:p14="http://schemas.microsoft.com/office/powerpoint/2010/main" val="1648121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a:solidFill>
                  <a:schemeClr val="tx1"/>
                </a:solidFill>
                <a:effectLst/>
                <a:latin typeface="+mn-lt"/>
                <a:ea typeface="+mn-ea"/>
                <a:cs typeface="+mn-cs"/>
              </a:rPr>
              <a:t>La línea roja, que representa la envolvente de máximas presiones, coincide con la línea piezométrica del flujo permanente, lo que nos indica que no existe aumento de presiones en el tramo en estudio.</a:t>
            </a:r>
          </a:p>
          <a:p>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La línea de color azul representa el descenso de presiones por efecto de la bajada acelerada de la columna de agua en la tubería. Se puede apreciar que en el tramo inicial y al final las oscilaciones alcanzan a tener presiones negativas y por lo tanto separación de la columna líquida.</a:t>
            </a:r>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40</a:t>
            </a:fld>
            <a:endParaRPr lang="es-EC"/>
          </a:p>
        </p:txBody>
      </p:sp>
    </p:spTree>
    <p:extLst>
      <p:ext uri="{BB962C8B-B14F-4D97-AF65-F5344CB8AC3E}">
        <p14:creationId xmlns:p14="http://schemas.microsoft.com/office/powerpoint/2010/main" val="22992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42</a:t>
            </a:fld>
            <a:endParaRPr lang="es-EC"/>
          </a:p>
        </p:txBody>
      </p:sp>
    </p:spTree>
    <p:extLst>
      <p:ext uri="{BB962C8B-B14F-4D97-AF65-F5344CB8AC3E}">
        <p14:creationId xmlns:p14="http://schemas.microsoft.com/office/powerpoint/2010/main" val="41925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B83470E-2A3E-40C1-BBEA-84CE81B419F7}" type="slidenum">
              <a:rPr lang="es-EC" smtClean="0"/>
              <a:t>43</a:t>
            </a:fld>
            <a:endParaRPr lang="es-EC"/>
          </a:p>
        </p:txBody>
      </p:sp>
    </p:spTree>
    <p:extLst>
      <p:ext uri="{BB962C8B-B14F-4D97-AF65-F5344CB8AC3E}">
        <p14:creationId xmlns:p14="http://schemas.microsoft.com/office/powerpoint/2010/main" val="120460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260312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8786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05452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510414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8797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1027285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1194944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98577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1650132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C0D1604-E86C-4AB2-AEF3-0A88DFF6F627}" type="datetimeFigureOut">
              <a:rPr lang="es-EC" smtClean="0"/>
              <a:t>24/8/2018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377799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C0D1604-E86C-4AB2-AEF3-0A88DFF6F627}" type="datetimeFigureOut">
              <a:rPr lang="es-EC" smtClean="0"/>
              <a:t>24/8/2018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422343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C0D1604-E86C-4AB2-AEF3-0A88DFF6F627}" type="datetimeFigureOut">
              <a:rPr lang="es-EC" smtClean="0"/>
              <a:t>24/8/2018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426824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C0D1604-E86C-4AB2-AEF3-0A88DFF6F627}" type="datetimeFigureOut">
              <a:rPr lang="es-EC" smtClean="0"/>
              <a:t>24/8/2018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30436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D1604-E86C-4AB2-AEF3-0A88DFF6F627}" type="datetimeFigureOut">
              <a:rPr lang="es-EC" smtClean="0"/>
              <a:t>24/8/2018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38464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C0D1604-E86C-4AB2-AEF3-0A88DFF6F627}" type="datetimeFigureOut">
              <a:rPr lang="es-EC" smtClean="0"/>
              <a:t>24/8/2018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214601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C0D1604-E86C-4AB2-AEF3-0A88DFF6F627}" type="datetimeFigureOut">
              <a:rPr lang="es-EC" smtClean="0"/>
              <a:t>24/8/2018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3BBF06-1C83-43A8-A06B-ED38ACD8409B}" type="slidenum">
              <a:rPr lang="es-EC" smtClean="0"/>
              <a:t>‹#›</a:t>
            </a:fld>
            <a:endParaRPr lang="es-EC"/>
          </a:p>
        </p:txBody>
      </p:sp>
    </p:spTree>
    <p:extLst>
      <p:ext uri="{BB962C8B-B14F-4D97-AF65-F5344CB8AC3E}">
        <p14:creationId xmlns:p14="http://schemas.microsoft.com/office/powerpoint/2010/main" val="2294565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0D1604-E86C-4AB2-AEF3-0A88DFF6F627}" type="datetimeFigureOut">
              <a:rPr lang="es-EC" smtClean="0"/>
              <a:t>24/8/2018</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13BBF06-1C83-43A8-A06B-ED38ACD8409B}" type="slidenum">
              <a:rPr lang="es-EC" smtClean="0"/>
              <a:t>‹#›</a:t>
            </a:fld>
            <a:endParaRPr lang="es-EC"/>
          </a:p>
        </p:txBody>
      </p:sp>
    </p:spTree>
    <p:extLst>
      <p:ext uri="{BB962C8B-B14F-4D97-AF65-F5344CB8AC3E}">
        <p14:creationId xmlns:p14="http://schemas.microsoft.com/office/powerpoint/2010/main" val="358857513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wmf"/></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2.jp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logs.espe.edu.ec/wp-content/uploads/2013/09/LOGO-PRINCIPAL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768" y="875060"/>
            <a:ext cx="6943565" cy="144451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http://www.espe.edu.ec/portal/images/section/lctierra.jpg"/>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507" t="5827" r="24883" b="26681"/>
          <a:stretch/>
        </p:blipFill>
        <p:spPr bwMode="auto">
          <a:xfrm>
            <a:off x="477362" y="568577"/>
            <a:ext cx="1346200" cy="1657997"/>
          </a:xfrm>
          <a:prstGeom prst="rect">
            <a:avLst/>
          </a:prstGeom>
          <a:noFill/>
          <a:ln>
            <a:noFill/>
          </a:ln>
        </p:spPr>
      </p:pic>
      <p:sp>
        <p:nvSpPr>
          <p:cNvPr id="4" name="CuadroTexto 3"/>
          <p:cNvSpPr txBox="1"/>
          <p:nvPr/>
        </p:nvSpPr>
        <p:spPr>
          <a:xfrm>
            <a:off x="5246723" y="3057099"/>
            <a:ext cx="5262053" cy="1596788"/>
          </a:xfrm>
          <a:prstGeom prst="rect">
            <a:avLst/>
          </a:prstGeom>
          <a:noFill/>
        </p:spPr>
        <p:txBody>
          <a:bodyPr wrap="square" rtlCol="0">
            <a:spAutoFit/>
          </a:bodyPr>
          <a:lstStyle/>
          <a:p>
            <a:endParaRPr lang="es-EC" dirty="0"/>
          </a:p>
        </p:txBody>
      </p:sp>
      <p:sp>
        <p:nvSpPr>
          <p:cNvPr id="14" name="CuadroTexto 13"/>
          <p:cNvSpPr txBox="1"/>
          <p:nvPr/>
        </p:nvSpPr>
        <p:spPr>
          <a:xfrm>
            <a:off x="9073742" y="5989387"/>
            <a:ext cx="2870067" cy="461665"/>
          </a:xfrm>
          <a:prstGeom prst="rect">
            <a:avLst/>
          </a:prstGeom>
          <a:noFill/>
        </p:spPr>
        <p:txBody>
          <a:bodyPr wrap="square" rtlCol="0">
            <a:spAutoFit/>
          </a:bodyPr>
          <a:lstStyle/>
          <a:p>
            <a:pPr algn="ctr"/>
            <a:r>
              <a:rPr lang="es-EC" sz="2400" b="1" spc="150" dirty="0">
                <a:ln w="11430"/>
                <a:effectLst>
                  <a:outerShdw blurRad="50800" dist="38100" dir="2700000" algn="tl" rotWithShape="0">
                    <a:prstClr val="black">
                      <a:alpha val="40000"/>
                    </a:prstClr>
                  </a:outerShdw>
                  <a:reflection blurRad="6350" stA="55000" endA="300" endPos="45500" dir="5400000" sy="-100000" algn="bl" rotWithShape="0"/>
                </a:effectLst>
                <a:latin typeface="Trebuchet MS (Body)"/>
                <a:cs typeface="Arial" panose="020B0604020202020204" pitchFamily="34" charset="0"/>
              </a:rPr>
              <a:t>Julio 2018</a:t>
            </a:r>
          </a:p>
        </p:txBody>
      </p:sp>
      <p:sp>
        <p:nvSpPr>
          <p:cNvPr id="16" name="CuadroTexto 15"/>
          <p:cNvSpPr txBox="1"/>
          <p:nvPr/>
        </p:nvSpPr>
        <p:spPr>
          <a:xfrm>
            <a:off x="807852" y="4879259"/>
            <a:ext cx="6629268" cy="1785104"/>
          </a:xfrm>
          <a:prstGeom prst="rect">
            <a:avLst/>
          </a:prstGeom>
          <a:noFill/>
        </p:spPr>
        <p:txBody>
          <a:bodyPr wrap="square" rtlCol="0">
            <a:spAutoFit/>
          </a:bodyPr>
          <a:lstStyle/>
          <a:p>
            <a:pPr algn="just">
              <a:lnSpc>
                <a:spcPct val="150000"/>
              </a:lnSpc>
            </a:pPr>
            <a:r>
              <a:rPr lang="es-EC" sz="2000" dirty="0">
                <a:ln w="0"/>
                <a:effectLst>
                  <a:outerShdw blurRad="38100" dist="19050" dir="2700000" algn="tl" rotWithShape="0">
                    <a:schemeClr val="dk1">
                      <a:alpha val="40000"/>
                    </a:schemeClr>
                  </a:outerShdw>
                </a:effectLst>
                <a:latin typeface="Trebuchet MS (Body)"/>
                <a:cs typeface="Arial" panose="020B0604020202020204" pitchFamily="34" charset="0"/>
              </a:rPr>
              <a:t>AUTOR:</a:t>
            </a:r>
          </a:p>
          <a:p>
            <a:pPr algn="just"/>
            <a:r>
              <a:rPr lang="es-EC" sz="2000" dirty="0">
                <a:ln w="0"/>
                <a:effectLst>
                  <a:outerShdw blurRad="38100" dist="19050" dir="2700000" algn="tl" rotWithShape="0">
                    <a:schemeClr val="dk1">
                      <a:alpha val="40000"/>
                    </a:schemeClr>
                  </a:outerShdw>
                </a:effectLst>
                <a:latin typeface="Trebuchet MS (Body)"/>
                <a:cs typeface="Arial" panose="020B0604020202020204" pitchFamily="34" charset="0"/>
              </a:rPr>
              <a:t>AGUILAR POZO, JULIO ANDRÉS</a:t>
            </a:r>
          </a:p>
          <a:p>
            <a:pPr algn="just"/>
            <a:endParaRPr lang="es-EC" sz="2000" dirty="0">
              <a:ln w="0"/>
              <a:effectLst>
                <a:outerShdw blurRad="38100" dist="19050" dir="2700000" algn="tl" rotWithShape="0">
                  <a:schemeClr val="dk1">
                    <a:alpha val="40000"/>
                  </a:schemeClr>
                </a:outerShdw>
              </a:effectLst>
              <a:latin typeface="Trebuchet MS (Body)"/>
              <a:cs typeface="Arial" panose="020B0604020202020204" pitchFamily="34" charset="0"/>
            </a:endParaRPr>
          </a:p>
          <a:p>
            <a:pPr algn="just"/>
            <a:r>
              <a:rPr lang="es-EC" sz="2000" dirty="0">
                <a:ln w="0"/>
                <a:effectLst>
                  <a:outerShdw blurRad="38100" dist="19050" dir="2700000" algn="tl" rotWithShape="0">
                    <a:schemeClr val="dk1">
                      <a:alpha val="40000"/>
                    </a:schemeClr>
                  </a:outerShdw>
                </a:effectLst>
                <a:latin typeface="Trebuchet MS (Body)"/>
                <a:cs typeface="Arial" panose="020B0604020202020204" pitchFamily="34" charset="0"/>
              </a:rPr>
              <a:t>DIRECTOR:</a:t>
            </a:r>
          </a:p>
          <a:p>
            <a:pPr algn="just"/>
            <a:r>
              <a:rPr lang="es-EC" sz="2000" dirty="0">
                <a:ln w="0"/>
                <a:effectLst>
                  <a:outerShdw blurRad="38100" dist="19050" dir="2700000" algn="tl" rotWithShape="0">
                    <a:schemeClr val="dk1">
                      <a:alpha val="40000"/>
                    </a:schemeClr>
                  </a:outerShdw>
                </a:effectLst>
                <a:latin typeface="Trebuchet MS (Body)"/>
                <a:cs typeface="Arial" panose="020B0604020202020204" pitchFamily="34" charset="0"/>
              </a:rPr>
              <a:t>ING. CARVAJAL CEVALLOS, EDGAR BENJAMÍN</a:t>
            </a:r>
          </a:p>
        </p:txBody>
      </p:sp>
      <p:sp>
        <p:nvSpPr>
          <p:cNvPr id="13" name="CuadroTexto 12"/>
          <p:cNvSpPr txBox="1"/>
          <p:nvPr/>
        </p:nvSpPr>
        <p:spPr>
          <a:xfrm>
            <a:off x="1095692" y="2817489"/>
            <a:ext cx="9413083" cy="2062103"/>
          </a:xfrm>
          <a:prstGeom prst="rect">
            <a:avLst/>
          </a:prstGeom>
          <a:noFill/>
        </p:spPr>
        <p:txBody>
          <a:bodyPr wrap="square" rtlCol="0">
            <a:spAutoFit/>
          </a:bodyPr>
          <a:lstStyle/>
          <a:p>
            <a:pPr algn="ctr"/>
            <a:r>
              <a:rPr lang="es-EC" sz="3200" dirty="0">
                <a:ln w="0"/>
                <a:effectLst>
                  <a:outerShdw blurRad="38100" dist="19050" dir="2700000" algn="tl" rotWithShape="0">
                    <a:schemeClr val="dk1">
                      <a:alpha val="40000"/>
                    </a:schemeClr>
                  </a:outerShdw>
                </a:effectLst>
                <a:latin typeface="Trebuchet MS (Body)"/>
                <a:cs typeface="Arial" panose="020B0604020202020204" pitchFamily="34" charset="0"/>
              </a:rPr>
              <a:t>FACULTAD DE INGENIERÍA CIVIL</a:t>
            </a:r>
          </a:p>
          <a:p>
            <a:pPr algn="ctr"/>
            <a:endParaRPr lang="es-EC" sz="3200" dirty="0">
              <a:ln w="0"/>
              <a:effectLst>
                <a:outerShdw blurRad="38100" dist="19050" dir="2700000" algn="tl" rotWithShape="0">
                  <a:schemeClr val="dk1">
                    <a:alpha val="40000"/>
                  </a:schemeClr>
                </a:outerShdw>
              </a:effectLst>
              <a:latin typeface="Trebuchet MS (Body)"/>
              <a:cs typeface="Arial" panose="020B0604020202020204" pitchFamily="34" charset="0"/>
            </a:endParaRPr>
          </a:p>
          <a:p>
            <a:pPr algn="ctr"/>
            <a:r>
              <a:rPr lang="es-EC" sz="3200" dirty="0">
                <a:ln w="0"/>
                <a:effectLst>
                  <a:outerShdw blurRad="38100" dist="19050" dir="2700000" algn="tl" rotWithShape="0">
                    <a:schemeClr val="dk1">
                      <a:alpha val="40000"/>
                    </a:schemeClr>
                  </a:outerShdw>
                </a:effectLst>
                <a:latin typeface="Trebuchet MS (Body)"/>
                <a:cs typeface="Arial" panose="020B0604020202020204" pitchFamily="34" charset="0"/>
              </a:rPr>
              <a:t>PROYECTO DE TITULACIÓN, PREVIO A LA OBTENCIÓN DEL TÍTULO DE INGENIERO CIVIL</a:t>
            </a:r>
          </a:p>
        </p:txBody>
      </p:sp>
      <p:pic>
        <p:nvPicPr>
          <p:cNvPr id="10" name="Imagen 3">
            <a:extLst>
              <a:ext uri="{FF2B5EF4-FFF2-40B4-BE49-F238E27FC236}">
                <a16:creationId xmlns:a16="http://schemas.microsoft.com/office/drawing/2014/main" id="{B3622B63-44F9-4C95-8934-6B0A04822D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572" y="637779"/>
            <a:ext cx="1588795" cy="1588795"/>
          </a:xfrm>
          <a:prstGeom prst="ellipse">
            <a:avLst/>
          </a:prstGeom>
        </p:spPr>
      </p:pic>
    </p:spTree>
    <p:extLst>
      <p:ext uri="{BB962C8B-B14F-4D97-AF65-F5344CB8AC3E}">
        <p14:creationId xmlns:p14="http://schemas.microsoft.com/office/powerpoint/2010/main" val="404962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973043" y="914295"/>
            <a:ext cx="4966412"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ENFOQUE DEL ESTUDIO</a:t>
            </a:r>
          </a:p>
        </p:txBody>
      </p:sp>
      <p:sp>
        <p:nvSpPr>
          <p:cNvPr id="3" name="Rectangle: Rounded Corners 2">
            <a:extLst>
              <a:ext uri="{FF2B5EF4-FFF2-40B4-BE49-F238E27FC236}">
                <a16:creationId xmlns:a16="http://schemas.microsoft.com/office/drawing/2014/main" id="{58D3915A-7C2E-49EC-931F-4BA4C5E802AA}"/>
              </a:ext>
            </a:extLst>
          </p:cNvPr>
          <p:cNvSpPr/>
          <p:nvPr/>
        </p:nvSpPr>
        <p:spPr>
          <a:xfrm>
            <a:off x="1341120" y="1689847"/>
            <a:ext cx="2151529" cy="770965"/>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dirty="0"/>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1341120" y="3084485"/>
            <a:ext cx="7628067" cy="2862322"/>
          </a:xfrm>
          <a:prstGeom prst="rect">
            <a:avLst/>
          </a:prstGeom>
          <a:noFill/>
        </p:spPr>
        <p:txBody>
          <a:bodyPr wrap="square" rtlCol="0">
            <a:spAutoFit/>
          </a:bodyPr>
          <a:lstStyle/>
          <a:p>
            <a:pPr marL="285750" indent="-285750" algn="just">
              <a:buFontTx/>
              <a:buChar char="-"/>
            </a:pPr>
            <a:r>
              <a:rPr lang="es-ES" dirty="0"/>
              <a:t>Verificación de cada modelo realizado a través de Flujo no Permanente (transitorios).</a:t>
            </a:r>
          </a:p>
          <a:p>
            <a:pPr algn="just"/>
            <a:endParaRPr lang="es-ES" dirty="0"/>
          </a:p>
          <a:p>
            <a:pPr algn="just"/>
            <a:endParaRPr lang="es-ES" dirty="0"/>
          </a:p>
          <a:p>
            <a:pPr marL="285750" indent="-285750" algn="just">
              <a:buFontTx/>
              <a:buChar char="-"/>
            </a:pPr>
            <a:r>
              <a:rPr lang="es-ES" dirty="0"/>
              <a:t>Evaluar escenarios catastróficos (rotura, cierre brusco, </a:t>
            </a:r>
            <a:r>
              <a:rPr lang="es-ES" dirty="0" err="1"/>
              <a:t>etc</a:t>
            </a:r>
            <a:r>
              <a:rPr lang="es-ES" dirty="0"/>
              <a:t>)</a:t>
            </a:r>
          </a:p>
          <a:p>
            <a:pPr algn="just"/>
            <a:endParaRPr lang="es-ES" dirty="0"/>
          </a:p>
          <a:p>
            <a:pPr marL="285750" indent="-285750" algn="just">
              <a:buFontTx/>
              <a:buChar char="-"/>
            </a:pPr>
            <a:endParaRPr lang="es-ES" dirty="0"/>
          </a:p>
          <a:p>
            <a:pPr marL="285750" indent="-285750" algn="just">
              <a:buFontTx/>
              <a:buChar char="-"/>
            </a:pPr>
            <a:r>
              <a:rPr lang="es-ES" dirty="0"/>
              <a:t>Concluir modificaciones al sistema actual en accesorios, diámetros de tubería o inclusión de tanques de reserva.</a:t>
            </a:r>
          </a:p>
          <a:p>
            <a:pPr algn="just"/>
            <a:endParaRPr lang="es-EC" dirty="0"/>
          </a:p>
        </p:txBody>
      </p:sp>
    </p:spTree>
    <p:extLst>
      <p:ext uri="{BB962C8B-B14F-4D97-AF65-F5344CB8AC3E}">
        <p14:creationId xmlns:p14="http://schemas.microsoft.com/office/powerpoint/2010/main" val="219321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CATASTRO</a:t>
            </a:r>
          </a:p>
        </p:txBody>
      </p:sp>
      <p:sp>
        <p:nvSpPr>
          <p:cNvPr id="11" name="TextBox 10">
            <a:extLst>
              <a:ext uri="{FF2B5EF4-FFF2-40B4-BE49-F238E27FC236}">
                <a16:creationId xmlns:a16="http://schemas.microsoft.com/office/drawing/2014/main" id="{7B185C25-CAB8-4F71-9E28-A99DDB49CD33}"/>
              </a:ext>
            </a:extLst>
          </p:cNvPr>
          <p:cNvSpPr txBox="1"/>
          <p:nvPr/>
        </p:nvSpPr>
        <p:spPr>
          <a:xfrm>
            <a:off x="524176" y="1820460"/>
            <a:ext cx="7628067" cy="2862322"/>
          </a:xfrm>
          <a:prstGeom prst="rect">
            <a:avLst/>
          </a:prstGeom>
          <a:noFill/>
        </p:spPr>
        <p:txBody>
          <a:bodyPr wrap="square" rtlCol="0">
            <a:spAutoFit/>
          </a:bodyPr>
          <a:lstStyle/>
          <a:p>
            <a:pPr algn="just"/>
            <a:r>
              <a:rPr lang="es-ES" dirty="0"/>
              <a:t>RECORRIDO EN CAMPO</a:t>
            </a:r>
          </a:p>
          <a:p>
            <a:pPr algn="just"/>
            <a:endParaRPr lang="es-ES" dirty="0"/>
          </a:p>
          <a:p>
            <a:pPr algn="just"/>
            <a:endParaRPr lang="es-ES" dirty="0"/>
          </a:p>
          <a:p>
            <a:pPr algn="just"/>
            <a:r>
              <a:rPr lang="es-ES" dirty="0"/>
              <a:t>Toma de datos Tubería de transmisión, ramales</a:t>
            </a:r>
          </a:p>
          <a:p>
            <a:pPr algn="just"/>
            <a:endParaRPr lang="es-ES" dirty="0"/>
          </a:p>
          <a:p>
            <a:pPr algn="just"/>
            <a:endParaRPr lang="es-ES" dirty="0"/>
          </a:p>
          <a:p>
            <a:pPr marL="285750" indent="-285750" algn="just">
              <a:buFontTx/>
              <a:buChar char="-"/>
            </a:pPr>
            <a:r>
              <a:rPr lang="es-ES" dirty="0"/>
              <a:t>Medición de diámetros</a:t>
            </a:r>
          </a:p>
          <a:p>
            <a:pPr marL="285750" indent="-285750" algn="just">
              <a:buFontTx/>
              <a:buChar char="-"/>
            </a:pPr>
            <a:r>
              <a:rPr lang="es-ES" dirty="0"/>
              <a:t>Registro de tipo de tubería</a:t>
            </a:r>
          </a:p>
          <a:p>
            <a:pPr marL="285750" indent="-285750" algn="just">
              <a:buFontTx/>
              <a:buChar char="-"/>
            </a:pPr>
            <a:r>
              <a:rPr lang="es-ES" dirty="0"/>
              <a:t>Verificación de estado de tubería </a:t>
            </a:r>
          </a:p>
          <a:p>
            <a:pPr algn="just"/>
            <a:endParaRPr lang="es-EC" dirty="0"/>
          </a:p>
        </p:txBody>
      </p:sp>
      <p:pic>
        <p:nvPicPr>
          <p:cNvPr id="4" name="Picture 3" descr="A picture containing broken, dirty, ground, indoor&#10;&#10;Description generated with high confidence">
            <a:extLst>
              <a:ext uri="{FF2B5EF4-FFF2-40B4-BE49-F238E27FC236}">
                <a16:creationId xmlns:a16="http://schemas.microsoft.com/office/drawing/2014/main" id="{A225CF25-FAD8-4799-94A0-A5FEEF071C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58418" y="1580892"/>
            <a:ext cx="6390535" cy="3594676"/>
          </a:xfrm>
          <a:prstGeom prst="rect">
            <a:avLst/>
          </a:prstGeom>
        </p:spPr>
      </p:pic>
    </p:spTree>
    <p:extLst>
      <p:ext uri="{BB962C8B-B14F-4D97-AF65-F5344CB8AC3E}">
        <p14:creationId xmlns:p14="http://schemas.microsoft.com/office/powerpoint/2010/main" val="1058507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CATASTRO</a:t>
            </a:r>
          </a:p>
        </p:txBody>
      </p:sp>
      <p:sp>
        <p:nvSpPr>
          <p:cNvPr id="11" name="TextBox 10">
            <a:extLst>
              <a:ext uri="{FF2B5EF4-FFF2-40B4-BE49-F238E27FC236}">
                <a16:creationId xmlns:a16="http://schemas.microsoft.com/office/drawing/2014/main" id="{7B185C25-CAB8-4F71-9E28-A99DDB49CD33}"/>
              </a:ext>
            </a:extLst>
          </p:cNvPr>
          <p:cNvSpPr txBox="1"/>
          <p:nvPr/>
        </p:nvSpPr>
        <p:spPr>
          <a:xfrm>
            <a:off x="524175" y="1820460"/>
            <a:ext cx="8395707" cy="1200329"/>
          </a:xfrm>
          <a:prstGeom prst="rect">
            <a:avLst/>
          </a:prstGeom>
          <a:noFill/>
        </p:spPr>
        <p:txBody>
          <a:bodyPr wrap="square" rtlCol="0">
            <a:spAutoFit/>
          </a:bodyPr>
          <a:lstStyle/>
          <a:p>
            <a:pPr algn="just"/>
            <a:r>
              <a:rPr lang="es-ES" dirty="0"/>
              <a:t>RECORRIDO EN CAMPO</a:t>
            </a:r>
          </a:p>
          <a:p>
            <a:pPr algn="just"/>
            <a:endParaRPr lang="es-ES" dirty="0"/>
          </a:p>
          <a:p>
            <a:pPr algn="just"/>
            <a:endParaRPr lang="es-ES" dirty="0"/>
          </a:p>
          <a:p>
            <a:pPr algn="just"/>
            <a:r>
              <a:rPr lang="es-ES" dirty="0"/>
              <a:t>Toma de datos Cámara de Válvulas</a:t>
            </a:r>
          </a:p>
        </p:txBody>
      </p:sp>
      <p:pic>
        <p:nvPicPr>
          <p:cNvPr id="3" name="Picture 2" descr="A picture containing cake, person, outdoor&#10;&#10;Description generated with very high confidence">
            <a:extLst>
              <a:ext uri="{FF2B5EF4-FFF2-40B4-BE49-F238E27FC236}">
                <a16:creationId xmlns:a16="http://schemas.microsoft.com/office/drawing/2014/main" id="{3BEB7294-F80A-4B8E-B309-09059B242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93" y="3354232"/>
            <a:ext cx="5240808" cy="2947955"/>
          </a:xfrm>
          <a:prstGeom prst="rect">
            <a:avLst/>
          </a:prstGeom>
        </p:spPr>
      </p:pic>
      <p:pic>
        <p:nvPicPr>
          <p:cNvPr id="9" name="Picture 8" descr="A picture containing wall&#10;&#10;Description generated with high confidence">
            <a:extLst>
              <a:ext uri="{FF2B5EF4-FFF2-40B4-BE49-F238E27FC236}">
                <a16:creationId xmlns:a16="http://schemas.microsoft.com/office/drawing/2014/main" id="{A5423B37-978C-49AD-98BB-78767CB84E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3432" y="614082"/>
            <a:ext cx="4860645" cy="2734113"/>
          </a:xfrm>
          <a:prstGeom prst="rect">
            <a:avLst/>
          </a:prstGeom>
        </p:spPr>
      </p:pic>
      <p:sp>
        <p:nvSpPr>
          <p:cNvPr id="12" name="TextBox 11">
            <a:extLst>
              <a:ext uri="{FF2B5EF4-FFF2-40B4-BE49-F238E27FC236}">
                <a16:creationId xmlns:a16="http://schemas.microsoft.com/office/drawing/2014/main" id="{DB8167F0-54FB-4ED6-9F10-5DEDB0F1403A}"/>
              </a:ext>
            </a:extLst>
          </p:cNvPr>
          <p:cNvSpPr txBox="1"/>
          <p:nvPr/>
        </p:nvSpPr>
        <p:spPr>
          <a:xfrm>
            <a:off x="5938858" y="4312648"/>
            <a:ext cx="3500977" cy="923330"/>
          </a:xfrm>
          <a:prstGeom prst="rect">
            <a:avLst/>
          </a:prstGeom>
          <a:noFill/>
        </p:spPr>
        <p:txBody>
          <a:bodyPr wrap="square" rtlCol="0">
            <a:spAutoFit/>
          </a:bodyPr>
          <a:lstStyle/>
          <a:p>
            <a:pPr marL="285750" indent="-285750">
              <a:buFontTx/>
              <a:buChar char="-"/>
            </a:pPr>
            <a:r>
              <a:rPr lang="es-ES" dirty="0"/>
              <a:t>Catastro de válvulas en sitio</a:t>
            </a:r>
          </a:p>
          <a:p>
            <a:pPr marL="285750" indent="-285750">
              <a:buFontTx/>
              <a:buChar char="-"/>
            </a:pPr>
            <a:r>
              <a:rPr lang="es-ES" dirty="0"/>
              <a:t>Medición de manómetros</a:t>
            </a:r>
          </a:p>
          <a:p>
            <a:pPr marL="285750" indent="-285750">
              <a:buFontTx/>
              <a:buChar char="-"/>
            </a:pPr>
            <a:r>
              <a:rPr lang="es-ES" dirty="0"/>
              <a:t>Estado de las válvulas</a:t>
            </a:r>
          </a:p>
        </p:txBody>
      </p:sp>
    </p:spTree>
    <p:extLst>
      <p:ext uri="{BB962C8B-B14F-4D97-AF65-F5344CB8AC3E}">
        <p14:creationId xmlns:p14="http://schemas.microsoft.com/office/powerpoint/2010/main" val="145302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CATASTRO</a:t>
            </a:r>
          </a:p>
        </p:txBody>
      </p:sp>
      <p:sp>
        <p:nvSpPr>
          <p:cNvPr id="11" name="TextBox 10">
            <a:extLst>
              <a:ext uri="{FF2B5EF4-FFF2-40B4-BE49-F238E27FC236}">
                <a16:creationId xmlns:a16="http://schemas.microsoft.com/office/drawing/2014/main" id="{7B185C25-CAB8-4F71-9E28-A99DDB49CD33}"/>
              </a:ext>
            </a:extLst>
          </p:cNvPr>
          <p:cNvSpPr txBox="1"/>
          <p:nvPr/>
        </p:nvSpPr>
        <p:spPr>
          <a:xfrm>
            <a:off x="524175" y="1820460"/>
            <a:ext cx="8395707" cy="1200329"/>
          </a:xfrm>
          <a:prstGeom prst="rect">
            <a:avLst/>
          </a:prstGeom>
          <a:noFill/>
        </p:spPr>
        <p:txBody>
          <a:bodyPr wrap="square" rtlCol="0">
            <a:spAutoFit/>
          </a:bodyPr>
          <a:lstStyle/>
          <a:p>
            <a:pPr algn="just"/>
            <a:r>
              <a:rPr lang="es-ES" dirty="0"/>
              <a:t>RECORRIDO EN CAMPO</a:t>
            </a:r>
          </a:p>
          <a:p>
            <a:pPr algn="just"/>
            <a:endParaRPr lang="es-ES" dirty="0"/>
          </a:p>
          <a:p>
            <a:pPr algn="just"/>
            <a:endParaRPr lang="es-ES" dirty="0"/>
          </a:p>
          <a:p>
            <a:pPr algn="just"/>
            <a:r>
              <a:rPr lang="es-ES" dirty="0"/>
              <a:t>Toma de datos Tanques de Reserva</a:t>
            </a:r>
          </a:p>
        </p:txBody>
      </p:sp>
      <p:pic>
        <p:nvPicPr>
          <p:cNvPr id="8" name="Picture 7" descr="A house that has a sign on the side of a building&#10;&#10;Description generated with very high confidence">
            <a:extLst>
              <a:ext uri="{FF2B5EF4-FFF2-40B4-BE49-F238E27FC236}">
                <a16:creationId xmlns:a16="http://schemas.microsoft.com/office/drawing/2014/main" id="{51139733-5236-4709-AB78-E634855D23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894" y="3332826"/>
            <a:ext cx="5403292" cy="3039352"/>
          </a:xfrm>
          <a:prstGeom prst="rect">
            <a:avLst/>
          </a:prstGeom>
        </p:spPr>
      </p:pic>
      <p:pic>
        <p:nvPicPr>
          <p:cNvPr id="13" name="Picture 12" descr="A picture containing building&#10;&#10;Description generated with very high confidence">
            <a:extLst>
              <a:ext uri="{FF2B5EF4-FFF2-40B4-BE49-F238E27FC236}">
                <a16:creationId xmlns:a16="http://schemas.microsoft.com/office/drawing/2014/main" id="{C13D53B1-6F00-4512-BDAB-6D24EF39E9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941018" y="2110524"/>
            <a:ext cx="5468474" cy="3076017"/>
          </a:xfrm>
          <a:prstGeom prst="rect">
            <a:avLst/>
          </a:prstGeom>
        </p:spPr>
      </p:pic>
    </p:spTree>
    <p:extLst>
      <p:ext uri="{BB962C8B-B14F-4D97-AF65-F5344CB8AC3E}">
        <p14:creationId xmlns:p14="http://schemas.microsoft.com/office/powerpoint/2010/main" val="968845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CATASTRO</a:t>
            </a:r>
          </a:p>
        </p:txBody>
      </p:sp>
      <p:sp>
        <p:nvSpPr>
          <p:cNvPr id="11" name="TextBox 10">
            <a:extLst>
              <a:ext uri="{FF2B5EF4-FFF2-40B4-BE49-F238E27FC236}">
                <a16:creationId xmlns:a16="http://schemas.microsoft.com/office/drawing/2014/main" id="{7B185C25-CAB8-4F71-9E28-A99DDB49CD33}"/>
              </a:ext>
            </a:extLst>
          </p:cNvPr>
          <p:cNvSpPr txBox="1"/>
          <p:nvPr/>
        </p:nvSpPr>
        <p:spPr>
          <a:xfrm>
            <a:off x="524175" y="1820460"/>
            <a:ext cx="8395707" cy="3139321"/>
          </a:xfrm>
          <a:prstGeom prst="rect">
            <a:avLst/>
          </a:prstGeom>
          <a:noFill/>
        </p:spPr>
        <p:txBody>
          <a:bodyPr wrap="square" rtlCol="0">
            <a:spAutoFit/>
          </a:bodyPr>
          <a:lstStyle/>
          <a:p>
            <a:pPr algn="just"/>
            <a:r>
              <a:rPr lang="es-ES" dirty="0"/>
              <a:t>ALMACENAMIENTO DE SISTEMAS </a:t>
            </a:r>
          </a:p>
          <a:p>
            <a:pPr algn="just"/>
            <a:r>
              <a:rPr lang="es-ES" dirty="0"/>
              <a:t>GEOGRÁFICOS</a:t>
            </a:r>
          </a:p>
          <a:p>
            <a:pPr algn="just"/>
            <a:endParaRPr lang="es-ES" dirty="0"/>
          </a:p>
          <a:p>
            <a:pPr algn="just"/>
            <a:r>
              <a:rPr lang="es-ES" dirty="0"/>
              <a:t>Versatilidad de plataformas:</a:t>
            </a:r>
          </a:p>
          <a:p>
            <a:pPr algn="just"/>
            <a:endParaRPr lang="es-ES" dirty="0"/>
          </a:p>
          <a:p>
            <a:pPr marL="285750" indent="-285750" algn="just">
              <a:buFontTx/>
              <a:buChar char="-"/>
            </a:pPr>
            <a:r>
              <a:rPr lang="es-ES" dirty="0" err="1"/>
              <a:t>Earth</a:t>
            </a:r>
            <a:endParaRPr lang="es-ES" dirty="0"/>
          </a:p>
          <a:p>
            <a:pPr marL="285750" indent="-285750" algn="just">
              <a:buFontTx/>
              <a:buChar char="-"/>
            </a:pPr>
            <a:r>
              <a:rPr lang="es-ES" dirty="0"/>
              <a:t>Civil 3D</a:t>
            </a:r>
          </a:p>
          <a:p>
            <a:pPr marL="285750" indent="-285750" algn="just">
              <a:buFontTx/>
              <a:buChar char="-"/>
            </a:pPr>
            <a:r>
              <a:rPr lang="es-ES" dirty="0" err="1"/>
              <a:t>ArcGis</a:t>
            </a:r>
            <a:endParaRPr lang="es-ES" dirty="0"/>
          </a:p>
          <a:p>
            <a:pPr marL="285750" indent="-285750" algn="just">
              <a:buFontTx/>
              <a:buChar char="-"/>
            </a:pPr>
            <a:r>
              <a:rPr lang="es-ES" dirty="0"/>
              <a:t>Bentley </a:t>
            </a:r>
            <a:r>
              <a:rPr lang="es-ES" dirty="0" err="1"/>
              <a:t>Hammer</a:t>
            </a:r>
            <a:endParaRPr lang="es-ES" dirty="0"/>
          </a:p>
          <a:p>
            <a:pPr algn="just"/>
            <a:endParaRPr lang="es-ES" dirty="0"/>
          </a:p>
          <a:p>
            <a:pPr algn="just"/>
            <a:endParaRPr lang="es-ES" dirty="0"/>
          </a:p>
        </p:txBody>
      </p:sp>
      <p:pic>
        <p:nvPicPr>
          <p:cNvPr id="3" name="Picture 2">
            <a:extLst>
              <a:ext uri="{FF2B5EF4-FFF2-40B4-BE49-F238E27FC236}">
                <a16:creationId xmlns:a16="http://schemas.microsoft.com/office/drawing/2014/main" id="{FE0CDDDC-1E3A-4F56-9846-F7A102E60914}"/>
              </a:ext>
            </a:extLst>
          </p:cNvPr>
          <p:cNvPicPr>
            <a:picLocks noChangeAspect="1"/>
          </p:cNvPicPr>
          <p:nvPr/>
        </p:nvPicPr>
        <p:blipFill rotWithShape="1">
          <a:blip r:embed="rId4"/>
          <a:srcRect t="6299" b="18224"/>
          <a:stretch/>
        </p:blipFill>
        <p:spPr>
          <a:xfrm>
            <a:off x="2644609" y="3837212"/>
            <a:ext cx="6563617" cy="2934766"/>
          </a:xfrm>
          <a:prstGeom prst="rect">
            <a:avLst/>
          </a:prstGeom>
        </p:spPr>
      </p:pic>
      <p:pic>
        <p:nvPicPr>
          <p:cNvPr id="4" name="Picture 3">
            <a:extLst>
              <a:ext uri="{FF2B5EF4-FFF2-40B4-BE49-F238E27FC236}">
                <a16:creationId xmlns:a16="http://schemas.microsoft.com/office/drawing/2014/main" id="{BF23FCA1-DEDA-414F-8371-7A7EE13E4773}"/>
              </a:ext>
            </a:extLst>
          </p:cNvPr>
          <p:cNvPicPr>
            <a:picLocks noChangeAspect="1"/>
          </p:cNvPicPr>
          <p:nvPr/>
        </p:nvPicPr>
        <p:blipFill>
          <a:blip r:embed="rId5"/>
          <a:stretch>
            <a:fillRect/>
          </a:stretch>
        </p:blipFill>
        <p:spPr>
          <a:xfrm>
            <a:off x="5780596" y="122256"/>
            <a:ext cx="3409702" cy="3659051"/>
          </a:xfrm>
          <a:prstGeom prst="rect">
            <a:avLst/>
          </a:prstGeom>
        </p:spPr>
      </p:pic>
    </p:spTree>
    <p:extLst>
      <p:ext uri="{BB962C8B-B14F-4D97-AF65-F5344CB8AC3E}">
        <p14:creationId xmlns:p14="http://schemas.microsoft.com/office/powerpoint/2010/main" val="1394141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524176" y="1820460"/>
            <a:ext cx="7628067" cy="2031325"/>
          </a:xfrm>
          <a:prstGeom prst="rect">
            <a:avLst/>
          </a:prstGeom>
          <a:noFill/>
        </p:spPr>
        <p:txBody>
          <a:bodyPr wrap="square" rtlCol="0">
            <a:spAutoFit/>
          </a:bodyPr>
          <a:lstStyle/>
          <a:p>
            <a:pPr algn="just"/>
            <a:r>
              <a:rPr lang="es-ES" dirty="0"/>
              <a:t>PROCESAMIENTO </a:t>
            </a:r>
          </a:p>
          <a:p>
            <a:pPr algn="just"/>
            <a:r>
              <a:rPr lang="es-ES" dirty="0"/>
              <a:t>DE LA INFORMACIÓN</a:t>
            </a:r>
          </a:p>
          <a:p>
            <a:pPr algn="just"/>
            <a:endParaRPr lang="es-ES" dirty="0"/>
          </a:p>
          <a:p>
            <a:pPr algn="just"/>
            <a:endParaRPr lang="es-ES" dirty="0"/>
          </a:p>
          <a:p>
            <a:pPr algn="just"/>
            <a:r>
              <a:rPr lang="es-ES" dirty="0"/>
              <a:t>Información EPMAPS</a:t>
            </a:r>
          </a:p>
          <a:p>
            <a:pPr algn="just"/>
            <a:endParaRPr lang="es-ES" dirty="0"/>
          </a:p>
          <a:p>
            <a:pPr algn="just"/>
            <a:endParaRPr lang="es-EC" dirty="0"/>
          </a:p>
        </p:txBody>
      </p:sp>
      <p:pic>
        <p:nvPicPr>
          <p:cNvPr id="3" name="Picture 2">
            <a:extLst>
              <a:ext uri="{FF2B5EF4-FFF2-40B4-BE49-F238E27FC236}">
                <a16:creationId xmlns:a16="http://schemas.microsoft.com/office/drawing/2014/main" id="{793971FD-99AE-4DA3-B3E0-ED234151EFC3}"/>
              </a:ext>
            </a:extLst>
          </p:cNvPr>
          <p:cNvPicPr>
            <a:picLocks noChangeAspect="1"/>
          </p:cNvPicPr>
          <p:nvPr/>
        </p:nvPicPr>
        <p:blipFill>
          <a:blip r:embed="rId4"/>
          <a:stretch>
            <a:fillRect/>
          </a:stretch>
        </p:blipFill>
        <p:spPr>
          <a:xfrm>
            <a:off x="3705253" y="211851"/>
            <a:ext cx="5694241" cy="6481289"/>
          </a:xfrm>
          <a:prstGeom prst="rect">
            <a:avLst/>
          </a:prstGeom>
        </p:spPr>
      </p:pic>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2851035" cy="553998"/>
          </a:xfrm>
          <a:prstGeom prst="rect">
            <a:avLst/>
          </a:prstGeom>
          <a:noFill/>
        </p:spPr>
        <p:txBody>
          <a:bodyPr wrap="square" rtlCol="0">
            <a:spAutoFit/>
          </a:bodyPr>
          <a:lstStyle/>
          <a:p>
            <a:pPr algn="just"/>
            <a:r>
              <a:rPr lang="es-ES" sz="1200" dirty="0"/>
              <a:t>*Base de datos de la EPMAPS</a:t>
            </a:r>
          </a:p>
          <a:p>
            <a:pPr algn="just"/>
            <a:endParaRPr lang="es-EC" dirty="0"/>
          </a:p>
        </p:txBody>
      </p:sp>
    </p:spTree>
    <p:extLst>
      <p:ext uri="{BB962C8B-B14F-4D97-AF65-F5344CB8AC3E}">
        <p14:creationId xmlns:p14="http://schemas.microsoft.com/office/powerpoint/2010/main" val="3288928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524176" y="1820460"/>
            <a:ext cx="7628067" cy="2031325"/>
          </a:xfrm>
          <a:prstGeom prst="rect">
            <a:avLst/>
          </a:prstGeom>
          <a:noFill/>
        </p:spPr>
        <p:txBody>
          <a:bodyPr wrap="square" rtlCol="0">
            <a:spAutoFit/>
          </a:bodyPr>
          <a:lstStyle/>
          <a:p>
            <a:pPr algn="just"/>
            <a:r>
              <a:rPr lang="es-ES" dirty="0"/>
              <a:t>PROCESAMIENTO </a:t>
            </a:r>
          </a:p>
          <a:p>
            <a:pPr algn="just"/>
            <a:r>
              <a:rPr lang="es-ES" dirty="0"/>
              <a:t>DE LA INFORMACIÓN</a:t>
            </a:r>
          </a:p>
          <a:p>
            <a:pPr algn="just"/>
            <a:endParaRPr lang="es-ES" dirty="0"/>
          </a:p>
          <a:p>
            <a:pPr algn="just"/>
            <a:endParaRPr lang="es-ES" dirty="0"/>
          </a:p>
          <a:p>
            <a:pPr algn="just"/>
            <a:r>
              <a:rPr lang="es-ES" dirty="0"/>
              <a:t>Levantamiento Campo</a:t>
            </a:r>
          </a:p>
          <a:p>
            <a:pPr algn="just"/>
            <a:endParaRPr lang="es-ES" dirty="0"/>
          </a:p>
          <a:p>
            <a:pPr algn="just"/>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587843" cy="553998"/>
          </a:xfrm>
          <a:prstGeom prst="rect">
            <a:avLst/>
          </a:prstGeom>
          <a:noFill/>
        </p:spPr>
        <p:txBody>
          <a:bodyPr wrap="square" rtlCol="0">
            <a:spAutoFit/>
          </a:bodyPr>
          <a:lstStyle/>
          <a:p>
            <a:pPr algn="just"/>
            <a:r>
              <a:rPr lang="es-ES" sz="1200" dirty="0"/>
              <a:t>*Levantamiento de información en campo</a:t>
            </a:r>
          </a:p>
          <a:p>
            <a:pPr algn="just"/>
            <a:endParaRPr lang="es-EC" dirty="0"/>
          </a:p>
        </p:txBody>
      </p:sp>
      <p:grpSp>
        <p:nvGrpSpPr>
          <p:cNvPr id="4" name="Group 3">
            <a:extLst>
              <a:ext uri="{FF2B5EF4-FFF2-40B4-BE49-F238E27FC236}">
                <a16:creationId xmlns:a16="http://schemas.microsoft.com/office/drawing/2014/main" id="{D65CA59A-BDB2-43AE-9206-3F54C55C698F}"/>
              </a:ext>
            </a:extLst>
          </p:cNvPr>
          <p:cNvGrpSpPr/>
          <p:nvPr/>
        </p:nvGrpSpPr>
        <p:grpSpPr>
          <a:xfrm>
            <a:off x="5523336" y="365112"/>
            <a:ext cx="3857952" cy="6041476"/>
            <a:chOff x="5668013" y="336175"/>
            <a:chExt cx="3682060" cy="5925672"/>
          </a:xfrm>
        </p:grpSpPr>
        <p:pic>
          <p:nvPicPr>
            <p:cNvPr id="8" name="Picture 7">
              <a:extLst>
                <a:ext uri="{FF2B5EF4-FFF2-40B4-BE49-F238E27FC236}">
                  <a16:creationId xmlns:a16="http://schemas.microsoft.com/office/drawing/2014/main" id="{59D32B8E-BCB6-4349-92CC-53C91947A6F5}"/>
                </a:ext>
              </a:extLst>
            </p:cNvPr>
            <p:cNvPicPr/>
            <p:nvPr/>
          </p:nvPicPr>
          <p:blipFill rotWithShape="1">
            <a:blip r:embed="rId4">
              <a:clrChange>
                <a:clrFrom>
                  <a:srgbClr val="FFFFFF"/>
                </a:clrFrom>
                <a:clrTo>
                  <a:srgbClr val="FFFFFF">
                    <a:alpha val="0"/>
                  </a:srgbClr>
                </a:clrTo>
              </a:clrChange>
            </a:blip>
            <a:srcRect l="31849" t="2120" b="12330"/>
            <a:stretch/>
          </p:blipFill>
          <p:spPr bwMode="auto">
            <a:xfrm>
              <a:off x="5668013" y="336175"/>
              <a:ext cx="3682060" cy="5925672"/>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F06AFBF3-95F9-4148-9613-58B0F3A63DCB}"/>
                </a:ext>
              </a:extLst>
            </p:cNvPr>
            <p:cNvSpPr/>
            <p:nvPr/>
          </p:nvSpPr>
          <p:spPr>
            <a:xfrm>
              <a:off x="7041662" y="649941"/>
              <a:ext cx="851647" cy="345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angle 9">
              <a:extLst>
                <a:ext uri="{FF2B5EF4-FFF2-40B4-BE49-F238E27FC236}">
                  <a16:creationId xmlns:a16="http://schemas.microsoft.com/office/drawing/2014/main" id="{2B9221BC-F35A-451B-982A-1FEB1870D1F5}"/>
                </a:ext>
              </a:extLst>
            </p:cNvPr>
            <p:cNvSpPr/>
            <p:nvPr/>
          </p:nvSpPr>
          <p:spPr>
            <a:xfrm>
              <a:off x="8000885" y="4365810"/>
              <a:ext cx="851647" cy="345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angle 13">
              <a:extLst>
                <a:ext uri="{FF2B5EF4-FFF2-40B4-BE49-F238E27FC236}">
                  <a16:creationId xmlns:a16="http://schemas.microsoft.com/office/drawing/2014/main" id="{6725DE59-4B31-4423-8C68-34A0BE9492AF}"/>
                </a:ext>
              </a:extLst>
            </p:cNvPr>
            <p:cNvSpPr/>
            <p:nvPr/>
          </p:nvSpPr>
          <p:spPr>
            <a:xfrm>
              <a:off x="8498426" y="6001149"/>
              <a:ext cx="775447" cy="21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16" name="Picture 15">
            <a:extLst>
              <a:ext uri="{FF2B5EF4-FFF2-40B4-BE49-F238E27FC236}">
                <a16:creationId xmlns:a16="http://schemas.microsoft.com/office/drawing/2014/main" id="{D5C79CC1-4030-4A2A-A33B-F4814F20A483}"/>
              </a:ext>
            </a:extLst>
          </p:cNvPr>
          <p:cNvPicPr>
            <a:picLocks noChangeAspect="1"/>
          </p:cNvPicPr>
          <p:nvPr/>
        </p:nvPicPr>
        <p:blipFill rotWithShape="1">
          <a:blip r:embed="rId5"/>
          <a:srcRect r="16797"/>
          <a:stretch/>
        </p:blipFill>
        <p:spPr>
          <a:xfrm>
            <a:off x="250176" y="3552414"/>
            <a:ext cx="5045243" cy="2681444"/>
          </a:xfrm>
          <a:prstGeom prst="rect">
            <a:avLst/>
          </a:prstGeom>
        </p:spPr>
      </p:pic>
    </p:spTree>
    <p:extLst>
      <p:ext uri="{BB962C8B-B14F-4D97-AF65-F5344CB8AC3E}">
        <p14:creationId xmlns:p14="http://schemas.microsoft.com/office/powerpoint/2010/main" val="64037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913F5F-7D28-448E-BB55-B2C68474B4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173" y="445364"/>
            <a:ext cx="11173857" cy="4877505"/>
          </a:xfrm>
          <a:prstGeom prst="rect">
            <a:avLst/>
          </a:prstGeom>
        </p:spPr>
      </p:pic>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766853" y="1781459"/>
            <a:ext cx="7628067" cy="369332"/>
          </a:xfrm>
          <a:prstGeom prst="rect">
            <a:avLst/>
          </a:prstGeom>
          <a:noFill/>
        </p:spPr>
        <p:txBody>
          <a:bodyPr wrap="square" rtlCol="0">
            <a:spAutoFit/>
          </a:bodyPr>
          <a:lstStyle/>
          <a:p>
            <a:pPr algn="just"/>
            <a:r>
              <a:rPr lang="es-ES" dirty="0"/>
              <a:t>LÍNEA DE TRANSMISIÓN QUIPORT</a:t>
            </a:r>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553998"/>
          </a:xfrm>
          <a:prstGeom prst="rect">
            <a:avLst/>
          </a:prstGeom>
          <a:noFill/>
        </p:spPr>
        <p:txBody>
          <a:bodyPr wrap="square" rtlCol="0">
            <a:spAutoFit/>
          </a:bodyPr>
          <a:lstStyle/>
          <a:p>
            <a:pPr algn="just"/>
            <a:r>
              <a:rPr lang="es-ES" sz="1200" dirty="0"/>
              <a:t>* Implantación</a:t>
            </a:r>
            <a:r>
              <a:rPr lang="es-EC" sz="1200" dirty="0"/>
              <a:t> sobre topografía (restitución)</a:t>
            </a:r>
            <a:endParaRPr lang="es-ES" sz="1200" dirty="0"/>
          </a:p>
          <a:p>
            <a:pPr algn="just"/>
            <a:endParaRPr lang="es-EC" dirty="0"/>
          </a:p>
        </p:txBody>
      </p:sp>
      <p:sp>
        <p:nvSpPr>
          <p:cNvPr id="17" name="TextBox 16">
            <a:extLst>
              <a:ext uri="{FF2B5EF4-FFF2-40B4-BE49-F238E27FC236}">
                <a16:creationId xmlns:a16="http://schemas.microsoft.com/office/drawing/2014/main" id="{A353D4A9-3A6E-43C0-9E3E-F344AC96D3CA}"/>
              </a:ext>
            </a:extLst>
          </p:cNvPr>
          <p:cNvSpPr txBox="1"/>
          <p:nvPr/>
        </p:nvSpPr>
        <p:spPr>
          <a:xfrm>
            <a:off x="766853" y="2261053"/>
            <a:ext cx="7628067" cy="369332"/>
          </a:xfrm>
          <a:prstGeom prst="rect">
            <a:avLst/>
          </a:prstGeom>
          <a:noFill/>
        </p:spPr>
        <p:txBody>
          <a:bodyPr wrap="square" rtlCol="0">
            <a:spAutoFit/>
          </a:bodyPr>
          <a:lstStyle/>
          <a:p>
            <a:pPr algn="just"/>
            <a:r>
              <a:rPr lang="es-ES" dirty="0"/>
              <a:t>Implantación en Topografía</a:t>
            </a:r>
            <a:endParaRPr lang="es-EC" dirty="0"/>
          </a:p>
        </p:txBody>
      </p:sp>
    </p:spTree>
    <p:extLst>
      <p:ext uri="{BB962C8B-B14F-4D97-AF65-F5344CB8AC3E}">
        <p14:creationId xmlns:p14="http://schemas.microsoft.com/office/powerpoint/2010/main" val="1189357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766853" y="1781459"/>
            <a:ext cx="7628067" cy="369332"/>
          </a:xfrm>
          <a:prstGeom prst="rect">
            <a:avLst/>
          </a:prstGeom>
          <a:noFill/>
        </p:spPr>
        <p:txBody>
          <a:bodyPr wrap="square" rtlCol="0">
            <a:spAutoFit/>
          </a:bodyPr>
          <a:lstStyle/>
          <a:p>
            <a:pPr algn="just"/>
            <a:r>
              <a:rPr lang="es-ES" dirty="0"/>
              <a:t>LÍNEA DE TRANSMISIÓN QUIPORT</a:t>
            </a:r>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553998"/>
          </a:xfrm>
          <a:prstGeom prst="rect">
            <a:avLst/>
          </a:prstGeom>
          <a:noFill/>
        </p:spPr>
        <p:txBody>
          <a:bodyPr wrap="square" rtlCol="0">
            <a:spAutoFit/>
          </a:bodyPr>
          <a:lstStyle/>
          <a:p>
            <a:pPr algn="just"/>
            <a:r>
              <a:rPr lang="es-ES" sz="1200" dirty="0"/>
              <a:t>* Procesamiento de información en Bentley </a:t>
            </a:r>
            <a:r>
              <a:rPr lang="es-ES" sz="1200" dirty="0" err="1"/>
              <a:t>Hammer</a:t>
            </a:r>
            <a:endParaRPr lang="es-ES" sz="1200" dirty="0"/>
          </a:p>
          <a:p>
            <a:pPr algn="just"/>
            <a:endParaRPr lang="es-EC" dirty="0"/>
          </a:p>
        </p:txBody>
      </p:sp>
      <p:sp>
        <p:nvSpPr>
          <p:cNvPr id="17" name="TextBox 16">
            <a:extLst>
              <a:ext uri="{FF2B5EF4-FFF2-40B4-BE49-F238E27FC236}">
                <a16:creationId xmlns:a16="http://schemas.microsoft.com/office/drawing/2014/main" id="{A353D4A9-3A6E-43C0-9E3E-F344AC96D3CA}"/>
              </a:ext>
            </a:extLst>
          </p:cNvPr>
          <p:cNvSpPr txBox="1"/>
          <p:nvPr/>
        </p:nvSpPr>
        <p:spPr>
          <a:xfrm>
            <a:off x="766853" y="2261053"/>
            <a:ext cx="7628067" cy="369332"/>
          </a:xfrm>
          <a:prstGeom prst="rect">
            <a:avLst/>
          </a:prstGeom>
          <a:noFill/>
        </p:spPr>
        <p:txBody>
          <a:bodyPr wrap="square" rtlCol="0">
            <a:spAutoFit/>
          </a:bodyPr>
          <a:lstStyle/>
          <a:p>
            <a:pPr algn="just"/>
            <a:r>
              <a:rPr lang="es-ES" dirty="0"/>
              <a:t>Modelación Flujo Permanente</a:t>
            </a:r>
            <a:endParaRPr lang="es-EC" dirty="0"/>
          </a:p>
        </p:txBody>
      </p:sp>
      <p:pic>
        <p:nvPicPr>
          <p:cNvPr id="2" name="Picture 1">
            <a:extLst>
              <a:ext uri="{FF2B5EF4-FFF2-40B4-BE49-F238E27FC236}">
                <a16:creationId xmlns:a16="http://schemas.microsoft.com/office/drawing/2014/main" id="{6E1F0677-E2E6-4FEA-B77C-B1E06FF8B9D9}"/>
              </a:ext>
            </a:extLst>
          </p:cNvPr>
          <p:cNvPicPr>
            <a:picLocks noChangeAspect="1"/>
          </p:cNvPicPr>
          <p:nvPr/>
        </p:nvPicPr>
        <p:blipFill>
          <a:blip r:embed="rId4"/>
          <a:stretch>
            <a:fillRect/>
          </a:stretch>
        </p:blipFill>
        <p:spPr>
          <a:xfrm>
            <a:off x="4962111" y="-23150"/>
            <a:ext cx="6985720" cy="6904300"/>
          </a:xfrm>
          <a:prstGeom prst="rect">
            <a:avLst/>
          </a:prstGeom>
        </p:spPr>
      </p:pic>
      <p:pic>
        <p:nvPicPr>
          <p:cNvPr id="3" name="Picture 2">
            <a:extLst>
              <a:ext uri="{FF2B5EF4-FFF2-40B4-BE49-F238E27FC236}">
                <a16:creationId xmlns:a16="http://schemas.microsoft.com/office/drawing/2014/main" id="{85062D73-9985-4CA4-9A7A-87408517A572}"/>
              </a:ext>
            </a:extLst>
          </p:cNvPr>
          <p:cNvPicPr>
            <a:picLocks noChangeAspect="1"/>
          </p:cNvPicPr>
          <p:nvPr/>
        </p:nvPicPr>
        <p:blipFill>
          <a:blip r:embed="rId5"/>
          <a:stretch>
            <a:fillRect/>
          </a:stretch>
        </p:blipFill>
        <p:spPr>
          <a:xfrm>
            <a:off x="947937" y="3402097"/>
            <a:ext cx="3238761" cy="2630384"/>
          </a:xfrm>
          <a:prstGeom prst="rect">
            <a:avLst/>
          </a:prstGeom>
        </p:spPr>
      </p:pic>
      <p:sp>
        <p:nvSpPr>
          <p:cNvPr id="4" name="Oval 3">
            <a:extLst>
              <a:ext uri="{FF2B5EF4-FFF2-40B4-BE49-F238E27FC236}">
                <a16:creationId xmlns:a16="http://schemas.microsoft.com/office/drawing/2014/main" id="{36946CA3-1258-4713-843C-18F1AD5C3A2D}"/>
              </a:ext>
            </a:extLst>
          </p:cNvPr>
          <p:cNvSpPr/>
          <p:nvPr/>
        </p:nvSpPr>
        <p:spPr>
          <a:xfrm>
            <a:off x="982040" y="2969088"/>
            <a:ext cx="3170553" cy="3208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Straight Connector 9">
            <a:extLst>
              <a:ext uri="{FF2B5EF4-FFF2-40B4-BE49-F238E27FC236}">
                <a16:creationId xmlns:a16="http://schemas.microsoft.com/office/drawing/2014/main" id="{F469A0E5-5B65-4558-9EAA-D27283CCE26E}"/>
              </a:ext>
            </a:extLst>
          </p:cNvPr>
          <p:cNvCxnSpPr/>
          <p:nvPr/>
        </p:nvCxnSpPr>
        <p:spPr>
          <a:xfrm>
            <a:off x="3808071" y="3565003"/>
            <a:ext cx="1788288" cy="3414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668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393485" y="6132564"/>
            <a:ext cx="7628067" cy="646331"/>
          </a:xfrm>
          <a:prstGeom prst="rect">
            <a:avLst/>
          </a:prstGeom>
          <a:noFill/>
        </p:spPr>
        <p:txBody>
          <a:bodyPr wrap="square" rtlCol="0">
            <a:spAutoFit/>
          </a:bodyPr>
          <a:lstStyle/>
          <a:p>
            <a:pPr algn="just"/>
            <a:r>
              <a:rPr lang="es-ES" dirty="0"/>
              <a:t>PERFIL HIDRÁULICO (LÍNEA DE TRANSMISIÓN QUIPORT)</a:t>
            </a:r>
          </a:p>
          <a:p>
            <a:pPr algn="just"/>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553998"/>
          </a:xfrm>
          <a:prstGeom prst="rect">
            <a:avLst/>
          </a:prstGeom>
          <a:noFill/>
        </p:spPr>
        <p:txBody>
          <a:bodyPr wrap="square" rtlCol="0">
            <a:spAutoFit/>
          </a:bodyPr>
          <a:lstStyle/>
          <a:p>
            <a:pPr algn="just"/>
            <a:r>
              <a:rPr lang="es-ES" sz="1200" dirty="0"/>
              <a:t>* Procesamiento de información en Bentley </a:t>
            </a:r>
            <a:r>
              <a:rPr lang="es-ES" sz="1200" dirty="0" err="1"/>
              <a:t>Hammer</a:t>
            </a:r>
            <a:endParaRPr lang="es-ES" sz="1200" dirty="0"/>
          </a:p>
          <a:p>
            <a:pPr algn="just"/>
            <a:endParaRPr lang="es-EC" dirty="0"/>
          </a:p>
        </p:txBody>
      </p:sp>
      <p:pic>
        <p:nvPicPr>
          <p:cNvPr id="3" name="Picture 2">
            <a:extLst>
              <a:ext uri="{FF2B5EF4-FFF2-40B4-BE49-F238E27FC236}">
                <a16:creationId xmlns:a16="http://schemas.microsoft.com/office/drawing/2014/main" id="{90DA4512-6F3A-45BA-BE2F-07582168EE6C}"/>
              </a:ext>
            </a:extLst>
          </p:cNvPr>
          <p:cNvPicPr>
            <a:picLocks noChangeAspect="1"/>
          </p:cNvPicPr>
          <p:nvPr/>
        </p:nvPicPr>
        <p:blipFill>
          <a:blip r:embed="rId4">
            <a:clrChange>
              <a:clrFrom>
                <a:srgbClr val="FBFBFB"/>
              </a:clrFrom>
              <a:clrTo>
                <a:srgbClr val="FBFBFB">
                  <a:alpha val="0"/>
                </a:srgbClr>
              </a:clrTo>
            </a:clrChange>
          </a:blip>
          <a:stretch>
            <a:fillRect/>
          </a:stretch>
        </p:blipFill>
        <p:spPr>
          <a:xfrm>
            <a:off x="670560" y="1653427"/>
            <a:ext cx="9636696" cy="4479137"/>
          </a:xfrm>
          <a:prstGeom prst="rect">
            <a:avLst/>
          </a:prstGeom>
        </p:spPr>
      </p:pic>
      <p:cxnSp>
        <p:nvCxnSpPr>
          <p:cNvPr id="4" name="Straight Connector 3">
            <a:extLst>
              <a:ext uri="{FF2B5EF4-FFF2-40B4-BE49-F238E27FC236}">
                <a16:creationId xmlns:a16="http://schemas.microsoft.com/office/drawing/2014/main" id="{C7A32B63-1218-47C1-9B72-C143544603E6}"/>
              </a:ext>
            </a:extLst>
          </p:cNvPr>
          <p:cNvCxnSpPr/>
          <p:nvPr/>
        </p:nvCxnSpPr>
        <p:spPr>
          <a:xfrm>
            <a:off x="1200150" y="1885950"/>
            <a:ext cx="929640" cy="46863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F8789F69-E021-4CF5-8C63-B6ADB52531F6}"/>
              </a:ext>
            </a:extLst>
          </p:cNvPr>
          <p:cNvCxnSpPr>
            <a:cxnSpLocks/>
          </p:cNvCxnSpPr>
          <p:nvPr/>
        </p:nvCxnSpPr>
        <p:spPr>
          <a:xfrm>
            <a:off x="2129790" y="2750820"/>
            <a:ext cx="815340" cy="372815"/>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EAB3D73D-E754-4A7C-8279-F284DC9B01C3}"/>
              </a:ext>
            </a:extLst>
          </p:cNvPr>
          <p:cNvCxnSpPr>
            <a:cxnSpLocks/>
          </p:cNvCxnSpPr>
          <p:nvPr/>
        </p:nvCxnSpPr>
        <p:spPr>
          <a:xfrm>
            <a:off x="2945130" y="3361551"/>
            <a:ext cx="880110" cy="186407"/>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4C9D3BA7-AA95-496B-B97D-26E518A27B09}"/>
              </a:ext>
            </a:extLst>
          </p:cNvPr>
          <p:cNvCxnSpPr>
            <a:cxnSpLocks/>
          </p:cNvCxnSpPr>
          <p:nvPr/>
        </p:nvCxnSpPr>
        <p:spPr>
          <a:xfrm>
            <a:off x="3836791" y="4115081"/>
            <a:ext cx="3687959" cy="459879"/>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95F73B9D-76AE-412C-A2EE-68BB6737CFF8}"/>
              </a:ext>
            </a:extLst>
          </p:cNvPr>
          <p:cNvCxnSpPr>
            <a:cxnSpLocks/>
          </p:cNvCxnSpPr>
          <p:nvPr/>
        </p:nvCxnSpPr>
        <p:spPr>
          <a:xfrm>
            <a:off x="7524750" y="4851959"/>
            <a:ext cx="2583180" cy="32583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34753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 name="Picture 1">
            <a:extLst>
              <a:ext uri="{FF2B5EF4-FFF2-40B4-BE49-F238E27FC236}">
                <a16:creationId xmlns:a16="http://schemas.microsoft.com/office/drawing/2014/main" id="{D1E3B19E-E187-4E0F-AD3C-3CFB22D1BDC2}"/>
              </a:ext>
            </a:extLst>
          </p:cNvPr>
          <p:cNvPicPr>
            <a:picLocks noChangeAspect="1"/>
          </p:cNvPicPr>
          <p:nvPr/>
        </p:nvPicPr>
        <p:blipFill rotWithShape="1">
          <a:blip r:embed="rId2">
            <a:duotone>
              <a:prstClr val="black"/>
              <a:prstClr val="white"/>
            </a:duotone>
            <a:extLst/>
          </a:blip>
          <a:srcRect l="33551" r="-2" b="-2"/>
          <a:stretch/>
        </p:blipFill>
        <p:spPr>
          <a:xfrm>
            <a:off x="5123543" y="-1"/>
            <a:ext cx="7065281" cy="6858001"/>
          </a:xfrm>
          <a:custGeom>
            <a:avLst/>
            <a:gdLst>
              <a:gd name="connsiteX0" fmla="*/ 379987 w 7065281"/>
              <a:gd name="connsiteY0" fmla="*/ 0 h 6858001"/>
              <a:gd name="connsiteX1" fmla="*/ 7065281 w 7065281"/>
              <a:gd name="connsiteY1" fmla="*/ 0 h 6858001"/>
              <a:gd name="connsiteX2" fmla="*/ 7065281 w 7065281"/>
              <a:gd name="connsiteY2" fmla="*/ 6858001 h 6858001"/>
              <a:gd name="connsiteX3" fmla="*/ 27809 w 7065281"/>
              <a:gd name="connsiteY3" fmla="*/ 6858001 h 6858001"/>
              <a:gd name="connsiteX4" fmla="*/ 1803228 w 7065281"/>
              <a:gd name="connsiteY4" fmla="*/ 4521201 h 6858001"/>
              <a:gd name="connsiteX5" fmla="*/ 0 w 7065281"/>
              <a:gd name="connsiteY5" fmla="*/ 0 h 6858001"/>
              <a:gd name="connsiteX6" fmla="*/ 379987 w 7065281"/>
              <a:gd name="connsiteY6" fmla="*/ 0 h 6858001"/>
              <a:gd name="connsiteX7" fmla="*/ 0 w 7065281"/>
              <a:gd name="connsiteY7"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4" name="CuadroTexto 3"/>
          <p:cNvSpPr txBox="1"/>
          <p:nvPr/>
        </p:nvSpPr>
        <p:spPr>
          <a:xfrm>
            <a:off x="668866" y="1678666"/>
            <a:ext cx="5123515" cy="2369093"/>
          </a:xfrm>
          <a:prstGeom prst="rect">
            <a:avLst/>
          </a:prstGeom>
        </p:spPr>
        <p:txBody>
          <a:bodyPr vert="horz" lIns="91440" tIns="45720" rIns="91440" bIns="45720" rtlCol="0" anchor="b">
            <a:normAutofit/>
          </a:bodyPr>
          <a:lstStyle/>
          <a:p>
            <a:pPr algn="r" defTabSz="457200">
              <a:lnSpc>
                <a:spcPct val="90000"/>
              </a:lnSpc>
              <a:spcBef>
                <a:spcPct val="0"/>
              </a:spcBef>
              <a:spcAft>
                <a:spcPts val="600"/>
              </a:spcAft>
            </a:pPr>
            <a:r>
              <a:rPr lang="en-US" sz="2600" b="1" dirty="0">
                <a:ln w="0"/>
                <a:solidFill>
                  <a:schemeClr val="accent1"/>
                </a:solidFill>
                <a:effectLst>
                  <a:outerShdw blurRad="38100" dist="19050" dir="2700000" algn="tl" rotWithShape="0">
                    <a:schemeClr val="dk1">
                      <a:alpha val="40000"/>
                    </a:schemeClr>
                  </a:outerShdw>
                </a:effectLst>
                <a:latin typeface="+mj-lt"/>
                <a:ea typeface="+mj-ea"/>
                <a:cs typeface="+mj-cs"/>
              </a:rPr>
              <a:t>“OPTIMIZACIÓN HIDRÁULICA DE LÍNEAS DE TRANSMISIÓN PALUGUILLO - PARROQUIAS ORIENTALES POR MODELACIÓN EN FLUJO NO PERMANENTE” </a:t>
            </a:r>
          </a:p>
        </p:txBody>
      </p:sp>
      <p:cxnSp>
        <p:nvCxnSpPr>
          <p:cNvPr id="54" name="Straight Connector 53">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4166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766853" y="1781459"/>
            <a:ext cx="7628067" cy="369332"/>
          </a:xfrm>
          <a:prstGeom prst="rect">
            <a:avLst/>
          </a:prstGeom>
          <a:noFill/>
        </p:spPr>
        <p:txBody>
          <a:bodyPr wrap="square" rtlCol="0">
            <a:spAutoFit/>
          </a:bodyPr>
          <a:lstStyle/>
          <a:p>
            <a:pPr algn="just"/>
            <a:r>
              <a:rPr lang="es-ES" dirty="0"/>
              <a:t>LÍNEA DE TRANSMISIÓN GUAYLLABAMBA</a:t>
            </a:r>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276999"/>
          </a:xfrm>
          <a:prstGeom prst="rect">
            <a:avLst/>
          </a:prstGeom>
          <a:noFill/>
        </p:spPr>
        <p:txBody>
          <a:bodyPr wrap="square" rtlCol="0">
            <a:spAutoFit/>
          </a:bodyPr>
          <a:lstStyle/>
          <a:p>
            <a:pPr algn="just"/>
            <a:r>
              <a:rPr lang="es-ES" sz="1200" dirty="0"/>
              <a:t>* Implantación sobre topografía (restitución)</a:t>
            </a:r>
          </a:p>
        </p:txBody>
      </p:sp>
      <p:sp>
        <p:nvSpPr>
          <p:cNvPr id="17" name="TextBox 16">
            <a:extLst>
              <a:ext uri="{FF2B5EF4-FFF2-40B4-BE49-F238E27FC236}">
                <a16:creationId xmlns:a16="http://schemas.microsoft.com/office/drawing/2014/main" id="{A353D4A9-3A6E-43C0-9E3E-F344AC96D3CA}"/>
              </a:ext>
            </a:extLst>
          </p:cNvPr>
          <p:cNvSpPr txBox="1"/>
          <p:nvPr/>
        </p:nvSpPr>
        <p:spPr>
          <a:xfrm>
            <a:off x="766853" y="2261053"/>
            <a:ext cx="7628067" cy="369332"/>
          </a:xfrm>
          <a:prstGeom prst="rect">
            <a:avLst/>
          </a:prstGeom>
          <a:noFill/>
        </p:spPr>
        <p:txBody>
          <a:bodyPr wrap="square" rtlCol="0">
            <a:spAutoFit/>
          </a:bodyPr>
          <a:lstStyle/>
          <a:p>
            <a:pPr algn="just"/>
            <a:r>
              <a:rPr lang="es-ES" dirty="0"/>
              <a:t>Implantación en Topografía</a:t>
            </a:r>
            <a:endParaRPr lang="es-EC" dirty="0"/>
          </a:p>
        </p:txBody>
      </p:sp>
      <p:pic>
        <p:nvPicPr>
          <p:cNvPr id="2" name="Picture 1">
            <a:extLst>
              <a:ext uri="{FF2B5EF4-FFF2-40B4-BE49-F238E27FC236}">
                <a16:creationId xmlns:a16="http://schemas.microsoft.com/office/drawing/2014/main" id="{6C56672C-BE0B-43A1-908B-1E4ABB2D76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3337" y="1508423"/>
            <a:ext cx="9132425" cy="3937116"/>
          </a:xfrm>
          <a:prstGeom prst="rect">
            <a:avLst/>
          </a:prstGeom>
        </p:spPr>
      </p:pic>
    </p:spTree>
    <p:extLst>
      <p:ext uri="{BB962C8B-B14F-4D97-AF65-F5344CB8AC3E}">
        <p14:creationId xmlns:p14="http://schemas.microsoft.com/office/powerpoint/2010/main" val="2928999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766853" y="1781459"/>
            <a:ext cx="7628067" cy="369332"/>
          </a:xfrm>
          <a:prstGeom prst="rect">
            <a:avLst/>
          </a:prstGeom>
          <a:noFill/>
        </p:spPr>
        <p:txBody>
          <a:bodyPr wrap="square" rtlCol="0">
            <a:spAutoFit/>
          </a:bodyPr>
          <a:lstStyle/>
          <a:p>
            <a:pPr algn="just"/>
            <a:r>
              <a:rPr lang="es-ES" dirty="0"/>
              <a:t>LÍNEA DE TRANSMISIÓN GUAYLLABAMBA</a:t>
            </a:r>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553998"/>
          </a:xfrm>
          <a:prstGeom prst="rect">
            <a:avLst/>
          </a:prstGeom>
          <a:noFill/>
        </p:spPr>
        <p:txBody>
          <a:bodyPr wrap="square" rtlCol="0">
            <a:spAutoFit/>
          </a:bodyPr>
          <a:lstStyle/>
          <a:p>
            <a:pPr algn="just"/>
            <a:r>
              <a:rPr lang="es-ES" sz="1200" dirty="0"/>
              <a:t>* Procesamiento de información en Bentley </a:t>
            </a:r>
            <a:r>
              <a:rPr lang="es-ES" sz="1200" dirty="0" err="1"/>
              <a:t>Hammer</a:t>
            </a:r>
            <a:endParaRPr lang="es-ES" sz="1200" dirty="0"/>
          </a:p>
          <a:p>
            <a:pPr algn="just"/>
            <a:endParaRPr lang="es-EC" dirty="0"/>
          </a:p>
        </p:txBody>
      </p:sp>
      <p:sp>
        <p:nvSpPr>
          <p:cNvPr id="17" name="TextBox 16">
            <a:extLst>
              <a:ext uri="{FF2B5EF4-FFF2-40B4-BE49-F238E27FC236}">
                <a16:creationId xmlns:a16="http://schemas.microsoft.com/office/drawing/2014/main" id="{A353D4A9-3A6E-43C0-9E3E-F344AC96D3CA}"/>
              </a:ext>
            </a:extLst>
          </p:cNvPr>
          <p:cNvSpPr txBox="1"/>
          <p:nvPr/>
        </p:nvSpPr>
        <p:spPr>
          <a:xfrm>
            <a:off x="766853" y="2261053"/>
            <a:ext cx="7628067" cy="369332"/>
          </a:xfrm>
          <a:prstGeom prst="rect">
            <a:avLst/>
          </a:prstGeom>
          <a:noFill/>
        </p:spPr>
        <p:txBody>
          <a:bodyPr wrap="square" rtlCol="0">
            <a:spAutoFit/>
          </a:bodyPr>
          <a:lstStyle/>
          <a:p>
            <a:pPr algn="just"/>
            <a:r>
              <a:rPr lang="es-ES" dirty="0"/>
              <a:t>Modelación Flujo Permanente</a:t>
            </a:r>
            <a:endParaRPr lang="es-EC" dirty="0"/>
          </a:p>
        </p:txBody>
      </p:sp>
      <p:sp>
        <p:nvSpPr>
          <p:cNvPr id="4" name="Oval 3">
            <a:extLst>
              <a:ext uri="{FF2B5EF4-FFF2-40B4-BE49-F238E27FC236}">
                <a16:creationId xmlns:a16="http://schemas.microsoft.com/office/drawing/2014/main" id="{36946CA3-1258-4713-843C-18F1AD5C3A2D}"/>
              </a:ext>
            </a:extLst>
          </p:cNvPr>
          <p:cNvSpPr/>
          <p:nvPr/>
        </p:nvSpPr>
        <p:spPr>
          <a:xfrm>
            <a:off x="982040" y="2969088"/>
            <a:ext cx="3170553" cy="3208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Picture 7">
            <a:extLst>
              <a:ext uri="{FF2B5EF4-FFF2-40B4-BE49-F238E27FC236}">
                <a16:creationId xmlns:a16="http://schemas.microsoft.com/office/drawing/2014/main" id="{7CE92F63-BB78-46DD-A426-3D6CD2C5047D}"/>
              </a:ext>
            </a:extLst>
          </p:cNvPr>
          <p:cNvPicPr>
            <a:picLocks noChangeAspect="1"/>
          </p:cNvPicPr>
          <p:nvPr/>
        </p:nvPicPr>
        <p:blipFill>
          <a:blip r:embed="rId4"/>
          <a:stretch>
            <a:fillRect/>
          </a:stretch>
        </p:blipFill>
        <p:spPr>
          <a:xfrm>
            <a:off x="5320746" y="-1"/>
            <a:ext cx="6686062" cy="6858000"/>
          </a:xfrm>
          <a:prstGeom prst="rect">
            <a:avLst/>
          </a:prstGeom>
        </p:spPr>
      </p:pic>
      <p:pic>
        <p:nvPicPr>
          <p:cNvPr id="12" name="Picture 11">
            <a:extLst>
              <a:ext uri="{FF2B5EF4-FFF2-40B4-BE49-F238E27FC236}">
                <a16:creationId xmlns:a16="http://schemas.microsoft.com/office/drawing/2014/main" id="{E976AAC9-DF69-4E6B-B562-B7022570BC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00874" y="3659065"/>
            <a:ext cx="3075972" cy="2170253"/>
          </a:xfrm>
          <a:prstGeom prst="rect">
            <a:avLst/>
          </a:prstGeom>
        </p:spPr>
      </p:pic>
      <p:cxnSp>
        <p:nvCxnSpPr>
          <p:cNvPr id="10" name="Straight Connector 9">
            <a:extLst>
              <a:ext uri="{FF2B5EF4-FFF2-40B4-BE49-F238E27FC236}">
                <a16:creationId xmlns:a16="http://schemas.microsoft.com/office/drawing/2014/main" id="{F469A0E5-5B65-4558-9EAA-D27283CCE26E}"/>
              </a:ext>
            </a:extLst>
          </p:cNvPr>
          <p:cNvCxnSpPr>
            <a:cxnSpLocks/>
          </p:cNvCxnSpPr>
          <p:nvPr/>
        </p:nvCxnSpPr>
        <p:spPr>
          <a:xfrm flipV="1">
            <a:off x="3808071" y="1232373"/>
            <a:ext cx="2893671" cy="23326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586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553998"/>
          </a:xfrm>
          <a:prstGeom prst="rect">
            <a:avLst/>
          </a:prstGeom>
          <a:noFill/>
        </p:spPr>
        <p:txBody>
          <a:bodyPr wrap="square" rtlCol="0">
            <a:spAutoFit/>
          </a:bodyPr>
          <a:lstStyle/>
          <a:p>
            <a:pPr algn="just"/>
            <a:r>
              <a:rPr lang="es-ES" sz="1200" dirty="0"/>
              <a:t>* Procesamiento de información en Bentley </a:t>
            </a:r>
            <a:r>
              <a:rPr lang="es-ES" sz="1200" dirty="0" err="1"/>
              <a:t>Hammer</a:t>
            </a:r>
            <a:endParaRPr lang="es-ES" sz="1200" dirty="0"/>
          </a:p>
          <a:p>
            <a:pPr algn="just"/>
            <a:endParaRPr lang="es-EC" dirty="0"/>
          </a:p>
        </p:txBody>
      </p:sp>
      <p:pic>
        <p:nvPicPr>
          <p:cNvPr id="16" name="Picture 15">
            <a:extLst>
              <a:ext uri="{FF2B5EF4-FFF2-40B4-BE49-F238E27FC236}">
                <a16:creationId xmlns:a16="http://schemas.microsoft.com/office/drawing/2014/main" id="{4332F14C-01B5-47F0-ACA1-F79E71A4CEAB}"/>
              </a:ext>
            </a:extLst>
          </p:cNvPr>
          <p:cNvPicPr>
            <a:picLocks noChangeAspect="1"/>
          </p:cNvPicPr>
          <p:nvPr/>
        </p:nvPicPr>
        <p:blipFill>
          <a:blip r:embed="rId4"/>
          <a:stretch>
            <a:fillRect/>
          </a:stretch>
        </p:blipFill>
        <p:spPr>
          <a:xfrm>
            <a:off x="474871" y="1546200"/>
            <a:ext cx="9634329" cy="4728997"/>
          </a:xfrm>
          <a:prstGeom prst="rect">
            <a:avLst/>
          </a:prstGeom>
        </p:spPr>
      </p:pic>
      <p:sp>
        <p:nvSpPr>
          <p:cNvPr id="11" name="TextBox 10">
            <a:extLst>
              <a:ext uri="{FF2B5EF4-FFF2-40B4-BE49-F238E27FC236}">
                <a16:creationId xmlns:a16="http://schemas.microsoft.com/office/drawing/2014/main" id="{7B185C25-CAB8-4F71-9E28-A99DDB49CD33}"/>
              </a:ext>
            </a:extLst>
          </p:cNvPr>
          <p:cNvSpPr txBox="1"/>
          <p:nvPr/>
        </p:nvSpPr>
        <p:spPr>
          <a:xfrm>
            <a:off x="2393485" y="6132564"/>
            <a:ext cx="7628067" cy="646331"/>
          </a:xfrm>
          <a:prstGeom prst="rect">
            <a:avLst/>
          </a:prstGeom>
          <a:noFill/>
        </p:spPr>
        <p:txBody>
          <a:bodyPr wrap="square" rtlCol="0">
            <a:spAutoFit/>
          </a:bodyPr>
          <a:lstStyle/>
          <a:p>
            <a:pPr algn="just"/>
            <a:r>
              <a:rPr lang="es-ES" dirty="0"/>
              <a:t>PERFIL HIDRÁULICO (LÍNEA DE TRANSMISIÓN GUAYLLABAMBA)</a:t>
            </a:r>
          </a:p>
          <a:p>
            <a:pPr algn="just"/>
            <a:endParaRPr lang="es-EC" dirty="0"/>
          </a:p>
        </p:txBody>
      </p:sp>
      <p:cxnSp>
        <p:nvCxnSpPr>
          <p:cNvPr id="17" name="Straight Connector 16">
            <a:extLst>
              <a:ext uri="{FF2B5EF4-FFF2-40B4-BE49-F238E27FC236}">
                <a16:creationId xmlns:a16="http://schemas.microsoft.com/office/drawing/2014/main" id="{0CD7824D-7083-4556-810C-066178447223}"/>
              </a:ext>
            </a:extLst>
          </p:cNvPr>
          <p:cNvCxnSpPr>
            <a:cxnSpLocks/>
          </p:cNvCxnSpPr>
          <p:nvPr/>
        </p:nvCxnSpPr>
        <p:spPr>
          <a:xfrm>
            <a:off x="1107773" y="1826282"/>
            <a:ext cx="3078745" cy="486612"/>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E1B459B3-6B48-4142-BA53-C972EFF492AF}"/>
              </a:ext>
            </a:extLst>
          </p:cNvPr>
          <p:cNvCxnSpPr>
            <a:cxnSpLocks/>
          </p:cNvCxnSpPr>
          <p:nvPr/>
        </p:nvCxnSpPr>
        <p:spPr>
          <a:xfrm>
            <a:off x="4186518" y="2642070"/>
            <a:ext cx="5629835" cy="59529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57200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5002C-A192-43C2-B3F4-7DEEE7E61D9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1781459"/>
            <a:ext cx="12192000" cy="5016421"/>
          </a:xfrm>
          <a:prstGeom prst="rect">
            <a:avLst/>
          </a:prstGeom>
        </p:spPr>
      </p:pic>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3962742" y="1554745"/>
            <a:ext cx="7628067" cy="369332"/>
          </a:xfrm>
          <a:prstGeom prst="rect">
            <a:avLst/>
          </a:prstGeom>
          <a:noFill/>
        </p:spPr>
        <p:txBody>
          <a:bodyPr wrap="square" rtlCol="0">
            <a:spAutoFit/>
          </a:bodyPr>
          <a:lstStyle/>
          <a:p>
            <a:pPr algn="just"/>
            <a:r>
              <a:rPr lang="es-ES" dirty="0"/>
              <a:t>LÍNEA DE TRANSMISIÓN PALUGUILLO – EL QUINCHE</a:t>
            </a:r>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276999"/>
          </a:xfrm>
          <a:prstGeom prst="rect">
            <a:avLst/>
          </a:prstGeom>
          <a:noFill/>
        </p:spPr>
        <p:txBody>
          <a:bodyPr wrap="square" rtlCol="0">
            <a:spAutoFit/>
          </a:bodyPr>
          <a:lstStyle/>
          <a:p>
            <a:pPr algn="just"/>
            <a:r>
              <a:rPr lang="es-ES" sz="1200" dirty="0"/>
              <a:t>* Implantación sobre topografía (restitución)</a:t>
            </a:r>
          </a:p>
        </p:txBody>
      </p:sp>
      <p:sp>
        <p:nvSpPr>
          <p:cNvPr id="17" name="TextBox 16">
            <a:extLst>
              <a:ext uri="{FF2B5EF4-FFF2-40B4-BE49-F238E27FC236}">
                <a16:creationId xmlns:a16="http://schemas.microsoft.com/office/drawing/2014/main" id="{A353D4A9-3A6E-43C0-9E3E-F344AC96D3CA}"/>
              </a:ext>
            </a:extLst>
          </p:cNvPr>
          <p:cNvSpPr txBox="1"/>
          <p:nvPr/>
        </p:nvSpPr>
        <p:spPr>
          <a:xfrm>
            <a:off x="6594706" y="1921999"/>
            <a:ext cx="7628067" cy="369332"/>
          </a:xfrm>
          <a:prstGeom prst="rect">
            <a:avLst/>
          </a:prstGeom>
          <a:noFill/>
        </p:spPr>
        <p:txBody>
          <a:bodyPr wrap="square" rtlCol="0">
            <a:spAutoFit/>
          </a:bodyPr>
          <a:lstStyle/>
          <a:p>
            <a:pPr algn="just"/>
            <a:r>
              <a:rPr lang="es-ES" dirty="0"/>
              <a:t>Implantación en Topografía</a:t>
            </a:r>
            <a:endParaRPr lang="es-EC" dirty="0"/>
          </a:p>
        </p:txBody>
      </p:sp>
    </p:spTree>
    <p:extLst>
      <p:ext uri="{BB962C8B-B14F-4D97-AF65-F5344CB8AC3E}">
        <p14:creationId xmlns:p14="http://schemas.microsoft.com/office/powerpoint/2010/main" val="583157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4F8BE-3E33-4CAE-BC45-1F2A42D9B2A1}"/>
              </a:ext>
            </a:extLst>
          </p:cNvPr>
          <p:cNvPicPr>
            <a:picLocks noChangeAspect="1"/>
          </p:cNvPicPr>
          <p:nvPr/>
        </p:nvPicPr>
        <p:blipFill>
          <a:blip r:embed="rId2"/>
          <a:stretch>
            <a:fillRect/>
          </a:stretch>
        </p:blipFill>
        <p:spPr>
          <a:xfrm>
            <a:off x="5718655" y="0"/>
            <a:ext cx="6229515" cy="6858000"/>
          </a:xfrm>
          <a:prstGeom prst="rect">
            <a:avLst/>
          </a:prstGeom>
        </p:spPr>
      </p:pic>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766853" y="1781459"/>
            <a:ext cx="7628067" cy="369332"/>
          </a:xfrm>
          <a:prstGeom prst="rect">
            <a:avLst/>
          </a:prstGeom>
          <a:noFill/>
        </p:spPr>
        <p:txBody>
          <a:bodyPr wrap="square" rtlCol="0">
            <a:spAutoFit/>
          </a:bodyPr>
          <a:lstStyle/>
          <a:p>
            <a:pPr algn="just"/>
            <a:r>
              <a:rPr lang="es-ES" dirty="0"/>
              <a:t>LÍNEA DE TRANSMISIÓN PALUGUILLO – EL QUINCHE</a:t>
            </a:r>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553998"/>
          </a:xfrm>
          <a:prstGeom prst="rect">
            <a:avLst/>
          </a:prstGeom>
          <a:noFill/>
        </p:spPr>
        <p:txBody>
          <a:bodyPr wrap="square" rtlCol="0">
            <a:spAutoFit/>
          </a:bodyPr>
          <a:lstStyle/>
          <a:p>
            <a:pPr algn="just"/>
            <a:r>
              <a:rPr lang="es-ES" sz="1200" dirty="0"/>
              <a:t>* Procesamiento de información en Bentley </a:t>
            </a:r>
            <a:r>
              <a:rPr lang="es-ES" sz="1200" dirty="0" err="1"/>
              <a:t>Hammer</a:t>
            </a:r>
            <a:endParaRPr lang="es-ES" sz="1200" dirty="0"/>
          </a:p>
          <a:p>
            <a:pPr algn="just"/>
            <a:endParaRPr lang="es-EC" dirty="0"/>
          </a:p>
        </p:txBody>
      </p:sp>
      <p:sp>
        <p:nvSpPr>
          <p:cNvPr id="17" name="TextBox 16">
            <a:extLst>
              <a:ext uri="{FF2B5EF4-FFF2-40B4-BE49-F238E27FC236}">
                <a16:creationId xmlns:a16="http://schemas.microsoft.com/office/drawing/2014/main" id="{A353D4A9-3A6E-43C0-9E3E-F344AC96D3CA}"/>
              </a:ext>
            </a:extLst>
          </p:cNvPr>
          <p:cNvSpPr txBox="1"/>
          <p:nvPr/>
        </p:nvSpPr>
        <p:spPr>
          <a:xfrm>
            <a:off x="766853" y="2261053"/>
            <a:ext cx="7628067" cy="369332"/>
          </a:xfrm>
          <a:prstGeom prst="rect">
            <a:avLst/>
          </a:prstGeom>
          <a:noFill/>
        </p:spPr>
        <p:txBody>
          <a:bodyPr wrap="square" rtlCol="0">
            <a:spAutoFit/>
          </a:bodyPr>
          <a:lstStyle/>
          <a:p>
            <a:pPr algn="just"/>
            <a:r>
              <a:rPr lang="es-ES" dirty="0"/>
              <a:t>Modelación Flujo Permanente</a:t>
            </a:r>
            <a:endParaRPr lang="es-EC" dirty="0"/>
          </a:p>
        </p:txBody>
      </p:sp>
      <p:sp>
        <p:nvSpPr>
          <p:cNvPr id="4" name="Oval 3">
            <a:extLst>
              <a:ext uri="{FF2B5EF4-FFF2-40B4-BE49-F238E27FC236}">
                <a16:creationId xmlns:a16="http://schemas.microsoft.com/office/drawing/2014/main" id="{36946CA3-1258-4713-843C-18F1AD5C3A2D}"/>
              </a:ext>
            </a:extLst>
          </p:cNvPr>
          <p:cNvSpPr/>
          <p:nvPr/>
        </p:nvSpPr>
        <p:spPr>
          <a:xfrm>
            <a:off x="982040" y="2969088"/>
            <a:ext cx="3170553" cy="3208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Straight Connector 9">
            <a:extLst>
              <a:ext uri="{FF2B5EF4-FFF2-40B4-BE49-F238E27FC236}">
                <a16:creationId xmlns:a16="http://schemas.microsoft.com/office/drawing/2014/main" id="{F469A0E5-5B65-4558-9EAA-D27283CCE26E}"/>
              </a:ext>
            </a:extLst>
          </p:cNvPr>
          <p:cNvCxnSpPr>
            <a:cxnSpLocks/>
          </p:cNvCxnSpPr>
          <p:nvPr/>
        </p:nvCxnSpPr>
        <p:spPr>
          <a:xfrm flipV="1">
            <a:off x="3808071" y="2645146"/>
            <a:ext cx="3304572" cy="9198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73C94D0-594E-4801-8B18-BAD90625AB8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44931" y="3289882"/>
            <a:ext cx="2825548" cy="2521555"/>
          </a:xfrm>
          <a:prstGeom prst="rect">
            <a:avLst/>
          </a:prstGeom>
        </p:spPr>
      </p:pic>
    </p:spTree>
    <p:extLst>
      <p:ext uri="{BB962C8B-B14F-4D97-AF65-F5344CB8AC3E}">
        <p14:creationId xmlns:p14="http://schemas.microsoft.com/office/powerpoint/2010/main" val="1693843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1936289" y="6132564"/>
            <a:ext cx="7628067" cy="646331"/>
          </a:xfrm>
          <a:prstGeom prst="rect">
            <a:avLst/>
          </a:prstGeom>
          <a:noFill/>
        </p:spPr>
        <p:txBody>
          <a:bodyPr wrap="square" rtlCol="0">
            <a:spAutoFit/>
          </a:bodyPr>
          <a:lstStyle/>
          <a:p>
            <a:pPr algn="just"/>
            <a:r>
              <a:rPr lang="es-ES" dirty="0"/>
              <a:t>PERFIL HIDRÁULICO (LÍNEA DE TRANSMISIÓN PALUGUILLO – EL QUINCHE)</a:t>
            </a:r>
          </a:p>
          <a:p>
            <a:pPr algn="just"/>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3801975" cy="553998"/>
          </a:xfrm>
          <a:prstGeom prst="rect">
            <a:avLst/>
          </a:prstGeom>
          <a:noFill/>
        </p:spPr>
        <p:txBody>
          <a:bodyPr wrap="square" rtlCol="0">
            <a:spAutoFit/>
          </a:bodyPr>
          <a:lstStyle/>
          <a:p>
            <a:pPr algn="just"/>
            <a:r>
              <a:rPr lang="es-ES" sz="1200" dirty="0"/>
              <a:t>* Procesamiento de información en Bentley </a:t>
            </a:r>
            <a:r>
              <a:rPr lang="es-ES" sz="1200" dirty="0" err="1"/>
              <a:t>Hammer</a:t>
            </a:r>
            <a:endParaRPr lang="es-ES" sz="1200" dirty="0"/>
          </a:p>
          <a:p>
            <a:pPr algn="just"/>
            <a:endParaRPr lang="es-EC" dirty="0"/>
          </a:p>
        </p:txBody>
      </p:sp>
      <p:pic>
        <p:nvPicPr>
          <p:cNvPr id="2" name="Picture 1">
            <a:extLst>
              <a:ext uri="{FF2B5EF4-FFF2-40B4-BE49-F238E27FC236}">
                <a16:creationId xmlns:a16="http://schemas.microsoft.com/office/drawing/2014/main" id="{FB9A65D6-7A13-4451-961C-FC3FE7FF5009}"/>
              </a:ext>
            </a:extLst>
          </p:cNvPr>
          <p:cNvPicPr>
            <a:picLocks noChangeAspect="1"/>
          </p:cNvPicPr>
          <p:nvPr/>
        </p:nvPicPr>
        <p:blipFill>
          <a:blip r:embed="rId4"/>
          <a:stretch>
            <a:fillRect/>
          </a:stretch>
        </p:blipFill>
        <p:spPr>
          <a:xfrm>
            <a:off x="876813" y="1601293"/>
            <a:ext cx="9899218" cy="4197826"/>
          </a:xfrm>
          <a:prstGeom prst="rect">
            <a:avLst/>
          </a:prstGeom>
        </p:spPr>
      </p:pic>
      <p:cxnSp>
        <p:nvCxnSpPr>
          <p:cNvPr id="10" name="Straight Connector 9">
            <a:extLst>
              <a:ext uri="{FF2B5EF4-FFF2-40B4-BE49-F238E27FC236}">
                <a16:creationId xmlns:a16="http://schemas.microsoft.com/office/drawing/2014/main" id="{2E22590C-038C-48F5-AEA8-C0E4E9D3D9F6}"/>
              </a:ext>
            </a:extLst>
          </p:cNvPr>
          <p:cNvCxnSpPr>
            <a:cxnSpLocks/>
          </p:cNvCxnSpPr>
          <p:nvPr/>
        </p:nvCxnSpPr>
        <p:spPr>
          <a:xfrm>
            <a:off x="1528379" y="1869422"/>
            <a:ext cx="529021" cy="407613"/>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7E7E1467-DC37-4E85-A478-7488CF6EFF57}"/>
              </a:ext>
            </a:extLst>
          </p:cNvPr>
          <p:cNvCxnSpPr>
            <a:cxnSpLocks/>
          </p:cNvCxnSpPr>
          <p:nvPr/>
        </p:nvCxnSpPr>
        <p:spPr>
          <a:xfrm>
            <a:off x="2048383" y="2790943"/>
            <a:ext cx="443805" cy="427386"/>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C4C526F6-C155-4D00-A24E-D94EF0F1A9A0}"/>
              </a:ext>
            </a:extLst>
          </p:cNvPr>
          <p:cNvCxnSpPr>
            <a:cxnSpLocks/>
          </p:cNvCxnSpPr>
          <p:nvPr/>
        </p:nvCxnSpPr>
        <p:spPr>
          <a:xfrm>
            <a:off x="2523512" y="3545822"/>
            <a:ext cx="3397676" cy="640696"/>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9478C28C-74E3-47CD-9808-A9FDA5BF4DAF}"/>
              </a:ext>
            </a:extLst>
          </p:cNvPr>
          <p:cNvCxnSpPr>
            <a:cxnSpLocks/>
          </p:cNvCxnSpPr>
          <p:nvPr/>
        </p:nvCxnSpPr>
        <p:spPr>
          <a:xfrm>
            <a:off x="5921188" y="4186518"/>
            <a:ext cx="4625788" cy="1637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019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825116" y="1752822"/>
            <a:ext cx="7628067" cy="1200329"/>
          </a:xfrm>
          <a:prstGeom prst="rect">
            <a:avLst/>
          </a:prstGeom>
          <a:noFill/>
        </p:spPr>
        <p:txBody>
          <a:bodyPr wrap="square" rtlCol="0">
            <a:spAutoFit/>
          </a:bodyPr>
          <a:lstStyle/>
          <a:p>
            <a:pPr algn="just"/>
            <a:r>
              <a:rPr lang="es-ES" dirty="0"/>
              <a:t>RESULTADOS:</a:t>
            </a:r>
          </a:p>
          <a:p>
            <a:pPr algn="just"/>
            <a:endParaRPr lang="es-ES" dirty="0"/>
          </a:p>
          <a:p>
            <a:pPr algn="just"/>
            <a:r>
              <a:rPr lang="es-ES" dirty="0"/>
              <a:t>Comparación de </a:t>
            </a:r>
            <a:r>
              <a:rPr lang="es-ES" dirty="0" err="1"/>
              <a:t>modelores</a:t>
            </a:r>
            <a:r>
              <a:rPr lang="es-ES" dirty="0"/>
              <a:t> reales vs modelos numéricos</a:t>
            </a:r>
          </a:p>
          <a:p>
            <a:pPr algn="just"/>
            <a:endParaRPr lang="es-EC" dirty="0"/>
          </a:p>
        </p:txBody>
      </p:sp>
      <p:sp>
        <p:nvSpPr>
          <p:cNvPr id="9" name="TextBox 8">
            <a:extLst>
              <a:ext uri="{FF2B5EF4-FFF2-40B4-BE49-F238E27FC236}">
                <a16:creationId xmlns:a16="http://schemas.microsoft.com/office/drawing/2014/main" id="{A4574BA5-60DE-46A4-ABCE-401A3AF6FCD4}"/>
              </a:ext>
            </a:extLst>
          </p:cNvPr>
          <p:cNvSpPr txBox="1"/>
          <p:nvPr/>
        </p:nvSpPr>
        <p:spPr>
          <a:xfrm>
            <a:off x="474871" y="6501896"/>
            <a:ext cx="6452577" cy="276999"/>
          </a:xfrm>
          <a:prstGeom prst="rect">
            <a:avLst/>
          </a:prstGeom>
          <a:noFill/>
        </p:spPr>
        <p:txBody>
          <a:bodyPr wrap="square" rtlCol="0">
            <a:spAutoFit/>
          </a:bodyPr>
          <a:lstStyle/>
          <a:p>
            <a:pPr algn="just"/>
            <a:r>
              <a:rPr lang="es-ES" sz="1200" dirty="0"/>
              <a:t>* Procesamiento de información entre el sistema real y los modelos numéricos realizados</a:t>
            </a:r>
            <a:endParaRPr lang="es-EC" dirty="0"/>
          </a:p>
        </p:txBody>
      </p:sp>
      <p:graphicFrame>
        <p:nvGraphicFramePr>
          <p:cNvPr id="2" name="Table 1">
            <a:extLst>
              <a:ext uri="{FF2B5EF4-FFF2-40B4-BE49-F238E27FC236}">
                <a16:creationId xmlns:a16="http://schemas.microsoft.com/office/drawing/2014/main" id="{D14F6AA0-9E6D-4FFF-A58A-5A5B46D6D479}"/>
              </a:ext>
            </a:extLst>
          </p:cNvPr>
          <p:cNvGraphicFramePr>
            <a:graphicFrameLocks noGrp="1"/>
          </p:cNvGraphicFramePr>
          <p:nvPr>
            <p:extLst>
              <p:ext uri="{D42A27DB-BD31-4B8C-83A1-F6EECF244321}">
                <p14:modId xmlns:p14="http://schemas.microsoft.com/office/powerpoint/2010/main" val="3875369620"/>
              </p:ext>
            </p:extLst>
          </p:nvPr>
        </p:nvGraphicFramePr>
        <p:xfrm>
          <a:off x="825116" y="2720051"/>
          <a:ext cx="10014575" cy="3496226"/>
        </p:xfrm>
        <a:graphic>
          <a:graphicData uri="http://schemas.openxmlformats.org/drawingml/2006/table">
            <a:tbl>
              <a:tblPr firstRow="1" bandRow="1">
                <a:tableStyleId>{5C22544A-7EE6-4342-B048-85BDC9FD1C3A}</a:tableStyleId>
              </a:tblPr>
              <a:tblGrid>
                <a:gridCol w="2077866">
                  <a:extLst>
                    <a:ext uri="{9D8B030D-6E8A-4147-A177-3AD203B41FA5}">
                      <a16:colId xmlns:a16="http://schemas.microsoft.com/office/drawing/2014/main" val="116739254"/>
                    </a:ext>
                  </a:extLst>
                </a:gridCol>
                <a:gridCol w="2081650">
                  <a:extLst>
                    <a:ext uri="{9D8B030D-6E8A-4147-A177-3AD203B41FA5}">
                      <a16:colId xmlns:a16="http://schemas.microsoft.com/office/drawing/2014/main" val="963213379"/>
                    </a:ext>
                  </a:extLst>
                </a:gridCol>
                <a:gridCol w="2516868">
                  <a:extLst>
                    <a:ext uri="{9D8B030D-6E8A-4147-A177-3AD203B41FA5}">
                      <a16:colId xmlns:a16="http://schemas.microsoft.com/office/drawing/2014/main" val="3773076328"/>
                    </a:ext>
                  </a:extLst>
                </a:gridCol>
                <a:gridCol w="3338191">
                  <a:extLst>
                    <a:ext uri="{9D8B030D-6E8A-4147-A177-3AD203B41FA5}">
                      <a16:colId xmlns:a16="http://schemas.microsoft.com/office/drawing/2014/main" val="524352038"/>
                    </a:ext>
                  </a:extLst>
                </a:gridCol>
              </a:tblGrid>
              <a:tr h="925153">
                <a:tc>
                  <a:txBody>
                    <a:bodyPr/>
                    <a:lstStyle/>
                    <a:p>
                      <a:endParaRPr lang="es-EC"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t>Línea Paluguillo - </a:t>
                      </a:r>
                      <a:r>
                        <a:rPr lang="es-EC" sz="1600" dirty="0" err="1"/>
                        <a:t>Quiport</a:t>
                      </a:r>
                      <a:endParaRPr lang="es-EC" sz="1600" dirty="0"/>
                    </a:p>
                    <a:p>
                      <a:endParaRPr lang="es-EC" sz="1600" dirty="0"/>
                    </a:p>
                  </a:txBody>
                  <a:tcPr/>
                </a:tc>
                <a:tc>
                  <a:txBody>
                    <a:bodyPr/>
                    <a:lstStyle/>
                    <a:p>
                      <a:r>
                        <a:rPr lang="es-EC" sz="1600" dirty="0"/>
                        <a:t>Línea Guayllabamba</a:t>
                      </a:r>
                    </a:p>
                  </a:txBody>
                  <a:tcPr/>
                </a:tc>
                <a:tc>
                  <a:txBody>
                    <a:bodyPr/>
                    <a:lstStyle/>
                    <a:p>
                      <a:r>
                        <a:rPr lang="es-EC" sz="1600" dirty="0"/>
                        <a:t>Línea Paluguillo – El Quinche</a:t>
                      </a:r>
                    </a:p>
                  </a:txBody>
                  <a:tcPr/>
                </a:tc>
                <a:extLst>
                  <a:ext uri="{0D108BD9-81ED-4DB2-BD59-A6C34878D82A}">
                    <a16:rowId xmlns:a16="http://schemas.microsoft.com/office/drawing/2014/main" val="1480941585"/>
                  </a:ext>
                </a:extLst>
              </a:tr>
              <a:tr h="805262">
                <a:tc>
                  <a:txBody>
                    <a:bodyPr/>
                    <a:lstStyle/>
                    <a:p>
                      <a:r>
                        <a:rPr lang="es-EC" sz="1600" dirty="0"/>
                        <a:t>MODELO NUMÉRICO</a:t>
                      </a:r>
                    </a:p>
                  </a:txBody>
                  <a:tcPr/>
                </a:tc>
                <a:tc>
                  <a:txBody>
                    <a:bodyPr/>
                    <a:lstStyle/>
                    <a:p>
                      <a:r>
                        <a:rPr lang="es-EC" sz="1600" dirty="0"/>
                        <a:t>No presenta subpresiones ni sobrepresiones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t>No presenta subpresiones ni sobrepresiones</a:t>
                      </a:r>
                    </a:p>
                  </a:txBody>
                  <a:tcPr/>
                </a:tc>
                <a:tc>
                  <a:txBody>
                    <a:bodyPr/>
                    <a:lstStyle/>
                    <a:p>
                      <a:r>
                        <a:rPr lang="es-EC" sz="1600" dirty="0"/>
                        <a:t>Presenta subpresión de -14.7mca en la abscisa 20+100</a:t>
                      </a:r>
                    </a:p>
                  </a:txBody>
                  <a:tcPr/>
                </a:tc>
                <a:extLst>
                  <a:ext uri="{0D108BD9-81ED-4DB2-BD59-A6C34878D82A}">
                    <a16:rowId xmlns:a16="http://schemas.microsoft.com/office/drawing/2014/main" val="644764904"/>
                  </a:ext>
                </a:extLst>
              </a:tr>
              <a:tr h="805262">
                <a:tc>
                  <a:txBody>
                    <a:bodyPr/>
                    <a:lstStyle/>
                    <a:p>
                      <a:r>
                        <a:rPr lang="es-EC" sz="1600" dirty="0"/>
                        <a:t>SISTEMA REAL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t>No presenta subpresiones ni sobrepresiones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t>No presenta subpresiones ni sobrepresiones</a:t>
                      </a:r>
                    </a:p>
                  </a:txBody>
                  <a:tcPr/>
                </a:tc>
                <a:tc>
                  <a:txBody>
                    <a:bodyPr/>
                    <a:lstStyle/>
                    <a:p>
                      <a:r>
                        <a:rPr lang="es-EC" sz="1600" dirty="0"/>
                        <a:t>El TRP4 presenta valores de manómetro nulos.</a:t>
                      </a:r>
                    </a:p>
                  </a:txBody>
                  <a:tcPr/>
                </a:tc>
                <a:extLst>
                  <a:ext uri="{0D108BD9-81ED-4DB2-BD59-A6C34878D82A}">
                    <a16:rowId xmlns:a16="http://schemas.microsoft.com/office/drawing/2014/main" val="4083347838"/>
                  </a:ext>
                </a:extLst>
              </a:tr>
              <a:tr h="925153">
                <a:tc>
                  <a:txBody>
                    <a:bodyPr/>
                    <a:lstStyle/>
                    <a:p>
                      <a:r>
                        <a:rPr lang="es-EC" sz="1600" dirty="0"/>
                        <a:t>OBSERVACIONES</a:t>
                      </a:r>
                    </a:p>
                  </a:txBody>
                  <a:tcPr/>
                </a:tc>
                <a:tc>
                  <a:txBody>
                    <a:bodyPr/>
                    <a:lstStyle/>
                    <a:p>
                      <a:r>
                        <a:rPr lang="es-EC" sz="1600" dirty="0"/>
                        <a:t>Modelos numérico similar a modelo real</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dirty="0"/>
                        <a:t>Modelos numérico similar a modelo real</a:t>
                      </a:r>
                    </a:p>
                    <a:p>
                      <a:endParaRPr lang="es-EC" sz="1600" dirty="0"/>
                    </a:p>
                  </a:txBody>
                  <a:tcPr/>
                </a:tc>
                <a:tc>
                  <a:txBody>
                    <a:bodyPr/>
                    <a:lstStyle/>
                    <a:p>
                      <a:r>
                        <a:rPr lang="es-EC" sz="1600" dirty="0"/>
                        <a:t>Un caudal mayor complicaría la situación de falta de carga en el tramo indicado.</a:t>
                      </a:r>
                    </a:p>
                  </a:txBody>
                  <a:tcPr/>
                </a:tc>
                <a:extLst>
                  <a:ext uri="{0D108BD9-81ED-4DB2-BD59-A6C34878D82A}">
                    <a16:rowId xmlns:a16="http://schemas.microsoft.com/office/drawing/2014/main" val="384771265"/>
                  </a:ext>
                </a:extLst>
              </a:tr>
            </a:tbl>
          </a:graphicData>
        </a:graphic>
      </p:graphicFrame>
    </p:spTree>
    <p:extLst>
      <p:ext uri="{BB962C8B-B14F-4D97-AF65-F5344CB8AC3E}">
        <p14:creationId xmlns:p14="http://schemas.microsoft.com/office/powerpoint/2010/main" val="1962551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825116" y="1752822"/>
            <a:ext cx="8906072" cy="3816429"/>
          </a:xfrm>
          <a:prstGeom prst="rect">
            <a:avLst/>
          </a:prstGeom>
          <a:noFill/>
        </p:spPr>
        <p:txBody>
          <a:bodyPr wrap="square" rtlCol="0">
            <a:spAutoFit/>
          </a:bodyPr>
          <a:lstStyle/>
          <a:p>
            <a:pPr algn="ctr"/>
            <a:r>
              <a:rPr lang="es-ES" sz="2400" b="1" dirty="0"/>
              <a:t>FLUJO NO PERMANENTE</a:t>
            </a:r>
          </a:p>
          <a:p>
            <a:pPr algn="ctr"/>
            <a:endParaRPr lang="es-ES" sz="2000" b="1" dirty="0"/>
          </a:p>
          <a:p>
            <a:pPr algn="just"/>
            <a:endParaRPr lang="es-ES" dirty="0"/>
          </a:p>
          <a:p>
            <a:pPr algn="just"/>
            <a:r>
              <a:rPr lang="es-EC" dirty="0"/>
              <a:t>La simulación del flujo no permanente se la realiza generalmente para posibles escenarios producto de una mala operación del sistema, acciones antropogénicas y/o de fenómenos naturales como puede ser el caso de un sismo o flujo de lodos, que puedan afectar a la línea de conducción y/o transmisión. </a:t>
            </a:r>
          </a:p>
          <a:p>
            <a:pPr algn="just"/>
            <a:endParaRPr lang="es-EC" dirty="0"/>
          </a:p>
          <a:p>
            <a:pPr algn="just"/>
            <a:endParaRPr lang="es-EC" dirty="0"/>
          </a:p>
          <a:p>
            <a:pPr algn="just"/>
            <a:r>
              <a:rPr lang="es-EC" dirty="0"/>
              <a:t>Esta afectación, debido a las acciones y fenómenos mencionados, pueden afectar el material de la tubería provocando rotura, lo que incidiría negativamente en la demanda normal de los usuarios del sistema.</a:t>
            </a:r>
          </a:p>
          <a:p>
            <a:pPr algn="just"/>
            <a:endParaRPr lang="es-EC" dirty="0"/>
          </a:p>
        </p:txBody>
      </p:sp>
    </p:spTree>
    <p:extLst>
      <p:ext uri="{BB962C8B-B14F-4D97-AF65-F5344CB8AC3E}">
        <p14:creationId xmlns:p14="http://schemas.microsoft.com/office/powerpoint/2010/main" val="2967133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4"/>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5"/>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825116" y="1752822"/>
            <a:ext cx="8906072" cy="2708434"/>
          </a:xfrm>
          <a:prstGeom prst="rect">
            <a:avLst/>
          </a:prstGeom>
          <a:noFill/>
        </p:spPr>
        <p:txBody>
          <a:bodyPr wrap="square" rtlCol="0">
            <a:spAutoFit/>
          </a:bodyPr>
          <a:lstStyle/>
          <a:p>
            <a:pPr algn="ctr"/>
            <a:r>
              <a:rPr lang="es-ES" sz="2400" b="1" dirty="0"/>
              <a:t>FLUJO NO PERMANENTE</a:t>
            </a:r>
          </a:p>
          <a:p>
            <a:pPr algn="ctr"/>
            <a:endParaRPr lang="es-ES" sz="2000" b="1" dirty="0"/>
          </a:p>
          <a:p>
            <a:pPr algn="just"/>
            <a:r>
              <a:rPr lang="es-EC" dirty="0"/>
              <a:t>Las hipótesis que se tiene para el desarrollo del análisis son las siguientes:</a:t>
            </a:r>
          </a:p>
          <a:p>
            <a:pPr algn="just"/>
            <a:r>
              <a:rPr lang="es-EC" dirty="0"/>
              <a:t>•	El flujo en los conductos es unidimensional.</a:t>
            </a:r>
          </a:p>
          <a:p>
            <a:pPr algn="just"/>
            <a:r>
              <a:rPr lang="es-EC" dirty="0"/>
              <a:t>•	La distribución de velocidades en toda la sección del conducto es uniforme.</a:t>
            </a:r>
          </a:p>
          <a:p>
            <a:pPr algn="just"/>
            <a:r>
              <a:rPr lang="es-EC" dirty="0"/>
              <a:t>•	Se cumple la Ley de Hook en las paredes de los conductos y el fluido es linealmente elástico, es decir el esfuerzo es directamente proporcional a la deformación unitaria.</a:t>
            </a:r>
          </a:p>
          <a:p>
            <a:pPr algn="just"/>
            <a:endParaRPr lang="es-EC" dirty="0"/>
          </a:p>
        </p:txBody>
      </p:sp>
      <p:sp>
        <p:nvSpPr>
          <p:cNvPr id="2" name="Rectangle 2">
            <a:extLst>
              <a:ext uri="{FF2B5EF4-FFF2-40B4-BE49-F238E27FC236}">
                <a16:creationId xmlns:a16="http://schemas.microsoft.com/office/drawing/2014/main" id="{BCCCB208-C53E-432D-892A-AEA3628BB665}"/>
              </a:ext>
            </a:extLst>
          </p:cNvPr>
          <p:cNvSpPr>
            <a:spLocks noChangeArrowheads="1"/>
          </p:cNvSpPr>
          <p:nvPr/>
        </p:nvSpPr>
        <p:spPr bwMode="auto">
          <a:xfrm>
            <a:off x="4376616" y="4461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Object 2">
            <a:extLst>
              <a:ext uri="{FF2B5EF4-FFF2-40B4-BE49-F238E27FC236}">
                <a16:creationId xmlns:a16="http://schemas.microsoft.com/office/drawing/2014/main" id="{C30B5793-DDCF-4C30-B99E-9F48268D63DA}"/>
              </a:ext>
            </a:extLst>
          </p:cNvPr>
          <p:cNvGraphicFramePr>
            <a:graphicFrameLocks noChangeAspect="1"/>
          </p:cNvGraphicFramePr>
          <p:nvPr>
            <p:extLst>
              <p:ext uri="{D42A27DB-BD31-4B8C-83A1-F6EECF244321}">
                <p14:modId xmlns:p14="http://schemas.microsoft.com/office/powerpoint/2010/main" val="135098808"/>
              </p:ext>
            </p:extLst>
          </p:nvPr>
        </p:nvGraphicFramePr>
        <p:xfrm>
          <a:off x="4070125" y="4176227"/>
          <a:ext cx="2622659" cy="570057"/>
        </p:xfrm>
        <a:graphic>
          <a:graphicData uri="http://schemas.openxmlformats.org/presentationml/2006/ole">
            <mc:AlternateContent xmlns:mc="http://schemas.openxmlformats.org/markup-compatibility/2006">
              <mc:Choice xmlns:v="urn:schemas-microsoft-com:vml" Requires="v">
                <p:oleObj spid="_x0000_s3125" r:id="rId6" imgW="2070100" imgH="444500" progId="Equation.3">
                  <p:embed/>
                </p:oleObj>
              </mc:Choice>
              <mc:Fallback>
                <p:oleObj r:id="rId6" imgW="2070100" imgH="4445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0125" y="4176227"/>
                        <a:ext cx="2622659" cy="570057"/>
                      </a:xfrm>
                      <a:prstGeom prst="rect">
                        <a:avLst/>
                      </a:prstGeom>
                      <a:noFill/>
                    </p:spPr>
                  </p:pic>
                </p:oleObj>
              </mc:Fallback>
            </mc:AlternateContent>
          </a:graphicData>
        </a:graphic>
      </p:graphicFrame>
      <p:sp>
        <p:nvSpPr>
          <p:cNvPr id="4" name="Rectangle 4">
            <a:extLst>
              <a:ext uri="{FF2B5EF4-FFF2-40B4-BE49-F238E27FC236}">
                <a16:creationId xmlns:a16="http://schemas.microsoft.com/office/drawing/2014/main" id="{31FC096D-F8A4-4E73-A32C-B1F7F285DBA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ct 7">
            <a:extLst>
              <a:ext uri="{FF2B5EF4-FFF2-40B4-BE49-F238E27FC236}">
                <a16:creationId xmlns:a16="http://schemas.microsoft.com/office/drawing/2014/main" id="{8A0156AE-8872-45CA-B3F9-82EAC7047871}"/>
              </a:ext>
            </a:extLst>
          </p:cNvPr>
          <p:cNvGraphicFramePr>
            <a:graphicFrameLocks noChangeAspect="1"/>
          </p:cNvGraphicFramePr>
          <p:nvPr>
            <p:extLst>
              <p:ext uri="{D42A27DB-BD31-4B8C-83A1-F6EECF244321}">
                <p14:modId xmlns:p14="http://schemas.microsoft.com/office/powerpoint/2010/main" val="2082152126"/>
              </p:ext>
            </p:extLst>
          </p:nvPr>
        </p:nvGraphicFramePr>
        <p:xfrm>
          <a:off x="4793894" y="4958224"/>
          <a:ext cx="1516385" cy="504730"/>
        </p:xfrm>
        <a:graphic>
          <a:graphicData uri="http://schemas.openxmlformats.org/presentationml/2006/ole">
            <mc:AlternateContent xmlns:mc="http://schemas.openxmlformats.org/markup-compatibility/2006">
              <mc:Choice xmlns:v="urn:schemas-microsoft-com:vml" Requires="v">
                <p:oleObj spid="_x0000_s3126" r:id="rId8" imgW="1155700" imgH="393700" progId="Equation.3">
                  <p:embed/>
                </p:oleObj>
              </mc:Choice>
              <mc:Fallback>
                <p:oleObj r:id="rId8" imgW="1155700" imgH="393700"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3894" y="4958224"/>
                        <a:ext cx="1516385" cy="504730"/>
                      </a:xfrm>
                      <a:prstGeom prst="rect">
                        <a:avLst/>
                      </a:prstGeom>
                      <a:noFill/>
                    </p:spPr>
                  </p:pic>
                </p:oleObj>
              </mc:Fallback>
            </mc:AlternateContent>
          </a:graphicData>
        </a:graphic>
      </p:graphicFrame>
    </p:spTree>
    <p:extLst>
      <p:ext uri="{BB962C8B-B14F-4D97-AF65-F5344CB8AC3E}">
        <p14:creationId xmlns:p14="http://schemas.microsoft.com/office/powerpoint/2010/main" val="3246166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825116" y="1752822"/>
            <a:ext cx="8906072" cy="5663089"/>
          </a:xfrm>
          <a:prstGeom prst="rect">
            <a:avLst/>
          </a:prstGeom>
          <a:noFill/>
        </p:spPr>
        <p:txBody>
          <a:bodyPr wrap="square" rtlCol="0">
            <a:spAutoFit/>
          </a:bodyPr>
          <a:lstStyle/>
          <a:p>
            <a:pPr algn="ctr"/>
            <a:r>
              <a:rPr lang="es-ES" sz="2400" b="1" dirty="0"/>
              <a:t>FLUJO NO PERMANENTE</a:t>
            </a:r>
          </a:p>
          <a:p>
            <a:pPr algn="ctr"/>
            <a:endParaRPr lang="es-ES" sz="2400" b="1" dirty="0"/>
          </a:p>
          <a:p>
            <a:pPr algn="ctr"/>
            <a:endParaRPr lang="es-ES" sz="2400" b="1" dirty="0"/>
          </a:p>
          <a:p>
            <a:pPr algn="ctr"/>
            <a:endParaRPr lang="es-ES" sz="2400" b="1" dirty="0"/>
          </a:p>
          <a:p>
            <a:pPr algn="ctr"/>
            <a:endParaRPr lang="es-ES" sz="2400" b="1" dirty="0"/>
          </a:p>
          <a:p>
            <a:pPr algn="ctr"/>
            <a:endParaRPr lang="es-ES" sz="2400" b="1" dirty="0"/>
          </a:p>
          <a:p>
            <a:pPr algn="ctr"/>
            <a:endParaRPr lang="es-ES" sz="2400" b="1" dirty="0"/>
          </a:p>
          <a:p>
            <a:pPr algn="ctr"/>
            <a:endParaRPr lang="es-ES" sz="2400" b="1" dirty="0"/>
          </a:p>
          <a:p>
            <a:pPr algn="just"/>
            <a:r>
              <a:rPr lang="es-EC" dirty="0"/>
              <a:t>“P” (Método de las Características) es un punto intermedio perteneciente al tramo analizado y los puntos A y B son los extremos del tramo analizado y cuyas condiciones de presión y caudal son conocidas, estas se denominan condiciones de borde y pueden ser deducidas a partir de la condición inicial del flujo permanente o las características físicas de los componentes (por ejemplo válvulas) que actúan en el sistema. </a:t>
            </a:r>
          </a:p>
          <a:p>
            <a:pPr algn="ctr"/>
            <a:endParaRPr lang="es-ES" sz="2400" b="1" dirty="0"/>
          </a:p>
          <a:p>
            <a:pPr algn="ctr"/>
            <a:endParaRPr lang="es-ES" sz="2000" b="1" dirty="0"/>
          </a:p>
          <a:p>
            <a:pPr algn="just"/>
            <a:endParaRPr lang="es-EC" dirty="0"/>
          </a:p>
        </p:txBody>
      </p:sp>
      <p:sp>
        <p:nvSpPr>
          <p:cNvPr id="2" name="Rectangle 2">
            <a:extLst>
              <a:ext uri="{FF2B5EF4-FFF2-40B4-BE49-F238E27FC236}">
                <a16:creationId xmlns:a16="http://schemas.microsoft.com/office/drawing/2014/main" id="{BCCCB208-C53E-432D-892A-AEA3628BB665}"/>
              </a:ext>
            </a:extLst>
          </p:cNvPr>
          <p:cNvSpPr>
            <a:spLocks noChangeArrowheads="1"/>
          </p:cNvSpPr>
          <p:nvPr/>
        </p:nvSpPr>
        <p:spPr bwMode="auto">
          <a:xfrm>
            <a:off x="4376616" y="4461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a:extLst>
              <a:ext uri="{FF2B5EF4-FFF2-40B4-BE49-F238E27FC236}">
                <a16:creationId xmlns:a16="http://schemas.microsoft.com/office/drawing/2014/main" id="{31FC096D-F8A4-4E73-A32C-B1F7F285DBA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 name="Imagen 76">
            <a:extLst>
              <a:ext uri="{FF2B5EF4-FFF2-40B4-BE49-F238E27FC236}">
                <a16:creationId xmlns:a16="http://schemas.microsoft.com/office/drawing/2014/main" id="{CA626253-7C2A-417B-AF75-8D62D5F217E7}"/>
              </a:ext>
            </a:extLst>
          </p:cNvPr>
          <p:cNvPicPr/>
          <p:nvPr/>
        </p:nvPicPr>
        <p:blipFill>
          <a:blip r:embed="rId5" cstate="print"/>
          <a:srcRect b="3093"/>
          <a:stretch>
            <a:fillRect/>
          </a:stretch>
        </p:blipFill>
        <p:spPr bwMode="auto">
          <a:xfrm>
            <a:off x="3218375" y="2276042"/>
            <a:ext cx="4348480" cy="1998345"/>
          </a:xfrm>
          <a:prstGeom prst="rect">
            <a:avLst/>
          </a:prstGeom>
          <a:noFill/>
          <a:ln w="9525">
            <a:noFill/>
            <a:miter lim="800000"/>
            <a:headEnd/>
            <a:tailEnd/>
          </a:ln>
        </p:spPr>
      </p:pic>
    </p:spTree>
    <p:extLst>
      <p:ext uri="{BB962C8B-B14F-4D97-AF65-F5344CB8AC3E}">
        <p14:creationId xmlns:p14="http://schemas.microsoft.com/office/powerpoint/2010/main" val="309417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1" name="Straight Connector 20">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E8955E-2A04-4123-9C76-B2DD65F3D849}"/>
              </a:ext>
            </a:extLst>
          </p:cNvPr>
          <p:cNvSpPr txBox="1"/>
          <p:nvPr/>
        </p:nvSpPr>
        <p:spPr>
          <a:xfrm>
            <a:off x="4483268" y="1272540"/>
            <a:ext cx="4973152" cy="4768822"/>
          </a:xfrm>
          <a:prstGeom prst="rect">
            <a:avLst/>
          </a:prstGeom>
        </p:spPr>
        <p:txBody>
          <a:bodyPr vert="horz" lIns="91440" tIns="45720" rIns="91440" bIns="45720" rtlCol="0" anchor="ctr">
            <a:normAutofit/>
          </a:bodyPr>
          <a:lstStyle/>
          <a:p>
            <a:pPr algn="just" defTabSz="457200">
              <a:spcBef>
                <a:spcPts val="1000"/>
              </a:spcBef>
              <a:buClr>
                <a:schemeClr val="accent1"/>
              </a:buClr>
              <a:buSzPct val="80000"/>
              <a:buFont typeface="Wingdings 3" charset="2"/>
              <a:buChar char=""/>
            </a:pPr>
            <a:r>
              <a:rPr lang="en-US" sz="2400" dirty="0">
                <a:solidFill>
                  <a:schemeClr val="tx1">
                    <a:lumMod val="75000"/>
                    <a:lumOff val="25000"/>
                  </a:schemeClr>
                </a:solidFill>
              </a:rPr>
              <a:t>El </a:t>
            </a:r>
            <a:r>
              <a:rPr lang="en-US" sz="2400" dirty="0" err="1">
                <a:solidFill>
                  <a:schemeClr val="tx1">
                    <a:lumMod val="75000"/>
                    <a:lumOff val="25000"/>
                  </a:schemeClr>
                </a:solidFill>
              </a:rPr>
              <a:t>agua</a:t>
            </a:r>
            <a:r>
              <a:rPr lang="en-US" sz="2400" dirty="0">
                <a:solidFill>
                  <a:schemeClr val="tx1">
                    <a:lumMod val="75000"/>
                    <a:lumOff val="25000"/>
                  </a:schemeClr>
                </a:solidFill>
              </a:rPr>
              <a:t> es </a:t>
            </a:r>
            <a:r>
              <a:rPr lang="en-US" sz="2400" dirty="0" err="1">
                <a:solidFill>
                  <a:schemeClr val="tx1">
                    <a:lumMod val="75000"/>
                    <a:lumOff val="25000"/>
                  </a:schemeClr>
                </a:solidFill>
              </a:rPr>
              <a:t>crítica</a:t>
            </a:r>
            <a:r>
              <a:rPr lang="en-US" sz="2400" dirty="0">
                <a:solidFill>
                  <a:schemeClr val="tx1">
                    <a:lumMod val="75000"/>
                    <a:lumOff val="25000"/>
                  </a:schemeClr>
                </a:solidFill>
              </a:rPr>
              <a:t> para el </a:t>
            </a:r>
            <a:r>
              <a:rPr lang="en-US" sz="2400" dirty="0" err="1">
                <a:solidFill>
                  <a:schemeClr val="tx1">
                    <a:lumMod val="75000"/>
                    <a:lumOff val="25000"/>
                  </a:schemeClr>
                </a:solidFill>
              </a:rPr>
              <a:t>desarrollo</a:t>
            </a:r>
            <a:r>
              <a:rPr lang="en-US" sz="2400" dirty="0">
                <a:solidFill>
                  <a:schemeClr val="tx1">
                    <a:lumMod val="75000"/>
                    <a:lumOff val="25000"/>
                  </a:schemeClr>
                </a:solidFill>
              </a:rPr>
              <a:t> </a:t>
            </a:r>
            <a:r>
              <a:rPr lang="en-US" sz="2400" dirty="0" err="1">
                <a:solidFill>
                  <a:schemeClr val="tx1">
                    <a:lumMod val="75000"/>
                    <a:lumOff val="25000"/>
                  </a:schemeClr>
                </a:solidFill>
              </a:rPr>
              <a:t>sostenible</a:t>
            </a:r>
            <a:r>
              <a:rPr lang="en-US" sz="2400" dirty="0">
                <a:solidFill>
                  <a:schemeClr val="tx1">
                    <a:lumMod val="75000"/>
                    <a:lumOff val="25000"/>
                  </a:schemeClr>
                </a:solidFill>
              </a:rPr>
              <a:t>, </a:t>
            </a:r>
            <a:r>
              <a:rPr lang="en-US" sz="2400" dirty="0" err="1">
                <a:solidFill>
                  <a:schemeClr val="tx1">
                    <a:lumMod val="75000"/>
                    <a:lumOff val="25000"/>
                  </a:schemeClr>
                </a:solidFill>
              </a:rPr>
              <a:t>incluyendo</a:t>
            </a:r>
            <a:r>
              <a:rPr lang="en-US" sz="2400" dirty="0">
                <a:solidFill>
                  <a:schemeClr val="tx1">
                    <a:lumMod val="75000"/>
                    <a:lumOff val="25000"/>
                  </a:schemeClr>
                </a:solidFill>
              </a:rPr>
              <a:t> la </a:t>
            </a:r>
            <a:r>
              <a:rPr lang="en-US" sz="2400" dirty="0" err="1">
                <a:solidFill>
                  <a:schemeClr val="tx1">
                    <a:lumMod val="75000"/>
                    <a:lumOff val="25000"/>
                  </a:schemeClr>
                </a:solidFill>
              </a:rPr>
              <a:t>integridad</a:t>
            </a:r>
            <a:r>
              <a:rPr lang="en-US" sz="2400" dirty="0">
                <a:solidFill>
                  <a:schemeClr val="tx1">
                    <a:lumMod val="75000"/>
                    <a:lumOff val="25000"/>
                  </a:schemeClr>
                </a:solidFill>
              </a:rPr>
              <a:t> del medio </a:t>
            </a:r>
            <a:r>
              <a:rPr lang="en-US" sz="2400" dirty="0" err="1">
                <a:solidFill>
                  <a:schemeClr val="tx1">
                    <a:lumMod val="75000"/>
                    <a:lumOff val="25000"/>
                  </a:schemeClr>
                </a:solidFill>
              </a:rPr>
              <a:t>ambiente</a:t>
            </a:r>
            <a:r>
              <a:rPr lang="en-US" sz="2400" dirty="0">
                <a:solidFill>
                  <a:schemeClr val="tx1">
                    <a:lumMod val="75000"/>
                    <a:lumOff val="25000"/>
                  </a:schemeClr>
                </a:solidFill>
              </a:rPr>
              <a:t> y el </a:t>
            </a:r>
            <a:r>
              <a:rPr lang="en-US" sz="2400" dirty="0" err="1">
                <a:solidFill>
                  <a:schemeClr val="tx1">
                    <a:lumMod val="75000"/>
                    <a:lumOff val="25000"/>
                  </a:schemeClr>
                </a:solidFill>
              </a:rPr>
              <a:t>alivio</a:t>
            </a:r>
            <a:r>
              <a:rPr lang="en-US" sz="2400" dirty="0">
                <a:solidFill>
                  <a:schemeClr val="tx1">
                    <a:lumMod val="75000"/>
                    <a:lumOff val="25000"/>
                  </a:schemeClr>
                </a:solidFill>
              </a:rPr>
              <a:t> de la </a:t>
            </a:r>
            <a:r>
              <a:rPr lang="en-US" sz="2400" dirty="0" err="1">
                <a:solidFill>
                  <a:schemeClr val="tx1">
                    <a:lumMod val="75000"/>
                    <a:lumOff val="25000"/>
                  </a:schemeClr>
                </a:solidFill>
              </a:rPr>
              <a:t>pobreza</a:t>
            </a:r>
            <a:r>
              <a:rPr lang="en-US" sz="2400" dirty="0">
                <a:solidFill>
                  <a:schemeClr val="tx1">
                    <a:lumMod val="75000"/>
                    <a:lumOff val="25000"/>
                  </a:schemeClr>
                </a:solidFill>
              </a:rPr>
              <a:t> y el </a:t>
            </a:r>
            <a:r>
              <a:rPr lang="en-US" sz="2400" dirty="0" err="1">
                <a:solidFill>
                  <a:schemeClr val="tx1">
                    <a:lumMod val="75000"/>
                    <a:lumOff val="25000"/>
                  </a:schemeClr>
                </a:solidFill>
              </a:rPr>
              <a:t>hambre</a:t>
            </a:r>
            <a:r>
              <a:rPr lang="en-US" sz="2400" dirty="0">
                <a:solidFill>
                  <a:schemeClr val="tx1">
                    <a:lumMod val="75000"/>
                    <a:lumOff val="25000"/>
                  </a:schemeClr>
                </a:solidFill>
              </a:rPr>
              <a:t>, y es indispensable para la </a:t>
            </a:r>
            <a:r>
              <a:rPr lang="en-US" sz="2400" dirty="0" err="1">
                <a:solidFill>
                  <a:schemeClr val="tx1">
                    <a:lumMod val="75000"/>
                    <a:lumOff val="25000"/>
                  </a:schemeClr>
                </a:solidFill>
              </a:rPr>
              <a:t>salud</a:t>
            </a:r>
            <a:r>
              <a:rPr lang="en-US" sz="2400" dirty="0">
                <a:solidFill>
                  <a:schemeClr val="tx1">
                    <a:lumMod val="75000"/>
                    <a:lumOff val="25000"/>
                  </a:schemeClr>
                </a:solidFill>
              </a:rPr>
              <a:t> y </a:t>
            </a:r>
            <a:r>
              <a:rPr lang="en-US" sz="2400" dirty="0" err="1">
                <a:solidFill>
                  <a:schemeClr val="tx1">
                    <a:lumMod val="75000"/>
                    <a:lumOff val="25000"/>
                  </a:schemeClr>
                </a:solidFill>
              </a:rPr>
              <a:t>bienestar</a:t>
            </a:r>
            <a:r>
              <a:rPr lang="en-US" sz="2400" dirty="0">
                <a:solidFill>
                  <a:schemeClr val="tx1">
                    <a:lumMod val="75000"/>
                    <a:lumOff val="25000"/>
                  </a:schemeClr>
                </a:solidFill>
              </a:rPr>
              <a:t> </a:t>
            </a:r>
            <a:r>
              <a:rPr lang="en-US" sz="2400" dirty="0" err="1">
                <a:solidFill>
                  <a:schemeClr val="tx1">
                    <a:lumMod val="75000"/>
                    <a:lumOff val="25000"/>
                  </a:schemeClr>
                </a:solidFill>
              </a:rPr>
              <a:t>humanos</a:t>
            </a:r>
            <a:endParaRPr lang="en-US" sz="2400" dirty="0">
              <a:solidFill>
                <a:schemeClr val="tx1">
                  <a:lumMod val="75000"/>
                  <a:lumOff val="25000"/>
                </a:schemeClr>
              </a:solidFill>
            </a:endParaRPr>
          </a:p>
          <a:p>
            <a:pPr defTabSz="457200">
              <a:spcBef>
                <a:spcPts val="1000"/>
              </a:spcBef>
              <a:buClr>
                <a:schemeClr val="accent1"/>
              </a:buClr>
              <a:buSzPct val="80000"/>
            </a:pPr>
            <a:endParaRPr lang="en-US" sz="2400" dirty="0">
              <a:solidFill>
                <a:schemeClr val="tx1">
                  <a:lumMod val="75000"/>
                  <a:lumOff val="25000"/>
                </a:schemeClr>
              </a:solidFill>
            </a:endParaRPr>
          </a:p>
          <a:p>
            <a:pPr defTabSz="457200">
              <a:spcBef>
                <a:spcPts val="1000"/>
              </a:spcBef>
              <a:buClr>
                <a:schemeClr val="accent1"/>
              </a:buClr>
              <a:buSzPct val="80000"/>
            </a:pPr>
            <a:r>
              <a:rPr lang="en-US" sz="2400" dirty="0">
                <a:solidFill>
                  <a:schemeClr val="tx1">
                    <a:lumMod val="75000"/>
                    <a:lumOff val="25000"/>
                  </a:schemeClr>
                </a:solidFill>
              </a:rPr>
              <a:t>- </a:t>
            </a:r>
            <a:r>
              <a:rPr lang="en-US" sz="2400" dirty="0" err="1">
                <a:solidFill>
                  <a:schemeClr val="tx1">
                    <a:lumMod val="75000"/>
                    <a:lumOff val="25000"/>
                  </a:schemeClr>
                </a:solidFill>
              </a:rPr>
              <a:t>Naciones</a:t>
            </a:r>
            <a:r>
              <a:rPr lang="en-US" sz="2400" dirty="0">
                <a:solidFill>
                  <a:schemeClr val="tx1">
                    <a:lumMod val="75000"/>
                    <a:lumOff val="25000"/>
                  </a:schemeClr>
                </a:solidFill>
              </a:rPr>
              <a:t> </a:t>
            </a:r>
            <a:r>
              <a:rPr lang="en-US" sz="2400" dirty="0" err="1">
                <a:solidFill>
                  <a:schemeClr val="tx1">
                    <a:lumMod val="75000"/>
                    <a:lumOff val="25000"/>
                  </a:schemeClr>
                </a:solidFill>
              </a:rPr>
              <a:t>Unidas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625715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4"/>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5"/>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825116" y="1752822"/>
            <a:ext cx="8906072" cy="3724096"/>
          </a:xfrm>
          <a:prstGeom prst="rect">
            <a:avLst/>
          </a:prstGeom>
          <a:noFill/>
        </p:spPr>
        <p:txBody>
          <a:bodyPr wrap="square" rtlCol="0">
            <a:spAutoFit/>
          </a:bodyPr>
          <a:lstStyle/>
          <a:p>
            <a:pPr algn="ctr"/>
            <a:r>
              <a:rPr lang="es-ES" sz="2400" b="1" dirty="0"/>
              <a:t>FLUJO NO PERMANENTE</a:t>
            </a:r>
          </a:p>
          <a:p>
            <a:pPr algn="ctr"/>
            <a:endParaRPr lang="es-ES" sz="2400" b="1" dirty="0"/>
          </a:p>
          <a:p>
            <a:pPr algn="just"/>
            <a:r>
              <a:rPr lang="es-EC" dirty="0"/>
              <a:t>CELERIDAD DE ONDA</a:t>
            </a:r>
          </a:p>
          <a:p>
            <a:pPr algn="just"/>
            <a:endParaRPr lang="es-EC" dirty="0"/>
          </a:p>
          <a:p>
            <a:pPr algn="just"/>
            <a:r>
              <a:rPr lang="es-EC" dirty="0"/>
              <a:t>La celeridad (c) es la velocidad de propagación de la onda de presión a través del agua contenida en la tubería, cada tramo de tubería que presente un cambio en su geometría (diámetro, espesor) o material, constituye un cambio de celeridad de onda, siendo notorios los cambios, cuando la tubería cambia de material, siempre y cuando su módulo de elasticidad difiera considerablemente.</a:t>
            </a:r>
          </a:p>
          <a:p>
            <a:pPr algn="ctr"/>
            <a:endParaRPr lang="es-ES" sz="2400" b="1" dirty="0"/>
          </a:p>
          <a:p>
            <a:pPr algn="ctr"/>
            <a:endParaRPr lang="es-ES" sz="2000" b="1" dirty="0"/>
          </a:p>
          <a:p>
            <a:pPr algn="just"/>
            <a:endParaRPr lang="es-EC" dirty="0"/>
          </a:p>
        </p:txBody>
      </p:sp>
      <p:sp>
        <p:nvSpPr>
          <p:cNvPr id="2" name="Rectangle 2">
            <a:extLst>
              <a:ext uri="{FF2B5EF4-FFF2-40B4-BE49-F238E27FC236}">
                <a16:creationId xmlns:a16="http://schemas.microsoft.com/office/drawing/2014/main" id="{BCCCB208-C53E-432D-892A-AEA3628BB665}"/>
              </a:ext>
            </a:extLst>
          </p:cNvPr>
          <p:cNvSpPr>
            <a:spLocks noChangeArrowheads="1"/>
          </p:cNvSpPr>
          <p:nvPr/>
        </p:nvSpPr>
        <p:spPr bwMode="auto">
          <a:xfrm>
            <a:off x="4376616" y="4461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a:extLst>
              <a:ext uri="{FF2B5EF4-FFF2-40B4-BE49-F238E27FC236}">
                <a16:creationId xmlns:a16="http://schemas.microsoft.com/office/drawing/2014/main" id="{31FC096D-F8A4-4E73-A32C-B1F7F285DBA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ACF9E82E-7F17-4371-892F-1C94D77473E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ct 7">
            <a:extLst>
              <a:ext uri="{FF2B5EF4-FFF2-40B4-BE49-F238E27FC236}">
                <a16:creationId xmlns:a16="http://schemas.microsoft.com/office/drawing/2014/main" id="{9978DD5E-3743-42BE-A362-1BECA4473C17}"/>
              </a:ext>
            </a:extLst>
          </p:cNvPr>
          <p:cNvGraphicFramePr>
            <a:graphicFrameLocks noChangeAspect="1"/>
          </p:cNvGraphicFramePr>
          <p:nvPr>
            <p:extLst>
              <p:ext uri="{D42A27DB-BD31-4B8C-83A1-F6EECF244321}">
                <p14:modId xmlns:p14="http://schemas.microsoft.com/office/powerpoint/2010/main" val="1161490439"/>
              </p:ext>
            </p:extLst>
          </p:nvPr>
        </p:nvGraphicFramePr>
        <p:xfrm>
          <a:off x="4911365" y="4676818"/>
          <a:ext cx="800100" cy="800100"/>
        </p:xfrm>
        <a:graphic>
          <a:graphicData uri="http://schemas.openxmlformats.org/presentationml/2006/ole">
            <mc:AlternateContent xmlns:mc="http://schemas.openxmlformats.org/markup-compatibility/2006">
              <mc:Choice xmlns:v="urn:schemas-microsoft-com:vml" Requires="v">
                <p:oleObj spid="_x0000_s4104" r:id="rId6" imgW="787400" imgH="838200" progId="Equation.3">
                  <p:embed/>
                </p:oleObj>
              </mc:Choice>
              <mc:Fallback>
                <p:oleObj r:id="rId6" imgW="787400" imgH="8382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365" y="4676818"/>
                        <a:ext cx="800100"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a:extLst>
              <a:ext uri="{FF2B5EF4-FFF2-40B4-BE49-F238E27FC236}">
                <a16:creationId xmlns:a16="http://schemas.microsoft.com/office/drawing/2014/main" id="{4C794460-8660-4FD3-8107-58850C95482B}"/>
              </a:ext>
            </a:extLst>
          </p:cNvPr>
          <p:cNvSpPr/>
          <p:nvPr/>
        </p:nvSpPr>
        <p:spPr>
          <a:xfrm>
            <a:off x="361359" y="5142569"/>
            <a:ext cx="8358433" cy="1512402"/>
          </a:xfrm>
          <a:prstGeom prst="rect">
            <a:avLst/>
          </a:prstGeom>
        </p:spPr>
        <p:txBody>
          <a:bodyPr wrap="square">
            <a:spAutoFit/>
          </a:bodyPr>
          <a:lstStyle/>
          <a:p>
            <a:pPr marL="449580" algn="just">
              <a:lnSpc>
                <a:spcPct val="200000"/>
              </a:lnSpc>
              <a:spcAft>
                <a:spcPts val="0"/>
              </a:spcAft>
            </a:pPr>
            <a:r>
              <a:rPr lang="es-EC" sz="1200" dirty="0">
                <a:latin typeface="Arial" panose="020B0604020202020204" pitchFamily="34" charset="0"/>
                <a:ea typeface="MS Mincho" panose="02020609040205080304" pitchFamily="49" charset="-128"/>
                <a:cs typeface="Times New Roman" panose="02020603050405020304" pitchFamily="18" charset="0"/>
              </a:rPr>
              <a:t>Donde:</a:t>
            </a:r>
            <a:endParaRPr lang="es-EC" sz="1200" dirty="0">
              <a:latin typeface="Cambria" panose="02040503050406030204" pitchFamily="18" charset="0"/>
              <a:ea typeface="MS Mincho" panose="02020609040205080304" pitchFamily="49" charset="-128"/>
              <a:cs typeface="Times New Roman" panose="02020603050405020304" pitchFamily="18" charset="0"/>
            </a:endParaRPr>
          </a:p>
          <a:p>
            <a:pPr marL="449580" algn="just">
              <a:lnSpc>
                <a:spcPct val="200000"/>
              </a:lnSpc>
              <a:spcAft>
                <a:spcPts val="0"/>
              </a:spcAft>
            </a:pPr>
            <a:r>
              <a:rPr lang="es-EC" sz="1200" dirty="0">
                <a:latin typeface="Arial" panose="020B0604020202020204" pitchFamily="34" charset="0"/>
                <a:ea typeface="MS Mincho" panose="02020609040205080304" pitchFamily="49" charset="-128"/>
                <a:cs typeface="Times New Roman" panose="02020603050405020304" pitchFamily="18" charset="0"/>
              </a:rPr>
              <a:t>Li 	Longitud de tramo con una misma celeridad de onda.</a:t>
            </a:r>
            <a:endParaRPr lang="es-EC" sz="1200" dirty="0">
              <a:latin typeface="Cambria" panose="02040503050406030204" pitchFamily="18" charset="0"/>
              <a:ea typeface="MS Mincho" panose="02020609040205080304" pitchFamily="49" charset="-128"/>
              <a:cs typeface="Times New Roman" panose="02020603050405020304" pitchFamily="18" charset="0"/>
            </a:endParaRPr>
          </a:p>
          <a:p>
            <a:pPr marL="449580" algn="just">
              <a:lnSpc>
                <a:spcPct val="200000"/>
              </a:lnSpc>
              <a:spcAft>
                <a:spcPts val="0"/>
              </a:spcAft>
            </a:pPr>
            <a:r>
              <a:rPr lang="es-EC" sz="1200" dirty="0" err="1">
                <a:latin typeface="Arial" panose="020B0604020202020204" pitchFamily="34" charset="0"/>
                <a:ea typeface="MS Mincho" panose="02020609040205080304" pitchFamily="49" charset="-128"/>
                <a:cs typeface="Times New Roman" panose="02020603050405020304" pitchFamily="18" charset="0"/>
              </a:rPr>
              <a:t>Ai</a:t>
            </a:r>
            <a:r>
              <a:rPr lang="es-EC" sz="1200" dirty="0">
                <a:latin typeface="Arial" panose="020B0604020202020204" pitchFamily="34" charset="0"/>
                <a:ea typeface="MS Mincho" panose="02020609040205080304" pitchFamily="49" charset="-128"/>
                <a:cs typeface="Times New Roman" panose="02020603050405020304" pitchFamily="18" charset="0"/>
              </a:rPr>
              <a:t>	Celeridad de onda.</a:t>
            </a:r>
            <a:endParaRPr lang="es-EC" sz="1200" dirty="0">
              <a:latin typeface="Cambria" panose="02040503050406030204" pitchFamily="18" charset="0"/>
              <a:ea typeface="MS Mincho" panose="02020609040205080304" pitchFamily="49" charset="-128"/>
              <a:cs typeface="Times New Roman" panose="02020603050405020304" pitchFamily="18" charset="0"/>
            </a:endParaRPr>
          </a:p>
          <a:p>
            <a:pPr marL="449580" algn="just">
              <a:lnSpc>
                <a:spcPct val="200000"/>
              </a:lnSpc>
              <a:spcAft>
                <a:spcPts val="0"/>
              </a:spcAft>
            </a:pPr>
            <a:r>
              <a:rPr lang="es-EC" sz="1200" dirty="0">
                <a:latin typeface="Arial" panose="020B0604020202020204" pitchFamily="34" charset="0"/>
                <a:ea typeface="MS Mincho" panose="02020609040205080304" pitchFamily="49" charset="-128"/>
                <a:cs typeface="Times New Roman" panose="02020603050405020304" pitchFamily="18" charset="0"/>
              </a:rPr>
              <a:t>n 	Número de tuberías con distinta celeridad de onda </a:t>
            </a:r>
            <a:endParaRPr lang="es-EC" sz="12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579342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825116" y="1752822"/>
            <a:ext cx="8906072" cy="2339102"/>
          </a:xfrm>
          <a:prstGeom prst="rect">
            <a:avLst/>
          </a:prstGeom>
          <a:noFill/>
        </p:spPr>
        <p:txBody>
          <a:bodyPr wrap="square" rtlCol="0">
            <a:spAutoFit/>
          </a:bodyPr>
          <a:lstStyle/>
          <a:p>
            <a:pPr algn="ctr"/>
            <a:r>
              <a:rPr lang="es-ES" sz="2400" b="1" dirty="0"/>
              <a:t>FLUJO NO PERMANENTE</a:t>
            </a:r>
          </a:p>
          <a:p>
            <a:pPr algn="ctr"/>
            <a:endParaRPr lang="es-ES" sz="2400" b="1" dirty="0"/>
          </a:p>
          <a:p>
            <a:pPr algn="just"/>
            <a:r>
              <a:rPr lang="es-EC" dirty="0"/>
              <a:t>CELERIDAD DE ONDA</a:t>
            </a:r>
          </a:p>
          <a:p>
            <a:pPr algn="just"/>
            <a:endParaRPr lang="es-EC" dirty="0"/>
          </a:p>
          <a:p>
            <a:pPr algn="ctr"/>
            <a:endParaRPr lang="es-ES" sz="2400" b="1" dirty="0"/>
          </a:p>
          <a:p>
            <a:pPr algn="ctr"/>
            <a:endParaRPr lang="es-ES" sz="2000" b="1" dirty="0"/>
          </a:p>
          <a:p>
            <a:pPr algn="just"/>
            <a:endParaRPr lang="es-EC" dirty="0"/>
          </a:p>
        </p:txBody>
      </p:sp>
      <p:sp>
        <p:nvSpPr>
          <p:cNvPr id="2" name="Rectangle 2">
            <a:extLst>
              <a:ext uri="{FF2B5EF4-FFF2-40B4-BE49-F238E27FC236}">
                <a16:creationId xmlns:a16="http://schemas.microsoft.com/office/drawing/2014/main" id="{BCCCB208-C53E-432D-892A-AEA3628BB665}"/>
              </a:ext>
            </a:extLst>
          </p:cNvPr>
          <p:cNvSpPr>
            <a:spLocks noChangeArrowheads="1"/>
          </p:cNvSpPr>
          <p:nvPr/>
        </p:nvSpPr>
        <p:spPr bwMode="auto">
          <a:xfrm>
            <a:off x="4376616" y="4461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a:extLst>
              <a:ext uri="{FF2B5EF4-FFF2-40B4-BE49-F238E27FC236}">
                <a16:creationId xmlns:a16="http://schemas.microsoft.com/office/drawing/2014/main" id="{31FC096D-F8A4-4E73-A32C-B1F7F285DBA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ACF9E82E-7F17-4371-892F-1C94D77473E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4" name="Picture 13">
            <a:extLst>
              <a:ext uri="{FF2B5EF4-FFF2-40B4-BE49-F238E27FC236}">
                <a16:creationId xmlns:a16="http://schemas.microsoft.com/office/drawing/2014/main" id="{CBECFF86-6C92-49D9-89FF-9B2DFF3CC45B}"/>
              </a:ext>
            </a:extLst>
          </p:cNvPr>
          <p:cNvPicPr>
            <a:picLocks noChangeAspect="1"/>
          </p:cNvPicPr>
          <p:nvPr/>
        </p:nvPicPr>
        <p:blipFill>
          <a:blip r:embed="rId5"/>
          <a:stretch>
            <a:fillRect/>
          </a:stretch>
        </p:blipFill>
        <p:spPr>
          <a:xfrm>
            <a:off x="3188708" y="2432328"/>
            <a:ext cx="6808142" cy="3888341"/>
          </a:xfrm>
          <a:prstGeom prst="rect">
            <a:avLst/>
          </a:prstGeom>
        </p:spPr>
      </p:pic>
    </p:spTree>
    <p:extLst>
      <p:ext uri="{BB962C8B-B14F-4D97-AF65-F5344CB8AC3E}">
        <p14:creationId xmlns:p14="http://schemas.microsoft.com/office/powerpoint/2010/main" val="2922942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825116" y="1752822"/>
            <a:ext cx="8906072" cy="4062651"/>
          </a:xfrm>
          <a:prstGeom prst="rect">
            <a:avLst/>
          </a:prstGeom>
          <a:noFill/>
        </p:spPr>
        <p:txBody>
          <a:bodyPr wrap="square" rtlCol="0">
            <a:spAutoFit/>
          </a:bodyPr>
          <a:lstStyle/>
          <a:p>
            <a:pPr algn="ctr"/>
            <a:r>
              <a:rPr lang="es-ES" sz="2400" b="1" dirty="0"/>
              <a:t>FLUJO NO PERMANENTE</a:t>
            </a:r>
          </a:p>
          <a:p>
            <a:pPr algn="ctr"/>
            <a:endParaRPr lang="es-ES" sz="2000" b="1" dirty="0"/>
          </a:p>
          <a:p>
            <a:pPr algn="just"/>
            <a:endParaRPr lang="es-ES" dirty="0"/>
          </a:p>
          <a:p>
            <a:pPr algn="ctr"/>
            <a:r>
              <a:rPr lang="es-EC" sz="2000" dirty="0"/>
              <a:t>ESCENARIOS:</a:t>
            </a:r>
          </a:p>
          <a:p>
            <a:pPr algn="just"/>
            <a:endParaRPr lang="es-EC" sz="2000" dirty="0"/>
          </a:p>
          <a:p>
            <a:pPr marL="285750" indent="-285750" algn="just">
              <a:buFontTx/>
              <a:buChar char="-"/>
            </a:pPr>
            <a:r>
              <a:rPr lang="es-EC" sz="2000" dirty="0"/>
              <a:t>Rotura de Tubería</a:t>
            </a:r>
          </a:p>
          <a:p>
            <a:pPr algn="just"/>
            <a:endParaRPr lang="es-EC" sz="2000" dirty="0"/>
          </a:p>
          <a:p>
            <a:pPr marL="285750" indent="-285750" algn="just">
              <a:buFontTx/>
              <a:buChar char="-"/>
            </a:pPr>
            <a:r>
              <a:rPr lang="es-EC" sz="2000" dirty="0"/>
              <a:t>Cierre de válvulas</a:t>
            </a:r>
          </a:p>
          <a:p>
            <a:pPr algn="just"/>
            <a:endParaRPr lang="es-EC" sz="2000" dirty="0"/>
          </a:p>
          <a:p>
            <a:pPr marL="285750" indent="-285750" algn="just">
              <a:buFontTx/>
              <a:buChar char="-"/>
            </a:pPr>
            <a:r>
              <a:rPr lang="es-EC" sz="2000" dirty="0"/>
              <a:t>Inicio de Operación</a:t>
            </a:r>
          </a:p>
          <a:p>
            <a:pPr algn="just"/>
            <a:endParaRPr lang="es-EC" sz="2000" dirty="0"/>
          </a:p>
          <a:p>
            <a:pPr marL="285750" indent="-285750" algn="just">
              <a:buFontTx/>
              <a:buChar char="-"/>
            </a:pPr>
            <a:r>
              <a:rPr lang="es-EC" sz="2000" dirty="0"/>
              <a:t>Desagüe controlado</a:t>
            </a:r>
          </a:p>
          <a:p>
            <a:pPr algn="just"/>
            <a:endParaRPr lang="es-EC" dirty="0"/>
          </a:p>
        </p:txBody>
      </p:sp>
      <p:pic>
        <p:nvPicPr>
          <p:cNvPr id="8" name="Picture 7">
            <a:extLst>
              <a:ext uri="{FF2B5EF4-FFF2-40B4-BE49-F238E27FC236}">
                <a16:creationId xmlns:a16="http://schemas.microsoft.com/office/drawing/2014/main" id="{E77D497C-7505-4592-A95E-457341164FE1}"/>
              </a:ext>
            </a:extLst>
          </p:cNvPr>
          <p:cNvPicPr>
            <a:picLocks noChangeAspect="1"/>
          </p:cNvPicPr>
          <p:nvPr/>
        </p:nvPicPr>
        <p:blipFill>
          <a:blip r:embed="rId3"/>
          <a:stretch>
            <a:fillRect/>
          </a:stretch>
        </p:blipFill>
        <p:spPr>
          <a:xfrm>
            <a:off x="708583" y="3230518"/>
            <a:ext cx="384554" cy="413635"/>
          </a:xfrm>
          <a:prstGeom prst="rect">
            <a:avLst/>
          </a:prstGeom>
        </p:spPr>
      </p:pic>
      <p:pic>
        <p:nvPicPr>
          <p:cNvPr id="9" name="Picture 8">
            <a:extLst>
              <a:ext uri="{FF2B5EF4-FFF2-40B4-BE49-F238E27FC236}">
                <a16:creationId xmlns:a16="http://schemas.microsoft.com/office/drawing/2014/main" id="{4150D510-FD6C-42F1-B6D8-DA5E7151CD32}"/>
              </a:ext>
            </a:extLst>
          </p:cNvPr>
          <p:cNvPicPr>
            <a:picLocks noChangeAspect="1"/>
          </p:cNvPicPr>
          <p:nvPr/>
        </p:nvPicPr>
        <p:blipFill>
          <a:blip r:embed="rId3"/>
          <a:stretch>
            <a:fillRect/>
          </a:stretch>
        </p:blipFill>
        <p:spPr>
          <a:xfrm>
            <a:off x="708583" y="3897517"/>
            <a:ext cx="384554" cy="413635"/>
          </a:xfrm>
          <a:prstGeom prst="rect">
            <a:avLst/>
          </a:prstGeom>
        </p:spPr>
      </p:pic>
      <p:pic>
        <p:nvPicPr>
          <p:cNvPr id="10" name="Picture 9">
            <a:extLst>
              <a:ext uri="{FF2B5EF4-FFF2-40B4-BE49-F238E27FC236}">
                <a16:creationId xmlns:a16="http://schemas.microsoft.com/office/drawing/2014/main" id="{98FA32E7-A958-46DA-978B-342E6C47E723}"/>
              </a:ext>
            </a:extLst>
          </p:cNvPr>
          <p:cNvPicPr>
            <a:picLocks noChangeAspect="1"/>
          </p:cNvPicPr>
          <p:nvPr/>
        </p:nvPicPr>
        <p:blipFill>
          <a:blip r:embed="rId3"/>
          <a:stretch>
            <a:fillRect/>
          </a:stretch>
        </p:blipFill>
        <p:spPr>
          <a:xfrm>
            <a:off x="708583" y="4513709"/>
            <a:ext cx="384554" cy="413635"/>
          </a:xfrm>
          <a:prstGeom prst="rect">
            <a:avLst/>
          </a:prstGeom>
        </p:spPr>
      </p:pic>
      <p:pic>
        <p:nvPicPr>
          <p:cNvPr id="12" name="Picture 11">
            <a:extLst>
              <a:ext uri="{FF2B5EF4-FFF2-40B4-BE49-F238E27FC236}">
                <a16:creationId xmlns:a16="http://schemas.microsoft.com/office/drawing/2014/main" id="{274B2FB6-6418-4A71-90DF-B86A8DD411B1}"/>
              </a:ext>
            </a:extLst>
          </p:cNvPr>
          <p:cNvPicPr>
            <a:picLocks noChangeAspect="1"/>
          </p:cNvPicPr>
          <p:nvPr/>
        </p:nvPicPr>
        <p:blipFill>
          <a:blip r:embed="rId3"/>
          <a:stretch>
            <a:fillRect/>
          </a:stretch>
        </p:blipFill>
        <p:spPr>
          <a:xfrm>
            <a:off x="708583" y="5117975"/>
            <a:ext cx="384554" cy="413635"/>
          </a:xfrm>
          <a:prstGeom prst="rect">
            <a:avLst/>
          </a:prstGeom>
        </p:spPr>
      </p:pic>
    </p:spTree>
    <p:extLst>
      <p:ext uri="{BB962C8B-B14F-4D97-AF65-F5344CB8AC3E}">
        <p14:creationId xmlns:p14="http://schemas.microsoft.com/office/powerpoint/2010/main" val="3169743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96199" y="1636281"/>
            <a:ext cx="4392342" cy="4370427"/>
          </a:xfrm>
          <a:prstGeom prst="rect">
            <a:avLst/>
          </a:prstGeom>
          <a:noFill/>
        </p:spPr>
        <p:txBody>
          <a:bodyPr wrap="square" rtlCol="0">
            <a:spAutoFit/>
          </a:bodyPr>
          <a:lstStyle/>
          <a:p>
            <a:r>
              <a:rPr lang="es-ES" sz="2400" b="1" dirty="0"/>
              <a:t>ROTURA DE TUBERÍA</a:t>
            </a:r>
          </a:p>
          <a:p>
            <a:pPr algn="ctr"/>
            <a:endParaRPr lang="es-ES" sz="2000" b="1" dirty="0"/>
          </a:p>
          <a:p>
            <a:pPr algn="just"/>
            <a:r>
              <a:rPr lang="es-EC" dirty="0"/>
              <a:t>Este escenario es catalogado como el más crítico de todos debido a que puede generar resultados catastróficos por el manejo inadecuado del sistema, o por causa de un fenómeno natural (flujo de lodos, asentamientos por malos rellenos) </a:t>
            </a:r>
          </a:p>
          <a:p>
            <a:pPr algn="just"/>
            <a:endParaRPr lang="es-EC" dirty="0"/>
          </a:p>
          <a:p>
            <a:pPr algn="just"/>
            <a:r>
              <a:rPr lang="es-EC" dirty="0"/>
              <a:t>También puede originarse por falla estructural y mecánica del material de la tubería, razón por la cual, es muy importante la verificación de las propiedades mecánicas y presiones  a la que van a estar sometidas</a:t>
            </a:r>
          </a:p>
        </p:txBody>
      </p:sp>
      <p:pic>
        <p:nvPicPr>
          <p:cNvPr id="2" name="Picture 1">
            <a:extLst>
              <a:ext uri="{FF2B5EF4-FFF2-40B4-BE49-F238E27FC236}">
                <a16:creationId xmlns:a16="http://schemas.microsoft.com/office/drawing/2014/main" id="{FCC564D6-BCC5-4704-BF70-9A62EC66C14E}"/>
              </a:ext>
            </a:extLst>
          </p:cNvPr>
          <p:cNvPicPr>
            <a:picLocks noChangeAspect="1"/>
          </p:cNvPicPr>
          <p:nvPr/>
        </p:nvPicPr>
        <p:blipFill>
          <a:blip r:embed="rId4"/>
          <a:stretch>
            <a:fillRect/>
          </a:stretch>
        </p:blipFill>
        <p:spPr>
          <a:xfrm>
            <a:off x="4921623" y="1380564"/>
            <a:ext cx="4531659" cy="4432161"/>
          </a:xfrm>
          <a:prstGeom prst="rect">
            <a:avLst/>
          </a:prstGeom>
        </p:spPr>
      </p:pic>
    </p:spTree>
    <p:extLst>
      <p:ext uri="{BB962C8B-B14F-4D97-AF65-F5344CB8AC3E}">
        <p14:creationId xmlns:p14="http://schemas.microsoft.com/office/powerpoint/2010/main" val="3153074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96199" y="1636281"/>
            <a:ext cx="4392342" cy="2708434"/>
          </a:xfrm>
          <a:prstGeom prst="rect">
            <a:avLst/>
          </a:prstGeom>
          <a:noFill/>
        </p:spPr>
        <p:txBody>
          <a:bodyPr wrap="square" rtlCol="0">
            <a:spAutoFit/>
          </a:bodyPr>
          <a:lstStyle/>
          <a:p>
            <a:r>
              <a:rPr lang="es-ES" sz="2400" b="1" dirty="0"/>
              <a:t>CIERRE DE VÁLVULAS</a:t>
            </a:r>
          </a:p>
          <a:p>
            <a:pPr algn="ctr"/>
            <a:endParaRPr lang="es-ES" sz="2000" b="1" dirty="0"/>
          </a:p>
          <a:p>
            <a:pPr algn="just"/>
            <a:r>
              <a:rPr lang="es-EC" dirty="0"/>
              <a:t>El cierre de válvulas tiene cabida cuando se planifica que el sistema salga de operación, para lo cual se requiere interrumpir el flujo por la línea principal, lo que da origen a un flujo transitorio entre el flujo permanente inicial y la estanqueidad del agua .</a:t>
            </a:r>
          </a:p>
        </p:txBody>
      </p:sp>
      <p:pic>
        <p:nvPicPr>
          <p:cNvPr id="4" name="Picture 3">
            <a:extLst>
              <a:ext uri="{FF2B5EF4-FFF2-40B4-BE49-F238E27FC236}">
                <a16:creationId xmlns:a16="http://schemas.microsoft.com/office/drawing/2014/main" id="{0EC4E194-02C8-40C3-B249-0AD3639B1C7A}"/>
              </a:ext>
            </a:extLst>
          </p:cNvPr>
          <p:cNvPicPr>
            <a:picLocks noChangeAspect="1"/>
          </p:cNvPicPr>
          <p:nvPr/>
        </p:nvPicPr>
        <p:blipFill>
          <a:blip r:embed="rId4"/>
          <a:stretch>
            <a:fillRect/>
          </a:stretch>
        </p:blipFill>
        <p:spPr>
          <a:xfrm>
            <a:off x="5024398" y="1026458"/>
            <a:ext cx="4200286" cy="4261159"/>
          </a:xfrm>
          <a:prstGeom prst="rect">
            <a:avLst/>
          </a:prstGeom>
        </p:spPr>
      </p:pic>
    </p:spTree>
    <p:extLst>
      <p:ext uri="{BB962C8B-B14F-4D97-AF65-F5344CB8AC3E}">
        <p14:creationId xmlns:p14="http://schemas.microsoft.com/office/powerpoint/2010/main" val="2548411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96198" y="1636281"/>
            <a:ext cx="9869777" cy="2708434"/>
          </a:xfrm>
          <a:prstGeom prst="rect">
            <a:avLst/>
          </a:prstGeom>
          <a:noFill/>
        </p:spPr>
        <p:txBody>
          <a:bodyPr wrap="square" rtlCol="0">
            <a:spAutoFit/>
          </a:bodyPr>
          <a:lstStyle/>
          <a:p>
            <a:r>
              <a:rPr lang="es-ES" sz="2400" b="1" dirty="0"/>
              <a:t>INICIO DE OPERACI</a:t>
            </a:r>
            <a:r>
              <a:rPr lang="es-EC" sz="2400" b="1" dirty="0"/>
              <a:t>ÓN</a:t>
            </a:r>
            <a:endParaRPr lang="es-ES" sz="2400" b="1" dirty="0"/>
          </a:p>
          <a:p>
            <a:pPr algn="ctr"/>
            <a:endParaRPr lang="es-ES" sz="2000" b="1" dirty="0"/>
          </a:p>
          <a:p>
            <a:pPr algn="just"/>
            <a:r>
              <a:rPr lang="es-EC" dirty="0"/>
              <a:t>Este escenario es importante de analizar, ya que, al inicio de operación del sistema, el fluido que se encuentra en reposo y con flujo permanente; en conductos cerrados, la velocidad igual a cero a una velocidad media constante correspondiente al caudal de diseño.</a:t>
            </a:r>
          </a:p>
          <a:p>
            <a:pPr algn="just"/>
            <a:endParaRPr lang="es-EC" dirty="0"/>
          </a:p>
          <a:p>
            <a:pPr algn="just"/>
            <a:r>
              <a:rPr lang="es-EC" dirty="0"/>
              <a:t>Cuando se tiene cambios bruscos en las velocidades, este se asocia directamente con un transitorio que incide en las presiones y caudales ya que se producen sobrepresiones y sub presiones</a:t>
            </a:r>
          </a:p>
        </p:txBody>
      </p:sp>
      <p:pic>
        <p:nvPicPr>
          <p:cNvPr id="2" name="Picture 1">
            <a:extLst>
              <a:ext uri="{FF2B5EF4-FFF2-40B4-BE49-F238E27FC236}">
                <a16:creationId xmlns:a16="http://schemas.microsoft.com/office/drawing/2014/main" id="{8903809F-E17A-49F8-BB50-DBCC09CB2A6F}"/>
              </a:ext>
            </a:extLst>
          </p:cNvPr>
          <p:cNvPicPr>
            <a:picLocks noChangeAspect="1"/>
          </p:cNvPicPr>
          <p:nvPr/>
        </p:nvPicPr>
        <p:blipFill>
          <a:blip r:embed="rId4"/>
          <a:stretch>
            <a:fillRect/>
          </a:stretch>
        </p:blipFill>
        <p:spPr>
          <a:xfrm>
            <a:off x="1053985" y="4343873"/>
            <a:ext cx="7336979" cy="2512442"/>
          </a:xfrm>
          <a:prstGeom prst="rect">
            <a:avLst/>
          </a:prstGeom>
        </p:spPr>
      </p:pic>
    </p:spTree>
    <p:extLst>
      <p:ext uri="{BB962C8B-B14F-4D97-AF65-F5344CB8AC3E}">
        <p14:creationId xmlns:p14="http://schemas.microsoft.com/office/powerpoint/2010/main" val="3614873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96198" y="1636281"/>
            <a:ext cx="9869777" cy="1877437"/>
          </a:xfrm>
          <a:prstGeom prst="rect">
            <a:avLst/>
          </a:prstGeom>
          <a:noFill/>
        </p:spPr>
        <p:txBody>
          <a:bodyPr wrap="square" rtlCol="0">
            <a:spAutoFit/>
          </a:bodyPr>
          <a:lstStyle/>
          <a:p>
            <a:r>
              <a:rPr lang="es-EC" sz="2400" b="1" dirty="0"/>
              <a:t>DESAGÜE CONTROLADO</a:t>
            </a:r>
            <a:endParaRPr lang="es-ES" sz="2400" b="1" dirty="0"/>
          </a:p>
          <a:p>
            <a:pPr algn="ctr"/>
            <a:endParaRPr lang="es-ES" sz="2000" b="1" dirty="0"/>
          </a:p>
          <a:p>
            <a:pPr algn="just"/>
            <a:r>
              <a:rPr lang="es-EC" dirty="0"/>
              <a:t>Las válvulas de desagüe constituyen un elemento importante en una línea de conducción ya que a través de estas se elimina el agua que se ha quedado en la tubería después de detener el funcionamiento del sistema, por lo general estas válvulas se colocan en los puntos más bajos de la conducción.</a:t>
            </a:r>
          </a:p>
        </p:txBody>
      </p:sp>
      <p:pic>
        <p:nvPicPr>
          <p:cNvPr id="4" name="Picture 3" descr="A blue train on a steel track&#10;&#10;Description generated with high confidence">
            <a:extLst>
              <a:ext uri="{FF2B5EF4-FFF2-40B4-BE49-F238E27FC236}">
                <a16:creationId xmlns:a16="http://schemas.microsoft.com/office/drawing/2014/main" id="{2DEBCCA8-F4AF-4085-B96E-3463143E1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840" y="3712484"/>
            <a:ext cx="3331889" cy="2495701"/>
          </a:xfrm>
          <a:prstGeom prst="rect">
            <a:avLst/>
          </a:prstGeom>
        </p:spPr>
      </p:pic>
    </p:spTree>
    <p:extLst>
      <p:ext uri="{BB962C8B-B14F-4D97-AF65-F5344CB8AC3E}">
        <p14:creationId xmlns:p14="http://schemas.microsoft.com/office/powerpoint/2010/main" val="281157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96199" y="1636281"/>
            <a:ext cx="4392342" cy="1046440"/>
          </a:xfrm>
          <a:prstGeom prst="rect">
            <a:avLst/>
          </a:prstGeom>
          <a:noFill/>
        </p:spPr>
        <p:txBody>
          <a:bodyPr wrap="square" rtlCol="0">
            <a:spAutoFit/>
          </a:bodyPr>
          <a:lstStyle/>
          <a:p>
            <a:r>
              <a:rPr lang="es-ES" sz="2400" b="1" dirty="0"/>
              <a:t>ROTURA DE TUBERÍA</a:t>
            </a:r>
          </a:p>
          <a:p>
            <a:pPr algn="ctr"/>
            <a:endParaRPr lang="es-ES" sz="2000" b="1" dirty="0"/>
          </a:p>
          <a:p>
            <a:pPr algn="just"/>
            <a:r>
              <a:rPr lang="es-EC" dirty="0"/>
              <a:t>Línea Paluguillo – El Quinche</a:t>
            </a:r>
          </a:p>
        </p:txBody>
      </p:sp>
      <p:pic>
        <p:nvPicPr>
          <p:cNvPr id="8" name="Picture 7">
            <a:extLst>
              <a:ext uri="{FF2B5EF4-FFF2-40B4-BE49-F238E27FC236}">
                <a16:creationId xmlns:a16="http://schemas.microsoft.com/office/drawing/2014/main" id="{E9D8C4F3-5D76-49F7-AFDC-6C3E7EE1C39A}"/>
              </a:ext>
            </a:extLst>
          </p:cNvPr>
          <p:cNvPicPr/>
          <p:nvPr/>
        </p:nvPicPr>
        <p:blipFill>
          <a:blip r:embed="rId4" cstate="print"/>
          <a:srcRect/>
          <a:stretch>
            <a:fillRect/>
          </a:stretch>
        </p:blipFill>
        <p:spPr bwMode="auto">
          <a:xfrm>
            <a:off x="4100803" y="673484"/>
            <a:ext cx="5256077" cy="3501796"/>
          </a:xfrm>
          <a:prstGeom prst="rect">
            <a:avLst/>
          </a:prstGeom>
          <a:noFill/>
          <a:ln w="15875">
            <a:solidFill>
              <a:schemeClr val="tx1"/>
            </a:solidFill>
            <a:miter lim="800000"/>
            <a:headEnd/>
            <a:tailEnd/>
          </a:ln>
        </p:spPr>
      </p:pic>
      <p:sp>
        <p:nvSpPr>
          <p:cNvPr id="9" name="TextBox 8">
            <a:extLst>
              <a:ext uri="{FF2B5EF4-FFF2-40B4-BE49-F238E27FC236}">
                <a16:creationId xmlns:a16="http://schemas.microsoft.com/office/drawing/2014/main" id="{E550F746-B430-4A0A-A298-CD9955C645EB}"/>
              </a:ext>
            </a:extLst>
          </p:cNvPr>
          <p:cNvSpPr txBox="1"/>
          <p:nvPr/>
        </p:nvSpPr>
        <p:spPr>
          <a:xfrm>
            <a:off x="448599" y="4577601"/>
            <a:ext cx="8837642" cy="2031325"/>
          </a:xfrm>
          <a:prstGeom prst="rect">
            <a:avLst/>
          </a:prstGeom>
          <a:noFill/>
        </p:spPr>
        <p:txBody>
          <a:bodyPr wrap="square" rtlCol="0">
            <a:spAutoFit/>
          </a:bodyPr>
          <a:lstStyle/>
          <a:p>
            <a:pPr algn="just"/>
            <a:r>
              <a:rPr lang="es-EC" dirty="0"/>
              <a:t>El programa discretiza el caso de rotura de tubería dividiendo al modelo en 2 tramos, uno aguas abajo y otro aguas arriba, cada tramo dividido es analizado.</a:t>
            </a:r>
          </a:p>
          <a:p>
            <a:pPr algn="just"/>
            <a:endParaRPr lang="es-EC" dirty="0"/>
          </a:p>
          <a:p>
            <a:pPr algn="just"/>
            <a:r>
              <a:rPr lang="es-EC" dirty="0"/>
              <a:t>La condición inicial para este escenario es el funcionamiento normal del sistema, es decir su funcionamiento con flujo permanente y uniforme; debido a que es necesario dividir el sistema en dos tramos, los resultados del sistema completo deben ser idénticos a los resultados de los submodelos antes y después de la rotura.</a:t>
            </a:r>
          </a:p>
        </p:txBody>
      </p:sp>
    </p:spTree>
    <p:extLst>
      <p:ext uri="{BB962C8B-B14F-4D97-AF65-F5344CB8AC3E}">
        <p14:creationId xmlns:p14="http://schemas.microsoft.com/office/powerpoint/2010/main" val="1010618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5492484" y="904421"/>
            <a:ext cx="5916246" cy="830997"/>
          </a:xfrm>
          <a:prstGeom prst="rect">
            <a:avLst/>
          </a:prstGeom>
          <a:noFill/>
        </p:spPr>
        <p:txBody>
          <a:bodyPr wrap="square" rtlCol="0">
            <a:spAutoFit/>
          </a:bodyPr>
          <a:lstStyle/>
          <a:p>
            <a:r>
              <a:rPr lang="es-ES" sz="2400" b="1" dirty="0"/>
              <a:t>ROTURA DE TUBERÍA 			</a:t>
            </a:r>
            <a:r>
              <a:rPr lang="es-EC" dirty="0"/>
              <a:t>Línea Paluguillo – El Quinche</a:t>
            </a:r>
          </a:p>
        </p:txBody>
      </p:sp>
      <p:grpSp>
        <p:nvGrpSpPr>
          <p:cNvPr id="13" name="Group 12">
            <a:extLst>
              <a:ext uri="{FF2B5EF4-FFF2-40B4-BE49-F238E27FC236}">
                <a16:creationId xmlns:a16="http://schemas.microsoft.com/office/drawing/2014/main" id="{B5C76020-60E6-455A-B4D2-C63BF2AF84B2}"/>
              </a:ext>
            </a:extLst>
          </p:cNvPr>
          <p:cNvGrpSpPr/>
          <p:nvPr/>
        </p:nvGrpSpPr>
        <p:grpSpPr>
          <a:xfrm>
            <a:off x="318869" y="1781459"/>
            <a:ext cx="10161562" cy="5076541"/>
            <a:chOff x="858130" y="2175822"/>
            <a:chExt cx="9152520" cy="4604025"/>
          </a:xfrm>
        </p:grpSpPr>
        <p:pic>
          <p:nvPicPr>
            <p:cNvPr id="2" name="Picture 1">
              <a:extLst>
                <a:ext uri="{FF2B5EF4-FFF2-40B4-BE49-F238E27FC236}">
                  <a16:creationId xmlns:a16="http://schemas.microsoft.com/office/drawing/2014/main" id="{0374B08C-99B6-438C-BA6C-FD03D4615082}"/>
                </a:ext>
              </a:extLst>
            </p:cNvPr>
            <p:cNvPicPr>
              <a:picLocks noChangeAspect="1"/>
            </p:cNvPicPr>
            <p:nvPr/>
          </p:nvPicPr>
          <p:blipFill>
            <a:blip r:embed="rId4"/>
            <a:stretch>
              <a:fillRect/>
            </a:stretch>
          </p:blipFill>
          <p:spPr>
            <a:xfrm>
              <a:off x="858130" y="2175822"/>
              <a:ext cx="9152520" cy="4604025"/>
            </a:xfrm>
            <a:prstGeom prst="rect">
              <a:avLst/>
            </a:prstGeom>
          </p:spPr>
        </p:pic>
        <p:cxnSp>
          <p:nvCxnSpPr>
            <p:cNvPr id="4" name="Straight Connector 3">
              <a:extLst>
                <a:ext uri="{FF2B5EF4-FFF2-40B4-BE49-F238E27FC236}">
                  <a16:creationId xmlns:a16="http://schemas.microsoft.com/office/drawing/2014/main" id="{5D2F4E3B-7E41-4E35-AD51-4CDE46CB4274}"/>
                </a:ext>
              </a:extLst>
            </p:cNvPr>
            <p:cNvCxnSpPr/>
            <p:nvPr/>
          </p:nvCxnSpPr>
          <p:spPr>
            <a:xfrm flipV="1">
              <a:off x="4321904" y="2175822"/>
              <a:ext cx="0" cy="46040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87A8EC17-43A2-4B2E-A53D-3896FDBEDAA8}"/>
                </a:ext>
              </a:extLst>
            </p:cNvPr>
            <p:cNvSpPr/>
            <p:nvPr/>
          </p:nvSpPr>
          <p:spPr>
            <a:xfrm>
              <a:off x="4642338" y="2954216"/>
              <a:ext cx="726823" cy="328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Arrow: Right 11">
              <a:extLst>
                <a:ext uri="{FF2B5EF4-FFF2-40B4-BE49-F238E27FC236}">
                  <a16:creationId xmlns:a16="http://schemas.microsoft.com/office/drawing/2014/main" id="{CA63D1C0-A03C-4AE5-B953-BD3AFB6D574E}"/>
                </a:ext>
              </a:extLst>
            </p:cNvPr>
            <p:cNvSpPr/>
            <p:nvPr/>
          </p:nvSpPr>
          <p:spPr>
            <a:xfrm rot="10800000">
              <a:off x="3524738" y="2954216"/>
              <a:ext cx="726823" cy="328246"/>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2469400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pic>
        <p:nvPicPr>
          <p:cNvPr id="13" name="Imagen 7">
            <a:extLst>
              <a:ext uri="{FF2B5EF4-FFF2-40B4-BE49-F238E27FC236}">
                <a16:creationId xmlns:a16="http://schemas.microsoft.com/office/drawing/2014/main" id="{5EB93D48-AD2E-4795-9BBF-4C0AF245E843}"/>
              </a:ext>
            </a:extLst>
          </p:cNvPr>
          <p:cNvPicPr/>
          <p:nvPr/>
        </p:nvPicPr>
        <p:blipFill rotWithShape="1">
          <a:blip r:embed="rId5">
            <a:extLst>
              <a:ext uri="{28A0092B-C50C-407E-A947-70E740481C1C}">
                <a14:useLocalDpi xmlns:a14="http://schemas.microsoft.com/office/drawing/2010/main" val="0"/>
              </a:ext>
            </a:extLst>
          </a:blip>
          <a:srcRect l="23110" t="23867" r="34873" b="26835"/>
          <a:stretch/>
        </p:blipFill>
        <p:spPr bwMode="auto">
          <a:xfrm>
            <a:off x="420414" y="1735418"/>
            <a:ext cx="9716140" cy="5122582"/>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F7EB7037-7FA4-4CC2-91A0-3B5EE8A1A823}"/>
              </a:ext>
            </a:extLst>
          </p:cNvPr>
          <p:cNvSpPr txBox="1"/>
          <p:nvPr/>
        </p:nvSpPr>
        <p:spPr>
          <a:xfrm>
            <a:off x="5492484" y="904421"/>
            <a:ext cx="5916246" cy="830997"/>
          </a:xfrm>
          <a:prstGeom prst="rect">
            <a:avLst/>
          </a:prstGeom>
          <a:noFill/>
        </p:spPr>
        <p:txBody>
          <a:bodyPr wrap="square" rtlCol="0">
            <a:spAutoFit/>
          </a:bodyPr>
          <a:lstStyle/>
          <a:p>
            <a:r>
              <a:rPr lang="es-ES" sz="2400" b="1" dirty="0"/>
              <a:t>ROTURA DE TUBERÍA (IZQ)			</a:t>
            </a:r>
            <a:r>
              <a:rPr lang="es-EC" dirty="0"/>
              <a:t>Línea Paluguillo – El Quinche</a:t>
            </a:r>
          </a:p>
        </p:txBody>
      </p:sp>
    </p:spTree>
    <p:extLst>
      <p:ext uri="{BB962C8B-B14F-4D97-AF65-F5344CB8AC3E}">
        <p14:creationId xmlns:p14="http://schemas.microsoft.com/office/powerpoint/2010/main" val="1708157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601010" y="914295"/>
            <a:ext cx="4966412"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OBJETIVO GENERAL</a:t>
            </a:r>
          </a:p>
        </p:txBody>
      </p:sp>
      <p:sp>
        <p:nvSpPr>
          <p:cNvPr id="9" name="TextBox 8">
            <a:extLst>
              <a:ext uri="{FF2B5EF4-FFF2-40B4-BE49-F238E27FC236}">
                <a16:creationId xmlns:a16="http://schemas.microsoft.com/office/drawing/2014/main" id="{7DC26DB0-22BE-4455-B1F1-803ECB3C308D}"/>
              </a:ext>
            </a:extLst>
          </p:cNvPr>
          <p:cNvSpPr txBox="1"/>
          <p:nvPr/>
        </p:nvSpPr>
        <p:spPr>
          <a:xfrm>
            <a:off x="1341120" y="1672541"/>
            <a:ext cx="8057523" cy="923330"/>
          </a:xfrm>
          <a:prstGeom prst="rect">
            <a:avLst/>
          </a:prstGeom>
          <a:noFill/>
        </p:spPr>
        <p:txBody>
          <a:bodyPr wrap="square" rtlCol="0">
            <a:spAutoFit/>
          </a:bodyPr>
          <a:lstStyle/>
          <a:p>
            <a:pPr algn="just"/>
            <a:r>
              <a:rPr lang="es-EC" dirty="0"/>
              <a:t>Proyectar la vida útil y la capacidad de Operación de las líneas de transmisión de agua de las Parroquias Orientales, mediante la simulación en flujo no permanente con el software Bentley </a:t>
            </a:r>
            <a:r>
              <a:rPr lang="es-EC" dirty="0" err="1"/>
              <a:t>Hammer</a:t>
            </a:r>
            <a:r>
              <a:rPr lang="es-EC" dirty="0"/>
              <a:t>.</a:t>
            </a:r>
          </a:p>
        </p:txBody>
      </p:sp>
      <p:pic>
        <p:nvPicPr>
          <p:cNvPr id="11" name="Picture 10">
            <a:extLst>
              <a:ext uri="{FF2B5EF4-FFF2-40B4-BE49-F238E27FC236}">
                <a16:creationId xmlns:a16="http://schemas.microsoft.com/office/drawing/2014/main" id="{900028EF-FAFB-4761-93F5-138D8ABD7374}"/>
              </a:ext>
            </a:extLst>
          </p:cNvPr>
          <p:cNvPicPr>
            <a:picLocks noChangeAspect="1"/>
          </p:cNvPicPr>
          <p:nvPr/>
        </p:nvPicPr>
        <p:blipFill>
          <a:blip r:embed="rId3"/>
          <a:stretch>
            <a:fillRect/>
          </a:stretch>
        </p:blipFill>
        <p:spPr>
          <a:xfrm>
            <a:off x="766853" y="2850033"/>
            <a:ext cx="574267" cy="617694"/>
          </a:xfrm>
          <a:prstGeom prst="rect">
            <a:avLst/>
          </a:prstGeom>
        </p:spPr>
      </p:pic>
      <p:sp>
        <p:nvSpPr>
          <p:cNvPr id="12" name="Rectangle 11">
            <a:extLst>
              <a:ext uri="{FF2B5EF4-FFF2-40B4-BE49-F238E27FC236}">
                <a16:creationId xmlns:a16="http://schemas.microsoft.com/office/drawing/2014/main" id="{F963C1E6-FC1C-4976-8F41-B6481FDBBB2F}"/>
              </a:ext>
            </a:extLst>
          </p:cNvPr>
          <p:cNvSpPr/>
          <p:nvPr/>
        </p:nvSpPr>
        <p:spPr>
          <a:xfrm>
            <a:off x="948249" y="2873599"/>
            <a:ext cx="4966412"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OBJETIVOS ESPECÍFICOS</a:t>
            </a:r>
          </a:p>
        </p:txBody>
      </p:sp>
      <p:sp>
        <p:nvSpPr>
          <p:cNvPr id="13" name="TextBox 12">
            <a:extLst>
              <a:ext uri="{FF2B5EF4-FFF2-40B4-BE49-F238E27FC236}">
                <a16:creationId xmlns:a16="http://schemas.microsoft.com/office/drawing/2014/main" id="{F7973176-4823-4AC7-B705-1BB495FA075D}"/>
              </a:ext>
            </a:extLst>
          </p:cNvPr>
          <p:cNvSpPr txBox="1"/>
          <p:nvPr/>
        </p:nvSpPr>
        <p:spPr>
          <a:xfrm>
            <a:off x="1341120" y="3631845"/>
            <a:ext cx="8298180" cy="3139321"/>
          </a:xfrm>
          <a:prstGeom prst="rect">
            <a:avLst/>
          </a:prstGeom>
          <a:noFill/>
        </p:spPr>
        <p:txBody>
          <a:bodyPr wrap="square" rtlCol="0">
            <a:spAutoFit/>
          </a:bodyPr>
          <a:lstStyle/>
          <a:p>
            <a:pPr lvl="0" algn="just"/>
            <a:r>
              <a:rPr lang="es-EC" dirty="0"/>
              <a:t>En base a la información catastral y poblacional justificar la necesidad de una ampliación o mejoramiento de accesorios de la línea de transmisión existente.</a:t>
            </a:r>
          </a:p>
          <a:p>
            <a:pPr lvl="0" algn="just"/>
            <a:endParaRPr lang="es-EC" dirty="0"/>
          </a:p>
          <a:p>
            <a:pPr algn="just"/>
            <a:r>
              <a:rPr lang="es-EC" dirty="0"/>
              <a:t>Determinar por medio del análisis de flujo no permanente posibles variables al sistema actual, en variaciones de diámetro, tipo de tubería instalada, valvulería y pérdidas generadas en el sistema.</a:t>
            </a:r>
          </a:p>
          <a:p>
            <a:pPr algn="just"/>
            <a:endParaRPr lang="es-EC" dirty="0"/>
          </a:p>
          <a:p>
            <a:pPr algn="just"/>
            <a:r>
              <a:rPr lang="es-EC" dirty="0"/>
              <a:t>Evaluar escenarios de falla, como rotura en los puntos de mayor presión de la tubería o falla en las válvulas sostenedoras y variaciones en presiones por efectos de llenado brusco o cerrado apresurado de válvulas</a:t>
            </a:r>
          </a:p>
          <a:p>
            <a:pPr lvl="0" algn="just"/>
            <a:endParaRPr lang="es-EC" dirty="0"/>
          </a:p>
        </p:txBody>
      </p:sp>
    </p:spTree>
    <p:extLst>
      <p:ext uri="{BB962C8B-B14F-4D97-AF65-F5344CB8AC3E}">
        <p14:creationId xmlns:p14="http://schemas.microsoft.com/office/powerpoint/2010/main" val="1544760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4" name="TextBox 13">
            <a:extLst>
              <a:ext uri="{FF2B5EF4-FFF2-40B4-BE49-F238E27FC236}">
                <a16:creationId xmlns:a16="http://schemas.microsoft.com/office/drawing/2014/main" id="{F7EB7037-7FA4-4CC2-91A0-3B5EE8A1A823}"/>
              </a:ext>
            </a:extLst>
          </p:cNvPr>
          <p:cNvSpPr txBox="1"/>
          <p:nvPr/>
        </p:nvSpPr>
        <p:spPr>
          <a:xfrm>
            <a:off x="5492484" y="904421"/>
            <a:ext cx="5916246" cy="830997"/>
          </a:xfrm>
          <a:prstGeom prst="rect">
            <a:avLst/>
          </a:prstGeom>
          <a:noFill/>
        </p:spPr>
        <p:txBody>
          <a:bodyPr wrap="square" rtlCol="0">
            <a:spAutoFit/>
          </a:bodyPr>
          <a:lstStyle/>
          <a:p>
            <a:r>
              <a:rPr lang="es-ES" sz="2400" b="1" dirty="0"/>
              <a:t>ROTURA DE TUBERÍA (DER)			</a:t>
            </a:r>
            <a:r>
              <a:rPr lang="es-EC" dirty="0"/>
              <a:t>Línea Paluguillo – El Quinche</a:t>
            </a:r>
          </a:p>
        </p:txBody>
      </p:sp>
      <p:pic>
        <p:nvPicPr>
          <p:cNvPr id="8" name="Imagen 15">
            <a:extLst>
              <a:ext uri="{FF2B5EF4-FFF2-40B4-BE49-F238E27FC236}">
                <a16:creationId xmlns:a16="http://schemas.microsoft.com/office/drawing/2014/main" id="{FB0E53B9-E002-4AC5-A086-C3CAB4599657}"/>
              </a:ext>
            </a:extLst>
          </p:cNvPr>
          <p:cNvPicPr/>
          <p:nvPr/>
        </p:nvPicPr>
        <p:blipFill rotWithShape="1">
          <a:blip r:embed="rId5">
            <a:extLst>
              <a:ext uri="{28A0092B-C50C-407E-A947-70E740481C1C}">
                <a14:useLocalDpi xmlns:a14="http://schemas.microsoft.com/office/drawing/2010/main" val="0"/>
              </a:ext>
            </a:extLst>
          </a:blip>
          <a:srcRect l="26338" t="23263" r="31302" b="27739"/>
          <a:stretch/>
        </p:blipFill>
        <p:spPr bwMode="auto">
          <a:xfrm>
            <a:off x="513128" y="1735418"/>
            <a:ext cx="9592164" cy="51225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34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96199" y="1636281"/>
            <a:ext cx="4392342" cy="1046440"/>
          </a:xfrm>
          <a:prstGeom prst="rect">
            <a:avLst/>
          </a:prstGeom>
          <a:noFill/>
        </p:spPr>
        <p:txBody>
          <a:bodyPr wrap="square" rtlCol="0">
            <a:spAutoFit/>
          </a:bodyPr>
          <a:lstStyle/>
          <a:p>
            <a:r>
              <a:rPr lang="es-ES" sz="2400" b="1" dirty="0"/>
              <a:t>CIERRE DE VÁLVULAS</a:t>
            </a:r>
          </a:p>
          <a:p>
            <a:pPr algn="ctr"/>
            <a:endParaRPr lang="es-ES" sz="2000" b="1" dirty="0"/>
          </a:p>
          <a:p>
            <a:pPr algn="just"/>
            <a:r>
              <a:rPr lang="es-EC" dirty="0"/>
              <a:t>Línea Paluguillo – El Quinche</a:t>
            </a:r>
          </a:p>
        </p:txBody>
      </p:sp>
      <p:sp>
        <p:nvSpPr>
          <p:cNvPr id="9" name="TextBox 8">
            <a:extLst>
              <a:ext uri="{FF2B5EF4-FFF2-40B4-BE49-F238E27FC236}">
                <a16:creationId xmlns:a16="http://schemas.microsoft.com/office/drawing/2014/main" id="{E550F746-B430-4A0A-A298-CD9955C645EB}"/>
              </a:ext>
            </a:extLst>
          </p:cNvPr>
          <p:cNvSpPr txBox="1"/>
          <p:nvPr/>
        </p:nvSpPr>
        <p:spPr>
          <a:xfrm>
            <a:off x="7627816" y="2881486"/>
            <a:ext cx="2547816" cy="2862322"/>
          </a:xfrm>
          <a:prstGeom prst="rect">
            <a:avLst/>
          </a:prstGeom>
          <a:noFill/>
        </p:spPr>
        <p:txBody>
          <a:bodyPr wrap="square" rtlCol="0">
            <a:spAutoFit/>
          </a:bodyPr>
          <a:lstStyle/>
          <a:p>
            <a:pPr algn="just"/>
            <a:r>
              <a:rPr lang="es-EC" dirty="0"/>
              <a:t>Para el cierre de válvulas se consideró el tramo comprendido entre la T.P. Paluguillo y el TRP1 ya que es el tramo con mayor carga de presión (115.23 m H2O) y caudal transportado (323 l/s).</a:t>
            </a:r>
          </a:p>
        </p:txBody>
      </p:sp>
      <p:pic>
        <p:nvPicPr>
          <p:cNvPr id="10" name="Imagen 47">
            <a:extLst>
              <a:ext uri="{FF2B5EF4-FFF2-40B4-BE49-F238E27FC236}">
                <a16:creationId xmlns:a16="http://schemas.microsoft.com/office/drawing/2014/main" id="{D1CFBA04-2154-43F0-819F-F0DB884B9053}"/>
              </a:ext>
            </a:extLst>
          </p:cNvPr>
          <p:cNvPicPr/>
          <p:nvPr/>
        </p:nvPicPr>
        <p:blipFill rotWithShape="1">
          <a:blip r:embed="rId4"/>
          <a:srcRect l="20561" t="18731" r="15310" b="24714"/>
          <a:stretch/>
        </p:blipFill>
        <p:spPr bwMode="auto">
          <a:xfrm>
            <a:off x="296199" y="2881486"/>
            <a:ext cx="7037754" cy="38920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8792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4" name="TextBox 13">
            <a:extLst>
              <a:ext uri="{FF2B5EF4-FFF2-40B4-BE49-F238E27FC236}">
                <a16:creationId xmlns:a16="http://schemas.microsoft.com/office/drawing/2014/main" id="{F7EB7037-7FA4-4CC2-91A0-3B5EE8A1A823}"/>
              </a:ext>
            </a:extLst>
          </p:cNvPr>
          <p:cNvSpPr txBox="1"/>
          <p:nvPr/>
        </p:nvSpPr>
        <p:spPr>
          <a:xfrm>
            <a:off x="5492484" y="904421"/>
            <a:ext cx="5916246" cy="830997"/>
          </a:xfrm>
          <a:prstGeom prst="rect">
            <a:avLst/>
          </a:prstGeom>
          <a:noFill/>
        </p:spPr>
        <p:txBody>
          <a:bodyPr wrap="square" rtlCol="0">
            <a:spAutoFit/>
          </a:bodyPr>
          <a:lstStyle/>
          <a:p>
            <a:r>
              <a:rPr lang="es-ES" sz="2400" b="1" dirty="0"/>
              <a:t>CIERRE DE VÁLVULAS			</a:t>
            </a:r>
            <a:r>
              <a:rPr lang="es-EC" dirty="0"/>
              <a:t>Línea Paluguillo – El Quinche</a:t>
            </a:r>
          </a:p>
        </p:txBody>
      </p:sp>
      <p:pic>
        <p:nvPicPr>
          <p:cNvPr id="8" name="Imagen 11">
            <a:extLst>
              <a:ext uri="{FF2B5EF4-FFF2-40B4-BE49-F238E27FC236}">
                <a16:creationId xmlns:a16="http://schemas.microsoft.com/office/drawing/2014/main" id="{CCCF9A71-E2C9-4923-8F06-16987E02B195}"/>
              </a:ext>
            </a:extLst>
          </p:cNvPr>
          <p:cNvPicPr/>
          <p:nvPr/>
        </p:nvPicPr>
        <p:blipFill rotWithShape="1">
          <a:blip r:embed="rId5">
            <a:extLst>
              <a:ext uri="{28A0092B-C50C-407E-A947-70E740481C1C}">
                <a14:useLocalDpi xmlns:a14="http://schemas.microsoft.com/office/drawing/2010/main" val="0"/>
              </a:ext>
            </a:extLst>
          </a:blip>
          <a:srcRect l="30417" t="20241" r="28241" b="29850"/>
          <a:stretch/>
        </p:blipFill>
        <p:spPr bwMode="auto">
          <a:xfrm>
            <a:off x="766853" y="1678940"/>
            <a:ext cx="8585200" cy="51790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0406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4" name="TextBox 13">
            <a:extLst>
              <a:ext uri="{FF2B5EF4-FFF2-40B4-BE49-F238E27FC236}">
                <a16:creationId xmlns:a16="http://schemas.microsoft.com/office/drawing/2014/main" id="{F7EB7037-7FA4-4CC2-91A0-3B5EE8A1A823}"/>
              </a:ext>
            </a:extLst>
          </p:cNvPr>
          <p:cNvSpPr txBox="1"/>
          <p:nvPr/>
        </p:nvSpPr>
        <p:spPr>
          <a:xfrm>
            <a:off x="5492484" y="904421"/>
            <a:ext cx="5916246" cy="830997"/>
          </a:xfrm>
          <a:prstGeom prst="rect">
            <a:avLst/>
          </a:prstGeom>
          <a:noFill/>
        </p:spPr>
        <p:txBody>
          <a:bodyPr wrap="square" rtlCol="0">
            <a:spAutoFit/>
          </a:bodyPr>
          <a:lstStyle/>
          <a:p>
            <a:r>
              <a:rPr lang="es-ES" sz="2400" b="1" dirty="0"/>
              <a:t>CIERRE DE VÁLVULAS			</a:t>
            </a:r>
            <a:r>
              <a:rPr lang="es-EC" dirty="0"/>
              <a:t>Línea Paluguillo – El Quinche</a:t>
            </a:r>
          </a:p>
        </p:txBody>
      </p:sp>
      <p:pic>
        <p:nvPicPr>
          <p:cNvPr id="2" name="Picture 1">
            <a:extLst>
              <a:ext uri="{FF2B5EF4-FFF2-40B4-BE49-F238E27FC236}">
                <a16:creationId xmlns:a16="http://schemas.microsoft.com/office/drawing/2014/main" id="{B5F7CE96-DE2C-4432-B8B8-D599E6C4F6D1}"/>
              </a:ext>
            </a:extLst>
          </p:cNvPr>
          <p:cNvPicPr>
            <a:picLocks noChangeAspect="1"/>
          </p:cNvPicPr>
          <p:nvPr/>
        </p:nvPicPr>
        <p:blipFill>
          <a:blip r:embed="rId5"/>
          <a:stretch>
            <a:fillRect/>
          </a:stretch>
        </p:blipFill>
        <p:spPr>
          <a:xfrm>
            <a:off x="766853" y="1698836"/>
            <a:ext cx="9252470" cy="5159164"/>
          </a:xfrm>
          <a:prstGeom prst="rect">
            <a:avLst/>
          </a:prstGeom>
        </p:spPr>
      </p:pic>
    </p:spTree>
    <p:extLst>
      <p:ext uri="{BB962C8B-B14F-4D97-AF65-F5344CB8AC3E}">
        <p14:creationId xmlns:p14="http://schemas.microsoft.com/office/powerpoint/2010/main" val="1479486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96199" y="1636281"/>
            <a:ext cx="7769278" cy="1046440"/>
          </a:xfrm>
          <a:prstGeom prst="rect">
            <a:avLst/>
          </a:prstGeom>
          <a:noFill/>
        </p:spPr>
        <p:txBody>
          <a:bodyPr wrap="square" rtlCol="0">
            <a:spAutoFit/>
          </a:bodyPr>
          <a:lstStyle/>
          <a:p>
            <a:r>
              <a:rPr lang="es-ES" sz="2400" b="1" dirty="0"/>
              <a:t>APERTURA DE VÁLVULAS POR INICIO DE OPERACIÓN</a:t>
            </a:r>
          </a:p>
          <a:p>
            <a:pPr algn="ctr"/>
            <a:endParaRPr lang="es-ES" sz="2000" b="1" dirty="0"/>
          </a:p>
          <a:p>
            <a:pPr algn="just"/>
            <a:r>
              <a:rPr lang="es-EC" dirty="0"/>
              <a:t>Línea Paluguillo – El Quinche</a:t>
            </a:r>
          </a:p>
        </p:txBody>
      </p:sp>
      <p:sp>
        <p:nvSpPr>
          <p:cNvPr id="9" name="TextBox 8">
            <a:extLst>
              <a:ext uri="{FF2B5EF4-FFF2-40B4-BE49-F238E27FC236}">
                <a16:creationId xmlns:a16="http://schemas.microsoft.com/office/drawing/2014/main" id="{E550F746-B430-4A0A-A298-CD9955C645EB}"/>
              </a:ext>
            </a:extLst>
          </p:cNvPr>
          <p:cNvSpPr txBox="1"/>
          <p:nvPr/>
        </p:nvSpPr>
        <p:spPr>
          <a:xfrm>
            <a:off x="7627816" y="2881486"/>
            <a:ext cx="2547816" cy="2862322"/>
          </a:xfrm>
          <a:prstGeom prst="rect">
            <a:avLst/>
          </a:prstGeom>
          <a:noFill/>
        </p:spPr>
        <p:txBody>
          <a:bodyPr wrap="square" rtlCol="0">
            <a:spAutoFit/>
          </a:bodyPr>
          <a:lstStyle/>
          <a:p>
            <a:pPr algn="just"/>
            <a:r>
              <a:rPr lang="es-EC" dirty="0"/>
              <a:t>Para la apertura de válvulas se consideró el tramo comprendido entre la T.P. Paluguillo y el TRP1 ya que es el tramo con mayor carga de presión (115.23 m H2O) y caudal transportado (323 l/s).</a:t>
            </a:r>
          </a:p>
        </p:txBody>
      </p:sp>
      <p:pic>
        <p:nvPicPr>
          <p:cNvPr id="10" name="Imagen 47">
            <a:extLst>
              <a:ext uri="{FF2B5EF4-FFF2-40B4-BE49-F238E27FC236}">
                <a16:creationId xmlns:a16="http://schemas.microsoft.com/office/drawing/2014/main" id="{D1CFBA04-2154-43F0-819F-F0DB884B9053}"/>
              </a:ext>
            </a:extLst>
          </p:cNvPr>
          <p:cNvPicPr/>
          <p:nvPr/>
        </p:nvPicPr>
        <p:blipFill rotWithShape="1">
          <a:blip r:embed="rId4"/>
          <a:srcRect l="20561" t="18731" r="15310" b="24714"/>
          <a:stretch/>
        </p:blipFill>
        <p:spPr bwMode="auto">
          <a:xfrm>
            <a:off x="296199" y="2881486"/>
            <a:ext cx="7037754" cy="38920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7651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4" name="TextBox 13">
            <a:extLst>
              <a:ext uri="{FF2B5EF4-FFF2-40B4-BE49-F238E27FC236}">
                <a16:creationId xmlns:a16="http://schemas.microsoft.com/office/drawing/2014/main" id="{F7EB7037-7FA4-4CC2-91A0-3B5EE8A1A823}"/>
              </a:ext>
            </a:extLst>
          </p:cNvPr>
          <p:cNvSpPr txBox="1"/>
          <p:nvPr/>
        </p:nvSpPr>
        <p:spPr>
          <a:xfrm>
            <a:off x="5492484" y="904421"/>
            <a:ext cx="5916246" cy="830997"/>
          </a:xfrm>
          <a:prstGeom prst="rect">
            <a:avLst/>
          </a:prstGeom>
          <a:noFill/>
        </p:spPr>
        <p:txBody>
          <a:bodyPr wrap="square" rtlCol="0">
            <a:spAutoFit/>
          </a:bodyPr>
          <a:lstStyle/>
          <a:p>
            <a:r>
              <a:rPr lang="es-ES" sz="2400" b="1" dirty="0"/>
              <a:t>INICIO DE OPERACIÓN			</a:t>
            </a:r>
            <a:r>
              <a:rPr lang="es-EC" dirty="0"/>
              <a:t>Línea Paluguillo – El Quinche</a:t>
            </a:r>
          </a:p>
        </p:txBody>
      </p:sp>
      <p:pic>
        <p:nvPicPr>
          <p:cNvPr id="9" name="Imagen 62">
            <a:extLst>
              <a:ext uri="{FF2B5EF4-FFF2-40B4-BE49-F238E27FC236}">
                <a16:creationId xmlns:a16="http://schemas.microsoft.com/office/drawing/2014/main" id="{CF76FF4A-B080-44CB-8B77-067B92FB9AA3}"/>
              </a:ext>
            </a:extLst>
          </p:cNvPr>
          <p:cNvPicPr/>
          <p:nvPr/>
        </p:nvPicPr>
        <p:blipFill rotWithShape="1">
          <a:blip r:embed="rId5"/>
          <a:srcRect l="36025" t="24471" r="21948" b="25917"/>
          <a:stretch/>
        </p:blipFill>
        <p:spPr bwMode="auto">
          <a:xfrm>
            <a:off x="1009129" y="1835150"/>
            <a:ext cx="8627239" cy="5022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40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4" name="TextBox 13">
            <a:extLst>
              <a:ext uri="{FF2B5EF4-FFF2-40B4-BE49-F238E27FC236}">
                <a16:creationId xmlns:a16="http://schemas.microsoft.com/office/drawing/2014/main" id="{F7EB7037-7FA4-4CC2-91A0-3B5EE8A1A823}"/>
              </a:ext>
            </a:extLst>
          </p:cNvPr>
          <p:cNvSpPr txBox="1"/>
          <p:nvPr/>
        </p:nvSpPr>
        <p:spPr>
          <a:xfrm>
            <a:off x="5492484" y="904421"/>
            <a:ext cx="5916246" cy="830997"/>
          </a:xfrm>
          <a:prstGeom prst="rect">
            <a:avLst/>
          </a:prstGeom>
          <a:noFill/>
        </p:spPr>
        <p:txBody>
          <a:bodyPr wrap="square" rtlCol="0">
            <a:spAutoFit/>
          </a:bodyPr>
          <a:lstStyle/>
          <a:p>
            <a:r>
              <a:rPr lang="es-ES" sz="2400" b="1" dirty="0"/>
              <a:t>INICIO DE OPERACIÓN			</a:t>
            </a:r>
            <a:r>
              <a:rPr lang="es-EC" dirty="0"/>
              <a:t>Línea Paluguillo – El Quinche</a:t>
            </a:r>
          </a:p>
        </p:txBody>
      </p:sp>
      <p:pic>
        <p:nvPicPr>
          <p:cNvPr id="8" name="Imagen 63">
            <a:extLst>
              <a:ext uri="{FF2B5EF4-FFF2-40B4-BE49-F238E27FC236}">
                <a16:creationId xmlns:a16="http://schemas.microsoft.com/office/drawing/2014/main" id="{504F4490-C823-4EE3-9AEB-2F4694BAEAFA}"/>
              </a:ext>
            </a:extLst>
          </p:cNvPr>
          <p:cNvPicPr/>
          <p:nvPr/>
        </p:nvPicPr>
        <p:blipFill rotWithShape="1">
          <a:blip r:embed="rId5"/>
          <a:srcRect l="28207" t="20544" r="21095" b="19266"/>
          <a:stretch/>
        </p:blipFill>
        <p:spPr bwMode="auto">
          <a:xfrm>
            <a:off x="1243589" y="1870881"/>
            <a:ext cx="8439671" cy="49871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8339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296199" y="1636281"/>
            <a:ext cx="7769278" cy="1046440"/>
          </a:xfrm>
          <a:prstGeom prst="rect">
            <a:avLst/>
          </a:prstGeom>
          <a:noFill/>
        </p:spPr>
        <p:txBody>
          <a:bodyPr wrap="square" rtlCol="0">
            <a:spAutoFit/>
          </a:bodyPr>
          <a:lstStyle/>
          <a:p>
            <a:r>
              <a:rPr lang="es-ES" sz="2400" b="1" dirty="0"/>
              <a:t>DESAGÜE DE FONDO</a:t>
            </a:r>
          </a:p>
          <a:p>
            <a:pPr algn="ctr"/>
            <a:endParaRPr lang="es-ES" sz="2000" b="1" dirty="0"/>
          </a:p>
          <a:p>
            <a:pPr algn="just"/>
            <a:r>
              <a:rPr lang="es-EC" dirty="0"/>
              <a:t>Línea Paluguillo – El Quinche</a:t>
            </a:r>
          </a:p>
        </p:txBody>
      </p:sp>
      <p:sp>
        <p:nvSpPr>
          <p:cNvPr id="9" name="TextBox 8">
            <a:extLst>
              <a:ext uri="{FF2B5EF4-FFF2-40B4-BE49-F238E27FC236}">
                <a16:creationId xmlns:a16="http://schemas.microsoft.com/office/drawing/2014/main" id="{E550F746-B430-4A0A-A298-CD9955C645EB}"/>
              </a:ext>
            </a:extLst>
          </p:cNvPr>
          <p:cNvSpPr txBox="1"/>
          <p:nvPr/>
        </p:nvSpPr>
        <p:spPr>
          <a:xfrm>
            <a:off x="7627816" y="2881486"/>
            <a:ext cx="2547816" cy="2031325"/>
          </a:xfrm>
          <a:prstGeom prst="rect">
            <a:avLst/>
          </a:prstGeom>
          <a:noFill/>
        </p:spPr>
        <p:txBody>
          <a:bodyPr wrap="square" rtlCol="0">
            <a:spAutoFit/>
          </a:bodyPr>
          <a:lstStyle/>
          <a:p>
            <a:pPr algn="just"/>
            <a:r>
              <a:rPr lang="es-EC" dirty="0"/>
              <a:t>Para la modelación del desagüe de fondo se tomó el tramo comprendido entre el TRP2 y los ramales correspondientes a los TRP 4 </a:t>
            </a:r>
          </a:p>
        </p:txBody>
      </p:sp>
      <p:pic>
        <p:nvPicPr>
          <p:cNvPr id="8" name="Imagen 394">
            <a:extLst>
              <a:ext uri="{FF2B5EF4-FFF2-40B4-BE49-F238E27FC236}">
                <a16:creationId xmlns:a16="http://schemas.microsoft.com/office/drawing/2014/main" id="{45A8257B-B5A9-4EEA-A0C4-02D30C05ED1E}"/>
              </a:ext>
            </a:extLst>
          </p:cNvPr>
          <p:cNvPicPr/>
          <p:nvPr/>
        </p:nvPicPr>
        <p:blipFill rotWithShape="1">
          <a:blip r:embed="rId4"/>
          <a:srcRect l="14590" t="19173" r="18803" b="17669"/>
          <a:stretch/>
        </p:blipFill>
        <p:spPr bwMode="auto">
          <a:xfrm>
            <a:off x="368690" y="2810579"/>
            <a:ext cx="7157525" cy="38950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766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4" name="TextBox 13">
            <a:extLst>
              <a:ext uri="{FF2B5EF4-FFF2-40B4-BE49-F238E27FC236}">
                <a16:creationId xmlns:a16="http://schemas.microsoft.com/office/drawing/2014/main" id="{F7EB7037-7FA4-4CC2-91A0-3B5EE8A1A823}"/>
              </a:ext>
            </a:extLst>
          </p:cNvPr>
          <p:cNvSpPr txBox="1"/>
          <p:nvPr/>
        </p:nvSpPr>
        <p:spPr>
          <a:xfrm>
            <a:off x="5492484" y="904421"/>
            <a:ext cx="5916246" cy="830997"/>
          </a:xfrm>
          <a:prstGeom prst="rect">
            <a:avLst/>
          </a:prstGeom>
          <a:noFill/>
        </p:spPr>
        <p:txBody>
          <a:bodyPr wrap="square" rtlCol="0">
            <a:spAutoFit/>
          </a:bodyPr>
          <a:lstStyle/>
          <a:p>
            <a:r>
              <a:rPr lang="es-ES" sz="2400" b="1" dirty="0"/>
              <a:t>DESAGÜE CONTROLADO			</a:t>
            </a:r>
            <a:r>
              <a:rPr lang="es-EC" dirty="0"/>
              <a:t>Línea Paluguillo – El Quinche</a:t>
            </a:r>
          </a:p>
        </p:txBody>
      </p:sp>
      <p:pic>
        <p:nvPicPr>
          <p:cNvPr id="8" name="Imagen 405">
            <a:extLst>
              <a:ext uri="{FF2B5EF4-FFF2-40B4-BE49-F238E27FC236}">
                <a16:creationId xmlns:a16="http://schemas.microsoft.com/office/drawing/2014/main" id="{95342D03-44AB-442D-905D-6D91792B835D}"/>
              </a:ext>
            </a:extLst>
          </p:cNvPr>
          <p:cNvPicPr/>
          <p:nvPr/>
        </p:nvPicPr>
        <p:blipFill rotWithShape="1">
          <a:blip r:embed="rId5"/>
          <a:srcRect l="9534" t="25991" r="49264" b="24544"/>
          <a:stretch/>
        </p:blipFill>
        <p:spPr bwMode="auto">
          <a:xfrm>
            <a:off x="1077737" y="1805940"/>
            <a:ext cx="8543002" cy="50520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4043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2483561"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OPTIMIZACIÓN</a:t>
            </a:r>
          </a:p>
        </p:txBody>
      </p:sp>
      <p:sp>
        <p:nvSpPr>
          <p:cNvPr id="14" name="TextBox 13">
            <a:extLst>
              <a:ext uri="{FF2B5EF4-FFF2-40B4-BE49-F238E27FC236}">
                <a16:creationId xmlns:a16="http://schemas.microsoft.com/office/drawing/2014/main" id="{F7EB7037-7FA4-4CC2-91A0-3B5EE8A1A823}"/>
              </a:ext>
            </a:extLst>
          </p:cNvPr>
          <p:cNvSpPr txBox="1"/>
          <p:nvPr/>
        </p:nvSpPr>
        <p:spPr>
          <a:xfrm>
            <a:off x="5492484" y="904421"/>
            <a:ext cx="5916246" cy="830997"/>
          </a:xfrm>
          <a:prstGeom prst="rect">
            <a:avLst/>
          </a:prstGeom>
          <a:noFill/>
        </p:spPr>
        <p:txBody>
          <a:bodyPr wrap="square" rtlCol="0">
            <a:spAutoFit/>
          </a:bodyPr>
          <a:lstStyle/>
          <a:p>
            <a:r>
              <a:rPr lang="es-ES" sz="2400" b="1" dirty="0"/>
              <a:t>DESAGÜE CONTROLADO			</a:t>
            </a:r>
            <a:r>
              <a:rPr lang="es-EC" dirty="0"/>
              <a:t>Línea Paluguillo – El Quinche</a:t>
            </a:r>
          </a:p>
        </p:txBody>
      </p:sp>
      <p:pic>
        <p:nvPicPr>
          <p:cNvPr id="9" name="Imagen 406">
            <a:extLst>
              <a:ext uri="{FF2B5EF4-FFF2-40B4-BE49-F238E27FC236}">
                <a16:creationId xmlns:a16="http://schemas.microsoft.com/office/drawing/2014/main" id="{CC0339D5-72E1-49EF-9964-20E8F9B85430}"/>
              </a:ext>
            </a:extLst>
          </p:cNvPr>
          <p:cNvPicPr/>
          <p:nvPr/>
        </p:nvPicPr>
        <p:blipFill rotWithShape="1">
          <a:blip r:embed="rId5"/>
          <a:srcRect l="17973" t="23684" r="31067" b="16917"/>
          <a:stretch/>
        </p:blipFill>
        <p:spPr bwMode="auto">
          <a:xfrm>
            <a:off x="1210333" y="2048558"/>
            <a:ext cx="8066529" cy="48094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1881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601010" y="914295"/>
            <a:ext cx="4966412"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ÁREA DE ESTUDIO</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7DC26DB0-22BE-4455-B1F1-803ECB3C308D}"/>
              </a:ext>
            </a:extLst>
          </p:cNvPr>
          <p:cNvSpPr txBox="1"/>
          <p:nvPr/>
        </p:nvSpPr>
        <p:spPr>
          <a:xfrm>
            <a:off x="1341120" y="1672541"/>
            <a:ext cx="8057523" cy="646331"/>
          </a:xfrm>
          <a:prstGeom prst="rect">
            <a:avLst/>
          </a:prstGeom>
          <a:noFill/>
        </p:spPr>
        <p:txBody>
          <a:bodyPr wrap="square" rtlCol="0">
            <a:spAutoFit/>
          </a:bodyPr>
          <a:lstStyle/>
          <a:p>
            <a:pPr algn="just"/>
            <a:r>
              <a:rPr lang="es-ES" dirty="0"/>
              <a:t>El área de influencia se centra en la parte oriental del Distrito Metropolitano con un alcance de más de 19000 Ha</a:t>
            </a:r>
            <a:endParaRPr lang="es-EC" dirty="0"/>
          </a:p>
        </p:txBody>
      </p:sp>
      <p:pic>
        <p:nvPicPr>
          <p:cNvPr id="10" name="Imagen 4">
            <a:extLst>
              <a:ext uri="{FF2B5EF4-FFF2-40B4-BE49-F238E27FC236}">
                <a16:creationId xmlns:a16="http://schemas.microsoft.com/office/drawing/2014/main" id="{5028A4E4-22FA-47ED-8219-9BF900FE3423}"/>
              </a:ext>
            </a:extLst>
          </p:cNvPr>
          <p:cNvPicPr/>
          <p:nvPr/>
        </p:nvPicPr>
        <p:blipFill rotWithShape="1">
          <a:blip r:embed="rId4">
            <a:extLst>
              <a:ext uri="{28A0092B-C50C-407E-A947-70E740481C1C}">
                <a14:useLocalDpi xmlns:a14="http://schemas.microsoft.com/office/drawing/2010/main" val="0"/>
              </a:ext>
            </a:extLst>
          </a:blip>
          <a:srcRect b="60504"/>
          <a:stretch/>
        </p:blipFill>
        <p:spPr bwMode="auto">
          <a:xfrm>
            <a:off x="636868" y="2689178"/>
            <a:ext cx="4300370" cy="3164775"/>
          </a:xfrm>
          <a:prstGeom prst="rect">
            <a:avLst/>
          </a:prstGeom>
          <a:noFill/>
          <a:ln>
            <a:noFill/>
          </a:ln>
          <a:extLst>
            <a:ext uri="{53640926-AAD7-44D8-BBD7-CCE9431645EC}">
              <a14:shadowObscured xmlns:a14="http://schemas.microsoft.com/office/drawing/2010/main"/>
            </a:ext>
          </a:extLst>
        </p:spPr>
      </p:pic>
      <p:pic>
        <p:nvPicPr>
          <p:cNvPr id="14" name="Imagen 4">
            <a:extLst>
              <a:ext uri="{FF2B5EF4-FFF2-40B4-BE49-F238E27FC236}">
                <a16:creationId xmlns:a16="http://schemas.microsoft.com/office/drawing/2014/main" id="{FE0578AB-7AC8-48A2-B6C4-62BE3ED7C063}"/>
              </a:ext>
            </a:extLst>
          </p:cNvPr>
          <p:cNvPicPr/>
          <p:nvPr/>
        </p:nvPicPr>
        <p:blipFill rotWithShape="1">
          <a:blip r:embed="rId4">
            <a:extLst>
              <a:ext uri="{28A0092B-C50C-407E-A947-70E740481C1C}">
                <a14:useLocalDpi xmlns:a14="http://schemas.microsoft.com/office/drawing/2010/main" val="0"/>
              </a:ext>
            </a:extLst>
          </a:blip>
          <a:srcRect t="39676" b="13710"/>
          <a:stretch/>
        </p:blipFill>
        <p:spPr bwMode="auto">
          <a:xfrm>
            <a:off x="4984119" y="2482990"/>
            <a:ext cx="4300370" cy="37741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6095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3092819"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CONCLUSIONES</a:t>
            </a:r>
          </a:p>
        </p:txBody>
      </p:sp>
      <p:sp>
        <p:nvSpPr>
          <p:cNvPr id="14" name="TextBox 13">
            <a:extLst>
              <a:ext uri="{FF2B5EF4-FFF2-40B4-BE49-F238E27FC236}">
                <a16:creationId xmlns:a16="http://schemas.microsoft.com/office/drawing/2014/main" id="{F7EB7037-7FA4-4CC2-91A0-3B5EE8A1A823}"/>
              </a:ext>
            </a:extLst>
          </p:cNvPr>
          <p:cNvSpPr txBox="1"/>
          <p:nvPr/>
        </p:nvSpPr>
        <p:spPr>
          <a:xfrm>
            <a:off x="670559" y="1951680"/>
            <a:ext cx="9294055" cy="3970318"/>
          </a:xfrm>
          <a:prstGeom prst="rect">
            <a:avLst/>
          </a:prstGeom>
          <a:noFill/>
        </p:spPr>
        <p:txBody>
          <a:bodyPr wrap="square" rtlCol="0">
            <a:spAutoFit/>
          </a:bodyPr>
          <a:lstStyle/>
          <a:p>
            <a:pPr marL="285750" indent="-285750" algn="just">
              <a:buFontTx/>
              <a:buChar char="-"/>
            </a:pPr>
            <a:r>
              <a:rPr lang="es-EC" dirty="0"/>
              <a:t>El análisis de flujo permanente sirve como calibración del modelo computacional para el estudio de flujo NO permanente, siendo estrictamente necesario partir del primero para basar los resultados a procesos reales de conducción de agua potable.</a:t>
            </a:r>
          </a:p>
          <a:p>
            <a:pPr marL="285750" indent="-285750" algn="just">
              <a:buFontTx/>
              <a:buChar char="-"/>
            </a:pPr>
            <a:endParaRPr lang="es-EC" dirty="0"/>
          </a:p>
          <a:p>
            <a:pPr marL="285750" indent="-285750" algn="just">
              <a:buFontTx/>
              <a:buChar char="-"/>
            </a:pPr>
            <a:r>
              <a:rPr lang="es-EC" dirty="0"/>
              <a:t>El análisis de flujo no permanente define la clase y/o espesores de tubería para que este soporte las presiones eventuales que se tendrían por una mala operación del sistema y/o por acciones naturales que pueden vulnerar a la tubería, estos fenómenos naturales pueden ser sismos, deslizamiento de lodos.</a:t>
            </a:r>
          </a:p>
          <a:p>
            <a:pPr marL="285750" indent="-285750" algn="just">
              <a:buFontTx/>
              <a:buChar char="-"/>
            </a:pPr>
            <a:endParaRPr lang="es-EC" dirty="0"/>
          </a:p>
          <a:p>
            <a:pPr marL="285750" indent="-285750" algn="just">
              <a:buFontTx/>
              <a:buChar char="-"/>
            </a:pPr>
            <a:r>
              <a:rPr lang="es-EC" dirty="0"/>
              <a:t>El análisis de transitorios permite determinar el tipo de valvulería necesaria, así por ejemplo se puede determinar la necesidad de incluir un mayor número de válvulas de aire, definir tiempos de cierre y/o porcentaje de apertura de válvulas de desagüe y de control</a:t>
            </a:r>
          </a:p>
          <a:p>
            <a:pPr algn="just"/>
            <a:endParaRPr lang="es-EC" dirty="0"/>
          </a:p>
        </p:txBody>
      </p:sp>
    </p:spTree>
    <p:extLst>
      <p:ext uri="{BB962C8B-B14F-4D97-AF65-F5344CB8AC3E}">
        <p14:creationId xmlns:p14="http://schemas.microsoft.com/office/powerpoint/2010/main" val="3525252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3092819"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CONCLUSIONES</a:t>
            </a:r>
          </a:p>
        </p:txBody>
      </p:sp>
      <p:sp>
        <p:nvSpPr>
          <p:cNvPr id="14" name="TextBox 13">
            <a:extLst>
              <a:ext uri="{FF2B5EF4-FFF2-40B4-BE49-F238E27FC236}">
                <a16:creationId xmlns:a16="http://schemas.microsoft.com/office/drawing/2014/main" id="{F7EB7037-7FA4-4CC2-91A0-3B5EE8A1A823}"/>
              </a:ext>
            </a:extLst>
          </p:cNvPr>
          <p:cNvSpPr txBox="1"/>
          <p:nvPr/>
        </p:nvSpPr>
        <p:spPr>
          <a:xfrm>
            <a:off x="670559" y="1951680"/>
            <a:ext cx="9294055" cy="3693319"/>
          </a:xfrm>
          <a:prstGeom prst="rect">
            <a:avLst/>
          </a:prstGeom>
          <a:noFill/>
        </p:spPr>
        <p:txBody>
          <a:bodyPr wrap="square" rtlCol="0">
            <a:spAutoFit/>
          </a:bodyPr>
          <a:lstStyle/>
          <a:p>
            <a:pPr marL="285750" lvl="0" indent="-285750">
              <a:buFontTx/>
              <a:buChar char="-"/>
            </a:pPr>
            <a:r>
              <a:rPr lang="es-EC" dirty="0"/>
              <a:t>El análisis de trascientes en lo que respecta a las subpresiones que le predicen, nos sirven para determinar volúmenes que pueden ser incorporados a la línea en caso de rotura y de esta manera evitar que la tubería se vacíe.</a:t>
            </a:r>
          </a:p>
          <a:p>
            <a:pPr marL="285750" lvl="0" indent="-285750">
              <a:buFontTx/>
              <a:buChar char="-"/>
            </a:pPr>
            <a:endParaRPr lang="es-EC" dirty="0"/>
          </a:p>
          <a:p>
            <a:pPr marL="285750" indent="-285750">
              <a:buFontTx/>
              <a:buChar char="-"/>
            </a:pPr>
            <a:r>
              <a:rPr lang="es-EC" dirty="0"/>
              <a:t>En los escenarios planteados los transitorios hidráulicos tienen mayor peso las presiones negativas que las sobrepresiones, en general los escenarios más críticos se presentaron en rotura de tubería.</a:t>
            </a:r>
          </a:p>
          <a:p>
            <a:pPr marL="285750" lvl="0" indent="-285750">
              <a:buFontTx/>
              <a:buChar char="-"/>
            </a:pPr>
            <a:endParaRPr lang="es-EC" dirty="0"/>
          </a:p>
          <a:p>
            <a:pPr marL="285750" lvl="0" indent="-285750">
              <a:buFontTx/>
              <a:buChar char="-"/>
            </a:pPr>
            <a:r>
              <a:rPr lang="es-EC" dirty="0"/>
              <a:t>El análisis de flujo no permanente permite establecer que las válvulas de desagüe no tienen que abrirse totalmente y dependiendo del porcentaje de apertura se debe determinar su respectivo coeficiente de descarga, en este caso y de los resultados se considera tiempos no mayores a 3 minutos</a:t>
            </a:r>
          </a:p>
          <a:p>
            <a:pPr algn="just"/>
            <a:endParaRPr lang="es-EC" dirty="0"/>
          </a:p>
        </p:txBody>
      </p:sp>
    </p:spTree>
    <p:extLst>
      <p:ext uri="{BB962C8B-B14F-4D97-AF65-F5344CB8AC3E}">
        <p14:creationId xmlns:p14="http://schemas.microsoft.com/office/powerpoint/2010/main" val="1814198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1479181" y="914295"/>
            <a:ext cx="3780573"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RECOMENDACIONES</a:t>
            </a:r>
          </a:p>
        </p:txBody>
      </p:sp>
      <p:sp>
        <p:nvSpPr>
          <p:cNvPr id="14" name="TextBox 13">
            <a:extLst>
              <a:ext uri="{FF2B5EF4-FFF2-40B4-BE49-F238E27FC236}">
                <a16:creationId xmlns:a16="http://schemas.microsoft.com/office/drawing/2014/main" id="{F7EB7037-7FA4-4CC2-91A0-3B5EE8A1A823}"/>
              </a:ext>
            </a:extLst>
          </p:cNvPr>
          <p:cNvSpPr txBox="1"/>
          <p:nvPr/>
        </p:nvSpPr>
        <p:spPr>
          <a:xfrm>
            <a:off x="670559" y="1951680"/>
            <a:ext cx="9294055" cy="3416320"/>
          </a:xfrm>
          <a:prstGeom prst="rect">
            <a:avLst/>
          </a:prstGeom>
          <a:noFill/>
        </p:spPr>
        <p:txBody>
          <a:bodyPr wrap="square" rtlCol="0">
            <a:spAutoFit/>
          </a:bodyPr>
          <a:lstStyle/>
          <a:p>
            <a:pPr marL="285750" lvl="0" indent="-285750">
              <a:buFontTx/>
              <a:buChar char="-"/>
            </a:pPr>
            <a:r>
              <a:rPr lang="es-EC" dirty="0"/>
              <a:t>Se recomienda colocar válvulas adicionales en los puntos identificados con presiones negativas en los escenarios de rotura, evitando de esta manera sufrir complicaciones en la línea de transmisión de agua potable.</a:t>
            </a:r>
          </a:p>
          <a:p>
            <a:pPr marL="285750" lvl="0" indent="-285750">
              <a:buFontTx/>
              <a:buChar char="-"/>
            </a:pPr>
            <a:endParaRPr lang="es-EC" dirty="0"/>
          </a:p>
          <a:p>
            <a:pPr marL="285750" indent="-285750">
              <a:buFontTx/>
              <a:buChar char="-"/>
            </a:pPr>
            <a:r>
              <a:rPr lang="es-EC" dirty="0"/>
              <a:t>Se recomienda que la apertura en válvulas de desagüe no exceda los 3 minutos, para así evitar los escenarios bruscos de apertura y cierre modelados.</a:t>
            </a:r>
          </a:p>
          <a:p>
            <a:pPr marL="285750" lvl="0" indent="-285750">
              <a:buFontTx/>
              <a:buChar char="-"/>
            </a:pPr>
            <a:endParaRPr lang="es-EC" dirty="0"/>
          </a:p>
          <a:p>
            <a:pPr marL="285750" indent="-285750">
              <a:buFontTx/>
              <a:buChar char="-"/>
            </a:pPr>
            <a:r>
              <a:rPr lang="es-EC" dirty="0"/>
              <a:t>Para los casos de válvulas afectadas por presiones considerablemente altas, se recomienda la instalación de equipos tipo aguja o cilindro ranurado y cuyo desfogue se lo debe realizar hacia disipadores de energías (tipo martillo).</a:t>
            </a:r>
          </a:p>
          <a:p>
            <a:pPr marL="285750" lvl="0" indent="-285750">
              <a:buFontTx/>
              <a:buChar char="-"/>
            </a:pPr>
            <a:endParaRPr lang="es-EC" dirty="0"/>
          </a:p>
          <a:p>
            <a:pPr algn="just"/>
            <a:endParaRPr lang="es-EC" dirty="0"/>
          </a:p>
        </p:txBody>
      </p:sp>
    </p:spTree>
    <p:extLst>
      <p:ext uri="{BB962C8B-B14F-4D97-AF65-F5344CB8AC3E}">
        <p14:creationId xmlns:p14="http://schemas.microsoft.com/office/powerpoint/2010/main" val="2933364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1309111" y="1131994"/>
            <a:ext cx="4280305" cy="4602479"/>
          </a:xfrm>
          <a:prstGeom prst="rect">
            <a:avLst/>
          </a:prstGeom>
        </p:spPr>
      </p:pic>
      <p:cxnSp>
        <p:nvCxnSpPr>
          <p:cNvPr id="26" name="Straight Connector 25">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1305" y="1650669"/>
            <a:ext cx="0" cy="3431969"/>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 picture containing screen, monitor, text, book&#10;&#10;Description generated with high confidence">
            <a:extLst>
              <a:ext uri="{FF2B5EF4-FFF2-40B4-BE49-F238E27FC236}">
                <a16:creationId xmlns:a16="http://schemas.microsoft.com/office/drawing/2014/main" id="{378093C4-9B9C-40EB-9731-6FD812838050}"/>
              </a:ext>
            </a:extLst>
          </p:cNvPr>
          <p:cNvPicPr>
            <a:picLocks noChangeAspect="1"/>
          </p:cNvPicPr>
          <p:nvPr/>
        </p:nvPicPr>
        <p:blipFill rotWithShape="1">
          <a:blip r:embed="rId4">
            <a:extLst>
              <a:ext uri="{28A0092B-C50C-407E-A947-70E740481C1C}">
                <a14:useLocalDpi xmlns:a14="http://schemas.microsoft.com/office/drawing/2010/main" val="0"/>
              </a:ext>
            </a:extLst>
          </a:blip>
          <a:srcRect b="9179"/>
          <a:stretch/>
        </p:blipFill>
        <p:spPr>
          <a:xfrm>
            <a:off x="6438129" y="1131993"/>
            <a:ext cx="4602479" cy="4180011"/>
          </a:xfrm>
          <a:prstGeom prst="rect">
            <a:avLst/>
          </a:prstGeom>
        </p:spPr>
      </p:pic>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5"/>
          <a:stretch>
            <a:fillRect/>
          </a:stretch>
        </p:blipFill>
        <p:spPr>
          <a:xfrm rot="10800000">
            <a:off x="0" y="-1"/>
            <a:ext cx="1341120" cy="890729"/>
          </a:xfrm>
          <a:prstGeom prst="rect">
            <a:avLst/>
          </a:prstGeom>
        </p:spPr>
      </p:pic>
    </p:spTree>
    <p:extLst>
      <p:ext uri="{BB962C8B-B14F-4D97-AF65-F5344CB8AC3E}">
        <p14:creationId xmlns:p14="http://schemas.microsoft.com/office/powerpoint/2010/main" val="884175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3"/>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4"/>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3647346" y="2653542"/>
            <a:ext cx="4520980" cy="1323439"/>
          </a:xfrm>
          <a:prstGeom prst="rect">
            <a:avLst/>
          </a:prstGeom>
          <a:noFill/>
        </p:spPr>
        <p:txBody>
          <a:bodyPr wrap="square" lIns="91440" tIns="45720" rIns="91440" bIns="45720">
            <a:spAutoFit/>
          </a:bodyPr>
          <a:lstStyle/>
          <a:p>
            <a:pPr algn="ctr"/>
            <a:r>
              <a:rPr lang="en-US" sz="8000" b="0" cap="none" spc="0" dirty="0">
                <a:ln w="0"/>
                <a:solidFill>
                  <a:schemeClr val="tx1"/>
                </a:solidFill>
                <a:effectLst>
                  <a:outerShdw blurRad="38100" dist="19050" dir="2700000" algn="tl" rotWithShape="0">
                    <a:schemeClr val="dk1">
                      <a:alpha val="40000"/>
                    </a:schemeClr>
                  </a:outerShdw>
                </a:effectLst>
              </a:rPr>
              <a:t>GRACIAS</a:t>
            </a:r>
          </a:p>
        </p:txBody>
      </p:sp>
    </p:spTree>
    <p:extLst>
      <p:ext uri="{BB962C8B-B14F-4D97-AF65-F5344CB8AC3E}">
        <p14:creationId xmlns:p14="http://schemas.microsoft.com/office/powerpoint/2010/main" val="1112618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601010" y="914295"/>
            <a:ext cx="4966412"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ÁREA DE ESTUDIO</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7DC26DB0-22BE-4455-B1F1-803ECB3C308D}"/>
              </a:ext>
            </a:extLst>
          </p:cNvPr>
          <p:cNvSpPr txBox="1"/>
          <p:nvPr/>
        </p:nvSpPr>
        <p:spPr>
          <a:xfrm>
            <a:off x="1341120" y="1672541"/>
            <a:ext cx="8057523" cy="923330"/>
          </a:xfrm>
          <a:prstGeom prst="rect">
            <a:avLst/>
          </a:prstGeom>
          <a:noFill/>
        </p:spPr>
        <p:txBody>
          <a:bodyPr wrap="square" rtlCol="0">
            <a:spAutoFit/>
          </a:bodyPr>
          <a:lstStyle/>
          <a:p>
            <a:pPr algn="just"/>
            <a:r>
              <a:rPr lang="es-EC" dirty="0"/>
              <a:t>El área de estudio abarca las parroquias de Pifo, Tababela, Puembo, </a:t>
            </a:r>
            <a:r>
              <a:rPr lang="es-EC" dirty="0" err="1"/>
              <a:t>Yaruquí</a:t>
            </a:r>
            <a:r>
              <a:rPr lang="es-EC" dirty="0"/>
              <a:t>, Checa, El Quinche y Guayllabamba, área por la que las líneas de transmisión de agua potable derivan hacia los tanques de reserva</a:t>
            </a:r>
          </a:p>
        </p:txBody>
      </p:sp>
      <p:pic>
        <p:nvPicPr>
          <p:cNvPr id="2" name="Picture 1">
            <a:extLst>
              <a:ext uri="{FF2B5EF4-FFF2-40B4-BE49-F238E27FC236}">
                <a16:creationId xmlns:a16="http://schemas.microsoft.com/office/drawing/2014/main" id="{AA992898-431C-42A1-B978-ED638C4D2099}"/>
              </a:ext>
            </a:extLst>
          </p:cNvPr>
          <p:cNvPicPr>
            <a:picLocks noChangeAspect="1"/>
          </p:cNvPicPr>
          <p:nvPr/>
        </p:nvPicPr>
        <p:blipFill rotWithShape="1">
          <a:blip r:embed="rId4">
            <a:clrChange>
              <a:clrFrom>
                <a:srgbClr val="FFFFFF"/>
              </a:clrFrom>
              <a:clrTo>
                <a:srgbClr val="FFFFFF">
                  <a:alpha val="0"/>
                </a:srgbClr>
              </a:clrTo>
            </a:clrChange>
          </a:blip>
          <a:srcRect r="11662"/>
          <a:stretch/>
        </p:blipFill>
        <p:spPr>
          <a:xfrm>
            <a:off x="246646" y="2830897"/>
            <a:ext cx="9506954" cy="4036143"/>
          </a:xfrm>
          <a:prstGeom prst="rect">
            <a:avLst/>
          </a:prstGeom>
        </p:spPr>
      </p:pic>
    </p:spTree>
    <p:extLst>
      <p:ext uri="{BB962C8B-B14F-4D97-AF65-F5344CB8AC3E}">
        <p14:creationId xmlns:p14="http://schemas.microsoft.com/office/powerpoint/2010/main" val="146675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973043" y="914295"/>
            <a:ext cx="4966412"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ENFOQUE DEL ESTUDIO</a:t>
            </a:r>
          </a:p>
        </p:txBody>
      </p:sp>
      <p:sp>
        <p:nvSpPr>
          <p:cNvPr id="9" name="TextBox 8">
            <a:extLst>
              <a:ext uri="{FF2B5EF4-FFF2-40B4-BE49-F238E27FC236}">
                <a16:creationId xmlns:a16="http://schemas.microsoft.com/office/drawing/2014/main" id="{7DC26DB0-22BE-4455-B1F1-803ECB3C308D}"/>
              </a:ext>
            </a:extLst>
          </p:cNvPr>
          <p:cNvSpPr txBox="1"/>
          <p:nvPr/>
        </p:nvSpPr>
        <p:spPr>
          <a:xfrm>
            <a:off x="1341120" y="1672541"/>
            <a:ext cx="8057523" cy="2862322"/>
          </a:xfrm>
          <a:prstGeom prst="rect">
            <a:avLst/>
          </a:prstGeom>
          <a:noFill/>
        </p:spPr>
        <p:txBody>
          <a:bodyPr wrap="square" rtlCol="0">
            <a:spAutoFit/>
          </a:bodyPr>
          <a:lstStyle/>
          <a:p>
            <a:pPr algn="just"/>
            <a:r>
              <a:rPr lang="es-ES" dirty="0"/>
              <a:t>En el transcurso de las últimas décadas a nivel regional y local se ha encontrado diferentes falencias a nivel de funcionamiento de los sistemas de redes de conducción y transmisión de agua potable, debido a diferentes problemas como:</a:t>
            </a:r>
          </a:p>
          <a:p>
            <a:pPr algn="just"/>
            <a:endParaRPr lang="es-ES" dirty="0"/>
          </a:p>
          <a:p>
            <a:pPr marL="285750" indent="-285750" algn="just">
              <a:buFontTx/>
              <a:buChar char="-"/>
            </a:pPr>
            <a:r>
              <a:rPr lang="es-ES" dirty="0"/>
              <a:t>La vida útil de las válvulas, </a:t>
            </a:r>
          </a:p>
          <a:p>
            <a:pPr marL="285750" indent="-285750" algn="just">
              <a:buFontTx/>
              <a:buChar char="-"/>
            </a:pPr>
            <a:r>
              <a:rPr lang="es-ES" dirty="0"/>
              <a:t>Pérdidas de carga, </a:t>
            </a:r>
          </a:p>
          <a:p>
            <a:pPr marL="285750" indent="-285750" algn="just">
              <a:buFontTx/>
              <a:buChar char="-"/>
            </a:pPr>
            <a:r>
              <a:rPr lang="es-ES" dirty="0"/>
              <a:t>Sobrepresiones generadas, </a:t>
            </a:r>
          </a:p>
          <a:p>
            <a:pPr marL="285750" indent="-285750" algn="just">
              <a:buFontTx/>
              <a:buChar char="-"/>
            </a:pPr>
            <a:r>
              <a:rPr lang="es-ES" dirty="0"/>
              <a:t>Aumento de demanda y diferentes escenarios que obligan a encontrar soluciones a los diferentes problemas que esto implica</a:t>
            </a:r>
            <a:endParaRPr lang="es-EC" dirty="0"/>
          </a:p>
        </p:txBody>
      </p:sp>
      <p:sp>
        <p:nvSpPr>
          <p:cNvPr id="3" name="Rectangle: Rounded Corners 2">
            <a:extLst>
              <a:ext uri="{FF2B5EF4-FFF2-40B4-BE49-F238E27FC236}">
                <a16:creationId xmlns:a16="http://schemas.microsoft.com/office/drawing/2014/main" id="{58D3915A-7C2E-49EC-931F-4BA4C5E802AA}"/>
              </a:ext>
            </a:extLst>
          </p:cNvPr>
          <p:cNvSpPr/>
          <p:nvPr/>
        </p:nvSpPr>
        <p:spPr>
          <a:xfrm>
            <a:off x="1341120" y="5078506"/>
            <a:ext cx="2151529" cy="770965"/>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dirty="0"/>
              <a:t>CATASTRO</a:t>
            </a:r>
          </a:p>
        </p:txBody>
      </p:sp>
      <p:sp>
        <p:nvSpPr>
          <p:cNvPr id="8" name="Rectangle: Rounded Corners 7">
            <a:extLst>
              <a:ext uri="{FF2B5EF4-FFF2-40B4-BE49-F238E27FC236}">
                <a16:creationId xmlns:a16="http://schemas.microsoft.com/office/drawing/2014/main" id="{9BC44AF6-88B9-4CC1-B96E-C10886F01622}"/>
              </a:ext>
            </a:extLst>
          </p:cNvPr>
          <p:cNvSpPr/>
          <p:nvPr/>
        </p:nvSpPr>
        <p:spPr>
          <a:xfrm>
            <a:off x="4178450" y="5078506"/>
            <a:ext cx="2151529" cy="770965"/>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dirty="0"/>
              <a:t>EVALUACIÓN</a:t>
            </a:r>
          </a:p>
        </p:txBody>
      </p:sp>
      <p:sp>
        <p:nvSpPr>
          <p:cNvPr id="10" name="Rectangle: Rounded Corners 9">
            <a:extLst>
              <a:ext uri="{FF2B5EF4-FFF2-40B4-BE49-F238E27FC236}">
                <a16:creationId xmlns:a16="http://schemas.microsoft.com/office/drawing/2014/main" id="{58F9DF37-EFE8-4D6E-B554-9BEB8BD756CB}"/>
              </a:ext>
            </a:extLst>
          </p:cNvPr>
          <p:cNvSpPr/>
          <p:nvPr/>
        </p:nvSpPr>
        <p:spPr>
          <a:xfrm>
            <a:off x="7015780" y="5078506"/>
            <a:ext cx="2151529" cy="770965"/>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dirty="0"/>
              <a:t>OPTIMIZACIÓN</a:t>
            </a:r>
          </a:p>
        </p:txBody>
      </p:sp>
    </p:spTree>
    <p:extLst>
      <p:ext uri="{BB962C8B-B14F-4D97-AF65-F5344CB8AC3E}">
        <p14:creationId xmlns:p14="http://schemas.microsoft.com/office/powerpoint/2010/main" val="918059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973043" y="914295"/>
            <a:ext cx="4966412"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ENFOQUE DEL ESTUDIO</a:t>
            </a:r>
          </a:p>
        </p:txBody>
      </p:sp>
      <p:sp>
        <p:nvSpPr>
          <p:cNvPr id="3" name="Rectangle: Rounded Corners 2">
            <a:extLst>
              <a:ext uri="{FF2B5EF4-FFF2-40B4-BE49-F238E27FC236}">
                <a16:creationId xmlns:a16="http://schemas.microsoft.com/office/drawing/2014/main" id="{58D3915A-7C2E-49EC-931F-4BA4C5E802AA}"/>
              </a:ext>
            </a:extLst>
          </p:cNvPr>
          <p:cNvSpPr/>
          <p:nvPr/>
        </p:nvSpPr>
        <p:spPr>
          <a:xfrm>
            <a:off x="1341120" y="1689847"/>
            <a:ext cx="2151529" cy="770965"/>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dirty="0"/>
              <a:t>CATASTRO</a:t>
            </a:r>
          </a:p>
        </p:txBody>
      </p:sp>
      <p:sp>
        <p:nvSpPr>
          <p:cNvPr id="11" name="TextBox 10">
            <a:extLst>
              <a:ext uri="{FF2B5EF4-FFF2-40B4-BE49-F238E27FC236}">
                <a16:creationId xmlns:a16="http://schemas.microsoft.com/office/drawing/2014/main" id="{7B185C25-CAB8-4F71-9E28-A99DDB49CD33}"/>
              </a:ext>
            </a:extLst>
          </p:cNvPr>
          <p:cNvSpPr txBox="1"/>
          <p:nvPr/>
        </p:nvSpPr>
        <p:spPr>
          <a:xfrm>
            <a:off x="1341120" y="3084485"/>
            <a:ext cx="7628067" cy="2862322"/>
          </a:xfrm>
          <a:prstGeom prst="rect">
            <a:avLst/>
          </a:prstGeom>
          <a:noFill/>
        </p:spPr>
        <p:txBody>
          <a:bodyPr wrap="square" rtlCol="0">
            <a:spAutoFit/>
          </a:bodyPr>
          <a:lstStyle/>
          <a:p>
            <a:pPr marL="285750" indent="-285750" algn="just">
              <a:buFontTx/>
              <a:buChar char="-"/>
            </a:pPr>
            <a:r>
              <a:rPr lang="es-ES" dirty="0"/>
              <a:t>Recopilación de información poblacional y catastral disponible en EPMAPS Q.</a:t>
            </a:r>
          </a:p>
          <a:p>
            <a:pPr algn="just"/>
            <a:endParaRPr lang="es-ES" dirty="0"/>
          </a:p>
          <a:p>
            <a:pPr algn="just"/>
            <a:endParaRPr lang="es-ES" dirty="0"/>
          </a:p>
          <a:p>
            <a:pPr marL="285750" indent="-285750" algn="just">
              <a:buFontTx/>
              <a:buChar char="-"/>
            </a:pPr>
            <a:r>
              <a:rPr lang="es-ES" dirty="0"/>
              <a:t>Recorrido de las principales línea de transmisión para toma de  datos de tubería, accesorias y tanques de reserva.</a:t>
            </a:r>
          </a:p>
          <a:p>
            <a:pPr algn="just"/>
            <a:endParaRPr lang="es-ES" dirty="0"/>
          </a:p>
          <a:p>
            <a:pPr marL="285750" indent="-285750" algn="just">
              <a:buFontTx/>
              <a:buChar char="-"/>
            </a:pPr>
            <a:endParaRPr lang="es-ES" dirty="0"/>
          </a:p>
          <a:p>
            <a:pPr marL="285750" indent="-285750" algn="just">
              <a:buFontTx/>
              <a:buChar char="-"/>
            </a:pPr>
            <a:r>
              <a:rPr lang="es-ES" dirty="0"/>
              <a:t>Datos levantados por operadores de Juntas de Agua Potable</a:t>
            </a:r>
          </a:p>
          <a:p>
            <a:pPr algn="just"/>
            <a:endParaRPr lang="es-EC" dirty="0"/>
          </a:p>
        </p:txBody>
      </p:sp>
    </p:spTree>
    <p:extLst>
      <p:ext uri="{BB962C8B-B14F-4D97-AF65-F5344CB8AC3E}">
        <p14:creationId xmlns:p14="http://schemas.microsoft.com/office/powerpoint/2010/main" val="265342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180DB-882C-45D0-8C71-55399023A1BA}"/>
              </a:ext>
            </a:extLst>
          </p:cNvPr>
          <p:cNvPicPr>
            <a:picLocks noChangeAspect="1"/>
          </p:cNvPicPr>
          <p:nvPr/>
        </p:nvPicPr>
        <p:blipFill>
          <a:blip r:embed="rId2"/>
          <a:stretch>
            <a:fillRect/>
          </a:stretch>
        </p:blipFill>
        <p:spPr>
          <a:xfrm rot="10800000">
            <a:off x="0" y="-1"/>
            <a:ext cx="1341120" cy="890729"/>
          </a:xfrm>
          <a:prstGeom prst="rect">
            <a:avLst/>
          </a:prstGeom>
        </p:spPr>
      </p:pic>
      <p:pic>
        <p:nvPicPr>
          <p:cNvPr id="6" name="Picture 5">
            <a:extLst>
              <a:ext uri="{FF2B5EF4-FFF2-40B4-BE49-F238E27FC236}">
                <a16:creationId xmlns:a16="http://schemas.microsoft.com/office/drawing/2014/main" id="{63FCEA95-5698-4B77-9D2E-BFFA1522806A}"/>
              </a:ext>
            </a:extLst>
          </p:cNvPr>
          <p:cNvPicPr>
            <a:picLocks noChangeAspect="1"/>
          </p:cNvPicPr>
          <p:nvPr/>
        </p:nvPicPr>
        <p:blipFill>
          <a:blip r:embed="rId3"/>
          <a:stretch>
            <a:fillRect/>
          </a:stretch>
        </p:blipFill>
        <p:spPr>
          <a:xfrm>
            <a:off x="766853" y="890729"/>
            <a:ext cx="574267" cy="617694"/>
          </a:xfrm>
          <a:prstGeom prst="rect">
            <a:avLst/>
          </a:prstGeom>
        </p:spPr>
      </p:pic>
      <p:sp>
        <p:nvSpPr>
          <p:cNvPr id="7" name="Rectangle 6">
            <a:extLst>
              <a:ext uri="{FF2B5EF4-FFF2-40B4-BE49-F238E27FC236}">
                <a16:creationId xmlns:a16="http://schemas.microsoft.com/office/drawing/2014/main" id="{F0EFF2C3-1DBB-4DF5-8165-1CF8F40DE52D}"/>
              </a:ext>
            </a:extLst>
          </p:cNvPr>
          <p:cNvSpPr/>
          <p:nvPr/>
        </p:nvSpPr>
        <p:spPr>
          <a:xfrm>
            <a:off x="973043" y="914295"/>
            <a:ext cx="4966412"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ENFOQUE DEL ESTUDIO</a:t>
            </a:r>
          </a:p>
        </p:txBody>
      </p:sp>
      <p:sp>
        <p:nvSpPr>
          <p:cNvPr id="3" name="Rectangle: Rounded Corners 2">
            <a:extLst>
              <a:ext uri="{FF2B5EF4-FFF2-40B4-BE49-F238E27FC236}">
                <a16:creationId xmlns:a16="http://schemas.microsoft.com/office/drawing/2014/main" id="{58D3915A-7C2E-49EC-931F-4BA4C5E802AA}"/>
              </a:ext>
            </a:extLst>
          </p:cNvPr>
          <p:cNvSpPr/>
          <p:nvPr/>
        </p:nvSpPr>
        <p:spPr>
          <a:xfrm>
            <a:off x="1341120" y="1689847"/>
            <a:ext cx="2151529" cy="770965"/>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dirty="0"/>
              <a:t>EVALUACIÓN</a:t>
            </a:r>
          </a:p>
        </p:txBody>
      </p:sp>
      <p:sp>
        <p:nvSpPr>
          <p:cNvPr id="11" name="TextBox 10">
            <a:extLst>
              <a:ext uri="{FF2B5EF4-FFF2-40B4-BE49-F238E27FC236}">
                <a16:creationId xmlns:a16="http://schemas.microsoft.com/office/drawing/2014/main" id="{7B185C25-CAB8-4F71-9E28-A99DDB49CD33}"/>
              </a:ext>
            </a:extLst>
          </p:cNvPr>
          <p:cNvSpPr txBox="1"/>
          <p:nvPr/>
        </p:nvSpPr>
        <p:spPr>
          <a:xfrm>
            <a:off x="1341120" y="3084485"/>
            <a:ext cx="7628067" cy="3139321"/>
          </a:xfrm>
          <a:prstGeom prst="rect">
            <a:avLst/>
          </a:prstGeom>
          <a:noFill/>
        </p:spPr>
        <p:txBody>
          <a:bodyPr wrap="square" rtlCol="0">
            <a:spAutoFit/>
          </a:bodyPr>
          <a:lstStyle/>
          <a:p>
            <a:pPr marL="285750" indent="-285750" algn="just">
              <a:buFontTx/>
              <a:buChar char="-"/>
            </a:pPr>
            <a:r>
              <a:rPr lang="es-ES" dirty="0"/>
              <a:t>Realización de modelos de flujo permanente en las diferentes líneas de transmisión.</a:t>
            </a:r>
          </a:p>
          <a:p>
            <a:pPr algn="just"/>
            <a:endParaRPr lang="es-ES" dirty="0"/>
          </a:p>
          <a:p>
            <a:pPr algn="just"/>
            <a:endParaRPr lang="es-ES" dirty="0"/>
          </a:p>
          <a:p>
            <a:pPr marL="285750" indent="-285750" algn="just">
              <a:buFontTx/>
              <a:buChar char="-"/>
            </a:pPr>
            <a:r>
              <a:rPr lang="es-ES" dirty="0"/>
              <a:t>Comparación de Resultados de presión, velocidad, caudal teóricos del modelo numérico, vs los registrados en las distintas cámaras de válvulas y tanques de reserva.</a:t>
            </a:r>
          </a:p>
          <a:p>
            <a:pPr algn="just"/>
            <a:endParaRPr lang="es-ES" dirty="0"/>
          </a:p>
          <a:p>
            <a:pPr marL="285750" indent="-285750" algn="just">
              <a:buFontTx/>
              <a:buChar char="-"/>
            </a:pPr>
            <a:endParaRPr lang="es-ES" dirty="0"/>
          </a:p>
          <a:p>
            <a:pPr marL="285750" indent="-285750" algn="just">
              <a:buFontTx/>
              <a:buChar char="-"/>
            </a:pPr>
            <a:r>
              <a:rPr lang="es-ES" dirty="0"/>
              <a:t>Proyección de caudal futuro en sistemas actuales de tuberías.</a:t>
            </a:r>
          </a:p>
          <a:p>
            <a:pPr algn="just"/>
            <a:endParaRPr lang="es-EC" dirty="0"/>
          </a:p>
        </p:txBody>
      </p:sp>
    </p:spTree>
    <p:extLst>
      <p:ext uri="{BB962C8B-B14F-4D97-AF65-F5344CB8AC3E}">
        <p14:creationId xmlns:p14="http://schemas.microsoft.com/office/powerpoint/2010/main" val="2170692476"/>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2533</Words>
  <Application>Microsoft Office PowerPoint</Application>
  <PresentationFormat>Widescreen</PresentationFormat>
  <Paragraphs>326</Paragraphs>
  <Slides>54</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MS Mincho</vt:lpstr>
      <vt:lpstr>Arial</vt:lpstr>
      <vt:lpstr>Calibri</vt:lpstr>
      <vt:lpstr>Cambria</vt:lpstr>
      <vt:lpstr>Times New Roman</vt:lpstr>
      <vt:lpstr>Trebuchet MS</vt:lpstr>
      <vt:lpstr>Trebuchet MS (Body)</vt:lpstr>
      <vt:lpstr>Wingdings 3</vt:lpstr>
      <vt:lpstr>Faceta</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Andrés Aguilar</dc:creator>
  <cp:lastModifiedBy>Andrés Aguilar</cp:lastModifiedBy>
  <cp:revision>4</cp:revision>
  <dcterms:created xsi:type="dcterms:W3CDTF">2018-07-24T16:25:57Z</dcterms:created>
  <dcterms:modified xsi:type="dcterms:W3CDTF">2018-08-24T18:11:42Z</dcterms:modified>
</cp:coreProperties>
</file>