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notesMasterIdLst>
    <p:notesMasterId r:id="rId36"/>
  </p:notesMasterIdLst>
  <p:sldIdLst>
    <p:sldId id="256" r:id="rId2"/>
    <p:sldId id="288" r:id="rId3"/>
    <p:sldId id="361" r:id="rId4"/>
    <p:sldId id="412" r:id="rId5"/>
    <p:sldId id="413" r:id="rId6"/>
    <p:sldId id="436" r:id="rId7"/>
    <p:sldId id="363" r:id="rId8"/>
    <p:sldId id="437" r:id="rId9"/>
    <p:sldId id="362" r:id="rId10"/>
    <p:sldId id="414" r:id="rId11"/>
    <p:sldId id="438" r:id="rId12"/>
    <p:sldId id="370" r:id="rId13"/>
    <p:sldId id="418" r:id="rId14"/>
    <p:sldId id="439" r:id="rId15"/>
    <p:sldId id="419" r:id="rId16"/>
    <p:sldId id="421" r:id="rId17"/>
    <p:sldId id="422" r:id="rId18"/>
    <p:sldId id="423" r:id="rId19"/>
    <p:sldId id="424" r:id="rId20"/>
    <p:sldId id="425" r:id="rId21"/>
    <p:sldId id="440" r:id="rId22"/>
    <p:sldId id="426" r:id="rId23"/>
    <p:sldId id="427" r:id="rId24"/>
    <p:sldId id="441" r:id="rId25"/>
    <p:sldId id="428" r:id="rId26"/>
    <p:sldId id="429" r:id="rId27"/>
    <p:sldId id="442" r:id="rId28"/>
    <p:sldId id="430" r:id="rId29"/>
    <p:sldId id="443" r:id="rId30"/>
    <p:sldId id="431" r:id="rId31"/>
    <p:sldId id="432" r:id="rId32"/>
    <p:sldId id="444" r:id="rId33"/>
    <p:sldId id="433" r:id="rId34"/>
    <p:sldId id="434"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82F"/>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1365" autoAdjust="0"/>
  </p:normalViewPr>
  <p:slideViewPr>
    <p:cSldViewPr snapToGrid="0">
      <p:cViewPr varScale="1">
        <p:scale>
          <a:sx n="59" d="100"/>
          <a:sy n="59" d="100"/>
        </p:scale>
        <p:origin x="109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29/08/2018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a:t>
            </a:fld>
            <a:endParaRPr lang="es-EC"/>
          </a:p>
        </p:txBody>
      </p:sp>
    </p:spTree>
    <p:extLst>
      <p:ext uri="{BB962C8B-B14F-4D97-AF65-F5344CB8AC3E}">
        <p14:creationId xmlns:p14="http://schemas.microsoft.com/office/powerpoint/2010/main" val="372576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14</a:t>
            </a:fld>
            <a:endParaRPr lang="es-EC"/>
          </a:p>
        </p:txBody>
      </p:sp>
    </p:spTree>
    <p:extLst>
      <p:ext uri="{BB962C8B-B14F-4D97-AF65-F5344CB8AC3E}">
        <p14:creationId xmlns:p14="http://schemas.microsoft.com/office/powerpoint/2010/main" val="317987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15</a:t>
            </a:fld>
            <a:endParaRPr lang="es-EC"/>
          </a:p>
        </p:txBody>
      </p:sp>
    </p:spTree>
    <p:extLst>
      <p:ext uri="{BB962C8B-B14F-4D97-AF65-F5344CB8AC3E}">
        <p14:creationId xmlns:p14="http://schemas.microsoft.com/office/powerpoint/2010/main" val="213702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16</a:t>
            </a:fld>
            <a:endParaRPr lang="es-EC"/>
          </a:p>
        </p:txBody>
      </p:sp>
    </p:spTree>
    <p:extLst>
      <p:ext uri="{BB962C8B-B14F-4D97-AF65-F5344CB8AC3E}">
        <p14:creationId xmlns:p14="http://schemas.microsoft.com/office/powerpoint/2010/main" val="144220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17</a:t>
            </a:fld>
            <a:endParaRPr lang="es-EC"/>
          </a:p>
        </p:txBody>
      </p:sp>
    </p:spTree>
    <p:extLst>
      <p:ext uri="{BB962C8B-B14F-4D97-AF65-F5344CB8AC3E}">
        <p14:creationId xmlns:p14="http://schemas.microsoft.com/office/powerpoint/2010/main" val="333106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18</a:t>
            </a:fld>
            <a:endParaRPr lang="es-EC"/>
          </a:p>
        </p:txBody>
      </p:sp>
    </p:spTree>
    <p:extLst>
      <p:ext uri="{BB962C8B-B14F-4D97-AF65-F5344CB8AC3E}">
        <p14:creationId xmlns:p14="http://schemas.microsoft.com/office/powerpoint/2010/main" val="146346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19</a:t>
            </a:fld>
            <a:endParaRPr lang="es-EC"/>
          </a:p>
        </p:txBody>
      </p:sp>
    </p:spTree>
    <p:extLst>
      <p:ext uri="{BB962C8B-B14F-4D97-AF65-F5344CB8AC3E}">
        <p14:creationId xmlns:p14="http://schemas.microsoft.com/office/powerpoint/2010/main" val="134440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20</a:t>
            </a:fld>
            <a:endParaRPr lang="es-EC"/>
          </a:p>
        </p:txBody>
      </p:sp>
    </p:spTree>
    <p:extLst>
      <p:ext uri="{BB962C8B-B14F-4D97-AF65-F5344CB8AC3E}">
        <p14:creationId xmlns:p14="http://schemas.microsoft.com/office/powerpoint/2010/main" val="60688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21</a:t>
            </a:fld>
            <a:endParaRPr lang="es-EC"/>
          </a:p>
        </p:txBody>
      </p:sp>
    </p:spTree>
    <p:extLst>
      <p:ext uri="{BB962C8B-B14F-4D97-AF65-F5344CB8AC3E}">
        <p14:creationId xmlns:p14="http://schemas.microsoft.com/office/powerpoint/2010/main" val="73149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24</a:t>
            </a:fld>
            <a:endParaRPr lang="es-EC"/>
          </a:p>
        </p:txBody>
      </p:sp>
    </p:spTree>
    <p:extLst>
      <p:ext uri="{BB962C8B-B14F-4D97-AF65-F5344CB8AC3E}">
        <p14:creationId xmlns:p14="http://schemas.microsoft.com/office/powerpoint/2010/main" val="112680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27</a:t>
            </a:fld>
            <a:endParaRPr lang="es-EC"/>
          </a:p>
        </p:txBody>
      </p:sp>
    </p:spTree>
    <p:extLst>
      <p:ext uri="{BB962C8B-B14F-4D97-AF65-F5344CB8AC3E}">
        <p14:creationId xmlns:p14="http://schemas.microsoft.com/office/powerpoint/2010/main" val="354206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endParaRPr lang="es-ES" sz="1200" dirty="0">
              <a:solidFill>
                <a:schemeClr val="tx1"/>
              </a:solidFill>
            </a:endParaRPr>
          </a:p>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a:t>
            </a:fld>
            <a:endParaRPr lang="es-EC"/>
          </a:p>
        </p:txBody>
      </p:sp>
    </p:spTree>
    <p:extLst>
      <p:ext uri="{BB962C8B-B14F-4D97-AF65-F5344CB8AC3E}">
        <p14:creationId xmlns:p14="http://schemas.microsoft.com/office/powerpoint/2010/main" val="89483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29</a:t>
            </a:fld>
            <a:endParaRPr lang="es-EC"/>
          </a:p>
        </p:txBody>
      </p:sp>
    </p:spTree>
    <p:extLst>
      <p:ext uri="{BB962C8B-B14F-4D97-AF65-F5344CB8AC3E}">
        <p14:creationId xmlns:p14="http://schemas.microsoft.com/office/powerpoint/2010/main" val="24979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30</a:t>
            </a:fld>
            <a:endParaRPr lang="es-EC"/>
          </a:p>
        </p:txBody>
      </p:sp>
    </p:spTree>
    <p:extLst>
      <p:ext uri="{BB962C8B-B14F-4D97-AF65-F5344CB8AC3E}">
        <p14:creationId xmlns:p14="http://schemas.microsoft.com/office/powerpoint/2010/main" val="1325849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31</a:t>
            </a:fld>
            <a:endParaRPr lang="es-EC"/>
          </a:p>
        </p:txBody>
      </p:sp>
    </p:spTree>
    <p:extLst>
      <p:ext uri="{BB962C8B-B14F-4D97-AF65-F5344CB8AC3E}">
        <p14:creationId xmlns:p14="http://schemas.microsoft.com/office/powerpoint/2010/main" val="1585077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32</a:t>
            </a:fld>
            <a:endParaRPr lang="es-EC"/>
          </a:p>
        </p:txBody>
      </p:sp>
    </p:spTree>
    <p:extLst>
      <p:ext uri="{BB962C8B-B14F-4D97-AF65-F5344CB8AC3E}">
        <p14:creationId xmlns:p14="http://schemas.microsoft.com/office/powerpoint/2010/main" val="146458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endParaRPr lang="es-ES" sz="1200" dirty="0">
              <a:solidFill>
                <a:schemeClr val="tx1"/>
              </a:solidFill>
            </a:endParaRPr>
          </a:p>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4</a:t>
            </a:fld>
            <a:endParaRPr lang="es-EC"/>
          </a:p>
        </p:txBody>
      </p:sp>
    </p:spTree>
    <p:extLst>
      <p:ext uri="{BB962C8B-B14F-4D97-AF65-F5344CB8AC3E}">
        <p14:creationId xmlns:p14="http://schemas.microsoft.com/office/powerpoint/2010/main" val="202340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endParaRPr lang="es-ES" sz="1200" dirty="0">
              <a:solidFill>
                <a:schemeClr val="tx1"/>
              </a:solidFill>
            </a:endParaRPr>
          </a:p>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5</a:t>
            </a:fld>
            <a:endParaRPr lang="es-EC"/>
          </a:p>
        </p:txBody>
      </p:sp>
    </p:spTree>
    <p:extLst>
      <p:ext uri="{BB962C8B-B14F-4D97-AF65-F5344CB8AC3E}">
        <p14:creationId xmlns:p14="http://schemas.microsoft.com/office/powerpoint/2010/main" val="195701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6</a:t>
            </a:fld>
            <a:endParaRPr lang="es-EC"/>
          </a:p>
        </p:txBody>
      </p:sp>
    </p:spTree>
    <p:extLst>
      <p:ext uri="{BB962C8B-B14F-4D97-AF65-F5344CB8AC3E}">
        <p14:creationId xmlns:p14="http://schemas.microsoft.com/office/powerpoint/2010/main" val="80075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8</a:t>
            </a:fld>
            <a:endParaRPr lang="es-EC"/>
          </a:p>
        </p:txBody>
      </p:sp>
    </p:spTree>
    <p:extLst>
      <p:ext uri="{BB962C8B-B14F-4D97-AF65-F5344CB8AC3E}">
        <p14:creationId xmlns:p14="http://schemas.microsoft.com/office/powerpoint/2010/main" val="241978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11</a:t>
            </a:fld>
            <a:endParaRPr lang="es-EC"/>
          </a:p>
        </p:txBody>
      </p:sp>
    </p:spTree>
    <p:extLst>
      <p:ext uri="{BB962C8B-B14F-4D97-AF65-F5344CB8AC3E}">
        <p14:creationId xmlns:p14="http://schemas.microsoft.com/office/powerpoint/2010/main" val="152602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12</a:t>
            </a:fld>
            <a:endParaRPr lang="es-EC"/>
          </a:p>
        </p:txBody>
      </p:sp>
    </p:spTree>
    <p:extLst>
      <p:ext uri="{BB962C8B-B14F-4D97-AF65-F5344CB8AC3E}">
        <p14:creationId xmlns:p14="http://schemas.microsoft.com/office/powerpoint/2010/main" val="30804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13</a:t>
            </a:fld>
            <a:endParaRPr lang="es-EC"/>
          </a:p>
        </p:txBody>
      </p:sp>
    </p:spTree>
    <p:extLst>
      <p:ext uri="{BB962C8B-B14F-4D97-AF65-F5344CB8AC3E}">
        <p14:creationId xmlns:p14="http://schemas.microsoft.com/office/powerpoint/2010/main" val="425142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B5FAB-21C4-4D26-9600-6CFD0ECC0F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3AB8DD-E9C9-41F8-AB01-06CD9C228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id="{DF6E803B-E97F-4785-999C-B6CC46191927}"/>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5" name="Marcador de pie de página 4">
            <a:extLst>
              <a:ext uri="{FF2B5EF4-FFF2-40B4-BE49-F238E27FC236}">
                <a16:creationId xmlns:a16="http://schemas.microsoft.com/office/drawing/2014/main" id="{122A8D8A-3914-4142-A933-A9C8DD012A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D6333DE-B26D-40FA-AB9E-393314DD0BC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837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EC0E0-CE75-4381-921E-A55AECDB5EF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F37C8EC-B964-4ECB-9695-BBDCE02E94A2}"/>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260CF9-1797-4B47-9354-A57D9E920570}"/>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5" name="Marcador de pie de página 4">
            <a:extLst>
              <a:ext uri="{FF2B5EF4-FFF2-40B4-BE49-F238E27FC236}">
                <a16:creationId xmlns:a16="http://schemas.microsoft.com/office/drawing/2014/main" id="{460D9A39-B4EE-4699-977F-A1B84CFF34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87E77D0-977D-4EC4-9947-D8BF67351632}"/>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80182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3B1411-555E-4411-9D9B-E7A27DDCFA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4B2B09B-7A3B-4912-BCF0-0B5AF8B4A944}"/>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C877F-D5BE-4A4E-8D2C-608861DFCA70}"/>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5" name="Marcador de pie de página 4">
            <a:extLst>
              <a:ext uri="{FF2B5EF4-FFF2-40B4-BE49-F238E27FC236}">
                <a16:creationId xmlns:a16="http://schemas.microsoft.com/office/drawing/2014/main" id="{394CA562-921D-4998-B742-81948F81EC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B027618-3BA5-46F8-B993-9DAD0302F3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5354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29/08/2018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2845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9DCA1-2EA7-4776-AE63-36C734B3CA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989AB1-0690-410D-A4E9-0C24350F252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DA5EF6-DFF9-4413-BFA2-660564F2357F}"/>
              </a:ext>
            </a:extLst>
          </p:cNvPr>
          <p:cNvSpPr>
            <a:spLocks noGrp="1"/>
          </p:cNvSpPr>
          <p:nvPr>
            <p:ph type="dt" sz="half" idx="10"/>
          </p:nvPr>
        </p:nvSpPr>
        <p:spPr/>
        <p:txBody>
          <a:bodyPr/>
          <a:lstStyle/>
          <a:p>
            <a:fld id="{C764DE79-268F-4C1A-8933-263129D2AF90}" type="datetimeFigureOut">
              <a:rPr lang="en-US" smtClean="0"/>
              <a:t>8/29/2018</a:t>
            </a:fld>
            <a:endParaRPr lang="en-US" dirty="0"/>
          </a:p>
        </p:txBody>
      </p:sp>
      <p:sp>
        <p:nvSpPr>
          <p:cNvPr id="5" name="Marcador de pie de página 4">
            <a:extLst>
              <a:ext uri="{FF2B5EF4-FFF2-40B4-BE49-F238E27FC236}">
                <a16:creationId xmlns:a16="http://schemas.microsoft.com/office/drawing/2014/main" id="{C3A005AB-5DFA-44A5-A31B-1BAD04F5E8D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9A584D1-F5C9-4367-85AF-790CE2A5AF53}"/>
              </a:ext>
            </a:extLst>
          </p:cNvPr>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592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3D067-79DA-4B8B-8A01-14824CFCC5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9F03FA-823B-48A7-A919-20E71F98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BA29DE63-D487-42F9-9254-23C1A54D057D}"/>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5" name="Marcador de pie de página 4">
            <a:extLst>
              <a:ext uri="{FF2B5EF4-FFF2-40B4-BE49-F238E27FC236}">
                <a16:creationId xmlns:a16="http://schemas.microsoft.com/office/drawing/2014/main" id="{4DA199BC-1F58-42B8-B13F-C04B42E45B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3F80BFD-C752-420D-AC9A-32B5CFDA414C}"/>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1906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9BBDC-550B-412F-851D-86EF9C776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D8014D-AABB-4FC9-A937-79B687400B1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D88B1-C368-4E66-A65B-0B55D581593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0199A91-C717-4E60-A367-100C50F51C85}"/>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6" name="Marcador de pie de página 5">
            <a:extLst>
              <a:ext uri="{FF2B5EF4-FFF2-40B4-BE49-F238E27FC236}">
                <a16:creationId xmlns:a16="http://schemas.microsoft.com/office/drawing/2014/main" id="{3C312DCC-0881-48FB-BDB0-A71FE55BE4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316AD38-9A0E-4D34-B1CA-45947C32BE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686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D75C5-FB9D-4564-B949-40836FE6E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0706E3-91C8-4151-A6EE-2C5EC2EA4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18CB1F47-E9BC-4BC1-9F2C-E1CE5A0D4A9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4E76A16-A52A-437D-AC6B-CDAC0030A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651E8DC9-3F62-4C51-80BA-1BF913D66B9F}"/>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F283038-AF13-48AB-8775-61BEAE1D8888}"/>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8" name="Marcador de pie de página 7">
            <a:extLst>
              <a:ext uri="{FF2B5EF4-FFF2-40B4-BE49-F238E27FC236}">
                <a16:creationId xmlns:a16="http://schemas.microsoft.com/office/drawing/2014/main" id="{B725295C-C6FF-4A13-B433-7D7C0704AF6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AC99AFA-5D12-4D0F-8A07-8011BE369FA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9636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64930-4628-4164-9584-BCDD13045B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D6092A7-7529-45F9-8AD7-FD75B0B3B282}"/>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4" name="Marcador de pie de página 3">
            <a:extLst>
              <a:ext uri="{FF2B5EF4-FFF2-40B4-BE49-F238E27FC236}">
                <a16:creationId xmlns:a16="http://schemas.microsoft.com/office/drawing/2014/main" id="{073617F6-AE58-4397-A798-A73B8C34E38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5A064BD-B165-4091-A068-9D8560A4A89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8044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4F24A2-EEC9-4656-A476-78E0EA5DCFA6}"/>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3" name="Marcador de pie de página 2">
            <a:extLst>
              <a:ext uri="{FF2B5EF4-FFF2-40B4-BE49-F238E27FC236}">
                <a16:creationId xmlns:a16="http://schemas.microsoft.com/office/drawing/2014/main" id="{E3BE450E-5CAF-4809-BDD2-D468BF95117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96E283C-28E6-4D1E-8563-1EB51FCBBC9D}"/>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01699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BF709-74B6-4C6D-8331-440129496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78D1B-0866-478F-BDDE-705471BE2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7AF28C-C22B-400B-B584-1B30C49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859CBC0E-512D-4E05-8AC0-B4D7FD6A1855}"/>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6" name="Marcador de pie de página 5">
            <a:extLst>
              <a:ext uri="{FF2B5EF4-FFF2-40B4-BE49-F238E27FC236}">
                <a16:creationId xmlns:a16="http://schemas.microsoft.com/office/drawing/2014/main" id="{73CBDFF3-456F-4868-B8A6-303817517F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0B0FB10-4AA4-448D-B476-75129DA25AF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009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E92A-1422-45E0-80A5-F4B6E04544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30938FA-F147-485C-A901-A1A08D5A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B20CC0D-69D6-4CE5-BE4E-263758E76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95FB1B4-B10D-4733-9C4D-E30AA96B1215}"/>
              </a:ext>
            </a:extLst>
          </p:cNvPr>
          <p:cNvSpPr>
            <a:spLocks noGrp="1"/>
          </p:cNvSpPr>
          <p:nvPr>
            <p:ph type="dt" sz="half" idx="10"/>
          </p:nvPr>
        </p:nvSpPr>
        <p:spPr/>
        <p:txBody>
          <a:bodyPr/>
          <a:lstStyle/>
          <a:p>
            <a:fld id="{F6249B34-9780-43F3-807A-ABAA0D7C523D}" type="datetimeFigureOut">
              <a:rPr lang="es-EC" smtClean="0"/>
              <a:t>29/08/2018</a:t>
            </a:fld>
            <a:endParaRPr lang="es-EC"/>
          </a:p>
        </p:txBody>
      </p:sp>
      <p:sp>
        <p:nvSpPr>
          <p:cNvPr id="6" name="Marcador de pie de página 5">
            <a:extLst>
              <a:ext uri="{FF2B5EF4-FFF2-40B4-BE49-F238E27FC236}">
                <a16:creationId xmlns:a16="http://schemas.microsoft.com/office/drawing/2014/main" id="{CAFE1796-6783-414C-A237-9F2C42A37B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5DAD084-0BBF-431D-8CF6-5717BFEF26DE}"/>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63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73C9F1-892C-45D3-A86C-D61794497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492829-D5C2-4F41-A3DC-0458E317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7F0F0E-AAD0-4F39-97AF-86941A75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29/08/2018</a:t>
            </a:fld>
            <a:endParaRPr lang="es-EC"/>
          </a:p>
        </p:txBody>
      </p:sp>
      <p:sp>
        <p:nvSpPr>
          <p:cNvPr id="5" name="Marcador de pie de página 4">
            <a:extLst>
              <a:ext uri="{FF2B5EF4-FFF2-40B4-BE49-F238E27FC236}">
                <a16:creationId xmlns:a16="http://schemas.microsoft.com/office/drawing/2014/main" id="{F72004A6-28E9-4F39-ABFF-B6188E79D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6C1C5D0-F0B0-4F4D-A7D5-982DF88EA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39540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4.jpeg"/><Relationship Id="rId16"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385268" y="1500137"/>
            <a:ext cx="8777029" cy="4047262"/>
          </a:xfrm>
          <a:prstGeom prst="rect">
            <a:avLst/>
          </a:prstGeom>
          <a:noFill/>
        </p:spPr>
        <p:txBody>
          <a:bodyPr wrap="square" lIns="91440" tIns="45720" rIns="91440" bIns="45720">
            <a:spAutoFit/>
          </a:bodyPr>
          <a:lstStyle/>
          <a:p>
            <a:pPr algn="ctr"/>
            <a:r>
              <a:rPr lang="es-ES" sz="2800" b="1" dirty="0">
                <a:cs typeface="Arial" panose="020B0604020202020204" pitchFamily="34" charset="0"/>
              </a:rPr>
              <a:t>DEPARTAMENTO DE ELÉCTRICA Y ELECTRÓNICA</a:t>
            </a:r>
            <a:endParaRPr lang="es-EC" sz="2800" dirty="0">
              <a:cs typeface="Arial" panose="020B0604020202020204" pitchFamily="34" charset="0"/>
            </a:endParaRPr>
          </a:p>
          <a:p>
            <a:pPr algn="ctr"/>
            <a:r>
              <a:rPr lang="es-ES" sz="2400" b="1" dirty="0">
                <a:cs typeface="Arial" panose="020B0604020202020204" pitchFamily="34" charset="0"/>
              </a:rPr>
              <a:t> </a:t>
            </a:r>
            <a:r>
              <a:rPr lang="es-ES" sz="2000" b="1" dirty="0">
                <a:cs typeface="Arial" panose="020B0604020202020204" pitchFamily="34" charset="0"/>
              </a:rPr>
              <a:t>CARRERA DE INGENIERÍA EN ELECTRÓNICA, AUTOMATIZACIÓN Y CONTROL</a:t>
            </a:r>
          </a:p>
          <a:p>
            <a:pPr algn="ctr"/>
            <a:endParaRPr lang="es-ES" b="1" dirty="0">
              <a:cs typeface="Arial" panose="020B0604020202020204" pitchFamily="34" charset="0"/>
            </a:endParaRPr>
          </a:p>
          <a:p>
            <a:pPr algn="ctr"/>
            <a:r>
              <a:rPr lang="es-ES" sz="800" b="1" dirty="0">
                <a:cs typeface="Arial" panose="020B0604020202020204" pitchFamily="34" charset="0"/>
              </a:rPr>
              <a:t> </a:t>
            </a:r>
            <a:endParaRPr lang="es-EC" sz="800" dirty="0">
              <a:cs typeface="Arial" panose="020B0604020202020204" pitchFamily="34" charset="0"/>
            </a:endParaRPr>
          </a:p>
          <a:p>
            <a:r>
              <a:rPr lang="es-ES" sz="700" b="1" dirty="0">
                <a:cs typeface="Arial" panose="020B0604020202020204" pitchFamily="34" charset="0"/>
              </a:rPr>
              <a:t> </a:t>
            </a:r>
            <a:endParaRPr lang="es-EC" sz="700" dirty="0">
              <a:cs typeface="Arial" panose="020B0604020202020204" pitchFamily="34" charset="0"/>
            </a:endParaRPr>
          </a:p>
          <a:p>
            <a:pPr algn="ctr"/>
            <a:r>
              <a:rPr lang="es-ES" sz="700" b="1" dirty="0">
                <a:cs typeface="Arial" panose="020B0604020202020204" pitchFamily="34" charset="0"/>
              </a:rPr>
              <a:t> </a:t>
            </a:r>
            <a:r>
              <a:rPr lang="es-ES" sz="1400" b="1" dirty="0">
                <a:cs typeface="Arial" panose="020B0604020202020204" pitchFamily="34" charset="0"/>
              </a:rPr>
              <a:t>TEMA: </a:t>
            </a:r>
            <a:r>
              <a:rPr lang="es-EC" b="1" dirty="0"/>
              <a:t>SISTEMA DE REPRODUCCIÓN Y CONTROL DE MOVIMIENTOS DE UN BRAZO ROBÓTICO BIOMECÁNICO DE 4 GDL MEDIANTE EL USO DE SEÑALES EMG Y ACELERÓMETROS</a:t>
            </a:r>
          </a:p>
          <a:p>
            <a:pPr algn="ctr"/>
            <a:endParaRPr lang="es-EC" sz="1400" b="1" dirty="0">
              <a:cs typeface="Arial" panose="020B0604020202020204" pitchFamily="34" charset="0"/>
            </a:endParaRPr>
          </a:p>
          <a:p>
            <a:pPr algn="ctr"/>
            <a:r>
              <a:rPr lang="es-ES" sz="1400" b="1" dirty="0">
                <a:cs typeface="Arial" panose="020B0604020202020204" pitchFamily="34" charset="0"/>
              </a:rPr>
              <a:t>AUTORES: </a:t>
            </a:r>
            <a:r>
              <a:rPr lang="es-ES_tradnl" dirty="0"/>
              <a:t>ABARCA VINUEZA, STALIN ALFONSO </a:t>
            </a:r>
          </a:p>
          <a:p>
            <a:pPr algn="ctr"/>
            <a:r>
              <a:rPr lang="es-ES_tradnl" dirty="0"/>
              <a:t>                           TAMAYO BACACELA, SANTIAGO ALEXANDER</a:t>
            </a:r>
          </a:p>
          <a:p>
            <a:pPr algn="ctr"/>
            <a:r>
              <a:rPr lang="es-ES" sz="1400" dirty="0">
                <a:cs typeface="Arial" panose="020B0604020202020204" pitchFamily="34" charset="0"/>
              </a:rPr>
              <a:t>  </a:t>
            </a:r>
            <a:endParaRPr lang="es-EC" sz="1400" dirty="0">
              <a:cs typeface="Arial" panose="020B0604020202020204" pitchFamily="34" charset="0"/>
            </a:endParaRPr>
          </a:p>
          <a:p>
            <a:pPr algn="ctr"/>
            <a:r>
              <a:rPr lang="es-ES" sz="1400" b="1" dirty="0">
                <a:cs typeface="Arial" panose="020B0604020202020204" pitchFamily="34" charset="0"/>
              </a:rPr>
              <a:t>DIRECTOR: </a:t>
            </a:r>
            <a:r>
              <a:rPr lang="es-ES" dirty="0"/>
              <a:t>Dr. ARCENTALES VITERI, ANDRÉS RICARDO</a:t>
            </a:r>
            <a:endParaRPr lang="es-EC" dirty="0"/>
          </a:p>
          <a:p>
            <a:pPr algn="ctr"/>
            <a:r>
              <a:rPr lang="es-ES" sz="1400" dirty="0">
                <a:cs typeface="Arial" panose="020B0604020202020204" pitchFamily="34" charset="0"/>
              </a:rPr>
              <a:t>  </a:t>
            </a:r>
            <a:r>
              <a:rPr lang="es-ES" sz="1400" b="1" dirty="0">
                <a:cs typeface="Arial" panose="020B0604020202020204" pitchFamily="34" charset="0"/>
              </a:rPr>
              <a:t> </a:t>
            </a:r>
            <a:endParaRPr lang="es-EC" sz="1400" dirty="0">
              <a:cs typeface="Arial" panose="020B0604020202020204" pitchFamily="34" charset="0"/>
            </a:endParaRPr>
          </a:p>
          <a:p>
            <a:pPr algn="ctr"/>
            <a:r>
              <a:rPr lang="es-ES" sz="1400" b="1" dirty="0">
                <a:cs typeface="Arial" panose="020B0604020202020204" pitchFamily="34" charset="0"/>
              </a:rPr>
              <a:t>SANGOLQUÍ - </a:t>
            </a:r>
            <a:r>
              <a:rPr lang="es-ES_tradnl" sz="1400" b="1" dirty="0">
                <a:cs typeface="Arial" panose="020B0604020202020204" pitchFamily="34" charset="0"/>
              </a:rPr>
              <a:t>2018</a:t>
            </a:r>
            <a:endParaRPr lang="es-EC" sz="1400" b="1" dirty="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a:extLst>
              <a:ext uri="{FF2B5EF4-FFF2-40B4-BE49-F238E27FC236}">
                <a16:creationId xmlns:a16="http://schemas.microsoft.com/office/drawing/2014/main"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99359"/>
            <a:ext cx="3736428" cy="911121"/>
          </a:xfrm>
          <a:prstGeom prst="rect">
            <a:avLst/>
          </a:prstGeom>
        </p:spPr>
      </p:pic>
      <p:pic>
        <p:nvPicPr>
          <p:cNvPr id="4" name="Imagen 3">
            <a:extLst>
              <a:ext uri="{FF2B5EF4-FFF2-40B4-BE49-F238E27FC236}">
                <a16:creationId xmlns:a16="http://schemas.microsoft.com/office/drawing/2014/main"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OBJETIVOS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67181"/>
            <a:ext cx="11486825" cy="4190619"/>
          </a:xfrm>
        </p:spPr>
        <p:txBody>
          <a:bodyPr>
            <a:noAutofit/>
          </a:bodyPr>
          <a:lstStyle/>
          <a:p>
            <a:pPr marL="176212" algn="just">
              <a:tabLst>
                <a:tab pos="10315575" algn="l"/>
              </a:tabLst>
            </a:pPr>
            <a:r>
              <a:rPr lang="es-ES" b="1" dirty="0">
                <a:solidFill>
                  <a:prstClr val="black"/>
                </a:solidFill>
              </a:rPr>
              <a:t>OBJETIVOS ESPECÍFICOS:</a:t>
            </a:r>
          </a:p>
          <a:p>
            <a:pPr marL="342900" lvl="0" indent="-342900" algn="just">
              <a:buFont typeface="Arial" panose="020B0604020202020204" pitchFamily="34" charset="0"/>
              <a:buChar char="•"/>
              <a:tabLst>
                <a:tab pos="10315575" algn="l"/>
              </a:tabLst>
            </a:pPr>
            <a:r>
              <a:rPr lang="es-EC" sz="2000" dirty="0">
                <a:solidFill>
                  <a:prstClr val="black"/>
                </a:solidFill>
              </a:rPr>
              <a:t>Establecer la lógica de control para la: rotación interna y externa del hombro, flexión y extensión del codo, pronación y supinación del antebrazo, flexión y extensión de la muñeca y la flexión de la mano considerada como pinza.</a:t>
            </a:r>
          </a:p>
          <a:p>
            <a:pPr marL="342900" lvl="0" indent="-342900" algn="just">
              <a:buFont typeface="Arial" panose="020B0604020202020204" pitchFamily="34" charset="0"/>
              <a:buChar char="•"/>
              <a:tabLst>
                <a:tab pos="10315575" algn="l"/>
              </a:tabLst>
            </a:pPr>
            <a:r>
              <a:rPr lang="es-EC" sz="2000" dirty="0">
                <a:solidFill>
                  <a:prstClr val="black"/>
                </a:solidFill>
              </a:rPr>
              <a:t>Diseñar e imprimir en 3D un brazo robótico biomecánico que esté constituida por el codo, antebrazo, muñeca y mano.</a:t>
            </a:r>
          </a:p>
          <a:p>
            <a:pPr marL="342900" lvl="0" indent="-342900" algn="just">
              <a:buFont typeface="Arial" panose="020B0604020202020204" pitchFamily="34" charset="0"/>
              <a:buChar char="•"/>
              <a:tabLst>
                <a:tab pos="10315575" algn="l"/>
              </a:tabLst>
            </a:pPr>
            <a:r>
              <a:rPr lang="es-EC" sz="2000" dirty="0">
                <a:solidFill>
                  <a:prstClr val="black"/>
                </a:solidFill>
              </a:rPr>
              <a:t>Integración del sistema de detección de movimiento y activación muscular con el brazo robótico impreso en 3D.</a:t>
            </a: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tx1"/>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28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092114"/>
            <a:ext cx="11486825" cy="5180348"/>
          </a:xfrm>
        </p:spPr>
        <p:txBody>
          <a:bodyPr>
            <a:noAutofit/>
          </a:bodyPr>
          <a:lstStyle/>
          <a:p>
            <a:r>
              <a:rPr lang="es-EC" sz="2800" b="1" dirty="0">
                <a:solidFill>
                  <a:srgbClr val="005024"/>
                </a:solidFill>
              </a:rPr>
              <a:t>Kinesiología de la extremidad superior</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3CEB36BC-A69C-4347-AD1D-680248E1D6F8}"/>
              </a:ext>
            </a:extLst>
          </p:cNvPr>
          <p:cNvPicPr>
            <a:picLocks noChangeAspect="1"/>
          </p:cNvPicPr>
          <p:nvPr/>
        </p:nvPicPr>
        <p:blipFill>
          <a:blip r:embed="rId4"/>
          <a:stretch>
            <a:fillRect/>
          </a:stretch>
        </p:blipFill>
        <p:spPr>
          <a:xfrm>
            <a:off x="2158397" y="1624867"/>
            <a:ext cx="2756496" cy="4934469"/>
          </a:xfrm>
          <a:prstGeom prst="rect">
            <a:avLst/>
          </a:prstGeom>
        </p:spPr>
      </p:pic>
      <p:sp>
        <p:nvSpPr>
          <p:cNvPr id="4" name="Rectángulo: esquinas redondeadas 3">
            <a:extLst>
              <a:ext uri="{FF2B5EF4-FFF2-40B4-BE49-F238E27FC236}">
                <a16:creationId xmlns:a16="http://schemas.microsoft.com/office/drawing/2014/main" id="{C674E00D-7A7B-464A-9017-EC1EBD9F6FAF}"/>
              </a:ext>
            </a:extLst>
          </p:cNvPr>
          <p:cNvSpPr/>
          <p:nvPr/>
        </p:nvSpPr>
        <p:spPr>
          <a:xfrm>
            <a:off x="5731328" y="2719551"/>
            <a:ext cx="5911516" cy="2745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t>Anatomía de la extremidad superior</a:t>
            </a:r>
          </a:p>
          <a:p>
            <a:pPr algn="just"/>
            <a:r>
              <a:rPr lang="es-EC" sz="2400" dirty="0"/>
              <a:t>Segmentos conformados por músculos estriados y tendones que se insertan en los huesos con el fin de estabilizar su posición y permitirles desplazarse simultáneamente en los tres ejes.</a:t>
            </a:r>
          </a:p>
        </p:txBody>
      </p:sp>
    </p:spTree>
    <p:extLst>
      <p:ext uri="{BB962C8B-B14F-4D97-AF65-F5344CB8AC3E}">
        <p14:creationId xmlns:p14="http://schemas.microsoft.com/office/powerpoint/2010/main" val="305372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092114"/>
            <a:ext cx="11486825" cy="5180348"/>
          </a:xfrm>
        </p:spPr>
        <p:txBody>
          <a:bodyPr>
            <a:noAutofit/>
          </a:bodyPr>
          <a:lstStyle/>
          <a:p>
            <a:r>
              <a:rPr lang="es-EC" sz="2800" b="1" dirty="0">
                <a:solidFill>
                  <a:srgbClr val="005024"/>
                </a:solidFill>
              </a:rPr>
              <a:t>Kinesiología de la extremidad superior</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8384192D-C51C-4066-AC23-3627AE96F515}"/>
              </a:ext>
            </a:extLst>
          </p:cNvPr>
          <p:cNvPicPr>
            <a:picLocks noChangeAspect="1"/>
          </p:cNvPicPr>
          <p:nvPr/>
        </p:nvPicPr>
        <p:blipFill>
          <a:blip r:embed="rId4"/>
          <a:stretch>
            <a:fillRect/>
          </a:stretch>
        </p:blipFill>
        <p:spPr>
          <a:xfrm>
            <a:off x="130637" y="1762851"/>
            <a:ext cx="6096000" cy="4051432"/>
          </a:xfrm>
          <a:prstGeom prst="rect">
            <a:avLst/>
          </a:prstGeom>
        </p:spPr>
      </p:pic>
      <p:sp>
        <p:nvSpPr>
          <p:cNvPr id="4" name="Rectángulo: esquinas redondeadas 3">
            <a:extLst>
              <a:ext uri="{FF2B5EF4-FFF2-40B4-BE49-F238E27FC236}">
                <a16:creationId xmlns:a16="http://schemas.microsoft.com/office/drawing/2014/main" id="{5A66A0CC-B62D-4686-8684-812ECE9C90F6}"/>
              </a:ext>
            </a:extLst>
          </p:cNvPr>
          <p:cNvSpPr/>
          <p:nvPr/>
        </p:nvSpPr>
        <p:spPr>
          <a:xfrm>
            <a:off x="6248400" y="1665520"/>
            <a:ext cx="5846207" cy="423854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t>Biomecánica de la extremidad superior</a:t>
            </a:r>
          </a:p>
          <a:p>
            <a:pPr algn="just"/>
            <a:r>
              <a:rPr lang="es-EC" sz="2400" dirty="0"/>
              <a:t>Estudia los movimientos de cada articulación y su desplazamiento en el espacio mediante la descripción de los grados de divergencia de cada articulación sin enfatizar en las causas que provocan el movimiento, lo que permite conocer información de los grados de libertad que existen en la extremidad superior y los ángulos respectivos que forman.</a:t>
            </a:r>
          </a:p>
        </p:txBody>
      </p:sp>
    </p:spTree>
    <p:extLst>
      <p:ext uri="{BB962C8B-B14F-4D97-AF65-F5344CB8AC3E}">
        <p14:creationId xmlns:p14="http://schemas.microsoft.com/office/powerpoint/2010/main" val="426752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Font typeface="Arial" panose="020B0604020202020204" pitchFamily="34" charset="0"/>
              <a:buAutoNum type="arabicPeriod"/>
            </a:pPr>
            <a:r>
              <a:rPr lang="es-ES" sz="2000" b="1" dirty="0">
                <a:solidFill>
                  <a:schemeClr val="tx1"/>
                </a:solidFill>
              </a:rPr>
              <a:t>DISEÑO E IMPLEMENTACIÓN DEL SISTEMA DE SENSADO DE MOVIMEINTOS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23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092114"/>
            <a:ext cx="11486825" cy="5180348"/>
          </a:xfrm>
        </p:spPr>
        <p:txBody>
          <a:bodyPr>
            <a:noAutofit/>
          </a:bodyPr>
          <a:lstStyle/>
          <a:p>
            <a:r>
              <a:rPr lang="es-EC" sz="2800" b="1" dirty="0">
                <a:solidFill>
                  <a:srgbClr val="005024"/>
                </a:solidFill>
              </a:rPr>
              <a:t>Diseño e implementación del hardware para EMG</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56EEEF27-5C48-4131-9654-6D43F4B65BB3}"/>
              </a:ext>
            </a:extLst>
          </p:cNvPr>
          <p:cNvPicPr>
            <a:picLocks noChangeAspect="1"/>
          </p:cNvPicPr>
          <p:nvPr/>
        </p:nvPicPr>
        <p:blipFill>
          <a:blip r:embed="rId4"/>
          <a:stretch>
            <a:fillRect/>
          </a:stretch>
        </p:blipFill>
        <p:spPr>
          <a:xfrm>
            <a:off x="6908195" y="5068793"/>
            <a:ext cx="1577221" cy="1203669"/>
          </a:xfrm>
          <a:prstGeom prst="rect">
            <a:avLst/>
          </a:prstGeom>
        </p:spPr>
      </p:pic>
      <p:pic>
        <p:nvPicPr>
          <p:cNvPr id="5" name="Imagen 4">
            <a:extLst>
              <a:ext uri="{FF2B5EF4-FFF2-40B4-BE49-F238E27FC236}">
                <a16:creationId xmlns:a16="http://schemas.microsoft.com/office/drawing/2014/main" id="{F2031E36-8150-4735-A0B1-EF0CA4A9A643}"/>
              </a:ext>
            </a:extLst>
          </p:cNvPr>
          <p:cNvPicPr>
            <a:picLocks noChangeAspect="1"/>
          </p:cNvPicPr>
          <p:nvPr/>
        </p:nvPicPr>
        <p:blipFill>
          <a:blip r:embed="rId5"/>
          <a:stretch>
            <a:fillRect/>
          </a:stretch>
        </p:blipFill>
        <p:spPr>
          <a:xfrm>
            <a:off x="435790" y="1676183"/>
            <a:ext cx="3270796" cy="5042479"/>
          </a:xfrm>
          <a:prstGeom prst="rect">
            <a:avLst/>
          </a:prstGeom>
        </p:spPr>
      </p:pic>
      <p:sp>
        <p:nvSpPr>
          <p:cNvPr id="7" name="Rectángulo: esquinas redondeadas 6">
            <a:extLst>
              <a:ext uri="{FF2B5EF4-FFF2-40B4-BE49-F238E27FC236}">
                <a16:creationId xmlns:a16="http://schemas.microsoft.com/office/drawing/2014/main" id="{5FD4E59A-17D7-4A96-9C69-097DAFDCC37C}"/>
              </a:ext>
            </a:extLst>
          </p:cNvPr>
          <p:cNvSpPr/>
          <p:nvPr/>
        </p:nvSpPr>
        <p:spPr>
          <a:xfrm>
            <a:off x="3937947" y="2224562"/>
            <a:ext cx="7685808" cy="25945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400" b="1" dirty="0"/>
              <a:t>Electrodos</a:t>
            </a:r>
          </a:p>
          <a:p>
            <a:pPr algn="ctr"/>
            <a:r>
              <a:rPr lang="es-EC" sz="2400" dirty="0"/>
              <a:t>El sistema de adquisición está diseñado para funcionar por un largo periodo, motivo por el cual es necesario utilizar electrodos secos, reusables y que permitan obtener una señal de alta calidad. </a:t>
            </a:r>
          </a:p>
        </p:txBody>
      </p:sp>
    </p:spTree>
    <p:extLst>
      <p:ext uri="{BB962C8B-B14F-4D97-AF65-F5344CB8AC3E}">
        <p14:creationId xmlns:p14="http://schemas.microsoft.com/office/powerpoint/2010/main" val="47391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200187" y="861780"/>
            <a:ext cx="11486825" cy="5180348"/>
          </a:xfrm>
        </p:spPr>
        <p:txBody>
          <a:bodyPr>
            <a:noAutofit/>
          </a:bodyPr>
          <a:lstStyle/>
          <a:p>
            <a:r>
              <a:rPr lang="es-EC" sz="2800" b="1" dirty="0">
                <a:solidFill>
                  <a:srgbClr val="005024"/>
                </a:solidFill>
              </a:rPr>
              <a:t>Acondicionamiento de la señal EMG</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43957456-345E-44BC-ABBB-C2D7E00E76BA}"/>
              </a:ext>
            </a:extLst>
          </p:cNvPr>
          <p:cNvPicPr>
            <a:picLocks noChangeAspect="1"/>
          </p:cNvPicPr>
          <p:nvPr/>
        </p:nvPicPr>
        <p:blipFill>
          <a:blip r:embed="rId4"/>
          <a:stretch>
            <a:fillRect/>
          </a:stretch>
        </p:blipFill>
        <p:spPr>
          <a:xfrm>
            <a:off x="5775996" y="1443046"/>
            <a:ext cx="6234596" cy="4553169"/>
          </a:xfrm>
          <a:prstGeom prst="rect">
            <a:avLst/>
          </a:prstGeom>
        </p:spPr>
      </p:pic>
      <p:sp>
        <p:nvSpPr>
          <p:cNvPr id="7" name="Rectángulo: esquinas redondeadas 6">
            <a:extLst>
              <a:ext uri="{FF2B5EF4-FFF2-40B4-BE49-F238E27FC236}">
                <a16:creationId xmlns:a16="http://schemas.microsoft.com/office/drawing/2014/main" id="{9D24E35B-FFEA-45A6-86E7-55735CBE5BB1}"/>
              </a:ext>
            </a:extLst>
          </p:cNvPr>
          <p:cNvSpPr/>
          <p:nvPr/>
        </p:nvSpPr>
        <p:spPr>
          <a:xfrm>
            <a:off x="200187" y="1500161"/>
            <a:ext cx="5476253" cy="50347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400" dirty="0"/>
              <a:t>La señal EMG que se obtiene de los electrodos no supera una amplitud pico-pico de 10mV aproximadamente, por lo que se implementa el circuito de acondicionamiento de la señal EMG, el cual está formado por dos etapas encargadas de pre amplificar y amplificar la señal EMG para su posterior procesamiento y análisis. Por otra parte, para evitar problemas de desfases por el uso de filtros analógicos se decidió implementar el filtrado digital por software.</a:t>
            </a:r>
          </a:p>
          <a:p>
            <a:pPr algn="ctr"/>
            <a:endParaRPr lang="es-EC" dirty="0"/>
          </a:p>
        </p:txBody>
      </p:sp>
    </p:spTree>
    <p:extLst>
      <p:ext uri="{BB962C8B-B14F-4D97-AF65-F5344CB8AC3E}">
        <p14:creationId xmlns:p14="http://schemas.microsoft.com/office/powerpoint/2010/main" val="150102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200187" y="861780"/>
            <a:ext cx="11486825" cy="5180348"/>
          </a:xfrm>
        </p:spPr>
        <p:txBody>
          <a:bodyPr>
            <a:noAutofit/>
          </a:bodyPr>
          <a:lstStyle/>
          <a:p>
            <a:r>
              <a:rPr lang="es-EC" sz="2800" b="1" dirty="0">
                <a:solidFill>
                  <a:srgbClr val="005024"/>
                </a:solidFill>
              </a:rPr>
              <a:t>Software del sistema de adquisición y procesamiento de EMG</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BF0D182B-86F2-40CC-AEFB-8AFB545FF932}"/>
              </a:ext>
            </a:extLst>
          </p:cNvPr>
          <p:cNvPicPr>
            <a:picLocks noChangeAspect="1"/>
          </p:cNvPicPr>
          <p:nvPr/>
        </p:nvPicPr>
        <p:blipFill>
          <a:blip r:embed="rId4"/>
          <a:stretch>
            <a:fillRect/>
          </a:stretch>
        </p:blipFill>
        <p:spPr>
          <a:xfrm>
            <a:off x="504987" y="1493161"/>
            <a:ext cx="11456287" cy="4621505"/>
          </a:xfrm>
          <a:prstGeom prst="rect">
            <a:avLst/>
          </a:prstGeom>
        </p:spPr>
      </p:pic>
    </p:spTree>
    <p:extLst>
      <p:ext uri="{BB962C8B-B14F-4D97-AF65-F5344CB8AC3E}">
        <p14:creationId xmlns:p14="http://schemas.microsoft.com/office/powerpoint/2010/main" val="374118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200187" y="861780"/>
            <a:ext cx="11486825" cy="5180348"/>
          </a:xfrm>
        </p:spPr>
        <p:txBody>
          <a:bodyPr>
            <a:noAutofit/>
          </a:bodyPr>
          <a:lstStyle/>
          <a:p>
            <a:r>
              <a:rPr lang="es-EC" sz="2800" b="1" dirty="0">
                <a:solidFill>
                  <a:srgbClr val="005024"/>
                </a:solidFill>
              </a:rPr>
              <a:t>Extracción de características </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F74369D4-6228-4C70-B300-4FD2C7718582}"/>
              </a:ext>
            </a:extLst>
          </p:cNvPr>
          <p:cNvPicPr>
            <a:picLocks noChangeAspect="1"/>
          </p:cNvPicPr>
          <p:nvPr/>
        </p:nvPicPr>
        <p:blipFill>
          <a:blip r:embed="rId4"/>
          <a:stretch>
            <a:fillRect/>
          </a:stretch>
        </p:blipFill>
        <p:spPr>
          <a:xfrm>
            <a:off x="1727557" y="1378036"/>
            <a:ext cx="8432085" cy="5004408"/>
          </a:xfrm>
          <a:prstGeom prst="rect">
            <a:avLst/>
          </a:prstGeom>
        </p:spPr>
      </p:pic>
    </p:spTree>
    <p:extLst>
      <p:ext uri="{BB962C8B-B14F-4D97-AF65-F5344CB8AC3E}">
        <p14:creationId xmlns:p14="http://schemas.microsoft.com/office/powerpoint/2010/main" val="76520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200187" y="861780"/>
            <a:ext cx="11486825" cy="5180348"/>
          </a:xfrm>
        </p:spPr>
        <p:txBody>
          <a:bodyPr>
            <a:noAutofit/>
          </a:bodyPr>
          <a:lstStyle/>
          <a:p>
            <a:r>
              <a:rPr lang="es-EC" sz="2800" b="1" dirty="0">
                <a:solidFill>
                  <a:srgbClr val="005024"/>
                </a:solidFill>
              </a:rPr>
              <a:t>Red Neuronal 1</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92FDF57-2CBE-4D8E-8A52-AD591FD32E7C}"/>
              </a:ext>
            </a:extLst>
          </p:cNvPr>
          <p:cNvPicPr>
            <a:picLocks noChangeAspect="1"/>
          </p:cNvPicPr>
          <p:nvPr/>
        </p:nvPicPr>
        <p:blipFill>
          <a:blip r:embed="rId4"/>
          <a:stretch>
            <a:fillRect/>
          </a:stretch>
        </p:blipFill>
        <p:spPr>
          <a:xfrm>
            <a:off x="3048000" y="4382384"/>
            <a:ext cx="6492461" cy="1841145"/>
          </a:xfrm>
          <a:prstGeom prst="rect">
            <a:avLst/>
          </a:prstGeom>
        </p:spPr>
      </p:pic>
      <p:pic>
        <p:nvPicPr>
          <p:cNvPr id="7" name="Imagen 6">
            <a:extLst>
              <a:ext uri="{FF2B5EF4-FFF2-40B4-BE49-F238E27FC236}">
                <a16:creationId xmlns:a16="http://schemas.microsoft.com/office/drawing/2014/main" id="{7380F035-03F2-4E6D-B18F-D0510705E30F}"/>
              </a:ext>
            </a:extLst>
          </p:cNvPr>
          <p:cNvPicPr>
            <a:picLocks noChangeAspect="1"/>
          </p:cNvPicPr>
          <p:nvPr/>
        </p:nvPicPr>
        <p:blipFill>
          <a:blip r:embed="rId5"/>
          <a:stretch>
            <a:fillRect/>
          </a:stretch>
        </p:blipFill>
        <p:spPr>
          <a:xfrm>
            <a:off x="3048000" y="1667151"/>
            <a:ext cx="6493961" cy="2153735"/>
          </a:xfrm>
          <a:prstGeom prst="rect">
            <a:avLst/>
          </a:prstGeom>
        </p:spPr>
      </p:pic>
    </p:spTree>
    <p:extLst>
      <p:ext uri="{BB962C8B-B14F-4D97-AF65-F5344CB8AC3E}">
        <p14:creationId xmlns:p14="http://schemas.microsoft.com/office/powerpoint/2010/main" val="315820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AutoNum type="arabicPeriod"/>
            </a:pPr>
            <a:r>
              <a:rPr lang="es-ES" sz="2000" b="1" dirty="0">
                <a:solidFill>
                  <a:schemeClr val="tx1"/>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68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200187" y="861780"/>
            <a:ext cx="11486825" cy="5180348"/>
          </a:xfrm>
        </p:spPr>
        <p:txBody>
          <a:bodyPr>
            <a:noAutofit/>
          </a:bodyPr>
          <a:lstStyle/>
          <a:p>
            <a:r>
              <a:rPr lang="es-EC" sz="2800" b="1" dirty="0">
                <a:solidFill>
                  <a:srgbClr val="005024"/>
                </a:solidFill>
              </a:rPr>
              <a:t>Red Neuronal 2</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FAF491A0-FE2D-4D67-A7DE-56123AA8CE2F}"/>
              </a:ext>
            </a:extLst>
          </p:cNvPr>
          <p:cNvPicPr>
            <a:picLocks noChangeAspect="1"/>
          </p:cNvPicPr>
          <p:nvPr/>
        </p:nvPicPr>
        <p:blipFill>
          <a:blip r:embed="rId4"/>
          <a:stretch>
            <a:fillRect/>
          </a:stretch>
        </p:blipFill>
        <p:spPr>
          <a:xfrm>
            <a:off x="3022907" y="3761213"/>
            <a:ext cx="6146185" cy="2997128"/>
          </a:xfrm>
          <a:prstGeom prst="rect">
            <a:avLst/>
          </a:prstGeom>
        </p:spPr>
      </p:pic>
      <p:pic>
        <p:nvPicPr>
          <p:cNvPr id="4" name="Imagen 3">
            <a:extLst>
              <a:ext uri="{FF2B5EF4-FFF2-40B4-BE49-F238E27FC236}">
                <a16:creationId xmlns:a16="http://schemas.microsoft.com/office/drawing/2014/main" id="{ED8843B9-EEDA-423C-8C97-60C0091673F4}"/>
              </a:ext>
            </a:extLst>
          </p:cNvPr>
          <p:cNvPicPr>
            <a:picLocks noChangeAspect="1"/>
          </p:cNvPicPr>
          <p:nvPr/>
        </p:nvPicPr>
        <p:blipFill>
          <a:blip r:embed="rId5"/>
          <a:stretch>
            <a:fillRect/>
          </a:stretch>
        </p:blipFill>
        <p:spPr>
          <a:xfrm>
            <a:off x="3606565" y="725164"/>
            <a:ext cx="6024471" cy="2899433"/>
          </a:xfrm>
          <a:prstGeom prst="rect">
            <a:avLst/>
          </a:prstGeom>
        </p:spPr>
      </p:pic>
    </p:spTree>
    <p:extLst>
      <p:ext uri="{BB962C8B-B14F-4D97-AF65-F5344CB8AC3E}">
        <p14:creationId xmlns:p14="http://schemas.microsoft.com/office/powerpoint/2010/main" val="226165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tx1"/>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5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Autofit/>
          </a:bodyPr>
          <a:lstStyle/>
          <a:p>
            <a:pPr algn="r"/>
            <a:r>
              <a:rPr lang="es-ES" sz="3600" b="1" dirty="0">
                <a:solidFill>
                  <a:srgbClr val="00682F"/>
                </a:solidFill>
                <a:effectLst>
                  <a:outerShdw blurRad="38100" dist="38100" dir="2700000" algn="tl">
                    <a:srgbClr val="000000">
                      <a:alpha val="43137"/>
                    </a:srgbClr>
                  </a:outerShdw>
                </a:effectLst>
              </a:rPr>
              <a:t>SISTEMA DE SENSADO DEL DESPLAZAMIENTO ANGULAR</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48" name="Imagen 47"/>
          <p:cNvPicPr/>
          <p:nvPr/>
        </p:nvPicPr>
        <p:blipFill>
          <a:blip r:embed="rId3"/>
          <a:stretch>
            <a:fillRect/>
          </a:stretch>
        </p:blipFill>
        <p:spPr>
          <a:xfrm>
            <a:off x="368291" y="2325033"/>
            <a:ext cx="5494627" cy="3012053"/>
          </a:xfrm>
          <a:prstGeom prst="rect">
            <a:avLst/>
          </a:prstGeom>
        </p:spPr>
      </p:pic>
      <p:sp>
        <p:nvSpPr>
          <p:cNvPr id="10" name="Rectángulo: esquinas redondeadas 6">
            <a:extLst>
              <a:ext uri="{FF2B5EF4-FFF2-40B4-BE49-F238E27FC236}">
                <a16:creationId xmlns:a16="http://schemas.microsoft.com/office/drawing/2014/main" id="{9D24E35B-FFEA-45A6-86E7-55735CBE5BB1}"/>
              </a:ext>
            </a:extLst>
          </p:cNvPr>
          <p:cNvSpPr/>
          <p:nvPr/>
        </p:nvSpPr>
        <p:spPr>
          <a:xfrm>
            <a:off x="6096000" y="1603107"/>
            <a:ext cx="5476253" cy="46052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s-ES" sz="2400" dirty="0">
                <a:solidFill>
                  <a:schemeClr val="tx1"/>
                </a:solidFill>
              </a:rPr>
              <a:t>El sistema de sensado de desplazamiento angular esta conformado por cuatro unidades </a:t>
            </a:r>
            <a:r>
              <a:rPr lang="es-EC" altLang="es-EC" sz="2400" dirty="0">
                <a:solidFill>
                  <a:schemeClr val="tx1"/>
                </a:solidFill>
              </a:rPr>
              <a:t>de medición inercial BNO055, comunicadas por dos canales I2C con la STM32F407 por medio de una distribución de pines y un arreglo de direcciones. Además, de ser alimentadas por el voltaje de 5V de la tarjeta STM32F407 </a:t>
            </a:r>
          </a:p>
        </p:txBody>
      </p:sp>
    </p:spTree>
    <p:extLst>
      <p:ext uri="{BB962C8B-B14F-4D97-AF65-F5344CB8AC3E}">
        <p14:creationId xmlns:p14="http://schemas.microsoft.com/office/powerpoint/2010/main" val="90714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Autofit/>
          </a:bodyPr>
          <a:lstStyle/>
          <a:p>
            <a:pPr algn="r"/>
            <a:r>
              <a:rPr lang="es-ES" sz="3600" b="1" dirty="0">
                <a:solidFill>
                  <a:srgbClr val="00682F"/>
                </a:solidFill>
                <a:effectLst>
                  <a:outerShdw blurRad="38100" dist="38100" dir="2700000" algn="tl">
                    <a:srgbClr val="000000">
                      <a:alpha val="43137"/>
                    </a:srgbClr>
                  </a:outerShdw>
                </a:effectLst>
              </a:rPr>
              <a:t>SISTEMA DE SENSADO DEL DESPLAZAMIENTO ANGULAR</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8" name="Imagen 37"/>
          <p:cNvPicPr/>
          <p:nvPr/>
        </p:nvPicPr>
        <p:blipFill>
          <a:blip r:embed="rId3"/>
          <a:stretch>
            <a:fillRect/>
          </a:stretch>
        </p:blipFill>
        <p:spPr>
          <a:xfrm>
            <a:off x="368291" y="1688267"/>
            <a:ext cx="5399790" cy="4448752"/>
          </a:xfrm>
          <a:prstGeom prst="rect">
            <a:avLst/>
          </a:prstGeom>
        </p:spPr>
      </p:pic>
      <p:sp>
        <p:nvSpPr>
          <p:cNvPr id="11" name="Rectángulo: esquinas redondeadas 6">
            <a:extLst>
              <a:ext uri="{FF2B5EF4-FFF2-40B4-BE49-F238E27FC236}">
                <a16:creationId xmlns:a16="http://schemas.microsoft.com/office/drawing/2014/main" id="{9D24E35B-FFEA-45A6-86E7-55735CBE5BB1}"/>
              </a:ext>
            </a:extLst>
          </p:cNvPr>
          <p:cNvSpPr/>
          <p:nvPr/>
        </p:nvSpPr>
        <p:spPr>
          <a:xfrm>
            <a:off x="6096000" y="1599459"/>
            <a:ext cx="5476253" cy="46052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400" dirty="0">
                <a:solidFill>
                  <a:schemeClr val="tx1"/>
                </a:solidFill>
              </a:rPr>
              <a:t>El sistema de sensado de desplazamiento angular consta de las siguientes etapas:</a:t>
            </a:r>
          </a:p>
          <a:p>
            <a:pPr marL="342900" indent="-342900" algn="just">
              <a:buFont typeface="Arial" panose="020B0604020202020204" pitchFamily="34" charset="0"/>
              <a:buChar char="•"/>
            </a:pPr>
            <a:r>
              <a:rPr lang="es-EC" sz="2400" dirty="0">
                <a:solidFill>
                  <a:schemeClr val="tx1"/>
                </a:solidFill>
              </a:rPr>
              <a:t>Lectura de los ángulos absolutos (pitch, </a:t>
            </a:r>
            <a:r>
              <a:rPr lang="es-EC" sz="2400" dirty="0" err="1">
                <a:solidFill>
                  <a:schemeClr val="tx1"/>
                </a:solidFill>
              </a:rPr>
              <a:t>yaw</a:t>
            </a:r>
            <a:r>
              <a:rPr lang="es-EC" sz="2400" dirty="0">
                <a:solidFill>
                  <a:schemeClr val="tx1"/>
                </a:solidFill>
              </a:rPr>
              <a:t>, roll )</a:t>
            </a:r>
          </a:p>
          <a:p>
            <a:pPr marL="342900" indent="-342900" algn="just">
              <a:buFont typeface="Arial" panose="020B0604020202020204" pitchFamily="34" charset="0"/>
              <a:buChar char="•"/>
            </a:pPr>
            <a:r>
              <a:rPr lang="es-EC" sz="2400" dirty="0">
                <a:solidFill>
                  <a:schemeClr val="tx1"/>
                </a:solidFill>
              </a:rPr>
              <a:t>Diferencia de ángulos relativos para encontrar ángulos absolutos</a:t>
            </a:r>
          </a:p>
          <a:p>
            <a:pPr marL="342900" indent="-342900" algn="just">
              <a:buFont typeface="Arial" panose="020B0604020202020204" pitchFamily="34" charset="0"/>
              <a:buChar char="•"/>
            </a:pPr>
            <a:r>
              <a:rPr lang="es-EC" sz="2400" dirty="0">
                <a:solidFill>
                  <a:schemeClr val="tx1"/>
                </a:solidFill>
              </a:rPr>
              <a:t>Filtro Pasa Bajos de 200 Hz</a:t>
            </a:r>
          </a:p>
          <a:p>
            <a:pPr marL="342900" indent="-342900" algn="just">
              <a:buFont typeface="Arial" panose="020B0604020202020204" pitchFamily="34" charset="0"/>
              <a:buChar char="•"/>
            </a:pPr>
            <a:r>
              <a:rPr lang="es-EC" sz="2400" dirty="0">
                <a:solidFill>
                  <a:schemeClr val="tx1"/>
                </a:solidFill>
              </a:rPr>
              <a:t>Etapa de </a:t>
            </a:r>
            <a:r>
              <a:rPr lang="es-EC" sz="2400" dirty="0" err="1">
                <a:solidFill>
                  <a:schemeClr val="tx1"/>
                </a:solidFill>
              </a:rPr>
              <a:t>seteo</a:t>
            </a:r>
            <a:endParaRPr lang="es-EC" sz="2400" dirty="0">
              <a:solidFill>
                <a:schemeClr val="tx1"/>
              </a:solidFill>
            </a:endParaRPr>
          </a:p>
          <a:p>
            <a:pPr marL="342900" indent="-342900" algn="just">
              <a:buFont typeface="Arial" panose="020B0604020202020204" pitchFamily="34" charset="0"/>
              <a:buChar char="•"/>
            </a:pPr>
            <a:r>
              <a:rPr lang="es-EC" sz="2400" dirty="0">
                <a:solidFill>
                  <a:schemeClr val="tx1"/>
                </a:solidFill>
              </a:rPr>
              <a:t>Cambio de lectura cada que varia 5°</a:t>
            </a:r>
          </a:p>
          <a:p>
            <a:pPr marL="342900" indent="-342900" algn="just">
              <a:buFont typeface="Arial" panose="020B0604020202020204" pitchFamily="34" charset="0"/>
              <a:buChar char="•"/>
            </a:pPr>
            <a:r>
              <a:rPr lang="es-EC" sz="2400" dirty="0">
                <a:solidFill>
                  <a:schemeClr val="tx1"/>
                </a:solidFill>
              </a:rPr>
              <a:t>Escalamiento para control de Servomotores</a:t>
            </a:r>
          </a:p>
        </p:txBody>
      </p:sp>
    </p:spTree>
    <p:extLst>
      <p:ext uri="{BB962C8B-B14F-4D97-AF65-F5344CB8AC3E}">
        <p14:creationId xmlns:p14="http://schemas.microsoft.com/office/powerpoint/2010/main" val="395758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tx1"/>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9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Autofit/>
          </a:bodyPr>
          <a:lstStyle/>
          <a:p>
            <a:pPr algn="r"/>
            <a:r>
              <a:rPr lang="es-ES" sz="3600" b="1" dirty="0">
                <a:solidFill>
                  <a:srgbClr val="00682F"/>
                </a:solidFill>
                <a:effectLst>
                  <a:outerShdw blurRad="38100" dist="38100" dir="2700000" algn="tl">
                    <a:srgbClr val="000000">
                      <a:alpha val="43137"/>
                    </a:srgbClr>
                  </a:outerShdw>
                </a:effectLst>
              </a:rPr>
              <a:t>BRAZO ROBOTICO BIOMECANICO</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368291" y="1915126"/>
            <a:ext cx="5454285" cy="4541208"/>
          </a:xfrm>
          <a:prstGeom prst="rect">
            <a:avLst/>
          </a:prstGeom>
          <a:noFill/>
        </p:spPr>
      </p:pic>
      <p:sp>
        <p:nvSpPr>
          <p:cNvPr id="11" name="Rectángulo: esquinas redondeadas 6">
            <a:extLst>
              <a:ext uri="{FF2B5EF4-FFF2-40B4-BE49-F238E27FC236}">
                <a16:creationId xmlns:a16="http://schemas.microsoft.com/office/drawing/2014/main" id="{9D24E35B-FFEA-45A6-86E7-55735CBE5BB1}"/>
              </a:ext>
            </a:extLst>
          </p:cNvPr>
          <p:cNvSpPr/>
          <p:nvPr/>
        </p:nvSpPr>
        <p:spPr>
          <a:xfrm>
            <a:off x="6096000" y="1599459"/>
            <a:ext cx="5476253" cy="46052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100" dirty="0">
                <a:solidFill>
                  <a:schemeClr val="tx1"/>
                </a:solidFill>
              </a:rPr>
              <a:t>Se rediseña la extremidad superior derecha de </a:t>
            </a:r>
            <a:r>
              <a:rPr lang="es-EC" sz="2100" dirty="0" err="1">
                <a:solidFill>
                  <a:schemeClr val="tx1"/>
                </a:solidFill>
              </a:rPr>
              <a:t>InMoov</a:t>
            </a:r>
            <a:r>
              <a:rPr lang="es-EC" sz="2100" dirty="0">
                <a:solidFill>
                  <a:schemeClr val="tx1"/>
                </a:solidFill>
              </a:rPr>
              <a:t> : </a:t>
            </a:r>
          </a:p>
          <a:p>
            <a:pPr marL="342900" indent="-342900" algn="just">
              <a:lnSpc>
                <a:spcPct val="100000"/>
              </a:lnSpc>
              <a:buFont typeface="Arial" panose="020B0604020202020204" pitchFamily="34" charset="0"/>
              <a:buChar char="•"/>
            </a:pPr>
            <a:r>
              <a:rPr lang="es-EC" sz="2100" dirty="0">
                <a:solidFill>
                  <a:schemeClr val="tx1"/>
                </a:solidFill>
              </a:rPr>
              <a:t>La cintura escapular para reubicar el servomotor y delimitar su área de trabajo</a:t>
            </a:r>
          </a:p>
          <a:p>
            <a:pPr marL="342900" indent="-342900" algn="just">
              <a:lnSpc>
                <a:spcPct val="100000"/>
              </a:lnSpc>
              <a:buFont typeface="Arial" panose="020B0604020202020204" pitchFamily="34" charset="0"/>
              <a:buChar char="•"/>
            </a:pPr>
            <a:r>
              <a:rPr lang="es-EC" sz="2100" dirty="0">
                <a:solidFill>
                  <a:schemeClr val="tx1"/>
                </a:solidFill>
              </a:rPr>
              <a:t>El engranaje del codo para reubicar el eje giro</a:t>
            </a:r>
          </a:p>
          <a:p>
            <a:pPr marL="342900" indent="-342900" algn="just">
              <a:lnSpc>
                <a:spcPct val="100000"/>
              </a:lnSpc>
              <a:buFont typeface="Arial" panose="020B0604020202020204" pitchFamily="34" charset="0"/>
              <a:buChar char="•"/>
            </a:pPr>
            <a:r>
              <a:rPr lang="es-EC" sz="2100" dirty="0">
                <a:solidFill>
                  <a:schemeClr val="tx1"/>
                </a:solidFill>
              </a:rPr>
              <a:t>El antebrazo para que cumpla con el giro del radio cubital permitiendo la supinación y pronación </a:t>
            </a:r>
          </a:p>
          <a:p>
            <a:pPr marL="342900" indent="-342900" algn="just">
              <a:lnSpc>
                <a:spcPct val="100000"/>
              </a:lnSpc>
              <a:buFont typeface="Arial" panose="020B0604020202020204" pitchFamily="34" charset="0"/>
              <a:buChar char="•"/>
            </a:pPr>
            <a:r>
              <a:rPr lang="es-EC" sz="2100" dirty="0">
                <a:solidFill>
                  <a:schemeClr val="tx1"/>
                </a:solidFill>
              </a:rPr>
              <a:t>La muñeca para que permita la extensión y flexión</a:t>
            </a:r>
          </a:p>
          <a:p>
            <a:pPr marL="342900" indent="-342900" algn="just">
              <a:lnSpc>
                <a:spcPct val="100000"/>
              </a:lnSpc>
              <a:buFont typeface="Arial" panose="020B0604020202020204" pitchFamily="34" charset="0"/>
              <a:buChar char="•"/>
            </a:pPr>
            <a:r>
              <a:rPr lang="es-EC" sz="2100" dirty="0">
                <a:solidFill>
                  <a:schemeClr val="tx1"/>
                </a:solidFill>
              </a:rPr>
              <a:t> La ubicación del servomotor en la cara posterior de la mano para cerrar el puño. </a:t>
            </a:r>
          </a:p>
        </p:txBody>
      </p:sp>
    </p:spTree>
    <p:extLst>
      <p:ext uri="{BB962C8B-B14F-4D97-AF65-F5344CB8AC3E}">
        <p14:creationId xmlns:p14="http://schemas.microsoft.com/office/powerpoint/2010/main" val="102682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Autofit/>
          </a:bodyPr>
          <a:lstStyle/>
          <a:p>
            <a:pPr algn="r"/>
            <a:r>
              <a:rPr lang="es-ES" sz="3600" b="1" dirty="0">
                <a:solidFill>
                  <a:srgbClr val="00682F"/>
                </a:solidFill>
                <a:effectLst>
                  <a:outerShdw blurRad="38100" dist="38100" dir="2700000" algn="tl">
                    <a:srgbClr val="000000">
                      <a:alpha val="43137"/>
                    </a:srgbClr>
                  </a:outerShdw>
                </a:effectLst>
              </a:rPr>
              <a:t>BRAZO ROBOTICO BIOMECANICO</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177" y="1892391"/>
            <a:ext cx="535940" cy="1496060"/>
          </a:xfrm>
          <a:prstGeom prst="rect">
            <a:avLst/>
          </a:prstGeom>
          <a:noFill/>
        </p:spPr>
      </p:pic>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313" y="2042651"/>
            <a:ext cx="861412" cy="944026"/>
          </a:xfrm>
          <a:prstGeom prst="rect">
            <a:avLst/>
          </a:prstGeom>
          <a:noFill/>
        </p:spPr>
      </p:pic>
      <p:pic>
        <p:nvPicPr>
          <p:cNvPr id="15" name="Imagen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0725" y="2000953"/>
            <a:ext cx="1419096" cy="1420073"/>
          </a:xfrm>
          <a:prstGeom prst="rect">
            <a:avLst/>
          </a:prstGeom>
          <a:noFill/>
        </p:spPr>
      </p:pic>
      <p:pic>
        <p:nvPicPr>
          <p:cNvPr id="17" name="Imagen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7163" y="1908645"/>
            <a:ext cx="512076" cy="1553210"/>
          </a:xfrm>
          <a:prstGeom prst="rect">
            <a:avLst/>
          </a:prstGeom>
          <a:noFill/>
        </p:spPr>
      </p:pic>
      <p:pic>
        <p:nvPicPr>
          <p:cNvPr id="18" name="Imagen 1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1651" y="1959739"/>
            <a:ext cx="629007" cy="1466860"/>
          </a:xfrm>
          <a:prstGeom prst="rect">
            <a:avLst/>
          </a:prstGeom>
          <a:noFill/>
        </p:spPr>
      </p:pic>
      <p:pic>
        <p:nvPicPr>
          <p:cNvPr id="20" name="Imagen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5149" y="1892391"/>
            <a:ext cx="567690" cy="1553845"/>
          </a:xfrm>
          <a:prstGeom prst="rect">
            <a:avLst/>
          </a:prstGeom>
          <a:noFill/>
        </p:spPr>
      </p:pic>
      <p:pic>
        <p:nvPicPr>
          <p:cNvPr id="22" name="Imagen 21"/>
          <p:cNvPicPr/>
          <p:nvPr/>
        </p:nvPicPr>
        <p:blipFill>
          <a:blip r:embed="rId9"/>
          <a:stretch>
            <a:fillRect/>
          </a:stretch>
        </p:blipFill>
        <p:spPr>
          <a:xfrm>
            <a:off x="9082839" y="2110759"/>
            <a:ext cx="840418" cy="1040560"/>
          </a:xfrm>
          <a:prstGeom prst="rect">
            <a:avLst/>
          </a:prstGeom>
        </p:spPr>
      </p:pic>
      <p:pic>
        <p:nvPicPr>
          <p:cNvPr id="24" name="Imagen 2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26366" y="1872863"/>
            <a:ext cx="1263604" cy="1598497"/>
          </a:xfrm>
          <a:prstGeom prst="rect">
            <a:avLst/>
          </a:prstGeom>
          <a:noFill/>
        </p:spPr>
      </p:pic>
      <p:pic>
        <p:nvPicPr>
          <p:cNvPr id="25" name="Imagen 2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477" y="4394275"/>
            <a:ext cx="465462" cy="1393469"/>
          </a:xfrm>
          <a:prstGeom prst="rect">
            <a:avLst/>
          </a:prstGeom>
          <a:noFill/>
        </p:spPr>
      </p:pic>
      <p:pic>
        <p:nvPicPr>
          <p:cNvPr id="26" name="Imagen 25"/>
          <p:cNvPicPr/>
          <p:nvPr/>
        </p:nvPicPr>
        <p:blipFill>
          <a:blip r:embed="rId12"/>
          <a:stretch>
            <a:fillRect/>
          </a:stretch>
        </p:blipFill>
        <p:spPr>
          <a:xfrm>
            <a:off x="1243939" y="4261586"/>
            <a:ext cx="870584" cy="1430170"/>
          </a:xfrm>
          <a:prstGeom prst="rect">
            <a:avLst/>
          </a:prstGeom>
        </p:spPr>
      </p:pic>
      <p:pic>
        <p:nvPicPr>
          <p:cNvPr id="27" name="Imagen 26"/>
          <p:cNvPicPr/>
          <p:nvPr/>
        </p:nvPicPr>
        <p:blipFill>
          <a:blip r:embed="rId13">
            <a:extLst>
              <a:ext uri="{28A0092B-C50C-407E-A947-70E740481C1C}">
                <a14:useLocalDpi xmlns:a14="http://schemas.microsoft.com/office/drawing/2010/main" val="0"/>
              </a:ext>
            </a:extLst>
          </a:blip>
          <a:srcRect/>
          <a:stretch>
            <a:fillRect/>
          </a:stretch>
        </p:blipFill>
        <p:spPr bwMode="auto">
          <a:xfrm>
            <a:off x="2098147" y="4182643"/>
            <a:ext cx="846760" cy="1509114"/>
          </a:xfrm>
          <a:prstGeom prst="rect">
            <a:avLst/>
          </a:prstGeom>
          <a:noFill/>
        </p:spPr>
      </p:pic>
      <p:pic>
        <p:nvPicPr>
          <p:cNvPr id="28" name="Imagen 27"/>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82193" y="4178557"/>
            <a:ext cx="423103" cy="1448705"/>
          </a:xfrm>
          <a:prstGeom prst="rect">
            <a:avLst/>
          </a:prstGeom>
          <a:noFill/>
        </p:spPr>
      </p:pic>
      <p:pic>
        <p:nvPicPr>
          <p:cNvPr id="29" name="Imagen 28"/>
          <p:cNvPicPr/>
          <p:nvPr/>
        </p:nvPicPr>
        <p:blipFill>
          <a:blip r:embed="rId15"/>
          <a:stretch>
            <a:fillRect/>
          </a:stretch>
        </p:blipFill>
        <p:spPr>
          <a:xfrm>
            <a:off x="5507471" y="4152314"/>
            <a:ext cx="716377" cy="1509774"/>
          </a:xfrm>
          <a:prstGeom prst="rect">
            <a:avLst/>
          </a:prstGeom>
        </p:spPr>
      </p:pic>
      <p:pic>
        <p:nvPicPr>
          <p:cNvPr id="30" name="Imagen 29"/>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18094" y="4065828"/>
            <a:ext cx="725029" cy="1756207"/>
          </a:xfrm>
          <a:prstGeom prst="rect">
            <a:avLst/>
          </a:prstGeom>
          <a:noFill/>
          <a:ln>
            <a:noFill/>
          </a:ln>
        </p:spPr>
      </p:pic>
      <p:pic>
        <p:nvPicPr>
          <p:cNvPr id="31" name="Imagen 30"/>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05569" y="4078224"/>
            <a:ext cx="585470" cy="1610360"/>
          </a:xfrm>
          <a:prstGeom prst="rect">
            <a:avLst/>
          </a:prstGeom>
          <a:noFill/>
          <a:ln>
            <a:noFill/>
          </a:ln>
        </p:spPr>
      </p:pic>
      <p:pic>
        <p:nvPicPr>
          <p:cNvPr id="32" name="Imagen 3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37032" y="4078224"/>
            <a:ext cx="913516" cy="1610360"/>
          </a:xfrm>
          <a:prstGeom prst="rect">
            <a:avLst/>
          </a:prstGeom>
          <a:noFill/>
        </p:spPr>
      </p:pic>
      <p:pic>
        <p:nvPicPr>
          <p:cNvPr id="33" name="Imagen 32"/>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050548" y="4272468"/>
            <a:ext cx="1266347" cy="1194617"/>
          </a:xfrm>
          <a:prstGeom prst="rect">
            <a:avLst/>
          </a:prstGeom>
          <a:noFill/>
        </p:spPr>
      </p:pic>
      <p:graphicFrame>
        <p:nvGraphicFramePr>
          <p:cNvPr id="4" name="Tabla 3"/>
          <p:cNvGraphicFramePr>
            <a:graphicFrameLocks noGrp="1"/>
          </p:cNvGraphicFramePr>
          <p:nvPr>
            <p:extLst/>
          </p:nvPr>
        </p:nvGraphicFramePr>
        <p:xfrm>
          <a:off x="153593" y="1647706"/>
          <a:ext cx="11558796" cy="4572000"/>
        </p:xfrm>
        <a:graphic>
          <a:graphicData uri="http://schemas.openxmlformats.org/drawingml/2006/table">
            <a:tbl>
              <a:tblPr firstRow="1" bandRow="1">
                <a:tableStyleId>{5940675A-B579-460E-94D1-54222C63F5DA}</a:tableStyleId>
              </a:tblPr>
              <a:tblGrid>
                <a:gridCol w="3852932">
                  <a:extLst>
                    <a:ext uri="{9D8B030D-6E8A-4147-A177-3AD203B41FA5}">
                      <a16:colId xmlns:a16="http://schemas.microsoft.com/office/drawing/2014/main" val="2036668593"/>
                    </a:ext>
                  </a:extLst>
                </a:gridCol>
                <a:gridCol w="3852932">
                  <a:extLst>
                    <a:ext uri="{9D8B030D-6E8A-4147-A177-3AD203B41FA5}">
                      <a16:colId xmlns:a16="http://schemas.microsoft.com/office/drawing/2014/main" val="501383982"/>
                    </a:ext>
                  </a:extLst>
                </a:gridCol>
                <a:gridCol w="3852932">
                  <a:extLst>
                    <a:ext uri="{9D8B030D-6E8A-4147-A177-3AD203B41FA5}">
                      <a16:colId xmlns:a16="http://schemas.microsoft.com/office/drawing/2014/main" val="836445666"/>
                    </a:ext>
                  </a:extLst>
                </a:gridCol>
              </a:tblGrid>
              <a:tr h="2280341">
                <a:tc>
                  <a:txBody>
                    <a:bodyPr/>
                    <a:lstStyle/>
                    <a:p>
                      <a:r>
                        <a:rPr lang="es-EC" dirty="0"/>
                        <a:t> </a:t>
                      </a:r>
                    </a:p>
                    <a:p>
                      <a:endParaRPr lang="es-EC" dirty="0"/>
                    </a:p>
                    <a:p>
                      <a:endParaRPr lang="es-EC" dirty="0"/>
                    </a:p>
                    <a:p>
                      <a:endParaRPr lang="es-EC" dirty="0"/>
                    </a:p>
                    <a:p>
                      <a:endParaRPr lang="es-EC" dirty="0"/>
                    </a:p>
                    <a:p>
                      <a:endParaRPr lang="es-EC" dirty="0"/>
                    </a:p>
                    <a:p>
                      <a:pPr algn="ctr"/>
                      <a:endParaRPr lang="es-EC" dirty="0"/>
                    </a:p>
                    <a:p>
                      <a:pPr algn="ctr"/>
                      <a:r>
                        <a:rPr lang="es-EC" dirty="0"/>
                        <a:t>Cintura Escapular</a:t>
                      </a:r>
                    </a:p>
                  </a:txBody>
                  <a:tcPr/>
                </a:tc>
                <a:tc>
                  <a:txBody>
                    <a:bodyPr/>
                    <a:lstStyle/>
                    <a:p>
                      <a:endParaRPr lang="es-EC" dirty="0"/>
                    </a:p>
                    <a:p>
                      <a:endParaRPr lang="es-EC" dirty="0"/>
                    </a:p>
                    <a:p>
                      <a:endParaRPr lang="es-EC" dirty="0"/>
                    </a:p>
                    <a:p>
                      <a:endParaRPr lang="es-EC" dirty="0"/>
                    </a:p>
                    <a:p>
                      <a:endParaRPr lang="es-EC" dirty="0"/>
                    </a:p>
                    <a:p>
                      <a:endParaRPr lang="es-EC" dirty="0"/>
                    </a:p>
                    <a:p>
                      <a:endParaRPr lang="es-EC" dirty="0"/>
                    </a:p>
                    <a:p>
                      <a:pPr algn="ctr"/>
                      <a:r>
                        <a:rPr lang="es-EC" dirty="0"/>
                        <a:t>Antebrazo</a:t>
                      </a:r>
                    </a:p>
                  </a:txBody>
                  <a:tcPr/>
                </a:tc>
                <a:tc>
                  <a:txBody>
                    <a:bodyPr/>
                    <a:lstStyle/>
                    <a:p>
                      <a:endParaRPr lang="es-EC" dirty="0"/>
                    </a:p>
                    <a:p>
                      <a:endParaRPr lang="es-EC" dirty="0"/>
                    </a:p>
                    <a:p>
                      <a:endParaRPr lang="es-EC" dirty="0"/>
                    </a:p>
                    <a:p>
                      <a:endParaRPr lang="es-EC" dirty="0"/>
                    </a:p>
                    <a:p>
                      <a:endParaRPr lang="es-EC" dirty="0"/>
                    </a:p>
                    <a:p>
                      <a:endParaRPr lang="es-EC" dirty="0"/>
                    </a:p>
                    <a:p>
                      <a:endParaRPr lang="es-EC" dirty="0"/>
                    </a:p>
                    <a:p>
                      <a:pPr algn="ctr"/>
                      <a:r>
                        <a:rPr lang="es-EC" dirty="0"/>
                        <a:t>Codo</a:t>
                      </a:r>
                    </a:p>
                  </a:txBody>
                  <a:tcPr/>
                </a:tc>
                <a:extLst>
                  <a:ext uri="{0D108BD9-81ED-4DB2-BD59-A6C34878D82A}">
                    <a16:rowId xmlns:a16="http://schemas.microsoft.com/office/drawing/2014/main" val="1161891199"/>
                  </a:ext>
                </a:extLst>
              </a:tr>
              <a:tr h="2280341">
                <a:tc>
                  <a:txBody>
                    <a:bodyPr/>
                    <a:lstStyle/>
                    <a:p>
                      <a:endParaRPr lang="es-EC" dirty="0"/>
                    </a:p>
                    <a:p>
                      <a:endParaRPr lang="es-EC" dirty="0"/>
                    </a:p>
                    <a:p>
                      <a:endParaRPr lang="es-EC" dirty="0"/>
                    </a:p>
                    <a:p>
                      <a:endParaRPr lang="es-EC" dirty="0"/>
                    </a:p>
                    <a:p>
                      <a:endParaRPr lang="es-EC" dirty="0"/>
                    </a:p>
                    <a:p>
                      <a:endParaRPr lang="es-EC" dirty="0"/>
                    </a:p>
                    <a:p>
                      <a:endParaRPr lang="es-EC" dirty="0"/>
                    </a:p>
                    <a:p>
                      <a:pPr algn="ctr"/>
                      <a:r>
                        <a:rPr lang="es-EC" dirty="0"/>
                        <a:t>Brazo</a:t>
                      </a:r>
                    </a:p>
                  </a:txBody>
                  <a:tcPr/>
                </a:tc>
                <a:tc>
                  <a:txBody>
                    <a:bodyPr/>
                    <a:lstStyle/>
                    <a:p>
                      <a:endParaRPr lang="es-EC" dirty="0"/>
                    </a:p>
                    <a:p>
                      <a:endParaRPr lang="es-EC" dirty="0"/>
                    </a:p>
                    <a:p>
                      <a:endParaRPr lang="es-EC" dirty="0"/>
                    </a:p>
                    <a:p>
                      <a:endParaRPr lang="es-EC" dirty="0"/>
                    </a:p>
                    <a:p>
                      <a:endParaRPr lang="es-EC" dirty="0"/>
                    </a:p>
                    <a:p>
                      <a:endParaRPr lang="es-EC" dirty="0"/>
                    </a:p>
                    <a:p>
                      <a:endParaRPr lang="es-EC" dirty="0"/>
                    </a:p>
                    <a:p>
                      <a:pPr algn="ctr"/>
                      <a:r>
                        <a:rPr lang="es-EC" dirty="0"/>
                        <a:t>Muñeca</a:t>
                      </a:r>
                    </a:p>
                  </a:txBody>
                  <a:tcPr/>
                </a:tc>
                <a:tc>
                  <a:txBody>
                    <a:bodyPr/>
                    <a:lstStyle/>
                    <a:p>
                      <a:endParaRPr lang="es-EC" dirty="0"/>
                    </a:p>
                    <a:p>
                      <a:endParaRPr lang="es-EC" dirty="0"/>
                    </a:p>
                    <a:p>
                      <a:endParaRPr lang="es-EC" dirty="0"/>
                    </a:p>
                    <a:p>
                      <a:endParaRPr lang="es-EC" dirty="0"/>
                    </a:p>
                    <a:p>
                      <a:endParaRPr lang="es-EC" dirty="0"/>
                    </a:p>
                    <a:p>
                      <a:endParaRPr lang="es-EC" dirty="0"/>
                    </a:p>
                    <a:p>
                      <a:endParaRPr lang="es-EC" dirty="0"/>
                    </a:p>
                    <a:p>
                      <a:pPr algn="ctr"/>
                      <a:r>
                        <a:rPr lang="es-EC" dirty="0"/>
                        <a:t>Mano</a:t>
                      </a:r>
                    </a:p>
                  </a:txBody>
                  <a:tcPr/>
                </a:tc>
                <a:extLst>
                  <a:ext uri="{0D108BD9-81ED-4DB2-BD59-A6C34878D82A}">
                    <a16:rowId xmlns:a16="http://schemas.microsoft.com/office/drawing/2014/main" val="4123105586"/>
                  </a:ext>
                </a:extLst>
              </a:tr>
            </a:tbl>
          </a:graphicData>
        </a:graphic>
      </p:graphicFrame>
    </p:spTree>
    <p:extLst>
      <p:ext uri="{BB962C8B-B14F-4D97-AF65-F5344CB8AC3E}">
        <p14:creationId xmlns:p14="http://schemas.microsoft.com/office/powerpoint/2010/main" val="185013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tx1"/>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Autofit/>
          </a:bodyPr>
          <a:lstStyle/>
          <a:p>
            <a:pPr algn="r"/>
            <a:r>
              <a:rPr lang="es-ES" sz="3600" b="1" dirty="0">
                <a:solidFill>
                  <a:srgbClr val="00682F"/>
                </a:solidFill>
                <a:effectLst>
                  <a:outerShdw blurRad="38100" dist="38100" dir="2700000" algn="tl">
                    <a:srgbClr val="000000">
                      <a:alpha val="43137"/>
                    </a:srgbClr>
                  </a:outerShdw>
                </a:effectLst>
              </a:rPr>
              <a:t>SISTEMA INTEGRADO DE REPRODUCCION DE MOVIMIENTOS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06825" y="1667182"/>
            <a:ext cx="11048292" cy="4605280"/>
          </a:xfrm>
        </p:spPr>
        <p:txBody>
          <a:bodyPr>
            <a:noAutofit/>
          </a:bodyPr>
          <a:lstStyle/>
          <a:p>
            <a:pPr algn="just"/>
            <a:r>
              <a:rPr lang="es-ES" dirty="0">
                <a:solidFill>
                  <a:schemeClr val="tx1"/>
                </a:solidFill>
              </a:rPr>
              <a:t>El esquema de integración del sistema esta propuesto de la siguiente manera:</a:t>
            </a:r>
          </a:p>
          <a:p>
            <a:endParaRPr lang="en-US" sz="1600" dirty="0">
              <a:solidFill>
                <a:schemeClr val="tx1"/>
              </a:solidFill>
            </a:endParaRP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1" name="Imagen 10"/>
          <p:cNvPicPr/>
          <p:nvPr/>
        </p:nvPicPr>
        <p:blipFill>
          <a:blip r:embed="rId3"/>
          <a:stretch>
            <a:fillRect/>
          </a:stretch>
        </p:blipFill>
        <p:spPr>
          <a:xfrm>
            <a:off x="674577" y="2403875"/>
            <a:ext cx="10860776" cy="4297984"/>
          </a:xfrm>
          <a:prstGeom prst="rect">
            <a:avLst/>
          </a:prstGeom>
        </p:spPr>
      </p:pic>
      <p:sp>
        <p:nvSpPr>
          <p:cNvPr id="12" name="Rectángulo 11">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55515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tx1"/>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ANTECEDENTES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8840F827-8B48-408B-B6F3-39DAD9EF4ABC}"/>
              </a:ext>
            </a:extLst>
          </p:cNvPr>
          <p:cNvSpPr/>
          <p:nvPr/>
        </p:nvSpPr>
        <p:spPr>
          <a:xfrm>
            <a:off x="732064" y="1845439"/>
            <a:ext cx="10727872" cy="4339650"/>
          </a:xfrm>
          <a:prstGeom prst="rect">
            <a:avLst/>
          </a:prstGeom>
        </p:spPr>
        <p:txBody>
          <a:bodyPr wrap="square">
            <a:spAutoFit/>
          </a:bodyPr>
          <a:lstStyle/>
          <a:p>
            <a:pPr algn="just"/>
            <a:r>
              <a:rPr lang="es-EC" sz="2000" dirty="0"/>
              <a:t>El miembro superior es la extremidad más utilizada del cuerpo humano, con la cual se desempeña un rol social importante al momento de relacionarse con su entorno debido a que con ella se desarrollan actividades habituales como: prensar, agarrar, sostener y trasladar objetos, razones por las que se constituye como un órgano gran importancia en el cuerpo humano.</a:t>
            </a:r>
          </a:p>
          <a:p>
            <a:pPr algn="just"/>
            <a:endParaRPr lang="es-EC" sz="2000" dirty="0"/>
          </a:p>
          <a:p>
            <a:pPr algn="just"/>
            <a:endParaRPr lang="es-EC" sz="2000" dirty="0"/>
          </a:p>
          <a:p>
            <a:pPr algn="just"/>
            <a:r>
              <a:rPr lang="es-EC" sz="2000" dirty="0"/>
              <a:t>La baja autoestima, discriminación laboral, incapacidad de realizar tareas básicas afectan psicológicamente a la persona, una de las alternativas para la rehabilitación de la población es el uso de un brazo robótico biomecánico ya que actualmente se lo usa para rehabilitar la extremidad superior mediante una serie de posturas recetadas por un fisioterapeuta. El brazo robótico biomecánico tiene como objetivo la rehabilitación de personas que tienen problemas de motricidad ya sea en todo el brazo, la muñeca o la mano.</a:t>
            </a:r>
          </a:p>
          <a:p>
            <a:endParaRPr lang="es-EC" dirty="0"/>
          </a:p>
          <a:p>
            <a:endParaRPr lang="es-EC" dirty="0"/>
          </a:p>
        </p:txBody>
      </p:sp>
    </p:spTree>
    <p:extLst>
      <p:ext uri="{BB962C8B-B14F-4D97-AF65-F5344CB8AC3E}">
        <p14:creationId xmlns:p14="http://schemas.microsoft.com/office/powerpoint/2010/main" val="240344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3600" b="1" dirty="0">
                <a:solidFill>
                  <a:srgbClr val="00682F"/>
                </a:solidFill>
                <a:effectLst>
                  <a:outerShdw blurRad="38100" dist="38100" dir="2700000" algn="tl">
                    <a:srgbClr val="000000">
                      <a:alpha val="43137"/>
                    </a:srgbClr>
                  </a:outerShdw>
                </a:effectLst>
              </a:rPr>
              <a:t>RESULTADOS</a:t>
            </a:r>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7ADD3173-25E9-4E43-A62D-F952AACD2F90}"/>
              </a:ext>
            </a:extLst>
          </p:cNvPr>
          <p:cNvSpPr/>
          <p:nvPr/>
        </p:nvSpPr>
        <p:spPr>
          <a:xfrm>
            <a:off x="445442" y="3393226"/>
            <a:ext cx="4447123" cy="2627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s-EC" sz="1350" dirty="0">
                <a:solidFill>
                  <a:schemeClr val="accent1">
                    <a:lumMod val="50000"/>
                  </a:schemeClr>
                </a:solidFill>
                <a:latin typeface="Calibri" panose="020F0502020204030204"/>
              </a:rPr>
              <a:t>Exactitud del 95%, Tasa de Error del 5% y Precisión del 96%. </a:t>
            </a:r>
          </a:p>
        </p:txBody>
      </p:sp>
      <p:sp>
        <p:nvSpPr>
          <p:cNvPr id="22" name="Rectángulo 21">
            <a:extLst>
              <a:ext uri="{FF2B5EF4-FFF2-40B4-BE49-F238E27FC236}">
                <a16:creationId xmlns:a16="http://schemas.microsoft.com/office/drawing/2014/main" id="{FFCDEBC2-1A0F-4706-88AD-F56547871A30}"/>
              </a:ext>
            </a:extLst>
          </p:cNvPr>
          <p:cNvSpPr/>
          <p:nvPr/>
        </p:nvSpPr>
        <p:spPr>
          <a:xfrm>
            <a:off x="443146" y="5643368"/>
            <a:ext cx="4733925" cy="283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s-EC" sz="1400" dirty="0">
                <a:solidFill>
                  <a:schemeClr val="accent1">
                    <a:lumMod val="50000"/>
                  </a:schemeClr>
                </a:solidFill>
              </a:rPr>
              <a:t>Exactitud &gt;96%, Tasa de Error &lt;4% y Precisión &gt;94%. </a:t>
            </a:r>
          </a:p>
        </p:txBody>
      </p:sp>
      <p:pic>
        <p:nvPicPr>
          <p:cNvPr id="3" name="Imagen 2"/>
          <p:cNvPicPr>
            <a:picLocks noChangeAspect="1"/>
          </p:cNvPicPr>
          <p:nvPr/>
        </p:nvPicPr>
        <p:blipFill>
          <a:blip r:embed="rId4"/>
          <a:stretch>
            <a:fillRect/>
          </a:stretch>
        </p:blipFill>
        <p:spPr>
          <a:xfrm>
            <a:off x="453915" y="1840042"/>
            <a:ext cx="4438650" cy="1514475"/>
          </a:xfrm>
          <a:prstGeom prst="rect">
            <a:avLst/>
          </a:prstGeom>
        </p:spPr>
      </p:pic>
      <p:pic>
        <p:nvPicPr>
          <p:cNvPr id="4" name="Imagen 3"/>
          <p:cNvPicPr>
            <a:picLocks noChangeAspect="1"/>
          </p:cNvPicPr>
          <p:nvPr/>
        </p:nvPicPr>
        <p:blipFill>
          <a:blip r:embed="rId5"/>
          <a:stretch>
            <a:fillRect/>
          </a:stretch>
        </p:blipFill>
        <p:spPr>
          <a:xfrm>
            <a:off x="443147" y="3961357"/>
            <a:ext cx="4733925" cy="1533525"/>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5657850" y="1657162"/>
                <a:ext cx="6197266" cy="4652556"/>
              </a:xfrm>
              <a:prstGeom prst="rect">
                <a:avLst/>
              </a:prstGeom>
              <a:noFill/>
            </p:spPr>
            <p:txBody>
              <a:bodyPr wrap="square" rtlCol="0">
                <a:spAutoFit/>
              </a:bodyPr>
              <a:lstStyle/>
              <a:p>
                <a:pPr algn="just">
                  <a:spcBef>
                    <a:spcPts val="1000"/>
                  </a:spcBef>
                  <a:buFont typeface="Arial" panose="020B0604020202020204" pitchFamily="34" charset="0"/>
                </a:pPr>
                <a:r>
                  <a:rPr lang="es-EC" sz="2400" dirty="0"/>
                  <a:t>Para cuantificar el desempeño del clasificador se hace uso de la matriz de confusión que permite reflejar el porcentaje de exactitud, tasa de error y precisión mediante una matriz cuadrada de </a:t>
                </a:r>
                <a14:m>
                  <m:oMath xmlns:m="http://schemas.openxmlformats.org/officeDocument/2006/math">
                    <m:r>
                      <a:rPr lang="es-EC" sz="2400">
                        <a:latin typeface="Cambria Math" panose="02040503050406030204" pitchFamily="18" charset="0"/>
                      </a:rPr>
                      <m:t>𝑛𝑥𝑛</m:t>
                    </m:r>
                  </m:oMath>
                </a14:m>
                <a:r>
                  <a:rPr lang="es-EC" sz="2400" dirty="0"/>
                  <a:t> predicciones.</a:t>
                </a:r>
              </a:p>
              <a:p>
                <a:pPr algn="just">
                  <a:spcBef>
                    <a:spcPts val="1000"/>
                  </a:spcBef>
                  <a:buFont typeface="Arial" panose="020B0604020202020204" pitchFamily="34" charset="0"/>
                </a:pPr>
                <a:r>
                  <a:rPr lang="es-EC" sz="2400" dirty="0"/>
                  <a:t>Para ello en una etapa de entrenamiento se toman 100 repeticiones de cada respuesta de los clasificadores y se realiza la extracción de características de entrenamiento y posteriormente se realiza una etapa de validación en donde se toma nuevamente 100 repeticiones de cada respuesta del clasificador. </a:t>
                </a:r>
              </a:p>
            </p:txBody>
          </p:sp>
        </mc:Choice>
        <mc:Fallback xmlns="">
          <p:sp>
            <p:nvSpPr>
              <p:cNvPr id="5" name="CuadroTexto 4"/>
              <p:cNvSpPr txBox="1">
                <a:spLocks noRot="1" noChangeAspect="1" noMove="1" noResize="1" noEditPoints="1" noAdjustHandles="1" noChangeArrowheads="1" noChangeShapeType="1" noTextEdit="1"/>
              </p:cNvSpPr>
              <p:nvPr/>
            </p:nvSpPr>
            <p:spPr>
              <a:xfrm>
                <a:off x="5657850" y="1657162"/>
                <a:ext cx="6197266" cy="4652556"/>
              </a:xfrm>
              <a:prstGeom prst="rect">
                <a:avLst/>
              </a:prstGeom>
              <a:blipFill>
                <a:blip r:embed="rId6"/>
                <a:stretch>
                  <a:fillRect l="-1475" t="-1048" r="-1475" b="-2097"/>
                </a:stretch>
              </a:blipFill>
            </p:spPr>
            <p:txBody>
              <a:bodyPr/>
              <a:lstStyle/>
              <a:p>
                <a:r>
                  <a:rPr lang="es-EC">
                    <a:noFill/>
                  </a:rPr>
                  <a:t> </a:t>
                </a:r>
              </a:p>
            </p:txBody>
          </p:sp>
        </mc:Fallback>
      </mc:AlternateContent>
    </p:spTree>
    <p:extLst>
      <p:ext uri="{BB962C8B-B14F-4D97-AF65-F5344CB8AC3E}">
        <p14:creationId xmlns:p14="http://schemas.microsoft.com/office/powerpoint/2010/main" val="248583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3600" b="1" dirty="0">
                <a:solidFill>
                  <a:srgbClr val="00682F"/>
                </a:solidFill>
                <a:effectLst>
                  <a:outerShdw blurRad="38100" dist="38100" dir="2700000" algn="tl">
                    <a:srgbClr val="000000">
                      <a:alpha val="43137"/>
                    </a:srgbClr>
                  </a:outerShdw>
                </a:effectLst>
              </a:rPr>
              <a:t>PRUEBAS DE FUNCIONAMIENTO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5783579" y="1615659"/>
            <a:ext cx="6071537" cy="3995682"/>
          </a:xfrm>
        </p:spPr>
        <p:txBody>
          <a:bodyPr>
            <a:noAutofit/>
          </a:bodyPr>
          <a:lstStyle/>
          <a:p>
            <a:pPr algn="just"/>
            <a:endParaRPr lang="es-ES" sz="1400" b="1" dirty="0">
              <a:solidFill>
                <a:schemeClr val="tx1"/>
              </a:solidFill>
            </a:endParaRPr>
          </a:p>
          <a:p>
            <a:pPr marL="285750" indent="-285750" algn="just">
              <a:buFont typeface="Arial" panose="020B0604020202020204" pitchFamily="34" charset="0"/>
              <a:buChar char="•"/>
            </a:pPr>
            <a:endParaRPr lang="en-US" sz="1400" dirty="0">
              <a:solidFill>
                <a:schemeClr val="accent1">
                  <a:lumMod val="50000"/>
                </a:schemeClr>
              </a:solidFill>
              <a:latin typeface="Calibri" panose="020F0502020204030204"/>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5657850" y="1787793"/>
            <a:ext cx="6197266" cy="5421997"/>
          </a:xfrm>
          <a:prstGeom prst="rect">
            <a:avLst/>
          </a:prstGeom>
          <a:noFill/>
        </p:spPr>
        <p:txBody>
          <a:bodyPr wrap="square" rtlCol="0">
            <a:spAutoFit/>
          </a:bodyPr>
          <a:lstStyle/>
          <a:p>
            <a:pPr algn="just">
              <a:spcBef>
                <a:spcPts val="1000"/>
              </a:spcBef>
              <a:buFont typeface="Arial" panose="020B0604020202020204" pitchFamily="34" charset="0"/>
            </a:pPr>
            <a:r>
              <a:rPr lang="es-EC" sz="2000" dirty="0"/>
              <a:t>El funcionamiento se evalúa cualitativamente haciendo pruebas de funcionamiento de las posibles combinaciones que permiten los grados de libertad. Tomando 5 muestras de cada combinación y se elaboran matrices de cumplimiento.</a:t>
            </a:r>
          </a:p>
          <a:p>
            <a:pPr algn="just">
              <a:spcBef>
                <a:spcPts val="1000"/>
              </a:spcBef>
              <a:buFont typeface="Arial" panose="020B0604020202020204" pitchFamily="34" charset="0"/>
            </a:pPr>
            <a:r>
              <a:rPr lang="es-EC" sz="2000" dirty="0"/>
              <a:t>Se realizan </a:t>
            </a:r>
            <a:r>
              <a:rPr lang="es-ES" sz="2000" dirty="0"/>
              <a:t>Pruebas con Pitch de bícep y extensión del codo como referencia, Pruebas con Pitch de bícep y flexión del codo como referencia, Pruebas con Yaw de bícep y rotación interna del hombro como referencia, Pruebas con Yaw de bícep y rotación externa del hombro como referencia y sus posibles combinaciones con roll antebrazo y las diferentes salidas de la red neuronal de antebrazo</a:t>
            </a:r>
            <a:endParaRPr lang="es-EC" sz="2000" dirty="0"/>
          </a:p>
          <a:p>
            <a:endParaRPr lang="es-EC" dirty="0"/>
          </a:p>
          <a:p>
            <a:endParaRPr lang="es-EC" dirty="0"/>
          </a:p>
          <a:p>
            <a:endParaRPr lang="es-EC" dirty="0"/>
          </a:p>
          <a:p>
            <a:endParaRPr lang="es-EC" sz="2400" dirty="0">
              <a:effectLst/>
            </a:endParaRPr>
          </a:p>
        </p:txBody>
      </p:sp>
      <p:pic>
        <p:nvPicPr>
          <p:cNvPr id="2" name="Imagen 1"/>
          <p:cNvPicPr>
            <a:picLocks noChangeAspect="1"/>
          </p:cNvPicPr>
          <p:nvPr/>
        </p:nvPicPr>
        <p:blipFill>
          <a:blip r:embed="rId4"/>
          <a:stretch>
            <a:fillRect/>
          </a:stretch>
        </p:blipFill>
        <p:spPr>
          <a:xfrm>
            <a:off x="336884" y="1488109"/>
            <a:ext cx="4768516" cy="3192748"/>
          </a:xfrm>
          <a:prstGeom prst="rect">
            <a:avLst/>
          </a:prstGeom>
        </p:spPr>
      </p:pic>
      <p:pic>
        <p:nvPicPr>
          <p:cNvPr id="8" name="Imagen 7"/>
          <p:cNvPicPr>
            <a:picLocks noChangeAspect="1"/>
          </p:cNvPicPr>
          <p:nvPr/>
        </p:nvPicPr>
        <p:blipFill rotWithShape="1">
          <a:blip r:embed="rId5"/>
          <a:srcRect t="53919"/>
          <a:stretch/>
        </p:blipFill>
        <p:spPr>
          <a:xfrm>
            <a:off x="368291" y="4767943"/>
            <a:ext cx="4728278" cy="1672406"/>
          </a:xfrm>
          <a:prstGeom prst="rect">
            <a:avLst/>
          </a:prstGeom>
        </p:spPr>
      </p:pic>
    </p:spTree>
    <p:extLst>
      <p:ext uri="{BB962C8B-B14F-4D97-AF65-F5344CB8AC3E}">
        <p14:creationId xmlns:p14="http://schemas.microsoft.com/office/powerpoint/2010/main" val="1015811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tx1"/>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18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36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2123472"/>
            <a:ext cx="11486825" cy="3995682"/>
          </a:xfrm>
        </p:spPr>
        <p:txBody>
          <a:bodyPr>
            <a:noAutofit/>
          </a:bodyPr>
          <a:lstStyle/>
          <a:p>
            <a:pPr marL="342900" indent="-342900" algn="just">
              <a:buFont typeface="Arial" panose="020B0604020202020204" pitchFamily="34" charset="0"/>
              <a:buChar char="•"/>
            </a:pPr>
            <a:r>
              <a:rPr lang="es-EC" sz="2000" dirty="0">
                <a:solidFill>
                  <a:schemeClr val="tx1"/>
                </a:solidFill>
              </a:rPr>
              <a:t> Debido a que los canales de EMG del sistema de sensado son vulnerables al ruido ambiental la señal </a:t>
            </a:r>
            <a:r>
              <a:rPr lang="es-EC" sz="2000" dirty="0" err="1">
                <a:solidFill>
                  <a:schemeClr val="tx1"/>
                </a:solidFill>
              </a:rPr>
              <a:t>electromiográfica</a:t>
            </a:r>
            <a:r>
              <a:rPr lang="es-EC" sz="2000" dirty="0">
                <a:solidFill>
                  <a:schemeClr val="tx1"/>
                </a:solidFill>
              </a:rPr>
              <a:t> es interferida por la componente de alta frecuencia de 60 Hz existente en la red eléctrica, por lo que se implementó un filtro pasa banda de 20Hz a 150 Hz en el espectro de la mayor potencia de la señal de electromiografía para eliminar las componentes de alta frecuencia y un filtro adaptativo que permite eliminar la componente de 60 Hz de ruido sin eliminar una parte del espectro de la señal </a:t>
            </a:r>
            <a:r>
              <a:rPr lang="es-EC" sz="2000" dirty="0" err="1">
                <a:solidFill>
                  <a:schemeClr val="tx1"/>
                </a:solidFill>
              </a:rPr>
              <a:t>electromiográfica</a:t>
            </a:r>
            <a:r>
              <a:rPr lang="es-EC" sz="2000" dirty="0">
                <a:solidFill>
                  <a:schemeClr val="tx1"/>
                </a:solidFill>
              </a:rPr>
              <a:t>.</a:t>
            </a:r>
          </a:p>
          <a:p>
            <a:pPr marL="342900" indent="-342900" algn="just">
              <a:buFont typeface="Arial" panose="020B0604020202020204" pitchFamily="34" charset="0"/>
              <a:buChar char="•"/>
            </a:pPr>
            <a:r>
              <a:rPr lang="es-EC" sz="2000" dirty="0">
                <a:solidFill>
                  <a:schemeClr val="tx1"/>
                </a:solidFill>
              </a:rPr>
              <a:t>Las características extraídas de una señal EMG de igual manera pueden variar si existe ruido en el canal de adquisición de electromiografía por lo cual no es recomendable implementar un clasificador como el detector de umbral ya que por la señal de ruido generaría falsos positivos. Se decidió implementar redes neuronales ya que tienen la capacidad de reconocer patrones con ruido y trabajar en tiempo real ya que sus coeficientes de entrada son obtenidos en la etapa de entrenamiento. </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82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36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2123472"/>
            <a:ext cx="11486825" cy="3995682"/>
          </a:xfrm>
        </p:spPr>
        <p:txBody>
          <a:bodyPr>
            <a:noAutofit/>
          </a:bodyPr>
          <a:lstStyle/>
          <a:p>
            <a:pPr marL="342900" indent="-342900" algn="just">
              <a:buFont typeface="Arial" panose="020B0604020202020204" pitchFamily="34" charset="0"/>
              <a:buChar char="•"/>
            </a:pPr>
            <a:r>
              <a:rPr lang="es-EC" sz="2000" dirty="0">
                <a:solidFill>
                  <a:schemeClr val="tx1"/>
                </a:solidFill>
              </a:rPr>
              <a:t>Los ángulos relativos generados por la divergencia de los segmentos de la extremidad superior con respecto a una articulación son difíciles de obtener a partir de los ángulos de Euler por lo que se implementó un algoritmo encargado de realizar la diferencia entre el ángulo de Euler de un BNO055 ubicado en un segmento de referencia y el ángulo de Euler de un BNO055 ubicado en un segmento en movimiento, lo que genera una ventaja computacional notable ya que nos da el ángulo relativo sin realizar una cinemática inversa.</a:t>
            </a:r>
          </a:p>
          <a:p>
            <a:pPr marL="342900" indent="-342900" algn="just">
              <a:buFont typeface="Arial" panose="020B0604020202020204" pitchFamily="34" charset="0"/>
              <a:buChar char="•"/>
            </a:pPr>
            <a:r>
              <a:rPr lang="es-EC" sz="2000" dirty="0">
                <a:solidFill>
                  <a:schemeClr val="tx1"/>
                </a:solidFill>
              </a:rPr>
              <a:t>El sistema de reproducción de movimientos para el control del brazo robótico biomecánico debe ser confiable y en tiempo real por lo que realiza un análisis del desempeño del sistema que garantice la eficiencia del sistema teniendo como resultados en la red de </a:t>
            </a:r>
            <a:r>
              <a:rPr lang="es-EC" sz="2000" dirty="0" err="1">
                <a:solidFill>
                  <a:schemeClr val="tx1"/>
                </a:solidFill>
              </a:rPr>
              <a:t>Biceps</a:t>
            </a:r>
            <a:r>
              <a:rPr lang="es-EC" sz="2000" dirty="0">
                <a:solidFill>
                  <a:schemeClr val="tx1"/>
                </a:solidFill>
              </a:rPr>
              <a:t> Exactitud del 95%, Tasa de Error del 5% y Precisión del 96% y en la red de antebrazo Exactitud &gt;96%, Tasa de Error &lt;4% y Precisión &gt;94%. </a:t>
            </a:r>
          </a:p>
          <a:p>
            <a:pPr marL="342900" indent="-342900" algn="just">
              <a:buFont typeface="Arial" panose="020B0604020202020204" pitchFamily="34" charset="0"/>
              <a:buChar char="•"/>
            </a:pPr>
            <a:r>
              <a:rPr lang="es-EC" sz="2000" dirty="0">
                <a:solidFill>
                  <a:schemeClr val="tx1"/>
                </a:solidFill>
              </a:rPr>
              <a:t>Finalmente se concluye que, de las pruebas de funcionamiento realizadas se tiene una respuesta adecuada y sin retardos logrando de esta manera reproducir con un alto número de aciertos los movimientos realizados por el operador.</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04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JUSTIFICACIÓN</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12B19880-D4E1-4CF7-BF78-F44117E32469}"/>
              </a:ext>
            </a:extLst>
          </p:cNvPr>
          <p:cNvSpPr/>
          <p:nvPr/>
        </p:nvSpPr>
        <p:spPr>
          <a:xfrm>
            <a:off x="652231" y="2099688"/>
            <a:ext cx="11192338" cy="3477875"/>
          </a:xfrm>
          <a:prstGeom prst="rect">
            <a:avLst/>
          </a:prstGeom>
        </p:spPr>
        <p:txBody>
          <a:bodyPr wrap="square">
            <a:spAutoFit/>
          </a:bodyPr>
          <a:lstStyle/>
          <a:p>
            <a:pPr algn="just"/>
            <a:r>
              <a:rPr lang="es-EC" sz="2000" dirty="0"/>
              <a:t>En el siglo 21 los robots han sustituido considerablemente las funciones del brazo humano debido a ciertas razones como la protección física del ser humano, inaccesibilidad a ciertas áreas y recientemente se están usado en la rehabilitación de pacientes hemiparéticos. Un robot formado por un solo brazo dotado de ciertos movimientos resulta bastante versátil y productivo en una gran cantidad de trabajos repetitivos, rehabilitación o de bienestar al ser humano.</a:t>
            </a:r>
          </a:p>
          <a:p>
            <a:pPr algn="just"/>
            <a:endParaRPr lang="es-EC" sz="2000" dirty="0"/>
          </a:p>
          <a:p>
            <a:pPr algn="just"/>
            <a:endParaRPr lang="es-EC" sz="2000" dirty="0"/>
          </a:p>
          <a:p>
            <a:pPr algn="just"/>
            <a:r>
              <a:rPr lang="es-EC" sz="2000" dirty="0"/>
              <a:t>En el 2016 el Consejo Nacional de Igualdad de Discapacidades CONADIS registro una alta tasa de discapacidades motoras con 60137 personas en Pichincha y 401538 personas en Ecuador, de dicha estadística una cuarte parte de las personas padecen discapacidad de su extremidad superior ya sea por nacimiento o accidentes laborales en el área industrial, militar y policial. </a:t>
            </a:r>
          </a:p>
        </p:txBody>
      </p:sp>
    </p:spTree>
    <p:extLst>
      <p:ext uri="{BB962C8B-B14F-4D97-AF65-F5344CB8AC3E}">
        <p14:creationId xmlns:p14="http://schemas.microsoft.com/office/powerpoint/2010/main" val="91826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JUSTIFICACIÓN</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38C35AF6-F392-4FA5-A56C-D6C487AF2886}"/>
              </a:ext>
            </a:extLst>
          </p:cNvPr>
          <p:cNvSpPr/>
          <p:nvPr/>
        </p:nvSpPr>
        <p:spPr>
          <a:xfrm>
            <a:off x="838200" y="1997839"/>
            <a:ext cx="10515599" cy="3785652"/>
          </a:xfrm>
          <a:prstGeom prst="rect">
            <a:avLst/>
          </a:prstGeom>
        </p:spPr>
        <p:txBody>
          <a:bodyPr wrap="square">
            <a:spAutoFit/>
          </a:bodyPr>
          <a:lstStyle/>
          <a:p>
            <a:r>
              <a:rPr lang="es-EC" sz="2000" dirty="0"/>
              <a:t>Brindar comodidad física, satisfacción psicológica, rehabilitación y seguridad a una persona es el objetivo de replicar en un brazo robótico biomecánico ciertos movimientos de un brazo funcional ya que se espera que en los pacientes hemiparéticos un brazo robótico biomecánico ayudara a rehabilitar el control motriz de la extremidad superior parética con afectación leve mediante el control sensitivo-motor.</a:t>
            </a:r>
          </a:p>
          <a:p>
            <a:endParaRPr lang="es-EC" sz="2000" dirty="0"/>
          </a:p>
          <a:p>
            <a:r>
              <a:rPr lang="es-EC" sz="2000" dirty="0"/>
              <a:t> </a:t>
            </a:r>
          </a:p>
          <a:p>
            <a:r>
              <a:rPr lang="es-EC" sz="2000" dirty="0"/>
              <a:t>En Ecuador no se tiene registrado el uso brazos robóticos en los diferentes sectores mencionados, es asi que es importante el diseño e implementación de un brazo robótico biomecánico capaz de replicar los movimientos de la extremidad superior en tiempo real para brindar a las distintas ramas de salud, industria y seguridad y defensa un medio para preservar la integridad física del usuario u operario y brindar un sistema para la rehabilitación del brazo.</a:t>
            </a:r>
          </a:p>
        </p:txBody>
      </p:sp>
    </p:spTree>
    <p:extLst>
      <p:ext uri="{BB962C8B-B14F-4D97-AF65-F5344CB8AC3E}">
        <p14:creationId xmlns:p14="http://schemas.microsoft.com/office/powerpoint/2010/main" val="128304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Font typeface="Arial" panose="020B0604020202020204" pitchFamily="34" charset="0"/>
              <a:buAutoNum type="arabicPeriod"/>
            </a:pPr>
            <a:r>
              <a:rPr lang="es-ES" sz="2000" b="1" dirty="0">
                <a:solidFill>
                  <a:schemeClr val="tx1"/>
                </a:solidFill>
              </a:rPr>
              <a:t>ALCANCE</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09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ALCANCE DEL PROYECTO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2123472"/>
            <a:ext cx="11486825" cy="3995682"/>
          </a:xfrm>
        </p:spPr>
        <p:txBody>
          <a:bodyPr>
            <a:noAutofit/>
          </a:bodyPr>
          <a:lstStyle/>
          <a:p>
            <a:pPr algn="just"/>
            <a:r>
              <a:rPr lang="es-EC" dirty="0">
                <a:solidFill>
                  <a:schemeClr val="tx1"/>
                </a:solidFill>
              </a:rPr>
              <a:t>Se diseñará e implementará un sistema de reproducción y control de movimientos de un brazo robótico biomecánico de 5 grados de libertad mediante el uso de señales EMG, acelerómetros y un sistema de adquisición que estará ubicado en la extremidad superior de la persona. Se buscará patrones en las señales EMG para identificar tres movimientos a reproducirse como son la: la flexión y extensión del codo, flexión y extensión de la muñeca y cierre de la mano, para la precisión de los ángulos en cada movimiento se implementará un sistema de acelerómetros que también servirá para replicar la rotación medial y lateral del hombro y la pronación y supinación del ante brazo. Además, un diseño mecánico impreso en 3D que servirá de hardware para la reproducción de los movimientos. </a:t>
            </a: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0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Y JUSTIFICACIÓN </a:t>
            </a:r>
          </a:p>
          <a:p>
            <a:pPr marL="342900" indent="-342900" algn="just">
              <a:buAutoNum type="arabicPeriod"/>
            </a:pPr>
            <a:r>
              <a:rPr lang="es-ES" sz="2000" b="1" dirty="0">
                <a:solidFill>
                  <a:schemeClr val="bg2">
                    <a:lumMod val="75000"/>
                  </a:schemeClr>
                </a:solidFill>
              </a:rPr>
              <a:t>ALCANCE</a:t>
            </a:r>
          </a:p>
          <a:p>
            <a:pPr marL="342900" indent="-342900" algn="just">
              <a:buFont typeface="Arial" panose="020B0604020202020204" pitchFamily="34" charset="0"/>
              <a:buAutoNum type="arabicPeriod"/>
            </a:pPr>
            <a:r>
              <a:rPr lang="es-ES" sz="2000" b="1" dirty="0">
                <a:solidFill>
                  <a:schemeClr val="tx1"/>
                </a:solidFill>
              </a:rPr>
              <a:t>OBJETIVOS</a:t>
            </a:r>
          </a:p>
          <a:p>
            <a:pPr marL="342900" indent="-342900" algn="just">
              <a:buAutoNum type="arabicPeriod"/>
            </a:pPr>
            <a:r>
              <a:rPr lang="es-ES" sz="2000" b="1" dirty="0">
                <a:solidFill>
                  <a:schemeClr val="bg2">
                    <a:lumMod val="75000"/>
                  </a:schemeClr>
                </a:solidFill>
              </a:rPr>
              <a:t>MARCO TEÓRICO</a:t>
            </a:r>
          </a:p>
          <a:p>
            <a:pPr marL="342900" indent="-342900" algn="just">
              <a:buAutoNum type="arabicPeriod"/>
            </a:pPr>
            <a:r>
              <a:rPr lang="es-ES" sz="2000" b="1" dirty="0">
                <a:solidFill>
                  <a:schemeClr val="bg2">
                    <a:lumMod val="75000"/>
                  </a:schemeClr>
                </a:solidFill>
              </a:rPr>
              <a:t>DISEÑO E IMPLEMENTACIÓN DEL SISTEMA DE SENSADO DE MOVIMEINTOS</a:t>
            </a:r>
            <a:r>
              <a:rPr lang="es-ES" sz="2000" dirty="0">
                <a:solidFill>
                  <a:schemeClr val="bg2">
                    <a:lumMod val="75000"/>
                  </a:schemeClr>
                </a:solidFill>
              </a:rPr>
              <a:t> </a:t>
            </a:r>
          </a:p>
          <a:p>
            <a:pPr marL="342900" indent="-342900" algn="just">
              <a:buFont typeface="Arial" panose="020B0604020202020204" pitchFamily="34" charset="0"/>
              <a:buAutoNum type="arabicPeriod"/>
            </a:pPr>
            <a:r>
              <a:rPr lang="es-ES" sz="2000" b="1" dirty="0">
                <a:solidFill>
                  <a:schemeClr val="bg2">
                    <a:lumMod val="75000"/>
                  </a:schemeClr>
                </a:solidFill>
              </a:rPr>
              <a:t>SISTEMA DE SENSADO DEL DEZPLAZAMIENTO ANGULAR</a:t>
            </a:r>
          </a:p>
          <a:p>
            <a:pPr marL="342900" indent="-342900" algn="just">
              <a:buFont typeface="Arial" panose="020B0604020202020204" pitchFamily="34" charset="0"/>
              <a:buAutoNum type="arabicPeriod"/>
            </a:pPr>
            <a:r>
              <a:rPr lang="es-ES" sz="2000" b="1" dirty="0">
                <a:solidFill>
                  <a:schemeClr val="bg2">
                    <a:lumMod val="75000"/>
                  </a:schemeClr>
                </a:solidFill>
              </a:rPr>
              <a:t>BRAZO ROBOTICO BIOMECANICO</a:t>
            </a:r>
          </a:p>
          <a:p>
            <a:pPr marL="342900" indent="-342900" algn="just">
              <a:buFont typeface="Arial" panose="020B0604020202020204" pitchFamily="34" charset="0"/>
              <a:buAutoNum type="arabicPeriod"/>
            </a:pPr>
            <a:r>
              <a:rPr lang="es-ES" sz="2000" b="1" dirty="0">
                <a:solidFill>
                  <a:schemeClr val="bg2">
                    <a:lumMod val="75000"/>
                  </a:schemeClr>
                </a:solidFill>
              </a:rPr>
              <a:t>SISTEMA INTEGRADO DE REPRODUCCION DE MOVIMIENTOS</a:t>
            </a:r>
          </a:p>
          <a:p>
            <a:pPr marL="342900" indent="-342900" algn="just">
              <a:buFont typeface="Arial" panose="020B0604020202020204" pitchFamily="34" charset="0"/>
              <a:buAutoNum type="arabicPeriod"/>
            </a:pPr>
            <a:r>
              <a:rPr lang="es-ES" sz="2000" b="1" dirty="0">
                <a:solidFill>
                  <a:schemeClr val="bg2">
                    <a:lumMod val="75000"/>
                  </a:schemeClr>
                </a:solidFill>
              </a:rPr>
              <a:t>RESULTADOS Y PRUEBAS DE FUNCIONAMIENTO</a:t>
            </a:r>
          </a:p>
          <a:p>
            <a:pPr marL="342900" indent="-342900" algn="just">
              <a:buFont typeface="Arial" panose="020B0604020202020204" pitchFamily="34" charset="0"/>
              <a:buAutoNum type="arabicPeriod"/>
            </a:pPr>
            <a:r>
              <a:rPr lang="es-ES" sz="2000" b="1" dirty="0">
                <a:solidFill>
                  <a:schemeClr val="bg2">
                    <a:lumMod val="75000"/>
                  </a:schemeClr>
                </a:solidFill>
              </a:rPr>
              <a:t>CONCLUSIONES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9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OBJETIVOS</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67181"/>
            <a:ext cx="11486825" cy="4190619"/>
          </a:xfrm>
        </p:spPr>
        <p:txBody>
          <a:bodyPr>
            <a:noAutofit/>
          </a:bodyPr>
          <a:lstStyle/>
          <a:p>
            <a:pPr>
              <a:tabLst>
                <a:tab pos="10315575" algn="l"/>
              </a:tabLst>
            </a:pPr>
            <a:r>
              <a:rPr lang="es-ES" b="1" dirty="0">
                <a:solidFill>
                  <a:schemeClr val="tx1"/>
                </a:solidFill>
              </a:rPr>
              <a:t>OBJETIVO GENERAL:</a:t>
            </a:r>
          </a:p>
          <a:p>
            <a:pPr marL="519112" indent="-342900" algn="just">
              <a:buFont typeface="Arial" panose="020B0604020202020204" pitchFamily="34" charset="0"/>
              <a:buChar char="•"/>
              <a:tabLst>
                <a:tab pos="10315575" algn="l"/>
              </a:tabLst>
            </a:pPr>
            <a:r>
              <a:rPr lang="es-EC" sz="2000" dirty="0">
                <a:solidFill>
                  <a:schemeClr val="tx1"/>
                </a:solidFill>
              </a:rPr>
              <a:t>Diseñar e implementar un sistema de reproducción y control de movimientos de un brazo robótico biomecánico de 5 grados de libertad mediante el uso de señales EMG y acelerómetros.</a:t>
            </a:r>
          </a:p>
          <a:p>
            <a:pPr marL="176212" algn="just">
              <a:tabLst>
                <a:tab pos="10315575" algn="l"/>
              </a:tabLst>
            </a:pPr>
            <a:r>
              <a:rPr lang="es-ES" b="1" dirty="0">
                <a:solidFill>
                  <a:prstClr val="black"/>
                </a:solidFill>
              </a:rPr>
              <a:t>OBJETIVOS ESPECÍFICOS:</a:t>
            </a:r>
          </a:p>
          <a:p>
            <a:pPr marL="342900" lvl="0" indent="-342900" algn="just">
              <a:buFont typeface="Arial" panose="020B0604020202020204" pitchFamily="34" charset="0"/>
              <a:buChar char="•"/>
              <a:tabLst>
                <a:tab pos="10315575" algn="l"/>
              </a:tabLst>
            </a:pPr>
            <a:r>
              <a:rPr lang="es-EC" sz="2000" dirty="0">
                <a:solidFill>
                  <a:prstClr val="black"/>
                </a:solidFill>
              </a:rPr>
              <a:t>Diseñar e implementar un circuito de adquisición y acondicionamiento de señales EMG, para obtener las señales de los músculos bíceps del brazo, supinador cuadrado y cubital anterior del antebrazo.</a:t>
            </a:r>
          </a:p>
          <a:p>
            <a:pPr marL="342900" lvl="0" indent="-342900" algn="just">
              <a:buFont typeface="Arial" panose="020B0604020202020204" pitchFamily="34" charset="0"/>
              <a:buChar char="•"/>
              <a:tabLst>
                <a:tab pos="10315575" algn="l"/>
              </a:tabLst>
            </a:pPr>
            <a:r>
              <a:rPr lang="es-EC" sz="2000" dirty="0">
                <a:solidFill>
                  <a:prstClr val="black"/>
                </a:solidFill>
              </a:rPr>
              <a:t>Implementar la disposición de los acelerómetros en la extremidad superior derecha para obtener precisión de los ángulos de extremidad superior derecha. </a:t>
            </a:r>
          </a:p>
          <a:p>
            <a:pPr marL="342900" lvl="0" indent="-342900" algn="just">
              <a:buFont typeface="Arial" panose="020B0604020202020204" pitchFamily="34" charset="0"/>
              <a:buChar char="•"/>
              <a:tabLst>
                <a:tab pos="10315575" algn="l"/>
              </a:tabLst>
            </a:pPr>
            <a:r>
              <a:rPr lang="es-EC" sz="2000" dirty="0">
                <a:solidFill>
                  <a:prstClr val="black"/>
                </a:solidFill>
              </a:rPr>
              <a:t>Implementar un sistema de sensado que se acople al brazo humano para ubicar los acelerómetros, los electrodos de EMG y el circuito de adquisición.</a:t>
            </a: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18219</TotalTime>
  <Words>2255</Words>
  <Application>Microsoft Office PowerPoint</Application>
  <PresentationFormat>Panorámica</PresentationFormat>
  <Paragraphs>275</Paragraphs>
  <Slides>34</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Calibri Light</vt:lpstr>
      <vt:lpstr>Cambria Math</vt:lpstr>
      <vt:lpstr>Tema de Office</vt:lpstr>
      <vt:lpstr>Presentación de PowerPoint</vt:lpstr>
      <vt:lpstr>CONTENIDO</vt:lpstr>
      <vt:lpstr>ANTECEDENTES</vt:lpstr>
      <vt:lpstr>JUSTIFICACIÓN</vt:lpstr>
      <vt:lpstr>JUSTIFICACIÓN</vt:lpstr>
      <vt:lpstr>CONTENIDO</vt:lpstr>
      <vt:lpstr>ALCANCE DEL PROYECTO</vt:lpstr>
      <vt:lpstr>CONTENIDO</vt:lpstr>
      <vt:lpstr>OBJETIVOS</vt:lpstr>
      <vt:lpstr>OBJETIVOS</vt:lpstr>
      <vt:lpstr>CONTENIDO</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SISTEMA DE SENSADO DEL DESPLAZAMIENTO ANGULAR</vt:lpstr>
      <vt:lpstr>SISTEMA DE SENSADO DEL DESPLAZAMIENTO ANGULAR</vt:lpstr>
      <vt:lpstr>CONTENIDO</vt:lpstr>
      <vt:lpstr>BRAZO ROBOTICO BIOMECANICO</vt:lpstr>
      <vt:lpstr>BRAZO ROBOTICO BIOMECANICO</vt:lpstr>
      <vt:lpstr>CONTENIDO</vt:lpstr>
      <vt:lpstr>SISTEMA INTEGRADO DE REPRODUCCION DE MOVIMIENTOS</vt:lpstr>
      <vt:lpstr>CONTENIDO</vt:lpstr>
      <vt:lpstr>RESULTADOS</vt:lpstr>
      <vt:lpstr>PRUEBAS DE FUNCIONAMIENTO</vt:lpstr>
      <vt:lpstr>CONTENIDO</vt:lpstr>
      <vt:lpstr>CONCLUSIONES</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Arevalo</dc:creator>
  <cp:lastModifiedBy>SANTIAGO TAMAYO</cp:lastModifiedBy>
  <cp:revision>524</cp:revision>
  <dcterms:created xsi:type="dcterms:W3CDTF">2017-04-26T17:31:47Z</dcterms:created>
  <dcterms:modified xsi:type="dcterms:W3CDTF">2018-08-30T02:54:35Z</dcterms:modified>
  <cp:contentStatus/>
</cp:coreProperties>
</file>