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3">
  <p:sldMasterIdLst>
    <p:sldMasterId id="2147483660" r:id="rId1"/>
  </p:sldMasterIdLst>
  <p:notesMasterIdLst>
    <p:notesMasterId r:id="rId30"/>
  </p:notesMasterIdLst>
  <p:sldIdLst>
    <p:sldId id="478" r:id="rId2"/>
    <p:sldId id="455" r:id="rId3"/>
    <p:sldId id="483" r:id="rId4"/>
    <p:sldId id="456" r:id="rId5"/>
    <p:sldId id="457" r:id="rId6"/>
    <p:sldId id="458" r:id="rId7"/>
    <p:sldId id="459" r:id="rId8"/>
    <p:sldId id="460" r:id="rId9"/>
    <p:sldId id="461" r:id="rId10"/>
    <p:sldId id="462" r:id="rId11"/>
    <p:sldId id="463" r:id="rId12"/>
    <p:sldId id="464" r:id="rId13"/>
    <p:sldId id="465" r:id="rId14"/>
    <p:sldId id="466" r:id="rId15"/>
    <p:sldId id="467" r:id="rId16"/>
    <p:sldId id="468" r:id="rId17"/>
    <p:sldId id="469" r:id="rId18"/>
    <p:sldId id="470" r:id="rId19"/>
    <p:sldId id="471" r:id="rId20"/>
    <p:sldId id="472" r:id="rId21"/>
    <p:sldId id="474" r:id="rId22"/>
    <p:sldId id="484" r:id="rId23"/>
    <p:sldId id="479" r:id="rId24"/>
    <p:sldId id="476" r:id="rId25"/>
    <p:sldId id="477" r:id="rId26"/>
    <p:sldId id="485" r:id="rId27"/>
    <p:sldId id="486" r:id="rId28"/>
    <p:sldId id="48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7691" autoAdjust="0"/>
  </p:normalViewPr>
  <p:slideViewPr>
    <p:cSldViewPr>
      <p:cViewPr varScale="1">
        <p:scale>
          <a:sx n="74" d="100"/>
          <a:sy n="74" d="100"/>
        </p:scale>
        <p:origin x="12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ONY\Desktop\trabajo%20Agrocalidad\cadmio%20suelos%20pres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Usuario\Configuraci&#243;n%20local\Temp\Datos%20por%20Elemento%20vs%20Asociac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Usuario\Configuraci&#243;n%20local\Temp\Datos%20por%20Elemento%20vs%20Asociac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Usuario\Configuraci&#243;n%20local\Temp\Datos%20por%20Elemento%20vs%20Asociaci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Usuario\Configuraci&#243;n%20local\Temp\Datos%20por%20Elemento%20vs%20Asociacio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ocuments%20and%20Settings\Usuario\Configuraci&#243;n%20local\Temp\Datos%20por%20Elemento%20vs%20Asociac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view3D>
    <c:floor>
      <c:thickness val="0"/>
    </c:floor>
    <c:sideWall>
      <c:thickness val="0"/>
    </c:sideWall>
    <c:backWall>
      <c:thickness val="0"/>
    </c:backWall>
    <c:plotArea>
      <c:layout>
        <c:manualLayout>
          <c:layoutTarget val="inner"/>
          <c:xMode val="edge"/>
          <c:yMode val="edge"/>
          <c:x val="0"/>
          <c:y val="2.2184203136794006E-2"/>
          <c:w val="0.89108247762279957"/>
          <c:h val="0.79239830449381499"/>
        </c:manualLayout>
      </c:layout>
      <c:bar3DChart>
        <c:barDir val="col"/>
        <c:grouping val="stacked"/>
        <c:varyColors val="0"/>
        <c:ser>
          <c:idx val="0"/>
          <c:order val="0"/>
          <c:tx>
            <c:strRef>
              <c:f>Hoja1!$A$5</c:f>
              <c:strCache>
                <c:ptCount val="1"/>
                <c:pt idx="0">
                  <c:v>1 (0-20 cm)</c:v>
                </c:pt>
              </c:strCache>
            </c:strRef>
          </c:tx>
          <c:spPr>
            <a:solidFill>
              <a:srgbClr val="003300"/>
            </a:solidFill>
          </c:spPr>
          <c:invertIfNegative val="0"/>
          <c:dPt>
            <c:idx val="4"/>
            <c:invertIfNegative val="0"/>
            <c:bubble3D val="0"/>
            <c:spPr>
              <a:solidFill>
                <a:srgbClr val="C00000"/>
              </a:solidFill>
            </c:spPr>
          </c:dPt>
          <c:dPt>
            <c:idx val="5"/>
            <c:invertIfNegative val="0"/>
            <c:bubble3D val="0"/>
            <c:spPr>
              <a:solidFill>
                <a:srgbClr val="FFFF00"/>
              </a:solidFill>
            </c:spPr>
          </c:dPt>
          <c:dLbls>
            <c:dLbl>
              <c:idx val="0"/>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Hoja1!$B$4:$G$4</c:f>
              <c:strCache>
                <c:ptCount val="6"/>
                <c:pt idx="0">
                  <c:v>A
2 de Mayo</c:v>
                </c:pt>
                <c:pt idx="1">
                  <c:v>B
Buena Suerte</c:v>
                </c:pt>
                <c:pt idx="2">
                  <c:v>C
El Deseo</c:v>
                </c:pt>
                <c:pt idx="3">
                  <c:v>D
Thomas Arboleda</c:v>
                </c:pt>
                <c:pt idx="4">
                  <c:v>E
Villanueva</c:v>
                </c:pt>
                <c:pt idx="5">
                  <c:v>F
Voluntad de Dios</c:v>
                </c:pt>
              </c:strCache>
            </c:strRef>
          </c:cat>
          <c:val>
            <c:numRef>
              <c:f>Hoja1!$B$5:$G$5</c:f>
              <c:numCache>
                <c:formatCode>0.00</c:formatCode>
                <c:ptCount val="6"/>
                <c:pt idx="0">
                  <c:v>0.4</c:v>
                </c:pt>
                <c:pt idx="1">
                  <c:v>0.4</c:v>
                </c:pt>
                <c:pt idx="2">
                  <c:v>0.4</c:v>
                </c:pt>
                <c:pt idx="3">
                  <c:v>0.4</c:v>
                </c:pt>
                <c:pt idx="4">
                  <c:v>0.62000000000000122</c:v>
                </c:pt>
                <c:pt idx="5">
                  <c:v>0.47100000000000031</c:v>
                </c:pt>
              </c:numCache>
            </c:numRef>
          </c:val>
        </c:ser>
        <c:ser>
          <c:idx val="1"/>
          <c:order val="1"/>
          <c:tx>
            <c:strRef>
              <c:f>Hoja1!$A$6</c:f>
              <c:strCache>
                <c:ptCount val="1"/>
                <c:pt idx="0">
                  <c:v>2 (20-40 cm)</c:v>
                </c:pt>
              </c:strCache>
            </c:strRef>
          </c:tx>
          <c:spPr>
            <a:solidFill>
              <a:srgbClr val="336600"/>
            </a:solidFill>
            <a:ln>
              <a:solidFill>
                <a:srgbClr val="2C8820"/>
              </a:solidFill>
            </a:ln>
          </c:spPr>
          <c:invertIfNegative val="0"/>
          <c:dPt>
            <c:idx val="4"/>
            <c:invertIfNegative val="0"/>
            <c:bubble3D val="0"/>
            <c:spPr>
              <a:solidFill>
                <a:srgbClr val="FFFF00"/>
              </a:solidFill>
              <a:ln>
                <a:solidFill>
                  <a:srgbClr val="2C8820"/>
                </a:solidFill>
              </a:ln>
            </c:spPr>
          </c:dPt>
          <c:dLbls>
            <c:dLbl>
              <c:idx val="0"/>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Hoja1!$B$4:$G$4</c:f>
              <c:strCache>
                <c:ptCount val="6"/>
                <c:pt idx="0">
                  <c:v>A
2 de Mayo</c:v>
                </c:pt>
                <c:pt idx="1">
                  <c:v>B
Buena Suerte</c:v>
                </c:pt>
                <c:pt idx="2">
                  <c:v>C
El Deseo</c:v>
                </c:pt>
                <c:pt idx="3">
                  <c:v>D
Thomas Arboleda</c:v>
                </c:pt>
                <c:pt idx="4">
                  <c:v>E
Villanueva</c:v>
                </c:pt>
                <c:pt idx="5">
                  <c:v>F
Voluntad de Dios</c:v>
                </c:pt>
              </c:strCache>
            </c:strRef>
          </c:cat>
          <c:val>
            <c:numRef>
              <c:f>Hoja1!$B$6:$G$6</c:f>
              <c:numCache>
                <c:formatCode>0.00</c:formatCode>
                <c:ptCount val="6"/>
                <c:pt idx="0">
                  <c:v>0.4</c:v>
                </c:pt>
                <c:pt idx="1">
                  <c:v>0.4</c:v>
                </c:pt>
                <c:pt idx="2">
                  <c:v>0.4</c:v>
                </c:pt>
                <c:pt idx="3">
                  <c:v>0.4</c:v>
                </c:pt>
                <c:pt idx="4">
                  <c:v>0.42000000000000032</c:v>
                </c:pt>
                <c:pt idx="5">
                  <c:v>0.4</c:v>
                </c:pt>
              </c:numCache>
            </c:numRef>
          </c:val>
        </c:ser>
        <c:ser>
          <c:idx val="2"/>
          <c:order val="2"/>
          <c:tx>
            <c:strRef>
              <c:f>Hoja1!$A$7</c:f>
              <c:strCache>
                <c:ptCount val="1"/>
                <c:pt idx="0">
                  <c:v>3 (40-60cm)</c:v>
                </c:pt>
              </c:strCache>
            </c:strRef>
          </c:tx>
          <c:spPr>
            <a:solidFill>
              <a:srgbClr val="006600"/>
            </a:solidFill>
          </c:spPr>
          <c:invertIfNegative val="0"/>
          <c:dLbls>
            <c:dLbl>
              <c:idx val="0"/>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Hoja1!$B$4:$G$4</c:f>
              <c:strCache>
                <c:ptCount val="6"/>
                <c:pt idx="0">
                  <c:v>A
2 de Mayo</c:v>
                </c:pt>
                <c:pt idx="1">
                  <c:v>B
Buena Suerte</c:v>
                </c:pt>
                <c:pt idx="2">
                  <c:v>C
El Deseo</c:v>
                </c:pt>
                <c:pt idx="3">
                  <c:v>D
Thomas Arboleda</c:v>
                </c:pt>
                <c:pt idx="4">
                  <c:v>E
Villanueva</c:v>
                </c:pt>
                <c:pt idx="5">
                  <c:v>F
Voluntad de Dios</c:v>
                </c:pt>
              </c:strCache>
            </c:strRef>
          </c:cat>
          <c:val>
            <c:numRef>
              <c:f>Hoja1!$B$7:$G$7</c:f>
              <c:numCache>
                <c:formatCode>0.00</c:formatCode>
                <c:ptCount val="6"/>
                <c:pt idx="0">
                  <c:v>0.4</c:v>
                </c:pt>
                <c:pt idx="1">
                  <c:v>0.4</c:v>
                </c:pt>
                <c:pt idx="2">
                  <c:v>0.4</c:v>
                </c:pt>
                <c:pt idx="3">
                  <c:v>0.4</c:v>
                </c:pt>
                <c:pt idx="4">
                  <c:v>0.4</c:v>
                </c:pt>
                <c:pt idx="5">
                  <c:v>0.4</c:v>
                </c:pt>
              </c:numCache>
            </c:numRef>
          </c:val>
        </c:ser>
        <c:ser>
          <c:idx val="3"/>
          <c:order val="3"/>
          <c:tx>
            <c:strRef>
              <c:f>Hoja1!$A$8</c:f>
              <c:strCache>
                <c:ptCount val="1"/>
                <c:pt idx="0">
                  <c:v>4 (60-80 cm)</c:v>
                </c:pt>
              </c:strCache>
            </c:strRef>
          </c:tx>
          <c:spPr>
            <a:solidFill>
              <a:srgbClr val="009900"/>
            </a:solidFill>
          </c:spPr>
          <c:invertIfNegative val="0"/>
          <c:dLbls>
            <c:dLbl>
              <c:idx val="0"/>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Hoja1!$B$4:$G$4</c:f>
              <c:strCache>
                <c:ptCount val="6"/>
                <c:pt idx="0">
                  <c:v>A
2 de Mayo</c:v>
                </c:pt>
                <c:pt idx="1">
                  <c:v>B
Buena Suerte</c:v>
                </c:pt>
                <c:pt idx="2">
                  <c:v>C
El Deseo</c:v>
                </c:pt>
                <c:pt idx="3">
                  <c:v>D
Thomas Arboleda</c:v>
                </c:pt>
                <c:pt idx="4">
                  <c:v>E
Villanueva</c:v>
                </c:pt>
                <c:pt idx="5">
                  <c:v>F
Voluntad de Dios</c:v>
                </c:pt>
              </c:strCache>
            </c:strRef>
          </c:cat>
          <c:val>
            <c:numRef>
              <c:f>Hoja1!$B$8:$G$8</c:f>
              <c:numCache>
                <c:formatCode>0.00</c:formatCode>
                <c:ptCount val="6"/>
                <c:pt idx="0">
                  <c:v>0.4</c:v>
                </c:pt>
                <c:pt idx="1">
                  <c:v>0.4</c:v>
                </c:pt>
                <c:pt idx="2">
                  <c:v>0.4</c:v>
                </c:pt>
                <c:pt idx="3">
                  <c:v>0.4</c:v>
                </c:pt>
                <c:pt idx="4">
                  <c:v>0.4</c:v>
                </c:pt>
                <c:pt idx="5">
                  <c:v>0.4</c:v>
                </c:pt>
              </c:numCache>
            </c:numRef>
          </c:val>
        </c:ser>
        <c:ser>
          <c:idx val="4"/>
          <c:order val="4"/>
          <c:tx>
            <c:strRef>
              <c:f>Hoja1!$A$9</c:f>
              <c:strCache>
                <c:ptCount val="1"/>
                <c:pt idx="0">
                  <c:v>5 (80-100 cm)</c:v>
                </c:pt>
              </c:strCache>
            </c:strRef>
          </c:tx>
          <c:spPr>
            <a:solidFill>
              <a:srgbClr val="49AA26"/>
            </a:solidFill>
          </c:spPr>
          <c:invertIfNegative val="0"/>
          <c:dLbls>
            <c:dLbl>
              <c:idx val="0"/>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Hoja1!$B$4:$G$4</c:f>
              <c:strCache>
                <c:ptCount val="6"/>
                <c:pt idx="0">
                  <c:v>A
2 de Mayo</c:v>
                </c:pt>
                <c:pt idx="1">
                  <c:v>B
Buena Suerte</c:v>
                </c:pt>
                <c:pt idx="2">
                  <c:v>C
El Deseo</c:v>
                </c:pt>
                <c:pt idx="3">
                  <c:v>D
Thomas Arboleda</c:v>
                </c:pt>
                <c:pt idx="4">
                  <c:v>E
Villanueva</c:v>
                </c:pt>
                <c:pt idx="5">
                  <c:v>F
Voluntad de Dios</c:v>
                </c:pt>
              </c:strCache>
            </c:strRef>
          </c:cat>
          <c:val>
            <c:numRef>
              <c:f>Hoja1!$B$9:$G$9</c:f>
              <c:numCache>
                <c:formatCode>0.00</c:formatCode>
                <c:ptCount val="6"/>
                <c:pt idx="0">
                  <c:v>0.4</c:v>
                </c:pt>
                <c:pt idx="1">
                  <c:v>0.4</c:v>
                </c:pt>
                <c:pt idx="2">
                  <c:v>0.4</c:v>
                </c:pt>
                <c:pt idx="3">
                  <c:v>0.4</c:v>
                </c:pt>
                <c:pt idx="4">
                  <c:v>0.4</c:v>
                </c:pt>
                <c:pt idx="5">
                  <c:v>0.4</c:v>
                </c:pt>
              </c:numCache>
            </c:numRef>
          </c:val>
        </c:ser>
        <c:ser>
          <c:idx val="5"/>
          <c:order val="5"/>
          <c:tx>
            <c:strRef>
              <c:f>Hoja1!$A$10</c:f>
              <c:strCache>
                <c:ptCount val="1"/>
                <c:pt idx="0">
                  <c:v>6 (100-150 cm)</c:v>
                </c:pt>
              </c:strCache>
            </c:strRef>
          </c:tx>
          <c:spPr>
            <a:solidFill>
              <a:srgbClr val="8DFF65"/>
            </a:solidFill>
            <a:ln>
              <a:solidFill>
                <a:srgbClr val="8DFF65"/>
              </a:solidFill>
            </a:ln>
          </c:spPr>
          <c:invertIfNegative val="0"/>
          <c:dLbls>
            <c:dLbl>
              <c:idx val="0"/>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smtClean="0"/>
                      <a:t>&lt; 0,40</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Hoja1!$B$4:$G$4</c:f>
              <c:strCache>
                <c:ptCount val="6"/>
                <c:pt idx="0">
                  <c:v>A
2 de Mayo</c:v>
                </c:pt>
                <c:pt idx="1">
                  <c:v>B
Buena Suerte</c:v>
                </c:pt>
                <c:pt idx="2">
                  <c:v>C
El Deseo</c:v>
                </c:pt>
                <c:pt idx="3">
                  <c:v>D
Thomas Arboleda</c:v>
                </c:pt>
                <c:pt idx="4">
                  <c:v>E
Villanueva</c:v>
                </c:pt>
                <c:pt idx="5">
                  <c:v>F
Voluntad de Dios</c:v>
                </c:pt>
              </c:strCache>
            </c:strRef>
          </c:cat>
          <c:val>
            <c:numRef>
              <c:f>Hoja1!$B$10:$G$10</c:f>
              <c:numCache>
                <c:formatCode>0.00</c:formatCode>
                <c:ptCount val="6"/>
                <c:pt idx="0">
                  <c:v>0.4</c:v>
                </c:pt>
                <c:pt idx="1">
                  <c:v>0.4</c:v>
                </c:pt>
                <c:pt idx="2">
                  <c:v>0.4</c:v>
                </c:pt>
                <c:pt idx="3">
                  <c:v>0.4</c:v>
                </c:pt>
                <c:pt idx="4">
                  <c:v>0.4</c:v>
                </c:pt>
                <c:pt idx="5">
                  <c:v>0.4</c:v>
                </c:pt>
              </c:numCache>
            </c:numRef>
          </c:val>
        </c:ser>
        <c:dLbls>
          <c:showLegendKey val="0"/>
          <c:showVal val="0"/>
          <c:showCatName val="0"/>
          <c:showSerName val="0"/>
          <c:showPercent val="0"/>
          <c:showBubbleSize val="0"/>
        </c:dLbls>
        <c:gapWidth val="75"/>
        <c:gapDepth val="75"/>
        <c:shape val="box"/>
        <c:axId val="154397888"/>
        <c:axId val="153671088"/>
        <c:axId val="0"/>
      </c:bar3DChart>
      <c:catAx>
        <c:axId val="154397888"/>
        <c:scaling>
          <c:orientation val="minMax"/>
        </c:scaling>
        <c:delete val="0"/>
        <c:axPos val="b"/>
        <c:title>
          <c:tx>
            <c:rich>
              <a:bodyPr/>
              <a:lstStyle/>
              <a:p>
                <a:pPr>
                  <a:defRPr lang="es-ES"/>
                </a:pPr>
                <a:r>
                  <a:rPr lang="es-ES" sz="1400"/>
                  <a:t>Asociaciones</a:t>
                </a:r>
              </a:p>
            </c:rich>
          </c:tx>
          <c:layout>
            <c:manualLayout>
              <c:xMode val="edge"/>
              <c:yMode val="edge"/>
              <c:x val="0.23579787431026208"/>
              <c:y val="0.85367498849334333"/>
            </c:manualLayout>
          </c:layout>
          <c:overlay val="0"/>
        </c:title>
        <c:numFmt formatCode="General" sourceLinked="0"/>
        <c:majorTickMark val="none"/>
        <c:minorTickMark val="none"/>
        <c:tickLblPos val="nextTo"/>
        <c:txPr>
          <a:bodyPr/>
          <a:lstStyle/>
          <a:p>
            <a:pPr>
              <a:defRPr lang="es-ES"/>
            </a:pPr>
            <a:endParaRPr lang="es-EC"/>
          </a:p>
        </c:txPr>
        <c:crossAx val="153671088"/>
        <c:crosses val="autoZero"/>
        <c:auto val="1"/>
        <c:lblAlgn val="ctr"/>
        <c:lblOffset val="100"/>
        <c:noMultiLvlLbl val="0"/>
      </c:catAx>
      <c:valAx>
        <c:axId val="153671088"/>
        <c:scaling>
          <c:orientation val="minMax"/>
        </c:scaling>
        <c:delete val="1"/>
        <c:axPos val="l"/>
        <c:numFmt formatCode="0.00" sourceLinked="1"/>
        <c:majorTickMark val="out"/>
        <c:minorTickMark val="none"/>
        <c:tickLblPos val="nextTo"/>
        <c:crossAx val="154397888"/>
        <c:crosses val="autoZero"/>
        <c:crossBetween val="between"/>
      </c:valAx>
    </c:plotArea>
    <c:legend>
      <c:legendPos val="r"/>
      <c:layout>
        <c:manualLayout>
          <c:xMode val="edge"/>
          <c:yMode val="edge"/>
          <c:x val="4.5797133363896809E-3"/>
          <c:y val="0.15689889423184628"/>
          <c:w val="0.13876098661030467"/>
          <c:h val="0.4618308871030794"/>
        </c:manualLayout>
      </c:layout>
      <c:overlay val="0"/>
      <c:txPr>
        <a:bodyPr/>
        <a:lstStyle/>
        <a:p>
          <a:pPr>
            <a:defRPr lang="es-ES" sz="1000"/>
          </a:pPr>
          <a:endParaRPr lang="es-EC"/>
        </a:p>
      </c:txPr>
    </c:legend>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88936393369868"/>
          <c:y val="2.4285141440653486E-2"/>
          <c:w val="0.85142256849236497"/>
          <c:h val="0.68909350936871405"/>
        </c:manualLayout>
      </c:layout>
      <c:lineChart>
        <c:grouping val="standard"/>
        <c:varyColors val="0"/>
        <c:ser>
          <c:idx val="1"/>
          <c:order val="0"/>
          <c:tx>
            <c:strRef>
              <c:f>pH!$E$3</c:f>
              <c:strCache>
                <c:ptCount val="1"/>
                <c:pt idx="0">
                  <c:v>2 de Mayo</c:v>
                </c:pt>
              </c:strCache>
            </c:strRef>
          </c:tx>
          <c:marker>
            <c:symbol val="none"/>
          </c:marker>
          <c:dLbls>
            <c:dLbl>
              <c:idx val="2"/>
              <c:layout>
                <c:manualLayout>
                  <c:x val="-4.7739403861646643E-2"/>
                  <c:y val="-1.54589324937631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3.7350034216020222E-3"/>
                  <c:y val="0"/>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8938523773637199E-2"/>
                  <c:y val="-2.3188398740644781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700"/>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pH!$D$5:$D$10</c:f>
              <c:strCache>
                <c:ptCount val="6"/>
                <c:pt idx="0">
                  <c:v>0-20</c:v>
                </c:pt>
                <c:pt idx="1">
                  <c:v>20-40</c:v>
                </c:pt>
                <c:pt idx="2">
                  <c:v>40-60</c:v>
                </c:pt>
                <c:pt idx="3">
                  <c:v>60-80</c:v>
                </c:pt>
                <c:pt idx="4">
                  <c:v>80-100</c:v>
                </c:pt>
                <c:pt idx="5">
                  <c:v>100-150</c:v>
                </c:pt>
              </c:strCache>
            </c:strRef>
          </c:cat>
          <c:val>
            <c:numRef>
              <c:f>pH!$E$5:$E$10</c:f>
              <c:numCache>
                <c:formatCode>0.00</c:formatCode>
                <c:ptCount val="6"/>
                <c:pt idx="0">
                  <c:v>7.2314871794871793</c:v>
                </c:pt>
                <c:pt idx="1">
                  <c:v>7.2229487179487055</c:v>
                </c:pt>
                <c:pt idx="2">
                  <c:v>7.3112051282051302</c:v>
                </c:pt>
                <c:pt idx="3">
                  <c:v>7.3995897435897442</c:v>
                </c:pt>
                <c:pt idx="4">
                  <c:v>7.4476923076923134</c:v>
                </c:pt>
                <c:pt idx="5">
                  <c:v>7.5593846153846194</c:v>
                </c:pt>
              </c:numCache>
            </c:numRef>
          </c:val>
          <c:smooth val="0"/>
        </c:ser>
        <c:ser>
          <c:idx val="2"/>
          <c:order val="1"/>
          <c:tx>
            <c:strRef>
              <c:f>pH!$F$3</c:f>
              <c:strCache>
                <c:ptCount val="1"/>
                <c:pt idx="0">
                  <c:v>Buena Suerte</c:v>
                </c:pt>
              </c:strCache>
            </c:strRef>
          </c:tx>
          <c:marker>
            <c:symbol val="none"/>
          </c:marker>
          <c:dLbls>
            <c:spPr>
              <a:noFill/>
              <a:ln>
                <a:noFill/>
              </a:ln>
              <a:effectLst/>
            </c:spPr>
            <c:txPr>
              <a:bodyPr/>
              <a:lstStyle/>
              <a:p>
                <a:pPr>
                  <a:defRPr lang="es-ES" sz="700">
                    <a:solidFill>
                      <a:sysClr val="windowText" lastClr="000000"/>
                    </a:solidFill>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pH!$D$5:$D$10</c:f>
              <c:strCache>
                <c:ptCount val="6"/>
                <c:pt idx="0">
                  <c:v>0-20</c:v>
                </c:pt>
                <c:pt idx="1">
                  <c:v>20-40</c:v>
                </c:pt>
                <c:pt idx="2">
                  <c:v>40-60</c:v>
                </c:pt>
                <c:pt idx="3">
                  <c:v>60-80</c:v>
                </c:pt>
                <c:pt idx="4">
                  <c:v>80-100</c:v>
                </c:pt>
                <c:pt idx="5">
                  <c:v>100-150</c:v>
                </c:pt>
              </c:strCache>
            </c:strRef>
          </c:cat>
          <c:val>
            <c:numRef>
              <c:f>pH!$F$5:$F$10</c:f>
              <c:numCache>
                <c:formatCode>0.00</c:formatCode>
                <c:ptCount val="6"/>
                <c:pt idx="0">
                  <c:v>6.8470833333333374</c:v>
                </c:pt>
                <c:pt idx="1">
                  <c:v>6.8710833333333534</c:v>
                </c:pt>
                <c:pt idx="2">
                  <c:v>6.8991666666666678</c:v>
                </c:pt>
                <c:pt idx="3">
                  <c:v>6.934166666666667</c:v>
                </c:pt>
                <c:pt idx="4">
                  <c:v>6.9238333333333424</c:v>
                </c:pt>
                <c:pt idx="5">
                  <c:v>6.9714166666666673</c:v>
                </c:pt>
              </c:numCache>
            </c:numRef>
          </c:val>
          <c:smooth val="0"/>
        </c:ser>
        <c:ser>
          <c:idx val="3"/>
          <c:order val="2"/>
          <c:tx>
            <c:strRef>
              <c:f>pH!$G$3</c:f>
              <c:strCache>
                <c:ptCount val="1"/>
                <c:pt idx="0">
                  <c:v>El Deseo </c:v>
                </c:pt>
              </c:strCache>
            </c:strRef>
          </c:tx>
          <c:marker>
            <c:symbol val="none"/>
          </c:marker>
          <c:dLbls>
            <c:dLbl>
              <c:idx val="0"/>
              <c:layout>
                <c:manualLayout>
                  <c:x val="-4.1138743795639365E-2"/>
                  <c:y val="1.932366561720411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4.3338963817642295E-2"/>
                  <c:y val="-2.318839874064478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5.654028394965481E-2"/>
                  <c:y val="0"/>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4.1138743795639365E-2"/>
                  <c:y val="-1.932366561720411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2337863707630789E-2"/>
                  <c:y val="-1.932366561720411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6.6543662240240136E-4"/>
                  <c:y val="0"/>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7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pH!$D$5:$D$10</c:f>
              <c:strCache>
                <c:ptCount val="6"/>
                <c:pt idx="0">
                  <c:v>0-20</c:v>
                </c:pt>
                <c:pt idx="1">
                  <c:v>20-40</c:v>
                </c:pt>
                <c:pt idx="2">
                  <c:v>40-60</c:v>
                </c:pt>
                <c:pt idx="3">
                  <c:v>60-80</c:v>
                </c:pt>
                <c:pt idx="4">
                  <c:v>80-100</c:v>
                </c:pt>
                <c:pt idx="5">
                  <c:v>100-150</c:v>
                </c:pt>
              </c:strCache>
            </c:strRef>
          </c:cat>
          <c:val>
            <c:numRef>
              <c:f>pH!$G$5:$G$10</c:f>
              <c:numCache>
                <c:formatCode>0.00</c:formatCode>
                <c:ptCount val="6"/>
                <c:pt idx="0">
                  <c:v>6.9764285714285714</c:v>
                </c:pt>
                <c:pt idx="1">
                  <c:v>6.9992857142857154</c:v>
                </c:pt>
                <c:pt idx="2">
                  <c:v>7.2357142857142884</c:v>
                </c:pt>
                <c:pt idx="3">
                  <c:v>7.339999999999999</c:v>
                </c:pt>
                <c:pt idx="4">
                  <c:v>7.4999999999999991</c:v>
                </c:pt>
                <c:pt idx="5">
                  <c:v>7.5428571428571436</c:v>
                </c:pt>
              </c:numCache>
            </c:numRef>
          </c:val>
          <c:smooth val="0"/>
        </c:ser>
        <c:ser>
          <c:idx val="4"/>
          <c:order val="3"/>
          <c:tx>
            <c:strRef>
              <c:f>pH!$H$3</c:f>
              <c:strCache>
                <c:ptCount val="1"/>
                <c:pt idx="0">
                  <c:v>Tomas Arboleda</c:v>
                </c:pt>
              </c:strCache>
            </c:strRef>
          </c:tx>
          <c:marker>
            <c:symbol val="none"/>
          </c:marker>
          <c:dLbls>
            <c:dLbl>
              <c:idx val="0"/>
              <c:layout>
                <c:manualLayout>
                  <c:x val="-4.3338963817642247E-2"/>
                  <c:y val="-2.318839874064478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2.5737376887295368E-2"/>
                  <c:y val="3.091786498752652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3.2337863707630789E-2"/>
                  <c:y val="1.159419937032242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3.2337863707630789E-2"/>
                  <c:y val="2.318839874064478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2337863707630789E-2"/>
                  <c:y val="2.7053131864085696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2337863707630789E-2"/>
                  <c:y val="-1.54589324937631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700">
                    <a:solidFill>
                      <a:schemeClr val="tx2"/>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pH!$D$5:$D$10</c:f>
              <c:strCache>
                <c:ptCount val="6"/>
                <c:pt idx="0">
                  <c:v>0-20</c:v>
                </c:pt>
                <c:pt idx="1">
                  <c:v>20-40</c:v>
                </c:pt>
                <c:pt idx="2">
                  <c:v>40-60</c:v>
                </c:pt>
                <c:pt idx="3">
                  <c:v>60-80</c:v>
                </c:pt>
                <c:pt idx="4">
                  <c:v>80-100</c:v>
                </c:pt>
                <c:pt idx="5">
                  <c:v>100-150</c:v>
                </c:pt>
              </c:strCache>
            </c:strRef>
          </c:cat>
          <c:val>
            <c:numRef>
              <c:f>pH!$H$5:$H$10</c:f>
              <c:numCache>
                <c:formatCode>0.00</c:formatCode>
                <c:ptCount val="6"/>
                <c:pt idx="0">
                  <c:v>6.9968750000000002</c:v>
                </c:pt>
                <c:pt idx="1">
                  <c:v>7.0031250000000007</c:v>
                </c:pt>
                <c:pt idx="2">
                  <c:v>7.2187500000000018</c:v>
                </c:pt>
                <c:pt idx="3">
                  <c:v>7.2937500000000011</c:v>
                </c:pt>
                <c:pt idx="4">
                  <c:v>7.3243749999999634</c:v>
                </c:pt>
                <c:pt idx="5">
                  <c:v>7.4087500000000004</c:v>
                </c:pt>
              </c:numCache>
            </c:numRef>
          </c:val>
          <c:smooth val="0"/>
        </c:ser>
        <c:ser>
          <c:idx val="5"/>
          <c:order val="4"/>
          <c:tx>
            <c:strRef>
              <c:f>pH!$I$3</c:f>
              <c:strCache>
                <c:ptCount val="1"/>
                <c:pt idx="0">
                  <c:v>Villanueva</c:v>
                </c:pt>
              </c:strCache>
            </c:strRef>
          </c:tx>
          <c:marker>
            <c:symbol val="none"/>
          </c:marker>
          <c:dLbls>
            <c:dLbl>
              <c:idx val="0"/>
              <c:layout>
                <c:manualLayout>
                  <c:x val="-4.3338963817642247E-2"/>
                  <c:y val="-1.932366561720411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5.4340063927652893E-2"/>
                  <c:y val="0"/>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7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pH!$D$5:$D$10</c:f>
              <c:strCache>
                <c:ptCount val="6"/>
                <c:pt idx="0">
                  <c:v>0-20</c:v>
                </c:pt>
                <c:pt idx="1">
                  <c:v>20-40</c:v>
                </c:pt>
                <c:pt idx="2">
                  <c:v>40-60</c:v>
                </c:pt>
                <c:pt idx="3">
                  <c:v>60-80</c:v>
                </c:pt>
                <c:pt idx="4">
                  <c:v>80-100</c:v>
                </c:pt>
                <c:pt idx="5">
                  <c:v>100-150</c:v>
                </c:pt>
              </c:strCache>
            </c:strRef>
          </c:cat>
          <c:val>
            <c:numRef>
              <c:f>pH!$I$5:$I$10</c:f>
              <c:numCache>
                <c:formatCode>0.00</c:formatCode>
                <c:ptCount val="6"/>
                <c:pt idx="0">
                  <c:v>7.0950000000000006</c:v>
                </c:pt>
                <c:pt idx="1">
                  <c:v>7.1269999999999945</c:v>
                </c:pt>
                <c:pt idx="2">
                  <c:v>7.1560000000000006</c:v>
                </c:pt>
                <c:pt idx="3">
                  <c:v>7.4209999999999985</c:v>
                </c:pt>
                <c:pt idx="4">
                  <c:v>7.6179999999999755</c:v>
                </c:pt>
                <c:pt idx="5">
                  <c:v>7.6909999999999945</c:v>
                </c:pt>
              </c:numCache>
            </c:numRef>
          </c:val>
          <c:smooth val="0"/>
        </c:ser>
        <c:ser>
          <c:idx val="6"/>
          <c:order val="5"/>
          <c:tx>
            <c:strRef>
              <c:f>pH!$J$3</c:f>
              <c:strCache>
                <c:ptCount val="1"/>
                <c:pt idx="0">
                  <c:v>Voluntad de Dios</c:v>
                </c:pt>
              </c:strCache>
            </c:strRef>
          </c:tx>
          <c:marker>
            <c:symbol val="none"/>
          </c:marker>
          <c:dLbls>
            <c:spPr>
              <a:noFill/>
              <a:ln>
                <a:noFill/>
              </a:ln>
              <a:effectLst/>
            </c:spPr>
            <c:txPr>
              <a:bodyPr/>
              <a:lstStyle/>
              <a:p>
                <a:pPr>
                  <a:defRPr lang="es-ES" sz="700">
                    <a:solidFill>
                      <a:sysClr val="windowText" lastClr="000000"/>
                    </a:solidFill>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pH!$D$5:$D$10</c:f>
              <c:strCache>
                <c:ptCount val="6"/>
                <c:pt idx="0">
                  <c:v>0-20</c:v>
                </c:pt>
                <c:pt idx="1">
                  <c:v>20-40</c:v>
                </c:pt>
                <c:pt idx="2">
                  <c:v>40-60</c:v>
                </c:pt>
                <c:pt idx="3">
                  <c:v>60-80</c:v>
                </c:pt>
                <c:pt idx="4">
                  <c:v>80-100</c:v>
                </c:pt>
                <c:pt idx="5">
                  <c:v>100-150</c:v>
                </c:pt>
              </c:strCache>
            </c:strRef>
          </c:cat>
          <c:val>
            <c:numRef>
              <c:f>pH!$J$5:$J$10</c:f>
              <c:numCache>
                <c:formatCode>0.00</c:formatCode>
                <c:ptCount val="6"/>
                <c:pt idx="0">
                  <c:v>6.7099999999999991</c:v>
                </c:pt>
                <c:pt idx="1">
                  <c:v>6.7242307692307675</c:v>
                </c:pt>
                <c:pt idx="2">
                  <c:v>6.713461538461539</c:v>
                </c:pt>
                <c:pt idx="3">
                  <c:v>6.7000000000000011</c:v>
                </c:pt>
                <c:pt idx="4">
                  <c:v>6.7919230769230774</c:v>
                </c:pt>
                <c:pt idx="5">
                  <c:v>6.8549999999999756</c:v>
                </c:pt>
              </c:numCache>
            </c:numRef>
          </c:val>
          <c:smooth val="0"/>
        </c:ser>
        <c:dLbls>
          <c:showLegendKey val="0"/>
          <c:showVal val="0"/>
          <c:showCatName val="0"/>
          <c:showSerName val="0"/>
          <c:showPercent val="0"/>
          <c:showBubbleSize val="0"/>
        </c:dLbls>
        <c:smooth val="0"/>
        <c:axId val="155404008"/>
        <c:axId val="155404400"/>
      </c:lineChart>
      <c:catAx>
        <c:axId val="155404008"/>
        <c:scaling>
          <c:orientation val="minMax"/>
        </c:scaling>
        <c:delete val="0"/>
        <c:axPos val="b"/>
        <c:title>
          <c:tx>
            <c:rich>
              <a:bodyPr/>
              <a:lstStyle/>
              <a:p>
                <a:pPr>
                  <a:defRPr lang="es-ES"/>
                </a:pPr>
                <a:r>
                  <a:rPr lang="es-ES" sz="1400" noProof="0" dirty="0" smtClean="0"/>
                  <a:t>Rangos de Profundidades (cm</a:t>
                </a:r>
                <a:r>
                  <a:rPr lang="en-US" sz="1000" dirty="0" smtClean="0"/>
                  <a:t>)</a:t>
                </a:r>
                <a:endParaRPr lang="en-US" sz="1000" dirty="0"/>
              </a:p>
            </c:rich>
          </c:tx>
          <c:layout>
            <c:manualLayout>
              <c:xMode val="edge"/>
              <c:yMode val="edge"/>
              <c:x val="0.65357846222377947"/>
              <c:y val="0.79765029412639665"/>
            </c:manualLayout>
          </c:layout>
          <c:overlay val="0"/>
        </c:title>
        <c:numFmt formatCode="General" sourceLinked="0"/>
        <c:majorTickMark val="out"/>
        <c:minorTickMark val="none"/>
        <c:tickLblPos val="nextTo"/>
        <c:spPr>
          <a:ln w="19050">
            <a:solidFill>
              <a:schemeClr val="tx1"/>
            </a:solidFill>
          </a:ln>
        </c:spPr>
        <c:txPr>
          <a:bodyPr/>
          <a:lstStyle/>
          <a:p>
            <a:pPr>
              <a:defRPr lang="es-ES" sz="1200"/>
            </a:pPr>
            <a:endParaRPr lang="es-EC"/>
          </a:p>
        </c:txPr>
        <c:crossAx val="155404400"/>
        <c:crosses val="autoZero"/>
        <c:auto val="1"/>
        <c:lblAlgn val="ctr"/>
        <c:lblOffset val="100"/>
        <c:noMultiLvlLbl val="0"/>
      </c:catAx>
      <c:valAx>
        <c:axId val="155404400"/>
        <c:scaling>
          <c:orientation val="minMax"/>
          <c:max val="7.8"/>
          <c:min val="6.5"/>
        </c:scaling>
        <c:delete val="0"/>
        <c:axPos val="l"/>
        <c:title>
          <c:tx>
            <c:rich>
              <a:bodyPr rot="-5400000" vert="horz"/>
              <a:lstStyle/>
              <a:p>
                <a:pPr>
                  <a:defRPr lang="es-ES" sz="1000" b="0"/>
                </a:pPr>
                <a:r>
                  <a:rPr lang="en-US" sz="1400" b="1" dirty="0"/>
                  <a:t>pH</a:t>
                </a:r>
              </a:p>
            </c:rich>
          </c:tx>
          <c:layout>
            <c:manualLayout>
              <c:xMode val="edge"/>
              <c:yMode val="edge"/>
              <c:x val="1.479507559203275E-2"/>
              <c:y val="3.1056751117637778E-2"/>
            </c:manualLayout>
          </c:layout>
          <c:overlay val="0"/>
        </c:title>
        <c:numFmt formatCode="0.00" sourceLinked="1"/>
        <c:majorTickMark val="out"/>
        <c:minorTickMark val="none"/>
        <c:tickLblPos val="nextTo"/>
        <c:spPr>
          <a:ln w="19050">
            <a:solidFill>
              <a:schemeClr val="tx1"/>
            </a:solidFill>
          </a:ln>
        </c:spPr>
        <c:txPr>
          <a:bodyPr/>
          <a:lstStyle/>
          <a:p>
            <a:pPr>
              <a:defRPr lang="es-ES" sz="1200"/>
            </a:pPr>
            <a:endParaRPr lang="es-EC"/>
          </a:p>
        </c:txPr>
        <c:crossAx val="155404008"/>
        <c:crosses val="autoZero"/>
        <c:crossBetween val="between"/>
        <c:majorUnit val="0.5"/>
        <c:minorUnit val="4.0000000000000112E-2"/>
      </c:valAx>
    </c:plotArea>
    <c:legend>
      <c:legendPos val="b"/>
      <c:layout>
        <c:manualLayout>
          <c:xMode val="edge"/>
          <c:yMode val="edge"/>
          <c:x val="1.8765513640367566E-2"/>
          <c:y val="0.87330203695773378"/>
          <c:w val="0.97821185182618164"/>
          <c:h val="0.12669796304226641"/>
        </c:manualLayout>
      </c:layout>
      <c:overlay val="0"/>
      <c:txPr>
        <a:bodyPr/>
        <a:lstStyle/>
        <a:p>
          <a:pPr>
            <a:defRPr lang="es-ES" sz="1200"/>
          </a:pPr>
          <a:endParaRPr lang="es-EC"/>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31646486908574"/>
          <c:y val="4.7268464515251539E-2"/>
          <c:w val="0.8496211471175199"/>
          <c:h val="0.70659129422767164"/>
        </c:manualLayout>
      </c:layout>
      <c:lineChart>
        <c:grouping val="standard"/>
        <c:varyColors val="0"/>
        <c:ser>
          <c:idx val="1"/>
          <c:order val="0"/>
          <c:tx>
            <c:strRef>
              <c:f>'C.E'!$F$3:$F$4</c:f>
              <c:strCache>
                <c:ptCount val="1"/>
                <c:pt idx="0">
                  <c:v>2 de Mayo</c:v>
                </c:pt>
              </c:strCache>
            </c:strRef>
          </c:tx>
          <c:marker>
            <c:symbol val="none"/>
          </c:marker>
          <c:dLbls>
            <c:dLbl>
              <c:idx val="2"/>
              <c:layout>
                <c:manualLayout>
                  <c:x val="-5.4342010852739903E-2"/>
                  <c:y val="-2.9048649855351449E-3"/>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700" b="1">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'C.E'!$E$5:$E$10</c:f>
              <c:strCache>
                <c:ptCount val="6"/>
                <c:pt idx="0">
                  <c:v>0-20</c:v>
                </c:pt>
                <c:pt idx="1">
                  <c:v>20-40</c:v>
                </c:pt>
                <c:pt idx="2">
                  <c:v>40-60</c:v>
                </c:pt>
                <c:pt idx="3">
                  <c:v>60-80</c:v>
                </c:pt>
                <c:pt idx="4">
                  <c:v>80-100</c:v>
                </c:pt>
                <c:pt idx="5">
                  <c:v>100-150</c:v>
                </c:pt>
              </c:strCache>
            </c:strRef>
          </c:cat>
          <c:val>
            <c:numRef>
              <c:f>'C.E'!$F$5:$F$10</c:f>
              <c:numCache>
                <c:formatCode>0.00</c:formatCode>
                <c:ptCount val="6"/>
                <c:pt idx="0">
                  <c:v>0.33362820512820901</c:v>
                </c:pt>
                <c:pt idx="1">
                  <c:v>0.224</c:v>
                </c:pt>
                <c:pt idx="2">
                  <c:v>0.19416666666666668</c:v>
                </c:pt>
                <c:pt idx="3">
                  <c:v>0.18558974358974462</c:v>
                </c:pt>
                <c:pt idx="4">
                  <c:v>0.23239743589743847</c:v>
                </c:pt>
                <c:pt idx="5">
                  <c:v>0.22065384615384612</c:v>
                </c:pt>
              </c:numCache>
            </c:numRef>
          </c:val>
          <c:smooth val="0"/>
        </c:ser>
        <c:ser>
          <c:idx val="2"/>
          <c:order val="1"/>
          <c:tx>
            <c:strRef>
              <c:f>'C.E'!$G$3:$G$4</c:f>
              <c:strCache>
                <c:ptCount val="1"/>
                <c:pt idx="0">
                  <c:v>Buena Suerte</c:v>
                </c:pt>
              </c:strCache>
            </c:strRef>
          </c:tx>
          <c:marker>
            <c:symbol val="none"/>
          </c:marker>
          <c:dLbls>
            <c:dLbl>
              <c:idx val="3"/>
              <c:layout>
                <c:manualLayout>
                  <c:x val="-8.6960466959505028E-3"/>
                  <c:y val="-2.057156556093155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2.44042812675196E-2"/>
                  <c:y val="2.9048649855351449E-3"/>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9.4603230719025357E-3"/>
                  <c:y val="0"/>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7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'C.E'!$E$5:$E$10</c:f>
              <c:strCache>
                <c:ptCount val="6"/>
                <c:pt idx="0">
                  <c:v>0-20</c:v>
                </c:pt>
                <c:pt idx="1">
                  <c:v>20-40</c:v>
                </c:pt>
                <c:pt idx="2">
                  <c:v>40-60</c:v>
                </c:pt>
                <c:pt idx="3">
                  <c:v>60-80</c:v>
                </c:pt>
                <c:pt idx="4">
                  <c:v>80-100</c:v>
                </c:pt>
                <c:pt idx="5">
                  <c:v>100-150</c:v>
                </c:pt>
              </c:strCache>
            </c:strRef>
          </c:cat>
          <c:val>
            <c:numRef>
              <c:f>'C.E'!$G$5:$G$10</c:f>
              <c:numCache>
                <c:formatCode>0.00</c:formatCode>
                <c:ptCount val="6"/>
                <c:pt idx="0">
                  <c:v>0.41871666666666885</c:v>
                </c:pt>
                <c:pt idx="1">
                  <c:v>0.31391666666667056</c:v>
                </c:pt>
                <c:pt idx="2">
                  <c:v>0.19892499999999999</c:v>
                </c:pt>
                <c:pt idx="3">
                  <c:v>0.14026666666666671</c:v>
                </c:pt>
                <c:pt idx="4">
                  <c:v>0.12082500000000022</c:v>
                </c:pt>
                <c:pt idx="5">
                  <c:v>0.10388333333333333</c:v>
                </c:pt>
              </c:numCache>
            </c:numRef>
          </c:val>
          <c:smooth val="0"/>
        </c:ser>
        <c:ser>
          <c:idx val="3"/>
          <c:order val="2"/>
          <c:tx>
            <c:strRef>
              <c:f>'C.E'!$H$3:$H$4</c:f>
              <c:strCache>
                <c:ptCount val="1"/>
                <c:pt idx="0">
                  <c:v>El Deseo </c:v>
                </c:pt>
              </c:strCache>
            </c:strRef>
          </c:tx>
          <c:marker>
            <c:symbol val="none"/>
          </c:marker>
          <c:dLbls>
            <c:dLbl>
              <c:idx val="0"/>
              <c:delete val="1"/>
              <c:extLst>
                <c:ext xmlns:c15="http://schemas.microsoft.com/office/drawing/2012/chart" uri="{CE6537A1-D6FC-4f65-9D91-7224C49458BB}"/>
              </c:extLst>
            </c:dLbl>
            <c:dLbl>
              <c:idx val="2"/>
              <c:layout>
                <c:manualLayout>
                  <c:x val="-2.4404281267519552E-2"/>
                  <c:y val="8.7145949566054728E-3"/>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layout>
                <c:manualLayout>
                  <c:x val="-2.44042812675196E-2"/>
                  <c:y val="-3.1953514840886592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7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'C.E'!$E$5:$E$10</c:f>
              <c:strCache>
                <c:ptCount val="6"/>
                <c:pt idx="0">
                  <c:v>0-20</c:v>
                </c:pt>
                <c:pt idx="1">
                  <c:v>20-40</c:v>
                </c:pt>
                <c:pt idx="2">
                  <c:v>40-60</c:v>
                </c:pt>
                <c:pt idx="3">
                  <c:v>60-80</c:v>
                </c:pt>
                <c:pt idx="4">
                  <c:v>80-100</c:v>
                </c:pt>
                <c:pt idx="5">
                  <c:v>100-150</c:v>
                </c:pt>
              </c:strCache>
            </c:strRef>
          </c:cat>
          <c:val>
            <c:numRef>
              <c:f>'C.E'!$H$5:$H$10</c:f>
              <c:numCache>
                <c:formatCode>0.00</c:formatCode>
                <c:ptCount val="6"/>
                <c:pt idx="0">
                  <c:v>0.41628571428571431</c:v>
                </c:pt>
                <c:pt idx="1">
                  <c:v>0.17850000000000021</c:v>
                </c:pt>
                <c:pt idx="2">
                  <c:v>0.13450000000000001</c:v>
                </c:pt>
                <c:pt idx="3">
                  <c:v>0.12285714285714287</c:v>
                </c:pt>
                <c:pt idx="4">
                  <c:v>0.11571428571428628</c:v>
                </c:pt>
                <c:pt idx="5">
                  <c:v>0.11264285714285698</c:v>
                </c:pt>
              </c:numCache>
            </c:numRef>
          </c:val>
          <c:smooth val="0"/>
        </c:ser>
        <c:ser>
          <c:idx val="4"/>
          <c:order val="3"/>
          <c:tx>
            <c:strRef>
              <c:f>'C.E'!$I$3:$I$4</c:f>
              <c:strCache>
                <c:ptCount val="1"/>
                <c:pt idx="0">
                  <c:v>Tomas Arboleda</c:v>
                </c:pt>
              </c:strCache>
            </c:strRef>
          </c:tx>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3"/>
              <c:layout>
                <c:manualLayout>
                  <c:x val="-4.9813193985390842E-3"/>
                  <c:y val="8.7145949566054728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3208795990260151E-3"/>
                  <c:y val="2.0334054898745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887916391234282E-2"/>
                  <c:y val="4.35729747830271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700">
                    <a:solidFill>
                      <a:sysClr val="windowText" lastClr="000000"/>
                    </a:solidFill>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'C.E'!$E$5:$E$10</c:f>
              <c:strCache>
                <c:ptCount val="6"/>
                <c:pt idx="0">
                  <c:v>0-20</c:v>
                </c:pt>
                <c:pt idx="1">
                  <c:v>20-40</c:v>
                </c:pt>
                <c:pt idx="2">
                  <c:v>40-60</c:v>
                </c:pt>
                <c:pt idx="3">
                  <c:v>60-80</c:v>
                </c:pt>
                <c:pt idx="4">
                  <c:v>80-100</c:v>
                </c:pt>
                <c:pt idx="5">
                  <c:v>100-150</c:v>
                </c:pt>
              </c:strCache>
            </c:strRef>
          </c:cat>
          <c:val>
            <c:numRef>
              <c:f>'C.E'!$I$5:$I$10</c:f>
              <c:numCache>
                <c:formatCode>0.00</c:formatCode>
                <c:ptCount val="6"/>
                <c:pt idx="0">
                  <c:v>0.41875000000000001</c:v>
                </c:pt>
                <c:pt idx="1">
                  <c:v>0.1816875</c:v>
                </c:pt>
                <c:pt idx="2">
                  <c:v>0.17556250000000001</c:v>
                </c:pt>
                <c:pt idx="3">
                  <c:v>0.10525000000000002</c:v>
                </c:pt>
                <c:pt idx="4">
                  <c:v>0.10618749999999998</c:v>
                </c:pt>
                <c:pt idx="5">
                  <c:v>0.10974999999999999</c:v>
                </c:pt>
              </c:numCache>
            </c:numRef>
          </c:val>
          <c:smooth val="0"/>
        </c:ser>
        <c:ser>
          <c:idx val="5"/>
          <c:order val="4"/>
          <c:tx>
            <c:strRef>
              <c:f>'C.E'!$J$3:$J$4</c:f>
              <c:strCache>
                <c:ptCount val="1"/>
                <c:pt idx="0">
                  <c:v>Villanueva</c:v>
                </c:pt>
              </c:strCache>
            </c:strRef>
          </c:tx>
          <c:marker>
            <c:symbol val="none"/>
          </c:marker>
          <c:dLbls>
            <c:spPr>
              <a:noFill/>
              <a:ln>
                <a:noFill/>
              </a:ln>
              <a:effectLst/>
            </c:spPr>
            <c:txPr>
              <a:bodyPr/>
              <a:lstStyle/>
              <a:p>
                <a:pPr>
                  <a:defRPr lang="es-ES" sz="7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'C.E'!$E$5:$E$10</c:f>
              <c:strCache>
                <c:ptCount val="6"/>
                <c:pt idx="0">
                  <c:v>0-20</c:v>
                </c:pt>
                <c:pt idx="1">
                  <c:v>20-40</c:v>
                </c:pt>
                <c:pt idx="2">
                  <c:v>40-60</c:v>
                </c:pt>
                <c:pt idx="3">
                  <c:v>60-80</c:v>
                </c:pt>
                <c:pt idx="4">
                  <c:v>80-100</c:v>
                </c:pt>
                <c:pt idx="5">
                  <c:v>100-150</c:v>
                </c:pt>
              </c:strCache>
            </c:strRef>
          </c:cat>
          <c:val>
            <c:numRef>
              <c:f>'C.E'!$J$5:$J$10</c:f>
              <c:numCache>
                <c:formatCode>0.00</c:formatCode>
                <c:ptCount val="6"/>
                <c:pt idx="0">
                  <c:v>0.60700000000000065</c:v>
                </c:pt>
                <c:pt idx="1">
                  <c:v>0.44400000000000006</c:v>
                </c:pt>
                <c:pt idx="2">
                  <c:v>0.39200000000000212</c:v>
                </c:pt>
                <c:pt idx="3">
                  <c:v>0.58500000000000008</c:v>
                </c:pt>
                <c:pt idx="4">
                  <c:v>0.66900000000000448</c:v>
                </c:pt>
                <c:pt idx="5">
                  <c:v>0.53</c:v>
                </c:pt>
              </c:numCache>
            </c:numRef>
          </c:val>
          <c:smooth val="0"/>
        </c:ser>
        <c:ser>
          <c:idx val="6"/>
          <c:order val="5"/>
          <c:tx>
            <c:strRef>
              <c:f>'C.E'!$K$3:$K$4</c:f>
              <c:strCache>
                <c:ptCount val="1"/>
                <c:pt idx="0">
                  <c:v>Voluntad de Dios</c:v>
                </c:pt>
              </c:strCache>
            </c:strRef>
          </c:tx>
          <c:marker>
            <c:symbol val="none"/>
          </c:marker>
          <c:dLbls>
            <c:spPr>
              <a:noFill/>
              <a:ln>
                <a:noFill/>
              </a:ln>
              <a:effectLst/>
            </c:spPr>
            <c:txPr>
              <a:bodyPr/>
              <a:lstStyle/>
              <a:p>
                <a:pPr>
                  <a:defRPr lang="es-ES" sz="7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'C.E'!$E$5:$E$10</c:f>
              <c:strCache>
                <c:ptCount val="6"/>
                <c:pt idx="0">
                  <c:v>0-20</c:v>
                </c:pt>
                <c:pt idx="1">
                  <c:v>20-40</c:v>
                </c:pt>
                <c:pt idx="2">
                  <c:v>40-60</c:v>
                </c:pt>
                <c:pt idx="3">
                  <c:v>60-80</c:v>
                </c:pt>
                <c:pt idx="4">
                  <c:v>80-100</c:v>
                </c:pt>
                <c:pt idx="5">
                  <c:v>100-150</c:v>
                </c:pt>
              </c:strCache>
            </c:strRef>
          </c:cat>
          <c:val>
            <c:numRef>
              <c:f>'C.E'!$K$5:$K$10</c:f>
              <c:numCache>
                <c:formatCode>0.00</c:formatCode>
                <c:ptCount val="6"/>
                <c:pt idx="0">
                  <c:v>0.56930769230769263</c:v>
                </c:pt>
                <c:pt idx="1">
                  <c:v>0.35230769230769537</c:v>
                </c:pt>
                <c:pt idx="2">
                  <c:v>0.29630769230769538</c:v>
                </c:pt>
                <c:pt idx="3">
                  <c:v>0.27269230769230768</c:v>
                </c:pt>
                <c:pt idx="4">
                  <c:v>0.31923076923077226</c:v>
                </c:pt>
                <c:pt idx="5">
                  <c:v>0.31273076923077175</c:v>
                </c:pt>
              </c:numCache>
            </c:numRef>
          </c:val>
          <c:smooth val="0"/>
        </c:ser>
        <c:dLbls>
          <c:showLegendKey val="0"/>
          <c:showVal val="0"/>
          <c:showCatName val="0"/>
          <c:showSerName val="0"/>
          <c:showPercent val="0"/>
          <c:showBubbleSize val="0"/>
        </c:dLbls>
        <c:smooth val="0"/>
        <c:axId val="155405184"/>
        <c:axId val="155405576"/>
      </c:lineChart>
      <c:catAx>
        <c:axId val="155405184"/>
        <c:scaling>
          <c:orientation val="minMax"/>
        </c:scaling>
        <c:delete val="0"/>
        <c:axPos val="b"/>
        <c:title>
          <c:tx>
            <c:rich>
              <a:bodyPr/>
              <a:lstStyle/>
              <a:p>
                <a:pPr>
                  <a:defRPr lang="es-ES" sz="900"/>
                </a:pPr>
                <a:r>
                  <a:rPr lang="es-ES" sz="1000"/>
                  <a:t>Rangos de Profundidad (cm)</a:t>
                </a:r>
              </a:p>
            </c:rich>
          </c:tx>
          <c:layout>
            <c:manualLayout>
              <c:xMode val="edge"/>
              <c:yMode val="edge"/>
              <c:x val="0.6973811902222905"/>
              <c:y val="0.82196625410537594"/>
            </c:manualLayout>
          </c:layout>
          <c:overlay val="0"/>
        </c:title>
        <c:numFmt formatCode="General" sourceLinked="0"/>
        <c:majorTickMark val="none"/>
        <c:minorTickMark val="none"/>
        <c:tickLblPos val="nextTo"/>
        <c:spPr>
          <a:ln w="19050">
            <a:solidFill>
              <a:schemeClr val="tx1"/>
            </a:solidFill>
          </a:ln>
        </c:spPr>
        <c:txPr>
          <a:bodyPr/>
          <a:lstStyle/>
          <a:p>
            <a:pPr>
              <a:defRPr lang="es-ES" sz="800"/>
            </a:pPr>
            <a:endParaRPr lang="es-EC"/>
          </a:p>
        </c:txPr>
        <c:crossAx val="155405576"/>
        <c:crosses val="autoZero"/>
        <c:auto val="1"/>
        <c:lblAlgn val="ctr"/>
        <c:lblOffset val="100"/>
        <c:noMultiLvlLbl val="0"/>
      </c:catAx>
      <c:valAx>
        <c:axId val="155405576"/>
        <c:scaling>
          <c:orientation val="minMax"/>
        </c:scaling>
        <c:delete val="0"/>
        <c:axPos val="l"/>
        <c:title>
          <c:tx>
            <c:rich>
              <a:bodyPr/>
              <a:lstStyle/>
              <a:p>
                <a:pPr>
                  <a:defRPr lang="es-ES" sz="900"/>
                </a:pPr>
                <a:r>
                  <a:rPr lang="es-ES" sz="1000"/>
                  <a:t>CE (dS/m)</a:t>
                </a:r>
              </a:p>
            </c:rich>
          </c:tx>
          <c:layout>
            <c:manualLayout>
              <c:xMode val="edge"/>
              <c:yMode val="edge"/>
              <c:x val="1.3283518396104171E-2"/>
              <c:y val="3.135515839977164E-2"/>
            </c:manualLayout>
          </c:layout>
          <c:overlay val="0"/>
        </c:title>
        <c:numFmt formatCode="0.00" sourceLinked="1"/>
        <c:majorTickMark val="out"/>
        <c:minorTickMark val="none"/>
        <c:tickLblPos val="nextTo"/>
        <c:spPr>
          <a:ln w="19050">
            <a:solidFill>
              <a:sysClr val="windowText" lastClr="000000"/>
            </a:solidFill>
          </a:ln>
        </c:spPr>
        <c:txPr>
          <a:bodyPr/>
          <a:lstStyle/>
          <a:p>
            <a:pPr>
              <a:defRPr lang="es-ES" sz="800"/>
            </a:pPr>
            <a:endParaRPr lang="es-EC"/>
          </a:p>
        </c:txPr>
        <c:crossAx val="155405184"/>
        <c:crosses val="autoZero"/>
        <c:crossBetween val="between"/>
      </c:valAx>
    </c:plotArea>
    <c:legend>
      <c:legendPos val="b"/>
      <c:layout>
        <c:manualLayout>
          <c:xMode val="edge"/>
          <c:yMode val="edge"/>
          <c:x val="3.5435092754520905E-2"/>
          <c:y val="0.89350805191600957"/>
          <c:w val="0.95409219190968952"/>
          <c:h val="0.10432011508344519"/>
        </c:manualLayout>
      </c:layout>
      <c:overlay val="0"/>
      <c:txPr>
        <a:bodyPr/>
        <a:lstStyle/>
        <a:p>
          <a:pPr>
            <a:defRPr lang="es-ES" sz="900"/>
          </a:pPr>
          <a:endParaRPr lang="es-EC"/>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74831540456876"/>
          <c:y val="5.2764012810837174E-2"/>
          <c:w val="0.84187951244550374"/>
          <c:h val="0.70063828457520894"/>
        </c:manualLayout>
      </c:layout>
      <c:lineChart>
        <c:grouping val="standard"/>
        <c:varyColors val="0"/>
        <c:ser>
          <c:idx val="1"/>
          <c:order val="0"/>
          <c:tx>
            <c:strRef>
              <c:f>M.O!$F$3</c:f>
              <c:strCache>
                <c:ptCount val="1"/>
                <c:pt idx="0">
                  <c:v>2 de Mayo</c:v>
                </c:pt>
              </c:strCache>
            </c:strRef>
          </c:tx>
          <c:marker>
            <c:symbol val="none"/>
          </c:marker>
          <c:dLbls>
            <c:dLbl>
              <c:idx val="1"/>
              <c:layout>
                <c:manualLayout>
                  <c:x val="-2.2528307114969726E-2"/>
                  <c:y val="0"/>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2.8115692206841878E-2"/>
                  <c:y val="-2.370369817353206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3.0028652224772506E-2"/>
                  <c:y val="-1.185184908676615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1716521168523804E-2"/>
                  <c:y val="-1.351965619620747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1.6637932099258231E-2"/>
                  <c:y val="-8.8888868150746245E-3"/>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600">
                    <a:solidFill>
                      <a:schemeClr val="accent2">
                        <a:lumMod val="50000"/>
                      </a:schemeClr>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M.O!$E$4:$E$9</c:f>
              <c:strCache>
                <c:ptCount val="6"/>
                <c:pt idx="0">
                  <c:v>0-20</c:v>
                </c:pt>
                <c:pt idx="1">
                  <c:v>20-40</c:v>
                </c:pt>
                <c:pt idx="2">
                  <c:v>40-60</c:v>
                </c:pt>
                <c:pt idx="3">
                  <c:v>60-80</c:v>
                </c:pt>
                <c:pt idx="4">
                  <c:v>80-100</c:v>
                </c:pt>
                <c:pt idx="5">
                  <c:v>100-150</c:v>
                </c:pt>
              </c:strCache>
            </c:strRef>
          </c:cat>
          <c:val>
            <c:numRef>
              <c:f>M.O!$F$4:$F$9</c:f>
              <c:numCache>
                <c:formatCode>0.00</c:formatCode>
                <c:ptCount val="6"/>
                <c:pt idx="0">
                  <c:v>2.8961282051281967</c:v>
                </c:pt>
                <c:pt idx="1">
                  <c:v>1.8912820512820521</c:v>
                </c:pt>
                <c:pt idx="2">
                  <c:v>1.4856410256410255</c:v>
                </c:pt>
                <c:pt idx="3">
                  <c:v>1.4530256410256335</c:v>
                </c:pt>
                <c:pt idx="4">
                  <c:v>1.2611025641025704</c:v>
                </c:pt>
                <c:pt idx="5">
                  <c:v>1.1209743589743524</c:v>
                </c:pt>
              </c:numCache>
            </c:numRef>
          </c:val>
          <c:smooth val="0"/>
        </c:ser>
        <c:ser>
          <c:idx val="2"/>
          <c:order val="1"/>
          <c:tx>
            <c:strRef>
              <c:f>M.O!$G$3</c:f>
              <c:strCache>
                <c:ptCount val="1"/>
                <c:pt idx="0">
                  <c:v>Buena Suerte</c:v>
                </c:pt>
              </c:strCache>
            </c:strRef>
          </c:tx>
          <c:marker>
            <c:symbol val="none"/>
          </c:marker>
          <c:dLbls>
            <c:dLbl>
              <c:idx val="5"/>
              <c:layout>
                <c:manualLayout>
                  <c:x val="-5.1071212422009217E-2"/>
                  <c:y val="-5.9259245433830173E-3"/>
                </c:manualLayout>
              </c:layout>
              <c:dLblPos val="r"/>
              <c:showLegendKey val="0"/>
              <c:showVal val="1"/>
              <c:showCatName val="0"/>
              <c:showSerName val="0"/>
              <c:showPercent val="0"/>
              <c:showBubbleSize val="0"/>
              <c:extLst>
                <c:ext xmlns:c15="http://schemas.microsoft.com/office/drawing/2012/chart" uri="{CE6537A1-D6FC-4f65-9D91-7224C49458BB}"/>
              </c:extLst>
            </c:dLbl>
            <c:spPr>
              <a:noFill/>
            </c:spPr>
            <c:txPr>
              <a:bodyPr/>
              <a:lstStyle/>
              <a:p>
                <a:pPr>
                  <a:defRPr lang="es-ES" sz="6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M.O!$E$4:$E$9</c:f>
              <c:strCache>
                <c:ptCount val="6"/>
                <c:pt idx="0">
                  <c:v>0-20</c:v>
                </c:pt>
                <c:pt idx="1">
                  <c:v>20-40</c:v>
                </c:pt>
                <c:pt idx="2">
                  <c:v>40-60</c:v>
                </c:pt>
                <c:pt idx="3">
                  <c:v>60-80</c:v>
                </c:pt>
                <c:pt idx="4">
                  <c:v>80-100</c:v>
                </c:pt>
                <c:pt idx="5">
                  <c:v>100-150</c:v>
                </c:pt>
              </c:strCache>
            </c:strRef>
          </c:cat>
          <c:val>
            <c:numRef>
              <c:f>M.O!$G$4:$G$9</c:f>
              <c:numCache>
                <c:formatCode>General</c:formatCode>
                <c:ptCount val="6"/>
                <c:pt idx="0" formatCode="0.00">
                  <c:v>10.076833333333354</c:v>
                </c:pt>
                <c:pt idx="1">
                  <c:v>5.05</c:v>
                </c:pt>
                <c:pt idx="2" formatCode="0.00">
                  <c:v>2.7750833333333333</c:v>
                </c:pt>
                <c:pt idx="3" formatCode="0.00">
                  <c:v>1.9827500000000069</c:v>
                </c:pt>
                <c:pt idx="4" formatCode="0.00">
                  <c:v>1.7402500000000005</c:v>
                </c:pt>
                <c:pt idx="5" formatCode="0.00">
                  <c:v>1.0961666666666667</c:v>
                </c:pt>
              </c:numCache>
            </c:numRef>
          </c:val>
          <c:smooth val="0"/>
        </c:ser>
        <c:ser>
          <c:idx val="3"/>
          <c:order val="2"/>
          <c:tx>
            <c:strRef>
              <c:f>M.O!$H$3</c:f>
              <c:strCache>
                <c:ptCount val="1"/>
                <c:pt idx="0">
                  <c:v>El Deseo </c:v>
                </c:pt>
              </c:strCache>
            </c:strRef>
          </c:tx>
          <c:marker>
            <c:symbol val="none"/>
          </c:marker>
          <c:dLbls>
            <c:dLbl>
              <c:idx val="2"/>
              <c:layout>
                <c:manualLayout>
                  <c:x val="-2.8115692206841878E-2"/>
                  <c:y val="-8.8888868150746245E-3"/>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3.7680492296494991E-2"/>
                  <c:y val="-1.0864069493544649E-16"/>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1716583264170074E-2"/>
                  <c:y val="2.860588593376759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2.8115692206841878E-2"/>
                  <c:y val="8.8888868150746245E-3"/>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6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M.O!$E$4:$E$9</c:f>
              <c:strCache>
                <c:ptCount val="6"/>
                <c:pt idx="0">
                  <c:v>0-20</c:v>
                </c:pt>
                <c:pt idx="1">
                  <c:v>20-40</c:v>
                </c:pt>
                <c:pt idx="2">
                  <c:v>40-60</c:v>
                </c:pt>
                <c:pt idx="3">
                  <c:v>60-80</c:v>
                </c:pt>
                <c:pt idx="4">
                  <c:v>80-100</c:v>
                </c:pt>
                <c:pt idx="5">
                  <c:v>100-150</c:v>
                </c:pt>
              </c:strCache>
            </c:strRef>
          </c:cat>
          <c:val>
            <c:numRef>
              <c:f>M.O!$H$4:$H$9</c:f>
              <c:numCache>
                <c:formatCode>0.00</c:formatCode>
                <c:ptCount val="6"/>
                <c:pt idx="0">
                  <c:v>3.4335714285714292</c:v>
                </c:pt>
                <c:pt idx="1">
                  <c:v>0.55285714285714249</c:v>
                </c:pt>
                <c:pt idx="2">
                  <c:v>0.35142857142857387</c:v>
                </c:pt>
                <c:pt idx="3">
                  <c:v>0.45857142857142824</c:v>
                </c:pt>
                <c:pt idx="4">
                  <c:v>0.49714285714286027</c:v>
                </c:pt>
                <c:pt idx="5">
                  <c:v>0.47214285714285947</c:v>
                </c:pt>
              </c:numCache>
            </c:numRef>
          </c:val>
          <c:smooth val="0"/>
        </c:ser>
        <c:ser>
          <c:idx val="4"/>
          <c:order val="3"/>
          <c:tx>
            <c:strRef>
              <c:f>M.O!$I$3</c:f>
              <c:strCache>
                <c:ptCount val="1"/>
                <c:pt idx="0">
                  <c:v>Tomás Arboleda</c:v>
                </c:pt>
              </c:strCache>
            </c:strRef>
          </c:tx>
          <c:marker>
            <c:symbol val="none"/>
          </c:marker>
          <c:dLbls>
            <c:dLbl>
              <c:idx val="5"/>
              <c:layout>
                <c:manualLayout>
                  <c:x val="-4.1506490894444137E-2"/>
                  <c:y val="-1.3519656196207475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6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M.O!$E$4:$E$9</c:f>
              <c:strCache>
                <c:ptCount val="6"/>
                <c:pt idx="0">
                  <c:v>0-20</c:v>
                </c:pt>
                <c:pt idx="1">
                  <c:v>20-40</c:v>
                </c:pt>
                <c:pt idx="2">
                  <c:v>40-60</c:v>
                </c:pt>
                <c:pt idx="3">
                  <c:v>60-80</c:v>
                </c:pt>
                <c:pt idx="4">
                  <c:v>80-100</c:v>
                </c:pt>
                <c:pt idx="5">
                  <c:v>100-150</c:v>
                </c:pt>
              </c:strCache>
            </c:strRef>
          </c:cat>
          <c:val>
            <c:numRef>
              <c:f>M.O!$I$4:$I$9</c:f>
              <c:numCache>
                <c:formatCode>0.00</c:formatCode>
                <c:ptCount val="6"/>
                <c:pt idx="0">
                  <c:v>5.6843749999999709</c:v>
                </c:pt>
                <c:pt idx="1">
                  <c:v>1.5787500000000003</c:v>
                </c:pt>
                <c:pt idx="2">
                  <c:v>1.21875</c:v>
                </c:pt>
                <c:pt idx="3">
                  <c:v>0.90499999999999992</c:v>
                </c:pt>
                <c:pt idx="4">
                  <c:v>0.77875000000000394</c:v>
                </c:pt>
                <c:pt idx="5">
                  <c:v>0.66562500000000702</c:v>
                </c:pt>
              </c:numCache>
            </c:numRef>
          </c:val>
          <c:smooth val="0"/>
        </c:ser>
        <c:ser>
          <c:idx val="5"/>
          <c:order val="4"/>
          <c:tx>
            <c:strRef>
              <c:f>M.O!$J$3</c:f>
              <c:strCache>
                <c:ptCount val="1"/>
                <c:pt idx="0">
                  <c:v>Villanueva</c:v>
                </c:pt>
              </c:strCache>
            </c:strRef>
          </c:tx>
          <c:marker>
            <c:symbol val="none"/>
          </c:marker>
          <c:dLbls>
            <c:dLbl>
              <c:idx val="3"/>
              <c:layout>
                <c:manualLayout>
                  <c:x val="-1.6637932099258231E-2"/>
                  <c:y val="8.8888868150746245E-3"/>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7.0731320096052014E-3"/>
                  <c:y val="0"/>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6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M.O!$E$4:$E$9</c:f>
              <c:strCache>
                <c:ptCount val="6"/>
                <c:pt idx="0">
                  <c:v>0-20</c:v>
                </c:pt>
                <c:pt idx="1">
                  <c:v>20-40</c:v>
                </c:pt>
                <c:pt idx="2">
                  <c:v>40-60</c:v>
                </c:pt>
                <c:pt idx="3">
                  <c:v>60-80</c:v>
                </c:pt>
                <c:pt idx="4">
                  <c:v>80-100</c:v>
                </c:pt>
                <c:pt idx="5">
                  <c:v>100-150</c:v>
                </c:pt>
              </c:strCache>
            </c:strRef>
          </c:cat>
          <c:val>
            <c:numRef>
              <c:f>M.O!$J$4:$J$9</c:f>
              <c:numCache>
                <c:formatCode>0.00</c:formatCode>
                <c:ptCount val="6"/>
                <c:pt idx="0">
                  <c:v>1.8660000000000001</c:v>
                </c:pt>
                <c:pt idx="1">
                  <c:v>1.103</c:v>
                </c:pt>
                <c:pt idx="2">
                  <c:v>0.92799999999999994</c:v>
                </c:pt>
                <c:pt idx="3">
                  <c:v>0.77400000000000335</c:v>
                </c:pt>
                <c:pt idx="4">
                  <c:v>0.54699999999999993</c:v>
                </c:pt>
                <c:pt idx="5">
                  <c:v>0.56600000000000061</c:v>
                </c:pt>
              </c:numCache>
            </c:numRef>
          </c:val>
          <c:smooth val="0"/>
        </c:ser>
        <c:ser>
          <c:idx val="6"/>
          <c:order val="5"/>
          <c:tx>
            <c:strRef>
              <c:f>M.O!$K$3</c:f>
              <c:strCache>
                <c:ptCount val="1"/>
                <c:pt idx="0">
                  <c:v>Voluntad de Dios</c:v>
                </c:pt>
              </c:strCache>
            </c:strRef>
          </c:tx>
          <c:marker>
            <c:symbol val="none"/>
          </c:marker>
          <c:dLbls>
            <c:dLbl>
              <c:idx val="1"/>
              <c:layout>
                <c:manualLayout>
                  <c:x val="-2.8115692206841878E-2"/>
                  <c:y val="-2.370369817353206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2.8115692206841878E-2"/>
                  <c:y val="-1.185184908676615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1.4724972081327621E-2"/>
                  <c:y val="0"/>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1.0899052045466403E-2"/>
                  <c:y val="0"/>
                </c:manualLayout>
              </c:layout>
              <c:dLblPos val="r"/>
              <c:showLegendKey val="0"/>
              <c:showVal val="1"/>
              <c:showCatName val="0"/>
              <c:showSerName val="0"/>
              <c:showPercent val="0"/>
              <c:showBubbleSize val="0"/>
              <c:extLst>
                <c:ext xmlns:c15="http://schemas.microsoft.com/office/drawing/2012/chart" uri="{CE6537A1-D6FC-4f65-9D91-7224C49458BB}"/>
              </c:extLst>
            </c:dLbl>
            <c:spPr>
              <a:noFill/>
            </c:spPr>
            <c:txPr>
              <a:bodyPr/>
              <a:lstStyle/>
              <a:p>
                <a:pPr>
                  <a:defRPr lang="es-ES" sz="600">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M.O!$E$4:$E$9</c:f>
              <c:strCache>
                <c:ptCount val="6"/>
                <c:pt idx="0">
                  <c:v>0-20</c:v>
                </c:pt>
                <c:pt idx="1">
                  <c:v>20-40</c:v>
                </c:pt>
                <c:pt idx="2">
                  <c:v>40-60</c:v>
                </c:pt>
                <c:pt idx="3">
                  <c:v>60-80</c:v>
                </c:pt>
                <c:pt idx="4">
                  <c:v>80-100</c:v>
                </c:pt>
                <c:pt idx="5">
                  <c:v>100-150</c:v>
                </c:pt>
              </c:strCache>
            </c:strRef>
          </c:cat>
          <c:val>
            <c:numRef>
              <c:f>M.O!$K$4:$K$9</c:f>
              <c:numCache>
                <c:formatCode>0.00</c:formatCode>
                <c:ptCount val="6"/>
                <c:pt idx="0">
                  <c:v>3.9838461538461543</c:v>
                </c:pt>
                <c:pt idx="1">
                  <c:v>2.0069230769230781</c:v>
                </c:pt>
                <c:pt idx="2">
                  <c:v>1.2792307692307701</c:v>
                </c:pt>
                <c:pt idx="3">
                  <c:v>1.2192307692307691</c:v>
                </c:pt>
                <c:pt idx="4">
                  <c:v>1.0834615384615385</c:v>
                </c:pt>
                <c:pt idx="5">
                  <c:v>0.95999999999999985</c:v>
                </c:pt>
              </c:numCache>
            </c:numRef>
          </c:val>
          <c:smooth val="0"/>
        </c:ser>
        <c:dLbls>
          <c:showLegendKey val="0"/>
          <c:showVal val="0"/>
          <c:showCatName val="0"/>
          <c:showSerName val="0"/>
          <c:showPercent val="0"/>
          <c:showBubbleSize val="0"/>
        </c:dLbls>
        <c:smooth val="0"/>
        <c:axId val="155406360"/>
        <c:axId val="155406752"/>
      </c:lineChart>
      <c:catAx>
        <c:axId val="155406360"/>
        <c:scaling>
          <c:orientation val="minMax"/>
        </c:scaling>
        <c:delete val="0"/>
        <c:axPos val="b"/>
        <c:title>
          <c:tx>
            <c:rich>
              <a:bodyPr/>
              <a:lstStyle/>
              <a:p>
                <a:pPr>
                  <a:defRPr lang="es-ES"/>
                </a:pPr>
                <a:r>
                  <a:rPr lang="es-ES" sz="1000"/>
                  <a:t>Rangos de Profundidades (cm)</a:t>
                </a:r>
              </a:p>
            </c:rich>
          </c:tx>
          <c:layout>
            <c:manualLayout>
              <c:xMode val="edge"/>
              <c:yMode val="edge"/>
              <c:x val="0.6729799520997537"/>
              <c:y val="0.84651024815642339"/>
            </c:manualLayout>
          </c:layout>
          <c:overlay val="0"/>
        </c:title>
        <c:numFmt formatCode="General" sourceLinked="0"/>
        <c:majorTickMark val="none"/>
        <c:minorTickMark val="none"/>
        <c:tickLblPos val="nextTo"/>
        <c:spPr>
          <a:ln w="19050">
            <a:solidFill>
              <a:schemeClr val="tx1"/>
            </a:solidFill>
          </a:ln>
        </c:spPr>
        <c:txPr>
          <a:bodyPr/>
          <a:lstStyle/>
          <a:p>
            <a:pPr>
              <a:defRPr lang="es-ES" sz="800"/>
            </a:pPr>
            <a:endParaRPr lang="es-EC"/>
          </a:p>
        </c:txPr>
        <c:crossAx val="155406752"/>
        <c:crosses val="autoZero"/>
        <c:auto val="1"/>
        <c:lblAlgn val="ctr"/>
        <c:lblOffset val="100"/>
        <c:noMultiLvlLbl val="0"/>
      </c:catAx>
      <c:valAx>
        <c:axId val="155406752"/>
        <c:scaling>
          <c:orientation val="minMax"/>
          <c:max val="10.1"/>
          <c:min val="0.30000000000000032"/>
        </c:scaling>
        <c:delete val="0"/>
        <c:axPos val="l"/>
        <c:title>
          <c:tx>
            <c:rich>
              <a:bodyPr/>
              <a:lstStyle/>
              <a:p>
                <a:pPr>
                  <a:defRPr lang="es-ES"/>
                </a:pPr>
                <a:r>
                  <a:rPr lang="es-ES"/>
                  <a:t>%   </a:t>
                </a:r>
                <a:r>
                  <a:rPr lang="es-ES" baseline="0"/>
                  <a:t> de  M-O</a:t>
                </a:r>
                <a:endParaRPr lang="es-ES"/>
              </a:p>
            </c:rich>
          </c:tx>
          <c:layout>
            <c:manualLayout>
              <c:xMode val="edge"/>
              <c:yMode val="edge"/>
              <c:x val="3.0983782964136515E-2"/>
              <c:y val="5.7095695882346913E-2"/>
            </c:manualLayout>
          </c:layout>
          <c:overlay val="0"/>
        </c:title>
        <c:numFmt formatCode="0.00" sourceLinked="1"/>
        <c:majorTickMark val="out"/>
        <c:minorTickMark val="none"/>
        <c:tickLblPos val="nextTo"/>
        <c:spPr>
          <a:ln w="19050">
            <a:solidFill>
              <a:schemeClr val="tx1"/>
            </a:solidFill>
          </a:ln>
        </c:spPr>
        <c:txPr>
          <a:bodyPr/>
          <a:lstStyle/>
          <a:p>
            <a:pPr>
              <a:defRPr lang="es-ES" sz="800"/>
            </a:pPr>
            <a:endParaRPr lang="es-EC"/>
          </a:p>
        </c:txPr>
        <c:crossAx val="155406360"/>
        <c:crosses val="autoZero"/>
        <c:crossBetween val="between"/>
        <c:majorUnit val="1"/>
      </c:valAx>
    </c:plotArea>
    <c:legend>
      <c:legendPos val="b"/>
      <c:layout>
        <c:manualLayout>
          <c:xMode val="edge"/>
          <c:yMode val="edge"/>
          <c:x val="3.7246089673351801E-2"/>
          <c:y val="0.89154082761791831"/>
          <c:w val="0.96114769520225751"/>
          <c:h val="0.10829034694616897"/>
        </c:manualLayout>
      </c:layout>
      <c:overlay val="0"/>
      <c:txPr>
        <a:bodyPr/>
        <a:lstStyle/>
        <a:p>
          <a:pPr>
            <a:defRPr lang="es-ES" sz="900"/>
          </a:pPr>
          <a:endParaRPr lang="es-EC"/>
        </a:p>
      </c:txPr>
    </c:legend>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85320520659586"/>
          <c:y val="4.9151642531522002E-2"/>
          <c:w val="0.86251394629325329"/>
          <c:h val="0.67532636966914583"/>
        </c:manualLayout>
      </c:layout>
      <c:lineChart>
        <c:grouping val="standard"/>
        <c:varyColors val="0"/>
        <c:ser>
          <c:idx val="1"/>
          <c:order val="0"/>
          <c:tx>
            <c:strRef>
              <c:f>Nitrogeno!$D$5</c:f>
              <c:strCache>
                <c:ptCount val="1"/>
                <c:pt idx="0">
                  <c:v>2 de Mayo</c:v>
                </c:pt>
              </c:strCache>
            </c:strRef>
          </c:tx>
          <c:marker>
            <c:symbol val="none"/>
          </c:marker>
          <c:dLbls>
            <c:dLbl>
              <c:idx val="2"/>
              <c:layout>
                <c:manualLayout>
                  <c:x val="9.9290761659172246E-4"/>
                  <c:y val="2.453987730061375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3.4745996026508082E-2"/>
                  <c:y val="-1.63599182004089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txPr>
              <a:bodyPr/>
              <a:lstStyle/>
              <a:p>
                <a:pPr>
                  <a:defRPr lang="es-ES" sz="600">
                    <a:solidFill>
                      <a:schemeClr val="accent2">
                        <a:lumMod val="50000"/>
                      </a:schemeClr>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Nitrogeno!$C$7:$C$12</c:f>
              <c:strCache>
                <c:ptCount val="6"/>
                <c:pt idx="0">
                  <c:v>0-20</c:v>
                </c:pt>
                <c:pt idx="1">
                  <c:v>20-40</c:v>
                </c:pt>
                <c:pt idx="2">
                  <c:v>40-60</c:v>
                </c:pt>
                <c:pt idx="3">
                  <c:v>60-80</c:v>
                </c:pt>
                <c:pt idx="4">
                  <c:v>80-100</c:v>
                </c:pt>
                <c:pt idx="5">
                  <c:v>100-150</c:v>
                </c:pt>
              </c:strCache>
            </c:strRef>
          </c:cat>
          <c:val>
            <c:numRef>
              <c:f>Nitrogeno!$D$7:$D$12</c:f>
              <c:numCache>
                <c:formatCode>0.00</c:formatCode>
                <c:ptCount val="6"/>
                <c:pt idx="0">
                  <c:v>0.14517948717948809</c:v>
                </c:pt>
                <c:pt idx="1">
                  <c:v>9.2358974358974361E-2</c:v>
                </c:pt>
                <c:pt idx="2">
                  <c:v>7.0230769230769222E-2</c:v>
                </c:pt>
                <c:pt idx="3">
                  <c:v>6.6000000000000003E-2</c:v>
                </c:pt>
                <c:pt idx="4">
                  <c:v>5.4615384615384621E-2</c:v>
                </c:pt>
                <c:pt idx="5">
                  <c:v>4.9794871794871923E-2</c:v>
                </c:pt>
              </c:numCache>
            </c:numRef>
          </c:val>
          <c:smooth val="0"/>
        </c:ser>
        <c:ser>
          <c:idx val="2"/>
          <c:order val="1"/>
          <c:tx>
            <c:strRef>
              <c:f>Nitrogeno!$E$5</c:f>
              <c:strCache>
                <c:ptCount val="1"/>
                <c:pt idx="0">
                  <c:v>Buena Suerte</c:v>
                </c:pt>
              </c:strCache>
            </c:strRef>
          </c:tx>
          <c:marker>
            <c:symbol val="none"/>
          </c:marker>
          <c:dLbls>
            <c:dLbl>
              <c:idx val="5"/>
              <c:delete val="1"/>
              <c:extLst>
                <c:ext xmlns:c15="http://schemas.microsoft.com/office/drawing/2012/chart" uri="{CE6537A1-D6FC-4f65-9D91-7224C49458BB}"/>
              </c:extLst>
            </c:dLbl>
            <c:spPr>
              <a:noFill/>
              <a:ln>
                <a:noFill/>
              </a:ln>
              <a:effectLst/>
            </c:spPr>
            <c:txPr>
              <a:bodyPr/>
              <a:lstStyle/>
              <a:p>
                <a:pPr>
                  <a:defRPr lang="es-ES" sz="600" b="1">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Nitrogeno!$C$7:$C$12</c:f>
              <c:strCache>
                <c:ptCount val="6"/>
                <c:pt idx="0">
                  <c:v>0-20</c:v>
                </c:pt>
                <c:pt idx="1">
                  <c:v>20-40</c:v>
                </c:pt>
                <c:pt idx="2">
                  <c:v>40-60</c:v>
                </c:pt>
                <c:pt idx="3">
                  <c:v>60-80</c:v>
                </c:pt>
                <c:pt idx="4">
                  <c:v>80-100</c:v>
                </c:pt>
                <c:pt idx="5">
                  <c:v>100-150</c:v>
                </c:pt>
              </c:strCache>
            </c:strRef>
          </c:cat>
          <c:val>
            <c:numRef>
              <c:f>Nitrogeno!$E$7:$E$12</c:f>
              <c:numCache>
                <c:formatCode>0.00</c:formatCode>
                <c:ptCount val="6"/>
                <c:pt idx="0">
                  <c:v>0.25241666666666857</c:v>
                </c:pt>
                <c:pt idx="1">
                  <c:v>0.19716666666666666</c:v>
                </c:pt>
                <c:pt idx="2">
                  <c:v>0.13825000000000001</c:v>
                </c:pt>
                <c:pt idx="3">
                  <c:v>9.8666666666667791E-2</c:v>
                </c:pt>
                <c:pt idx="4">
                  <c:v>8.5833333333333345E-2</c:v>
                </c:pt>
                <c:pt idx="5">
                  <c:v>5.4166666666666904E-2</c:v>
                </c:pt>
              </c:numCache>
            </c:numRef>
          </c:val>
          <c:smooth val="0"/>
        </c:ser>
        <c:ser>
          <c:idx val="3"/>
          <c:order val="2"/>
          <c:tx>
            <c:strRef>
              <c:f>Nitrogeno!$F$5</c:f>
              <c:strCache>
                <c:ptCount val="1"/>
                <c:pt idx="0">
                  <c:v>El Deseo </c:v>
                </c:pt>
              </c:strCache>
            </c:strRef>
          </c:tx>
          <c:marker>
            <c:symbol val="none"/>
          </c:marker>
          <c:dLbls>
            <c:spPr>
              <a:noFill/>
            </c:spPr>
            <c:txPr>
              <a:bodyPr/>
              <a:lstStyle/>
              <a:p>
                <a:pPr>
                  <a:defRPr lang="es-ES" sz="600" b="1">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Nitrogeno!$C$7:$C$12</c:f>
              <c:strCache>
                <c:ptCount val="6"/>
                <c:pt idx="0">
                  <c:v>0-20</c:v>
                </c:pt>
                <c:pt idx="1">
                  <c:v>20-40</c:v>
                </c:pt>
                <c:pt idx="2">
                  <c:v>40-60</c:v>
                </c:pt>
                <c:pt idx="3">
                  <c:v>60-80</c:v>
                </c:pt>
                <c:pt idx="4">
                  <c:v>80-100</c:v>
                </c:pt>
                <c:pt idx="5">
                  <c:v>100-150</c:v>
                </c:pt>
              </c:strCache>
            </c:strRef>
          </c:cat>
          <c:val>
            <c:numRef>
              <c:f>Nitrogeno!$F$7:$F$12</c:f>
              <c:numCache>
                <c:formatCode>0.00</c:formatCode>
                <c:ptCount val="6"/>
                <c:pt idx="0">
                  <c:v>0.17142857142857137</c:v>
                </c:pt>
                <c:pt idx="1">
                  <c:v>2.7142857142857142E-2</c:v>
                </c:pt>
                <c:pt idx="2">
                  <c:v>1.7857142857142856E-2</c:v>
                </c:pt>
                <c:pt idx="3">
                  <c:v>2.7142857142857142E-2</c:v>
                </c:pt>
                <c:pt idx="4">
                  <c:v>2.4285714285714494E-2</c:v>
                </c:pt>
                <c:pt idx="5">
                  <c:v>2.3571428571428601E-2</c:v>
                </c:pt>
              </c:numCache>
            </c:numRef>
          </c:val>
          <c:smooth val="0"/>
        </c:ser>
        <c:ser>
          <c:idx val="4"/>
          <c:order val="3"/>
          <c:tx>
            <c:strRef>
              <c:f>Nitrogeno!$G$5</c:f>
              <c:strCache>
                <c:ptCount val="1"/>
                <c:pt idx="0">
                  <c:v>Tomas Arboleda</c:v>
                </c:pt>
              </c:strCache>
            </c:strRef>
          </c:tx>
          <c:marker>
            <c:symbol val="none"/>
          </c:marker>
          <c:dLbls>
            <c:dLbl>
              <c:idx val="2"/>
              <c:layout>
                <c:manualLayout>
                  <c:x val="-6.2836867735733534E-2"/>
                  <c:y val="0"/>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2.0561601503769282E-2"/>
                  <c:y val="-8.1799591002044997E-3"/>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600" b="1">
                    <a:solidFill>
                      <a:schemeClr val="tx2"/>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Nitrogeno!$C$7:$C$12</c:f>
              <c:strCache>
                <c:ptCount val="6"/>
                <c:pt idx="0">
                  <c:v>0-20</c:v>
                </c:pt>
                <c:pt idx="1">
                  <c:v>20-40</c:v>
                </c:pt>
                <c:pt idx="2">
                  <c:v>40-60</c:v>
                </c:pt>
                <c:pt idx="3">
                  <c:v>60-80</c:v>
                </c:pt>
                <c:pt idx="4">
                  <c:v>80-100</c:v>
                </c:pt>
                <c:pt idx="5">
                  <c:v>100-150</c:v>
                </c:pt>
              </c:strCache>
            </c:strRef>
          </c:cat>
          <c:val>
            <c:numRef>
              <c:f>Nitrogeno!$G$7:$G$12</c:f>
              <c:numCache>
                <c:formatCode>0.00</c:formatCode>
                <c:ptCount val="6"/>
                <c:pt idx="0">
                  <c:v>0.28375000000000006</c:v>
                </c:pt>
                <c:pt idx="1">
                  <c:v>7.8750000000000014E-2</c:v>
                </c:pt>
                <c:pt idx="2">
                  <c:v>6.0625000000000005E-2</c:v>
                </c:pt>
                <c:pt idx="3">
                  <c:v>4.5625000000000006E-2</c:v>
                </c:pt>
                <c:pt idx="4">
                  <c:v>4.0000000000000022E-2</c:v>
                </c:pt>
                <c:pt idx="5">
                  <c:v>3.3125000000000002E-2</c:v>
                </c:pt>
              </c:numCache>
            </c:numRef>
          </c:val>
          <c:smooth val="0"/>
        </c:ser>
        <c:ser>
          <c:idx val="5"/>
          <c:order val="4"/>
          <c:tx>
            <c:strRef>
              <c:f>Nitrogeno!$H$5</c:f>
              <c:strCache>
                <c:ptCount val="1"/>
                <c:pt idx="0">
                  <c:v>Villanueva</c:v>
                </c:pt>
              </c:strCache>
            </c:strRef>
          </c:tx>
          <c:marker>
            <c:symbol val="none"/>
          </c:marker>
          <c:dLbls>
            <c:dLbl>
              <c:idx val="3"/>
              <c:layout>
                <c:manualLayout>
                  <c:x val="-5.6022587810616926E-2"/>
                  <c:y val="1.63599182004089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delete val="1"/>
              <c:extLst>
                <c:ext xmlns:c15="http://schemas.microsoft.com/office/drawing/2012/chart" uri="{CE6537A1-D6FC-4f65-9D91-7224C49458BB}"/>
              </c:extLst>
            </c:dLbl>
            <c:spPr>
              <a:noFill/>
              <a:ln>
                <a:noFill/>
              </a:ln>
              <a:effectLst/>
            </c:spPr>
            <c:txPr>
              <a:bodyPr/>
              <a:lstStyle/>
              <a:p>
                <a:pPr>
                  <a:defRPr lang="es-ES" sz="600" b="1"/>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Nitrogeno!$C$7:$C$12</c:f>
              <c:strCache>
                <c:ptCount val="6"/>
                <c:pt idx="0">
                  <c:v>0-20</c:v>
                </c:pt>
                <c:pt idx="1">
                  <c:v>20-40</c:v>
                </c:pt>
                <c:pt idx="2">
                  <c:v>40-60</c:v>
                </c:pt>
                <c:pt idx="3">
                  <c:v>60-80</c:v>
                </c:pt>
                <c:pt idx="4">
                  <c:v>80-100</c:v>
                </c:pt>
                <c:pt idx="5">
                  <c:v>100-150</c:v>
                </c:pt>
              </c:strCache>
            </c:strRef>
          </c:cat>
          <c:val>
            <c:numRef>
              <c:f>Nitrogeno!$H$7:$H$12</c:f>
              <c:numCache>
                <c:formatCode>0.00</c:formatCode>
                <c:ptCount val="6"/>
                <c:pt idx="0">
                  <c:v>9.3000000000000208E-2</c:v>
                </c:pt>
                <c:pt idx="1">
                  <c:v>5.3000000000000012E-2</c:v>
                </c:pt>
                <c:pt idx="2">
                  <c:v>4.7000000000000014E-2</c:v>
                </c:pt>
                <c:pt idx="3">
                  <c:v>4.3000000000000003E-2</c:v>
                </c:pt>
                <c:pt idx="4">
                  <c:v>3.3000000000000008E-2</c:v>
                </c:pt>
                <c:pt idx="5">
                  <c:v>3.3000000000000002E-2</c:v>
                </c:pt>
              </c:numCache>
            </c:numRef>
          </c:val>
          <c:smooth val="0"/>
        </c:ser>
        <c:ser>
          <c:idx val="6"/>
          <c:order val="5"/>
          <c:tx>
            <c:strRef>
              <c:f>Nitrogeno!$I$5</c:f>
              <c:strCache>
                <c:ptCount val="1"/>
                <c:pt idx="0">
                  <c:v>Voluntad de Dios</c:v>
                </c:pt>
              </c:strCache>
            </c:strRef>
          </c:tx>
          <c:marker>
            <c:symbol val="none"/>
          </c:marker>
          <c:dLbls>
            <c:dLbl>
              <c:idx val="2"/>
              <c:layout>
                <c:manualLayout>
                  <c:x val="-2.7375881428886212E-2"/>
                  <c:y val="-2.999318336741649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3.4745996026508082E-2"/>
                  <c:y val="2.7266530334015002E-3"/>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9474127534087688E-2"/>
                  <c:y val="2.7266530334015002E-3"/>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delete val="1"/>
              <c:extLst>
                <c:ext xmlns:c15="http://schemas.microsoft.com/office/drawing/2012/chart" uri="{CE6537A1-D6FC-4f65-9D91-7224C49458BB}"/>
              </c:extLst>
            </c:dLbl>
            <c:spPr>
              <a:noFill/>
              <a:ln>
                <a:noFill/>
              </a:ln>
              <a:effectLst/>
            </c:spPr>
            <c:txPr>
              <a:bodyPr/>
              <a:lstStyle/>
              <a:p>
                <a:pPr>
                  <a:defRPr lang="es-ES" sz="600" b="1">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Nitrogeno!$C$7:$C$12</c:f>
              <c:strCache>
                <c:ptCount val="6"/>
                <c:pt idx="0">
                  <c:v>0-20</c:v>
                </c:pt>
                <c:pt idx="1">
                  <c:v>20-40</c:v>
                </c:pt>
                <c:pt idx="2">
                  <c:v>40-60</c:v>
                </c:pt>
                <c:pt idx="3">
                  <c:v>60-80</c:v>
                </c:pt>
                <c:pt idx="4">
                  <c:v>80-100</c:v>
                </c:pt>
                <c:pt idx="5">
                  <c:v>100-150</c:v>
                </c:pt>
              </c:strCache>
            </c:strRef>
          </c:cat>
          <c:val>
            <c:numRef>
              <c:f>Nitrogeno!$I$7:$I$12</c:f>
              <c:numCache>
                <c:formatCode>0.00</c:formatCode>
                <c:ptCount val="6"/>
                <c:pt idx="0">
                  <c:v>0.19923076923076918</c:v>
                </c:pt>
                <c:pt idx="1">
                  <c:v>0.1</c:v>
                </c:pt>
                <c:pt idx="2">
                  <c:v>6.3846153846153844E-2</c:v>
                </c:pt>
                <c:pt idx="3">
                  <c:v>6.0384615384615432E-2</c:v>
                </c:pt>
                <c:pt idx="4">
                  <c:v>5.4615384615384614E-2</c:v>
                </c:pt>
                <c:pt idx="5">
                  <c:v>4.8461538461538473E-2</c:v>
                </c:pt>
              </c:numCache>
            </c:numRef>
          </c:val>
          <c:smooth val="0"/>
        </c:ser>
        <c:dLbls>
          <c:showLegendKey val="0"/>
          <c:showVal val="0"/>
          <c:showCatName val="0"/>
          <c:showSerName val="0"/>
          <c:showPercent val="0"/>
          <c:showBubbleSize val="0"/>
        </c:dLbls>
        <c:smooth val="0"/>
        <c:axId val="155407536"/>
        <c:axId val="155407928"/>
      </c:lineChart>
      <c:catAx>
        <c:axId val="155407536"/>
        <c:scaling>
          <c:orientation val="minMax"/>
        </c:scaling>
        <c:delete val="0"/>
        <c:axPos val="b"/>
        <c:title>
          <c:tx>
            <c:rich>
              <a:bodyPr/>
              <a:lstStyle/>
              <a:p>
                <a:pPr>
                  <a:defRPr lang="es-ES"/>
                </a:pPr>
                <a:r>
                  <a:rPr lang="en-US"/>
                  <a:t>Rangos de Profundidades (cm)</a:t>
                </a:r>
              </a:p>
            </c:rich>
          </c:tx>
          <c:layout>
            <c:manualLayout>
              <c:xMode val="edge"/>
              <c:yMode val="edge"/>
              <c:x val="0.67168249664366175"/>
              <c:y val="0.78478097666961144"/>
            </c:manualLayout>
          </c:layout>
          <c:overlay val="0"/>
        </c:title>
        <c:numFmt formatCode="General" sourceLinked="0"/>
        <c:majorTickMark val="none"/>
        <c:minorTickMark val="none"/>
        <c:tickLblPos val="nextTo"/>
        <c:spPr>
          <a:ln w="19050">
            <a:solidFill>
              <a:schemeClr val="tx1"/>
            </a:solidFill>
          </a:ln>
        </c:spPr>
        <c:txPr>
          <a:bodyPr/>
          <a:lstStyle/>
          <a:p>
            <a:pPr>
              <a:defRPr lang="es-ES" sz="800"/>
            </a:pPr>
            <a:endParaRPr lang="es-EC"/>
          </a:p>
        </c:txPr>
        <c:crossAx val="155407928"/>
        <c:crosses val="autoZero"/>
        <c:auto val="1"/>
        <c:lblAlgn val="ctr"/>
        <c:lblOffset val="100"/>
        <c:noMultiLvlLbl val="0"/>
      </c:catAx>
      <c:valAx>
        <c:axId val="155407928"/>
        <c:scaling>
          <c:orientation val="minMax"/>
          <c:max val="0.28500000000000031"/>
          <c:min val="1.5000000000000025E-2"/>
        </c:scaling>
        <c:delete val="0"/>
        <c:axPos val="l"/>
        <c:title>
          <c:tx>
            <c:rich>
              <a:bodyPr/>
              <a:lstStyle/>
              <a:p>
                <a:pPr>
                  <a:defRPr lang="es-ES"/>
                </a:pPr>
                <a:r>
                  <a:rPr lang="en-US"/>
                  <a:t>Concentración de Nitrógeno (%)</a:t>
                </a:r>
              </a:p>
            </c:rich>
          </c:tx>
          <c:layout>
            <c:manualLayout>
              <c:xMode val="edge"/>
              <c:yMode val="edge"/>
              <c:x val="2.4326981194135903E-2"/>
              <c:y val="6.1791969255376923E-2"/>
            </c:manualLayout>
          </c:layout>
          <c:overlay val="0"/>
        </c:title>
        <c:numFmt formatCode="0.00" sourceLinked="1"/>
        <c:majorTickMark val="none"/>
        <c:minorTickMark val="none"/>
        <c:tickLblPos val="nextTo"/>
        <c:spPr>
          <a:ln w="19050">
            <a:solidFill>
              <a:schemeClr val="tx1"/>
            </a:solidFill>
          </a:ln>
        </c:spPr>
        <c:txPr>
          <a:bodyPr/>
          <a:lstStyle/>
          <a:p>
            <a:pPr>
              <a:defRPr lang="es-ES" sz="800"/>
            </a:pPr>
            <a:endParaRPr lang="es-EC"/>
          </a:p>
        </c:txPr>
        <c:crossAx val="155407536"/>
        <c:crosses val="autoZero"/>
        <c:crossBetween val="between"/>
        <c:majorUnit val="0.05"/>
        <c:minorUnit val="2.0000000000000011E-2"/>
      </c:valAx>
      <c:spPr>
        <a:noFill/>
        <a:ln>
          <a:noFill/>
        </a:ln>
      </c:spPr>
    </c:plotArea>
    <c:legend>
      <c:legendPos val="b"/>
      <c:layout>
        <c:manualLayout>
          <c:xMode val="edge"/>
          <c:yMode val="edge"/>
          <c:x val="1.4669184074796109E-2"/>
          <c:y val="0.85935756610835412"/>
          <c:w val="0.96829769209477556"/>
          <c:h val="0.13894149595228869"/>
        </c:manualLayout>
      </c:layout>
      <c:overlay val="0"/>
      <c:txPr>
        <a:bodyPr/>
        <a:lstStyle/>
        <a:p>
          <a:pPr>
            <a:defRPr lang="es-ES" sz="900"/>
          </a:pPr>
          <a:endParaRPr lang="es-EC"/>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61201028140531"/>
          <c:y val="4.0877172860274251E-2"/>
          <c:w val="0.82903340827901462"/>
          <c:h val="0.71290315003758165"/>
        </c:manualLayout>
      </c:layout>
      <c:lineChart>
        <c:grouping val="standard"/>
        <c:varyColors val="0"/>
        <c:ser>
          <c:idx val="1"/>
          <c:order val="0"/>
          <c:tx>
            <c:strRef>
              <c:f>Potasio!$D$3</c:f>
              <c:strCache>
                <c:ptCount val="1"/>
                <c:pt idx="0">
                  <c:v>2 de Mayo</c:v>
                </c:pt>
              </c:strCache>
            </c:strRef>
          </c:tx>
          <c:marker>
            <c:symbol val="none"/>
          </c:marker>
          <c:dLbls>
            <c:spPr>
              <a:noFill/>
              <a:ln>
                <a:noFill/>
              </a:ln>
              <a:effectLst/>
            </c:spPr>
            <c:txPr>
              <a:bodyPr/>
              <a:lstStyle/>
              <a:p>
                <a:pPr>
                  <a:defRPr lang="es-ES" sz="600" b="1">
                    <a:solidFill>
                      <a:schemeClr val="accent2">
                        <a:lumMod val="50000"/>
                      </a:schemeClr>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Potasio!$C$5:$C$10</c:f>
              <c:strCache>
                <c:ptCount val="6"/>
                <c:pt idx="0">
                  <c:v>0-20</c:v>
                </c:pt>
                <c:pt idx="1">
                  <c:v>20-40</c:v>
                </c:pt>
                <c:pt idx="2">
                  <c:v>40-60</c:v>
                </c:pt>
                <c:pt idx="3">
                  <c:v>60-80</c:v>
                </c:pt>
                <c:pt idx="4">
                  <c:v>80-100</c:v>
                </c:pt>
                <c:pt idx="5">
                  <c:v>100-150</c:v>
                </c:pt>
              </c:strCache>
            </c:strRef>
          </c:cat>
          <c:val>
            <c:numRef>
              <c:f>Potasio!$D$5:$D$10</c:f>
              <c:numCache>
                <c:formatCode>0.00</c:formatCode>
                <c:ptCount val="6"/>
                <c:pt idx="0">
                  <c:v>0.72341025641025669</c:v>
                </c:pt>
                <c:pt idx="1">
                  <c:v>0.50638461538461543</c:v>
                </c:pt>
                <c:pt idx="2">
                  <c:v>0.36851282051282297</c:v>
                </c:pt>
                <c:pt idx="3">
                  <c:v>0.30776923076923085</c:v>
                </c:pt>
                <c:pt idx="4">
                  <c:v>0.26966666666666828</c:v>
                </c:pt>
                <c:pt idx="5">
                  <c:v>0.24169230769230879</c:v>
                </c:pt>
              </c:numCache>
            </c:numRef>
          </c:val>
          <c:smooth val="0"/>
        </c:ser>
        <c:ser>
          <c:idx val="2"/>
          <c:order val="1"/>
          <c:tx>
            <c:strRef>
              <c:f>Potasio!$E$3</c:f>
              <c:strCache>
                <c:ptCount val="1"/>
                <c:pt idx="0">
                  <c:v>Buena Suerte</c:v>
                </c:pt>
              </c:strCache>
            </c:strRef>
          </c:tx>
          <c:marker>
            <c:symbol val="none"/>
          </c:marker>
          <c:dLbls>
            <c:spPr>
              <a:noFill/>
              <a:ln>
                <a:noFill/>
              </a:ln>
              <a:effectLst/>
            </c:spPr>
            <c:txPr>
              <a:bodyPr/>
              <a:lstStyle/>
              <a:p>
                <a:pPr>
                  <a:defRPr lang="es-ES" sz="700" b="1">
                    <a:solidFill>
                      <a:schemeClr val="accent3">
                        <a:lumMod val="50000"/>
                      </a:schemeClr>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Potasio!$C$5:$C$10</c:f>
              <c:strCache>
                <c:ptCount val="6"/>
                <c:pt idx="0">
                  <c:v>0-20</c:v>
                </c:pt>
                <c:pt idx="1">
                  <c:v>20-40</c:v>
                </c:pt>
                <c:pt idx="2">
                  <c:v>40-60</c:v>
                </c:pt>
                <c:pt idx="3">
                  <c:v>60-80</c:v>
                </c:pt>
                <c:pt idx="4">
                  <c:v>80-100</c:v>
                </c:pt>
                <c:pt idx="5">
                  <c:v>100-150</c:v>
                </c:pt>
              </c:strCache>
            </c:strRef>
          </c:cat>
          <c:val>
            <c:numRef>
              <c:f>Potasio!$E$5:$E$10</c:f>
              <c:numCache>
                <c:formatCode>0.00</c:formatCode>
                <c:ptCount val="6"/>
                <c:pt idx="0">
                  <c:v>0.89941666666666298</c:v>
                </c:pt>
                <c:pt idx="1">
                  <c:v>0.9484999999999999</c:v>
                </c:pt>
                <c:pt idx="2">
                  <c:v>0.98491666666666366</c:v>
                </c:pt>
                <c:pt idx="3">
                  <c:v>0.83741666666666659</c:v>
                </c:pt>
                <c:pt idx="4">
                  <c:v>0.8837500000000007</c:v>
                </c:pt>
                <c:pt idx="5">
                  <c:v>0.84091666666666698</c:v>
                </c:pt>
              </c:numCache>
            </c:numRef>
          </c:val>
          <c:smooth val="0"/>
        </c:ser>
        <c:ser>
          <c:idx val="3"/>
          <c:order val="2"/>
          <c:tx>
            <c:strRef>
              <c:f>Potasio!$F$3</c:f>
              <c:strCache>
                <c:ptCount val="1"/>
                <c:pt idx="0">
                  <c:v>El Deseo </c:v>
                </c:pt>
              </c:strCache>
            </c:strRef>
          </c:tx>
          <c:marker>
            <c:symbol val="none"/>
          </c:marker>
          <c:dLbls>
            <c:dLbl>
              <c:idx val="0"/>
              <c:layout>
                <c:manualLayout>
                  <c:x val="-2.9313835770528682E-2"/>
                  <c:y val="4.176706827309237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2.5579008506289812E-2"/>
                  <c:y val="-1.927710843373494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4557892163761782E-2"/>
                  <c:y val="-9.6386425039506566E-3"/>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600" b="1">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Potasio!$C$5:$C$10</c:f>
              <c:strCache>
                <c:ptCount val="6"/>
                <c:pt idx="0">
                  <c:v>0-20</c:v>
                </c:pt>
                <c:pt idx="1">
                  <c:v>20-40</c:v>
                </c:pt>
                <c:pt idx="2">
                  <c:v>40-60</c:v>
                </c:pt>
                <c:pt idx="3">
                  <c:v>60-80</c:v>
                </c:pt>
                <c:pt idx="4">
                  <c:v>80-100</c:v>
                </c:pt>
                <c:pt idx="5">
                  <c:v>100-150</c:v>
                </c:pt>
              </c:strCache>
            </c:strRef>
          </c:cat>
          <c:val>
            <c:numRef>
              <c:f>Potasio!$F$5:$F$10</c:f>
              <c:numCache>
                <c:formatCode>0.00</c:formatCode>
                <c:ptCount val="6"/>
                <c:pt idx="0">
                  <c:v>0.67000000000000415</c:v>
                </c:pt>
                <c:pt idx="1">
                  <c:v>0.32285714285714462</c:v>
                </c:pt>
                <c:pt idx="2">
                  <c:v>0.22428571428571417</c:v>
                </c:pt>
                <c:pt idx="3">
                  <c:v>0.21071428571428699</c:v>
                </c:pt>
                <c:pt idx="4">
                  <c:v>0.17642857142857138</c:v>
                </c:pt>
                <c:pt idx="5">
                  <c:v>0.17428571428571427</c:v>
                </c:pt>
              </c:numCache>
            </c:numRef>
          </c:val>
          <c:smooth val="0"/>
        </c:ser>
        <c:ser>
          <c:idx val="4"/>
          <c:order val="3"/>
          <c:tx>
            <c:strRef>
              <c:f>Potasio!$G$3</c:f>
              <c:strCache>
                <c:ptCount val="1"/>
                <c:pt idx="0">
                  <c:v>Tomas Arboleda</c:v>
                </c:pt>
              </c:strCache>
            </c:strRef>
          </c:tx>
          <c:marker>
            <c:symbol val="none"/>
          </c:marker>
          <c:dLbls>
            <c:dLbl>
              <c:idx val="0"/>
              <c:layout>
                <c:manualLayout>
                  <c:x val="-4.4253144827484804E-2"/>
                  <c:y val="-9.6385542168675557E-3"/>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lang="es-ES" sz="600" b="1">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Potasio!$C$5:$C$10</c:f>
              <c:strCache>
                <c:ptCount val="6"/>
                <c:pt idx="0">
                  <c:v>0-20</c:v>
                </c:pt>
                <c:pt idx="1">
                  <c:v>20-40</c:v>
                </c:pt>
                <c:pt idx="2">
                  <c:v>40-60</c:v>
                </c:pt>
                <c:pt idx="3">
                  <c:v>60-80</c:v>
                </c:pt>
                <c:pt idx="4">
                  <c:v>80-100</c:v>
                </c:pt>
                <c:pt idx="5">
                  <c:v>100-150</c:v>
                </c:pt>
              </c:strCache>
            </c:strRef>
          </c:cat>
          <c:val>
            <c:numRef>
              <c:f>Potasio!$G$5:$G$10</c:f>
              <c:numCache>
                <c:formatCode>0.00</c:formatCode>
                <c:ptCount val="6"/>
                <c:pt idx="0">
                  <c:v>0.66250000000000064</c:v>
                </c:pt>
                <c:pt idx="1">
                  <c:v>0.43562500000000032</c:v>
                </c:pt>
                <c:pt idx="2">
                  <c:v>0.34375</c:v>
                </c:pt>
                <c:pt idx="3">
                  <c:v>0.26374999999999998</c:v>
                </c:pt>
                <c:pt idx="4">
                  <c:v>0.22125</c:v>
                </c:pt>
                <c:pt idx="5">
                  <c:v>0.21437500000000001</c:v>
                </c:pt>
              </c:numCache>
            </c:numRef>
          </c:val>
          <c:smooth val="0"/>
        </c:ser>
        <c:ser>
          <c:idx val="5"/>
          <c:order val="4"/>
          <c:tx>
            <c:strRef>
              <c:f>Potasio!$H$3</c:f>
              <c:strCache>
                <c:ptCount val="1"/>
                <c:pt idx="0">
                  <c:v>Villanueva</c:v>
                </c:pt>
              </c:strCache>
            </c:strRef>
          </c:tx>
          <c:marker>
            <c:symbol val="none"/>
          </c:marker>
          <c:dLbls>
            <c:dLbl>
              <c:idx val="1"/>
              <c:layout>
                <c:manualLayout>
                  <c:x val="-2.3711594874170142E-2"/>
                  <c:y val="2.891566265060240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txPr>
              <a:bodyPr/>
              <a:lstStyle/>
              <a:p>
                <a:pPr>
                  <a:defRPr lang="es-ES" sz="600" b="1"/>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Potasio!$C$5:$C$10</c:f>
              <c:strCache>
                <c:ptCount val="6"/>
                <c:pt idx="0">
                  <c:v>0-20</c:v>
                </c:pt>
                <c:pt idx="1">
                  <c:v>20-40</c:v>
                </c:pt>
                <c:pt idx="2">
                  <c:v>40-60</c:v>
                </c:pt>
                <c:pt idx="3">
                  <c:v>60-80</c:v>
                </c:pt>
                <c:pt idx="4">
                  <c:v>80-100</c:v>
                </c:pt>
                <c:pt idx="5">
                  <c:v>100-150</c:v>
                </c:pt>
              </c:strCache>
            </c:strRef>
          </c:cat>
          <c:val>
            <c:numRef>
              <c:f>Potasio!$H$5:$H$10</c:f>
              <c:numCache>
                <c:formatCode>0.00</c:formatCode>
                <c:ptCount val="6"/>
                <c:pt idx="0">
                  <c:v>0.42700000000000032</c:v>
                </c:pt>
                <c:pt idx="1">
                  <c:v>0.31300000000000161</c:v>
                </c:pt>
                <c:pt idx="2">
                  <c:v>0.26300000000000001</c:v>
                </c:pt>
                <c:pt idx="3">
                  <c:v>0.18500000000000041</c:v>
                </c:pt>
                <c:pt idx="4">
                  <c:v>0.17800000000000021</c:v>
                </c:pt>
                <c:pt idx="5">
                  <c:v>0.15500000000000044</c:v>
                </c:pt>
              </c:numCache>
            </c:numRef>
          </c:val>
          <c:smooth val="0"/>
        </c:ser>
        <c:ser>
          <c:idx val="6"/>
          <c:order val="5"/>
          <c:tx>
            <c:strRef>
              <c:f>Potasio!$I$3</c:f>
              <c:strCache>
                <c:ptCount val="1"/>
                <c:pt idx="0">
                  <c:v>Voluntad de Dios</c:v>
                </c:pt>
              </c:strCache>
            </c:strRef>
          </c:tx>
          <c:marker>
            <c:symbol val="none"/>
          </c:marker>
          <c:dLbls>
            <c:spPr>
              <a:noFill/>
              <a:ln>
                <a:noFill/>
              </a:ln>
              <a:effectLst/>
            </c:spPr>
            <c:txPr>
              <a:bodyPr/>
              <a:lstStyle/>
              <a:p>
                <a:pPr>
                  <a:defRPr lang="es-ES" sz="600" b="1">
                    <a:solidFill>
                      <a:sysClr val="windowText" lastClr="000000"/>
                    </a:solidFill>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Potasio!$C$5:$C$10</c:f>
              <c:strCache>
                <c:ptCount val="6"/>
                <c:pt idx="0">
                  <c:v>0-20</c:v>
                </c:pt>
                <c:pt idx="1">
                  <c:v>20-40</c:v>
                </c:pt>
                <c:pt idx="2">
                  <c:v>40-60</c:v>
                </c:pt>
                <c:pt idx="3">
                  <c:v>60-80</c:v>
                </c:pt>
                <c:pt idx="4">
                  <c:v>80-100</c:v>
                </c:pt>
                <c:pt idx="5">
                  <c:v>100-150</c:v>
                </c:pt>
              </c:strCache>
            </c:strRef>
          </c:cat>
          <c:val>
            <c:numRef>
              <c:f>Potasio!$I$5:$I$10</c:f>
              <c:numCache>
                <c:formatCode>0.00</c:formatCode>
                <c:ptCount val="6"/>
                <c:pt idx="0">
                  <c:v>0.30076923076923084</c:v>
                </c:pt>
                <c:pt idx="1">
                  <c:v>0.18192307692307688</c:v>
                </c:pt>
                <c:pt idx="2">
                  <c:v>0.13884615384615484</c:v>
                </c:pt>
                <c:pt idx="3">
                  <c:v>0.16</c:v>
                </c:pt>
                <c:pt idx="4">
                  <c:v>0.13692307692307687</c:v>
                </c:pt>
                <c:pt idx="5">
                  <c:v>0.12769230769230774</c:v>
                </c:pt>
              </c:numCache>
            </c:numRef>
          </c:val>
          <c:smooth val="0"/>
        </c:ser>
        <c:dLbls>
          <c:showLegendKey val="0"/>
          <c:showVal val="0"/>
          <c:showCatName val="0"/>
          <c:showSerName val="0"/>
          <c:showPercent val="0"/>
          <c:showBubbleSize val="0"/>
        </c:dLbls>
        <c:smooth val="0"/>
        <c:axId val="155408712"/>
        <c:axId val="155409104"/>
      </c:lineChart>
      <c:catAx>
        <c:axId val="155408712"/>
        <c:scaling>
          <c:orientation val="minMax"/>
        </c:scaling>
        <c:delete val="0"/>
        <c:axPos val="b"/>
        <c:title>
          <c:tx>
            <c:rich>
              <a:bodyPr/>
              <a:lstStyle/>
              <a:p>
                <a:pPr>
                  <a:defRPr lang="es-ES"/>
                </a:pPr>
                <a:r>
                  <a:rPr lang="en-US"/>
                  <a:t>Rangos de Profundidades (cm)</a:t>
                </a:r>
              </a:p>
            </c:rich>
          </c:tx>
          <c:layout>
            <c:manualLayout>
              <c:xMode val="edge"/>
              <c:yMode val="edge"/>
              <c:x val="0.64831980085650165"/>
              <c:y val="0.8266149989605156"/>
            </c:manualLayout>
          </c:layout>
          <c:overlay val="0"/>
        </c:title>
        <c:numFmt formatCode="General" sourceLinked="1"/>
        <c:majorTickMark val="none"/>
        <c:minorTickMark val="none"/>
        <c:tickLblPos val="nextTo"/>
        <c:spPr>
          <a:ln w="19050">
            <a:solidFill>
              <a:schemeClr val="tx1"/>
            </a:solidFill>
          </a:ln>
        </c:spPr>
        <c:txPr>
          <a:bodyPr/>
          <a:lstStyle/>
          <a:p>
            <a:pPr>
              <a:defRPr lang="es-ES" sz="800"/>
            </a:pPr>
            <a:endParaRPr lang="es-EC"/>
          </a:p>
        </c:txPr>
        <c:crossAx val="155409104"/>
        <c:crosses val="autoZero"/>
        <c:auto val="1"/>
        <c:lblAlgn val="ctr"/>
        <c:lblOffset val="100"/>
        <c:noMultiLvlLbl val="0"/>
      </c:catAx>
      <c:valAx>
        <c:axId val="155409104"/>
        <c:scaling>
          <c:orientation val="minMax"/>
          <c:max val="1"/>
          <c:min val="0.12000000000000002"/>
        </c:scaling>
        <c:delete val="0"/>
        <c:axPos val="l"/>
        <c:title>
          <c:tx>
            <c:rich>
              <a:bodyPr/>
              <a:lstStyle/>
              <a:p>
                <a:pPr>
                  <a:defRPr lang="es-ES"/>
                </a:pPr>
                <a:r>
                  <a:rPr lang="en-US"/>
                  <a:t>Concetración de Potasio (cmol/kg)</a:t>
                </a:r>
              </a:p>
            </c:rich>
          </c:tx>
          <c:overlay val="0"/>
        </c:title>
        <c:numFmt formatCode="0.00" sourceLinked="1"/>
        <c:majorTickMark val="none"/>
        <c:minorTickMark val="none"/>
        <c:tickLblPos val="nextTo"/>
        <c:spPr>
          <a:ln w="19050">
            <a:solidFill>
              <a:schemeClr val="tx1"/>
            </a:solidFill>
          </a:ln>
        </c:spPr>
        <c:txPr>
          <a:bodyPr/>
          <a:lstStyle/>
          <a:p>
            <a:pPr>
              <a:defRPr lang="es-ES" sz="800"/>
            </a:pPr>
            <a:endParaRPr lang="es-EC"/>
          </a:p>
        </c:txPr>
        <c:crossAx val="155408712"/>
        <c:crosses val="autoZero"/>
        <c:crossBetween val="between"/>
      </c:valAx>
    </c:plotArea>
    <c:legend>
      <c:legendPos val="b"/>
      <c:layout>
        <c:manualLayout>
          <c:xMode val="edge"/>
          <c:yMode val="edge"/>
          <c:x val="0"/>
          <c:y val="0.90911407941660949"/>
          <c:w val="1"/>
          <c:h val="8.6839677519950101E-2"/>
        </c:manualLayout>
      </c:layout>
      <c:overlay val="0"/>
      <c:txPr>
        <a:bodyPr/>
        <a:lstStyle/>
        <a:p>
          <a:pPr>
            <a:defRPr lang="es-ES" sz="900"/>
          </a:pPr>
          <a:endParaRPr lang="es-EC"/>
        </a:p>
      </c:txPr>
    </c:legend>
    <c:plotVisOnly val="1"/>
    <c:dispBlanksAs val="gap"/>
    <c:showDLblsOverMax val="0"/>
  </c:chart>
  <c:externalData r:id="rId1">
    <c:autoUpdate val="0"/>
  </c:externalData>
</c:chartSpace>
</file>

<file path=ppt/diagrams/_rels/data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diagrams/_rels/data4.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015365-5553-436C-83DB-E66FD2CC5097}" type="doc">
      <dgm:prSet loTypeId="urn:microsoft.com/office/officeart/2005/8/layout/pyramid2" loCatId="pyramid" qsTypeId="urn:microsoft.com/office/officeart/2005/8/quickstyle/simple1" qsCatId="simple" csTypeId="urn:microsoft.com/office/officeart/2005/8/colors/accent1_5" csCatId="accent1" phldr="1"/>
      <dgm:spPr/>
      <dgm:t>
        <a:bodyPr/>
        <a:lstStyle/>
        <a:p>
          <a:endParaRPr lang="es-EC"/>
        </a:p>
      </dgm:t>
    </dgm:pt>
    <dgm:pt modelId="{93A50AA2-1759-4FC6-81D4-260233BD7939}">
      <dgm:prSet phldrT="[Texto]" custT="1"/>
      <dgm:spPr>
        <a:ln>
          <a:solidFill>
            <a:schemeClr val="accent3">
              <a:lumMod val="50000"/>
              <a:alpha val="90000"/>
            </a:schemeClr>
          </a:solidFill>
        </a:ln>
      </dgm:spPr>
      <dgm:t>
        <a:bodyPr/>
        <a:lstStyle/>
        <a:p>
          <a:pPr algn="just"/>
          <a:r>
            <a:rPr lang="es-EC" sz="1200" b="1" dirty="0" smtClean="0"/>
            <a:t>Ecuador: primer productor mundial de cacao fino de aroma (62% de la producción mundial), para chocolates de alta calidad y gourmet. </a:t>
          </a:r>
          <a:endParaRPr lang="es-EC" sz="1200" b="1" dirty="0"/>
        </a:p>
      </dgm:t>
    </dgm:pt>
    <dgm:pt modelId="{06D64B63-358D-4C6E-AEE6-2197DDAEA874}" type="parTrans" cxnId="{A766B772-6F1D-4F2C-BF0C-8B63E974804F}">
      <dgm:prSet/>
      <dgm:spPr/>
      <dgm:t>
        <a:bodyPr/>
        <a:lstStyle/>
        <a:p>
          <a:endParaRPr lang="es-EC"/>
        </a:p>
      </dgm:t>
    </dgm:pt>
    <dgm:pt modelId="{DDDF618E-C4BD-4FDC-9AC8-8C8D040CFCF7}" type="sibTrans" cxnId="{A766B772-6F1D-4F2C-BF0C-8B63E974804F}">
      <dgm:prSet/>
      <dgm:spPr/>
      <dgm:t>
        <a:bodyPr/>
        <a:lstStyle/>
        <a:p>
          <a:endParaRPr lang="es-EC"/>
        </a:p>
      </dgm:t>
    </dgm:pt>
    <dgm:pt modelId="{71BCB8E4-BFA5-4592-B733-23D0AB5CA7F4}">
      <dgm:prSet phldrT="[Texto]" custT="1"/>
      <dgm:spPr>
        <a:ln>
          <a:solidFill>
            <a:schemeClr val="accent3">
              <a:lumMod val="50000"/>
              <a:alpha val="77000"/>
            </a:schemeClr>
          </a:solidFill>
        </a:ln>
      </dgm:spPr>
      <dgm:t>
        <a:bodyPr/>
        <a:lstStyle/>
        <a:p>
          <a:pPr algn="just"/>
          <a:r>
            <a:rPr lang="es-EC" sz="1200" b="1" dirty="0" smtClean="0"/>
            <a:t>Ecuador: </a:t>
          </a:r>
        </a:p>
        <a:p>
          <a:pPr algn="just"/>
          <a:r>
            <a:rPr lang="es-EC" sz="1200" b="1" dirty="0" smtClean="0"/>
            <a:t>- tercer rubro de importancia, después del banano y las flores, </a:t>
          </a:r>
        </a:p>
        <a:p>
          <a:pPr algn="just"/>
          <a:r>
            <a:rPr lang="es-EC" sz="1200" b="1" dirty="0" smtClean="0"/>
            <a:t>- genera empleo a más de 100.000 familias de pequeños productores </a:t>
          </a:r>
        </a:p>
        <a:p>
          <a:pPr algn="just"/>
          <a:r>
            <a:rPr lang="es-EC" sz="1200" b="1" dirty="0" smtClean="0"/>
            <a:t>- y otras 20.000 familias en el resto de la cadena de valor.</a:t>
          </a:r>
          <a:endParaRPr lang="es-EC" sz="1200" b="1" dirty="0"/>
        </a:p>
      </dgm:t>
    </dgm:pt>
    <dgm:pt modelId="{4CB23ED1-7EB2-4609-91AF-19D760B8A1B4}" type="parTrans" cxnId="{488E13D1-90C2-4644-901E-E48441ACD733}">
      <dgm:prSet/>
      <dgm:spPr/>
      <dgm:t>
        <a:bodyPr/>
        <a:lstStyle/>
        <a:p>
          <a:endParaRPr lang="es-EC"/>
        </a:p>
      </dgm:t>
    </dgm:pt>
    <dgm:pt modelId="{238D1529-A04F-43EC-B2C7-C0424230EE9A}" type="sibTrans" cxnId="{488E13D1-90C2-4644-901E-E48441ACD733}">
      <dgm:prSet/>
      <dgm:spPr/>
      <dgm:t>
        <a:bodyPr/>
        <a:lstStyle/>
        <a:p>
          <a:endParaRPr lang="es-EC"/>
        </a:p>
      </dgm:t>
    </dgm:pt>
    <dgm:pt modelId="{D13F03FE-DC55-4C6D-8AF6-4F9059117D32}">
      <dgm:prSet phldrT="[Texto]" custT="1"/>
      <dgm:spPr>
        <a:ln>
          <a:solidFill>
            <a:schemeClr val="accent3">
              <a:lumMod val="50000"/>
              <a:alpha val="63000"/>
            </a:schemeClr>
          </a:solidFill>
        </a:ln>
      </dgm:spPr>
      <dgm:t>
        <a:bodyPr/>
        <a:lstStyle/>
        <a:p>
          <a:pPr algn="just"/>
          <a:r>
            <a:rPr lang="es-EC" sz="1200" b="1" dirty="0" smtClean="0"/>
            <a:t>Mayor problemática actual: concentraciones de metales pesados en el suelo y las absorbidas por parte del cultivo de cacao.</a:t>
          </a:r>
        </a:p>
        <a:p>
          <a:pPr algn="just"/>
          <a:r>
            <a:rPr lang="es-EC" sz="1200" b="1" dirty="0" smtClean="0"/>
            <a:t>Impacto en desarrollo y crecimiento social y económico del país mediante restricción  comercial.</a:t>
          </a:r>
          <a:endParaRPr lang="es-EC" sz="1200" b="1" dirty="0"/>
        </a:p>
      </dgm:t>
    </dgm:pt>
    <dgm:pt modelId="{C7292D6A-D83C-4242-A38E-7A88085D5747}" type="parTrans" cxnId="{8FB34761-BBB2-458B-B2B2-984C40EF7DC2}">
      <dgm:prSet/>
      <dgm:spPr/>
      <dgm:t>
        <a:bodyPr/>
        <a:lstStyle/>
        <a:p>
          <a:endParaRPr lang="es-EC"/>
        </a:p>
      </dgm:t>
    </dgm:pt>
    <dgm:pt modelId="{F8AF980D-2AAA-418C-9CBF-46581044162F}" type="sibTrans" cxnId="{8FB34761-BBB2-458B-B2B2-984C40EF7DC2}">
      <dgm:prSet/>
      <dgm:spPr/>
      <dgm:t>
        <a:bodyPr/>
        <a:lstStyle/>
        <a:p>
          <a:endParaRPr lang="es-EC"/>
        </a:p>
      </dgm:t>
    </dgm:pt>
    <dgm:pt modelId="{8AC4D075-257A-4941-B68B-4AE2765C97E8}">
      <dgm:prSet phldrT="[Texto]" custT="1"/>
      <dgm:spPr>
        <a:ln>
          <a:solidFill>
            <a:schemeClr val="accent3">
              <a:lumMod val="50000"/>
              <a:alpha val="50000"/>
            </a:schemeClr>
          </a:solidFill>
        </a:ln>
      </dgm:spPr>
      <dgm:t>
        <a:bodyPr/>
        <a:lstStyle/>
        <a:p>
          <a:pPr algn="just"/>
          <a:r>
            <a:rPr lang="es-EC" sz="1200" b="1" dirty="0" smtClean="0"/>
            <a:t>Prioridad nacional: profundizar en el conocimiento de la presencia del cadmio en los suelos. COORDINACIÓN DE SERVICIOS DE LABORATORIO DE AGROCALIDAD con la </a:t>
          </a:r>
          <a:r>
            <a:rPr lang="es-ES" sz="1200" b="1" dirty="0" smtClean="0"/>
            <a:t>UNIÓN DE ORGANIZACIONES CAMPESINAS CACAOTERAS –UNOCACE-.</a:t>
          </a:r>
          <a:endParaRPr lang="es-EC" sz="1200" b="1" dirty="0"/>
        </a:p>
      </dgm:t>
    </dgm:pt>
    <dgm:pt modelId="{0CAE2174-95A5-4AAF-A2AE-9BE5CEF44C98}" type="parTrans" cxnId="{4597C711-9809-4093-A135-E5F455367D91}">
      <dgm:prSet/>
      <dgm:spPr/>
      <dgm:t>
        <a:bodyPr/>
        <a:lstStyle/>
        <a:p>
          <a:endParaRPr lang="es-EC"/>
        </a:p>
      </dgm:t>
    </dgm:pt>
    <dgm:pt modelId="{C7B737BE-0C62-41C8-8893-88F2E842E1AF}" type="sibTrans" cxnId="{4597C711-9809-4093-A135-E5F455367D91}">
      <dgm:prSet/>
      <dgm:spPr/>
      <dgm:t>
        <a:bodyPr/>
        <a:lstStyle/>
        <a:p>
          <a:endParaRPr lang="es-EC"/>
        </a:p>
      </dgm:t>
    </dgm:pt>
    <dgm:pt modelId="{3F78C200-AC68-46FF-91C9-A6123A9F9E83}" type="pres">
      <dgm:prSet presAssocID="{34015365-5553-436C-83DB-E66FD2CC5097}" presName="compositeShape" presStyleCnt="0">
        <dgm:presLayoutVars>
          <dgm:dir/>
          <dgm:resizeHandles/>
        </dgm:presLayoutVars>
      </dgm:prSet>
      <dgm:spPr/>
      <dgm:t>
        <a:bodyPr/>
        <a:lstStyle/>
        <a:p>
          <a:endParaRPr lang="es-ES"/>
        </a:p>
      </dgm:t>
    </dgm:pt>
    <dgm:pt modelId="{4EC0657F-A9DD-4F8E-A87E-05E3F9CA862A}" type="pres">
      <dgm:prSet presAssocID="{34015365-5553-436C-83DB-E66FD2CC5097}" presName="pyramid" presStyleLbl="node1" presStyleIdx="0" presStyleCnt="1" custLinFactNeighborX="-24595" custLinFactNeighborY="350"/>
      <dgm:spPr>
        <a:solidFill>
          <a:schemeClr val="accent3">
            <a:lumMod val="60000"/>
            <a:lumOff val="40000"/>
            <a:alpha val="90000"/>
          </a:schemeClr>
        </a:solidFill>
      </dgm:spPr>
      <dgm:t>
        <a:bodyPr/>
        <a:lstStyle/>
        <a:p>
          <a:endParaRPr lang="es-EC"/>
        </a:p>
      </dgm:t>
    </dgm:pt>
    <dgm:pt modelId="{4C072992-4535-4A43-A933-91460F630B2E}" type="pres">
      <dgm:prSet presAssocID="{34015365-5553-436C-83DB-E66FD2CC5097}" presName="theList" presStyleCnt="0"/>
      <dgm:spPr/>
    </dgm:pt>
    <dgm:pt modelId="{DFEB183D-EAEC-4EED-8DEB-6762C494320C}" type="pres">
      <dgm:prSet presAssocID="{93A50AA2-1759-4FC6-81D4-260233BD7939}" presName="aNode" presStyleLbl="fgAcc1" presStyleIdx="0" presStyleCnt="4" custScaleX="185859" custLinFactNeighborX="18152" custLinFactNeighborY="44103">
        <dgm:presLayoutVars>
          <dgm:bulletEnabled val="1"/>
        </dgm:presLayoutVars>
      </dgm:prSet>
      <dgm:spPr/>
      <dgm:t>
        <a:bodyPr/>
        <a:lstStyle/>
        <a:p>
          <a:endParaRPr lang="es-EC"/>
        </a:p>
      </dgm:t>
    </dgm:pt>
    <dgm:pt modelId="{A09C0EC7-5530-435C-97A7-9A2BAD75B9C8}" type="pres">
      <dgm:prSet presAssocID="{93A50AA2-1759-4FC6-81D4-260233BD7939}" presName="aSpace" presStyleCnt="0"/>
      <dgm:spPr/>
    </dgm:pt>
    <dgm:pt modelId="{9536C091-E00D-4AE3-BA6D-F59BE587280D}" type="pres">
      <dgm:prSet presAssocID="{71BCB8E4-BFA5-4592-B733-23D0AB5CA7F4}" presName="aNode" presStyleLbl="fgAcc1" presStyleIdx="1" presStyleCnt="4" custScaleX="185859" custScaleY="140005" custLinFactY="4271" custLinFactNeighborX="17796" custLinFactNeighborY="100000">
        <dgm:presLayoutVars>
          <dgm:bulletEnabled val="1"/>
        </dgm:presLayoutVars>
      </dgm:prSet>
      <dgm:spPr/>
      <dgm:t>
        <a:bodyPr/>
        <a:lstStyle/>
        <a:p>
          <a:endParaRPr lang="es-EC"/>
        </a:p>
      </dgm:t>
    </dgm:pt>
    <dgm:pt modelId="{238380DB-4FDD-47D6-929C-0F23389DF9B0}" type="pres">
      <dgm:prSet presAssocID="{71BCB8E4-BFA5-4592-B733-23D0AB5CA7F4}" presName="aSpace" presStyleCnt="0"/>
      <dgm:spPr/>
    </dgm:pt>
    <dgm:pt modelId="{9F8D7855-8034-4452-B0F9-9A4CFF7C1DA5}" type="pres">
      <dgm:prSet presAssocID="{D13F03FE-DC55-4C6D-8AF6-4F9059117D32}" presName="aNode" presStyleLbl="fgAcc1" presStyleIdx="2" presStyleCnt="4" custScaleX="185859" custScaleY="181170" custLinFactY="14583" custLinFactNeighborX="18140" custLinFactNeighborY="100000">
        <dgm:presLayoutVars>
          <dgm:bulletEnabled val="1"/>
        </dgm:presLayoutVars>
      </dgm:prSet>
      <dgm:spPr/>
      <dgm:t>
        <a:bodyPr/>
        <a:lstStyle/>
        <a:p>
          <a:endParaRPr lang="es-EC"/>
        </a:p>
      </dgm:t>
    </dgm:pt>
    <dgm:pt modelId="{86221814-9EF5-4C1B-9627-1EECDF751DA6}" type="pres">
      <dgm:prSet presAssocID="{D13F03FE-DC55-4C6D-8AF6-4F9059117D32}" presName="aSpace" presStyleCnt="0"/>
      <dgm:spPr/>
    </dgm:pt>
    <dgm:pt modelId="{E3E3985F-6C1F-4642-8B7D-1BB492EBD9FF}" type="pres">
      <dgm:prSet presAssocID="{8AC4D075-257A-4941-B68B-4AE2765C97E8}" presName="aNode" presStyleLbl="fgAcc1" presStyleIdx="3" presStyleCnt="4" custScaleX="185859" custScaleY="139656" custLinFactY="26420" custLinFactNeighborX="17131" custLinFactNeighborY="100000">
        <dgm:presLayoutVars>
          <dgm:bulletEnabled val="1"/>
        </dgm:presLayoutVars>
      </dgm:prSet>
      <dgm:spPr/>
      <dgm:t>
        <a:bodyPr/>
        <a:lstStyle/>
        <a:p>
          <a:endParaRPr lang="es-EC"/>
        </a:p>
      </dgm:t>
    </dgm:pt>
    <dgm:pt modelId="{383B32E5-25C4-4176-BF36-CB1F6D1A7239}" type="pres">
      <dgm:prSet presAssocID="{8AC4D075-257A-4941-B68B-4AE2765C97E8}" presName="aSpace" presStyleCnt="0"/>
      <dgm:spPr/>
    </dgm:pt>
  </dgm:ptLst>
  <dgm:cxnLst>
    <dgm:cxn modelId="{488E13D1-90C2-4644-901E-E48441ACD733}" srcId="{34015365-5553-436C-83DB-E66FD2CC5097}" destId="{71BCB8E4-BFA5-4592-B733-23D0AB5CA7F4}" srcOrd="1" destOrd="0" parTransId="{4CB23ED1-7EB2-4609-91AF-19D760B8A1B4}" sibTransId="{238D1529-A04F-43EC-B2C7-C0424230EE9A}"/>
    <dgm:cxn modelId="{8FB34761-BBB2-458B-B2B2-984C40EF7DC2}" srcId="{34015365-5553-436C-83DB-E66FD2CC5097}" destId="{D13F03FE-DC55-4C6D-8AF6-4F9059117D32}" srcOrd="2" destOrd="0" parTransId="{C7292D6A-D83C-4242-A38E-7A88085D5747}" sibTransId="{F8AF980D-2AAA-418C-9CBF-46581044162F}"/>
    <dgm:cxn modelId="{4597C711-9809-4093-A135-E5F455367D91}" srcId="{34015365-5553-436C-83DB-E66FD2CC5097}" destId="{8AC4D075-257A-4941-B68B-4AE2765C97E8}" srcOrd="3" destOrd="0" parTransId="{0CAE2174-95A5-4AAF-A2AE-9BE5CEF44C98}" sibTransId="{C7B737BE-0C62-41C8-8893-88F2E842E1AF}"/>
    <dgm:cxn modelId="{7000F372-AF34-4672-BD71-EDF431593736}" type="presOf" srcId="{93A50AA2-1759-4FC6-81D4-260233BD7939}" destId="{DFEB183D-EAEC-4EED-8DEB-6762C494320C}" srcOrd="0" destOrd="0" presId="urn:microsoft.com/office/officeart/2005/8/layout/pyramid2"/>
    <dgm:cxn modelId="{967529E9-1034-4AAD-8309-29EABE0B9A88}" type="presOf" srcId="{71BCB8E4-BFA5-4592-B733-23D0AB5CA7F4}" destId="{9536C091-E00D-4AE3-BA6D-F59BE587280D}" srcOrd="0" destOrd="0" presId="urn:microsoft.com/office/officeart/2005/8/layout/pyramid2"/>
    <dgm:cxn modelId="{8B6E696D-1161-4799-B7A1-3B4149C542A3}" type="presOf" srcId="{34015365-5553-436C-83DB-E66FD2CC5097}" destId="{3F78C200-AC68-46FF-91C9-A6123A9F9E83}" srcOrd="0" destOrd="0" presId="urn:microsoft.com/office/officeart/2005/8/layout/pyramid2"/>
    <dgm:cxn modelId="{A766B772-6F1D-4F2C-BF0C-8B63E974804F}" srcId="{34015365-5553-436C-83DB-E66FD2CC5097}" destId="{93A50AA2-1759-4FC6-81D4-260233BD7939}" srcOrd="0" destOrd="0" parTransId="{06D64B63-358D-4C6E-AEE6-2197DDAEA874}" sibTransId="{DDDF618E-C4BD-4FDC-9AC8-8C8D040CFCF7}"/>
    <dgm:cxn modelId="{2A89579E-10CB-46BF-815C-36F669008732}" type="presOf" srcId="{8AC4D075-257A-4941-B68B-4AE2765C97E8}" destId="{E3E3985F-6C1F-4642-8B7D-1BB492EBD9FF}" srcOrd="0" destOrd="0" presId="urn:microsoft.com/office/officeart/2005/8/layout/pyramid2"/>
    <dgm:cxn modelId="{327E2ACE-D52E-494E-8E9D-5B57335B93E4}" type="presOf" srcId="{D13F03FE-DC55-4C6D-8AF6-4F9059117D32}" destId="{9F8D7855-8034-4452-B0F9-9A4CFF7C1DA5}" srcOrd="0" destOrd="0" presId="urn:microsoft.com/office/officeart/2005/8/layout/pyramid2"/>
    <dgm:cxn modelId="{874F5956-E943-4099-9E30-FFC1CAF20435}" type="presParOf" srcId="{3F78C200-AC68-46FF-91C9-A6123A9F9E83}" destId="{4EC0657F-A9DD-4F8E-A87E-05E3F9CA862A}" srcOrd="0" destOrd="0" presId="urn:microsoft.com/office/officeart/2005/8/layout/pyramid2"/>
    <dgm:cxn modelId="{2A74AFAC-67F7-4539-863E-FA1F2F90BAA5}" type="presParOf" srcId="{3F78C200-AC68-46FF-91C9-A6123A9F9E83}" destId="{4C072992-4535-4A43-A933-91460F630B2E}" srcOrd="1" destOrd="0" presId="urn:microsoft.com/office/officeart/2005/8/layout/pyramid2"/>
    <dgm:cxn modelId="{DB9C7026-83A1-4D1A-AB07-A12641D83850}" type="presParOf" srcId="{4C072992-4535-4A43-A933-91460F630B2E}" destId="{DFEB183D-EAEC-4EED-8DEB-6762C494320C}" srcOrd="0" destOrd="0" presId="urn:microsoft.com/office/officeart/2005/8/layout/pyramid2"/>
    <dgm:cxn modelId="{70F3A8AC-6F70-41C2-9251-142AE7377E41}" type="presParOf" srcId="{4C072992-4535-4A43-A933-91460F630B2E}" destId="{A09C0EC7-5530-435C-97A7-9A2BAD75B9C8}" srcOrd="1" destOrd="0" presId="urn:microsoft.com/office/officeart/2005/8/layout/pyramid2"/>
    <dgm:cxn modelId="{748E7075-2AB3-457E-BEF6-04F5A29E11F3}" type="presParOf" srcId="{4C072992-4535-4A43-A933-91460F630B2E}" destId="{9536C091-E00D-4AE3-BA6D-F59BE587280D}" srcOrd="2" destOrd="0" presId="urn:microsoft.com/office/officeart/2005/8/layout/pyramid2"/>
    <dgm:cxn modelId="{510014B3-439F-4BAD-A12E-C50A35F6AD21}" type="presParOf" srcId="{4C072992-4535-4A43-A933-91460F630B2E}" destId="{238380DB-4FDD-47D6-929C-0F23389DF9B0}" srcOrd="3" destOrd="0" presId="urn:microsoft.com/office/officeart/2005/8/layout/pyramid2"/>
    <dgm:cxn modelId="{4F547063-E6F5-4914-9592-EFA7F64DDFFC}" type="presParOf" srcId="{4C072992-4535-4A43-A933-91460F630B2E}" destId="{9F8D7855-8034-4452-B0F9-9A4CFF7C1DA5}" srcOrd="4" destOrd="0" presId="urn:microsoft.com/office/officeart/2005/8/layout/pyramid2"/>
    <dgm:cxn modelId="{C60B4E74-9D4D-42C2-B541-FA67187D08C7}" type="presParOf" srcId="{4C072992-4535-4A43-A933-91460F630B2E}" destId="{86221814-9EF5-4C1B-9627-1EECDF751DA6}" srcOrd="5" destOrd="0" presId="urn:microsoft.com/office/officeart/2005/8/layout/pyramid2"/>
    <dgm:cxn modelId="{DD1C0809-7F82-40DA-A062-ABCACAA769AE}" type="presParOf" srcId="{4C072992-4535-4A43-A933-91460F630B2E}" destId="{E3E3985F-6C1F-4642-8B7D-1BB492EBD9FF}" srcOrd="6" destOrd="0" presId="urn:microsoft.com/office/officeart/2005/8/layout/pyramid2"/>
    <dgm:cxn modelId="{A62606F2-7D45-4B22-BC7F-5B12F8434A63}" type="presParOf" srcId="{4C072992-4535-4A43-A933-91460F630B2E}" destId="{383B32E5-25C4-4176-BF36-CB1F6D1A7239}"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7BF4C6-AA24-418E-A5FD-7713A36EDA82}" type="doc">
      <dgm:prSet loTypeId="urn:microsoft.com/office/officeart/2005/8/layout/vList4#2" loCatId="list" qsTypeId="urn:microsoft.com/office/officeart/2005/8/quickstyle/simple1" qsCatId="simple" csTypeId="urn:microsoft.com/office/officeart/2005/8/colors/accent1_1" csCatId="accent1" phldr="1"/>
      <dgm:spPr/>
      <dgm:t>
        <a:bodyPr/>
        <a:lstStyle/>
        <a:p>
          <a:endParaRPr lang="es-ES"/>
        </a:p>
      </dgm:t>
    </dgm:pt>
    <dgm:pt modelId="{E1F3C2CA-D762-4495-BF45-08315A516ECD}">
      <dgm:prSet phldrT="[Texto]" custT="1"/>
      <dgm:spPr>
        <a:ln>
          <a:solidFill>
            <a:schemeClr val="accent3">
              <a:lumMod val="50000"/>
            </a:schemeClr>
          </a:solidFill>
        </a:ln>
      </dgm:spPr>
      <dgm:t>
        <a:bodyPr/>
        <a:lstStyle/>
        <a:p>
          <a:pPr algn="l"/>
          <a:endParaRPr lang="en-US" sz="1200" dirty="0" smtClean="0"/>
        </a:p>
        <a:p>
          <a:pPr algn="l"/>
          <a:r>
            <a:rPr lang="en-US" sz="1600" b="1" dirty="0" smtClean="0"/>
            <a:t>TRABAJO EN CAMPO</a:t>
          </a:r>
          <a:endParaRPr lang="es-ES" sz="1600" b="1" dirty="0"/>
        </a:p>
      </dgm:t>
    </dgm:pt>
    <dgm:pt modelId="{523258CF-72D5-4F3F-89F1-475D2228BB34}" type="parTrans" cxnId="{FD1D5018-D513-483E-B05E-A3D2D4C32235}">
      <dgm:prSet/>
      <dgm:spPr/>
      <dgm:t>
        <a:bodyPr/>
        <a:lstStyle/>
        <a:p>
          <a:endParaRPr lang="es-ES"/>
        </a:p>
      </dgm:t>
    </dgm:pt>
    <dgm:pt modelId="{8009CC8F-F10D-41FB-9648-EE0083E74AFF}" type="sibTrans" cxnId="{FD1D5018-D513-483E-B05E-A3D2D4C32235}">
      <dgm:prSet/>
      <dgm:spPr/>
      <dgm:t>
        <a:bodyPr/>
        <a:lstStyle/>
        <a:p>
          <a:endParaRPr lang="es-ES"/>
        </a:p>
      </dgm:t>
    </dgm:pt>
    <dgm:pt modelId="{99CA767D-2DF6-4A15-9FB0-8C72E31B2BCA}">
      <dgm:prSet phldrT="[Texto]" custT="1"/>
      <dgm:spPr>
        <a:ln>
          <a:solidFill>
            <a:schemeClr val="accent3">
              <a:lumMod val="50000"/>
            </a:schemeClr>
          </a:solidFill>
        </a:ln>
      </dgm:spPr>
      <dgm:t>
        <a:bodyPr/>
        <a:lstStyle/>
        <a:p>
          <a:pPr algn="l"/>
          <a:r>
            <a:rPr lang="es-ES" sz="1600" dirty="0" smtClean="0"/>
            <a:t>Se tomaron 897 muestras de suelos, entre  enero y junio del 2015</a:t>
          </a:r>
          <a:r>
            <a:rPr lang="es-ES" sz="1600" smtClean="0"/>
            <a:t>, en época lluviosa.</a:t>
          </a:r>
          <a:endParaRPr lang="es-ES" sz="1600" dirty="0"/>
        </a:p>
      </dgm:t>
    </dgm:pt>
    <dgm:pt modelId="{2F43CEFB-38ED-4000-9F61-DE01E54BD1EE}" type="parTrans" cxnId="{A235C1A8-35D1-42B8-B3E5-72605F4FAC6A}">
      <dgm:prSet/>
      <dgm:spPr/>
      <dgm:t>
        <a:bodyPr/>
        <a:lstStyle/>
        <a:p>
          <a:endParaRPr lang="es-ES"/>
        </a:p>
      </dgm:t>
    </dgm:pt>
    <dgm:pt modelId="{C4AE83C6-5F2B-4225-A393-8314D93A0075}" type="sibTrans" cxnId="{A235C1A8-35D1-42B8-B3E5-72605F4FAC6A}">
      <dgm:prSet/>
      <dgm:spPr/>
      <dgm:t>
        <a:bodyPr/>
        <a:lstStyle/>
        <a:p>
          <a:endParaRPr lang="es-ES"/>
        </a:p>
      </dgm:t>
    </dgm:pt>
    <dgm:pt modelId="{C82FB25F-3E8A-45D3-B04B-261EEE7A9B85}">
      <dgm:prSet phldrT="[Texto]" custT="1"/>
      <dgm:spPr>
        <a:ln>
          <a:solidFill>
            <a:schemeClr val="accent3">
              <a:lumMod val="50000"/>
            </a:schemeClr>
          </a:solidFill>
        </a:ln>
      </dgm:spPr>
      <dgm:t>
        <a:bodyPr/>
        <a:lstStyle/>
        <a:p>
          <a:pPr algn="l"/>
          <a:r>
            <a:rPr lang="en-US" sz="1600" dirty="0" smtClean="0"/>
            <a:t>EN SUELOS: </a:t>
          </a:r>
          <a:r>
            <a:rPr lang="es-EC" sz="1600" dirty="0" err="1" smtClean="0"/>
            <a:t>barrenaciones</a:t>
          </a:r>
          <a:r>
            <a:rPr lang="es-EC" sz="1600" dirty="0" smtClean="0"/>
            <a:t> en </a:t>
          </a:r>
          <a:r>
            <a:rPr lang="es-EC" sz="1600" dirty="0" err="1" smtClean="0"/>
            <a:t>zig-zag</a:t>
          </a:r>
          <a:r>
            <a:rPr lang="es-EC" sz="1600" dirty="0" smtClean="0"/>
            <a:t> a seis diferentes profundidades: </a:t>
          </a:r>
        </a:p>
        <a:p>
          <a:pPr algn="l"/>
          <a:r>
            <a:rPr lang="es-EC" sz="1600" dirty="0" smtClean="0"/>
            <a:t>0-20/20-40/40-60/60-80/80-100 y  100-150cm, con barrenos de tornillo.</a:t>
          </a:r>
          <a:endParaRPr lang="es-ES" sz="1600" dirty="0"/>
        </a:p>
      </dgm:t>
    </dgm:pt>
    <dgm:pt modelId="{103205E0-7C05-4E81-9B0F-5A14992A4333}" type="parTrans" cxnId="{A52E5CFB-88AD-4CD5-B75C-C9FAA3662FF1}">
      <dgm:prSet/>
      <dgm:spPr/>
      <dgm:t>
        <a:bodyPr/>
        <a:lstStyle/>
        <a:p>
          <a:endParaRPr lang="es-ES"/>
        </a:p>
      </dgm:t>
    </dgm:pt>
    <dgm:pt modelId="{8A5FCEBC-EE40-4648-B149-BF9E72958767}" type="sibTrans" cxnId="{A52E5CFB-88AD-4CD5-B75C-C9FAA3662FF1}">
      <dgm:prSet/>
      <dgm:spPr/>
      <dgm:t>
        <a:bodyPr/>
        <a:lstStyle/>
        <a:p>
          <a:endParaRPr lang="es-ES"/>
        </a:p>
      </dgm:t>
    </dgm:pt>
    <dgm:pt modelId="{FBBB556A-57F7-490F-82E4-A415A9FECA1B}">
      <dgm:prSet phldrT="[Texto]" custT="1"/>
      <dgm:spPr>
        <a:ln>
          <a:solidFill>
            <a:schemeClr val="accent3">
              <a:lumMod val="50000"/>
            </a:schemeClr>
          </a:solidFill>
        </a:ln>
      </dgm:spPr>
      <dgm:t>
        <a:bodyPr/>
        <a:lstStyle/>
        <a:p>
          <a:pPr algn="just"/>
          <a:r>
            <a:rPr lang="en-US" sz="1600" b="1" dirty="0" smtClean="0"/>
            <a:t>TRABAJO EN LABORATORIO-SUELO</a:t>
          </a:r>
          <a:endParaRPr lang="es-ES" sz="1600" b="1" dirty="0"/>
        </a:p>
      </dgm:t>
    </dgm:pt>
    <dgm:pt modelId="{BACF1CF0-44FF-4DBC-936C-02D212EF7C06}" type="parTrans" cxnId="{9C268B91-7731-472F-AAF4-18E1689BAF48}">
      <dgm:prSet/>
      <dgm:spPr/>
      <dgm:t>
        <a:bodyPr/>
        <a:lstStyle/>
        <a:p>
          <a:endParaRPr lang="es-ES"/>
        </a:p>
      </dgm:t>
    </dgm:pt>
    <dgm:pt modelId="{CAFA13C5-F074-4868-AB5D-B4D5AE2EB639}" type="sibTrans" cxnId="{9C268B91-7731-472F-AAF4-18E1689BAF48}">
      <dgm:prSet/>
      <dgm:spPr/>
      <dgm:t>
        <a:bodyPr/>
        <a:lstStyle/>
        <a:p>
          <a:endParaRPr lang="es-ES"/>
        </a:p>
      </dgm:t>
    </dgm:pt>
    <dgm:pt modelId="{DE431BD2-54F6-447C-A3C8-52B3C87D68C0}">
      <dgm:prSet phldrT="[Texto]" custT="1"/>
      <dgm:spPr>
        <a:ln>
          <a:solidFill>
            <a:schemeClr val="accent3">
              <a:lumMod val="50000"/>
            </a:schemeClr>
          </a:solidFill>
        </a:ln>
      </dgm:spPr>
      <dgm:t>
        <a:bodyPr/>
        <a:lstStyle/>
        <a:p>
          <a:pPr algn="just"/>
          <a:r>
            <a:rPr lang="es-EC" sz="1600" b="0" dirty="0" smtClean="0"/>
            <a:t>PREPARACIÓN DE MUESTRAS: secado, molida y tamizada (2mm) de muestras.</a:t>
          </a:r>
          <a:endParaRPr lang="es-ES" sz="1600" b="0" dirty="0"/>
        </a:p>
      </dgm:t>
    </dgm:pt>
    <dgm:pt modelId="{C2CB6D09-4C4D-4829-898A-FF1524768A2A}" type="parTrans" cxnId="{E018A28B-EB2F-45D6-A1A2-3B48176721F4}">
      <dgm:prSet/>
      <dgm:spPr/>
      <dgm:t>
        <a:bodyPr/>
        <a:lstStyle/>
        <a:p>
          <a:endParaRPr lang="es-ES"/>
        </a:p>
      </dgm:t>
    </dgm:pt>
    <dgm:pt modelId="{A97ACA65-38A6-42C3-BF1D-D02ACBD821A7}" type="sibTrans" cxnId="{E018A28B-EB2F-45D6-A1A2-3B48176721F4}">
      <dgm:prSet/>
      <dgm:spPr/>
      <dgm:t>
        <a:bodyPr/>
        <a:lstStyle/>
        <a:p>
          <a:endParaRPr lang="es-ES"/>
        </a:p>
      </dgm:t>
    </dgm:pt>
    <dgm:pt modelId="{48FF82AA-B709-4FE0-B1D5-18A98FA366FF}">
      <dgm:prSet phldrT="[Texto]" custT="1"/>
      <dgm:spPr>
        <a:ln>
          <a:solidFill>
            <a:schemeClr val="accent3">
              <a:lumMod val="50000"/>
            </a:schemeClr>
          </a:solidFill>
        </a:ln>
      </dgm:spPr>
      <dgm:t>
        <a:bodyPr/>
        <a:lstStyle/>
        <a:p>
          <a:pPr algn="just"/>
          <a:r>
            <a:rPr lang="es-EC" sz="1600" b="0" dirty="0" smtClean="0"/>
            <a:t>DETERMINACIÓN DE LAS CARACTERÍSTICAS FÍSICAS: pH, textura y CE.</a:t>
          </a:r>
          <a:endParaRPr lang="es-ES" sz="1600" b="0" dirty="0"/>
        </a:p>
      </dgm:t>
    </dgm:pt>
    <dgm:pt modelId="{9B2F2ACA-AD4D-4CF1-9CB5-3EC554763ABA}" type="parTrans" cxnId="{71E17AFA-4F2C-4CE5-A93B-621C524A4852}">
      <dgm:prSet/>
      <dgm:spPr/>
      <dgm:t>
        <a:bodyPr/>
        <a:lstStyle/>
        <a:p>
          <a:endParaRPr lang="es-ES"/>
        </a:p>
      </dgm:t>
    </dgm:pt>
    <dgm:pt modelId="{C19631C4-F2D7-4BD2-8654-4CABB5338B71}" type="sibTrans" cxnId="{71E17AFA-4F2C-4CE5-A93B-621C524A4852}">
      <dgm:prSet/>
      <dgm:spPr/>
      <dgm:t>
        <a:bodyPr/>
        <a:lstStyle/>
        <a:p>
          <a:endParaRPr lang="es-ES"/>
        </a:p>
      </dgm:t>
    </dgm:pt>
    <dgm:pt modelId="{116578C1-D0FA-44AA-96C1-94B1C2D446C5}">
      <dgm:prSet phldrT="[Texto]"/>
      <dgm:spPr>
        <a:ln>
          <a:solidFill>
            <a:schemeClr val="accent3">
              <a:lumMod val="50000"/>
            </a:schemeClr>
          </a:solidFill>
        </a:ln>
      </dgm:spPr>
      <dgm:t>
        <a:bodyPr/>
        <a:lstStyle/>
        <a:p>
          <a:pPr algn="l"/>
          <a:endParaRPr lang="es-ES" sz="900" dirty="0"/>
        </a:p>
      </dgm:t>
    </dgm:pt>
    <dgm:pt modelId="{812E7FA9-3F9E-45EB-BC1E-B34DF7BE3D7A}" type="parTrans" cxnId="{8F363C7D-0988-4C42-915E-6CBD41390586}">
      <dgm:prSet/>
      <dgm:spPr/>
      <dgm:t>
        <a:bodyPr/>
        <a:lstStyle/>
        <a:p>
          <a:endParaRPr lang="es-ES"/>
        </a:p>
      </dgm:t>
    </dgm:pt>
    <dgm:pt modelId="{CDCB7EAA-4D4B-468A-B433-3B9F5B86EB25}" type="sibTrans" cxnId="{8F363C7D-0988-4C42-915E-6CBD41390586}">
      <dgm:prSet/>
      <dgm:spPr/>
      <dgm:t>
        <a:bodyPr/>
        <a:lstStyle/>
        <a:p>
          <a:endParaRPr lang="es-ES"/>
        </a:p>
      </dgm:t>
    </dgm:pt>
    <dgm:pt modelId="{2E22C64F-95DA-43DE-973B-9B5118087BD3}">
      <dgm:prSet phldrT="[Texto]" custT="1"/>
      <dgm:spPr>
        <a:ln>
          <a:solidFill>
            <a:schemeClr val="accent3">
              <a:lumMod val="50000"/>
            </a:schemeClr>
          </a:solidFill>
        </a:ln>
      </dgm:spPr>
      <dgm:t>
        <a:bodyPr/>
        <a:lstStyle/>
        <a:p>
          <a:pPr algn="just"/>
          <a:r>
            <a:rPr lang="es-EC" sz="1600" b="0" dirty="0" smtClean="0"/>
            <a:t>DETERMINACIÓN DE LAS CARACTERÍSTICAS QUÍMICAS: MO, N, P K, Ca, Mg, Cu, Fe, Mn  y Zn.</a:t>
          </a:r>
          <a:endParaRPr lang="es-ES" sz="1600" b="0" dirty="0"/>
        </a:p>
      </dgm:t>
    </dgm:pt>
    <dgm:pt modelId="{DE607EB5-DB23-434E-A551-865E14C76105}" type="parTrans" cxnId="{2E0023BA-27B2-4C69-8744-AEC5FC881B17}">
      <dgm:prSet/>
      <dgm:spPr/>
      <dgm:t>
        <a:bodyPr/>
        <a:lstStyle/>
        <a:p>
          <a:endParaRPr lang="es-ES"/>
        </a:p>
      </dgm:t>
    </dgm:pt>
    <dgm:pt modelId="{59B6F773-42F5-446A-9515-B11E951CAF2E}" type="sibTrans" cxnId="{2E0023BA-27B2-4C69-8744-AEC5FC881B17}">
      <dgm:prSet/>
      <dgm:spPr/>
      <dgm:t>
        <a:bodyPr/>
        <a:lstStyle/>
        <a:p>
          <a:endParaRPr lang="es-ES"/>
        </a:p>
      </dgm:t>
    </dgm:pt>
    <dgm:pt modelId="{8AEE4DC0-1F16-4C00-82FA-64131CF30E58}">
      <dgm:prSet phldrT="[Texto]" custT="1"/>
      <dgm:spPr>
        <a:ln>
          <a:solidFill>
            <a:schemeClr val="accent3">
              <a:lumMod val="50000"/>
            </a:schemeClr>
          </a:solidFill>
        </a:ln>
      </dgm:spPr>
      <dgm:t>
        <a:bodyPr/>
        <a:lstStyle/>
        <a:p>
          <a:pPr algn="just"/>
          <a:r>
            <a:rPr lang="es-EC" sz="1600" b="0" dirty="0" smtClean="0"/>
            <a:t>DETERMINACIÓN DE CADMIO: digestión ácida y cuantificación por </a:t>
          </a:r>
          <a:r>
            <a:rPr lang="es-EC" sz="1600" b="0" dirty="0" err="1" smtClean="0"/>
            <a:t>espectroscopía</a:t>
          </a:r>
          <a:r>
            <a:rPr lang="es-EC" sz="1600" b="0" dirty="0" smtClean="0"/>
            <a:t> de absorción atómica-llama. </a:t>
          </a:r>
          <a:endParaRPr lang="es-ES" sz="1600" b="0" dirty="0"/>
        </a:p>
      </dgm:t>
    </dgm:pt>
    <dgm:pt modelId="{C194379C-6A07-4967-B989-6BBDCA2B5649}" type="parTrans" cxnId="{5E1DB8D4-384B-4C8D-B586-06CF4BC927D3}">
      <dgm:prSet/>
      <dgm:spPr/>
      <dgm:t>
        <a:bodyPr/>
        <a:lstStyle/>
        <a:p>
          <a:endParaRPr lang="es-ES"/>
        </a:p>
      </dgm:t>
    </dgm:pt>
    <dgm:pt modelId="{FF4879B7-250F-4CB9-96A1-F5D304C7020E}" type="sibTrans" cxnId="{5E1DB8D4-384B-4C8D-B586-06CF4BC927D3}">
      <dgm:prSet/>
      <dgm:spPr/>
      <dgm:t>
        <a:bodyPr/>
        <a:lstStyle/>
        <a:p>
          <a:endParaRPr lang="es-ES"/>
        </a:p>
      </dgm:t>
    </dgm:pt>
    <dgm:pt modelId="{704296E6-0A60-4EF4-B65D-245B33C94033}" type="pres">
      <dgm:prSet presAssocID="{327BF4C6-AA24-418E-A5FD-7713A36EDA82}" presName="linear" presStyleCnt="0">
        <dgm:presLayoutVars>
          <dgm:dir/>
          <dgm:resizeHandles val="exact"/>
        </dgm:presLayoutVars>
      </dgm:prSet>
      <dgm:spPr/>
      <dgm:t>
        <a:bodyPr/>
        <a:lstStyle/>
        <a:p>
          <a:endParaRPr lang="es-ES"/>
        </a:p>
      </dgm:t>
    </dgm:pt>
    <dgm:pt modelId="{FB5CB131-C986-49E7-8FFF-F423E641AA7F}" type="pres">
      <dgm:prSet presAssocID="{E1F3C2CA-D762-4495-BF45-08315A516ECD}" presName="comp" presStyleCnt="0"/>
      <dgm:spPr/>
      <dgm:t>
        <a:bodyPr/>
        <a:lstStyle/>
        <a:p>
          <a:endParaRPr lang="es-ES"/>
        </a:p>
      </dgm:t>
    </dgm:pt>
    <dgm:pt modelId="{CFFC2BCF-4F88-4EA5-8EEA-86BC9D25FF87}" type="pres">
      <dgm:prSet presAssocID="{E1F3C2CA-D762-4495-BF45-08315A516ECD}" presName="box" presStyleLbl="node1" presStyleIdx="0" presStyleCnt="3" custScaleY="76065"/>
      <dgm:spPr/>
      <dgm:t>
        <a:bodyPr/>
        <a:lstStyle/>
        <a:p>
          <a:endParaRPr lang="es-ES"/>
        </a:p>
      </dgm:t>
    </dgm:pt>
    <dgm:pt modelId="{92869D72-6C3C-41BB-82D3-14ED0F64DDFE}" type="pres">
      <dgm:prSet presAssocID="{E1F3C2CA-D762-4495-BF45-08315A516ECD}" presName="img" presStyleLbl="fgImgPlace1" presStyleIdx="0" presStyleCnt="3" custScaleX="90975" custScaleY="84911" custLinFactNeighborX="-9973" custLinFactNeighborY="-916"/>
      <dgm:spPr>
        <a:blipFill rotWithShape="0">
          <a:blip xmlns:r="http://schemas.openxmlformats.org/officeDocument/2006/relationships" r:embed="rId1"/>
          <a:stretch>
            <a:fillRect/>
          </a:stretch>
        </a:blipFill>
      </dgm:spPr>
      <dgm:t>
        <a:bodyPr/>
        <a:lstStyle/>
        <a:p>
          <a:endParaRPr lang="es-ES"/>
        </a:p>
      </dgm:t>
    </dgm:pt>
    <dgm:pt modelId="{E415288F-2473-4EC3-9EA5-6758D992510B}" type="pres">
      <dgm:prSet presAssocID="{E1F3C2CA-D762-4495-BF45-08315A516ECD}" presName="text" presStyleLbl="node1" presStyleIdx="0" presStyleCnt="3">
        <dgm:presLayoutVars>
          <dgm:bulletEnabled val="1"/>
        </dgm:presLayoutVars>
      </dgm:prSet>
      <dgm:spPr/>
      <dgm:t>
        <a:bodyPr/>
        <a:lstStyle/>
        <a:p>
          <a:endParaRPr lang="es-ES"/>
        </a:p>
      </dgm:t>
    </dgm:pt>
    <dgm:pt modelId="{04994785-06BE-4DC8-8EF7-71EA018A5E5F}" type="pres">
      <dgm:prSet presAssocID="{8009CC8F-F10D-41FB-9648-EE0083E74AFF}" presName="spacer" presStyleCnt="0"/>
      <dgm:spPr/>
      <dgm:t>
        <a:bodyPr/>
        <a:lstStyle/>
        <a:p>
          <a:endParaRPr lang="es-ES"/>
        </a:p>
      </dgm:t>
    </dgm:pt>
    <dgm:pt modelId="{82D943CB-2926-4ED1-A777-EFDCB6B9334B}" type="pres">
      <dgm:prSet presAssocID="{C82FB25F-3E8A-45D3-B04B-261EEE7A9B85}" presName="comp" presStyleCnt="0"/>
      <dgm:spPr/>
    </dgm:pt>
    <dgm:pt modelId="{0C626963-E0AC-4679-9219-D10ACAED6C4A}" type="pres">
      <dgm:prSet presAssocID="{C82FB25F-3E8A-45D3-B04B-261EEE7A9B85}" presName="box" presStyleLbl="node1" presStyleIdx="1" presStyleCnt="3" custScaleY="53525"/>
      <dgm:spPr/>
      <dgm:t>
        <a:bodyPr/>
        <a:lstStyle/>
        <a:p>
          <a:endParaRPr lang="es-ES"/>
        </a:p>
      </dgm:t>
    </dgm:pt>
    <dgm:pt modelId="{1E347158-D668-42E7-B1BA-4425D7A9429B}" type="pres">
      <dgm:prSet presAssocID="{C82FB25F-3E8A-45D3-B04B-261EEE7A9B85}" presName="img" presStyleLbl="fgImgPlace1" presStyleIdx="1" presStyleCnt="3"/>
      <dgm:spPr/>
    </dgm:pt>
    <dgm:pt modelId="{AFE1A24F-EFFC-4F62-B98B-2BB1F8E830B1}" type="pres">
      <dgm:prSet presAssocID="{C82FB25F-3E8A-45D3-B04B-261EEE7A9B85}" presName="text" presStyleLbl="node1" presStyleIdx="1" presStyleCnt="3">
        <dgm:presLayoutVars>
          <dgm:bulletEnabled val="1"/>
        </dgm:presLayoutVars>
      </dgm:prSet>
      <dgm:spPr/>
      <dgm:t>
        <a:bodyPr/>
        <a:lstStyle/>
        <a:p>
          <a:endParaRPr lang="es-ES"/>
        </a:p>
      </dgm:t>
    </dgm:pt>
    <dgm:pt modelId="{6B46674D-B9E3-4F04-B507-7393A5F0CB83}" type="pres">
      <dgm:prSet presAssocID="{8A5FCEBC-EE40-4648-B149-BF9E72958767}" presName="spacer" presStyleCnt="0"/>
      <dgm:spPr/>
    </dgm:pt>
    <dgm:pt modelId="{EFA422A8-049B-4751-87C7-4361DB4075B3}" type="pres">
      <dgm:prSet presAssocID="{FBBB556A-57F7-490F-82E4-A415A9FECA1B}" presName="comp" presStyleCnt="0"/>
      <dgm:spPr/>
      <dgm:t>
        <a:bodyPr/>
        <a:lstStyle/>
        <a:p>
          <a:endParaRPr lang="es-ES"/>
        </a:p>
      </dgm:t>
    </dgm:pt>
    <dgm:pt modelId="{7B9D0221-3B23-44B7-B1A8-9D3E9AFFF077}" type="pres">
      <dgm:prSet presAssocID="{FBBB556A-57F7-490F-82E4-A415A9FECA1B}" presName="box" presStyleLbl="node1" presStyleIdx="2" presStyleCnt="3" custScaleY="85761" custLinFactNeighborX="126" custLinFactNeighborY="-3314"/>
      <dgm:spPr/>
      <dgm:t>
        <a:bodyPr/>
        <a:lstStyle/>
        <a:p>
          <a:endParaRPr lang="es-ES"/>
        </a:p>
      </dgm:t>
    </dgm:pt>
    <dgm:pt modelId="{18012FD5-BCF2-4BBA-83D0-67B81EAC836E}" type="pres">
      <dgm:prSet presAssocID="{FBBB556A-57F7-490F-82E4-A415A9FECA1B}" presName="img" presStyleLbl="fgImgPlace1" presStyleIdx="2" presStyleCnt="3" custScaleX="109578" custScaleY="85201" custLinFactNeighborX="-12128" custLinFactNeighborY="-5778"/>
      <dgm:spPr>
        <a:blipFill rotWithShape="0">
          <a:blip xmlns:r="http://schemas.openxmlformats.org/officeDocument/2006/relationships" r:embed="rId2"/>
          <a:stretch>
            <a:fillRect/>
          </a:stretch>
        </a:blipFill>
      </dgm:spPr>
      <dgm:t>
        <a:bodyPr/>
        <a:lstStyle/>
        <a:p>
          <a:endParaRPr lang="es-ES"/>
        </a:p>
      </dgm:t>
    </dgm:pt>
    <dgm:pt modelId="{4013B1E8-C1DE-4583-BD76-18D1E414D2F9}" type="pres">
      <dgm:prSet presAssocID="{FBBB556A-57F7-490F-82E4-A415A9FECA1B}" presName="text" presStyleLbl="node1" presStyleIdx="2" presStyleCnt="3">
        <dgm:presLayoutVars>
          <dgm:bulletEnabled val="1"/>
        </dgm:presLayoutVars>
      </dgm:prSet>
      <dgm:spPr/>
      <dgm:t>
        <a:bodyPr/>
        <a:lstStyle/>
        <a:p>
          <a:endParaRPr lang="es-ES"/>
        </a:p>
      </dgm:t>
    </dgm:pt>
  </dgm:ptLst>
  <dgm:cxnLst>
    <dgm:cxn modelId="{71E17AFA-4F2C-4CE5-A93B-621C524A4852}" srcId="{FBBB556A-57F7-490F-82E4-A415A9FECA1B}" destId="{48FF82AA-B709-4FE0-B1D5-18A98FA366FF}" srcOrd="1" destOrd="0" parTransId="{9B2F2ACA-AD4D-4CF1-9CB5-3EC554763ABA}" sibTransId="{C19631C4-F2D7-4BD2-8654-4CABB5338B71}"/>
    <dgm:cxn modelId="{DB1D2A02-AF61-4D40-B7FC-52FA97ED599F}" type="presOf" srcId="{E1F3C2CA-D762-4495-BF45-08315A516ECD}" destId="{E415288F-2473-4EC3-9EA5-6758D992510B}" srcOrd="1" destOrd="0" presId="urn:microsoft.com/office/officeart/2005/8/layout/vList4#2"/>
    <dgm:cxn modelId="{2E0023BA-27B2-4C69-8744-AEC5FC881B17}" srcId="{FBBB556A-57F7-490F-82E4-A415A9FECA1B}" destId="{2E22C64F-95DA-43DE-973B-9B5118087BD3}" srcOrd="2" destOrd="0" parTransId="{DE607EB5-DB23-434E-A551-865E14C76105}" sibTransId="{59B6F773-42F5-446A-9515-B11E951CAF2E}"/>
    <dgm:cxn modelId="{A52E5CFB-88AD-4CD5-B75C-C9FAA3662FF1}" srcId="{327BF4C6-AA24-418E-A5FD-7713A36EDA82}" destId="{C82FB25F-3E8A-45D3-B04B-261EEE7A9B85}" srcOrd="1" destOrd="0" parTransId="{103205E0-7C05-4E81-9B0F-5A14992A4333}" sibTransId="{8A5FCEBC-EE40-4648-B149-BF9E72958767}"/>
    <dgm:cxn modelId="{EDEE2A05-F0FF-439D-B962-4EDB87FDC982}" type="presOf" srcId="{99CA767D-2DF6-4A15-9FB0-8C72E31B2BCA}" destId="{E415288F-2473-4EC3-9EA5-6758D992510B}" srcOrd="1" destOrd="1" presId="urn:microsoft.com/office/officeart/2005/8/layout/vList4#2"/>
    <dgm:cxn modelId="{F8B5C87A-DAA6-42C0-96DA-44CB60FBEE90}" type="presOf" srcId="{116578C1-D0FA-44AA-96C1-94B1C2D446C5}" destId="{4013B1E8-C1DE-4583-BD76-18D1E414D2F9}" srcOrd="1" destOrd="5" presId="urn:microsoft.com/office/officeart/2005/8/layout/vList4#2"/>
    <dgm:cxn modelId="{E018A28B-EB2F-45D6-A1A2-3B48176721F4}" srcId="{FBBB556A-57F7-490F-82E4-A415A9FECA1B}" destId="{DE431BD2-54F6-447C-A3C8-52B3C87D68C0}" srcOrd="0" destOrd="0" parTransId="{C2CB6D09-4C4D-4829-898A-FF1524768A2A}" sibTransId="{A97ACA65-38A6-42C3-BF1D-D02ACBD821A7}"/>
    <dgm:cxn modelId="{D03C1438-BA57-46C8-8A49-71CAD6C43832}" type="presOf" srcId="{48FF82AA-B709-4FE0-B1D5-18A98FA366FF}" destId="{7B9D0221-3B23-44B7-B1A8-9D3E9AFFF077}" srcOrd="0" destOrd="2" presId="urn:microsoft.com/office/officeart/2005/8/layout/vList4#2"/>
    <dgm:cxn modelId="{76880F61-322C-4B13-945A-A86425DC39DC}" type="presOf" srcId="{DE431BD2-54F6-447C-A3C8-52B3C87D68C0}" destId="{7B9D0221-3B23-44B7-B1A8-9D3E9AFFF077}" srcOrd="0" destOrd="1" presId="urn:microsoft.com/office/officeart/2005/8/layout/vList4#2"/>
    <dgm:cxn modelId="{6B0DF2B6-7264-4806-B5C0-DC0336E43B99}" type="presOf" srcId="{C82FB25F-3E8A-45D3-B04B-261EEE7A9B85}" destId="{0C626963-E0AC-4679-9219-D10ACAED6C4A}" srcOrd="0" destOrd="0" presId="urn:microsoft.com/office/officeart/2005/8/layout/vList4#2"/>
    <dgm:cxn modelId="{58A1220D-6433-4EC5-BD4C-C108375D4CCF}" type="presOf" srcId="{48FF82AA-B709-4FE0-B1D5-18A98FA366FF}" destId="{4013B1E8-C1DE-4583-BD76-18D1E414D2F9}" srcOrd="1" destOrd="2" presId="urn:microsoft.com/office/officeart/2005/8/layout/vList4#2"/>
    <dgm:cxn modelId="{ED39825E-F668-4982-A827-F619791698A6}" type="presOf" srcId="{116578C1-D0FA-44AA-96C1-94B1C2D446C5}" destId="{7B9D0221-3B23-44B7-B1A8-9D3E9AFFF077}" srcOrd="0" destOrd="5" presId="urn:microsoft.com/office/officeart/2005/8/layout/vList4#2"/>
    <dgm:cxn modelId="{9C268B91-7731-472F-AAF4-18E1689BAF48}" srcId="{327BF4C6-AA24-418E-A5FD-7713A36EDA82}" destId="{FBBB556A-57F7-490F-82E4-A415A9FECA1B}" srcOrd="2" destOrd="0" parTransId="{BACF1CF0-44FF-4DBC-936C-02D212EF7C06}" sibTransId="{CAFA13C5-F074-4868-AB5D-B4D5AE2EB639}"/>
    <dgm:cxn modelId="{D60307E3-138C-430A-A6CB-A6CC076CD9A8}" type="presOf" srcId="{327BF4C6-AA24-418E-A5FD-7713A36EDA82}" destId="{704296E6-0A60-4EF4-B65D-245B33C94033}" srcOrd="0" destOrd="0" presId="urn:microsoft.com/office/officeart/2005/8/layout/vList4#2"/>
    <dgm:cxn modelId="{FD1D5018-D513-483E-B05E-A3D2D4C32235}" srcId="{327BF4C6-AA24-418E-A5FD-7713A36EDA82}" destId="{E1F3C2CA-D762-4495-BF45-08315A516ECD}" srcOrd="0" destOrd="0" parTransId="{523258CF-72D5-4F3F-89F1-475D2228BB34}" sibTransId="{8009CC8F-F10D-41FB-9648-EE0083E74AFF}"/>
    <dgm:cxn modelId="{87ACD0B8-D2B0-4031-A63F-91BD1C3AC804}" type="presOf" srcId="{2E22C64F-95DA-43DE-973B-9B5118087BD3}" destId="{4013B1E8-C1DE-4583-BD76-18D1E414D2F9}" srcOrd="1" destOrd="3" presId="urn:microsoft.com/office/officeart/2005/8/layout/vList4#2"/>
    <dgm:cxn modelId="{8F363C7D-0988-4C42-915E-6CBD41390586}" srcId="{FBBB556A-57F7-490F-82E4-A415A9FECA1B}" destId="{116578C1-D0FA-44AA-96C1-94B1C2D446C5}" srcOrd="4" destOrd="0" parTransId="{812E7FA9-3F9E-45EB-BC1E-B34DF7BE3D7A}" sibTransId="{CDCB7EAA-4D4B-468A-B433-3B9F5B86EB25}"/>
    <dgm:cxn modelId="{4B6FF8CA-F74E-4C7B-A02F-84125984A619}" type="presOf" srcId="{DE431BD2-54F6-447C-A3C8-52B3C87D68C0}" destId="{4013B1E8-C1DE-4583-BD76-18D1E414D2F9}" srcOrd="1" destOrd="1" presId="urn:microsoft.com/office/officeart/2005/8/layout/vList4#2"/>
    <dgm:cxn modelId="{9EC406D6-7C46-4EDB-8063-4114E8C973FD}" type="presOf" srcId="{E1F3C2CA-D762-4495-BF45-08315A516ECD}" destId="{CFFC2BCF-4F88-4EA5-8EEA-86BC9D25FF87}" srcOrd="0" destOrd="0" presId="urn:microsoft.com/office/officeart/2005/8/layout/vList4#2"/>
    <dgm:cxn modelId="{96759139-AE74-445D-A472-663FE5A4E581}" type="presOf" srcId="{8AEE4DC0-1F16-4C00-82FA-64131CF30E58}" destId="{4013B1E8-C1DE-4583-BD76-18D1E414D2F9}" srcOrd="1" destOrd="4" presId="urn:microsoft.com/office/officeart/2005/8/layout/vList4#2"/>
    <dgm:cxn modelId="{5E1DB8D4-384B-4C8D-B586-06CF4BC927D3}" srcId="{FBBB556A-57F7-490F-82E4-A415A9FECA1B}" destId="{8AEE4DC0-1F16-4C00-82FA-64131CF30E58}" srcOrd="3" destOrd="0" parTransId="{C194379C-6A07-4967-B989-6BBDCA2B5649}" sibTransId="{FF4879B7-250F-4CB9-96A1-F5D304C7020E}"/>
    <dgm:cxn modelId="{F022A7FF-B0BC-4F55-8ECD-C7386B741210}" type="presOf" srcId="{C82FB25F-3E8A-45D3-B04B-261EEE7A9B85}" destId="{AFE1A24F-EFFC-4F62-B98B-2BB1F8E830B1}" srcOrd="1" destOrd="0" presId="urn:microsoft.com/office/officeart/2005/8/layout/vList4#2"/>
    <dgm:cxn modelId="{A235C1A8-35D1-42B8-B3E5-72605F4FAC6A}" srcId="{E1F3C2CA-D762-4495-BF45-08315A516ECD}" destId="{99CA767D-2DF6-4A15-9FB0-8C72E31B2BCA}" srcOrd="0" destOrd="0" parTransId="{2F43CEFB-38ED-4000-9F61-DE01E54BD1EE}" sibTransId="{C4AE83C6-5F2B-4225-A393-8314D93A0075}"/>
    <dgm:cxn modelId="{27338290-05E3-44FC-BE22-9600315EB227}" type="presOf" srcId="{2E22C64F-95DA-43DE-973B-9B5118087BD3}" destId="{7B9D0221-3B23-44B7-B1A8-9D3E9AFFF077}" srcOrd="0" destOrd="3" presId="urn:microsoft.com/office/officeart/2005/8/layout/vList4#2"/>
    <dgm:cxn modelId="{5CC84F2C-E8AE-4974-92D9-2F2A1FACF25D}" type="presOf" srcId="{FBBB556A-57F7-490F-82E4-A415A9FECA1B}" destId="{7B9D0221-3B23-44B7-B1A8-9D3E9AFFF077}" srcOrd="0" destOrd="0" presId="urn:microsoft.com/office/officeart/2005/8/layout/vList4#2"/>
    <dgm:cxn modelId="{90B8C723-B350-434C-808C-508B1C1597E1}" type="presOf" srcId="{8AEE4DC0-1F16-4C00-82FA-64131CF30E58}" destId="{7B9D0221-3B23-44B7-B1A8-9D3E9AFFF077}" srcOrd="0" destOrd="4" presId="urn:microsoft.com/office/officeart/2005/8/layout/vList4#2"/>
    <dgm:cxn modelId="{D8AB876A-4025-4F9F-B58C-C465E1D8FFAD}" type="presOf" srcId="{99CA767D-2DF6-4A15-9FB0-8C72E31B2BCA}" destId="{CFFC2BCF-4F88-4EA5-8EEA-86BC9D25FF87}" srcOrd="0" destOrd="1" presId="urn:microsoft.com/office/officeart/2005/8/layout/vList4#2"/>
    <dgm:cxn modelId="{667B7A89-1648-4690-B53E-41AF68A02299}" type="presOf" srcId="{FBBB556A-57F7-490F-82E4-A415A9FECA1B}" destId="{4013B1E8-C1DE-4583-BD76-18D1E414D2F9}" srcOrd="1" destOrd="0" presId="urn:microsoft.com/office/officeart/2005/8/layout/vList4#2"/>
    <dgm:cxn modelId="{7DEB977D-FCAB-4DF6-835F-8633C921713E}" type="presParOf" srcId="{704296E6-0A60-4EF4-B65D-245B33C94033}" destId="{FB5CB131-C986-49E7-8FFF-F423E641AA7F}" srcOrd="0" destOrd="0" presId="urn:microsoft.com/office/officeart/2005/8/layout/vList4#2"/>
    <dgm:cxn modelId="{5C28A0D7-005E-498A-BBD4-0AB1B06A0B52}" type="presParOf" srcId="{FB5CB131-C986-49E7-8FFF-F423E641AA7F}" destId="{CFFC2BCF-4F88-4EA5-8EEA-86BC9D25FF87}" srcOrd="0" destOrd="0" presId="urn:microsoft.com/office/officeart/2005/8/layout/vList4#2"/>
    <dgm:cxn modelId="{03820E84-1C10-4A60-B99D-E7A0B2C8DFAD}" type="presParOf" srcId="{FB5CB131-C986-49E7-8FFF-F423E641AA7F}" destId="{92869D72-6C3C-41BB-82D3-14ED0F64DDFE}" srcOrd="1" destOrd="0" presId="urn:microsoft.com/office/officeart/2005/8/layout/vList4#2"/>
    <dgm:cxn modelId="{22547921-D141-4E2D-90E5-F388F0AEBDFA}" type="presParOf" srcId="{FB5CB131-C986-49E7-8FFF-F423E641AA7F}" destId="{E415288F-2473-4EC3-9EA5-6758D992510B}" srcOrd="2" destOrd="0" presId="urn:microsoft.com/office/officeart/2005/8/layout/vList4#2"/>
    <dgm:cxn modelId="{A94ED169-FCA3-4392-91A0-6B9CF4652696}" type="presParOf" srcId="{704296E6-0A60-4EF4-B65D-245B33C94033}" destId="{04994785-06BE-4DC8-8EF7-71EA018A5E5F}" srcOrd="1" destOrd="0" presId="urn:microsoft.com/office/officeart/2005/8/layout/vList4#2"/>
    <dgm:cxn modelId="{0E72F7F4-4323-4D85-A12D-89BA8779AE1E}" type="presParOf" srcId="{704296E6-0A60-4EF4-B65D-245B33C94033}" destId="{82D943CB-2926-4ED1-A777-EFDCB6B9334B}" srcOrd="2" destOrd="0" presId="urn:microsoft.com/office/officeart/2005/8/layout/vList4#2"/>
    <dgm:cxn modelId="{4A9A2C48-DE43-46AF-BA4B-140CAB0B39DE}" type="presParOf" srcId="{82D943CB-2926-4ED1-A777-EFDCB6B9334B}" destId="{0C626963-E0AC-4679-9219-D10ACAED6C4A}" srcOrd="0" destOrd="0" presId="urn:microsoft.com/office/officeart/2005/8/layout/vList4#2"/>
    <dgm:cxn modelId="{66FB879D-4AC6-4AF4-955D-835133DE09AE}" type="presParOf" srcId="{82D943CB-2926-4ED1-A777-EFDCB6B9334B}" destId="{1E347158-D668-42E7-B1BA-4425D7A9429B}" srcOrd="1" destOrd="0" presId="urn:microsoft.com/office/officeart/2005/8/layout/vList4#2"/>
    <dgm:cxn modelId="{B203017B-167B-45F7-9D44-07D6233D1F67}" type="presParOf" srcId="{82D943CB-2926-4ED1-A777-EFDCB6B9334B}" destId="{AFE1A24F-EFFC-4F62-B98B-2BB1F8E830B1}" srcOrd="2" destOrd="0" presId="urn:microsoft.com/office/officeart/2005/8/layout/vList4#2"/>
    <dgm:cxn modelId="{2C988009-91B4-421A-BAC3-534782DAF3FD}" type="presParOf" srcId="{704296E6-0A60-4EF4-B65D-245B33C94033}" destId="{6B46674D-B9E3-4F04-B507-7393A5F0CB83}" srcOrd="3" destOrd="0" presId="urn:microsoft.com/office/officeart/2005/8/layout/vList4#2"/>
    <dgm:cxn modelId="{66FD4C79-3BF4-4BE7-A8EF-A466F3BDF02C}" type="presParOf" srcId="{704296E6-0A60-4EF4-B65D-245B33C94033}" destId="{EFA422A8-049B-4751-87C7-4361DB4075B3}" srcOrd="4" destOrd="0" presId="urn:microsoft.com/office/officeart/2005/8/layout/vList4#2"/>
    <dgm:cxn modelId="{8E907F38-B14C-45A0-96BE-D863F405390B}" type="presParOf" srcId="{EFA422A8-049B-4751-87C7-4361DB4075B3}" destId="{7B9D0221-3B23-44B7-B1A8-9D3E9AFFF077}" srcOrd="0" destOrd="0" presId="urn:microsoft.com/office/officeart/2005/8/layout/vList4#2"/>
    <dgm:cxn modelId="{95048EAF-497F-4F66-8CB5-67553718650A}" type="presParOf" srcId="{EFA422A8-049B-4751-87C7-4361DB4075B3}" destId="{18012FD5-BCF2-4BBA-83D0-67B81EAC836E}" srcOrd="1" destOrd="0" presId="urn:microsoft.com/office/officeart/2005/8/layout/vList4#2"/>
    <dgm:cxn modelId="{34230E62-81B5-484E-96F1-0D1F7E27A82F}" type="presParOf" srcId="{EFA422A8-049B-4751-87C7-4361DB4075B3}" destId="{4013B1E8-C1DE-4583-BD76-18D1E414D2F9}"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121774-4A37-4F17-8C7B-A9F354DA2962}"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s-EC"/>
        </a:p>
      </dgm:t>
    </dgm:pt>
    <dgm:pt modelId="{FA89B275-ADCD-4506-9245-9380F0A87778}">
      <dgm:prSet phldrT="[Texto]" custT="1"/>
      <dgm:spPr>
        <a:ln>
          <a:solidFill>
            <a:schemeClr val="accent3">
              <a:lumMod val="50000"/>
            </a:schemeClr>
          </a:solidFill>
        </a:ln>
      </dgm:spPr>
      <dgm:t>
        <a:bodyPr/>
        <a:lstStyle/>
        <a:p>
          <a:pPr algn="just"/>
          <a:r>
            <a:rPr lang="es-EC" sz="1600" b="1" dirty="0" smtClean="0">
              <a:solidFill>
                <a:schemeClr val="tx1"/>
              </a:solidFill>
            </a:rPr>
            <a:t>Diseño experimental</a:t>
          </a:r>
          <a:r>
            <a:rPr lang="es-EC" sz="1600" dirty="0" smtClean="0">
              <a:solidFill>
                <a:schemeClr val="tx1"/>
              </a:solidFill>
            </a:rPr>
            <a:t>.- Diseño de bloques completamente al azar (DBCA) </a:t>
          </a:r>
          <a:r>
            <a:rPr lang="es-EC" sz="1600" dirty="0" err="1" smtClean="0">
              <a:solidFill>
                <a:schemeClr val="tx1"/>
              </a:solidFill>
            </a:rPr>
            <a:t>AxB</a:t>
          </a:r>
          <a:r>
            <a:rPr lang="es-EC" sz="1600" dirty="0" smtClean="0">
              <a:solidFill>
                <a:schemeClr val="tx1"/>
              </a:solidFill>
            </a:rPr>
            <a:t>, con tres repeticiones en seis localidades.</a:t>
          </a:r>
          <a:endParaRPr lang="es-EC" sz="1600" b="1" dirty="0">
            <a:solidFill>
              <a:schemeClr val="tx1"/>
            </a:solidFill>
          </a:endParaRPr>
        </a:p>
      </dgm:t>
    </dgm:pt>
    <dgm:pt modelId="{46D72F7A-9376-4CCE-9435-4F27A2A1066B}" type="parTrans" cxnId="{1095FF5E-22E3-4888-95EC-32F1D08DA6D8}">
      <dgm:prSet/>
      <dgm:spPr/>
      <dgm:t>
        <a:bodyPr/>
        <a:lstStyle/>
        <a:p>
          <a:endParaRPr lang="es-EC"/>
        </a:p>
      </dgm:t>
    </dgm:pt>
    <dgm:pt modelId="{5DFE2286-8647-43F1-9297-7B563E97E44F}" type="sibTrans" cxnId="{1095FF5E-22E3-4888-95EC-32F1D08DA6D8}">
      <dgm:prSet/>
      <dgm:spPr/>
      <dgm:t>
        <a:bodyPr/>
        <a:lstStyle/>
        <a:p>
          <a:endParaRPr lang="es-EC"/>
        </a:p>
      </dgm:t>
    </dgm:pt>
    <dgm:pt modelId="{3CEB9A24-E9F0-4C0D-9861-0E699DC6A087}">
      <dgm:prSet phldrT="[Texto]" custT="1"/>
      <dgm:spPr>
        <a:ln>
          <a:solidFill>
            <a:schemeClr val="accent3">
              <a:lumMod val="50000"/>
            </a:schemeClr>
          </a:solidFill>
        </a:ln>
      </dgm:spPr>
      <dgm:t>
        <a:bodyPr/>
        <a:lstStyle/>
        <a:p>
          <a:pPr algn="just"/>
          <a:r>
            <a:rPr lang="es-EC" sz="1600" b="1" dirty="0" smtClean="0">
              <a:solidFill>
                <a:schemeClr val="tx1"/>
              </a:solidFill>
            </a:rPr>
            <a:t>Factores en estudio: </a:t>
          </a:r>
        </a:p>
        <a:p>
          <a:pPr algn="just"/>
          <a:r>
            <a:rPr lang="es-EC" sz="1600" b="1" dirty="0" smtClean="0">
              <a:solidFill>
                <a:schemeClr val="tx1"/>
              </a:solidFill>
            </a:rPr>
            <a:t>F1(A)</a:t>
          </a:r>
          <a:r>
            <a:rPr lang="es-EC" sz="1600" dirty="0" smtClean="0">
              <a:solidFill>
                <a:schemeClr val="tx1"/>
              </a:solidFill>
            </a:rPr>
            <a:t>.- número de agricultores o productores de las seis asociaciones en estudio.</a:t>
          </a:r>
          <a:endParaRPr lang="es-EC" sz="1600" b="1" dirty="0">
            <a:solidFill>
              <a:schemeClr val="tx1"/>
            </a:solidFill>
          </a:endParaRPr>
        </a:p>
      </dgm:t>
    </dgm:pt>
    <dgm:pt modelId="{10F152FB-7C1D-4C84-941C-27A529658210}" type="parTrans" cxnId="{BF8861F7-B502-4C01-8A87-CEF29A4491ED}">
      <dgm:prSet/>
      <dgm:spPr/>
      <dgm:t>
        <a:bodyPr/>
        <a:lstStyle/>
        <a:p>
          <a:endParaRPr lang="es-EC"/>
        </a:p>
      </dgm:t>
    </dgm:pt>
    <dgm:pt modelId="{9EB86AA5-4BA1-4452-A5F0-A3B098FDD5CB}" type="sibTrans" cxnId="{BF8861F7-B502-4C01-8A87-CEF29A4491ED}">
      <dgm:prSet/>
      <dgm:spPr/>
      <dgm:t>
        <a:bodyPr/>
        <a:lstStyle/>
        <a:p>
          <a:endParaRPr lang="es-EC"/>
        </a:p>
      </dgm:t>
    </dgm:pt>
    <dgm:pt modelId="{89248991-CBD9-4000-98ED-12CA6F3C65FB}">
      <dgm:prSet phldrT="[Texto]" custT="1"/>
      <dgm:spPr>
        <a:ln>
          <a:solidFill>
            <a:schemeClr val="accent3">
              <a:lumMod val="50000"/>
            </a:schemeClr>
          </a:solidFill>
        </a:ln>
      </dgm:spPr>
      <dgm:t>
        <a:bodyPr/>
        <a:lstStyle/>
        <a:p>
          <a:pPr algn="just"/>
          <a:r>
            <a:rPr lang="es-EC" sz="1600" b="1" dirty="0" smtClean="0">
              <a:solidFill>
                <a:schemeClr val="tx1"/>
              </a:solidFill>
            </a:rPr>
            <a:t>F2 (B).- </a:t>
          </a:r>
          <a:r>
            <a:rPr lang="es-EC" sz="1600" b="0" dirty="0" smtClean="0">
              <a:solidFill>
                <a:schemeClr val="tx1"/>
              </a:solidFill>
            </a:rPr>
            <a:t>seis profundidades  de muestreo.</a:t>
          </a:r>
          <a:endParaRPr lang="es-EC" sz="1600" b="0" dirty="0">
            <a:solidFill>
              <a:schemeClr val="tx1"/>
            </a:solidFill>
          </a:endParaRPr>
        </a:p>
      </dgm:t>
    </dgm:pt>
    <dgm:pt modelId="{CDFFCE8D-CAA1-4ACF-A9E0-93B7DC9D9944}" type="parTrans" cxnId="{2582EF5C-9E5C-4E6A-A629-C6DAD590833D}">
      <dgm:prSet/>
      <dgm:spPr/>
      <dgm:t>
        <a:bodyPr/>
        <a:lstStyle/>
        <a:p>
          <a:endParaRPr lang="es-EC"/>
        </a:p>
      </dgm:t>
    </dgm:pt>
    <dgm:pt modelId="{99BF13CA-A74B-4503-ADB6-84E219D7CC20}" type="sibTrans" cxnId="{2582EF5C-9E5C-4E6A-A629-C6DAD590833D}">
      <dgm:prSet/>
      <dgm:spPr/>
      <dgm:t>
        <a:bodyPr/>
        <a:lstStyle/>
        <a:p>
          <a:endParaRPr lang="es-EC"/>
        </a:p>
      </dgm:t>
    </dgm:pt>
    <dgm:pt modelId="{4DEF0BD7-C8C9-401D-9083-78E083E1DA4F}" type="pres">
      <dgm:prSet presAssocID="{79121774-4A37-4F17-8C7B-A9F354DA2962}" presName="linear" presStyleCnt="0">
        <dgm:presLayoutVars>
          <dgm:dir/>
          <dgm:animLvl val="lvl"/>
          <dgm:resizeHandles val="exact"/>
        </dgm:presLayoutVars>
      </dgm:prSet>
      <dgm:spPr/>
      <dgm:t>
        <a:bodyPr/>
        <a:lstStyle/>
        <a:p>
          <a:endParaRPr lang="es-ES"/>
        </a:p>
      </dgm:t>
    </dgm:pt>
    <dgm:pt modelId="{2151FC03-C941-4F46-B33F-E18170AEDFE2}" type="pres">
      <dgm:prSet presAssocID="{FA89B275-ADCD-4506-9245-9380F0A87778}" presName="parentLin" presStyleCnt="0"/>
      <dgm:spPr/>
      <dgm:t>
        <a:bodyPr/>
        <a:lstStyle/>
        <a:p>
          <a:endParaRPr lang="es-ES"/>
        </a:p>
      </dgm:t>
    </dgm:pt>
    <dgm:pt modelId="{E6806C9B-BF27-434E-9064-F6932102CD6C}" type="pres">
      <dgm:prSet presAssocID="{FA89B275-ADCD-4506-9245-9380F0A87778}" presName="parentLeftMargin" presStyleLbl="node1" presStyleIdx="0" presStyleCnt="3"/>
      <dgm:spPr/>
      <dgm:t>
        <a:bodyPr/>
        <a:lstStyle/>
        <a:p>
          <a:endParaRPr lang="es-ES"/>
        </a:p>
      </dgm:t>
    </dgm:pt>
    <dgm:pt modelId="{D33A533B-BBE6-41BC-B3DC-B5D79E6D91A3}" type="pres">
      <dgm:prSet presAssocID="{FA89B275-ADCD-4506-9245-9380F0A87778}" presName="parentText" presStyleLbl="node1" presStyleIdx="0" presStyleCnt="3" custScaleX="142412" custScaleY="121023">
        <dgm:presLayoutVars>
          <dgm:chMax val="0"/>
          <dgm:bulletEnabled val="1"/>
        </dgm:presLayoutVars>
      </dgm:prSet>
      <dgm:spPr/>
      <dgm:t>
        <a:bodyPr/>
        <a:lstStyle/>
        <a:p>
          <a:endParaRPr lang="es-EC"/>
        </a:p>
      </dgm:t>
    </dgm:pt>
    <dgm:pt modelId="{22919898-916F-41E2-8E5B-5B5F9A51A72A}" type="pres">
      <dgm:prSet presAssocID="{FA89B275-ADCD-4506-9245-9380F0A87778}" presName="negativeSpace" presStyleCnt="0"/>
      <dgm:spPr/>
      <dgm:t>
        <a:bodyPr/>
        <a:lstStyle/>
        <a:p>
          <a:endParaRPr lang="es-ES"/>
        </a:p>
      </dgm:t>
    </dgm:pt>
    <dgm:pt modelId="{B333DC5C-0B32-4885-8F77-7F256860B2CD}" type="pres">
      <dgm:prSet presAssocID="{FA89B275-ADCD-4506-9245-9380F0A87778}" presName="childText" presStyleLbl="conFgAcc1" presStyleIdx="0" presStyleCnt="3">
        <dgm:presLayoutVars>
          <dgm:bulletEnabled val="1"/>
        </dgm:presLayoutVars>
      </dgm:prSet>
      <dgm:spPr>
        <a:solidFill>
          <a:schemeClr val="accent3">
            <a:lumMod val="40000"/>
            <a:lumOff val="60000"/>
            <a:alpha val="90000"/>
          </a:schemeClr>
        </a:solidFill>
        <a:ln>
          <a:solidFill>
            <a:schemeClr val="accent3">
              <a:lumMod val="50000"/>
            </a:schemeClr>
          </a:solidFill>
        </a:ln>
      </dgm:spPr>
      <dgm:t>
        <a:bodyPr/>
        <a:lstStyle/>
        <a:p>
          <a:endParaRPr lang="es-ES"/>
        </a:p>
      </dgm:t>
    </dgm:pt>
    <dgm:pt modelId="{6D230AB2-7294-4BFD-AFCD-32B5FB0D182B}" type="pres">
      <dgm:prSet presAssocID="{5DFE2286-8647-43F1-9297-7B563E97E44F}" presName="spaceBetweenRectangles" presStyleCnt="0"/>
      <dgm:spPr/>
      <dgm:t>
        <a:bodyPr/>
        <a:lstStyle/>
        <a:p>
          <a:endParaRPr lang="es-ES"/>
        </a:p>
      </dgm:t>
    </dgm:pt>
    <dgm:pt modelId="{2407C15D-559E-4D3F-8547-B4CD644FF6DA}" type="pres">
      <dgm:prSet presAssocID="{3CEB9A24-E9F0-4C0D-9861-0E699DC6A087}" presName="parentLin" presStyleCnt="0"/>
      <dgm:spPr/>
      <dgm:t>
        <a:bodyPr/>
        <a:lstStyle/>
        <a:p>
          <a:endParaRPr lang="es-ES"/>
        </a:p>
      </dgm:t>
    </dgm:pt>
    <dgm:pt modelId="{B4E0C782-4E42-4D68-A3B5-EF9D8034D7AB}" type="pres">
      <dgm:prSet presAssocID="{3CEB9A24-E9F0-4C0D-9861-0E699DC6A087}" presName="parentLeftMargin" presStyleLbl="node1" presStyleIdx="0" presStyleCnt="3"/>
      <dgm:spPr/>
      <dgm:t>
        <a:bodyPr/>
        <a:lstStyle/>
        <a:p>
          <a:endParaRPr lang="es-ES"/>
        </a:p>
      </dgm:t>
    </dgm:pt>
    <dgm:pt modelId="{12DDA096-5219-48A0-9B7D-1AEE9F214D57}" type="pres">
      <dgm:prSet presAssocID="{3CEB9A24-E9F0-4C0D-9861-0E699DC6A087}" presName="parentText" presStyleLbl="node1" presStyleIdx="1" presStyleCnt="3" custScaleX="142857" custScaleY="123057">
        <dgm:presLayoutVars>
          <dgm:chMax val="0"/>
          <dgm:bulletEnabled val="1"/>
        </dgm:presLayoutVars>
      </dgm:prSet>
      <dgm:spPr/>
      <dgm:t>
        <a:bodyPr/>
        <a:lstStyle/>
        <a:p>
          <a:endParaRPr lang="es-EC"/>
        </a:p>
      </dgm:t>
    </dgm:pt>
    <dgm:pt modelId="{4BEFF9A7-0B6A-491A-8786-3BB36CC7558B}" type="pres">
      <dgm:prSet presAssocID="{3CEB9A24-E9F0-4C0D-9861-0E699DC6A087}" presName="negativeSpace" presStyleCnt="0"/>
      <dgm:spPr/>
      <dgm:t>
        <a:bodyPr/>
        <a:lstStyle/>
        <a:p>
          <a:endParaRPr lang="es-ES"/>
        </a:p>
      </dgm:t>
    </dgm:pt>
    <dgm:pt modelId="{80FDAE08-F99C-4492-A0D1-15AA9BF230E6}" type="pres">
      <dgm:prSet presAssocID="{3CEB9A24-E9F0-4C0D-9861-0E699DC6A087}" presName="childText" presStyleLbl="conFgAcc1" presStyleIdx="1" presStyleCnt="3">
        <dgm:presLayoutVars>
          <dgm:bulletEnabled val="1"/>
        </dgm:presLayoutVars>
      </dgm:prSet>
      <dgm:spPr>
        <a:solidFill>
          <a:schemeClr val="accent3">
            <a:lumMod val="40000"/>
            <a:lumOff val="60000"/>
            <a:alpha val="90000"/>
          </a:schemeClr>
        </a:solidFill>
        <a:ln>
          <a:solidFill>
            <a:schemeClr val="accent3">
              <a:lumMod val="50000"/>
            </a:schemeClr>
          </a:solidFill>
        </a:ln>
      </dgm:spPr>
      <dgm:t>
        <a:bodyPr/>
        <a:lstStyle/>
        <a:p>
          <a:endParaRPr lang="es-ES"/>
        </a:p>
      </dgm:t>
    </dgm:pt>
    <dgm:pt modelId="{CA21F147-2E74-4F71-8048-CAEB65AD849C}" type="pres">
      <dgm:prSet presAssocID="{9EB86AA5-4BA1-4452-A5F0-A3B098FDD5CB}" presName="spaceBetweenRectangles" presStyleCnt="0"/>
      <dgm:spPr/>
      <dgm:t>
        <a:bodyPr/>
        <a:lstStyle/>
        <a:p>
          <a:endParaRPr lang="es-ES"/>
        </a:p>
      </dgm:t>
    </dgm:pt>
    <dgm:pt modelId="{E2B875A6-C0C3-44D4-A9AD-2DF99A370D66}" type="pres">
      <dgm:prSet presAssocID="{89248991-CBD9-4000-98ED-12CA6F3C65FB}" presName="parentLin" presStyleCnt="0"/>
      <dgm:spPr/>
    </dgm:pt>
    <dgm:pt modelId="{62B275B7-CC34-4A18-92D8-CD301E84C066}" type="pres">
      <dgm:prSet presAssocID="{89248991-CBD9-4000-98ED-12CA6F3C65FB}" presName="parentLeftMargin" presStyleLbl="node1" presStyleIdx="1" presStyleCnt="3"/>
      <dgm:spPr/>
      <dgm:t>
        <a:bodyPr/>
        <a:lstStyle/>
        <a:p>
          <a:endParaRPr lang="es-EC"/>
        </a:p>
      </dgm:t>
    </dgm:pt>
    <dgm:pt modelId="{CC153855-067B-4DA5-BCEC-B90DB98D4C43}" type="pres">
      <dgm:prSet presAssocID="{89248991-CBD9-4000-98ED-12CA6F3C65FB}" presName="parentText" presStyleLbl="node1" presStyleIdx="2" presStyleCnt="3" custScaleX="142857" custScaleY="86969">
        <dgm:presLayoutVars>
          <dgm:chMax val="0"/>
          <dgm:bulletEnabled val="1"/>
        </dgm:presLayoutVars>
      </dgm:prSet>
      <dgm:spPr/>
      <dgm:t>
        <a:bodyPr/>
        <a:lstStyle/>
        <a:p>
          <a:endParaRPr lang="es-EC"/>
        </a:p>
      </dgm:t>
    </dgm:pt>
    <dgm:pt modelId="{0E66BBFD-D362-4FA7-99FE-1A183B587878}" type="pres">
      <dgm:prSet presAssocID="{89248991-CBD9-4000-98ED-12CA6F3C65FB}" presName="negativeSpace" presStyleCnt="0"/>
      <dgm:spPr/>
    </dgm:pt>
    <dgm:pt modelId="{5997E8D3-5493-4041-8E12-AE6F0B18DE31}" type="pres">
      <dgm:prSet presAssocID="{89248991-CBD9-4000-98ED-12CA6F3C65FB}" presName="childText" presStyleLbl="conFgAcc1" presStyleIdx="2" presStyleCnt="3">
        <dgm:presLayoutVars>
          <dgm:bulletEnabled val="1"/>
        </dgm:presLayoutVars>
      </dgm:prSet>
      <dgm:spPr>
        <a:solidFill>
          <a:schemeClr val="accent3">
            <a:lumMod val="40000"/>
            <a:lumOff val="60000"/>
            <a:alpha val="90000"/>
          </a:schemeClr>
        </a:solidFill>
        <a:ln>
          <a:solidFill>
            <a:schemeClr val="accent3">
              <a:lumMod val="50000"/>
            </a:schemeClr>
          </a:solidFill>
        </a:ln>
      </dgm:spPr>
      <dgm:t>
        <a:bodyPr/>
        <a:lstStyle/>
        <a:p>
          <a:endParaRPr lang="es-EC"/>
        </a:p>
      </dgm:t>
    </dgm:pt>
  </dgm:ptLst>
  <dgm:cxnLst>
    <dgm:cxn modelId="{E72E0DAE-03CF-482A-B329-6C546EDD5C45}" type="presOf" srcId="{FA89B275-ADCD-4506-9245-9380F0A87778}" destId="{D33A533B-BBE6-41BC-B3DC-B5D79E6D91A3}" srcOrd="1" destOrd="0" presId="urn:microsoft.com/office/officeart/2005/8/layout/list1"/>
    <dgm:cxn modelId="{1095FF5E-22E3-4888-95EC-32F1D08DA6D8}" srcId="{79121774-4A37-4F17-8C7B-A9F354DA2962}" destId="{FA89B275-ADCD-4506-9245-9380F0A87778}" srcOrd="0" destOrd="0" parTransId="{46D72F7A-9376-4CCE-9435-4F27A2A1066B}" sibTransId="{5DFE2286-8647-43F1-9297-7B563E97E44F}"/>
    <dgm:cxn modelId="{CAA69305-2AFE-4F3E-8890-5D0752C57D62}" type="presOf" srcId="{FA89B275-ADCD-4506-9245-9380F0A87778}" destId="{E6806C9B-BF27-434E-9064-F6932102CD6C}" srcOrd="0" destOrd="0" presId="urn:microsoft.com/office/officeart/2005/8/layout/list1"/>
    <dgm:cxn modelId="{BD03CC39-0A2D-4F5A-B7E8-1934A0CA864C}" type="presOf" srcId="{3CEB9A24-E9F0-4C0D-9861-0E699DC6A087}" destId="{12DDA096-5219-48A0-9B7D-1AEE9F214D57}" srcOrd="1" destOrd="0" presId="urn:microsoft.com/office/officeart/2005/8/layout/list1"/>
    <dgm:cxn modelId="{45345021-6F2E-4F99-A7D3-4FBFCE5ED7AC}" type="presOf" srcId="{89248991-CBD9-4000-98ED-12CA6F3C65FB}" destId="{62B275B7-CC34-4A18-92D8-CD301E84C066}" srcOrd="0" destOrd="0" presId="urn:microsoft.com/office/officeart/2005/8/layout/list1"/>
    <dgm:cxn modelId="{3D5A186F-2150-4DC2-8068-CB136757A261}" type="presOf" srcId="{3CEB9A24-E9F0-4C0D-9861-0E699DC6A087}" destId="{B4E0C782-4E42-4D68-A3B5-EF9D8034D7AB}" srcOrd="0" destOrd="0" presId="urn:microsoft.com/office/officeart/2005/8/layout/list1"/>
    <dgm:cxn modelId="{ED3E309D-EBFD-45B8-8EE4-64FFAD3E8160}" type="presOf" srcId="{79121774-4A37-4F17-8C7B-A9F354DA2962}" destId="{4DEF0BD7-C8C9-401D-9083-78E083E1DA4F}" srcOrd="0" destOrd="0" presId="urn:microsoft.com/office/officeart/2005/8/layout/list1"/>
    <dgm:cxn modelId="{20045759-3B0A-4E4F-A3AA-15FA3D42C1E7}" type="presOf" srcId="{89248991-CBD9-4000-98ED-12CA6F3C65FB}" destId="{CC153855-067B-4DA5-BCEC-B90DB98D4C43}" srcOrd="1" destOrd="0" presId="urn:microsoft.com/office/officeart/2005/8/layout/list1"/>
    <dgm:cxn modelId="{BF8861F7-B502-4C01-8A87-CEF29A4491ED}" srcId="{79121774-4A37-4F17-8C7B-A9F354DA2962}" destId="{3CEB9A24-E9F0-4C0D-9861-0E699DC6A087}" srcOrd="1" destOrd="0" parTransId="{10F152FB-7C1D-4C84-941C-27A529658210}" sibTransId="{9EB86AA5-4BA1-4452-A5F0-A3B098FDD5CB}"/>
    <dgm:cxn modelId="{2582EF5C-9E5C-4E6A-A629-C6DAD590833D}" srcId="{79121774-4A37-4F17-8C7B-A9F354DA2962}" destId="{89248991-CBD9-4000-98ED-12CA6F3C65FB}" srcOrd="2" destOrd="0" parTransId="{CDFFCE8D-CAA1-4ACF-A9E0-93B7DC9D9944}" sibTransId="{99BF13CA-A74B-4503-ADB6-84E219D7CC20}"/>
    <dgm:cxn modelId="{5B65013C-4371-4DF3-9268-91D6B9D21FE9}" type="presParOf" srcId="{4DEF0BD7-C8C9-401D-9083-78E083E1DA4F}" destId="{2151FC03-C941-4F46-B33F-E18170AEDFE2}" srcOrd="0" destOrd="0" presId="urn:microsoft.com/office/officeart/2005/8/layout/list1"/>
    <dgm:cxn modelId="{66D30635-1FC9-402F-A747-2B0259E363CA}" type="presParOf" srcId="{2151FC03-C941-4F46-B33F-E18170AEDFE2}" destId="{E6806C9B-BF27-434E-9064-F6932102CD6C}" srcOrd="0" destOrd="0" presId="urn:microsoft.com/office/officeart/2005/8/layout/list1"/>
    <dgm:cxn modelId="{283031BE-600F-45A4-B5F0-57B3E14DAC2B}" type="presParOf" srcId="{2151FC03-C941-4F46-B33F-E18170AEDFE2}" destId="{D33A533B-BBE6-41BC-B3DC-B5D79E6D91A3}" srcOrd="1" destOrd="0" presId="urn:microsoft.com/office/officeart/2005/8/layout/list1"/>
    <dgm:cxn modelId="{13E09C6D-E944-4639-82C2-5C1CD97208C4}" type="presParOf" srcId="{4DEF0BD7-C8C9-401D-9083-78E083E1DA4F}" destId="{22919898-916F-41E2-8E5B-5B5F9A51A72A}" srcOrd="1" destOrd="0" presId="urn:microsoft.com/office/officeart/2005/8/layout/list1"/>
    <dgm:cxn modelId="{75BF6A66-40B1-4CDF-92C7-A31F1EB89EFA}" type="presParOf" srcId="{4DEF0BD7-C8C9-401D-9083-78E083E1DA4F}" destId="{B333DC5C-0B32-4885-8F77-7F256860B2CD}" srcOrd="2" destOrd="0" presId="urn:microsoft.com/office/officeart/2005/8/layout/list1"/>
    <dgm:cxn modelId="{B9EC5D2D-77DE-4B91-991A-2EFF0B1F3B60}" type="presParOf" srcId="{4DEF0BD7-C8C9-401D-9083-78E083E1DA4F}" destId="{6D230AB2-7294-4BFD-AFCD-32B5FB0D182B}" srcOrd="3" destOrd="0" presId="urn:microsoft.com/office/officeart/2005/8/layout/list1"/>
    <dgm:cxn modelId="{1B2A9DD4-54A5-4EAC-8E18-126FE630ED4B}" type="presParOf" srcId="{4DEF0BD7-C8C9-401D-9083-78E083E1DA4F}" destId="{2407C15D-559E-4D3F-8547-B4CD644FF6DA}" srcOrd="4" destOrd="0" presId="urn:microsoft.com/office/officeart/2005/8/layout/list1"/>
    <dgm:cxn modelId="{6831F450-6B27-4BE5-BED1-B653CE7AE483}" type="presParOf" srcId="{2407C15D-559E-4D3F-8547-B4CD644FF6DA}" destId="{B4E0C782-4E42-4D68-A3B5-EF9D8034D7AB}" srcOrd="0" destOrd="0" presId="urn:microsoft.com/office/officeart/2005/8/layout/list1"/>
    <dgm:cxn modelId="{0A33EB2D-F4D1-41FA-801B-D69730002ED4}" type="presParOf" srcId="{2407C15D-559E-4D3F-8547-B4CD644FF6DA}" destId="{12DDA096-5219-48A0-9B7D-1AEE9F214D57}" srcOrd="1" destOrd="0" presId="urn:microsoft.com/office/officeart/2005/8/layout/list1"/>
    <dgm:cxn modelId="{14C61E0F-25CB-4FC7-8393-2C09A746FDAB}" type="presParOf" srcId="{4DEF0BD7-C8C9-401D-9083-78E083E1DA4F}" destId="{4BEFF9A7-0B6A-491A-8786-3BB36CC7558B}" srcOrd="5" destOrd="0" presId="urn:microsoft.com/office/officeart/2005/8/layout/list1"/>
    <dgm:cxn modelId="{6D14F289-CA43-4C54-9086-67ED989DC1F9}" type="presParOf" srcId="{4DEF0BD7-C8C9-401D-9083-78E083E1DA4F}" destId="{80FDAE08-F99C-4492-A0D1-15AA9BF230E6}" srcOrd="6" destOrd="0" presId="urn:microsoft.com/office/officeart/2005/8/layout/list1"/>
    <dgm:cxn modelId="{1A49363D-D9B9-4429-953A-C98F624C2674}" type="presParOf" srcId="{4DEF0BD7-C8C9-401D-9083-78E083E1DA4F}" destId="{CA21F147-2E74-4F71-8048-CAEB65AD849C}" srcOrd="7" destOrd="0" presId="urn:microsoft.com/office/officeart/2005/8/layout/list1"/>
    <dgm:cxn modelId="{3AB145D9-9132-4A2E-B8F2-2AC86531A537}" type="presParOf" srcId="{4DEF0BD7-C8C9-401D-9083-78E083E1DA4F}" destId="{E2B875A6-C0C3-44D4-A9AD-2DF99A370D66}" srcOrd="8" destOrd="0" presId="urn:microsoft.com/office/officeart/2005/8/layout/list1"/>
    <dgm:cxn modelId="{3AD1324B-F193-4699-BC32-797FF2EA6986}" type="presParOf" srcId="{E2B875A6-C0C3-44D4-A9AD-2DF99A370D66}" destId="{62B275B7-CC34-4A18-92D8-CD301E84C066}" srcOrd="0" destOrd="0" presId="urn:microsoft.com/office/officeart/2005/8/layout/list1"/>
    <dgm:cxn modelId="{D04E0036-70E5-406D-88D7-3E20F3207348}" type="presParOf" srcId="{E2B875A6-C0C3-44D4-A9AD-2DF99A370D66}" destId="{CC153855-067B-4DA5-BCEC-B90DB98D4C43}" srcOrd="1" destOrd="0" presId="urn:microsoft.com/office/officeart/2005/8/layout/list1"/>
    <dgm:cxn modelId="{9DC8C567-B420-4645-A50F-6BD4F396D773}" type="presParOf" srcId="{4DEF0BD7-C8C9-401D-9083-78E083E1DA4F}" destId="{0E66BBFD-D362-4FA7-99FE-1A183B587878}" srcOrd="9" destOrd="0" presId="urn:microsoft.com/office/officeart/2005/8/layout/list1"/>
    <dgm:cxn modelId="{E6DA9F6D-4C9B-42DD-ACF3-9D0B679CD0CD}" type="presParOf" srcId="{4DEF0BD7-C8C9-401D-9083-78E083E1DA4F}" destId="{5997E8D3-5493-4041-8E12-AE6F0B18DE3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B64019-7BDE-4C62-8617-E3E5F297EBFC}" type="doc">
      <dgm:prSet loTypeId="urn:microsoft.com/office/officeart/2005/8/layout/matrix1" loCatId="matrix" qsTypeId="urn:microsoft.com/office/officeart/2005/8/quickstyle/simple4" qsCatId="simple" csTypeId="urn:microsoft.com/office/officeart/2005/8/colors/accent1_1" csCatId="accent1" phldr="1"/>
      <dgm:spPr/>
      <dgm:t>
        <a:bodyPr/>
        <a:lstStyle/>
        <a:p>
          <a:endParaRPr lang="es-EC"/>
        </a:p>
      </dgm:t>
    </dgm:pt>
    <dgm:pt modelId="{2A0DF434-6A3F-4B4E-8B8F-C41FAD938D36}">
      <dgm:prSet phldrT="[Texto]" custT="1"/>
      <dgm:spPr/>
      <dgm:t>
        <a:bodyPr/>
        <a:lstStyle/>
        <a:p>
          <a:pPr algn="just"/>
          <a:r>
            <a:rPr lang="es-EC" sz="1400" dirty="0" smtClean="0"/>
            <a:t>Comportamiento de las variables físico químicas medidas en las muestras de suelo respecto a diferentes profundidades de muestreo:</a:t>
          </a:r>
        </a:p>
        <a:p>
          <a:pPr algn="just"/>
          <a:endParaRPr lang="es-EC" sz="1400" dirty="0" smtClean="0"/>
        </a:p>
        <a:p>
          <a:pPr algn="just"/>
          <a:r>
            <a:rPr lang="es-EC" sz="1400" dirty="0" smtClean="0"/>
            <a:t>Gráficas de variables versus rangos de profundidad de muestreo, en promedio por organizaciones que conforman la asociación UNOCACE.</a:t>
          </a:r>
          <a:endParaRPr lang="es-ES" sz="1400" dirty="0" smtClean="0"/>
        </a:p>
      </dgm:t>
    </dgm:pt>
    <dgm:pt modelId="{2DE2DA0C-ECCE-4EC1-AB1B-C7C5F540BEC8}" type="parTrans" cxnId="{7FC17DCD-77C9-4511-BDC9-8A9C861C9E8A}">
      <dgm:prSet/>
      <dgm:spPr/>
      <dgm:t>
        <a:bodyPr/>
        <a:lstStyle/>
        <a:p>
          <a:endParaRPr lang="es-EC"/>
        </a:p>
      </dgm:t>
    </dgm:pt>
    <dgm:pt modelId="{C7E52A4C-95FF-4683-84A1-3396223C9A74}" type="sibTrans" cxnId="{7FC17DCD-77C9-4511-BDC9-8A9C861C9E8A}">
      <dgm:prSet/>
      <dgm:spPr/>
      <dgm:t>
        <a:bodyPr/>
        <a:lstStyle/>
        <a:p>
          <a:endParaRPr lang="es-EC"/>
        </a:p>
      </dgm:t>
    </dgm:pt>
    <dgm:pt modelId="{76B79F4B-7E46-4344-AA24-4983B76CB32F}">
      <dgm:prSet phldrT="[Texto]"/>
      <dgm:spPr>
        <a:blipFill rotWithShape="0">
          <a:blip xmlns:r="http://schemas.openxmlformats.org/officeDocument/2006/relationships" r:embed="rId1"/>
          <a:stretch>
            <a:fillRect/>
          </a:stretch>
        </a:blipFill>
      </dgm:spPr>
      <dgm:t>
        <a:bodyPr/>
        <a:lstStyle/>
        <a:p>
          <a:endParaRPr lang="es-EC" dirty="0"/>
        </a:p>
      </dgm:t>
    </dgm:pt>
    <dgm:pt modelId="{3543D574-C12C-4A37-BC98-C9EA5A52D40B}" type="sibTrans" cxnId="{63AA3DA7-9042-40E3-8635-B94208A2873C}">
      <dgm:prSet/>
      <dgm:spPr/>
      <dgm:t>
        <a:bodyPr/>
        <a:lstStyle/>
        <a:p>
          <a:endParaRPr lang="es-EC"/>
        </a:p>
      </dgm:t>
    </dgm:pt>
    <dgm:pt modelId="{F26C0A32-4A66-415C-8CF5-49ABF91C6629}" type="parTrans" cxnId="{63AA3DA7-9042-40E3-8635-B94208A2873C}">
      <dgm:prSet/>
      <dgm:spPr/>
      <dgm:t>
        <a:bodyPr/>
        <a:lstStyle/>
        <a:p>
          <a:endParaRPr lang="es-EC"/>
        </a:p>
      </dgm:t>
    </dgm:pt>
    <dgm:pt modelId="{FDB61B5E-AD70-410D-BE79-F4989B97221F}">
      <dgm:prSet phldrT="[Texto]" custT="1"/>
      <dgm:spPr/>
      <dgm:t>
        <a:bodyPr/>
        <a:lstStyle/>
        <a:p>
          <a:pPr algn="just"/>
          <a:r>
            <a:rPr lang="es-ES" sz="1400" dirty="0" smtClean="0"/>
            <a:t>Interpretación de los criterios de calidad de suelos muestreados: </a:t>
          </a:r>
        </a:p>
        <a:p>
          <a:pPr algn="just"/>
          <a:r>
            <a:rPr lang="es-ES" sz="1400" dirty="0" smtClean="0"/>
            <a:t>- TULAS, Libro VI, anexo 2, tabla 2 "Criterios de Calidad de Suelo" </a:t>
          </a:r>
        </a:p>
        <a:p>
          <a:pPr algn="just"/>
          <a:r>
            <a:rPr lang="es-ES" sz="1400" dirty="0" smtClean="0"/>
            <a:t>- criterios de HUNTER usados por RELASE. </a:t>
          </a:r>
        </a:p>
      </dgm:t>
    </dgm:pt>
    <dgm:pt modelId="{DAB3979B-DE87-4142-A204-DB134153D985}" type="parTrans" cxnId="{F92BB7A5-AAE0-4BF1-876D-E7A012E34248}">
      <dgm:prSet/>
      <dgm:spPr/>
      <dgm:t>
        <a:bodyPr/>
        <a:lstStyle/>
        <a:p>
          <a:endParaRPr lang="es-EC"/>
        </a:p>
      </dgm:t>
    </dgm:pt>
    <dgm:pt modelId="{47D6AB29-CE38-423F-B269-54F80FF9FDBA}" type="sibTrans" cxnId="{F92BB7A5-AAE0-4BF1-876D-E7A012E34248}">
      <dgm:prSet/>
      <dgm:spPr/>
      <dgm:t>
        <a:bodyPr/>
        <a:lstStyle/>
        <a:p>
          <a:endParaRPr lang="es-EC"/>
        </a:p>
      </dgm:t>
    </dgm:pt>
    <dgm:pt modelId="{AC490315-DBD1-41B1-A7C5-C7B788E88413}">
      <dgm:prSet phldrT="[Texto]" custT="1"/>
      <dgm:spPr/>
      <dgm:t>
        <a:bodyPr/>
        <a:lstStyle/>
        <a:p>
          <a:pPr algn="just"/>
          <a:endParaRPr lang="es-ES" sz="1400" dirty="0" smtClean="0"/>
        </a:p>
      </dgm:t>
    </dgm:pt>
    <dgm:pt modelId="{CB7C8FD5-B131-4351-9423-8BC8DA60D138}" type="parTrans" cxnId="{0A7ACE34-78C9-471A-9909-4BECDD8B6B08}">
      <dgm:prSet/>
      <dgm:spPr/>
      <dgm:t>
        <a:bodyPr/>
        <a:lstStyle/>
        <a:p>
          <a:endParaRPr lang="es-EC"/>
        </a:p>
      </dgm:t>
    </dgm:pt>
    <dgm:pt modelId="{D703B70C-9CBC-4F51-9962-683ACD17B981}" type="sibTrans" cxnId="{0A7ACE34-78C9-471A-9909-4BECDD8B6B08}">
      <dgm:prSet/>
      <dgm:spPr/>
      <dgm:t>
        <a:bodyPr/>
        <a:lstStyle/>
        <a:p>
          <a:endParaRPr lang="es-EC"/>
        </a:p>
      </dgm:t>
    </dgm:pt>
    <dgm:pt modelId="{C44BE23B-DD57-4F32-8946-90C17228A392}">
      <dgm:prSet phldrT="[Texto]" custT="1"/>
      <dgm:spPr/>
      <dgm:t>
        <a:bodyPr/>
        <a:lstStyle/>
        <a:p>
          <a:pPr algn="just"/>
          <a:endParaRPr lang="es-ES" sz="1400" dirty="0" smtClean="0"/>
        </a:p>
      </dgm:t>
    </dgm:pt>
    <dgm:pt modelId="{A6777631-2729-48BB-A46A-4CA768C4CC6F}" type="parTrans" cxnId="{9F1B6162-BD09-4BDF-8795-F5EB176E574D}">
      <dgm:prSet/>
      <dgm:spPr/>
      <dgm:t>
        <a:bodyPr/>
        <a:lstStyle/>
        <a:p>
          <a:endParaRPr lang="es-EC"/>
        </a:p>
      </dgm:t>
    </dgm:pt>
    <dgm:pt modelId="{98C555D8-665F-4CD2-9FD4-8CDFE2C6BDBE}" type="sibTrans" cxnId="{9F1B6162-BD09-4BDF-8795-F5EB176E574D}">
      <dgm:prSet/>
      <dgm:spPr/>
      <dgm:t>
        <a:bodyPr/>
        <a:lstStyle/>
        <a:p>
          <a:endParaRPr lang="es-EC"/>
        </a:p>
      </dgm:t>
    </dgm:pt>
    <dgm:pt modelId="{97755064-81FA-4386-94AA-6EAD9000E692}" type="pres">
      <dgm:prSet presAssocID="{6DB64019-7BDE-4C62-8617-E3E5F297EBFC}" presName="diagram" presStyleCnt="0">
        <dgm:presLayoutVars>
          <dgm:chMax val="1"/>
          <dgm:dir/>
          <dgm:animLvl val="ctr"/>
          <dgm:resizeHandles val="exact"/>
        </dgm:presLayoutVars>
      </dgm:prSet>
      <dgm:spPr/>
      <dgm:t>
        <a:bodyPr/>
        <a:lstStyle/>
        <a:p>
          <a:endParaRPr lang="es-ES"/>
        </a:p>
      </dgm:t>
    </dgm:pt>
    <dgm:pt modelId="{99B10F29-F2EB-43A0-87C5-AF0CC749F727}" type="pres">
      <dgm:prSet presAssocID="{6DB64019-7BDE-4C62-8617-E3E5F297EBFC}" presName="matrix" presStyleCnt="0"/>
      <dgm:spPr/>
      <dgm:t>
        <a:bodyPr/>
        <a:lstStyle/>
        <a:p>
          <a:endParaRPr lang="es-ES"/>
        </a:p>
      </dgm:t>
    </dgm:pt>
    <dgm:pt modelId="{42FB7747-32A2-4018-B39A-61A99855CB4D}" type="pres">
      <dgm:prSet presAssocID="{6DB64019-7BDE-4C62-8617-E3E5F297EBFC}" presName="tile1" presStyleLbl="node1" presStyleIdx="0" presStyleCnt="4" custLinFactNeighborX="0"/>
      <dgm:spPr/>
      <dgm:t>
        <a:bodyPr/>
        <a:lstStyle/>
        <a:p>
          <a:endParaRPr lang="es-EC"/>
        </a:p>
      </dgm:t>
    </dgm:pt>
    <dgm:pt modelId="{FA1CA513-5CB3-4F94-B729-2E9DDAC55CD7}" type="pres">
      <dgm:prSet presAssocID="{6DB64019-7BDE-4C62-8617-E3E5F297EBFC}" presName="tile1text" presStyleLbl="node1" presStyleIdx="0" presStyleCnt="4">
        <dgm:presLayoutVars>
          <dgm:chMax val="0"/>
          <dgm:chPref val="0"/>
          <dgm:bulletEnabled val="1"/>
        </dgm:presLayoutVars>
      </dgm:prSet>
      <dgm:spPr/>
      <dgm:t>
        <a:bodyPr/>
        <a:lstStyle/>
        <a:p>
          <a:endParaRPr lang="es-EC"/>
        </a:p>
      </dgm:t>
    </dgm:pt>
    <dgm:pt modelId="{2AE4165B-8427-450A-BB7B-E5052C8FAB7D}" type="pres">
      <dgm:prSet presAssocID="{6DB64019-7BDE-4C62-8617-E3E5F297EBFC}" presName="tile2" presStyleLbl="node1" presStyleIdx="1" presStyleCnt="4"/>
      <dgm:spPr/>
      <dgm:t>
        <a:bodyPr/>
        <a:lstStyle/>
        <a:p>
          <a:endParaRPr lang="es-EC"/>
        </a:p>
      </dgm:t>
    </dgm:pt>
    <dgm:pt modelId="{E194978E-DA9F-4247-9745-22BC4223972C}" type="pres">
      <dgm:prSet presAssocID="{6DB64019-7BDE-4C62-8617-E3E5F297EBFC}" presName="tile2text" presStyleLbl="node1" presStyleIdx="1" presStyleCnt="4">
        <dgm:presLayoutVars>
          <dgm:chMax val="0"/>
          <dgm:chPref val="0"/>
          <dgm:bulletEnabled val="1"/>
        </dgm:presLayoutVars>
      </dgm:prSet>
      <dgm:spPr/>
      <dgm:t>
        <a:bodyPr/>
        <a:lstStyle/>
        <a:p>
          <a:endParaRPr lang="es-EC"/>
        </a:p>
      </dgm:t>
    </dgm:pt>
    <dgm:pt modelId="{9836597A-4390-4193-B732-6F81CD02D482}" type="pres">
      <dgm:prSet presAssocID="{6DB64019-7BDE-4C62-8617-E3E5F297EBFC}" presName="tile3" presStyleLbl="node1" presStyleIdx="2" presStyleCnt="4"/>
      <dgm:spPr/>
      <dgm:t>
        <a:bodyPr/>
        <a:lstStyle/>
        <a:p>
          <a:endParaRPr lang="es-EC"/>
        </a:p>
      </dgm:t>
    </dgm:pt>
    <dgm:pt modelId="{02D91853-A30F-49F2-B042-545BA7AA738E}" type="pres">
      <dgm:prSet presAssocID="{6DB64019-7BDE-4C62-8617-E3E5F297EBFC}" presName="tile3text" presStyleLbl="node1" presStyleIdx="2" presStyleCnt="4">
        <dgm:presLayoutVars>
          <dgm:chMax val="0"/>
          <dgm:chPref val="0"/>
          <dgm:bulletEnabled val="1"/>
        </dgm:presLayoutVars>
      </dgm:prSet>
      <dgm:spPr/>
      <dgm:t>
        <a:bodyPr/>
        <a:lstStyle/>
        <a:p>
          <a:endParaRPr lang="es-EC"/>
        </a:p>
      </dgm:t>
    </dgm:pt>
    <dgm:pt modelId="{C4429870-AD81-4E35-88BB-75BDCA1E39B4}" type="pres">
      <dgm:prSet presAssocID="{6DB64019-7BDE-4C62-8617-E3E5F297EBFC}" presName="tile4" presStyleLbl="node1" presStyleIdx="3" presStyleCnt="4" custScaleY="84946"/>
      <dgm:spPr/>
      <dgm:t>
        <a:bodyPr/>
        <a:lstStyle/>
        <a:p>
          <a:endParaRPr lang="es-EC"/>
        </a:p>
      </dgm:t>
    </dgm:pt>
    <dgm:pt modelId="{A3080832-A9BD-4C2D-BCEC-19910D96EBBC}" type="pres">
      <dgm:prSet presAssocID="{6DB64019-7BDE-4C62-8617-E3E5F297EBFC}" presName="tile4text" presStyleLbl="node1" presStyleIdx="3" presStyleCnt="4">
        <dgm:presLayoutVars>
          <dgm:chMax val="0"/>
          <dgm:chPref val="0"/>
          <dgm:bulletEnabled val="1"/>
        </dgm:presLayoutVars>
      </dgm:prSet>
      <dgm:spPr/>
      <dgm:t>
        <a:bodyPr/>
        <a:lstStyle/>
        <a:p>
          <a:endParaRPr lang="es-EC"/>
        </a:p>
      </dgm:t>
    </dgm:pt>
    <dgm:pt modelId="{2505A7C4-976F-4F61-B57D-D2CC4ECBBEAF}" type="pres">
      <dgm:prSet presAssocID="{6DB64019-7BDE-4C62-8617-E3E5F297EBFC}" presName="centerTile" presStyleLbl="fgShp" presStyleIdx="0" presStyleCnt="1" custScaleX="136124" custScaleY="147048" custLinFactNeighborX="78147" custLinFactNeighborY="-87467">
        <dgm:presLayoutVars>
          <dgm:chMax val="0"/>
          <dgm:chPref val="0"/>
        </dgm:presLayoutVars>
      </dgm:prSet>
      <dgm:spPr/>
      <dgm:t>
        <a:bodyPr/>
        <a:lstStyle/>
        <a:p>
          <a:endParaRPr lang="es-EC"/>
        </a:p>
      </dgm:t>
    </dgm:pt>
  </dgm:ptLst>
  <dgm:cxnLst>
    <dgm:cxn modelId="{F92BB7A5-AAE0-4BF1-876D-E7A012E34248}" srcId="{76B79F4B-7E46-4344-AA24-4983B76CB32F}" destId="{FDB61B5E-AD70-410D-BE79-F4989B97221F}" srcOrd="3" destOrd="0" parTransId="{DAB3979B-DE87-4142-A204-DB134153D985}" sibTransId="{47D6AB29-CE38-423F-B269-54F80FF9FDBA}"/>
    <dgm:cxn modelId="{088BB022-CDD0-4573-AC75-7C68B0822C63}" type="presOf" srcId="{2A0DF434-6A3F-4B4E-8B8F-C41FAD938D36}" destId="{42FB7747-32A2-4018-B39A-61A99855CB4D}" srcOrd="0" destOrd="0" presId="urn:microsoft.com/office/officeart/2005/8/layout/matrix1"/>
    <dgm:cxn modelId="{0A7ACE34-78C9-471A-9909-4BECDD8B6B08}" srcId="{76B79F4B-7E46-4344-AA24-4983B76CB32F}" destId="{AC490315-DBD1-41B1-A7C5-C7B788E88413}" srcOrd="1" destOrd="0" parTransId="{CB7C8FD5-B131-4351-9423-8BC8DA60D138}" sibTransId="{D703B70C-9CBC-4F51-9962-683ACD17B981}"/>
    <dgm:cxn modelId="{36389F14-B531-48E1-88F8-6F90799CE566}" type="presOf" srcId="{6DB64019-7BDE-4C62-8617-E3E5F297EBFC}" destId="{97755064-81FA-4386-94AA-6EAD9000E692}" srcOrd="0" destOrd="0" presId="urn:microsoft.com/office/officeart/2005/8/layout/matrix1"/>
    <dgm:cxn modelId="{7FC17DCD-77C9-4511-BDC9-8A9C861C9E8A}" srcId="{76B79F4B-7E46-4344-AA24-4983B76CB32F}" destId="{2A0DF434-6A3F-4B4E-8B8F-C41FAD938D36}" srcOrd="0" destOrd="0" parTransId="{2DE2DA0C-ECCE-4EC1-AB1B-C7C5F540BEC8}" sibTransId="{C7E52A4C-95FF-4683-84A1-3396223C9A74}"/>
    <dgm:cxn modelId="{EC47B6DD-E6FD-439E-8152-28405A4686BA}" type="presOf" srcId="{AC490315-DBD1-41B1-A7C5-C7B788E88413}" destId="{2AE4165B-8427-450A-BB7B-E5052C8FAB7D}" srcOrd="0" destOrd="0" presId="urn:microsoft.com/office/officeart/2005/8/layout/matrix1"/>
    <dgm:cxn modelId="{D907736A-31A9-44BF-BE72-2333F0DC7C26}" type="presOf" srcId="{AC490315-DBD1-41B1-A7C5-C7B788E88413}" destId="{E194978E-DA9F-4247-9745-22BC4223972C}" srcOrd="1" destOrd="0" presId="urn:microsoft.com/office/officeart/2005/8/layout/matrix1"/>
    <dgm:cxn modelId="{63AA3DA7-9042-40E3-8635-B94208A2873C}" srcId="{6DB64019-7BDE-4C62-8617-E3E5F297EBFC}" destId="{76B79F4B-7E46-4344-AA24-4983B76CB32F}" srcOrd="0" destOrd="0" parTransId="{F26C0A32-4A66-415C-8CF5-49ABF91C6629}" sibTransId="{3543D574-C12C-4A37-BC98-C9EA5A52D40B}"/>
    <dgm:cxn modelId="{4FB95077-4D76-4B14-88FF-0375852ED79D}" type="presOf" srcId="{76B79F4B-7E46-4344-AA24-4983B76CB32F}" destId="{2505A7C4-976F-4F61-B57D-D2CC4ECBBEAF}" srcOrd="0" destOrd="0" presId="urn:microsoft.com/office/officeart/2005/8/layout/matrix1"/>
    <dgm:cxn modelId="{4656A83F-C954-4CF1-8952-47221CCE86D9}" type="presOf" srcId="{FDB61B5E-AD70-410D-BE79-F4989B97221F}" destId="{C4429870-AD81-4E35-88BB-75BDCA1E39B4}" srcOrd="0" destOrd="0" presId="urn:microsoft.com/office/officeart/2005/8/layout/matrix1"/>
    <dgm:cxn modelId="{9F1B6162-BD09-4BDF-8795-F5EB176E574D}" srcId="{76B79F4B-7E46-4344-AA24-4983B76CB32F}" destId="{C44BE23B-DD57-4F32-8946-90C17228A392}" srcOrd="2" destOrd="0" parTransId="{A6777631-2729-48BB-A46A-4CA768C4CC6F}" sibTransId="{98C555D8-665F-4CD2-9FD4-8CDFE2C6BDBE}"/>
    <dgm:cxn modelId="{4C0AA317-9129-46F5-A3E9-57EFF56EA810}" type="presOf" srcId="{C44BE23B-DD57-4F32-8946-90C17228A392}" destId="{9836597A-4390-4193-B732-6F81CD02D482}" srcOrd="0" destOrd="0" presId="urn:microsoft.com/office/officeart/2005/8/layout/matrix1"/>
    <dgm:cxn modelId="{5F83E7D7-29A7-4F84-9D54-650C3596887A}" type="presOf" srcId="{FDB61B5E-AD70-410D-BE79-F4989B97221F}" destId="{A3080832-A9BD-4C2D-BCEC-19910D96EBBC}" srcOrd="1" destOrd="0" presId="urn:microsoft.com/office/officeart/2005/8/layout/matrix1"/>
    <dgm:cxn modelId="{978B7263-EBAF-4958-BC89-B6601E3B63D0}" type="presOf" srcId="{2A0DF434-6A3F-4B4E-8B8F-C41FAD938D36}" destId="{FA1CA513-5CB3-4F94-B729-2E9DDAC55CD7}" srcOrd="1" destOrd="0" presId="urn:microsoft.com/office/officeart/2005/8/layout/matrix1"/>
    <dgm:cxn modelId="{B38F7188-A870-4734-98D8-B14C4AB14BD4}" type="presOf" srcId="{C44BE23B-DD57-4F32-8946-90C17228A392}" destId="{02D91853-A30F-49F2-B042-545BA7AA738E}" srcOrd="1" destOrd="0" presId="urn:microsoft.com/office/officeart/2005/8/layout/matrix1"/>
    <dgm:cxn modelId="{16E2E30F-8C0B-46FC-9576-23E27D790155}" type="presParOf" srcId="{97755064-81FA-4386-94AA-6EAD9000E692}" destId="{99B10F29-F2EB-43A0-87C5-AF0CC749F727}" srcOrd="0" destOrd="0" presId="urn:microsoft.com/office/officeart/2005/8/layout/matrix1"/>
    <dgm:cxn modelId="{939667A7-78DB-4EE2-901A-100AC2BC4B66}" type="presParOf" srcId="{99B10F29-F2EB-43A0-87C5-AF0CC749F727}" destId="{42FB7747-32A2-4018-B39A-61A99855CB4D}" srcOrd="0" destOrd="0" presId="urn:microsoft.com/office/officeart/2005/8/layout/matrix1"/>
    <dgm:cxn modelId="{EEACEAE3-71C6-4D72-AD77-DAC125180CE7}" type="presParOf" srcId="{99B10F29-F2EB-43A0-87C5-AF0CC749F727}" destId="{FA1CA513-5CB3-4F94-B729-2E9DDAC55CD7}" srcOrd="1" destOrd="0" presId="urn:microsoft.com/office/officeart/2005/8/layout/matrix1"/>
    <dgm:cxn modelId="{863AE769-0809-4DE3-8030-2B7F815356DE}" type="presParOf" srcId="{99B10F29-F2EB-43A0-87C5-AF0CC749F727}" destId="{2AE4165B-8427-450A-BB7B-E5052C8FAB7D}" srcOrd="2" destOrd="0" presId="urn:microsoft.com/office/officeart/2005/8/layout/matrix1"/>
    <dgm:cxn modelId="{B539C449-8A98-4BC2-BADF-96C8E1769F53}" type="presParOf" srcId="{99B10F29-F2EB-43A0-87C5-AF0CC749F727}" destId="{E194978E-DA9F-4247-9745-22BC4223972C}" srcOrd="3" destOrd="0" presId="urn:microsoft.com/office/officeart/2005/8/layout/matrix1"/>
    <dgm:cxn modelId="{F3D13346-95DC-4A00-B3EF-CF2A9CCA56D4}" type="presParOf" srcId="{99B10F29-F2EB-43A0-87C5-AF0CC749F727}" destId="{9836597A-4390-4193-B732-6F81CD02D482}" srcOrd="4" destOrd="0" presId="urn:microsoft.com/office/officeart/2005/8/layout/matrix1"/>
    <dgm:cxn modelId="{0386AEC7-6828-4037-A085-298428BCF98D}" type="presParOf" srcId="{99B10F29-F2EB-43A0-87C5-AF0CC749F727}" destId="{02D91853-A30F-49F2-B042-545BA7AA738E}" srcOrd="5" destOrd="0" presId="urn:microsoft.com/office/officeart/2005/8/layout/matrix1"/>
    <dgm:cxn modelId="{55002BBE-CCD6-4147-93FD-E5FA7BC8F6DF}" type="presParOf" srcId="{99B10F29-F2EB-43A0-87C5-AF0CC749F727}" destId="{C4429870-AD81-4E35-88BB-75BDCA1E39B4}" srcOrd="6" destOrd="0" presId="urn:microsoft.com/office/officeart/2005/8/layout/matrix1"/>
    <dgm:cxn modelId="{3B9AEC9C-EA02-4826-BD32-5CF7B689985D}" type="presParOf" srcId="{99B10F29-F2EB-43A0-87C5-AF0CC749F727}" destId="{A3080832-A9BD-4C2D-BCEC-19910D96EBBC}" srcOrd="7" destOrd="0" presId="urn:microsoft.com/office/officeart/2005/8/layout/matrix1"/>
    <dgm:cxn modelId="{63D51571-3F2B-4DAB-B45B-E76F098B7EE3}" type="presParOf" srcId="{97755064-81FA-4386-94AA-6EAD9000E692}" destId="{2505A7C4-976F-4F61-B57D-D2CC4ECBBEA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171B61-C343-4BD6-A3B4-39E525EC498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EC"/>
        </a:p>
      </dgm:t>
    </dgm:pt>
    <dgm:pt modelId="{CE3C3C20-7828-44F9-A7C8-2C062640C62C}">
      <dgm:prSet phldrT="[Texto]"/>
      <dgm:spPr/>
      <dgm:t>
        <a:bodyPr/>
        <a:lstStyle/>
        <a:p>
          <a:r>
            <a:rPr lang="es-EC" dirty="0" smtClean="0"/>
            <a:t>Cd</a:t>
          </a:r>
          <a:endParaRPr lang="es-EC" dirty="0"/>
        </a:p>
      </dgm:t>
    </dgm:pt>
    <dgm:pt modelId="{172CACC1-4A2D-430F-A0A8-82E9CF926255}" type="parTrans" cxnId="{88169991-A519-497B-B392-47254A7DE7A6}">
      <dgm:prSet/>
      <dgm:spPr/>
      <dgm:t>
        <a:bodyPr/>
        <a:lstStyle/>
        <a:p>
          <a:endParaRPr lang="es-EC"/>
        </a:p>
      </dgm:t>
    </dgm:pt>
    <dgm:pt modelId="{B389B679-B14A-43DA-8486-5831DFE7D449}" type="sibTrans" cxnId="{88169991-A519-497B-B392-47254A7DE7A6}">
      <dgm:prSet/>
      <dgm:spPr/>
      <dgm:t>
        <a:bodyPr/>
        <a:lstStyle/>
        <a:p>
          <a:endParaRPr lang="es-EC"/>
        </a:p>
      </dgm:t>
    </dgm:pt>
    <dgm:pt modelId="{C5A6AF5B-BAFD-4740-A947-42719B7467C5}">
      <dgm:prSet phldrT="[Texto]"/>
      <dgm:spPr/>
      <dgm:t>
        <a:bodyPr/>
        <a:lstStyle/>
        <a:p>
          <a:r>
            <a:rPr lang="es-EC" dirty="0" smtClean="0"/>
            <a:t>pH</a:t>
          </a:r>
          <a:endParaRPr lang="es-EC" dirty="0"/>
        </a:p>
      </dgm:t>
    </dgm:pt>
    <dgm:pt modelId="{97D35B43-B88F-4463-9C72-78EF491E15FC}" type="parTrans" cxnId="{68815EB4-BCFD-4BBC-BA97-8C703892F663}">
      <dgm:prSet/>
      <dgm:spPr/>
      <dgm:t>
        <a:bodyPr/>
        <a:lstStyle/>
        <a:p>
          <a:endParaRPr lang="es-EC"/>
        </a:p>
      </dgm:t>
    </dgm:pt>
    <dgm:pt modelId="{3D33D978-9AAA-474D-ABFE-3B69D4E102DB}" type="sibTrans" cxnId="{68815EB4-BCFD-4BBC-BA97-8C703892F663}">
      <dgm:prSet/>
      <dgm:spPr/>
      <dgm:t>
        <a:bodyPr/>
        <a:lstStyle/>
        <a:p>
          <a:endParaRPr lang="es-EC"/>
        </a:p>
      </dgm:t>
    </dgm:pt>
    <dgm:pt modelId="{58BD089E-CC4B-4938-B8B1-8D64D3FA8934}">
      <dgm:prSet phldrT="[Texto]"/>
      <dgm:spPr/>
      <dgm:t>
        <a:bodyPr/>
        <a:lstStyle/>
        <a:p>
          <a:r>
            <a:rPr lang="es-EC" dirty="0" smtClean="0"/>
            <a:t>M.O</a:t>
          </a:r>
          <a:endParaRPr lang="es-EC" dirty="0"/>
        </a:p>
      </dgm:t>
    </dgm:pt>
    <dgm:pt modelId="{C8C3C758-8547-4F19-B212-28AD2A12F5D1}" type="parTrans" cxnId="{E0391164-6F8F-4DD7-B104-6A9F8ED91022}">
      <dgm:prSet/>
      <dgm:spPr/>
      <dgm:t>
        <a:bodyPr/>
        <a:lstStyle/>
        <a:p>
          <a:endParaRPr lang="es-EC"/>
        </a:p>
      </dgm:t>
    </dgm:pt>
    <dgm:pt modelId="{0282D93F-20F3-4786-B134-EC46AAD5C78F}" type="sibTrans" cxnId="{E0391164-6F8F-4DD7-B104-6A9F8ED91022}">
      <dgm:prSet/>
      <dgm:spPr/>
      <dgm:t>
        <a:bodyPr/>
        <a:lstStyle/>
        <a:p>
          <a:endParaRPr lang="es-EC"/>
        </a:p>
      </dgm:t>
    </dgm:pt>
    <dgm:pt modelId="{EBEA004D-DBEE-4253-A720-2551BC7A1666}">
      <dgm:prSet phldrT="[Texto]"/>
      <dgm:spPr/>
      <dgm:t>
        <a:bodyPr/>
        <a:lstStyle/>
        <a:p>
          <a:r>
            <a:rPr lang="es-EC" dirty="0" err="1" smtClean="0"/>
            <a:t>Tx</a:t>
          </a:r>
          <a:endParaRPr lang="es-EC" dirty="0"/>
        </a:p>
      </dgm:t>
    </dgm:pt>
    <dgm:pt modelId="{F3A16AF3-CB5A-4B35-BA42-E8AB753C9A7F}" type="parTrans" cxnId="{642CF2E3-B94F-4DBA-9F90-A6E8CFB99886}">
      <dgm:prSet/>
      <dgm:spPr/>
      <dgm:t>
        <a:bodyPr/>
        <a:lstStyle/>
        <a:p>
          <a:endParaRPr lang="es-EC"/>
        </a:p>
      </dgm:t>
    </dgm:pt>
    <dgm:pt modelId="{F893D75E-ED24-4357-A3E4-C1349C909437}" type="sibTrans" cxnId="{642CF2E3-B94F-4DBA-9F90-A6E8CFB99886}">
      <dgm:prSet/>
      <dgm:spPr/>
      <dgm:t>
        <a:bodyPr/>
        <a:lstStyle/>
        <a:p>
          <a:endParaRPr lang="es-EC"/>
        </a:p>
      </dgm:t>
    </dgm:pt>
    <dgm:pt modelId="{14215A02-65A5-46E5-9FF3-B56844836646}">
      <dgm:prSet phldrT="[Texto]"/>
      <dgm:spPr/>
      <dgm:t>
        <a:bodyPr/>
        <a:lstStyle/>
        <a:p>
          <a:r>
            <a:rPr lang="es-EC" dirty="0" smtClean="0"/>
            <a:t>Zn Ca </a:t>
          </a:r>
          <a:endParaRPr lang="es-EC" dirty="0"/>
        </a:p>
      </dgm:t>
    </dgm:pt>
    <dgm:pt modelId="{F2060800-564B-422D-B683-0987B7F01027}" type="parTrans" cxnId="{042F9CCB-40E2-4347-BCD0-7E1851045708}">
      <dgm:prSet/>
      <dgm:spPr/>
      <dgm:t>
        <a:bodyPr/>
        <a:lstStyle/>
        <a:p>
          <a:endParaRPr lang="es-EC"/>
        </a:p>
      </dgm:t>
    </dgm:pt>
    <dgm:pt modelId="{691CAD23-B017-42FF-8E93-15405CF45DC5}" type="sibTrans" cxnId="{042F9CCB-40E2-4347-BCD0-7E1851045708}">
      <dgm:prSet/>
      <dgm:spPr/>
      <dgm:t>
        <a:bodyPr/>
        <a:lstStyle/>
        <a:p>
          <a:endParaRPr lang="es-EC"/>
        </a:p>
      </dgm:t>
    </dgm:pt>
    <dgm:pt modelId="{3D44353E-527C-4A73-B0FE-38C66AF5BF3B}" type="pres">
      <dgm:prSet presAssocID="{45171B61-C343-4BD6-A3B4-39E525EC4989}" presName="Name0" presStyleCnt="0">
        <dgm:presLayoutVars>
          <dgm:chMax val="1"/>
          <dgm:dir/>
          <dgm:animLvl val="ctr"/>
          <dgm:resizeHandles val="exact"/>
        </dgm:presLayoutVars>
      </dgm:prSet>
      <dgm:spPr/>
      <dgm:t>
        <a:bodyPr/>
        <a:lstStyle/>
        <a:p>
          <a:endParaRPr lang="es-EC"/>
        </a:p>
      </dgm:t>
    </dgm:pt>
    <dgm:pt modelId="{8181BC99-708E-491C-A0DA-D75109D95102}" type="pres">
      <dgm:prSet presAssocID="{CE3C3C20-7828-44F9-A7C8-2C062640C62C}" presName="centerShape" presStyleLbl="node0" presStyleIdx="0" presStyleCnt="1"/>
      <dgm:spPr/>
      <dgm:t>
        <a:bodyPr/>
        <a:lstStyle/>
        <a:p>
          <a:endParaRPr lang="es-EC"/>
        </a:p>
      </dgm:t>
    </dgm:pt>
    <dgm:pt modelId="{1511E997-379A-47C9-90D4-67C92577121B}" type="pres">
      <dgm:prSet presAssocID="{C5A6AF5B-BAFD-4740-A947-42719B7467C5}" presName="node" presStyleLbl="node1" presStyleIdx="0" presStyleCnt="4">
        <dgm:presLayoutVars>
          <dgm:bulletEnabled val="1"/>
        </dgm:presLayoutVars>
      </dgm:prSet>
      <dgm:spPr/>
      <dgm:t>
        <a:bodyPr/>
        <a:lstStyle/>
        <a:p>
          <a:endParaRPr lang="es-EC"/>
        </a:p>
      </dgm:t>
    </dgm:pt>
    <dgm:pt modelId="{12E370C6-56D2-4052-97B7-107009A30509}" type="pres">
      <dgm:prSet presAssocID="{C5A6AF5B-BAFD-4740-A947-42719B7467C5}" presName="dummy" presStyleCnt="0"/>
      <dgm:spPr/>
    </dgm:pt>
    <dgm:pt modelId="{40A54053-8E44-423A-B408-ADC321854AF0}" type="pres">
      <dgm:prSet presAssocID="{3D33D978-9AAA-474D-ABFE-3B69D4E102DB}" presName="sibTrans" presStyleLbl="sibTrans2D1" presStyleIdx="0" presStyleCnt="4"/>
      <dgm:spPr/>
      <dgm:t>
        <a:bodyPr/>
        <a:lstStyle/>
        <a:p>
          <a:endParaRPr lang="es-EC"/>
        </a:p>
      </dgm:t>
    </dgm:pt>
    <dgm:pt modelId="{605B2AA6-B3BE-4CA5-9619-5829C3944A24}" type="pres">
      <dgm:prSet presAssocID="{58BD089E-CC4B-4938-B8B1-8D64D3FA8934}" presName="node" presStyleLbl="node1" presStyleIdx="1" presStyleCnt="4">
        <dgm:presLayoutVars>
          <dgm:bulletEnabled val="1"/>
        </dgm:presLayoutVars>
      </dgm:prSet>
      <dgm:spPr/>
      <dgm:t>
        <a:bodyPr/>
        <a:lstStyle/>
        <a:p>
          <a:endParaRPr lang="es-EC"/>
        </a:p>
      </dgm:t>
    </dgm:pt>
    <dgm:pt modelId="{25B266A2-CA01-4409-AD47-36AB8F0D6784}" type="pres">
      <dgm:prSet presAssocID="{58BD089E-CC4B-4938-B8B1-8D64D3FA8934}" presName="dummy" presStyleCnt="0"/>
      <dgm:spPr/>
    </dgm:pt>
    <dgm:pt modelId="{32610259-CAE2-47D7-8AA3-902BE83A56C7}" type="pres">
      <dgm:prSet presAssocID="{0282D93F-20F3-4786-B134-EC46AAD5C78F}" presName="sibTrans" presStyleLbl="sibTrans2D1" presStyleIdx="1" presStyleCnt="4"/>
      <dgm:spPr/>
      <dgm:t>
        <a:bodyPr/>
        <a:lstStyle/>
        <a:p>
          <a:endParaRPr lang="es-EC"/>
        </a:p>
      </dgm:t>
    </dgm:pt>
    <dgm:pt modelId="{A95B8E15-B4DC-4828-AA08-7392D73A6AFD}" type="pres">
      <dgm:prSet presAssocID="{EBEA004D-DBEE-4253-A720-2551BC7A1666}" presName="node" presStyleLbl="node1" presStyleIdx="2" presStyleCnt="4">
        <dgm:presLayoutVars>
          <dgm:bulletEnabled val="1"/>
        </dgm:presLayoutVars>
      </dgm:prSet>
      <dgm:spPr/>
      <dgm:t>
        <a:bodyPr/>
        <a:lstStyle/>
        <a:p>
          <a:endParaRPr lang="es-EC"/>
        </a:p>
      </dgm:t>
    </dgm:pt>
    <dgm:pt modelId="{4480A2E9-9DF4-4BD5-837E-F136053FFD22}" type="pres">
      <dgm:prSet presAssocID="{EBEA004D-DBEE-4253-A720-2551BC7A1666}" presName="dummy" presStyleCnt="0"/>
      <dgm:spPr/>
    </dgm:pt>
    <dgm:pt modelId="{CF93F61C-72FE-46A1-82A3-E39CCB0B5598}" type="pres">
      <dgm:prSet presAssocID="{F893D75E-ED24-4357-A3E4-C1349C909437}" presName="sibTrans" presStyleLbl="sibTrans2D1" presStyleIdx="2" presStyleCnt="4"/>
      <dgm:spPr/>
      <dgm:t>
        <a:bodyPr/>
        <a:lstStyle/>
        <a:p>
          <a:endParaRPr lang="es-EC"/>
        </a:p>
      </dgm:t>
    </dgm:pt>
    <dgm:pt modelId="{90269934-7DD9-4FFA-8C61-D964AC7ADC84}" type="pres">
      <dgm:prSet presAssocID="{14215A02-65A5-46E5-9FF3-B56844836646}" presName="node" presStyleLbl="node1" presStyleIdx="3" presStyleCnt="4">
        <dgm:presLayoutVars>
          <dgm:bulletEnabled val="1"/>
        </dgm:presLayoutVars>
      </dgm:prSet>
      <dgm:spPr/>
      <dgm:t>
        <a:bodyPr/>
        <a:lstStyle/>
        <a:p>
          <a:endParaRPr lang="es-EC"/>
        </a:p>
      </dgm:t>
    </dgm:pt>
    <dgm:pt modelId="{FF388693-DD3D-42FB-9076-F487597969CB}" type="pres">
      <dgm:prSet presAssocID="{14215A02-65A5-46E5-9FF3-B56844836646}" presName="dummy" presStyleCnt="0"/>
      <dgm:spPr/>
    </dgm:pt>
    <dgm:pt modelId="{AD8957BE-F57F-4053-A54D-6A8440417399}" type="pres">
      <dgm:prSet presAssocID="{691CAD23-B017-42FF-8E93-15405CF45DC5}" presName="sibTrans" presStyleLbl="sibTrans2D1" presStyleIdx="3" presStyleCnt="4"/>
      <dgm:spPr/>
      <dgm:t>
        <a:bodyPr/>
        <a:lstStyle/>
        <a:p>
          <a:endParaRPr lang="es-EC"/>
        </a:p>
      </dgm:t>
    </dgm:pt>
  </dgm:ptLst>
  <dgm:cxnLst>
    <dgm:cxn modelId="{88169991-A519-497B-B392-47254A7DE7A6}" srcId="{45171B61-C343-4BD6-A3B4-39E525EC4989}" destId="{CE3C3C20-7828-44F9-A7C8-2C062640C62C}" srcOrd="0" destOrd="0" parTransId="{172CACC1-4A2D-430F-A0A8-82E9CF926255}" sibTransId="{B389B679-B14A-43DA-8486-5831DFE7D449}"/>
    <dgm:cxn modelId="{042F9CCB-40E2-4347-BCD0-7E1851045708}" srcId="{CE3C3C20-7828-44F9-A7C8-2C062640C62C}" destId="{14215A02-65A5-46E5-9FF3-B56844836646}" srcOrd="3" destOrd="0" parTransId="{F2060800-564B-422D-B683-0987B7F01027}" sibTransId="{691CAD23-B017-42FF-8E93-15405CF45DC5}"/>
    <dgm:cxn modelId="{44C62DC0-8707-4DC4-AEF5-3BC2076C0B56}" type="presOf" srcId="{3D33D978-9AAA-474D-ABFE-3B69D4E102DB}" destId="{40A54053-8E44-423A-B408-ADC321854AF0}" srcOrd="0" destOrd="0" presId="urn:microsoft.com/office/officeart/2005/8/layout/radial6"/>
    <dgm:cxn modelId="{E0391164-6F8F-4DD7-B104-6A9F8ED91022}" srcId="{CE3C3C20-7828-44F9-A7C8-2C062640C62C}" destId="{58BD089E-CC4B-4938-B8B1-8D64D3FA8934}" srcOrd="1" destOrd="0" parTransId="{C8C3C758-8547-4F19-B212-28AD2A12F5D1}" sibTransId="{0282D93F-20F3-4786-B134-EC46AAD5C78F}"/>
    <dgm:cxn modelId="{6A5E24A7-EFBD-4298-9E6C-E3526BF49B63}" type="presOf" srcId="{45171B61-C343-4BD6-A3B4-39E525EC4989}" destId="{3D44353E-527C-4A73-B0FE-38C66AF5BF3B}" srcOrd="0" destOrd="0" presId="urn:microsoft.com/office/officeart/2005/8/layout/radial6"/>
    <dgm:cxn modelId="{68815EB4-BCFD-4BBC-BA97-8C703892F663}" srcId="{CE3C3C20-7828-44F9-A7C8-2C062640C62C}" destId="{C5A6AF5B-BAFD-4740-A947-42719B7467C5}" srcOrd="0" destOrd="0" parTransId="{97D35B43-B88F-4463-9C72-78EF491E15FC}" sibTransId="{3D33D978-9AAA-474D-ABFE-3B69D4E102DB}"/>
    <dgm:cxn modelId="{2FE84479-A708-41D7-847F-83B512187FA5}" type="presOf" srcId="{0282D93F-20F3-4786-B134-EC46AAD5C78F}" destId="{32610259-CAE2-47D7-8AA3-902BE83A56C7}" srcOrd="0" destOrd="0" presId="urn:microsoft.com/office/officeart/2005/8/layout/radial6"/>
    <dgm:cxn modelId="{642CF2E3-B94F-4DBA-9F90-A6E8CFB99886}" srcId="{CE3C3C20-7828-44F9-A7C8-2C062640C62C}" destId="{EBEA004D-DBEE-4253-A720-2551BC7A1666}" srcOrd="2" destOrd="0" parTransId="{F3A16AF3-CB5A-4B35-BA42-E8AB753C9A7F}" sibTransId="{F893D75E-ED24-4357-A3E4-C1349C909437}"/>
    <dgm:cxn modelId="{2BB25A32-1945-4F9A-B7B6-0BA853D1E903}" type="presOf" srcId="{CE3C3C20-7828-44F9-A7C8-2C062640C62C}" destId="{8181BC99-708E-491C-A0DA-D75109D95102}" srcOrd="0" destOrd="0" presId="urn:microsoft.com/office/officeart/2005/8/layout/radial6"/>
    <dgm:cxn modelId="{6013DF02-9899-46FD-B25E-4FC7BC89B53A}" type="presOf" srcId="{691CAD23-B017-42FF-8E93-15405CF45DC5}" destId="{AD8957BE-F57F-4053-A54D-6A8440417399}" srcOrd="0" destOrd="0" presId="urn:microsoft.com/office/officeart/2005/8/layout/radial6"/>
    <dgm:cxn modelId="{B82F6435-110A-4C8E-A7A1-A75DA8A2A978}" type="presOf" srcId="{58BD089E-CC4B-4938-B8B1-8D64D3FA8934}" destId="{605B2AA6-B3BE-4CA5-9619-5829C3944A24}" srcOrd="0" destOrd="0" presId="urn:microsoft.com/office/officeart/2005/8/layout/radial6"/>
    <dgm:cxn modelId="{4567BFFF-3166-4507-9E8D-A8C87F910149}" type="presOf" srcId="{14215A02-65A5-46E5-9FF3-B56844836646}" destId="{90269934-7DD9-4FFA-8C61-D964AC7ADC84}" srcOrd="0" destOrd="0" presId="urn:microsoft.com/office/officeart/2005/8/layout/radial6"/>
    <dgm:cxn modelId="{FC7B6F6A-1378-44D9-BB2E-B695A59CE772}" type="presOf" srcId="{C5A6AF5B-BAFD-4740-A947-42719B7467C5}" destId="{1511E997-379A-47C9-90D4-67C92577121B}" srcOrd="0" destOrd="0" presId="urn:microsoft.com/office/officeart/2005/8/layout/radial6"/>
    <dgm:cxn modelId="{C00D5189-4540-4B07-8A11-629A2CFBEE08}" type="presOf" srcId="{EBEA004D-DBEE-4253-A720-2551BC7A1666}" destId="{A95B8E15-B4DC-4828-AA08-7392D73A6AFD}" srcOrd="0" destOrd="0" presId="urn:microsoft.com/office/officeart/2005/8/layout/radial6"/>
    <dgm:cxn modelId="{ADD3C1EA-7E4C-407A-A805-EC0A4657DFBC}" type="presOf" srcId="{F893D75E-ED24-4357-A3E4-C1349C909437}" destId="{CF93F61C-72FE-46A1-82A3-E39CCB0B5598}" srcOrd="0" destOrd="0" presId="urn:microsoft.com/office/officeart/2005/8/layout/radial6"/>
    <dgm:cxn modelId="{BA880079-9381-4BFD-9CAD-D9AB77950F49}" type="presParOf" srcId="{3D44353E-527C-4A73-B0FE-38C66AF5BF3B}" destId="{8181BC99-708E-491C-A0DA-D75109D95102}" srcOrd="0" destOrd="0" presId="urn:microsoft.com/office/officeart/2005/8/layout/radial6"/>
    <dgm:cxn modelId="{EE532293-C150-4C00-A53C-25C159F2F805}" type="presParOf" srcId="{3D44353E-527C-4A73-B0FE-38C66AF5BF3B}" destId="{1511E997-379A-47C9-90D4-67C92577121B}" srcOrd="1" destOrd="0" presId="urn:microsoft.com/office/officeart/2005/8/layout/radial6"/>
    <dgm:cxn modelId="{E00B4389-BAD1-4CCE-80A2-8ABDC95BEF93}" type="presParOf" srcId="{3D44353E-527C-4A73-B0FE-38C66AF5BF3B}" destId="{12E370C6-56D2-4052-97B7-107009A30509}" srcOrd="2" destOrd="0" presId="urn:microsoft.com/office/officeart/2005/8/layout/radial6"/>
    <dgm:cxn modelId="{3C2A9296-492E-4F62-95D1-DFC180D4CC9E}" type="presParOf" srcId="{3D44353E-527C-4A73-B0FE-38C66AF5BF3B}" destId="{40A54053-8E44-423A-B408-ADC321854AF0}" srcOrd="3" destOrd="0" presId="urn:microsoft.com/office/officeart/2005/8/layout/radial6"/>
    <dgm:cxn modelId="{DDBB7F85-2A0E-498C-8C3B-C97A7BEBB67E}" type="presParOf" srcId="{3D44353E-527C-4A73-B0FE-38C66AF5BF3B}" destId="{605B2AA6-B3BE-4CA5-9619-5829C3944A24}" srcOrd="4" destOrd="0" presId="urn:microsoft.com/office/officeart/2005/8/layout/radial6"/>
    <dgm:cxn modelId="{BF4A432A-57E4-4ED1-A9F2-DFDA98A10A23}" type="presParOf" srcId="{3D44353E-527C-4A73-B0FE-38C66AF5BF3B}" destId="{25B266A2-CA01-4409-AD47-36AB8F0D6784}" srcOrd="5" destOrd="0" presId="urn:microsoft.com/office/officeart/2005/8/layout/radial6"/>
    <dgm:cxn modelId="{384C090C-044D-4CD6-BA0B-2E03A9D2FF79}" type="presParOf" srcId="{3D44353E-527C-4A73-B0FE-38C66AF5BF3B}" destId="{32610259-CAE2-47D7-8AA3-902BE83A56C7}" srcOrd="6" destOrd="0" presId="urn:microsoft.com/office/officeart/2005/8/layout/radial6"/>
    <dgm:cxn modelId="{32BE7B0A-8F05-44DC-A0F0-C684F196F2BA}" type="presParOf" srcId="{3D44353E-527C-4A73-B0FE-38C66AF5BF3B}" destId="{A95B8E15-B4DC-4828-AA08-7392D73A6AFD}" srcOrd="7" destOrd="0" presId="urn:microsoft.com/office/officeart/2005/8/layout/radial6"/>
    <dgm:cxn modelId="{30ABC897-B2CA-4ADD-924B-F08CFA6583C9}" type="presParOf" srcId="{3D44353E-527C-4A73-B0FE-38C66AF5BF3B}" destId="{4480A2E9-9DF4-4BD5-837E-F136053FFD22}" srcOrd="8" destOrd="0" presId="urn:microsoft.com/office/officeart/2005/8/layout/radial6"/>
    <dgm:cxn modelId="{23AA5938-558A-43DD-8730-D952ADA4FF90}" type="presParOf" srcId="{3D44353E-527C-4A73-B0FE-38C66AF5BF3B}" destId="{CF93F61C-72FE-46A1-82A3-E39CCB0B5598}" srcOrd="9" destOrd="0" presId="urn:microsoft.com/office/officeart/2005/8/layout/radial6"/>
    <dgm:cxn modelId="{76600FD2-D38B-42DD-B09B-8B0D49E2383E}" type="presParOf" srcId="{3D44353E-527C-4A73-B0FE-38C66AF5BF3B}" destId="{90269934-7DD9-4FFA-8C61-D964AC7ADC84}" srcOrd="10" destOrd="0" presId="urn:microsoft.com/office/officeart/2005/8/layout/radial6"/>
    <dgm:cxn modelId="{FB52AA2E-B926-4995-85EB-AA03C0264D18}" type="presParOf" srcId="{3D44353E-527C-4A73-B0FE-38C66AF5BF3B}" destId="{FF388693-DD3D-42FB-9076-F487597969CB}" srcOrd="11" destOrd="0" presId="urn:microsoft.com/office/officeart/2005/8/layout/radial6"/>
    <dgm:cxn modelId="{59DB389F-5C54-4F59-8207-514BCE0BC956}" type="presParOf" srcId="{3D44353E-527C-4A73-B0FE-38C66AF5BF3B}" destId="{AD8957BE-F57F-4053-A54D-6A8440417399}"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0.81481</cdr:x>
      <cdr:y>0</cdr:y>
    </cdr:from>
    <cdr:to>
      <cdr:x>1</cdr:x>
      <cdr:y>0.09259</cdr:y>
    </cdr:to>
    <cdr:sp macro="" textlink="">
      <cdr:nvSpPr>
        <cdr:cNvPr id="11" name="1 CuadroTexto"/>
        <cdr:cNvSpPr txBox="1"/>
      </cdr:nvSpPr>
      <cdr:spPr>
        <a:xfrm xmlns:a="http://schemas.openxmlformats.org/drawingml/2006/main">
          <a:off x="6336704" y="0"/>
          <a:ext cx="1440160"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endParaRPr lang="es-ES" sz="1000" dirty="0" smtClean="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93481-7B98-4220-AC28-9E3E802C00D2}" type="datetimeFigureOut">
              <a:rPr lang="es-EC" smtClean="0"/>
              <a:pPr/>
              <a:t>29/08/2018</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DDC61-2220-4219-AC12-4B5877F10E53}" type="slidenum">
              <a:rPr lang="es-EC" smtClean="0"/>
              <a:pPr/>
              <a:t>‹Nº›</a:t>
            </a:fld>
            <a:endParaRPr lang="es-EC"/>
          </a:p>
        </p:txBody>
      </p:sp>
    </p:spTree>
    <p:extLst>
      <p:ext uri="{BB962C8B-B14F-4D97-AF65-F5344CB8AC3E}">
        <p14:creationId xmlns:p14="http://schemas.microsoft.com/office/powerpoint/2010/main" val="3579001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C961B9D-A827-45AC-B23B-1D921972E09C}" type="slidenum">
              <a:rPr lang="es-ES" smtClean="0"/>
              <a:pPr/>
              <a:t>11</a:t>
            </a:fld>
            <a:endParaRPr lang="es-ES"/>
          </a:p>
        </p:txBody>
      </p:sp>
    </p:spTree>
    <p:extLst>
      <p:ext uri="{BB962C8B-B14F-4D97-AF65-F5344CB8AC3E}">
        <p14:creationId xmlns:p14="http://schemas.microsoft.com/office/powerpoint/2010/main" val="239533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C961B9D-A827-45AC-B23B-1D921972E09C}" type="slidenum">
              <a:rPr lang="es-ES" smtClean="0"/>
              <a:pPr/>
              <a:t>23</a:t>
            </a:fld>
            <a:endParaRPr lang="es-ES"/>
          </a:p>
        </p:txBody>
      </p:sp>
    </p:spTree>
    <p:extLst>
      <p:ext uri="{BB962C8B-B14F-4D97-AF65-F5344CB8AC3E}">
        <p14:creationId xmlns:p14="http://schemas.microsoft.com/office/powerpoint/2010/main" val="202411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7171F46F-7FA9-4839-8A0B-D8FA6B8E845B}" type="slidenum">
              <a:rPr lang="es-ES" smtClean="0"/>
              <a:pPr>
                <a:defRPr/>
              </a:pPr>
              <a:t>24</a:t>
            </a:fld>
            <a:endParaRPr lang="es-ES" dirty="0"/>
          </a:p>
        </p:txBody>
      </p:sp>
    </p:spTree>
    <p:extLst>
      <p:ext uri="{BB962C8B-B14F-4D97-AF65-F5344CB8AC3E}">
        <p14:creationId xmlns:p14="http://schemas.microsoft.com/office/powerpoint/2010/main" val="23785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C961B9D-A827-45AC-B23B-1D921972E09C}" type="slidenum">
              <a:rPr lang="es-ES" smtClean="0"/>
              <a:pPr/>
              <a:t>25</a:t>
            </a:fld>
            <a:endParaRPr lang="es-ES"/>
          </a:p>
        </p:txBody>
      </p:sp>
    </p:spTree>
    <p:extLst>
      <p:ext uri="{BB962C8B-B14F-4D97-AF65-F5344CB8AC3E}">
        <p14:creationId xmlns:p14="http://schemas.microsoft.com/office/powerpoint/2010/main" val="138182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44B730A-CCB7-47B2-98A9-0E9F224FEC7C}" type="datetime1">
              <a:rPr lang="en-US" smtClean="0"/>
              <a:pPr/>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1713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D20798-E0FC-4AE4-8CB4-1B26A07C0861}" type="datetime1">
              <a:rPr lang="en-US" smtClean="0"/>
              <a:pPr/>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398350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7932EEC-3F8E-4C04-A513-680FFC552E21}" type="datetime1">
              <a:rPr lang="en-US" smtClean="0"/>
              <a:pPr/>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1587125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1367162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1564353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80820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1431981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2686041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758457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3716604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139878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A477F46-0864-42B6-A817-C420B1505FF0}" type="datetime1">
              <a:rPr lang="en-US" smtClean="0"/>
              <a:pPr/>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262579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2371380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2510842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3709080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2711290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78615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858760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4222875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1012616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3869606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392471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01CE00A-8333-4B82-870D-399F56C697E3}" type="datetime1">
              <a:rPr lang="en-US" smtClean="0"/>
              <a:pPr/>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812272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2699930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7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484784"/>
            <a:ext cx="8229600" cy="4536505"/>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C" dirty="0"/>
          </a:p>
        </p:txBody>
      </p:sp>
      <p:sp>
        <p:nvSpPr>
          <p:cNvPr id="4" name="2 Subtítulo"/>
          <p:cNvSpPr>
            <a:spLocks noGrp="1"/>
          </p:cNvSpPr>
          <p:nvPr>
            <p:ph type="subTitle" idx="10"/>
          </p:nvPr>
        </p:nvSpPr>
        <p:spPr>
          <a:xfrm>
            <a:off x="467544" y="764704"/>
            <a:ext cx="8208912" cy="576064"/>
          </a:xfrm>
          <a:prstGeom prst="rect">
            <a:avLst/>
          </a:prstGeom>
        </p:spPr>
        <p:txBody>
          <a:bodyPr/>
          <a:lstStyle>
            <a:lvl1pPr marL="0" indent="0" algn="ctr">
              <a:buNone/>
              <a:defRPr sz="2800" b="1">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dirty="0"/>
          </a:p>
        </p:txBody>
      </p:sp>
    </p:spTree>
    <p:extLst>
      <p:ext uri="{BB962C8B-B14F-4D97-AF65-F5344CB8AC3E}">
        <p14:creationId xmlns:p14="http://schemas.microsoft.com/office/powerpoint/2010/main" val="451573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69"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4" name="Rectangle 25"/>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5" name="Rectangle 26"/>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6" name="Rectangle 27"/>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7" name="Picture 48" descr="bannner 2"/>
          <p:cNvPicPr>
            <a:picLocks noChangeAspect="1" noChangeArrowheads="1"/>
          </p:cNvPicPr>
          <p:nvPr/>
        </p:nvPicPr>
        <p:blipFill>
          <a:blip r:embed="rId5"/>
          <a:srcRect/>
          <a:stretch>
            <a:fillRect/>
          </a:stretch>
        </p:blipFill>
        <p:spPr bwMode="auto">
          <a:xfrm>
            <a:off x="0" y="5722938"/>
            <a:ext cx="9144000" cy="1135062"/>
          </a:xfrm>
          <a:prstGeom prst="rect">
            <a:avLst/>
          </a:prstGeom>
          <a:noFill/>
          <a:ln w="9525">
            <a:noFill/>
            <a:miter lim="800000"/>
            <a:headEnd/>
            <a:tailEnd/>
          </a:ln>
        </p:spPr>
      </p:pic>
      <p:sp>
        <p:nvSpPr>
          <p:cNvPr id="8" name="Oval 50"/>
          <p:cNvSpPr>
            <a:spLocks noChangeArrowheads="1"/>
          </p:cNvSpPr>
          <p:nvPr/>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9" name="Picture 49" descr="LOGO ESPE ORIGINAL copia"/>
          <p:cNvPicPr>
            <a:picLocks noChangeAspect="1" noChangeArrowheads="1"/>
          </p:cNvPicPr>
          <p:nvPr/>
        </p:nvPicPr>
        <p:blipFill>
          <a:blip r:embed="rId6"/>
          <a:srcRect/>
          <a:stretch>
            <a:fillRect/>
          </a:stretch>
        </p:blipFill>
        <p:spPr bwMode="auto">
          <a:xfrm>
            <a:off x="107950" y="115888"/>
            <a:ext cx="3313113" cy="887412"/>
          </a:xfrm>
          <a:prstGeom prst="rect">
            <a:avLst/>
          </a:prstGeom>
          <a:noFill/>
          <a:ln w="9525">
            <a:noFill/>
            <a:miter lim="800000"/>
            <a:headEnd/>
            <a:tailEnd/>
          </a:ln>
        </p:spPr>
      </p:pic>
    </p:spTree>
    <p:extLst>
      <p:ext uri="{BB962C8B-B14F-4D97-AF65-F5344CB8AC3E}">
        <p14:creationId xmlns:p14="http://schemas.microsoft.com/office/powerpoint/2010/main" val="3521327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D035A48-7065-42DC-B857-1376FA939B81}" type="datetime1">
              <a:rPr lang="en-US" smtClean="0"/>
              <a:pPr/>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12437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EFC7BF6-26DB-4C37-B81E-67A32B58E1FA}" type="datetime1">
              <a:rPr lang="en-US" smtClean="0"/>
              <a:pPr/>
              <a:t>8/29/2018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97994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D4DF30F-0B01-4BCE-84E4-13D66E0E2D55}" type="datetime1">
              <a:rPr lang="en-US" smtClean="0"/>
              <a:pPr/>
              <a:t>8/29/2018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3249158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78992-1396-4CE3-B9CA-F3AD66CF360F}" type="datetime1">
              <a:rPr lang="en-US" smtClean="0"/>
              <a:pPr/>
              <a:t>8/29/2018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218893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FBDC813-ABBB-4FD8-AE6D-E61A69511F67}" type="datetime1">
              <a:rPr lang="en-US" smtClean="0"/>
              <a:pPr/>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309546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26BEA3D-86BC-4B5F-8AA9-66E1E4D9A3A6}" type="datetime1">
              <a:rPr lang="en-US" smtClean="0"/>
              <a:pPr/>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1374474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733F3-EABC-4343-ABEE-253ED8F38B14}" type="datetime1">
              <a:rPr lang="en-US" smtClean="0"/>
              <a:pPr/>
              <a:t>8/29/2018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7C4B1-B432-41BE-9736-1BC4896F8709}" type="slidenum">
              <a:rPr lang="en-US" smtClean="0"/>
              <a:pPr/>
              <a:t>‹Nº›</a:t>
            </a:fld>
            <a:endParaRPr lang="en-US"/>
          </a:p>
        </p:txBody>
      </p:sp>
    </p:spTree>
    <p:extLst>
      <p:ext uri="{BB962C8B-B14F-4D97-AF65-F5344CB8AC3E}">
        <p14:creationId xmlns:p14="http://schemas.microsoft.com/office/powerpoint/2010/main" val="1368780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90" r:id="rId29"/>
    <p:sldLayoutId id="2147483691" r:id="rId30"/>
    <p:sldLayoutId id="2147483692" r:id="rId31"/>
    <p:sldLayoutId id="2147483693" r:id="rId3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slide" Target="slide21.xml"/><Relationship Id="rId12"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7.xml"/><Relationship Id="rId5" Type="http://schemas.openxmlformats.org/officeDocument/2006/relationships/image" Target="../media/image22.jpeg"/><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slide" Target="slide23.xml"/><Relationship Id="rId9" Type="http://schemas.openxmlformats.org/officeDocument/2006/relationships/slide" Target="slide20.xml"/><Relationship Id="rId1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emf"/><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45" y="61826"/>
            <a:ext cx="3571868" cy="857232"/>
          </a:xfrm>
          <a:prstGeom prst="rect">
            <a:avLst/>
          </a:prstGeom>
          <a:noFill/>
          <a:ln>
            <a:noFill/>
          </a:ln>
        </p:spPr>
      </p:pic>
      <p:sp>
        <p:nvSpPr>
          <p:cNvPr id="8" name="2 Subtítulo"/>
          <p:cNvSpPr txBox="1">
            <a:spLocks/>
          </p:cNvSpPr>
          <p:nvPr/>
        </p:nvSpPr>
        <p:spPr>
          <a:xfrm>
            <a:off x="1271588" y="1214421"/>
            <a:ext cx="7499350" cy="807843"/>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s-ES_tradnl" sz="2000" b="1" dirty="0" smtClean="0">
                <a:effectLst>
                  <a:outerShdw blurRad="38100" dist="38100" dir="2700000" algn="tl">
                    <a:srgbClr val="000000">
                      <a:alpha val="43137"/>
                    </a:srgbClr>
                  </a:outerShdw>
                </a:effectLst>
              </a:rPr>
              <a:t>DEPARTAMENTO DE CIENCIAS DE LA VIDA Y LA AGRICULTURA</a:t>
            </a:r>
          </a:p>
          <a:p>
            <a:pPr algn="ctr">
              <a:defRPr/>
            </a:pPr>
            <a:r>
              <a:rPr lang="es-ES_tradnl" sz="2000" b="1" dirty="0" smtClean="0">
                <a:effectLst>
                  <a:outerShdw blurRad="38100" dist="38100" dir="2700000" algn="tl">
                    <a:srgbClr val="000000">
                      <a:alpha val="43137"/>
                    </a:srgbClr>
                  </a:outerShdw>
                </a:effectLst>
              </a:rPr>
              <a:t>MAESTRÍA EN AGRICULTURA SOSTENIBLE </a:t>
            </a:r>
            <a:endParaRPr lang="es-ES" sz="2000" b="1" dirty="0" smtClean="0">
              <a:effectLst>
                <a:outerShdw blurRad="38100" dist="38100" dir="2700000" algn="tl">
                  <a:srgbClr val="000000">
                    <a:alpha val="43137"/>
                  </a:srgbClr>
                </a:outerShdw>
              </a:effectLst>
            </a:endParaRPr>
          </a:p>
        </p:txBody>
      </p:sp>
      <p:sp>
        <p:nvSpPr>
          <p:cNvPr id="9" name="8 Rectángulo"/>
          <p:cNvSpPr/>
          <p:nvPr/>
        </p:nvSpPr>
        <p:spPr>
          <a:xfrm>
            <a:off x="1071538" y="2285992"/>
            <a:ext cx="7705725" cy="1323439"/>
          </a:xfrm>
          <a:prstGeom prst="rect">
            <a:avLst/>
          </a:prstGeom>
        </p:spPr>
        <p:txBody>
          <a:bodyPr>
            <a:spAutoFit/>
          </a:bodyPr>
          <a:lstStyle/>
          <a:p>
            <a:pPr algn="ctr">
              <a:defRPr/>
            </a:pPr>
            <a:r>
              <a:rPr lang="es-ES" sz="1400" dirty="0">
                <a:effectLst>
                  <a:outerShdw blurRad="38100" dist="38100" dir="2700000" algn="tl">
                    <a:srgbClr val="000000">
                      <a:alpha val="43137"/>
                    </a:srgbClr>
                  </a:outerShdw>
                </a:effectLst>
              </a:rPr>
              <a:t> </a:t>
            </a:r>
            <a:r>
              <a:rPr lang="es-EC" sz="2000" b="1" dirty="0">
                <a:effectLst>
                  <a:outerShdw blurRad="38100" dist="38100" dir="2700000" algn="tl">
                    <a:srgbClr val="000000">
                      <a:alpha val="43137"/>
                    </a:srgbClr>
                  </a:outerShdw>
                </a:effectLst>
              </a:rPr>
              <a:t>DETERMINACIÓN DE LOS NIVELES DE CADMIO EN DIFERENTES  PROFUNDIDADES DEL SUELO Y SU RELACIÓN CON LAS CARACTERÍSTICAS FISICOQUÍMICAS, EN EL CULTIVO DE CACAO EN CINCO CANTONES DE LA PROVINCIA DE GUAYAS – </a:t>
            </a:r>
            <a:r>
              <a:rPr lang="es-EC" sz="2000" b="1" dirty="0" smtClean="0">
                <a:effectLst>
                  <a:outerShdw blurRad="38100" dist="38100" dir="2700000" algn="tl">
                    <a:srgbClr val="000000">
                      <a:alpha val="43137"/>
                    </a:srgbClr>
                  </a:outerShdw>
                </a:effectLst>
              </a:rPr>
              <a:t>ECUADOR</a:t>
            </a:r>
            <a:endParaRPr lang="es-ES" dirty="0">
              <a:effectLst>
                <a:outerShdw blurRad="38100" dist="38100" dir="2700000" algn="tl">
                  <a:srgbClr val="000000">
                    <a:alpha val="43137"/>
                  </a:srgbClr>
                </a:outerShdw>
              </a:effectLst>
            </a:endParaRPr>
          </a:p>
        </p:txBody>
      </p:sp>
      <p:sp>
        <p:nvSpPr>
          <p:cNvPr id="10" name="9 Rectángulo"/>
          <p:cNvSpPr/>
          <p:nvPr/>
        </p:nvSpPr>
        <p:spPr>
          <a:xfrm>
            <a:off x="2735263" y="3857628"/>
            <a:ext cx="4572000" cy="338554"/>
          </a:xfrm>
          <a:prstGeom prst="rect">
            <a:avLst/>
          </a:prstGeom>
        </p:spPr>
        <p:txBody>
          <a:bodyPr>
            <a:spAutoFit/>
          </a:bodyPr>
          <a:lstStyle/>
          <a:p>
            <a:pPr algn="ctr">
              <a:defRPr/>
            </a:pPr>
            <a:r>
              <a:rPr lang="es-ES" sz="1600" b="1" dirty="0" smtClean="0">
                <a:effectLst>
                  <a:outerShdw blurRad="38100" dist="38100" dir="2700000" algn="tl">
                    <a:srgbClr val="000000">
                      <a:alpha val="43137"/>
                    </a:srgbClr>
                  </a:outerShdw>
                </a:effectLst>
              </a:rPr>
              <a:t> </a:t>
            </a:r>
            <a:r>
              <a:rPr lang="es-ES" sz="1600" b="1" dirty="0" smtClean="0">
                <a:effectLst>
                  <a:outerShdw blurRad="38100" dist="38100" dir="2700000" algn="tl">
                    <a:srgbClr val="000000">
                      <a:alpha val="43137"/>
                    </a:srgbClr>
                  </a:outerShdw>
                </a:effectLst>
              </a:rPr>
              <a:t>AUTOR: </a:t>
            </a:r>
            <a:r>
              <a:rPr lang="es-ES" sz="1600" b="1" dirty="0">
                <a:effectLst>
                  <a:outerShdw blurRad="38100" dist="38100" dir="2700000" algn="tl">
                    <a:srgbClr val="000000">
                      <a:alpha val="43137"/>
                    </a:srgbClr>
                  </a:outerShdw>
                </a:effectLst>
              </a:rPr>
              <a:t>JARAMILLO CHAMBA, RUSBEL ANTONIO </a:t>
            </a:r>
            <a:endParaRPr lang="es-ES" sz="1600" b="1" dirty="0">
              <a:effectLst>
                <a:outerShdw blurRad="38100" dist="38100" dir="2700000" algn="tl">
                  <a:srgbClr val="000000">
                    <a:alpha val="43137"/>
                  </a:srgbClr>
                </a:outerShdw>
              </a:effectLst>
            </a:endParaRPr>
          </a:p>
        </p:txBody>
      </p:sp>
      <p:sp>
        <p:nvSpPr>
          <p:cNvPr id="11" name="10 Rectángulo"/>
          <p:cNvSpPr/>
          <p:nvPr/>
        </p:nvSpPr>
        <p:spPr>
          <a:xfrm>
            <a:off x="3727848" y="4931984"/>
            <a:ext cx="2732928" cy="307777"/>
          </a:xfrm>
          <a:prstGeom prst="rect">
            <a:avLst/>
          </a:prstGeom>
        </p:spPr>
        <p:txBody>
          <a:bodyPr wrap="none">
            <a:spAutoFit/>
          </a:bodyPr>
          <a:lstStyle/>
          <a:p>
            <a:pPr algn="ctr">
              <a:defRPr/>
            </a:pPr>
            <a:r>
              <a:rPr lang="es-ES" sz="1400" b="1" dirty="0">
                <a:solidFill>
                  <a:srgbClr val="000000"/>
                </a:solidFill>
                <a:effectLst>
                  <a:outerShdw blurRad="38100" dist="38100" dir="2700000" algn="tl">
                    <a:srgbClr val="000000">
                      <a:alpha val="43137"/>
                    </a:srgbClr>
                  </a:outerShdw>
                </a:effectLst>
              </a:rPr>
              <a:t>SANGOLQUÍ, </a:t>
            </a:r>
            <a:r>
              <a:rPr lang="es-ES" sz="1400" b="1" dirty="0" smtClean="0">
                <a:solidFill>
                  <a:srgbClr val="000000"/>
                </a:solidFill>
                <a:effectLst>
                  <a:outerShdw blurRad="38100" dist="38100" dir="2700000" algn="tl">
                    <a:srgbClr val="000000">
                      <a:alpha val="43137"/>
                    </a:srgbClr>
                  </a:outerShdw>
                </a:effectLst>
              </a:rPr>
              <a:t>28 de Julio del 2016 </a:t>
            </a:r>
            <a:endParaRPr lang="es-ES" sz="1400" dirty="0">
              <a:solidFill>
                <a:srgbClr val="000000"/>
              </a:solidFill>
              <a:effectLst>
                <a:outerShdw blurRad="38100" dist="38100" dir="2700000" algn="tl">
                  <a:srgbClr val="000000">
                    <a:alpha val="43137"/>
                  </a:srgbClr>
                </a:outerShdw>
              </a:effectLst>
            </a:endParaRPr>
          </a:p>
        </p:txBody>
      </p:sp>
      <p:sp>
        <p:nvSpPr>
          <p:cNvPr id="12" name="11 Rectángulo"/>
          <p:cNvSpPr/>
          <p:nvPr/>
        </p:nvSpPr>
        <p:spPr>
          <a:xfrm>
            <a:off x="2808312" y="4070653"/>
            <a:ext cx="4572000" cy="553998"/>
          </a:xfrm>
          <a:prstGeom prst="rect">
            <a:avLst/>
          </a:prstGeom>
        </p:spPr>
        <p:txBody>
          <a:bodyPr>
            <a:spAutoFit/>
          </a:bodyPr>
          <a:lstStyle/>
          <a:p>
            <a:pPr algn="ctr">
              <a:defRPr/>
            </a:pPr>
            <a:endParaRPr lang="es-ES" sz="1400" b="1" dirty="0" smtClean="0">
              <a:effectLst>
                <a:outerShdw blurRad="38100" dist="38100" dir="2700000" algn="tl">
                  <a:srgbClr val="000000">
                    <a:alpha val="43137"/>
                  </a:srgbClr>
                </a:outerShdw>
              </a:effectLst>
            </a:endParaRPr>
          </a:p>
          <a:p>
            <a:pPr algn="ctr">
              <a:defRPr/>
            </a:pPr>
            <a:r>
              <a:rPr lang="es-ES" sz="1600" b="1" dirty="0" smtClean="0">
                <a:effectLst>
                  <a:outerShdw blurRad="38100" dist="38100" dir="2700000" algn="tl">
                    <a:srgbClr val="000000">
                      <a:alpha val="43137"/>
                    </a:srgbClr>
                  </a:outerShdw>
                </a:effectLst>
              </a:rPr>
              <a:t>DIRECTORA: </a:t>
            </a:r>
            <a:r>
              <a:rPr lang="es-ES" sz="1600" b="1" dirty="0" smtClean="0">
                <a:effectLst>
                  <a:outerShdw blurRad="38100" dist="38100" dir="2700000" algn="tl">
                    <a:srgbClr val="000000">
                      <a:alpha val="43137"/>
                    </a:srgbClr>
                  </a:outerShdw>
                </a:effectLst>
              </a:rPr>
              <a:t>MSC. </a:t>
            </a:r>
            <a:r>
              <a:rPr lang="es-ES" sz="1600" b="1" dirty="0" smtClean="0">
                <a:effectLst>
                  <a:outerShdw blurRad="38100" dist="38100" dir="2700000" algn="tl">
                    <a:srgbClr val="000000">
                      <a:alpha val="43137"/>
                    </a:srgbClr>
                  </a:outerShdw>
                </a:effectLst>
              </a:rPr>
              <a:t>KOCH KAISER, </a:t>
            </a:r>
            <a:r>
              <a:rPr lang="es-ES" sz="1600" b="1" dirty="0" smtClean="0">
                <a:effectLst>
                  <a:outerShdw blurRad="38100" dist="38100" dir="2700000" algn="tl">
                    <a:srgbClr val="000000">
                      <a:alpha val="43137"/>
                    </a:srgbClr>
                  </a:outerShdw>
                </a:effectLst>
              </a:rPr>
              <a:t>ALMA</a:t>
            </a:r>
            <a:r>
              <a:rPr lang="es-ES" sz="1200" b="1" dirty="0" smtClean="0">
                <a:effectLst>
                  <a:outerShdw blurRad="38100" dist="38100" dir="2700000" algn="tl">
                    <a:srgbClr val="000000">
                      <a:alpha val="43137"/>
                    </a:srgbClr>
                  </a:outerShdw>
                </a:effectLst>
              </a:rPr>
              <a:t> </a:t>
            </a:r>
            <a:endParaRPr lang="es-ES"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3907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2843808" y="0"/>
            <a:ext cx="8208912" cy="576064"/>
          </a:xfrm>
        </p:spPr>
        <p:txBody>
          <a:bodyPr/>
          <a:lstStyle/>
          <a:p>
            <a:r>
              <a:rPr lang="en-US" dirty="0" smtClean="0">
                <a:solidFill>
                  <a:schemeClr val="tx1"/>
                </a:solidFill>
              </a:rPr>
              <a:t>METODOLOGÍA</a:t>
            </a:r>
            <a:endParaRPr lang="es-ES" dirty="0">
              <a:solidFill>
                <a:schemeClr val="tx1"/>
              </a:solidFill>
            </a:endParaRP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4006186685"/>
              </p:ext>
            </p:extLst>
          </p:nvPr>
        </p:nvGraphicFramePr>
        <p:xfrm>
          <a:off x="0" y="1071546"/>
          <a:ext cx="9144000" cy="5786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https://3.bp.blogspot.com/-4ygGu2ZzSVs/VvQs722XDQI/AAAAAAAACiU/VKTqD-nGKhkMn-73-ogeTX9HFp8dCi2aQ/s1600/Introduccion%2Ba%2Bla%2Bagronom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2924943"/>
            <a:ext cx="1800200" cy="18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42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92869D72-6C3C-41BB-82D3-14ED0F64DDFE}"/>
                                            </p:graphicEl>
                                          </p:spTgt>
                                        </p:tgtEl>
                                        <p:attrNameLst>
                                          <p:attrName>style.visibility</p:attrName>
                                        </p:attrNameLst>
                                      </p:cBhvr>
                                      <p:to>
                                        <p:strVal val="visible"/>
                                      </p:to>
                                    </p:set>
                                    <p:anim calcmode="lin" valueType="num">
                                      <p:cBhvr additive="base">
                                        <p:cTn id="7" dur="500" fill="hold"/>
                                        <p:tgtEl>
                                          <p:spTgt spid="7">
                                            <p:graphicEl>
                                              <a:dgm id="{92869D72-6C3C-41BB-82D3-14ED0F64DDF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92869D72-6C3C-41BB-82D3-14ED0F64DDFE}"/>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graphicEl>
                                              <a:dgm id="{CFFC2BCF-4F88-4EA5-8EEA-86BC9D25FF87}"/>
                                            </p:graphicEl>
                                          </p:spTgt>
                                        </p:tgtEl>
                                        <p:attrNameLst>
                                          <p:attrName>style.visibility</p:attrName>
                                        </p:attrNameLst>
                                      </p:cBhvr>
                                      <p:to>
                                        <p:strVal val="visible"/>
                                      </p:to>
                                    </p:set>
                                    <p:anim calcmode="lin" valueType="num">
                                      <p:cBhvr additive="base">
                                        <p:cTn id="11" dur="500" fill="hold"/>
                                        <p:tgtEl>
                                          <p:spTgt spid="7">
                                            <p:graphicEl>
                                              <a:dgm id="{CFFC2BCF-4F88-4EA5-8EEA-86BC9D25FF87}"/>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graphicEl>
                                              <a:dgm id="{CFFC2BCF-4F88-4EA5-8EEA-86BC9D25FF87}"/>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graphicEl>
                                              <a:dgm id="{1E347158-D668-42E7-B1BA-4425D7A9429B}"/>
                                            </p:graphicEl>
                                          </p:spTgt>
                                        </p:tgtEl>
                                        <p:attrNameLst>
                                          <p:attrName>style.visibility</p:attrName>
                                        </p:attrNameLst>
                                      </p:cBhvr>
                                      <p:to>
                                        <p:strVal val="visible"/>
                                      </p:to>
                                    </p:set>
                                    <p:anim calcmode="lin" valueType="num">
                                      <p:cBhvr additive="base">
                                        <p:cTn id="17" dur="500" fill="hold"/>
                                        <p:tgtEl>
                                          <p:spTgt spid="7">
                                            <p:graphicEl>
                                              <a:dgm id="{1E347158-D668-42E7-B1BA-4425D7A9429B}"/>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graphicEl>
                                              <a:dgm id="{1E347158-D668-42E7-B1BA-4425D7A9429B}"/>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graphicEl>
                                              <a:dgm id="{0C626963-E0AC-4679-9219-D10ACAED6C4A}"/>
                                            </p:graphicEl>
                                          </p:spTgt>
                                        </p:tgtEl>
                                        <p:attrNameLst>
                                          <p:attrName>style.visibility</p:attrName>
                                        </p:attrNameLst>
                                      </p:cBhvr>
                                      <p:to>
                                        <p:strVal val="visible"/>
                                      </p:to>
                                    </p:set>
                                    <p:anim calcmode="lin" valueType="num">
                                      <p:cBhvr additive="base">
                                        <p:cTn id="21" dur="500" fill="hold"/>
                                        <p:tgtEl>
                                          <p:spTgt spid="7">
                                            <p:graphicEl>
                                              <a:dgm id="{0C626963-E0AC-4679-9219-D10ACAED6C4A}"/>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graphicEl>
                                              <a:dgm id="{0C626963-E0AC-4679-9219-D10ACAED6C4A}"/>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graphicEl>
                                              <a:dgm id="{18012FD5-BCF2-4BBA-83D0-67B81EAC836E}"/>
                                            </p:graphicEl>
                                          </p:spTgt>
                                        </p:tgtEl>
                                        <p:attrNameLst>
                                          <p:attrName>style.visibility</p:attrName>
                                        </p:attrNameLst>
                                      </p:cBhvr>
                                      <p:to>
                                        <p:strVal val="visible"/>
                                      </p:to>
                                    </p:set>
                                    <p:anim calcmode="lin" valueType="num">
                                      <p:cBhvr additive="base">
                                        <p:cTn id="31" dur="500" fill="hold"/>
                                        <p:tgtEl>
                                          <p:spTgt spid="7">
                                            <p:graphicEl>
                                              <a:dgm id="{18012FD5-BCF2-4BBA-83D0-67B81EAC836E}"/>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graphicEl>
                                              <a:dgm id="{18012FD5-BCF2-4BBA-83D0-67B81EAC836E}"/>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graphicEl>
                                              <a:dgm id="{7B9D0221-3B23-44B7-B1A8-9D3E9AFFF077}"/>
                                            </p:graphicEl>
                                          </p:spTgt>
                                        </p:tgtEl>
                                        <p:attrNameLst>
                                          <p:attrName>style.visibility</p:attrName>
                                        </p:attrNameLst>
                                      </p:cBhvr>
                                      <p:to>
                                        <p:strVal val="visible"/>
                                      </p:to>
                                    </p:set>
                                    <p:anim calcmode="lin" valueType="num">
                                      <p:cBhvr additive="base">
                                        <p:cTn id="35" dur="500" fill="hold"/>
                                        <p:tgtEl>
                                          <p:spTgt spid="7">
                                            <p:graphicEl>
                                              <a:dgm id="{7B9D0221-3B23-44B7-B1A8-9D3E9AFFF077}"/>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graphicEl>
                                              <a:dgm id="{7B9D0221-3B23-44B7-B1A8-9D3E9AFFF077}"/>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1907704" y="116632"/>
            <a:ext cx="8208912" cy="576064"/>
          </a:xfrm>
        </p:spPr>
        <p:txBody>
          <a:bodyPr/>
          <a:lstStyle/>
          <a:p>
            <a:r>
              <a:rPr lang="en-US" dirty="0" smtClean="0">
                <a:solidFill>
                  <a:schemeClr val="tx1"/>
                </a:solidFill>
              </a:rPr>
              <a:t>TRATAMIENTO Y ANÁLISIS ESTADÍSTICO</a:t>
            </a:r>
            <a:endParaRPr lang="es-ES" dirty="0">
              <a:solidFill>
                <a:schemeClr val="tx1"/>
              </a:solidFill>
            </a:endParaRPr>
          </a:p>
        </p:txBody>
      </p:sp>
      <p:graphicFrame>
        <p:nvGraphicFramePr>
          <p:cNvPr id="4" name="3 Diagrama"/>
          <p:cNvGraphicFramePr/>
          <p:nvPr>
            <p:extLst>
              <p:ext uri="{D42A27DB-BD31-4B8C-83A1-F6EECF244321}">
                <p14:modId xmlns:p14="http://schemas.microsoft.com/office/powerpoint/2010/main" val="820983450"/>
              </p:ext>
            </p:extLst>
          </p:nvPr>
        </p:nvGraphicFramePr>
        <p:xfrm>
          <a:off x="1524000" y="980728"/>
          <a:ext cx="6864424" cy="5162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135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33A533B-BBE6-41BC-B3DC-B5D79E6D91A3}"/>
                                            </p:graphicEl>
                                          </p:spTgt>
                                        </p:tgtEl>
                                        <p:attrNameLst>
                                          <p:attrName>style.visibility</p:attrName>
                                        </p:attrNameLst>
                                      </p:cBhvr>
                                      <p:to>
                                        <p:strVal val="visible"/>
                                      </p:to>
                                    </p:set>
                                    <p:animEffect transition="in" filter="fade">
                                      <p:cBhvr>
                                        <p:cTn id="7" dur="2000"/>
                                        <p:tgtEl>
                                          <p:spTgt spid="4">
                                            <p:graphicEl>
                                              <a:dgm id="{D33A533B-BBE6-41BC-B3DC-B5D79E6D91A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12DDA096-5219-48A0-9B7D-1AEE9F214D57}"/>
                                            </p:graphicEl>
                                          </p:spTgt>
                                        </p:tgtEl>
                                        <p:attrNameLst>
                                          <p:attrName>style.visibility</p:attrName>
                                        </p:attrNameLst>
                                      </p:cBhvr>
                                      <p:to>
                                        <p:strVal val="visible"/>
                                      </p:to>
                                    </p:set>
                                    <p:animEffect transition="in" filter="fade">
                                      <p:cBhvr>
                                        <p:cTn id="12" dur="2000"/>
                                        <p:tgtEl>
                                          <p:spTgt spid="4">
                                            <p:graphicEl>
                                              <a:dgm id="{12DDA096-5219-48A0-9B7D-1AEE9F214D5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CC153855-067B-4DA5-BCEC-B90DB98D4C43}"/>
                                            </p:graphicEl>
                                          </p:spTgt>
                                        </p:tgtEl>
                                        <p:attrNameLst>
                                          <p:attrName>style.visibility</p:attrName>
                                        </p:attrNameLst>
                                      </p:cBhvr>
                                      <p:to>
                                        <p:strVal val="visible"/>
                                      </p:to>
                                    </p:set>
                                    <p:animEffect transition="in" filter="fade">
                                      <p:cBhvr>
                                        <p:cTn id="17" dur="2000"/>
                                        <p:tgtEl>
                                          <p:spTgt spid="4">
                                            <p:graphicEl>
                                              <a:dgm id="{CC153855-067B-4DA5-BCEC-B90DB98D4C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B333DC5C-0B32-4885-8F77-7F256860B2CD}"/>
                                            </p:graphicEl>
                                          </p:spTgt>
                                        </p:tgtEl>
                                        <p:attrNameLst>
                                          <p:attrName>style.visibility</p:attrName>
                                        </p:attrNameLst>
                                      </p:cBhvr>
                                      <p:to>
                                        <p:strVal val="visible"/>
                                      </p:to>
                                    </p:set>
                                    <p:animEffect transition="in" filter="fade">
                                      <p:cBhvr>
                                        <p:cTn id="22" dur="2000"/>
                                        <p:tgtEl>
                                          <p:spTgt spid="4">
                                            <p:graphicEl>
                                              <a:dgm id="{B333DC5C-0B32-4885-8F77-7F256860B2C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80FDAE08-F99C-4492-A0D1-15AA9BF230E6}"/>
                                            </p:graphicEl>
                                          </p:spTgt>
                                        </p:tgtEl>
                                        <p:attrNameLst>
                                          <p:attrName>style.visibility</p:attrName>
                                        </p:attrNameLst>
                                      </p:cBhvr>
                                      <p:to>
                                        <p:strVal val="visible"/>
                                      </p:to>
                                    </p:set>
                                    <p:animEffect transition="in" filter="fade">
                                      <p:cBhvr>
                                        <p:cTn id="27" dur="2000"/>
                                        <p:tgtEl>
                                          <p:spTgt spid="4">
                                            <p:graphicEl>
                                              <a:dgm id="{80FDAE08-F99C-4492-A0D1-15AA9BF230E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5997E8D3-5493-4041-8E12-AE6F0B18DE31}"/>
                                            </p:graphicEl>
                                          </p:spTgt>
                                        </p:tgtEl>
                                        <p:attrNameLst>
                                          <p:attrName>style.visibility</p:attrName>
                                        </p:attrNameLst>
                                      </p:cBhvr>
                                      <p:to>
                                        <p:strVal val="visible"/>
                                      </p:to>
                                    </p:set>
                                    <p:animEffect transition="in" filter="fade">
                                      <p:cBhvr>
                                        <p:cTn id="32" dur="2000"/>
                                        <p:tgtEl>
                                          <p:spTgt spid="4">
                                            <p:graphicEl>
                                              <a:dgm id="{5997E8D3-5493-4041-8E12-AE6F0B18DE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783116026"/>
              </p:ext>
            </p:extLst>
          </p:nvPr>
        </p:nvGraphicFramePr>
        <p:xfrm>
          <a:off x="1259632" y="980728"/>
          <a:ext cx="7272809" cy="4752531"/>
        </p:xfrm>
        <a:graphic>
          <a:graphicData uri="http://schemas.openxmlformats.org/drawingml/2006/table">
            <a:tbl>
              <a:tblPr firstRow="1" firstCol="1" bandRow="1">
                <a:tableStyleId>{5C22544A-7EE6-4342-B048-85BDC9FD1C3A}</a:tableStyleId>
              </a:tblPr>
              <a:tblGrid>
                <a:gridCol w="1560244"/>
                <a:gridCol w="2303345"/>
                <a:gridCol w="1744673"/>
                <a:gridCol w="1664547"/>
              </a:tblGrid>
              <a:tr h="1746726">
                <a:tc>
                  <a:txBody>
                    <a:bodyPr/>
                    <a:lstStyle/>
                    <a:p>
                      <a:pPr algn="ctr">
                        <a:lnSpc>
                          <a:spcPct val="107000"/>
                        </a:lnSpc>
                        <a:spcAft>
                          <a:spcPts val="0"/>
                        </a:spcAft>
                      </a:pPr>
                      <a:r>
                        <a:rPr lang="es-EC" sz="1600" dirty="0" smtClean="0">
                          <a:effectLst/>
                        </a:rPr>
                        <a:t>Cantón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07000"/>
                        </a:lnSpc>
                        <a:spcAft>
                          <a:spcPts val="0"/>
                        </a:spcAft>
                      </a:pPr>
                      <a:r>
                        <a:rPr lang="es-EC" sz="1600" dirty="0" smtClean="0">
                          <a:effectLst/>
                        </a:rPr>
                        <a:t>Asociaciones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07000"/>
                        </a:lnSpc>
                        <a:spcAft>
                          <a:spcPts val="0"/>
                        </a:spcAft>
                      </a:pPr>
                      <a:endParaRPr lang="es-EC" sz="1600" dirty="0" smtClean="0">
                        <a:effectLst/>
                      </a:endParaRPr>
                    </a:p>
                    <a:p>
                      <a:pPr algn="ctr">
                        <a:lnSpc>
                          <a:spcPct val="107000"/>
                        </a:lnSpc>
                        <a:spcAft>
                          <a:spcPts val="0"/>
                        </a:spcAft>
                      </a:pPr>
                      <a:endParaRPr lang="es-EC" sz="1600" dirty="0" smtClean="0">
                        <a:effectLst/>
                      </a:endParaRPr>
                    </a:p>
                    <a:p>
                      <a:pPr algn="ctr">
                        <a:lnSpc>
                          <a:spcPct val="107000"/>
                        </a:lnSpc>
                        <a:spcAft>
                          <a:spcPts val="0"/>
                        </a:spcAft>
                      </a:pPr>
                      <a:r>
                        <a:rPr lang="es-EC" sz="1600" dirty="0" smtClean="0">
                          <a:effectLst/>
                        </a:rPr>
                        <a:t>Agricultores </a:t>
                      </a:r>
                      <a:r>
                        <a:rPr lang="es-EC" sz="1600" dirty="0">
                          <a:effectLst/>
                        </a:rPr>
                        <a:t>o productores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07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s-EC" sz="16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s-EC" sz="16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Código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r>
              <a:tr h="476517">
                <a:tc>
                  <a:txBody>
                    <a:bodyPr/>
                    <a:lstStyle/>
                    <a:p>
                      <a:pPr algn="ctr">
                        <a:lnSpc>
                          <a:spcPct val="107000"/>
                        </a:lnSpc>
                        <a:spcAft>
                          <a:spcPts val="0"/>
                        </a:spcAft>
                      </a:pPr>
                      <a:r>
                        <a:rPr lang="es-EC" sz="1600" dirty="0">
                          <a:effectLst/>
                        </a:rPr>
                        <a:t>Milagro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07000"/>
                        </a:lnSpc>
                        <a:spcAft>
                          <a:spcPts val="0"/>
                        </a:spcAft>
                      </a:pPr>
                      <a:r>
                        <a:rPr lang="es-EC" sz="1600" dirty="0">
                          <a:effectLst/>
                        </a:rPr>
                        <a:t>2 de Mayo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1600" dirty="0">
                          <a:effectLst/>
                        </a:rPr>
                        <a:t>13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50000"/>
                        </a:lnSpc>
                        <a:spcAft>
                          <a:spcPts val="0"/>
                        </a:spcAft>
                      </a:pPr>
                      <a:r>
                        <a:rPr lang="es-EC" sz="1600" b="1" dirty="0" smtClean="0">
                          <a:effectLst/>
                          <a:latin typeface="Times New Roman" panose="02020603050405020304" pitchFamily="18" charset="0"/>
                          <a:ea typeface="Calibri" panose="020F0502020204030204" pitchFamily="34" charset="0"/>
                          <a:cs typeface="Times New Roman" panose="02020603050405020304" pitchFamily="18" charset="0"/>
                        </a:rPr>
                        <a:t>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r>
              <a:tr h="476517">
                <a:tc>
                  <a:txBody>
                    <a:bodyPr/>
                    <a:lstStyle/>
                    <a:p>
                      <a:pPr algn="ctr">
                        <a:lnSpc>
                          <a:spcPct val="107000"/>
                        </a:lnSpc>
                        <a:spcAft>
                          <a:spcPts val="0"/>
                        </a:spcAft>
                      </a:pPr>
                      <a:r>
                        <a:rPr lang="es-EC" sz="1600" dirty="0">
                          <a:effectLst/>
                        </a:rPr>
                        <a:t>El Empalme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07000"/>
                        </a:lnSpc>
                        <a:spcAft>
                          <a:spcPts val="0"/>
                        </a:spcAft>
                      </a:pPr>
                      <a:r>
                        <a:rPr lang="es-EC" sz="1600" dirty="0">
                          <a:effectLst/>
                        </a:rPr>
                        <a:t>Buena Suerte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07000"/>
                        </a:lnSpc>
                        <a:spcAft>
                          <a:spcPts val="0"/>
                        </a:spcAft>
                      </a:pPr>
                      <a:r>
                        <a:rPr lang="es-EC" sz="1600" dirty="0">
                          <a:effectLst/>
                        </a:rPr>
                        <a:t>20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50000"/>
                        </a:lnSpc>
                        <a:spcAft>
                          <a:spcPts val="0"/>
                        </a:spcAft>
                      </a:pPr>
                      <a:r>
                        <a:rPr lang="es-EC" sz="1600" b="1" dirty="0" smtClean="0">
                          <a:effectLst/>
                          <a:latin typeface="Times New Roman" panose="02020603050405020304" pitchFamily="18" charset="0"/>
                          <a:ea typeface="Calibri" panose="020F0502020204030204" pitchFamily="34" charset="0"/>
                          <a:cs typeface="Times New Roman" panose="02020603050405020304" pitchFamily="18" charset="0"/>
                        </a:rPr>
                        <a:t>B</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r>
              <a:tr h="476517">
                <a:tc>
                  <a:txBody>
                    <a:bodyPr/>
                    <a:lstStyle/>
                    <a:p>
                      <a:pPr algn="ctr">
                        <a:lnSpc>
                          <a:spcPct val="107000"/>
                        </a:lnSpc>
                        <a:spcAft>
                          <a:spcPts val="0"/>
                        </a:spcAft>
                      </a:pPr>
                      <a:r>
                        <a:rPr lang="es-EC" sz="1600" dirty="0" err="1">
                          <a:effectLst/>
                        </a:rPr>
                        <a:t>Yaguachi</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07000"/>
                        </a:lnSpc>
                        <a:spcAft>
                          <a:spcPts val="0"/>
                        </a:spcAft>
                      </a:pPr>
                      <a:r>
                        <a:rPr lang="es-EC" sz="1600" dirty="0">
                          <a:effectLst/>
                        </a:rPr>
                        <a:t>El Deseo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1600" dirty="0">
                          <a:effectLst/>
                        </a:rPr>
                        <a:t>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50000"/>
                        </a:lnSpc>
                        <a:spcAft>
                          <a:spcPts val="0"/>
                        </a:spcAft>
                      </a:pPr>
                      <a:r>
                        <a:rPr lang="es-EC" sz="1600" b="1" dirty="0" smtClean="0">
                          <a:effectLst/>
                          <a:latin typeface="Times New Roman" panose="02020603050405020304" pitchFamily="18" charset="0"/>
                          <a:ea typeface="Calibri" panose="020F0502020204030204" pitchFamily="34" charset="0"/>
                          <a:cs typeface="Times New Roman" panose="02020603050405020304" pitchFamily="18" charset="0"/>
                        </a:rPr>
                        <a:t>C</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r>
              <a:tr h="476517">
                <a:tc>
                  <a:txBody>
                    <a:bodyPr/>
                    <a:lstStyle/>
                    <a:p>
                      <a:pPr algn="ctr">
                        <a:lnSpc>
                          <a:spcPct val="107000"/>
                        </a:lnSpc>
                        <a:spcAft>
                          <a:spcPts val="0"/>
                        </a:spcAft>
                      </a:pPr>
                      <a:r>
                        <a:rPr lang="es-EC" sz="1600" dirty="0">
                          <a:effectLst/>
                        </a:rPr>
                        <a:t>Milagro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07000"/>
                        </a:lnSpc>
                        <a:spcAft>
                          <a:spcPts val="0"/>
                        </a:spcAft>
                      </a:pPr>
                      <a:r>
                        <a:rPr lang="es-EC" sz="1600" dirty="0">
                          <a:effectLst/>
                        </a:rPr>
                        <a:t>Tomás Arboleda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07000"/>
                        </a:lnSpc>
                        <a:spcAft>
                          <a:spcPts val="0"/>
                        </a:spcAft>
                      </a:pPr>
                      <a:r>
                        <a:rPr lang="es-EC" sz="1600" dirty="0">
                          <a:effectLst/>
                        </a:rPr>
                        <a:t>13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50000"/>
                        </a:lnSpc>
                        <a:spcAft>
                          <a:spcPts val="0"/>
                        </a:spcAft>
                      </a:pPr>
                      <a:r>
                        <a:rPr lang="es-EC" sz="1600" b="1" dirty="0" smtClean="0">
                          <a:effectLst/>
                          <a:latin typeface="Times New Roman" panose="02020603050405020304" pitchFamily="18" charset="0"/>
                          <a:ea typeface="Calibri" panose="020F0502020204030204" pitchFamily="34" charset="0"/>
                          <a:cs typeface="Times New Roman" panose="02020603050405020304" pitchFamily="18" charset="0"/>
                        </a:rPr>
                        <a:t>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r>
              <a:tr h="476517">
                <a:tc>
                  <a:txBody>
                    <a:bodyPr/>
                    <a:lstStyle/>
                    <a:p>
                      <a:pPr algn="ctr">
                        <a:lnSpc>
                          <a:spcPct val="107000"/>
                        </a:lnSpc>
                        <a:spcAft>
                          <a:spcPts val="0"/>
                        </a:spcAft>
                      </a:pPr>
                      <a:r>
                        <a:rPr lang="es-EC" sz="1600" dirty="0">
                          <a:effectLst/>
                        </a:rPr>
                        <a:t>Naranjal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07000"/>
                        </a:lnSpc>
                        <a:spcAft>
                          <a:spcPts val="0"/>
                        </a:spcAft>
                      </a:pPr>
                      <a:r>
                        <a:rPr lang="es-EC" sz="1600" dirty="0">
                          <a:effectLst/>
                        </a:rPr>
                        <a:t>Villanueva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7000"/>
                        </a:lnSpc>
                        <a:spcAft>
                          <a:spcPts val="0"/>
                        </a:spcAft>
                      </a:pPr>
                      <a:r>
                        <a:rPr lang="es-EC" sz="1600" dirty="0">
                          <a:effectLst/>
                        </a:rPr>
                        <a:t>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50000"/>
                        </a:lnSpc>
                        <a:spcAft>
                          <a:spcPts val="0"/>
                        </a:spcAft>
                      </a:pPr>
                      <a:r>
                        <a:rPr lang="es-EC" sz="1600" b="1" dirty="0" smtClean="0">
                          <a:effectLst/>
                          <a:latin typeface="Times New Roman" panose="02020603050405020304" pitchFamily="18" charset="0"/>
                          <a:ea typeface="Calibri" panose="020F0502020204030204" pitchFamily="34" charset="0"/>
                          <a:cs typeface="Times New Roman" panose="02020603050405020304" pitchFamily="18" charset="0"/>
                        </a:rPr>
                        <a:t>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r>
              <a:tr h="623220">
                <a:tc>
                  <a:txBody>
                    <a:bodyPr/>
                    <a:lstStyle/>
                    <a:p>
                      <a:pPr algn="ctr">
                        <a:lnSpc>
                          <a:spcPct val="107000"/>
                        </a:lnSpc>
                        <a:spcAft>
                          <a:spcPts val="0"/>
                        </a:spcAft>
                      </a:pPr>
                      <a:r>
                        <a:rPr lang="es-EC" sz="1600" dirty="0" err="1">
                          <a:effectLst/>
                        </a:rPr>
                        <a:t>Tenguel</a:t>
                      </a:r>
                      <a:r>
                        <a:rPr lang="es-EC" sz="1600" dirty="0">
                          <a:effectLst/>
                        </a:rPr>
                        <a:t> (</a:t>
                      </a:r>
                      <a:r>
                        <a:rPr lang="es-EC" sz="1600" dirty="0" err="1">
                          <a:effectLst/>
                        </a:rPr>
                        <a:t>Guayaqui</a:t>
                      </a:r>
                      <a:r>
                        <a:rPr lang="es-EC"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07000"/>
                        </a:lnSpc>
                        <a:spcAft>
                          <a:spcPts val="0"/>
                        </a:spcAft>
                      </a:pPr>
                      <a:r>
                        <a:rPr lang="es-EC" sz="1600" dirty="0">
                          <a:effectLst/>
                        </a:rPr>
                        <a:t>Voluntad de Dios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07000"/>
                        </a:lnSpc>
                        <a:spcAft>
                          <a:spcPts val="0"/>
                        </a:spcAft>
                      </a:pPr>
                      <a:r>
                        <a:rPr lang="es-EC" sz="1600" dirty="0">
                          <a:effectLst/>
                        </a:rPr>
                        <a:t>13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50000"/>
                        </a:lnSpc>
                        <a:spcAft>
                          <a:spcPts val="0"/>
                        </a:spcAft>
                      </a:pPr>
                      <a:r>
                        <a:rPr lang="es-EC" sz="1600" b="1" dirty="0" smtClean="0">
                          <a:effectLst/>
                          <a:latin typeface="Times New Roman" panose="02020603050405020304" pitchFamily="18" charset="0"/>
                          <a:ea typeface="Calibri" panose="020F0502020204030204" pitchFamily="34" charset="0"/>
                          <a:cs typeface="Times New Roman" panose="02020603050405020304" pitchFamily="18" charset="0"/>
                        </a:rPr>
                        <a:t>F</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r>
            </a:tbl>
          </a:graphicData>
        </a:graphic>
      </p:graphicFrame>
      <p:sp>
        <p:nvSpPr>
          <p:cNvPr id="5" name="2 Subtítulo"/>
          <p:cNvSpPr>
            <a:spLocks noGrp="1"/>
          </p:cNvSpPr>
          <p:nvPr>
            <p:ph type="subTitle" idx="10"/>
          </p:nvPr>
        </p:nvSpPr>
        <p:spPr>
          <a:xfrm>
            <a:off x="2051720" y="116632"/>
            <a:ext cx="8208912" cy="576064"/>
          </a:xfrm>
        </p:spPr>
        <p:txBody>
          <a:bodyPr/>
          <a:lstStyle/>
          <a:p>
            <a:r>
              <a:rPr lang="en-US" dirty="0" smtClean="0">
                <a:solidFill>
                  <a:schemeClr val="tx1"/>
                </a:solidFill>
              </a:rPr>
              <a:t>TRATAMIENTO Y ANÁLISIS ESTADÍSTICO</a:t>
            </a:r>
            <a:endParaRPr lang="es-ES" dirty="0">
              <a:solidFill>
                <a:schemeClr val="tx1"/>
              </a:solidFill>
            </a:endParaRPr>
          </a:p>
        </p:txBody>
      </p:sp>
    </p:spTree>
    <p:extLst>
      <p:ext uri="{BB962C8B-B14F-4D97-AF65-F5344CB8AC3E}">
        <p14:creationId xmlns:p14="http://schemas.microsoft.com/office/powerpoint/2010/main" val="361246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2231232" y="0"/>
            <a:ext cx="6912768" cy="576064"/>
          </a:xfrm>
        </p:spPr>
        <p:txBody>
          <a:bodyPr/>
          <a:lstStyle/>
          <a:p>
            <a:r>
              <a:rPr lang="es-ES" dirty="0" smtClean="0">
                <a:solidFill>
                  <a:schemeClr val="tx1"/>
                </a:solidFill>
              </a:rPr>
              <a:t>ANÁLISIS DE DATOS</a:t>
            </a:r>
          </a:p>
          <a:p>
            <a:endParaRPr lang="es-EC" dirty="0"/>
          </a:p>
        </p:txBody>
      </p:sp>
      <p:graphicFrame>
        <p:nvGraphicFramePr>
          <p:cNvPr id="5" name="4 Diagrama"/>
          <p:cNvGraphicFramePr/>
          <p:nvPr>
            <p:extLst>
              <p:ext uri="{D42A27DB-BD31-4B8C-83A1-F6EECF244321}">
                <p14:modId xmlns:p14="http://schemas.microsoft.com/office/powerpoint/2010/main" val="3575317563"/>
              </p:ext>
            </p:extLst>
          </p:nvPr>
        </p:nvGraphicFramePr>
        <p:xfrm>
          <a:off x="162888" y="836712"/>
          <a:ext cx="8801600" cy="5013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779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2505A7C4-976F-4F61-B57D-D2CC4ECBBEAF}"/>
                                            </p:graphicEl>
                                          </p:spTgt>
                                        </p:tgtEl>
                                        <p:attrNameLst>
                                          <p:attrName>style.visibility</p:attrName>
                                        </p:attrNameLst>
                                      </p:cBhvr>
                                      <p:to>
                                        <p:strVal val="visible"/>
                                      </p:to>
                                    </p:set>
                                    <p:animEffect transition="in" filter="wipe(down)">
                                      <p:cBhvr>
                                        <p:cTn id="7" dur="500"/>
                                        <p:tgtEl>
                                          <p:spTgt spid="5">
                                            <p:graphicEl>
                                              <a:dgm id="{2505A7C4-976F-4F61-B57D-D2CC4ECBBEA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dgm id="{42FB7747-32A2-4018-B39A-61A99855CB4D}"/>
                                            </p:graphicEl>
                                          </p:spTgt>
                                        </p:tgtEl>
                                        <p:attrNameLst>
                                          <p:attrName>style.visibility</p:attrName>
                                        </p:attrNameLst>
                                      </p:cBhvr>
                                      <p:to>
                                        <p:strVal val="visible"/>
                                      </p:to>
                                    </p:set>
                                    <p:animEffect transition="in" filter="wipe(down)">
                                      <p:cBhvr>
                                        <p:cTn id="12" dur="500"/>
                                        <p:tgtEl>
                                          <p:spTgt spid="5">
                                            <p:graphicEl>
                                              <a:dgm id="{42FB7747-32A2-4018-B39A-61A99855CB4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dgm id="{2AE4165B-8427-450A-BB7B-E5052C8FAB7D}"/>
                                            </p:graphicEl>
                                          </p:spTgt>
                                        </p:tgtEl>
                                        <p:attrNameLst>
                                          <p:attrName>style.visibility</p:attrName>
                                        </p:attrNameLst>
                                      </p:cBhvr>
                                      <p:to>
                                        <p:strVal val="visible"/>
                                      </p:to>
                                    </p:set>
                                    <p:animEffect transition="in" filter="wipe(down)">
                                      <p:cBhvr>
                                        <p:cTn id="17" dur="500"/>
                                        <p:tgtEl>
                                          <p:spTgt spid="5">
                                            <p:graphicEl>
                                              <a:dgm id="{2AE4165B-8427-450A-BB7B-E5052C8FAB7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dgm id="{9836597A-4390-4193-B732-6F81CD02D482}"/>
                                            </p:graphicEl>
                                          </p:spTgt>
                                        </p:tgtEl>
                                        <p:attrNameLst>
                                          <p:attrName>style.visibility</p:attrName>
                                        </p:attrNameLst>
                                      </p:cBhvr>
                                      <p:to>
                                        <p:strVal val="visible"/>
                                      </p:to>
                                    </p:set>
                                    <p:animEffect transition="in" filter="wipe(down)">
                                      <p:cBhvr>
                                        <p:cTn id="22" dur="500"/>
                                        <p:tgtEl>
                                          <p:spTgt spid="5">
                                            <p:graphicEl>
                                              <a:dgm id="{9836597A-4390-4193-B732-6F81CD02D48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graphicEl>
                                              <a:dgm id="{C4429870-AD81-4E35-88BB-75BDCA1E39B4}"/>
                                            </p:graphicEl>
                                          </p:spTgt>
                                        </p:tgtEl>
                                        <p:attrNameLst>
                                          <p:attrName>style.visibility</p:attrName>
                                        </p:attrNameLst>
                                      </p:cBhvr>
                                      <p:to>
                                        <p:strVal val="visible"/>
                                      </p:to>
                                    </p:set>
                                    <p:animEffect transition="in" filter="wipe(down)">
                                      <p:cBhvr>
                                        <p:cTn id="27" dur="500"/>
                                        <p:tgtEl>
                                          <p:spTgt spid="5">
                                            <p:graphicEl>
                                              <a:dgm id="{C4429870-AD81-4E35-88BB-75BDCA1E39B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1187624" y="121762"/>
            <a:ext cx="8676456" cy="949784"/>
          </a:xfrm>
        </p:spPr>
        <p:txBody>
          <a:bodyPr>
            <a:normAutofit/>
          </a:bodyPr>
          <a:lstStyle/>
          <a:p>
            <a:r>
              <a:rPr lang="es-ES" sz="1800" dirty="0">
                <a:solidFill>
                  <a:schemeClr val="tx1"/>
                </a:solidFill>
              </a:rPr>
              <a:t>DETERMINACIÓN DE LOS NIVELES DE CADMIO - UNOCACE – PROV.  GUAYAS</a:t>
            </a:r>
            <a:endParaRPr lang="es-EC" sz="1800" dirty="0">
              <a:solidFill>
                <a:schemeClr val="tx1"/>
              </a:solidFill>
            </a:endParaRPr>
          </a:p>
        </p:txBody>
      </p:sp>
      <p:sp>
        <p:nvSpPr>
          <p:cNvPr id="5" name="4 CuadroTexto"/>
          <p:cNvSpPr txBox="1"/>
          <p:nvPr/>
        </p:nvSpPr>
        <p:spPr>
          <a:xfrm>
            <a:off x="179512" y="4941168"/>
            <a:ext cx="8820472" cy="1015663"/>
          </a:xfrm>
          <a:prstGeom prst="rect">
            <a:avLst/>
          </a:prstGeom>
          <a:solidFill>
            <a:schemeClr val="bg1"/>
          </a:solidFill>
        </p:spPr>
        <p:txBody>
          <a:bodyPr wrap="square" rtlCol="0">
            <a:spAutoFit/>
          </a:bodyPr>
          <a:lstStyle/>
          <a:p>
            <a:pPr algn="just"/>
            <a:r>
              <a:rPr lang="es-EC" sz="1400" smtClean="0">
                <a:latin typeface="+mn-lt"/>
              </a:rPr>
              <a:t>*</a:t>
            </a:r>
            <a:r>
              <a:rPr lang="es-EC" sz="1400" dirty="0"/>
              <a:t>D</a:t>
            </a:r>
            <a:r>
              <a:rPr lang="es-EC" sz="1400" dirty="0" smtClean="0">
                <a:latin typeface="+mn-lt"/>
              </a:rPr>
              <a:t>eterminación de concentración de cadmio en suelo por la técnica de absorción atómica, mediante digestión ácida;  LD: 0.19ppm y LC: 0.40ppm.</a:t>
            </a:r>
          </a:p>
          <a:p>
            <a:pPr algn="just"/>
            <a:r>
              <a:rPr lang="es-EC" dirty="0" smtClean="0">
                <a:latin typeface="+mn-lt"/>
              </a:rPr>
              <a:t>*</a:t>
            </a:r>
            <a:r>
              <a:rPr lang="es-EC" sz="1400" dirty="0" smtClean="0">
                <a:latin typeface="+mn-lt"/>
              </a:rPr>
              <a:t>Según el Texto Unificado de Legislación Ambiental Secundaria TULAS "Criterios de Calidad del Suelo", </a:t>
            </a:r>
          </a:p>
          <a:p>
            <a:pPr algn="just"/>
            <a:r>
              <a:rPr lang="es-EC" sz="1400" dirty="0" smtClean="0">
                <a:latin typeface="+mn-lt"/>
              </a:rPr>
              <a:t>el valor referencial de cadmio en suelos es 0.5ppm.</a:t>
            </a:r>
            <a:endParaRPr lang="es-ES" sz="1400" dirty="0">
              <a:latin typeface="+mn-lt"/>
            </a:endParaRPr>
          </a:p>
        </p:txBody>
      </p:sp>
      <p:graphicFrame>
        <p:nvGraphicFramePr>
          <p:cNvPr id="16" name="1 Gráfico"/>
          <p:cNvGraphicFramePr/>
          <p:nvPr>
            <p:extLst>
              <p:ext uri="{D42A27DB-BD31-4B8C-83A1-F6EECF244321}">
                <p14:modId xmlns:p14="http://schemas.microsoft.com/office/powerpoint/2010/main" val="1590520468"/>
              </p:ext>
            </p:extLst>
          </p:nvPr>
        </p:nvGraphicFramePr>
        <p:xfrm>
          <a:off x="824702" y="955261"/>
          <a:ext cx="7995770" cy="3985907"/>
        </p:xfrm>
        <a:graphic>
          <a:graphicData uri="http://schemas.openxmlformats.org/drawingml/2006/chart">
            <c:chart xmlns:c="http://schemas.openxmlformats.org/drawingml/2006/chart" xmlns:r="http://schemas.openxmlformats.org/officeDocument/2006/relationships" r:id="rId2"/>
          </a:graphicData>
        </a:graphic>
      </p:graphicFrame>
      <p:sp>
        <p:nvSpPr>
          <p:cNvPr id="6" name="5 Rectángulo"/>
          <p:cNvSpPr/>
          <p:nvPr/>
        </p:nvSpPr>
        <p:spPr>
          <a:xfrm>
            <a:off x="467544" y="764704"/>
            <a:ext cx="1928826" cy="677108"/>
          </a:xfrm>
          <a:prstGeom prst="rect">
            <a:avLst/>
          </a:prstGeom>
        </p:spPr>
        <p:txBody>
          <a:bodyPr wrap="square">
            <a:spAutoFit/>
          </a:bodyPr>
          <a:lstStyle/>
          <a:p>
            <a:pPr algn="ctr"/>
            <a:endParaRPr lang="es-ES" dirty="0" smtClean="0"/>
          </a:p>
          <a:p>
            <a:pPr algn="ctr"/>
            <a:r>
              <a:rPr lang="es-ES" sz="1000" dirty="0" smtClean="0"/>
              <a:t>Rango de </a:t>
            </a:r>
          </a:p>
          <a:p>
            <a:pPr algn="ctr"/>
            <a:r>
              <a:rPr lang="es-ES" sz="1000" dirty="0" smtClean="0"/>
              <a:t>profundidades</a:t>
            </a:r>
            <a:endParaRPr lang="es-ES" sz="1000" dirty="0"/>
          </a:p>
        </p:txBody>
      </p:sp>
      <p:sp>
        <p:nvSpPr>
          <p:cNvPr id="2" name="1 CuadroTexto"/>
          <p:cNvSpPr txBox="1"/>
          <p:nvPr/>
        </p:nvSpPr>
        <p:spPr>
          <a:xfrm>
            <a:off x="7164288" y="2276872"/>
            <a:ext cx="1404552" cy="369332"/>
          </a:xfrm>
          <a:prstGeom prst="rect">
            <a:avLst/>
          </a:prstGeom>
          <a:noFill/>
        </p:spPr>
        <p:txBody>
          <a:bodyPr wrap="none" rtlCol="0">
            <a:spAutoFit/>
          </a:bodyPr>
          <a:lstStyle/>
          <a:p>
            <a:r>
              <a:rPr lang="es-ES" dirty="0" smtClean="0"/>
              <a:t>Unidad: ppm</a:t>
            </a:r>
            <a:endParaRPr lang="es-ES" dirty="0"/>
          </a:p>
        </p:txBody>
      </p:sp>
    </p:spTree>
    <p:extLst>
      <p:ext uri="{BB962C8B-B14F-4D97-AF65-F5344CB8AC3E}">
        <p14:creationId xmlns:p14="http://schemas.microsoft.com/office/powerpoint/2010/main" val="40032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fade">
                                      <p:cBhvr>
                                        <p:cTn id="22" dur="2000"/>
                                        <p:tgtEl>
                                          <p:spTgt spid="16">
                                            <p:graphicEl>
                                              <a:chart seriesIdx="-3" categoryIdx="-3" bldStep="gridLegen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fade">
                                      <p:cBhvr>
                                        <p:cTn id="27" dur="2000"/>
                                        <p:tgtEl>
                                          <p:spTgt spid="16">
                                            <p:graphicEl>
                                              <a:chart seriesIdx="0"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fade">
                                      <p:cBhvr>
                                        <p:cTn id="32" dur="2000"/>
                                        <p:tgtEl>
                                          <p:spTgt spid="16">
                                            <p:graphicEl>
                                              <a:chart seriesIdx="1"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graphicEl>
                                              <a:chart seriesIdx="2" categoryIdx="-4" bldStep="series"/>
                                            </p:graphicEl>
                                          </p:spTgt>
                                        </p:tgtEl>
                                        <p:attrNameLst>
                                          <p:attrName>style.visibility</p:attrName>
                                        </p:attrNameLst>
                                      </p:cBhvr>
                                      <p:to>
                                        <p:strVal val="visible"/>
                                      </p:to>
                                    </p:set>
                                    <p:animEffect transition="in" filter="fade">
                                      <p:cBhvr>
                                        <p:cTn id="37" dur="2000"/>
                                        <p:tgtEl>
                                          <p:spTgt spid="16">
                                            <p:graphicEl>
                                              <a:chart seriesIdx="2"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graphicEl>
                                              <a:chart seriesIdx="3" categoryIdx="-4" bldStep="series"/>
                                            </p:graphicEl>
                                          </p:spTgt>
                                        </p:tgtEl>
                                        <p:attrNameLst>
                                          <p:attrName>style.visibility</p:attrName>
                                        </p:attrNameLst>
                                      </p:cBhvr>
                                      <p:to>
                                        <p:strVal val="visible"/>
                                      </p:to>
                                    </p:set>
                                    <p:animEffect transition="in" filter="fade">
                                      <p:cBhvr>
                                        <p:cTn id="42" dur="2000"/>
                                        <p:tgtEl>
                                          <p:spTgt spid="16">
                                            <p:graphicEl>
                                              <a:chart seriesIdx="3"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graphicEl>
                                              <a:chart seriesIdx="4" categoryIdx="-4" bldStep="series"/>
                                            </p:graphicEl>
                                          </p:spTgt>
                                        </p:tgtEl>
                                        <p:attrNameLst>
                                          <p:attrName>style.visibility</p:attrName>
                                        </p:attrNameLst>
                                      </p:cBhvr>
                                      <p:to>
                                        <p:strVal val="visible"/>
                                      </p:to>
                                    </p:set>
                                    <p:animEffect transition="in" filter="fade">
                                      <p:cBhvr>
                                        <p:cTn id="47" dur="2000"/>
                                        <p:tgtEl>
                                          <p:spTgt spid="16">
                                            <p:graphicEl>
                                              <a:chart seriesIdx="4"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graphicEl>
                                              <a:chart seriesIdx="5" categoryIdx="-4" bldStep="series"/>
                                            </p:graphicEl>
                                          </p:spTgt>
                                        </p:tgtEl>
                                        <p:attrNameLst>
                                          <p:attrName>style.visibility</p:attrName>
                                        </p:attrNameLst>
                                      </p:cBhvr>
                                      <p:to>
                                        <p:strVal val="visible"/>
                                      </p:to>
                                    </p:set>
                                    <p:animEffect transition="in" filter="fade">
                                      <p:cBhvr>
                                        <p:cTn id="52" dur="2000"/>
                                        <p:tgtEl>
                                          <p:spTgt spid="16">
                                            <p:graphicEl>
                                              <a:chart seriesIdx="5" categoryIdx="-4" bldStep="series"/>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Graphic spid="16" grpId="0">
        <p:bldSub>
          <a:bldChart bld="series"/>
        </p:bldSub>
      </p:bldGraphic>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87624" y="188640"/>
            <a:ext cx="8286808" cy="369332"/>
          </a:xfrm>
          <a:prstGeom prst="rect">
            <a:avLst/>
          </a:prstGeom>
        </p:spPr>
        <p:txBody>
          <a:bodyPr wrap="square">
            <a:spAutoFit/>
          </a:bodyPr>
          <a:lstStyle/>
          <a:p>
            <a:pPr algn="ctr"/>
            <a:r>
              <a:rPr lang="es-EC" b="1" dirty="0" smtClean="0">
                <a:latin typeface="+mn-lt"/>
              </a:rPr>
              <a:t>NIVELES DE CONCENTRACIÓN DE CADMIO </a:t>
            </a:r>
            <a:r>
              <a:rPr lang="es-ES" b="1" dirty="0" smtClean="0">
                <a:latin typeface="Calibri"/>
              </a:rPr>
              <a:t>- UNOCACE – PROV.  GUAYAS</a:t>
            </a:r>
            <a:endParaRPr lang="es-EC" b="1" dirty="0"/>
          </a:p>
        </p:txBody>
      </p:sp>
      <p:pic>
        <p:nvPicPr>
          <p:cNvPr id="4099" name="Picture 3" descr="C:\Users\SUELOS_2\Desktop\Mapas_Cd\Cantones\Leyenda_Cd_Nuevastonalidades.png"/>
          <p:cNvPicPr>
            <a:picLocks noChangeAspect="1" noChangeArrowheads="1"/>
          </p:cNvPicPr>
          <p:nvPr/>
        </p:nvPicPr>
        <p:blipFill>
          <a:blip r:embed="rId2"/>
          <a:srcRect/>
          <a:stretch>
            <a:fillRect/>
          </a:stretch>
        </p:blipFill>
        <p:spPr bwMode="auto">
          <a:xfrm>
            <a:off x="4929190" y="2063796"/>
            <a:ext cx="4043757" cy="3149800"/>
          </a:xfrm>
          <a:prstGeom prst="rect">
            <a:avLst/>
          </a:prstGeom>
          <a:noFill/>
        </p:spPr>
      </p:pic>
      <p:pic>
        <p:nvPicPr>
          <p:cNvPr id="5" name="4 Imagen"/>
          <p:cNvPicPr/>
          <p:nvPr/>
        </p:nvPicPr>
        <p:blipFill>
          <a:blip r:embed="rId3"/>
          <a:srcRect/>
          <a:stretch>
            <a:fillRect/>
          </a:stretch>
        </p:blipFill>
        <p:spPr bwMode="auto">
          <a:xfrm>
            <a:off x="321439" y="836712"/>
            <a:ext cx="4214842" cy="5357850"/>
          </a:xfrm>
          <a:prstGeom prst="rect">
            <a:avLst/>
          </a:prstGeom>
          <a:noFill/>
        </p:spPr>
      </p:pic>
      <p:cxnSp>
        <p:nvCxnSpPr>
          <p:cNvPr id="15" name="14 Conector recto de flecha"/>
          <p:cNvCxnSpPr/>
          <p:nvPr/>
        </p:nvCxnSpPr>
        <p:spPr>
          <a:xfrm flipV="1">
            <a:off x="2843808" y="3214686"/>
            <a:ext cx="3371266" cy="18704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2071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heckerboard(across)">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1547664" y="116632"/>
            <a:ext cx="8208912" cy="576064"/>
          </a:xfrm>
        </p:spPr>
        <p:txBody>
          <a:bodyPr/>
          <a:lstStyle/>
          <a:p>
            <a:r>
              <a:rPr lang="es-ES" sz="1800" dirty="0">
                <a:solidFill>
                  <a:schemeClr val="tx1"/>
                </a:solidFill>
              </a:rPr>
              <a:t>DETERMINACIÓN DE LOS NIVELES DE </a:t>
            </a:r>
            <a:r>
              <a:rPr lang="es-ES" sz="1800" dirty="0" smtClean="0">
                <a:solidFill>
                  <a:schemeClr val="tx1"/>
                </a:solidFill>
              </a:rPr>
              <a:t>pH - UNOCACE – PROV.  GUAYAS</a:t>
            </a:r>
            <a:endParaRPr lang="es-EC" sz="1800" dirty="0">
              <a:solidFill>
                <a:schemeClr val="tx1"/>
              </a:solidFill>
            </a:endParaRPr>
          </a:p>
        </p:txBody>
      </p:sp>
      <p:graphicFrame>
        <p:nvGraphicFramePr>
          <p:cNvPr id="4" name="3 Gráfico"/>
          <p:cNvGraphicFramePr/>
          <p:nvPr>
            <p:extLst/>
          </p:nvPr>
        </p:nvGraphicFramePr>
        <p:xfrm>
          <a:off x="683568" y="1268760"/>
          <a:ext cx="7817521" cy="3874752"/>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1285852" y="5214950"/>
            <a:ext cx="3933706" cy="523220"/>
          </a:xfrm>
          <a:prstGeom prst="rect">
            <a:avLst/>
          </a:prstGeom>
          <a:noFill/>
        </p:spPr>
        <p:txBody>
          <a:bodyPr wrap="none" rtlCol="0">
            <a:spAutoFit/>
          </a:bodyPr>
          <a:lstStyle/>
          <a:p>
            <a:pPr marL="285750" indent="-285750">
              <a:buFont typeface="Arial" pitchFamily="34" charset="0"/>
              <a:buChar char="•"/>
            </a:pPr>
            <a:r>
              <a:rPr lang="es-ES" sz="1400" dirty="0" smtClean="0">
                <a:latin typeface="+mn-lt"/>
              </a:rPr>
              <a:t>En todas las profundidades son neutros</a:t>
            </a:r>
          </a:p>
          <a:p>
            <a:pPr marL="285750" indent="-285750">
              <a:buFont typeface="Arial" pitchFamily="34" charset="0"/>
              <a:buChar char="•"/>
            </a:pPr>
            <a:r>
              <a:rPr lang="es-ES" sz="1400" dirty="0" smtClean="0">
                <a:latin typeface="+mn-lt"/>
              </a:rPr>
              <a:t>El cadmio se encuentra disponible en pH ácidos</a:t>
            </a:r>
            <a:endParaRPr lang="es-ES" sz="1400" dirty="0">
              <a:latin typeface="+mn-lt"/>
            </a:endParaRPr>
          </a:p>
        </p:txBody>
      </p:sp>
      <p:graphicFrame>
        <p:nvGraphicFramePr>
          <p:cNvPr id="5" name="4 Tabla"/>
          <p:cNvGraphicFramePr>
            <a:graphicFrameLocks noGrp="1"/>
          </p:cNvGraphicFramePr>
          <p:nvPr>
            <p:extLst/>
          </p:nvPr>
        </p:nvGraphicFramePr>
        <p:xfrm>
          <a:off x="179512" y="5738170"/>
          <a:ext cx="7072362" cy="1052736"/>
        </p:xfrm>
        <a:graphic>
          <a:graphicData uri="http://schemas.openxmlformats.org/drawingml/2006/table">
            <a:tbl>
              <a:tblPr/>
              <a:tblGrid>
                <a:gridCol w="658166"/>
                <a:gridCol w="972493"/>
                <a:gridCol w="1264857"/>
                <a:gridCol w="1459082"/>
                <a:gridCol w="1554479"/>
                <a:gridCol w="1163285"/>
              </a:tblGrid>
              <a:tr h="641522">
                <a:tc>
                  <a:txBody>
                    <a:bodyPr/>
                    <a:lstStyle/>
                    <a:p>
                      <a:pPr algn="ctr">
                        <a:lnSpc>
                          <a:spcPct val="115000"/>
                        </a:lnSpc>
                        <a:spcAft>
                          <a:spcPts val="0"/>
                        </a:spcAft>
                      </a:pPr>
                      <a:endParaRPr lang="es-EC" sz="1200" dirty="0">
                        <a:solidFill>
                          <a:srgbClr val="000000"/>
                        </a:solidFill>
                        <a:latin typeface="Calibri"/>
                        <a:ea typeface="Calibri"/>
                        <a:cs typeface="Times New Roman"/>
                      </a:endParaRPr>
                    </a:p>
                  </a:txBody>
                  <a:tcPr marL="63888" marR="63888"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b="1" dirty="0">
                          <a:solidFill>
                            <a:srgbClr val="000000"/>
                          </a:solidFill>
                          <a:latin typeface="Calibri"/>
                          <a:ea typeface="Times New Roman"/>
                          <a:cs typeface="Arial"/>
                        </a:rPr>
                        <a:t>Acido</a:t>
                      </a:r>
                      <a:endParaRPr lang="es-ES" sz="1200" dirty="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b="1">
                          <a:solidFill>
                            <a:srgbClr val="000000"/>
                          </a:solidFill>
                          <a:latin typeface="Calibri"/>
                          <a:ea typeface="Times New Roman"/>
                          <a:cs typeface="Arial"/>
                        </a:rPr>
                        <a:t>Ligeramente Acido</a:t>
                      </a:r>
                      <a:endParaRPr lang="es-ES" sz="120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b="1">
                          <a:solidFill>
                            <a:srgbClr val="000000"/>
                          </a:solidFill>
                          <a:latin typeface="Calibri"/>
                          <a:ea typeface="Times New Roman"/>
                          <a:cs typeface="Arial"/>
                        </a:rPr>
                        <a:t>Prácticamente Neutro</a:t>
                      </a:r>
                      <a:endParaRPr lang="es-ES" sz="120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b="1">
                          <a:solidFill>
                            <a:srgbClr val="000000"/>
                          </a:solidFill>
                          <a:latin typeface="Calibri"/>
                          <a:ea typeface="Times New Roman"/>
                          <a:cs typeface="Arial"/>
                        </a:rPr>
                        <a:t>Ligeramente Alcalino</a:t>
                      </a:r>
                      <a:endParaRPr lang="es-ES" sz="120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b="1">
                          <a:solidFill>
                            <a:srgbClr val="000000"/>
                          </a:solidFill>
                          <a:latin typeface="Calibri"/>
                          <a:ea typeface="Times New Roman"/>
                          <a:cs typeface="Arial"/>
                        </a:rPr>
                        <a:t>Alcalino</a:t>
                      </a:r>
                      <a:endParaRPr lang="es-ES" sz="120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1214">
                <a:tc>
                  <a:txBody>
                    <a:bodyPr/>
                    <a:lstStyle/>
                    <a:p>
                      <a:pPr algn="ctr">
                        <a:lnSpc>
                          <a:spcPct val="115000"/>
                        </a:lnSpc>
                        <a:spcAft>
                          <a:spcPts val="0"/>
                        </a:spcAft>
                      </a:pPr>
                      <a:r>
                        <a:rPr lang="es-EC" sz="1200" b="1">
                          <a:solidFill>
                            <a:srgbClr val="000000"/>
                          </a:solidFill>
                          <a:latin typeface="Calibri"/>
                          <a:ea typeface="Calibri"/>
                          <a:cs typeface="Times New Roman"/>
                        </a:rPr>
                        <a:t>pH</a:t>
                      </a:r>
                      <a:endParaRPr lang="es-ES" sz="120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Calibri"/>
                          <a:ea typeface="Times New Roman"/>
                          <a:cs typeface="Arial"/>
                        </a:rPr>
                        <a:t>5,5</a:t>
                      </a:r>
                      <a:endParaRPr lang="es-ES" sz="120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Calibri"/>
                          <a:ea typeface="Times New Roman"/>
                          <a:cs typeface="Arial"/>
                        </a:rPr>
                        <a:t>5.6 - 6.4</a:t>
                      </a:r>
                      <a:endParaRPr lang="es-ES" sz="120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6.5 - 7.5</a:t>
                      </a:r>
                      <a:endParaRPr lang="es-ES" sz="1200" dirty="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7.6 - 8.0</a:t>
                      </a:r>
                      <a:endParaRPr lang="es-ES" sz="1200" dirty="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8,1</a:t>
                      </a:r>
                      <a:endParaRPr lang="es-ES" sz="1200" dirty="0">
                        <a:latin typeface="Calibri"/>
                        <a:ea typeface="Calibri"/>
                        <a:cs typeface="Times New Roman"/>
                      </a:endParaRPr>
                    </a:p>
                  </a:txBody>
                  <a:tcPr marL="63888" marR="638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0793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935088" y="116632"/>
            <a:ext cx="8208912" cy="576064"/>
          </a:xfrm>
        </p:spPr>
        <p:txBody>
          <a:bodyPr>
            <a:normAutofit lnSpcReduction="10000"/>
          </a:bodyPr>
          <a:lstStyle/>
          <a:p>
            <a:r>
              <a:rPr lang="es-ES" sz="1800" dirty="0">
                <a:solidFill>
                  <a:schemeClr val="tx1"/>
                </a:solidFill>
              </a:rPr>
              <a:t>DETERMINACIÓN DE LOS NIVELES DE CONDUCTIVIDAD ELÉCTRICA </a:t>
            </a:r>
            <a:r>
              <a:rPr lang="es-ES" sz="1800" dirty="0" smtClean="0">
                <a:solidFill>
                  <a:schemeClr val="tx1"/>
                </a:solidFill>
              </a:rPr>
              <a:t>- UNOCACE – PROV.  GUAYAS  </a:t>
            </a:r>
            <a:endParaRPr lang="es-EC" sz="1800" dirty="0">
              <a:solidFill>
                <a:schemeClr val="tx1"/>
              </a:solidFill>
            </a:endParaRPr>
          </a:p>
        </p:txBody>
      </p:sp>
      <p:graphicFrame>
        <p:nvGraphicFramePr>
          <p:cNvPr id="4" name="3 Gráfico"/>
          <p:cNvGraphicFramePr/>
          <p:nvPr/>
        </p:nvGraphicFramePr>
        <p:xfrm>
          <a:off x="1285852" y="1355725"/>
          <a:ext cx="6643734" cy="3859225"/>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2357422" y="5143512"/>
            <a:ext cx="5110694" cy="307777"/>
          </a:xfrm>
          <a:prstGeom prst="rect">
            <a:avLst/>
          </a:prstGeom>
          <a:noFill/>
        </p:spPr>
        <p:txBody>
          <a:bodyPr wrap="none" rtlCol="0">
            <a:spAutoFit/>
          </a:bodyPr>
          <a:lstStyle/>
          <a:p>
            <a:pPr marL="285750" indent="-285750">
              <a:buFont typeface="Arial" panose="020B0604020202020204" pitchFamily="34" charset="0"/>
              <a:buChar char="•"/>
            </a:pPr>
            <a:r>
              <a:rPr lang="es-ES" sz="1400" dirty="0" smtClean="0"/>
              <a:t>Los valores de CE no sobrepasan los limites de salinidad  </a:t>
            </a:r>
            <a:endParaRPr lang="es-ES" sz="1400" dirty="0"/>
          </a:p>
        </p:txBody>
      </p:sp>
      <p:graphicFrame>
        <p:nvGraphicFramePr>
          <p:cNvPr id="6" name="5 Tabla"/>
          <p:cNvGraphicFramePr>
            <a:graphicFrameLocks noGrp="1"/>
          </p:cNvGraphicFramePr>
          <p:nvPr>
            <p:extLst>
              <p:ext uri="{D42A27DB-BD31-4B8C-83A1-F6EECF244321}">
                <p14:modId xmlns:p14="http://schemas.microsoft.com/office/powerpoint/2010/main" val="2567013328"/>
              </p:ext>
            </p:extLst>
          </p:nvPr>
        </p:nvGraphicFramePr>
        <p:xfrm>
          <a:off x="683568" y="5589240"/>
          <a:ext cx="6001932" cy="1002412"/>
        </p:xfrm>
        <a:graphic>
          <a:graphicData uri="http://schemas.openxmlformats.org/drawingml/2006/table">
            <a:tbl>
              <a:tblPr/>
              <a:tblGrid>
                <a:gridCol w="888556"/>
                <a:gridCol w="1133259"/>
                <a:gridCol w="1705573"/>
                <a:gridCol w="1043001"/>
                <a:gridCol w="1231543"/>
              </a:tblGrid>
              <a:tr h="477339">
                <a:tc>
                  <a:txBody>
                    <a:bodyPr/>
                    <a:lstStyle/>
                    <a:p>
                      <a:pPr algn="ctr">
                        <a:lnSpc>
                          <a:spcPct val="115000"/>
                        </a:lnSpc>
                        <a:spcAft>
                          <a:spcPts val="0"/>
                        </a:spcAft>
                      </a:pPr>
                      <a:endParaRPr lang="es-EC" sz="1000" dirty="0">
                        <a:solidFill>
                          <a:srgbClr val="000000"/>
                        </a:solidFill>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000" b="1" dirty="0">
                          <a:solidFill>
                            <a:srgbClr val="000000"/>
                          </a:solidFill>
                          <a:latin typeface="Calibri"/>
                          <a:ea typeface="Times New Roman"/>
                          <a:cs typeface="Arial"/>
                        </a:rPr>
                        <a:t>NO SALINO (NS)</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000" b="1" dirty="0">
                          <a:solidFill>
                            <a:srgbClr val="000000"/>
                          </a:solidFill>
                          <a:latin typeface="Calibri"/>
                          <a:ea typeface="Times New Roman"/>
                          <a:cs typeface="Arial"/>
                        </a:rPr>
                        <a:t>Ligeramente SALINO (LS)</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000" b="1">
                          <a:solidFill>
                            <a:srgbClr val="000000"/>
                          </a:solidFill>
                          <a:latin typeface="Calibri"/>
                          <a:ea typeface="Times New Roman"/>
                          <a:cs typeface="Arial"/>
                        </a:rPr>
                        <a:t>SALINO (S)</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000" b="1">
                          <a:solidFill>
                            <a:srgbClr val="000000"/>
                          </a:solidFill>
                          <a:latin typeface="Calibri"/>
                          <a:ea typeface="Times New Roman"/>
                          <a:cs typeface="Arial"/>
                        </a:rPr>
                        <a:t>MUY SALINO (MS)</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5073">
                <a:tc>
                  <a:txBody>
                    <a:bodyPr/>
                    <a:lstStyle/>
                    <a:p>
                      <a:pPr algn="ctr">
                        <a:lnSpc>
                          <a:spcPct val="115000"/>
                        </a:lnSpc>
                        <a:spcAft>
                          <a:spcPts val="0"/>
                        </a:spcAft>
                      </a:pPr>
                      <a:r>
                        <a:rPr lang="es-EC" sz="1200" b="1" dirty="0" smtClean="0">
                          <a:solidFill>
                            <a:srgbClr val="000000"/>
                          </a:solidFill>
                          <a:latin typeface="Calibri"/>
                          <a:ea typeface="Calibri"/>
                          <a:cs typeface="Times New Roman"/>
                        </a:rPr>
                        <a:t>CE  </a:t>
                      </a:r>
                      <a:r>
                        <a:rPr lang="es-EC" sz="1200" b="1" dirty="0">
                          <a:solidFill>
                            <a:srgbClr val="000000"/>
                          </a:solidFill>
                          <a:latin typeface="Calibri"/>
                          <a:ea typeface="Calibri"/>
                          <a:cs typeface="Times New Roman"/>
                        </a:rPr>
                        <a:t>(</a:t>
                      </a:r>
                      <a:r>
                        <a:rPr lang="es-EC" sz="1200" b="1" dirty="0" err="1" smtClean="0">
                          <a:solidFill>
                            <a:srgbClr val="000000"/>
                          </a:solidFill>
                          <a:latin typeface="Calibri"/>
                          <a:ea typeface="Calibri"/>
                          <a:cs typeface="Times New Roman"/>
                        </a:rPr>
                        <a:t>dS</a:t>
                      </a:r>
                      <a:r>
                        <a:rPr lang="es-EC" sz="1200" b="1" dirty="0" smtClean="0">
                          <a:solidFill>
                            <a:srgbClr val="000000"/>
                          </a:solidFill>
                          <a:latin typeface="Calibri"/>
                          <a:ea typeface="Calibri"/>
                          <a:cs typeface="Times New Roman"/>
                        </a:rPr>
                        <a:t>/m</a:t>
                      </a:r>
                      <a:r>
                        <a:rPr lang="es-EC" sz="1200" b="1" dirty="0">
                          <a:solidFill>
                            <a:srgbClr val="000000"/>
                          </a:solidFill>
                          <a:latin typeface="Calibri"/>
                          <a:ea typeface="Calibri"/>
                          <a:cs typeface="Times New Roman"/>
                        </a:rPr>
                        <a:t>)</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&lt; 2.0</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2.0 – 3.0</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3.0 – 4.0</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4.0 – 8.0</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5312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595323" y="147267"/>
            <a:ext cx="8208912" cy="576064"/>
          </a:xfrm>
        </p:spPr>
        <p:txBody>
          <a:bodyPr>
            <a:normAutofit lnSpcReduction="10000"/>
          </a:bodyPr>
          <a:lstStyle/>
          <a:p>
            <a:r>
              <a:rPr lang="es-ES" sz="1800" dirty="0" smtClean="0">
                <a:solidFill>
                  <a:schemeClr val="tx1"/>
                </a:solidFill>
              </a:rPr>
              <a:t>CLASIFICACIÓN DEL SUELO DE ACUERDO AL TRIÁNGULO DE TEXTURAS - UNOCACE – PROV.  GUAYAS</a:t>
            </a:r>
            <a:endParaRPr lang="es-ES" sz="1800" dirty="0">
              <a:solidFill>
                <a:schemeClr val="tx1"/>
              </a:solidFill>
            </a:endParaRPr>
          </a:p>
        </p:txBody>
      </p:sp>
      <p:grpSp>
        <p:nvGrpSpPr>
          <p:cNvPr id="9" name="8 Grupo"/>
          <p:cNvGrpSpPr/>
          <p:nvPr/>
        </p:nvGrpSpPr>
        <p:grpSpPr>
          <a:xfrm>
            <a:off x="323528" y="836712"/>
            <a:ext cx="6408712" cy="3528392"/>
            <a:chOff x="1902028" y="1420868"/>
            <a:chExt cx="4226560" cy="2807970"/>
          </a:xfrm>
        </p:grpSpPr>
        <p:pic>
          <p:nvPicPr>
            <p:cNvPr id="4" name="3 Imagen"/>
            <p:cNvPicPr/>
            <p:nvPr/>
          </p:nvPicPr>
          <p:blipFill>
            <a:blip r:embed="rId2" cstate="print"/>
            <a:srcRect/>
            <a:stretch>
              <a:fillRect/>
            </a:stretch>
          </p:blipFill>
          <p:spPr bwMode="auto">
            <a:xfrm>
              <a:off x="1902028" y="1420868"/>
              <a:ext cx="3170555" cy="2807970"/>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5072583" y="1522468"/>
              <a:ext cx="1056005" cy="2604770"/>
            </a:xfrm>
            <a:prstGeom prst="rect">
              <a:avLst/>
            </a:prstGeom>
            <a:noFill/>
            <a:ln w="9525">
              <a:noFill/>
              <a:miter lim="800000"/>
              <a:headEnd/>
              <a:tailEnd/>
            </a:ln>
          </p:spPr>
        </p:pic>
      </p:grpSp>
      <p:graphicFrame>
        <p:nvGraphicFramePr>
          <p:cNvPr id="7" name="6 Tabla"/>
          <p:cNvGraphicFramePr>
            <a:graphicFrameLocks noGrp="1"/>
          </p:cNvGraphicFramePr>
          <p:nvPr>
            <p:extLst/>
          </p:nvPr>
        </p:nvGraphicFramePr>
        <p:xfrm>
          <a:off x="3674479" y="4700867"/>
          <a:ext cx="5334000" cy="792861"/>
        </p:xfrm>
        <a:graphic>
          <a:graphicData uri="http://schemas.openxmlformats.org/drawingml/2006/table">
            <a:tbl>
              <a:tblPr firstRow="1" firstCol="1" bandRow="1"/>
              <a:tblGrid>
                <a:gridCol w="762000"/>
                <a:gridCol w="762000"/>
                <a:gridCol w="762000"/>
                <a:gridCol w="762000"/>
                <a:gridCol w="762000"/>
                <a:gridCol w="762000"/>
                <a:gridCol w="762000"/>
              </a:tblGrid>
              <a:tr h="200025">
                <a:tc>
                  <a:txBody>
                    <a:bodyPr/>
                    <a:lstStyle/>
                    <a:p>
                      <a:pPr algn="ctr">
                        <a:lnSpc>
                          <a:spcPct val="115000"/>
                        </a:lnSpc>
                        <a:spcAft>
                          <a:spcPts val="0"/>
                        </a:spcAft>
                      </a:pPr>
                      <a:r>
                        <a:rPr lang="es-ES" sz="1100" b="1" dirty="0">
                          <a:solidFill>
                            <a:srgbClr val="000000"/>
                          </a:solidFill>
                          <a:effectLst/>
                          <a:latin typeface="Calibri"/>
                          <a:ea typeface="Times New Roman"/>
                          <a:cs typeface="Times New Roman"/>
                        </a:rPr>
                        <a:t>Código</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S" sz="1100">
                          <a:solidFill>
                            <a:srgbClr val="000000"/>
                          </a:solidFill>
                          <a:effectLst/>
                          <a:latin typeface="Calibri"/>
                          <a:ea typeface="Times New Roman"/>
                          <a:cs typeface="Times New Roman"/>
                        </a:rPr>
                        <a:t>B</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S" sz="1100" dirty="0">
                          <a:solidFill>
                            <a:srgbClr val="000000"/>
                          </a:solidFill>
                          <a:effectLst/>
                          <a:latin typeface="Calibri"/>
                          <a:ea typeface="Times New Roman"/>
                          <a:cs typeface="Times New Roman"/>
                        </a:rPr>
                        <a:t>E</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algn="ctr">
                        <a:lnSpc>
                          <a:spcPct val="115000"/>
                        </a:lnSpc>
                        <a:spcAft>
                          <a:spcPts val="0"/>
                        </a:spcAft>
                      </a:pPr>
                      <a:r>
                        <a:rPr lang="es-ES" sz="1100" dirty="0">
                          <a:solidFill>
                            <a:srgbClr val="000000"/>
                          </a:solidFill>
                          <a:effectLst/>
                          <a:latin typeface="Calibri"/>
                          <a:ea typeface="Times New Roman"/>
                          <a:cs typeface="Times New Roman"/>
                        </a:rPr>
                        <a:t>F</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S" sz="1100">
                          <a:solidFill>
                            <a:srgbClr val="000000"/>
                          </a:solidFill>
                          <a:effectLst/>
                          <a:latin typeface="Calibri"/>
                          <a:ea typeface="Times New Roman"/>
                          <a:cs typeface="Times New Roman"/>
                        </a:rPr>
                        <a:t>A</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algn="ctr">
                        <a:lnSpc>
                          <a:spcPct val="115000"/>
                        </a:lnSpc>
                        <a:spcAft>
                          <a:spcPts val="0"/>
                        </a:spcAft>
                      </a:pPr>
                      <a:r>
                        <a:rPr lang="es-ES" sz="1100">
                          <a:solidFill>
                            <a:srgbClr val="000000"/>
                          </a:solidFill>
                          <a:effectLst/>
                          <a:latin typeface="Calibri"/>
                          <a:ea typeface="Times New Roman"/>
                          <a:cs typeface="Times New Roman"/>
                        </a:rPr>
                        <a:t>D</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algn="ctr">
                        <a:lnSpc>
                          <a:spcPct val="115000"/>
                        </a:lnSpc>
                        <a:spcAft>
                          <a:spcPts val="0"/>
                        </a:spcAft>
                      </a:pPr>
                      <a:r>
                        <a:rPr lang="es-ES" sz="1100">
                          <a:solidFill>
                            <a:srgbClr val="000000"/>
                          </a:solidFill>
                          <a:effectLst/>
                          <a:latin typeface="Calibri"/>
                          <a:ea typeface="Times New Roman"/>
                          <a:cs typeface="Times New Roman"/>
                        </a:rPr>
                        <a:t>C</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r>
              <a:tr h="190500">
                <a:tc rowSpan="2">
                  <a:txBody>
                    <a:bodyPr/>
                    <a:lstStyle/>
                    <a:p>
                      <a:pPr algn="ctr">
                        <a:lnSpc>
                          <a:spcPct val="115000"/>
                        </a:lnSpc>
                        <a:spcAft>
                          <a:spcPts val="0"/>
                        </a:spcAft>
                      </a:pPr>
                      <a:r>
                        <a:rPr lang="es-ES" sz="900" b="1" dirty="0">
                          <a:solidFill>
                            <a:srgbClr val="000000"/>
                          </a:solidFill>
                          <a:effectLst/>
                          <a:latin typeface="Calibri"/>
                          <a:ea typeface="Times New Roman"/>
                          <a:cs typeface="Times New Roman"/>
                        </a:rPr>
                        <a:t>Organización</a:t>
                      </a:r>
                      <a:endParaRPr lang="es-ES" sz="9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rowSpan="2">
                  <a:txBody>
                    <a:bodyPr/>
                    <a:lstStyle/>
                    <a:p>
                      <a:pPr algn="ctr">
                        <a:lnSpc>
                          <a:spcPct val="115000"/>
                        </a:lnSpc>
                        <a:spcAft>
                          <a:spcPts val="0"/>
                        </a:spcAft>
                      </a:pPr>
                      <a:r>
                        <a:rPr lang="es-ES" sz="1100" b="1">
                          <a:solidFill>
                            <a:srgbClr val="000000"/>
                          </a:solidFill>
                          <a:effectLst/>
                          <a:latin typeface="Calibri"/>
                          <a:ea typeface="Times New Roman"/>
                          <a:cs typeface="Times New Roman"/>
                        </a:rPr>
                        <a:t>Buena Suerte</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lgn="ctr">
                        <a:lnSpc>
                          <a:spcPct val="115000"/>
                        </a:lnSpc>
                        <a:spcAft>
                          <a:spcPts val="0"/>
                        </a:spcAft>
                      </a:pPr>
                      <a:r>
                        <a:rPr lang="es-ES" sz="1100" b="1" dirty="0">
                          <a:solidFill>
                            <a:srgbClr val="000000"/>
                          </a:solidFill>
                          <a:effectLst/>
                          <a:latin typeface="Calibri"/>
                          <a:ea typeface="Times New Roman"/>
                          <a:cs typeface="Times New Roman"/>
                        </a:rPr>
                        <a:t>Villanueva</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rowSpan="2">
                  <a:txBody>
                    <a:bodyPr/>
                    <a:lstStyle/>
                    <a:p>
                      <a:pPr algn="ctr">
                        <a:lnSpc>
                          <a:spcPct val="115000"/>
                        </a:lnSpc>
                        <a:spcAft>
                          <a:spcPts val="0"/>
                        </a:spcAft>
                      </a:pPr>
                      <a:r>
                        <a:rPr lang="es-ES" sz="1100" b="1">
                          <a:solidFill>
                            <a:srgbClr val="000000"/>
                          </a:solidFill>
                          <a:effectLst/>
                          <a:latin typeface="Calibri"/>
                          <a:ea typeface="Times New Roman"/>
                          <a:cs typeface="Times New Roman"/>
                        </a:rPr>
                        <a:t>Voluntad de Dios</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lgn="ctr">
                        <a:lnSpc>
                          <a:spcPct val="115000"/>
                        </a:lnSpc>
                        <a:spcAft>
                          <a:spcPts val="0"/>
                        </a:spcAft>
                      </a:pPr>
                      <a:r>
                        <a:rPr lang="es-ES" sz="1100" b="1">
                          <a:solidFill>
                            <a:srgbClr val="000000"/>
                          </a:solidFill>
                          <a:effectLst/>
                          <a:latin typeface="Calibri"/>
                          <a:ea typeface="Times New Roman"/>
                          <a:cs typeface="Times New Roman"/>
                        </a:rPr>
                        <a:t>2 de Mayo</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algn="ctr">
                        <a:lnSpc>
                          <a:spcPct val="115000"/>
                        </a:lnSpc>
                        <a:spcAft>
                          <a:spcPts val="0"/>
                        </a:spcAft>
                      </a:pPr>
                      <a:r>
                        <a:rPr lang="es-ES" sz="1100" b="1">
                          <a:solidFill>
                            <a:srgbClr val="000000"/>
                          </a:solidFill>
                          <a:effectLst/>
                          <a:latin typeface="Calibri"/>
                          <a:ea typeface="Times New Roman"/>
                          <a:cs typeface="Times New Roman"/>
                        </a:rPr>
                        <a:t>Thomas</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84806"/>
                    </a:solidFill>
                  </a:tcPr>
                </a:tc>
                <a:tc rowSpan="2">
                  <a:txBody>
                    <a:bodyPr/>
                    <a:lstStyle/>
                    <a:p>
                      <a:pPr algn="ctr">
                        <a:lnSpc>
                          <a:spcPct val="115000"/>
                        </a:lnSpc>
                        <a:spcAft>
                          <a:spcPts val="0"/>
                        </a:spcAft>
                      </a:pPr>
                      <a:r>
                        <a:rPr lang="es-ES" sz="1100" b="1">
                          <a:solidFill>
                            <a:srgbClr val="000000"/>
                          </a:solidFill>
                          <a:effectLst/>
                          <a:latin typeface="Calibri"/>
                          <a:ea typeface="Times New Roman"/>
                          <a:cs typeface="Times New Roman"/>
                        </a:rPr>
                        <a:t>El Deseo</a:t>
                      </a:r>
                      <a:endParaRPr lang="es-ES" sz="110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r>
              <a:tr h="200025">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100" b="1" dirty="0">
                          <a:solidFill>
                            <a:srgbClr val="000000"/>
                          </a:solidFill>
                          <a:effectLst/>
                          <a:latin typeface="Calibri"/>
                          <a:ea typeface="Times New Roman"/>
                          <a:cs typeface="Times New Roman"/>
                        </a:rPr>
                        <a:t>Arboleda</a:t>
                      </a:r>
                      <a:endParaRPr lang="es-ES" sz="1100" dirty="0">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84806"/>
                    </a:solidFill>
                  </a:tcPr>
                </a:tc>
                <a:tc vMerge="1">
                  <a:txBody>
                    <a:bodyPr/>
                    <a:lstStyle/>
                    <a:p>
                      <a:endParaRPr lang="es-ES"/>
                    </a:p>
                  </a:txBody>
                  <a:tcPr/>
                </a:tc>
              </a:tr>
              <a:tr h="200025">
                <a:tc>
                  <a:txBody>
                    <a:bodyPr/>
                    <a:lstStyle/>
                    <a:p>
                      <a:pPr algn="ctr">
                        <a:lnSpc>
                          <a:spcPct val="115000"/>
                        </a:lnSpc>
                        <a:spcAft>
                          <a:spcPts val="0"/>
                        </a:spcAft>
                      </a:pPr>
                      <a:r>
                        <a:rPr lang="es-EC" sz="1100" b="1">
                          <a:solidFill>
                            <a:srgbClr val="000000"/>
                          </a:solidFill>
                          <a:effectLst/>
                          <a:latin typeface="Calibri"/>
                          <a:ea typeface="Times New Roman"/>
                          <a:cs typeface="Times New Roman"/>
                        </a:rPr>
                        <a:t>Textura</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Arcilloso</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Franco</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Arcilloso</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Franco</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algn="ctr">
                        <a:lnSpc>
                          <a:spcPct val="115000"/>
                        </a:lnSpc>
                        <a:spcAft>
                          <a:spcPts val="0"/>
                        </a:spcAft>
                      </a:pPr>
                      <a:r>
                        <a:rPr lang="es-EC" sz="1100">
                          <a:solidFill>
                            <a:srgbClr val="000000"/>
                          </a:solidFill>
                          <a:effectLst/>
                          <a:latin typeface="Calibri"/>
                          <a:ea typeface="Times New Roman"/>
                          <a:cs typeface="Times New Roman"/>
                        </a:rPr>
                        <a:t>Franco</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algn="ctr">
                        <a:lnSpc>
                          <a:spcPct val="115000"/>
                        </a:lnSpc>
                        <a:spcAft>
                          <a:spcPts val="0"/>
                        </a:spcAft>
                      </a:pPr>
                      <a:r>
                        <a:rPr lang="es-EC" sz="1100" dirty="0">
                          <a:solidFill>
                            <a:srgbClr val="000000"/>
                          </a:solidFill>
                          <a:effectLst/>
                          <a:latin typeface="Calibri"/>
                          <a:ea typeface="Times New Roman"/>
                          <a:cs typeface="Times New Roman"/>
                        </a:rPr>
                        <a:t>Franco</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r>
            </a:tbl>
          </a:graphicData>
        </a:graphic>
      </p:graphicFrame>
      <p:sp>
        <p:nvSpPr>
          <p:cNvPr id="10" name="9 CuadroTexto"/>
          <p:cNvSpPr txBox="1"/>
          <p:nvPr/>
        </p:nvSpPr>
        <p:spPr>
          <a:xfrm>
            <a:off x="35496" y="5301208"/>
            <a:ext cx="8784976" cy="738664"/>
          </a:xfrm>
          <a:prstGeom prst="rect">
            <a:avLst/>
          </a:prstGeom>
          <a:noFill/>
        </p:spPr>
        <p:txBody>
          <a:bodyPr wrap="square" rtlCol="0">
            <a:spAutoFit/>
          </a:bodyPr>
          <a:lstStyle/>
          <a:p>
            <a:pPr marL="285750" indent="-285750">
              <a:buFont typeface="Arial" panose="020B0604020202020204" pitchFamily="34" charset="0"/>
              <a:buChar char="•"/>
            </a:pPr>
            <a:r>
              <a:rPr lang="es-ES" sz="1400" dirty="0" smtClean="0"/>
              <a:t>Van de franco a arcillosos.</a:t>
            </a:r>
          </a:p>
          <a:p>
            <a:pPr marL="285750" indent="-285750">
              <a:buFont typeface="Arial" panose="020B0604020202020204" pitchFamily="34" charset="0"/>
              <a:buChar char="•"/>
            </a:pPr>
            <a:r>
              <a:rPr lang="es-ES" sz="1400" dirty="0" smtClean="0"/>
              <a:t>Los suelos arcillosos sostienen más </a:t>
            </a:r>
            <a:r>
              <a:rPr lang="es-ES" sz="1400" dirty="0"/>
              <a:t>a</a:t>
            </a:r>
            <a:r>
              <a:rPr lang="es-ES" sz="1400" dirty="0" smtClean="0"/>
              <a:t>l cadmio por adsorción por su gran área superficial, que permite su acumulación y retención en el suelo.</a:t>
            </a:r>
            <a:endParaRPr lang="es-ES" sz="1400" dirty="0"/>
          </a:p>
        </p:txBody>
      </p:sp>
    </p:spTree>
    <p:extLst>
      <p:ext uri="{BB962C8B-B14F-4D97-AF65-F5344CB8AC3E}">
        <p14:creationId xmlns:p14="http://schemas.microsoft.com/office/powerpoint/2010/main" val="123057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755576" y="188640"/>
            <a:ext cx="9144000" cy="576064"/>
          </a:xfrm>
        </p:spPr>
        <p:txBody>
          <a:bodyPr/>
          <a:lstStyle/>
          <a:p>
            <a:r>
              <a:rPr lang="es-ES" sz="1800" dirty="0">
                <a:solidFill>
                  <a:schemeClr val="tx1"/>
                </a:solidFill>
              </a:rPr>
              <a:t>DETERMINACIÓN </a:t>
            </a:r>
            <a:r>
              <a:rPr lang="es-ES" sz="1800" dirty="0" smtClean="0">
                <a:solidFill>
                  <a:schemeClr val="tx1"/>
                </a:solidFill>
              </a:rPr>
              <a:t>DEL % DE MATERIA ORGÁNICA - UNOCACE – PROV.  GUAYAS</a:t>
            </a:r>
            <a:endParaRPr lang="es-EC" sz="1800" dirty="0">
              <a:solidFill>
                <a:schemeClr val="tx1"/>
              </a:solidFill>
            </a:endParaRPr>
          </a:p>
        </p:txBody>
      </p:sp>
      <p:graphicFrame>
        <p:nvGraphicFramePr>
          <p:cNvPr id="4" name="3 Gráfico"/>
          <p:cNvGraphicFramePr/>
          <p:nvPr>
            <p:extLst>
              <p:ext uri="{D42A27DB-BD31-4B8C-83A1-F6EECF244321}">
                <p14:modId xmlns:p14="http://schemas.microsoft.com/office/powerpoint/2010/main" val="192176082"/>
              </p:ext>
            </p:extLst>
          </p:nvPr>
        </p:nvGraphicFramePr>
        <p:xfrm>
          <a:off x="827584" y="908720"/>
          <a:ext cx="7704856" cy="3945620"/>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3428992" y="5357826"/>
            <a:ext cx="5247465" cy="738664"/>
          </a:xfrm>
          <a:prstGeom prst="rect">
            <a:avLst/>
          </a:prstGeom>
          <a:noFill/>
        </p:spPr>
        <p:txBody>
          <a:bodyPr wrap="square" rtlCol="0">
            <a:spAutoFit/>
          </a:bodyPr>
          <a:lstStyle/>
          <a:p>
            <a:pPr marL="285750" indent="-285750" algn="just">
              <a:buFont typeface="Arial" panose="020B0604020202020204" pitchFamily="34" charset="0"/>
              <a:buChar char="•"/>
            </a:pPr>
            <a:r>
              <a:rPr lang="es-ES" sz="1400" dirty="0" smtClean="0"/>
              <a:t>La gran cantidad de materia orgánica en el suelo forma un complejo  </a:t>
            </a:r>
            <a:r>
              <a:rPr lang="es-ES" sz="1400" dirty="0" err="1" smtClean="0"/>
              <a:t>quelante</a:t>
            </a:r>
            <a:r>
              <a:rPr lang="es-ES" sz="1400" dirty="0" smtClean="0"/>
              <a:t> muy estable lo que contribuye a la acumulación de cadmio.</a:t>
            </a:r>
            <a:endParaRPr lang="es-ES" sz="1400" dirty="0"/>
          </a:p>
        </p:txBody>
      </p:sp>
      <p:graphicFrame>
        <p:nvGraphicFramePr>
          <p:cNvPr id="6" name="5 Tabla"/>
          <p:cNvGraphicFramePr>
            <a:graphicFrameLocks noGrp="1"/>
          </p:cNvGraphicFramePr>
          <p:nvPr>
            <p:extLst>
              <p:ext uri="{D42A27DB-BD31-4B8C-83A1-F6EECF244321}">
                <p14:modId xmlns:p14="http://schemas.microsoft.com/office/powerpoint/2010/main" val="342097900"/>
              </p:ext>
            </p:extLst>
          </p:nvPr>
        </p:nvGraphicFramePr>
        <p:xfrm>
          <a:off x="755576" y="4988550"/>
          <a:ext cx="2520280" cy="1477216"/>
        </p:xfrm>
        <a:graphic>
          <a:graphicData uri="http://schemas.openxmlformats.org/drawingml/2006/table">
            <a:tbl>
              <a:tblPr/>
              <a:tblGrid>
                <a:gridCol w="1563341"/>
                <a:gridCol w="956939"/>
              </a:tblGrid>
              <a:tr h="571126">
                <a:tc>
                  <a:txBody>
                    <a:bodyPr/>
                    <a:lstStyle/>
                    <a:p>
                      <a:pPr algn="ctr">
                        <a:lnSpc>
                          <a:spcPct val="115000"/>
                        </a:lnSpc>
                        <a:spcAft>
                          <a:spcPts val="0"/>
                        </a:spcAft>
                      </a:pPr>
                      <a:r>
                        <a:rPr lang="es-EC" sz="1200" b="1" dirty="0">
                          <a:solidFill>
                            <a:srgbClr val="000000"/>
                          </a:solidFill>
                          <a:latin typeface="Calibri"/>
                          <a:ea typeface="Times New Roman"/>
                          <a:cs typeface="Times New Roman"/>
                        </a:rPr>
                        <a:t>PARÁMETRO</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1" dirty="0">
                          <a:solidFill>
                            <a:srgbClr val="000000"/>
                          </a:solidFill>
                          <a:latin typeface="Calibri"/>
                          <a:ea typeface="Times New Roman"/>
                          <a:cs typeface="Times New Roman"/>
                        </a:rPr>
                        <a:t>MO</a:t>
                      </a:r>
                      <a:endParaRPr lang="es-ES" sz="1200" dirty="0">
                        <a:latin typeface="Calibri"/>
                        <a:ea typeface="Calibri"/>
                        <a:cs typeface="Times New Roman"/>
                      </a:endParaRPr>
                    </a:p>
                    <a:p>
                      <a:pPr algn="ctr">
                        <a:lnSpc>
                          <a:spcPct val="115000"/>
                        </a:lnSpc>
                        <a:spcAft>
                          <a:spcPts val="0"/>
                        </a:spcAft>
                      </a:pPr>
                      <a:r>
                        <a:rPr lang="es-EC" sz="1200" b="1" dirty="0">
                          <a:solidFill>
                            <a:srgbClr val="000000"/>
                          </a:solidFill>
                          <a:latin typeface="Calibri"/>
                          <a:ea typeface="Times New Roman"/>
                          <a:cs typeface="Times New Roman"/>
                        </a:rPr>
                        <a:t>(%)</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030">
                <a:tc>
                  <a:txBody>
                    <a:bodyPr/>
                    <a:lstStyle/>
                    <a:p>
                      <a:pPr algn="ctr">
                        <a:lnSpc>
                          <a:spcPct val="115000"/>
                        </a:lnSpc>
                        <a:spcAft>
                          <a:spcPts val="0"/>
                        </a:spcAft>
                      </a:pPr>
                      <a:r>
                        <a:rPr lang="es-EC" sz="1200" b="1" dirty="0">
                          <a:solidFill>
                            <a:srgbClr val="000000"/>
                          </a:solidFill>
                          <a:latin typeface="Calibri"/>
                          <a:ea typeface="Times New Roman"/>
                          <a:cs typeface="Times New Roman"/>
                        </a:rPr>
                        <a:t>BAJO</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&lt; 3.1</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030">
                <a:tc>
                  <a:txBody>
                    <a:bodyPr/>
                    <a:lstStyle/>
                    <a:p>
                      <a:pPr algn="ctr">
                        <a:lnSpc>
                          <a:spcPct val="115000"/>
                        </a:lnSpc>
                        <a:spcAft>
                          <a:spcPts val="0"/>
                        </a:spcAft>
                      </a:pPr>
                      <a:r>
                        <a:rPr lang="es-EC" sz="1200" b="1" dirty="0">
                          <a:solidFill>
                            <a:srgbClr val="000000"/>
                          </a:solidFill>
                          <a:latin typeface="Calibri"/>
                          <a:ea typeface="Times New Roman"/>
                          <a:cs typeface="Times New Roman"/>
                        </a:rPr>
                        <a:t>MEDIO</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3.1 - 5.0</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2030">
                <a:tc>
                  <a:txBody>
                    <a:bodyPr/>
                    <a:lstStyle/>
                    <a:p>
                      <a:pPr algn="ctr">
                        <a:lnSpc>
                          <a:spcPct val="115000"/>
                        </a:lnSpc>
                        <a:spcAft>
                          <a:spcPts val="0"/>
                        </a:spcAft>
                      </a:pPr>
                      <a:r>
                        <a:rPr lang="es-EC" sz="1200" b="1" dirty="0">
                          <a:solidFill>
                            <a:srgbClr val="000000"/>
                          </a:solidFill>
                          <a:latin typeface="Calibri"/>
                          <a:ea typeface="Times New Roman"/>
                          <a:cs typeface="Times New Roman"/>
                        </a:rPr>
                        <a:t>ALTO</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dirty="0">
                          <a:solidFill>
                            <a:srgbClr val="000000"/>
                          </a:solidFill>
                          <a:latin typeface="Calibri"/>
                          <a:ea typeface="Times New Roman"/>
                          <a:cs typeface="Arial"/>
                        </a:rPr>
                        <a:t>&gt; 5.0</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9687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068222627"/>
              </p:ext>
            </p:extLst>
          </p:nvPr>
        </p:nvGraphicFramePr>
        <p:xfrm>
          <a:off x="457200" y="620688"/>
          <a:ext cx="8686800" cy="5400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Subtítulo"/>
          <p:cNvSpPr>
            <a:spLocks noGrp="1"/>
          </p:cNvSpPr>
          <p:nvPr>
            <p:ph type="subTitle" idx="10"/>
          </p:nvPr>
        </p:nvSpPr>
        <p:spPr>
          <a:xfrm>
            <a:off x="6012160" y="116632"/>
            <a:ext cx="2664296" cy="504056"/>
          </a:xfrm>
        </p:spPr>
        <p:txBody>
          <a:bodyPr>
            <a:normAutofit/>
          </a:bodyPr>
          <a:lstStyle/>
          <a:p>
            <a:r>
              <a:rPr lang="en-US" dirty="0" smtClean="0">
                <a:solidFill>
                  <a:schemeClr val="tx1"/>
                </a:solidFill>
              </a:rPr>
              <a:t>ANTECEDENTES</a:t>
            </a:r>
            <a:endParaRPr lang="es-ES" dirty="0" smtClean="0">
              <a:solidFill>
                <a:schemeClr val="tx1"/>
              </a:solidFill>
            </a:endParaRPr>
          </a:p>
          <a:p>
            <a:endParaRPr lang="es-EC" dirty="0"/>
          </a:p>
        </p:txBody>
      </p:sp>
      <p:pic>
        <p:nvPicPr>
          <p:cNvPr id="5" name="Picture 6" descr="https://encrypted-tbn3.gstatic.com/images?q=tbn:ANd9GcQZyvKqyKlIscLLKDj3DqmmtMfEjvRwOZNVsi9sJF3ccOy-3JYy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1196752"/>
            <a:ext cx="2001777" cy="453650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115616" y="908720"/>
            <a:ext cx="845681" cy="369332"/>
          </a:xfrm>
          <a:prstGeom prst="rect">
            <a:avLst/>
          </a:prstGeom>
          <a:noFill/>
        </p:spPr>
        <p:txBody>
          <a:bodyPr wrap="none" rtlCol="0">
            <a:spAutoFit/>
          </a:bodyPr>
          <a:lstStyle/>
          <a:p>
            <a:r>
              <a:rPr lang="es-ES" dirty="0" smtClean="0"/>
              <a:t>CACAO</a:t>
            </a:r>
            <a:endParaRPr lang="es-ES" dirty="0"/>
          </a:p>
        </p:txBody>
      </p:sp>
    </p:spTree>
    <p:extLst>
      <p:ext uri="{BB962C8B-B14F-4D97-AF65-F5344CB8AC3E}">
        <p14:creationId xmlns:p14="http://schemas.microsoft.com/office/powerpoint/2010/main" val="140118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4EC0657F-A9DD-4F8E-A87E-05E3F9CA862A}"/>
                                            </p:graphicEl>
                                          </p:spTgt>
                                        </p:tgtEl>
                                        <p:attrNameLst>
                                          <p:attrName>style.visibility</p:attrName>
                                        </p:attrNameLst>
                                      </p:cBhvr>
                                      <p:to>
                                        <p:strVal val="visible"/>
                                      </p:to>
                                    </p:set>
                                    <p:animEffect transition="in" filter="wipe(down)">
                                      <p:cBhvr>
                                        <p:cTn id="7" dur="500"/>
                                        <p:tgtEl>
                                          <p:spTgt spid="4">
                                            <p:graphicEl>
                                              <a:dgm id="{4EC0657F-A9DD-4F8E-A87E-05E3F9CA86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DFEB183D-EAEC-4EED-8DEB-6762C494320C}"/>
                                            </p:graphicEl>
                                          </p:spTgt>
                                        </p:tgtEl>
                                        <p:attrNameLst>
                                          <p:attrName>style.visibility</p:attrName>
                                        </p:attrNameLst>
                                      </p:cBhvr>
                                      <p:to>
                                        <p:strVal val="visible"/>
                                      </p:to>
                                    </p:set>
                                    <p:animEffect transition="in" filter="wipe(down)">
                                      <p:cBhvr>
                                        <p:cTn id="12" dur="500"/>
                                        <p:tgtEl>
                                          <p:spTgt spid="4">
                                            <p:graphicEl>
                                              <a:dgm id="{DFEB183D-EAEC-4EED-8DEB-6762C494320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graphicEl>
                                              <a:dgm id="{9536C091-E00D-4AE3-BA6D-F59BE587280D}"/>
                                            </p:graphicEl>
                                          </p:spTgt>
                                        </p:tgtEl>
                                        <p:attrNameLst>
                                          <p:attrName>style.visibility</p:attrName>
                                        </p:attrNameLst>
                                      </p:cBhvr>
                                      <p:to>
                                        <p:strVal val="visible"/>
                                      </p:to>
                                    </p:set>
                                    <p:animEffect transition="in" filter="wipe(down)">
                                      <p:cBhvr>
                                        <p:cTn id="17" dur="500"/>
                                        <p:tgtEl>
                                          <p:spTgt spid="4">
                                            <p:graphicEl>
                                              <a:dgm id="{9536C091-E00D-4AE3-BA6D-F59BE587280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graphicEl>
                                              <a:dgm id="{9F8D7855-8034-4452-B0F9-9A4CFF7C1DA5}"/>
                                            </p:graphicEl>
                                          </p:spTgt>
                                        </p:tgtEl>
                                        <p:attrNameLst>
                                          <p:attrName>style.visibility</p:attrName>
                                        </p:attrNameLst>
                                      </p:cBhvr>
                                      <p:to>
                                        <p:strVal val="visible"/>
                                      </p:to>
                                    </p:set>
                                    <p:animEffect transition="in" filter="wipe(down)">
                                      <p:cBhvr>
                                        <p:cTn id="22" dur="500"/>
                                        <p:tgtEl>
                                          <p:spTgt spid="4">
                                            <p:graphicEl>
                                              <a:dgm id="{9F8D7855-8034-4452-B0F9-9A4CFF7C1DA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graphicEl>
                                              <a:dgm id="{E3E3985F-6C1F-4642-8B7D-1BB492EBD9FF}"/>
                                            </p:graphicEl>
                                          </p:spTgt>
                                        </p:tgtEl>
                                        <p:attrNameLst>
                                          <p:attrName>style.visibility</p:attrName>
                                        </p:attrNameLst>
                                      </p:cBhvr>
                                      <p:to>
                                        <p:strVal val="visible"/>
                                      </p:to>
                                    </p:set>
                                    <p:animEffect transition="in" filter="wipe(down)">
                                      <p:cBhvr>
                                        <p:cTn id="27" dur="500"/>
                                        <p:tgtEl>
                                          <p:spTgt spid="4">
                                            <p:graphicEl>
                                              <a:dgm id="{E3E3985F-6C1F-4642-8B7D-1BB492EBD9F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611560" y="116632"/>
            <a:ext cx="8208912" cy="576064"/>
          </a:xfrm>
        </p:spPr>
        <p:txBody>
          <a:bodyPr>
            <a:normAutofit lnSpcReduction="10000"/>
          </a:bodyPr>
          <a:lstStyle/>
          <a:p>
            <a:r>
              <a:rPr lang="es-ES" sz="1800" dirty="0">
                <a:solidFill>
                  <a:schemeClr val="tx1"/>
                </a:solidFill>
              </a:rPr>
              <a:t>DETERMINACIÓN </a:t>
            </a:r>
            <a:r>
              <a:rPr lang="es-ES" sz="1800" dirty="0" smtClean="0">
                <a:solidFill>
                  <a:schemeClr val="tx1"/>
                </a:solidFill>
              </a:rPr>
              <a:t>DE LA CONCENTRACIÓN DE NITRÓGENO - UNOCACE – PROV.  GUAYAS</a:t>
            </a:r>
            <a:endParaRPr lang="es-EC" sz="1800" dirty="0">
              <a:solidFill>
                <a:schemeClr val="tx1"/>
              </a:solidFill>
            </a:endParaRPr>
          </a:p>
        </p:txBody>
      </p:sp>
      <p:graphicFrame>
        <p:nvGraphicFramePr>
          <p:cNvPr id="4" name="3 Gráfico"/>
          <p:cNvGraphicFramePr/>
          <p:nvPr>
            <p:extLst>
              <p:ext uri="{D42A27DB-BD31-4B8C-83A1-F6EECF244321}">
                <p14:modId xmlns:p14="http://schemas.microsoft.com/office/powerpoint/2010/main" val="3303191830"/>
              </p:ext>
            </p:extLst>
          </p:nvPr>
        </p:nvGraphicFramePr>
        <p:xfrm>
          <a:off x="755576" y="886325"/>
          <a:ext cx="7416823" cy="4392488"/>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3500430" y="5500702"/>
            <a:ext cx="5143536" cy="738664"/>
          </a:xfrm>
          <a:prstGeom prst="rect">
            <a:avLst/>
          </a:prstGeom>
          <a:noFill/>
        </p:spPr>
        <p:txBody>
          <a:bodyPr wrap="square" rtlCol="0">
            <a:spAutoFit/>
          </a:bodyPr>
          <a:lstStyle/>
          <a:p>
            <a:pPr algn="just"/>
            <a:r>
              <a:rPr lang="es-ES" sz="1400" dirty="0" smtClean="0"/>
              <a:t>Los niveles de nitrógeno son proporcionales a la incorporación de MO del suelo por parte de los agricultores y tienden a disminuir por lixiviación.</a:t>
            </a:r>
            <a:endParaRPr lang="es-ES" sz="1400" dirty="0"/>
          </a:p>
        </p:txBody>
      </p:sp>
      <p:graphicFrame>
        <p:nvGraphicFramePr>
          <p:cNvPr id="6" name="5 Tabla"/>
          <p:cNvGraphicFramePr>
            <a:graphicFrameLocks noGrp="1"/>
          </p:cNvGraphicFramePr>
          <p:nvPr>
            <p:extLst>
              <p:ext uri="{D42A27DB-BD31-4B8C-83A1-F6EECF244321}">
                <p14:modId xmlns:p14="http://schemas.microsoft.com/office/powerpoint/2010/main" val="1439319377"/>
              </p:ext>
            </p:extLst>
          </p:nvPr>
        </p:nvGraphicFramePr>
        <p:xfrm>
          <a:off x="1187624" y="5206632"/>
          <a:ext cx="2134020" cy="1326803"/>
        </p:xfrm>
        <a:graphic>
          <a:graphicData uri="http://schemas.openxmlformats.org/drawingml/2006/table">
            <a:tbl>
              <a:tblPr/>
              <a:tblGrid>
                <a:gridCol w="1323743"/>
                <a:gridCol w="810277"/>
              </a:tblGrid>
              <a:tr h="500681">
                <a:tc>
                  <a:txBody>
                    <a:bodyPr/>
                    <a:lstStyle/>
                    <a:p>
                      <a:pPr algn="ctr">
                        <a:lnSpc>
                          <a:spcPct val="115000"/>
                        </a:lnSpc>
                        <a:spcAft>
                          <a:spcPts val="0"/>
                        </a:spcAft>
                      </a:pPr>
                      <a:r>
                        <a:rPr lang="es-EC" sz="1100" b="1" dirty="0">
                          <a:solidFill>
                            <a:srgbClr val="000000"/>
                          </a:solidFill>
                          <a:latin typeface="Calibri"/>
                          <a:ea typeface="Times New Roman"/>
                          <a:cs typeface="Times New Roman"/>
                        </a:rPr>
                        <a:t>PARÁMETRO</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b="1">
                          <a:solidFill>
                            <a:srgbClr val="000000"/>
                          </a:solidFill>
                          <a:latin typeface="Calibri"/>
                          <a:ea typeface="Times New Roman"/>
                          <a:cs typeface="Times New Roman"/>
                        </a:rPr>
                        <a:t>N</a:t>
                      </a:r>
                      <a:endParaRPr lang="es-ES" sz="1100">
                        <a:latin typeface="Calibri"/>
                        <a:ea typeface="Calibri"/>
                        <a:cs typeface="Times New Roman"/>
                      </a:endParaRPr>
                    </a:p>
                    <a:p>
                      <a:pPr algn="ctr">
                        <a:lnSpc>
                          <a:spcPct val="115000"/>
                        </a:lnSpc>
                        <a:spcAft>
                          <a:spcPts val="0"/>
                        </a:spcAft>
                      </a:pPr>
                      <a:r>
                        <a:rPr lang="es-EC" sz="1000" b="1">
                          <a:solidFill>
                            <a:srgbClr val="000000"/>
                          </a:solidFill>
                          <a:latin typeface="Calibri"/>
                          <a:ea typeface="Times New Roman"/>
                          <a:cs typeface="Times New Roman"/>
                        </a:rPr>
                        <a:t>(%)</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5374">
                <a:tc>
                  <a:txBody>
                    <a:bodyPr/>
                    <a:lstStyle/>
                    <a:p>
                      <a:pPr algn="ctr">
                        <a:lnSpc>
                          <a:spcPct val="115000"/>
                        </a:lnSpc>
                        <a:spcAft>
                          <a:spcPts val="0"/>
                        </a:spcAft>
                      </a:pPr>
                      <a:r>
                        <a:rPr lang="es-EC" sz="1100" b="1">
                          <a:solidFill>
                            <a:srgbClr val="000000"/>
                          </a:solidFill>
                          <a:latin typeface="Calibri"/>
                          <a:ea typeface="Times New Roman"/>
                          <a:cs typeface="Times New Roman"/>
                        </a:rPr>
                        <a:t>BAJO</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a:solidFill>
                            <a:srgbClr val="000000"/>
                          </a:solidFill>
                          <a:latin typeface="Calibri"/>
                          <a:ea typeface="Times New Roman"/>
                          <a:cs typeface="Arial"/>
                        </a:rPr>
                        <a:t>0 - 0.15</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5374">
                <a:tc>
                  <a:txBody>
                    <a:bodyPr/>
                    <a:lstStyle/>
                    <a:p>
                      <a:pPr algn="ctr">
                        <a:lnSpc>
                          <a:spcPct val="115000"/>
                        </a:lnSpc>
                        <a:spcAft>
                          <a:spcPts val="0"/>
                        </a:spcAft>
                      </a:pPr>
                      <a:r>
                        <a:rPr lang="es-EC" sz="1100" b="1">
                          <a:solidFill>
                            <a:srgbClr val="000000"/>
                          </a:solidFill>
                          <a:latin typeface="Calibri"/>
                          <a:ea typeface="Times New Roman"/>
                          <a:cs typeface="Times New Roman"/>
                        </a:rPr>
                        <a:t>MEDIO</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a:solidFill>
                            <a:srgbClr val="000000"/>
                          </a:solidFill>
                          <a:latin typeface="Calibri"/>
                          <a:ea typeface="Times New Roman"/>
                          <a:cs typeface="Arial"/>
                        </a:rPr>
                        <a:t>0.16 - 0.3</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5374">
                <a:tc>
                  <a:txBody>
                    <a:bodyPr/>
                    <a:lstStyle/>
                    <a:p>
                      <a:pPr algn="ctr">
                        <a:lnSpc>
                          <a:spcPct val="115000"/>
                        </a:lnSpc>
                        <a:spcAft>
                          <a:spcPts val="0"/>
                        </a:spcAft>
                      </a:pPr>
                      <a:r>
                        <a:rPr lang="es-EC" sz="1100" b="1" dirty="0">
                          <a:solidFill>
                            <a:srgbClr val="000000"/>
                          </a:solidFill>
                          <a:latin typeface="Calibri"/>
                          <a:ea typeface="Times New Roman"/>
                          <a:cs typeface="Times New Roman"/>
                        </a:rPr>
                        <a:t>ALTO</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Calibri"/>
                          <a:ea typeface="Times New Roman"/>
                          <a:cs typeface="Arial"/>
                        </a:rPr>
                        <a:t>&gt; 0.31</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58422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935088" y="188640"/>
            <a:ext cx="8208912" cy="576064"/>
          </a:xfrm>
        </p:spPr>
        <p:txBody>
          <a:bodyPr/>
          <a:lstStyle/>
          <a:p>
            <a:r>
              <a:rPr lang="es-ES" sz="1800" dirty="0">
                <a:solidFill>
                  <a:schemeClr val="tx1"/>
                </a:solidFill>
              </a:rPr>
              <a:t>DETERMINACIÓN </a:t>
            </a:r>
            <a:r>
              <a:rPr lang="es-ES" sz="1800" dirty="0" smtClean="0">
                <a:solidFill>
                  <a:schemeClr val="tx1"/>
                </a:solidFill>
              </a:rPr>
              <a:t>DE LA CONCENTRACIÓN </a:t>
            </a:r>
            <a:r>
              <a:rPr lang="es-ES" sz="1800" dirty="0">
                <a:solidFill>
                  <a:schemeClr val="tx1"/>
                </a:solidFill>
              </a:rPr>
              <a:t>DE </a:t>
            </a:r>
            <a:r>
              <a:rPr lang="es-ES" sz="1800" dirty="0" smtClean="0">
                <a:solidFill>
                  <a:schemeClr val="tx1"/>
                </a:solidFill>
              </a:rPr>
              <a:t>POTASIO - UNOCACE – PROV.  GUAYAS</a:t>
            </a:r>
            <a:endParaRPr lang="es-EC" sz="1800" dirty="0">
              <a:solidFill>
                <a:schemeClr val="tx1"/>
              </a:solidFill>
            </a:endParaRPr>
          </a:p>
          <a:p>
            <a:endParaRPr lang="es-ES" dirty="0">
              <a:solidFill>
                <a:schemeClr val="tx1"/>
              </a:solidFill>
            </a:endParaRPr>
          </a:p>
        </p:txBody>
      </p:sp>
      <p:graphicFrame>
        <p:nvGraphicFramePr>
          <p:cNvPr id="4" name="3 Gráfico"/>
          <p:cNvGraphicFramePr/>
          <p:nvPr>
            <p:extLst>
              <p:ext uri="{D42A27DB-BD31-4B8C-83A1-F6EECF244321}">
                <p14:modId xmlns:p14="http://schemas.microsoft.com/office/powerpoint/2010/main" val="3622330415"/>
              </p:ext>
            </p:extLst>
          </p:nvPr>
        </p:nvGraphicFramePr>
        <p:xfrm>
          <a:off x="539552" y="776288"/>
          <a:ext cx="7675786" cy="3873612"/>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3214678" y="5357826"/>
            <a:ext cx="5286412" cy="523220"/>
          </a:xfrm>
          <a:prstGeom prst="rect">
            <a:avLst/>
          </a:prstGeom>
          <a:noFill/>
        </p:spPr>
        <p:txBody>
          <a:bodyPr wrap="square" rtlCol="0">
            <a:spAutoFit/>
          </a:bodyPr>
          <a:lstStyle/>
          <a:p>
            <a:pPr marL="285750" indent="-285750" algn="just">
              <a:buFont typeface="Arial" panose="020B0604020202020204" pitchFamily="34" charset="0"/>
              <a:buChar char="•"/>
            </a:pPr>
            <a:r>
              <a:rPr lang="es-ES" sz="1400" dirty="0" smtClean="0"/>
              <a:t>Altos niveles de potasio: gran cantidad de frutos incorporados al suelo como abono orgánico.</a:t>
            </a:r>
            <a:endParaRPr lang="es-ES" sz="1400" dirty="0"/>
          </a:p>
        </p:txBody>
      </p:sp>
      <p:graphicFrame>
        <p:nvGraphicFramePr>
          <p:cNvPr id="6" name="5 Tabla"/>
          <p:cNvGraphicFramePr>
            <a:graphicFrameLocks noGrp="1"/>
          </p:cNvGraphicFramePr>
          <p:nvPr>
            <p:extLst>
              <p:ext uri="{D42A27DB-BD31-4B8C-83A1-F6EECF244321}">
                <p14:modId xmlns:p14="http://schemas.microsoft.com/office/powerpoint/2010/main" val="1180074239"/>
              </p:ext>
            </p:extLst>
          </p:nvPr>
        </p:nvGraphicFramePr>
        <p:xfrm>
          <a:off x="1071538" y="4842690"/>
          <a:ext cx="2143140" cy="1239526"/>
        </p:xfrm>
        <a:graphic>
          <a:graphicData uri="http://schemas.openxmlformats.org/drawingml/2006/table">
            <a:tbl>
              <a:tblPr/>
              <a:tblGrid>
                <a:gridCol w="1311356"/>
                <a:gridCol w="831784"/>
              </a:tblGrid>
              <a:tr h="467746">
                <a:tc>
                  <a:txBody>
                    <a:bodyPr/>
                    <a:lstStyle/>
                    <a:p>
                      <a:pPr algn="ctr">
                        <a:lnSpc>
                          <a:spcPct val="115000"/>
                        </a:lnSpc>
                        <a:spcAft>
                          <a:spcPts val="0"/>
                        </a:spcAft>
                      </a:pPr>
                      <a:r>
                        <a:rPr lang="es-EC" sz="1100" b="1" dirty="0">
                          <a:solidFill>
                            <a:srgbClr val="000000"/>
                          </a:solidFill>
                          <a:latin typeface="Calibri"/>
                          <a:ea typeface="Times New Roman"/>
                          <a:cs typeface="Times New Roman"/>
                        </a:rPr>
                        <a:t>PARÁMETRO</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C" sz="1000" b="1">
                          <a:solidFill>
                            <a:srgbClr val="000000"/>
                          </a:solidFill>
                          <a:latin typeface="Calibri"/>
                          <a:ea typeface="Times New Roman"/>
                          <a:cs typeface="Times New Roman"/>
                        </a:rPr>
                        <a:t>K</a:t>
                      </a:r>
                      <a:endParaRPr lang="es-ES" sz="1100">
                        <a:latin typeface="Calibri"/>
                        <a:ea typeface="Calibri"/>
                        <a:cs typeface="Times New Roman"/>
                      </a:endParaRPr>
                    </a:p>
                    <a:p>
                      <a:pPr algn="ctr">
                        <a:lnSpc>
                          <a:spcPct val="115000"/>
                        </a:lnSpc>
                        <a:spcAft>
                          <a:spcPts val="0"/>
                        </a:spcAft>
                      </a:pPr>
                      <a:r>
                        <a:rPr lang="es-EC" sz="1000" b="1">
                          <a:solidFill>
                            <a:srgbClr val="000000"/>
                          </a:solidFill>
                          <a:latin typeface="Calibri"/>
                          <a:ea typeface="Times New Roman"/>
                          <a:cs typeface="Times New Roman"/>
                        </a:rPr>
                        <a:t>(cmol/Kg)</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7260">
                <a:tc>
                  <a:txBody>
                    <a:bodyPr/>
                    <a:lstStyle/>
                    <a:p>
                      <a:pPr algn="ctr">
                        <a:lnSpc>
                          <a:spcPct val="115000"/>
                        </a:lnSpc>
                        <a:spcAft>
                          <a:spcPts val="0"/>
                        </a:spcAft>
                      </a:pPr>
                      <a:r>
                        <a:rPr lang="es-EC" sz="1100" b="1">
                          <a:solidFill>
                            <a:srgbClr val="000000"/>
                          </a:solidFill>
                          <a:latin typeface="Calibri"/>
                          <a:ea typeface="Times New Roman"/>
                          <a:cs typeface="Times New Roman"/>
                        </a:rPr>
                        <a:t>BAJO</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C" sz="1000">
                          <a:solidFill>
                            <a:srgbClr val="000000"/>
                          </a:solidFill>
                          <a:latin typeface="Calibri"/>
                          <a:ea typeface="Times New Roman"/>
                          <a:cs typeface="Arial"/>
                        </a:rPr>
                        <a:t>&lt; 0.2</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7260">
                <a:tc>
                  <a:txBody>
                    <a:bodyPr/>
                    <a:lstStyle/>
                    <a:p>
                      <a:pPr algn="ctr">
                        <a:lnSpc>
                          <a:spcPct val="115000"/>
                        </a:lnSpc>
                        <a:spcAft>
                          <a:spcPts val="0"/>
                        </a:spcAft>
                      </a:pPr>
                      <a:r>
                        <a:rPr lang="es-EC" sz="1100" b="1">
                          <a:solidFill>
                            <a:srgbClr val="000000"/>
                          </a:solidFill>
                          <a:latin typeface="Calibri"/>
                          <a:ea typeface="Times New Roman"/>
                          <a:cs typeface="Times New Roman"/>
                        </a:rPr>
                        <a:t>MEDIO</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C" sz="1000">
                          <a:solidFill>
                            <a:srgbClr val="000000"/>
                          </a:solidFill>
                          <a:latin typeface="Calibri"/>
                          <a:ea typeface="Times New Roman"/>
                          <a:cs typeface="Arial"/>
                        </a:rPr>
                        <a:t>0.2 - 0.38</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7260">
                <a:tc>
                  <a:txBody>
                    <a:bodyPr/>
                    <a:lstStyle/>
                    <a:p>
                      <a:pPr algn="ctr">
                        <a:lnSpc>
                          <a:spcPct val="115000"/>
                        </a:lnSpc>
                        <a:spcAft>
                          <a:spcPts val="0"/>
                        </a:spcAft>
                      </a:pPr>
                      <a:r>
                        <a:rPr lang="es-EC" sz="1100" b="1">
                          <a:solidFill>
                            <a:srgbClr val="000000"/>
                          </a:solidFill>
                          <a:latin typeface="Calibri"/>
                          <a:ea typeface="Times New Roman"/>
                          <a:cs typeface="Times New Roman"/>
                        </a:rPr>
                        <a:t>ALTO</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C" sz="1000" dirty="0">
                          <a:solidFill>
                            <a:srgbClr val="000000"/>
                          </a:solidFill>
                          <a:latin typeface="Calibri"/>
                          <a:ea typeface="Times New Roman"/>
                          <a:cs typeface="Arial"/>
                        </a:rPr>
                        <a:t>&gt; 0.4</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spTree>
    <p:extLst>
      <p:ext uri="{BB962C8B-B14F-4D97-AF65-F5344CB8AC3E}">
        <p14:creationId xmlns:p14="http://schemas.microsoft.com/office/powerpoint/2010/main" val="208713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935088" y="188640"/>
            <a:ext cx="8208912" cy="576064"/>
          </a:xfrm>
        </p:spPr>
        <p:txBody>
          <a:bodyPr/>
          <a:lstStyle/>
          <a:p>
            <a:r>
              <a:rPr lang="es-ES" sz="1800" dirty="0">
                <a:solidFill>
                  <a:schemeClr val="tx1"/>
                </a:solidFill>
              </a:rPr>
              <a:t>DETERMINACIÓN </a:t>
            </a:r>
            <a:r>
              <a:rPr lang="es-ES" sz="1800" dirty="0" smtClean="0">
                <a:solidFill>
                  <a:schemeClr val="tx1"/>
                </a:solidFill>
              </a:rPr>
              <a:t>DE LA CONCENTRACIÓN </a:t>
            </a:r>
            <a:r>
              <a:rPr lang="es-ES" sz="1800" dirty="0">
                <a:solidFill>
                  <a:schemeClr val="tx1"/>
                </a:solidFill>
              </a:rPr>
              <a:t>DE </a:t>
            </a:r>
            <a:r>
              <a:rPr lang="es-ES" sz="1800" dirty="0" smtClean="0">
                <a:solidFill>
                  <a:schemeClr val="tx1"/>
                </a:solidFill>
              </a:rPr>
              <a:t>CALCIO - UNOCACE – PROV.  GUAYAS</a:t>
            </a:r>
            <a:endParaRPr lang="es-EC" sz="1800" dirty="0">
              <a:solidFill>
                <a:schemeClr val="tx1"/>
              </a:solidFill>
            </a:endParaRPr>
          </a:p>
          <a:p>
            <a:endParaRPr lang="es-ES" dirty="0">
              <a:solidFill>
                <a:schemeClr val="tx1"/>
              </a:solidFill>
            </a:endParaRPr>
          </a:p>
        </p:txBody>
      </p:sp>
      <p:sp>
        <p:nvSpPr>
          <p:cNvPr id="5" name="4 CuadroTexto"/>
          <p:cNvSpPr txBox="1"/>
          <p:nvPr/>
        </p:nvSpPr>
        <p:spPr>
          <a:xfrm>
            <a:off x="3214678" y="5357826"/>
            <a:ext cx="5286412" cy="523220"/>
          </a:xfrm>
          <a:prstGeom prst="rect">
            <a:avLst/>
          </a:prstGeom>
          <a:noFill/>
        </p:spPr>
        <p:txBody>
          <a:bodyPr wrap="square" rtlCol="0">
            <a:spAutoFit/>
          </a:bodyPr>
          <a:lstStyle/>
          <a:p>
            <a:pPr marL="285750" indent="-285750" algn="just">
              <a:buFont typeface="Arial" panose="020B0604020202020204" pitchFamily="34" charset="0"/>
              <a:buChar char="•"/>
            </a:pPr>
            <a:r>
              <a:rPr lang="es-ES" sz="1400" dirty="0" smtClean="0"/>
              <a:t>Altos niveles de calcio: gran cantidad de deposición de tejido viejo, muerto o enfermo producida por las podas fitosanitarias.</a:t>
            </a:r>
            <a:endParaRPr lang="es-ES" sz="1400" dirty="0"/>
          </a:p>
        </p:txBody>
      </p:sp>
      <p:graphicFrame>
        <p:nvGraphicFramePr>
          <p:cNvPr id="6" name="5 Tabla"/>
          <p:cNvGraphicFramePr>
            <a:graphicFrameLocks noGrp="1"/>
          </p:cNvGraphicFramePr>
          <p:nvPr>
            <p:extLst>
              <p:ext uri="{D42A27DB-BD31-4B8C-83A1-F6EECF244321}">
                <p14:modId xmlns:p14="http://schemas.microsoft.com/office/powerpoint/2010/main" val="1537397598"/>
              </p:ext>
            </p:extLst>
          </p:nvPr>
        </p:nvGraphicFramePr>
        <p:xfrm>
          <a:off x="1071538" y="5013176"/>
          <a:ext cx="2143140" cy="1239526"/>
        </p:xfrm>
        <a:graphic>
          <a:graphicData uri="http://schemas.openxmlformats.org/drawingml/2006/table">
            <a:tbl>
              <a:tblPr/>
              <a:tblGrid>
                <a:gridCol w="1311356"/>
                <a:gridCol w="831784"/>
              </a:tblGrid>
              <a:tr h="467746">
                <a:tc>
                  <a:txBody>
                    <a:bodyPr/>
                    <a:lstStyle/>
                    <a:p>
                      <a:pPr algn="ctr">
                        <a:lnSpc>
                          <a:spcPct val="115000"/>
                        </a:lnSpc>
                        <a:spcAft>
                          <a:spcPts val="0"/>
                        </a:spcAft>
                      </a:pPr>
                      <a:r>
                        <a:rPr lang="es-EC" sz="1100" b="1" dirty="0">
                          <a:solidFill>
                            <a:srgbClr val="000000"/>
                          </a:solidFill>
                          <a:latin typeface="Calibri"/>
                          <a:ea typeface="Times New Roman"/>
                          <a:cs typeface="Times New Roman"/>
                        </a:rPr>
                        <a:t>PARÁMETRO</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C" sz="1000" b="1" dirty="0" smtClean="0">
                          <a:solidFill>
                            <a:srgbClr val="000000"/>
                          </a:solidFill>
                          <a:latin typeface="Calibri"/>
                          <a:ea typeface="Calibri"/>
                          <a:cs typeface="Times New Roman"/>
                        </a:rPr>
                        <a:t>Ca</a:t>
                      </a:r>
                      <a:endParaRPr lang="es-ES" sz="1100" dirty="0" smtClean="0">
                        <a:latin typeface="Calibri"/>
                        <a:ea typeface="Calibri"/>
                        <a:cs typeface="Times New Roman"/>
                      </a:endParaRPr>
                    </a:p>
                    <a:p>
                      <a:pPr algn="ctr">
                        <a:lnSpc>
                          <a:spcPct val="115000"/>
                        </a:lnSpc>
                        <a:spcAft>
                          <a:spcPts val="0"/>
                        </a:spcAft>
                      </a:pPr>
                      <a:r>
                        <a:rPr lang="es-EC" sz="1000" b="1" dirty="0" smtClean="0">
                          <a:solidFill>
                            <a:srgbClr val="000000"/>
                          </a:solidFill>
                          <a:latin typeface="Calibri"/>
                          <a:ea typeface="Times New Roman"/>
                          <a:cs typeface="Times New Roman"/>
                        </a:rPr>
                        <a:t>(</a:t>
                      </a:r>
                      <a:r>
                        <a:rPr lang="es-EC" sz="1000" b="1" dirty="0" err="1" smtClean="0">
                          <a:solidFill>
                            <a:srgbClr val="000000"/>
                          </a:solidFill>
                          <a:latin typeface="Calibri"/>
                          <a:ea typeface="Times New Roman"/>
                          <a:cs typeface="Times New Roman"/>
                        </a:rPr>
                        <a:t>cmol</a:t>
                      </a:r>
                      <a:r>
                        <a:rPr lang="es-EC" sz="1000" b="1" dirty="0" smtClean="0">
                          <a:solidFill>
                            <a:srgbClr val="000000"/>
                          </a:solidFill>
                          <a:latin typeface="Calibri"/>
                          <a:ea typeface="Times New Roman"/>
                          <a:cs typeface="Times New Roman"/>
                        </a:rPr>
                        <a:t>/Kg)</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7260">
                <a:tc>
                  <a:txBody>
                    <a:bodyPr/>
                    <a:lstStyle/>
                    <a:p>
                      <a:pPr algn="ctr">
                        <a:lnSpc>
                          <a:spcPct val="115000"/>
                        </a:lnSpc>
                        <a:spcAft>
                          <a:spcPts val="0"/>
                        </a:spcAft>
                      </a:pPr>
                      <a:r>
                        <a:rPr lang="es-EC" sz="1100" b="1">
                          <a:solidFill>
                            <a:srgbClr val="000000"/>
                          </a:solidFill>
                          <a:latin typeface="Calibri"/>
                          <a:ea typeface="Times New Roman"/>
                          <a:cs typeface="Times New Roman"/>
                        </a:rPr>
                        <a:t>BAJO</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C" sz="1000" dirty="0">
                          <a:solidFill>
                            <a:srgbClr val="000000"/>
                          </a:solidFill>
                          <a:latin typeface="Calibri"/>
                          <a:ea typeface="Times New Roman"/>
                          <a:cs typeface="Arial"/>
                        </a:rPr>
                        <a:t>&lt; </a:t>
                      </a:r>
                      <a:r>
                        <a:rPr lang="es-EC" sz="1000" dirty="0" smtClean="0">
                          <a:solidFill>
                            <a:srgbClr val="000000"/>
                          </a:solidFill>
                          <a:latin typeface="Calibri"/>
                          <a:ea typeface="Times New Roman"/>
                          <a:cs typeface="Arial"/>
                        </a:rPr>
                        <a:t>5</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7260">
                <a:tc>
                  <a:txBody>
                    <a:bodyPr/>
                    <a:lstStyle/>
                    <a:p>
                      <a:pPr algn="ctr">
                        <a:lnSpc>
                          <a:spcPct val="115000"/>
                        </a:lnSpc>
                        <a:spcAft>
                          <a:spcPts val="0"/>
                        </a:spcAft>
                      </a:pPr>
                      <a:r>
                        <a:rPr lang="es-EC" sz="1100" b="1">
                          <a:solidFill>
                            <a:srgbClr val="000000"/>
                          </a:solidFill>
                          <a:latin typeface="Calibri"/>
                          <a:ea typeface="Times New Roman"/>
                          <a:cs typeface="Times New Roman"/>
                        </a:rPr>
                        <a:t>MEDIO</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C" sz="1000" dirty="0" smtClean="0">
                          <a:solidFill>
                            <a:srgbClr val="000000"/>
                          </a:solidFill>
                          <a:latin typeface="Calibri"/>
                          <a:ea typeface="Times New Roman"/>
                          <a:cs typeface="Arial"/>
                        </a:rPr>
                        <a:t>5 </a:t>
                      </a:r>
                      <a:r>
                        <a:rPr lang="es-EC" sz="1000" dirty="0">
                          <a:solidFill>
                            <a:srgbClr val="000000"/>
                          </a:solidFill>
                          <a:latin typeface="Calibri"/>
                          <a:ea typeface="Times New Roman"/>
                          <a:cs typeface="Arial"/>
                        </a:rPr>
                        <a:t>- </a:t>
                      </a:r>
                      <a:r>
                        <a:rPr lang="es-EC" sz="1000" dirty="0" smtClean="0">
                          <a:solidFill>
                            <a:srgbClr val="000000"/>
                          </a:solidFill>
                          <a:latin typeface="Calibri"/>
                          <a:ea typeface="Times New Roman"/>
                          <a:cs typeface="Arial"/>
                        </a:rPr>
                        <a:t>9</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7260">
                <a:tc>
                  <a:txBody>
                    <a:bodyPr/>
                    <a:lstStyle/>
                    <a:p>
                      <a:pPr algn="ctr">
                        <a:lnSpc>
                          <a:spcPct val="115000"/>
                        </a:lnSpc>
                        <a:spcAft>
                          <a:spcPts val="0"/>
                        </a:spcAft>
                      </a:pPr>
                      <a:r>
                        <a:rPr lang="es-EC" sz="1100" b="1">
                          <a:solidFill>
                            <a:srgbClr val="000000"/>
                          </a:solidFill>
                          <a:latin typeface="Calibri"/>
                          <a:ea typeface="Times New Roman"/>
                          <a:cs typeface="Times New Roman"/>
                        </a:rPr>
                        <a:t>ALTO</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C" sz="1000" dirty="0">
                          <a:solidFill>
                            <a:srgbClr val="000000"/>
                          </a:solidFill>
                          <a:latin typeface="Calibri"/>
                          <a:ea typeface="Times New Roman"/>
                          <a:cs typeface="Arial"/>
                        </a:rPr>
                        <a:t>&gt; </a:t>
                      </a:r>
                      <a:r>
                        <a:rPr lang="es-EC" sz="1000" dirty="0" smtClean="0">
                          <a:solidFill>
                            <a:srgbClr val="000000"/>
                          </a:solidFill>
                          <a:latin typeface="Calibri"/>
                          <a:ea typeface="Times New Roman"/>
                          <a:cs typeface="Arial"/>
                        </a:rPr>
                        <a:t>9</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pic>
        <p:nvPicPr>
          <p:cNvPr id="2050" name="Gráfico 3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88" y="764704"/>
            <a:ext cx="7669360"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0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2267744" y="116632"/>
            <a:ext cx="8208912" cy="576064"/>
          </a:xfrm>
        </p:spPr>
        <p:txBody>
          <a:bodyPr/>
          <a:lstStyle/>
          <a:p>
            <a:r>
              <a:rPr lang="en-US" dirty="0" smtClean="0">
                <a:solidFill>
                  <a:schemeClr val="tx1"/>
                </a:solidFill>
              </a:rPr>
              <a:t>CONCLUSIONES</a:t>
            </a:r>
            <a:endParaRPr lang="es-ES" dirty="0">
              <a:solidFill>
                <a:schemeClr val="tx1"/>
              </a:solidFill>
            </a:endParaRPr>
          </a:p>
        </p:txBody>
      </p:sp>
      <p:sp>
        <p:nvSpPr>
          <p:cNvPr id="7" name="Rectángulo 6"/>
          <p:cNvSpPr/>
          <p:nvPr/>
        </p:nvSpPr>
        <p:spPr>
          <a:xfrm>
            <a:off x="395536" y="980728"/>
            <a:ext cx="8514530" cy="4524315"/>
          </a:xfrm>
          <a:prstGeom prst="rect">
            <a:avLst/>
          </a:prstGeom>
        </p:spPr>
        <p:txBody>
          <a:bodyPr wrap="square">
            <a:spAutoFit/>
          </a:bodyPr>
          <a:lstStyle/>
          <a:p>
            <a:pPr marL="285750" indent="-285750" algn="just">
              <a:buFont typeface="Arial" panose="020B0604020202020204" pitchFamily="34" charset="0"/>
              <a:buChar char="•"/>
            </a:pPr>
            <a:r>
              <a:rPr lang="es-ES" dirty="0" smtClean="0"/>
              <a:t>La </a:t>
            </a:r>
            <a:r>
              <a:rPr lang="es-ES" dirty="0"/>
              <a:t>mayor concentración de </a:t>
            </a:r>
            <a:r>
              <a:rPr lang="es-ES" dirty="0" smtClean="0"/>
              <a:t>nutrientes </a:t>
            </a:r>
            <a:r>
              <a:rPr lang="es-ES" dirty="0"/>
              <a:t>y cadmio se encuentran entre las profundidades de </a:t>
            </a:r>
            <a:r>
              <a:rPr lang="es-ES" dirty="0" smtClean="0"/>
              <a:t>0 </a:t>
            </a:r>
            <a:r>
              <a:rPr lang="es-ES" dirty="0"/>
              <a:t>a </a:t>
            </a:r>
            <a:r>
              <a:rPr lang="es-ES" dirty="0" smtClean="0"/>
              <a:t>40 cm.</a:t>
            </a:r>
          </a:p>
          <a:p>
            <a:pPr marL="285750" indent="-285750" algn="just">
              <a:buFont typeface="Arial" panose="020B0604020202020204" pitchFamily="34" charset="0"/>
              <a:buChar char="•"/>
            </a:pPr>
            <a:endParaRPr lang="es-ES" dirty="0" smtClean="0"/>
          </a:p>
          <a:p>
            <a:pPr marL="285750" lvl="0" indent="-285750" algn="just">
              <a:buFont typeface="Arial" panose="020B0604020202020204" pitchFamily="34" charset="0"/>
              <a:buChar char="•"/>
            </a:pPr>
            <a:r>
              <a:rPr lang="es-ES" dirty="0" smtClean="0"/>
              <a:t>La </a:t>
            </a:r>
            <a:r>
              <a:rPr lang="es-ES" dirty="0"/>
              <a:t>mayor relación de elementos con las concentraciones de cadmio se </a:t>
            </a:r>
            <a:r>
              <a:rPr lang="es-ES" dirty="0" smtClean="0"/>
              <a:t>da </a:t>
            </a:r>
            <a:r>
              <a:rPr lang="es-ES" dirty="0"/>
              <a:t>en el análisis de potencial de hidrógeno (pH), materia orgánica (</a:t>
            </a:r>
            <a:r>
              <a:rPr lang="es-ES" dirty="0" smtClean="0"/>
              <a:t>M.O.), textura </a:t>
            </a:r>
            <a:r>
              <a:rPr lang="es-ES" dirty="0"/>
              <a:t>o clase textural (</a:t>
            </a:r>
            <a:r>
              <a:rPr lang="es-ES" dirty="0" err="1" smtClean="0"/>
              <a:t>Tx</a:t>
            </a:r>
            <a:r>
              <a:rPr lang="es-ES" dirty="0" smtClean="0"/>
              <a:t>) y Calcio.</a:t>
            </a:r>
          </a:p>
          <a:p>
            <a:pPr marL="285750" lvl="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C" dirty="0" smtClean="0"/>
              <a:t>Únicamente </a:t>
            </a:r>
            <a:r>
              <a:rPr lang="es-EC" dirty="0"/>
              <a:t>en el caso de la organización Villanueva ubicada en el Cantón Naranjal se </a:t>
            </a:r>
            <a:r>
              <a:rPr lang="es-EC" dirty="0" smtClean="0"/>
              <a:t>determinaron </a:t>
            </a:r>
            <a:r>
              <a:rPr lang="es-EC" dirty="0"/>
              <a:t>valores promedios de 0,62 </a:t>
            </a:r>
            <a:r>
              <a:rPr lang="es-EC" dirty="0" smtClean="0"/>
              <a:t>ppm, ligeramente </a:t>
            </a:r>
            <a:r>
              <a:rPr lang="es-EC" dirty="0"/>
              <a:t>superiores al límite establecido bajo los criterios </a:t>
            </a:r>
            <a:r>
              <a:rPr lang="es-EC" dirty="0" smtClean="0"/>
              <a:t>TULAS.</a:t>
            </a:r>
          </a:p>
          <a:p>
            <a:pPr marL="285750" indent="-285750" algn="just">
              <a:buFont typeface="Arial" panose="020B0604020202020204" pitchFamily="34" charset="0"/>
              <a:buChar char="•"/>
            </a:pPr>
            <a:endParaRPr lang="es-EC" dirty="0" smtClean="0"/>
          </a:p>
          <a:p>
            <a:pPr marL="285750" indent="-285750" algn="just">
              <a:buFont typeface="Arial" panose="020B0604020202020204" pitchFamily="34" charset="0"/>
              <a:buChar char="•"/>
            </a:pPr>
            <a:r>
              <a:rPr lang="es-EC" dirty="0"/>
              <a:t>L</a:t>
            </a:r>
            <a:r>
              <a:rPr lang="es-EC" dirty="0" smtClean="0"/>
              <a:t>as </a:t>
            </a:r>
            <a:r>
              <a:rPr lang="es-EC" dirty="0"/>
              <a:t>mayores concentraciones de nutrientes se encuentran entre </a:t>
            </a:r>
            <a:r>
              <a:rPr lang="es-EC" dirty="0" smtClean="0"/>
              <a:t>0 </a:t>
            </a:r>
            <a:r>
              <a:rPr lang="es-EC" dirty="0"/>
              <a:t>a 40 </a:t>
            </a:r>
            <a:r>
              <a:rPr lang="es-EC" dirty="0" smtClean="0"/>
              <a:t>cm de profundidad.</a:t>
            </a:r>
            <a:endParaRPr lang="es-EC" dirty="0"/>
          </a:p>
          <a:p>
            <a:pPr marL="285750" lvl="0" indent="-285750">
              <a:buFont typeface="Arial" panose="020B0604020202020204" pitchFamily="34" charset="0"/>
              <a:buChar char="•"/>
            </a:pPr>
            <a:endParaRPr lang="es-ES" dirty="0" smtClean="0"/>
          </a:p>
          <a:p>
            <a:pPr marL="285750" lvl="0" indent="-285750">
              <a:buFont typeface="Arial" panose="020B0604020202020204" pitchFamily="34" charset="0"/>
              <a:buChar char="•"/>
            </a:pPr>
            <a:endParaRPr lang="es-ES" dirty="0"/>
          </a:p>
          <a:p>
            <a:pPr marL="285750" indent="-285750">
              <a:buFont typeface="Arial" panose="020B0604020202020204" pitchFamily="34" charset="0"/>
              <a:buChar char="•"/>
            </a:pPr>
            <a:endParaRPr lang="es-EC" dirty="0"/>
          </a:p>
        </p:txBody>
      </p:sp>
    </p:spTree>
    <p:extLst>
      <p:ext uri="{BB962C8B-B14F-4D97-AF65-F5344CB8AC3E}">
        <p14:creationId xmlns:p14="http://schemas.microsoft.com/office/powerpoint/2010/main" val="382891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836712"/>
            <a:ext cx="8229600" cy="4536505"/>
          </a:xfrm>
        </p:spPr>
        <p:txBody>
          <a:bodyPr>
            <a:normAutofit/>
          </a:bodyPr>
          <a:lstStyle/>
          <a:p>
            <a:pPr algn="just"/>
            <a:r>
              <a:rPr lang="es-ES" sz="1800" dirty="0"/>
              <a:t>L</a:t>
            </a:r>
            <a:r>
              <a:rPr lang="es-ES" sz="1800" dirty="0" smtClean="0"/>
              <a:t>a </a:t>
            </a:r>
            <a:r>
              <a:rPr lang="es-ES" sz="1800" dirty="0"/>
              <a:t>toma de muestras de suelos </a:t>
            </a:r>
            <a:r>
              <a:rPr lang="es-ES" sz="1800" dirty="0" smtClean="0"/>
              <a:t>debe hacerse en </a:t>
            </a:r>
            <a:r>
              <a:rPr lang="es-ES" sz="1800" dirty="0"/>
              <a:t>un rango de profundidad  de 0 a 40 </a:t>
            </a:r>
            <a:r>
              <a:rPr lang="es-ES" sz="1800" dirty="0" smtClean="0"/>
              <a:t>cm. En </a:t>
            </a:r>
            <a:r>
              <a:rPr lang="es-ES" sz="1800" dirty="0"/>
              <a:t>los dos primeros horizontes no solo se encuentran las mayores concentraciones de  macro y micro elementos, sino también </a:t>
            </a:r>
            <a:r>
              <a:rPr lang="es-ES" sz="1800" dirty="0" smtClean="0"/>
              <a:t>las </a:t>
            </a:r>
            <a:r>
              <a:rPr lang="es-ES" sz="1800" dirty="0"/>
              <a:t>mayores concentraciones de </a:t>
            </a:r>
            <a:r>
              <a:rPr lang="es-ES" sz="1800" dirty="0" smtClean="0"/>
              <a:t>cadmio.</a:t>
            </a:r>
          </a:p>
          <a:p>
            <a:pPr marL="0" indent="0" algn="just">
              <a:buNone/>
            </a:pPr>
            <a:endParaRPr lang="es-EC" sz="1800" dirty="0"/>
          </a:p>
          <a:p>
            <a:pPr algn="just"/>
            <a:r>
              <a:rPr lang="es-ES" sz="1800" dirty="0"/>
              <a:t>La evaluación debería hacerse considerando, además de las concentraciones totales de cadmio, la especiación del cadmio en el suelo</a:t>
            </a:r>
            <a:r>
              <a:rPr lang="es-ES" sz="1800" dirty="0" smtClean="0"/>
              <a:t>.</a:t>
            </a:r>
          </a:p>
          <a:p>
            <a:pPr marL="0" indent="0" algn="just">
              <a:buNone/>
            </a:pPr>
            <a:endParaRPr lang="es-EC" sz="1800" dirty="0" smtClean="0"/>
          </a:p>
          <a:p>
            <a:pPr algn="just"/>
            <a:r>
              <a:rPr lang="es-ES" sz="1800" dirty="0" smtClean="0"/>
              <a:t> </a:t>
            </a:r>
            <a:r>
              <a:rPr lang="es-ES" sz="1800" dirty="0"/>
              <a:t>Así mismo</a:t>
            </a:r>
            <a:r>
              <a:rPr lang="es-ES" sz="1800" dirty="0" smtClean="0"/>
              <a:t>, </a:t>
            </a:r>
            <a:r>
              <a:rPr lang="es-ES" sz="1800" dirty="0"/>
              <a:t>también debería ser </a:t>
            </a:r>
            <a:r>
              <a:rPr lang="es-ES" sz="1800" dirty="0" smtClean="0"/>
              <a:t>investigada la </a:t>
            </a:r>
            <a:r>
              <a:rPr lang="es-ES" sz="1800" dirty="0"/>
              <a:t>relación entre el contenido de cadmio en el suelo y en </a:t>
            </a:r>
            <a:r>
              <a:rPr lang="es-ES" sz="1800" dirty="0" smtClean="0"/>
              <a:t>distintas </a:t>
            </a:r>
            <a:r>
              <a:rPr lang="es-ES" sz="1800" dirty="0"/>
              <a:t>partes de la planta de cacao (incluido el fruto</a:t>
            </a:r>
            <a:r>
              <a:rPr lang="es-ES" sz="1800" dirty="0" smtClean="0"/>
              <a:t>).</a:t>
            </a:r>
            <a:endParaRPr lang="es-ES" dirty="0"/>
          </a:p>
        </p:txBody>
      </p:sp>
      <p:sp>
        <p:nvSpPr>
          <p:cNvPr id="3" name="2 Subtítulo"/>
          <p:cNvSpPr>
            <a:spLocks noGrp="1"/>
          </p:cNvSpPr>
          <p:nvPr>
            <p:ph type="subTitle" idx="10"/>
          </p:nvPr>
        </p:nvSpPr>
        <p:spPr>
          <a:xfrm>
            <a:off x="2555776" y="116632"/>
            <a:ext cx="8208912" cy="576064"/>
          </a:xfrm>
        </p:spPr>
        <p:txBody>
          <a:bodyPr/>
          <a:lstStyle/>
          <a:p>
            <a:r>
              <a:rPr lang="en-US" dirty="0" smtClean="0">
                <a:solidFill>
                  <a:schemeClr val="tx1"/>
                </a:solidFill>
              </a:rPr>
              <a:t>RECOMENDACIONES</a:t>
            </a:r>
            <a:endParaRPr lang="es-ES" dirty="0">
              <a:solidFill>
                <a:schemeClr val="tx1"/>
              </a:solidFill>
            </a:endParaRPr>
          </a:p>
        </p:txBody>
      </p:sp>
    </p:spTree>
    <p:extLst>
      <p:ext uri="{BB962C8B-B14F-4D97-AF65-F5344CB8AC3E}">
        <p14:creationId xmlns:p14="http://schemas.microsoft.com/office/powerpoint/2010/main" val="241182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Bottom)">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slide(fromBottom)">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slide(fromBottom)">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5877272"/>
            <a:ext cx="2411760" cy="714356"/>
          </a:xfrm>
          <a:prstGeom prst="rect">
            <a:avLst/>
          </a:prstGeom>
          <a:noFill/>
          <a:ln>
            <a:noFill/>
          </a:ln>
        </p:spPr>
      </p:pic>
      <p:sp>
        <p:nvSpPr>
          <p:cNvPr id="8" name="7 Botón de acción: Personalizar">
            <a:hlinkClick r:id="rId4" action="ppaction://hlinksldjump" highlightClick="1"/>
          </p:cNvPr>
          <p:cNvSpPr/>
          <p:nvPr/>
        </p:nvSpPr>
        <p:spPr>
          <a:xfrm>
            <a:off x="1785918" y="1347773"/>
            <a:ext cx="1214446" cy="571504"/>
          </a:xfrm>
          <a:prstGeom prst="actionButtonBlank">
            <a:avLst/>
          </a:prstGeom>
          <a:blipFill dpi="0" rotWithShape="1">
            <a:blip r:embed="rId5" cstate="print">
              <a:alphaModFix amt="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Botón de acción: Personalizar">
            <a:hlinkClick r:id="rId6" action="ppaction://hlinksldjump" highlightClick="1"/>
          </p:cNvPr>
          <p:cNvSpPr/>
          <p:nvPr/>
        </p:nvSpPr>
        <p:spPr>
          <a:xfrm>
            <a:off x="1776393" y="2124066"/>
            <a:ext cx="1214446" cy="571504"/>
          </a:xfrm>
          <a:prstGeom prst="actionButtonBlank">
            <a:avLst/>
          </a:prstGeom>
          <a:blipFill dpi="0" rotWithShape="1">
            <a:blip r:embed="rId5" cstate="print">
              <a:alphaModFix amt="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Botón de acción: Personalizar">
            <a:hlinkClick r:id="rId7" action="ppaction://hlinksldjump" highlightClick="1"/>
          </p:cNvPr>
          <p:cNvSpPr/>
          <p:nvPr/>
        </p:nvSpPr>
        <p:spPr>
          <a:xfrm>
            <a:off x="1776392" y="2895596"/>
            <a:ext cx="1204921" cy="571504"/>
          </a:xfrm>
          <a:prstGeom prst="actionButtonBlank">
            <a:avLst/>
          </a:prstGeom>
          <a:blipFill dpi="0" rotWithShape="1">
            <a:blip r:embed="rId8" cstate="print">
              <a:alphaModFix amt="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Botón de acción: Personalizar">
            <a:hlinkClick r:id="rId9" action="ppaction://hlinksldjump" highlightClick="1"/>
          </p:cNvPr>
          <p:cNvSpPr/>
          <p:nvPr/>
        </p:nvSpPr>
        <p:spPr>
          <a:xfrm>
            <a:off x="1785918" y="4429132"/>
            <a:ext cx="1214446" cy="571504"/>
          </a:xfrm>
          <a:prstGeom prst="actionButtonBlank">
            <a:avLst/>
          </a:prstGeom>
          <a:blipFill dpi="0" rotWithShape="1">
            <a:blip r:embed="rId10">
              <a:alphaModFix amt="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Botón de acción: Personalizar">
            <a:hlinkClick r:id="rId11" action="ppaction://hlinksldjump" highlightClick="1"/>
          </p:cNvPr>
          <p:cNvSpPr/>
          <p:nvPr/>
        </p:nvSpPr>
        <p:spPr>
          <a:xfrm>
            <a:off x="1785918" y="5214950"/>
            <a:ext cx="1214446" cy="571504"/>
          </a:xfrm>
          <a:prstGeom prst="actionButtonBlank">
            <a:avLst/>
          </a:prstGeom>
          <a:blipFill dpi="0" rotWithShape="1">
            <a:blip r:embed="rId10">
              <a:alphaModFix amt="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2652790" y="4496747"/>
            <a:ext cx="3991951" cy="1200329"/>
          </a:xfrm>
          <a:prstGeom prst="rect">
            <a:avLst/>
          </a:prstGeom>
          <a:noFill/>
        </p:spPr>
        <p:txBody>
          <a:bodyPr wrap="square" rtlCol="0">
            <a:spAutoFit/>
          </a:bodyPr>
          <a:lstStyle/>
          <a:p>
            <a:r>
              <a:rPr lang="es-EC" sz="7200" dirty="0" smtClean="0"/>
              <a:t>GRACIAS</a:t>
            </a:r>
            <a:endParaRPr lang="es-EC" sz="7200" dirty="0"/>
          </a:p>
        </p:txBody>
      </p:sp>
      <p:pic>
        <p:nvPicPr>
          <p:cNvPr id="3074" name="1 Imagen" descr="Descripción: Logotipo MAGAP 201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3567" y="1133458"/>
            <a:ext cx="3638563" cy="9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Imagen 3" descr="Descripción: C:\Users\Juan Carlos Aguilar\Downloads\nuevo logo agro transparent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20749" y="1069381"/>
            <a:ext cx="2895667" cy="113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Imagen 13" descr="Descripción: http://blogs.espe.edu.ec/wp-content/uploads/2013/09/Logo-RP-UFA-ESPE.jpg"/>
          <p:cNvPicPr>
            <a:picLocks noChangeAspect="1" noChangeArrowheads="1"/>
          </p:cNvPicPr>
          <p:nvPr/>
        </p:nvPicPr>
        <p:blipFill>
          <a:blip r:embed="rId14">
            <a:extLst>
              <a:ext uri="{28A0092B-C50C-407E-A947-70E740481C1C}">
                <a14:useLocalDpi xmlns:a14="http://schemas.microsoft.com/office/drawing/2010/main" val="0"/>
              </a:ext>
            </a:extLst>
          </a:blip>
          <a:srcRect l="-198" t="-8141" r="-104" b="16280"/>
          <a:stretch>
            <a:fillRect/>
          </a:stretch>
        </p:blipFill>
        <p:spPr bwMode="auto">
          <a:xfrm>
            <a:off x="179512" y="2695570"/>
            <a:ext cx="4386132" cy="136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15"/>
          <a:stretch>
            <a:fillRect/>
          </a:stretch>
        </p:blipFill>
        <p:spPr>
          <a:xfrm>
            <a:off x="4998567" y="2500175"/>
            <a:ext cx="3461865" cy="1560773"/>
          </a:xfrm>
          <a:prstGeom prst="rect">
            <a:avLst/>
          </a:prstGeom>
        </p:spPr>
      </p:pic>
    </p:spTree>
    <p:extLst>
      <p:ext uri="{BB962C8B-B14F-4D97-AF65-F5344CB8AC3E}">
        <p14:creationId xmlns:p14="http://schemas.microsoft.com/office/powerpoint/2010/main" val="477106179"/>
      </p:ext>
    </p:extLst>
  </p:cSld>
  <p:clrMapOvr>
    <a:masterClrMapping/>
  </p:clrMapOvr>
  <p:transition>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1384796" y="16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2 Subtítulo"/>
          <p:cNvSpPr>
            <a:spLocks noGrp="1"/>
          </p:cNvSpPr>
          <p:nvPr>
            <p:ph type="subTitle" idx="10"/>
          </p:nvPr>
        </p:nvSpPr>
        <p:spPr>
          <a:xfrm>
            <a:off x="2267744" y="116632"/>
            <a:ext cx="8208912" cy="576064"/>
          </a:xfrm>
        </p:spPr>
        <p:txBody>
          <a:bodyPr/>
          <a:lstStyle/>
          <a:p>
            <a:r>
              <a:rPr lang="en-US" dirty="0" smtClean="0">
                <a:solidFill>
                  <a:schemeClr val="tx1"/>
                </a:solidFill>
              </a:rPr>
              <a:t>CONCLUSIONES</a:t>
            </a:r>
            <a:endParaRPr lang="es-ES" dirty="0">
              <a:solidFill>
                <a:schemeClr val="tx1"/>
              </a:solidFill>
            </a:endParaRPr>
          </a:p>
        </p:txBody>
      </p:sp>
      <p:sp>
        <p:nvSpPr>
          <p:cNvPr id="6" name="Rectángulo 5"/>
          <p:cNvSpPr/>
          <p:nvPr/>
        </p:nvSpPr>
        <p:spPr>
          <a:xfrm>
            <a:off x="899592" y="908720"/>
            <a:ext cx="6552728" cy="369332"/>
          </a:xfrm>
          <a:prstGeom prst="rect">
            <a:avLst/>
          </a:prstGeom>
        </p:spPr>
        <p:txBody>
          <a:bodyPr wrap="square">
            <a:spAutoFit/>
          </a:bodyPr>
          <a:lstStyle/>
          <a:p>
            <a:r>
              <a:rPr lang="es-ES" dirty="0" smtClean="0"/>
              <a:t>La </a:t>
            </a:r>
            <a:r>
              <a:rPr lang="es-ES" dirty="0"/>
              <a:t>mayor relación de elementos con las concentraciones de cadmio </a:t>
            </a:r>
            <a:endParaRPr lang="es-EC" dirty="0"/>
          </a:p>
        </p:txBody>
      </p:sp>
    </p:spTree>
    <p:extLst>
      <p:ext uri="{BB962C8B-B14F-4D97-AF65-F5344CB8AC3E}">
        <p14:creationId xmlns:p14="http://schemas.microsoft.com/office/powerpoint/2010/main" val="110927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8181BC99-708E-491C-A0DA-D75109D951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511E997-379A-47C9-90D4-67C92577121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40A54053-8E44-423A-B408-ADC321854AF0}"/>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605B2AA6-B3BE-4CA5-9619-5829C3944A2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32610259-CAE2-47D7-8AA3-902BE83A56C7}"/>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A95B8E15-B4DC-4828-AA08-7392D73A6AF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F93F61C-72FE-46A1-82A3-E39CCB0B5598}"/>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90269934-7DD9-4FFA-8C61-D964AC7ADC8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AD8957BE-F57F-4053-A54D-6A844041739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rotWithShape="1">
          <a:blip r:embed="rId2">
            <a:extLst>
              <a:ext uri="{28A0092B-C50C-407E-A947-70E740481C1C}">
                <a14:useLocalDpi xmlns:a14="http://schemas.microsoft.com/office/drawing/2010/main" val="0"/>
              </a:ext>
            </a:extLst>
          </a:blip>
          <a:srcRect l="11330" t="3860" r="3323" b="45106"/>
          <a:stretch/>
        </p:blipFill>
        <p:spPr bwMode="auto">
          <a:xfrm>
            <a:off x="470968" y="620688"/>
            <a:ext cx="8640960" cy="48245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457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extLst>
              <a:ext uri="{28A0092B-C50C-407E-A947-70E740481C1C}">
                <a14:useLocalDpi xmlns:a14="http://schemas.microsoft.com/office/drawing/2010/main" val="0"/>
              </a:ext>
            </a:extLst>
          </a:blip>
          <a:srcRect t="12701" r="11034" b="6004"/>
          <a:stretch/>
        </p:blipFill>
        <p:spPr bwMode="auto">
          <a:xfrm>
            <a:off x="0" y="19720"/>
            <a:ext cx="5040560" cy="6385247"/>
          </a:xfrm>
          <a:prstGeom prst="rect">
            <a:avLst/>
          </a:prstGeom>
          <a:noFill/>
          <a:ln>
            <a:noFill/>
          </a:ln>
          <a:extLst>
            <a:ext uri="{53640926-AAD7-44D8-BBD7-CCE9431645EC}">
              <a14:shadowObscured xmlns:a14="http://schemas.microsoft.com/office/drawing/2010/main"/>
            </a:ext>
          </a:extLst>
        </p:spPr>
      </p:pic>
      <p:sp>
        <p:nvSpPr>
          <p:cNvPr id="6" name="Elipse 5"/>
          <p:cNvSpPr/>
          <p:nvPr/>
        </p:nvSpPr>
        <p:spPr>
          <a:xfrm>
            <a:off x="4067944" y="1484784"/>
            <a:ext cx="216024"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Picture 3" descr="C:\Users\SUELOS_2\Desktop\Mapas_Cd\Cantones\Leyenda_Cd_Nuevastonalidades.png"/>
          <p:cNvPicPr>
            <a:picLocks noChangeAspect="1" noChangeArrowheads="1"/>
          </p:cNvPicPr>
          <p:nvPr/>
        </p:nvPicPr>
        <p:blipFill rotWithShape="1">
          <a:blip r:embed="rId3"/>
          <a:srcRect t="5276" r="48359" b="47098"/>
          <a:stretch/>
        </p:blipFill>
        <p:spPr bwMode="auto">
          <a:xfrm>
            <a:off x="6156176" y="764704"/>
            <a:ext cx="2806689" cy="2016224"/>
          </a:xfrm>
          <a:prstGeom prst="rect">
            <a:avLst/>
          </a:prstGeom>
          <a:noFill/>
          <a:ln>
            <a:solidFill>
              <a:schemeClr val="tx1"/>
            </a:solidFill>
          </a:ln>
        </p:spPr>
      </p:pic>
      <p:cxnSp>
        <p:nvCxnSpPr>
          <p:cNvPr id="9" name="Conector recto de flecha 8"/>
          <p:cNvCxnSpPr/>
          <p:nvPr/>
        </p:nvCxnSpPr>
        <p:spPr>
          <a:xfrm>
            <a:off x="4427984" y="1556792"/>
            <a:ext cx="2736304" cy="432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61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0"/>
          </p:nvPr>
        </p:nvSpPr>
        <p:spPr>
          <a:xfrm>
            <a:off x="1403648" y="0"/>
            <a:ext cx="7560840" cy="864096"/>
          </a:xfrm>
        </p:spPr>
        <p:txBody>
          <a:bodyPr/>
          <a:lstStyle/>
          <a:p>
            <a:r>
              <a:rPr lang="es-EC" dirty="0" smtClean="0">
                <a:solidFill>
                  <a:schemeClr val="tx1"/>
                </a:solidFill>
              </a:rPr>
              <a:t>Cadmio</a:t>
            </a:r>
            <a:endParaRPr lang="es-EC" dirty="0">
              <a:solidFill>
                <a:schemeClr val="tx1"/>
              </a:solidFill>
            </a:endParaRPr>
          </a:p>
        </p:txBody>
      </p:sp>
      <p:pic>
        <p:nvPicPr>
          <p:cNvPr id="7" name="Imagen 6"/>
          <p:cNvPicPr>
            <a:picLocks noChangeAspect="1"/>
          </p:cNvPicPr>
          <p:nvPr/>
        </p:nvPicPr>
        <p:blipFill rotWithShape="1">
          <a:blip r:embed="rId2"/>
          <a:srcRect l="3016" t="23765" r="4461" b="8095"/>
          <a:stretch/>
        </p:blipFill>
        <p:spPr>
          <a:xfrm>
            <a:off x="0" y="692696"/>
            <a:ext cx="9217025" cy="5256585"/>
          </a:xfrm>
          <a:prstGeom prst="rect">
            <a:avLst/>
          </a:prstGeom>
        </p:spPr>
      </p:pic>
      <p:pic>
        <p:nvPicPr>
          <p:cNvPr id="8" name="Imagen 7"/>
          <p:cNvPicPr>
            <a:picLocks noChangeAspect="1"/>
          </p:cNvPicPr>
          <p:nvPr/>
        </p:nvPicPr>
        <p:blipFill rotWithShape="1">
          <a:blip r:embed="rId3"/>
          <a:srcRect l="17490" t="29658" r="14892" b="19560"/>
          <a:stretch/>
        </p:blipFill>
        <p:spPr>
          <a:xfrm>
            <a:off x="1043608" y="65048"/>
            <a:ext cx="6048672" cy="3711685"/>
          </a:xfrm>
          <a:prstGeom prst="rect">
            <a:avLst/>
          </a:prstGeom>
          <a:ln>
            <a:solidFill>
              <a:schemeClr val="tx1"/>
            </a:solidFill>
          </a:ln>
        </p:spPr>
      </p:pic>
      <p:sp>
        <p:nvSpPr>
          <p:cNvPr id="2" name="Elipse 1"/>
          <p:cNvSpPr/>
          <p:nvPr/>
        </p:nvSpPr>
        <p:spPr>
          <a:xfrm>
            <a:off x="5364088" y="3789040"/>
            <a:ext cx="864096" cy="79208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2765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2" y="908720"/>
            <a:ext cx="8209128" cy="5040560"/>
          </a:xfrm>
        </p:spPr>
        <p:txBody>
          <a:bodyPr/>
          <a:lstStyle/>
          <a:p>
            <a:endParaRPr lang="es-ES" sz="1600" dirty="0" smtClean="0"/>
          </a:p>
          <a:p>
            <a:r>
              <a:rPr lang="es-ES" sz="1600" dirty="0" smtClean="0"/>
              <a:t>Cadmio:  </a:t>
            </a:r>
            <a:r>
              <a:rPr lang="es-ES" sz="1600" dirty="0"/>
              <a:t>elemento no esencial y poco abundante en la corteza </a:t>
            </a:r>
            <a:r>
              <a:rPr lang="es-ES" sz="1600" dirty="0" smtClean="0"/>
              <a:t>terrestre.</a:t>
            </a:r>
          </a:p>
          <a:p>
            <a:r>
              <a:rPr lang="es-ES" sz="1600" dirty="0" smtClean="0"/>
              <a:t>A </a:t>
            </a:r>
            <a:r>
              <a:rPr lang="es-ES" sz="1600" dirty="0"/>
              <a:t>bajas concentraciones puede ser </a:t>
            </a:r>
            <a:r>
              <a:rPr lang="es-ES" sz="1600" dirty="0" smtClean="0"/>
              <a:t>tóxico para los </a:t>
            </a:r>
            <a:r>
              <a:rPr lang="es-ES" sz="1600" dirty="0"/>
              <a:t>organismos vivos. </a:t>
            </a:r>
            <a:endParaRPr lang="es-ES" sz="1600" dirty="0" smtClean="0"/>
          </a:p>
          <a:p>
            <a:r>
              <a:rPr lang="es-ES" sz="1600" dirty="0"/>
              <a:t>S</a:t>
            </a:r>
            <a:r>
              <a:rPr lang="es-ES" sz="1600" dirty="0" smtClean="0"/>
              <a:t>e </a:t>
            </a:r>
            <a:r>
              <a:rPr lang="es-ES" sz="1600" dirty="0"/>
              <a:t>ha incrementado en las últimas décadas debido a la actividad </a:t>
            </a:r>
            <a:r>
              <a:rPr lang="es-ES" sz="1600" dirty="0" smtClean="0"/>
              <a:t>industrial.</a:t>
            </a:r>
            <a:endParaRPr lang="es-ES" sz="1600" dirty="0"/>
          </a:p>
          <a:p>
            <a:r>
              <a:rPr lang="es-ES" sz="1600" dirty="0" smtClean="0"/>
              <a:t>Factores</a:t>
            </a:r>
            <a:r>
              <a:rPr lang="en-US" sz="1600" dirty="0" smtClean="0"/>
              <a:t> </a:t>
            </a:r>
            <a:r>
              <a:rPr lang="es-ES" sz="1600" dirty="0" smtClean="0"/>
              <a:t>antropogénicos</a:t>
            </a:r>
            <a:r>
              <a:rPr lang="en-US" sz="1600" dirty="0" smtClean="0"/>
              <a:t>:</a:t>
            </a:r>
            <a:endParaRPr lang="es-ES" sz="1600" dirty="0"/>
          </a:p>
          <a:p>
            <a:pPr lvl="1"/>
            <a:r>
              <a:rPr lang="es-ES" sz="1600" dirty="0" smtClean="0"/>
              <a:t>Emisiones</a:t>
            </a:r>
            <a:r>
              <a:rPr lang="en-US" sz="1600" dirty="0" smtClean="0"/>
              <a:t> </a:t>
            </a:r>
            <a:r>
              <a:rPr lang="es-ES" sz="1600" dirty="0" smtClean="0"/>
              <a:t>atmosféricas</a:t>
            </a:r>
          </a:p>
          <a:p>
            <a:pPr lvl="1"/>
            <a:r>
              <a:rPr lang="es-ES" sz="1600" dirty="0" smtClean="0"/>
              <a:t>Depósitos</a:t>
            </a:r>
            <a:r>
              <a:rPr lang="en-US" sz="1600" dirty="0" smtClean="0"/>
              <a:t> </a:t>
            </a:r>
            <a:r>
              <a:rPr lang="es-ES" sz="1600" dirty="0" smtClean="0"/>
              <a:t>directos</a:t>
            </a:r>
          </a:p>
          <a:p>
            <a:pPr lvl="1"/>
            <a:r>
              <a:rPr lang="es-ES" sz="1600" dirty="0" smtClean="0"/>
              <a:t>Contaminación</a:t>
            </a:r>
            <a:r>
              <a:rPr lang="en-US" sz="1600" dirty="0" smtClean="0"/>
              <a:t> </a:t>
            </a:r>
            <a:r>
              <a:rPr lang="en-US" sz="1600" dirty="0"/>
              <a:t>accidental</a:t>
            </a:r>
            <a:endParaRPr lang="es-ES" sz="1600" dirty="0"/>
          </a:p>
          <a:p>
            <a:endParaRPr lang="es-ES" dirty="0"/>
          </a:p>
        </p:txBody>
      </p:sp>
      <p:sp>
        <p:nvSpPr>
          <p:cNvPr id="3" name="2 Subtítulo"/>
          <p:cNvSpPr>
            <a:spLocks noGrp="1"/>
          </p:cNvSpPr>
          <p:nvPr>
            <p:ph type="subTitle" idx="10"/>
          </p:nvPr>
        </p:nvSpPr>
        <p:spPr>
          <a:xfrm>
            <a:off x="1331640" y="44624"/>
            <a:ext cx="8208912" cy="576064"/>
          </a:xfrm>
        </p:spPr>
        <p:txBody>
          <a:bodyPr/>
          <a:lstStyle/>
          <a:p>
            <a:r>
              <a:rPr lang="en-US" dirty="0" smtClean="0">
                <a:solidFill>
                  <a:schemeClr val="tx1"/>
                </a:solidFill>
              </a:rPr>
              <a:t>FUENTES DE CONTAMINACIÓN DE CADMIO</a:t>
            </a:r>
            <a:endParaRPr lang="es-ES" dirty="0">
              <a:solidFill>
                <a:schemeClr val="tx1"/>
              </a:solidFill>
            </a:endParaRPr>
          </a:p>
        </p:txBody>
      </p:sp>
      <p:pic>
        <p:nvPicPr>
          <p:cNvPr id="4"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01008"/>
            <a:ext cx="6984776"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6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heckerboard(across)">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heckerboard(across)">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heckerboard(across)">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checkerboard(across)">
                                      <p:cBhvr>
                                        <p:cTn id="22" dur="500"/>
                                        <p:tgtEl>
                                          <p:spTgt spid="2">
                                            <p:txEl>
                                              <p:pRg st="4" end="4"/>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checkerboard(across)">
                                      <p:cBhvr>
                                        <p:cTn id="25" dur="500"/>
                                        <p:tgtEl>
                                          <p:spTgt spid="2">
                                            <p:txEl>
                                              <p:pRg st="5" end="5"/>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checkerboard(across)">
                                      <p:cBhvr>
                                        <p:cTn id="28" dur="500"/>
                                        <p:tgtEl>
                                          <p:spTgt spid="2">
                                            <p:txEl>
                                              <p:pRg st="6" end="6"/>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checkerboard(across)">
                                      <p:cBhvr>
                                        <p:cTn id="31" dur="500"/>
                                        <p:tgtEl>
                                          <p:spTgt spid="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00034" y="2000240"/>
            <a:ext cx="8229600" cy="2286016"/>
          </a:xfrm>
        </p:spPr>
        <p:txBody>
          <a:bodyPr/>
          <a:lstStyle/>
          <a:p>
            <a:pPr marL="0" indent="0" algn="ctr">
              <a:lnSpc>
                <a:spcPct val="150000"/>
              </a:lnSpc>
              <a:spcBef>
                <a:spcPts val="1200"/>
              </a:spcBef>
              <a:spcAft>
                <a:spcPts val="800"/>
              </a:spcAft>
              <a:buNone/>
            </a:pPr>
            <a:r>
              <a:rPr lang="es-ES" sz="2400" dirty="0" smtClean="0">
                <a:latin typeface="Times New Roman" panose="02020603050405020304" pitchFamily="18" charset="0"/>
                <a:ea typeface="MS Mincho"/>
                <a:cs typeface="Times New Roman" panose="02020603050405020304" pitchFamily="18" charset="0"/>
              </a:rPr>
              <a:t>Determinar </a:t>
            </a:r>
            <a:r>
              <a:rPr lang="es-ES" sz="2400" dirty="0">
                <a:latin typeface="Times New Roman" panose="02020603050405020304" pitchFamily="18" charset="0"/>
                <a:ea typeface="MS Mincho"/>
                <a:cs typeface="Times New Roman" panose="02020603050405020304" pitchFamily="18" charset="0"/>
              </a:rPr>
              <a:t>los niveles de cadmio en diferentes  profundidades del suelo y su relación con las características fisicoquímicas, en el cultivo de cacao en cinco cantones de la Provincia de Guayas – Ecuador.</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2 Subtítulo"/>
          <p:cNvSpPr>
            <a:spLocks noGrp="1"/>
          </p:cNvSpPr>
          <p:nvPr>
            <p:ph type="subTitle" idx="10"/>
          </p:nvPr>
        </p:nvSpPr>
        <p:spPr>
          <a:xfrm>
            <a:off x="2411760" y="0"/>
            <a:ext cx="8208912" cy="576064"/>
          </a:xfrm>
        </p:spPr>
        <p:txBody>
          <a:bodyPr/>
          <a:lstStyle/>
          <a:p>
            <a:r>
              <a:rPr lang="en-US" dirty="0" smtClean="0">
                <a:solidFill>
                  <a:schemeClr val="tx1"/>
                </a:solidFill>
              </a:rPr>
              <a:t>OBJETIVO GENERAL</a:t>
            </a:r>
            <a:endParaRPr lang="es-ES" dirty="0">
              <a:solidFill>
                <a:schemeClr val="tx1"/>
              </a:solidFill>
            </a:endParaRPr>
          </a:p>
        </p:txBody>
      </p:sp>
    </p:spTree>
    <p:extLst>
      <p:ext uri="{BB962C8B-B14F-4D97-AF65-F5344CB8AC3E}">
        <p14:creationId xmlns:p14="http://schemas.microsoft.com/office/powerpoint/2010/main" val="151908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65615" y="601449"/>
            <a:ext cx="8964488" cy="5520106"/>
          </a:xfrm>
        </p:spPr>
        <p:txBody>
          <a:bodyPr>
            <a:normAutofit fontScale="92500" lnSpcReduction="10000"/>
          </a:bodyPr>
          <a:lstStyle/>
          <a:p>
            <a:pPr lvl="0" algn="just">
              <a:lnSpc>
                <a:spcPct val="150000"/>
              </a:lnSpc>
              <a:spcBef>
                <a:spcPts val="1200"/>
              </a:spcBef>
              <a:spcAft>
                <a:spcPts val="1000"/>
              </a:spcAft>
              <a:buFont typeface="+mj-lt"/>
              <a:buAutoNum type="arabicParenR"/>
            </a:pPr>
            <a:r>
              <a:rPr lang="es-ES" sz="1800" dirty="0">
                <a:latin typeface="Times New Roman" panose="02020603050405020304" pitchFamily="18" charset="0"/>
                <a:ea typeface="Times New Roman" panose="02020603050405020304" pitchFamily="18" charset="0"/>
              </a:rPr>
              <a:t>Caracterizar los suelos en el estudio con parámetros fisicoquímicos</a:t>
            </a:r>
            <a:r>
              <a:rPr lang="es-ES" sz="1800" dirty="0">
                <a:solidFill>
                  <a:srgbClr val="FF0000"/>
                </a:solidFill>
                <a:latin typeface="Times New Roman" panose="02020603050405020304" pitchFamily="18" charset="0"/>
                <a:ea typeface="Times New Roman" panose="02020603050405020304" pitchFamily="18" charset="0"/>
              </a:rPr>
              <a:t> </a:t>
            </a:r>
            <a:r>
              <a:rPr lang="es-ES" sz="1800" dirty="0">
                <a:latin typeface="Times New Roman" panose="02020603050405020304" pitchFamily="18" charset="0"/>
                <a:ea typeface="Times New Roman" panose="02020603050405020304" pitchFamily="18" charset="0"/>
              </a:rPr>
              <a:t>mediante la evaluación de pH, conductividad eléctrica, textura, materia orgánica, nutrientes asimilables (P, K, Ca, Mg, Fe, Cu, Zn, Mn) y cadmio en muestras obtenidas a profundidades de 0-20 / 20-40 / 40-60 / 60-80 / 80-100 y a 100-150 cm.</a:t>
            </a:r>
            <a:endParaRPr lang="es-EC" sz="1800" dirty="0">
              <a:latin typeface="Times New Roman" panose="02020603050405020304" pitchFamily="18" charset="0"/>
              <a:ea typeface="Times New Roman" panose="02020603050405020304" pitchFamily="18" charset="0"/>
            </a:endParaRPr>
          </a:p>
          <a:p>
            <a:pPr lvl="0" algn="just">
              <a:lnSpc>
                <a:spcPct val="150000"/>
              </a:lnSpc>
              <a:spcBef>
                <a:spcPts val="1200"/>
              </a:spcBef>
              <a:spcAft>
                <a:spcPts val="1000"/>
              </a:spcAft>
              <a:buFont typeface="+mj-lt"/>
              <a:buAutoNum type="arabicParenR"/>
            </a:pPr>
            <a:r>
              <a:rPr lang="es-ES" sz="1800" dirty="0">
                <a:latin typeface="Times New Roman" panose="02020603050405020304" pitchFamily="18" charset="0"/>
                <a:ea typeface="Times New Roman" panose="02020603050405020304" pitchFamily="18" charset="0"/>
              </a:rPr>
              <a:t>Relacionar las características fisicoquímicas con las concentraciones de cadmio encontradas a las diferentes profundidades de muestreo.</a:t>
            </a:r>
            <a:endParaRPr lang="es-EC" sz="1800" dirty="0">
              <a:latin typeface="Times New Roman" panose="02020603050405020304" pitchFamily="18" charset="0"/>
              <a:ea typeface="Times New Roman" panose="02020603050405020304" pitchFamily="18" charset="0"/>
            </a:endParaRPr>
          </a:p>
          <a:p>
            <a:pPr lvl="0" algn="just">
              <a:lnSpc>
                <a:spcPct val="150000"/>
              </a:lnSpc>
              <a:spcBef>
                <a:spcPts val="1200"/>
              </a:spcBef>
              <a:spcAft>
                <a:spcPts val="1000"/>
              </a:spcAft>
              <a:buFont typeface="+mj-lt"/>
              <a:buAutoNum type="arabicParenR"/>
            </a:pPr>
            <a:r>
              <a:rPr lang="es-ES" sz="1800" dirty="0">
                <a:latin typeface="Times New Roman" panose="02020603050405020304" pitchFamily="18" charset="0"/>
                <a:ea typeface="Times New Roman" panose="02020603050405020304" pitchFamily="18" charset="0"/>
              </a:rPr>
              <a:t>Comparar  los resultados en el contexto del proyecto de prioridad nacional:  Determinación de los niveles de cadmio en diferentes  profundidades del suelo y su relación con pH, salinidad, textura y nutrientes, en el cultivo de cacao en cinco catones de la Provincia del Guayas – Ecuador,  como componente básico del proyecto de prioridad nacional AGROCALIDAD : “Diagnóstico, evaluación y mitigación del contenido de cadmio en las zonas cacaoteras a nivel nacional”, con el fin de proponer límites de concentración de cadmio en el cacao ecuatoriano de exportación y, si es del caso, fundamentar teóricamente la mitigación de los excedentes del metal a nivel del cultivo.</a:t>
            </a:r>
            <a:endParaRPr lang="es-EC" sz="1800" dirty="0">
              <a:latin typeface="Times New Roman" panose="02020603050405020304" pitchFamily="18" charset="0"/>
              <a:ea typeface="Times New Roman" panose="02020603050405020304" pitchFamily="18" charset="0"/>
            </a:endParaRPr>
          </a:p>
          <a:p>
            <a:endParaRPr lang="es-ES" dirty="0"/>
          </a:p>
        </p:txBody>
      </p:sp>
      <p:sp>
        <p:nvSpPr>
          <p:cNvPr id="3" name="2 Subtítulo"/>
          <p:cNvSpPr>
            <a:spLocks noGrp="1"/>
          </p:cNvSpPr>
          <p:nvPr>
            <p:ph type="subTitle" idx="10"/>
          </p:nvPr>
        </p:nvSpPr>
        <p:spPr>
          <a:xfrm>
            <a:off x="2627784" y="0"/>
            <a:ext cx="8208912" cy="576064"/>
          </a:xfrm>
        </p:spPr>
        <p:txBody>
          <a:bodyPr/>
          <a:lstStyle/>
          <a:p>
            <a:r>
              <a:rPr lang="en-US" dirty="0" smtClean="0">
                <a:solidFill>
                  <a:schemeClr val="tx1"/>
                </a:solidFill>
              </a:rPr>
              <a:t>OBJETIVOS ESPECÍFICOS</a:t>
            </a:r>
            <a:endParaRPr lang="es-ES" dirty="0">
              <a:solidFill>
                <a:schemeClr val="tx1"/>
              </a:solidFill>
            </a:endParaRPr>
          </a:p>
        </p:txBody>
      </p:sp>
    </p:spTree>
    <p:extLst>
      <p:ext uri="{BB962C8B-B14F-4D97-AF65-F5344CB8AC3E}">
        <p14:creationId xmlns:p14="http://schemas.microsoft.com/office/powerpoint/2010/main" val="14379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GNDhUB6DP78/TjA-giQx8TI/AAAAAAAAAHI/vCZPinpYEsY/s1600/suelo.jpg"/>
          <p:cNvPicPr>
            <a:picLocks noChangeAspect="1" noChangeArrowheads="1"/>
          </p:cNvPicPr>
          <p:nvPr/>
        </p:nvPicPr>
        <p:blipFill>
          <a:blip r:embed="rId2"/>
          <a:srcRect/>
          <a:stretch>
            <a:fillRect/>
          </a:stretch>
        </p:blipFill>
        <p:spPr bwMode="auto">
          <a:xfrm>
            <a:off x="2000232" y="929774"/>
            <a:ext cx="5740120" cy="4785242"/>
          </a:xfrm>
          <a:prstGeom prst="rect">
            <a:avLst/>
          </a:prstGeom>
          <a:noFill/>
          <a:ln w="9525">
            <a:noFill/>
            <a:miter lim="800000"/>
            <a:headEnd/>
            <a:tailEnd/>
          </a:ln>
        </p:spPr>
      </p:pic>
      <p:sp>
        <p:nvSpPr>
          <p:cNvPr id="7" name="2 Subtítulo"/>
          <p:cNvSpPr>
            <a:spLocks noGrp="1"/>
          </p:cNvSpPr>
          <p:nvPr>
            <p:ph type="subTitle" idx="10"/>
          </p:nvPr>
        </p:nvSpPr>
        <p:spPr>
          <a:xfrm>
            <a:off x="2987824" y="0"/>
            <a:ext cx="8208912" cy="576064"/>
          </a:xfrm>
        </p:spPr>
        <p:txBody>
          <a:bodyPr/>
          <a:lstStyle/>
          <a:p>
            <a:r>
              <a:rPr lang="es-EC" dirty="0" smtClean="0">
                <a:solidFill>
                  <a:schemeClr val="tx1"/>
                </a:solidFill>
              </a:rPr>
              <a:t>HORIZONTES</a:t>
            </a:r>
            <a:endParaRPr lang="es-EC" dirty="0">
              <a:solidFill>
                <a:schemeClr val="tx1"/>
              </a:solidFill>
            </a:endParaRPr>
          </a:p>
        </p:txBody>
      </p:sp>
    </p:spTree>
    <p:extLst>
      <p:ext uri="{BB962C8B-B14F-4D97-AF65-F5344CB8AC3E}">
        <p14:creationId xmlns:p14="http://schemas.microsoft.com/office/powerpoint/2010/main" val="382108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0"/>
          </p:nvPr>
        </p:nvSpPr>
        <p:spPr>
          <a:xfrm>
            <a:off x="2555776" y="0"/>
            <a:ext cx="8208912" cy="576064"/>
          </a:xfrm>
        </p:spPr>
        <p:txBody>
          <a:bodyPr/>
          <a:lstStyle/>
          <a:p>
            <a:r>
              <a:rPr lang="es-EC" dirty="0" smtClean="0">
                <a:solidFill>
                  <a:schemeClr val="tx1"/>
                </a:solidFill>
              </a:rPr>
              <a:t>ZONA DE ESTUDIO</a:t>
            </a:r>
            <a:endParaRPr lang="es-EC" dirty="0">
              <a:solidFill>
                <a:schemeClr val="tx1"/>
              </a:solidFill>
            </a:endParaRPr>
          </a:p>
        </p:txBody>
      </p:sp>
      <p:pic>
        <p:nvPicPr>
          <p:cNvPr id="4" name="3 Imagen"/>
          <p:cNvPicPr/>
          <p:nvPr/>
        </p:nvPicPr>
        <p:blipFill>
          <a:blip r:embed="rId2" cstate="print"/>
          <a:srcRect/>
          <a:stretch>
            <a:fillRect/>
          </a:stretch>
        </p:blipFill>
        <p:spPr bwMode="auto">
          <a:xfrm>
            <a:off x="1835696" y="1365920"/>
            <a:ext cx="6984776" cy="4176464"/>
          </a:xfrm>
          <a:prstGeom prst="rect">
            <a:avLst/>
          </a:prstGeom>
          <a:noFill/>
          <a:ln>
            <a:solidFill>
              <a:schemeClr val="accent1"/>
            </a:solidFill>
          </a:ln>
        </p:spPr>
      </p:pic>
      <p:sp>
        <p:nvSpPr>
          <p:cNvPr id="5" name="4 CuadroTexto"/>
          <p:cNvSpPr txBox="1"/>
          <p:nvPr/>
        </p:nvSpPr>
        <p:spPr>
          <a:xfrm>
            <a:off x="571341" y="345430"/>
            <a:ext cx="4423006" cy="923330"/>
          </a:xfrm>
          <a:prstGeom prst="rect">
            <a:avLst/>
          </a:prstGeom>
          <a:noFill/>
        </p:spPr>
        <p:txBody>
          <a:bodyPr wrap="none" rtlCol="0">
            <a:spAutoFit/>
          </a:bodyPr>
          <a:lstStyle/>
          <a:p>
            <a:r>
              <a:rPr lang="es-EC" dirty="0" smtClean="0"/>
              <a:t>Localizada en la región litoral, al sur oeste. </a:t>
            </a:r>
          </a:p>
          <a:p>
            <a:r>
              <a:rPr lang="es-EC" dirty="0" smtClean="0"/>
              <a:t>Precipitación promedio mensual: 108.45mm</a:t>
            </a:r>
          </a:p>
          <a:p>
            <a:r>
              <a:rPr lang="es-EC" dirty="0" err="1" smtClean="0"/>
              <a:t>T</a:t>
            </a:r>
            <a:r>
              <a:rPr lang="es-EC" sz="1200" dirty="0" err="1" smtClean="0"/>
              <a:t>máx</a:t>
            </a:r>
            <a:r>
              <a:rPr lang="es-EC" sz="1200" dirty="0" smtClean="0"/>
              <a:t>./promedio/año</a:t>
            </a:r>
            <a:r>
              <a:rPr lang="es-EC" dirty="0" smtClean="0"/>
              <a:t> 30°C y </a:t>
            </a:r>
            <a:r>
              <a:rPr lang="es-EC" dirty="0" err="1" smtClean="0"/>
              <a:t>T</a:t>
            </a:r>
            <a:r>
              <a:rPr lang="es-EC" sz="1200" dirty="0" err="1" smtClean="0"/>
              <a:t>min</a:t>
            </a:r>
            <a:r>
              <a:rPr lang="es-EC" sz="1200" dirty="0" smtClean="0"/>
              <a:t>./promedio/año</a:t>
            </a:r>
            <a:r>
              <a:rPr lang="es-EC" dirty="0" smtClean="0"/>
              <a:t> 15°C</a:t>
            </a:r>
            <a:endParaRPr lang="es-EC" dirty="0"/>
          </a:p>
        </p:txBody>
      </p:sp>
      <p:sp>
        <p:nvSpPr>
          <p:cNvPr id="2" name="1 Elipse"/>
          <p:cNvSpPr/>
          <p:nvPr/>
        </p:nvSpPr>
        <p:spPr>
          <a:xfrm>
            <a:off x="3779912" y="2996952"/>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solidFill>
                <a:srgbClr val="FF0000"/>
              </a:solidFill>
            </a:endParaRPr>
          </a:p>
        </p:txBody>
      </p:sp>
    </p:spTree>
    <p:extLst>
      <p:ext uri="{BB962C8B-B14F-4D97-AF65-F5344CB8AC3E}">
        <p14:creationId xmlns:p14="http://schemas.microsoft.com/office/powerpoint/2010/main" val="327204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71406" y="620688"/>
            <a:ext cx="4786346" cy="5857916"/>
          </a:xfrm>
          <a:prstGeom prst="rect">
            <a:avLst/>
          </a:prstGeom>
          <a:noFill/>
        </p:spPr>
      </p:pic>
      <p:graphicFrame>
        <p:nvGraphicFramePr>
          <p:cNvPr id="5" name="4 Tabla"/>
          <p:cNvGraphicFramePr>
            <a:graphicFrameLocks noGrp="1"/>
          </p:cNvGraphicFramePr>
          <p:nvPr>
            <p:extLst>
              <p:ext uri="{D42A27DB-BD31-4B8C-83A1-F6EECF244321}">
                <p14:modId xmlns:p14="http://schemas.microsoft.com/office/powerpoint/2010/main" val="2272079149"/>
              </p:ext>
            </p:extLst>
          </p:nvPr>
        </p:nvGraphicFramePr>
        <p:xfrm>
          <a:off x="5000628" y="2500306"/>
          <a:ext cx="3922117" cy="2377440"/>
        </p:xfrm>
        <a:graphic>
          <a:graphicData uri="http://schemas.openxmlformats.org/drawingml/2006/table">
            <a:tbl>
              <a:tblPr/>
              <a:tblGrid>
                <a:gridCol w="1307081"/>
                <a:gridCol w="1307518"/>
                <a:gridCol w="1307518"/>
              </a:tblGrid>
              <a:tr h="331078">
                <a:tc>
                  <a:txBody>
                    <a:bodyPr/>
                    <a:lstStyle/>
                    <a:p>
                      <a:pPr algn="ctr">
                        <a:spcAft>
                          <a:spcPts val="0"/>
                        </a:spcAft>
                      </a:pPr>
                      <a:endParaRPr lang="es-EC" sz="1200" dirty="0">
                        <a:solidFill>
                          <a:srgbClr val="FFFFFF"/>
                        </a:solidFill>
                        <a:latin typeface="Calibri"/>
                        <a:ea typeface="Calibri"/>
                        <a:cs typeface="Times New Roman"/>
                      </a:endParaRPr>
                    </a:p>
                    <a:p>
                      <a:pPr algn="ctr">
                        <a:spcAft>
                          <a:spcPts val="0"/>
                        </a:spcAft>
                      </a:pPr>
                      <a:r>
                        <a:rPr lang="es-EC" sz="1200" dirty="0" smtClean="0">
                          <a:solidFill>
                            <a:srgbClr val="FFFFFF"/>
                          </a:solidFill>
                          <a:latin typeface="Calibri"/>
                          <a:ea typeface="Calibri"/>
                          <a:cs typeface="Times New Roman"/>
                        </a:rPr>
                        <a:t>CANTÓN</a:t>
                      </a:r>
                    </a:p>
                    <a:p>
                      <a:pPr algn="ctr">
                        <a:spcAft>
                          <a:spcPts val="0"/>
                        </a:spcAft>
                      </a:pP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a:spcAft>
                          <a:spcPts val="0"/>
                        </a:spcAft>
                      </a:pPr>
                      <a:r>
                        <a:rPr lang="es-EC" sz="1200" dirty="0" smtClean="0">
                          <a:solidFill>
                            <a:srgbClr val="FFFFFF"/>
                          </a:solidFill>
                          <a:latin typeface="Calibri"/>
                          <a:ea typeface="Calibri"/>
                          <a:cs typeface="Times New Roman"/>
                        </a:rPr>
                        <a:t>PARRÓQUIA</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a:spcAft>
                          <a:spcPts val="0"/>
                        </a:spcAft>
                      </a:pPr>
                      <a:r>
                        <a:rPr lang="es-EC" sz="1200" dirty="0">
                          <a:solidFill>
                            <a:srgbClr val="FFFFFF"/>
                          </a:solidFill>
                          <a:latin typeface="Calibri"/>
                          <a:ea typeface="Calibri"/>
                          <a:cs typeface="Times New Roman"/>
                        </a:rPr>
                        <a:t>ORGANIZACIÓN</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r>
              <a:tr h="303488">
                <a:tc>
                  <a:txBody>
                    <a:bodyPr/>
                    <a:lstStyle/>
                    <a:p>
                      <a:pPr algn="ctr">
                        <a:spcAft>
                          <a:spcPts val="0"/>
                        </a:spcAft>
                      </a:pPr>
                      <a:endParaRPr lang="es-EC" sz="1100" dirty="0">
                        <a:latin typeface="Calibri"/>
                        <a:ea typeface="Calibri"/>
                        <a:cs typeface="Times New Roman"/>
                      </a:endParaRPr>
                    </a:p>
                    <a:p>
                      <a:pPr algn="ctr">
                        <a:spcAft>
                          <a:spcPts val="0"/>
                        </a:spcAft>
                      </a:pPr>
                      <a:r>
                        <a:rPr lang="es-EC" sz="1100" b="1" dirty="0">
                          <a:latin typeface="Calibri"/>
                          <a:ea typeface="Calibri"/>
                          <a:cs typeface="Times New Roman"/>
                        </a:rPr>
                        <a:t>EL EMPALME</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ctr">
                        <a:spcAft>
                          <a:spcPts val="0"/>
                        </a:spcAft>
                      </a:pPr>
                      <a:r>
                        <a:rPr lang="es-EC" sz="1100" dirty="0">
                          <a:latin typeface="Calibri"/>
                          <a:ea typeface="Calibri"/>
                          <a:cs typeface="Times New Roman"/>
                        </a:rPr>
                        <a:t>LA GUAYAS (PUEBLO NUEVO)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ctr">
                        <a:spcAft>
                          <a:spcPts val="0"/>
                        </a:spcAft>
                      </a:pPr>
                      <a:r>
                        <a:rPr lang="es-EC" sz="1100" dirty="0">
                          <a:latin typeface="Calibri"/>
                          <a:ea typeface="Calibri"/>
                          <a:cs typeface="Times New Roman"/>
                        </a:rPr>
                        <a:t>BUENA SUERTE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r>
              <a:tr h="455232">
                <a:tc>
                  <a:txBody>
                    <a:bodyPr/>
                    <a:lstStyle/>
                    <a:p>
                      <a:pPr algn="ctr">
                        <a:spcAft>
                          <a:spcPts val="0"/>
                        </a:spcAft>
                      </a:pPr>
                      <a:r>
                        <a:rPr lang="es-EC" sz="1100" b="1" dirty="0">
                          <a:latin typeface="Calibri"/>
                          <a:ea typeface="Calibri"/>
                          <a:cs typeface="Times New Roman"/>
                        </a:rPr>
                        <a:t>YAGUACHI</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a:latin typeface="Calibri"/>
                          <a:ea typeface="Calibri"/>
                          <a:cs typeface="Times New Roman"/>
                        </a:rPr>
                        <a:t>SAN JACINTO</a:t>
                      </a:r>
                    </a:p>
                    <a:p>
                      <a:pPr algn="ctr">
                        <a:spcAft>
                          <a:spcPts val="0"/>
                        </a:spcAft>
                      </a:pPr>
                      <a:r>
                        <a:rPr lang="es-EC" sz="1100">
                          <a:latin typeface="Calibri"/>
                          <a:ea typeface="Calibri"/>
                          <a:cs typeface="Times New Roman"/>
                        </a:rPr>
                        <a:t>EL DESEO</a:t>
                      </a:r>
                    </a:p>
                    <a:p>
                      <a:pPr algn="ctr">
                        <a:spcAft>
                          <a:spcPts val="0"/>
                        </a:spcAft>
                      </a:pPr>
                      <a:r>
                        <a:rPr lang="es-EC" sz="1100">
                          <a:latin typeface="Calibri"/>
                          <a:ea typeface="Calibri"/>
                          <a:cs typeface="Times New Roman"/>
                        </a:rPr>
                        <a:t>VIRGEN DEL FÁTIMA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a:latin typeface="Calibri"/>
                          <a:ea typeface="Calibri"/>
                          <a:cs typeface="Times New Roman"/>
                        </a:rPr>
                        <a:t>EL DESEO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488">
                <a:tc>
                  <a:txBody>
                    <a:bodyPr/>
                    <a:lstStyle/>
                    <a:p>
                      <a:pPr algn="ctr">
                        <a:spcAft>
                          <a:spcPts val="0"/>
                        </a:spcAft>
                      </a:pPr>
                      <a:r>
                        <a:rPr lang="es-EC" sz="1100" b="1" dirty="0">
                          <a:latin typeface="Calibri"/>
                          <a:ea typeface="Calibri"/>
                          <a:cs typeface="Times New Roman"/>
                        </a:rPr>
                        <a:t>MILAGRO</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ctr">
                        <a:spcAft>
                          <a:spcPts val="0"/>
                        </a:spcAft>
                      </a:pPr>
                      <a:r>
                        <a:rPr lang="es-EC" sz="1100">
                          <a:latin typeface="Calibri"/>
                          <a:ea typeface="Calibri"/>
                          <a:cs typeface="Times New Roman"/>
                        </a:rPr>
                        <a:t>MILAGRO</a:t>
                      </a:r>
                    </a:p>
                    <a:p>
                      <a:pPr algn="ctr">
                        <a:spcAft>
                          <a:spcPts val="0"/>
                        </a:spcAft>
                      </a:pPr>
                      <a:r>
                        <a:rPr lang="es-EC" sz="1100">
                          <a:latin typeface="Calibri"/>
                          <a:ea typeface="Calibri"/>
                          <a:cs typeface="Times New Roman"/>
                        </a:rPr>
                        <a:t>CHOBO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ctr">
                        <a:spcAft>
                          <a:spcPts val="0"/>
                        </a:spcAft>
                      </a:pPr>
                      <a:r>
                        <a:rPr lang="es-EC" sz="1100">
                          <a:latin typeface="Calibri"/>
                          <a:ea typeface="Calibri"/>
                          <a:cs typeface="Times New Roman"/>
                        </a:rPr>
                        <a:t>2 DE MAYO</a:t>
                      </a:r>
                    </a:p>
                    <a:p>
                      <a:pPr algn="ctr">
                        <a:spcAft>
                          <a:spcPts val="0"/>
                        </a:spcAft>
                      </a:pPr>
                      <a:r>
                        <a:rPr lang="es-EC" sz="1100">
                          <a:latin typeface="Calibri"/>
                          <a:ea typeface="Calibri"/>
                          <a:cs typeface="Times New Roman"/>
                        </a:rPr>
                        <a:t>THOMAS ARBOLEDA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r>
              <a:tr h="303488">
                <a:tc>
                  <a:txBody>
                    <a:bodyPr/>
                    <a:lstStyle/>
                    <a:p>
                      <a:pPr algn="ctr">
                        <a:spcAft>
                          <a:spcPts val="0"/>
                        </a:spcAft>
                      </a:pPr>
                      <a:endParaRPr lang="es-EC" sz="1100" dirty="0">
                        <a:latin typeface="Calibri"/>
                        <a:ea typeface="Calibri"/>
                        <a:cs typeface="Times New Roman"/>
                      </a:endParaRPr>
                    </a:p>
                    <a:p>
                      <a:pPr algn="ctr">
                        <a:spcAft>
                          <a:spcPts val="0"/>
                        </a:spcAft>
                      </a:pPr>
                      <a:r>
                        <a:rPr lang="es-EC" sz="1100" b="1" dirty="0">
                          <a:latin typeface="Calibri"/>
                          <a:ea typeface="Calibri"/>
                          <a:cs typeface="Times New Roman"/>
                        </a:rPr>
                        <a:t>NARANJAL</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a:latin typeface="Calibri"/>
                          <a:ea typeface="Calibri"/>
                          <a:cs typeface="Times New Roman"/>
                        </a:rPr>
                        <a:t>JESUS MARÍA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a:latin typeface="Calibri"/>
                          <a:ea typeface="Calibri"/>
                          <a:cs typeface="Times New Roman"/>
                        </a:rPr>
                        <a:t>VILLANUEVA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488">
                <a:tc>
                  <a:txBody>
                    <a:bodyPr/>
                    <a:lstStyle/>
                    <a:p>
                      <a:pPr algn="ctr">
                        <a:spcAft>
                          <a:spcPts val="0"/>
                        </a:spcAft>
                      </a:pPr>
                      <a:endParaRPr lang="es-EC" sz="1100" dirty="0">
                        <a:latin typeface="Calibri"/>
                        <a:ea typeface="Calibri"/>
                        <a:cs typeface="Times New Roman"/>
                      </a:endParaRPr>
                    </a:p>
                    <a:p>
                      <a:pPr algn="ctr">
                        <a:spcAft>
                          <a:spcPts val="0"/>
                        </a:spcAft>
                      </a:pPr>
                      <a:r>
                        <a:rPr lang="es-EC" sz="1100" b="1" dirty="0">
                          <a:latin typeface="Calibri"/>
                          <a:ea typeface="Calibri"/>
                          <a:cs typeface="Times New Roman"/>
                        </a:rPr>
                        <a:t>GUAYAQUIL</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ctr">
                        <a:spcAft>
                          <a:spcPts val="0"/>
                        </a:spcAft>
                      </a:pPr>
                      <a:r>
                        <a:rPr lang="es-EC" sz="1100">
                          <a:latin typeface="Calibri"/>
                          <a:ea typeface="Calibri"/>
                          <a:cs typeface="Times New Roman"/>
                        </a:rPr>
                        <a:t>TENGUEL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c>
                  <a:txBody>
                    <a:bodyPr/>
                    <a:lstStyle/>
                    <a:p>
                      <a:pPr algn="ctr">
                        <a:spcAft>
                          <a:spcPts val="0"/>
                        </a:spcAft>
                      </a:pPr>
                      <a:r>
                        <a:rPr lang="es-EC" sz="1100" dirty="0">
                          <a:latin typeface="Calibri"/>
                          <a:ea typeface="Calibri"/>
                          <a:cs typeface="Times New Roman"/>
                        </a:rPr>
                        <a:t>VOLUNTAD DE DIOS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DFEE"/>
                    </a:solidFill>
                  </a:tcPr>
                </a:tc>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8" name="7 Conector recto de flecha"/>
          <p:cNvCxnSpPr/>
          <p:nvPr/>
        </p:nvCxnSpPr>
        <p:spPr>
          <a:xfrm>
            <a:off x="2771800" y="1478753"/>
            <a:ext cx="2443142" cy="1735933"/>
          </a:xfrm>
          <a:prstGeom prst="straightConnector1">
            <a:avLst/>
          </a:prstGeom>
          <a:ln w="222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V="1">
            <a:off x="2514600" y="3619517"/>
            <a:ext cx="2700342" cy="598486"/>
          </a:xfrm>
          <a:prstGeom prst="straightConnector1">
            <a:avLst/>
          </a:prstGeom>
          <a:ln w="222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V="1">
            <a:off x="2464579" y="4714884"/>
            <a:ext cx="2750363" cy="1531166"/>
          </a:xfrm>
          <a:prstGeom prst="straightConnector1">
            <a:avLst/>
          </a:prstGeom>
          <a:ln w="222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V="1">
            <a:off x="2928926" y="4429132"/>
            <a:ext cx="2357454" cy="800068"/>
          </a:xfrm>
          <a:prstGeom prst="straightConnector1">
            <a:avLst/>
          </a:prstGeom>
          <a:ln w="222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2928926" y="4000504"/>
            <a:ext cx="2357454" cy="281791"/>
          </a:xfrm>
          <a:prstGeom prst="straightConnector1">
            <a:avLst/>
          </a:prstGeom>
          <a:ln w="22225">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70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1406</TotalTime>
  <Words>1638</Words>
  <Application>Microsoft Office PowerPoint</Application>
  <PresentationFormat>Presentación en pantalla (4:3)</PresentationFormat>
  <Paragraphs>294</Paragraphs>
  <Slides>28</Slides>
  <Notes>4</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28</vt:i4>
      </vt:variant>
    </vt:vector>
  </HeadingPairs>
  <TitlesOfParts>
    <vt:vector size="35" baseType="lpstr">
      <vt:lpstr>MS Mincho</vt:lpstr>
      <vt:lpstr>Arial</vt:lpstr>
      <vt:lpstr>Calibri</vt:lpstr>
      <vt:lpstr>Calibri Light</vt:lpstr>
      <vt:lpstr>Times New Roman</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Maquina01</cp:lastModifiedBy>
  <cp:revision>108</cp:revision>
  <dcterms:modified xsi:type="dcterms:W3CDTF">2018-08-29T17:30:16Z</dcterms:modified>
</cp:coreProperties>
</file>