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60" r:id="rId3"/>
    <p:sldId id="322" r:id="rId4"/>
    <p:sldId id="323" r:id="rId5"/>
    <p:sldId id="302" r:id="rId6"/>
    <p:sldId id="293" r:id="rId7"/>
    <p:sldId id="320" r:id="rId8"/>
    <p:sldId id="307" r:id="rId9"/>
    <p:sldId id="310" r:id="rId10"/>
    <p:sldId id="294" r:id="rId11"/>
    <p:sldId id="321" r:id="rId12"/>
    <p:sldId id="283" r:id="rId13"/>
    <p:sldId id="290" r:id="rId14"/>
    <p:sldId id="311" r:id="rId15"/>
    <p:sldId id="291" r:id="rId16"/>
    <p:sldId id="284" r:id="rId17"/>
    <p:sldId id="295" r:id="rId18"/>
    <p:sldId id="296" r:id="rId19"/>
    <p:sldId id="289" r:id="rId20"/>
    <p:sldId id="297" r:id="rId21"/>
    <p:sldId id="299" r:id="rId22"/>
    <p:sldId id="313" r:id="rId23"/>
    <p:sldId id="314" r:id="rId24"/>
    <p:sldId id="315" r:id="rId25"/>
    <p:sldId id="312" r:id="rId26"/>
    <p:sldId id="276" r:id="rId27"/>
    <p:sldId id="298" r:id="rId28"/>
    <p:sldId id="286" r:id="rId29"/>
    <p:sldId id="317" r:id="rId30"/>
    <p:sldId id="324" r:id="rId31"/>
    <p:sldId id="318" r:id="rId32"/>
    <p:sldId id="308" r:id="rId33"/>
    <p:sldId id="264" r:id="rId34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3E"/>
    <a:srgbClr val="4C9A75"/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87562" autoAdjust="0"/>
  </p:normalViewPr>
  <p:slideViewPr>
    <p:cSldViewPr snapToGrid="0" showGuides="1">
      <p:cViewPr varScale="1">
        <p:scale>
          <a:sx n="38" d="100"/>
          <a:sy n="38" d="100"/>
        </p:scale>
        <p:origin x="414" y="66"/>
      </p:cViewPr>
      <p:guideLst>
        <p:guide orient="horz" pos="3072"/>
        <p:guide pos="54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Báez Maldonado" userId="f89f19510d585ddf" providerId="LiveId" clId="{715F9D8A-B989-4382-9F23-F81A6959AE41}"/>
    <pc:docChg chg="undo custSel addSld delSld modSld">
      <pc:chgData name="Andres Báez Maldonado" userId="f89f19510d585ddf" providerId="LiveId" clId="{715F9D8A-B989-4382-9F23-F81A6959AE41}" dt="2018-08-23T07:56:43.257" v="1184" actId="20577"/>
      <pc:docMkLst>
        <pc:docMk/>
      </pc:docMkLst>
      <pc:sldChg chg="add del">
        <pc:chgData name="Andres Báez Maldonado" userId="f89f19510d585ddf" providerId="LiveId" clId="{715F9D8A-B989-4382-9F23-F81A6959AE41}" dt="2018-08-23T07:51:29.289" v="1080" actId="2696"/>
        <pc:sldMkLst>
          <pc:docMk/>
          <pc:sldMk cId="4162507869" sldId="259"/>
        </pc:sldMkLst>
      </pc:sldChg>
      <pc:sldChg chg="modSp">
        <pc:chgData name="Andres Báez Maldonado" userId="f89f19510d585ddf" providerId="LiveId" clId="{715F9D8A-B989-4382-9F23-F81A6959AE41}" dt="2018-08-23T07:51:04.295" v="1078" actId="20577"/>
        <pc:sldMkLst>
          <pc:docMk/>
          <pc:sldMk cId="218399509" sldId="276"/>
        </pc:sldMkLst>
        <pc:spChg chg="mod">
          <ac:chgData name="Andres Báez Maldonado" userId="f89f19510d585ddf" providerId="LiveId" clId="{715F9D8A-B989-4382-9F23-F81A6959AE41}" dt="2018-08-23T07:51:04.295" v="1078" actId="20577"/>
          <ac:spMkLst>
            <pc:docMk/>
            <pc:sldMk cId="218399509" sldId="276"/>
            <ac:spMk id="3" creationId="{4E1611C9-9D22-4950-B58E-70BE0B370FCF}"/>
          </ac:spMkLst>
        </pc:spChg>
      </pc:sldChg>
      <pc:sldChg chg="modSp">
        <pc:chgData name="Andres Báez Maldonado" userId="f89f19510d585ddf" providerId="LiveId" clId="{715F9D8A-B989-4382-9F23-F81A6959AE41}" dt="2018-08-23T07:54:49.997" v="1127" actId="20577"/>
        <pc:sldMkLst>
          <pc:docMk/>
          <pc:sldMk cId="2784933631" sldId="291"/>
        </pc:sldMkLst>
        <pc:spChg chg="mod">
          <ac:chgData name="Andres Báez Maldonado" userId="f89f19510d585ddf" providerId="LiveId" clId="{715F9D8A-B989-4382-9F23-F81A6959AE41}" dt="2018-08-23T07:54:49.997" v="1127" actId="20577"/>
          <ac:spMkLst>
            <pc:docMk/>
            <pc:sldMk cId="2784933631" sldId="291"/>
            <ac:spMk id="3" creationId="{6CE4C041-04F1-42F3-9E90-76CD9CB4F5A8}"/>
          </ac:spMkLst>
        </pc:spChg>
      </pc:sldChg>
      <pc:sldChg chg="modNotesTx">
        <pc:chgData name="Andres Báez Maldonado" userId="f89f19510d585ddf" providerId="LiveId" clId="{715F9D8A-B989-4382-9F23-F81A6959AE41}" dt="2018-08-23T07:39:12.697" v="893" actId="5793"/>
        <pc:sldMkLst>
          <pc:docMk/>
          <pc:sldMk cId="3955553332" sldId="293"/>
        </pc:sldMkLst>
      </pc:sldChg>
      <pc:sldChg chg="modSp modAnim modNotesTx">
        <pc:chgData name="Andres Báez Maldonado" userId="f89f19510d585ddf" providerId="LiveId" clId="{715F9D8A-B989-4382-9F23-F81A6959AE41}" dt="2018-08-23T07:56:43.257" v="1184" actId="20577"/>
        <pc:sldMkLst>
          <pc:docMk/>
          <pc:sldMk cId="589515958" sldId="296"/>
        </pc:sldMkLst>
        <pc:spChg chg="mod">
          <ac:chgData name="Andres Báez Maldonado" userId="f89f19510d585ddf" providerId="LiveId" clId="{715F9D8A-B989-4382-9F23-F81A6959AE41}" dt="2018-08-23T07:56:43.257" v="1184" actId="20577"/>
          <ac:spMkLst>
            <pc:docMk/>
            <pc:sldMk cId="589515958" sldId="296"/>
            <ac:spMk id="9" creationId="{677C64D2-0CE9-4CBA-A6AC-C6C76C7E1E09}"/>
          </ac:spMkLst>
        </pc:spChg>
      </pc:sldChg>
      <pc:sldChg chg="modSp modAnim">
        <pc:chgData name="Andres Báez Maldonado" userId="f89f19510d585ddf" providerId="LiveId" clId="{715F9D8A-B989-4382-9F23-F81A6959AE41}" dt="2018-08-23T07:47:28.944" v="1045" actId="20577"/>
        <pc:sldMkLst>
          <pc:docMk/>
          <pc:sldMk cId="1998490312" sldId="297"/>
        </pc:sldMkLst>
        <pc:spChg chg="mod">
          <ac:chgData name="Andres Báez Maldonado" userId="f89f19510d585ddf" providerId="LiveId" clId="{715F9D8A-B989-4382-9F23-F81A6959AE41}" dt="2018-08-23T07:47:28.944" v="1045" actId="20577"/>
          <ac:spMkLst>
            <pc:docMk/>
            <pc:sldMk cId="1998490312" sldId="297"/>
            <ac:spMk id="3" creationId="{856ECBA5-B646-42C0-B36A-08978FA00709}"/>
          </ac:spMkLst>
        </pc:spChg>
      </pc:sldChg>
      <pc:sldChg chg="addSp modSp modAnim modNotesTx">
        <pc:chgData name="Andres Báez Maldonado" userId="f89f19510d585ddf" providerId="LiveId" clId="{715F9D8A-B989-4382-9F23-F81A6959AE41}" dt="2018-08-23T07:40:27.367" v="896" actId="20577"/>
        <pc:sldMkLst>
          <pc:docMk/>
          <pc:sldMk cId="2441260313" sldId="298"/>
        </pc:sldMkLst>
        <pc:spChg chg="add mod">
          <ac:chgData name="Andres Báez Maldonado" userId="f89f19510d585ddf" providerId="LiveId" clId="{715F9D8A-B989-4382-9F23-F81A6959AE41}" dt="2018-08-23T06:24:53.619" v="182" actId="1076"/>
          <ac:spMkLst>
            <pc:docMk/>
            <pc:sldMk cId="2441260313" sldId="298"/>
            <ac:spMk id="5" creationId="{EE9FE9BA-3385-4336-8F95-DB08860F9DE9}"/>
          </ac:spMkLst>
        </pc:spChg>
      </pc:sldChg>
      <pc:sldChg chg="modSp">
        <pc:chgData name="Andres Báez Maldonado" userId="f89f19510d585ddf" providerId="LiveId" clId="{715F9D8A-B989-4382-9F23-F81A6959AE41}" dt="2018-08-23T07:46:31.438" v="1041" actId="20577"/>
        <pc:sldMkLst>
          <pc:docMk/>
          <pc:sldMk cId="3278398459" sldId="299"/>
        </pc:sldMkLst>
        <pc:spChg chg="mod">
          <ac:chgData name="Andres Báez Maldonado" userId="f89f19510d585ddf" providerId="LiveId" clId="{715F9D8A-B989-4382-9F23-F81A6959AE41}" dt="2018-08-23T07:46:31.438" v="1041" actId="20577"/>
          <ac:spMkLst>
            <pc:docMk/>
            <pc:sldMk cId="3278398459" sldId="299"/>
            <ac:spMk id="3" creationId="{72DDBD03-AA52-4F05-A934-9CB00B5EAE46}"/>
          </ac:spMkLst>
        </pc:spChg>
      </pc:sldChg>
      <pc:sldChg chg="del">
        <pc:chgData name="Andres Báez Maldonado" userId="f89f19510d585ddf" providerId="LiveId" clId="{715F9D8A-B989-4382-9F23-F81A6959AE41}" dt="2018-08-23T05:52:20.428" v="0" actId="2696"/>
        <pc:sldMkLst>
          <pc:docMk/>
          <pc:sldMk cId="3954171567" sldId="301"/>
        </pc:sldMkLst>
      </pc:sldChg>
      <pc:sldChg chg="modAnim modNotesTx">
        <pc:chgData name="Andres Báez Maldonado" userId="f89f19510d585ddf" providerId="LiveId" clId="{715F9D8A-B989-4382-9F23-F81A6959AE41}" dt="2018-08-23T07:39:24.572" v="894" actId="20577"/>
        <pc:sldMkLst>
          <pc:docMk/>
          <pc:sldMk cId="1002697132" sldId="307"/>
        </pc:sldMkLst>
      </pc:sldChg>
      <pc:sldChg chg="addSp modSp">
        <pc:chgData name="Andres Báez Maldonado" userId="f89f19510d585ddf" providerId="LiveId" clId="{715F9D8A-B989-4382-9F23-F81A6959AE41}" dt="2018-08-23T07:48:10.585" v="1051" actId="1076"/>
        <pc:sldMkLst>
          <pc:docMk/>
          <pc:sldMk cId="162565852" sldId="314"/>
        </pc:sldMkLst>
        <pc:spChg chg="add mod">
          <ac:chgData name="Andres Báez Maldonado" userId="f89f19510d585ddf" providerId="LiveId" clId="{715F9D8A-B989-4382-9F23-F81A6959AE41}" dt="2018-08-23T07:47:57.648" v="1049" actId="20577"/>
          <ac:spMkLst>
            <pc:docMk/>
            <pc:sldMk cId="162565852" sldId="314"/>
            <ac:spMk id="22" creationId="{8DCE6069-42A3-412A-9D66-4F4DA9863877}"/>
          </ac:spMkLst>
        </pc:spChg>
        <pc:spChg chg="add mod">
          <ac:chgData name="Andres Báez Maldonado" userId="f89f19510d585ddf" providerId="LiveId" clId="{715F9D8A-B989-4382-9F23-F81A6959AE41}" dt="2018-08-23T07:48:10.585" v="1051" actId="1076"/>
          <ac:spMkLst>
            <pc:docMk/>
            <pc:sldMk cId="162565852" sldId="314"/>
            <ac:spMk id="23" creationId="{4E961B7B-8F44-456A-84BF-77E302002152}"/>
          </ac:spMkLst>
        </pc:spChg>
      </pc:sldChg>
      <pc:sldChg chg="modSp modAnim">
        <pc:chgData name="Andres Báez Maldonado" userId="f89f19510d585ddf" providerId="LiveId" clId="{715F9D8A-B989-4382-9F23-F81A6959AE41}" dt="2018-08-23T07:44:14.305" v="1001" actId="27636"/>
        <pc:sldMkLst>
          <pc:docMk/>
          <pc:sldMk cId="860234881" sldId="317"/>
        </pc:sldMkLst>
        <pc:spChg chg="mod">
          <ac:chgData name="Andres Báez Maldonado" userId="f89f19510d585ddf" providerId="LiveId" clId="{715F9D8A-B989-4382-9F23-F81A6959AE41}" dt="2018-08-23T07:44:14.305" v="1001" actId="27636"/>
          <ac:spMkLst>
            <pc:docMk/>
            <pc:sldMk cId="860234881" sldId="317"/>
            <ac:spMk id="9" creationId="{1DF0D7B4-5A5C-45C2-B8F7-012412215E75}"/>
          </ac:spMkLst>
        </pc:spChg>
      </pc:sldChg>
      <pc:sldChg chg="modSp modAnim">
        <pc:chgData name="Andres Báez Maldonado" userId="f89f19510d585ddf" providerId="LiveId" clId="{715F9D8A-B989-4382-9F23-F81A6959AE41}" dt="2018-08-23T07:45:30.053" v="1031" actId="20577"/>
        <pc:sldMkLst>
          <pc:docMk/>
          <pc:sldMk cId="1898747148" sldId="318"/>
        </pc:sldMkLst>
        <pc:spChg chg="mod">
          <ac:chgData name="Andres Báez Maldonado" userId="f89f19510d585ddf" providerId="LiveId" clId="{715F9D8A-B989-4382-9F23-F81A6959AE41}" dt="2018-08-23T07:45:30.053" v="1031" actId="20577"/>
          <ac:spMkLst>
            <pc:docMk/>
            <pc:sldMk cId="1898747148" sldId="318"/>
            <ac:spMk id="6" creationId="{E9BB1EC1-5E94-45F7-9A4A-53E8EF22CFC0}"/>
          </ac:spMkLst>
        </pc:spChg>
      </pc:sldChg>
      <pc:sldChg chg="modSp modAnim">
        <pc:chgData name="Andres Báez Maldonado" userId="f89f19510d585ddf" providerId="LiveId" clId="{715F9D8A-B989-4382-9F23-F81A6959AE41}" dt="2018-08-23T07:54:13.366" v="1111" actId="20577"/>
        <pc:sldMkLst>
          <pc:docMk/>
          <pc:sldMk cId="3243900240" sldId="321"/>
        </pc:sldMkLst>
        <pc:spChg chg="mod">
          <ac:chgData name="Andres Báez Maldonado" userId="f89f19510d585ddf" providerId="LiveId" clId="{715F9D8A-B989-4382-9F23-F81A6959AE41}" dt="2018-08-23T07:54:13.366" v="1111" actId="20577"/>
          <ac:spMkLst>
            <pc:docMk/>
            <pc:sldMk cId="3243900240" sldId="321"/>
            <ac:spMk id="3" creationId="{563BE05D-0062-4DBA-AF93-D827D8CC91AA}"/>
          </ac:spMkLst>
        </pc:spChg>
      </pc:sldChg>
      <pc:sldChg chg="addSp modSp add modAnim">
        <pc:chgData name="Andres Báez Maldonado" userId="f89f19510d585ddf" providerId="LiveId" clId="{715F9D8A-B989-4382-9F23-F81A6959AE41}" dt="2018-08-23T06:07:14.714" v="179"/>
        <pc:sldMkLst>
          <pc:docMk/>
          <pc:sldMk cId="1197706513" sldId="323"/>
        </pc:sldMkLst>
        <pc:spChg chg="mod">
          <ac:chgData name="Andres Báez Maldonado" userId="f89f19510d585ddf" providerId="LiveId" clId="{715F9D8A-B989-4382-9F23-F81A6959AE41}" dt="2018-08-23T06:03:20.067" v="175" actId="20577"/>
          <ac:spMkLst>
            <pc:docMk/>
            <pc:sldMk cId="1197706513" sldId="323"/>
            <ac:spMk id="2" creationId="{8F96881E-4C40-4C58-9F94-F3A45AB39486}"/>
          </ac:spMkLst>
        </pc:spChg>
        <pc:spChg chg="add mod">
          <ac:chgData name="Andres Báez Maldonado" userId="f89f19510d585ddf" providerId="LiveId" clId="{715F9D8A-B989-4382-9F23-F81A6959AE41}" dt="2018-08-23T06:01:06.677" v="110" actId="20577"/>
          <ac:spMkLst>
            <pc:docMk/>
            <pc:sldMk cId="1197706513" sldId="323"/>
            <ac:spMk id="5" creationId="{4F2AF148-0385-4093-AD60-AB7D796E7485}"/>
          </ac:spMkLst>
        </pc:spChg>
        <pc:spChg chg="add mod">
          <ac:chgData name="Andres Báez Maldonado" userId="f89f19510d585ddf" providerId="LiveId" clId="{715F9D8A-B989-4382-9F23-F81A6959AE41}" dt="2018-08-23T06:03:05.845" v="163" actId="1076"/>
          <ac:spMkLst>
            <pc:docMk/>
            <pc:sldMk cId="1197706513" sldId="323"/>
            <ac:spMk id="6" creationId="{03E52800-B1E3-4DC4-8887-CF9467EC189C}"/>
          </ac:spMkLst>
        </pc:spChg>
        <pc:picChg chg="add mod">
          <ac:chgData name="Andres Báez Maldonado" userId="f89f19510d585ddf" providerId="LiveId" clId="{715F9D8A-B989-4382-9F23-F81A6959AE41}" dt="2018-08-23T05:58:41.191" v="8" actId="1076"/>
          <ac:picMkLst>
            <pc:docMk/>
            <pc:sldMk cId="1197706513" sldId="323"/>
            <ac:picMk id="1026" creationId="{FD479D19-BAF1-4C43-BB10-332BF439E9A8}"/>
          </ac:picMkLst>
        </pc:picChg>
        <pc:picChg chg="add mod modCrop">
          <ac:chgData name="Andres Báez Maldonado" userId="f89f19510d585ddf" providerId="LiveId" clId="{715F9D8A-B989-4382-9F23-F81A6959AE41}" dt="2018-08-23T05:59:02.890" v="12" actId="732"/>
          <ac:picMkLst>
            <pc:docMk/>
            <pc:sldMk cId="1197706513" sldId="323"/>
            <ac:picMk id="1028" creationId="{2CA29FC6-74DD-4B46-8A28-EBA8AB95B8B1}"/>
          </ac:picMkLst>
        </pc:picChg>
      </pc:sldChg>
      <pc:sldChg chg="modSp add">
        <pc:chgData name="Andres Báez Maldonado" userId="f89f19510d585ddf" providerId="LiveId" clId="{715F9D8A-B989-4382-9F23-F81A6959AE41}" dt="2018-08-23T07:44:59.589" v="1030" actId="20577"/>
        <pc:sldMkLst>
          <pc:docMk/>
          <pc:sldMk cId="3791286798" sldId="324"/>
        </pc:sldMkLst>
        <pc:spChg chg="mod">
          <ac:chgData name="Andres Báez Maldonado" userId="f89f19510d585ddf" providerId="LiveId" clId="{715F9D8A-B989-4382-9F23-F81A6959AE41}" dt="2018-08-23T07:44:29.970" v="1017" actId="20577"/>
          <ac:spMkLst>
            <pc:docMk/>
            <pc:sldMk cId="3791286798" sldId="324"/>
            <ac:spMk id="2" creationId="{08FDEE99-B37C-44C3-90F2-6D30E61CE817}"/>
          </ac:spMkLst>
        </pc:spChg>
        <pc:spChg chg="mod">
          <ac:chgData name="Andres Báez Maldonado" userId="f89f19510d585ddf" providerId="LiveId" clId="{715F9D8A-B989-4382-9F23-F81A6959AE41}" dt="2018-08-23T07:44:59.589" v="1030" actId="20577"/>
          <ac:spMkLst>
            <pc:docMk/>
            <pc:sldMk cId="3791286798" sldId="324"/>
            <ac:spMk id="3" creationId="{6EEDD39E-9CE4-4AA5-B693-0432FA5799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00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71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solidFill>
                  <a:schemeClr val="accent2"/>
                </a:solidFill>
              </a:rPr>
              <a:t>Una reducción de 36% de emisiones se logró disminuyendo la presión de 2bar a 1.5bar.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7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17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Zona 2: +1kWth en GE, y +1kWth en Ref. +9.2% total.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15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Sacrifice 1% of electric efficiency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33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Punto de condensación 63°C con </a:t>
            </a:r>
            <a:r>
              <a:rPr lang="es-EC" dirty="0" err="1"/>
              <a:t>HR</a:t>
            </a:r>
            <a:r>
              <a:rPr lang="es-EC" dirty="0"/>
              <a:t>=82%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393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$1,000-1,800/</a:t>
            </a:r>
            <a:r>
              <a:rPr lang="es-EC" dirty="0" err="1"/>
              <a:t>kWe</a:t>
            </a:r>
            <a:r>
              <a:rPr lang="es-EC" dirty="0"/>
              <a:t>, 1-1,5c$/kWth</a:t>
            </a:r>
          </a:p>
          <a:p>
            <a:r>
              <a:rPr lang="es-EC" dirty="0"/>
              <a:t>CO2 es el 73% del forzamiento radiactivo (1750) 2,29 W/m2.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54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0000" lvl="1" indent="0">
              <a:buFont typeface="+mj-lt"/>
              <a:buNone/>
            </a:pPr>
            <a:endParaRPr lang="en-US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5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8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55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H2 embrittlement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8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Throttle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0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1900mg/Nm3 Tabla 4 del Anexo 3 del Libro VI del texto unificado de legislación secundaria del ministerio del ambiente – Ecuador</a:t>
            </a: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22.4 volumen molar normal de un gas (ideal)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07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7-8ms 36° </a:t>
            </a:r>
            <a:r>
              <a:rPr lang="en-US" sz="1200" dirty="0" err="1"/>
              <a:t>inyección</a:t>
            </a:r>
            <a:endParaRPr lang="en-US" sz="1200" dirty="0"/>
          </a:p>
          <a:p>
            <a:r>
              <a:rPr lang="en-US" sz="1200" dirty="0"/>
              <a:t>40ms/rev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4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06/09/2018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‹Nº›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63" y="5442193"/>
            <a:ext cx="2462021" cy="2140004"/>
          </a:xfrm>
          <a:prstGeom prst="rect">
            <a:avLst/>
          </a:prstGeom>
        </p:spPr>
      </p:pic>
      <p:pic>
        <p:nvPicPr>
          <p:cNvPr id="7" name="Imagen 6" descr="C:\Users\HP\Documents\ESPE\LOGO-PRINCIPAL.png">
            <a:extLst>
              <a:ext uri="{FF2B5EF4-FFF2-40B4-BE49-F238E27FC236}">
                <a16:creationId xmlns:a16="http://schemas.microsoft.com/office/drawing/2014/main" xmlns="" id="{44150EDA-10AD-43A8-A763-803853D205B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73" y="1370318"/>
            <a:ext cx="7193228" cy="172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esultado de imagen para vanwingen">
            <a:extLst>
              <a:ext uri="{FF2B5EF4-FFF2-40B4-BE49-F238E27FC236}">
                <a16:creationId xmlns:a16="http://schemas.microsoft.com/office/drawing/2014/main" xmlns="" id="{01BE7271-7441-48B2-97EF-026C11B9C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38" y="6007025"/>
            <a:ext cx="7089047" cy="24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mundo verde">
            <a:extLst>
              <a:ext uri="{FF2B5EF4-FFF2-40B4-BE49-F238E27FC236}">
                <a16:creationId xmlns:a16="http://schemas.microsoft.com/office/drawing/2014/main" xmlns="" id="{BEAEBD47-D77B-4815-828E-061C75F0E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76" y="4178806"/>
            <a:ext cx="1763696" cy="17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wnload 3 manos abiertas foto de archivo. Imagen de renovaciÃ³n - 3599830">
            <a:extLst>
              <a:ext uri="{FF2B5EF4-FFF2-40B4-BE49-F238E27FC236}">
                <a16:creationId xmlns:a16="http://schemas.microsoft.com/office/drawing/2014/main" xmlns="" id="{6463ED87-C16E-4986-ABEC-8DAA7190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250" y1="74069" x2="9250" y2="74069"/>
                        <a14:foregroundMark x1="53875" y1="5186" x2="53875" y2="5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50" y="3410465"/>
            <a:ext cx="3483531" cy="3274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EB44AC8-3094-491B-8DB1-42D3E0C465A3}"/>
              </a:ext>
            </a:extLst>
          </p:cNvPr>
          <p:cNvSpPr/>
          <p:nvPr userDrawn="1"/>
        </p:nvSpPr>
        <p:spPr>
          <a:xfrm>
            <a:off x="3941806" y="1062682"/>
            <a:ext cx="11022227" cy="7203989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00733E"/>
          </a:solidFill>
          <a:ln>
            <a:solidFill>
              <a:srgbClr val="4C9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22" name="Logo Large EN">
            <a:extLst>
              <a:ext uri="{FF2B5EF4-FFF2-40B4-BE49-F238E27FC236}">
                <a16:creationId xmlns:a16="http://schemas.microsoft.com/office/drawing/2014/main" xmlns="" id="{48CF34E9-B978-46FD-B575-580321896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82" y="8195697"/>
            <a:ext cx="1171192" cy="1018007"/>
          </a:xfrm>
          <a:prstGeom prst="rect">
            <a:avLst/>
          </a:prstGeom>
        </p:spPr>
      </p:pic>
      <p:pic>
        <p:nvPicPr>
          <p:cNvPr id="23" name="Picture 2" descr="Resultado de imagen para vanwingen">
            <a:extLst>
              <a:ext uri="{FF2B5EF4-FFF2-40B4-BE49-F238E27FC236}">
                <a16:creationId xmlns:a16="http://schemas.microsoft.com/office/drawing/2014/main" xmlns="" id="{7A7561D2-6041-4629-8FA9-59373F117B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998" y="8155297"/>
            <a:ext cx="3931302" cy="13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0073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00733E"/>
                </a:solidFill>
              </a:defRPr>
            </a:lvl1pPr>
          </a:lstStyle>
          <a:p>
            <a:r>
              <a:rPr lang="nl-NL" noProof="0" dirty="0"/>
              <a:t>Klik om de stijl te bewerken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 u="none"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06/09/2018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06/09/2018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06/09/2018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‹Nº›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06/09/2018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0073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2" name="Logo Large EN">
            <a:extLst>
              <a:ext uri="{FF2B5EF4-FFF2-40B4-BE49-F238E27FC236}">
                <a16:creationId xmlns:a16="http://schemas.microsoft.com/office/drawing/2014/main" xmlns="" id="{48AADAE2-EFA4-4A15-B999-61D4E0CD9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82" y="8195697"/>
            <a:ext cx="1171192" cy="1018007"/>
          </a:xfrm>
          <a:prstGeom prst="rect">
            <a:avLst/>
          </a:prstGeom>
        </p:spPr>
      </p:pic>
      <p:pic>
        <p:nvPicPr>
          <p:cNvPr id="13" name="Picture 2" descr="Resultado de imagen para vanwingen">
            <a:extLst>
              <a:ext uri="{FF2B5EF4-FFF2-40B4-BE49-F238E27FC236}">
                <a16:creationId xmlns:a16="http://schemas.microsoft.com/office/drawing/2014/main" xmlns="" id="{A474789E-B027-463E-B83C-0C0D1F339E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998" y="8155297"/>
            <a:ext cx="3931302" cy="13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noProof="0" dirty="0"/>
              <a:t>Klik om de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06/09/2018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n 14" descr="C:\Users\HP\Documents\ESPE\LOGO-PRINCIPAL.png">
            <a:extLst>
              <a:ext uri="{FF2B5EF4-FFF2-40B4-BE49-F238E27FC236}">
                <a16:creationId xmlns:a16="http://schemas.microsoft.com/office/drawing/2014/main" xmlns="" id="{FE5D334D-333C-4601-9248-DE258A77B752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1" y="8425219"/>
            <a:ext cx="3137713" cy="73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00733E"/>
          </a:solidFill>
          <a:uFillTx/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1077654" y="1480457"/>
            <a:ext cx="16186150" cy="127725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C" sz="2400" b="1" dirty="0"/>
              <a:t>DEPARTAMENTO DE CIENCIAS DE LA ENERGÍA Y MECÁNICA</a:t>
            </a:r>
            <a:r>
              <a:rPr lang="es-EC" sz="2400" dirty="0"/>
              <a:t> </a:t>
            </a:r>
            <a:br>
              <a:rPr lang="es-EC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s-EC" sz="2400" b="1" dirty="0"/>
              <a:t>CARRERA DE INGENIERÍA MECÁNICA</a:t>
            </a:r>
            <a:endParaRPr lang="en-US" sz="2400" dirty="0"/>
          </a:p>
        </p:txBody>
      </p:sp>
      <p:sp>
        <p:nvSpPr>
          <p:cNvPr id="21" name="Tijdelijke aanduiding voor afbeelding 2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Tijdelijke aanduiding voor afbeelding 2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Tijdelijke aanduiding voor afbeelding 2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4" name="Tijdelijke aanduiding voor afbeelding 2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8009182-19E9-40A9-AA36-62047491700F}"/>
              </a:ext>
            </a:extLst>
          </p:cNvPr>
          <p:cNvSpPr/>
          <p:nvPr/>
        </p:nvSpPr>
        <p:spPr>
          <a:xfrm>
            <a:off x="1152525" y="3047232"/>
            <a:ext cx="161861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TRABAJO DE TITULACIÓN PREVIO A LA OBTENCIÓN DEL TÍTULO DE INGENIERO MECÁNICO</a:t>
            </a: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/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/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s-EC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 </a:t>
            </a:r>
            <a:r>
              <a:rPr lang="en-US" sz="2400" b="1" u="sng" cap="all" dirty="0" err="1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TEMA</a:t>
            </a: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:</a:t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NUMERICAL ANALYSIS OF A H2ICE-BASED CHP UNIT FOR USE IN DECENTRALIZED RENEWABLE ENERGY SYSTEMS</a:t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/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 </a:t>
            </a:r>
            <a:r>
              <a:rPr lang="es-EC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AUTOR: BÁEZ MALDONADO, ANDRÉS FERNANDO</a:t>
            </a: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/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/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s-EC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DIRECTOR: Dr. </a:t>
            </a:r>
            <a:r>
              <a:rPr lang="es-EC" sz="2400" b="1" u="sng" cap="all" dirty="0" err="1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GOYOS</a:t>
            </a:r>
            <a:r>
              <a:rPr lang="es-EC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 PÉREZ, LEONARDO</a:t>
            </a: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/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/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s-EC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 SANGOLQUÍ</a:t>
            </a: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/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/>
            </a:r>
            <a:br>
              <a:rPr lang="en-US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s-EC" sz="2400" b="1" u="sng" cap="al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rPr>
              <a:t> 2018</a:t>
            </a:r>
          </a:p>
        </p:txBody>
      </p:sp>
      <p:pic>
        <p:nvPicPr>
          <p:cNvPr id="11" name="Picture 2" descr="Resultado de imagen para espe decem">
            <a:extLst>
              <a:ext uri="{FF2B5EF4-FFF2-40B4-BE49-F238E27FC236}">
                <a16:creationId xmlns:a16="http://schemas.microsoft.com/office/drawing/2014/main" xmlns="" id="{608F3216-9A49-4689-A181-D627705F5A68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9" b="97015" l="42746" r="56767">
                        <a14:foregroundMark x1="45667" y1="79851" x2="45667" y2="79851"/>
                        <a14:foregroundMark x1="45180" y1="85821" x2="45180" y2="85821"/>
                        <a14:foregroundMark x1="46835" y1="76866" x2="46835" y2="76866"/>
                        <a14:foregroundMark x1="48393" y1="70896" x2="48393" y2="70896"/>
                        <a14:foregroundMark x1="50341" y1="65672" x2="50341" y2="65672"/>
                        <a14:foregroundMark x1="52678" y1="52239" x2="52678" y2="52239"/>
                        <a14:foregroundMark x1="47712" y1="78358" x2="47712" y2="78358"/>
                        <a14:foregroundMark x1="49270" y1="73134" x2="49270" y2="73134"/>
                        <a14:foregroundMark x1="48880" y1="74627" x2="48880" y2="74627"/>
                        <a14:foregroundMark x1="49172" y1="74627" x2="49172" y2="74627"/>
                        <a14:foregroundMark x1="49951" y1="72388" x2="49951" y2="72388"/>
                        <a14:foregroundMark x1="50730" y1="70896" x2="50730" y2="70896"/>
                        <a14:foregroundMark x1="51217" y1="68657" x2="51217" y2="68657"/>
                        <a14:foregroundMark x1="51996" y1="65672" x2="51996" y2="65672"/>
                        <a14:foregroundMark x1="48393" y1="79851" x2="48393" y2="79851"/>
                        <a14:foregroundMark x1="47128" y1="84328" x2="47128" y2="84328"/>
                        <a14:foregroundMark x1="46251" y1="89552" x2="46251" y2="89552"/>
                        <a14:foregroundMark x1="45278" y1="92537" x2="45278" y2="92537"/>
                        <a14:foregroundMark x1="44304" y1="95522" x2="44304" y2="95522"/>
                        <a14:foregroundMark x1="54820" y1="58209" x2="54820" y2="58209"/>
                        <a14:foregroundMark x1="55404" y1="52239" x2="55404" y2="52239"/>
                        <a14:foregroundMark x1="55891" y1="50000" x2="55891" y2="50000"/>
                        <a14:foregroundMark x1="56378" y1="47015" x2="56378" y2="47015"/>
                        <a14:foregroundMark x1="56573" y1="44030" x2="56573" y2="44030"/>
                        <a14:foregroundMark x1="54528" y1="61940" x2="54528" y2="61940"/>
                        <a14:foregroundMark x1="54333" y1="64179" x2="54333" y2="64179"/>
                        <a14:foregroundMark x1="44206" y1="96269" x2="44206" y2="96269"/>
                        <a14:foregroundMark x1="44693" y1="37313" x2="44693" y2="37313"/>
                        <a14:foregroundMark x1="44693" y1="41045" x2="44693" y2="41045"/>
                        <a14:foregroundMark x1="45862" y1="38060" x2="45862" y2="38060"/>
                        <a14:foregroundMark x1="47225" y1="37313" x2="47225" y2="37313"/>
                        <a14:foregroundMark x1="47809" y1="36567" x2="47809" y2="36567"/>
                        <a14:foregroundMark x1="48393" y1="36567" x2="48393" y2="36567"/>
                        <a14:foregroundMark x1="51996" y1="55970" x2="51996" y2="55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34" t="4802" r="42950" b="1340"/>
          <a:stretch/>
        </p:blipFill>
        <p:spPr bwMode="auto">
          <a:xfrm>
            <a:off x="14270295" y="1404256"/>
            <a:ext cx="1674555" cy="149134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E47FF2-C202-44DF-A3F9-0BBB3B26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CONFIGURACIÓN DEL MOTOR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A82987F6-3D8C-4E97-9D74-91C2D501C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>
                <a:normAutofit/>
              </a:bodyPr>
              <a:lstStyle/>
              <a:p>
                <a:r>
                  <a:rPr lang="es-EC" sz="2800" dirty="0"/>
                  <a:t>Motor SI</a:t>
                </a:r>
              </a:p>
              <a:p>
                <a:r>
                  <a:rPr lang="es-EC" sz="2800" dirty="0"/>
                  <a:t>H2-multipunto</a:t>
                </a:r>
              </a:p>
              <a:p>
                <a:r>
                  <a:rPr lang="es-EC" sz="2800" dirty="0"/>
                  <a:t>Sin válvula de estrangulamiento</a:t>
                </a:r>
              </a:p>
              <a:p>
                <a:r>
                  <a:rPr lang="es-EC" sz="2800" dirty="0"/>
                  <a:t>Mezclas pobres (</a:t>
                </a:r>
                <a14:m>
                  <m:oMath xmlns:m="http://schemas.openxmlformats.org/officeDocument/2006/math">
                    <m:r>
                      <a:rPr lang="es-EC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s-EC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≥2</m:t>
                    </m:r>
                  </m:oMath>
                </a14:m>
                <a:r>
                  <a:rPr lang="es-EC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s-EC" sz="2800" dirty="0"/>
              </a:p>
              <a:p>
                <a:pPr lvl="1"/>
                <a:r>
                  <a:rPr lang="es-EC" sz="2800" dirty="0"/>
                  <a:t>Mantener </a:t>
                </a:r>
                <a:r>
                  <a:rPr lang="es-EC" sz="2800" dirty="0" err="1"/>
                  <a:t>NOx</a:t>
                </a:r>
                <a:r>
                  <a:rPr lang="es-EC" sz="2800" dirty="0"/>
                  <a:t> muy bajos</a:t>
                </a:r>
              </a:p>
              <a:p>
                <a:pPr marL="86400" indent="0">
                  <a:buNone/>
                </a:pPr>
                <a:r>
                  <a:rPr lang="es-EC" sz="2800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82987F6-3D8C-4E97-9D74-91C2D501C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" t="-45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4E505A0-1CA0-4423-AFC2-C19923EC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C4A8FBD-513A-4262-9FAC-F074DE24AFA8}"/>
              </a:ext>
            </a:extLst>
          </p:cNvPr>
          <p:cNvSpPr/>
          <p:nvPr/>
        </p:nvSpPr>
        <p:spPr>
          <a:xfrm>
            <a:off x="366779" y="4542364"/>
            <a:ext cx="8667750" cy="234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12248" lvl="1" indent="-442800" defTabSz="457200">
              <a:lnSpc>
                <a:spcPct val="120000"/>
              </a:lnSpc>
              <a:buFont typeface="Arial" panose="020B0604020202020204" pitchFamily="34" charset="0"/>
              <a:buChar char="̶"/>
            </a:pPr>
            <a:r>
              <a:rPr lang="es-EC" sz="2800" dirty="0"/>
              <a:t>Pruebas</a:t>
            </a:r>
          </a:p>
          <a:p>
            <a:pPr marL="1662432" lvl="2" indent="-442800" defTabSz="457200">
              <a:lnSpc>
                <a:spcPct val="120000"/>
              </a:lnSpc>
              <a:buFont typeface="Arial" panose="020B0604020202020204" pitchFamily="34" charset="0"/>
              <a:buChar char="̶"/>
            </a:pPr>
            <a:r>
              <a:rPr lang="es-EC" sz="2800" dirty="0"/>
              <a:t>Tiempo de inyección</a:t>
            </a:r>
          </a:p>
          <a:p>
            <a:pPr marL="1662432" lvl="2" indent="-442800" defTabSz="457200">
              <a:lnSpc>
                <a:spcPct val="120000"/>
              </a:lnSpc>
              <a:buFont typeface="Arial" panose="020B0604020202020204" pitchFamily="34" charset="0"/>
              <a:buChar char="̶"/>
            </a:pPr>
            <a:r>
              <a:rPr lang="es-EC" sz="2800" dirty="0"/>
              <a:t>Tiempo de ignición</a:t>
            </a:r>
          </a:p>
          <a:p>
            <a:pPr marL="1662432" lvl="2" indent="-442800" defTabSz="457200">
              <a:lnSpc>
                <a:spcPct val="120000"/>
              </a:lnSpc>
              <a:buFont typeface="Arial" panose="020B0604020202020204" pitchFamily="34" charset="0"/>
              <a:buChar char="̶"/>
            </a:pPr>
            <a:r>
              <a:rPr lang="es-EC" sz="2800" dirty="0"/>
              <a:t>Presión de los inyectores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9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45398F-270F-47D2-8C4C-907E3962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EMISIONES </a:t>
            </a:r>
            <a:r>
              <a:rPr lang="es-EC" dirty="0" err="1"/>
              <a:t>NOx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563BE05D-0062-4DBA-AF93-D827D8CC9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5825" y="1194364"/>
                <a:ext cx="15699575" cy="732552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s-EC" sz="3100" dirty="0"/>
                  <a:t>Regulaciones de </a:t>
                </a:r>
                <a:r>
                  <a:rPr lang="es-EC" sz="3100" dirty="0" err="1"/>
                  <a:t>NOx</a:t>
                </a:r>
                <a:r>
                  <a:rPr lang="es-EC" sz="3100" dirty="0"/>
                  <a:t> : </a:t>
                </a:r>
                <a:r>
                  <a:rPr lang="es-EC" sz="3100" dirty="0" err="1"/>
                  <a:t>VLAREM</a:t>
                </a:r>
                <a:r>
                  <a:rPr lang="es-EC" sz="3100" dirty="0"/>
                  <a:t> II (&gt;300kW)</a:t>
                </a:r>
              </a:p>
              <a:p>
                <a:pPr lvl="1"/>
                <a:r>
                  <a:rPr lang="es-EC" sz="3100" dirty="0"/>
                  <a:t>190mg/Nm3 si no es </a:t>
                </a:r>
                <a:r>
                  <a:rPr lang="es-EC" sz="3100" dirty="0" err="1"/>
                  <a:t>CNG</a:t>
                </a:r>
                <a:endParaRPr lang="es-EC" sz="3100" dirty="0"/>
              </a:p>
              <a:p>
                <a:pPr lvl="1"/>
                <a:r>
                  <a:rPr lang="es-EC" sz="3100" dirty="0"/>
                  <a:t>Base NO2 corregida al 15% de O2</a:t>
                </a:r>
              </a:p>
              <a:p>
                <a:pPr lvl="1"/>
                <a:endParaRPr lang="en-US" sz="3100" dirty="0"/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latin typeface="Cambria Math" panose="02040503050406030204" pitchFamily="18" charset="0"/>
                        </a:rPr>
                        <m:t>𝐶𝑜𝑛𝑐𝑒𝑛𝑡𝑟𝑎</m:t>
                      </m:r>
                      <m:r>
                        <a:rPr lang="es-EC" sz="3100" b="0" i="1" smtClean="0">
                          <a:latin typeface="Cambria Math" panose="02040503050406030204" pitchFamily="18" charset="0"/>
                        </a:rPr>
                        <m:t>𝑐𝑖</m:t>
                      </m:r>
                      <m:r>
                        <a:rPr lang="es-EC" sz="31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sz="31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s-EC" sz="3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3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s-EC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31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s-EC" sz="3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s-EC" sz="31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𝑝𝑝𝑚</m:t>
                          </m:r>
                        </m:e>
                      </m:d>
                      <m:r>
                        <a:rPr lang="en-US" sz="310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3100" b="0" i="1" smtClean="0">
                              <a:latin typeface="Cambria Math" panose="02040503050406030204" pitchFamily="18" charset="0"/>
                            </a:rPr>
                            <m:t>𝑝𝑒𝑠𝑜</m:t>
                          </m:r>
                          <m:r>
                            <a:rPr lang="es-EC" sz="3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3100" b="0" i="1" smtClean="0">
                              <a:latin typeface="Cambria Math" panose="02040503050406030204" pitchFamily="18" charset="0"/>
                            </a:rPr>
                            <m:t>𝑚𝑜𝑙𝑒𝑐𝑢𝑙𝑎𝑟</m:t>
                          </m:r>
                          <m:d>
                            <m:dPr>
                              <m:ctrlPr>
                                <a:rPr lang="es-EC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3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s-EC" sz="3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31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s-EC" sz="3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C" sz="3100" b="0" i="1" smtClean="0">
                              <a:latin typeface="Cambria Math" panose="02040503050406030204" pitchFamily="18" charset="0"/>
                            </a:rPr>
                            <m:t>𝑣𝑜𝑙𝑢𝑚𝑒𝑛</m:t>
                          </m:r>
                          <m:r>
                            <a:rPr lang="es-EC" sz="3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3100" b="0" i="1" smtClean="0">
                              <a:latin typeface="Cambria Math" panose="02040503050406030204" pitchFamily="18" charset="0"/>
                            </a:rPr>
                            <m:t>𝑚𝑜𝑙𝑎𝑟</m:t>
                          </m:r>
                        </m:den>
                      </m:f>
                      <m:r>
                        <a:rPr lang="en-US" sz="31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𝐶𝑜𝑛𝑐𝑒𝑛𝑡𝑟𝑎</m:t>
                      </m:r>
                      <m:r>
                        <a:rPr lang="es-EC" sz="3100" b="0" i="1" smtClean="0">
                          <a:latin typeface="Cambria Math" panose="02040503050406030204" pitchFamily="18" charset="0"/>
                        </a:rPr>
                        <m:t>𝑐𝑖</m:t>
                      </m:r>
                      <m:r>
                        <a:rPr lang="es-EC" sz="31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s-EC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31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s-EC" sz="3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31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s-EC" sz="3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31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/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𝑝𝑝𝑚</m:t>
                          </m:r>
                        </m:e>
                      </m:d>
                      <m:r>
                        <a:rPr lang="en-US" sz="310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22.4</m:t>
                          </m:r>
                        </m:den>
                      </m:f>
                      <m:r>
                        <a:rPr lang="en-US" sz="31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100" dirty="0"/>
              </a:p>
              <a:p>
                <a:pPr marL="86400" indent="0">
                  <a:buNone/>
                </a:pPr>
                <a:endParaRPr lang="en-US" sz="3100" dirty="0"/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3100" i="1">
                          <a:latin typeface="Cambria Math" panose="02040503050406030204" pitchFamily="18" charset="0"/>
                        </a:rPr>
                        <m:t>𝐸𝑐</m:t>
                      </m:r>
                      <m:r>
                        <a:rPr lang="es-EC" sz="3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310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s-EC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31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3100" i="1">
                              <a:latin typeface="Cambria Math" panose="02040503050406030204" pitchFamily="18" charset="0"/>
                            </a:rPr>
                            <m:t>𝑂𝑐</m:t>
                          </m:r>
                        </m:num>
                        <m:den>
                          <m:r>
                            <a:rPr lang="es-EC" sz="310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s-EC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31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3100" i="1">
                              <a:latin typeface="Cambria Math" panose="02040503050406030204" pitchFamily="18" charset="0"/>
                            </a:rPr>
                            <m:t>𝑂𝑚</m:t>
                          </m:r>
                        </m:den>
                      </m:f>
                      <m:r>
                        <a:rPr lang="es-EC" sz="310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C" sz="3100" i="1">
                          <a:latin typeface="Cambria Math" panose="02040503050406030204" pitchFamily="18" charset="0"/>
                        </a:rPr>
                        <m:t>𝐸𝑚</m:t>
                      </m:r>
                    </m:oMath>
                  </m:oMathPara>
                </a14:m>
                <a:endParaRPr lang="en-US" sz="3100" dirty="0"/>
              </a:p>
              <a:p>
                <a:pPr marL="86400" indent="0">
                  <a:buNone/>
                </a:pPr>
                <a:r>
                  <a:rPr lang="en-US" sz="3100" dirty="0" err="1"/>
                  <a:t>Donde</a:t>
                </a:r>
                <a:r>
                  <a:rPr lang="en-US" sz="3100" dirty="0"/>
                  <a:t>:</a:t>
                </a:r>
              </a:p>
              <a:p>
                <a:pPr lvl="1"/>
                <a:r>
                  <a:rPr lang="es-EC" sz="3100" dirty="0" err="1"/>
                  <a:t>Ec</a:t>
                </a:r>
                <a:r>
                  <a:rPr lang="es-EC" sz="3100" dirty="0"/>
                  <a:t>: concentración de emisión corregida (mg/Nm3) en base seca</a:t>
                </a:r>
              </a:p>
              <a:p>
                <a:pPr lvl="1"/>
                <a:r>
                  <a:rPr lang="es-EC" sz="3100" dirty="0"/>
                  <a:t>Em: concentración de emisión medida (mg/Nm3) en base seca</a:t>
                </a:r>
              </a:p>
              <a:p>
                <a:pPr lvl="1"/>
                <a:r>
                  <a:rPr lang="es-EC" sz="3100" dirty="0" err="1"/>
                  <a:t>Oc</a:t>
                </a:r>
                <a:r>
                  <a:rPr lang="es-EC" sz="3100" dirty="0"/>
                  <a:t>: Porcentaje de oxígeno (O2) de corrección (%) (15%)</a:t>
                </a:r>
              </a:p>
              <a:p>
                <a:pPr lvl="1"/>
                <a:r>
                  <a:rPr lang="es-EC" sz="3100" dirty="0" err="1"/>
                  <a:t>Om</a:t>
                </a:r>
                <a:r>
                  <a:rPr lang="es-EC" sz="3100" dirty="0"/>
                  <a:t>: Porcentaje de oxígeno (O2) medido en la chimenea (%)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63BE05D-0062-4DBA-AF93-D827D8CC9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825" y="1194364"/>
                <a:ext cx="15699575" cy="7325522"/>
              </a:xfrm>
              <a:blipFill>
                <a:blip r:embed="rId3"/>
                <a:stretch>
                  <a:fillRect l="-155" t="-66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265B778-D549-46EF-8BDF-152BA83C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39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33B58E-4081-4272-98AC-2952DC5FA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/>
              <a:t>inicio de la inyección (soi)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09DC340-8E58-4518-A263-34A559C59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478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EEDA2D-4F7C-40B7-9D20-DD7A19EF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inicio de la inyección (soi)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D074DC0-C791-4581-8F4D-4471392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27D69995-EC7E-4200-B78E-4881CB769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941" y="7574306"/>
            <a:ext cx="5875636" cy="1030432"/>
          </a:xfrm>
        </p:spPr>
        <p:txBody>
          <a:bodyPr>
            <a:normAutofit/>
          </a:bodyPr>
          <a:lstStyle/>
          <a:p>
            <a:pPr marL="86400" indent="0">
              <a:buNone/>
            </a:pPr>
            <a:r>
              <a:rPr lang="es-EC" sz="2800"/>
              <a:t>	Fuente: Wang y otros, 2017.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7AB5FBB-6DAD-47D4-9534-4079517A7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672" y="1595766"/>
            <a:ext cx="15313882" cy="5978540"/>
          </a:xfrm>
          <a:prstGeom prst="rect">
            <a:avLst/>
          </a:prstGeom>
        </p:spPr>
      </p:pic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xmlns="" id="{ED66F0C0-0481-4A20-BEA0-D8B0410A6E9F}"/>
              </a:ext>
            </a:extLst>
          </p:cNvPr>
          <p:cNvSpPr/>
          <p:nvPr/>
        </p:nvSpPr>
        <p:spPr>
          <a:xfrm>
            <a:off x="9903060" y="2356338"/>
            <a:ext cx="2029261" cy="1806552"/>
          </a:xfrm>
          <a:prstGeom prst="mathMultiply">
            <a:avLst/>
          </a:prstGeom>
          <a:solidFill>
            <a:srgbClr val="FF0000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A35887B-01EC-402D-8B9B-A6427FC9C8DD}"/>
              </a:ext>
            </a:extLst>
          </p:cNvPr>
          <p:cNvSpPr/>
          <p:nvPr/>
        </p:nvSpPr>
        <p:spPr>
          <a:xfrm>
            <a:off x="3188677" y="4585036"/>
            <a:ext cx="6260123" cy="21440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64CE0A-A8B3-4FF7-912F-85E873031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4" y="1194364"/>
            <a:ext cx="8119489" cy="6696000"/>
          </a:xfrm>
        </p:spPr>
        <p:txBody>
          <a:bodyPr>
            <a:normAutofit/>
          </a:bodyPr>
          <a:lstStyle/>
          <a:p>
            <a:r>
              <a:rPr lang="es-EC" sz="2400" dirty="0"/>
              <a:t>Configuración del test:</a:t>
            </a:r>
          </a:p>
          <a:p>
            <a:pPr lvl="1"/>
            <a:r>
              <a:rPr lang="es-EC" sz="2400" dirty="0" err="1"/>
              <a:t>ST</a:t>
            </a:r>
            <a:r>
              <a:rPr lang="es-EC" sz="2400" dirty="0"/>
              <a:t>=11°bTDC</a:t>
            </a:r>
          </a:p>
          <a:p>
            <a:pPr lvl="1"/>
            <a:r>
              <a:rPr lang="es-EC" sz="2400" dirty="0"/>
              <a:t>Presión de inyección 2 BAR</a:t>
            </a:r>
          </a:p>
          <a:p>
            <a:pPr lvl="1"/>
            <a:r>
              <a:rPr lang="es-EC" sz="2400" dirty="0"/>
              <a:t>Lambda [2, 2.1, 2.2]</a:t>
            </a:r>
          </a:p>
          <a:p>
            <a:pPr lvl="1"/>
            <a:endParaRPr lang="es-EC" sz="2400" dirty="0"/>
          </a:p>
          <a:p>
            <a:r>
              <a:rPr lang="es-EC" sz="2400" dirty="0"/>
              <a:t>GE.: 3% mayor </a:t>
            </a:r>
            <a:r>
              <a:rPr lang="es-EC" sz="2400" dirty="0" err="1"/>
              <a:t>Pth</a:t>
            </a:r>
            <a:r>
              <a:rPr lang="es-EC" sz="2400" dirty="0"/>
              <a:t> disponible (0.24kWth) </a:t>
            </a:r>
          </a:p>
          <a:p>
            <a:pPr marL="86400" indent="0">
              <a:buNone/>
            </a:pPr>
            <a:r>
              <a:rPr lang="es-EC" sz="2400" dirty="0"/>
              <a:t>			7°C de diferencia en GE.</a:t>
            </a:r>
          </a:p>
          <a:p>
            <a:pPr lvl="1"/>
            <a:endParaRPr lang="es-EC" sz="2000" dirty="0"/>
          </a:p>
          <a:p>
            <a:r>
              <a:rPr lang="es-EC" sz="2400" dirty="0" err="1"/>
              <a:t>Elec</a:t>
            </a:r>
            <a:r>
              <a:rPr lang="es-EC" sz="2400" dirty="0"/>
              <a:t>.: Diferencia de Pe menor a 1.3% (0.1kWe)</a:t>
            </a:r>
          </a:p>
          <a:p>
            <a:endParaRPr lang="es-EC" sz="2400" dirty="0"/>
          </a:p>
          <a:p>
            <a:r>
              <a:rPr lang="es-EC" sz="2400" dirty="0"/>
              <a:t>Ref.: Diferencia de </a:t>
            </a:r>
            <a:r>
              <a:rPr lang="es-EC" sz="2400" dirty="0" err="1"/>
              <a:t>temp</a:t>
            </a:r>
            <a:r>
              <a:rPr lang="es-EC" sz="2400" dirty="0"/>
              <a:t>. menor a 0.8°C</a:t>
            </a:r>
          </a:p>
          <a:p>
            <a:pPr lvl="1"/>
            <a:endParaRPr lang="es-EC" sz="2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EEDA2D-4F7C-40B7-9D20-DD7A19EF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inicio</a:t>
            </a:r>
            <a:r>
              <a:rPr lang="en-US" dirty="0"/>
              <a:t> de la </a:t>
            </a:r>
            <a:r>
              <a:rPr lang="en-US" dirty="0" err="1"/>
              <a:t>inyección</a:t>
            </a:r>
            <a:r>
              <a:rPr lang="en-US" dirty="0"/>
              <a:t> (</a:t>
            </a:r>
            <a:r>
              <a:rPr lang="en-US" dirty="0" err="1"/>
              <a:t>soi</a:t>
            </a:r>
            <a:r>
              <a:rPr lang="en-US" dirty="0"/>
              <a:t>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D074DC0-C791-4581-8F4D-4471392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14</a:t>
            </a:fld>
            <a:endParaRPr lang="en-GB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AEC57AD-35A0-45E7-8B4E-DBCF8A484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313" y="1595037"/>
            <a:ext cx="7580087" cy="62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56B9D4-5CF7-4E0D-9A86-10414733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inicio</a:t>
            </a:r>
            <a:r>
              <a:rPr lang="en-US" dirty="0"/>
              <a:t> de la </a:t>
            </a:r>
            <a:r>
              <a:rPr lang="en-US" dirty="0" err="1"/>
              <a:t>inyección</a:t>
            </a:r>
            <a:r>
              <a:rPr lang="en-US" dirty="0"/>
              <a:t> (</a:t>
            </a:r>
            <a:r>
              <a:rPr lang="en-US" dirty="0" err="1"/>
              <a:t>soi</a:t>
            </a:r>
            <a:r>
              <a:rPr lang="en-US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CE4C041-04F1-42F3-9E90-76CD9CB4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8222489" cy="6696000"/>
          </a:xfrm>
        </p:spPr>
        <p:txBody>
          <a:bodyPr/>
          <a:lstStyle/>
          <a:p>
            <a:pPr marL="86400" indent="0">
              <a:buNone/>
            </a:pPr>
            <a:r>
              <a:rPr lang="es-EC" sz="2400" dirty="0"/>
              <a:t>Límite </a:t>
            </a:r>
            <a:r>
              <a:rPr lang="es-EC" sz="2400" dirty="0" err="1"/>
              <a:t>NOx</a:t>
            </a:r>
            <a:r>
              <a:rPr lang="es-EC" sz="2400" dirty="0"/>
              <a:t>: 190mg/Nm3 </a:t>
            </a:r>
            <a:r>
              <a:rPr lang="es-EC" sz="2400" dirty="0" err="1"/>
              <a:t>VLAREM</a:t>
            </a:r>
            <a:r>
              <a:rPr lang="es-EC" sz="2400" dirty="0"/>
              <a:t> II, (&gt;0.3MW)</a:t>
            </a:r>
          </a:p>
          <a:p>
            <a:pPr marL="86400" indent="0">
              <a:buNone/>
            </a:pPr>
            <a:endParaRPr lang="es-EC" sz="2400" dirty="0"/>
          </a:p>
          <a:p>
            <a:r>
              <a:rPr lang="es-EC" sz="2400" dirty="0"/>
              <a:t>Emisiones 2.8 veces mayores para SOI=410°CA.</a:t>
            </a:r>
          </a:p>
          <a:p>
            <a:pPr lvl="1"/>
            <a:r>
              <a:rPr lang="es-EC" sz="2400" dirty="0"/>
              <a:t>Dinámica de fluidos (</a:t>
            </a:r>
            <a:r>
              <a:rPr lang="es-EC" sz="2400" dirty="0" err="1"/>
              <a:t>Verhelst</a:t>
            </a:r>
            <a:r>
              <a:rPr lang="es-EC" sz="2400" dirty="0"/>
              <a:t>, 2005)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29A51C1-AEE5-40C5-8D87-0A7E11A9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0F39FFF-FF64-4741-874F-93B4A7439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168"/>
          <a:stretch/>
        </p:blipFill>
        <p:spPr>
          <a:xfrm>
            <a:off x="530467" y="3788229"/>
            <a:ext cx="8803617" cy="339346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93B2D16-74A3-4129-AB12-6D00E7910A18}"/>
              </a:ext>
            </a:extLst>
          </p:cNvPr>
          <p:cNvSpPr/>
          <p:nvPr/>
        </p:nvSpPr>
        <p:spPr>
          <a:xfrm>
            <a:off x="2183862" y="7305195"/>
            <a:ext cx="549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Equivalence ratio (Wang y </a:t>
            </a:r>
            <a:r>
              <a:rPr lang="es-EC" sz="2400" dirty="0"/>
              <a:t>otros</a:t>
            </a:r>
            <a:r>
              <a:rPr lang="en-US" sz="2400" dirty="0"/>
              <a:t>, 2017)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83C7571-2B67-47F2-9D0D-5D2E20E00E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78" y="1788945"/>
            <a:ext cx="7666237" cy="6175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9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33B58E-4081-4272-98AC-2952DC5FA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/>
              <a:t>PresIÓN DE InYecCÍon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09DC340-8E58-4518-A263-34A559C59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565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56B9D4-5CF7-4E0D-9A86-10414733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PresIÓN DE InYecCÍon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CE4C041-04F1-42F3-9E90-76CD9CB4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6" y="1194364"/>
            <a:ext cx="7833512" cy="6696000"/>
          </a:xfrm>
        </p:spPr>
        <p:txBody>
          <a:bodyPr>
            <a:normAutofit/>
          </a:bodyPr>
          <a:lstStyle/>
          <a:p>
            <a:r>
              <a:rPr lang="es-EC" sz="2400" dirty="0"/>
              <a:t>Configuración del test:</a:t>
            </a:r>
          </a:p>
          <a:p>
            <a:pPr lvl="1"/>
            <a:r>
              <a:rPr lang="es-EC" sz="2400" dirty="0"/>
              <a:t>9kW +-0.05 (compensado con la carga)</a:t>
            </a:r>
          </a:p>
          <a:p>
            <a:pPr lvl="1"/>
            <a:r>
              <a:rPr lang="es-EC" sz="2400" dirty="0"/>
              <a:t>SOI: 380°CA (20°aTDC)</a:t>
            </a:r>
          </a:p>
          <a:p>
            <a:pPr lvl="1"/>
            <a:r>
              <a:rPr lang="es-EC" sz="2400" dirty="0" err="1"/>
              <a:t>ST</a:t>
            </a:r>
            <a:r>
              <a:rPr lang="es-EC" sz="2400" dirty="0"/>
              <a:t>: MBT</a:t>
            </a:r>
          </a:p>
          <a:p>
            <a:pPr lvl="1"/>
            <a:r>
              <a:rPr lang="es-EC" sz="2400" dirty="0"/>
              <a:t>Presión de inyección [1.5;2.5]</a:t>
            </a:r>
          </a:p>
          <a:p>
            <a:pPr marL="86400" indent="0">
              <a:buNone/>
            </a:pPr>
            <a:endParaRPr lang="es-EC" sz="2400" dirty="0"/>
          </a:p>
          <a:p>
            <a:r>
              <a:rPr lang="es-EC" sz="2400" dirty="0"/>
              <a:t>GE.: 2.2% mayor </a:t>
            </a:r>
            <a:r>
              <a:rPr lang="es-EC" sz="2400" dirty="0" err="1"/>
              <a:t>Pth</a:t>
            </a:r>
            <a:r>
              <a:rPr lang="es-EC" sz="2400" dirty="0"/>
              <a:t> disponible (0.2kWth) 					7°C de diferencia en GE.</a:t>
            </a:r>
          </a:p>
          <a:p>
            <a:endParaRPr lang="es-EC" sz="2400" dirty="0"/>
          </a:p>
          <a:p>
            <a:r>
              <a:rPr lang="es-EC" sz="2400" dirty="0"/>
              <a:t>Ref.: Diferencia de </a:t>
            </a:r>
            <a:r>
              <a:rPr lang="es-EC" sz="2400" dirty="0" err="1"/>
              <a:t>temp</a:t>
            </a:r>
            <a:r>
              <a:rPr lang="es-EC" sz="2400" dirty="0"/>
              <a:t>. menos a 0.2°C</a:t>
            </a:r>
          </a:p>
          <a:p>
            <a:pPr marL="86400" indent="0">
              <a:buNone/>
            </a:pPr>
            <a:endParaRPr lang="es-EC" sz="2400" dirty="0"/>
          </a:p>
          <a:p>
            <a:endParaRPr lang="es-EC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29A51C1-AEE5-40C5-8D87-0A7E11A9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17</a:t>
            </a:fld>
            <a:endParaRPr lang="en-GB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16AD3A-AC7E-4C24-A8D4-C55110F8A3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77" y="1714724"/>
            <a:ext cx="7833511" cy="6159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3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5F8588-8CB7-4E8A-809B-2B1C6233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PresIÓN DE InYecCÍon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56ECBA5-B646-42C0-B36A-08978FA00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6" y="1194364"/>
            <a:ext cx="8221088" cy="6696000"/>
          </a:xfrm>
        </p:spPr>
        <p:txBody>
          <a:bodyPr>
            <a:normAutofit/>
          </a:bodyPr>
          <a:lstStyle/>
          <a:p>
            <a:r>
              <a:rPr lang="es-EC" sz="2800" dirty="0"/>
              <a:t>Diferencias en lambda menores a 0.05 (apreciación)</a:t>
            </a:r>
          </a:p>
          <a:p>
            <a:r>
              <a:rPr lang="es-EC" sz="2800" dirty="0"/>
              <a:t>Emisiones de NO 61% mayor para 2.5 bar.</a:t>
            </a:r>
          </a:p>
          <a:p>
            <a:endParaRPr lang="es-EC" sz="2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FAFEE02-2666-4D6E-840E-D4672857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18</a:t>
            </a:fld>
            <a:endParaRPr lang="en-GB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A70EF79-A330-490C-9D6E-C09B1F1F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69" y="3265714"/>
            <a:ext cx="3257109" cy="515382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1546A8C-CB1D-4AFF-8CAC-3A67F1A4B9A5}"/>
              </a:ext>
            </a:extLst>
          </p:cNvPr>
          <p:cNvSpPr/>
          <p:nvPr/>
        </p:nvSpPr>
        <p:spPr>
          <a:xfrm>
            <a:off x="1188256" y="3690986"/>
            <a:ext cx="4065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>
                <a:solidFill>
                  <a:schemeClr val="accent2"/>
                </a:solidFill>
              </a:rPr>
              <a:t>Una reducción de 36% de emisiones se logró disminuyendo la presión de 2bar a 1.5bar.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77C64D2-0CE9-4CBA-A6AC-C6C76C7E1E09}"/>
              </a:ext>
            </a:extLst>
          </p:cNvPr>
          <p:cNvSpPr/>
          <p:nvPr/>
        </p:nvSpPr>
        <p:spPr>
          <a:xfrm>
            <a:off x="5391422" y="8511674"/>
            <a:ext cx="4855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Flow velocity (Wang y </a:t>
            </a:r>
            <a:r>
              <a:rPr lang="en-US" sz="2400" dirty="0" err="1"/>
              <a:t>otros</a:t>
            </a:r>
            <a:r>
              <a:rPr lang="en-US" sz="2400" dirty="0"/>
              <a:t>, 2017)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FF57674-E6B7-4CA4-B98E-F31B1C1F10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14" y="2369511"/>
            <a:ext cx="7894654" cy="6050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5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Influencia del tiempo de ignición sobre relación p/h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ANTECEDENTES Y PROBLEMA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8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5F8588-8CB7-4E8A-809B-2B1C6233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Tiempo de ignición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56ECBA5-B646-42C0-B36A-08978FA00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6" y="1194364"/>
            <a:ext cx="6189088" cy="6696000"/>
          </a:xfrm>
        </p:spPr>
        <p:txBody>
          <a:bodyPr>
            <a:normAutofit/>
          </a:bodyPr>
          <a:lstStyle/>
          <a:p>
            <a:r>
              <a:rPr lang="es-EC" sz="2400" dirty="0"/>
              <a:t>Configuración del test:</a:t>
            </a:r>
          </a:p>
          <a:p>
            <a:pPr lvl="1"/>
            <a:r>
              <a:rPr lang="es-EC" sz="2400" dirty="0"/>
              <a:t>Presión de inyección: 2 BAR</a:t>
            </a:r>
          </a:p>
          <a:p>
            <a:pPr lvl="1"/>
            <a:r>
              <a:rPr lang="es-EC" sz="2400" dirty="0"/>
              <a:t>SOI: 380°CA</a:t>
            </a:r>
          </a:p>
          <a:p>
            <a:pPr lvl="1"/>
            <a:r>
              <a:rPr lang="es-EC" sz="2400" dirty="0" err="1"/>
              <a:t>ST</a:t>
            </a:r>
            <a:r>
              <a:rPr lang="es-EC" sz="2400" dirty="0"/>
              <a:t>: [-3:21°bTDC] pasos de 3°CA</a:t>
            </a:r>
          </a:p>
          <a:p>
            <a:pPr lvl="1"/>
            <a:endParaRPr lang="es-EC" sz="2400" dirty="0"/>
          </a:p>
          <a:p>
            <a:r>
              <a:rPr lang="es-EC" sz="2400" dirty="0" err="1"/>
              <a:t>Elec</a:t>
            </a:r>
            <a:r>
              <a:rPr lang="es-EC" sz="2400" dirty="0"/>
              <a:t>.: 9kW+-0.05 (compensado con la carga)</a:t>
            </a:r>
          </a:p>
          <a:p>
            <a:r>
              <a:rPr lang="es-EC" sz="2400" dirty="0"/>
              <a:t>Ref.: Diferencia de </a:t>
            </a:r>
            <a:r>
              <a:rPr lang="es-EC" sz="2400" dirty="0" err="1"/>
              <a:t>temp</a:t>
            </a:r>
            <a:r>
              <a:rPr lang="es-EC" sz="2400" dirty="0"/>
              <a:t>. menor a 1°C</a:t>
            </a:r>
          </a:p>
          <a:p>
            <a:endParaRPr lang="es-EC" sz="2400" dirty="0"/>
          </a:p>
          <a:p>
            <a:endParaRPr lang="es-EC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FAFEE02-2666-4D6E-840E-D4672857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20</a:t>
            </a:fld>
            <a:endParaRPr lang="en-GB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1571FB1-7612-4FC6-9681-0ED877F8BC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36" y="999718"/>
            <a:ext cx="9447530" cy="846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4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7270C7-58AE-4DBE-BA1D-C90D51B3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Tiempo de ignición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DDBD03-AA52-4F05-A934-9CB00B5E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6" y="1194364"/>
            <a:ext cx="6522917" cy="6696000"/>
          </a:xfrm>
        </p:spPr>
        <p:txBody>
          <a:bodyPr>
            <a:normAutofit/>
          </a:bodyPr>
          <a:lstStyle/>
          <a:p>
            <a:r>
              <a:rPr lang="es-EC" sz="2800" dirty="0"/>
              <a:t>Zona IV debe ser evitada (</a:t>
            </a:r>
            <a:r>
              <a:rPr lang="es-EC" sz="2800" dirty="0" err="1"/>
              <a:t>NOx</a:t>
            </a:r>
            <a:r>
              <a:rPr lang="es-EC" sz="2800" dirty="0"/>
              <a:t>)</a:t>
            </a:r>
          </a:p>
          <a:p>
            <a:r>
              <a:rPr lang="es-EC" sz="2800" dirty="0"/>
              <a:t>Consumo min. de </a:t>
            </a:r>
            <a:r>
              <a:rPr lang="es-EC" sz="2800" dirty="0" err="1"/>
              <a:t>comb</a:t>
            </a:r>
            <a:r>
              <a:rPr lang="es-EC" sz="2800" dirty="0"/>
              <a:t>. a </a:t>
            </a:r>
            <a:r>
              <a:rPr lang="es-EC" sz="2800" dirty="0" err="1"/>
              <a:t>ST</a:t>
            </a:r>
            <a:r>
              <a:rPr lang="es-EC" sz="2800" dirty="0"/>
              <a:t>=15°bTDC.</a:t>
            </a:r>
          </a:p>
          <a:p>
            <a:r>
              <a:rPr lang="es-EC" sz="2800" dirty="0"/>
              <a:t>Mayor </a:t>
            </a:r>
            <a:r>
              <a:rPr lang="es-EC" sz="2800" dirty="0" err="1"/>
              <a:t>Pth</a:t>
            </a:r>
            <a:r>
              <a:rPr lang="es-EC" sz="2800" dirty="0"/>
              <a:t> zona I.</a:t>
            </a:r>
          </a:p>
          <a:p>
            <a:endParaRPr lang="es-EC" sz="2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D6E6732-854E-49DD-BD5F-F377B49C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21</a:t>
            </a:fld>
            <a:endParaRPr lang="en-GB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660F20F-05B2-4D71-A767-2E4DA48C79E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0"/>
          <a:stretch/>
        </p:blipFill>
        <p:spPr bwMode="auto">
          <a:xfrm>
            <a:off x="7155960" y="1194364"/>
            <a:ext cx="9737237" cy="7754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F639AB29-0B7F-4B54-A09D-1A8426DAD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00015"/>
              </p:ext>
            </p:extLst>
          </p:nvPr>
        </p:nvGraphicFramePr>
        <p:xfrm>
          <a:off x="1553349" y="5071533"/>
          <a:ext cx="4050282" cy="1926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141">
                  <a:extLst>
                    <a:ext uri="{9D8B030D-6E8A-4147-A177-3AD203B41FA5}">
                      <a16:colId xmlns:a16="http://schemas.microsoft.com/office/drawing/2014/main" xmlns="" val="3759825064"/>
                    </a:ext>
                  </a:extLst>
                </a:gridCol>
                <a:gridCol w="2025141">
                  <a:extLst>
                    <a:ext uri="{9D8B030D-6E8A-4147-A177-3AD203B41FA5}">
                      <a16:colId xmlns:a16="http://schemas.microsoft.com/office/drawing/2014/main" xmlns="" val="1503690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 (°bTDC)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noProof="0" dirty="0"/>
                        <a:t>Eficiencia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295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510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96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436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3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223FA0-B4FF-4D78-B243-9A8718B54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Carga parcial y mayor potencia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F975D1C2-1887-4DCC-AC46-DE09A10BC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872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A0D6D2-C534-43CC-9B48-84F48091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Carga parcial y mayor potencia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BA1729-41A9-46B9-B1F9-A62B44D2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23</a:t>
            </a:fld>
            <a:endParaRPr lang="en-GB" noProof="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167166B1-285D-4635-A3BA-4EEAF79E86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58" y="2317355"/>
            <a:ext cx="8071216" cy="5771567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A1EFBB7-08C5-422C-9BAB-B407EC5195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918" y="2317356"/>
            <a:ext cx="8071217" cy="5771567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7B4B2A8-A50E-48A6-A686-3CA9B8397D57}"/>
              </a:ext>
            </a:extLst>
          </p:cNvPr>
          <p:cNvSpPr txBox="1"/>
          <p:nvPr/>
        </p:nvSpPr>
        <p:spPr>
          <a:xfrm>
            <a:off x="11003304" y="2543628"/>
            <a:ext cx="2133600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500" dirty="0"/>
              <a:t>1,7</a:t>
            </a:r>
          </a:p>
          <a:p>
            <a:pPr>
              <a:lnSpc>
                <a:spcPct val="120000"/>
              </a:lnSpc>
            </a:pPr>
            <a:endParaRPr lang="en-US" sz="2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5668584-83AA-43A7-A69B-69593DDA7A91}"/>
              </a:ext>
            </a:extLst>
          </p:cNvPr>
          <p:cNvSpPr txBox="1"/>
          <p:nvPr/>
        </p:nvSpPr>
        <p:spPr>
          <a:xfrm>
            <a:off x="12070104" y="3054543"/>
            <a:ext cx="213360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500" dirty="0"/>
              <a:t>1,9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E070D12-D192-4F9C-94C2-E6971C40020B}"/>
              </a:ext>
            </a:extLst>
          </p:cNvPr>
          <p:cNvSpPr txBox="1"/>
          <p:nvPr/>
        </p:nvSpPr>
        <p:spPr>
          <a:xfrm>
            <a:off x="12886058" y="4620992"/>
            <a:ext cx="213360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500" dirty="0"/>
              <a:t>2,5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C5C240B-DFC2-411A-91C6-B79B1E47548A}"/>
              </a:ext>
            </a:extLst>
          </p:cNvPr>
          <p:cNvSpPr txBox="1"/>
          <p:nvPr/>
        </p:nvSpPr>
        <p:spPr>
          <a:xfrm>
            <a:off x="12480407" y="8238638"/>
            <a:ext cx="3446593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500" dirty="0"/>
              <a:t>*% H2 sin </a:t>
            </a:r>
            <a:r>
              <a:rPr lang="en-US" sz="2500" dirty="0" err="1"/>
              <a:t>quemar</a:t>
            </a:r>
            <a:endParaRPr lang="en-US" sz="25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DEBFB7A-8219-4542-A873-C2D5FF0A26D7}"/>
              </a:ext>
            </a:extLst>
          </p:cNvPr>
          <p:cNvSpPr/>
          <p:nvPr/>
        </p:nvSpPr>
        <p:spPr>
          <a:xfrm>
            <a:off x="6618717" y="5925457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57EE693-8E4A-4969-807A-B6E185429EE6}"/>
              </a:ext>
            </a:extLst>
          </p:cNvPr>
          <p:cNvSpPr/>
          <p:nvPr/>
        </p:nvSpPr>
        <p:spPr>
          <a:xfrm>
            <a:off x="3260516" y="5105040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BBC9EB50-331B-47AE-B3BC-680BF5757F8F}"/>
              </a:ext>
            </a:extLst>
          </p:cNvPr>
          <p:cNvSpPr/>
          <p:nvPr/>
        </p:nvSpPr>
        <p:spPr>
          <a:xfrm>
            <a:off x="5316534" y="4876799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9D139D9-F0D9-45C4-AC1C-2A021689F39F}"/>
              </a:ext>
            </a:extLst>
          </p:cNvPr>
          <p:cNvSpPr/>
          <p:nvPr/>
        </p:nvSpPr>
        <p:spPr>
          <a:xfrm>
            <a:off x="2275676" y="3800575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8BE2C76-57AB-444A-9F63-8C0FC7001F91}"/>
              </a:ext>
            </a:extLst>
          </p:cNvPr>
          <p:cNvSpPr/>
          <p:nvPr/>
        </p:nvSpPr>
        <p:spPr>
          <a:xfrm>
            <a:off x="4303689" y="3851484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A581C2C-2220-49E0-90F2-BAB92A652A72}"/>
              </a:ext>
            </a:extLst>
          </p:cNvPr>
          <p:cNvSpPr/>
          <p:nvPr/>
        </p:nvSpPr>
        <p:spPr>
          <a:xfrm>
            <a:off x="1942049" y="2720766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B231CD26-6B85-439A-BFFF-5291717AF50F}"/>
              </a:ext>
            </a:extLst>
          </p:cNvPr>
          <p:cNvSpPr/>
          <p:nvPr/>
        </p:nvSpPr>
        <p:spPr>
          <a:xfrm>
            <a:off x="14781261" y="5105039"/>
            <a:ext cx="476794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933B083-F969-4A8B-B4FE-DEA3BB361D50}"/>
              </a:ext>
            </a:extLst>
          </p:cNvPr>
          <p:cNvSpPr/>
          <p:nvPr/>
        </p:nvSpPr>
        <p:spPr>
          <a:xfrm>
            <a:off x="11368634" y="6236693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2DFF6AC-7A72-45A7-9192-765813272D67}"/>
              </a:ext>
            </a:extLst>
          </p:cNvPr>
          <p:cNvSpPr/>
          <p:nvPr/>
        </p:nvSpPr>
        <p:spPr>
          <a:xfrm>
            <a:off x="13103526" y="2997589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0CA7FF0-83F9-4C92-9753-86CE67B1937C}"/>
              </a:ext>
            </a:extLst>
          </p:cNvPr>
          <p:cNvSpPr/>
          <p:nvPr/>
        </p:nvSpPr>
        <p:spPr>
          <a:xfrm>
            <a:off x="10645931" y="4299780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E754F5F3-44CD-4CDE-8BB7-7FB530E40AA7}"/>
              </a:ext>
            </a:extLst>
          </p:cNvPr>
          <p:cNvSpPr/>
          <p:nvPr/>
        </p:nvSpPr>
        <p:spPr>
          <a:xfrm>
            <a:off x="12190121" y="2565027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9617C58A-169E-46D5-AC38-AF4451772868}"/>
              </a:ext>
            </a:extLst>
          </p:cNvPr>
          <p:cNvSpPr/>
          <p:nvPr/>
        </p:nvSpPr>
        <p:spPr>
          <a:xfrm>
            <a:off x="10199825" y="3728468"/>
            <a:ext cx="580571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8DCE6069-42A3-412A-9D66-4F4DA9863877}"/>
              </a:ext>
            </a:extLst>
          </p:cNvPr>
          <p:cNvSpPr/>
          <p:nvPr/>
        </p:nvSpPr>
        <p:spPr>
          <a:xfrm>
            <a:off x="3748186" y="33389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g</a:t>
            </a:r>
            <a:endParaRPr lang="es-EC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4E961B7B-8F44-456A-84BF-77E302002152}"/>
              </a:ext>
            </a:extLst>
          </p:cNvPr>
          <p:cNvSpPr/>
          <p:nvPr/>
        </p:nvSpPr>
        <p:spPr>
          <a:xfrm>
            <a:off x="11823909" y="24797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g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5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756B4C-EB7A-4FC3-8A88-ED9E3C79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Máxima potencia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CE9C753B-FA00-46EC-A439-C6FD105181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5826" y="1194364"/>
                <a:ext cx="6334232" cy="6696000"/>
              </a:xfrm>
            </p:spPr>
            <p:txBody>
              <a:bodyPr>
                <a:normAutofit/>
              </a:bodyPr>
              <a:lstStyle/>
              <a:p>
                <a:r>
                  <a:rPr lang="es-EC" sz="3600" dirty="0"/>
                  <a:t>NO2 </a:t>
                </a:r>
                <a14:m>
                  <m:oMath xmlns:m="http://schemas.openxmlformats.org/officeDocument/2006/math">
                    <m:r>
                      <a:rPr lang="es-EC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s-EC" sz="3600" dirty="0"/>
                  <a:t> 20% NO </a:t>
                </a:r>
              </a:p>
              <a:p>
                <a:pPr marL="86400" indent="0">
                  <a:buNone/>
                </a:pPr>
                <a:r>
                  <a:rPr lang="es-EC" sz="3600" dirty="0"/>
                  <a:t>		(</a:t>
                </a:r>
                <a:r>
                  <a:rPr lang="es-EC" sz="3600" dirty="0" err="1"/>
                  <a:t>Homan</a:t>
                </a:r>
                <a:r>
                  <a:rPr lang="es-EC" sz="3600" dirty="0"/>
                  <a:t>, y otros,1983)</a:t>
                </a:r>
              </a:p>
              <a:p>
                <a:r>
                  <a:rPr lang="es-EC" sz="3600" dirty="0"/>
                  <a:t>9kWe debajo de 95mg/Nm3 </a:t>
                </a:r>
                <a:r>
                  <a:rPr lang="es-EC" sz="3600" dirty="0" err="1"/>
                  <a:t>NOx</a:t>
                </a:r>
                <a:endParaRPr lang="es-EC" sz="3600" dirty="0"/>
              </a:p>
              <a:p>
                <a:r>
                  <a:rPr lang="es-EC" sz="3600" dirty="0"/>
                  <a:t>10kWe fuera de límite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E9C753B-FA00-46EC-A439-C6FD10518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826" y="1194364"/>
                <a:ext cx="6334232" cy="6696000"/>
              </a:xfrm>
              <a:blipFill>
                <a:blip r:embed="rId3"/>
                <a:stretch>
                  <a:fillRect l="-1251" t="-7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5CE760D-C7AD-40FE-BF3C-FEFE3C12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24</a:t>
            </a:fld>
            <a:endParaRPr lang="en-GB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0D6A4A4-F66A-42FD-8F79-DBA23F6BE4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63" y="1863236"/>
            <a:ext cx="10162375" cy="7557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5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A842B6-ACD7-41D2-873C-5ADAB9680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Calidad de la </a:t>
            </a:r>
            <a:r>
              <a:rPr lang="es-EC" dirty="0" err="1"/>
              <a:t>CHP</a:t>
            </a:r>
            <a:r>
              <a:rPr lang="es-EC" dirty="0"/>
              <a:t>:</a:t>
            </a:r>
            <a:br>
              <a:rPr lang="es-EC" dirty="0"/>
            </a:br>
            <a:r>
              <a:rPr lang="es-EC" dirty="0"/>
              <a:t>relación p/h &amp; </a:t>
            </a:r>
            <a:r>
              <a:rPr lang="es-EC" dirty="0" err="1"/>
              <a:t>PESR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0E9CA6F-F082-4685-A3DA-5F0ACEC1F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3616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3C9872-1D9E-4E73-B625-51C40EFE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Relación p/h &amp; </a:t>
            </a:r>
            <a:r>
              <a:rPr lang="es-EC" dirty="0" err="1"/>
              <a:t>PESR</a:t>
            </a:r>
            <a:r>
              <a:rPr lang="es-EC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4E1611C9-9D22-4950-B58E-70BE0B370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5825" y="1332632"/>
                <a:ext cx="15699575" cy="7811367"/>
              </a:xfrm>
            </p:spPr>
            <p:txBody>
              <a:bodyPr/>
              <a:lstStyle/>
              <a:p>
                <a:r>
                  <a:rPr lang="es-EC" sz="3600" dirty="0"/>
                  <a:t>Ahorro de Energía Primaria (</a:t>
                </a:r>
                <a:r>
                  <a:rPr lang="es-EC" sz="3600" dirty="0" err="1"/>
                  <a:t>PESR</a:t>
                </a:r>
                <a:r>
                  <a:rPr lang="es-EC" sz="3600" dirty="0"/>
                  <a:t>)</a:t>
                </a:r>
              </a:p>
              <a:p>
                <a:pPr lvl="1"/>
                <a:endParaRPr lang="es-EC" sz="3600" i="1" dirty="0">
                  <a:latin typeface="Cambria Math" panose="02040503050406030204" pitchFamily="18" charset="0"/>
                </a:endParaRPr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3600" i="1" smtClean="0">
                          <a:latin typeface="Cambria Math" panose="02040503050406030204" pitchFamily="18" charset="0"/>
                        </a:rPr>
                        <m:t>𝑃𝐸𝑆</m:t>
                      </m:r>
                      <m:r>
                        <a:rPr lang="es-EC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C" sz="360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s-EC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C" sz="3600" b="0" i="1" smtClean="0"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  <m:r>
                            <a:rPr lang="es-EC" sz="36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EC" sz="3600" b="0" i="1" smtClean="0">
                              <a:latin typeface="Cambria Math" panose="02040503050406030204" pitchFamily="18" charset="0"/>
                            </a:rPr>
                            <m:t>𝐿𝐻𝑉</m:t>
                          </m:r>
                        </m:num>
                        <m:den>
                          <m:f>
                            <m:fPr>
                              <m:ctrlPr>
                                <a:rPr lang="es-EC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  <m: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den>
                          </m:f>
                          <m:r>
                            <a:rPr lang="es-EC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C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36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C" sz="3600" b="0" i="1" smtClean="0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  <m:r>
                                    <a:rPr lang="es-EC" sz="3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C" sz="36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s-EC" sz="3600" b="0" i="1" dirty="0">
                  <a:latin typeface="Cambria Math" panose="02040503050406030204" pitchFamily="18" charset="0"/>
                </a:endParaRPr>
              </a:p>
              <a:p>
                <a:pPr marL="86400" indent="0">
                  <a:buNone/>
                </a:pPr>
                <a:endParaRPr lang="es-EC" sz="3600" b="0" i="1" dirty="0">
                  <a:latin typeface="Cambria Math" panose="02040503050406030204" pitchFamily="18" charset="0"/>
                </a:endParaRPr>
              </a:p>
              <a:p>
                <a:pPr marL="86400" indent="0">
                  <a:buNone/>
                </a:pPr>
                <a:r>
                  <a:rPr lang="es-EC" sz="3600" b="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3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s-EC" sz="36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s-EC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C" sz="36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s-EC" sz="3600" b="0" i="1" smtClean="0">
                        <a:latin typeface="Cambria Math" panose="02040503050406030204" pitchFamily="18" charset="0"/>
                      </a:rPr>
                      <m:t>=0.42; </m:t>
                    </m:r>
                    <m:sSub>
                      <m:sSubPr>
                        <m:ctrlPr>
                          <a:rPr lang="es-EC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3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s-EC" sz="3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  <m:r>
                          <a:rPr lang="es-EC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C" sz="36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s-EC" sz="3600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s-EC" sz="3600" dirty="0"/>
                  <a:t> </a:t>
                </a:r>
                <a:r>
                  <a:rPr lang="es-EC" sz="2400" dirty="0"/>
                  <a:t>(Comisión Europea)</a:t>
                </a:r>
              </a:p>
              <a:p>
                <a:pPr marL="86400" indent="0">
                  <a:buNone/>
                </a:pPr>
                <a:endParaRPr lang="es-EC" dirty="0"/>
              </a:p>
              <a:p>
                <a:pPr marL="8640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E1611C9-9D22-4950-B58E-70BE0B370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825" y="1332632"/>
                <a:ext cx="15699575" cy="7811367"/>
              </a:xfrm>
              <a:blipFill>
                <a:blip r:embed="rId2"/>
                <a:stretch>
                  <a:fillRect l="-505" t="-62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3D929A9-943B-47BC-8AD9-F310F24D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26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xmlns="" id="{A78D7787-5E1E-40D1-AB7F-6AFC65A9CA69}"/>
                  </a:ext>
                </a:extLst>
              </p:cNvPr>
              <p:cNvSpPr txBox="1"/>
              <p:nvPr/>
            </p:nvSpPr>
            <p:spPr>
              <a:xfrm>
                <a:off x="1979281" y="6970202"/>
                <a:ext cx="10217426" cy="69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/>
                  <a:t>Si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𝑃𝐸𝑆</m:t>
                    </m:r>
                    <m:r>
                      <a:rPr lang="es-EC" sz="36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≥0→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s-EC" sz="3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600" dirty="0"/>
                  <a:t>CHP de </a:t>
                </a:r>
                <a:r>
                  <a:rPr lang="en-US" sz="3600" dirty="0" err="1"/>
                  <a:t>alta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eficiencia</a:t>
                </a:r>
                <a:r>
                  <a:rPr lang="en-US" sz="3600" dirty="0"/>
                  <a:t> (&lt;50kWe)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78D7787-5E1E-40D1-AB7F-6AFC65A9C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81" y="6970202"/>
                <a:ext cx="10217426" cy="696024"/>
              </a:xfrm>
              <a:prstGeom prst="rect">
                <a:avLst/>
              </a:prstGeom>
              <a:blipFill>
                <a:blip r:embed="rId3"/>
                <a:stretch>
                  <a:fillRect l="-1850" t="-6087" r="-1611" b="-3130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1EC583-074A-4120-ACA8-0834C9AB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Relación p/h &amp; </a:t>
            </a:r>
            <a:r>
              <a:rPr lang="es-EC" dirty="0" err="1"/>
              <a:t>pesr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166F9687-E163-4F7A-AA4F-98D23D83F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C" sz="3600" dirty="0"/>
                  <a:t>Pth útil: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360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 sz="3600" i="0" dirty="0" smtClean="0">
                            <a:latin typeface="Cambria Math" panose="02040503050406030204" pitchFamily="18" charset="0"/>
                          </a:rPr>
                          <m:t>GE</m:t>
                        </m:r>
                      </m:sub>
                    </m:sSub>
                    <m:r>
                      <a:rPr lang="es-EC" sz="3600" b="0" i="0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C" sz="3600" dirty="0"/>
                  <a:t>120°C</a:t>
                </a:r>
              </a:p>
              <a:p>
                <a:r>
                  <a:rPr lang="es-EC" sz="3600" dirty="0"/>
                  <a:t>P/H: 0.44-0.5</a:t>
                </a:r>
              </a:p>
              <a:p>
                <a:r>
                  <a:rPr lang="es-EC" sz="3600" dirty="0" err="1"/>
                  <a:t>PESR</a:t>
                </a:r>
                <a:r>
                  <a:rPr lang="es-EC" sz="3600" dirty="0"/>
                  <a:t>&gt;20%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66F9687-E163-4F7A-AA4F-98D23D83F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5" t="-7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AF4DD1B-0076-413F-8627-7CC4E46C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27</a:t>
            </a:fld>
            <a:endParaRPr lang="en-GB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33EC83-AC44-4A50-8B74-91956E2BE5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69" y="3259015"/>
            <a:ext cx="7608644" cy="4813539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507748C-0511-4129-8326-6252D0BC0F6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59" y="3259015"/>
            <a:ext cx="7679933" cy="482599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xmlns="" id="{EE9FE9BA-3385-4336-8F95-DB08860F9DE9}"/>
                  </a:ext>
                </a:extLst>
              </p:cNvPr>
              <p:cNvSpPr/>
              <p:nvPr/>
            </p:nvSpPr>
            <p:spPr>
              <a:xfrm>
                <a:off x="10549396" y="1668590"/>
                <a:ext cx="3946657" cy="1221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𝑃𝐸𝑆𝑅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𝑒𝑟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h𝑟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EE9FE9BA-3385-4336-8F95-DB08860F9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396" y="1668590"/>
                <a:ext cx="3946657" cy="1221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2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A842B6-ACD7-41D2-873C-5ADAB9680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/>
              <a:t>conclusiones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0E9CA6F-F082-4685-A3DA-5F0ACEC1F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28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6545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1EC583-074A-4120-ACA8-0834C9AB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AF4DD1B-0076-413F-8627-7CC4E46C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29</a:t>
            </a:fld>
            <a:endParaRPr lang="en-GB" noProof="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1DF0D7B4-5A5C-45C2-B8F7-012412215E75}"/>
              </a:ext>
            </a:extLst>
          </p:cNvPr>
          <p:cNvSpPr txBox="1">
            <a:spLocks/>
          </p:cNvSpPr>
          <p:nvPr/>
        </p:nvSpPr>
        <p:spPr>
          <a:xfrm>
            <a:off x="835825" y="1396980"/>
            <a:ext cx="15699575" cy="7811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dirty="0"/>
              <a:t>Tiempo de la inyección: </a:t>
            </a:r>
          </a:p>
          <a:p>
            <a:pPr lvl="1"/>
            <a:r>
              <a:rPr lang="es-EC" sz="2800" dirty="0"/>
              <a:t>Alta influencia sobre emisiones. </a:t>
            </a:r>
          </a:p>
          <a:p>
            <a:pPr lvl="1"/>
            <a:r>
              <a:rPr lang="es-EC" sz="2800" dirty="0"/>
              <a:t>El SOI debe ser antes de 390°CA. </a:t>
            </a:r>
          </a:p>
          <a:p>
            <a:pPr lvl="1"/>
            <a:r>
              <a:rPr lang="es-EC" sz="2800" dirty="0"/>
              <a:t>Las emisiones se redujeron 2.8 veces entre 410 y 380°CA en lambda 2.</a:t>
            </a:r>
          </a:p>
          <a:p>
            <a:r>
              <a:rPr lang="es-EC" sz="2800" dirty="0"/>
              <a:t>Tiempo de ignición:</a:t>
            </a:r>
          </a:p>
          <a:p>
            <a:pPr lvl="1"/>
            <a:r>
              <a:rPr lang="es-EC" sz="2800" dirty="0"/>
              <a:t>Alta influencia sobre la distribución energética (relación P/H).</a:t>
            </a:r>
          </a:p>
          <a:p>
            <a:pPr lvl="1"/>
            <a:r>
              <a:rPr lang="es-EC" sz="2800" dirty="0"/>
              <a:t>Se puede utilizar para cubrir picos de demanda térmica.</a:t>
            </a:r>
          </a:p>
          <a:p>
            <a:pPr lvl="1"/>
            <a:r>
              <a:rPr lang="es-EC" sz="2800" dirty="0"/>
              <a:t>Se pudo producir 9.2% mayor </a:t>
            </a:r>
            <a:r>
              <a:rPr lang="es-EC" sz="2800" dirty="0" err="1"/>
              <a:t>Pth</a:t>
            </a:r>
            <a:r>
              <a:rPr lang="es-EC" sz="2800" dirty="0"/>
              <a:t> retardando 10°CA.</a:t>
            </a:r>
          </a:p>
          <a:p>
            <a:r>
              <a:rPr lang="es-EC" sz="2800" dirty="0"/>
              <a:t>Presión de inyección:</a:t>
            </a:r>
          </a:p>
          <a:p>
            <a:pPr lvl="1"/>
            <a:r>
              <a:rPr lang="es-EC" sz="2800" dirty="0"/>
              <a:t>Se redujeron las emisiones en un 36% entre 2bar y 1.5bar.</a:t>
            </a:r>
          </a:p>
          <a:p>
            <a:pPr marL="720000" lvl="1" indent="0">
              <a:buNone/>
            </a:pPr>
            <a:endParaRPr lang="es-EC" sz="2800" dirty="0"/>
          </a:p>
          <a:p>
            <a:endParaRPr lang="es-EC" sz="2800" dirty="0"/>
          </a:p>
          <a:p>
            <a:endParaRPr lang="es-EC" sz="2800" dirty="0"/>
          </a:p>
          <a:p>
            <a:endParaRPr lang="es-EC" sz="2800" dirty="0"/>
          </a:p>
          <a:p>
            <a:pPr marL="86400" indent="0">
              <a:buNone/>
            </a:pPr>
            <a:r>
              <a:rPr lang="es-EC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2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F7308F6-B93D-4AD7-B045-FF6A4180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5" name="Logo Large EN">
            <a:extLst>
              <a:ext uri="{FF2B5EF4-FFF2-40B4-BE49-F238E27FC236}">
                <a16:creationId xmlns:a16="http://schemas.microsoft.com/office/drawing/2014/main" xmlns="" id="{92EF338D-A8EF-4FC3-AECC-791F74FAF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63" y="5442193"/>
            <a:ext cx="2462021" cy="2140004"/>
          </a:xfrm>
          <a:prstGeom prst="rect">
            <a:avLst/>
          </a:prstGeom>
        </p:spPr>
      </p:pic>
      <p:pic>
        <p:nvPicPr>
          <p:cNvPr id="6" name="Imagen 5" descr="C:\Users\HP\Documents\ESPE\LOGO-PRINCIPAL.png">
            <a:extLst>
              <a:ext uri="{FF2B5EF4-FFF2-40B4-BE49-F238E27FC236}">
                <a16:creationId xmlns:a16="http://schemas.microsoft.com/office/drawing/2014/main" xmlns="" id="{77C216C7-CAAB-4EBB-9F07-890D50F532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73" y="1370318"/>
            <a:ext cx="7193228" cy="172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Resultado de imagen para vanwingen">
            <a:extLst>
              <a:ext uri="{FF2B5EF4-FFF2-40B4-BE49-F238E27FC236}">
                <a16:creationId xmlns:a16="http://schemas.microsoft.com/office/drawing/2014/main" xmlns="" id="{B8555062-3AF4-4D62-8CF8-7E8B60FF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38" y="6007025"/>
            <a:ext cx="7089047" cy="24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sultado de imagen para mundo verde">
            <a:extLst>
              <a:ext uri="{FF2B5EF4-FFF2-40B4-BE49-F238E27FC236}">
                <a16:creationId xmlns:a16="http://schemas.microsoft.com/office/drawing/2014/main" xmlns="" id="{B9AA3CD6-E8AB-49BD-A545-BE26C6C3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76" y="4178806"/>
            <a:ext cx="1763696" cy="17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wnload 3 manos abiertas foto de archivo. Imagen de renovaciÃ³n - 3599830">
            <a:extLst>
              <a:ext uri="{FF2B5EF4-FFF2-40B4-BE49-F238E27FC236}">
                <a16:creationId xmlns:a16="http://schemas.microsoft.com/office/drawing/2014/main" xmlns="" id="{C720D61B-E1AD-476D-A8B4-B34F7FFD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250" y1="74069" x2="9250" y2="74069"/>
                        <a14:foregroundMark x1="53875" y1="5186" x2="53875" y2="5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50" y="3410465"/>
            <a:ext cx="3483531" cy="3274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80C0AB6-87E1-4627-9AA5-D24C86F75DB8}"/>
              </a:ext>
            </a:extLst>
          </p:cNvPr>
          <p:cNvSpPr/>
          <p:nvPr/>
        </p:nvSpPr>
        <p:spPr>
          <a:xfrm>
            <a:off x="3941806" y="1062682"/>
            <a:ext cx="11022227" cy="7203989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8" descr="Resultado de imagen para environmental laws">
            <a:extLst>
              <a:ext uri="{FF2B5EF4-FFF2-40B4-BE49-F238E27FC236}">
                <a16:creationId xmlns:a16="http://schemas.microsoft.com/office/drawing/2014/main" xmlns="" id="{6FEFC792-3F30-491C-ABF0-83B0AE20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8125" y1="94000" x2="78125" y2="94000"/>
                        <a14:foregroundMark x1="11375" y1="71000" x2="11375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35" y="4959456"/>
            <a:ext cx="3932184" cy="19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2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FDEE99-B37C-44C3-90F2-6D30E61C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6EEDD39E-9CE4-4AA5-B693-0432FA579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C" sz="2800" dirty="0"/>
                  <a:t>Relación entre electricidad y calor (P/H):</a:t>
                </a:r>
              </a:p>
              <a:p>
                <a:pPr lvl="1"/>
                <a:r>
                  <a:rPr lang="es-EC" sz="2800" dirty="0"/>
                  <a:t>Solamente se ve afectada por ST.</a:t>
                </a:r>
              </a:p>
              <a:p>
                <a:pPr lvl="1"/>
                <a:r>
                  <a:rPr lang="es-EC" sz="2800" dirty="0"/>
                  <a:t>Puede variar de 0.5 (máxima eficiencia) a 0.44 (</a:t>
                </a:r>
                <a14:m>
                  <m:oMath xmlns:m="http://schemas.openxmlformats.org/officeDocument/2006/math">
                    <m:r>
                      <a:rPr lang="es-EC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s-EC" sz="2800" dirty="0"/>
                  <a:t>2kWth más).  </a:t>
                </a:r>
              </a:p>
              <a:p>
                <a:r>
                  <a:rPr lang="es-EC" sz="2800" dirty="0"/>
                  <a:t>Ahorro de energía primaria (</a:t>
                </a:r>
                <a:r>
                  <a:rPr lang="es-EC" sz="2800" dirty="0" err="1"/>
                  <a:t>PESR</a:t>
                </a:r>
                <a:r>
                  <a:rPr lang="es-EC" sz="2800" dirty="0"/>
                  <a:t>):</a:t>
                </a:r>
              </a:p>
              <a:p>
                <a:pPr lvl="1"/>
                <a:r>
                  <a:rPr lang="es-EC" sz="2800" dirty="0"/>
                  <a:t>20.7-21.8%.</a:t>
                </a:r>
              </a:p>
              <a:p>
                <a:pPr lvl="1"/>
                <a:r>
                  <a:rPr lang="es-EC" sz="2800" dirty="0"/>
                  <a:t>&gt;20; </a:t>
                </a:r>
                <a:r>
                  <a:rPr lang="es-EC" sz="2800" dirty="0" err="1"/>
                  <a:t>CHP</a:t>
                </a:r>
                <a:r>
                  <a:rPr lang="es-EC" sz="2800" dirty="0"/>
                  <a:t> de alta eficiencia.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EEDD39E-9CE4-4AA5-B693-0432FA579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" t="-45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E832BF4-8EAF-4D83-804A-C8362E08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1286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9BB1EC1-5E94-45F7-9A4A-53E8EF22C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>
            <a:normAutofit/>
          </a:bodyPr>
          <a:lstStyle/>
          <a:p>
            <a:r>
              <a:rPr lang="es-EC" sz="2800" dirty="0"/>
              <a:t>Realizar pruebas in situ con variación de ST. </a:t>
            </a:r>
          </a:p>
          <a:p>
            <a:r>
              <a:rPr lang="es-EC" sz="2800" dirty="0"/>
              <a:t>Incluir el modo de prioridad térmica y eléctrica en carga parcial sobre 50% para mejorar el consumo anual de combustible.</a:t>
            </a:r>
          </a:p>
          <a:p>
            <a:r>
              <a:rPr lang="es-EC" sz="2800" dirty="0"/>
              <a:t>Si se utiliza un condensador, tomar en cuenta la alta fracción de vapor de agua en los gases de escape; el punto de condensación  calculado para lambda 2 fue 63°C.</a:t>
            </a:r>
          </a:p>
          <a:p>
            <a:r>
              <a:rPr lang="es-EC" sz="2800" dirty="0"/>
              <a:t>Implementar un sistema EGR para producir mayor potencia sin incrementar las emisiones de </a:t>
            </a:r>
            <a:r>
              <a:rPr lang="es-EC" sz="2800" dirty="0" err="1"/>
              <a:t>NOx</a:t>
            </a:r>
            <a:r>
              <a:rPr lang="es-EC" sz="2800" dirty="0"/>
              <a:t>.</a:t>
            </a:r>
            <a:endParaRPr lang="es-EC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1EC583-074A-4120-ACA8-0834C9AB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Recomendaciones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AF4DD1B-0076-413F-8627-7CC4E46C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87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6A437F-3266-4B8D-B878-6E850260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545CE63-0300-49A2-9081-1446F1CF3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Salvi &amp; Subramanian, 2016. </a:t>
            </a:r>
            <a:r>
              <a:rPr lang="en-US" dirty="0" err="1"/>
              <a:t>EGR</a:t>
            </a:r>
            <a:r>
              <a:rPr lang="en-US" dirty="0"/>
              <a:t>. DOI:10.1016/j.ijhydene.2016.02.026</a:t>
            </a:r>
          </a:p>
          <a:p>
            <a:r>
              <a:rPr lang="en-US" dirty="0" err="1"/>
              <a:t>Sierens</a:t>
            </a:r>
            <a:r>
              <a:rPr lang="en-US" dirty="0"/>
              <a:t> &amp; Verhelst, 2001. Experimental study H2 ICE. DOI: 10.1115/1.1339989</a:t>
            </a:r>
          </a:p>
          <a:p>
            <a:r>
              <a:rPr lang="en-US" dirty="0"/>
              <a:t>Subramanian, </a:t>
            </a:r>
            <a:r>
              <a:rPr lang="en-US" dirty="0" err="1"/>
              <a:t>Mallikarjuna</a:t>
            </a:r>
            <a:r>
              <a:rPr lang="en-US" dirty="0"/>
              <a:t> &amp; Ramesh, 2007. Effect of water injection and ST on emissions H2 ICE. DOI:10.1016/j.ijhydene.2006.07.022 </a:t>
            </a:r>
          </a:p>
          <a:p>
            <a:r>
              <a:rPr lang="en-US" dirty="0"/>
              <a:t>Wang et. al, 2017. Effects of injection parameters on mixture formation </a:t>
            </a:r>
            <a:r>
              <a:rPr lang="en-US" dirty="0" err="1"/>
              <a:t>CFD</a:t>
            </a:r>
            <a:r>
              <a:rPr lang="en-US" dirty="0"/>
              <a:t>. DOI:10.1016/j.ijhydene.2017.04.086</a:t>
            </a:r>
          </a:p>
          <a:p>
            <a:r>
              <a:rPr lang="en-US" dirty="0"/>
              <a:t>European </a:t>
            </a:r>
            <a:r>
              <a:rPr lang="en-US" dirty="0" err="1"/>
              <a:t>Comission</a:t>
            </a:r>
            <a:r>
              <a:rPr lang="en-US" dirty="0"/>
              <a:t> website, Climate action - 2050 low-carbon economy. https://ec.europa.eu/clima/policies/strategies/2050_en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1CDD058-1021-489F-859C-4BC9AF5B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0616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3500"/>
              <a:t>Andrés Báez</a:t>
            </a:r>
            <a:r>
              <a:rPr lang="es-EC"/>
              <a:t/>
            </a:r>
            <a:br>
              <a:rPr lang="es-EC"/>
            </a:br>
            <a:r>
              <a:rPr lang="es-EC"/>
              <a:t/>
            </a:r>
            <a:br>
              <a:rPr lang="es-EC"/>
            </a:br>
            <a:r>
              <a:rPr lang="es-EC"/>
              <a:t/>
            </a:r>
            <a:br>
              <a:rPr lang="es-EC"/>
            </a:br>
            <a:r>
              <a:rPr lang="es-EC"/>
              <a:t>DEPARTAMENTO DE ENERGÍA Y MECÁNICA</a:t>
            </a:r>
            <a:br>
              <a:rPr lang="es-EC"/>
            </a:br>
            <a:r>
              <a:rPr lang="es-EC"/>
              <a:t>Ingeniería Mecánica</a:t>
            </a:r>
            <a:r>
              <a:rPr lang="es-EC" cap="all"/>
              <a:t/>
            </a:r>
            <a:br>
              <a:rPr lang="es-EC" cap="all"/>
            </a:br>
            <a:r>
              <a:rPr lang="es-EC"/>
              <a:t/>
            </a:r>
            <a:br>
              <a:rPr lang="es-EC"/>
            </a:br>
            <a:r>
              <a:rPr lang="es-EC"/>
              <a:t>E	afbaez@espe.edu.ec</a:t>
            </a:r>
            <a:br>
              <a:rPr lang="es-EC"/>
            </a:br>
            <a:r>
              <a:rPr lang="es-EC"/>
              <a:t>M	0992899364</a:t>
            </a:r>
            <a:br>
              <a:rPr lang="es-EC"/>
            </a:br>
            <a:r>
              <a:rPr lang="es-EC"/>
              <a:t/>
            </a:r>
            <a:br>
              <a:rPr lang="es-EC"/>
            </a:br>
            <a:r>
              <a:rPr lang="es-EC"/>
              <a:t/>
            </a:r>
            <a:br>
              <a:rPr lang="es-EC"/>
            </a:b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96881E-4C40-4C58-9F94-F3A45AB3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D74802A-7F05-4E6F-AC52-63DED8F2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45C8408-624F-48FF-A773-AB010495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1026" name="Picture 2" descr="Possible 80% cut in greenhouse gas emissions in the EU (100%=1990)">
            <a:extLst>
              <a:ext uri="{FF2B5EF4-FFF2-40B4-BE49-F238E27FC236}">
                <a16:creationId xmlns:a16="http://schemas.microsoft.com/office/drawing/2014/main" xmlns="" id="{FD479D19-BAF1-4C43-BB10-332BF439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54332"/>
            <a:ext cx="9253991" cy="56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innovar">
            <a:extLst>
              <a:ext uri="{FF2B5EF4-FFF2-40B4-BE49-F238E27FC236}">
                <a16:creationId xmlns:a16="http://schemas.microsoft.com/office/drawing/2014/main" xmlns="" id="{2CA29FC6-74DD-4B46-8A28-EBA8AB95B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r="5665"/>
          <a:stretch/>
        </p:blipFill>
        <p:spPr bwMode="auto">
          <a:xfrm>
            <a:off x="10348686" y="3093066"/>
            <a:ext cx="6342743" cy="393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F2AF148-0385-4093-AD60-AB7D796E7485}"/>
              </a:ext>
            </a:extLst>
          </p:cNvPr>
          <p:cNvSpPr txBox="1"/>
          <p:nvPr/>
        </p:nvSpPr>
        <p:spPr>
          <a:xfrm>
            <a:off x="2380341" y="7652111"/>
            <a:ext cx="6836229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C" sz="2500" dirty="0"/>
              <a:t>Fuente: Comisión Europea, página oficial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3E52800-B1E3-4DC4-8887-CF9467EC189C}"/>
              </a:ext>
            </a:extLst>
          </p:cNvPr>
          <p:cNvSpPr txBox="1"/>
          <p:nvPr/>
        </p:nvSpPr>
        <p:spPr>
          <a:xfrm>
            <a:off x="10873813" y="2471692"/>
            <a:ext cx="5292488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C" sz="3600" dirty="0">
                <a:solidFill>
                  <a:srgbClr val="00733E"/>
                </a:solidFill>
              </a:rPr>
              <a:t>INNOVAR </a:t>
            </a:r>
            <a:r>
              <a:rPr lang="es-EC" sz="3600" dirty="0" err="1"/>
              <a:t>Ó</a:t>
            </a:r>
            <a:r>
              <a:rPr lang="es-EC" sz="3600" dirty="0"/>
              <a:t> </a:t>
            </a:r>
            <a:r>
              <a:rPr lang="es-EC" sz="3600" dirty="0">
                <a:solidFill>
                  <a:srgbClr val="FF0000"/>
                </a:solidFill>
              </a:rPr>
              <a:t>MORIR</a:t>
            </a:r>
          </a:p>
        </p:txBody>
      </p:sp>
    </p:spTree>
    <p:extLst>
      <p:ext uri="{BB962C8B-B14F-4D97-AF65-F5344CB8AC3E}">
        <p14:creationId xmlns:p14="http://schemas.microsoft.com/office/powerpoint/2010/main" val="11977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DF7D05-5C97-484C-BE29-D5F3359F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PROBLEMA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16CB78-8520-412F-897A-0196287C3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918" y="6053900"/>
            <a:ext cx="14167602" cy="1654628"/>
          </a:xfrm>
        </p:spPr>
        <p:txBody>
          <a:bodyPr>
            <a:normAutofit fontScale="55000" lnSpcReduction="20000"/>
          </a:bodyPr>
          <a:lstStyle/>
          <a:p>
            <a:r>
              <a:rPr lang="es-EC" dirty="0"/>
              <a:t>¿Cuánto se puede modificar la relación entre electricidad y calor en un MCI con hidrógeno como combustible sin modificar sus cualidades físicas, y cómo afecta esto al desempeño del motor con respecto a una demanda determinada?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38E872D-32B7-4EAD-9ACE-6ED6E7CE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5F3C088-AC17-46E0-BCAA-946DC5757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844" y="2067705"/>
            <a:ext cx="5385862" cy="3424581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0BD638AA-65D4-4D18-94EB-B20F93843F4B}"/>
              </a:ext>
            </a:extLst>
          </p:cNvPr>
          <p:cNvSpPr/>
          <p:nvPr/>
        </p:nvSpPr>
        <p:spPr>
          <a:xfrm>
            <a:off x="8037965" y="3351032"/>
            <a:ext cx="1262743" cy="647299"/>
          </a:xfrm>
          <a:prstGeom prst="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n relacionada">
            <a:extLst>
              <a:ext uri="{FF2B5EF4-FFF2-40B4-BE49-F238E27FC236}">
                <a16:creationId xmlns:a16="http://schemas.microsoft.com/office/drawing/2014/main" xmlns="" id="{F608C2AC-EF40-4F17-8745-54BF22C9C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71" y="2067705"/>
            <a:ext cx="5106458" cy="32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29E01C-B32C-4B09-A826-6A845D22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94D716C-9307-432E-A88D-36FA1438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34350" lvl="1" indent="-514350">
              <a:buFont typeface="+mj-lt"/>
              <a:buAutoNum type="arabicPeriod"/>
            </a:pPr>
            <a:r>
              <a:rPr lang="es-EC" sz="2800" dirty="0"/>
              <a:t>Optimizar las configuraciones del motor para obtener mínimas emisiones en carga completa (9 </a:t>
            </a:r>
            <a:r>
              <a:rPr lang="es-EC" sz="2800" dirty="0" err="1"/>
              <a:t>kWe</a:t>
            </a:r>
            <a:r>
              <a:rPr lang="es-EC" sz="2800" dirty="0"/>
              <a:t>) sin comprometer la eficiencia global de la unidad </a:t>
            </a:r>
            <a:r>
              <a:rPr lang="es-EC" sz="2800" dirty="0" err="1"/>
              <a:t>CHP</a:t>
            </a:r>
            <a:r>
              <a:rPr lang="es-EC" sz="2800" dirty="0"/>
              <a:t>.</a:t>
            </a:r>
          </a:p>
          <a:p>
            <a:pPr marL="1234350" lvl="1" indent="-514350">
              <a:buFont typeface="+mj-lt"/>
              <a:buAutoNum type="arabicPeriod"/>
            </a:pPr>
            <a:endParaRPr lang="es-EC" sz="2800" dirty="0"/>
          </a:p>
          <a:p>
            <a:pPr marL="1234350" lvl="1" indent="-514350">
              <a:buFont typeface="+mj-lt"/>
              <a:buAutoNum type="arabicPeriod"/>
            </a:pPr>
            <a:r>
              <a:rPr lang="es-EC" sz="2800" dirty="0"/>
              <a:t>Cuantificar cuánto varía la relación entre electricidad y calor de la unidad </a:t>
            </a:r>
            <a:r>
              <a:rPr lang="es-EC" sz="2800" dirty="0" err="1"/>
              <a:t>CHP</a:t>
            </a:r>
            <a:r>
              <a:rPr lang="es-EC" sz="2800" dirty="0"/>
              <a:t> al variar las configuraciones del motor y su influencia sobre el rendimiento del motor.</a:t>
            </a:r>
          </a:p>
          <a:p>
            <a:pPr marL="1234350" lvl="1" indent="-514350">
              <a:buFont typeface="+mj-lt"/>
              <a:buAutoNum type="arabicPeriod"/>
            </a:pPr>
            <a:endParaRPr lang="es-EC" sz="2800" dirty="0"/>
          </a:p>
          <a:p>
            <a:pPr marL="1234350" lvl="1" indent="-514350">
              <a:buFont typeface="+mj-lt"/>
              <a:buAutoNum type="arabicPeriod"/>
            </a:pPr>
            <a:r>
              <a:rPr lang="es-EC" sz="2800" dirty="0"/>
              <a:t>Calcular el ahorro de energía primaria de la unidad </a:t>
            </a:r>
            <a:r>
              <a:rPr lang="es-EC" sz="2800" dirty="0" err="1"/>
              <a:t>CHP</a:t>
            </a:r>
            <a:r>
              <a:rPr lang="es-EC" sz="2800" dirty="0"/>
              <a:t> usando 120°C como temperatura de diseño de los gases de escape para garantizar una operación de alta eficiencia para todo el rango de variación de la relación entre electricidad y calor.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C8BFF4-1483-44E7-BA9A-3951B9E0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55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¿CÓMO?</a:t>
            </a:r>
            <a:br>
              <a:rPr lang="es-EC" dirty="0"/>
            </a:br>
            <a:r>
              <a:rPr lang="es-EC" dirty="0"/>
              <a:t>REVISIÓN BIBLIOGRÁFICA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4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29E01C-B32C-4B09-A826-6A845D22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¿CÓMO? – REVISIÓN BIBLIOGRÁFICA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94D716C-9307-432E-A88D-36FA14380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>
            <a:normAutofit/>
          </a:bodyPr>
          <a:lstStyle/>
          <a:p>
            <a:pPr marL="1234350" lvl="1" indent="-514350">
              <a:buFont typeface="+mj-lt"/>
              <a:buAutoNum type="arabicPeriod"/>
            </a:pPr>
            <a:r>
              <a:rPr lang="es-EC" sz="2800" dirty="0"/>
              <a:t>Optimizando el motor</a:t>
            </a:r>
          </a:p>
          <a:p>
            <a:pPr marL="1821150" lvl="2" indent="-514350">
              <a:buFont typeface="+mj-lt"/>
              <a:buAutoNum type="alphaLcParenR"/>
            </a:pPr>
            <a:r>
              <a:rPr lang="es-EC" sz="2800" dirty="0"/>
              <a:t>Mayor eficiencia</a:t>
            </a:r>
          </a:p>
          <a:p>
            <a:pPr lvl="4"/>
            <a:r>
              <a:rPr lang="es-EC" sz="2800" dirty="0"/>
              <a:t>Tiempo de inyección</a:t>
            </a:r>
          </a:p>
          <a:p>
            <a:pPr lvl="4"/>
            <a:r>
              <a:rPr lang="es-EC" sz="2800" dirty="0"/>
              <a:t>Tiempo de ignición</a:t>
            </a:r>
          </a:p>
          <a:p>
            <a:pPr lvl="4"/>
            <a:r>
              <a:rPr lang="es-EC" sz="2800" dirty="0"/>
              <a:t>Presión de los inyectores</a:t>
            </a:r>
            <a:endParaRPr lang="en-US" sz="2800" dirty="0"/>
          </a:p>
          <a:p>
            <a:pPr lvl="3"/>
            <a:endParaRPr lang="en-US" sz="2800" dirty="0"/>
          </a:p>
          <a:p>
            <a:pPr marL="1821150" lvl="2" indent="-514350">
              <a:buFont typeface="+mj-lt"/>
              <a:buAutoNum type="alphaLcParenR"/>
            </a:pPr>
            <a:r>
              <a:rPr lang="es-EC" sz="2800" dirty="0"/>
              <a:t>Mayor potencia</a:t>
            </a:r>
          </a:p>
          <a:p>
            <a:pPr lvl="4">
              <a:lnSpc>
                <a:spcPct val="130000"/>
              </a:lnSpc>
            </a:pPr>
            <a:r>
              <a:rPr lang="es-EC" sz="2800" dirty="0"/>
              <a:t>Sobrealimentado - Turboalimentado</a:t>
            </a:r>
          </a:p>
          <a:p>
            <a:pPr lvl="5">
              <a:lnSpc>
                <a:spcPct val="130000"/>
              </a:lnSpc>
            </a:pPr>
            <a:r>
              <a:rPr lang="es-EC" sz="2800" dirty="0"/>
              <a:t>Mezcla pobre o estequiométrica + EGR</a:t>
            </a:r>
          </a:p>
          <a:p>
            <a:pPr lvl="5">
              <a:lnSpc>
                <a:spcPct val="130000"/>
              </a:lnSpc>
            </a:pPr>
            <a:r>
              <a:rPr lang="es-EC" sz="2800" dirty="0"/>
              <a:t>60% más de torque</a:t>
            </a:r>
            <a:endParaRPr lang="en-US" sz="2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C8BFF4-1483-44E7-BA9A-3951B9E0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26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2D1C17-8968-4A38-A446-A1835051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¿CÓMO? – REVISIÓN BIBLIOGRÁFICA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0BB6191-A4AD-4CE0-9A84-653A1089B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825" y="1295964"/>
            <a:ext cx="15699575" cy="6696000"/>
          </a:xfrm>
        </p:spPr>
        <p:txBody>
          <a:bodyPr>
            <a:normAutofit/>
          </a:bodyPr>
          <a:lstStyle/>
          <a:p>
            <a:pPr marL="270000" lvl="1" indent="0">
              <a:buNone/>
            </a:pPr>
            <a:r>
              <a:rPr lang="en-US" sz="2800" dirty="0"/>
              <a:t>	c) </a:t>
            </a:r>
            <a:r>
              <a:rPr lang="es-EC" sz="2800" dirty="0"/>
              <a:t>Menor </a:t>
            </a:r>
            <a:r>
              <a:rPr lang="es-EC" sz="2800" dirty="0" err="1"/>
              <a:t>NOx</a:t>
            </a:r>
            <a:endParaRPr lang="es-EC" sz="2800" dirty="0"/>
          </a:p>
          <a:p>
            <a:pPr marL="270000" lvl="1" indent="0">
              <a:buNone/>
            </a:pPr>
            <a:r>
              <a:rPr lang="es-EC" sz="2800" dirty="0"/>
              <a:t>		Recirculación de gases de escape (EGR)</a:t>
            </a:r>
          </a:p>
          <a:p>
            <a:pPr marL="2512800" lvl="4"/>
            <a:r>
              <a:rPr lang="es-EC" sz="2800" dirty="0"/>
              <a:t>50% reducción de emisiones</a:t>
            </a:r>
          </a:p>
          <a:p>
            <a:pPr marL="856800" lvl="2" indent="0">
              <a:buNone/>
            </a:pPr>
            <a:r>
              <a:rPr lang="es-EC" sz="2800" dirty="0"/>
              <a:t>Inyección de agua</a:t>
            </a:r>
          </a:p>
          <a:p>
            <a:pPr marL="2512800" lvl="4"/>
            <a:r>
              <a:rPr lang="es-EC" sz="2800" dirty="0"/>
              <a:t>Problemas de durabilidad del motor</a:t>
            </a:r>
          </a:p>
          <a:p>
            <a:pPr marL="1429200" lvl="3" indent="0">
              <a:buNone/>
            </a:pPr>
            <a:endParaRPr lang="en-US" sz="2800" dirty="0"/>
          </a:p>
          <a:p>
            <a:pPr marL="784350" lvl="1" indent="-514350">
              <a:buFont typeface="Arial" panose="020B0604020202020204" pitchFamily="34" charset="0"/>
              <a:buAutoNum type="arabicPeriod" startAt="2"/>
            </a:pPr>
            <a:r>
              <a:rPr lang="es-EC" sz="2800" dirty="0"/>
              <a:t>Otras opciones para </a:t>
            </a:r>
            <a:r>
              <a:rPr lang="es-EC" sz="2800" dirty="0" err="1"/>
              <a:t>CHP</a:t>
            </a:r>
            <a:endParaRPr lang="en-US" sz="2800" dirty="0"/>
          </a:p>
          <a:p>
            <a:pPr marL="1943550" lvl="3" indent="-514350"/>
            <a:r>
              <a:rPr lang="es-EC" sz="2800" dirty="0"/>
              <a:t>Generador de velocidad variable (carga parcial)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414C32C-93E9-4AF8-A169-4572D0E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23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UK-EA_1_0_13.potx" id="{3422B44F-9C4A-4B5C-86EE-8C047584F1CF}" vid="{C5508D21-9C79-4514-B72F-1DB3438D5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Powerpoint_UGent_EN_EA</Template>
  <TotalTime>7291</TotalTime>
  <Words>1080</Words>
  <Application>Microsoft Office PowerPoint</Application>
  <PresentationFormat>Personalizado</PresentationFormat>
  <Paragraphs>251</Paragraphs>
  <Slides>33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Kantoorthema</vt:lpstr>
      <vt:lpstr>DEPARTAMENTO DE CIENCIAS DE LA ENERGÍA Y MECÁNICA   CARRERA DE INGENIERÍA MECÁNICA</vt:lpstr>
      <vt:lpstr>ANTECEDENTES Y PROBLEMA</vt:lpstr>
      <vt:lpstr>Presentación de PowerPoint</vt:lpstr>
      <vt:lpstr>ANTECEDENTES</vt:lpstr>
      <vt:lpstr>PROBLEMA</vt:lpstr>
      <vt:lpstr>OBJETIVOS</vt:lpstr>
      <vt:lpstr>¿CÓMO? REVISIÓN BIBLIOGRÁFICA</vt:lpstr>
      <vt:lpstr>¿CÓMO? – REVISIÓN BIBLIOGRÁFICA</vt:lpstr>
      <vt:lpstr>¿CÓMO? – REVISIÓN BIBLIOGRÁFICA</vt:lpstr>
      <vt:lpstr>CONFIGURACIÓN DEL MOTOR</vt:lpstr>
      <vt:lpstr>EMISIONES NOx</vt:lpstr>
      <vt:lpstr>inicio de la inyección (soi)</vt:lpstr>
      <vt:lpstr>inicio de la inyección (soi)</vt:lpstr>
      <vt:lpstr>inicio de la inyección (soi)</vt:lpstr>
      <vt:lpstr>inicio de la inyección (soi)</vt:lpstr>
      <vt:lpstr>PresIÓN DE InYecCÍon</vt:lpstr>
      <vt:lpstr>PresIÓN DE InYecCÍon</vt:lpstr>
      <vt:lpstr>PresIÓN DE InYecCÍon</vt:lpstr>
      <vt:lpstr>Influencia del tiempo de ignición sobre relación p/h</vt:lpstr>
      <vt:lpstr>Tiempo de ignición</vt:lpstr>
      <vt:lpstr>Tiempo de ignición</vt:lpstr>
      <vt:lpstr>Carga parcial y mayor potencia</vt:lpstr>
      <vt:lpstr>Carga parcial y mayor potencia</vt:lpstr>
      <vt:lpstr>Máxima potencia</vt:lpstr>
      <vt:lpstr>Calidad de la CHP: relación p/h &amp; PESR</vt:lpstr>
      <vt:lpstr>Relación p/h &amp; PESR  </vt:lpstr>
      <vt:lpstr>Relación p/h &amp; pesr</vt:lpstr>
      <vt:lpstr>conclusiones</vt:lpstr>
      <vt:lpstr>Conclusiones</vt:lpstr>
      <vt:lpstr>CONCLUSIONES</vt:lpstr>
      <vt:lpstr>Recomendaciones </vt:lpstr>
      <vt:lpstr>Referencias</vt:lpstr>
      <vt:lpstr>Andrés Báez   DEPARTAMENTO DE ENERGÍA Y MECÁNICA Ingeniería Mecánica  E afbaez@espe.edu.ec M 0992899364   </vt:lpstr>
    </vt:vector>
  </TitlesOfParts>
  <Company>UGent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Griet Blondé</dc:creator>
  <cp:lastModifiedBy>Ines Betzabe  Mayorga Parra</cp:lastModifiedBy>
  <cp:revision>181</cp:revision>
  <cp:lastPrinted>2018-08-27T19:19:02Z</cp:lastPrinted>
  <dcterms:created xsi:type="dcterms:W3CDTF">2016-10-06T13:21:38Z</dcterms:created>
  <dcterms:modified xsi:type="dcterms:W3CDTF">2018-09-06T16:56:55Z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