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533" r:id="rId3"/>
    <p:sldId id="686" r:id="rId4"/>
    <p:sldId id="687" r:id="rId5"/>
    <p:sldId id="695" r:id="rId6"/>
    <p:sldId id="698" r:id="rId7"/>
    <p:sldId id="726" r:id="rId8"/>
    <p:sldId id="697" r:id="rId9"/>
    <p:sldId id="696" r:id="rId10"/>
    <p:sldId id="688" r:id="rId11"/>
    <p:sldId id="690" r:id="rId12"/>
    <p:sldId id="692" r:id="rId13"/>
    <p:sldId id="743" r:id="rId14"/>
    <p:sldId id="736" r:id="rId15"/>
    <p:sldId id="737" r:id="rId16"/>
    <p:sldId id="704" r:id="rId17"/>
    <p:sldId id="693" r:id="rId18"/>
    <p:sldId id="694" r:id="rId19"/>
    <p:sldId id="700" r:id="rId20"/>
    <p:sldId id="701" r:id="rId21"/>
    <p:sldId id="699" r:id="rId22"/>
    <p:sldId id="702" r:id="rId23"/>
    <p:sldId id="705" r:id="rId24"/>
    <p:sldId id="706" r:id="rId25"/>
    <p:sldId id="707" r:id="rId26"/>
    <p:sldId id="708" r:id="rId27"/>
    <p:sldId id="709" r:id="rId28"/>
    <p:sldId id="710" r:id="rId29"/>
    <p:sldId id="632" r:id="rId30"/>
    <p:sldId id="711" r:id="rId31"/>
    <p:sldId id="712" r:id="rId32"/>
    <p:sldId id="714" r:id="rId33"/>
    <p:sldId id="715" r:id="rId34"/>
    <p:sldId id="716" r:id="rId35"/>
    <p:sldId id="717" r:id="rId36"/>
    <p:sldId id="718" r:id="rId37"/>
    <p:sldId id="719" r:id="rId38"/>
    <p:sldId id="720" r:id="rId39"/>
    <p:sldId id="721" r:id="rId40"/>
    <p:sldId id="722" r:id="rId41"/>
    <p:sldId id="727" r:id="rId42"/>
    <p:sldId id="725" r:id="rId43"/>
    <p:sldId id="723" r:id="rId44"/>
    <p:sldId id="724" r:id="rId45"/>
    <p:sldId id="728" r:id="rId46"/>
    <p:sldId id="729" r:id="rId47"/>
    <p:sldId id="738" r:id="rId48"/>
    <p:sldId id="746" r:id="rId49"/>
    <p:sldId id="668" r:id="rId50"/>
    <p:sldId id="730" r:id="rId51"/>
    <p:sldId id="731" r:id="rId52"/>
    <p:sldId id="732" r:id="rId53"/>
    <p:sldId id="744" r:id="rId54"/>
    <p:sldId id="745" r:id="rId55"/>
    <p:sldId id="739" r:id="rId56"/>
    <p:sldId id="740" r:id="rId57"/>
    <p:sldId id="741" r:id="rId58"/>
    <p:sldId id="742" r:id="rId59"/>
    <p:sldId id="734" r:id="rId60"/>
    <p:sldId id="626" r:id="rId6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pos="386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83FC"/>
    <a:srgbClr val="B0E668"/>
    <a:srgbClr val="EE8640"/>
    <a:srgbClr val="ED7D31"/>
    <a:srgbClr val="E2E2E2"/>
    <a:srgbClr val="D9D0E2"/>
    <a:srgbClr val="DED6E6"/>
    <a:srgbClr val="5E8BE4"/>
    <a:srgbClr val="2D7BFA"/>
    <a:srgbClr val="4F91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5253" autoAdjust="0"/>
  </p:normalViewPr>
  <p:slideViewPr>
    <p:cSldViewPr snapToGrid="0">
      <p:cViewPr varScale="1">
        <p:scale>
          <a:sx n="74" d="100"/>
          <a:sy n="74" d="100"/>
        </p:scale>
        <p:origin x="576" y="72"/>
      </p:cViewPr>
      <p:guideLst>
        <p:guide orient="horz" pos="2183"/>
        <p:guide pos="3840"/>
        <p:guide pos="3863"/>
      </p:guideLst>
    </p:cSldViewPr>
  </p:slideViewPr>
  <p:outlineViewPr>
    <p:cViewPr>
      <p:scale>
        <a:sx n="33" d="100"/>
        <a:sy n="33" d="100"/>
      </p:scale>
      <p:origin x="0" y="-2454"/>
    </p:cViewPr>
    <p:sldLst>
      <p:sld r:id="rId1" collapse="1"/>
    </p:sldLst>
  </p:outlineViewPr>
  <p:notesTextViewPr>
    <p:cViewPr>
      <p:scale>
        <a:sx n="100" d="100"/>
        <a:sy n="100" d="100"/>
      </p:scale>
      <p:origin x="0" y="0"/>
    </p:cViewPr>
  </p:notesTextViewPr>
  <p:sorterViewPr>
    <p:cViewPr>
      <p:scale>
        <a:sx n="100" d="100"/>
        <a:sy n="100" d="100"/>
      </p:scale>
      <p:origin x="0" y="-9366"/>
    </p:cViewPr>
  </p:sorterViewPr>
  <p:notesViewPr>
    <p:cSldViewPr snapToGrid="0">
      <p:cViewPr varScale="1">
        <p:scale>
          <a:sx n="56" d="100"/>
          <a:sy n="56" d="100"/>
        </p:scale>
        <p:origin x="-28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EC"/>
              <a:t>Cantidad de Piezas Clasificadas </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C"/>
        </a:p>
      </c:txPr>
    </c:title>
    <c:autoTitleDeleted val="0"/>
    <c:plotArea>
      <c:layout/>
      <c:barChart>
        <c:barDir val="col"/>
        <c:grouping val="clustered"/>
        <c:varyColors val="0"/>
        <c:ser>
          <c:idx val="0"/>
          <c:order val="0"/>
          <c:tx>
            <c:strRef>
              <c:f>Hoja1!$B$1</c:f>
              <c:strCache>
                <c:ptCount val="1"/>
                <c:pt idx="0">
                  <c:v>Robot 2 (Antiguo)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Hoja1!$A$2</c:f>
              <c:strCache>
                <c:ptCount val="1"/>
                <c:pt idx="0">
                  <c:v>Categoría 1</c:v>
                </c:pt>
              </c:strCache>
            </c:strRef>
          </c:cat>
          <c:val>
            <c:numRef>
              <c:f>Hoja1!$B$2</c:f>
              <c:numCache>
                <c:formatCode>General</c:formatCode>
                <c:ptCount val="1"/>
                <c:pt idx="0">
                  <c:v>2412</c:v>
                </c:pt>
              </c:numCache>
            </c:numRef>
          </c:val>
        </c:ser>
        <c:ser>
          <c:idx val="1"/>
          <c:order val="1"/>
          <c:tx>
            <c:strRef>
              <c:f>Hoja1!$C$1</c:f>
              <c:strCache>
                <c:ptCount val="1"/>
                <c:pt idx="0">
                  <c:v>Robot 1 (Nuevo)</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Hoja1!$A$2</c:f>
              <c:strCache>
                <c:ptCount val="1"/>
                <c:pt idx="0">
                  <c:v>Categoría 1</c:v>
                </c:pt>
              </c:strCache>
            </c:strRef>
          </c:cat>
          <c:val>
            <c:numRef>
              <c:f>Hoja1!$C$2</c:f>
              <c:numCache>
                <c:formatCode>General</c:formatCode>
                <c:ptCount val="1"/>
                <c:pt idx="0">
                  <c:v>3199</c:v>
                </c:pt>
              </c:numCache>
            </c:numRef>
          </c:val>
        </c:ser>
        <c:ser>
          <c:idx val="2"/>
          <c:order val="2"/>
          <c:tx>
            <c:strRef>
              <c:f>Hoja1!$D$1</c:f>
              <c:strCache>
                <c:ptCount val="1"/>
                <c:pt idx="0">
                  <c:v>Robot 1 y Robot 2</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strRef>
              <c:f>Hoja1!$A$2</c:f>
              <c:strCache>
                <c:ptCount val="1"/>
                <c:pt idx="0">
                  <c:v>Categoría 1</c:v>
                </c:pt>
              </c:strCache>
            </c:strRef>
          </c:cat>
          <c:val>
            <c:numRef>
              <c:f>Hoja1!$D$2</c:f>
              <c:numCache>
                <c:formatCode>General</c:formatCode>
                <c:ptCount val="1"/>
                <c:pt idx="0">
                  <c:v>4419</c:v>
                </c:pt>
              </c:numCache>
            </c:numRef>
          </c:val>
        </c:ser>
        <c:dLbls>
          <c:showLegendKey val="0"/>
          <c:showVal val="0"/>
          <c:showCatName val="0"/>
          <c:showSerName val="0"/>
          <c:showPercent val="0"/>
          <c:showBubbleSize val="0"/>
        </c:dLbls>
        <c:gapWidth val="100"/>
        <c:overlap val="-24"/>
        <c:axId val="692078912"/>
        <c:axId val="692077280"/>
      </c:barChart>
      <c:catAx>
        <c:axId val="69207891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692077280"/>
        <c:crosses val="autoZero"/>
        <c:auto val="1"/>
        <c:lblAlgn val="ctr"/>
        <c:lblOffset val="100"/>
        <c:noMultiLvlLbl val="0"/>
      </c:catAx>
      <c:valAx>
        <c:axId val="692077280"/>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692078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4" Type="http://schemas.openxmlformats.org/officeDocument/2006/relationships/image" Target="../media/image31.png"/></Relationships>
</file>

<file path=ppt/diagrams/_rels/data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image" Target="../media/image140.png"/></Relationships>
</file>

<file path=ppt/diagrams/_rels/data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image" Target="../media/image143.png"/></Relationships>
</file>

<file path=ppt/diagrams/_rels/data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image" Target="../media/image29.png"/></Relationships>
</file>

<file path=ppt/diagrams/_rels/data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image" Target="../media/image14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F87DE5-AD67-47F1-8BA4-B5D4541B8DD6}"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s-EC"/>
        </a:p>
      </dgm:t>
    </dgm:pt>
    <dgm:pt modelId="{8D177FCE-54FA-4BEA-ADEE-706A64726CEC}">
      <dgm:prSet phldrT="[Texto]" custT="1"/>
      <dgm:spPr/>
      <dgm:t>
        <a:bodyPr/>
        <a:lstStyle/>
        <a:p>
          <a:r>
            <a:rPr lang="es-EC" sz="2800" dirty="0" smtClean="0">
              <a:latin typeface="Times New Roman" panose="02020603050405020304" pitchFamily="18" charset="0"/>
              <a:cs typeface="Times New Roman" panose="02020603050405020304" pitchFamily="18" charset="0"/>
            </a:rPr>
            <a:t>Tiempo</a:t>
          </a:r>
          <a:endParaRPr lang="es-EC" sz="2800" dirty="0">
            <a:latin typeface="Times New Roman" panose="02020603050405020304" pitchFamily="18" charset="0"/>
            <a:cs typeface="Times New Roman" panose="02020603050405020304" pitchFamily="18" charset="0"/>
          </a:endParaRPr>
        </a:p>
      </dgm:t>
    </dgm:pt>
    <dgm:pt modelId="{FF0DE2F0-D13D-4B98-AB3F-C21395F58CF8}" type="parTrans" cxnId="{C74CD037-0D7E-4E00-BEA6-97C0996FCE8D}">
      <dgm:prSet/>
      <dgm:spPr/>
      <dgm:t>
        <a:bodyPr/>
        <a:lstStyle/>
        <a:p>
          <a:endParaRPr lang="es-EC" sz="2100">
            <a:latin typeface="Times New Roman" panose="02020603050405020304" pitchFamily="18" charset="0"/>
            <a:cs typeface="Times New Roman" panose="02020603050405020304" pitchFamily="18" charset="0"/>
          </a:endParaRPr>
        </a:p>
      </dgm:t>
    </dgm:pt>
    <dgm:pt modelId="{2B75277F-9875-45C2-8893-69829F26ED1B}" type="sibTrans" cxnId="{C74CD037-0D7E-4E00-BEA6-97C0996FCE8D}">
      <dgm:prSet/>
      <dgm:spPr/>
      <dgm:t>
        <a:bodyPr/>
        <a:lstStyle/>
        <a:p>
          <a:endParaRPr lang="es-EC" sz="2100">
            <a:latin typeface="Times New Roman" panose="02020603050405020304" pitchFamily="18" charset="0"/>
            <a:cs typeface="Times New Roman" panose="02020603050405020304" pitchFamily="18" charset="0"/>
          </a:endParaRPr>
        </a:p>
      </dgm:t>
    </dgm:pt>
    <dgm:pt modelId="{B9DA52D5-47BA-4BFF-8703-1721434C4D44}">
      <dgm:prSet phldrT="[Texto]" custT="1"/>
      <dgm:spPr/>
      <dgm:t>
        <a:bodyPr/>
        <a:lstStyle/>
        <a:p>
          <a:r>
            <a:rPr lang="es-EC" sz="2000" dirty="0" smtClean="0">
              <a:latin typeface="Times New Roman" panose="02020603050405020304" pitchFamily="18" charset="0"/>
              <a:cs typeface="Times New Roman" panose="02020603050405020304" pitchFamily="18" charset="0"/>
            </a:rPr>
            <a:t>Productividad</a:t>
          </a:r>
          <a:endParaRPr lang="es-EC" sz="2000" dirty="0">
            <a:latin typeface="Times New Roman" panose="02020603050405020304" pitchFamily="18" charset="0"/>
            <a:cs typeface="Times New Roman" panose="02020603050405020304" pitchFamily="18" charset="0"/>
          </a:endParaRPr>
        </a:p>
      </dgm:t>
    </dgm:pt>
    <dgm:pt modelId="{F7F5ED51-A510-4067-B84B-8DB7A3EB5284}" type="parTrans" cxnId="{6A9D9756-E741-4244-87A2-377B173D6C8B}">
      <dgm:prSet/>
      <dgm:spPr/>
      <dgm:t>
        <a:bodyPr/>
        <a:lstStyle/>
        <a:p>
          <a:endParaRPr lang="es-EC" sz="2100">
            <a:latin typeface="Times New Roman" panose="02020603050405020304" pitchFamily="18" charset="0"/>
            <a:cs typeface="Times New Roman" panose="02020603050405020304" pitchFamily="18" charset="0"/>
          </a:endParaRPr>
        </a:p>
      </dgm:t>
    </dgm:pt>
    <dgm:pt modelId="{A880B808-E4D3-4963-86D0-CD20F74480DF}" type="sibTrans" cxnId="{6A9D9756-E741-4244-87A2-377B173D6C8B}">
      <dgm:prSet/>
      <dgm:spPr/>
      <dgm:t>
        <a:bodyPr/>
        <a:lstStyle/>
        <a:p>
          <a:endParaRPr lang="es-EC" sz="2100">
            <a:latin typeface="Times New Roman" panose="02020603050405020304" pitchFamily="18" charset="0"/>
            <a:cs typeface="Times New Roman" panose="02020603050405020304" pitchFamily="18" charset="0"/>
          </a:endParaRPr>
        </a:p>
      </dgm:t>
    </dgm:pt>
    <dgm:pt modelId="{91F9D79F-C7B0-481D-A6DC-D1390BD2604D}">
      <dgm:prSet phldrT="[Texto]" custT="1"/>
      <dgm:spPr/>
      <dgm:t>
        <a:bodyPr/>
        <a:lstStyle/>
        <a:p>
          <a:r>
            <a:rPr lang="es-EC" sz="2400" dirty="0" smtClean="0">
              <a:latin typeface="Times New Roman" panose="02020603050405020304" pitchFamily="18" charset="0"/>
              <a:cs typeface="Times New Roman" panose="02020603050405020304" pitchFamily="18" charset="0"/>
            </a:rPr>
            <a:t>Eficiencia y Rendimiento</a:t>
          </a:r>
          <a:endParaRPr lang="es-EC" sz="2400" dirty="0">
            <a:latin typeface="Times New Roman" panose="02020603050405020304" pitchFamily="18" charset="0"/>
            <a:cs typeface="Times New Roman" panose="02020603050405020304" pitchFamily="18" charset="0"/>
          </a:endParaRPr>
        </a:p>
      </dgm:t>
    </dgm:pt>
    <dgm:pt modelId="{25BF81D8-579C-4A26-9480-8FED73D73705}" type="parTrans" cxnId="{C5CE9F49-58B9-4330-B816-89435F6D088F}">
      <dgm:prSet/>
      <dgm:spPr/>
      <dgm:t>
        <a:bodyPr/>
        <a:lstStyle/>
        <a:p>
          <a:endParaRPr lang="es-EC" sz="2100">
            <a:latin typeface="Times New Roman" panose="02020603050405020304" pitchFamily="18" charset="0"/>
            <a:cs typeface="Times New Roman" panose="02020603050405020304" pitchFamily="18" charset="0"/>
          </a:endParaRPr>
        </a:p>
      </dgm:t>
    </dgm:pt>
    <dgm:pt modelId="{8A86EB20-6E71-4044-890F-C678BB48AF5C}" type="sibTrans" cxnId="{C5CE9F49-58B9-4330-B816-89435F6D088F}">
      <dgm:prSet/>
      <dgm:spPr/>
      <dgm:t>
        <a:bodyPr/>
        <a:lstStyle/>
        <a:p>
          <a:endParaRPr lang="es-EC" sz="2100">
            <a:latin typeface="Times New Roman" panose="02020603050405020304" pitchFamily="18" charset="0"/>
            <a:cs typeface="Times New Roman" panose="02020603050405020304" pitchFamily="18" charset="0"/>
          </a:endParaRPr>
        </a:p>
      </dgm:t>
    </dgm:pt>
    <dgm:pt modelId="{677B48EB-CDB8-40CD-B516-8EACE52DDE0C}" type="pres">
      <dgm:prSet presAssocID="{ACF87DE5-AD67-47F1-8BA4-B5D4541B8DD6}" presName="cycle" presStyleCnt="0">
        <dgm:presLayoutVars>
          <dgm:dir/>
          <dgm:resizeHandles val="exact"/>
        </dgm:presLayoutVars>
      </dgm:prSet>
      <dgm:spPr/>
      <dgm:t>
        <a:bodyPr/>
        <a:lstStyle/>
        <a:p>
          <a:endParaRPr lang="es-EC"/>
        </a:p>
      </dgm:t>
    </dgm:pt>
    <dgm:pt modelId="{BDAB868F-E0CE-4DF1-A312-046CAE6045E2}" type="pres">
      <dgm:prSet presAssocID="{8D177FCE-54FA-4BEA-ADEE-706A64726CEC}" presName="dummy" presStyleCnt="0"/>
      <dgm:spPr/>
    </dgm:pt>
    <dgm:pt modelId="{D3FDB40A-A73E-4FEE-A1A6-D05EC09C0E66}" type="pres">
      <dgm:prSet presAssocID="{8D177FCE-54FA-4BEA-ADEE-706A64726CEC}" presName="node" presStyleLbl="revTx" presStyleIdx="0" presStyleCnt="3">
        <dgm:presLayoutVars>
          <dgm:bulletEnabled val="1"/>
        </dgm:presLayoutVars>
      </dgm:prSet>
      <dgm:spPr/>
      <dgm:t>
        <a:bodyPr/>
        <a:lstStyle/>
        <a:p>
          <a:endParaRPr lang="es-EC"/>
        </a:p>
      </dgm:t>
    </dgm:pt>
    <dgm:pt modelId="{4DD5775F-C05E-4E43-9FA5-07B6BE673E22}" type="pres">
      <dgm:prSet presAssocID="{2B75277F-9875-45C2-8893-69829F26ED1B}" presName="sibTrans" presStyleLbl="node1" presStyleIdx="0" presStyleCnt="3"/>
      <dgm:spPr/>
      <dgm:t>
        <a:bodyPr/>
        <a:lstStyle/>
        <a:p>
          <a:endParaRPr lang="es-EC"/>
        </a:p>
      </dgm:t>
    </dgm:pt>
    <dgm:pt modelId="{21EFEB89-435D-4462-8F5C-05B0B6065CCE}" type="pres">
      <dgm:prSet presAssocID="{B9DA52D5-47BA-4BFF-8703-1721434C4D44}" presName="dummy" presStyleCnt="0"/>
      <dgm:spPr/>
    </dgm:pt>
    <dgm:pt modelId="{F93D3DDE-51FF-4A08-BD33-A01927500AC6}" type="pres">
      <dgm:prSet presAssocID="{B9DA52D5-47BA-4BFF-8703-1721434C4D44}" presName="node" presStyleLbl="revTx" presStyleIdx="1" presStyleCnt="3">
        <dgm:presLayoutVars>
          <dgm:bulletEnabled val="1"/>
        </dgm:presLayoutVars>
      </dgm:prSet>
      <dgm:spPr/>
      <dgm:t>
        <a:bodyPr/>
        <a:lstStyle/>
        <a:p>
          <a:endParaRPr lang="es-EC"/>
        </a:p>
      </dgm:t>
    </dgm:pt>
    <dgm:pt modelId="{728063D8-BFB2-4EEA-A6CB-87CDFE0BF234}" type="pres">
      <dgm:prSet presAssocID="{A880B808-E4D3-4963-86D0-CD20F74480DF}" presName="sibTrans" presStyleLbl="node1" presStyleIdx="1" presStyleCnt="3"/>
      <dgm:spPr/>
      <dgm:t>
        <a:bodyPr/>
        <a:lstStyle/>
        <a:p>
          <a:endParaRPr lang="es-EC"/>
        </a:p>
      </dgm:t>
    </dgm:pt>
    <dgm:pt modelId="{033FDBB5-BC38-4617-93C1-F2EFD9634A77}" type="pres">
      <dgm:prSet presAssocID="{91F9D79F-C7B0-481D-A6DC-D1390BD2604D}" presName="dummy" presStyleCnt="0"/>
      <dgm:spPr/>
    </dgm:pt>
    <dgm:pt modelId="{8AAAD992-671B-4BC2-AE0E-DDD31FEDBED8}" type="pres">
      <dgm:prSet presAssocID="{91F9D79F-C7B0-481D-A6DC-D1390BD2604D}" presName="node" presStyleLbl="revTx" presStyleIdx="2" presStyleCnt="3">
        <dgm:presLayoutVars>
          <dgm:bulletEnabled val="1"/>
        </dgm:presLayoutVars>
      </dgm:prSet>
      <dgm:spPr/>
      <dgm:t>
        <a:bodyPr/>
        <a:lstStyle/>
        <a:p>
          <a:endParaRPr lang="es-EC"/>
        </a:p>
      </dgm:t>
    </dgm:pt>
    <dgm:pt modelId="{D99A54F3-7AFD-4771-A2F8-42502E9B5630}" type="pres">
      <dgm:prSet presAssocID="{8A86EB20-6E71-4044-890F-C678BB48AF5C}" presName="sibTrans" presStyleLbl="node1" presStyleIdx="2" presStyleCnt="3"/>
      <dgm:spPr/>
      <dgm:t>
        <a:bodyPr/>
        <a:lstStyle/>
        <a:p>
          <a:endParaRPr lang="es-EC"/>
        </a:p>
      </dgm:t>
    </dgm:pt>
  </dgm:ptLst>
  <dgm:cxnLst>
    <dgm:cxn modelId="{D1614491-E0D2-4573-9B81-69EFBDBEBC41}" type="presOf" srcId="{B9DA52D5-47BA-4BFF-8703-1721434C4D44}" destId="{F93D3DDE-51FF-4A08-BD33-A01927500AC6}" srcOrd="0" destOrd="0" presId="urn:microsoft.com/office/officeart/2005/8/layout/cycle1"/>
    <dgm:cxn modelId="{6A9D9756-E741-4244-87A2-377B173D6C8B}" srcId="{ACF87DE5-AD67-47F1-8BA4-B5D4541B8DD6}" destId="{B9DA52D5-47BA-4BFF-8703-1721434C4D44}" srcOrd="1" destOrd="0" parTransId="{F7F5ED51-A510-4067-B84B-8DB7A3EB5284}" sibTransId="{A880B808-E4D3-4963-86D0-CD20F74480DF}"/>
    <dgm:cxn modelId="{3976258C-CB48-4EB4-B482-A3989F18ADE4}" type="presOf" srcId="{ACF87DE5-AD67-47F1-8BA4-B5D4541B8DD6}" destId="{677B48EB-CDB8-40CD-B516-8EACE52DDE0C}" srcOrd="0" destOrd="0" presId="urn:microsoft.com/office/officeart/2005/8/layout/cycle1"/>
    <dgm:cxn modelId="{C5CE9F49-58B9-4330-B816-89435F6D088F}" srcId="{ACF87DE5-AD67-47F1-8BA4-B5D4541B8DD6}" destId="{91F9D79F-C7B0-481D-A6DC-D1390BD2604D}" srcOrd="2" destOrd="0" parTransId="{25BF81D8-579C-4A26-9480-8FED73D73705}" sibTransId="{8A86EB20-6E71-4044-890F-C678BB48AF5C}"/>
    <dgm:cxn modelId="{2037BE75-3E84-48B8-8BB0-BD154EB50116}" type="presOf" srcId="{91F9D79F-C7B0-481D-A6DC-D1390BD2604D}" destId="{8AAAD992-671B-4BC2-AE0E-DDD31FEDBED8}" srcOrd="0" destOrd="0" presId="urn:microsoft.com/office/officeart/2005/8/layout/cycle1"/>
    <dgm:cxn modelId="{E7A6D4E6-E80A-4221-9700-7C8A2333910D}" type="presOf" srcId="{8D177FCE-54FA-4BEA-ADEE-706A64726CEC}" destId="{D3FDB40A-A73E-4FEE-A1A6-D05EC09C0E66}" srcOrd="0" destOrd="0" presId="urn:microsoft.com/office/officeart/2005/8/layout/cycle1"/>
    <dgm:cxn modelId="{C74CD037-0D7E-4E00-BEA6-97C0996FCE8D}" srcId="{ACF87DE5-AD67-47F1-8BA4-B5D4541B8DD6}" destId="{8D177FCE-54FA-4BEA-ADEE-706A64726CEC}" srcOrd="0" destOrd="0" parTransId="{FF0DE2F0-D13D-4B98-AB3F-C21395F58CF8}" sibTransId="{2B75277F-9875-45C2-8893-69829F26ED1B}"/>
    <dgm:cxn modelId="{E6E2FE41-0F81-4F87-9A91-D5C27AD8DCD1}" type="presOf" srcId="{2B75277F-9875-45C2-8893-69829F26ED1B}" destId="{4DD5775F-C05E-4E43-9FA5-07B6BE673E22}" srcOrd="0" destOrd="0" presId="urn:microsoft.com/office/officeart/2005/8/layout/cycle1"/>
    <dgm:cxn modelId="{0F7108A2-36B5-46A5-90A9-7328B5FF4924}" type="presOf" srcId="{8A86EB20-6E71-4044-890F-C678BB48AF5C}" destId="{D99A54F3-7AFD-4771-A2F8-42502E9B5630}" srcOrd="0" destOrd="0" presId="urn:microsoft.com/office/officeart/2005/8/layout/cycle1"/>
    <dgm:cxn modelId="{AD59E359-E740-4621-941E-639F35BF2F04}" type="presOf" srcId="{A880B808-E4D3-4963-86D0-CD20F74480DF}" destId="{728063D8-BFB2-4EEA-A6CB-87CDFE0BF234}" srcOrd="0" destOrd="0" presId="urn:microsoft.com/office/officeart/2005/8/layout/cycle1"/>
    <dgm:cxn modelId="{029BF2A3-58EF-40D2-9647-AC32E1CF7683}" type="presParOf" srcId="{677B48EB-CDB8-40CD-B516-8EACE52DDE0C}" destId="{BDAB868F-E0CE-4DF1-A312-046CAE6045E2}" srcOrd="0" destOrd="0" presId="urn:microsoft.com/office/officeart/2005/8/layout/cycle1"/>
    <dgm:cxn modelId="{32C7C188-8EAB-4CB1-A541-5BC52EC313D1}" type="presParOf" srcId="{677B48EB-CDB8-40CD-B516-8EACE52DDE0C}" destId="{D3FDB40A-A73E-4FEE-A1A6-D05EC09C0E66}" srcOrd="1" destOrd="0" presId="urn:microsoft.com/office/officeart/2005/8/layout/cycle1"/>
    <dgm:cxn modelId="{0886C6FD-6076-4835-836D-EA92F0244742}" type="presParOf" srcId="{677B48EB-CDB8-40CD-B516-8EACE52DDE0C}" destId="{4DD5775F-C05E-4E43-9FA5-07B6BE673E22}" srcOrd="2" destOrd="0" presId="urn:microsoft.com/office/officeart/2005/8/layout/cycle1"/>
    <dgm:cxn modelId="{E0D98DE1-4B87-4A87-902E-5C690A6FDAA0}" type="presParOf" srcId="{677B48EB-CDB8-40CD-B516-8EACE52DDE0C}" destId="{21EFEB89-435D-4462-8F5C-05B0B6065CCE}" srcOrd="3" destOrd="0" presId="urn:microsoft.com/office/officeart/2005/8/layout/cycle1"/>
    <dgm:cxn modelId="{035634E6-E8EC-46F7-98EA-3C5A05EFDCF9}" type="presParOf" srcId="{677B48EB-CDB8-40CD-B516-8EACE52DDE0C}" destId="{F93D3DDE-51FF-4A08-BD33-A01927500AC6}" srcOrd="4" destOrd="0" presId="urn:microsoft.com/office/officeart/2005/8/layout/cycle1"/>
    <dgm:cxn modelId="{52649B6D-892E-403C-8348-BD56D7D79ED9}" type="presParOf" srcId="{677B48EB-CDB8-40CD-B516-8EACE52DDE0C}" destId="{728063D8-BFB2-4EEA-A6CB-87CDFE0BF234}" srcOrd="5" destOrd="0" presId="urn:microsoft.com/office/officeart/2005/8/layout/cycle1"/>
    <dgm:cxn modelId="{9EBCBDEC-88B4-476C-9B6A-EF384B20ED14}" type="presParOf" srcId="{677B48EB-CDB8-40CD-B516-8EACE52DDE0C}" destId="{033FDBB5-BC38-4617-93C1-F2EFD9634A77}" srcOrd="6" destOrd="0" presId="urn:microsoft.com/office/officeart/2005/8/layout/cycle1"/>
    <dgm:cxn modelId="{19DDB854-2AAE-4D25-A37E-7C63F28B75C5}" type="presParOf" srcId="{677B48EB-CDB8-40CD-B516-8EACE52DDE0C}" destId="{8AAAD992-671B-4BC2-AE0E-DDD31FEDBED8}" srcOrd="7" destOrd="0" presId="urn:microsoft.com/office/officeart/2005/8/layout/cycle1"/>
    <dgm:cxn modelId="{C0603570-99D4-4E4C-B812-761395B21CA4}" type="presParOf" srcId="{677B48EB-CDB8-40CD-B516-8EACE52DDE0C}" destId="{D99A54F3-7AFD-4771-A2F8-42502E9B5630}"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2A2BAD-412B-4777-8E06-D2B884CD6AF1}"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C574FD54-2CD7-4747-9CED-5909A967F298}">
      <dgm:prSet phldrT="[Texto]"/>
      <dgm:spPr/>
      <dgm:t>
        <a:bodyPr/>
        <a:lstStyle/>
        <a:p>
          <a:r>
            <a:rPr lang="en-US" dirty="0" smtClean="0"/>
            <a:t>Robot SCARA.</a:t>
          </a:r>
          <a:endParaRPr lang="en-US" dirty="0"/>
        </a:p>
      </dgm:t>
    </dgm:pt>
    <dgm:pt modelId="{0ED83864-3869-4035-8472-490A06118444}" type="parTrans" cxnId="{2A35891C-C9A1-47D3-B568-960B8C0F29C1}">
      <dgm:prSet/>
      <dgm:spPr/>
      <dgm:t>
        <a:bodyPr/>
        <a:lstStyle/>
        <a:p>
          <a:endParaRPr lang="en-US"/>
        </a:p>
      </dgm:t>
    </dgm:pt>
    <dgm:pt modelId="{C2917C32-85C9-4066-B8D8-4268749E99AE}" type="sibTrans" cxnId="{2A35891C-C9A1-47D3-B568-960B8C0F29C1}">
      <dgm:prSet/>
      <dgm:spPr/>
      <dgm:t>
        <a:bodyPr/>
        <a:lstStyle/>
        <a:p>
          <a:endParaRPr lang="en-US"/>
        </a:p>
      </dgm:t>
    </dgm:pt>
    <dgm:pt modelId="{E3D330FC-86AD-4729-84CB-E34196599CCA}">
      <dgm:prSet phldrT="[Texto]"/>
      <dgm:spPr/>
      <dgm:t>
        <a:bodyPr/>
        <a:lstStyle/>
        <a:p>
          <a:r>
            <a:rPr lang="es-ES" noProof="0" dirty="0" smtClean="0"/>
            <a:t>Banda Transportadora</a:t>
          </a:r>
          <a:endParaRPr lang="es-EC" noProof="0" dirty="0"/>
        </a:p>
      </dgm:t>
    </dgm:pt>
    <dgm:pt modelId="{1267482B-5461-4B7E-863C-C17A591B88FF}" type="parTrans" cxnId="{6192794A-F93E-4FF7-9621-136B7D681561}">
      <dgm:prSet/>
      <dgm:spPr/>
      <dgm:t>
        <a:bodyPr/>
        <a:lstStyle/>
        <a:p>
          <a:endParaRPr lang="es-EC"/>
        </a:p>
      </dgm:t>
    </dgm:pt>
    <dgm:pt modelId="{19178100-75E8-4B16-9C92-3C5AE60A2AC8}" type="sibTrans" cxnId="{6192794A-F93E-4FF7-9621-136B7D681561}">
      <dgm:prSet/>
      <dgm:spPr/>
      <dgm:t>
        <a:bodyPr/>
        <a:lstStyle/>
        <a:p>
          <a:endParaRPr lang="es-EC"/>
        </a:p>
      </dgm:t>
    </dgm:pt>
    <dgm:pt modelId="{9D66F8B3-37BD-4AC3-9490-BFCA3CAF567F}">
      <dgm:prSet phldrT="[Texto]"/>
      <dgm:spPr/>
      <dgm:t>
        <a:bodyPr/>
        <a:lstStyle/>
        <a:p>
          <a:r>
            <a:rPr lang="es-EC" dirty="0" smtClean="0"/>
            <a:t>Trabajo Colaborativo</a:t>
          </a:r>
          <a:endParaRPr lang="es-EC" noProof="0" dirty="0"/>
        </a:p>
      </dgm:t>
    </dgm:pt>
    <dgm:pt modelId="{5384E2E7-B7A4-4029-9618-35855F2E43F3}" type="parTrans" cxnId="{B2B33735-0756-4BFE-B632-A8029351E42D}">
      <dgm:prSet/>
      <dgm:spPr/>
      <dgm:t>
        <a:bodyPr/>
        <a:lstStyle/>
        <a:p>
          <a:endParaRPr lang="es-EC"/>
        </a:p>
      </dgm:t>
    </dgm:pt>
    <dgm:pt modelId="{FF822E97-BF15-4932-9011-98ACCF950BB5}" type="sibTrans" cxnId="{B2B33735-0756-4BFE-B632-A8029351E42D}">
      <dgm:prSet/>
      <dgm:spPr/>
      <dgm:t>
        <a:bodyPr/>
        <a:lstStyle/>
        <a:p>
          <a:endParaRPr lang="es-EC"/>
        </a:p>
      </dgm:t>
    </dgm:pt>
    <dgm:pt modelId="{CCEE2F57-4A86-44C5-B732-749EE9BF2EEB}">
      <dgm:prSet phldrT="[Texto]"/>
      <dgm:spPr/>
      <dgm:t>
        <a:bodyPr/>
        <a:lstStyle/>
        <a:p>
          <a:r>
            <a:rPr lang="es-ES" noProof="0" dirty="0" smtClean="0"/>
            <a:t>Unidad de Control</a:t>
          </a:r>
          <a:endParaRPr lang="es-EC" noProof="0" dirty="0"/>
        </a:p>
      </dgm:t>
    </dgm:pt>
    <dgm:pt modelId="{D1332E90-AEA3-448C-B670-F756BD807995}" type="parTrans" cxnId="{7A47CBEA-EA77-4263-AA56-E6A2B159878C}">
      <dgm:prSet/>
      <dgm:spPr/>
      <dgm:t>
        <a:bodyPr/>
        <a:lstStyle/>
        <a:p>
          <a:endParaRPr lang="es-EC"/>
        </a:p>
      </dgm:t>
    </dgm:pt>
    <dgm:pt modelId="{B871DB22-1E3F-4613-A0CC-04B239A72E8D}" type="sibTrans" cxnId="{7A47CBEA-EA77-4263-AA56-E6A2B159878C}">
      <dgm:prSet/>
      <dgm:spPr/>
      <dgm:t>
        <a:bodyPr/>
        <a:lstStyle/>
        <a:p>
          <a:endParaRPr lang="es-EC"/>
        </a:p>
      </dgm:t>
    </dgm:pt>
    <dgm:pt modelId="{08108181-AECC-4926-BDC1-A152502FF09D}" type="pres">
      <dgm:prSet presAssocID="{4F2A2BAD-412B-4777-8E06-D2B884CD6AF1}" presName="Name0" presStyleCnt="0">
        <dgm:presLayoutVars>
          <dgm:chMax val="7"/>
          <dgm:chPref val="7"/>
          <dgm:dir/>
        </dgm:presLayoutVars>
      </dgm:prSet>
      <dgm:spPr/>
      <dgm:t>
        <a:bodyPr/>
        <a:lstStyle/>
        <a:p>
          <a:endParaRPr lang="en-US"/>
        </a:p>
      </dgm:t>
    </dgm:pt>
    <dgm:pt modelId="{77DEF104-1243-4A60-AB79-9B2EA8982445}" type="pres">
      <dgm:prSet presAssocID="{4F2A2BAD-412B-4777-8E06-D2B884CD6AF1}" presName="Name1" presStyleCnt="0"/>
      <dgm:spPr/>
    </dgm:pt>
    <dgm:pt modelId="{3B0593A6-172C-4027-87EF-007536A8BA5C}" type="pres">
      <dgm:prSet presAssocID="{4F2A2BAD-412B-4777-8E06-D2B884CD6AF1}" presName="cycle" presStyleCnt="0"/>
      <dgm:spPr/>
    </dgm:pt>
    <dgm:pt modelId="{8B9763EF-BB78-44E1-8525-83CAC5AD2328}" type="pres">
      <dgm:prSet presAssocID="{4F2A2BAD-412B-4777-8E06-D2B884CD6AF1}" presName="srcNode" presStyleLbl="node1" presStyleIdx="0" presStyleCnt="4"/>
      <dgm:spPr/>
    </dgm:pt>
    <dgm:pt modelId="{C913589C-B35A-47A8-9AAF-A5D2C0E58037}" type="pres">
      <dgm:prSet presAssocID="{4F2A2BAD-412B-4777-8E06-D2B884CD6AF1}" presName="conn" presStyleLbl="parChTrans1D2" presStyleIdx="0" presStyleCnt="1"/>
      <dgm:spPr/>
      <dgm:t>
        <a:bodyPr/>
        <a:lstStyle/>
        <a:p>
          <a:endParaRPr lang="en-US"/>
        </a:p>
      </dgm:t>
    </dgm:pt>
    <dgm:pt modelId="{527F7D60-A22C-4F34-B1D1-B1A1EF008B15}" type="pres">
      <dgm:prSet presAssocID="{4F2A2BAD-412B-4777-8E06-D2B884CD6AF1}" presName="extraNode" presStyleLbl="node1" presStyleIdx="0" presStyleCnt="4"/>
      <dgm:spPr/>
    </dgm:pt>
    <dgm:pt modelId="{D6501071-639B-480E-A95B-79EFFEA0984B}" type="pres">
      <dgm:prSet presAssocID="{4F2A2BAD-412B-4777-8E06-D2B884CD6AF1}" presName="dstNode" presStyleLbl="node1" presStyleIdx="0" presStyleCnt="4"/>
      <dgm:spPr/>
    </dgm:pt>
    <dgm:pt modelId="{5B0F63BF-0EE5-458B-ABB6-CF8A45BBF10E}" type="pres">
      <dgm:prSet presAssocID="{C574FD54-2CD7-4747-9CED-5909A967F298}" presName="text_1" presStyleLbl="node1" presStyleIdx="0" presStyleCnt="4">
        <dgm:presLayoutVars>
          <dgm:bulletEnabled val="1"/>
        </dgm:presLayoutVars>
      </dgm:prSet>
      <dgm:spPr/>
      <dgm:t>
        <a:bodyPr/>
        <a:lstStyle/>
        <a:p>
          <a:endParaRPr lang="es-EC"/>
        </a:p>
      </dgm:t>
    </dgm:pt>
    <dgm:pt modelId="{8192ED9E-6DDA-4462-8BE2-98D95C32571D}" type="pres">
      <dgm:prSet presAssocID="{C574FD54-2CD7-4747-9CED-5909A967F298}" presName="accent_1" presStyleCnt="0"/>
      <dgm:spPr/>
    </dgm:pt>
    <dgm:pt modelId="{86CBA82E-80CE-4CFC-BB85-B2676AB6632D}" type="pres">
      <dgm:prSet presAssocID="{C574FD54-2CD7-4747-9CED-5909A967F298}" presName="accentRepeatNode" presStyleLbl="solidFgAcc1" presStyleIdx="0" presStyleCnt="4"/>
      <dgm:spPr>
        <a:blipFill rotWithShape="0">
          <a:blip xmlns:r="http://schemas.openxmlformats.org/officeDocument/2006/relationships" r:embed="rId1"/>
          <a:stretch>
            <a:fillRect/>
          </a:stretch>
        </a:blipFill>
      </dgm:spPr>
      <dgm:t>
        <a:bodyPr/>
        <a:lstStyle/>
        <a:p>
          <a:endParaRPr lang="es-EC"/>
        </a:p>
      </dgm:t>
    </dgm:pt>
    <dgm:pt modelId="{B4933F5D-C1BD-4454-BE1C-0BA036528594}" type="pres">
      <dgm:prSet presAssocID="{E3D330FC-86AD-4729-84CB-E34196599CCA}" presName="text_2" presStyleLbl="node1" presStyleIdx="1" presStyleCnt="4">
        <dgm:presLayoutVars>
          <dgm:bulletEnabled val="1"/>
        </dgm:presLayoutVars>
      </dgm:prSet>
      <dgm:spPr/>
      <dgm:t>
        <a:bodyPr/>
        <a:lstStyle/>
        <a:p>
          <a:endParaRPr lang="es-EC"/>
        </a:p>
      </dgm:t>
    </dgm:pt>
    <dgm:pt modelId="{8DB65D60-7B96-48E0-AD89-E40D7961068E}" type="pres">
      <dgm:prSet presAssocID="{E3D330FC-86AD-4729-84CB-E34196599CCA}" presName="accent_2" presStyleCnt="0"/>
      <dgm:spPr/>
    </dgm:pt>
    <dgm:pt modelId="{F201BBB8-D679-410E-A128-B3F81077B69D}" type="pres">
      <dgm:prSet presAssocID="{E3D330FC-86AD-4729-84CB-E34196599CCA}" presName="accentRepeatNode" presStyleLbl="solidFgAcc1" presStyleIdx="1" presStyleCnt="4"/>
      <dgm:spPr>
        <a:blipFill rotWithShape="0">
          <a:blip xmlns:r="http://schemas.openxmlformats.org/officeDocument/2006/relationships" r:embed="rId2"/>
          <a:stretch>
            <a:fillRect/>
          </a:stretch>
        </a:blipFill>
      </dgm:spPr>
      <dgm:t>
        <a:bodyPr/>
        <a:lstStyle/>
        <a:p>
          <a:endParaRPr lang="es-EC"/>
        </a:p>
      </dgm:t>
    </dgm:pt>
    <dgm:pt modelId="{B8089896-1DFC-4330-8A5C-1C468A15FFF2}" type="pres">
      <dgm:prSet presAssocID="{9D66F8B3-37BD-4AC3-9490-BFCA3CAF567F}" presName="text_3" presStyleLbl="node1" presStyleIdx="2" presStyleCnt="4">
        <dgm:presLayoutVars>
          <dgm:bulletEnabled val="1"/>
        </dgm:presLayoutVars>
      </dgm:prSet>
      <dgm:spPr/>
      <dgm:t>
        <a:bodyPr/>
        <a:lstStyle/>
        <a:p>
          <a:endParaRPr lang="es-EC"/>
        </a:p>
      </dgm:t>
    </dgm:pt>
    <dgm:pt modelId="{2BCC0994-414E-411C-A3B2-E92CBC858E18}" type="pres">
      <dgm:prSet presAssocID="{9D66F8B3-37BD-4AC3-9490-BFCA3CAF567F}" presName="accent_3" presStyleCnt="0"/>
      <dgm:spPr/>
    </dgm:pt>
    <dgm:pt modelId="{73B5F9A8-0D6E-41D8-9B26-DE64E3A77F28}" type="pres">
      <dgm:prSet presAssocID="{9D66F8B3-37BD-4AC3-9490-BFCA3CAF567F}" presName="accentRepeatNode" presStyleLbl="solidFgAcc1" presStyleIdx="2" presStyleCnt="4"/>
      <dgm:spPr>
        <a:blipFill rotWithShape="0">
          <a:blip xmlns:r="http://schemas.openxmlformats.org/officeDocument/2006/relationships" r:embed="rId3"/>
          <a:stretch>
            <a:fillRect/>
          </a:stretch>
        </a:blipFill>
      </dgm:spPr>
      <dgm:t>
        <a:bodyPr/>
        <a:lstStyle/>
        <a:p>
          <a:endParaRPr lang="es-EC"/>
        </a:p>
      </dgm:t>
    </dgm:pt>
    <dgm:pt modelId="{0AADD3BC-E96A-42E2-820A-14DEB916745C}" type="pres">
      <dgm:prSet presAssocID="{CCEE2F57-4A86-44C5-B732-749EE9BF2EEB}" presName="text_4" presStyleLbl="node1" presStyleIdx="3" presStyleCnt="4">
        <dgm:presLayoutVars>
          <dgm:bulletEnabled val="1"/>
        </dgm:presLayoutVars>
      </dgm:prSet>
      <dgm:spPr/>
      <dgm:t>
        <a:bodyPr/>
        <a:lstStyle/>
        <a:p>
          <a:endParaRPr lang="es-EC"/>
        </a:p>
      </dgm:t>
    </dgm:pt>
    <dgm:pt modelId="{4A9D4C26-7538-4892-AAD4-D7225F244E14}" type="pres">
      <dgm:prSet presAssocID="{CCEE2F57-4A86-44C5-B732-749EE9BF2EEB}" presName="accent_4" presStyleCnt="0"/>
      <dgm:spPr/>
    </dgm:pt>
    <dgm:pt modelId="{B35C6814-40C7-43ED-A34B-4BD702B85B6B}" type="pres">
      <dgm:prSet presAssocID="{CCEE2F57-4A86-44C5-B732-749EE9BF2EEB}" presName="accentRepeatNode" presStyleLbl="solidFgAcc1" presStyleIdx="3" presStyleCnt="4"/>
      <dgm:spPr>
        <a:blipFill rotWithShape="0">
          <a:blip xmlns:r="http://schemas.openxmlformats.org/officeDocument/2006/relationships" r:embed="rId4"/>
          <a:stretch>
            <a:fillRect/>
          </a:stretch>
        </a:blipFill>
      </dgm:spPr>
      <dgm:t>
        <a:bodyPr/>
        <a:lstStyle/>
        <a:p>
          <a:endParaRPr lang="es-EC"/>
        </a:p>
      </dgm:t>
    </dgm:pt>
  </dgm:ptLst>
  <dgm:cxnLst>
    <dgm:cxn modelId="{C0CB5042-8FA8-4546-B1C4-990E972BB2A2}" type="presOf" srcId="{CCEE2F57-4A86-44C5-B732-749EE9BF2EEB}" destId="{0AADD3BC-E96A-42E2-820A-14DEB916745C}" srcOrd="0" destOrd="0" presId="urn:microsoft.com/office/officeart/2008/layout/VerticalCurvedList"/>
    <dgm:cxn modelId="{36343B7C-13B3-4F79-9046-C39FB57B4F54}" type="presOf" srcId="{C574FD54-2CD7-4747-9CED-5909A967F298}" destId="{5B0F63BF-0EE5-458B-ABB6-CF8A45BBF10E}" srcOrd="0" destOrd="0" presId="urn:microsoft.com/office/officeart/2008/layout/VerticalCurvedList"/>
    <dgm:cxn modelId="{F8060D81-2DE4-4A87-8375-F7B67F1B9884}" type="presOf" srcId="{4F2A2BAD-412B-4777-8E06-D2B884CD6AF1}" destId="{08108181-AECC-4926-BDC1-A152502FF09D}" srcOrd="0" destOrd="0" presId="urn:microsoft.com/office/officeart/2008/layout/VerticalCurvedList"/>
    <dgm:cxn modelId="{B2880BF4-5B19-4C18-9ADC-7E381D5CC5EB}" type="presOf" srcId="{C2917C32-85C9-4066-B8D8-4268749E99AE}" destId="{C913589C-B35A-47A8-9AAF-A5D2C0E58037}" srcOrd="0" destOrd="0" presId="urn:microsoft.com/office/officeart/2008/layout/VerticalCurvedList"/>
    <dgm:cxn modelId="{7A47CBEA-EA77-4263-AA56-E6A2B159878C}" srcId="{4F2A2BAD-412B-4777-8E06-D2B884CD6AF1}" destId="{CCEE2F57-4A86-44C5-B732-749EE9BF2EEB}" srcOrd="3" destOrd="0" parTransId="{D1332E90-AEA3-448C-B670-F756BD807995}" sibTransId="{B871DB22-1E3F-4613-A0CC-04B239A72E8D}"/>
    <dgm:cxn modelId="{361748E3-5075-4741-ABA4-5436D5661ED4}" type="presOf" srcId="{9D66F8B3-37BD-4AC3-9490-BFCA3CAF567F}" destId="{B8089896-1DFC-4330-8A5C-1C468A15FFF2}" srcOrd="0" destOrd="0" presId="urn:microsoft.com/office/officeart/2008/layout/VerticalCurvedList"/>
    <dgm:cxn modelId="{2A35891C-C9A1-47D3-B568-960B8C0F29C1}" srcId="{4F2A2BAD-412B-4777-8E06-D2B884CD6AF1}" destId="{C574FD54-2CD7-4747-9CED-5909A967F298}" srcOrd="0" destOrd="0" parTransId="{0ED83864-3869-4035-8472-490A06118444}" sibTransId="{C2917C32-85C9-4066-B8D8-4268749E99AE}"/>
    <dgm:cxn modelId="{6192794A-F93E-4FF7-9621-136B7D681561}" srcId="{4F2A2BAD-412B-4777-8E06-D2B884CD6AF1}" destId="{E3D330FC-86AD-4729-84CB-E34196599CCA}" srcOrd="1" destOrd="0" parTransId="{1267482B-5461-4B7E-863C-C17A591B88FF}" sibTransId="{19178100-75E8-4B16-9C92-3C5AE60A2AC8}"/>
    <dgm:cxn modelId="{28A3BBC4-C3AD-4024-8945-D0A035B767E1}" type="presOf" srcId="{E3D330FC-86AD-4729-84CB-E34196599CCA}" destId="{B4933F5D-C1BD-4454-BE1C-0BA036528594}" srcOrd="0" destOrd="0" presId="urn:microsoft.com/office/officeart/2008/layout/VerticalCurvedList"/>
    <dgm:cxn modelId="{B2B33735-0756-4BFE-B632-A8029351E42D}" srcId="{4F2A2BAD-412B-4777-8E06-D2B884CD6AF1}" destId="{9D66F8B3-37BD-4AC3-9490-BFCA3CAF567F}" srcOrd="2" destOrd="0" parTransId="{5384E2E7-B7A4-4029-9618-35855F2E43F3}" sibTransId="{FF822E97-BF15-4932-9011-98ACCF950BB5}"/>
    <dgm:cxn modelId="{7EE6A44B-7878-4CDE-A3DD-67321D9C916F}" type="presParOf" srcId="{08108181-AECC-4926-BDC1-A152502FF09D}" destId="{77DEF104-1243-4A60-AB79-9B2EA8982445}" srcOrd="0" destOrd="0" presId="urn:microsoft.com/office/officeart/2008/layout/VerticalCurvedList"/>
    <dgm:cxn modelId="{57E71324-20A8-4033-AF7A-1DB1B2AC4589}" type="presParOf" srcId="{77DEF104-1243-4A60-AB79-9B2EA8982445}" destId="{3B0593A6-172C-4027-87EF-007536A8BA5C}" srcOrd="0" destOrd="0" presId="urn:microsoft.com/office/officeart/2008/layout/VerticalCurvedList"/>
    <dgm:cxn modelId="{1D44764F-418A-4689-999A-6002A134B6B1}" type="presParOf" srcId="{3B0593A6-172C-4027-87EF-007536A8BA5C}" destId="{8B9763EF-BB78-44E1-8525-83CAC5AD2328}" srcOrd="0" destOrd="0" presId="urn:microsoft.com/office/officeart/2008/layout/VerticalCurvedList"/>
    <dgm:cxn modelId="{E259E996-95FE-4B17-B894-4CB6EEDA4F2F}" type="presParOf" srcId="{3B0593A6-172C-4027-87EF-007536A8BA5C}" destId="{C913589C-B35A-47A8-9AAF-A5D2C0E58037}" srcOrd="1" destOrd="0" presId="urn:microsoft.com/office/officeart/2008/layout/VerticalCurvedList"/>
    <dgm:cxn modelId="{69F00E2B-155D-4EB9-9001-81C8F620CB43}" type="presParOf" srcId="{3B0593A6-172C-4027-87EF-007536A8BA5C}" destId="{527F7D60-A22C-4F34-B1D1-B1A1EF008B15}" srcOrd="2" destOrd="0" presId="urn:microsoft.com/office/officeart/2008/layout/VerticalCurvedList"/>
    <dgm:cxn modelId="{B4003583-A141-4AE1-B8FE-454B42443FF0}" type="presParOf" srcId="{3B0593A6-172C-4027-87EF-007536A8BA5C}" destId="{D6501071-639B-480E-A95B-79EFFEA0984B}" srcOrd="3" destOrd="0" presId="urn:microsoft.com/office/officeart/2008/layout/VerticalCurvedList"/>
    <dgm:cxn modelId="{209FF95D-941A-4723-ACBC-493B16036A19}" type="presParOf" srcId="{77DEF104-1243-4A60-AB79-9B2EA8982445}" destId="{5B0F63BF-0EE5-458B-ABB6-CF8A45BBF10E}" srcOrd="1" destOrd="0" presId="urn:microsoft.com/office/officeart/2008/layout/VerticalCurvedList"/>
    <dgm:cxn modelId="{11B0587C-AB58-4867-BA0C-EF15209EB27C}" type="presParOf" srcId="{77DEF104-1243-4A60-AB79-9B2EA8982445}" destId="{8192ED9E-6DDA-4462-8BE2-98D95C32571D}" srcOrd="2" destOrd="0" presId="urn:microsoft.com/office/officeart/2008/layout/VerticalCurvedList"/>
    <dgm:cxn modelId="{FE3610C0-140A-4AB3-9E3D-AEBC26815661}" type="presParOf" srcId="{8192ED9E-6DDA-4462-8BE2-98D95C32571D}" destId="{86CBA82E-80CE-4CFC-BB85-B2676AB6632D}" srcOrd="0" destOrd="0" presId="urn:microsoft.com/office/officeart/2008/layout/VerticalCurvedList"/>
    <dgm:cxn modelId="{DADB69CC-9157-43A1-B8EC-0A13FB30253C}" type="presParOf" srcId="{77DEF104-1243-4A60-AB79-9B2EA8982445}" destId="{B4933F5D-C1BD-4454-BE1C-0BA036528594}" srcOrd="3" destOrd="0" presId="urn:microsoft.com/office/officeart/2008/layout/VerticalCurvedList"/>
    <dgm:cxn modelId="{285308F2-B53B-4811-B3C7-0846812B5B8A}" type="presParOf" srcId="{77DEF104-1243-4A60-AB79-9B2EA8982445}" destId="{8DB65D60-7B96-48E0-AD89-E40D7961068E}" srcOrd="4" destOrd="0" presId="urn:microsoft.com/office/officeart/2008/layout/VerticalCurvedList"/>
    <dgm:cxn modelId="{D145CA51-136C-4B7A-8A3A-9A03AA89C4B3}" type="presParOf" srcId="{8DB65D60-7B96-48E0-AD89-E40D7961068E}" destId="{F201BBB8-D679-410E-A128-B3F81077B69D}" srcOrd="0" destOrd="0" presId="urn:microsoft.com/office/officeart/2008/layout/VerticalCurvedList"/>
    <dgm:cxn modelId="{E07F55E5-72C8-40E6-9C2A-7666F50C10FC}" type="presParOf" srcId="{77DEF104-1243-4A60-AB79-9B2EA8982445}" destId="{B8089896-1DFC-4330-8A5C-1C468A15FFF2}" srcOrd="5" destOrd="0" presId="urn:microsoft.com/office/officeart/2008/layout/VerticalCurvedList"/>
    <dgm:cxn modelId="{8A1AE2D2-EF97-4A2C-AE8B-498D1D394E0B}" type="presParOf" srcId="{77DEF104-1243-4A60-AB79-9B2EA8982445}" destId="{2BCC0994-414E-411C-A3B2-E92CBC858E18}" srcOrd="6" destOrd="0" presId="urn:microsoft.com/office/officeart/2008/layout/VerticalCurvedList"/>
    <dgm:cxn modelId="{9B7A1B9E-C11A-4DEC-A120-3BF8E89CE3DD}" type="presParOf" srcId="{2BCC0994-414E-411C-A3B2-E92CBC858E18}" destId="{73B5F9A8-0D6E-41D8-9B26-DE64E3A77F28}" srcOrd="0" destOrd="0" presId="urn:microsoft.com/office/officeart/2008/layout/VerticalCurvedList"/>
    <dgm:cxn modelId="{EDF30B27-8170-46D1-AEC3-5479245478D3}" type="presParOf" srcId="{77DEF104-1243-4A60-AB79-9B2EA8982445}" destId="{0AADD3BC-E96A-42E2-820A-14DEB916745C}" srcOrd="7" destOrd="0" presId="urn:microsoft.com/office/officeart/2008/layout/VerticalCurvedList"/>
    <dgm:cxn modelId="{29B7D9E2-20A7-4836-B3D2-E8F888D719E6}" type="presParOf" srcId="{77DEF104-1243-4A60-AB79-9B2EA8982445}" destId="{4A9D4C26-7538-4892-AAD4-D7225F244E14}" srcOrd="8" destOrd="0" presId="urn:microsoft.com/office/officeart/2008/layout/VerticalCurvedList"/>
    <dgm:cxn modelId="{9C941F06-D8CE-4C07-88C2-4C9EE018B0F7}" type="presParOf" srcId="{4A9D4C26-7538-4892-AAD4-D7225F244E14}" destId="{B35C6814-40C7-43ED-A34B-4BD702B85B6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3CFE90-A477-4566-AAF2-359236F45098}" type="doc">
      <dgm:prSet loTypeId="urn:microsoft.com/office/officeart/2009/3/layout/RandomtoResultProcess" loCatId="process" qsTypeId="urn:microsoft.com/office/officeart/2005/8/quickstyle/simple1" qsCatId="simple" csTypeId="urn:microsoft.com/office/officeart/2005/8/colors/colorful4" csCatId="colorful" phldr="1"/>
      <dgm:spPr/>
    </dgm:pt>
    <dgm:pt modelId="{98AB1CF4-0D91-423E-A3C0-31A31F34DA8F}">
      <dgm:prSet phldrT="[Texto]" custT="1"/>
      <dgm:spPr/>
      <dgm:t>
        <a:bodyPr/>
        <a:lstStyle/>
        <a:p>
          <a:r>
            <a:rPr lang="es-EC" sz="2300" dirty="0" smtClean="0"/>
            <a:t>Python</a:t>
          </a:r>
          <a:endParaRPr lang="es-EC" sz="2300" dirty="0"/>
        </a:p>
      </dgm:t>
    </dgm:pt>
    <dgm:pt modelId="{59AFFA61-6D98-43BA-966D-B69B3AB6F322}" type="parTrans" cxnId="{80C1E049-F5D8-4FD0-A035-2D1CE578A8A8}">
      <dgm:prSet/>
      <dgm:spPr/>
      <dgm:t>
        <a:bodyPr/>
        <a:lstStyle/>
        <a:p>
          <a:endParaRPr lang="es-EC"/>
        </a:p>
      </dgm:t>
    </dgm:pt>
    <dgm:pt modelId="{DAF41777-0DB3-442F-A8C9-88AA2D6A0802}" type="sibTrans" cxnId="{80C1E049-F5D8-4FD0-A035-2D1CE578A8A8}">
      <dgm:prSet/>
      <dgm:spPr/>
      <dgm:t>
        <a:bodyPr/>
        <a:lstStyle/>
        <a:p>
          <a:endParaRPr lang="es-EC"/>
        </a:p>
      </dgm:t>
    </dgm:pt>
    <dgm:pt modelId="{CA7519A6-6406-4CA9-98EB-C6C3DE0BA952}">
      <dgm:prSet phldrT="[Texto]" custT="1"/>
      <dgm:spPr/>
      <dgm:t>
        <a:bodyPr/>
        <a:lstStyle/>
        <a:p>
          <a:r>
            <a:rPr lang="es-EC" sz="2000" dirty="0" smtClean="0"/>
            <a:t>Algoritmo de Visión Artificial</a:t>
          </a:r>
          <a:endParaRPr lang="es-EC" sz="2000" dirty="0"/>
        </a:p>
      </dgm:t>
    </dgm:pt>
    <dgm:pt modelId="{5C161EA4-D57E-433B-958F-FE0E0D5D0F44}" type="parTrans" cxnId="{5324E730-82FD-4F20-93D5-13BED22DF6D7}">
      <dgm:prSet/>
      <dgm:spPr/>
      <dgm:t>
        <a:bodyPr/>
        <a:lstStyle/>
        <a:p>
          <a:endParaRPr lang="es-EC"/>
        </a:p>
      </dgm:t>
    </dgm:pt>
    <dgm:pt modelId="{8E4339FD-E88C-46E7-85B5-21AD496CAF6F}" type="sibTrans" cxnId="{5324E730-82FD-4F20-93D5-13BED22DF6D7}">
      <dgm:prSet/>
      <dgm:spPr/>
      <dgm:t>
        <a:bodyPr/>
        <a:lstStyle/>
        <a:p>
          <a:endParaRPr lang="es-EC"/>
        </a:p>
      </dgm:t>
    </dgm:pt>
    <dgm:pt modelId="{BE5CB9FD-830F-4897-9D1A-D49966886721}">
      <dgm:prSet phldrT="[Texto]" custT="1"/>
      <dgm:spPr/>
      <dgm:t>
        <a:bodyPr/>
        <a:lstStyle/>
        <a:p>
          <a:r>
            <a:rPr lang="es-EC" sz="2200" dirty="0" smtClean="0"/>
            <a:t>Open CV</a:t>
          </a:r>
          <a:endParaRPr lang="es-EC" sz="2200" dirty="0"/>
        </a:p>
      </dgm:t>
    </dgm:pt>
    <dgm:pt modelId="{501E9A73-10C7-4F41-95EF-34BAAC818591}" type="sibTrans" cxnId="{A63FC9F1-428F-4E69-9DF6-7F25D4818F64}">
      <dgm:prSet/>
      <dgm:spPr/>
      <dgm:t>
        <a:bodyPr/>
        <a:lstStyle/>
        <a:p>
          <a:endParaRPr lang="es-EC"/>
        </a:p>
      </dgm:t>
    </dgm:pt>
    <dgm:pt modelId="{3C3B3CDD-38BE-4F55-9239-6F6055059D72}" type="parTrans" cxnId="{A63FC9F1-428F-4E69-9DF6-7F25D4818F64}">
      <dgm:prSet/>
      <dgm:spPr/>
      <dgm:t>
        <a:bodyPr/>
        <a:lstStyle/>
        <a:p>
          <a:endParaRPr lang="es-EC"/>
        </a:p>
      </dgm:t>
    </dgm:pt>
    <dgm:pt modelId="{95E62D8C-833E-4873-80B7-3340178B4C99}" type="pres">
      <dgm:prSet presAssocID="{3D3CFE90-A477-4566-AAF2-359236F45098}" presName="Name0" presStyleCnt="0">
        <dgm:presLayoutVars>
          <dgm:dir/>
          <dgm:animOne val="branch"/>
          <dgm:animLvl val="lvl"/>
        </dgm:presLayoutVars>
      </dgm:prSet>
      <dgm:spPr/>
    </dgm:pt>
    <dgm:pt modelId="{C0040AC1-050B-4044-A562-6E39DC307654}" type="pres">
      <dgm:prSet presAssocID="{98AB1CF4-0D91-423E-A3C0-31A31F34DA8F}" presName="chaos" presStyleCnt="0"/>
      <dgm:spPr/>
    </dgm:pt>
    <dgm:pt modelId="{A8952713-90CB-46B6-9ED4-2E892873C19B}" type="pres">
      <dgm:prSet presAssocID="{98AB1CF4-0D91-423E-A3C0-31A31F34DA8F}" presName="parTx1" presStyleLbl="revTx" presStyleIdx="0" presStyleCnt="2"/>
      <dgm:spPr/>
      <dgm:t>
        <a:bodyPr/>
        <a:lstStyle/>
        <a:p>
          <a:endParaRPr lang="es-EC"/>
        </a:p>
      </dgm:t>
    </dgm:pt>
    <dgm:pt modelId="{08D52458-7ECA-400C-AF52-FFFA12CAD039}" type="pres">
      <dgm:prSet presAssocID="{98AB1CF4-0D91-423E-A3C0-31A31F34DA8F}" presName="c1" presStyleLbl="node1" presStyleIdx="0" presStyleCnt="19"/>
      <dgm:spPr/>
    </dgm:pt>
    <dgm:pt modelId="{4A1538BA-68DB-421B-9EE8-2183C676D016}" type="pres">
      <dgm:prSet presAssocID="{98AB1CF4-0D91-423E-A3C0-31A31F34DA8F}" presName="c2" presStyleLbl="node1" presStyleIdx="1" presStyleCnt="19"/>
      <dgm:spPr/>
    </dgm:pt>
    <dgm:pt modelId="{8F88E5FE-0412-439F-A4E8-A21AA2FC947F}" type="pres">
      <dgm:prSet presAssocID="{98AB1CF4-0D91-423E-A3C0-31A31F34DA8F}" presName="c3" presStyleLbl="node1" presStyleIdx="2" presStyleCnt="19"/>
      <dgm:spPr/>
    </dgm:pt>
    <dgm:pt modelId="{C445A177-46CE-471B-8037-3F7B5F97A71D}" type="pres">
      <dgm:prSet presAssocID="{98AB1CF4-0D91-423E-A3C0-31A31F34DA8F}" presName="c4" presStyleLbl="node1" presStyleIdx="3" presStyleCnt="19"/>
      <dgm:spPr/>
    </dgm:pt>
    <dgm:pt modelId="{80964010-D2BD-447B-B3D9-00AFB9CFFD81}" type="pres">
      <dgm:prSet presAssocID="{98AB1CF4-0D91-423E-A3C0-31A31F34DA8F}" presName="c5" presStyleLbl="node1" presStyleIdx="4" presStyleCnt="19"/>
      <dgm:spPr/>
    </dgm:pt>
    <dgm:pt modelId="{E41EFBA0-117D-45D9-86D6-E6DFD0C548EC}" type="pres">
      <dgm:prSet presAssocID="{98AB1CF4-0D91-423E-A3C0-31A31F34DA8F}" presName="c6" presStyleLbl="node1" presStyleIdx="5" presStyleCnt="19"/>
      <dgm:spPr/>
    </dgm:pt>
    <dgm:pt modelId="{937B7372-6FD8-4F01-B8E3-8BEE139A0B8E}" type="pres">
      <dgm:prSet presAssocID="{98AB1CF4-0D91-423E-A3C0-31A31F34DA8F}" presName="c7" presStyleLbl="node1" presStyleIdx="6" presStyleCnt="19"/>
      <dgm:spPr/>
    </dgm:pt>
    <dgm:pt modelId="{D1333563-9D63-4516-B512-93191D85CD69}" type="pres">
      <dgm:prSet presAssocID="{98AB1CF4-0D91-423E-A3C0-31A31F34DA8F}" presName="c8" presStyleLbl="node1" presStyleIdx="7" presStyleCnt="19"/>
      <dgm:spPr/>
    </dgm:pt>
    <dgm:pt modelId="{454C88D2-0F9A-4655-88C2-9D91DE3AFD31}" type="pres">
      <dgm:prSet presAssocID="{98AB1CF4-0D91-423E-A3C0-31A31F34DA8F}" presName="c9" presStyleLbl="node1" presStyleIdx="8" presStyleCnt="19"/>
      <dgm:spPr/>
    </dgm:pt>
    <dgm:pt modelId="{3E1A8DBD-9801-46D0-8E57-F7D223B8FC8D}" type="pres">
      <dgm:prSet presAssocID="{98AB1CF4-0D91-423E-A3C0-31A31F34DA8F}" presName="c10" presStyleLbl="node1" presStyleIdx="9" presStyleCnt="19"/>
      <dgm:spPr/>
    </dgm:pt>
    <dgm:pt modelId="{4656C344-5980-4E9C-A2E2-DDEA731BB309}" type="pres">
      <dgm:prSet presAssocID="{98AB1CF4-0D91-423E-A3C0-31A31F34DA8F}" presName="c11" presStyleLbl="node1" presStyleIdx="10" presStyleCnt="19"/>
      <dgm:spPr/>
    </dgm:pt>
    <dgm:pt modelId="{4CFB4CDB-F066-4879-BCDC-6E42CF1A250C}" type="pres">
      <dgm:prSet presAssocID="{98AB1CF4-0D91-423E-A3C0-31A31F34DA8F}" presName="c12" presStyleLbl="node1" presStyleIdx="11" presStyleCnt="19"/>
      <dgm:spPr/>
    </dgm:pt>
    <dgm:pt modelId="{0031728A-3D5D-4D52-B0D8-CE288D37D56B}" type="pres">
      <dgm:prSet presAssocID="{98AB1CF4-0D91-423E-A3C0-31A31F34DA8F}" presName="c13" presStyleLbl="node1" presStyleIdx="12" presStyleCnt="19"/>
      <dgm:spPr/>
    </dgm:pt>
    <dgm:pt modelId="{29384DFC-6253-4EEF-8B24-3C932F68A59A}" type="pres">
      <dgm:prSet presAssocID="{98AB1CF4-0D91-423E-A3C0-31A31F34DA8F}" presName="c14" presStyleLbl="node1" presStyleIdx="13" presStyleCnt="19"/>
      <dgm:spPr/>
    </dgm:pt>
    <dgm:pt modelId="{E27E5117-9DE7-457A-8340-FBE5B29D2B94}" type="pres">
      <dgm:prSet presAssocID="{98AB1CF4-0D91-423E-A3C0-31A31F34DA8F}" presName="c15" presStyleLbl="node1" presStyleIdx="14" presStyleCnt="19"/>
      <dgm:spPr/>
    </dgm:pt>
    <dgm:pt modelId="{B2C92112-41FE-4DFD-A0DA-53DB2BA3B3C5}" type="pres">
      <dgm:prSet presAssocID="{98AB1CF4-0D91-423E-A3C0-31A31F34DA8F}" presName="c16" presStyleLbl="node1" presStyleIdx="15" presStyleCnt="19"/>
      <dgm:spPr/>
    </dgm:pt>
    <dgm:pt modelId="{6B686C94-6FB9-4AA7-8705-4F7F509C213A}" type="pres">
      <dgm:prSet presAssocID="{98AB1CF4-0D91-423E-A3C0-31A31F34DA8F}" presName="c17" presStyleLbl="node1" presStyleIdx="16" presStyleCnt="19"/>
      <dgm:spPr/>
    </dgm:pt>
    <dgm:pt modelId="{C5135406-C7CD-4D73-AAAD-A96758E29A01}" type="pres">
      <dgm:prSet presAssocID="{98AB1CF4-0D91-423E-A3C0-31A31F34DA8F}" presName="c18" presStyleLbl="node1" presStyleIdx="17" presStyleCnt="19"/>
      <dgm:spPr/>
    </dgm:pt>
    <dgm:pt modelId="{42FE259C-F6E1-46B7-8972-FDF9BBE9D5DD}" type="pres">
      <dgm:prSet presAssocID="{DAF41777-0DB3-442F-A8C9-88AA2D6A0802}" presName="chevronComposite1" presStyleCnt="0"/>
      <dgm:spPr/>
    </dgm:pt>
    <dgm:pt modelId="{991A70DE-3CF7-4F3C-BE8E-50162F0E7EEB}" type="pres">
      <dgm:prSet presAssocID="{DAF41777-0DB3-442F-A8C9-88AA2D6A0802}" presName="chevron1" presStyleLbl="sibTrans2D1" presStyleIdx="0" presStyleCnt="2"/>
      <dgm:spPr/>
    </dgm:pt>
    <dgm:pt modelId="{49B56628-D9BF-429D-B9DD-D57DF4DF7533}" type="pres">
      <dgm:prSet presAssocID="{DAF41777-0DB3-442F-A8C9-88AA2D6A0802}" presName="spChevron1" presStyleCnt="0"/>
      <dgm:spPr/>
    </dgm:pt>
    <dgm:pt modelId="{41C98CF8-40C3-432F-B536-D27C50D553E8}" type="pres">
      <dgm:prSet presAssocID="{BE5CB9FD-830F-4897-9D1A-D49966886721}" presName="middle" presStyleCnt="0"/>
      <dgm:spPr/>
    </dgm:pt>
    <dgm:pt modelId="{BDA9BECB-B0EB-45E8-B2FB-04A278535CD1}" type="pres">
      <dgm:prSet presAssocID="{BE5CB9FD-830F-4897-9D1A-D49966886721}" presName="parTxMid" presStyleLbl="revTx" presStyleIdx="1" presStyleCnt="2"/>
      <dgm:spPr/>
      <dgm:t>
        <a:bodyPr/>
        <a:lstStyle/>
        <a:p>
          <a:endParaRPr lang="es-EC"/>
        </a:p>
      </dgm:t>
    </dgm:pt>
    <dgm:pt modelId="{7CEFD664-1CF9-4630-93D6-23A2BBB072DD}" type="pres">
      <dgm:prSet presAssocID="{BE5CB9FD-830F-4897-9D1A-D49966886721}" presName="spMid" presStyleCnt="0"/>
      <dgm:spPr/>
    </dgm:pt>
    <dgm:pt modelId="{E96DF1BF-58D5-4032-B301-72A742D1C8E0}" type="pres">
      <dgm:prSet presAssocID="{501E9A73-10C7-4F41-95EF-34BAAC818591}" presName="chevronComposite1" presStyleCnt="0"/>
      <dgm:spPr/>
    </dgm:pt>
    <dgm:pt modelId="{39715A22-9392-4DD2-9BA0-436B88C5962E}" type="pres">
      <dgm:prSet presAssocID="{501E9A73-10C7-4F41-95EF-34BAAC818591}" presName="chevron1" presStyleLbl="sibTrans2D1" presStyleIdx="1" presStyleCnt="2"/>
      <dgm:spPr/>
    </dgm:pt>
    <dgm:pt modelId="{040C41CB-E217-4C19-875F-FC0403639594}" type="pres">
      <dgm:prSet presAssocID="{501E9A73-10C7-4F41-95EF-34BAAC818591}" presName="spChevron1" presStyleCnt="0"/>
      <dgm:spPr/>
    </dgm:pt>
    <dgm:pt modelId="{D5BABD3A-4668-47AC-9B2B-EB0C1DEAEADE}" type="pres">
      <dgm:prSet presAssocID="{CA7519A6-6406-4CA9-98EB-C6C3DE0BA952}" presName="last" presStyleCnt="0"/>
      <dgm:spPr/>
    </dgm:pt>
    <dgm:pt modelId="{0632DD73-960B-47CA-A1FD-08E1E4411A93}" type="pres">
      <dgm:prSet presAssocID="{CA7519A6-6406-4CA9-98EB-C6C3DE0BA952}" presName="circleTx" presStyleLbl="node1" presStyleIdx="18" presStyleCnt="19"/>
      <dgm:spPr/>
      <dgm:t>
        <a:bodyPr/>
        <a:lstStyle/>
        <a:p>
          <a:endParaRPr lang="es-EC"/>
        </a:p>
      </dgm:t>
    </dgm:pt>
    <dgm:pt modelId="{A57F5D62-2808-42B2-B9E0-F17B71CA8B74}" type="pres">
      <dgm:prSet presAssocID="{CA7519A6-6406-4CA9-98EB-C6C3DE0BA952}" presName="spN" presStyleCnt="0"/>
      <dgm:spPr/>
    </dgm:pt>
  </dgm:ptLst>
  <dgm:cxnLst>
    <dgm:cxn modelId="{440977BC-C5F8-4C54-8C44-51E0743A2A00}" type="presOf" srcId="{CA7519A6-6406-4CA9-98EB-C6C3DE0BA952}" destId="{0632DD73-960B-47CA-A1FD-08E1E4411A93}" srcOrd="0" destOrd="0" presId="urn:microsoft.com/office/officeart/2009/3/layout/RandomtoResultProcess"/>
    <dgm:cxn modelId="{38C69C93-28C8-4AB8-8E2C-65282F2A67BA}" type="presOf" srcId="{98AB1CF4-0D91-423E-A3C0-31A31F34DA8F}" destId="{A8952713-90CB-46B6-9ED4-2E892873C19B}" srcOrd="0" destOrd="0" presId="urn:microsoft.com/office/officeart/2009/3/layout/RandomtoResultProcess"/>
    <dgm:cxn modelId="{A63FC9F1-428F-4E69-9DF6-7F25D4818F64}" srcId="{3D3CFE90-A477-4566-AAF2-359236F45098}" destId="{BE5CB9FD-830F-4897-9D1A-D49966886721}" srcOrd="1" destOrd="0" parTransId="{3C3B3CDD-38BE-4F55-9239-6F6055059D72}" sibTransId="{501E9A73-10C7-4F41-95EF-34BAAC818591}"/>
    <dgm:cxn modelId="{5324E730-82FD-4F20-93D5-13BED22DF6D7}" srcId="{3D3CFE90-A477-4566-AAF2-359236F45098}" destId="{CA7519A6-6406-4CA9-98EB-C6C3DE0BA952}" srcOrd="2" destOrd="0" parTransId="{5C161EA4-D57E-433B-958F-FE0E0D5D0F44}" sibTransId="{8E4339FD-E88C-46E7-85B5-21AD496CAF6F}"/>
    <dgm:cxn modelId="{3DBBB6A1-529A-4F2C-8A1E-3244F67C96F7}" type="presOf" srcId="{BE5CB9FD-830F-4897-9D1A-D49966886721}" destId="{BDA9BECB-B0EB-45E8-B2FB-04A278535CD1}" srcOrd="0" destOrd="0" presId="urn:microsoft.com/office/officeart/2009/3/layout/RandomtoResultProcess"/>
    <dgm:cxn modelId="{80C1E049-F5D8-4FD0-A035-2D1CE578A8A8}" srcId="{3D3CFE90-A477-4566-AAF2-359236F45098}" destId="{98AB1CF4-0D91-423E-A3C0-31A31F34DA8F}" srcOrd="0" destOrd="0" parTransId="{59AFFA61-6D98-43BA-966D-B69B3AB6F322}" sibTransId="{DAF41777-0DB3-442F-A8C9-88AA2D6A0802}"/>
    <dgm:cxn modelId="{3C5A8B4C-B30D-4A84-8154-1BC57512E149}" type="presOf" srcId="{3D3CFE90-A477-4566-AAF2-359236F45098}" destId="{95E62D8C-833E-4873-80B7-3340178B4C99}" srcOrd="0" destOrd="0" presId="urn:microsoft.com/office/officeart/2009/3/layout/RandomtoResultProcess"/>
    <dgm:cxn modelId="{F5FF5E32-4AA4-4EEA-8047-F0A570FEFF92}" type="presParOf" srcId="{95E62D8C-833E-4873-80B7-3340178B4C99}" destId="{C0040AC1-050B-4044-A562-6E39DC307654}" srcOrd="0" destOrd="0" presId="urn:microsoft.com/office/officeart/2009/3/layout/RandomtoResultProcess"/>
    <dgm:cxn modelId="{A1068DE9-B81D-432E-980B-E47637D34A43}" type="presParOf" srcId="{C0040AC1-050B-4044-A562-6E39DC307654}" destId="{A8952713-90CB-46B6-9ED4-2E892873C19B}" srcOrd="0" destOrd="0" presId="urn:microsoft.com/office/officeart/2009/3/layout/RandomtoResultProcess"/>
    <dgm:cxn modelId="{14A00992-93EA-40BE-B1E0-0ABDBE918C14}" type="presParOf" srcId="{C0040AC1-050B-4044-A562-6E39DC307654}" destId="{08D52458-7ECA-400C-AF52-FFFA12CAD039}" srcOrd="1" destOrd="0" presId="urn:microsoft.com/office/officeart/2009/3/layout/RandomtoResultProcess"/>
    <dgm:cxn modelId="{E09AA998-6A50-473B-BBCD-BEDC1E7047C5}" type="presParOf" srcId="{C0040AC1-050B-4044-A562-6E39DC307654}" destId="{4A1538BA-68DB-421B-9EE8-2183C676D016}" srcOrd="2" destOrd="0" presId="urn:microsoft.com/office/officeart/2009/3/layout/RandomtoResultProcess"/>
    <dgm:cxn modelId="{659EC2FF-12D4-417B-A026-7EDADCB4656A}" type="presParOf" srcId="{C0040AC1-050B-4044-A562-6E39DC307654}" destId="{8F88E5FE-0412-439F-A4E8-A21AA2FC947F}" srcOrd="3" destOrd="0" presId="urn:microsoft.com/office/officeart/2009/3/layout/RandomtoResultProcess"/>
    <dgm:cxn modelId="{EA9BDA4E-E301-40D0-9888-B85B9502C3D3}" type="presParOf" srcId="{C0040AC1-050B-4044-A562-6E39DC307654}" destId="{C445A177-46CE-471B-8037-3F7B5F97A71D}" srcOrd="4" destOrd="0" presId="urn:microsoft.com/office/officeart/2009/3/layout/RandomtoResultProcess"/>
    <dgm:cxn modelId="{F9D61457-D9CE-4D46-A219-B3E25FDB8811}" type="presParOf" srcId="{C0040AC1-050B-4044-A562-6E39DC307654}" destId="{80964010-D2BD-447B-B3D9-00AFB9CFFD81}" srcOrd="5" destOrd="0" presId="urn:microsoft.com/office/officeart/2009/3/layout/RandomtoResultProcess"/>
    <dgm:cxn modelId="{D640F937-ED0B-4BF4-AE04-9ECD5CC8FC14}" type="presParOf" srcId="{C0040AC1-050B-4044-A562-6E39DC307654}" destId="{E41EFBA0-117D-45D9-86D6-E6DFD0C548EC}" srcOrd="6" destOrd="0" presId="urn:microsoft.com/office/officeart/2009/3/layout/RandomtoResultProcess"/>
    <dgm:cxn modelId="{EF484F59-D493-48E0-8C2D-3D7245C590D5}" type="presParOf" srcId="{C0040AC1-050B-4044-A562-6E39DC307654}" destId="{937B7372-6FD8-4F01-B8E3-8BEE139A0B8E}" srcOrd="7" destOrd="0" presId="urn:microsoft.com/office/officeart/2009/3/layout/RandomtoResultProcess"/>
    <dgm:cxn modelId="{0B456CA2-02BB-4EFD-998E-487F3BB8AC40}" type="presParOf" srcId="{C0040AC1-050B-4044-A562-6E39DC307654}" destId="{D1333563-9D63-4516-B512-93191D85CD69}" srcOrd="8" destOrd="0" presId="urn:microsoft.com/office/officeart/2009/3/layout/RandomtoResultProcess"/>
    <dgm:cxn modelId="{3645A3F9-51EC-47EE-B287-12D65B91780F}" type="presParOf" srcId="{C0040AC1-050B-4044-A562-6E39DC307654}" destId="{454C88D2-0F9A-4655-88C2-9D91DE3AFD31}" srcOrd="9" destOrd="0" presId="urn:microsoft.com/office/officeart/2009/3/layout/RandomtoResultProcess"/>
    <dgm:cxn modelId="{1568F279-B873-4935-BD67-DEB5453A40C2}" type="presParOf" srcId="{C0040AC1-050B-4044-A562-6E39DC307654}" destId="{3E1A8DBD-9801-46D0-8E57-F7D223B8FC8D}" srcOrd="10" destOrd="0" presId="urn:microsoft.com/office/officeart/2009/3/layout/RandomtoResultProcess"/>
    <dgm:cxn modelId="{7A6A8606-6E55-4BC5-897D-F40CBF73A566}" type="presParOf" srcId="{C0040AC1-050B-4044-A562-6E39DC307654}" destId="{4656C344-5980-4E9C-A2E2-DDEA731BB309}" srcOrd="11" destOrd="0" presId="urn:microsoft.com/office/officeart/2009/3/layout/RandomtoResultProcess"/>
    <dgm:cxn modelId="{611AA76F-3E4E-419A-91D9-7A5AD34C17F8}" type="presParOf" srcId="{C0040AC1-050B-4044-A562-6E39DC307654}" destId="{4CFB4CDB-F066-4879-BCDC-6E42CF1A250C}" srcOrd="12" destOrd="0" presId="urn:microsoft.com/office/officeart/2009/3/layout/RandomtoResultProcess"/>
    <dgm:cxn modelId="{171917BC-8981-4C2C-88AF-8C78E2DD093D}" type="presParOf" srcId="{C0040AC1-050B-4044-A562-6E39DC307654}" destId="{0031728A-3D5D-4D52-B0D8-CE288D37D56B}" srcOrd="13" destOrd="0" presId="urn:microsoft.com/office/officeart/2009/3/layout/RandomtoResultProcess"/>
    <dgm:cxn modelId="{4757C6A7-8C78-4FFC-B9C6-E8E5F451FCC1}" type="presParOf" srcId="{C0040AC1-050B-4044-A562-6E39DC307654}" destId="{29384DFC-6253-4EEF-8B24-3C932F68A59A}" srcOrd="14" destOrd="0" presId="urn:microsoft.com/office/officeart/2009/3/layout/RandomtoResultProcess"/>
    <dgm:cxn modelId="{093DEDDC-827A-4634-8A54-B162D5F9F84F}" type="presParOf" srcId="{C0040AC1-050B-4044-A562-6E39DC307654}" destId="{E27E5117-9DE7-457A-8340-FBE5B29D2B94}" srcOrd="15" destOrd="0" presId="urn:microsoft.com/office/officeart/2009/3/layout/RandomtoResultProcess"/>
    <dgm:cxn modelId="{902CD4ED-6935-491E-AF44-68135A0ECC93}" type="presParOf" srcId="{C0040AC1-050B-4044-A562-6E39DC307654}" destId="{B2C92112-41FE-4DFD-A0DA-53DB2BA3B3C5}" srcOrd="16" destOrd="0" presId="urn:microsoft.com/office/officeart/2009/3/layout/RandomtoResultProcess"/>
    <dgm:cxn modelId="{47D5E559-2CDE-4714-AB47-4623065EA1C1}" type="presParOf" srcId="{C0040AC1-050B-4044-A562-6E39DC307654}" destId="{6B686C94-6FB9-4AA7-8705-4F7F509C213A}" srcOrd="17" destOrd="0" presId="urn:microsoft.com/office/officeart/2009/3/layout/RandomtoResultProcess"/>
    <dgm:cxn modelId="{D4C7928F-2779-46E9-AD60-6C3E27497542}" type="presParOf" srcId="{C0040AC1-050B-4044-A562-6E39DC307654}" destId="{C5135406-C7CD-4D73-AAAD-A96758E29A01}" srcOrd="18" destOrd="0" presId="urn:microsoft.com/office/officeart/2009/3/layout/RandomtoResultProcess"/>
    <dgm:cxn modelId="{01CCA19F-759E-46DD-95E3-53778BB344FF}" type="presParOf" srcId="{95E62D8C-833E-4873-80B7-3340178B4C99}" destId="{42FE259C-F6E1-46B7-8972-FDF9BBE9D5DD}" srcOrd="1" destOrd="0" presId="urn:microsoft.com/office/officeart/2009/3/layout/RandomtoResultProcess"/>
    <dgm:cxn modelId="{5D3D1622-E2C1-421F-937C-441198B14757}" type="presParOf" srcId="{42FE259C-F6E1-46B7-8972-FDF9BBE9D5DD}" destId="{991A70DE-3CF7-4F3C-BE8E-50162F0E7EEB}" srcOrd="0" destOrd="0" presId="urn:microsoft.com/office/officeart/2009/3/layout/RandomtoResultProcess"/>
    <dgm:cxn modelId="{D3055B4C-2327-480F-8E86-058CB3D2D8E8}" type="presParOf" srcId="{42FE259C-F6E1-46B7-8972-FDF9BBE9D5DD}" destId="{49B56628-D9BF-429D-B9DD-D57DF4DF7533}" srcOrd="1" destOrd="0" presId="urn:microsoft.com/office/officeart/2009/3/layout/RandomtoResultProcess"/>
    <dgm:cxn modelId="{C61EA047-19B9-40D4-97AF-3854A2BBF943}" type="presParOf" srcId="{95E62D8C-833E-4873-80B7-3340178B4C99}" destId="{41C98CF8-40C3-432F-B536-D27C50D553E8}" srcOrd="2" destOrd="0" presId="urn:microsoft.com/office/officeart/2009/3/layout/RandomtoResultProcess"/>
    <dgm:cxn modelId="{CEAB3788-8587-49E6-8C09-F03D0B8663C5}" type="presParOf" srcId="{41C98CF8-40C3-432F-B536-D27C50D553E8}" destId="{BDA9BECB-B0EB-45E8-B2FB-04A278535CD1}" srcOrd="0" destOrd="0" presId="urn:microsoft.com/office/officeart/2009/3/layout/RandomtoResultProcess"/>
    <dgm:cxn modelId="{BB755205-41BF-4EF3-8611-16C104C68585}" type="presParOf" srcId="{41C98CF8-40C3-432F-B536-D27C50D553E8}" destId="{7CEFD664-1CF9-4630-93D6-23A2BBB072DD}" srcOrd="1" destOrd="0" presId="urn:microsoft.com/office/officeart/2009/3/layout/RandomtoResultProcess"/>
    <dgm:cxn modelId="{1AB85361-4639-4CF7-A2D7-AC07B9CE07F8}" type="presParOf" srcId="{95E62D8C-833E-4873-80B7-3340178B4C99}" destId="{E96DF1BF-58D5-4032-B301-72A742D1C8E0}" srcOrd="3" destOrd="0" presId="urn:microsoft.com/office/officeart/2009/3/layout/RandomtoResultProcess"/>
    <dgm:cxn modelId="{C7B3BE3A-008D-4B8C-83C8-74FB56DEC6EC}" type="presParOf" srcId="{E96DF1BF-58D5-4032-B301-72A742D1C8E0}" destId="{39715A22-9392-4DD2-9BA0-436B88C5962E}" srcOrd="0" destOrd="0" presId="urn:microsoft.com/office/officeart/2009/3/layout/RandomtoResultProcess"/>
    <dgm:cxn modelId="{A4CF7902-51F8-41F9-A863-D6671CF542BB}" type="presParOf" srcId="{E96DF1BF-58D5-4032-B301-72A742D1C8E0}" destId="{040C41CB-E217-4C19-875F-FC0403639594}" srcOrd="1" destOrd="0" presId="urn:microsoft.com/office/officeart/2009/3/layout/RandomtoResultProcess"/>
    <dgm:cxn modelId="{845FCDBA-F843-4D6D-94BA-29FC62D67304}" type="presParOf" srcId="{95E62D8C-833E-4873-80B7-3340178B4C99}" destId="{D5BABD3A-4668-47AC-9B2B-EB0C1DEAEADE}" srcOrd="4" destOrd="0" presId="urn:microsoft.com/office/officeart/2009/3/layout/RandomtoResultProcess"/>
    <dgm:cxn modelId="{20C80344-A2E8-4171-8BAF-50BE28C17215}" type="presParOf" srcId="{D5BABD3A-4668-47AC-9B2B-EB0C1DEAEADE}" destId="{0632DD73-960B-47CA-A1FD-08E1E4411A93}" srcOrd="0" destOrd="0" presId="urn:microsoft.com/office/officeart/2009/3/layout/RandomtoResultProcess"/>
    <dgm:cxn modelId="{0441254A-49A4-4CD8-A9F7-E4C3807D66F5}" type="presParOf" srcId="{D5BABD3A-4668-47AC-9B2B-EB0C1DEAEADE}" destId="{A57F5D62-2808-42B2-B9E0-F17B71CA8B74}"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2A2BAD-412B-4777-8E06-D2B884CD6AF1}"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C574FD54-2CD7-4747-9CED-5909A967F298}">
      <dgm:prSet phldrT="[Texto]"/>
      <dgm:spPr/>
      <dgm:t>
        <a:bodyPr/>
        <a:lstStyle/>
        <a:p>
          <a:r>
            <a:rPr lang="es-EC" dirty="0" smtClean="0"/>
            <a:t>Implementación de una celda de trabajo mediante trabajo colaborativo.</a:t>
          </a:r>
          <a:endParaRPr lang="en-US" dirty="0"/>
        </a:p>
      </dgm:t>
    </dgm:pt>
    <dgm:pt modelId="{0ED83864-3869-4035-8472-490A06118444}" type="parTrans" cxnId="{2A35891C-C9A1-47D3-B568-960B8C0F29C1}">
      <dgm:prSet/>
      <dgm:spPr/>
      <dgm:t>
        <a:bodyPr/>
        <a:lstStyle/>
        <a:p>
          <a:endParaRPr lang="en-US"/>
        </a:p>
      </dgm:t>
    </dgm:pt>
    <dgm:pt modelId="{C2917C32-85C9-4066-B8D8-4268749E99AE}" type="sibTrans" cxnId="{2A35891C-C9A1-47D3-B568-960B8C0F29C1}">
      <dgm:prSet/>
      <dgm:spPr/>
      <dgm:t>
        <a:bodyPr/>
        <a:lstStyle/>
        <a:p>
          <a:endParaRPr lang="en-US"/>
        </a:p>
      </dgm:t>
    </dgm:pt>
    <dgm:pt modelId="{E3D330FC-86AD-4729-84CB-E34196599CCA}">
      <dgm:prSet phldrT="[Texto]"/>
      <dgm:spPr/>
      <dgm:t>
        <a:bodyPr/>
        <a:lstStyle/>
        <a:p>
          <a:r>
            <a:rPr lang="es-ES" noProof="0" dirty="0" smtClean="0"/>
            <a:t>Robot SCARA de mayor velocidad.</a:t>
          </a:r>
          <a:endParaRPr lang="es-EC" noProof="0" dirty="0"/>
        </a:p>
      </dgm:t>
    </dgm:pt>
    <dgm:pt modelId="{1267482B-5461-4B7E-863C-C17A591B88FF}" type="parTrans" cxnId="{6192794A-F93E-4FF7-9621-136B7D681561}">
      <dgm:prSet/>
      <dgm:spPr/>
      <dgm:t>
        <a:bodyPr/>
        <a:lstStyle/>
        <a:p>
          <a:endParaRPr lang="es-EC"/>
        </a:p>
      </dgm:t>
    </dgm:pt>
    <dgm:pt modelId="{19178100-75E8-4B16-9C92-3C5AE60A2AC8}" type="sibTrans" cxnId="{6192794A-F93E-4FF7-9621-136B7D681561}">
      <dgm:prSet/>
      <dgm:spPr/>
      <dgm:t>
        <a:bodyPr/>
        <a:lstStyle/>
        <a:p>
          <a:endParaRPr lang="es-EC"/>
        </a:p>
      </dgm:t>
    </dgm:pt>
    <dgm:pt modelId="{9D66F8B3-37BD-4AC3-9490-BFCA3CAF567F}">
      <dgm:prSet phldrT="[Texto]"/>
      <dgm:spPr/>
      <dgm:t>
        <a:bodyPr/>
        <a:lstStyle/>
        <a:p>
          <a:r>
            <a:rPr lang="es-ES" noProof="0" dirty="0" smtClean="0"/>
            <a:t>Material de los eslabones y selección de motor.</a:t>
          </a:r>
          <a:endParaRPr lang="es-EC" noProof="0" dirty="0"/>
        </a:p>
      </dgm:t>
    </dgm:pt>
    <dgm:pt modelId="{5384E2E7-B7A4-4029-9618-35855F2E43F3}" type="parTrans" cxnId="{B2B33735-0756-4BFE-B632-A8029351E42D}">
      <dgm:prSet/>
      <dgm:spPr/>
      <dgm:t>
        <a:bodyPr/>
        <a:lstStyle/>
        <a:p>
          <a:endParaRPr lang="es-EC"/>
        </a:p>
      </dgm:t>
    </dgm:pt>
    <dgm:pt modelId="{FF822E97-BF15-4932-9011-98ACCF950BB5}" type="sibTrans" cxnId="{B2B33735-0756-4BFE-B632-A8029351E42D}">
      <dgm:prSet/>
      <dgm:spPr/>
      <dgm:t>
        <a:bodyPr/>
        <a:lstStyle/>
        <a:p>
          <a:endParaRPr lang="es-EC"/>
        </a:p>
      </dgm:t>
    </dgm:pt>
    <dgm:pt modelId="{08108181-AECC-4926-BDC1-A152502FF09D}" type="pres">
      <dgm:prSet presAssocID="{4F2A2BAD-412B-4777-8E06-D2B884CD6AF1}" presName="Name0" presStyleCnt="0">
        <dgm:presLayoutVars>
          <dgm:chMax val="7"/>
          <dgm:chPref val="7"/>
          <dgm:dir/>
        </dgm:presLayoutVars>
      </dgm:prSet>
      <dgm:spPr/>
      <dgm:t>
        <a:bodyPr/>
        <a:lstStyle/>
        <a:p>
          <a:endParaRPr lang="en-US"/>
        </a:p>
      </dgm:t>
    </dgm:pt>
    <dgm:pt modelId="{77DEF104-1243-4A60-AB79-9B2EA8982445}" type="pres">
      <dgm:prSet presAssocID="{4F2A2BAD-412B-4777-8E06-D2B884CD6AF1}" presName="Name1" presStyleCnt="0"/>
      <dgm:spPr/>
    </dgm:pt>
    <dgm:pt modelId="{3B0593A6-172C-4027-87EF-007536A8BA5C}" type="pres">
      <dgm:prSet presAssocID="{4F2A2BAD-412B-4777-8E06-D2B884CD6AF1}" presName="cycle" presStyleCnt="0"/>
      <dgm:spPr/>
    </dgm:pt>
    <dgm:pt modelId="{8B9763EF-BB78-44E1-8525-83CAC5AD2328}" type="pres">
      <dgm:prSet presAssocID="{4F2A2BAD-412B-4777-8E06-D2B884CD6AF1}" presName="srcNode" presStyleLbl="node1" presStyleIdx="0" presStyleCnt="3"/>
      <dgm:spPr/>
    </dgm:pt>
    <dgm:pt modelId="{C913589C-B35A-47A8-9AAF-A5D2C0E58037}" type="pres">
      <dgm:prSet presAssocID="{4F2A2BAD-412B-4777-8E06-D2B884CD6AF1}" presName="conn" presStyleLbl="parChTrans1D2" presStyleIdx="0" presStyleCnt="1"/>
      <dgm:spPr/>
      <dgm:t>
        <a:bodyPr/>
        <a:lstStyle/>
        <a:p>
          <a:endParaRPr lang="en-US"/>
        </a:p>
      </dgm:t>
    </dgm:pt>
    <dgm:pt modelId="{527F7D60-A22C-4F34-B1D1-B1A1EF008B15}" type="pres">
      <dgm:prSet presAssocID="{4F2A2BAD-412B-4777-8E06-D2B884CD6AF1}" presName="extraNode" presStyleLbl="node1" presStyleIdx="0" presStyleCnt="3"/>
      <dgm:spPr/>
    </dgm:pt>
    <dgm:pt modelId="{D6501071-639B-480E-A95B-79EFFEA0984B}" type="pres">
      <dgm:prSet presAssocID="{4F2A2BAD-412B-4777-8E06-D2B884CD6AF1}" presName="dstNode" presStyleLbl="node1" presStyleIdx="0" presStyleCnt="3"/>
      <dgm:spPr/>
    </dgm:pt>
    <dgm:pt modelId="{5B0F63BF-0EE5-458B-ABB6-CF8A45BBF10E}" type="pres">
      <dgm:prSet presAssocID="{C574FD54-2CD7-4747-9CED-5909A967F298}" presName="text_1" presStyleLbl="node1" presStyleIdx="0" presStyleCnt="3">
        <dgm:presLayoutVars>
          <dgm:bulletEnabled val="1"/>
        </dgm:presLayoutVars>
      </dgm:prSet>
      <dgm:spPr/>
      <dgm:t>
        <a:bodyPr/>
        <a:lstStyle/>
        <a:p>
          <a:endParaRPr lang="es-EC"/>
        </a:p>
      </dgm:t>
    </dgm:pt>
    <dgm:pt modelId="{8192ED9E-6DDA-4462-8BE2-98D95C32571D}" type="pres">
      <dgm:prSet presAssocID="{C574FD54-2CD7-4747-9CED-5909A967F298}" presName="accent_1" presStyleCnt="0"/>
      <dgm:spPr/>
    </dgm:pt>
    <dgm:pt modelId="{86CBA82E-80CE-4CFC-BB85-B2676AB6632D}" type="pres">
      <dgm:prSet presAssocID="{C574FD54-2CD7-4747-9CED-5909A967F298}"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s-EC"/>
        </a:p>
      </dgm:t>
    </dgm:pt>
    <dgm:pt modelId="{B4933F5D-C1BD-4454-BE1C-0BA036528594}" type="pres">
      <dgm:prSet presAssocID="{E3D330FC-86AD-4729-84CB-E34196599CCA}" presName="text_2" presStyleLbl="node1" presStyleIdx="1" presStyleCnt="3">
        <dgm:presLayoutVars>
          <dgm:bulletEnabled val="1"/>
        </dgm:presLayoutVars>
      </dgm:prSet>
      <dgm:spPr/>
      <dgm:t>
        <a:bodyPr/>
        <a:lstStyle/>
        <a:p>
          <a:endParaRPr lang="es-EC"/>
        </a:p>
      </dgm:t>
    </dgm:pt>
    <dgm:pt modelId="{8DB65D60-7B96-48E0-AD89-E40D7961068E}" type="pres">
      <dgm:prSet presAssocID="{E3D330FC-86AD-4729-84CB-E34196599CCA}" presName="accent_2" presStyleCnt="0"/>
      <dgm:spPr/>
    </dgm:pt>
    <dgm:pt modelId="{F201BBB8-D679-410E-A128-B3F81077B69D}" type="pres">
      <dgm:prSet presAssocID="{E3D330FC-86AD-4729-84CB-E34196599CCA}" presName="accentRepeatNode" presStyleLbl="solidFgAcc1" presStyleIdx="1" presStyleCnt="3" custScaleX="56200"/>
      <dgm:spPr>
        <a:blipFill rotWithShape="0">
          <a:blip xmlns:r="http://schemas.openxmlformats.org/officeDocument/2006/relationships" r:embed="rId2"/>
          <a:stretch>
            <a:fillRect/>
          </a:stretch>
        </a:blipFill>
      </dgm:spPr>
      <dgm:t>
        <a:bodyPr/>
        <a:lstStyle/>
        <a:p>
          <a:endParaRPr lang="es-EC"/>
        </a:p>
      </dgm:t>
    </dgm:pt>
    <dgm:pt modelId="{B8089896-1DFC-4330-8A5C-1C468A15FFF2}" type="pres">
      <dgm:prSet presAssocID="{9D66F8B3-37BD-4AC3-9490-BFCA3CAF567F}" presName="text_3" presStyleLbl="node1" presStyleIdx="2" presStyleCnt="3">
        <dgm:presLayoutVars>
          <dgm:bulletEnabled val="1"/>
        </dgm:presLayoutVars>
      </dgm:prSet>
      <dgm:spPr/>
      <dgm:t>
        <a:bodyPr/>
        <a:lstStyle/>
        <a:p>
          <a:endParaRPr lang="es-EC"/>
        </a:p>
      </dgm:t>
    </dgm:pt>
    <dgm:pt modelId="{2BCC0994-414E-411C-A3B2-E92CBC858E18}" type="pres">
      <dgm:prSet presAssocID="{9D66F8B3-37BD-4AC3-9490-BFCA3CAF567F}" presName="accent_3" presStyleCnt="0"/>
      <dgm:spPr/>
    </dgm:pt>
    <dgm:pt modelId="{73B5F9A8-0D6E-41D8-9B26-DE64E3A77F28}" type="pres">
      <dgm:prSet presAssocID="{9D66F8B3-37BD-4AC3-9490-BFCA3CAF567F}"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s-EC"/>
        </a:p>
      </dgm:t>
    </dgm:pt>
  </dgm:ptLst>
  <dgm:cxnLst>
    <dgm:cxn modelId="{D7E55D05-F5CE-4043-9C6D-65E7207F08F7}" type="presOf" srcId="{C574FD54-2CD7-4747-9CED-5909A967F298}" destId="{5B0F63BF-0EE5-458B-ABB6-CF8A45BBF10E}" srcOrd="0" destOrd="0" presId="urn:microsoft.com/office/officeart/2008/layout/VerticalCurvedList"/>
    <dgm:cxn modelId="{7EE04D33-5CA7-4E5E-9784-F38427627C61}" type="presOf" srcId="{E3D330FC-86AD-4729-84CB-E34196599CCA}" destId="{B4933F5D-C1BD-4454-BE1C-0BA036528594}" srcOrd="0" destOrd="0" presId="urn:microsoft.com/office/officeart/2008/layout/VerticalCurvedList"/>
    <dgm:cxn modelId="{55A519B2-04EA-4D0E-AAEA-538933E71A2A}" type="presOf" srcId="{C2917C32-85C9-4066-B8D8-4268749E99AE}" destId="{C913589C-B35A-47A8-9AAF-A5D2C0E58037}" srcOrd="0" destOrd="0" presId="urn:microsoft.com/office/officeart/2008/layout/VerticalCurvedList"/>
    <dgm:cxn modelId="{A08ABA96-3799-451A-82C5-35549BDF4CDB}" type="presOf" srcId="{9D66F8B3-37BD-4AC3-9490-BFCA3CAF567F}" destId="{B8089896-1DFC-4330-8A5C-1C468A15FFF2}" srcOrd="0" destOrd="0" presId="urn:microsoft.com/office/officeart/2008/layout/VerticalCurvedList"/>
    <dgm:cxn modelId="{2A35891C-C9A1-47D3-B568-960B8C0F29C1}" srcId="{4F2A2BAD-412B-4777-8E06-D2B884CD6AF1}" destId="{C574FD54-2CD7-4747-9CED-5909A967F298}" srcOrd="0" destOrd="0" parTransId="{0ED83864-3869-4035-8472-490A06118444}" sibTransId="{C2917C32-85C9-4066-B8D8-4268749E99AE}"/>
    <dgm:cxn modelId="{86D6281D-9696-4B6C-B43C-B3656E5DAA14}" type="presOf" srcId="{4F2A2BAD-412B-4777-8E06-D2B884CD6AF1}" destId="{08108181-AECC-4926-BDC1-A152502FF09D}" srcOrd="0" destOrd="0" presId="urn:microsoft.com/office/officeart/2008/layout/VerticalCurvedList"/>
    <dgm:cxn modelId="{6192794A-F93E-4FF7-9621-136B7D681561}" srcId="{4F2A2BAD-412B-4777-8E06-D2B884CD6AF1}" destId="{E3D330FC-86AD-4729-84CB-E34196599CCA}" srcOrd="1" destOrd="0" parTransId="{1267482B-5461-4B7E-863C-C17A591B88FF}" sibTransId="{19178100-75E8-4B16-9C92-3C5AE60A2AC8}"/>
    <dgm:cxn modelId="{B2B33735-0756-4BFE-B632-A8029351E42D}" srcId="{4F2A2BAD-412B-4777-8E06-D2B884CD6AF1}" destId="{9D66F8B3-37BD-4AC3-9490-BFCA3CAF567F}" srcOrd="2" destOrd="0" parTransId="{5384E2E7-B7A4-4029-9618-35855F2E43F3}" sibTransId="{FF822E97-BF15-4932-9011-98ACCF950BB5}"/>
    <dgm:cxn modelId="{43959D5A-F607-4194-AD61-82A218B73541}" type="presParOf" srcId="{08108181-AECC-4926-BDC1-A152502FF09D}" destId="{77DEF104-1243-4A60-AB79-9B2EA8982445}" srcOrd="0" destOrd="0" presId="urn:microsoft.com/office/officeart/2008/layout/VerticalCurvedList"/>
    <dgm:cxn modelId="{ED9A549B-1F6D-40E2-97C0-D247716087AA}" type="presParOf" srcId="{77DEF104-1243-4A60-AB79-9B2EA8982445}" destId="{3B0593A6-172C-4027-87EF-007536A8BA5C}" srcOrd="0" destOrd="0" presId="urn:microsoft.com/office/officeart/2008/layout/VerticalCurvedList"/>
    <dgm:cxn modelId="{5D163572-3C5F-4958-8FBF-20DFD2D8506E}" type="presParOf" srcId="{3B0593A6-172C-4027-87EF-007536A8BA5C}" destId="{8B9763EF-BB78-44E1-8525-83CAC5AD2328}" srcOrd="0" destOrd="0" presId="urn:microsoft.com/office/officeart/2008/layout/VerticalCurvedList"/>
    <dgm:cxn modelId="{E3BDCA57-6E1D-4069-B925-6B9CF0758C24}" type="presParOf" srcId="{3B0593A6-172C-4027-87EF-007536A8BA5C}" destId="{C913589C-B35A-47A8-9AAF-A5D2C0E58037}" srcOrd="1" destOrd="0" presId="urn:microsoft.com/office/officeart/2008/layout/VerticalCurvedList"/>
    <dgm:cxn modelId="{129D6B68-BFF3-4416-9AD2-3BC757D4A8E1}" type="presParOf" srcId="{3B0593A6-172C-4027-87EF-007536A8BA5C}" destId="{527F7D60-A22C-4F34-B1D1-B1A1EF008B15}" srcOrd="2" destOrd="0" presId="urn:microsoft.com/office/officeart/2008/layout/VerticalCurvedList"/>
    <dgm:cxn modelId="{6B7CA069-B3A9-451C-9EBA-278876403259}" type="presParOf" srcId="{3B0593A6-172C-4027-87EF-007536A8BA5C}" destId="{D6501071-639B-480E-A95B-79EFFEA0984B}" srcOrd="3" destOrd="0" presId="urn:microsoft.com/office/officeart/2008/layout/VerticalCurvedList"/>
    <dgm:cxn modelId="{3DC99F03-8585-4071-AB4A-4923A3553945}" type="presParOf" srcId="{77DEF104-1243-4A60-AB79-9B2EA8982445}" destId="{5B0F63BF-0EE5-458B-ABB6-CF8A45BBF10E}" srcOrd="1" destOrd="0" presId="urn:microsoft.com/office/officeart/2008/layout/VerticalCurvedList"/>
    <dgm:cxn modelId="{70845E63-BCB3-4934-9E3E-F253859E6067}" type="presParOf" srcId="{77DEF104-1243-4A60-AB79-9B2EA8982445}" destId="{8192ED9E-6DDA-4462-8BE2-98D95C32571D}" srcOrd="2" destOrd="0" presId="urn:microsoft.com/office/officeart/2008/layout/VerticalCurvedList"/>
    <dgm:cxn modelId="{E0F681F2-CFD3-48E0-BBFF-675077CC07BA}" type="presParOf" srcId="{8192ED9E-6DDA-4462-8BE2-98D95C32571D}" destId="{86CBA82E-80CE-4CFC-BB85-B2676AB6632D}" srcOrd="0" destOrd="0" presId="urn:microsoft.com/office/officeart/2008/layout/VerticalCurvedList"/>
    <dgm:cxn modelId="{B9FED953-922C-46BD-9F69-C0E93A555CF6}" type="presParOf" srcId="{77DEF104-1243-4A60-AB79-9B2EA8982445}" destId="{B4933F5D-C1BD-4454-BE1C-0BA036528594}" srcOrd="3" destOrd="0" presId="urn:microsoft.com/office/officeart/2008/layout/VerticalCurvedList"/>
    <dgm:cxn modelId="{5C91CF10-D3E6-4FE5-B42F-D484C9C3CCED}" type="presParOf" srcId="{77DEF104-1243-4A60-AB79-9B2EA8982445}" destId="{8DB65D60-7B96-48E0-AD89-E40D7961068E}" srcOrd="4" destOrd="0" presId="urn:microsoft.com/office/officeart/2008/layout/VerticalCurvedList"/>
    <dgm:cxn modelId="{C4F55E08-5BF5-4AAA-8724-2EC0F7876E15}" type="presParOf" srcId="{8DB65D60-7B96-48E0-AD89-E40D7961068E}" destId="{F201BBB8-D679-410E-A128-B3F81077B69D}" srcOrd="0" destOrd="0" presId="urn:microsoft.com/office/officeart/2008/layout/VerticalCurvedList"/>
    <dgm:cxn modelId="{85EECEC2-5A6B-4EFE-86AE-9FB8D58635C0}" type="presParOf" srcId="{77DEF104-1243-4A60-AB79-9B2EA8982445}" destId="{B8089896-1DFC-4330-8A5C-1C468A15FFF2}" srcOrd="5" destOrd="0" presId="urn:microsoft.com/office/officeart/2008/layout/VerticalCurvedList"/>
    <dgm:cxn modelId="{472B0589-370F-45E4-A2BE-FB37F53FAB41}" type="presParOf" srcId="{77DEF104-1243-4A60-AB79-9B2EA8982445}" destId="{2BCC0994-414E-411C-A3B2-E92CBC858E18}" srcOrd="6" destOrd="0" presId="urn:microsoft.com/office/officeart/2008/layout/VerticalCurvedList"/>
    <dgm:cxn modelId="{29D472ED-415E-4706-8F4B-61048B13C462}" type="presParOf" srcId="{2BCC0994-414E-411C-A3B2-E92CBC858E18}" destId="{73B5F9A8-0D6E-41D8-9B26-DE64E3A77F2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2A2BAD-412B-4777-8E06-D2B884CD6AF1}"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C574FD54-2CD7-4747-9CED-5909A967F298}">
      <dgm:prSet phldrT="[Texto]"/>
      <dgm:spPr/>
      <dgm:t>
        <a:bodyPr/>
        <a:lstStyle/>
        <a:p>
          <a:r>
            <a:rPr lang="es-EC" dirty="0" smtClean="0"/>
            <a:t>Filtro de Kalman.</a:t>
          </a:r>
          <a:endParaRPr lang="en-US" dirty="0"/>
        </a:p>
      </dgm:t>
    </dgm:pt>
    <dgm:pt modelId="{0ED83864-3869-4035-8472-490A06118444}" type="parTrans" cxnId="{2A35891C-C9A1-47D3-B568-960B8C0F29C1}">
      <dgm:prSet/>
      <dgm:spPr/>
      <dgm:t>
        <a:bodyPr/>
        <a:lstStyle/>
        <a:p>
          <a:endParaRPr lang="en-US"/>
        </a:p>
      </dgm:t>
    </dgm:pt>
    <dgm:pt modelId="{C2917C32-85C9-4066-B8D8-4268749E99AE}" type="sibTrans" cxnId="{2A35891C-C9A1-47D3-B568-960B8C0F29C1}">
      <dgm:prSet/>
      <dgm:spPr/>
      <dgm:t>
        <a:bodyPr/>
        <a:lstStyle/>
        <a:p>
          <a:endParaRPr lang="en-US"/>
        </a:p>
      </dgm:t>
    </dgm:pt>
    <dgm:pt modelId="{E3D330FC-86AD-4729-84CB-E34196599CCA}">
      <dgm:prSet phldrT="[Texto]"/>
      <dgm:spPr/>
      <dgm:t>
        <a:bodyPr/>
        <a:lstStyle/>
        <a:p>
          <a:r>
            <a:rPr lang="es-ES" noProof="0" dirty="0" smtClean="0"/>
            <a:t>Planificador.</a:t>
          </a:r>
          <a:endParaRPr lang="es-EC" noProof="0" dirty="0"/>
        </a:p>
      </dgm:t>
    </dgm:pt>
    <dgm:pt modelId="{1267482B-5461-4B7E-863C-C17A591B88FF}" type="parTrans" cxnId="{6192794A-F93E-4FF7-9621-136B7D681561}">
      <dgm:prSet/>
      <dgm:spPr/>
      <dgm:t>
        <a:bodyPr/>
        <a:lstStyle/>
        <a:p>
          <a:endParaRPr lang="es-EC"/>
        </a:p>
      </dgm:t>
    </dgm:pt>
    <dgm:pt modelId="{19178100-75E8-4B16-9C92-3C5AE60A2AC8}" type="sibTrans" cxnId="{6192794A-F93E-4FF7-9621-136B7D681561}">
      <dgm:prSet/>
      <dgm:spPr/>
      <dgm:t>
        <a:bodyPr/>
        <a:lstStyle/>
        <a:p>
          <a:endParaRPr lang="es-EC"/>
        </a:p>
      </dgm:t>
    </dgm:pt>
    <dgm:pt modelId="{9D66F8B3-37BD-4AC3-9490-BFCA3CAF567F}">
      <dgm:prSet phldrT="[Texto]"/>
      <dgm:spPr/>
      <dgm:t>
        <a:bodyPr/>
        <a:lstStyle/>
        <a:p>
          <a:r>
            <a:rPr lang="es-EC" dirty="0" smtClean="0"/>
            <a:t>Eficiencia de la celda: 96.55, Aumento de producción: 83% y tasa de producción: 12.8 p/min.</a:t>
          </a:r>
          <a:endParaRPr lang="es-EC" noProof="0" dirty="0"/>
        </a:p>
      </dgm:t>
    </dgm:pt>
    <dgm:pt modelId="{5384E2E7-B7A4-4029-9618-35855F2E43F3}" type="parTrans" cxnId="{B2B33735-0756-4BFE-B632-A8029351E42D}">
      <dgm:prSet/>
      <dgm:spPr/>
      <dgm:t>
        <a:bodyPr/>
        <a:lstStyle/>
        <a:p>
          <a:endParaRPr lang="es-EC"/>
        </a:p>
      </dgm:t>
    </dgm:pt>
    <dgm:pt modelId="{FF822E97-BF15-4932-9011-98ACCF950BB5}" type="sibTrans" cxnId="{B2B33735-0756-4BFE-B632-A8029351E42D}">
      <dgm:prSet/>
      <dgm:spPr/>
      <dgm:t>
        <a:bodyPr/>
        <a:lstStyle/>
        <a:p>
          <a:endParaRPr lang="es-EC"/>
        </a:p>
      </dgm:t>
    </dgm:pt>
    <dgm:pt modelId="{08108181-AECC-4926-BDC1-A152502FF09D}" type="pres">
      <dgm:prSet presAssocID="{4F2A2BAD-412B-4777-8E06-D2B884CD6AF1}" presName="Name0" presStyleCnt="0">
        <dgm:presLayoutVars>
          <dgm:chMax val="7"/>
          <dgm:chPref val="7"/>
          <dgm:dir/>
        </dgm:presLayoutVars>
      </dgm:prSet>
      <dgm:spPr/>
      <dgm:t>
        <a:bodyPr/>
        <a:lstStyle/>
        <a:p>
          <a:endParaRPr lang="en-US"/>
        </a:p>
      </dgm:t>
    </dgm:pt>
    <dgm:pt modelId="{77DEF104-1243-4A60-AB79-9B2EA8982445}" type="pres">
      <dgm:prSet presAssocID="{4F2A2BAD-412B-4777-8E06-D2B884CD6AF1}" presName="Name1" presStyleCnt="0"/>
      <dgm:spPr/>
    </dgm:pt>
    <dgm:pt modelId="{3B0593A6-172C-4027-87EF-007536A8BA5C}" type="pres">
      <dgm:prSet presAssocID="{4F2A2BAD-412B-4777-8E06-D2B884CD6AF1}" presName="cycle" presStyleCnt="0"/>
      <dgm:spPr/>
    </dgm:pt>
    <dgm:pt modelId="{8B9763EF-BB78-44E1-8525-83CAC5AD2328}" type="pres">
      <dgm:prSet presAssocID="{4F2A2BAD-412B-4777-8E06-D2B884CD6AF1}" presName="srcNode" presStyleLbl="node1" presStyleIdx="0" presStyleCnt="3"/>
      <dgm:spPr/>
    </dgm:pt>
    <dgm:pt modelId="{C913589C-B35A-47A8-9AAF-A5D2C0E58037}" type="pres">
      <dgm:prSet presAssocID="{4F2A2BAD-412B-4777-8E06-D2B884CD6AF1}" presName="conn" presStyleLbl="parChTrans1D2" presStyleIdx="0" presStyleCnt="1"/>
      <dgm:spPr/>
      <dgm:t>
        <a:bodyPr/>
        <a:lstStyle/>
        <a:p>
          <a:endParaRPr lang="en-US"/>
        </a:p>
      </dgm:t>
    </dgm:pt>
    <dgm:pt modelId="{527F7D60-A22C-4F34-B1D1-B1A1EF008B15}" type="pres">
      <dgm:prSet presAssocID="{4F2A2BAD-412B-4777-8E06-D2B884CD6AF1}" presName="extraNode" presStyleLbl="node1" presStyleIdx="0" presStyleCnt="3"/>
      <dgm:spPr/>
    </dgm:pt>
    <dgm:pt modelId="{D6501071-639B-480E-A95B-79EFFEA0984B}" type="pres">
      <dgm:prSet presAssocID="{4F2A2BAD-412B-4777-8E06-D2B884CD6AF1}" presName="dstNode" presStyleLbl="node1" presStyleIdx="0" presStyleCnt="3"/>
      <dgm:spPr/>
    </dgm:pt>
    <dgm:pt modelId="{5B0F63BF-0EE5-458B-ABB6-CF8A45BBF10E}" type="pres">
      <dgm:prSet presAssocID="{C574FD54-2CD7-4747-9CED-5909A967F298}" presName="text_1" presStyleLbl="node1" presStyleIdx="0" presStyleCnt="3">
        <dgm:presLayoutVars>
          <dgm:bulletEnabled val="1"/>
        </dgm:presLayoutVars>
      </dgm:prSet>
      <dgm:spPr/>
      <dgm:t>
        <a:bodyPr/>
        <a:lstStyle/>
        <a:p>
          <a:endParaRPr lang="es-EC"/>
        </a:p>
      </dgm:t>
    </dgm:pt>
    <dgm:pt modelId="{8192ED9E-6DDA-4462-8BE2-98D95C32571D}" type="pres">
      <dgm:prSet presAssocID="{C574FD54-2CD7-4747-9CED-5909A967F298}" presName="accent_1" presStyleCnt="0"/>
      <dgm:spPr/>
    </dgm:pt>
    <dgm:pt modelId="{86CBA82E-80CE-4CFC-BB85-B2676AB6632D}" type="pres">
      <dgm:prSet presAssocID="{C574FD54-2CD7-4747-9CED-5909A967F298}"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s-EC"/>
        </a:p>
      </dgm:t>
    </dgm:pt>
    <dgm:pt modelId="{B4933F5D-C1BD-4454-BE1C-0BA036528594}" type="pres">
      <dgm:prSet presAssocID="{E3D330FC-86AD-4729-84CB-E34196599CCA}" presName="text_2" presStyleLbl="node1" presStyleIdx="1" presStyleCnt="3">
        <dgm:presLayoutVars>
          <dgm:bulletEnabled val="1"/>
        </dgm:presLayoutVars>
      </dgm:prSet>
      <dgm:spPr/>
      <dgm:t>
        <a:bodyPr/>
        <a:lstStyle/>
        <a:p>
          <a:endParaRPr lang="es-EC"/>
        </a:p>
      </dgm:t>
    </dgm:pt>
    <dgm:pt modelId="{8DB65D60-7B96-48E0-AD89-E40D7961068E}" type="pres">
      <dgm:prSet presAssocID="{E3D330FC-86AD-4729-84CB-E34196599CCA}" presName="accent_2" presStyleCnt="0"/>
      <dgm:spPr/>
    </dgm:pt>
    <dgm:pt modelId="{F201BBB8-D679-410E-A128-B3F81077B69D}" type="pres">
      <dgm:prSet presAssocID="{E3D330FC-86AD-4729-84CB-E34196599CCA}"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s-EC"/>
        </a:p>
      </dgm:t>
    </dgm:pt>
    <dgm:pt modelId="{B8089896-1DFC-4330-8A5C-1C468A15FFF2}" type="pres">
      <dgm:prSet presAssocID="{9D66F8B3-37BD-4AC3-9490-BFCA3CAF567F}" presName="text_3" presStyleLbl="node1" presStyleIdx="2" presStyleCnt="3">
        <dgm:presLayoutVars>
          <dgm:bulletEnabled val="1"/>
        </dgm:presLayoutVars>
      </dgm:prSet>
      <dgm:spPr/>
      <dgm:t>
        <a:bodyPr/>
        <a:lstStyle/>
        <a:p>
          <a:endParaRPr lang="es-EC"/>
        </a:p>
      </dgm:t>
    </dgm:pt>
    <dgm:pt modelId="{2BCC0994-414E-411C-A3B2-E92CBC858E18}" type="pres">
      <dgm:prSet presAssocID="{9D66F8B3-37BD-4AC3-9490-BFCA3CAF567F}" presName="accent_3" presStyleCnt="0"/>
      <dgm:spPr/>
    </dgm:pt>
    <dgm:pt modelId="{73B5F9A8-0D6E-41D8-9B26-DE64E3A77F28}" type="pres">
      <dgm:prSet presAssocID="{9D66F8B3-37BD-4AC3-9490-BFCA3CAF567F}"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s-EC"/>
        </a:p>
      </dgm:t>
    </dgm:pt>
  </dgm:ptLst>
  <dgm:cxnLst>
    <dgm:cxn modelId="{B2B33735-0756-4BFE-B632-A8029351E42D}" srcId="{4F2A2BAD-412B-4777-8E06-D2B884CD6AF1}" destId="{9D66F8B3-37BD-4AC3-9490-BFCA3CAF567F}" srcOrd="2" destOrd="0" parTransId="{5384E2E7-B7A4-4029-9618-35855F2E43F3}" sibTransId="{FF822E97-BF15-4932-9011-98ACCF950BB5}"/>
    <dgm:cxn modelId="{B906EB2D-8679-4B20-AD24-5C3F8F8A6C77}" type="presOf" srcId="{C574FD54-2CD7-4747-9CED-5909A967F298}" destId="{5B0F63BF-0EE5-458B-ABB6-CF8A45BBF10E}" srcOrd="0" destOrd="0" presId="urn:microsoft.com/office/officeart/2008/layout/VerticalCurvedList"/>
    <dgm:cxn modelId="{36A03074-D3E6-4569-AED3-0C8302DB1F68}" type="presOf" srcId="{4F2A2BAD-412B-4777-8E06-D2B884CD6AF1}" destId="{08108181-AECC-4926-BDC1-A152502FF09D}" srcOrd="0" destOrd="0" presId="urn:microsoft.com/office/officeart/2008/layout/VerticalCurvedList"/>
    <dgm:cxn modelId="{2A35891C-C9A1-47D3-B568-960B8C0F29C1}" srcId="{4F2A2BAD-412B-4777-8E06-D2B884CD6AF1}" destId="{C574FD54-2CD7-4747-9CED-5909A967F298}" srcOrd="0" destOrd="0" parTransId="{0ED83864-3869-4035-8472-490A06118444}" sibTransId="{C2917C32-85C9-4066-B8D8-4268749E99AE}"/>
    <dgm:cxn modelId="{28646912-D69F-4B1B-B32E-0C56DE34D3DC}" type="presOf" srcId="{C2917C32-85C9-4066-B8D8-4268749E99AE}" destId="{C913589C-B35A-47A8-9AAF-A5D2C0E58037}" srcOrd="0" destOrd="0" presId="urn:microsoft.com/office/officeart/2008/layout/VerticalCurvedList"/>
    <dgm:cxn modelId="{D6DEB964-C2D8-4705-90BE-B368876F65B2}" type="presOf" srcId="{E3D330FC-86AD-4729-84CB-E34196599CCA}" destId="{B4933F5D-C1BD-4454-BE1C-0BA036528594}" srcOrd="0" destOrd="0" presId="urn:microsoft.com/office/officeart/2008/layout/VerticalCurvedList"/>
    <dgm:cxn modelId="{6192794A-F93E-4FF7-9621-136B7D681561}" srcId="{4F2A2BAD-412B-4777-8E06-D2B884CD6AF1}" destId="{E3D330FC-86AD-4729-84CB-E34196599CCA}" srcOrd="1" destOrd="0" parTransId="{1267482B-5461-4B7E-863C-C17A591B88FF}" sibTransId="{19178100-75E8-4B16-9C92-3C5AE60A2AC8}"/>
    <dgm:cxn modelId="{879CAA8F-9EB6-4D2C-B130-9E34DDD2C6FC}" type="presOf" srcId="{9D66F8B3-37BD-4AC3-9490-BFCA3CAF567F}" destId="{B8089896-1DFC-4330-8A5C-1C468A15FFF2}" srcOrd="0" destOrd="0" presId="urn:microsoft.com/office/officeart/2008/layout/VerticalCurvedList"/>
    <dgm:cxn modelId="{81F29066-0563-48E4-A6F7-14ED6D0A85E6}" type="presParOf" srcId="{08108181-AECC-4926-BDC1-A152502FF09D}" destId="{77DEF104-1243-4A60-AB79-9B2EA8982445}" srcOrd="0" destOrd="0" presId="urn:microsoft.com/office/officeart/2008/layout/VerticalCurvedList"/>
    <dgm:cxn modelId="{C5579FAE-A047-4F59-945A-8855B3653E7E}" type="presParOf" srcId="{77DEF104-1243-4A60-AB79-9B2EA8982445}" destId="{3B0593A6-172C-4027-87EF-007536A8BA5C}" srcOrd="0" destOrd="0" presId="urn:microsoft.com/office/officeart/2008/layout/VerticalCurvedList"/>
    <dgm:cxn modelId="{51CEC796-C98E-4147-8E2C-9CBEE36CB096}" type="presParOf" srcId="{3B0593A6-172C-4027-87EF-007536A8BA5C}" destId="{8B9763EF-BB78-44E1-8525-83CAC5AD2328}" srcOrd="0" destOrd="0" presId="urn:microsoft.com/office/officeart/2008/layout/VerticalCurvedList"/>
    <dgm:cxn modelId="{7E9E3F2C-F739-4C12-B4EC-2A59455BD53D}" type="presParOf" srcId="{3B0593A6-172C-4027-87EF-007536A8BA5C}" destId="{C913589C-B35A-47A8-9AAF-A5D2C0E58037}" srcOrd="1" destOrd="0" presId="urn:microsoft.com/office/officeart/2008/layout/VerticalCurvedList"/>
    <dgm:cxn modelId="{9158B5CD-21DD-49F0-9D7A-AA2EB5084F82}" type="presParOf" srcId="{3B0593A6-172C-4027-87EF-007536A8BA5C}" destId="{527F7D60-A22C-4F34-B1D1-B1A1EF008B15}" srcOrd="2" destOrd="0" presId="urn:microsoft.com/office/officeart/2008/layout/VerticalCurvedList"/>
    <dgm:cxn modelId="{7EDBE0FE-72A4-4741-92BB-EDD3C44241D5}" type="presParOf" srcId="{3B0593A6-172C-4027-87EF-007536A8BA5C}" destId="{D6501071-639B-480E-A95B-79EFFEA0984B}" srcOrd="3" destOrd="0" presId="urn:microsoft.com/office/officeart/2008/layout/VerticalCurvedList"/>
    <dgm:cxn modelId="{817C61EF-037B-4475-9EA8-099E550E6E3D}" type="presParOf" srcId="{77DEF104-1243-4A60-AB79-9B2EA8982445}" destId="{5B0F63BF-0EE5-458B-ABB6-CF8A45BBF10E}" srcOrd="1" destOrd="0" presId="urn:microsoft.com/office/officeart/2008/layout/VerticalCurvedList"/>
    <dgm:cxn modelId="{7E823C88-F0D5-42D1-95EC-2D5381B3A47F}" type="presParOf" srcId="{77DEF104-1243-4A60-AB79-9B2EA8982445}" destId="{8192ED9E-6DDA-4462-8BE2-98D95C32571D}" srcOrd="2" destOrd="0" presId="urn:microsoft.com/office/officeart/2008/layout/VerticalCurvedList"/>
    <dgm:cxn modelId="{C63E9136-8825-474F-912C-CBDC821530EE}" type="presParOf" srcId="{8192ED9E-6DDA-4462-8BE2-98D95C32571D}" destId="{86CBA82E-80CE-4CFC-BB85-B2676AB6632D}" srcOrd="0" destOrd="0" presId="urn:microsoft.com/office/officeart/2008/layout/VerticalCurvedList"/>
    <dgm:cxn modelId="{9D9F5362-284A-46F7-A381-20D2A975C9EA}" type="presParOf" srcId="{77DEF104-1243-4A60-AB79-9B2EA8982445}" destId="{B4933F5D-C1BD-4454-BE1C-0BA036528594}" srcOrd="3" destOrd="0" presId="urn:microsoft.com/office/officeart/2008/layout/VerticalCurvedList"/>
    <dgm:cxn modelId="{40885B4B-D885-439E-9F55-9B5420EFE98C}" type="presParOf" srcId="{77DEF104-1243-4A60-AB79-9B2EA8982445}" destId="{8DB65D60-7B96-48E0-AD89-E40D7961068E}" srcOrd="4" destOrd="0" presId="urn:microsoft.com/office/officeart/2008/layout/VerticalCurvedList"/>
    <dgm:cxn modelId="{C2283F13-2D0D-4EC7-AD25-6042D587015A}" type="presParOf" srcId="{8DB65D60-7B96-48E0-AD89-E40D7961068E}" destId="{F201BBB8-D679-410E-A128-B3F81077B69D}" srcOrd="0" destOrd="0" presId="urn:microsoft.com/office/officeart/2008/layout/VerticalCurvedList"/>
    <dgm:cxn modelId="{AE9C8594-B3F0-44AC-A614-0A4F8FF01968}" type="presParOf" srcId="{77DEF104-1243-4A60-AB79-9B2EA8982445}" destId="{B8089896-1DFC-4330-8A5C-1C468A15FFF2}" srcOrd="5" destOrd="0" presId="urn:microsoft.com/office/officeart/2008/layout/VerticalCurvedList"/>
    <dgm:cxn modelId="{2E3816AD-5510-4AEE-AC81-83C61AD41908}" type="presParOf" srcId="{77DEF104-1243-4A60-AB79-9B2EA8982445}" destId="{2BCC0994-414E-411C-A3B2-E92CBC858E18}" srcOrd="6" destOrd="0" presId="urn:microsoft.com/office/officeart/2008/layout/VerticalCurvedList"/>
    <dgm:cxn modelId="{3D8583F0-7F0A-48EB-A748-BB0A9836895D}" type="presParOf" srcId="{2BCC0994-414E-411C-A3B2-E92CBC858E18}" destId="{73B5F9A8-0D6E-41D8-9B26-DE64E3A77F2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2A2BAD-412B-4777-8E06-D2B884CD6AF1}"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C574FD54-2CD7-4747-9CED-5909A967F298}">
      <dgm:prSet phldrT="[Texto]"/>
      <dgm:spPr/>
      <dgm:t>
        <a:bodyPr/>
        <a:lstStyle/>
        <a:p>
          <a:r>
            <a:rPr lang="en-US" dirty="0" err="1" smtClean="0"/>
            <a:t>Variación</a:t>
          </a:r>
          <a:r>
            <a:rPr lang="en-US" dirty="0" smtClean="0"/>
            <a:t> de </a:t>
          </a:r>
          <a:r>
            <a:rPr lang="en-US" dirty="0" err="1" smtClean="0"/>
            <a:t>velocidad</a:t>
          </a:r>
          <a:r>
            <a:rPr lang="en-US" dirty="0" smtClean="0"/>
            <a:t> de la </a:t>
          </a:r>
          <a:r>
            <a:rPr lang="en-US" dirty="0" err="1" smtClean="0"/>
            <a:t>banda</a:t>
          </a:r>
          <a:r>
            <a:rPr lang="en-US" dirty="0" smtClean="0"/>
            <a:t> </a:t>
          </a:r>
          <a:r>
            <a:rPr lang="en-US" dirty="0" err="1" smtClean="0"/>
            <a:t>transportadora</a:t>
          </a:r>
          <a:r>
            <a:rPr lang="en-US" dirty="0" smtClean="0"/>
            <a:t>.</a:t>
          </a:r>
          <a:endParaRPr lang="en-US" dirty="0"/>
        </a:p>
      </dgm:t>
    </dgm:pt>
    <dgm:pt modelId="{0ED83864-3869-4035-8472-490A06118444}" type="parTrans" cxnId="{2A35891C-C9A1-47D3-B568-960B8C0F29C1}">
      <dgm:prSet/>
      <dgm:spPr/>
      <dgm:t>
        <a:bodyPr/>
        <a:lstStyle/>
        <a:p>
          <a:endParaRPr lang="en-US"/>
        </a:p>
      </dgm:t>
    </dgm:pt>
    <dgm:pt modelId="{C2917C32-85C9-4066-B8D8-4268749E99AE}" type="sibTrans" cxnId="{2A35891C-C9A1-47D3-B568-960B8C0F29C1}">
      <dgm:prSet/>
      <dgm:spPr/>
      <dgm:t>
        <a:bodyPr/>
        <a:lstStyle/>
        <a:p>
          <a:endParaRPr lang="en-US"/>
        </a:p>
      </dgm:t>
    </dgm:pt>
    <dgm:pt modelId="{E3D330FC-86AD-4729-84CB-E34196599CCA}">
      <dgm:prSet phldrT="[Texto]"/>
      <dgm:spPr/>
      <dgm:t>
        <a:bodyPr/>
        <a:lstStyle/>
        <a:p>
          <a:r>
            <a:rPr lang="en-US" noProof="0" dirty="0" err="1" smtClean="0"/>
            <a:t>Reconocimiento</a:t>
          </a:r>
          <a:r>
            <a:rPr lang="en-US" noProof="0" dirty="0" smtClean="0"/>
            <a:t> de </a:t>
          </a:r>
          <a:r>
            <a:rPr lang="en-US" noProof="0" dirty="0" err="1" smtClean="0"/>
            <a:t>objetos</a:t>
          </a:r>
          <a:r>
            <a:rPr lang="en-US" noProof="0" dirty="0" smtClean="0"/>
            <a:t>.</a:t>
          </a:r>
          <a:endParaRPr lang="es-EC" noProof="0" dirty="0"/>
        </a:p>
      </dgm:t>
    </dgm:pt>
    <dgm:pt modelId="{1267482B-5461-4B7E-863C-C17A591B88FF}" type="parTrans" cxnId="{6192794A-F93E-4FF7-9621-136B7D681561}">
      <dgm:prSet/>
      <dgm:spPr/>
      <dgm:t>
        <a:bodyPr/>
        <a:lstStyle/>
        <a:p>
          <a:endParaRPr lang="es-EC"/>
        </a:p>
      </dgm:t>
    </dgm:pt>
    <dgm:pt modelId="{19178100-75E8-4B16-9C92-3C5AE60A2AC8}" type="sibTrans" cxnId="{6192794A-F93E-4FF7-9621-136B7D681561}">
      <dgm:prSet/>
      <dgm:spPr/>
      <dgm:t>
        <a:bodyPr/>
        <a:lstStyle/>
        <a:p>
          <a:endParaRPr lang="es-EC"/>
        </a:p>
      </dgm:t>
    </dgm:pt>
    <dgm:pt modelId="{9D66F8B3-37BD-4AC3-9490-BFCA3CAF567F}">
      <dgm:prSet phldrT="[Texto]"/>
      <dgm:spPr/>
      <dgm:t>
        <a:bodyPr/>
        <a:lstStyle/>
        <a:p>
          <a:r>
            <a:rPr lang="es-EC" dirty="0" smtClean="0"/>
            <a:t>Manual de operación</a:t>
          </a:r>
          <a:endParaRPr lang="es-EC" noProof="0" dirty="0"/>
        </a:p>
      </dgm:t>
    </dgm:pt>
    <dgm:pt modelId="{5384E2E7-B7A4-4029-9618-35855F2E43F3}" type="parTrans" cxnId="{B2B33735-0756-4BFE-B632-A8029351E42D}">
      <dgm:prSet/>
      <dgm:spPr/>
      <dgm:t>
        <a:bodyPr/>
        <a:lstStyle/>
        <a:p>
          <a:endParaRPr lang="es-EC"/>
        </a:p>
      </dgm:t>
    </dgm:pt>
    <dgm:pt modelId="{FF822E97-BF15-4932-9011-98ACCF950BB5}" type="sibTrans" cxnId="{B2B33735-0756-4BFE-B632-A8029351E42D}">
      <dgm:prSet/>
      <dgm:spPr/>
      <dgm:t>
        <a:bodyPr/>
        <a:lstStyle/>
        <a:p>
          <a:endParaRPr lang="es-EC"/>
        </a:p>
      </dgm:t>
    </dgm:pt>
    <dgm:pt modelId="{08108181-AECC-4926-BDC1-A152502FF09D}" type="pres">
      <dgm:prSet presAssocID="{4F2A2BAD-412B-4777-8E06-D2B884CD6AF1}" presName="Name0" presStyleCnt="0">
        <dgm:presLayoutVars>
          <dgm:chMax val="7"/>
          <dgm:chPref val="7"/>
          <dgm:dir/>
        </dgm:presLayoutVars>
      </dgm:prSet>
      <dgm:spPr/>
      <dgm:t>
        <a:bodyPr/>
        <a:lstStyle/>
        <a:p>
          <a:endParaRPr lang="en-US"/>
        </a:p>
      </dgm:t>
    </dgm:pt>
    <dgm:pt modelId="{77DEF104-1243-4A60-AB79-9B2EA8982445}" type="pres">
      <dgm:prSet presAssocID="{4F2A2BAD-412B-4777-8E06-D2B884CD6AF1}" presName="Name1" presStyleCnt="0"/>
      <dgm:spPr/>
    </dgm:pt>
    <dgm:pt modelId="{3B0593A6-172C-4027-87EF-007536A8BA5C}" type="pres">
      <dgm:prSet presAssocID="{4F2A2BAD-412B-4777-8E06-D2B884CD6AF1}" presName="cycle" presStyleCnt="0"/>
      <dgm:spPr/>
    </dgm:pt>
    <dgm:pt modelId="{8B9763EF-BB78-44E1-8525-83CAC5AD2328}" type="pres">
      <dgm:prSet presAssocID="{4F2A2BAD-412B-4777-8E06-D2B884CD6AF1}" presName="srcNode" presStyleLbl="node1" presStyleIdx="0" presStyleCnt="3"/>
      <dgm:spPr/>
    </dgm:pt>
    <dgm:pt modelId="{C913589C-B35A-47A8-9AAF-A5D2C0E58037}" type="pres">
      <dgm:prSet presAssocID="{4F2A2BAD-412B-4777-8E06-D2B884CD6AF1}" presName="conn" presStyleLbl="parChTrans1D2" presStyleIdx="0" presStyleCnt="1"/>
      <dgm:spPr/>
      <dgm:t>
        <a:bodyPr/>
        <a:lstStyle/>
        <a:p>
          <a:endParaRPr lang="en-US"/>
        </a:p>
      </dgm:t>
    </dgm:pt>
    <dgm:pt modelId="{527F7D60-A22C-4F34-B1D1-B1A1EF008B15}" type="pres">
      <dgm:prSet presAssocID="{4F2A2BAD-412B-4777-8E06-D2B884CD6AF1}" presName="extraNode" presStyleLbl="node1" presStyleIdx="0" presStyleCnt="3"/>
      <dgm:spPr/>
    </dgm:pt>
    <dgm:pt modelId="{D6501071-639B-480E-A95B-79EFFEA0984B}" type="pres">
      <dgm:prSet presAssocID="{4F2A2BAD-412B-4777-8E06-D2B884CD6AF1}" presName="dstNode" presStyleLbl="node1" presStyleIdx="0" presStyleCnt="3"/>
      <dgm:spPr/>
    </dgm:pt>
    <dgm:pt modelId="{5B0F63BF-0EE5-458B-ABB6-CF8A45BBF10E}" type="pres">
      <dgm:prSet presAssocID="{C574FD54-2CD7-4747-9CED-5909A967F298}" presName="text_1" presStyleLbl="node1" presStyleIdx="0" presStyleCnt="3">
        <dgm:presLayoutVars>
          <dgm:bulletEnabled val="1"/>
        </dgm:presLayoutVars>
      </dgm:prSet>
      <dgm:spPr/>
      <dgm:t>
        <a:bodyPr/>
        <a:lstStyle/>
        <a:p>
          <a:endParaRPr lang="es-EC"/>
        </a:p>
      </dgm:t>
    </dgm:pt>
    <dgm:pt modelId="{8192ED9E-6DDA-4462-8BE2-98D95C32571D}" type="pres">
      <dgm:prSet presAssocID="{C574FD54-2CD7-4747-9CED-5909A967F298}" presName="accent_1" presStyleCnt="0"/>
      <dgm:spPr/>
    </dgm:pt>
    <dgm:pt modelId="{86CBA82E-80CE-4CFC-BB85-B2676AB6632D}" type="pres">
      <dgm:prSet presAssocID="{C574FD54-2CD7-4747-9CED-5909A967F298}"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s-EC"/>
        </a:p>
      </dgm:t>
    </dgm:pt>
    <dgm:pt modelId="{B4933F5D-C1BD-4454-BE1C-0BA036528594}" type="pres">
      <dgm:prSet presAssocID="{E3D330FC-86AD-4729-84CB-E34196599CCA}" presName="text_2" presStyleLbl="node1" presStyleIdx="1" presStyleCnt="3">
        <dgm:presLayoutVars>
          <dgm:bulletEnabled val="1"/>
        </dgm:presLayoutVars>
      </dgm:prSet>
      <dgm:spPr/>
      <dgm:t>
        <a:bodyPr/>
        <a:lstStyle/>
        <a:p>
          <a:endParaRPr lang="es-EC"/>
        </a:p>
      </dgm:t>
    </dgm:pt>
    <dgm:pt modelId="{8DB65D60-7B96-48E0-AD89-E40D7961068E}" type="pres">
      <dgm:prSet presAssocID="{E3D330FC-86AD-4729-84CB-E34196599CCA}" presName="accent_2" presStyleCnt="0"/>
      <dgm:spPr/>
    </dgm:pt>
    <dgm:pt modelId="{F201BBB8-D679-410E-A128-B3F81077B69D}" type="pres">
      <dgm:prSet presAssocID="{E3D330FC-86AD-4729-84CB-E34196599CCA}"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s-EC"/>
        </a:p>
      </dgm:t>
    </dgm:pt>
    <dgm:pt modelId="{B8089896-1DFC-4330-8A5C-1C468A15FFF2}" type="pres">
      <dgm:prSet presAssocID="{9D66F8B3-37BD-4AC3-9490-BFCA3CAF567F}" presName="text_3" presStyleLbl="node1" presStyleIdx="2" presStyleCnt="3">
        <dgm:presLayoutVars>
          <dgm:bulletEnabled val="1"/>
        </dgm:presLayoutVars>
      </dgm:prSet>
      <dgm:spPr/>
      <dgm:t>
        <a:bodyPr/>
        <a:lstStyle/>
        <a:p>
          <a:endParaRPr lang="es-EC"/>
        </a:p>
      </dgm:t>
    </dgm:pt>
    <dgm:pt modelId="{2BCC0994-414E-411C-A3B2-E92CBC858E18}" type="pres">
      <dgm:prSet presAssocID="{9D66F8B3-37BD-4AC3-9490-BFCA3CAF567F}" presName="accent_3" presStyleCnt="0"/>
      <dgm:spPr/>
    </dgm:pt>
    <dgm:pt modelId="{73B5F9A8-0D6E-41D8-9B26-DE64E3A77F28}" type="pres">
      <dgm:prSet presAssocID="{9D66F8B3-37BD-4AC3-9490-BFCA3CAF567F}"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s-EC"/>
        </a:p>
      </dgm:t>
    </dgm:pt>
  </dgm:ptLst>
  <dgm:cxnLst>
    <dgm:cxn modelId="{F264FA42-1FAF-4277-ACC2-8CF1DAD81DC1}" type="presOf" srcId="{4F2A2BAD-412B-4777-8E06-D2B884CD6AF1}" destId="{08108181-AECC-4926-BDC1-A152502FF09D}" srcOrd="0" destOrd="0" presId="urn:microsoft.com/office/officeart/2008/layout/VerticalCurvedList"/>
    <dgm:cxn modelId="{B2B33735-0756-4BFE-B632-A8029351E42D}" srcId="{4F2A2BAD-412B-4777-8E06-D2B884CD6AF1}" destId="{9D66F8B3-37BD-4AC3-9490-BFCA3CAF567F}" srcOrd="2" destOrd="0" parTransId="{5384E2E7-B7A4-4029-9618-35855F2E43F3}" sibTransId="{FF822E97-BF15-4932-9011-98ACCF950BB5}"/>
    <dgm:cxn modelId="{05FAF438-CFD5-4AEB-A3CD-93E7C49F1AB5}" type="presOf" srcId="{9D66F8B3-37BD-4AC3-9490-BFCA3CAF567F}" destId="{B8089896-1DFC-4330-8A5C-1C468A15FFF2}" srcOrd="0" destOrd="0" presId="urn:microsoft.com/office/officeart/2008/layout/VerticalCurvedList"/>
    <dgm:cxn modelId="{2A35891C-C9A1-47D3-B568-960B8C0F29C1}" srcId="{4F2A2BAD-412B-4777-8E06-D2B884CD6AF1}" destId="{C574FD54-2CD7-4747-9CED-5909A967F298}" srcOrd="0" destOrd="0" parTransId="{0ED83864-3869-4035-8472-490A06118444}" sibTransId="{C2917C32-85C9-4066-B8D8-4268749E99AE}"/>
    <dgm:cxn modelId="{6192794A-F93E-4FF7-9621-136B7D681561}" srcId="{4F2A2BAD-412B-4777-8E06-D2B884CD6AF1}" destId="{E3D330FC-86AD-4729-84CB-E34196599CCA}" srcOrd="1" destOrd="0" parTransId="{1267482B-5461-4B7E-863C-C17A591B88FF}" sibTransId="{19178100-75E8-4B16-9C92-3C5AE60A2AC8}"/>
    <dgm:cxn modelId="{F59507A6-285A-4976-BBE2-15C6EAB0BE78}" type="presOf" srcId="{E3D330FC-86AD-4729-84CB-E34196599CCA}" destId="{B4933F5D-C1BD-4454-BE1C-0BA036528594}" srcOrd="0" destOrd="0" presId="urn:microsoft.com/office/officeart/2008/layout/VerticalCurvedList"/>
    <dgm:cxn modelId="{F98FF93F-0D4B-4577-B334-5F15053DDD17}" type="presOf" srcId="{C2917C32-85C9-4066-B8D8-4268749E99AE}" destId="{C913589C-B35A-47A8-9AAF-A5D2C0E58037}" srcOrd="0" destOrd="0" presId="urn:microsoft.com/office/officeart/2008/layout/VerticalCurvedList"/>
    <dgm:cxn modelId="{96438245-12AE-4146-89B6-6B7B24E41976}" type="presOf" srcId="{C574FD54-2CD7-4747-9CED-5909A967F298}" destId="{5B0F63BF-0EE5-458B-ABB6-CF8A45BBF10E}" srcOrd="0" destOrd="0" presId="urn:microsoft.com/office/officeart/2008/layout/VerticalCurvedList"/>
    <dgm:cxn modelId="{D35269D8-B380-4C8B-B940-CF6BD972EA84}" type="presParOf" srcId="{08108181-AECC-4926-BDC1-A152502FF09D}" destId="{77DEF104-1243-4A60-AB79-9B2EA8982445}" srcOrd="0" destOrd="0" presId="urn:microsoft.com/office/officeart/2008/layout/VerticalCurvedList"/>
    <dgm:cxn modelId="{9732A642-02CD-4887-AC25-8F4AD64E2D11}" type="presParOf" srcId="{77DEF104-1243-4A60-AB79-9B2EA8982445}" destId="{3B0593A6-172C-4027-87EF-007536A8BA5C}" srcOrd="0" destOrd="0" presId="urn:microsoft.com/office/officeart/2008/layout/VerticalCurvedList"/>
    <dgm:cxn modelId="{D40D7CAC-AE9C-4964-9F9C-EB3053446713}" type="presParOf" srcId="{3B0593A6-172C-4027-87EF-007536A8BA5C}" destId="{8B9763EF-BB78-44E1-8525-83CAC5AD2328}" srcOrd="0" destOrd="0" presId="urn:microsoft.com/office/officeart/2008/layout/VerticalCurvedList"/>
    <dgm:cxn modelId="{36213F90-192B-4351-BB6C-666FC6912D88}" type="presParOf" srcId="{3B0593A6-172C-4027-87EF-007536A8BA5C}" destId="{C913589C-B35A-47A8-9AAF-A5D2C0E58037}" srcOrd="1" destOrd="0" presId="urn:microsoft.com/office/officeart/2008/layout/VerticalCurvedList"/>
    <dgm:cxn modelId="{0C291F97-91FD-47E9-8363-D57067E50238}" type="presParOf" srcId="{3B0593A6-172C-4027-87EF-007536A8BA5C}" destId="{527F7D60-A22C-4F34-B1D1-B1A1EF008B15}" srcOrd="2" destOrd="0" presId="urn:microsoft.com/office/officeart/2008/layout/VerticalCurvedList"/>
    <dgm:cxn modelId="{3987E581-26ED-4D1F-A63C-FB12DFDED0CE}" type="presParOf" srcId="{3B0593A6-172C-4027-87EF-007536A8BA5C}" destId="{D6501071-639B-480E-A95B-79EFFEA0984B}" srcOrd="3" destOrd="0" presId="urn:microsoft.com/office/officeart/2008/layout/VerticalCurvedList"/>
    <dgm:cxn modelId="{2EA73E33-D7D7-45AA-BA67-1F05815793CE}" type="presParOf" srcId="{77DEF104-1243-4A60-AB79-9B2EA8982445}" destId="{5B0F63BF-0EE5-458B-ABB6-CF8A45BBF10E}" srcOrd="1" destOrd="0" presId="urn:microsoft.com/office/officeart/2008/layout/VerticalCurvedList"/>
    <dgm:cxn modelId="{D624CA75-987D-44B5-94E9-1077DBD56DE3}" type="presParOf" srcId="{77DEF104-1243-4A60-AB79-9B2EA8982445}" destId="{8192ED9E-6DDA-4462-8BE2-98D95C32571D}" srcOrd="2" destOrd="0" presId="urn:microsoft.com/office/officeart/2008/layout/VerticalCurvedList"/>
    <dgm:cxn modelId="{2FFA8644-8FDF-4F10-877C-4180AB99EF81}" type="presParOf" srcId="{8192ED9E-6DDA-4462-8BE2-98D95C32571D}" destId="{86CBA82E-80CE-4CFC-BB85-B2676AB6632D}" srcOrd="0" destOrd="0" presId="urn:microsoft.com/office/officeart/2008/layout/VerticalCurvedList"/>
    <dgm:cxn modelId="{8E8A0F1C-2BD7-4458-8E63-CE8BE95F55B3}" type="presParOf" srcId="{77DEF104-1243-4A60-AB79-9B2EA8982445}" destId="{B4933F5D-C1BD-4454-BE1C-0BA036528594}" srcOrd="3" destOrd="0" presId="urn:microsoft.com/office/officeart/2008/layout/VerticalCurvedList"/>
    <dgm:cxn modelId="{DAF12328-5193-4BFF-9496-D69D24906FA4}" type="presParOf" srcId="{77DEF104-1243-4A60-AB79-9B2EA8982445}" destId="{8DB65D60-7B96-48E0-AD89-E40D7961068E}" srcOrd="4" destOrd="0" presId="urn:microsoft.com/office/officeart/2008/layout/VerticalCurvedList"/>
    <dgm:cxn modelId="{D7D36BB9-545E-44CA-B7E3-7287133F3D67}" type="presParOf" srcId="{8DB65D60-7B96-48E0-AD89-E40D7961068E}" destId="{F201BBB8-D679-410E-A128-B3F81077B69D}" srcOrd="0" destOrd="0" presId="urn:microsoft.com/office/officeart/2008/layout/VerticalCurvedList"/>
    <dgm:cxn modelId="{3D26891E-BDE3-43CA-8703-52F03EA20F51}" type="presParOf" srcId="{77DEF104-1243-4A60-AB79-9B2EA8982445}" destId="{B8089896-1DFC-4330-8A5C-1C468A15FFF2}" srcOrd="5" destOrd="0" presId="urn:microsoft.com/office/officeart/2008/layout/VerticalCurvedList"/>
    <dgm:cxn modelId="{C287C214-A7AA-4AF1-BF15-E8ECF1ECBD55}" type="presParOf" srcId="{77DEF104-1243-4A60-AB79-9B2EA8982445}" destId="{2BCC0994-414E-411C-A3B2-E92CBC858E18}" srcOrd="6" destOrd="0" presId="urn:microsoft.com/office/officeart/2008/layout/VerticalCurvedList"/>
    <dgm:cxn modelId="{78E137EF-0370-4A43-B9E2-1038603A7F67}" type="presParOf" srcId="{2BCC0994-414E-411C-A3B2-E92CBC858E18}" destId="{73B5F9A8-0D6E-41D8-9B26-DE64E3A77F2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2A2BAD-412B-4777-8E06-D2B884CD6AF1}"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C574FD54-2CD7-4747-9CED-5909A967F298}">
      <dgm:prSet phldrT="[Texto]"/>
      <dgm:spPr/>
      <dgm:t>
        <a:bodyPr/>
        <a:lstStyle/>
        <a:p>
          <a:r>
            <a:rPr lang="en-US" dirty="0" err="1" smtClean="0"/>
            <a:t>Mantenerse</a:t>
          </a:r>
          <a:r>
            <a:rPr lang="en-US" dirty="0" smtClean="0"/>
            <a:t> </a:t>
          </a:r>
          <a:r>
            <a:rPr lang="en-US" dirty="0" err="1" smtClean="0"/>
            <a:t>fuera</a:t>
          </a:r>
          <a:r>
            <a:rPr lang="en-US" dirty="0" smtClean="0"/>
            <a:t> del </a:t>
          </a:r>
          <a:r>
            <a:rPr lang="es-ES" dirty="0" smtClean="0"/>
            <a:t>á</a:t>
          </a:r>
          <a:r>
            <a:rPr lang="en-US" dirty="0" smtClean="0"/>
            <a:t>rea de </a:t>
          </a:r>
          <a:r>
            <a:rPr lang="en-US" dirty="0" err="1" smtClean="0"/>
            <a:t>trabajo</a:t>
          </a:r>
          <a:r>
            <a:rPr lang="en-US" dirty="0" smtClean="0"/>
            <a:t> de </a:t>
          </a:r>
          <a:r>
            <a:rPr lang="en-US" dirty="0" err="1" smtClean="0"/>
            <a:t>los</a:t>
          </a:r>
          <a:r>
            <a:rPr lang="en-US" dirty="0" smtClean="0"/>
            <a:t> robots.</a:t>
          </a:r>
          <a:endParaRPr lang="en-US" dirty="0"/>
        </a:p>
      </dgm:t>
    </dgm:pt>
    <dgm:pt modelId="{0ED83864-3869-4035-8472-490A06118444}" type="parTrans" cxnId="{2A35891C-C9A1-47D3-B568-960B8C0F29C1}">
      <dgm:prSet/>
      <dgm:spPr/>
      <dgm:t>
        <a:bodyPr/>
        <a:lstStyle/>
        <a:p>
          <a:endParaRPr lang="en-US"/>
        </a:p>
      </dgm:t>
    </dgm:pt>
    <dgm:pt modelId="{C2917C32-85C9-4066-B8D8-4268749E99AE}" type="sibTrans" cxnId="{2A35891C-C9A1-47D3-B568-960B8C0F29C1}">
      <dgm:prSet/>
      <dgm:spPr/>
      <dgm:t>
        <a:bodyPr/>
        <a:lstStyle/>
        <a:p>
          <a:endParaRPr lang="en-US"/>
        </a:p>
      </dgm:t>
    </dgm:pt>
    <dgm:pt modelId="{E3D330FC-86AD-4729-84CB-E34196599CCA}">
      <dgm:prSet phldrT="[Texto]"/>
      <dgm:spPr/>
      <dgm:t>
        <a:bodyPr/>
        <a:lstStyle/>
        <a:p>
          <a:r>
            <a:rPr lang="en-US" noProof="0" dirty="0" smtClean="0"/>
            <a:t>Paro de </a:t>
          </a:r>
          <a:r>
            <a:rPr lang="en-US" noProof="0" dirty="0" err="1" smtClean="0"/>
            <a:t>emergencia</a:t>
          </a:r>
          <a:endParaRPr lang="es-EC" noProof="0" dirty="0"/>
        </a:p>
      </dgm:t>
    </dgm:pt>
    <dgm:pt modelId="{1267482B-5461-4B7E-863C-C17A591B88FF}" type="parTrans" cxnId="{6192794A-F93E-4FF7-9621-136B7D681561}">
      <dgm:prSet/>
      <dgm:spPr/>
      <dgm:t>
        <a:bodyPr/>
        <a:lstStyle/>
        <a:p>
          <a:endParaRPr lang="es-EC"/>
        </a:p>
      </dgm:t>
    </dgm:pt>
    <dgm:pt modelId="{19178100-75E8-4B16-9C92-3C5AE60A2AC8}" type="sibTrans" cxnId="{6192794A-F93E-4FF7-9621-136B7D681561}">
      <dgm:prSet/>
      <dgm:spPr/>
      <dgm:t>
        <a:bodyPr/>
        <a:lstStyle/>
        <a:p>
          <a:endParaRPr lang="es-EC"/>
        </a:p>
      </dgm:t>
    </dgm:pt>
    <dgm:pt modelId="{08108181-AECC-4926-BDC1-A152502FF09D}" type="pres">
      <dgm:prSet presAssocID="{4F2A2BAD-412B-4777-8E06-D2B884CD6AF1}" presName="Name0" presStyleCnt="0">
        <dgm:presLayoutVars>
          <dgm:chMax val="7"/>
          <dgm:chPref val="7"/>
          <dgm:dir/>
        </dgm:presLayoutVars>
      </dgm:prSet>
      <dgm:spPr/>
      <dgm:t>
        <a:bodyPr/>
        <a:lstStyle/>
        <a:p>
          <a:endParaRPr lang="en-US"/>
        </a:p>
      </dgm:t>
    </dgm:pt>
    <dgm:pt modelId="{77DEF104-1243-4A60-AB79-9B2EA8982445}" type="pres">
      <dgm:prSet presAssocID="{4F2A2BAD-412B-4777-8E06-D2B884CD6AF1}" presName="Name1" presStyleCnt="0"/>
      <dgm:spPr/>
    </dgm:pt>
    <dgm:pt modelId="{3B0593A6-172C-4027-87EF-007536A8BA5C}" type="pres">
      <dgm:prSet presAssocID="{4F2A2BAD-412B-4777-8E06-D2B884CD6AF1}" presName="cycle" presStyleCnt="0"/>
      <dgm:spPr/>
    </dgm:pt>
    <dgm:pt modelId="{8B9763EF-BB78-44E1-8525-83CAC5AD2328}" type="pres">
      <dgm:prSet presAssocID="{4F2A2BAD-412B-4777-8E06-D2B884CD6AF1}" presName="srcNode" presStyleLbl="node1" presStyleIdx="0" presStyleCnt="2"/>
      <dgm:spPr/>
    </dgm:pt>
    <dgm:pt modelId="{C913589C-B35A-47A8-9AAF-A5D2C0E58037}" type="pres">
      <dgm:prSet presAssocID="{4F2A2BAD-412B-4777-8E06-D2B884CD6AF1}" presName="conn" presStyleLbl="parChTrans1D2" presStyleIdx="0" presStyleCnt="1"/>
      <dgm:spPr/>
      <dgm:t>
        <a:bodyPr/>
        <a:lstStyle/>
        <a:p>
          <a:endParaRPr lang="en-US"/>
        </a:p>
      </dgm:t>
    </dgm:pt>
    <dgm:pt modelId="{527F7D60-A22C-4F34-B1D1-B1A1EF008B15}" type="pres">
      <dgm:prSet presAssocID="{4F2A2BAD-412B-4777-8E06-D2B884CD6AF1}" presName="extraNode" presStyleLbl="node1" presStyleIdx="0" presStyleCnt="2"/>
      <dgm:spPr/>
    </dgm:pt>
    <dgm:pt modelId="{D6501071-639B-480E-A95B-79EFFEA0984B}" type="pres">
      <dgm:prSet presAssocID="{4F2A2BAD-412B-4777-8E06-D2B884CD6AF1}" presName="dstNode" presStyleLbl="node1" presStyleIdx="0" presStyleCnt="2"/>
      <dgm:spPr/>
    </dgm:pt>
    <dgm:pt modelId="{5B0F63BF-0EE5-458B-ABB6-CF8A45BBF10E}" type="pres">
      <dgm:prSet presAssocID="{C574FD54-2CD7-4747-9CED-5909A967F298}" presName="text_1" presStyleLbl="node1" presStyleIdx="0" presStyleCnt="2">
        <dgm:presLayoutVars>
          <dgm:bulletEnabled val="1"/>
        </dgm:presLayoutVars>
      </dgm:prSet>
      <dgm:spPr/>
      <dgm:t>
        <a:bodyPr/>
        <a:lstStyle/>
        <a:p>
          <a:endParaRPr lang="es-EC"/>
        </a:p>
      </dgm:t>
    </dgm:pt>
    <dgm:pt modelId="{8192ED9E-6DDA-4462-8BE2-98D95C32571D}" type="pres">
      <dgm:prSet presAssocID="{C574FD54-2CD7-4747-9CED-5909A967F298}" presName="accent_1" presStyleCnt="0"/>
      <dgm:spPr/>
    </dgm:pt>
    <dgm:pt modelId="{86CBA82E-80CE-4CFC-BB85-B2676AB6632D}" type="pres">
      <dgm:prSet presAssocID="{C574FD54-2CD7-4747-9CED-5909A967F298}" presName="accentRepeatNode" presStyleLbl="solidFgAcc1" presStyleIdx="0" presStyleCnt="2"/>
      <dgm:spPr>
        <a:blipFill rotWithShape="0">
          <a:blip xmlns:r="http://schemas.openxmlformats.org/officeDocument/2006/relationships" r:embed="rId1"/>
          <a:stretch>
            <a:fillRect/>
          </a:stretch>
        </a:blipFill>
      </dgm:spPr>
      <dgm:t>
        <a:bodyPr/>
        <a:lstStyle/>
        <a:p>
          <a:endParaRPr lang="es-EC"/>
        </a:p>
      </dgm:t>
    </dgm:pt>
    <dgm:pt modelId="{B4933F5D-C1BD-4454-BE1C-0BA036528594}" type="pres">
      <dgm:prSet presAssocID="{E3D330FC-86AD-4729-84CB-E34196599CCA}" presName="text_2" presStyleLbl="node1" presStyleIdx="1" presStyleCnt="2">
        <dgm:presLayoutVars>
          <dgm:bulletEnabled val="1"/>
        </dgm:presLayoutVars>
      </dgm:prSet>
      <dgm:spPr/>
      <dgm:t>
        <a:bodyPr/>
        <a:lstStyle/>
        <a:p>
          <a:endParaRPr lang="es-EC"/>
        </a:p>
      </dgm:t>
    </dgm:pt>
    <dgm:pt modelId="{8DB65D60-7B96-48E0-AD89-E40D7961068E}" type="pres">
      <dgm:prSet presAssocID="{E3D330FC-86AD-4729-84CB-E34196599CCA}" presName="accent_2" presStyleCnt="0"/>
      <dgm:spPr/>
    </dgm:pt>
    <dgm:pt modelId="{F201BBB8-D679-410E-A128-B3F81077B69D}" type="pres">
      <dgm:prSet presAssocID="{E3D330FC-86AD-4729-84CB-E34196599CCA}" presName="accentRepeatNode" presStyleLbl="solidFgAcc1" presStyleIdx="1" presStyleCnt="2" custScaleX="65359"/>
      <dgm:spPr>
        <a:blipFill rotWithShape="0">
          <a:blip xmlns:r="http://schemas.openxmlformats.org/officeDocument/2006/relationships" r:embed="rId2"/>
          <a:stretch>
            <a:fillRect/>
          </a:stretch>
        </a:blipFill>
      </dgm:spPr>
      <dgm:t>
        <a:bodyPr/>
        <a:lstStyle/>
        <a:p>
          <a:endParaRPr lang="es-EC"/>
        </a:p>
      </dgm:t>
    </dgm:pt>
  </dgm:ptLst>
  <dgm:cxnLst>
    <dgm:cxn modelId="{2A35891C-C9A1-47D3-B568-960B8C0F29C1}" srcId="{4F2A2BAD-412B-4777-8E06-D2B884CD6AF1}" destId="{C574FD54-2CD7-4747-9CED-5909A967F298}" srcOrd="0" destOrd="0" parTransId="{0ED83864-3869-4035-8472-490A06118444}" sibTransId="{C2917C32-85C9-4066-B8D8-4268749E99AE}"/>
    <dgm:cxn modelId="{8C6B11B8-9AAE-4848-89A7-FA2E09803FF2}" type="presOf" srcId="{4F2A2BAD-412B-4777-8E06-D2B884CD6AF1}" destId="{08108181-AECC-4926-BDC1-A152502FF09D}" srcOrd="0" destOrd="0" presId="urn:microsoft.com/office/officeart/2008/layout/VerticalCurvedList"/>
    <dgm:cxn modelId="{4C450E22-CEFE-44F6-936F-1B0EB973CDA5}" type="presOf" srcId="{E3D330FC-86AD-4729-84CB-E34196599CCA}" destId="{B4933F5D-C1BD-4454-BE1C-0BA036528594}" srcOrd="0" destOrd="0" presId="urn:microsoft.com/office/officeart/2008/layout/VerticalCurvedList"/>
    <dgm:cxn modelId="{6192794A-F93E-4FF7-9621-136B7D681561}" srcId="{4F2A2BAD-412B-4777-8E06-D2B884CD6AF1}" destId="{E3D330FC-86AD-4729-84CB-E34196599CCA}" srcOrd="1" destOrd="0" parTransId="{1267482B-5461-4B7E-863C-C17A591B88FF}" sibTransId="{19178100-75E8-4B16-9C92-3C5AE60A2AC8}"/>
    <dgm:cxn modelId="{430EC1AA-FF1E-4F2B-B100-26D21FEE73D3}" type="presOf" srcId="{C574FD54-2CD7-4747-9CED-5909A967F298}" destId="{5B0F63BF-0EE5-458B-ABB6-CF8A45BBF10E}" srcOrd="0" destOrd="0" presId="urn:microsoft.com/office/officeart/2008/layout/VerticalCurvedList"/>
    <dgm:cxn modelId="{AFDB84E3-82AE-4FEE-9F2D-BA1C7831C77A}" type="presOf" srcId="{C2917C32-85C9-4066-B8D8-4268749E99AE}" destId="{C913589C-B35A-47A8-9AAF-A5D2C0E58037}" srcOrd="0" destOrd="0" presId="urn:microsoft.com/office/officeart/2008/layout/VerticalCurvedList"/>
    <dgm:cxn modelId="{8CAE780F-F664-4761-B77A-A723FA40D39A}" type="presParOf" srcId="{08108181-AECC-4926-BDC1-A152502FF09D}" destId="{77DEF104-1243-4A60-AB79-9B2EA8982445}" srcOrd="0" destOrd="0" presId="urn:microsoft.com/office/officeart/2008/layout/VerticalCurvedList"/>
    <dgm:cxn modelId="{8539B5EA-1425-48A4-8AE8-7DE927D24AD3}" type="presParOf" srcId="{77DEF104-1243-4A60-AB79-9B2EA8982445}" destId="{3B0593A6-172C-4027-87EF-007536A8BA5C}" srcOrd="0" destOrd="0" presId="urn:microsoft.com/office/officeart/2008/layout/VerticalCurvedList"/>
    <dgm:cxn modelId="{CFDB3DA4-B244-426D-AC14-BF660CBDBF82}" type="presParOf" srcId="{3B0593A6-172C-4027-87EF-007536A8BA5C}" destId="{8B9763EF-BB78-44E1-8525-83CAC5AD2328}" srcOrd="0" destOrd="0" presId="urn:microsoft.com/office/officeart/2008/layout/VerticalCurvedList"/>
    <dgm:cxn modelId="{AC771410-889E-4810-B64F-5970F12B8217}" type="presParOf" srcId="{3B0593A6-172C-4027-87EF-007536A8BA5C}" destId="{C913589C-B35A-47A8-9AAF-A5D2C0E58037}" srcOrd="1" destOrd="0" presId="urn:microsoft.com/office/officeart/2008/layout/VerticalCurvedList"/>
    <dgm:cxn modelId="{2CF5FFB9-9A1D-482D-A556-8A159839AF27}" type="presParOf" srcId="{3B0593A6-172C-4027-87EF-007536A8BA5C}" destId="{527F7D60-A22C-4F34-B1D1-B1A1EF008B15}" srcOrd="2" destOrd="0" presId="urn:microsoft.com/office/officeart/2008/layout/VerticalCurvedList"/>
    <dgm:cxn modelId="{C9429A61-3840-4077-8551-509B8A8569DE}" type="presParOf" srcId="{3B0593A6-172C-4027-87EF-007536A8BA5C}" destId="{D6501071-639B-480E-A95B-79EFFEA0984B}" srcOrd="3" destOrd="0" presId="urn:microsoft.com/office/officeart/2008/layout/VerticalCurvedList"/>
    <dgm:cxn modelId="{8C902F17-57E2-49A5-96D1-CE0314E4884F}" type="presParOf" srcId="{77DEF104-1243-4A60-AB79-9B2EA8982445}" destId="{5B0F63BF-0EE5-458B-ABB6-CF8A45BBF10E}" srcOrd="1" destOrd="0" presId="urn:microsoft.com/office/officeart/2008/layout/VerticalCurvedList"/>
    <dgm:cxn modelId="{22F3F3A6-6892-49A2-94AD-2EB5C6F8CF92}" type="presParOf" srcId="{77DEF104-1243-4A60-AB79-9B2EA8982445}" destId="{8192ED9E-6DDA-4462-8BE2-98D95C32571D}" srcOrd="2" destOrd="0" presId="urn:microsoft.com/office/officeart/2008/layout/VerticalCurvedList"/>
    <dgm:cxn modelId="{2554217D-8D15-4624-A9C6-10BFFE8B02BE}" type="presParOf" srcId="{8192ED9E-6DDA-4462-8BE2-98D95C32571D}" destId="{86CBA82E-80CE-4CFC-BB85-B2676AB6632D}" srcOrd="0" destOrd="0" presId="urn:microsoft.com/office/officeart/2008/layout/VerticalCurvedList"/>
    <dgm:cxn modelId="{4B453767-C79E-4C8C-9ABC-8DC302E7176E}" type="presParOf" srcId="{77DEF104-1243-4A60-AB79-9B2EA8982445}" destId="{B4933F5D-C1BD-4454-BE1C-0BA036528594}" srcOrd="3" destOrd="0" presId="urn:microsoft.com/office/officeart/2008/layout/VerticalCurvedList"/>
    <dgm:cxn modelId="{1BDD75B8-F698-4540-B247-30F1BA2689EE}" type="presParOf" srcId="{77DEF104-1243-4A60-AB79-9B2EA8982445}" destId="{8DB65D60-7B96-48E0-AD89-E40D7961068E}" srcOrd="4" destOrd="0" presId="urn:microsoft.com/office/officeart/2008/layout/VerticalCurvedList"/>
    <dgm:cxn modelId="{586E1551-D682-4941-9048-12F3ECC15CAC}" type="presParOf" srcId="{8DB65D60-7B96-48E0-AD89-E40D7961068E}" destId="{F201BBB8-D679-410E-A128-B3F81077B69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5" Type="http://schemas.openxmlformats.org/officeDocument/2006/relationships/image" Target="../media/image55.wmf"/><Relationship Id="rId4"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image" Target="../media/image59.wmf"/><Relationship Id="rId7" Type="http://schemas.openxmlformats.org/officeDocument/2006/relationships/image" Target="../media/image63.wmf"/><Relationship Id="rId2" Type="http://schemas.openxmlformats.org/officeDocument/2006/relationships/image" Target="../media/image58.wmf"/><Relationship Id="rId1" Type="http://schemas.openxmlformats.org/officeDocument/2006/relationships/image" Target="../media/image57.wmf"/><Relationship Id="rId6" Type="http://schemas.openxmlformats.org/officeDocument/2006/relationships/image" Target="../media/image62.wmf"/><Relationship Id="rId5" Type="http://schemas.openxmlformats.org/officeDocument/2006/relationships/image" Target="../media/image61.wmf"/><Relationship Id="rId4" Type="http://schemas.openxmlformats.org/officeDocument/2006/relationships/image" Target="../media/image60.wmf"/><Relationship Id="rId9" Type="http://schemas.openxmlformats.org/officeDocument/2006/relationships/image" Target="../media/image6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 Id="rId6" Type="http://schemas.openxmlformats.org/officeDocument/2006/relationships/image" Target="../media/image73.wmf"/><Relationship Id="rId5" Type="http://schemas.openxmlformats.org/officeDocument/2006/relationships/image" Target="../media/image72.wmf"/><Relationship Id="rId4" Type="http://schemas.openxmlformats.org/officeDocument/2006/relationships/image" Target="../media/image7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7CD4C6-EF93-4F6C-BD95-4606257C1EE5}" type="datetimeFigureOut">
              <a:rPr lang="en-US" smtClean="0"/>
              <a:t>9/10/2018</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A14A5-CB5E-4D17-A717-298259406D97}" type="slidenum">
              <a:rPr lang="en-US" smtClean="0"/>
              <a:t>‹Nº›</a:t>
            </a:fld>
            <a:endParaRPr lang="en-US"/>
          </a:p>
        </p:txBody>
      </p:sp>
    </p:spTree>
    <p:extLst>
      <p:ext uri="{BB962C8B-B14F-4D97-AF65-F5344CB8AC3E}">
        <p14:creationId xmlns:p14="http://schemas.microsoft.com/office/powerpoint/2010/main" val="3194434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1</a:t>
            </a:fld>
            <a:endParaRPr lang="en-US"/>
          </a:p>
        </p:txBody>
      </p:sp>
    </p:spTree>
    <p:extLst>
      <p:ext uri="{BB962C8B-B14F-4D97-AF65-F5344CB8AC3E}">
        <p14:creationId xmlns:p14="http://schemas.microsoft.com/office/powerpoint/2010/main" val="1141350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62EA14A5-CB5E-4D17-A717-298259406D97}" type="slidenum">
              <a:rPr lang="en-US" smtClean="0"/>
              <a:t>16</a:t>
            </a:fld>
            <a:endParaRPr lang="en-US"/>
          </a:p>
        </p:txBody>
      </p:sp>
    </p:spTree>
    <p:extLst>
      <p:ext uri="{BB962C8B-B14F-4D97-AF65-F5344CB8AC3E}">
        <p14:creationId xmlns:p14="http://schemas.microsoft.com/office/powerpoint/2010/main" val="2258383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17</a:t>
            </a:fld>
            <a:endParaRPr lang="en-US"/>
          </a:p>
        </p:txBody>
      </p:sp>
    </p:spTree>
    <p:extLst>
      <p:ext uri="{BB962C8B-B14F-4D97-AF65-F5344CB8AC3E}">
        <p14:creationId xmlns:p14="http://schemas.microsoft.com/office/powerpoint/2010/main" val="3013872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21</a:t>
            </a:fld>
            <a:endParaRPr lang="en-US"/>
          </a:p>
        </p:txBody>
      </p:sp>
    </p:spTree>
    <p:extLst>
      <p:ext uri="{BB962C8B-B14F-4D97-AF65-F5344CB8AC3E}">
        <p14:creationId xmlns:p14="http://schemas.microsoft.com/office/powerpoint/2010/main" val="583098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62EA14A5-CB5E-4D17-A717-298259406D97}" type="slidenum">
              <a:rPr lang="en-US" smtClean="0"/>
              <a:t>23</a:t>
            </a:fld>
            <a:endParaRPr lang="en-US"/>
          </a:p>
        </p:txBody>
      </p:sp>
    </p:spTree>
    <p:extLst>
      <p:ext uri="{BB962C8B-B14F-4D97-AF65-F5344CB8AC3E}">
        <p14:creationId xmlns:p14="http://schemas.microsoft.com/office/powerpoint/2010/main" val="2536678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1" baseline="0" dirty="0" smtClean="0"/>
              <a:t>Cálculo de la capacidad máxima de transporte</a:t>
            </a:r>
          </a:p>
          <a:p>
            <a:r>
              <a:rPr lang="es-EC" baseline="0" dirty="0" smtClean="0"/>
              <a:t>La piezas están elaboradas de tol en la parte superior y balsa en la parte </a:t>
            </a:r>
            <a:r>
              <a:rPr lang="es-EC" baseline="0" dirty="0" err="1" smtClean="0"/>
              <a:t>inferior.Para</a:t>
            </a:r>
            <a:r>
              <a:rPr lang="es-EC" baseline="0" dirty="0" smtClean="0"/>
              <a:t> este cálculo se considera que la carga es constante en toda la longitud de la banda durante el funcionamiento.</a:t>
            </a:r>
          </a:p>
          <a:p>
            <a:r>
              <a:rPr lang="es-EC" baseline="0" dirty="0" smtClean="0"/>
              <a:t>k=  factor de inclinación, como la banda es horizontal, el ángulo de inclinación es 0</a:t>
            </a:r>
            <a:r>
              <a:rPr lang="es-EC" baseline="0" dirty="0" smtClean="0">
                <a:sym typeface="Wingdings" panose="05000000000000000000" pitchFamily="2" charset="2"/>
              </a:rPr>
              <a:t>k=1</a:t>
            </a:r>
          </a:p>
          <a:p>
            <a:r>
              <a:rPr lang="es-EC" b="1" baseline="0" dirty="0" smtClean="0">
                <a:sym typeface="Wingdings" panose="05000000000000000000" pitchFamily="2" charset="2"/>
              </a:rPr>
              <a:t>Cálculo de Fuerzas</a:t>
            </a:r>
          </a:p>
          <a:p>
            <a:r>
              <a:rPr lang="es-EC" dirty="0" smtClean="0"/>
              <a:t>C= factor de fricción por longitud</a:t>
            </a:r>
          </a:p>
          <a:p>
            <a:r>
              <a:rPr lang="es-EC" dirty="0" smtClean="0"/>
              <a:t>f= factor de fricción</a:t>
            </a:r>
            <a:r>
              <a:rPr lang="es-EC" baseline="0" dirty="0" smtClean="0"/>
              <a:t> de las partes móviles=0.020 para trabajo en ambiente normal (CEMA=</a:t>
            </a:r>
            <a:r>
              <a:rPr lang="es-EC" sz="1200" kern="1200" dirty="0" smtClean="0">
                <a:solidFill>
                  <a:schemeClr val="tx1"/>
                </a:solidFill>
                <a:effectLst/>
                <a:latin typeface="+mn-lt"/>
                <a:ea typeface="+mn-ea"/>
                <a:cs typeface="+mn-cs"/>
              </a:rPr>
              <a:t>Asociación</a:t>
            </a:r>
            <a:r>
              <a:rPr lang="es-EC" sz="1200" kern="1200" baseline="0" dirty="0" smtClean="0">
                <a:solidFill>
                  <a:schemeClr val="tx1"/>
                </a:solidFill>
                <a:effectLst/>
                <a:latin typeface="+mn-lt"/>
                <a:ea typeface="+mn-ea"/>
                <a:cs typeface="+mn-cs"/>
              </a:rPr>
              <a:t> de fabricantes de equipos transportadores</a:t>
            </a:r>
            <a:r>
              <a:rPr lang="es-EC" sz="1200" kern="1200" dirty="0" smtClean="0">
                <a:solidFill>
                  <a:schemeClr val="tx1"/>
                </a:solidFill>
                <a:effectLst/>
                <a:latin typeface="+mn-lt"/>
                <a:ea typeface="+mn-ea"/>
                <a:cs typeface="+mn-cs"/>
              </a:rPr>
              <a:t>)</a:t>
            </a:r>
            <a:endParaRPr lang="es-EC" baseline="0" dirty="0" smtClean="0"/>
          </a:p>
          <a:p>
            <a:r>
              <a:rPr lang="es-EC" baseline="0" dirty="0" smtClean="0"/>
              <a:t>G= peso de las partes móviles (peso de la banda y peso del rodillo motriz por metro)</a:t>
            </a:r>
          </a:p>
          <a:p>
            <a:r>
              <a:rPr lang="es-EC" baseline="0" dirty="0" smtClean="0"/>
              <a:t>g=gravedad</a:t>
            </a:r>
          </a:p>
          <a:p>
            <a:r>
              <a:rPr lang="es-EC" sz="1200" kern="1200" baseline="0" dirty="0" smtClean="0">
                <a:solidFill>
                  <a:schemeClr val="tx1"/>
                </a:solidFill>
                <a:effectLst/>
                <a:latin typeface="+mn-lt"/>
                <a:ea typeface="+mn-ea"/>
                <a:cs typeface="+mn-cs"/>
              </a:rPr>
              <a:t>H= altura de elevación de la carga</a:t>
            </a:r>
            <a:endParaRPr lang="es-EC" dirty="0" smtClean="0"/>
          </a:p>
          <a:p>
            <a:r>
              <a:rPr lang="es-EC" b="1" dirty="0" smtClean="0"/>
              <a:t>Cálculo</a:t>
            </a:r>
            <a:r>
              <a:rPr lang="es-EC" b="1" baseline="0" dirty="0" smtClean="0"/>
              <a:t> de potencia</a:t>
            </a:r>
            <a:endParaRPr lang="es-EC" b="1" dirty="0" smtClean="0"/>
          </a:p>
          <a:p>
            <a:r>
              <a:rPr lang="es-EC" dirty="0" smtClean="0"/>
              <a:t>Potencia</a:t>
            </a:r>
            <a:r>
              <a:rPr lang="es-EC" baseline="0" dirty="0" smtClean="0"/>
              <a:t> requerida para desplazar la banda y la carga </a:t>
            </a:r>
          </a:p>
          <a:p>
            <a:r>
              <a:rPr lang="es-EC" dirty="0" err="1" smtClean="0"/>
              <a:t>Ps</a:t>
            </a:r>
            <a:r>
              <a:rPr lang="es-EC" dirty="0" smtClean="0"/>
              <a:t>= potencia adicional por guías</a:t>
            </a:r>
            <a:endParaRPr lang="es-EC" baseline="0" dirty="0" smtClean="0"/>
          </a:p>
          <a:p>
            <a:r>
              <a:rPr lang="es-EC" baseline="0" dirty="0" smtClean="0"/>
              <a:t>n=eficiencia del motor eléctrico =0.85. (DUNLOP)</a:t>
            </a:r>
          </a:p>
          <a:p>
            <a:r>
              <a:rPr lang="es-EC" baseline="0" dirty="0" smtClean="0"/>
              <a:t>e=eficiencia mecánica de la transmisión= 0.9. Transmisión por engranes (CEMA)</a:t>
            </a:r>
          </a:p>
          <a:p>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24</a:t>
            </a:fld>
            <a:endParaRPr lang="en-US"/>
          </a:p>
        </p:txBody>
      </p:sp>
    </p:spTree>
    <p:extLst>
      <p:ext uri="{BB962C8B-B14F-4D97-AF65-F5344CB8AC3E}">
        <p14:creationId xmlns:p14="http://schemas.microsoft.com/office/powerpoint/2010/main" val="2304968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EC" b="1" baseline="0" dirty="0" smtClean="0"/>
                  <a:t>Cálculo de tensiones</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Para que se produzca el movimiento de la banda, debe existir una diferencia de tensiones en los lados del rodillo motriz. La mayor tensión es conocida como tensión del lado ajustado </a:t>
                </a:r>
                <a14:m>
                  <m:oMath xmlns:m="http://schemas.openxmlformats.org/officeDocument/2006/math">
                    <m:sSub>
                      <m:sSubPr>
                        <m:ctrlPr>
                          <a:rPr lang="es-EC" sz="1200" i="1" kern="1200">
                            <a:solidFill>
                              <a:schemeClr val="tx1"/>
                            </a:solidFill>
                            <a:effectLst/>
                            <a:latin typeface="Cambria Math" panose="02040503050406030204" pitchFamily="18" charset="0"/>
                            <a:ea typeface="+mn-ea"/>
                            <a:cs typeface="+mn-cs"/>
                          </a:rPr>
                        </m:ctrlPr>
                      </m:sSubPr>
                      <m:e>
                        <m:r>
                          <a:rPr lang="es-EC" sz="1200" i="1" kern="1200">
                            <a:solidFill>
                              <a:schemeClr val="tx1"/>
                            </a:solidFill>
                            <a:effectLst/>
                            <a:latin typeface="Cambria Math"/>
                            <a:ea typeface="+mn-ea"/>
                            <a:cs typeface="+mn-cs"/>
                          </a:rPr>
                          <m:t>𝑇</m:t>
                        </m:r>
                      </m:e>
                      <m:sub>
                        <m:r>
                          <a:rPr lang="es-EC" sz="1200" i="1" kern="1200">
                            <a:solidFill>
                              <a:schemeClr val="tx1"/>
                            </a:solidFill>
                            <a:effectLst/>
                            <a:latin typeface="Cambria Math"/>
                            <a:ea typeface="+mn-ea"/>
                            <a:cs typeface="+mn-cs"/>
                          </a:rPr>
                          <m:t>1</m:t>
                        </m:r>
                      </m:sub>
                    </m:sSub>
                  </m:oMath>
                </a14:m>
                <a:r>
                  <a:rPr lang="es-EC" sz="1200" kern="1200" dirty="0">
                    <a:solidFill>
                      <a:schemeClr val="tx1"/>
                    </a:solidFill>
                    <a:effectLst/>
                    <a:latin typeface="+mn-lt"/>
                    <a:ea typeface="+mn-ea"/>
                    <a:cs typeface="+mn-cs"/>
                  </a:rPr>
                  <a:t>, mientras que la menor tensión  </a:t>
                </a:r>
                <a14:m>
                  <m:oMath xmlns:m="http://schemas.openxmlformats.org/officeDocument/2006/math">
                    <m:sSub>
                      <m:sSubPr>
                        <m:ctrlPr>
                          <a:rPr lang="es-EC" sz="1200" i="1" kern="1200">
                            <a:solidFill>
                              <a:schemeClr val="tx1"/>
                            </a:solidFill>
                            <a:effectLst/>
                            <a:latin typeface="Cambria Math" panose="02040503050406030204" pitchFamily="18" charset="0"/>
                            <a:ea typeface="+mn-ea"/>
                            <a:cs typeface="+mn-cs"/>
                          </a:rPr>
                        </m:ctrlPr>
                      </m:sSubPr>
                      <m:e>
                        <m:r>
                          <a:rPr lang="es-EC" sz="1200" i="1" kern="1200">
                            <a:solidFill>
                              <a:schemeClr val="tx1"/>
                            </a:solidFill>
                            <a:effectLst/>
                            <a:latin typeface="Cambria Math"/>
                            <a:ea typeface="+mn-ea"/>
                            <a:cs typeface="+mn-cs"/>
                          </a:rPr>
                          <m:t>𝑇</m:t>
                        </m:r>
                      </m:e>
                      <m:sub>
                        <m:r>
                          <a:rPr lang="es-EC" sz="1200" i="1" kern="1200">
                            <a:solidFill>
                              <a:schemeClr val="tx1"/>
                            </a:solidFill>
                            <a:effectLst/>
                            <a:latin typeface="Cambria Math"/>
                            <a:ea typeface="+mn-ea"/>
                            <a:cs typeface="+mn-cs"/>
                          </a:rPr>
                          <m:t>2</m:t>
                        </m:r>
                      </m:sub>
                    </m:sSub>
                  </m:oMath>
                </a14:m>
                <a:r>
                  <a:rPr lang="es-EC" sz="1200" kern="1200" dirty="0">
                    <a:solidFill>
                      <a:schemeClr val="tx1"/>
                    </a:solidFill>
                    <a:effectLst/>
                    <a:latin typeface="+mn-lt"/>
                    <a:ea typeface="+mn-ea"/>
                    <a:cs typeface="+mn-cs"/>
                  </a:rPr>
                  <a:t> es conocida como tensión del lado flojo. La diferencia entre las dos tensiones se llama tensión efectiva  </a:t>
                </a:r>
                <a14:m>
                  <m:oMath xmlns:m="http://schemas.openxmlformats.org/officeDocument/2006/math">
                    <m:sSub>
                      <m:sSubPr>
                        <m:ctrlPr>
                          <a:rPr lang="es-EC" sz="1200" i="1" kern="1200">
                            <a:solidFill>
                              <a:schemeClr val="tx1"/>
                            </a:solidFill>
                            <a:effectLst/>
                            <a:latin typeface="Cambria Math" panose="02040503050406030204" pitchFamily="18" charset="0"/>
                            <a:ea typeface="+mn-ea"/>
                            <a:cs typeface="+mn-cs"/>
                          </a:rPr>
                        </m:ctrlPr>
                      </m:sSubPr>
                      <m:e>
                        <m:r>
                          <a:rPr lang="es-EC" sz="1200" i="1" kern="1200">
                            <a:solidFill>
                              <a:schemeClr val="tx1"/>
                            </a:solidFill>
                            <a:effectLst/>
                            <a:latin typeface="Cambria Math"/>
                            <a:ea typeface="+mn-ea"/>
                            <a:cs typeface="+mn-cs"/>
                          </a:rPr>
                          <m:t>𝑇</m:t>
                        </m:r>
                      </m:e>
                      <m:sub>
                        <m:r>
                          <a:rPr lang="es-EC" sz="1200" i="1" kern="1200">
                            <a:solidFill>
                              <a:schemeClr val="tx1"/>
                            </a:solidFill>
                            <a:effectLst/>
                            <a:latin typeface="Cambria Math"/>
                            <a:ea typeface="+mn-ea"/>
                            <a:cs typeface="+mn-cs"/>
                          </a:rPr>
                          <m:t>𝑒</m:t>
                        </m:r>
                      </m:sub>
                    </m:sSub>
                  </m:oMath>
                </a14:m>
                <a:r>
                  <a:rPr lang="es-EC" sz="1200" kern="1200" dirty="0">
                    <a:solidFill>
                      <a:schemeClr val="tx1"/>
                    </a:solidFill>
                    <a:effectLst/>
                    <a:latin typeface="+mn-lt"/>
                    <a:ea typeface="+mn-ea"/>
                    <a:cs typeface="+mn-cs"/>
                  </a:rPr>
                  <a:t> y es la que realiza el trabajo de movimiento. </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b="1" kern="1200" dirty="0" smtClean="0">
                    <a:solidFill>
                      <a:schemeClr val="tx1"/>
                    </a:solidFill>
                    <a:effectLst/>
                    <a:latin typeface="+mn-lt"/>
                    <a:ea typeface="+mn-ea"/>
                    <a:cs typeface="+mn-cs"/>
                  </a:rPr>
                  <a:t>m=</a:t>
                </a:r>
                <a:r>
                  <a:rPr lang="es-EC" sz="1200" kern="1200" dirty="0" smtClean="0">
                    <a:solidFill>
                      <a:schemeClr val="tx1"/>
                    </a:solidFill>
                    <a:effectLst/>
                    <a:latin typeface="+mn-lt"/>
                    <a:ea typeface="+mn-ea"/>
                    <a:cs typeface="+mn-cs"/>
                  </a:rPr>
                  <a:t> coeficiente de accionamiento</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tensión del lado ajustado aumenta en un 20% por el tipo de tensionamiento</a:t>
                </a:r>
                <a:r>
                  <a:rPr lang="es-EC" sz="1200" kern="1200" baseline="0" dirty="0" smtClean="0">
                    <a:solidFill>
                      <a:schemeClr val="tx1"/>
                    </a:solidFill>
                    <a:effectLst/>
                    <a:latin typeface="+mn-lt"/>
                    <a:ea typeface="+mn-ea"/>
                    <a:cs typeface="+mn-cs"/>
                  </a:rPr>
                  <a:t> (manual)</a:t>
                </a:r>
                <a:endParaRPr lang="es-EC" sz="1200" kern="1200" dirty="0" smtClean="0">
                  <a:solidFill>
                    <a:schemeClr val="tx1"/>
                  </a:solidFill>
                  <a:effectLst/>
                  <a:latin typeface="+mn-lt"/>
                  <a:ea typeface="+mn-ea"/>
                  <a:cs typeface="+mn-cs"/>
                </a:endParaRPr>
              </a:p>
              <a:p>
                <a:endParaRPr lang="es-EC" dirty="0"/>
              </a:p>
            </p:txBody>
          </p:sp>
        </mc:Choice>
        <mc:Fallback xmlns="">
          <p:sp>
            <p:nvSpPr>
              <p:cNvPr id="3" name="Marcador de notas 2"/>
              <p:cNvSpPr>
                <a:spLocks noGrp="1"/>
              </p:cNvSpPr>
              <p:nvPr>
                <p:ph type="body" idx="1"/>
              </p:nvPr>
            </p:nvSpPr>
            <p:spPr/>
            <p:txBody>
              <a:bodyPr/>
              <a:lstStyle/>
              <a:p>
                <a:r>
                  <a:rPr lang="es-EC" b="1" baseline="0" dirty="0" smtClean="0"/>
                  <a:t>Cálculo de tensiones</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Para que se produzca el movimiento de la banda, debe existir una diferencia de tensiones en los lados del rodillo motriz. La mayor tensión es conocida como tensión del lado ajustado </a:t>
                </a:r>
                <a:r>
                  <a:rPr lang="es-EC" sz="1200" i="0" kern="1200">
                    <a:solidFill>
                      <a:schemeClr val="tx1"/>
                    </a:solidFill>
                    <a:effectLst/>
                    <a:latin typeface="Cambria Math"/>
                    <a:ea typeface="+mn-ea"/>
                    <a:cs typeface="+mn-cs"/>
                  </a:rPr>
                  <a:t>𝑇</a:t>
                </a:r>
                <a:r>
                  <a:rPr lang="es-EC" sz="1200" i="0" kern="1200">
                    <a:solidFill>
                      <a:schemeClr val="tx1"/>
                    </a:solidFill>
                    <a:effectLst/>
                    <a:latin typeface="Cambria Math" panose="02040503050406030204" pitchFamily="18" charset="0"/>
                    <a:ea typeface="+mn-ea"/>
                    <a:cs typeface="+mn-cs"/>
                  </a:rPr>
                  <a:t>_</a:t>
                </a:r>
                <a:r>
                  <a:rPr lang="es-EC" sz="1200" i="0" kern="1200">
                    <a:solidFill>
                      <a:schemeClr val="tx1"/>
                    </a:solidFill>
                    <a:effectLst/>
                    <a:latin typeface="Cambria Math"/>
                    <a:ea typeface="+mn-ea"/>
                    <a:cs typeface="+mn-cs"/>
                  </a:rPr>
                  <a:t>1</a:t>
                </a:r>
                <a:r>
                  <a:rPr lang="es-EC" sz="1200" kern="1200" dirty="0">
                    <a:solidFill>
                      <a:schemeClr val="tx1"/>
                    </a:solidFill>
                    <a:effectLst/>
                    <a:latin typeface="+mn-lt"/>
                    <a:ea typeface="+mn-ea"/>
                    <a:cs typeface="+mn-cs"/>
                  </a:rPr>
                  <a:t>, mientras que la menor tensión  </a:t>
                </a:r>
                <a:r>
                  <a:rPr lang="es-EC" sz="1200" i="0" kern="1200">
                    <a:solidFill>
                      <a:schemeClr val="tx1"/>
                    </a:solidFill>
                    <a:effectLst/>
                    <a:latin typeface="Cambria Math"/>
                    <a:ea typeface="+mn-ea"/>
                    <a:cs typeface="+mn-cs"/>
                  </a:rPr>
                  <a:t>𝑇</a:t>
                </a:r>
                <a:r>
                  <a:rPr lang="es-EC" sz="1200" i="0" kern="1200">
                    <a:solidFill>
                      <a:schemeClr val="tx1"/>
                    </a:solidFill>
                    <a:effectLst/>
                    <a:latin typeface="Cambria Math" panose="02040503050406030204" pitchFamily="18" charset="0"/>
                    <a:ea typeface="+mn-ea"/>
                    <a:cs typeface="+mn-cs"/>
                  </a:rPr>
                  <a:t>_</a:t>
                </a:r>
                <a:r>
                  <a:rPr lang="es-EC" sz="1200" i="0" kern="1200">
                    <a:solidFill>
                      <a:schemeClr val="tx1"/>
                    </a:solidFill>
                    <a:effectLst/>
                    <a:latin typeface="Cambria Math"/>
                    <a:ea typeface="+mn-ea"/>
                    <a:cs typeface="+mn-cs"/>
                  </a:rPr>
                  <a:t>2</a:t>
                </a:r>
                <a:r>
                  <a:rPr lang="es-EC" sz="1200" kern="1200" dirty="0">
                    <a:solidFill>
                      <a:schemeClr val="tx1"/>
                    </a:solidFill>
                    <a:effectLst/>
                    <a:latin typeface="+mn-lt"/>
                    <a:ea typeface="+mn-ea"/>
                    <a:cs typeface="+mn-cs"/>
                  </a:rPr>
                  <a:t> es conocida como tensión del lado flojo. La diferencia entre las dos tensiones se llama tensión efectiva  </a:t>
                </a:r>
                <a:r>
                  <a:rPr lang="es-EC" sz="1200" i="0" kern="1200">
                    <a:solidFill>
                      <a:schemeClr val="tx1"/>
                    </a:solidFill>
                    <a:effectLst/>
                    <a:latin typeface="Cambria Math"/>
                    <a:ea typeface="+mn-ea"/>
                    <a:cs typeface="+mn-cs"/>
                  </a:rPr>
                  <a:t>𝑇</a:t>
                </a:r>
                <a:r>
                  <a:rPr lang="es-EC" sz="1200" i="0" kern="1200">
                    <a:solidFill>
                      <a:schemeClr val="tx1"/>
                    </a:solidFill>
                    <a:effectLst/>
                    <a:latin typeface="Cambria Math" panose="02040503050406030204" pitchFamily="18" charset="0"/>
                    <a:ea typeface="+mn-ea"/>
                    <a:cs typeface="+mn-cs"/>
                  </a:rPr>
                  <a:t>_</a:t>
                </a:r>
                <a:r>
                  <a:rPr lang="es-EC" sz="1200" i="0" kern="1200">
                    <a:solidFill>
                      <a:schemeClr val="tx1"/>
                    </a:solidFill>
                    <a:effectLst/>
                    <a:latin typeface="Cambria Math"/>
                    <a:ea typeface="+mn-ea"/>
                    <a:cs typeface="+mn-cs"/>
                  </a:rPr>
                  <a:t>𝑒</a:t>
                </a:r>
                <a:r>
                  <a:rPr lang="es-EC" sz="1200" kern="1200" dirty="0">
                    <a:solidFill>
                      <a:schemeClr val="tx1"/>
                    </a:solidFill>
                    <a:effectLst/>
                    <a:latin typeface="+mn-lt"/>
                    <a:ea typeface="+mn-ea"/>
                    <a:cs typeface="+mn-cs"/>
                  </a:rPr>
                  <a:t> y es la que realiza el trabajo de movimiento. </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b="1" kern="1200" dirty="0" smtClean="0">
                    <a:solidFill>
                      <a:schemeClr val="tx1"/>
                    </a:solidFill>
                    <a:effectLst/>
                    <a:latin typeface="+mn-lt"/>
                    <a:ea typeface="+mn-ea"/>
                    <a:cs typeface="+mn-cs"/>
                  </a:rPr>
                  <a:t>m=</a:t>
                </a:r>
                <a:r>
                  <a:rPr lang="es-EC" sz="1200" kern="1200" dirty="0" smtClean="0">
                    <a:solidFill>
                      <a:schemeClr val="tx1"/>
                    </a:solidFill>
                    <a:effectLst/>
                    <a:latin typeface="+mn-lt"/>
                    <a:ea typeface="+mn-ea"/>
                    <a:cs typeface="+mn-cs"/>
                  </a:rPr>
                  <a:t> coeficiente de accionamiento</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tensión del lado ajustado aumenta en un 20% por el tipo de tensionamiento</a:t>
                </a:r>
                <a:r>
                  <a:rPr lang="es-EC" sz="1200" kern="1200" baseline="0" dirty="0" smtClean="0">
                    <a:solidFill>
                      <a:schemeClr val="tx1"/>
                    </a:solidFill>
                    <a:effectLst/>
                    <a:latin typeface="+mn-lt"/>
                    <a:ea typeface="+mn-ea"/>
                    <a:cs typeface="+mn-cs"/>
                  </a:rPr>
                  <a:t> (manual)</a:t>
                </a:r>
                <a:endParaRPr lang="es-EC" sz="1200" kern="1200" dirty="0" smtClean="0">
                  <a:solidFill>
                    <a:schemeClr val="tx1"/>
                  </a:solidFill>
                  <a:effectLst/>
                  <a:latin typeface="+mn-lt"/>
                  <a:ea typeface="+mn-ea"/>
                  <a:cs typeface="+mn-cs"/>
                </a:endParaRPr>
              </a:p>
              <a:p>
                <a:endParaRPr lang="es-EC" dirty="0"/>
              </a:p>
            </p:txBody>
          </p:sp>
        </mc:Fallback>
      </mc:AlternateContent>
      <p:sp>
        <p:nvSpPr>
          <p:cNvPr id="4" name="Marcador de número de diapositiva 3"/>
          <p:cNvSpPr>
            <a:spLocks noGrp="1"/>
          </p:cNvSpPr>
          <p:nvPr>
            <p:ph type="sldNum" sz="quarter" idx="10"/>
          </p:nvPr>
        </p:nvSpPr>
        <p:spPr/>
        <p:txBody>
          <a:bodyPr/>
          <a:lstStyle/>
          <a:p>
            <a:fld id="{62EA14A5-CB5E-4D17-A717-298259406D97}" type="slidenum">
              <a:rPr lang="en-US" smtClean="0"/>
              <a:t>25</a:t>
            </a:fld>
            <a:endParaRPr lang="en-US"/>
          </a:p>
        </p:txBody>
      </p:sp>
    </p:spTree>
    <p:extLst>
      <p:ext uri="{BB962C8B-B14F-4D97-AF65-F5344CB8AC3E}">
        <p14:creationId xmlns:p14="http://schemas.microsoft.com/office/powerpoint/2010/main" val="830610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Para el diseño de un eje sometido a cargas cíclicas, se debe realizar un análisis de falla por fatiga, se toma el criterio de ED-Goodman</a:t>
            </a:r>
          </a:p>
          <a:p>
            <a:r>
              <a:rPr lang="es-EC" sz="1200" kern="1200" dirty="0" err="1" smtClean="0">
                <a:solidFill>
                  <a:schemeClr val="tx1"/>
                </a:solidFill>
                <a:effectLst/>
                <a:latin typeface="+mn-lt"/>
                <a:ea typeface="+mn-ea"/>
                <a:cs typeface="+mn-cs"/>
              </a:rPr>
              <a:t>qt</a:t>
            </a:r>
            <a:r>
              <a:rPr lang="es-EC" sz="1200" kern="1200" dirty="0" smtClean="0">
                <a:solidFill>
                  <a:schemeClr val="tx1"/>
                </a:solidFill>
                <a:effectLst/>
                <a:latin typeface="+mn-lt"/>
                <a:ea typeface="+mn-ea"/>
                <a:cs typeface="+mn-cs"/>
              </a:rPr>
              <a:t>= peso de rodillo</a:t>
            </a:r>
          </a:p>
          <a:p>
            <a:r>
              <a:rPr lang="es-EC" sz="1200" kern="1200" baseline="0" dirty="0" smtClean="0">
                <a:solidFill>
                  <a:schemeClr val="tx1"/>
                </a:solidFill>
                <a:effectLst/>
                <a:latin typeface="+mn-lt"/>
                <a:ea typeface="+mn-ea"/>
                <a:cs typeface="+mn-cs"/>
              </a:rPr>
              <a:t>Se’= límite de resistencia a la fatiga en viga vibratoria</a:t>
            </a:r>
          </a:p>
          <a:p>
            <a:r>
              <a:rPr lang="es-EC" sz="1200" kern="1200" baseline="0" dirty="0" smtClean="0">
                <a:solidFill>
                  <a:schemeClr val="tx1"/>
                </a:solidFill>
                <a:effectLst/>
                <a:latin typeface="+mn-lt"/>
                <a:ea typeface="+mn-ea"/>
                <a:cs typeface="+mn-cs"/>
              </a:rPr>
              <a:t>Se calcula el esfuerzo de fatiga utilizando la ecuación de Marín. Considerando como acabado superficial (maquinado), para una confiabilidad de 95%.</a:t>
            </a:r>
          </a:p>
          <a:p>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26</a:t>
            </a:fld>
            <a:endParaRPr lang="en-US"/>
          </a:p>
        </p:txBody>
      </p:sp>
    </p:spTree>
    <p:extLst>
      <p:ext uri="{BB962C8B-B14F-4D97-AF65-F5344CB8AC3E}">
        <p14:creationId xmlns:p14="http://schemas.microsoft.com/office/powerpoint/2010/main" val="2497353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62EA14A5-CB5E-4D17-A717-298259406D97}" type="slidenum">
              <a:rPr lang="en-US" smtClean="0"/>
              <a:t>29</a:t>
            </a:fld>
            <a:endParaRPr lang="en-US"/>
          </a:p>
        </p:txBody>
      </p:sp>
    </p:spTree>
    <p:extLst>
      <p:ext uri="{BB962C8B-B14F-4D97-AF65-F5344CB8AC3E}">
        <p14:creationId xmlns:p14="http://schemas.microsoft.com/office/powerpoint/2010/main" val="937126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MX" sz="1200" kern="1200" dirty="0" smtClean="0">
                <a:solidFill>
                  <a:schemeClr val="tx1"/>
                </a:solidFill>
                <a:effectLst/>
                <a:latin typeface="+mn-lt"/>
                <a:ea typeface="+mn-ea"/>
                <a:cs typeface="+mn-cs"/>
              </a:rPr>
              <a:t>Visión Artificial.- Se encarga del reconocimiento de colores y formas.</a:t>
            </a:r>
            <a:endParaRPr lang="es-EC" sz="1200" kern="1200" dirty="0" smtClean="0">
              <a:solidFill>
                <a:schemeClr val="tx1"/>
              </a:solidFill>
              <a:effectLst/>
              <a:latin typeface="+mn-lt"/>
              <a:ea typeface="+mn-ea"/>
              <a:cs typeface="+mn-cs"/>
            </a:endParaRPr>
          </a:p>
          <a:p>
            <a:pPr lvl="0"/>
            <a:r>
              <a:rPr lang="es-MX" sz="1200" kern="1200" dirty="0" smtClean="0">
                <a:solidFill>
                  <a:schemeClr val="tx1"/>
                </a:solidFill>
                <a:effectLst/>
                <a:latin typeface="+mn-lt"/>
                <a:ea typeface="+mn-ea"/>
                <a:cs typeface="+mn-cs"/>
              </a:rPr>
              <a:t>Filtro de </a:t>
            </a:r>
            <a:r>
              <a:rPr lang="es-MX" sz="1200" kern="1200" dirty="0" err="1" smtClean="0">
                <a:solidFill>
                  <a:schemeClr val="tx1"/>
                </a:solidFill>
                <a:effectLst/>
                <a:latin typeface="+mn-lt"/>
                <a:ea typeface="+mn-ea"/>
                <a:cs typeface="+mn-cs"/>
              </a:rPr>
              <a:t>Kalman</a:t>
            </a:r>
            <a:r>
              <a:rPr lang="es-MX" sz="1200" kern="1200" dirty="0" smtClean="0">
                <a:solidFill>
                  <a:schemeClr val="tx1"/>
                </a:solidFill>
                <a:effectLst/>
                <a:latin typeface="+mn-lt"/>
                <a:ea typeface="+mn-ea"/>
                <a:cs typeface="+mn-cs"/>
              </a:rPr>
              <a:t>.- Obtiene un punto de coordenadas de acuerdo a un sistema de referencia, la entrada de ésta etapa es el punto de coordenadas del centro de masa de los objetos detectados.</a:t>
            </a:r>
            <a:endParaRPr lang="es-EC" sz="1200" kern="1200" dirty="0" smtClean="0">
              <a:solidFill>
                <a:schemeClr val="tx1"/>
              </a:solidFill>
              <a:effectLst/>
              <a:latin typeface="+mn-lt"/>
              <a:ea typeface="+mn-ea"/>
              <a:cs typeface="+mn-cs"/>
            </a:endParaRPr>
          </a:p>
          <a:p>
            <a:pPr lvl="0"/>
            <a:r>
              <a:rPr lang="es-MX" sz="1200" kern="1200" dirty="0" smtClean="0">
                <a:solidFill>
                  <a:schemeClr val="tx1"/>
                </a:solidFill>
                <a:effectLst/>
                <a:latin typeface="+mn-lt"/>
                <a:ea typeface="+mn-ea"/>
                <a:cs typeface="+mn-cs"/>
              </a:rPr>
              <a:t>Planificador.- En esta etapa se tiene una máquina de estados, la cual realizará la asignación de tareas para cada manipulador de la celda, es decir, enviará a cada robot la información y señales para que ejecuten una determinada acción.</a:t>
            </a:r>
            <a:endParaRPr lang="es-EC" sz="1200" kern="1200" dirty="0" smtClean="0">
              <a:solidFill>
                <a:schemeClr val="tx1"/>
              </a:solidFill>
              <a:effectLst/>
              <a:latin typeface="+mn-lt"/>
              <a:ea typeface="+mn-ea"/>
              <a:cs typeface="+mn-cs"/>
            </a:endParaRPr>
          </a:p>
          <a:p>
            <a:pPr lvl="0"/>
            <a:r>
              <a:rPr lang="es-MX" sz="1200" kern="1200" dirty="0" smtClean="0">
                <a:solidFill>
                  <a:schemeClr val="tx1"/>
                </a:solidFill>
                <a:effectLst/>
                <a:latin typeface="+mn-lt"/>
                <a:ea typeface="+mn-ea"/>
                <a:cs typeface="+mn-cs"/>
              </a:rPr>
              <a:t>Posicionamiento de Robots.- Para asegurar que los manipuladores llegarán al punto indicado por el filtro y realicen su tarea, se implementa un control PID de posición. </a:t>
            </a:r>
            <a:endParaRPr lang="es-EC" sz="1200" kern="1200" dirty="0" smtClean="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30</a:t>
            </a:fld>
            <a:endParaRPr lang="en-US"/>
          </a:p>
        </p:txBody>
      </p:sp>
    </p:spTree>
    <p:extLst>
      <p:ext uri="{BB962C8B-B14F-4D97-AF65-F5344CB8AC3E}">
        <p14:creationId xmlns:p14="http://schemas.microsoft.com/office/powerpoint/2010/main" val="2600364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35</a:t>
            </a:fld>
            <a:endParaRPr lang="en-US"/>
          </a:p>
        </p:txBody>
      </p:sp>
    </p:spTree>
    <p:extLst>
      <p:ext uri="{BB962C8B-B14F-4D97-AF65-F5344CB8AC3E}">
        <p14:creationId xmlns:p14="http://schemas.microsoft.com/office/powerpoint/2010/main" val="331527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62EA14A5-CB5E-4D17-A717-298259406D97}" type="slidenum">
              <a:rPr lang="en-US" smtClean="0"/>
              <a:t>2</a:t>
            </a:fld>
            <a:endParaRPr lang="en-US"/>
          </a:p>
        </p:txBody>
      </p:sp>
    </p:spTree>
    <p:extLst>
      <p:ext uri="{BB962C8B-B14F-4D97-AF65-F5344CB8AC3E}">
        <p14:creationId xmlns:p14="http://schemas.microsoft.com/office/powerpoint/2010/main" val="229528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Se puede ver que con las ecuaciones anteriores únicamente se requiere un punto en el espacio (</a:t>
            </a:r>
            <a:r>
              <a:rPr lang="es-EC" sz="1200" kern="1200" dirty="0" err="1" smtClean="0">
                <a:solidFill>
                  <a:schemeClr val="tx1"/>
                </a:solidFill>
                <a:effectLst/>
                <a:latin typeface="+mn-lt"/>
                <a:ea typeface="+mn-ea"/>
                <a:cs typeface="+mn-cs"/>
              </a:rPr>
              <a:t>x,y</a:t>
            </a:r>
            <a:r>
              <a:rPr lang="es-EC" sz="1200" kern="1200" dirty="0" smtClean="0">
                <a:solidFill>
                  <a:schemeClr val="tx1"/>
                </a:solidFill>
                <a:effectLst/>
                <a:latin typeface="+mn-lt"/>
                <a:ea typeface="+mn-ea"/>
                <a:cs typeface="+mn-cs"/>
              </a:rPr>
              <a:t>) el cual es proporcionado por el Filtro de Kalman a través del planificador de tareas, y de esta manera calcular las variables que deben tomar las articulaciones del robot con el fin de ubicarse en dicho punto.</a:t>
            </a:r>
          </a:p>
        </p:txBody>
      </p:sp>
      <p:sp>
        <p:nvSpPr>
          <p:cNvPr id="4" name="Marcador de número de diapositiva 3"/>
          <p:cNvSpPr>
            <a:spLocks noGrp="1"/>
          </p:cNvSpPr>
          <p:nvPr>
            <p:ph type="sldNum" sz="quarter" idx="10"/>
          </p:nvPr>
        </p:nvSpPr>
        <p:spPr/>
        <p:txBody>
          <a:bodyPr/>
          <a:lstStyle/>
          <a:p>
            <a:fld id="{62EA14A5-CB5E-4D17-A717-298259406D97}" type="slidenum">
              <a:rPr lang="en-US" smtClean="0"/>
              <a:t>36</a:t>
            </a:fld>
            <a:endParaRPr lang="en-US"/>
          </a:p>
        </p:txBody>
      </p:sp>
    </p:spTree>
    <p:extLst>
      <p:ext uri="{BB962C8B-B14F-4D97-AF65-F5344CB8AC3E}">
        <p14:creationId xmlns:p14="http://schemas.microsoft.com/office/powerpoint/2010/main" val="618617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38</a:t>
            </a:fld>
            <a:endParaRPr lang="en-US"/>
          </a:p>
        </p:txBody>
      </p:sp>
    </p:spTree>
    <p:extLst>
      <p:ext uri="{BB962C8B-B14F-4D97-AF65-F5344CB8AC3E}">
        <p14:creationId xmlns:p14="http://schemas.microsoft.com/office/powerpoint/2010/main" val="4027778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3"/>
            <a:r>
              <a:rPr lang="es-MX" sz="1200" b="1" kern="1200" dirty="0" smtClean="0">
                <a:solidFill>
                  <a:schemeClr val="tx1"/>
                </a:solidFill>
                <a:effectLst/>
                <a:latin typeface="+mn-lt"/>
                <a:ea typeface="+mn-ea"/>
                <a:cs typeface="+mn-cs"/>
              </a:rPr>
              <a:t>Celdas No Atendidas</a:t>
            </a:r>
            <a:endParaRPr lang="es-EC" sz="11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En este tipo de celdas, únicamente el robot industrial es el que manipula los materiales</a:t>
            </a:r>
            <a:r>
              <a:rPr lang="es-MX" sz="1200" kern="1200" baseline="0" dirty="0" smtClean="0">
                <a:solidFill>
                  <a:schemeClr val="tx1"/>
                </a:solidFill>
                <a:effectLst/>
                <a:latin typeface="+mn-lt"/>
                <a:ea typeface="+mn-ea"/>
                <a:cs typeface="+mn-cs"/>
              </a:rPr>
              <a:t> </a:t>
            </a:r>
            <a:r>
              <a:rPr lang="es-MX" sz="1200" kern="1200" dirty="0" smtClean="0">
                <a:solidFill>
                  <a:schemeClr val="tx1"/>
                </a:solidFill>
                <a:effectLst/>
                <a:latin typeface="+mn-lt"/>
                <a:ea typeface="+mn-ea"/>
                <a:cs typeface="+mn-cs"/>
              </a:rPr>
              <a:t>de tal manera que los operadores no realizan trabajos pesados.</a:t>
            </a:r>
          </a:p>
          <a:p>
            <a:endParaRPr lang="es-EC" sz="1100" kern="1200" dirty="0" smtClean="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42</a:t>
            </a:fld>
            <a:endParaRPr lang="en-US"/>
          </a:p>
        </p:txBody>
      </p:sp>
    </p:spTree>
    <p:extLst>
      <p:ext uri="{BB962C8B-B14F-4D97-AF65-F5344CB8AC3E}">
        <p14:creationId xmlns:p14="http://schemas.microsoft.com/office/powerpoint/2010/main" val="3976503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45</a:t>
            </a:fld>
            <a:endParaRPr lang="en-US"/>
          </a:p>
        </p:txBody>
      </p:sp>
    </p:spTree>
    <p:extLst>
      <p:ext uri="{BB962C8B-B14F-4D97-AF65-F5344CB8AC3E}">
        <p14:creationId xmlns:p14="http://schemas.microsoft.com/office/powerpoint/2010/main" val="476391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Se tiene que en promedio para clasificar 12 piezas el primer robot toma un tiempo de 76.17 </a:t>
            </a:r>
            <a:r>
              <a:rPr lang="es-EC" sz="1200" kern="1200" dirty="0" err="1" smtClean="0">
                <a:solidFill>
                  <a:schemeClr val="tx1"/>
                </a:solidFill>
                <a:effectLst/>
                <a:latin typeface="+mn-lt"/>
                <a:ea typeface="+mn-ea"/>
                <a:cs typeface="+mn-cs"/>
              </a:rPr>
              <a:t>seg</a:t>
            </a:r>
            <a:r>
              <a:rPr lang="es-EC" sz="1200" kern="1200" dirty="0" smtClean="0">
                <a:solidFill>
                  <a:schemeClr val="tx1"/>
                </a:solidFill>
                <a:effectLst/>
                <a:latin typeface="+mn-lt"/>
                <a:ea typeface="+mn-ea"/>
                <a:cs typeface="+mn-cs"/>
              </a:rPr>
              <a:t> (1.27 min), el segundo de 105.4 </a:t>
            </a:r>
            <a:r>
              <a:rPr lang="es-EC" sz="1200" kern="1200" dirty="0" err="1" smtClean="0">
                <a:solidFill>
                  <a:schemeClr val="tx1"/>
                </a:solidFill>
                <a:effectLst/>
                <a:latin typeface="+mn-lt"/>
                <a:ea typeface="+mn-ea"/>
                <a:cs typeface="+mn-cs"/>
              </a:rPr>
              <a:t>seg</a:t>
            </a:r>
            <a:r>
              <a:rPr lang="es-EC" sz="1200" kern="1200" dirty="0" smtClean="0">
                <a:solidFill>
                  <a:schemeClr val="tx1"/>
                </a:solidFill>
                <a:effectLst/>
                <a:latin typeface="+mn-lt"/>
                <a:ea typeface="+mn-ea"/>
                <a:cs typeface="+mn-cs"/>
              </a:rPr>
              <a:t> (1.76 min) y en conjunto 55.42 </a:t>
            </a:r>
            <a:r>
              <a:rPr lang="es-EC" sz="1200" kern="1200" dirty="0" err="1" smtClean="0">
                <a:solidFill>
                  <a:schemeClr val="tx1"/>
                </a:solidFill>
                <a:effectLst/>
                <a:latin typeface="+mn-lt"/>
                <a:ea typeface="+mn-ea"/>
                <a:cs typeface="+mn-cs"/>
              </a:rPr>
              <a:t>seg</a:t>
            </a:r>
            <a:r>
              <a:rPr lang="es-EC" sz="1200" kern="1200" dirty="0" smtClean="0">
                <a:solidFill>
                  <a:schemeClr val="tx1"/>
                </a:solidFill>
                <a:effectLst/>
                <a:latin typeface="+mn-lt"/>
                <a:ea typeface="+mn-ea"/>
                <a:cs typeface="+mn-cs"/>
              </a:rPr>
              <a:t> (0.92 min). Para tener una apreciación más aproximada a una industria se realiza el cálculo para un día laboral de 8 horas (480 min)</a:t>
            </a:r>
          </a:p>
          <a:p>
            <a:r>
              <a:rPr lang="es-EC" sz="1200" kern="1200" dirty="0" smtClean="0">
                <a:solidFill>
                  <a:schemeClr val="tx1"/>
                </a:solidFill>
                <a:effectLst/>
                <a:latin typeface="+mn-lt"/>
                <a:ea typeface="+mn-ea"/>
                <a:cs typeface="+mn-cs"/>
              </a:rPr>
              <a:t>Donde 0.85 se refiere al 85% de trabajo real</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En la vida práctica se dice que dicho valor es si toda la producción se realiza de forma normal, pero ya en datos reales pueden ocurren paros de maquinaría, accidentes de operarios, cortes de energía, etc. Por lo que al valor anterior se le añade un porcentaje que se refiere a dichos sucesos, el cual se obtiene basado en registros diarios de producción. Para nuestro proyecto se utilizará un porcentaje de 83%</a:t>
            </a:r>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50</a:t>
            </a:fld>
            <a:endParaRPr lang="en-US"/>
          </a:p>
        </p:txBody>
      </p:sp>
    </p:spTree>
    <p:extLst>
      <p:ext uri="{BB962C8B-B14F-4D97-AF65-F5344CB8AC3E}">
        <p14:creationId xmlns:p14="http://schemas.microsoft.com/office/powerpoint/2010/main" val="27666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1.Disponibilidad de Planta: porcentaje de tiempo real de las máquinas produciendo respecto al tiempo previsto para la producción. </a:t>
            </a:r>
          </a:p>
          <a:p>
            <a:r>
              <a:rPr lang="es-EC" dirty="0" smtClean="0"/>
              <a:t>2. Rendimiento de Equipos: porcentaje de producción real de los equipos, respecto a la producción nominal durante un periodo de tiempo. </a:t>
            </a:r>
          </a:p>
          <a:p>
            <a:r>
              <a:rPr lang="es-EC" dirty="0" smtClean="0"/>
              <a:t>3. Calidad de Proceso: porcentaje de producto conforme respecto a la totalidad de la producción generada.</a:t>
            </a:r>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53</a:t>
            </a:fld>
            <a:endParaRPr lang="en-US"/>
          </a:p>
        </p:txBody>
      </p:sp>
    </p:spTree>
    <p:extLst>
      <p:ext uri="{BB962C8B-B14F-4D97-AF65-F5344CB8AC3E}">
        <p14:creationId xmlns:p14="http://schemas.microsoft.com/office/powerpoint/2010/main" val="267309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62EA14A5-CB5E-4D17-A717-298259406D97}" type="slidenum">
              <a:rPr lang="en-US" smtClean="0"/>
              <a:t>60</a:t>
            </a:fld>
            <a:endParaRPr lang="en-US"/>
          </a:p>
        </p:txBody>
      </p:sp>
    </p:spTree>
    <p:extLst>
      <p:ext uri="{BB962C8B-B14F-4D97-AF65-F5344CB8AC3E}">
        <p14:creationId xmlns:p14="http://schemas.microsoft.com/office/powerpoint/2010/main" val="373414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kern="1200" dirty="0" smtClean="0">
                <a:solidFill>
                  <a:schemeClr val="tx1"/>
                </a:solidFill>
                <a:effectLst/>
                <a:latin typeface="+mn-lt"/>
                <a:ea typeface="+mn-ea"/>
                <a:cs typeface="+mn-cs"/>
              </a:rPr>
              <a:t>Una celda de trabajo o celda flexible de manufactura, es un grupo de máquinas relacionadas que realizan un proceso en particular, o una estación de un proceso de manufactura aún más largo. Ver Figura 15. El término o aspecto flexible nos indica que la celda no está restringida a una sola tarea o parte del proceso, sino que todo lo contrario puede acomodarse fácilmente a distintas partes y productos</a:t>
            </a:r>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6</a:t>
            </a:fld>
            <a:endParaRPr lang="en-US"/>
          </a:p>
        </p:txBody>
      </p:sp>
    </p:spTree>
    <p:extLst>
      <p:ext uri="{BB962C8B-B14F-4D97-AF65-F5344CB8AC3E}">
        <p14:creationId xmlns:p14="http://schemas.microsoft.com/office/powerpoint/2010/main" val="810076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MX" sz="1200" kern="1200" dirty="0" smtClean="0">
                <a:solidFill>
                  <a:schemeClr val="tx1"/>
                </a:solidFill>
                <a:effectLst/>
                <a:latin typeface="+mn-lt"/>
                <a:ea typeface="+mn-ea"/>
                <a:cs typeface="+mn-cs"/>
              </a:rPr>
              <a:t>Centro de la Celda</a:t>
            </a:r>
            <a:endParaRPr lang="es-EC" sz="1100" kern="1200" dirty="0" smtClean="0">
              <a:solidFill>
                <a:schemeClr val="tx1"/>
              </a:solidFill>
              <a:effectLst/>
              <a:latin typeface="+mn-lt"/>
              <a:ea typeface="+mn-ea"/>
              <a:cs typeface="+mn-cs"/>
            </a:endParaRPr>
          </a:p>
          <a:p>
            <a:pPr lvl="1"/>
            <a:r>
              <a:rPr lang="es-MX" sz="1200" kern="1200" dirty="0" smtClean="0">
                <a:solidFill>
                  <a:schemeClr val="tx1"/>
                </a:solidFill>
                <a:effectLst/>
                <a:latin typeface="+mn-lt"/>
                <a:ea typeface="+mn-ea"/>
                <a:cs typeface="+mn-cs"/>
              </a:rPr>
              <a:t>Aprovechamiento al máximo del campo de acción del robot.</a:t>
            </a:r>
            <a:endParaRPr lang="es-EC" sz="1100" kern="1200" dirty="0" smtClean="0">
              <a:solidFill>
                <a:schemeClr val="tx1"/>
              </a:solidFill>
              <a:effectLst/>
              <a:latin typeface="+mn-lt"/>
              <a:ea typeface="+mn-ea"/>
              <a:cs typeface="+mn-cs"/>
            </a:endParaRPr>
          </a:p>
          <a:p>
            <a:pPr lvl="1"/>
            <a:r>
              <a:rPr lang="es-MX" sz="1200" kern="1200" dirty="0" smtClean="0">
                <a:solidFill>
                  <a:schemeClr val="tx1"/>
                </a:solidFill>
                <a:effectLst/>
                <a:latin typeface="+mn-lt"/>
                <a:ea typeface="+mn-ea"/>
                <a:cs typeface="+mn-cs"/>
              </a:rPr>
              <a:t>Principalmente SCARA, Polares y Cilíndricos</a:t>
            </a:r>
            <a:endParaRPr lang="es-EC" sz="1100" kern="1200" dirty="0" smtClean="0">
              <a:solidFill>
                <a:schemeClr val="tx1"/>
              </a:solidFill>
              <a:effectLst/>
              <a:latin typeface="+mn-lt"/>
              <a:ea typeface="+mn-ea"/>
              <a:cs typeface="+mn-cs"/>
            </a:endParaRPr>
          </a:p>
          <a:p>
            <a:pPr lvl="1"/>
            <a:r>
              <a:rPr lang="es-MX" sz="1200" kern="1200" dirty="0" smtClean="0">
                <a:solidFill>
                  <a:schemeClr val="tx1"/>
                </a:solidFill>
                <a:effectLst/>
                <a:latin typeface="+mn-lt"/>
                <a:ea typeface="+mn-ea"/>
                <a:cs typeface="+mn-cs"/>
              </a:rPr>
              <a:t>Para: Carga, Descarga, soldadura, </a:t>
            </a:r>
            <a:r>
              <a:rPr lang="es-MX" sz="1200" kern="1200" dirty="0" err="1" smtClean="0">
                <a:solidFill>
                  <a:schemeClr val="tx1"/>
                </a:solidFill>
                <a:effectLst/>
                <a:latin typeface="+mn-lt"/>
                <a:ea typeface="+mn-ea"/>
                <a:cs typeface="+mn-cs"/>
              </a:rPr>
              <a:t>paletizado</a:t>
            </a:r>
            <a:r>
              <a:rPr lang="es-MX" sz="1200" kern="1200" dirty="0" smtClean="0">
                <a:solidFill>
                  <a:schemeClr val="tx1"/>
                </a:solidFill>
                <a:effectLst/>
                <a:latin typeface="+mn-lt"/>
                <a:ea typeface="+mn-ea"/>
                <a:cs typeface="+mn-cs"/>
              </a:rPr>
              <a:t>, ensamblado</a:t>
            </a:r>
            <a:endParaRPr lang="es-EC" sz="1100" kern="1200" dirty="0" smtClean="0">
              <a:solidFill>
                <a:schemeClr val="tx1"/>
              </a:solidFill>
              <a:effectLst/>
              <a:latin typeface="+mn-lt"/>
              <a:ea typeface="+mn-ea"/>
              <a:cs typeface="+mn-cs"/>
            </a:endParaRPr>
          </a:p>
          <a:p>
            <a:pPr lvl="0"/>
            <a:r>
              <a:rPr lang="es-MX" sz="1200" kern="1200" dirty="0" smtClean="0">
                <a:solidFill>
                  <a:schemeClr val="tx1"/>
                </a:solidFill>
                <a:effectLst/>
                <a:latin typeface="+mn-lt"/>
                <a:ea typeface="+mn-ea"/>
                <a:cs typeface="+mn-cs"/>
              </a:rPr>
              <a:t>En línea</a:t>
            </a:r>
            <a:endParaRPr lang="es-EC" sz="1100" kern="1200" dirty="0" smtClean="0">
              <a:solidFill>
                <a:schemeClr val="tx1"/>
              </a:solidFill>
              <a:effectLst/>
              <a:latin typeface="+mn-lt"/>
              <a:ea typeface="+mn-ea"/>
              <a:cs typeface="+mn-cs"/>
            </a:endParaRPr>
          </a:p>
          <a:p>
            <a:pPr lvl="1"/>
            <a:r>
              <a:rPr lang="es-MX" sz="1200" kern="1200" dirty="0" smtClean="0">
                <a:solidFill>
                  <a:schemeClr val="tx1"/>
                </a:solidFill>
                <a:effectLst/>
                <a:latin typeface="+mn-lt"/>
                <a:ea typeface="+mn-ea"/>
                <a:cs typeface="+mn-cs"/>
              </a:rPr>
              <a:t>Líneas de transporte</a:t>
            </a:r>
            <a:endParaRPr lang="es-EC" sz="1100" kern="1200" dirty="0" smtClean="0">
              <a:solidFill>
                <a:schemeClr val="tx1"/>
              </a:solidFill>
              <a:effectLst/>
              <a:latin typeface="+mn-lt"/>
              <a:ea typeface="+mn-ea"/>
              <a:cs typeface="+mn-cs"/>
            </a:endParaRPr>
          </a:p>
          <a:p>
            <a:pPr lvl="1"/>
            <a:r>
              <a:rPr lang="es-MX" sz="1200" kern="1200" dirty="0" smtClean="0">
                <a:solidFill>
                  <a:schemeClr val="tx1"/>
                </a:solidFill>
                <a:effectLst/>
                <a:latin typeface="+mn-lt"/>
                <a:ea typeface="+mn-ea"/>
                <a:cs typeface="+mn-cs"/>
              </a:rPr>
              <a:t>Transporte continuo o intermitente</a:t>
            </a:r>
            <a:endParaRPr lang="es-EC" sz="1100" kern="1200" dirty="0" smtClean="0">
              <a:solidFill>
                <a:schemeClr val="tx1"/>
              </a:solidFill>
              <a:effectLst/>
              <a:latin typeface="+mn-lt"/>
              <a:ea typeface="+mn-ea"/>
              <a:cs typeface="+mn-cs"/>
            </a:endParaRPr>
          </a:p>
          <a:p>
            <a:pPr lvl="1"/>
            <a:r>
              <a:rPr lang="es-MX" sz="1200" kern="1200" dirty="0" smtClean="0">
                <a:solidFill>
                  <a:schemeClr val="tx1"/>
                </a:solidFill>
                <a:effectLst/>
                <a:latin typeface="+mn-lt"/>
                <a:ea typeface="+mn-ea"/>
                <a:cs typeface="+mn-cs"/>
              </a:rPr>
              <a:t>Soldadura automotriz</a:t>
            </a:r>
          </a:p>
          <a:p>
            <a:pPr lvl="0"/>
            <a:r>
              <a:rPr lang="es-MX" sz="1200" kern="1200" dirty="0" smtClean="0">
                <a:solidFill>
                  <a:schemeClr val="tx1"/>
                </a:solidFill>
                <a:effectLst/>
                <a:latin typeface="+mn-lt"/>
                <a:ea typeface="+mn-ea"/>
                <a:cs typeface="+mn-cs"/>
              </a:rPr>
              <a:t>Robot Móvil</a:t>
            </a:r>
            <a:endParaRPr lang="es-EC" sz="1100" kern="1200" dirty="0" smtClean="0">
              <a:solidFill>
                <a:schemeClr val="tx1"/>
              </a:solidFill>
              <a:effectLst/>
              <a:latin typeface="+mn-lt"/>
              <a:ea typeface="+mn-ea"/>
              <a:cs typeface="+mn-cs"/>
            </a:endParaRPr>
          </a:p>
          <a:p>
            <a:pPr lvl="1"/>
            <a:r>
              <a:rPr lang="es-MX" sz="1200" kern="1200" dirty="0" smtClean="0">
                <a:solidFill>
                  <a:schemeClr val="tx1"/>
                </a:solidFill>
                <a:effectLst/>
                <a:latin typeface="+mn-lt"/>
                <a:ea typeface="+mn-ea"/>
                <a:cs typeface="+mn-cs"/>
              </a:rPr>
              <a:t>Desplazamiento del robot sobre una vía</a:t>
            </a:r>
            <a:endParaRPr lang="es-EC" sz="1100" kern="1200" dirty="0" smtClean="0">
              <a:solidFill>
                <a:schemeClr val="tx1"/>
              </a:solidFill>
              <a:effectLst/>
              <a:latin typeface="+mn-lt"/>
              <a:ea typeface="+mn-ea"/>
              <a:cs typeface="+mn-cs"/>
            </a:endParaRPr>
          </a:p>
          <a:p>
            <a:pPr lvl="1"/>
            <a:r>
              <a:rPr lang="es-MX" sz="1200" kern="1200" dirty="0" smtClean="0">
                <a:solidFill>
                  <a:schemeClr val="tx1"/>
                </a:solidFill>
                <a:effectLst/>
                <a:latin typeface="+mn-lt"/>
                <a:ea typeface="+mn-ea"/>
                <a:cs typeface="+mn-cs"/>
              </a:rPr>
              <a:t>Trabajo sobre piezas en movimiento, carga y descarga de máquinas</a:t>
            </a:r>
            <a:endParaRPr lang="es-EC" sz="1100" kern="1200" dirty="0" smtClean="0">
              <a:solidFill>
                <a:schemeClr val="tx1"/>
              </a:solidFill>
              <a:effectLst/>
              <a:latin typeface="+mn-lt"/>
              <a:ea typeface="+mn-ea"/>
              <a:cs typeface="+mn-cs"/>
            </a:endParaRPr>
          </a:p>
          <a:p>
            <a:pPr lvl="0"/>
            <a:r>
              <a:rPr lang="es-MX" sz="1200" kern="1200" dirty="0" smtClean="0">
                <a:solidFill>
                  <a:schemeClr val="tx1"/>
                </a:solidFill>
                <a:effectLst/>
                <a:latin typeface="+mn-lt"/>
                <a:ea typeface="+mn-ea"/>
                <a:cs typeface="+mn-cs"/>
              </a:rPr>
              <a:t>Robot Suspendido</a:t>
            </a:r>
            <a:endParaRPr lang="es-EC" sz="1100" kern="1200" dirty="0" smtClean="0">
              <a:solidFill>
                <a:schemeClr val="tx1"/>
              </a:solidFill>
              <a:effectLst/>
              <a:latin typeface="+mn-lt"/>
              <a:ea typeface="+mn-ea"/>
              <a:cs typeface="+mn-cs"/>
            </a:endParaRPr>
          </a:p>
          <a:p>
            <a:pPr lvl="1"/>
            <a:r>
              <a:rPr lang="es-MX" sz="1200" kern="1200" dirty="0" smtClean="0">
                <a:solidFill>
                  <a:schemeClr val="tx1"/>
                </a:solidFill>
                <a:effectLst/>
                <a:latin typeface="+mn-lt"/>
                <a:ea typeface="+mn-ea"/>
                <a:cs typeface="+mn-cs"/>
              </a:rPr>
              <a:t>Intrínseca de robots tipo pórtico, también en articulares</a:t>
            </a:r>
            <a:endParaRPr lang="es-EC" sz="1100" kern="1200" dirty="0" smtClean="0">
              <a:solidFill>
                <a:schemeClr val="tx1"/>
              </a:solidFill>
              <a:effectLst/>
              <a:latin typeface="+mn-lt"/>
              <a:ea typeface="+mn-ea"/>
              <a:cs typeface="+mn-cs"/>
            </a:endParaRPr>
          </a:p>
          <a:p>
            <a:pPr lvl="1"/>
            <a:r>
              <a:rPr lang="es-MX" sz="1200" kern="1200" dirty="0" smtClean="0">
                <a:solidFill>
                  <a:schemeClr val="tx1"/>
                </a:solidFill>
                <a:effectLst/>
                <a:latin typeface="+mn-lt"/>
                <a:ea typeface="+mn-ea"/>
                <a:cs typeface="+mn-cs"/>
              </a:rPr>
              <a:t>Mejor aprovechamiento del área de trabajo</a:t>
            </a:r>
            <a:endParaRPr lang="es-EC" sz="1100" kern="1200" dirty="0" smtClean="0">
              <a:solidFill>
                <a:schemeClr val="tx1"/>
              </a:solidFill>
              <a:effectLst/>
              <a:latin typeface="+mn-lt"/>
              <a:ea typeface="+mn-ea"/>
              <a:cs typeface="+mn-cs"/>
            </a:endParaRPr>
          </a:p>
          <a:p>
            <a:pPr lvl="1"/>
            <a:r>
              <a:rPr lang="es-MX" sz="1200" kern="1200" dirty="0" smtClean="0">
                <a:solidFill>
                  <a:schemeClr val="tx1"/>
                </a:solidFill>
                <a:effectLst/>
                <a:latin typeface="+mn-lt"/>
                <a:ea typeface="+mn-ea"/>
                <a:cs typeface="+mn-cs"/>
              </a:rPr>
              <a:t>Proyección de material, aplicación de adhesivos, corte, soldadura por arco.</a:t>
            </a:r>
            <a:endParaRPr lang="es-EC" sz="1100" kern="1200" dirty="0" smtClean="0">
              <a:solidFill>
                <a:schemeClr val="tx1"/>
              </a:solidFill>
              <a:effectLst/>
              <a:latin typeface="+mn-lt"/>
              <a:ea typeface="+mn-ea"/>
              <a:cs typeface="+mn-cs"/>
            </a:endParaRPr>
          </a:p>
          <a:p>
            <a:pPr lvl="1"/>
            <a:endParaRPr lang="es-MX" sz="1200" kern="1200" dirty="0" smtClean="0">
              <a:solidFill>
                <a:schemeClr val="tx1"/>
              </a:solidFill>
              <a:effectLst/>
              <a:latin typeface="+mn-lt"/>
              <a:ea typeface="+mn-ea"/>
              <a:cs typeface="+mn-cs"/>
            </a:endParaRPr>
          </a:p>
          <a:p>
            <a:pPr lvl="1"/>
            <a:endParaRPr lang="es-EC" sz="11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2EA14A5-CB5E-4D17-A717-298259406D97}" type="slidenum">
              <a:rPr lang="en-US" smtClean="0"/>
              <a:t>7</a:t>
            </a:fld>
            <a:endParaRPr lang="en-US"/>
          </a:p>
        </p:txBody>
      </p:sp>
    </p:spTree>
    <p:extLst>
      <p:ext uri="{BB962C8B-B14F-4D97-AF65-F5344CB8AC3E}">
        <p14:creationId xmlns:p14="http://schemas.microsoft.com/office/powerpoint/2010/main" val="4176129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La principal diferencia entre una celda de trabajo clásica con una celda robótica cooperativa es la introducción de una red de comunicación entre los controladores de todos los robots existentes en la celda (KUKA, 2017). La red mencionada en tiempo real para intercambiar datos y señales, es necesaria para realizar tareas cooperativas. Otra diferencia es usar sólo un HMI para todos los robots de la célula robótica. </a:t>
            </a:r>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8</a:t>
            </a:fld>
            <a:endParaRPr lang="en-US"/>
          </a:p>
        </p:txBody>
      </p:sp>
    </p:spTree>
    <p:extLst>
      <p:ext uri="{BB962C8B-B14F-4D97-AF65-F5344CB8AC3E}">
        <p14:creationId xmlns:p14="http://schemas.microsoft.com/office/powerpoint/2010/main" val="3698829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lgn="just">
              <a:lnSpc>
                <a:spcPct val="150000"/>
              </a:lnSpc>
              <a:spcAft>
                <a:spcPts val="800"/>
              </a:spcAft>
              <a:buFont typeface="Symbol" panose="05050102010706020507"/>
              <a:buChar char=""/>
            </a:pPr>
            <a:r>
              <a:rPr lang="es-MX" dirty="0" smtClean="0">
                <a:latin typeface="Times New Roman" panose="02020603050405020304" pitchFamily="18" charset="0"/>
                <a:ea typeface="Calibri" panose="020F0502020204030204" pitchFamily="34" charset="0"/>
                <a:cs typeface="Times New Roman" panose="02020603050405020304" pitchFamily="18" charset="0"/>
              </a:rPr>
              <a:t>Herramientas Reconfigurables.</a:t>
            </a:r>
            <a:endParaRPr lang="es-EC" sz="1100" dirty="0" smtClean="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50000"/>
              </a:lnSpc>
              <a:spcAft>
                <a:spcPts val="800"/>
              </a:spcAft>
            </a:pPr>
            <a:r>
              <a:rPr lang="es-MX" dirty="0" smtClean="0">
                <a:latin typeface="Times New Roman" panose="02020603050405020304" pitchFamily="18" charset="0"/>
                <a:ea typeface="Calibri" panose="020F0502020204030204" pitchFamily="34" charset="0"/>
                <a:cs typeface="Times New Roman" panose="02020603050405020304" pitchFamily="18" charset="0"/>
              </a:rPr>
              <a:t>Permiten a los equipos de montaje flexibles adaptar fácilmente el proceso que se esté realizando a posibles perturbaciones en el mismo.</a:t>
            </a:r>
            <a:endParaRPr lang="es-EC" sz="11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a:buChar char=""/>
            </a:pPr>
            <a:r>
              <a:rPr lang="es-MX" dirty="0" smtClean="0">
                <a:latin typeface="Times New Roman" panose="02020603050405020304" pitchFamily="18" charset="0"/>
                <a:ea typeface="Calibri" panose="020F0502020204030204" pitchFamily="34" charset="0"/>
                <a:cs typeface="Times New Roman" panose="02020603050405020304" pitchFamily="18" charset="0"/>
              </a:rPr>
              <a:t>Sistema Inteligente de control y supervisión</a:t>
            </a:r>
            <a:endParaRPr lang="es-EC" sz="1100" dirty="0" smtClean="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50000"/>
              </a:lnSpc>
              <a:spcAft>
                <a:spcPts val="800"/>
              </a:spcAft>
            </a:pPr>
            <a:r>
              <a:rPr lang="es-MX" dirty="0" smtClean="0">
                <a:latin typeface="Times New Roman" panose="02020603050405020304" pitchFamily="18" charset="0"/>
                <a:ea typeface="Calibri" panose="020F0502020204030204" pitchFamily="34" charset="0"/>
                <a:cs typeface="Times New Roman" panose="02020603050405020304" pitchFamily="18" charset="0"/>
              </a:rPr>
              <a:t>Permiten un mayor rendimiento y una reconfigurabilidad de alto nivel de los procesos de producción con el uso de controles distribuidos y abiertos vinculados a la información de sensores. El módulo de control utiliza un enfoque basado en sensores para potenciar un marco de control descentralizado basado en una arquitectura orientada a servicios.</a:t>
            </a:r>
          </a:p>
          <a:p>
            <a:pPr marL="342900" lvl="0" indent="-342900" algn="just">
              <a:lnSpc>
                <a:spcPct val="150000"/>
              </a:lnSpc>
              <a:spcAft>
                <a:spcPts val="800"/>
              </a:spcAft>
              <a:buFont typeface="Symbol" panose="05050102010706020507"/>
              <a:buChar char=""/>
            </a:pPr>
            <a:r>
              <a:rPr lang="es-MX" sz="1100" dirty="0" smtClean="0">
                <a:latin typeface="Times New Roman" panose="02020603050405020304" pitchFamily="18" charset="0"/>
                <a:ea typeface="Calibri" panose="020F0502020204030204" pitchFamily="34" charset="0"/>
                <a:cs typeface="Times New Roman" panose="02020603050405020304" pitchFamily="18" charset="0"/>
              </a:rPr>
              <a:t>Integración y Comunicación</a:t>
            </a:r>
            <a:endParaRPr lang="es-EC" sz="1050" dirty="0" smtClean="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50000"/>
              </a:lnSpc>
              <a:spcAft>
                <a:spcPts val="800"/>
              </a:spcAft>
            </a:pPr>
            <a:r>
              <a:rPr lang="es-MX" sz="1100" dirty="0" smtClean="0">
                <a:latin typeface="Times New Roman" panose="02020603050405020304" pitchFamily="18" charset="0"/>
                <a:ea typeface="Calibri" panose="020F0502020204030204" pitchFamily="34" charset="0"/>
                <a:cs typeface="Times New Roman" panose="02020603050405020304" pitchFamily="18" charset="0"/>
              </a:rPr>
              <a:t>Permite la integración y la conexión en red de los sistemas de control mediante la utilización de tecnologías que nos permitan la operación coordinada, cooperativa entres los robots.</a:t>
            </a:r>
            <a:endParaRPr lang="es-EC"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50000"/>
              </a:lnSpc>
              <a:spcAft>
                <a:spcPts val="800"/>
              </a:spcAft>
            </a:pPr>
            <a:endParaRPr lang="es-EC" sz="1100" dirty="0" smtClean="0">
              <a:latin typeface="Calibri" panose="020F0502020204030204" pitchFamily="34" charset="0"/>
              <a:ea typeface="Calibri" panose="020F0502020204030204" pitchFamily="34" charset="0"/>
              <a:cs typeface="Times New Roman" panose="02020603050405020304" pitchFamily="18" charset="0"/>
            </a:endParaRPr>
          </a:p>
          <a:p>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9</a:t>
            </a:fld>
            <a:endParaRPr lang="en-US"/>
          </a:p>
        </p:txBody>
      </p:sp>
    </p:spTree>
    <p:extLst>
      <p:ext uri="{BB962C8B-B14F-4D97-AF65-F5344CB8AC3E}">
        <p14:creationId xmlns:p14="http://schemas.microsoft.com/office/powerpoint/2010/main" val="1074128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62EA14A5-CB5E-4D17-A717-298259406D97}" type="slidenum">
              <a:rPr lang="en-US" smtClean="0"/>
              <a:t>11</a:t>
            </a:fld>
            <a:endParaRPr lang="en-US"/>
          </a:p>
        </p:txBody>
      </p:sp>
    </p:spTree>
    <p:extLst>
      <p:ext uri="{BB962C8B-B14F-4D97-AF65-F5344CB8AC3E}">
        <p14:creationId xmlns:p14="http://schemas.microsoft.com/office/powerpoint/2010/main" val="1533893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12</a:t>
            </a:fld>
            <a:endParaRPr lang="en-US"/>
          </a:p>
        </p:txBody>
      </p:sp>
    </p:spTree>
    <p:extLst>
      <p:ext uri="{BB962C8B-B14F-4D97-AF65-F5344CB8AC3E}">
        <p14:creationId xmlns:p14="http://schemas.microsoft.com/office/powerpoint/2010/main" val="419406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13</a:t>
            </a:fld>
            <a:endParaRPr lang="en-US"/>
          </a:p>
        </p:txBody>
      </p:sp>
    </p:spTree>
    <p:extLst>
      <p:ext uri="{BB962C8B-B14F-4D97-AF65-F5344CB8AC3E}">
        <p14:creationId xmlns:p14="http://schemas.microsoft.com/office/powerpoint/2010/main" val="25145219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38" name="Rectángulo 37"/>
          <p:cNvSpPr/>
          <p:nvPr userDrawn="1"/>
        </p:nvSpPr>
        <p:spPr>
          <a:xfrm>
            <a:off x="0" y="-1"/>
            <a:ext cx="12192000" cy="6851921"/>
          </a:xfrm>
          <a:prstGeom prst="rect">
            <a:avLst/>
          </a:prstGeom>
          <a:gradFill flip="none" rotWithShape="1">
            <a:gsLst>
              <a:gs pos="33000">
                <a:schemeClr val="accent6">
                  <a:lumMod val="0"/>
                  <a:lumOff val="100000"/>
                </a:schemeClr>
              </a:gs>
              <a:gs pos="79000">
                <a:schemeClr val="accent6">
                  <a:lumMod val="0"/>
                  <a:lumOff val="100000"/>
                </a:schemeClr>
              </a:gs>
              <a:gs pos="96000">
                <a:schemeClr val="accent1">
                  <a:lumMod val="75000"/>
                </a:schemeClr>
              </a:gs>
            </a:gsLst>
            <a:lin ang="19200000" scaled="0"/>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dirty="0"/>
              <a:t>Haga clic para modificar el estilo de título del patrón</a:t>
            </a:r>
          </a:p>
        </p:txBody>
      </p:sp>
      <p:sp>
        <p:nvSpPr>
          <p:cNvPr id="3" name="Subtítulo 2"/>
          <p:cNvSpPr>
            <a:spLocks noGrp="1"/>
          </p:cNvSpPr>
          <p:nvPr>
            <p:ph type="subTitle" idx="1"/>
          </p:nvPr>
        </p:nvSpPr>
        <p:spPr>
          <a:xfrm>
            <a:off x="1524000" y="3599657"/>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
        <p:nvSpPr>
          <p:cNvPr id="4" name="Marcador de fecha 3"/>
          <p:cNvSpPr>
            <a:spLocks noGrp="1"/>
          </p:cNvSpPr>
          <p:nvPr>
            <p:ph type="dt" sz="half" idx="10"/>
          </p:nvPr>
        </p:nvSpPr>
        <p:spPr/>
        <p:txBody>
          <a:bodyPr/>
          <a:lstStyle/>
          <a:p>
            <a:fld id="{687CB43C-0A5C-4734-AC4C-84FE513CA017}" type="datetimeFigureOut">
              <a:rPr lang="es-ES" smtClean="0"/>
              <a:t>10/09/2018</a:t>
            </a:fld>
            <a:endParaRPr lang="es-ES" dirty="0"/>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pic>
        <p:nvPicPr>
          <p:cNvPr id="10" name="Imagen 9"/>
          <p:cNvPicPr>
            <a:picLocks noChangeAspect="1"/>
          </p:cNvPicPr>
          <p:nvPr userDrawn="1"/>
        </p:nvPicPr>
        <p:blipFill rotWithShape="1">
          <a:blip r:embed="rId2">
            <a:extLst>
              <a:ext uri="{28A0092B-C50C-407E-A947-70E740481C1C}">
                <a14:useLocalDpi xmlns:a14="http://schemas.microsoft.com/office/drawing/2010/main" val="0"/>
              </a:ext>
            </a:extLst>
          </a:blip>
          <a:srcRect l="-126"/>
          <a:stretch/>
        </p:blipFill>
        <p:spPr>
          <a:xfrm>
            <a:off x="-19050" y="5603707"/>
            <a:ext cx="4109963" cy="1258802"/>
          </a:xfrm>
          <a:prstGeom prst="rect">
            <a:avLst/>
          </a:prstGeom>
        </p:spPr>
      </p:pic>
      <p:pic>
        <p:nvPicPr>
          <p:cNvPr id="11" name="Imagen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378" y="5607128"/>
            <a:ext cx="2729712" cy="1252000"/>
          </a:xfrm>
          <a:prstGeom prst="rect">
            <a:avLst/>
          </a:prstGeom>
        </p:spPr>
      </p:pic>
      <p:pic>
        <p:nvPicPr>
          <p:cNvPr id="12" name="Imagen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00851" y="5597602"/>
            <a:ext cx="2297430" cy="1254319"/>
          </a:xfrm>
          <a:prstGeom prst="rect">
            <a:avLst/>
          </a:prstGeom>
        </p:spPr>
      </p:pic>
      <p:pic>
        <p:nvPicPr>
          <p:cNvPr id="13" name="Imagen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98280" y="5585611"/>
            <a:ext cx="3093720" cy="1278520"/>
          </a:xfrm>
          <a:prstGeom prst="rect">
            <a:avLst/>
          </a:prstGeom>
        </p:spPr>
      </p:pic>
      <p:sp>
        <p:nvSpPr>
          <p:cNvPr id="18" name="Rectángulo 17"/>
          <p:cNvSpPr/>
          <p:nvPr userDrawn="1"/>
        </p:nvSpPr>
        <p:spPr>
          <a:xfrm>
            <a:off x="0" y="5556145"/>
            <a:ext cx="12191999" cy="54488"/>
          </a:xfrm>
          <a:prstGeom prst="rect">
            <a:avLst/>
          </a:prstGeom>
          <a:solidFill>
            <a:srgbClr val="035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3" name="Grupo 42"/>
          <p:cNvGrpSpPr/>
          <p:nvPr userDrawn="1"/>
        </p:nvGrpSpPr>
        <p:grpSpPr>
          <a:xfrm>
            <a:off x="4619625" y="956603"/>
            <a:ext cx="6371328" cy="153549"/>
            <a:chOff x="4619625" y="956603"/>
            <a:chExt cx="6371328" cy="153549"/>
          </a:xfrm>
        </p:grpSpPr>
        <p:sp>
          <p:nvSpPr>
            <p:cNvPr id="36" name="Rectángulo 35"/>
            <p:cNvSpPr/>
            <p:nvPr userDrawn="1"/>
          </p:nvSpPr>
          <p:spPr>
            <a:xfrm rot="10800000">
              <a:off x="4619625" y="1047687"/>
              <a:ext cx="6371328" cy="62465"/>
            </a:xfrm>
            <a:prstGeom prst="rect">
              <a:avLst/>
            </a:prstGeom>
            <a:gradFill flip="none" rotWithShape="1">
              <a:gsLst>
                <a:gs pos="0">
                  <a:schemeClr val="tx1">
                    <a:lumMod val="75000"/>
                    <a:lumOff val="25000"/>
                  </a:schemeClr>
                </a:gs>
                <a:gs pos="41000">
                  <a:schemeClr val="bg1">
                    <a:lumMod val="65000"/>
                  </a:schemeClr>
                </a:gs>
                <a:gs pos="70000">
                  <a:schemeClr val="bg1">
                    <a:lumMod val="95000"/>
                  </a:schemeClr>
                </a:gs>
                <a:gs pos="91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ctángulo 36"/>
            <p:cNvSpPr/>
            <p:nvPr userDrawn="1"/>
          </p:nvSpPr>
          <p:spPr>
            <a:xfrm>
              <a:off x="4619629" y="956603"/>
              <a:ext cx="6371324" cy="65591"/>
            </a:xfrm>
            <a:prstGeom prst="rect">
              <a:avLst/>
            </a:prstGeom>
            <a:gradFill flip="none" rotWithShape="1">
              <a:gsLst>
                <a:gs pos="59000">
                  <a:srgbClr val="8CB7FE"/>
                </a:gs>
                <a:gs pos="0">
                  <a:srgbClr val="025DF2"/>
                </a:gs>
                <a:gs pos="32000">
                  <a:srgbClr val="3D86FD"/>
                </a:gs>
                <a:gs pos="92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39" name="Imagen 38"/>
          <p:cNvPicPr>
            <a:picLocks noChangeAspect="1"/>
          </p:cNvPicPr>
          <p:nvPr userDrawn="1"/>
        </p:nvPicPr>
        <p:blipFill rotWithShape="1">
          <a:blip r:embed="rId6">
            <a:extLst>
              <a:ext uri="{28A0092B-C50C-407E-A947-70E740481C1C}">
                <a14:useLocalDpi xmlns:a14="http://schemas.microsoft.com/office/drawing/2010/main" val="0"/>
              </a:ext>
            </a:extLst>
          </a:blip>
          <a:srcRect l="36286" t="29619" r="35524" b="31524"/>
          <a:stretch/>
        </p:blipFill>
        <p:spPr>
          <a:xfrm>
            <a:off x="10829926" y="126027"/>
            <a:ext cx="1195488" cy="1235876"/>
          </a:xfrm>
          <a:prstGeom prst="rect">
            <a:avLst/>
          </a:prstGeom>
        </p:spPr>
      </p:pic>
      <p:sp>
        <p:nvSpPr>
          <p:cNvPr id="40" name="Rectángulo 39"/>
          <p:cNvSpPr/>
          <p:nvPr userDrawn="1"/>
        </p:nvSpPr>
        <p:spPr>
          <a:xfrm rot="16200000">
            <a:off x="-1341110" y="3323115"/>
            <a:ext cx="4461027" cy="59519"/>
          </a:xfrm>
          <a:prstGeom prst="rect">
            <a:avLst/>
          </a:prstGeom>
          <a:gradFill flip="none" rotWithShape="1">
            <a:gsLst>
              <a:gs pos="0">
                <a:schemeClr val="tx1">
                  <a:lumMod val="75000"/>
                  <a:lumOff val="25000"/>
                </a:schemeClr>
              </a:gs>
              <a:gs pos="41000">
                <a:schemeClr val="bg1">
                  <a:lumMod val="65000"/>
                </a:schemeClr>
              </a:gs>
              <a:gs pos="70000">
                <a:schemeClr val="bg1">
                  <a:lumMod val="95000"/>
                </a:schemeClr>
              </a:gs>
              <a:gs pos="91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40"/>
          <p:cNvSpPr/>
          <p:nvPr userDrawn="1"/>
        </p:nvSpPr>
        <p:spPr>
          <a:xfrm rot="5400000">
            <a:off x="-1411487" y="3306457"/>
            <a:ext cx="4433781" cy="65591"/>
          </a:xfrm>
          <a:prstGeom prst="rect">
            <a:avLst/>
          </a:prstGeom>
          <a:gradFill flip="none" rotWithShape="1">
            <a:gsLst>
              <a:gs pos="59000">
                <a:srgbClr val="8CB7FE"/>
              </a:gs>
              <a:gs pos="0">
                <a:srgbClr val="025DF2"/>
              </a:gs>
              <a:gs pos="32000">
                <a:srgbClr val="3D86FD"/>
              </a:gs>
              <a:gs pos="92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2" name="Imagen 4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0767" y="277932"/>
            <a:ext cx="4210396" cy="1087410"/>
          </a:xfrm>
          <a:prstGeom prst="rect">
            <a:avLst/>
          </a:prstGeom>
        </p:spPr>
      </p:pic>
    </p:spTree>
    <p:extLst>
      <p:ext uri="{BB962C8B-B14F-4D97-AF65-F5344CB8AC3E}">
        <p14:creationId xmlns:p14="http://schemas.microsoft.com/office/powerpoint/2010/main" val="3880517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687CB43C-0A5C-4734-AC4C-84FE513CA017}" type="datetimeFigureOut">
              <a:rPr lang="es-ES" smtClean="0"/>
              <a:t>10/09/2018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2867392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687CB43C-0A5C-4734-AC4C-84FE513CA017}" type="datetimeFigureOut">
              <a:rPr lang="es-ES" smtClean="0"/>
              <a:t>10/09/2018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2560768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226841" y="502285"/>
            <a:ext cx="11738317" cy="614295"/>
          </a:xfrm>
        </p:spPr>
        <p:txBody>
          <a:bodyPr/>
          <a:lstStyle/>
          <a:p>
            <a:r>
              <a:rPr lang="es-ES" dirty="0"/>
              <a:t>Haga clic para modificar el estilo</a:t>
            </a:r>
          </a:p>
        </p:txBody>
      </p:sp>
      <p:sp>
        <p:nvSpPr>
          <p:cNvPr id="3" name="Marcador de contenido 2"/>
          <p:cNvSpPr>
            <a:spLocks noGrp="1"/>
          </p:cNvSpPr>
          <p:nvPr>
            <p:ph idx="1"/>
          </p:nvPr>
        </p:nvSpPr>
        <p:spPr>
          <a:xfrm>
            <a:off x="838200" y="1153687"/>
            <a:ext cx="10515600" cy="4351338"/>
          </a:xfr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10"/>
          </p:nvPr>
        </p:nvSpPr>
        <p:spPr/>
        <p:txBody>
          <a:bodyPr/>
          <a:lstStyle/>
          <a:p>
            <a:fld id="{687CB43C-0A5C-4734-AC4C-84FE513CA017}" type="datetimeFigureOut">
              <a:rPr lang="es-ES" smtClean="0"/>
              <a:t>10/09/2018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pic>
        <p:nvPicPr>
          <p:cNvPr id="11" name="Imagen 10"/>
          <p:cNvPicPr>
            <a:picLocks noChangeAspect="1"/>
          </p:cNvPicPr>
          <p:nvPr userDrawn="1"/>
        </p:nvPicPr>
        <p:blipFill rotWithShape="1">
          <a:blip r:embed="rId2">
            <a:extLst>
              <a:ext uri="{28A0092B-C50C-407E-A947-70E740481C1C}">
                <a14:useLocalDpi xmlns:a14="http://schemas.microsoft.com/office/drawing/2010/main" val="0"/>
              </a:ext>
            </a:extLst>
          </a:blip>
          <a:srcRect l="36286" t="29619" r="35524" b="31524"/>
          <a:stretch/>
        </p:blipFill>
        <p:spPr>
          <a:xfrm>
            <a:off x="10919469" y="118115"/>
            <a:ext cx="1045689" cy="1081017"/>
          </a:xfrm>
          <a:prstGeom prst="rect">
            <a:avLst/>
          </a:prstGeom>
        </p:spPr>
      </p:pic>
      <p:grpSp>
        <p:nvGrpSpPr>
          <p:cNvPr id="15" name="Grupo 14"/>
          <p:cNvGrpSpPr/>
          <p:nvPr userDrawn="1"/>
        </p:nvGrpSpPr>
        <p:grpSpPr>
          <a:xfrm>
            <a:off x="4663167" y="732657"/>
            <a:ext cx="6371328" cy="153549"/>
            <a:chOff x="4619625" y="956603"/>
            <a:chExt cx="6371328" cy="153549"/>
          </a:xfrm>
        </p:grpSpPr>
        <p:sp>
          <p:nvSpPr>
            <p:cNvPr id="16" name="Rectángulo 15"/>
            <p:cNvSpPr/>
            <p:nvPr userDrawn="1"/>
          </p:nvSpPr>
          <p:spPr>
            <a:xfrm rot="10800000">
              <a:off x="4619625" y="1047687"/>
              <a:ext cx="6371328" cy="62465"/>
            </a:xfrm>
            <a:prstGeom prst="rect">
              <a:avLst/>
            </a:prstGeom>
            <a:gradFill flip="none" rotWithShape="1">
              <a:gsLst>
                <a:gs pos="0">
                  <a:schemeClr val="tx1">
                    <a:lumMod val="75000"/>
                    <a:lumOff val="25000"/>
                  </a:schemeClr>
                </a:gs>
                <a:gs pos="22000">
                  <a:schemeClr val="bg1">
                    <a:lumMod val="65000"/>
                  </a:schemeClr>
                </a:gs>
                <a:gs pos="46000">
                  <a:schemeClr val="bg1">
                    <a:lumMod val="95000"/>
                  </a:schemeClr>
                </a:gs>
                <a:gs pos="7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userDrawn="1"/>
          </p:nvSpPr>
          <p:spPr>
            <a:xfrm>
              <a:off x="4619629" y="956603"/>
              <a:ext cx="6371324" cy="65591"/>
            </a:xfrm>
            <a:prstGeom prst="rect">
              <a:avLst/>
            </a:prstGeom>
            <a:gradFill flip="none" rotWithShape="1">
              <a:gsLst>
                <a:gs pos="40000">
                  <a:srgbClr val="8CB7FE"/>
                </a:gs>
                <a:gs pos="0">
                  <a:srgbClr val="025DF2"/>
                </a:gs>
                <a:gs pos="19000">
                  <a:srgbClr val="3D86FD"/>
                </a:gs>
                <a:gs pos="71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8292095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687CB43C-0A5C-4734-AC4C-84FE513CA017}" type="datetimeFigureOut">
              <a:rPr lang="es-ES" smtClean="0"/>
              <a:t>10/09/2018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3237590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687CB43C-0A5C-4734-AC4C-84FE513CA017}" type="datetimeFigureOut">
              <a:rPr lang="es-ES" smtClean="0"/>
              <a:t>10/09/2018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346463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687CB43C-0A5C-4734-AC4C-84FE513CA017}" type="datetimeFigureOut">
              <a:rPr lang="es-ES" smtClean="0"/>
              <a:t>10/09/2018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510362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687CB43C-0A5C-4734-AC4C-84FE513CA017}" type="datetimeFigureOut">
              <a:rPr lang="es-ES" smtClean="0"/>
              <a:t>10/09/2018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470229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87CB43C-0A5C-4734-AC4C-84FE513CA017}" type="datetimeFigureOut">
              <a:rPr lang="es-ES" smtClean="0"/>
              <a:t>10/09/2018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3264682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87CB43C-0A5C-4734-AC4C-84FE513CA017}" type="datetimeFigureOut">
              <a:rPr lang="es-ES" smtClean="0"/>
              <a:t>10/09/2018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32681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87CB43C-0A5C-4734-AC4C-84FE513CA017}" type="datetimeFigureOut">
              <a:rPr lang="es-ES" smtClean="0"/>
              <a:t>10/09/2018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773463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ángulo 21"/>
          <p:cNvSpPr/>
          <p:nvPr userDrawn="1"/>
        </p:nvSpPr>
        <p:spPr>
          <a:xfrm rot="10800000">
            <a:off x="0" y="-7206"/>
            <a:ext cx="12192000" cy="1143000"/>
          </a:xfrm>
          <a:prstGeom prst="rect">
            <a:avLst/>
          </a:prstGeom>
          <a:gradFill flip="none" rotWithShape="1">
            <a:gsLst>
              <a:gs pos="45000">
                <a:schemeClr val="accent6">
                  <a:lumMod val="0"/>
                  <a:lumOff val="100000"/>
                </a:schemeClr>
              </a:gs>
              <a:gs pos="80000">
                <a:srgbClr val="3D86FD"/>
              </a:gs>
              <a:gs pos="100000">
                <a:srgbClr val="035EF2"/>
              </a:gs>
            </a:gsLst>
            <a:lin ang="81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2" name="Rectángulo 11"/>
          <p:cNvSpPr/>
          <p:nvPr userDrawn="1"/>
        </p:nvSpPr>
        <p:spPr>
          <a:xfrm>
            <a:off x="0" y="5715000"/>
            <a:ext cx="12192000" cy="1143000"/>
          </a:xfrm>
          <a:prstGeom prst="rect">
            <a:avLst/>
          </a:prstGeom>
          <a:gradFill flip="none" rotWithShape="1">
            <a:gsLst>
              <a:gs pos="51000">
                <a:schemeClr val="accent6">
                  <a:lumMod val="0"/>
                  <a:lumOff val="100000"/>
                </a:schemeClr>
              </a:gs>
              <a:gs pos="88000">
                <a:srgbClr val="3D86FD"/>
              </a:gs>
              <a:gs pos="100000">
                <a:srgbClr val="035EF2"/>
              </a:gs>
            </a:gsLst>
            <a:lin ang="81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2" name="Marcador de título 1"/>
          <p:cNvSpPr>
            <a:spLocks noGrp="1"/>
          </p:cNvSpPr>
          <p:nvPr>
            <p:ph type="title"/>
          </p:nvPr>
        </p:nvSpPr>
        <p:spPr>
          <a:xfrm>
            <a:off x="137886" y="561261"/>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CB43C-0A5C-4734-AC4C-84FE513CA017}" type="datetimeFigureOut">
              <a:rPr lang="es-ES" smtClean="0"/>
              <a:t>10/09/2018</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B5988A-A193-4A37-A7EC-39EDA2131960}" type="slidenum">
              <a:rPr lang="es-ES" smtClean="0"/>
              <a:t>‹Nº›</a:t>
            </a:fld>
            <a:endParaRPr lang="es-ES"/>
          </a:p>
        </p:txBody>
      </p:sp>
      <p:pic>
        <p:nvPicPr>
          <p:cNvPr id="9" name="Imagen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7886" y="5939756"/>
            <a:ext cx="2872014" cy="741749"/>
          </a:xfrm>
          <a:prstGeom prst="rect">
            <a:avLst/>
          </a:prstGeom>
        </p:spPr>
      </p:pic>
      <p:grpSp>
        <p:nvGrpSpPr>
          <p:cNvPr id="31" name="Grupo 30"/>
          <p:cNvGrpSpPr/>
          <p:nvPr userDrawn="1"/>
        </p:nvGrpSpPr>
        <p:grpSpPr>
          <a:xfrm rot="10800000">
            <a:off x="3082470" y="6426167"/>
            <a:ext cx="6371328" cy="153549"/>
            <a:chOff x="4619625" y="956603"/>
            <a:chExt cx="6371328" cy="153549"/>
          </a:xfrm>
        </p:grpSpPr>
        <p:sp>
          <p:nvSpPr>
            <p:cNvPr id="32" name="Rectángulo 31"/>
            <p:cNvSpPr/>
            <p:nvPr userDrawn="1"/>
          </p:nvSpPr>
          <p:spPr>
            <a:xfrm rot="10800000">
              <a:off x="4619625" y="1047687"/>
              <a:ext cx="6371328" cy="62465"/>
            </a:xfrm>
            <a:prstGeom prst="rect">
              <a:avLst/>
            </a:prstGeom>
            <a:gradFill flip="none" rotWithShape="1">
              <a:gsLst>
                <a:gs pos="0">
                  <a:schemeClr val="tx1">
                    <a:lumMod val="75000"/>
                    <a:lumOff val="25000"/>
                  </a:schemeClr>
                </a:gs>
                <a:gs pos="41000">
                  <a:schemeClr val="bg1">
                    <a:lumMod val="65000"/>
                  </a:schemeClr>
                </a:gs>
                <a:gs pos="70000">
                  <a:schemeClr val="bg1">
                    <a:lumMod val="95000"/>
                  </a:schemeClr>
                </a:gs>
                <a:gs pos="91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32"/>
            <p:cNvSpPr/>
            <p:nvPr userDrawn="1"/>
          </p:nvSpPr>
          <p:spPr>
            <a:xfrm>
              <a:off x="4619629" y="956603"/>
              <a:ext cx="6371324" cy="65591"/>
            </a:xfrm>
            <a:prstGeom prst="rect">
              <a:avLst/>
            </a:prstGeom>
            <a:gradFill flip="none" rotWithShape="1">
              <a:gsLst>
                <a:gs pos="59000">
                  <a:srgbClr val="8CB7FE"/>
                </a:gs>
                <a:gs pos="0">
                  <a:srgbClr val="025DF2"/>
                </a:gs>
                <a:gs pos="32000">
                  <a:srgbClr val="3D86FD"/>
                </a:gs>
                <a:gs pos="92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2494712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cap="all" baseline="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0.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1.wmf"/><Relationship Id="rId13" Type="http://schemas.openxmlformats.org/officeDocument/2006/relationships/image" Target="../media/image57.png"/><Relationship Id="rId18" Type="http://schemas.openxmlformats.org/officeDocument/2006/relationships/oleObject" Target="../embeddings/oleObject5.bin"/><Relationship Id="rId3" Type="http://schemas.openxmlformats.org/officeDocument/2006/relationships/notesSlide" Target="../notesSlides/notesSlide14.xml"/><Relationship Id="rId7" Type="http://schemas.openxmlformats.org/officeDocument/2006/relationships/oleObject" Target="../embeddings/oleObject1.bin"/><Relationship Id="rId12" Type="http://schemas.openxmlformats.org/officeDocument/2006/relationships/image" Target="../media/image53.wmf"/><Relationship Id="rId17" Type="http://schemas.openxmlformats.org/officeDocument/2006/relationships/image" Target="../media/image54.wmf"/><Relationship Id="rId2" Type="http://schemas.openxmlformats.org/officeDocument/2006/relationships/slideLayout" Target="../slideLayouts/slideLayout2.xml"/><Relationship Id="rId16" Type="http://schemas.openxmlformats.org/officeDocument/2006/relationships/oleObject" Target="../embeddings/oleObject4.bin"/><Relationship Id="rId1" Type="http://schemas.openxmlformats.org/officeDocument/2006/relationships/vmlDrawing" Target="../drawings/vmlDrawing1.vml"/><Relationship Id="rId6" Type="http://schemas.openxmlformats.org/officeDocument/2006/relationships/image" Target="../media/image56.png"/><Relationship Id="rId11" Type="http://schemas.openxmlformats.org/officeDocument/2006/relationships/oleObject" Target="../embeddings/oleObject3.bin"/><Relationship Id="rId5" Type="http://schemas.openxmlformats.org/officeDocument/2006/relationships/image" Target="../media/image55.png"/><Relationship Id="rId15" Type="http://schemas.openxmlformats.org/officeDocument/2006/relationships/image" Target="../media/image59.png"/><Relationship Id="rId10" Type="http://schemas.openxmlformats.org/officeDocument/2006/relationships/image" Target="../media/image52.wmf"/><Relationship Id="rId19" Type="http://schemas.openxmlformats.org/officeDocument/2006/relationships/image" Target="../media/image55.wmf"/><Relationship Id="rId4" Type="http://schemas.openxmlformats.org/officeDocument/2006/relationships/image" Target="../media/image56.jpeg"/><Relationship Id="rId9" Type="http://schemas.openxmlformats.org/officeDocument/2006/relationships/oleObject" Target="../embeddings/oleObject2.bin"/><Relationship Id="rId14"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image" Target="../media/image58.wmf"/><Relationship Id="rId13" Type="http://schemas.openxmlformats.org/officeDocument/2006/relationships/oleObject" Target="../embeddings/oleObject10.bin"/><Relationship Id="rId18" Type="http://schemas.openxmlformats.org/officeDocument/2006/relationships/oleObject" Target="../embeddings/oleObject12.bin"/><Relationship Id="rId3" Type="http://schemas.openxmlformats.org/officeDocument/2006/relationships/notesSlide" Target="../notesSlides/notesSlide15.xml"/><Relationship Id="rId21" Type="http://schemas.openxmlformats.org/officeDocument/2006/relationships/image" Target="../media/image64.wmf"/><Relationship Id="rId7" Type="http://schemas.openxmlformats.org/officeDocument/2006/relationships/oleObject" Target="../embeddings/oleObject7.bin"/><Relationship Id="rId12" Type="http://schemas.openxmlformats.org/officeDocument/2006/relationships/image" Target="../media/image60.wmf"/><Relationship Id="rId17" Type="http://schemas.openxmlformats.org/officeDocument/2006/relationships/image" Target="../media/image62.wmf"/><Relationship Id="rId2" Type="http://schemas.openxmlformats.org/officeDocument/2006/relationships/slideLayout" Target="../slideLayouts/slideLayout2.xml"/><Relationship Id="rId16" Type="http://schemas.openxmlformats.org/officeDocument/2006/relationships/oleObject" Target="../embeddings/oleObject11.bin"/><Relationship Id="rId20" Type="http://schemas.openxmlformats.org/officeDocument/2006/relationships/oleObject" Target="../embeddings/oleObject13.bin"/><Relationship Id="rId1" Type="http://schemas.openxmlformats.org/officeDocument/2006/relationships/vmlDrawing" Target="../drawings/vmlDrawing2.vml"/><Relationship Id="rId6" Type="http://schemas.openxmlformats.org/officeDocument/2006/relationships/image" Target="../media/image57.wmf"/><Relationship Id="rId11" Type="http://schemas.openxmlformats.org/officeDocument/2006/relationships/oleObject" Target="../embeddings/oleObject9.bin"/><Relationship Id="rId5" Type="http://schemas.openxmlformats.org/officeDocument/2006/relationships/oleObject" Target="../embeddings/oleObject6.bin"/><Relationship Id="rId15" Type="http://schemas.openxmlformats.org/officeDocument/2006/relationships/image" Target="../media/image67.png"/><Relationship Id="rId23" Type="http://schemas.openxmlformats.org/officeDocument/2006/relationships/image" Target="../media/image65.wmf"/><Relationship Id="rId10" Type="http://schemas.openxmlformats.org/officeDocument/2006/relationships/image" Target="../media/image59.wmf"/><Relationship Id="rId19" Type="http://schemas.openxmlformats.org/officeDocument/2006/relationships/image" Target="../media/image63.wmf"/><Relationship Id="rId4" Type="http://schemas.openxmlformats.org/officeDocument/2006/relationships/image" Target="../media/image66.png"/><Relationship Id="rId9" Type="http://schemas.openxmlformats.org/officeDocument/2006/relationships/oleObject" Target="../embeddings/oleObject8.bin"/><Relationship Id="rId14" Type="http://schemas.openxmlformats.org/officeDocument/2006/relationships/image" Target="../media/image61.wmf"/><Relationship Id="rId22" Type="http://schemas.openxmlformats.org/officeDocument/2006/relationships/oleObject" Target="../embeddings/oleObject14.bin"/></Relationships>
</file>

<file path=ppt/slides/_rels/slide26.xml.rels><?xml version="1.0" encoding="UTF-8" standalone="yes"?>
<Relationships xmlns="http://schemas.openxmlformats.org/package/2006/relationships"><Relationship Id="rId8" Type="http://schemas.openxmlformats.org/officeDocument/2006/relationships/image" Target="../media/image69.wmf"/><Relationship Id="rId13" Type="http://schemas.openxmlformats.org/officeDocument/2006/relationships/oleObject" Target="../embeddings/oleObject19.bin"/><Relationship Id="rId3" Type="http://schemas.openxmlformats.org/officeDocument/2006/relationships/notesSlide" Target="../notesSlides/notesSlide16.xml"/><Relationship Id="rId7" Type="http://schemas.openxmlformats.org/officeDocument/2006/relationships/oleObject" Target="../embeddings/oleObject16.bin"/><Relationship Id="rId12" Type="http://schemas.openxmlformats.org/officeDocument/2006/relationships/image" Target="../media/image71.wmf"/><Relationship Id="rId2" Type="http://schemas.openxmlformats.org/officeDocument/2006/relationships/slideLayout" Target="../slideLayouts/slideLayout2.xml"/><Relationship Id="rId16" Type="http://schemas.openxmlformats.org/officeDocument/2006/relationships/image" Target="../media/image73.wmf"/><Relationship Id="rId1" Type="http://schemas.openxmlformats.org/officeDocument/2006/relationships/vmlDrawing" Target="../drawings/vmlDrawing3.vml"/><Relationship Id="rId6" Type="http://schemas.openxmlformats.org/officeDocument/2006/relationships/image" Target="../media/image68.wmf"/><Relationship Id="rId11" Type="http://schemas.openxmlformats.org/officeDocument/2006/relationships/oleObject" Target="../embeddings/oleObject18.bin"/><Relationship Id="rId5" Type="http://schemas.openxmlformats.org/officeDocument/2006/relationships/oleObject" Target="../embeddings/oleObject15.bin"/><Relationship Id="rId15" Type="http://schemas.openxmlformats.org/officeDocument/2006/relationships/oleObject" Target="../embeddings/oleObject20.bin"/><Relationship Id="rId10" Type="http://schemas.openxmlformats.org/officeDocument/2006/relationships/image" Target="../media/image70.wmf"/><Relationship Id="rId4" Type="http://schemas.openxmlformats.org/officeDocument/2006/relationships/image" Target="../media/image74.png"/><Relationship Id="rId9" Type="http://schemas.openxmlformats.org/officeDocument/2006/relationships/oleObject" Target="../embeddings/oleObject17.bin"/><Relationship Id="rId14" Type="http://schemas.openxmlformats.org/officeDocument/2006/relationships/image" Target="../media/image72.wmf"/></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Layout" Target="../diagrams/layout1.xml"/><Relationship Id="rId7" Type="http://schemas.openxmlformats.org/officeDocument/2006/relationships/image" Target="../media/image9.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diagramLayout" Target="../diagrams/layout3.xml"/><Relationship Id="rId7" Type="http://schemas.openxmlformats.org/officeDocument/2006/relationships/image" Target="../media/image79.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81.png"/></Relationships>
</file>

<file path=ppt/slides/_rels/slide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7.jpeg"/><Relationship Id="rId5" Type="http://schemas.openxmlformats.org/officeDocument/2006/relationships/image" Target="../media/image86.emf"/><Relationship Id="rId4" Type="http://schemas.openxmlformats.org/officeDocument/2006/relationships/oleObject" Target="../embeddings/oleObject21.bin"/></Relationships>
</file>

<file path=ppt/slides/_rels/slide36.x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notesSlide" Target="../notesSlides/notesSlide20.xml"/><Relationship Id="rId7"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88.wmf"/><Relationship Id="rId5" Type="http://schemas.openxmlformats.org/officeDocument/2006/relationships/oleObject" Target="../embeddings/oleObject22.bin"/><Relationship Id="rId4" Type="http://schemas.openxmlformats.org/officeDocument/2006/relationships/image" Target="../media/image90.png"/><Relationship Id="rId9" Type="http://schemas.openxmlformats.org/officeDocument/2006/relationships/image" Target="../media/image89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9.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4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8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2.png"/></Relationships>
</file>

<file path=ppt/slides/_rels/slide4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0.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0.png"/></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chart" Target="../charts/chart1.xml"/></Relationships>
</file>

<file path=ppt/slides/_rels/slide5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0.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3.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110.png"/><Relationship Id="rId7" Type="http://schemas.openxmlformats.org/officeDocument/2006/relationships/image" Target="../media/image134.png"/><Relationship Id="rId12" Type="http://schemas.openxmlformats.org/officeDocument/2006/relationships/image" Target="../media/image12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19.jpeg"/><Relationship Id="rId4" Type="http://schemas.openxmlformats.org/officeDocument/2006/relationships/image" Target="../media/image1120.png"/><Relationship Id="rId9" Type="http://schemas.openxmlformats.org/officeDocument/2006/relationships/image" Target="../media/image136.png"/></Relationships>
</file>

<file path=ppt/slides/_rels/slide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0.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6" name="Grupo 25"/>
          <p:cNvGrpSpPr/>
          <p:nvPr/>
        </p:nvGrpSpPr>
        <p:grpSpPr>
          <a:xfrm>
            <a:off x="-81011" y="284362"/>
            <a:ext cx="11025845" cy="5159352"/>
            <a:chOff x="3007472" y="50348"/>
            <a:chExt cx="11025845" cy="5159352"/>
          </a:xfrm>
        </p:grpSpPr>
        <p:sp>
          <p:nvSpPr>
            <p:cNvPr id="28" name="Rectángulo 27"/>
            <p:cNvSpPr/>
            <p:nvPr/>
          </p:nvSpPr>
          <p:spPr>
            <a:xfrm>
              <a:off x="7076484" y="50348"/>
              <a:ext cx="6956833" cy="537391"/>
            </a:xfrm>
            <a:prstGeom prst="rect">
              <a:avLst/>
            </a:prstGeom>
          </p:spPr>
          <p:txBody>
            <a:bodyPr wrap="square">
              <a:spAutoFit/>
            </a:bodyPr>
            <a:lstStyle/>
            <a:p>
              <a:pPr indent="457200" algn="ctr">
                <a:lnSpc>
                  <a:spcPct val="150000"/>
                </a:lnSpc>
                <a:spcBef>
                  <a:spcPts val="1200"/>
                </a:spcBef>
                <a:spcAft>
                  <a:spcPts val="1200"/>
                </a:spcAft>
              </a:pPr>
              <a:r>
                <a:rPr lang="es-EC" sz="2200" b="1" dirty="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CARRERA DE INGENIERÍA MECATRÓNICA</a:t>
              </a:r>
              <a:endParaRPr lang="es-EC" sz="2200" dirty="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Cambria" panose="02040503050406030204" pitchFamily="18" charset="0"/>
              </a:endParaRPr>
            </a:p>
          </p:txBody>
        </p:sp>
        <p:sp>
          <p:nvSpPr>
            <p:cNvPr id="29" name="Rectángulo 28"/>
            <p:cNvSpPr/>
            <p:nvPr/>
          </p:nvSpPr>
          <p:spPr>
            <a:xfrm>
              <a:off x="3737999" y="1120054"/>
              <a:ext cx="7367178" cy="1938992"/>
            </a:xfrm>
            <a:prstGeom prst="rect">
              <a:avLst/>
            </a:prstGeom>
          </p:spPr>
          <p:txBody>
            <a:bodyPr wrap="square">
              <a:spAutoFit/>
            </a:bodyPr>
            <a:lstStyle/>
            <a:p>
              <a:pPr indent="457200" algn="ctr">
                <a:lnSpc>
                  <a:spcPct val="150000"/>
                </a:lnSpc>
                <a:spcBef>
                  <a:spcPts val="1200"/>
                </a:spcBef>
                <a:spcAft>
                  <a:spcPts val="1200"/>
                </a:spcAft>
              </a:pPr>
              <a:r>
                <a:rPr lang="es-EC" sz="2000" b="1" dirty="0" smtClean="0">
                  <a:latin typeface="Arial" panose="020B0604020202020204" pitchFamily="34" charset="0"/>
                  <a:cs typeface="Arial" panose="020B0604020202020204" pitchFamily="34" charset="0"/>
                </a:rPr>
                <a:t>DISEÑO CONTROL E IMPLEMENTACIÓN DE UNA CELDA ROBOTIZADA PARA CLASIFICACIÓN DE PRODUCTOS MEDIANTE EL TRABAJO COLABORATIVO DE DOS ROBOTS SCARA</a:t>
              </a:r>
              <a:endParaRPr lang="es-EC" sz="2000" dirty="0">
                <a:effectLst/>
                <a:latin typeface="Arial" panose="020B0604020202020204" pitchFamily="34" charset="0"/>
                <a:ea typeface="Cambria" panose="02040503050406030204" pitchFamily="18" charset="0"/>
                <a:cs typeface="Arial" panose="020B0604020202020204" pitchFamily="34" charset="0"/>
              </a:endParaRPr>
            </a:p>
          </p:txBody>
        </p:sp>
        <p:sp>
          <p:nvSpPr>
            <p:cNvPr id="30" name="Rectángulo 29"/>
            <p:cNvSpPr/>
            <p:nvPr/>
          </p:nvSpPr>
          <p:spPr>
            <a:xfrm>
              <a:off x="3007472" y="3007741"/>
              <a:ext cx="7547428" cy="984885"/>
            </a:xfrm>
            <a:prstGeom prst="rect">
              <a:avLst/>
            </a:prstGeom>
          </p:spPr>
          <p:txBody>
            <a:bodyPr wrap="square">
              <a:spAutoFit/>
            </a:bodyPr>
            <a:lstStyle/>
            <a:p>
              <a:pPr indent="457200" algn="ctr">
                <a:lnSpc>
                  <a:spcPct val="150000"/>
                </a:lnSpc>
                <a:spcBef>
                  <a:spcPts val="1200"/>
                </a:spcBef>
                <a:spcAft>
                  <a:spcPts val="0"/>
                </a:spcAft>
              </a:pPr>
              <a:r>
                <a:rPr lang="es-EC" sz="1600" b="1" dirty="0" smtClean="0">
                  <a:effectLst/>
                  <a:latin typeface="Arial" panose="020B0604020202020204" pitchFamily="34" charset="0"/>
                  <a:ea typeface="Cambria" panose="02040503050406030204" pitchFamily="18" charset="0"/>
                  <a:cs typeface="Arial" panose="020B0604020202020204" pitchFamily="34" charset="0"/>
                </a:rPr>
                <a:t>AUTORES: 	</a:t>
              </a:r>
              <a:r>
                <a:rPr lang="es-EC" sz="1600" dirty="0" smtClean="0">
                  <a:latin typeface="Arial" panose="020B0604020202020204" pitchFamily="34" charset="0"/>
                  <a:ea typeface="Cambria" panose="02040503050406030204" pitchFamily="18" charset="0"/>
                  <a:cs typeface="Arial" panose="020B0604020202020204" pitchFamily="34" charset="0"/>
                </a:rPr>
                <a:t>CÓRDOVA ARIAS ALEXANDER</a:t>
              </a:r>
              <a:endParaRPr lang="es-EC" sz="1600" dirty="0">
                <a:latin typeface="Arial" panose="020B0604020202020204" pitchFamily="34" charset="0"/>
                <a:ea typeface="Cambria" panose="02040503050406030204" pitchFamily="18" charset="0"/>
                <a:cs typeface="Arial" panose="020B0604020202020204" pitchFamily="34" charset="0"/>
              </a:endParaRPr>
            </a:p>
            <a:p>
              <a:pPr indent="457200" algn="ctr">
                <a:lnSpc>
                  <a:spcPct val="150000"/>
                </a:lnSpc>
                <a:spcBef>
                  <a:spcPts val="1200"/>
                </a:spcBef>
                <a:spcAft>
                  <a:spcPts val="0"/>
                </a:spcAft>
              </a:pPr>
              <a:r>
                <a:rPr lang="es-EC" sz="1600" dirty="0">
                  <a:latin typeface="Arial" panose="020B0604020202020204" pitchFamily="34" charset="0"/>
                  <a:ea typeface="Cambria" panose="02040503050406030204" pitchFamily="18" charset="0"/>
                  <a:cs typeface="Arial" panose="020B0604020202020204" pitchFamily="34" charset="0"/>
                </a:rPr>
                <a:t>	 </a:t>
              </a:r>
              <a:r>
                <a:rPr lang="es-EC" sz="1600" dirty="0" smtClean="0">
                  <a:latin typeface="Arial" panose="020B0604020202020204" pitchFamily="34" charset="0"/>
                  <a:ea typeface="Cambria" panose="02040503050406030204" pitchFamily="18" charset="0"/>
                  <a:cs typeface="Arial" panose="020B0604020202020204" pitchFamily="34" charset="0"/>
                </a:rPr>
                <a:t>      	      QUIMBIAMBA AYOL WILLIAM PAÚL</a:t>
              </a:r>
              <a:endParaRPr lang="es-EC" sz="1600" dirty="0">
                <a:latin typeface="Arial" panose="020B0604020202020204" pitchFamily="34" charset="0"/>
                <a:ea typeface="Cambria" panose="02040503050406030204" pitchFamily="18" charset="0"/>
                <a:cs typeface="Cambria" panose="02040503050406030204" pitchFamily="18" charset="0"/>
              </a:endParaRPr>
            </a:p>
          </p:txBody>
        </p:sp>
        <p:sp>
          <p:nvSpPr>
            <p:cNvPr id="31" name="Rectángulo 30"/>
            <p:cNvSpPr/>
            <p:nvPr/>
          </p:nvSpPr>
          <p:spPr>
            <a:xfrm>
              <a:off x="3701298" y="3986033"/>
              <a:ext cx="6284862" cy="507831"/>
            </a:xfrm>
            <a:prstGeom prst="rect">
              <a:avLst/>
            </a:prstGeom>
          </p:spPr>
          <p:txBody>
            <a:bodyPr wrap="none">
              <a:spAutoFit/>
            </a:bodyPr>
            <a:lstStyle/>
            <a:p>
              <a:pPr indent="457200" algn="ctr">
                <a:lnSpc>
                  <a:spcPct val="150000"/>
                </a:lnSpc>
                <a:spcBef>
                  <a:spcPts val="1200"/>
                </a:spcBef>
                <a:spcAft>
                  <a:spcPts val="1200"/>
                </a:spcAft>
              </a:pPr>
              <a:r>
                <a:rPr lang="es-EC" b="1" dirty="0" smtClean="0">
                  <a:effectLst/>
                  <a:latin typeface="Arial" panose="020B0604020202020204" pitchFamily="34" charset="0"/>
                  <a:ea typeface="Cambria" panose="02040503050406030204" pitchFamily="18" charset="0"/>
                  <a:cs typeface="Arial" panose="020B0604020202020204" pitchFamily="34" charset="0"/>
                </a:rPr>
                <a:t>DIRECTOR:       </a:t>
              </a:r>
              <a:r>
                <a:rPr lang="it-IT" dirty="0" smtClean="0">
                  <a:latin typeface="Arial" panose="020B0604020202020204" pitchFamily="34" charset="0"/>
                  <a:ea typeface="Cambria" panose="02040503050406030204" pitchFamily="18" charset="0"/>
                  <a:cs typeface="Arial" panose="020B0604020202020204" pitchFamily="34" charset="0"/>
                </a:rPr>
                <a:t>ING. DAVID LOZA MATOVELLE MsC.</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33" name="Rectángulo 32"/>
            <p:cNvSpPr/>
            <p:nvPr/>
          </p:nvSpPr>
          <p:spPr>
            <a:xfrm>
              <a:off x="4790484" y="4493864"/>
              <a:ext cx="4572000" cy="416011"/>
            </a:xfrm>
            <a:prstGeom prst="rect">
              <a:avLst/>
            </a:prstGeom>
          </p:spPr>
          <p:txBody>
            <a:bodyPr>
              <a:spAutoFit/>
            </a:bodyPr>
            <a:lstStyle/>
            <a:p>
              <a:pPr indent="457200" algn="ctr">
                <a:lnSpc>
                  <a:spcPct val="150000"/>
                </a:lnSpc>
                <a:spcBef>
                  <a:spcPts val="1200"/>
                </a:spcBef>
                <a:spcAft>
                  <a:spcPts val="1200"/>
                </a:spcAft>
              </a:pPr>
              <a:r>
                <a:rPr lang="es-EC" sz="1600" b="1" dirty="0">
                  <a:effectLst/>
                  <a:latin typeface="Arial" panose="020B0604020202020204" pitchFamily="34" charset="0"/>
                  <a:ea typeface="Cambria" panose="02040503050406030204" pitchFamily="18" charset="0"/>
                  <a:cs typeface="Arial" panose="020B0604020202020204" pitchFamily="34" charset="0"/>
                </a:rPr>
                <a:t>SANGOLQUÍ – ECUADOR</a:t>
              </a:r>
              <a:endParaRPr lang="es-EC" sz="14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34" name="Rectángulo 33"/>
            <p:cNvSpPr/>
            <p:nvPr/>
          </p:nvSpPr>
          <p:spPr>
            <a:xfrm>
              <a:off x="6458037" y="4793689"/>
              <a:ext cx="1236893" cy="416011"/>
            </a:xfrm>
            <a:prstGeom prst="rect">
              <a:avLst/>
            </a:prstGeom>
          </p:spPr>
          <p:txBody>
            <a:bodyPr wrap="square">
              <a:spAutoFit/>
            </a:bodyPr>
            <a:lstStyle/>
            <a:p>
              <a:pPr indent="457200">
                <a:lnSpc>
                  <a:spcPct val="150000"/>
                </a:lnSpc>
                <a:spcBef>
                  <a:spcPts val="1200"/>
                </a:spcBef>
                <a:spcAft>
                  <a:spcPts val="1200"/>
                </a:spcAft>
              </a:pPr>
              <a:r>
                <a:rPr lang="es-EC" sz="1600" b="1" dirty="0" smtClean="0">
                  <a:effectLst/>
                  <a:latin typeface="Arial" panose="020B0604020202020204" pitchFamily="34" charset="0"/>
                  <a:ea typeface="Cambria" panose="02040503050406030204" pitchFamily="18" charset="0"/>
                  <a:cs typeface="Arial" panose="020B0604020202020204" pitchFamily="34" charset="0"/>
                </a:rPr>
                <a:t>2018</a:t>
              </a:r>
              <a:endParaRPr lang="es-EC" sz="1400" dirty="0">
                <a:effectLst/>
                <a:latin typeface="Arial" panose="020B0604020202020204" pitchFamily="34" charset="0"/>
                <a:ea typeface="Cambria" panose="02040503050406030204" pitchFamily="18" charset="0"/>
                <a:cs typeface="Cambria" panose="02040503050406030204" pitchFamily="18" charset="0"/>
              </a:endParaRPr>
            </a:p>
          </p:txBody>
        </p:sp>
      </p:grpSp>
      <p:pic>
        <p:nvPicPr>
          <p:cNvPr id="12" name="Picture 2" descr="https://scontent.fuio3-1.fna.fbcdn.net/v/t1.15752-9/37546723_2133701346672584_6051973004441681920_n.jpg?_nc_cat=0&amp;oh=a4c815325471da0f734fea422ef0ea63&amp;oe=5BD20C7E"/>
          <p:cNvPicPr>
            <a:picLocks noChangeAspect="1" noChangeArrowheads="1"/>
          </p:cNvPicPr>
          <p:nvPr/>
        </p:nvPicPr>
        <p:blipFill rotWithShape="1">
          <a:blip r:embed="rId3">
            <a:extLst>
              <a:ext uri="{28A0092B-C50C-407E-A947-70E740481C1C}">
                <a14:useLocalDpi xmlns:a14="http://schemas.microsoft.com/office/drawing/2010/main" val="0"/>
              </a:ext>
            </a:extLst>
          </a:blip>
          <a:srcRect l="25167" r="25024"/>
          <a:stretch/>
        </p:blipFill>
        <p:spPr bwMode="auto">
          <a:xfrm>
            <a:off x="7941554" y="1648373"/>
            <a:ext cx="4007860" cy="3387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06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rotWithShape="1">
          <a:blip r:embed="rId2"/>
          <a:srcRect r="14523"/>
          <a:stretch/>
        </p:blipFill>
        <p:spPr>
          <a:xfrm>
            <a:off x="335361" y="1910838"/>
            <a:ext cx="4896544" cy="3346962"/>
          </a:xfrm>
          <a:prstGeom prst="rect">
            <a:avLst/>
          </a:prstGeom>
          <a:ln>
            <a:noFill/>
          </a:ln>
          <a:effectLst>
            <a:outerShdw blurRad="292100" dist="139700" dir="2700000" algn="tl" rotWithShape="0">
              <a:srgbClr val="333333">
                <a:alpha val="65000"/>
              </a:srgbClr>
            </a:outerShdw>
          </a:effectLst>
        </p:spPr>
      </p:pic>
      <p:pic>
        <p:nvPicPr>
          <p:cNvPr id="5" name="Imagen 4"/>
          <p:cNvPicPr/>
          <p:nvPr/>
        </p:nvPicPr>
        <p:blipFill rotWithShape="1">
          <a:blip r:embed="rId3" cstate="print">
            <a:extLst>
              <a:ext uri="{28A0092B-C50C-407E-A947-70E740481C1C}">
                <a14:useLocalDpi xmlns:a14="http://schemas.microsoft.com/office/drawing/2010/main" val="0"/>
              </a:ext>
            </a:extLst>
          </a:blip>
          <a:srcRect l="2737" t="7137" r="17152"/>
          <a:stretch/>
        </p:blipFill>
        <p:spPr bwMode="auto">
          <a:xfrm>
            <a:off x="6605383" y="1811112"/>
            <a:ext cx="5396117" cy="354641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6" name="Título 1"/>
          <p:cNvSpPr>
            <a:spLocks noGrp="1"/>
          </p:cNvSpPr>
          <p:nvPr>
            <p:ph type="title"/>
          </p:nvPr>
        </p:nvSpPr>
        <p:spPr>
          <a:xfrm>
            <a:off x="159440" y="504524"/>
            <a:ext cx="9144001" cy="780256"/>
          </a:xfrm>
        </p:spPr>
        <p:txBody>
          <a:bodyPr rtlCol="0">
            <a:normAutofit/>
          </a:bodyPr>
          <a:lstStyle/>
          <a:p>
            <a:r>
              <a:rPr lang="es-ES" sz="2600" dirty="0">
                <a:solidFill>
                  <a:srgbClr val="002060"/>
                </a:solidFill>
                <a:latin typeface="Times New Roman" panose="02020603050405020304" pitchFamily="18" charset="0"/>
                <a:ea typeface="+mn-ea"/>
                <a:cs typeface="Times New Roman" panose="02020603050405020304" pitchFamily="18" charset="0"/>
              </a:rPr>
              <a:t>CELDA DE TRABAJO, ROBOTS SCARA</a:t>
            </a:r>
          </a:p>
        </p:txBody>
      </p:sp>
      <p:sp>
        <p:nvSpPr>
          <p:cNvPr id="7" name="Flecha derecha 6"/>
          <p:cNvSpPr/>
          <p:nvPr/>
        </p:nvSpPr>
        <p:spPr>
          <a:xfrm>
            <a:off x="5486596" y="2747784"/>
            <a:ext cx="864096" cy="648072"/>
          </a:xfrm>
          <a:prstGeom prst="rightArrow">
            <a:avLst/>
          </a:prstGeom>
          <a:effectLst>
            <a:glow rad="139700">
              <a:schemeClr val="accent2">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0341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a:spLocks noGrp="1"/>
          </p:cNvSpPr>
          <p:nvPr>
            <p:ph type="title"/>
          </p:nvPr>
        </p:nvSpPr>
        <p:spPr>
          <a:xfrm>
            <a:off x="3429000" y="2695146"/>
            <a:ext cx="4524522" cy="895633"/>
          </a:xfrm>
        </p:spPr>
        <p:txBody>
          <a:bodyPr>
            <a:noAutofit/>
          </a:bodyPr>
          <a:lstStyle/>
          <a:p>
            <a:pPr algn="ctr"/>
            <a:r>
              <a:rPr lang="es-ES" sz="5400" dirty="0" smtClean="0">
                <a:solidFill>
                  <a:srgbClr val="002060"/>
                </a:solidFill>
                <a:latin typeface="Times New Roman" panose="02020603050405020304" pitchFamily="18" charset="0"/>
                <a:ea typeface="+mn-ea"/>
                <a:cs typeface="Times New Roman" panose="02020603050405020304" pitchFamily="18" charset="0"/>
              </a:rPr>
              <a:t>OBJETIVOS</a:t>
            </a: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3173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p:nvPr/>
        </p:nvSpPr>
        <p:spPr>
          <a:xfrm>
            <a:off x="218208" y="839432"/>
            <a:ext cx="5253692" cy="523220"/>
          </a:xfrm>
          <a:prstGeom prst="rect">
            <a:avLst/>
          </a:prstGeom>
          <a:noFill/>
        </p:spPr>
        <p:txBody>
          <a:bodyPr wrap="square" rtlCol="0">
            <a:spAutoFit/>
          </a:bodyPr>
          <a:lstStyle/>
          <a:p>
            <a:r>
              <a:rPr lang="es-ES" sz="2800" b="1" dirty="0" smtClean="0">
                <a:solidFill>
                  <a:srgbClr val="002060"/>
                </a:solidFill>
                <a:latin typeface="Times New Roman" panose="02020603050405020304" pitchFamily="18" charset="0"/>
                <a:cs typeface="Times New Roman" panose="02020603050405020304" pitchFamily="18" charset="0"/>
              </a:rPr>
              <a:t>OBJETIVOS GENERAL</a:t>
            </a:r>
            <a:endParaRPr lang="es-ES" sz="2800" dirty="0">
              <a:solidFill>
                <a:srgbClr val="002060"/>
              </a:solidFill>
              <a:latin typeface="Times New Roman" panose="02020603050405020304" pitchFamily="18" charset="0"/>
              <a:cs typeface="Times New Roman" panose="02020603050405020304" pitchFamily="18" charset="0"/>
            </a:endParaRPr>
          </a:p>
        </p:txBody>
      </p:sp>
      <p:sp>
        <p:nvSpPr>
          <p:cNvPr id="8" name="Rectángulo 7"/>
          <p:cNvSpPr/>
          <p:nvPr/>
        </p:nvSpPr>
        <p:spPr>
          <a:xfrm>
            <a:off x="-315887" y="1894840"/>
            <a:ext cx="7910931" cy="2308324"/>
          </a:xfrm>
          <a:prstGeom prst="rect">
            <a:avLst/>
          </a:prstGeom>
        </p:spPr>
        <p:txBody>
          <a:bodyPr wrap="square">
            <a:spAutoFit/>
          </a:bodyPr>
          <a:lstStyle/>
          <a:p>
            <a:pPr algn="ctr"/>
            <a:r>
              <a:rPr lang="es-EC" sz="36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“Diseñar </a:t>
            </a:r>
            <a:r>
              <a:rPr lang="es-EC"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 implementar una celda robotizada para la clasificación de productos mediante el trabajo colaborativo de dos robots </a:t>
            </a:r>
            <a:r>
              <a:rPr lang="es-EC" sz="36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SCARA” </a:t>
            </a:r>
            <a:endParaRPr lang="es-EC"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0" name="Picture 2" descr="https://scontent.fuio3-1.fna.fbcdn.net/v/t1.15752-9/37546723_2133701346672584_6051973004441681920_n.jpg?_nc_cat=0&amp;oh=a4c815325471da0f734fea422ef0ea63&amp;oe=5BD20C7E"/>
          <p:cNvPicPr>
            <a:picLocks noChangeAspect="1" noChangeArrowheads="1"/>
          </p:cNvPicPr>
          <p:nvPr/>
        </p:nvPicPr>
        <p:blipFill rotWithShape="1">
          <a:blip r:embed="rId3">
            <a:extLst>
              <a:ext uri="{28A0092B-C50C-407E-A947-70E740481C1C}">
                <a14:useLocalDpi xmlns:a14="http://schemas.microsoft.com/office/drawing/2010/main" val="0"/>
              </a:ext>
            </a:extLst>
          </a:blip>
          <a:srcRect l="26274" r="27237"/>
          <a:stretch/>
        </p:blipFill>
        <p:spPr bwMode="auto">
          <a:xfrm>
            <a:off x="7595044" y="2189986"/>
            <a:ext cx="4042772" cy="36605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0073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6841" y="305066"/>
            <a:ext cx="11738317" cy="614295"/>
          </a:xfrm>
        </p:spPr>
        <p:txBody>
          <a:bodyPr>
            <a:normAutofit fontScale="90000"/>
          </a:bodyPr>
          <a:lstStyle/>
          <a:p>
            <a:r>
              <a:rPr lang="es-ES" dirty="0">
                <a:solidFill>
                  <a:srgbClr val="002060"/>
                </a:solidFill>
                <a:latin typeface="Times New Roman" panose="02020603050405020304" pitchFamily="18" charset="0"/>
                <a:cs typeface="Times New Roman" panose="02020603050405020304" pitchFamily="18" charset="0"/>
              </a:rPr>
              <a:t>OBJETIVOS ESPECÍFICOS</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462237975"/>
              </p:ext>
            </p:extLst>
          </p:nvPr>
        </p:nvGraphicFramePr>
        <p:xfrm>
          <a:off x="908297" y="716316"/>
          <a:ext cx="10533845" cy="5621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85071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529" y="4139117"/>
            <a:ext cx="3995189" cy="223198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3"/>
          <p:cNvGraphicFramePr>
            <a:graphicFrameLocks noGrp="1"/>
          </p:cNvGraphicFramePr>
          <p:nvPr>
            <p:extLst>
              <p:ext uri="{D42A27DB-BD31-4B8C-83A1-F6EECF244321}">
                <p14:modId xmlns:p14="http://schemas.microsoft.com/office/powerpoint/2010/main" val="3968853145"/>
              </p:ext>
            </p:extLst>
          </p:nvPr>
        </p:nvGraphicFramePr>
        <p:xfrm>
          <a:off x="444885" y="1293610"/>
          <a:ext cx="4672735" cy="3520440"/>
        </p:xfrm>
        <a:graphic>
          <a:graphicData uri="http://schemas.openxmlformats.org/drawingml/2006/table">
            <a:tbl>
              <a:tblPr firstRow="1" firstCol="1" bandRow="1">
                <a:tableStyleId>{2D5ABB26-0587-4C30-8999-92F81FD0307C}</a:tableStyleId>
              </a:tblPr>
              <a:tblGrid>
                <a:gridCol w="499746"/>
                <a:gridCol w="4172989"/>
              </a:tblGrid>
              <a:tr h="281349">
                <a:tc>
                  <a:txBody>
                    <a:bodyPr/>
                    <a:lstStyle/>
                    <a:p>
                      <a:pPr>
                        <a:lnSpc>
                          <a:spcPct val="150000"/>
                        </a:lnSpc>
                        <a:spcAft>
                          <a:spcPts val="0"/>
                        </a:spcAft>
                      </a:pPr>
                      <a:r>
                        <a:rPr lang="es-EC" sz="1400" dirty="0">
                          <a:effectLst/>
                          <a:latin typeface="Times New Roman" panose="02020603050405020304" pitchFamily="18" charset="0"/>
                          <a:cs typeface="Times New Roman" panose="02020603050405020304" pitchFamily="18" charset="0"/>
                        </a:rPr>
                        <a:t>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s-EC" sz="1400" dirty="0">
                          <a:effectLst/>
                          <a:latin typeface="Times New Roman" panose="02020603050405020304" pitchFamily="18" charset="0"/>
                          <a:cs typeface="Times New Roman" panose="02020603050405020304" pitchFamily="18" charset="0"/>
                        </a:rPr>
                        <a:t>Necesidad</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nSpc>
                          <a:spcPct val="150000"/>
                        </a:lnSpc>
                        <a:spcAft>
                          <a:spcPts val="0"/>
                        </a:spcAft>
                      </a:pPr>
                      <a:r>
                        <a:rPr lang="es-EC" sz="14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nSpc>
                          <a:spcPct val="150000"/>
                        </a:lnSpc>
                        <a:spcAft>
                          <a:spcPts val="0"/>
                        </a:spcAft>
                      </a:pPr>
                      <a:r>
                        <a:rPr lang="es-EC" sz="1400" dirty="0">
                          <a:effectLst/>
                          <a:latin typeface="Times New Roman" panose="02020603050405020304" pitchFamily="18" charset="0"/>
                          <a:cs typeface="Times New Roman" panose="02020603050405020304" pitchFamily="18" charset="0"/>
                        </a:rPr>
                        <a:t>Fácil uso.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r>
              <a:tr h="0">
                <a:tc>
                  <a:txBody>
                    <a:bodyPr/>
                    <a:lstStyle/>
                    <a:p>
                      <a:pPr>
                        <a:lnSpc>
                          <a:spcPct val="150000"/>
                        </a:lnSpc>
                        <a:spcAft>
                          <a:spcPts val="0"/>
                        </a:spcAft>
                      </a:pPr>
                      <a:r>
                        <a:rPr lang="es-EC" sz="14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400" dirty="0">
                          <a:effectLst/>
                          <a:latin typeface="Times New Roman" panose="02020603050405020304" pitchFamily="18" charset="0"/>
                          <a:cs typeface="Times New Roman" panose="02020603050405020304" pitchFamily="18" charset="0"/>
                        </a:rPr>
                        <a:t>Fácil mantenimiento.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50000"/>
                        </a:lnSpc>
                        <a:spcAft>
                          <a:spcPts val="0"/>
                        </a:spcAft>
                      </a:pPr>
                      <a:r>
                        <a:rPr lang="es-EC"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400">
                          <a:effectLst/>
                          <a:latin typeface="Times New Roman" panose="02020603050405020304" pitchFamily="18" charset="0"/>
                          <a:cs typeface="Times New Roman" panose="02020603050405020304" pitchFamily="18" charset="0"/>
                        </a:rPr>
                        <a:t>Movimiento sincronizado entre robots.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50000"/>
                        </a:lnSpc>
                        <a:spcAft>
                          <a:spcPts val="0"/>
                        </a:spcAft>
                      </a:pPr>
                      <a:r>
                        <a:rPr lang="es-EC" sz="1400">
                          <a:effectLst/>
                          <a:latin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400">
                          <a:effectLst/>
                          <a:latin typeface="Times New Roman" panose="02020603050405020304" pitchFamily="18" charset="0"/>
                          <a:cs typeface="Times New Roman" panose="02020603050405020304" pitchFamily="18" charset="0"/>
                        </a:rPr>
                        <a:t>El movimiento de la banda debe ser constante.</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50000"/>
                        </a:lnSpc>
                        <a:spcAft>
                          <a:spcPts val="0"/>
                        </a:spcAft>
                      </a:pPr>
                      <a:r>
                        <a:rPr lang="es-EC" sz="1400">
                          <a:effectLst/>
                          <a:latin typeface="Times New Roman" panose="02020603050405020304" pitchFamily="18" charset="0"/>
                          <a:cs typeface="Times New Roman" panose="02020603050405020304" pitchFamily="18" charset="0"/>
                        </a:rPr>
                        <a:t>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400">
                          <a:effectLst/>
                          <a:latin typeface="Times New Roman" panose="02020603050405020304" pitchFamily="18" charset="0"/>
                          <a:cs typeface="Times New Roman" panose="02020603050405020304" pitchFamily="18" charset="0"/>
                        </a:rPr>
                        <a:t>Fácil interacción con el usuario.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50000"/>
                        </a:lnSpc>
                        <a:spcAft>
                          <a:spcPts val="0"/>
                        </a:spcAft>
                      </a:pPr>
                      <a:r>
                        <a:rPr lang="es-EC" sz="1400">
                          <a:effectLst/>
                          <a:latin typeface="Times New Roman" panose="02020603050405020304" pitchFamily="18" charset="0"/>
                          <a:cs typeface="Times New Roman" panose="02020603050405020304" pitchFamily="18" charset="0"/>
                        </a:rPr>
                        <a:t>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400">
                          <a:effectLst/>
                          <a:latin typeface="Times New Roman" panose="02020603050405020304" pitchFamily="18" charset="0"/>
                          <a:cs typeface="Times New Roman" panose="02020603050405020304" pitchFamily="18" charset="0"/>
                        </a:rPr>
                        <a:t>Clasificación de piezas por su forma y color</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50000"/>
                        </a:lnSpc>
                        <a:spcAft>
                          <a:spcPts val="0"/>
                        </a:spcAft>
                      </a:pPr>
                      <a:r>
                        <a:rPr lang="es-EC" sz="1400">
                          <a:effectLst/>
                          <a:latin typeface="Times New Roman" panose="02020603050405020304" pitchFamily="18" charset="0"/>
                          <a:cs typeface="Times New Roman" panose="02020603050405020304" pitchFamily="18" charset="0"/>
                        </a:rPr>
                        <a:t>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400">
                          <a:effectLst/>
                          <a:latin typeface="Times New Roman" panose="02020603050405020304" pitchFamily="18" charset="0"/>
                          <a:cs typeface="Times New Roman" panose="02020603050405020304" pitchFamily="18" charset="0"/>
                        </a:rPr>
                        <a:t>Debe ser resistente a impactos, humedad, corrosión, etc.</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50000"/>
                        </a:lnSpc>
                        <a:spcAft>
                          <a:spcPts val="0"/>
                        </a:spcAft>
                      </a:pPr>
                      <a:r>
                        <a:rPr lang="es-EC" sz="1400">
                          <a:effectLst/>
                          <a:latin typeface="Times New Roman" panose="02020603050405020304" pitchFamily="18" charset="0"/>
                          <a:cs typeface="Times New Roman" panose="02020603050405020304" pitchFamily="18" charset="0"/>
                        </a:rPr>
                        <a:t>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400">
                          <a:effectLst/>
                          <a:latin typeface="Times New Roman" panose="02020603050405020304" pitchFamily="18" charset="0"/>
                          <a:cs typeface="Times New Roman" panose="02020603050405020304" pitchFamily="18" charset="0"/>
                        </a:rPr>
                        <a:t>Mayor longitud de trabajo en la banda transportadora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50000"/>
                        </a:lnSpc>
                        <a:spcAft>
                          <a:spcPts val="0"/>
                        </a:spcAft>
                      </a:pPr>
                      <a:r>
                        <a:rPr lang="es-EC" sz="1400">
                          <a:effectLst/>
                          <a:latin typeface="Times New Roman" panose="02020603050405020304" pitchFamily="18" charset="0"/>
                          <a:cs typeface="Times New Roman" panose="02020603050405020304" pitchFamily="18" charset="0"/>
                        </a:rPr>
                        <a:t>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400">
                          <a:effectLst/>
                          <a:latin typeface="Times New Roman" panose="02020603050405020304" pitchFamily="18" charset="0"/>
                          <a:cs typeface="Times New Roman" panose="02020603050405020304" pitchFamily="18" charset="0"/>
                        </a:rPr>
                        <a:t>El sistema puede utilizarlo cualquier persona.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50000"/>
                        </a:lnSpc>
                        <a:spcAft>
                          <a:spcPts val="0"/>
                        </a:spcAft>
                      </a:pPr>
                      <a:r>
                        <a:rPr lang="es-EC" sz="1400">
                          <a:effectLst/>
                          <a:latin typeface="Times New Roman" panose="02020603050405020304" pitchFamily="18" charset="0"/>
                          <a:cs typeface="Times New Roman" panose="02020603050405020304" pitchFamily="18" charset="0"/>
                        </a:rPr>
                        <a:t>10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s-EC" sz="1400" dirty="0">
                          <a:effectLst/>
                          <a:latin typeface="Times New Roman" panose="02020603050405020304" pitchFamily="18" charset="0"/>
                          <a:cs typeface="Times New Roman" panose="02020603050405020304" pitchFamily="18" charset="0"/>
                        </a:rPr>
                        <a:t>Alta velocidad de Clasificación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715992852"/>
              </p:ext>
            </p:extLst>
          </p:nvPr>
        </p:nvGraphicFramePr>
        <p:xfrm>
          <a:off x="7322125" y="1293610"/>
          <a:ext cx="3600797" cy="3520440"/>
        </p:xfrm>
        <a:graphic>
          <a:graphicData uri="http://schemas.openxmlformats.org/drawingml/2006/table">
            <a:tbl>
              <a:tblPr firstRow="1" firstCol="1" bandRow="1">
                <a:tableStyleId>{2D5ABB26-0587-4C30-8999-92F81FD0307C}</a:tableStyleId>
              </a:tblPr>
              <a:tblGrid>
                <a:gridCol w="565157"/>
                <a:gridCol w="3035640"/>
              </a:tblGrid>
              <a:tr h="281349">
                <a:tc>
                  <a:txBody>
                    <a:bodyPr/>
                    <a:lstStyle/>
                    <a:p>
                      <a:pPr>
                        <a:lnSpc>
                          <a:spcPct val="150000"/>
                        </a:lnSpc>
                        <a:spcAft>
                          <a:spcPts val="0"/>
                        </a:spcAft>
                      </a:pP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s-EC" sz="1400" dirty="0" smtClean="0">
                          <a:effectLst/>
                          <a:latin typeface="Times New Roman" panose="02020603050405020304" pitchFamily="18" charset="0"/>
                          <a:ea typeface="Calibri" panose="020F0502020204030204" pitchFamily="34" charset="0"/>
                          <a:cs typeface="Times New Roman" panose="02020603050405020304" pitchFamily="18" charset="0"/>
                        </a:rPr>
                        <a:t>Característica Técnica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nSpc>
                          <a:spcPct val="150000"/>
                        </a:lnSpc>
                        <a:spcAft>
                          <a:spcPts val="0"/>
                        </a:spcAft>
                      </a:pPr>
                      <a:r>
                        <a:rPr lang="es-EC" sz="1400" dirty="0" smtClean="0">
                          <a:effectLst/>
                          <a:latin typeface="Times New Roman" panose="02020603050405020304" pitchFamily="18" charset="0"/>
                          <a:ea typeface="Calibri" panose="020F0502020204030204" pitchFamily="34" charset="0"/>
                          <a:cs typeface="Times New Roman" panose="02020603050405020304" pitchFamily="18" charset="0"/>
                        </a:rPr>
                        <a:t>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nSpc>
                          <a:spcPct val="150000"/>
                        </a:lnSpc>
                        <a:spcAft>
                          <a:spcPts val="0"/>
                        </a:spcAft>
                      </a:pPr>
                      <a:r>
                        <a:rPr lang="es-EC" sz="1400" dirty="0">
                          <a:effectLst/>
                          <a:latin typeface="Times New Roman" panose="02020603050405020304" pitchFamily="18" charset="0"/>
                          <a:cs typeface="Times New Roman" panose="02020603050405020304" pitchFamily="18" charset="0"/>
                        </a:rPr>
                        <a:t>Operación Simple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r>
              <a:tr h="0">
                <a:tc>
                  <a:txBody>
                    <a:bodyPr/>
                    <a:lstStyle/>
                    <a:p>
                      <a:pPr>
                        <a:lnSpc>
                          <a:spcPct val="150000"/>
                        </a:lnSpc>
                        <a:spcAft>
                          <a:spcPts val="0"/>
                        </a:spcAft>
                      </a:pPr>
                      <a:r>
                        <a:rPr lang="es-EC" sz="1400" dirty="0" smtClean="0">
                          <a:effectLst/>
                          <a:latin typeface="Times New Roman" panose="02020603050405020304" pitchFamily="18" charset="0"/>
                          <a:ea typeface="Calibri" panose="020F0502020204030204" pitchFamily="34" charset="0"/>
                          <a:cs typeface="Times New Roman" panose="02020603050405020304" pitchFamily="18" charset="0"/>
                        </a:rPr>
                        <a:t>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400" dirty="0">
                          <a:effectLst/>
                          <a:latin typeface="Times New Roman" panose="02020603050405020304" pitchFamily="18" charset="0"/>
                          <a:cs typeface="Times New Roman" panose="02020603050405020304" pitchFamily="18" charset="0"/>
                        </a:rPr>
                        <a:t>Arquitectura Modular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50000"/>
                        </a:lnSpc>
                        <a:spcAft>
                          <a:spcPts val="0"/>
                        </a:spcAft>
                      </a:pPr>
                      <a:r>
                        <a:rPr lang="es-EC" sz="1400" dirty="0" smtClean="0">
                          <a:effectLst/>
                          <a:latin typeface="Times New Roman" panose="02020603050405020304" pitchFamily="18" charset="0"/>
                          <a:ea typeface="Calibri" panose="020F0502020204030204" pitchFamily="34" charset="0"/>
                          <a:cs typeface="Times New Roman" panose="02020603050405020304" pitchFamily="18" charset="0"/>
                        </a:rPr>
                        <a:t>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s-EC" sz="1400" dirty="0" smtClean="0">
                          <a:effectLst/>
                          <a:latin typeface="Times New Roman" panose="02020603050405020304" pitchFamily="18" charset="0"/>
                          <a:cs typeface="Times New Roman" panose="02020603050405020304" pitchFamily="18" charset="0"/>
                        </a:rPr>
                        <a:t>Trabajo colaborativo entres 2 robots</a:t>
                      </a:r>
                      <a:endParaRPr lang="es-EC"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50000"/>
                        </a:lnSpc>
                        <a:spcAft>
                          <a:spcPts val="0"/>
                        </a:spcAft>
                      </a:pPr>
                      <a:r>
                        <a:rPr lang="es-EC" sz="1400" dirty="0" smtClean="0">
                          <a:effectLst/>
                          <a:latin typeface="Times New Roman" panose="02020603050405020304" pitchFamily="18" charset="0"/>
                          <a:ea typeface="Calibri" panose="020F0502020204030204" pitchFamily="34" charset="0"/>
                          <a:cs typeface="Times New Roman" panose="02020603050405020304" pitchFamily="18" charset="0"/>
                        </a:rPr>
                        <a:t>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400" dirty="0" smtClean="0">
                          <a:effectLst/>
                          <a:latin typeface="Times New Roman" panose="02020603050405020304" pitchFamily="18" charset="0"/>
                          <a:ea typeface="Calibri" panose="020F0502020204030204" pitchFamily="34" charset="0"/>
                          <a:cs typeface="Times New Roman" panose="02020603050405020304" pitchFamily="18" charset="0"/>
                        </a:rPr>
                        <a:t>Control</a:t>
                      </a:r>
                      <a:r>
                        <a:rPr lang="es-EC" sz="1400" baseline="0" dirty="0" smtClean="0">
                          <a:effectLst/>
                          <a:latin typeface="Times New Roman" panose="02020603050405020304" pitchFamily="18" charset="0"/>
                          <a:ea typeface="Calibri" panose="020F0502020204030204" pitchFamily="34" charset="0"/>
                          <a:cs typeface="Times New Roman" panose="02020603050405020304" pitchFamily="18" charset="0"/>
                        </a:rPr>
                        <a:t> velocidad de banda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50000"/>
                        </a:lnSpc>
                        <a:spcAft>
                          <a:spcPts val="0"/>
                        </a:spcAft>
                      </a:pPr>
                      <a:r>
                        <a:rPr lang="es-EC" sz="1400" dirty="0" smtClean="0">
                          <a:effectLst/>
                          <a:latin typeface="Times New Roman" panose="02020603050405020304" pitchFamily="18" charset="0"/>
                          <a:ea typeface="Calibri" panose="020F0502020204030204" pitchFamily="34" charset="0"/>
                          <a:cs typeface="Times New Roman" panose="02020603050405020304" pitchFamily="18" charset="0"/>
                        </a:rPr>
                        <a:t>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400">
                          <a:effectLst/>
                          <a:latin typeface="Times New Roman" panose="02020603050405020304" pitchFamily="18" charset="0"/>
                          <a:cs typeface="Times New Roman" panose="02020603050405020304" pitchFamily="18" charset="0"/>
                        </a:rPr>
                        <a:t>Interfaz HMI Comprensible</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50000"/>
                        </a:lnSpc>
                        <a:spcAft>
                          <a:spcPts val="0"/>
                        </a:spcAft>
                      </a:pPr>
                      <a:r>
                        <a:rPr lang="es-EC" sz="1400" dirty="0" smtClean="0">
                          <a:effectLst/>
                          <a:latin typeface="Times New Roman" panose="02020603050405020304" pitchFamily="18" charset="0"/>
                          <a:ea typeface="Calibri" panose="020F0502020204030204" pitchFamily="34" charset="0"/>
                          <a:cs typeface="Times New Roman" panose="02020603050405020304" pitchFamily="18" charset="0"/>
                        </a:rPr>
                        <a:t>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s-EC" sz="1400" dirty="0" smtClean="0">
                          <a:effectLst/>
                          <a:latin typeface="Times New Roman" panose="02020603050405020304" pitchFamily="18" charset="0"/>
                          <a:cs typeface="Times New Roman" panose="02020603050405020304" pitchFamily="18" charset="0"/>
                        </a:rPr>
                        <a:t>Sistema Visión Artificial</a:t>
                      </a:r>
                      <a:endParaRPr lang="es-EC"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50000"/>
                        </a:lnSpc>
                        <a:spcAft>
                          <a:spcPts val="0"/>
                        </a:spcAft>
                      </a:pPr>
                      <a:r>
                        <a:rPr lang="es-EC" sz="1400" dirty="0" smtClean="0">
                          <a:effectLst/>
                          <a:latin typeface="Times New Roman" panose="02020603050405020304" pitchFamily="18" charset="0"/>
                          <a:ea typeface="Calibri" panose="020F0502020204030204" pitchFamily="34" charset="0"/>
                          <a:cs typeface="Times New Roman" panose="02020603050405020304" pitchFamily="18" charset="0"/>
                        </a:rPr>
                        <a:t>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400" dirty="0" smtClean="0">
                          <a:effectLst/>
                          <a:latin typeface="Times New Roman" panose="02020603050405020304" pitchFamily="18" charset="0"/>
                          <a:ea typeface="Calibri" panose="020F0502020204030204" pitchFamily="34" charset="0"/>
                          <a:cs typeface="Times New Roman" panose="02020603050405020304" pitchFamily="18" charset="0"/>
                        </a:rPr>
                        <a:t>Sistema Robusto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50000"/>
                        </a:lnSpc>
                        <a:spcAft>
                          <a:spcPts val="0"/>
                        </a:spcAft>
                      </a:pPr>
                      <a:r>
                        <a:rPr lang="es-EC" sz="1400" dirty="0" smtClean="0">
                          <a:effectLst/>
                          <a:latin typeface="Times New Roman" panose="02020603050405020304" pitchFamily="18" charset="0"/>
                          <a:ea typeface="Calibri" panose="020F0502020204030204" pitchFamily="34" charset="0"/>
                          <a:cs typeface="Times New Roman" panose="02020603050405020304" pitchFamily="18" charset="0"/>
                        </a:rPr>
                        <a:t>8</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400" dirty="0" smtClean="0">
                          <a:effectLst/>
                          <a:latin typeface="Times New Roman" panose="02020603050405020304" pitchFamily="18" charset="0"/>
                          <a:cs typeface="Times New Roman" panose="02020603050405020304" pitchFamily="18" charset="0"/>
                        </a:rPr>
                        <a:t>Envío de piezas continua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50000"/>
                        </a:lnSpc>
                        <a:spcAft>
                          <a:spcPts val="0"/>
                        </a:spcAft>
                      </a:pPr>
                      <a:r>
                        <a:rPr lang="es-EC" sz="1400" dirty="0" smtClean="0">
                          <a:effectLst/>
                          <a:latin typeface="Times New Roman" panose="02020603050405020304" pitchFamily="18" charset="0"/>
                          <a:ea typeface="Calibri" panose="020F0502020204030204" pitchFamily="34" charset="0"/>
                          <a:cs typeface="Times New Roman" panose="02020603050405020304" pitchFamily="18" charset="0"/>
                        </a:rPr>
                        <a:t>9</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400" dirty="0" smtClean="0">
                          <a:effectLst/>
                          <a:latin typeface="Times New Roman" panose="02020603050405020304" pitchFamily="18" charset="0"/>
                          <a:ea typeface="Calibri" panose="020F0502020204030204" pitchFamily="34" charset="0"/>
                          <a:cs typeface="Times New Roman" panose="02020603050405020304" pitchFamily="18" charset="0"/>
                        </a:rPr>
                        <a:t>Operación</a:t>
                      </a:r>
                      <a:r>
                        <a:rPr lang="es-EC" sz="1400" baseline="0" dirty="0" smtClean="0">
                          <a:effectLst/>
                          <a:latin typeface="Times New Roman" panose="02020603050405020304" pitchFamily="18" charset="0"/>
                          <a:ea typeface="Calibri" panose="020F0502020204030204" pitchFamily="34" charset="0"/>
                          <a:cs typeface="Times New Roman" panose="02020603050405020304" pitchFamily="18" charset="0"/>
                        </a:rPr>
                        <a:t> Simple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50000"/>
                        </a:lnSpc>
                        <a:spcAft>
                          <a:spcPts val="0"/>
                        </a:spcAft>
                      </a:pPr>
                      <a:r>
                        <a:rPr lang="es-EC" sz="1400" dirty="0" smtClean="0">
                          <a:effectLst/>
                          <a:latin typeface="Times New Roman" panose="02020603050405020304" pitchFamily="18" charset="0"/>
                          <a:ea typeface="Calibri" panose="020F0502020204030204" pitchFamily="34" charset="0"/>
                          <a:cs typeface="Times New Roman" panose="02020603050405020304" pitchFamily="18" charset="0"/>
                        </a:rPr>
                        <a:t>10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s-EC" sz="1400" dirty="0" smtClean="0">
                          <a:effectLst/>
                          <a:latin typeface="Times New Roman" panose="02020603050405020304" pitchFamily="18" charset="0"/>
                          <a:cs typeface="Times New Roman" panose="02020603050405020304" pitchFamily="18" charset="0"/>
                        </a:rPr>
                        <a:t>Robot SCARA</a:t>
                      </a:r>
                      <a:r>
                        <a:rPr lang="es-EC" sz="1400" baseline="0" dirty="0" smtClean="0">
                          <a:effectLst/>
                          <a:latin typeface="Times New Roman" panose="02020603050405020304" pitchFamily="18" charset="0"/>
                          <a:cs typeface="Times New Roman" panose="02020603050405020304" pitchFamily="18" charset="0"/>
                        </a:rPr>
                        <a:t> de mayor velocidad</a:t>
                      </a:r>
                      <a:endParaRPr lang="es-EC"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r>
            </a:tbl>
          </a:graphicData>
        </a:graphic>
      </p:graphicFrame>
      <p:sp>
        <p:nvSpPr>
          <p:cNvPr id="6" name="Título 12"/>
          <p:cNvSpPr>
            <a:spLocks noGrp="1"/>
          </p:cNvSpPr>
          <p:nvPr>
            <p:ph type="title"/>
          </p:nvPr>
        </p:nvSpPr>
        <p:spPr>
          <a:xfrm>
            <a:off x="74323" y="154378"/>
            <a:ext cx="9144001" cy="699864"/>
          </a:xfrm>
        </p:spPr>
        <p:txBody>
          <a:bodyPr rtlCol="0">
            <a:normAutofit/>
          </a:bodyPr>
          <a:lstStyle/>
          <a:p>
            <a:r>
              <a:rPr lang="es-ES" sz="2800" dirty="0" smtClean="0">
                <a:solidFill>
                  <a:srgbClr val="002060"/>
                </a:solidFill>
                <a:latin typeface="Times New Roman" panose="02020603050405020304" pitchFamily="18" charset="0"/>
                <a:ea typeface="+mn-ea"/>
                <a:cs typeface="Times New Roman" panose="02020603050405020304" pitchFamily="18" charset="0"/>
              </a:rPr>
              <a:t>DEFINICIÓN NECESIDADES</a:t>
            </a:r>
            <a:endParaRPr lang="es-ES" sz="2800" dirty="0">
              <a:solidFill>
                <a:srgbClr val="002060"/>
              </a:solidFill>
              <a:latin typeface="Times New Roman" panose="02020603050405020304" pitchFamily="18" charset="0"/>
              <a:ea typeface="+mn-ea"/>
              <a:cs typeface="Times New Roman" panose="02020603050405020304" pitchFamily="18" charset="0"/>
            </a:endParaRPr>
          </a:p>
        </p:txBody>
      </p:sp>
      <p:sp>
        <p:nvSpPr>
          <p:cNvPr id="8" name="Flecha derecha 7"/>
          <p:cNvSpPr/>
          <p:nvPr/>
        </p:nvSpPr>
        <p:spPr>
          <a:xfrm>
            <a:off x="5922124" y="3236710"/>
            <a:ext cx="1047404" cy="731520"/>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6377186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l="15707" r="15326"/>
          <a:stretch/>
        </p:blipFill>
        <p:spPr bwMode="auto">
          <a:xfrm>
            <a:off x="8880271" y="4951476"/>
            <a:ext cx="2632461" cy="15407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3"/>
          <p:cNvGraphicFramePr>
            <a:graphicFrameLocks noGrp="1"/>
          </p:cNvGraphicFramePr>
          <p:nvPr>
            <p:extLst>
              <p:ext uri="{D42A27DB-BD31-4B8C-83A1-F6EECF244321}">
                <p14:modId xmlns:p14="http://schemas.microsoft.com/office/powerpoint/2010/main" val="855087811"/>
              </p:ext>
            </p:extLst>
          </p:nvPr>
        </p:nvGraphicFramePr>
        <p:xfrm>
          <a:off x="5833160" y="1536569"/>
          <a:ext cx="5116378" cy="4095442"/>
        </p:xfrm>
        <a:graphic>
          <a:graphicData uri="http://schemas.openxmlformats.org/drawingml/2006/table">
            <a:tbl>
              <a:tblPr firstRow="1" firstCol="1" bandRow="1">
                <a:tableStyleId>{2D5ABB26-0587-4C30-8999-92F81FD0307C}</a:tableStyleId>
              </a:tblPr>
              <a:tblGrid>
                <a:gridCol w="644651"/>
                <a:gridCol w="1706317"/>
                <a:gridCol w="2765410"/>
              </a:tblGrid>
              <a:tr h="326929">
                <a:tc>
                  <a:txBody>
                    <a:bodyPr/>
                    <a:lstStyle/>
                    <a:p>
                      <a:pPr algn="ctr">
                        <a:lnSpc>
                          <a:spcPct val="107000"/>
                        </a:lnSpc>
                        <a:spcAft>
                          <a:spcPts val="0"/>
                        </a:spcAft>
                      </a:pPr>
                      <a:r>
                        <a:rPr lang="es-EC" sz="1600" b="1" dirty="0">
                          <a:effectLst/>
                          <a:latin typeface="Times New Roman" panose="02020603050405020304" pitchFamily="18" charset="0"/>
                          <a:cs typeface="Times New Roman" panose="02020603050405020304" pitchFamily="18" charset="0"/>
                        </a:rPr>
                        <a:t>#</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Times New Roman" panose="02020603050405020304" pitchFamily="18" charset="0"/>
                          <a:cs typeface="Times New Roman" panose="02020603050405020304" pitchFamily="18" charset="0"/>
                        </a:rPr>
                        <a:t>Módulos</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Times New Roman" panose="02020603050405020304" pitchFamily="18" charset="0"/>
                          <a:cs typeface="Times New Roman" panose="02020603050405020304" pitchFamily="18" charset="0"/>
                        </a:rPr>
                        <a:t>Subsistema</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31767">
                <a:tc rowSpan="2">
                  <a:txBody>
                    <a:bodyPr/>
                    <a:lstStyle/>
                    <a:p>
                      <a:pPr>
                        <a:lnSpc>
                          <a:spcPct val="107000"/>
                        </a:lnSpc>
                        <a:spcAft>
                          <a:spcPts val="0"/>
                        </a:spcAft>
                      </a:pPr>
                      <a:r>
                        <a:rPr lang="es-EC" sz="1600" dirty="0">
                          <a:effectLst/>
                          <a:latin typeface="Times New Roman" panose="02020603050405020304" pitchFamily="18" charset="0"/>
                          <a:cs typeface="Times New Roman" panose="02020603050405020304" pitchFamily="18" charset="0"/>
                        </a:rPr>
                        <a:t>1</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nSpc>
                          <a:spcPct val="107000"/>
                        </a:lnSpc>
                        <a:spcAft>
                          <a:spcPts val="0"/>
                        </a:spcAft>
                      </a:pPr>
                      <a:r>
                        <a:rPr lang="es-EC" sz="1600" dirty="0">
                          <a:effectLst/>
                          <a:latin typeface="Times New Roman" panose="02020603050405020304" pitchFamily="18" charset="0"/>
                          <a:cs typeface="Times New Roman" panose="02020603050405020304" pitchFamily="18" charset="0"/>
                        </a:rPr>
                        <a:t>Robot SCARA </a:t>
                      </a:r>
                      <a:r>
                        <a:rPr lang="es-EC" sz="1600" dirty="0" smtClean="0">
                          <a:effectLst/>
                          <a:latin typeface="Times New Roman" panose="02020603050405020304" pitchFamily="18" charset="0"/>
                          <a:cs typeface="Times New Roman" panose="02020603050405020304" pitchFamily="18" charset="0"/>
                        </a:rPr>
                        <a:t>Mayor</a:t>
                      </a:r>
                      <a:r>
                        <a:rPr lang="es-EC" sz="1600" baseline="0" dirty="0" smtClean="0">
                          <a:effectLst/>
                          <a:latin typeface="Times New Roman" panose="02020603050405020304" pitchFamily="18" charset="0"/>
                          <a:cs typeface="Times New Roman" panose="02020603050405020304" pitchFamily="18" charset="0"/>
                        </a:rPr>
                        <a:t> </a:t>
                      </a:r>
                      <a:r>
                        <a:rPr lang="es-EC" sz="1600" dirty="0" smtClean="0">
                          <a:effectLst/>
                          <a:latin typeface="Times New Roman" panose="02020603050405020304" pitchFamily="18" charset="0"/>
                          <a:cs typeface="Times New Roman" panose="02020603050405020304" pitchFamily="18" charset="0"/>
                        </a:rPr>
                        <a:t>Velocidad</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s-EC" sz="1600" dirty="0">
                          <a:effectLst/>
                          <a:latin typeface="Times New Roman" panose="02020603050405020304" pitchFamily="18" charset="0"/>
                          <a:cs typeface="Times New Roman" panose="02020603050405020304" pitchFamily="18" charset="0"/>
                        </a:rPr>
                        <a:t>Geometría Robot</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r>
              <a:tr h="631767">
                <a:tc vMerge="1">
                  <a:txBody>
                    <a:bodyPr/>
                    <a:lstStyle/>
                    <a:p>
                      <a:endParaRPr lang="es-EC"/>
                    </a:p>
                  </a:txBody>
                  <a:tcPr/>
                </a:tc>
                <a:tc vMerge="1">
                  <a:txBody>
                    <a:bodyPr/>
                    <a:lstStyle/>
                    <a:p>
                      <a:endParaRPr lang="es-EC"/>
                    </a:p>
                  </a:txBody>
                  <a:tcPr/>
                </a:tc>
                <a:tc>
                  <a:txBody>
                    <a:bodyPr/>
                    <a:lstStyle/>
                    <a:p>
                      <a:pPr>
                        <a:lnSpc>
                          <a:spcPct val="107000"/>
                        </a:lnSpc>
                        <a:spcAft>
                          <a:spcPts val="0"/>
                        </a:spcAft>
                      </a:pPr>
                      <a:r>
                        <a:rPr lang="es-EC" sz="1600" dirty="0">
                          <a:effectLst/>
                          <a:latin typeface="Times New Roman" panose="02020603050405020304" pitchFamily="18" charset="0"/>
                          <a:cs typeface="Times New Roman" panose="02020603050405020304" pitchFamily="18" charset="0"/>
                        </a:rPr>
                        <a:t>Cinemática y Dinámica del Robot  </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r>
              <a:tr h="631767">
                <a:tc>
                  <a:txBody>
                    <a:bodyPr/>
                    <a:lstStyle/>
                    <a:p>
                      <a:pPr>
                        <a:lnSpc>
                          <a:spcPct val="107000"/>
                        </a:lnSpc>
                        <a:spcAft>
                          <a:spcPts val="0"/>
                        </a:spcAft>
                      </a:pPr>
                      <a:r>
                        <a:rPr lang="es-EC" sz="1600" dirty="0">
                          <a:effectLst/>
                          <a:latin typeface="Times New Roman" panose="02020603050405020304" pitchFamily="18" charset="0"/>
                          <a:cs typeface="Times New Roman" panose="02020603050405020304" pitchFamily="18" charset="0"/>
                        </a:rPr>
                        <a:t>2</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s-EC" sz="1600" dirty="0">
                          <a:effectLst/>
                          <a:latin typeface="Times New Roman" panose="02020603050405020304" pitchFamily="18" charset="0"/>
                          <a:cs typeface="Times New Roman" panose="02020603050405020304" pitchFamily="18" charset="0"/>
                        </a:rPr>
                        <a:t>Celda de Trabajo Colaborativo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s-EC" sz="1600" dirty="0">
                          <a:effectLst/>
                          <a:latin typeface="Times New Roman" panose="02020603050405020304" pitchFamily="18" charset="0"/>
                          <a:cs typeface="Times New Roman" panose="02020603050405020304" pitchFamily="18" charset="0"/>
                        </a:rPr>
                        <a:t>Diseño y Construcción Banda Transportadora</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39">
                <a:tc rowSpan="4">
                  <a:txBody>
                    <a:bodyPr/>
                    <a:lstStyle/>
                    <a:p>
                      <a:pPr>
                        <a:lnSpc>
                          <a:spcPct val="107000"/>
                        </a:lnSpc>
                        <a:spcAft>
                          <a:spcPts val="0"/>
                        </a:spcAft>
                      </a:pPr>
                      <a:r>
                        <a:rPr lang="es-EC" sz="1600" dirty="0">
                          <a:effectLst/>
                          <a:latin typeface="Times New Roman" panose="02020603050405020304" pitchFamily="18" charset="0"/>
                          <a:cs typeface="Times New Roman" panose="02020603050405020304" pitchFamily="18" charset="0"/>
                        </a:rPr>
                        <a:t>3</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nSpc>
                          <a:spcPct val="107000"/>
                        </a:lnSpc>
                        <a:spcAft>
                          <a:spcPts val="0"/>
                        </a:spcAft>
                      </a:pPr>
                      <a:r>
                        <a:rPr lang="es-EC" sz="1600" dirty="0">
                          <a:effectLst/>
                          <a:latin typeface="Times New Roman" panose="02020603050405020304" pitchFamily="18" charset="0"/>
                          <a:cs typeface="Times New Roman" panose="02020603050405020304" pitchFamily="18" charset="0"/>
                        </a:rPr>
                        <a:t>Control</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s-EC" sz="1600" dirty="0">
                          <a:effectLst/>
                          <a:latin typeface="Times New Roman" panose="02020603050405020304" pitchFamily="18" charset="0"/>
                          <a:cs typeface="Times New Roman" panose="02020603050405020304" pitchFamily="18" charset="0"/>
                        </a:rPr>
                        <a:t>Tarjeta Control</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r>
              <a:tr h="304839">
                <a:tc vMerge="1">
                  <a:txBody>
                    <a:bodyPr/>
                    <a:lstStyle/>
                    <a:p>
                      <a:endParaRPr lang="es-EC"/>
                    </a:p>
                  </a:txBody>
                  <a:tcPr/>
                </a:tc>
                <a:tc vMerge="1">
                  <a:txBody>
                    <a:bodyPr/>
                    <a:lstStyle/>
                    <a:p>
                      <a:endParaRPr lang="es-EC"/>
                    </a:p>
                  </a:txBody>
                  <a:tcPr/>
                </a:tc>
                <a:tc>
                  <a:txBody>
                    <a:bodyPr/>
                    <a:lstStyle/>
                    <a:p>
                      <a:pPr>
                        <a:lnSpc>
                          <a:spcPct val="107000"/>
                        </a:lnSpc>
                        <a:spcAft>
                          <a:spcPts val="0"/>
                        </a:spcAft>
                      </a:pPr>
                      <a:r>
                        <a:rPr lang="es-EC" sz="1600">
                          <a:effectLst/>
                          <a:latin typeface="Times New Roman" panose="02020603050405020304" pitchFamily="18" charset="0"/>
                          <a:cs typeface="Times New Roman" panose="02020603050405020304" pitchFamily="18" charset="0"/>
                        </a:rPr>
                        <a:t>Visión Artificial</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31767">
                <a:tc vMerge="1">
                  <a:txBody>
                    <a:bodyPr/>
                    <a:lstStyle/>
                    <a:p>
                      <a:endParaRPr lang="es-EC"/>
                    </a:p>
                  </a:txBody>
                  <a:tcPr/>
                </a:tc>
                <a:tc vMerge="1">
                  <a:txBody>
                    <a:bodyPr/>
                    <a:lstStyle/>
                    <a:p>
                      <a:endParaRPr lang="es-EC"/>
                    </a:p>
                  </a:txBody>
                  <a:tcPr/>
                </a:tc>
                <a:tc>
                  <a:txBody>
                    <a:bodyPr/>
                    <a:lstStyle/>
                    <a:p>
                      <a:pPr>
                        <a:lnSpc>
                          <a:spcPct val="107000"/>
                        </a:lnSpc>
                        <a:spcAft>
                          <a:spcPts val="0"/>
                        </a:spcAft>
                      </a:pPr>
                      <a:r>
                        <a:rPr lang="es-EC" sz="1600" dirty="0">
                          <a:effectLst/>
                          <a:latin typeface="Times New Roman" panose="02020603050405020304" pitchFamily="18" charset="0"/>
                          <a:cs typeface="Times New Roman" panose="02020603050405020304" pitchFamily="18" charset="0"/>
                        </a:rPr>
                        <a:t>Filtro de Kalman</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31767">
                <a:tc vMerge="1">
                  <a:txBody>
                    <a:bodyPr/>
                    <a:lstStyle/>
                    <a:p>
                      <a:endParaRPr lang="es-EC"/>
                    </a:p>
                  </a:txBody>
                  <a:tcPr/>
                </a:tc>
                <a:tc vMerge="1">
                  <a:txBody>
                    <a:bodyPr/>
                    <a:lstStyle/>
                    <a:p>
                      <a:endParaRPr lang="es-EC"/>
                    </a:p>
                  </a:txBody>
                  <a:tcPr/>
                </a:tc>
                <a:tc>
                  <a:txBody>
                    <a:bodyPr/>
                    <a:lstStyle/>
                    <a:p>
                      <a:pPr>
                        <a:lnSpc>
                          <a:spcPct val="107000"/>
                        </a:lnSpc>
                        <a:spcAft>
                          <a:spcPts val="0"/>
                        </a:spcAft>
                      </a:pPr>
                      <a:r>
                        <a:rPr lang="es-EC" sz="1600" dirty="0" smtClean="0">
                          <a:effectLst/>
                          <a:latin typeface="Times New Roman" panose="02020603050405020304" pitchFamily="18" charset="0"/>
                          <a:cs typeface="Times New Roman" panose="02020603050405020304" pitchFamily="18" charset="0"/>
                        </a:rPr>
                        <a:t>Planificador</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r>
            </a:tbl>
          </a:graphicData>
        </a:graphic>
      </p:graphicFrame>
      <p:sp>
        <p:nvSpPr>
          <p:cNvPr id="5" name="Título 12"/>
          <p:cNvSpPr>
            <a:spLocks noGrp="1"/>
          </p:cNvSpPr>
          <p:nvPr>
            <p:ph type="title"/>
          </p:nvPr>
        </p:nvSpPr>
        <p:spPr>
          <a:xfrm>
            <a:off x="207326" y="320632"/>
            <a:ext cx="9144001" cy="699864"/>
          </a:xfrm>
        </p:spPr>
        <p:txBody>
          <a:bodyPr rtlCol="0">
            <a:normAutofit/>
          </a:bodyPr>
          <a:lstStyle/>
          <a:p>
            <a:r>
              <a:rPr lang="es-ES" sz="2800" dirty="0" smtClean="0">
                <a:solidFill>
                  <a:srgbClr val="002060"/>
                </a:solidFill>
                <a:latin typeface="Times New Roman" panose="02020603050405020304" pitchFamily="18" charset="0"/>
                <a:ea typeface="+mn-ea"/>
                <a:cs typeface="Times New Roman" panose="02020603050405020304" pitchFamily="18" charset="0"/>
              </a:rPr>
              <a:t>Módulos y subsistemas</a:t>
            </a:r>
            <a:endParaRPr lang="es-ES" sz="2800" dirty="0">
              <a:solidFill>
                <a:srgbClr val="002060"/>
              </a:solidFill>
              <a:latin typeface="Times New Roman" panose="02020603050405020304" pitchFamily="18" charset="0"/>
              <a:ea typeface="+mn-ea"/>
              <a:cs typeface="Times New Roman" panose="02020603050405020304" pitchFamily="18" charset="0"/>
            </a:endParaRPr>
          </a:p>
        </p:txBody>
      </p:sp>
      <p:pic>
        <p:nvPicPr>
          <p:cNvPr id="2" name="Imagen 1"/>
          <p:cNvPicPr>
            <a:picLocks noChangeAspect="1"/>
          </p:cNvPicPr>
          <p:nvPr/>
        </p:nvPicPr>
        <p:blipFill>
          <a:blip r:embed="rId3"/>
          <a:stretch>
            <a:fillRect/>
          </a:stretch>
        </p:blipFill>
        <p:spPr>
          <a:xfrm>
            <a:off x="115453" y="1020496"/>
            <a:ext cx="5493000" cy="4857790"/>
          </a:xfrm>
          <a:prstGeom prst="rect">
            <a:avLst/>
          </a:prstGeom>
        </p:spPr>
      </p:pic>
    </p:spTree>
    <p:extLst>
      <p:ext uri="{BB962C8B-B14F-4D97-AF65-F5344CB8AC3E}">
        <p14:creationId xmlns:p14="http://schemas.microsoft.com/office/powerpoint/2010/main" val="24736727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a:spLocks noGrp="1"/>
          </p:cNvSpPr>
          <p:nvPr>
            <p:ph type="title"/>
          </p:nvPr>
        </p:nvSpPr>
        <p:spPr>
          <a:xfrm>
            <a:off x="2774854" y="2832306"/>
            <a:ext cx="6527408" cy="895633"/>
          </a:xfrm>
        </p:spPr>
        <p:txBody>
          <a:bodyPr>
            <a:noAutofit/>
          </a:bodyPr>
          <a:lstStyle/>
          <a:p>
            <a:pPr algn="ctr"/>
            <a:r>
              <a:rPr lang="es-ES" sz="5400" dirty="0" smtClean="0">
                <a:solidFill>
                  <a:srgbClr val="002060"/>
                </a:solidFill>
                <a:latin typeface="Times New Roman" panose="02020603050405020304" pitchFamily="18" charset="0"/>
                <a:ea typeface="+mn-ea"/>
                <a:cs typeface="Times New Roman" panose="02020603050405020304" pitchFamily="18" charset="0"/>
              </a:rPr>
              <a:t>ROBOT SCARA</a:t>
            </a: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4708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7369" y="116632"/>
            <a:ext cx="9144001" cy="987896"/>
          </a:xfrm>
        </p:spPr>
        <p:txBody>
          <a:bodyPr>
            <a:normAutofit/>
          </a:bodyPr>
          <a:lstStyle/>
          <a:p>
            <a:r>
              <a:rPr lang="es-EC" sz="2800" dirty="0">
                <a:solidFill>
                  <a:srgbClr val="002060"/>
                </a:solidFill>
                <a:latin typeface="Times New Roman" panose="02020603050405020304" pitchFamily="18" charset="0"/>
                <a:ea typeface="+mn-ea"/>
                <a:cs typeface="Times New Roman" panose="02020603050405020304" pitchFamily="18" charset="0"/>
              </a:rPr>
              <a:t>ROBOT SCARA</a:t>
            </a:r>
            <a:br>
              <a:rPr lang="es-EC" sz="2800" dirty="0">
                <a:solidFill>
                  <a:srgbClr val="002060"/>
                </a:solidFill>
                <a:latin typeface="Times New Roman" panose="02020603050405020304" pitchFamily="18" charset="0"/>
                <a:ea typeface="+mn-ea"/>
                <a:cs typeface="Times New Roman" panose="02020603050405020304" pitchFamily="18" charset="0"/>
              </a:rPr>
            </a:br>
            <a:r>
              <a:rPr lang="es-EC" sz="2800" dirty="0">
                <a:solidFill>
                  <a:srgbClr val="002060"/>
                </a:solidFill>
                <a:latin typeface="Times New Roman" panose="02020603050405020304" pitchFamily="18" charset="0"/>
                <a:ea typeface="+mn-ea"/>
                <a:cs typeface="Times New Roman" panose="02020603050405020304" pitchFamily="18" charset="0"/>
              </a:rPr>
              <a:t>ESTUDIO </a:t>
            </a:r>
            <a:r>
              <a:rPr lang="es-EC" sz="2800" dirty="0" smtClean="0">
                <a:solidFill>
                  <a:srgbClr val="002060"/>
                </a:solidFill>
                <a:latin typeface="Times New Roman" panose="02020603050405020304" pitchFamily="18" charset="0"/>
                <a:ea typeface="+mn-ea"/>
                <a:cs typeface="Times New Roman" panose="02020603050405020304" pitchFamily="18" charset="0"/>
              </a:rPr>
              <a:t>CINEMÁTICO</a:t>
            </a:r>
            <a:endParaRPr lang="es-EC" sz="2800" dirty="0">
              <a:solidFill>
                <a:srgbClr val="002060"/>
              </a:solidFill>
              <a:latin typeface="Times New Roman" panose="02020603050405020304" pitchFamily="18" charset="0"/>
              <a:ea typeface="+mn-ea"/>
              <a:cs typeface="Times New Roman" panose="02020603050405020304" pitchFamily="18" charset="0"/>
            </a:endParaRPr>
          </a:p>
        </p:txBody>
      </p:sp>
      <p:sp>
        <p:nvSpPr>
          <p:cNvPr id="4" name="Rectangle 2"/>
          <p:cNvSpPr>
            <a:spLocks noChangeArrowheads="1"/>
          </p:cNvSpPr>
          <p:nvPr/>
        </p:nvSpPr>
        <p:spPr bwMode="auto">
          <a:xfrm>
            <a:off x="158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4"/>
          <p:cNvSpPr>
            <a:spLocks noChangeArrowheads="1"/>
          </p:cNvSpPr>
          <p:nvPr/>
        </p:nvSpPr>
        <p:spPr bwMode="auto">
          <a:xfrm>
            <a:off x="1589"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6"/>
          <p:cNvSpPr>
            <a:spLocks noChangeArrowheads="1"/>
          </p:cNvSpPr>
          <p:nvPr/>
        </p:nvSpPr>
        <p:spPr bwMode="auto">
          <a:xfrm>
            <a:off x="1589"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1" name="Imagen 10"/>
          <p:cNvPicPr/>
          <p:nvPr/>
        </p:nvPicPr>
        <p:blipFill>
          <a:blip r:embed="rId3"/>
          <a:stretch>
            <a:fillRect/>
          </a:stretch>
        </p:blipFill>
        <p:spPr>
          <a:xfrm>
            <a:off x="3647728" y="3774174"/>
            <a:ext cx="3824636" cy="2509978"/>
          </a:xfrm>
          <a:prstGeom prst="rect">
            <a:avLst/>
          </a:prstGeom>
        </p:spPr>
      </p:pic>
      <p:pic>
        <p:nvPicPr>
          <p:cNvPr id="12" name="Imagen 11"/>
          <p:cNvPicPr/>
          <p:nvPr/>
        </p:nvPicPr>
        <p:blipFill rotWithShape="1">
          <a:blip r:embed="rId4"/>
          <a:srcRect t="11906"/>
          <a:stretch/>
        </p:blipFill>
        <p:spPr bwMode="auto">
          <a:xfrm>
            <a:off x="652345" y="1286775"/>
            <a:ext cx="5166564" cy="2487399"/>
          </a:xfrm>
          <a:prstGeom prst="rect">
            <a:avLst/>
          </a:prstGeom>
          <a:ln>
            <a:noFill/>
          </a:ln>
          <a:extLst>
            <a:ext uri="{53640926-AAD7-44D8-BBD7-CCE9431645EC}">
              <a14:shadowObscured xmlns:a14="http://schemas.microsoft.com/office/drawing/2010/main"/>
            </a:ext>
          </a:extLst>
        </p:spPr>
      </p:pic>
      <p:pic>
        <p:nvPicPr>
          <p:cNvPr id="3" name="Imagen 2"/>
          <p:cNvPicPr>
            <a:picLocks noChangeAspect="1"/>
          </p:cNvPicPr>
          <p:nvPr/>
        </p:nvPicPr>
        <p:blipFill rotWithShape="1">
          <a:blip r:embed="rId5"/>
          <a:srcRect l="6762" t="31238" r="37524" b="22666"/>
          <a:stretch/>
        </p:blipFill>
        <p:spPr>
          <a:xfrm>
            <a:off x="7171918" y="2109736"/>
            <a:ext cx="4022950" cy="2496292"/>
          </a:xfrm>
          <a:prstGeom prst="rect">
            <a:avLst/>
          </a:prstGeom>
        </p:spPr>
      </p:pic>
      <p:sp>
        <p:nvSpPr>
          <p:cNvPr id="9" name="Rectángulo 8"/>
          <p:cNvSpPr/>
          <p:nvPr/>
        </p:nvSpPr>
        <p:spPr>
          <a:xfrm>
            <a:off x="7695674" y="1574258"/>
            <a:ext cx="2931252" cy="369332"/>
          </a:xfrm>
          <a:prstGeom prst="rect">
            <a:avLst/>
          </a:prstGeom>
        </p:spPr>
        <p:txBody>
          <a:bodyPr wrap="none">
            <a:spAutoFit/>
          </a:bodyPr>
          <a:lstStyle/>
          <a:p>
            <a:r>
              <a:rPr lang="es-EC" b="1" dirty="0" smtClean="0">
                <a:solidFill>
                  <a:srgbClr val="002060"/>
                </a:solidFill>
                <a:latin typeface="Times New Roman" panose="02020603050405020304" pitchFamily="18" charset="0"/>
                <a:cs typeface="Times New Roman" panose="02020603050405020304" pitchFamily="18" charset="0"/>
              </a:rPr>
              <a:t>MÉTODO GEOMÉTRICO</a:t>
            </a:r>
            <a:endParaRPr lang="es-EC" b="1" dirty="0"/>
          </a:p>
        </p:txBody>
      </p:sp>
    </p:spTree>
    <p:extLst>
      <p:ext uri="{BB962C8B-B14F-4D97-AF65-F5344CB8AC3E}">
        <p14:creationId xmlns:p14="http://schemas.microsoft.com/office/powerpoint/2010/main" val="424208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07370" y="116632"/>
            <a:ext cx="3993906" cy="987896"/>
          </a:xfrm>
        </p:spPr>
        <p:txBody>
          <a:bodyPr>
            <a:normAutofit/>
          </a:bodyPr>
          <a:lstStyle/>
          <a:p>
            <a:r>
              <a:rPr lang="es-EC" sz="2800" dirty="0">
                <a:solidFill>
                  <a:srgbClr val="002060"/>
                </a:solidFill>
                <a:latin typeface="Times New Roman" panose="02020603050405020304" pitchFamily="18" charset="0"/>
                <a:ea typeface="+mn-ea"/>
                <a:cs typeface="Times New Roman" panose="02020603050405020304" pitchFamily="18" charset="0"/>
              </a:rPr>
              <a:t>ROBOT SCARA</a:t>
            </a:r>
            <a:br>
              <a:rPr lang="es-EC" sz="2800" dirty="0">
                <a:solidFill>
                  <a:srgbClr val="002060"/>
                </a:solidFill>
                <a:latin typeface="Times New Roman" panose="02020603050405020304" pitchFamily="18" charset="0"/>
                <a:ea typeface="+mn-ea"/>
                <a:cs typeface="Times New Roman" panose="02020603050405020304" pitchFamily="18" charset="0"/>
              </a:rPr>
            </a:br>
            <a:r>
              <a:rPr lang="es-EC" sz="2800" dirty="0">
                <a:solidFill>
                  <a:srgbClr val="002060"/>
                </a:solidFill>
                <a:latin typeface="Times New Roman" panose="02020603050405020304" pitchFamily="18" charset="0"/>
                <a:ea typeface="+mn-ea"/>
                <a:cs typeface="Times New Roman" panose="02020603050405020304" pitchFamily="18" charset="0"/>
              </a:rPr>
              <a:t>ESTUDIO DINÁMICO</a:t>
            </a:r>
          </a:p>
        </p:txBody>
      </p:sp>
      <mc:AlternateContent xmlns:mc="http://schemas.openxmlformats.org/markup-compatibility/2006" xmlns:a14="http://schemas.microsoft.com/office/drawing/2010/main">
        <mc:Choice Requires="a14">
          <p:sp>
            <p:nvSpPr>
              <p:cNvPr id="5" name="Rectángulo 4"/>
              <p:cNvSpPr/>
              <p:nvPr/>
            </p:nvSpPr>
            <p:spPr>
              <a:xfrm>
                <a:off x="3719737" y="1063099"/>
                <a:ext cx="5013489"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2800" i="1">
                          <a:latin typeface="Cambria Math" panose="02040503050406030204" pitchFamily="18" charset="0"/>
                        </a:rPr>
                        <m:t>𝐻</m:t>
                      </m:r>
                      <m:d>
                        <m:dPr>
                          <m:ctrlPr>
                            <a:rPr lang="es-EC" sz="2800" i="1">
                              <a:latin typeface="Cambria Math" panose="02040503050406030204" pitchFamily="18" charset="0"/>
                            </a:rPr>
                          </m:ctrlPr>
                        </m:dPr>
                        <m:e>
                          <m:r>
                            <a:rPr lang="es-EC" sz="2800" i="1">
                              <a:latin typeface="Cambria Math" panose="02040503050406030204" pitchFamily="18" charset="0"/>
                            </a:rPr>
                            <m:t>𝑞</m:t>
                          </m:r>
                        </m:e>
                      </m:d>
                      <m:acc>
                        <m:accPr>
                          <m:chr m:val="̈"/>
                          <m:ctrlPr>
                            <a:rPr lang="es-EC" sz="2800" i="1">
                              <a:latin typeface="Cambria Math" panose="02040503050406030204" pitchFamily="18" charset="0"/>
                            </a:rPr>
                          </m:ctrlPr>
                        </m:accPr>
                        <m:e>
                          <m:r>
                            <a:rPr lang="es-EC" sz="2800" i="1">
                              <a:latin typeface="Cambria Math" panose="02040503050406030204" pitchFamily="18" charset="0"/>
                            </a:rPr>
                            <m:t>𝑞</m:t>
                          </m:r>
                        </m:e>
                      </m:acc>
                      <m:r>
                        <a:rPr lang="es-EC" sz="2800">
                          <a:latin typeface="Cambria Math" panose="02040503050406030204" pitchFamily="18" charset="0"/>
                        </a:rPr>
                        <m:t>+</m:t>
                      </m:r>
                      <m:r>
                        <a:rPr lang="es-EC" sz="2800" i="1">
                          <a:latin typeface="Cambria Math" panose="02040503050406030204" pitchFamily="18" charset="0"/>
                        </a:rPr>
                        <m:t>𝐶</m:t>
                      </m:r>
                      <m:d>
                        <m:dPr>
                          <m:ctrlPr>
                            <a:rPr lang="es-EC" sz="2800" i="1">
                              <a:latin typeface="Cambria Math" panose="02040503050406030204" pitchFamily="18" charset="0"/>
                            </a:rPr>
                          </m:ctrlPr>
                        </m:dPr>
                        <m:e>
                          <m:r>
                            <a:rPr lang="es-EC" sz="2800" i="1">
                              <a:latin typeface="Cambria Math" panose="02040503050406030204" pitchFamily="18" charset="0"/>
                            </a:rPr>
                            <m:t>𝑞</m:t>
                          </m:r>
                          <m:r>
                            <a:rPr lang="es-EC" sz="2800">
                              <a:latin typeface="Cambria Math" panose="02040503050406030204" pitchFamily="18" charset="0"/>
                            </a:rPr>
                            <m:t>,</m:t>
                          </m:r>
                          <m:acc>
                            <m:accPr>
                              <m:chr m:val="̇"/>
                              <m:ctrlPr>
                                <a:rPr lang="es-EC" sz="2800" i="1">
                                  <a:latin typeface="Cambria Math" panose="02040503050406030204" pitchFamily="18" charset="0"/>
                                </a:rPr>
                              </m:ctrlPr>
                            </m:accPr>
                            <m:e>
                              <m:r>
                                <a:rPr lang="es-EC" sz="2800" i="1">
                                  <a:latin typeface="Cambria Math" panose="02040503050406030204" pitchFamily="18" charset="0"/>
                                </a:rPr>
                                <m:t>𝑞</m:t>
                              </m:r>
                            </m:e>
                          </m:acc>
                        </m:e>
                      </m:d>
                      <m:acc>
                        <m:accPr>
                          <m:chr m:val="̇"/>
                          <m:ctrlPr>
                            <a:rPr lang="es-EC" sz="2800" i="1">
                              <a:latin typeface="Cambria Math" panose="02040503050406030204" pitchFamily="18" charset="0"/>
                            </a:rPr>
                          </m:ctrlPr>
                        </m:accPr>
                        <m:e>
                          <m:r>
                            <a:rPr lang="es-EC" sz="2800" i="1">
                              <a:latin typeface="Cambria Math" panose="02040503050406030204" pitchFamily="18" charset="0"/>
                            </a:rPr>
                            <m:t>𝑞</m:t>
                          </m:r>
                        </m:e>
                      </m:acc>
                      <m:r>
                        <a:rPr lang="es-EC" sz="2800">
                          <a:latin typeface="Cambria Math" panose="02040503050406030204" pitchFamily="18" charset="0"/>
                        </a:rPr>
                        <m:t>+</m:t>
                      </m:r>
                      <m:r>
                        <a:rPr lang="es-EC" sz="2800" i="1">
                          <a:latin typeface="Cambria Math" panose="02040503050406030204" pitchFamily="18" charset="0"/>
                        </a:rPr>
                        <m:t>𝑔</m:t>
                      </m:r>
                      <m:d>
                        <m:dPr>
                          <m:ctrlPr>
                            <a:rPr lang="es-EC" sz="2800" i="1">
                              <a:latin typeface="Cambria Math" panose="02040503050406030204" pitchFamily="18" charset="0"/>
                            </a:rPr>
                          </m:ctrlPr>
                        </m:dPr>
                        <m:e>
                          <m:r>
                            <a:rPr lang="es-EC" sz="2800" i="1">
                              <a:latin typeface="Cambria Math" panose="02040503050406030204" pitchFamily="18" charset="0"/>
                            </a:rPr>
                            <m:t>𝑞</m:t>
                          </m:r>
                        </m:e>
                      </m:d>
                      <m:r>
                        <a:rPr lang="es-EC" sz="2800">
                          <a:latin typeface="Cambria Math" panose="02040503050406030204" pitchFamily="18" charset="0"/>
                        </a:rPr>
                        <m:t>=</m:t>
                      </m:r>
                      <m:r>
                        <a:rPr lang="es-EC" sz="2800" i="1">
                          <a:latin typeface="Cambria Math" panose="02040503050406030204" pitchFamily="18" charset="0"/>
                        </a:rPr>
                        <m:t>𝜏</m:t>
                      </m:r>
                    </m:oMath>
                  </m:oMathPara>
                </a14:m>
                <a:endParaRPr lang="es-EC" sz="2800" dirty="0"/>
              </a:p>
            </p:txBody>
          </p:sp>
        </mc:Choice>
        <mc:Fallback xmlns="">
          <p:sp>
            <p:nvSpPr>
              <p:cNvPr id="5" name="Rectángulo 4"/>
              <p:cNvSpPr>
                <a:spLocks noRot="1" noChangeAspect="1" noMove="1" noResize="1" noEditPoints="1" noAdjustHandles="1" noChangeArrowheads="1" noChangeShapeType="1" noTextEdit="1"/>
              </p:cNvSpPr>
              <p:nvPr/>
            </p:nvSpPr>
            <p:spPr>
              <a:xfrm>
                <a:off x="3718148" y="1063099"/>
                <a:ext cx="5013489" cy="523220"/>
              </a:xfrm>
              <a:prstGeom prst="rect">
                <a:avLst/>
              </a:prstGeom>
              <a:blipFill rotWithShape="0">
                <a:blip r:embed="rId2"/>
                <a:stretch>
                  <a:fillRect/>
                </a:stretch>
              </a:blipFill>
            </p:spPr>
            <p:txBody>
              <a:bodyPr/>
              <a:lstStyle/>
              <a:p>
                <a:r>
                  <a:rPr lang="es-EC">
                    <a:noFill/>
                  </a:rPr>
                  <a:t> </a:t>
                </a:r>
              </a:p>
            </p:txBody>
          </p:sp>
        </mc:Fallback>
      </mc:AlternateContent>
      <p:sp>
        <p:nvSpPr>
          <p:cNvPr id="2" name="Rectángulo 1"/>
          <p:cNvSpPr/>
          <p:nvPr/>
        </p:nvSpPr>
        <p:spPr>
          <a:xfrm>
            <a:off x="1415480" y="1131511"/>
            <a:ext cx="1582934" cy="369332"/>
          </a:xfrm>
          <a:prstGeom prst="rect">
            <a:avLst/>
          </a:prstGeom>
        </p:spPr>
        <p:txBody>
          <a:bodyPr wrap="none">
            <a:spAutoFit/>
          </a:bodyPr>
          <a:lstStyle/>
          <a:p>
            <a:r>
              <a:rPr lang="es-EC" b="1" dirty="0"/>
              <a:t>Euler </a:t>
            </a:r>
            <a:r>
              <a:rPr lang="es-EC" b="1" dirty="0" err="1"/>
              <a:t>Lagrange</a:t>
            </a:r>
            <a:endParaRPr lang="es-EC" dirty="0"/>
          </a:p>
        </p:txBody>
      </p:sp>
      <mc:AlternateContent xmlns:mc="http://schemas.openxmlformats.org/markup-compatibility/2006" xmlns:a14="http://schemas.microsoft.com/office/drawing/2010/main">
        <mc:Choice Requires="a14">
          <p:sp>
            <p:nvSpPr>
              <p:cNvPr id="9" name="Rectángulo 8"/>
              <p:cNvSpPr/>
              <p:nvPr/>
            </p:nvSpPr>
            <p:spPr>
              <a:xfrm>
                <a:off x="0" y="2697717"/>
                <a:ext cx="3990109" cy="14618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2800" i="1">
                          <a:latin typeface="Cambria Math" panose="02040503050406030204" pitchFamily="18" charset="0"/>
                        </a:rPr>
                        <m:t>𝐻</m:t>
                      </m:r>
                      <m:d>
                        <m:dPr>
                          <m:ctrlPr>
                            <a:rPr lang="es-EC" sz="2800" i="1">
                              <a:latin typeface="Cambria Math" panose="02040503050406030204" pitchFamily="18" charset="0"/>
                            </a:rPr>
                          </m:ctrlPr>
                        </m:dPr>
                        <m:e>
                          <m:r>
                            <a:rPr lang="es-EC" sz="2800" i="1">
                              <a:latin typeface="Cambria Math" panose="02040503050406030204" pitchFamily="18" charset="0"/>
                            </a:rPr>
                            <m:t>𝑞</m:t>
                          </m:r>
                        </m:e>
                      </m:d>
                      <m:r>
                        <a:rPr lang="es-EC" sz="2800" i="0">
                          <a:latin typeface="Cambria Math" panose="02040503050406030204" pitchFamily="18" charset="0"/>
                        </a:rPr>
                        <m:t>=</m:t>
                      </m:r>
                      <m:d>
                        <m:dPr>
                          <m:begChr m:val="["/>
                          <m:endChr m:val="]"/>
                          <m:ctrlPr>
                            <a:rPr lang="es-EC" sz="2800" i="1">
                              <a:latin typeface="Cambria Math" panose="02040503050406030204" pitchFamily="18" charset="0"/>
                            </a:rPr>
                          </m:ctrlPr>
                        </m:dPr>
                        <m:e>
                          <m:m>
                            <m:mPr>
                              <m:mcs>
                                <m:mc>
                                  <m:mcPr>
                                    <m:count m:val="3"/>
                                    <m:mcJc m:val="center"/>
                                  </m:mcPr>
                                </m:mc>
                              </m:mcs>
                              <m:ctrlPr>
                                <a:rPr lang="es-EC" sz="2800" i="1">
                                  <a:latin typeface="Cambria Math" panose="02040503050406030204" pitchFamily="18" charset="0"/>
                                </a:rPr>
                              </m:ctrlPr>
                            </m:mPr>
                            <m:mr>
                              <m:e>
                                <m:sSub>
                                  <m:sSubPr>
                                    <m:ctrlPr>
                                      <a:rPr lang="es-EC" sz="2800" i="1">
                                        <a:latin typeface="Cambria Math" panose="02040503050406030204" pitchFamily="18" charset="0"/>
                                      </a:rPr>
                                    </m:ctrlPr>
                                  </m:sSubPr>
                                  <m:e>
                                    <m:r>
                                      <a:rPr lang="es-EC" sz="2800" i="1">
                                        <a:latin typeface="Cambria Math" panose="02040503050406030204" pitchFamily="18" charset="0"/>
                                      </a:rPr>
                                      <m:t>h</m:t>
                                    </m:r>
                                  </m:e>
                                  <m:sub>
                                    <m:r>
                                      <a:rPr lang="es-EC" sz="2800" i="0">
                                        <a:latin typeface="Cambria Math" panose="02040503050406030204" pitchFamily="18" charset="0"/>
                                      </a:rPr>
                                      <m:t>11</m:t>
                                    </m:r>
                                  </m:sub>
                                </m:sSub>
                              </m:e>
                              <m:e>
                                <m:sSub>
                                  <m:sSubPr>
                                    <m:ctrlPr>
                                      <a:rPr lang="es-EC" sz="2800" i="1">
                                        <a:latin typeface="Cambria Math" panose="02040503050406030204" pitchFamily="18" charset="0"/>
                                      </a:rPr>
                                    </m:ctrlPr>
                                  </m:sSubPr>
                                  <m:e>
                                    <m:r>
                                      <a:rPr lang="es-EC" sz="2800" i="1">
                                        <a:latin typeface="Cambria Math" panose="02040503050406030204" pitchFamily="18" charset="0"/>
                                      </a:rPr>
                                      <m:t>h</m:t>
                                    </m:r>
                                  </m:e>
                                  <m:sub>
                                    <m:r>
                                      <a:rPr lang="es-EC" sz="2800" i="0">
                                        <a:latin typeface="Cambria Math" panose="02040503050406030204" pitchFamily="18" charset="0"/>
                                      </a:rPr>
                                      <m:t>12</m:t>
                                    </m:r>
                                  </m:sub>
                                </m:sSub>
                              </m:e>
                              <m:e>
                                <m:sSub>
                                  <m:sSubPr>
                                    <m:ctrlPr>
                                      <a:rPr lang="es-EC" sz="2800" i="1">
                                        <a:latin typeface="Cambria Math" panose="02040503050406030204" pitchFamily="18" charset="0"/>
                                      </a:rPr>
                                    </m:ctrlPr>
                                  </m:sSubPr>
                                  <m:e>
                                    <m:r>
                                      <a:rPr lang="es-EC" sz="2800" i="1">
                                        <a:latin typeface="Cambria Math" panose="02040503050406030204" pitchFamily="18" charset="0"/>
                                      </a:rPr>
                                      <m:t>h</m:t>
                                    </m:r>
                                  </m:e>
                                  <m:sub>
                                    <m:r>
                                      <a:rPr lang="es-EC" sz="2800" i="0">
                                        <a:latin typeface="Cambria Math" panose="02040503050406030204" pitchFamily="18" charset="0"/>
                                      </a:rPr>
                                      <m:t>13</m:t>
                                    </m:r>
                                  </m:sub>
                                </m:sSub>
                              </m:e>
                            </m:mr>
                            <m:mr>
                              <m:e>
                                <m:sSub>
                                  <m:sSubPr>
                                    <m:ctrlPr>
                                      <a:rPr lang="es-EC" sz="2800" i="1">
                                        <a:latin typeface="Cambria Math" panose="02040503050406030204" pitchFamily="18" charset="0"/>
                                      </a:rPr>
                                    </m:ctrlPr>
                                  </m:sSubPr>
                                  <m:e>
                                    <m:r>
                                      <a:rPr lang="es-EC" sz="2800" i="1">
                                        <a:latin typeface="Cambria Math" panose="02040503050406030204" pitchFamily="18" charset="0"/>
                                      </a:rPr>
                                      <m:t>h</m:t>
                                    </m:r>
                                  </m:e>
                                  <m:sub>
                                    <m:r>
                                      <a:rPr lang="es-EC" sz="2800" i="0">
                                        <a:latin typeface="Cambria Math" panose="02040503050406030204" pitchFamily="18" charset="0"/>
                                      </a:rPr>
                                      <m:t>21</m:t>
                                    </m:r>
                                  </m:sub>
                                </m:sSub>
                              </m:e>
                              <m:e>
                                <m:sSub>
                                  <m:sSubPr>
                                    <m:ctrlPr>
                                      <a:rPr lang="es-EC" sz="2800" i="1">
                                        <a:latin typeface="Cambria Math" panose="02040503050406030204" pitchFamily="18" charset="0"/>
                                      </a:rPr>
                                    </m:ctrlPr>
                                  </m:sSubPr>
                                  <m:e>
                                    <m:r>
                                      <a:rPr lang="es-EC" sz="2800" i="1">
                                        <a:latin typeface="Cambria Math" panose="02040503050406030204" pitchFamily="18" charset="0"/>
                                      </a:rPr>
                                      <m:t>h</m:t>
                                    </m:r>
                                  </m:e>
                                  <m:sub>
                                    <m:r>
                                      <a:rPr lang="es-EC" sz="2800" i="0">
                                        <a:latin typeface="Cambria Math" panose="02040503050406030204" pitchFamily="18" charset="0"/>
                                      </a:rPr>
                                      <m:t>22</m:t>
                                    </m:r>
                                  </m:sub>
                                </m:sSub>
                              </m:e>
                              <m:e>
                                <m:sSub>
                                  <m:sSubPr>
                                    <m:ctrlPr>
                                      <a:rPr lang="es-EC" sz="2800" i="1">
                                        <a:latin typeface="Cambria Math" panose="02040503050406030204" pitchFamily="18" charset="0"/>
                                      </a:rPr>
                                    </m:ctrlPr>
                                  </m:sSubPr>
                                  <m:e>
                                    <m:r>
                                      <a:rPr lang="es-EC" sz="2800" i="1">
                                        <a:latin typeface="Cambria Math" panose="02040503050406030204" pitchFamily="18" charset="0"/>
                                      </a:rPr>
                                      <m:t>h</m:t>
                                    </m:r>
                                  </m:e>
                                  <m:sub>
                                    <m:r>
                                      <a:rPr lang="es-EC" sz="2800" i="0">
                                        <a:latin typeface="Cambria Math" panose="02040503050406030204" pitchFamily="18" charset="0"/>
                                      </a:rPr>
                                      <m:t>23</m:t>
                                    </m:r>
                                  </m:sub>
                                </m:sSub>
                              </m:e>
                            </m:mr>
                            <m:mr>
                              <m:e>
                                <m:sSub>
                                  <m:sSubPr>
                                    <m:ctrlPr>
                                      <a:rPr lang="es-EC" sz="2800" i="1">
                                        <a:latin typeface="Cambria Math" panose="02040503050406030204" pitchFamily="18" charset="0"/>
                                      </a:rPr>
                                    </m:ctrlPr>
                                  </m:sSubPr>
                                  <m:e>
                                    <m:r>
                                      <a:rPr lang="es-EC" sz="2800" i="1">
                                        <a:latin typeface="Cambria Math" panose="02040503050406030204" pitchFamily="18" charset="0"/>
                                      </a:rPr>
                                      <m:t>h</m:t>
                                    </m:r>
                                  </m:e>
                                  <m:sub>
                                    <m:r>
                                      <a:rPr lang="es-EC" sz="2800" i="0">
                                        <a:latin typeface="Cambria Math" panose="02040503050406030204" pitchFamily="18" charset="0"/>
                                      </a:rPr>
                                      <m:t>31</m:t>
                                    </m:r>
                                  </m:sub>
                                </m:sSub>
                              </m:e>
                              <m:e>
                                <m:sSub>
                                  <m:sSubPr>
                                    <m:ctrlPr>
                                      <a:rPr lang="es-EC" sz="2800" i="1">
                                        <a:latin typeface="Cambria Math" panose="02040503050406030204" pitchFamily="18" charset="0"/>
                                      </a:rPr>
                                    </m:ctrlPr>
                                  </m:sSubPr>
                                  <m:e>
                                    <m:r>
                                      <a:rPr lang="es-EC" sz="2800" i="1">
                                        <a:latin typeface="Cambria Math" panose="02040503050406030204" pitchFamily="18" charset="0"/>
                                      </a:rPr>
                                      <m:t>h</m:t>
                                    </m:r>
                                  </m:e>
                                  <m:sub>
                                    <m:r>
                                      <a:rPr lang="es-EC" sz="2800" i="0">
                                        <a:latin typeface="Cambria Math" panose="02040503050406030204" pitchFamily="18" charset="0"/>
                                      </a:rPr>
                                      <m:t>32</m:t>
                                    </m:r>
                                  </m:sub>
                                </m:sSub>
                              </m:e>
                              <m:e>
                                <m:sSub>
                                  <m:sSubPr>
                                    <m:ctrlPr>
                                      <a:rPr lang="es-EC" sz="2800" i="1">
                                        <a:latin typeface="Cambria Math" panose="02040503050406030204" pitchFamily="18" charset="0"/>
                                      </a:rPr>
                                    </m:ctrlPr>
                                  </m:sSubPr>
                                  <m:e>
                                    <m:r>
                                      <a:rPr lang="es-EC" sz="2800" i="1">
                                        <a:latin typeface="Cambria Math" panose="02040503050406030204" pitchFamily="18" charset="0"/>
                                      </a:rPr>
                                      <m:t>h</m:t>
                                    </m:r>
                                  </m:e>
                                  <m:sub>
                                    <m:r>
                                      <a:rPr lang="es-EC" sz="2800" i="0">
                                        <a:latin typeface="Cambria Math" panose="02040503050406030204" pitchFamily="18" charset="0"/>
                                      </a:rPr>
                                      <m:t>33</m:t>
                                    </m:r>
                                  </m:sub>
                                </m:sSub>
                              </m:e>
                            </m:mr>
                          </m:m>
                        </m:e>
                      </m:d>
                    </m:oMath>
                  </m:oMathPara>
                </a14:m>
                <a:endParaRPr lang="es-EC" sz="2800" dirty="0"/>
              </a:p>
            </p:txBody>
          </p:sp>
        </mc:Choice>
        <mc:Fallback xmlns="">
          <p:sp>
            <p:nvSpPr>
              <p:cNvPr id="9" name="Rectángulo 8"/>
              <p:cNvSpPr>
                <a:spLocks noRot="1" noChangeAspect="1" noMove="1" noResize="1" noEditPoints="1" noAdjustHandles="1" noChangeArrowheads="1" noChangeShapeType="1" noTextEdit="1"/>
              </p:cNvSpPr>
              <p:nvPr/>
            </p:nvSpPr>
            <p:spPr>
              <a:xfrm>
                <a:off x="0" y="2697717"/>
                <a:ext cx="3990109" cy="1461810"/>
              </a:xfrm>
              <a:prstGeom prst="rect">
                <a:avLst/>
              </a:prstGeom>
              <a:blipFill rotWithShape="0">
                <a:blip r:embed="rId3"/>
                <a:stretch>
                  <a:fillRect/>
                </a:stretch>
              </a:blipFill>
            </p:spPr>
            <p:txBody>
              <a:bodyPr/>
              <a:lstStyle/>
              <a:p>
                <a:r>
                  <a:rPr lang="es-EC">
                    <a:noFill/>
                  </a:rPr>
                  <a:t> </a:t>
                </a:r>
              </a:p>
            </p:txBody>
          </p:sp>
        </mc:Fallback>
      </mc:AlternateContent>
      <p:pic>
        <p:nvPicPr>
          <p:cNvPr id="3" name="Imagen 2"/>
          <p:cNvPicPr>
            <a:picLocks noChangeAspect="1"/>
          </p:cNvPicPr>
          <p:nvPr/>
        </p:nvPicPr>
        <p:blipFill rotWithShape="1">
          <a:blip r:embed="rId4"/>
          <a:srcRect l="9190" t="27429" r="18667" b="29524"/>
          <a:stretch/>
        </p:blipFill>
        <p:spPr>
          <a:xfrm>
            <a:off x="3990109" y="3415560"/>
            <a:ext cx="5824074" cy="2606418"/>
          </a:xfrm>
          <a:prstGeom prst="rect">
            <a:avLst/>
          </a:prstGeom>
        </p:spPr>
      </p:pic>
      <p:pic>
        <p:nvPicPr>
          <p:cNvPr id="6" name="Imagen 5"/>
          <p:cNvPicPr>
            <a:picLocks noChangeAspect="1"/>
          </p:cNvPicPr>
          <p:nvPr/>
        </p:nvPicPr>
        <p:blipFill rotWithShape="1">
          <a:blip r:embed="rId5"/>
          <a:srcRect l="8762" t="40381" r="79238" b="28000"/>
          <a:stretch/>
        </p:blipFill>
        <p:spPr>
          <a:xfrm>
            <a:off x="10205991" y="3428622"/>
            <a:ext cx="1028066" cy="2031652"/>
          </a:xfrm>
          <a:prstGeom prst="rect">
            <a:avLst/>
          </a:prstGeom>
        </p:spPr>
      </p:pic>
      <p:pic>
        <p:nvPicPr>
          <p:cNvPr id="20" name="Marcador de contenido 3"/>
          <p:cNvPicPr>
            <a:picLocks noGrp="1" noChangeAspect="1"/>
          </p:cNvPicPr>
          <p:nvPr>
            <p:ph idx="1"/>
          </p:nvPr>
        </p:nvPicPr>
        <p:blipFill rotWithShape="1">
          <a:blip r:embed="rId6"/>
          <a:srcRect l="15852" t="28714" r="47223" b="56876"/>
          <a:stretch/>
        </p:blipFill>
        <p:spPr>
          <a:xfrm>
            <a:off x="4759837" y="2500780"/>
            <a:ext cx="2142309" cy="627017"/>
          </a:xfrm>
          <a:prstGeom prst="rect">
            <a:avLst/>
          </a:prstGeom>
        </p:spPr>
      </p:pic>
      <p:pic>
        <p:nvPicPr>
          <p:cNvPr id="21" name="Imagen 20"/>
          <p:cNvPicPr>
            <a:picLocks noChangeAspect="1"/>
          </p:cNvPicPr>
          <p:nvPr/>
        </p:nvPicPr>
        <p:blipFill rotWithShape="1">
          <a:blip r:embed="rId6"/>
          <a:srcRect l="12904" t="61714" r="43381" b="27048"/>
          <a:stretch/>
        </p:blipFill>
        <p:spPr>
          <a:xfrm>
            <a:off x="8473212" y="2646582"/>
            <a:ext cx="2246812" cy="433209"/>
          </a:xfrm>
          <a:prstGeom prst="rect">
            <a:avLst/>
          </a:prstGeom>
        </p:spPr>
      </p:pic>
      <p:sp>
        <p:nvSpPr>
          <p:cNvPr id="24" name="Rectángulo 23"/>
          <p:cNvSpPr/>
          <p:nvPr/>
        </p:nvSpPr>
        <p:spPr>
          <a:xfrm>
            <a:off x="4612840" y="1987567"/>
            <a:ext cx="2305183" cy="369332"/>
          </a:xfrm>
          <a:prstGeom prst="rect">
            <a:avLst/>
          </a:prstGeom>
        </p:spPr>
        <p:txBody>
          <a:bodyPr wrap="none">
            <a:spAutoFit/>
          </a:bodyPr>
          <a:lstStyle/>
          <a:p>
            <a:r>
              <a:rPr lang="es-EC" b="1" dirty="0" smtClean="0">
                <a:solidFill>
                  <a:srgbClr val="002060"/>
                </a:solidFill>
                <a:latin typeface="Times New Roman" panose="02020603050405020304" pitchFamily="18" charset="0"/>
                <a:cs typeface="Times New Roman" panose="02020603050405020304" pitchFamily="18" charset="0"/>
              </a:rPr>
              <a:t>DESP. ANGULARES</a:t>
            </a:r>
            <a:endParaRPr lang="es-EC" b="1" dirty="0"/>
          </a:p>
        </p:txBody>
      </p:sp>
      <p:sp>
        <p:nvSpPr>
          <p:cNvPr id="25" name="Rectángulo 24"/>
          <p:cNvSpPr/>
          <p:nvPr/>
        </p:nvSpPr>
        <p:spPr>
          <a:xfrm>
            <a:off x="8609809" y="2091945"/>
            <a:ext cx="2093522" cy="369332"/>
          </a:xfrm>
          <a:prstGeom prst="rect">
            <a:avLst/>
          </a:prstGeom>
        </p:spPr>
        <p:txBody>
          <a:bodyPr wrap="none">
            <a:spAutoFit/>
          </a:bodyPr>
          <a:lstStyle/>
          <a:p>
            <a:r>
              <a:rPr lang="es-EC" b="1" dirty="0" smtClean="0">
                <a:solidFill>
                  <a:srgbClr val="002060"/>
                </a:solidFill>
                <a:latin typeface="Times New Roman" panose="02020603050405020304" pitchFamily="18" charset="0"/>
                <a:cs typeface="Times New Roman" panose="02020603050405020304" pitchFamily="18" charset="0"/>
              </a:rPr>
              <a:t>DESP.  LINEALES</a:t>
            </a:r>
            <a:endParaRPr lang="es-EC" b="1" dirty="0"/>
          </a:p>
        </p:txBody>
      </p:sp>
    </p:spTree>
    <p:extLst>
      <p:ext uri="{BB962C8B-B14F-4D97-AF65-F5344CB8AC3E}">
        <p14:creationId xmlns:p14="http://schemas.microsoft.com/office/powerpoint/2010/main" val="249558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407370" y="399264"/>
            <a:ext cx="3782245" cy="987896"/>
          </a:xfrm>
        </p:spPr>
        <p:txBody>
          <a:bodyPr>
            <a:normAutofit fontScale="90000"/>
          </a:bodyPr>
          <a:lstStyle/>
          <a:p>
            <a:r>
              <a:rPr lang="es-EC" sz="2800" dirty="0">
                <a:solidFill>
                  <a:srgbClr val="002060"/>
                </a:solidFill>
                <a:latin typeface="Times New Roman" panose="02020603050405020304" pitchFamily="18" charset="0"/>
                <a:ea typeface="+mn-ea"/>
                <a:cs typeface="Times New Roman" panose="02020603050405020304" pitchFamily="18" charset="0"/>
              </a:rPr>
              <a:t>ROBOT SCARA</a:t>
            </a:r>
            <a:br>
              <a:rPr lang="es-EC" sz="2800" dirty="0">
                <a:solidFill>
                  <a:srgbClr val="002060"/>
                </a:solidFill>
                <a:latin typeface="Times New Roman" panose="02020603050405020304" pitchFamily="18" charset="0"/>
                <a:ea typeface="+mn-ea"/>
                <a:cs typeface="Times New Roman" panose="02020603050405020304" pitchFamily="18" charset="0"/>
              </a:rPr>
            </a:br>
            <a:r>
              <a:rPr lang="es-EC" sz="2800" dirty="0">
                <a:solidFill>
                  <a:srgbClr val="002060"/>
                </a:solidFill>
                <a:latin typeface="Times New Roman" panose="02020603050405020304" pitchFamily="18" charset="0"/>
                <a:ea typeface="+mn-ea"/>
                <a:cs typeface="Times New Roman" panose="02020603050405020304" pitchFamily="18" charset="0"/>
              </a:rPr>
              <a:t>ESTUDIO DINÁMICO</a:t>
            </a:r>
          </a:p>
        </p:txBody>
      </p:sp>
      <p:sp>
        <p:nvSpPr>
          <p:cNvPr id="7" name="Título 1"/>
          <p:cNvSpPr txBox="1">
            <a:spLocks/>
          </p:cNvSpPr>
          <p:nvPr/>
        </p:nvSpPr>
        <p:spPr>
          <a:xfrm>
            <a:off x="655749" y="1387160"/>
            <a:ext cx="7443222" cy="5901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mn-lt"/>
                <a:ea typeface="+mj-ea"/>
                <a:cs typeface="+mj-cs"/>
              </a:defRPr>
            </a:lvl1pPr>
          </a:lstStyle>
          <a:p>
            <a:r>
              <a:rPr lang="es-EC" sz="2400" cap="none" dirty="0" smtClean="0">
                <a:solidFill>
                  <a:srgbClr val="002060"/>
                </a:solidFill>
                <a:latin typeface="Times New Roman" panose="02020603050405020304" pitchFamily="18" charset="0"/>
                <a:ea typeface="+mn-ea"/>
                <a:cs typeface="Times New Roman" panose="02020603050405020304" pitchFamily="18" charset="0"/>
              </a:rPr>
              <a:t>Matriz de Aceleraciones Centrípetas y de </a:t>
            </a:r>
            <a:r>
              <a:rPr lang="es-EC" sz="2400" cap="none" dirty="0" err="1" smtClean="0">
                <a:solidFill>
                  <a:srgbClr val="002060"/>
                </a:solidFill>
                <a:latin typeface="Times New Roman" panose="02020603050405020304" pitchFamily="18" charset="0"/>
                <a:ea typeface="+mn-ea"/>
                <a:cs typeface="Times New Roman" panose="02020603050405020304" pitchFamily="18" charset="0"/>
              </a:rPr>
              <a:t>Coriolis</a:t>
            </a:r>
            <a:endParaRPr lang="es-EC" sz="2400" cap="none" dirty="0">
              <a:solidFill>
                <a:srgbClr val="002060"/>
              </a:solidFill>
              <a:latin typeface="Times New Roman" panose="02020603050405020304" pitchFamily="18" charset="0"/>
              <a:ea typeface="+mn-ea"/>
              <a:cs typeface="Times New Roman" panose="02020603050405020304" pitchFamily="18" charset="0"/>
            </a:endParaRPr>
          </a:p>
        </p:txBody>
      </p:sp>
      <p:pic>
        <p:nvPicPr>
          <p:cNvPr id="2" name="Imagen 1"/>
          <p:cNvPicPr>
            <a:picLocks noChangeAspect="1"/>
          </p:cNvPicPr>
          <p:nvPr/>
        </p:nvPicPr>
        <p:blipFill rotWithShape="1">
          <a:blip r:embed="rId2"/>
          <a:srcRect l="4191" t="39619" r="12809" b="38857"/>
          <a:stretch/>
        </p:blipFill>
        <p:spPr>
          <a:xfrm>
            <a:off x="1304896" y="2037759"/>
            <a:ext cx="9537275" cy="1854926"/>
          </a:xfrm>
          <a:prstGeom prst="rect">
            <a:avLst/>
          </a:prstGeom>
        </p:spPr>
      </p:pic>
      <p:sp>
        <p:nvSpPr>
          <p:cNvPr id="8" name="Título 1"/>
          <p:cNvSpPr txBox="1">
            <a:spLocks/>
          </p:cNvSpPr>
          <p:nvPr/>
        </p:nvSpPr>
        <p:spPr>
          <a:xfrm>
            <a:off x="655749" y="3892685"/>
            <a:ext cx="7443222" cy="5901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mn-lt"/>
                <a:ea typeface="+mj-ea"/>
                <a:cs typeface="+mj-cs"/>
              </a:defRPr>
            </a:lvl1pPr>
          </a:lstStyle>
          <a:p>
            <a:r>
              <a:rPr lang="es-EC" sz="2400" cap="none" dirty="0" smtClean="0">
                <a:solidFill>
                  <a:srgbClr val="002060"/>
                </a:solidFill>
                <a:latin typeface="Times New Roman" panose="02020603050405020304" pitchFamily="18" charset="0"/>
                <a:ea typeface="+mn-ea"/>
                <a:cs typeface="Times New Roman" panose="02020603050405020304" pitchFamily="18" charset="0"/>
              </a:rPr>
              <a:t>Matriz de Fuerzas Gravitacionales</a:t>
            </a:r>
            <a:endParaRPr lang="es-EC" sz="2400" cap="none" dirty="0">
              <a:solidFill>
                <a:srgbClr val="002060"/>
              </a:solidFill>
              <a:latin typeface="Times New Roman" panose="02020603050405020304" pitchFamily="18" charset="0"/>
              <a:ea typeface="+mn-ea"/>
              <a:cs typeface="Times New Roman" panose="02020603050405020304" pitchFamily="18" charset="0"/>
            </a:endParaRPr>
          </a:p>
        </p:txBody>
      </p:sp>
      <p:pic>
        <p:nvPicPr>
          <p:cNvPr id="3" name="Imagen 2"/>
          <p:cNvPicPr>
            <a:picLocks noChangeAspect="1"/>
          </p:cNvPicPr>
          <p:nvPr/>
        </p:nvPicPr>
        <p:blipFill rotWithShape="1">
          <a:blip r:embed="rId3"/>
          <a:srcRect l="37619" t="28191" r="43095" b="44190"/>
          <a:stretch/>
        </p:blipFill>
        <p:spPr>
          <a:xfrm>
            <a:off x="5416787" y="4663439"/>
            <a:ext cx="1313492" cy="1410789"/>
          </a:xfrm>
          <a:prstGeom prst="rect">
            <a:avLst/>
          </a:prstGeom>
        </p:spPr>
      </p:pic>
    </p:spTree>
    <p:extLst>
      <p:ext uri="{BB962C8B-B14F-4D97-AF65-F5344CB8AC3E}">
        <p14:creationId xmlns:p14="http://schemas.microsoft.com/office/powerpoint/2010/main" val="19046474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a:spLocks noGrp="1"/>
          </p:cNvSpPr>
          <p:nvPr>
            <p:ph type="title"/>
          </p:nvPr>
        </p:nvSpPr>
        <p:spPr>
          <a:xfrm>
            <a:off x="2774854" y="2832306"/>
            <a:ext cx="6527408" cy="895633"/>
          </a:xfrm>
        </p:spPr>
        <p:txBody>
          <a:bodyPr>
            <a:noAutofit/>
          </a:bodyPr>
          <a:lstStyle/>
          <a:p>
            <a:pPr algn="ctr"/>
            <a:r>
              <a:rPr lang="es-ES" sz="5400" dirty="0" smtClean="0">
                <a:solidFill>
                  <a:srgbClr val="002060"/>
                </a:solidFill>
                <a:latin typeface="Times New Roman" panose="02020603050405020304" pitchFamily="18" charset="0"/>
                <a:ea typeface="+mn-ea"/>
                <a:cs typeface="Times New Roman" panose="02020603050405020304" pitchFamily="18" charset="0"/>
              </a:rPr>
              <a:t>INTRODUCCIÓN</a:t>
            </a: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1349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8865136" y="5436959"/>
            <a:ext cx="1002197" cy="369332"/>
          </a:xfrm>
          <a:prstGeom prst="rect">
            <a:avLst/>
          </a:prstGeom>
        </p:spPr>
        <p:txBody>
          <a:bodyPr wrap="none">
            <a:spAutoFit/>
          </a:bodyPr>
          <a:lstStyle/>
          <a:p>
            <a:r>
              <a:rPr lang="es-EC" b="1" dirty="0" smtClean="0">
                <a:latin typeface="Times New Roman" panose="02020603050405020304" pitchFamily="18" charset="0"/>
                <a:ea typeface="Times New Roman" panose="02020603050405020304" pitchFamily="18" charset="0"/>
              </a:rPr>
              <a:t>T=2 </a:t>
            </a:r>
            <a:r>
              <a:rPr lang="es-EC" b="1" dirty="0" err="1">
                <a:latin typeface="Times New Roman" panose="02020603050405020304" pitchFamily="18" charset="0"/>
                <a:ea typeface="Times New Roman" panose="02020603050405020304" pitchFamily="18" charset="0"/>
              </a:rPr>
              <a:t>Nm</a:t>
            </a:r>
            <a:endParaRPr lang="es-EC" b="1" dirty="0"/>
          </a:p>
        </p:txBody>
      </p:sp>
      <p:sp>
        <p:nvSpPr>
          <p:cNvPr id="7" name="Rectángulo 6"/>
          <p:cNvSpPr/>
          <p:nvPr/>
        </p:nvSpPr>
        <p:spPr>
          <a:xfrm>
            <a:off x="3248512" y="5436959"/>
            <a:ext cx="1175322" cy="369332"/>
          </a:xfrm>
          <a:prstGeom prst="rect">
            <a:avLst/>
          </a:prstGeom>
        </p:spPr>
        <p:txBody>
          <a:bodyPr wrap="none">
            <a:spAutoFit/>
          </a:bodyPr>
          <a:lstStyle/>
          <a:p>
            <a:r>
              <a:rPr lang="es-EC" b="1" dirty="0" smtClean="0">
                <a:latin typeface="Times New Roman" panose="02020603050405020304" pitchFamily="18" charset="0"/>
                <a:ea typeface="Times New Roman" panose="02020603050405020304" pitchFamily="18" charset="0"/>
              </a:rPr>
              <a:t>T=2.5 </a:t>
            </a:r>
            <a:r>
              <a:rPr lang="es-EC" b="1" dirty="0" err="1">
                <a:latin typeface="Times New Roman" panose="02020603050405020304" pitchFamily="18" charset="0"/>
                <a:ea typeface="Times New Roman" panose="02020603050405020304" pitchFamily="18" charset="0"/>
              </a:rPr>
              <a:t>Nm</a:t>
            </a:r>
            <a:endParaRPr lang="es-EC" b="1" dirty="0"/>
          </a:p>
        </p:txBody>
      </p:sp>
      <p:sp>
        <p:nvSpPr>
          <p:cNvPr id="8" name="Título 1"/>
          <p:cNvSpPr>
            <a:spLocks noGrp="1"/>
          </p:cNvSpPr>
          <p:nvPr>
            <p:ph type="title"/>
          </p:nvPr>
        </p:nvSpPr>
        <p:spPr>
          <a:xfrm>
            <a:off x="401024" y="565519"/>
            <a:ext cx="3782245" cy="987896"/>
          </a:xfrm>
        </p:spPr>
        <p:txBody>
          <a:bodyPr>
            <a:normAutofit fontScale="90000"/>
          </a:bodyPr>
          <a:lstStyle/>
          <a:p>
            <a:r>
              <a:rPr lang="es-EC" sz="2800" dirty="0">
                <a:solidFill>
                  <a:srgbClr val="002060"/>
                </a:solidFill>
                <a:latin typeface="Times New Roman" panose="02020603050405020304" pitchFamily="18" charset="0"/>
                <a:ea typeface="+mn-ea"/>
                <a:cs typeface="Times New Roman" panose="02020603050405020304" pitchFamily="18" charset="0"/>
              </a:rPr>
              <a:t>ROBOT SCARA</a:t>
            </a:r>
            <a:br>
              <a:rPr lang="es-EC" sz="2800" dirty="0">
                <a:solidFill>
                  <a:srgbClr val="002060"/>
                </a:solidFill>
                <a:latin typeface="Times New Roman" panose="02020603050405020304" pitchFamily="18" charset="0"/>
                <a:ea typeface="+mn-ea"/>
                <a:cs typeface="Times New Roman" panose="02020603050405020304" pitchFamily="18" charset="0"/>
              </a:rPr>
            </a:br>
            <a:r>
              <a:rPr lang="es-EC" sz="2800" dirty="0">
                <a:solidFill>
                  <a:srgbClr val="002060"/>
                </a:solidFill>
                <a:latin typeface="Times New Roman" panose="02020603050405020304" pitchFamily="18" charset="0"/>
                <a:ea typeface="+mn-ea"/>
                <a:cs typeface="Times New Roman" panose="02020603050405020304" pitchFamily="18" charset="0"/>
              </a:rPr>
              <a:t>ESTUDIO DINÁMICO</a:t>
            </a:r>
          </a:p>
        </p:txBody>
      </p:sp>
      <p:pic>
        <p:nvPicPr>
          <p:cNvPr id="2" name="Imagen 1"/>
          <p:cNvPicPr>
            <a:picLocks noChangeAspect="1"/>
          </p:cNvPicPr>
          <p:nvPr/>
        </p:nvPicPr>
        <p:blipFill>
          <a:blip r:embed="rId2"/>
          <a:stretch>
            <a:fillRect/>
          </a:stretch>
        </p:blipFill>
        <p:spPr>
          <a:xfrm>
            <a:off x="401024" y="1858415"/>
            <a:ext cx="5141048" cy="2909528"/>
          </a:xfrm>
          <a:prstGeom prst="rect">
            <a:avLst/>
          </a:prstGeom>
        </p:spPr>
      </p:pic>
      <p:pic>
        <p:nvPicPr>
          <p:cNvPr id="3" name="Imagen 2"/>
          <p:cNvPicPr>
            <a:picLocks noChangeAspect="1"/>
          </p:cNvPicPr>
          <p:nvPr/>
        </p:nvPicPr>
        <p:blipFill>
          <a:blip r:embed="rId3"/>
          <a:stretch>
            <a:fillRect/>
          </a:stretch>
        </p:blipFill>
        <p:spPr>
          <a:xfrm>
            <a:off x="6079467" y="1858415"/>
            <a:ext cx="5777682" cy="2909528"/>
          </a:xfrm>
          <a:prstGeom prst="rect">
            <a:avLst/>
          </a:prstGeom>
        </p:spPr>
      </p:pic>
    </p:spTree>
    <p:extLst>
      <p:ext uri="{BB962C8B-B14F-4D97-AF65-F5344CB8AC3E}">
        <p14:creationId xmlns:p14="http://schemas.microsoft.com/office/powerpoint/2010/main" val="8660943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4177" y="247702"/>
            <a:ext cx="9144001" cy="915888"/>
          </a:xfrm>
        </p:spPr>
        <p:txBody>
          <a:bodyPr>
            <a:normAutofit/>
          </a:bodyPr>
          <a:lstStyle/>
          <a:p>
            <a:r>
              <a:rPr lang="es-EC" sz="2500" dirty="0">
                <a:solidFill>
                  <a:srgbClr val="002060"/>
                </a:solidFill>
                <a:latin typeface="Times New Roman" panose="02020603050405020304" pitchFamily="18" charset="0"/>
                <a:ea typeface="+mn-ea"/>
                <a:cs typeface="Times New Roman" panose="02020603050405020304" pitchFamily="18" charset="0"/>
              </a:rPr>
              <a:t>ROBOT SCARA</a:t>
            </a:r>
            <a:br>
              <a:rPr lang="es-EC" sz="2500" dirty="0">
                <a:solidFill>
                  <a:srgbClr val="002060"/>
                </a:solidFill>
                <a:latin typeface="Times New Roman" panose="02020603050405020304" pitchFamily="18" charset="0"/>
                <a:ea typeface="+mn-ea"/>
                <a:cs typeface="Times New Roman" panose="02020603050405020304" pitchFamily="18" charset="0"/>
              </a:rPr>
            </a:br>
            <a:r>
              <a:rPr lang="es-EC" sz="2500" dirty="0" smtClean="0">
                <a:solidFill>
                  <a:srgbClr val="002060"/>
                </a:solidFill>
                <a:latin typeface="Times New Roman" panose="02020603050405020304" pitchFamily="18" charset="0"/>
                <a:ea typeface="+mn-ea"/>
                <a:cs typeface="Times New Roman" panose="02020603050405020304" pitchFamily="18" charset="0"/>
              </a:rPr>
              <a:t>Geometría, </a:t>
            </a:r>
            <a:r>
              <a:rPr lang="es-EC" sz="2500" dirty="0">
                <a:solidFill>
                  <a:srgbClr val="002060"/>
                </a:solidFill>
                <a:latin typeface="Times New Roman" panose="02020603050405020304" pitchFamily="18" charset="0"/>
                <a:ea typeface="+mn-ea"/>
                <a:cs typeface="Times New Roman" panose="02020603050405020304" pitchFamily="18" charset="0"/>
              </a:rPr>
              <a:t>SELECCIÓN ACTUADORES</a:t>
            </a:r>
          </a:p>
        </p:txBody>
      </p:sp>
      <p:pic>
        <p:nvPicPr>
          <p:cNvPr id="4" name="Imagen 3"/>
          <p:cNvPicPr/>
          <p:nvPr/>
        </p:nvPicPr>
        <p:blipFill rotWithShape="1">
          <a:blip r:embed="rId3">
            <a:extLst>
              <a:ext uri="{28A0092B-C50C-407E-A947-70E740481C1C}">
                <a14:useLocalDpi xmlns:a14="http://schemas.microsoft.com/office/drawing/2010/main" val="0"/>
              </a:ext>
            </a:extLst>
          </a:blip>
          <a:srcRect l="37483" r="27075"/>
          <a:stretch/>
        </p:blipFill>
        <p:spPr bwMode="auto">
          <a:xfrm>
            <a:off x="1104156" y="1300544"/>
            <a:ext cx="3384376" cy="4248472"/>
          </a:xfrm>
          <a:prstGeom prst="rect">
            <a:avLst/>
          </a:prstGeom>
          <a:ln>
            <a:noFill/>
          </a:ln>
          <a:extLst>
            <a:ext uri="{53640926-AAD7-44D8-BBD7-CCE9431645EC}">
              <a14:shadowObscured xmlns:a14="http://schemas.microsoft.com/office/drawing/2010/main"/>
            </a:ext>
          </a:extLst>
        </p:spPr>
      </p:pic>
      <p:pic>
        <p:nvPicPr>
          <p:cNvPr id="5" name="Imagen 4"/>
          <p:cNvPicPr/>
          <p:nvPr/>
        </p:nvPicPr>
        <p:blipFill>
          <a:blip r:embed="rId4"/>
          <a:stretch>
            <a:fillRect/>
          </a:stretch>
        </p:blipFill>
        <p:spPr>
          <a:xfrm>
            <a:off x="5964523" y="1007598"/>
            <a:ext cx="4066047" cy="2273369"/>
          </a:xfrm>
          <a:prstGeom prst="rect">
            <a:avLst/>
          </a:prstGeom>
        </p:spPr>
      </p:pic>
      <p:pic>
        <p:nvPicPr>
          <p:cNvPr id="6" name="Imagen 5"/>
          <p:cNvPicPr/>
          <p:nvPr/>
        </p:nvPicPr>
        <p:blipFill>
          <a:blip r:embed="rId5"/>
          <a:stretch>
            <a:fillRect/>
          </a:stretch>
        </p:blipFill>
        <p:spPr>
          <a:xfrm>
            <a:off x="6070128" y="3758842"/>
            <a:ext cx="3960442" cy="2459078"/>
          </a:xfrm>
          <a:prstGeom prst="rect">
            <a:avLst/>
          </a:prstGeom>
        </p:spPr>
      </p:pic>
      <mc:AlternateContent xmlns:mc="http://schemas.openxmlformats.org/markup-compatibility/2006" xmlns:a14="http://schemas.microsoft.com/office/drawing/2010/main">
        <mc:Choice Requires="a14">
          <p:sp>
            <p:nvSpPr>
              <p:cNvPr id="7" name="Rectángulo 6"/>
              <p:cNvSpPr/>
              <p:nvPr/>
            </p:nvSpPr>
            <p:spPr>
              <a:xfrm>
                <a:off x="6396917" y="3224725"/>
                <a:ext cx="320126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𝑦</m:t>
                          </m:r>
                        </m:e>
                        <m:sub>
                          <m:func>
                            <m:funcPr>
                              <m:ctrlPr>
                                <a:rPr lang="es-EC" sz="2000" i="1">
                                  <a:latin typeface="Cambria Math" panose="02040503050406030204" pitchFamily="18" charset="0"/>
                                </a:rPr>
                              </m:ctrlPr>
                            </m:funcPr>
                            <m:fName>
                              <m:r>
                                <m:rPr>
                                  <m:sty m:val="p"/>
                                </m:rPr>
                                <a:rPr lang="es-EC" sz="2000">
                                  <a:latin typeface="Cambria Math" panose="02040503050406030204" pitchFamily="18" charset="0"/>
                                </a:rPr>
                                <m:t>max</m:t>
                              </m:r>
                            </m:fName>
                            <m:e>
                              <m:r>
                                <a:rPr lang="es-EC" sz="2000" i="1">
                                  <a:latin typeface="Cambria Math" panose="02040503050406030204" pitchFamily="18" charset="0"/>
                                </a:rPr>
                                <m:t>𝑎𝑙𝑢</m:t>
                              </m:r>
                            </m:e>
                          </m:func>
                        </m:sub>
                      </m:sSub>
                      <m:r>
                        <a:rPr lang="es-EC" sz="2000">
                          <a:latin typeface="Cambria Math" panose="02040503050406030204" pitchFamily="18" charset="0"/>
                        </a:rPr>
                        <m:t>=7.39×</m:t>
                      </m:r>
                      <m:sSup>
                        <m:sSupPr>
                          <m:ctrlPr>
                            <a:rPr lang="es-EC" sz="2000" i="1">
                              <a:latin typeface="Cambria Math" panose="02040503050406030204" pitchFamily="18" charset="0"/>
                            </a:rPr>
                          </m:ctrlPr>
                        </m:sSupPr>
                        <m:e>
                          <m:r>
                            <a:rPr lang="es-EC" sz="2000">
                              <a:latin typeface="Cambria Math" panose="02040503050406030204" pitchFamily="18" charset="0"/>
                            </a:rPr>
                            <m:t>10</m:t>
                          </m:r>
                        </m:e>
                        <m:sup>
                          <m:r>
                            <a:rPr lang="es-EC" sz="2000">
                              <a:latin typeface="Cambria Math" panose="02040503050406030204" pitchFamily="18" charset="0"/>
                            </a:rPr>
                            <m:t>−3</m:t>
                          </m:r>
                        </m:sup>
                      </m:sSup>
                      <m:r>
                        <a:rPr lang="es-EC" sz="2000" i="1">
                          <a:latin typeface="Cambria Math" panose="02040503050406030204" pitchFamily="18" charset="0"/>
                        </a:rPr>
                        <m:t>𝑚𝑚</m:t>
                      </m:r>
                    </m:oMath>
                  </m:oMathPara>
                </a14:m>
                <a:endParaRPr lang="es-EC" sz="2000" dirty="0"/>
              </a:p>
            </p:txBody>
          </p:sp>
        </mc:Choice>
        <mc:Fallback xmlns="">
          <p:sp>
            <p:nvSpPr>
              <p:cNvPr id="7" name="Rectángulo 6"/>
              <p:cNvSpPr>
                <a:spLocks noRot="1" noChangeAspect="1" noMove="1" noResize="1" noEditPoints="1" noAdjustHandles="1" noChangeArrowheads="1" noChangeShapeType="1" noTextEdit="1"/>
              </p:cNvSpPr>
              <p:nvPr/>
            </p:nvSpPr>
            <p:spPr>
              <a:xfrm>
                <a:off x="6396917" y="3224725"/>
                <a:ext cx="3201261" cy="400110"/>
              </a:xfrm>
              <a:prstGeom prst="rect">
                <a:avLst/>
              </a:prstGeom>
              <a:blipFill rotWithShape="0">
                <a:blip r:embed="rId6"/>
                <a:stretch>
                  <a:fillRect b="-6061"/>
                </a:stretch>
              </a:blipFill>
            </p:spPr>
            <p:txBody>
              <a:bodyPr/>
              <a:lstStyle/>
              <a:p>
                <a:r>
                  <a:rPr lang="es-EC">
                    <a:noFill/>
                  </a:rPr>
                  <a:t> </a:t>
                </a:r>
              </a:p>
            </p:txBody>
          </p:sp>
        </mc:Fallback>
      </mc:AlternateContent>
    </p:spTree>
    <p:extLst>
      <p:ext uri="{BB962C8B-B14F-4D97-AF65-F5344CB8AC3E}">
        <p14:creationId xmlns:p14="http://schemas.microsoft.com/office/powerpoint/2010/main" val="382364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07369" y="260648"/>
            <a:ext cx="9144001" cy="915888"/>
          </a:xfrm>
        </p:spPr>
        <p:txBody>
          <a:bodyPr>
            <a:normAutofit/>
          </a:bodyPr>
          <a:lstStyle/>
          <a:p>
            <a:r>
              <a:rPr lang="es-EC" sz="2500" dirty="0">
                <a:solidFill>
                  <a:srgbClr val="002060"/>
                </a:solidFill>
                <a:latin typeface="Times New Roman" panose="02020603050405020304" pitchFamily="18" charset="0"/>
                <a:ea typeface="+mn-ea"/>
                <a:cs typeface="Times New Roman" panose="02020603050405020304" pitchFamily="18" charset="0"/>
              </a:rPr>
              <a:t>ROBOT SCARA</a:t>
            </a:r>
            <a:br>
              <a:rPr lang="es-EC" sz="2500" dirty="0">
                <a:solidFill>
                  <a:srgbClr val="002060"/>
                </a:solidFill>
                <a:latin typeface="Times New Roman" panose="02020603050405020304" pitchFamily="18" charset="0"/>
                <a:ea typeface="+mn-ea"/>
                <a:cs typeface="Times New Roman" panose="02020603050405020304" pitchFamily="18" charset="0"/>
              </a:rPr>
            </a:br>
            <a:r>
              <a:rPr lang="es-EC" sz="2500" dirty="0">
                <a:solidFill>
                  <a:srgbClr val="002060"/>
                </a:solidFill>
                <a:latin typeface="Times New Roman" panose="02020603050405020304" pitchFamily="18" charset="0"/>
                <a:ea typeface="+mn-ea"/>
                <a:cs typeface="Times New Roman" panose="02020603050405020304" pitchFamily="18" charset="0"/>
              </a:rPr>
              <a:t>GEÓMETRIA, SELECCIÓN ACTUADORES</a:t>
            </a:r>
          </a:p>
        </p:txBody>
      </p:sp>
      <p:pic>
        <p:nvPicPr>
          <p:cNvPr id="5" name="Imagen 4" descr="https://www.superdroidrobots.com/images/TD-045-08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438" y="1302941"/>
            <a:ext cx="2592288" cy="2560320"/>
          </a:xfrm>
          <a:prstGeom prst="rect">
            <a:avLst/>
          </a:prstGeom>
          <a:noFill/>
          <a:ln>
            <a:noFill/>
          </a:ln>
        </p:spPr>
      </p:pic>
      <p:graphicFrame>
        <p:nvGraphicFramePr>
          <p:cNvPr id="6" name="Tabla 5"/>
          <p:cNvGraphicFramePr>
            <a:graphicFrameLocks noGrp="1"/>
          </p:cNvGraphicFramePr>
          <p:nvPr>
            <p:extLst>
              <p:ext uri="{D42A27DB-BD31-4B8C-83A1-F6EECF244321}">
                <p14:modId xmlns:p14="http://schemas.microsoft.com/office/powerpoint/2010/main" val="4211738405"/>
              </p:ext>
            </p:extLst>
          </p:nvPr>
        </p:nvGraphicFramePr>
        <p:xfrm>
          <a:off x="3719228" y="1302942"/>
          <a:ext cx="2808820" cy="2660073"/>
        </p:xfrm>
        <a:graphic>
          <a:graphicData uri="http://schemas.openxmlformats.org/drawingml/2006/table">
            <a:tbl>
              <a:tblPr firstRow="1" firstCol="1" bandRow="1">
                <a:tableStyleId>{2D5ABB26-0587-4C30-8999-92F81FD0307C}</a:tableStyleId>
              </a:tblPr>
              <a:tblGrid>
                <a:gridCol w="1461789"/>
                <a:gridCol w="1347031"/>
              </a:tblGrid>
              <a:tr h="465513">
                <a:tc>
                  <a:txBody>
                    <a:bodyPr/>
                    <a:lstStyle/>
                    <a:p>
                      <a:pPr algn="ctr">
                        <a:lnSpc>
                          <a:spcPct val="150000"/>
                        </a:lnSpc>
                        <a:spcAft>
                          <a:spcPts val="0"/>
                        </a:spcAft>
                      </a:pPr>
                      <a:r>
                        <a:rPr lang="es-EC" sz="1600" b="1" dirty="0">
                          <a:effectLst/>
                          <a:latin typeface="Times New Roman" panose="02020603050405020304" pitchFamily="18" charset="0"/>
                          <a:cs typeface="Times New Roman" panose="02020603050405020304" pitchFamily="18" charset="0"/>
                        </a:rPr>
                        <a:t>Característica</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dirty="0">
                          <a:effectLst/>
                          <a:latin typeface="Times New Roman" panose="02020603050405020304" pitchFamily="18" charset="0"/>
                          <a:cs typeface="Times New Roman" panose="02020603050405020304" pitchFamily="18" charset="0"/>
                        </a:rPr>
                        <a:t>Valor</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49135">
                <a:tc>
                  <a:txBody>
                    <a:bodyPr/>
                    <a:lstStyle/>
                    <a:p>
                      <a:pPr algn="ctr">
                        <a:lnSpc>
                          <a:spcPct val="150000"/>
                        </a:lnSpc>
                        <a:spcAft>
                          <a:spcPts val="0"/>
                        </a:spcAft>
                      </a:pPr>
                      <a:r>
                        <a:rPr lang="es-EC" sz="1600" b="0" dirty="0">
                          <a:effectLst/>
                          <a:latin typeface="Times New Roman" panose="02020603050405020304" pitchFamily="18" charset="0"/>
                          <a:ea typeface="Calibri" panose="020F0502020204030204" pitchFamily="34" charset="0"/>
                          <a:cs typeface="Times New Roman" panose="02020603050405020304" pitchFamily="18" charset="0"/>
                        </a:rPr>
                        <a:t>Torque</a:t>
                      </a:r>
                    </a:p>
                  </a:txBody>
                  <a:tcPr marL="68580" marR="68580" marT="0" marB="0">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50000"/>
                        </a:lnSpc>
                        <a:spcAft>
                          <a:spcPts val="0"/>
                        </a:spcAft>
                      </a:pPr>
                      <a:r>
                        <a:rPr lang="es-EC" sz="1600" b="0" dirty="0">
                          <a:effectLst/>
                          <a:latin typeface="Times New Roman" panose="02020603050405020304" pitchFamily="18" charset="0"/>
                          <a:ea typeface="Calibri" panose="020F0502020204030204" pitchFamily="34" charset="0"/>
                          <a:cs typeface="Times New Roman" panose="02020603050405020304" pitchFamily="18" charset="0"/>
                        </a:rPr>
                        <a:t>33 </a:t>
                      </a:r>
                      <a:r>
                        <a:rPr lang="es-EC" sz="1600" b="0" dirty="0" err="1">
                          <a:effectLst/>
                          <a:latin typeface="Times New Roman" panose="02020603050405020304" pitchFamily="18" charset="0"/>
                          <a:ea typeface="Calibri" panose="020F0502020204030204" pitchFamily="34" charset="0"/>
                          <a:cs typeface="Times New Roman" panose="02020603050405020304" pitchFamily="18" charset="0"/>
                        </a:rPr>
                        <a:t>kgf</a:t>
                      </a:r>
                      <a:r>
                        <a:rPr lang="es-EC" sz="1600" b="0" dirty="0">
                          <a:effectLst/>
                          <a:latin typeface="Times New Roman" panose="02020603050405020304" pitchFamily="18" charset="0"/>
                          <a:ea typeface="Calibri" panose="020F0502020204030204" pitchFamily="34" charset="0"/>
                          <a:cs typeface="Times New Roman" panose="02020603050405020304" pitchFamily="18" charset="0"/>
                        </a:rPr>
                        <a:t>-cm</a:t>
                      </a:r>
                    </a:p>
                  </a:txBody>
                  <a:tcPr marL="68580" marR="68580" marT="0" marB="0">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r>
              <a:tr h="349135">
                <a:tc>
                  <a:txBody>
                    <a:bodyPr/>
                    <a:lstStyle/>
                    <a:p>
                      <a:pPr algn="ctr">
                        <a:lnSpc>
                          <a:spcPct val="150000"/>
                        </a:lnSpc>
                        <a:spcAft>
                          <a:spcPts val="0"/>
                        </a:spcAft>
                      </a:pPr>
                      <a:r>
                        <a:rPr lang="es-EC" sz="1600" b="0" dirty="0">
                          <a:effectLst/>
                          <a:latin typeface="Times New Roman" panose="02020603050405020304" pitchFamily="18" charset="0"/>
                          <a:ea typeface="Calibri" panose="020F0502020204030204" pitchFamily="34" charset="0"/>
                          <a:cs typeface="Times New Roman" panose="02020603050405020304" pitchFamily="18" charset="0"/>
                        </a:rPr>
                        <a:t>RPM</a:t>
                      </a:r>
                    </a:p>
                  </a:txBody>
                  <a:tcPr marL="68580" marR="68580" marT="0" marB="0">
                    <a:lnR w="12700" cap="flat" cmpd="sng" algn="ctr">
                      <a:noFill/>
                      <a:prstDash val="solid"/>
                      <a:round/>
                      <a:headEnd type="none" w="med" len="med"/>
                      <a:tailEnd type="none" w="med" len="med"/>
                    </a:lnR>
                  </a:tcPr>
                </a:tc>
                <a:tc>
                  <a:txBody>
                    <a:bodyPr/>
                    <a:lstStyle/>
                    <a:p>
                      <a:pPr algn="ctr">
                        <a:lnSpc>
                          <a:spcPct val="150000"/>
                        </a:lnSpc>
                        <a:spcAft>
                          <a:spcPts val="0"/>
                        </a:spcAft>
                      </a:pPr>
                      <a:r>
                        <a:rPr lang="es-EC" sz="1600" b="0" dirty="0">
                          <a:effectLst/>
                          <a:latin typeface="Times New Roman" panose="02020603050405020304" pitchFamily="18" charset="0"/>
                          <a:ea typeface="Calibri" panose="020F0502020204030204" pitchFamily="34" charset="0"/>
                          <a:cs typeface="Times New Roman" panose="02020603050405020304" pitchFamily="18" charset="0"/>
                        </a:rPr>
                        <a:t>82 rpm</a:t>
                      </a:r>
                    </a:p>
                  </a:txBody>
                  <a:tcPr marL="68580" marR="68580"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r>
              <a:tr h="349135">
                <a:tc>
                  <a:txBody>
                    <a:bodyPr/>
                    <a:lstStyle/>
                    <a:p>
                      <a:pPr algn="ctr">
                        <a:lnSpc>
                          <a:spcPct val="150000"/>
                        </a:lnSpc>
                        <a:spcAft>
                          <a:spcPts val="0"/>
                        </a:spcAft>
                      </a:pPr>
                      <a:r>
                        <a:rPr lang="es-EC" sz="1600" b="0">
                          <a:effectLst/>
                          <a:latin typeface="Times New Roman" panose="02020603050405020304" pitchFamily="18" charset="0"/>
                          <a:ea typeface="Calibri" panose="020F0502020204030204" pitchFamily="34" charset="0"/>
                          <a:cs typeface="Times New Roman" panose="02020603050405020304" pitchFamily="18" charset="0"/>
                        </a:rPr>
                        <a:t>Voltaje</a:t>
                      </a:r>
                    </a:p>
                  </a:txBody>
                  <a:tcPr marL="68580" marR="68580" marT="0" marB="0">
                    <a:lnR w="12700" cap="flat" cmpd="sng" algn="ctr">
                      <a:noFill/>
                      <a:prstDash val="solid"/>
                      <a:round/>
                      <a:headEnd type="none" w="med" len="med"/>
                      <a:tailEnd type="none" w="med" len="med"/>
                    </a:lnR>
                  </a:tcPr>
                </a:tc>
                <a:tc>
                  <a:txBody>
                    <a:bodyPr/>
                    <a:lstStyle/>
                    <a:p>
                      <a:pPr algn="ctr">
                        <a:lnSpc>
                          <a:spcPct val="150000"/>
                        </a:lnSpc>
                        <a:spcAft>
                          <a:spcPts val="0"/>
                        </a:spcAft>
                      </a:pPr>
                      <a:r>
                        <a:rPr lang="es-EC" sz="1600" b="0" dirty="0">
                          <a:effectLst/>
                          <a:latin typeface="Times New Roman" panose="02020603050405020304" pitchFamily="18" charset="0"/>
                          <a:ea typeface="Calibri" panose="020F0502020204030204" pitchFamily="34" charset="0"/>
                          <a:cs typeface="Times New Roman" panose="02020603050405020304" pitchFamily="18" charset="0"/>
                        </a:rPr>
                        <a:t>24 VDC</a:t>
                      </a:r>
                    </a:p>
                  </a:txBody>
                  <a:tcPr marL="68580" marR="68580"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r>
              <a:tr h="349135">
                <a:tc>
                  <a:txBody>
                    <a:bodyPr/>
                    <a:lstStyle/>
                    <a:p>
                      <a:pPr algn="ctr">
                        <a:lnSpc>
                          <a:spcPct val="150000"/>
                        </a:lnSpc>
                        <a:spcAft>
                          <a:spcPts val="0"/>
                        </a:spcAft>
                      </a:pPr>
                      <a:r>
                        <a:rPr lang="es-EC" sz="1600" b="0">
                          <a:effectLst/>
                          <a:latin typeface="Times New Roman" panose="02020603050405020304" pitchFamily="18" charset="0"/>
                          <a:ea typeface="Calibri" panose="020F0502020204030204" pitchFamily="34" charset="0"/>
                          <a:cs typeface="Times New Roman" panose="02020603050405020304" pitchFamily="18" charset="0"/>
                        </a:rPr>
                        <a:t>Reducción</a:t>
                      </a:r>
                    </a:p>
                  </a:txBody>
                  <a:tcPr marL="68580" marR="68580" marT="0" marB="0">
                    <a:lnR w="12700" cap="flat" cmpd="sng" algn="ctr">
                      <a:noFill/>
                      <a:prstDash val="solid"/>
                      <a:round/>
                      <a:headEnd type="none" w="med" len="med"/>
                      <a:tailEnd type="none" w="med" len="med"/>
                    </a:lnR>
                  </a:tcPr>
                </a:tc>
                <a:tc>
                  <a:txBody>
                    <a:bodyPr/>
                    <a:lstStyle/>
                    <a:p>
                      <a:pPr algn="ctr">
                        <a:lnSpc>
                          <a:spcPct val="150000"/>
                        </a:lnSpc>
                        <a:spcAft>
                          <a:spcPts val="0"/>
                        </a:spcAft>
                      </a:pPr>
                      <a:r>
                        <a:rPr lang="es-EC" sz="1600" b="0" dirty="0">
                          <a:effectLst/>
                          <a:latin typeface="Times New Roman" panose="02020603050405020304" pitchFamily="18" charset="0"/>
                          <a:ea typeface="Calibri" panose="020F0502020204030204" pitchFamily="34" charset="0"/>
                          <a:cs typeface="Times New Roman" panose="02020603050405020304" pitchFamily="18" charset="0"/>
                        </a:rPr>
                        <a:t>1:43</a:t>
                      </a:r>
                    </a:p>
                  </a:txBody>
                  <a:tcPr marL="68580" marR="68580"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r>
              <a:tr h="349135">
                <a:tc>
                  <a:txBody>
                    <a:bodyPr/>
                    <a:lstStyle/>
                    <a:p>
                      <a:pPr algn="ctr">
                        <a:lnSpc>
                          <a:spcPct val="150000"/>
                        </a:lnSpc>
                        <a:spcAft>
                          <a:spcPts val="0"/>
                        </a:spcAft>
                      </a:pPr>
                      <a:r>
                        <a:rPr lang="es-EC" sz="1600" b="0">
                          <a:effectLst/>
                          <a:latin typeface="Times New Roman" panose="02020603050405020304" pitchFamily="18" charset="0"/>
                          <a:ea typeface="Calibri" panose="020F0502020204030204" pitchFamily="34" charset="0"/>
                          <a:cs typeface="Times New Roman" panose="02020603050405020304" pitchFamily="18" charset="0"/>
                        </a:rPr>
                        <a:t>Corriente</a:t>
                      </a:r>
                    </a:p>
                  </a:txBody>
                  <a:tcPr marL="68580" marR="68580" marT="0" marB="0">
                    <a:lnR w="12700" cap="flat" cmpd="sng" algn="ctr">
                      <a:noFill/>
                      <a:prstDash val="solid"/>
                      <a:round/>
                      <a:headEnd type="none" w="med" len="med"/>
                      <a:tailEnd type="none" w="med" len="med"/>
                    </a:lnR>
                  </a:tcPr>
                </a:tc>
                <a:tc>
                  <a:txBody>
                    <a:bodyPr/>
                    <a:lstStyle/>
                    <a:p>
                      <a:pPr algn="ctr">
                        <a:lnSpc>
                          <a:spcPct val="150000"/>
                        </a:lnSpc>
                        <a:spcAft>
                          <a:spcPts val="0"/>
                        </a:spcAft>
                      </a:pPr>
                      <a:r>
                        <a:rPr lang="es-EC" sz="1600" b="0" dirty="0">
                          <a:effectLst/>
                          <a:latin typeface="Times New Roman" panose="02020603050405020304" pitchFamily="18" charset="0"/>
                          <a:ea typeface="Calibri" panose="020F0502020204030204" pitchFamily="34" charset="0"/>
                          <a:cs typeface="Times New Roman" panose="02020603050405020304" pitchFamily="18" charset="0"/>
                        </a:rPr>
                        <a:t>3.85 A</a:t>
                      </a:r>
                    </a:p>
                  </a:txBody>
                  <a:tcPr marL="68580" marR="68580"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r>
              <a:tr h="349135">
                <a:tc>
                  <a:txBody>
                    <a:bodyPr/>
                    <a:lstStyle/>
                    <a:p>
                      <a:pPr algn="ctr">
                        <a:lnSpc>
                          <a:spcPct val="150000"/>
                        </a:lnSpc>
                        <a:spcAft>
                          <a:spcPts val="0"/>
                        </a:spcAft>
                      </a:pPr>
                      <a:r>
                        <a:rPr lang="es-EC" sz="1600" b="0" dirty="0">
                          <a:effectLst/>
                          <a:latin typeface="Times New Roman" panose="02020603050405020304" pitchFamily="18" charset="0"/>
                          <a:ea typeface="Calibri" panose="020F0502020204030204" pitchFamily="34" charset="0"/>
                          <a:cs typeface="Times New Roman" panose="02020603050405020304" pitchFamily="18" charset="0"/>
                        </a:rPr>
                        <a:t>Peso</a:t>
                      </a:r>
                    </a:p>
                  </a:txBody>
                  <a:tcPr marL="68580" marR="68580" marT="0" marB="0">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0" dirty="0">
                          <a:effectLst/>
                          <a:latin typeface="Times New Roman" panose="02020603050405020304" pitchFamily="18" charset="0"/>
                          <a:ea typeface="Calibri" panose="020F0502020204030204" pitchFamily="34" charset="0"/>
                          <a:cs typeface="Times New Roman" panose="02020603050405020304" pitchFamily="18" charset="0"/>
                        </a:rPr>
                        <a:t>1.6 kg</a:t>
                      </a:r>
                    </a:p>
                  </a:txBody>
                  <a:tcPr marL="68580" marR="68580" marT="0" marB="0">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7" name="Rectángulo 6"/>
          <p:cNvSpPr/>
          <p:nvPr/>
        </p:nvSpPr>
        <p:spPr>
          <a:xfrm>
            <a:off x="1199456" y="3963014"/>
            <a:ext cx="1672253" cy="369332"/>
          </a:xfrm>
          <a:prstGeom prst="rect">
            <a:avLst/>
          </a:prstGeom>
        </p:spPr>
        <p:txBody>
          <a:bodyPr wrap="none">
            <a:spAutoFit/>
          </a:bodyPr>
          <a:lstStyle/>
          <a:p>
            <a:r>
              <a:rPr lang="es-EC" i="1" dirty="0">
                <a:latin typeface="Times New Roman" panose="02020603050405020304" pitchFamily="18" charset="0"/>
                <a:ea typeface="Calibri" panose="020F0502020204030204" pitchFamily="34" charset="0"/>
              </a:rPr>
              <a:t>Motor DC IG52</a:t>
            </a:r>
            <a:endParaRPr lang="es-EC" dirty="0"/>
          </a:p>
        </p:txBody>
      </p:sp>
      <p:pic>
        <p:nvPicPr>
          <p:cNvPr id="8" name="19 Imagen" descr="https://www.servocity.com/media/catalog/product/cache/1/image/9df78eab33525d08d6e5fb8d27136e95/h/d/hda8_1.jpg"/>
          <p:cNvPicPr/>
          <p:nvPr/>
        </p:nvPicPr>
        <p:blipFill>
          <a:blip r:embed="rId3">
            <a:extLst>
              <a:ext uri="{28A0092B-C50C-407E-A947-70E740481C1C}">
                <a14:useLocalDpi xmlns:a14="http://schemas.microsoft.com/office/drawing/2010/main" val="0"/>
              </a:ext>
            </a:extLst>
          </a:blip>
          <a:srcRect/>
          <a:stretch>
            <a:fillRect/>
          </a:stretch>
        </p:blipFill>
        <p:spPr bwMode="auto">
          <a:xfrm>
            <a:off x="7608168" y="1577595"/>
            <a:ext cx="3652512" cy="1340777"/>
          </a:xfrm>
          <a:prstGeom prst="rect">
            <a:avLst/>
          </a:prstGeom>
          <a:noFill/>
          <a:ln>
            <a:noFill/>
          </a:ln>
        </p:spPr>
      </p:pic>
      <p:graphicFrame>
        <p:nvGraphicFramePr>
          <p:cNvPr id="9" name="8 Tabla"/>
          <p:cNvGraphicFramePr>
            <a:graphicFrameLocks noGrp="1"/>
          </p:cNvGraphicFramePr>
          <p:nvPr>
            <p:extLst>
              <p:ext uri="{D42A27DB-BD31-4B8C-83A1-F6EECF244321}">
                <p14:modId xmlns:p14="http://schemas.microsoft.com/office/powerpoint/2010/main" val="3153973732"/>
              </p:ext>
            </p:extLst>
          </p:nvPr>
        </p:nvGraphicFramePr>
        <p:xfrm>
          <a:off x="7248129" y="3319429"/>
          <a:ext cx="3936917" cy="1524000"/>
        </p:xfrm>
        <a:graphic>
          <a:graphicData uri="http://schemas.openxmlformats.org/drawingml/2006/table">
            <a:tbl>
              <a:tblPr firstRow="1" firstCol="1" bandRow="1">
                <a:tableStyleId>{2D5ABB26-0587-4C30-8999-92F81FD0307C}</a:tableStyleId>
              </a:tblPr>
              <a:tblGrid>
                <a:gridCol w="2613777">
                  <a:extLst>
                    <a:ext uri="{9D8B030D-6E8A-4147-A177-3AD203B41FA5}">
                      <a16:colId xmlns:a16="http://schemas.microsoft.com/office/drawing/2014/main" xmlns="" val="20000"/>
                    </a:ext>
                  </a:extLst>
                </a:gridCol>
                <a:gridCol w="1323140">
                  <a:extLst>
                    <a:ext uri="{9D8B030D-6E8A-4147-A177-3AD203B41FA5}">
                      <a16:colId xmlns:a16="http://schemas.microsoft.com/office/drawing/2014/main" xmlns="" val="20001"/>
                    </a:ext>
                  </a:extLst>
                </a:gridCol>
              </a:tblGrid>
              <a:tr h="275965">
                <a:tc>
                  <a:txBody>
                    <a:bodyPr/>
                    <a:lstStyle/>
                    <a:p>
                      <a:pPr>
                        <a:spcAft>
                          <a:spcPts val="0"/>
                        </a:spcAft>
                      </a:pPr>
                      <a:r>
                        <a:rPr lang="es-EC" sz="2000" b="1" dirty="0">
                          <a:effectLst/>
                          <a:latin typeface="Times New Roman" panose="02020603050405020304" pitchFamily="18" charset="0"/>
                          <a:cs typeface="Times New Roman" panose="02020603050405020304" pitchFamily="18" charset="0"/>
                        </a:rPr>
                        <a:t>Característica</a:t>
                      </a:r>
                      <a:endParaRPr lang="es-EC" sz="2000" b="1" dirty="0">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C" sz="2000" b="1" dirty="0">
                          <a:effectLst/>
                          <a:latin typeface="Times New Roman" panose="02020603050405020304" pitchFamily="18" charset="0"/>
                          <a:cs typeface="Times New Roman" panose="02020603050405020304" pitchFamily="18" charset="0"/>
                        </a:rPr>
                        <a:t>Valor</a:t>
                      </a:r>
                      <a:endParaRPr lang="es-EC" sz="2000" b="1" dirty="0">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75965">
                <a:tc>
                  <a:txBody>
                    <a:bodyPr/>
                    <a:lstStyle/>
                    <a:p>
                      <a:pPr>
                        <a:spcAft>
                          <a:spcPts val="0"/>
                        </a:spcAft>
                      </a:pPr>
                      <a:r>
                        <a:rPr lang="es-EC" sz="2000">
                          <a:effectLst/>
                          <a:latin typeface="Times New Roman" panose="02020603050405020304" pitchFamily="18" charset="0"/>
                          <a:cs typeface="Times New Roman" panose="02020603050405020304" pitchFamily="18" charset="0"/>
                        </a:rPr>
                        <a:t>Voltaje Nominal</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spcAft>
                          <a:spcPts val="0"/>
                        </a:spcAft>
                      </a:pPr>
                      <a:r>
                        <a:rPr lang="es-EC" sz="2000">
                          <a:effectLst/>
                          <a:latin typeface="Times New Roman" panose="02020603050405020304" pitchFamily="18" charset="0"/>
                          <a:cs typeface="Times New Roman" panose="02020603050405020304" pitchFamily="18" charset="0"/>
                        </a:rPr>
                        <a:t>6-19 VDC</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275965">
                <a:tc>
                  <a:txBody>
                    <a:bodyPr/>
                    <a:lstStyle/>
                    <a:p>
                      <a:pPr>
                        <a:spcAft>
                          <a:spcPts val="0"/>
                        </a:spcAft>
                      </a:pPr>
                      <a:r>
                        <a:rPr lang="es-EC" sz="2000">
                          <a:effectLst/>
                          <a:latin typeface="Times New Roman" panose="02020603050405020304" pitchFamily="18" charset="0"/>
                          <a:cs typeface="Times New Roman" panose="02020603050405020304" pitchFamily="18" charset="0"/>
                        </a:rPr>
                        <a:t>Reducción</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1:5</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75965">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Velocidad </a:t>
                      </a:r>
                      <a:r>
                        <a:rPr lang="es-EC" sz="2000" dirty="0" smtClean="0">
                          <a:effectLst/>
                          <a:latin typeface="Times New Roman" panose="02020603050405020304" pitchFamily="18" charset="0"/>
                          <a:cs typeface="Times New Roman" panose="02020603050405020304" pitchFamily="18" charset="0"/>
                        </a:rPr>
                        <a:t>(carga</a:t>
                      </a:r>
                      <a:r>
                        <a:rPr lang="es-EC" sz="2000" dirty="0">
                          <a:effectLst/>
                          <a:latin typeface="Times New Roman" panose="02020603050405020304" pitchFamily="18" charset="0"/>
                          <a:cs typeface="Times New Roman" panose="02020603050405020304" pitchFamily="18" charset="0"/>
                        </a:rPr>
                        <a:t>)</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spcAft>
                          <a:spcPts val="0"/>
                        </a:spcAft>
                      </a:pPr>
                      <a:r>
                        <a:rPr lang="es-EC" sz="2000">
                          <a:effectLst/>
                          <a:latin typeface="Times New Roman" panose="02020603050405020304" pitchFamily="18" charset="0"/>
                          <a:cs typeface="Times New Roman" panose="02020603050405020304" pitchFamily="18" charset="0"/>
                        </a:rPr>
                        <a:t>0.035 m/s</a:t>
                      </a:r>
                      <a:endParaRPr lang="es-EC" sz="2000">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275965">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Corriente sin carga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800 </a:t>
                      </a:r>
                      <a:r>
                        <a:rPr lang="es-EC" sz="2000" dirty="0" err="1">
                          <a:effectLst/>
                          <a:latin typeface="Times New Roman" panose="02020603050405020304" pitchFamily="18" charset="0"/>
                          <a:cs typeface="Times New Roman" panose="02020603050405020304" pitchFamily="18" charset="0"/>
                        </a:rPr>
                        <a:t>mA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bl>
          </a:graphicData>
        </a:graphic>
      </p:graphicFrame>
      <p:pic>
        <p:nvPicPr>
          <p:cNvPr id="10" name="22 Imagen"/>
          <p:cNvPicPr>
            <a:picLocks noChangeAspect="1"/>
          </p:cNvPicPr>
          <p:nvPr/>
        </p:nvPicPr>
        <p:blipFill rotWithShape="1">
          <a:blip r:embed="rId4" cstate="print">
            <a:extLst>
              <a:ext uri="{28A0092B-C50C-407E-A947-70E740481C1C}">
                <a14:useLocalDpi xmlns:a14="http://schemas.microsoft.com/office/drawing/2010/main" val="0"/>
              </a:ext>
            </a:extLst>
          </a:blip>
          <a:srcRect l="37262" t="50000" r="49929" b="19325"/>
          <a:stretch/>
        </p:blipFill>
        <p:spPr>
          <a:xfrm>
            <a:off x="3365176" y="4337989"/>
            <a:ext cx="1758462" cy="2368726"/>
          </a:xfrm>
          <a:prstGeom prst="rect">
            <a:avLst/>
          </a:prstGeom>
        </p:spPr>
      </p:pic>
      <p:graphicFrame>
        <p:nvGraphicFramePr>
          <p:cNvPr id="11" name="21 Tabla"/>
          <p:cNvGraphicFramePr>
            <a:graphicFrameLocks noGrp="1"/>
          </p:cNvGraphicFramePr>
          <p:nvPr>
            <p:extLst>
              <p:ext uri="{D42A27DB-BD31-4B8C-83A1-F6EECF244321}">
                <p14:modId xmlns:p14="http://schemas.microsoft.com/office/powerpoint/2010/main" val="412891284"/>
              </p:ext>
            </p:extLst>
          </p:nvPr>
        </p:nvGraphicFramePr>
        <p:xfrm>
          <a:off x="5123638" y="5218404"/>
          <a:ext cx="3019670" cy="914400"/>
        </p:xfrm>
        <a:graphic>
          <a:graphicData uri="http://schemas.openxmlformats.org/drawingml/2006/table">
            <a:tbl>
              <a:tblPr firstRow="1" firstCol="1" bandRow="1">
                <a:tableStyleId>{2D5ABB26-0587-4C30-8999-92F81FD0307C}</a:tableStyleId>
              </a:tblPr>
              <a:tblGrid>
                <a:gridCol w="1990853">
                  <a:extLst>
                    <a:ext uri="{9D8B030D-6E8A-4147-A177-3AD203B41FA5}">
                      <a16:colId xmlns:a16="http://schemas.microsoft.com/office/drawing/2014/main" xmlns="" val="20000"/>
                    </a:ext>
                  </a:extLst>
                </a:gridCol>
                <a:gridCol w="1028817">
                  <a:extLst>
                    <a:ext uri="{9D8B030D-6E8A-4147-A177-3AD203B41FA5}">
                      <a16:colId xmlns:a16="http://schemas.microsoft.com/office/drawing/2014/main" xmlns="" val="20001"/>
                    </a:ext>
                  </a:extLst>
                </a:gridCol>
              </a:tblGrid>
              <a:tr h="275965">
                <a:tc>
                  <a:txBody>
                    <a:bodyPr/>
                    <a:lstStyle/>
                    <a:p>
                      <a:pPr>
                        <a:spcAft>
                          <a:spcPts val="0"/>
                        </a:spcAft>
                      </a:pPr>
                      <a:r>
                        <a:rPr lang="es-EC" sz="2000" b="1" dirty="0">
                          <a:effectLst/>
                          <a:latin typeface="Times New Roman" panose="02020603050405020304" pitchFamily="18" charset="0"/>
                          <a:cs typeface="Times New Roman" panose="02020603050405020304" pitchFamily="18" charset="0"/>
                        </a:rPr>
                        <a:t>Característica</a:t>
                      </a:r>
                      <a:endParaRPr lang="es-EC" sz="2000" b="1" dirty="0">
                        <a:effectLst/>
                        <a:latin typeface="Times New Roman" panose="02020603050405020304" pitchFamily="18" charset="0"/>
                        <a:ea typeface="Calibri"/>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s-EC" sz="2000" b="1" dirty="0">
                          <a:effectLst/>
                          <a:latin typeface="Times New Roman" panose="02020603050405020304" pitchFamily="18" charset="0"/>
                          <a:cs typeface="Times New Roman" panose="02020603050405020304" pitchFamily="18" charset="0"/>
                        </a:rPr>
                        <a:t>Valor</a:t>
                      </a:r>
                      <a:endParaRPr lang="es-EC" sz="2000" b="1" dirty="0">
                        <a:effectLst/>
                        <a:latin typeface="Times New Roman" panose="02020603050405020304" pitchFamily="18" charset="0"/>
                        <a:ea typeface="Calibri"/>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75965">
                <a:tc>
                  <a:txBody>
                    <a:bodyPr/>
                    <a:lstStyle/>
                    <a:p>
                      <a:pPr>
                        <a:spcAft>
                          <a:spcPts val="0"/>
                        </a:spcAft>
                      </a:pPr>
                      <a:r>
                        <a:rPr lang="es-EC" sz="2000" dirty="0">
                          <a:effectLst/>
                          <a:latin typeface="Times New Roman" panose="02020603050405020304" pitchFamily="18" charset="0"/>
                          <a:cs typeface="Times New Roman" panose="02020603050405020304" pitchFamily="18" charset="0"/>
                        </a:rPr>
                        <a:t>Voltaje Nominal</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12 </a:t>
                      </a:r>
                      <a:r>
                        <a:rPr lang="es-EC" sz="2000" dirty="0">
                          <a:effectLst/>
                          <a:latin typeface="Times New Roman" panose="02020603050405020304" pitchFamily="18" charset="0"/>
                          <a:cs typeface="Times New Roman" panose="02020603050405020304" pitchFamily="18" charset="0"/>
                        </a:rPr>
                        <a:t>VDC</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275965">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Corriente</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spcAft>
                          <a:spcPts val="0"/>
                        </a:spcAft>
                      </a:pPr>
                      <a:r>
                        <a:rPr lang="es-EC" sz="2000" dirty="0" smtClean="0">
                          <a:effectLst/>
                          <a:latin typeface="Times New Roman" panose="02020603050405020304" pitchFamily="18" charset="0"/>
                          <a:cs typeface="Times New Roman" panose="02020603050405020304" pitchFamily="18" charset="0"/>
                        </a:rPr>
                        <a:t>1</a:t>
                      </a:r>
                      <a:r>
                        <a:rPr lang="es-EC" sz="2000" baseline="0" dirty="0" smtClean="0">
                          <a:effectLst/>
                          <a:latin typeface="Times New Roman" panose="02020603050405020304" pitchFamily="18" charset="0"/>
                          <a:cs typeface="Times New Roman" panose="02020603050405020304" pitchFamily="18" charset="0"/>
                        </a:rPr>
                        <a:t> A</a:t>
                      </a:r>
                      <a:endParaRPr lang="es-EC" sz="2000" dirty="0">
                        <a:effectLst/>
                        <a:latin typeface="Times New Roman" panose="02020603050405020304" pitchFamily="18" charset="0"/>
                        <a:ea typeface="Calibri"/>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81907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a:spLocks noGrp="1"/>
          </p:cNvSpPr>
          <p:nvPr>
            <p:ph type="title"/>
          </p:nvPr>
        </p:nvSpPr>
        <p:spPr>
          <a:xfrm>
            <a:off x="2558722" y="2632801"/>
            <a:ext cx="7000914" cy="1556814"/>
          </a:xfrm>
        </p:spPr>
        <p:txBody>
          <a:bodyPr>
            <a:noAutofit/>
          </a:bodyPr>
          <a:lstStyle/>
          <a:p>
            <a:pPr algn="ctr"/>
            <a:r>
              <a:rPr lang="es-ES" sz="5400" dirty="0" smtClean="0">
                <a:solidFill>
                  <a:srgbClr val="002060"/>
                </a:solidFill>
                <a:latin typeface="Times New Roman" panose="02020603050405020304" pitchFamily="18" charset="0"/>
                <a:ea typeface="+mn-ea"/>
                <a:cs typeface="Times New Roman" panose="02020603050405020304" pitchFamily="18" charset="0"/>
              </a:rPr>
              <a:t>BANDA TRANSPORTADORA</a:t>
            </a: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1531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F:\b1.JPG"/>
          <p:cNvPicPr/>
          <p:nvPr/>
        </p:nvPicPr>
        <p:blipFill rotWithShape="1">
          <a:blip r:embed="rId4" cstate="print">
            <a:extLst>
              <a:ext uri="{28A0092B-C50C-407E-A947-70E740481C1C}">
                <a14:useLocalDpi xmlns:a14="http://schemas.microsoft.com/office/drawing/2010/main" val="0"/>
              </a:ext>
            </a:extLst>
          </a:blip>
          <a:srcRect l="25669" r="24832"/>
          <a:stretch/>
        </p:blipFill>
        <p:spPr bwMode="auto">
          <a:xfrm>
            <a:off x="747816" y="1503639"/>
            <a:ext cx="3576120" cy="2974341"/>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6" name="Rectángulo 5"/>
              <p:cNvSpPr/>
              <p:nvPr/>
            </p:nvSpPr>
            <p:spPr>
              <a:xfrm>
                <a:off x="5880521" y="1384376"/>
                <a:ext cx="25070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𝑄</m:t>
                          </m:r>
                        </m:e>
                        <m:sub>
                          <m:r>
                            <a:rPr lang="es-EC" i="1">
                              <a:latin typeface="Cambria Math" panose="02040503050406030204" pitchFamily="18" charset="0"/>
                            </a:rPr>
                            <m:t>𝑡</m:t>
                          </m:r>
                        </m:sub>
                      </m:sSub>
                      <m:r>
                        <a:rPr lang="es-EC" i="0">
                          <a:latin typeface="Cambria Math" panose="02040503050406030204" pitchFamily="18" charset="0"/>
                        </a:rPr>
                        <m:t>=3600∙</m:t>
                      </m:r>
                      <m:r>
                        <a:rPr lang="es-EC" i="1">
                          <a:latin typeface="Cambria Math" panose="02040503050406030204" pitchFamily="18" charset="0"/>
                        </a:rPr>
                        <m:t>𝑣</m:t>
                      </m:r>
                      <m:r>
                        <a:rPr lang="es-EC" i="0">
                          <a:latin typeface="Cambria Math" panose="02040503050406030204" pitchFamily="18" charset="0"/>
                        </a:rPr>
                        <m:t>∙</m:t>
                      </m:r>
                      <m:r>
                        <a:rPr lang="es-EC" i="1">
                          <a:latin typeface="Cambria Math" panose="02040503050406030204" pitchFamily="18" charset="0"/>
                        </a:rPr>
                        <m:t>𝐴</m:t>
                      </m:r>
                      <m:r>
                        <a:rPr lang="es-EC" i="0">
                          <a:latin typeface="Cambria Math" panose="02040503050406030204" pitchFamily="18" charset="0"/>
                        </a:rPr>
                        <m:t>∙</m:t>
                      </m:r>
                      <m:r>
                        <a:rPr lang="es-EC" i="1">
                          <a:latin typeface="Cambria Math" panose="02040503050406030204" pitchFamily="18" charset="0"/>
                        </a:rPr>
                        <m:t>𝜌</m:t>
                      </m:r>
                      <m:r>
                        <a:rPr lang="es-EC" i="0">
                          <a:latin typeface="Cambria Math" panose="02040503050406030204" pitchFamily="18" charset="0"/>
                        </a:rPr>
                        <m:t>∙</m:t>
                      </m:r>
                      <m:r>
                        <a:rPr lang="es-EC" i="1">
                          <a:latin typeface="Cambria Math" panose="02040503050406030204" pitchFamily="18" charset="0"/>
                        </a:rPr>
                        <m:t>𝑘</m:t>
                      </m:r>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5880521" y="1384376"/>
                <a:ext cx="2507032" cy="369332"/>
              </a:xfrm>
              <a:prstGeom prst="rect">
                <a:avLst/>
              </a:prstGeom>
              <a:blipFill rotWithShape="0">
                <a:blip r:embed="rId5"/>
                <a:stretch>
                  <a:fillRect b="-983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5889888" y="2394670"/>
                <a:ext cx="23329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0">
                              <a:latin typeface="Cambria Math" panose="02040503050406030204" pitchFamily="18" charset="0"/>
                            </a:rPr>
                            <m:t>1</m:t>
                          </m:r>
                        </m:sub>
                      </m:sSub>
                      <m:r>
                        <a:rPr lang="es-EC" i="0">
                          <a:latin typeface="Cambria Math" panose="02040503050406030204" pitchFamily="18" charset="0"/>
                        </a:rPr>
                        <m:t>=(</m:t>
                      </m:r>
                      <m:r>
                        <a:rPr lang="es-EC" i="1">
                          <a:latin typeface="Cambria Math" panose="02040503050406030204" pitchFamily="18" charset="0"/>
                        </a:rPr>
                        <m:t>𝐶</m:t>
                      </m:r>
                      <m:r>
                        <a:rPr lang="es-EC" i="0">
                          <a:latin typeface="Cambria Math" panose="02040503050406030204" pitchFamily="18" charset="0"/>
                        </a:rPr>
                        <m:t>∙</m:t>
                      </m:r>
                      <m:r>
                        <a:rPr lang="es-EC" i="1">
                          <a:latin typeface="Cambria Math" panose="02040503050406030204" pitchFamily="18" charset="0"/>
                        </a:rPr>
                        <m:t>𝑓</m:t>
                      </m:r>
                      <m:r>
                        <a:rPr lang="es-EC" i="0">
                          <a:latin typeface="Cambria Math" panose="02040503050406030204" pitchFamily="18" charset="0"/>
                        </a:rPr>
                        <m:t>∙</m:t>
                      </m:r>
                      <m:r>
                        <a:rPr lang="es-EC" i="1">
                          <a:latin typeface="Cambria Math" panose="02040503050406030204" pitchFamily="18" charset="0"/>
                        </a:rPr>
                        <m:t>𝐿</m:t>
                      </m:r>
                      <m:r>
                        <a:rPr lang="es-EC" i="0">
                          <a:latin typeface="Cambria Math" panose="02040503050406030204" pitchFamily="18" charset="0"/>
                        </a:rPr>
                        <m:t>∙</m:t>
                      </m:r>
                      <m:r>
                        <a:rPr lang="es-EC" i="1">
                          <a:latin typeface="Cambria Math" panose="02040503050406030204" pitchFamily="18" charset="0"/>
                        </a:rPr>
                        <m:t>𝐺</m:t>
                      </m:r>
                      <m:r>
                        <a:rPr lang="es-EC" i="0">
                          <a:latin typeface="Cambria Math" panose="02040503050406030204" pitchFamily="18" charset="0"/>
                        </a:rPr>
                        <m:t>)∙</m:t>
                      </m:r>
                      <m:r>
                        <a:rPr lang="es-EC" i="1">
                          <a:latin typeface="Cambria Math" panose="02040503050406030204" pitchFamily="18" charset="0"/>
                        </a:rPr>
                        <m:t>𝑔</m:t>
                      </m:r>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5889888" y="2394670"/>
                <a:ext cx="2332946" cy="369332"/>
              </a:xfrm>
              <a:prstGeom prst="rect">
                <a:avLst/>
              </a:prstGeom>
              <a:blipFill rotWithShape="0">
                <a:blip r:embed="rId6"/>
                <a:stretch>
                  <a:fillRect b="-13333"/>
                </a:stretch>
              </a:blipFill>
            </p:spPr>
            <p:txBody>
              <a:bodyPr/>
              <a:lstStyle/>
              <a:p>
                <a:r>
                  <a:rPr lang="es-EC">
                    <a:noFill/>
                  </a:rPr>
                  <a:t> </a:t>
                </a:r>
              </a:p>
            </p:txBody>
          </p:sp>
        </mc:Fallback>
      </mc:AlternateContent>
      <p:graphicFrame>
        <p:nvGraphicFramePr>
          <p:cNvPr id="9" name="Objeto 8"/>
          <p:cNvGraphicFramePr>
            <a:graphicFrameLocks noChangeAspect="1"/>
          </p:cNvGraphicFramePr>
          <p:nvPr>
            <p:extLst>
              <p:ext uri="{D42A27DB-BD31-4B8C-83A1-F6EECF244321}">
                <p14:modId xmlns:p14="http://schemas.microsoft.com/office/powerpoint/2010/main" val="1924567369"/>
              </p:ext>
            </p:extLst>
          </p:nvPr>
        </p:nvGraphicFramePr>
        <p:xfrm>
          <a:off x="5957517" y="3174301"/>
          <a:ext cx="2265317" cy="713730"/>
        </p:xfrm>
        <a:graphic>
          <a:graphicData uri="http://schemas.openxmlformats.org/presentationml/2006/ole">
            <mc:AlternateContent xmlns:mc="http://schemas.openxmlformats.org/markup-compatibility/2006">
              <mc:Choice xmlns:v="urn:schemas-microsoft-com:vml" Requires="v">
                <p:oleObj spid="_x0000_s3253" name="Equation" r:id="rId7" imgW="1397000" imgH="431800" progId="Equation.DSMT4">
                  <p:embed/>
                </p:oleObj>
              </mc:Choice>
              <mc:Fallback>
                <p:oleObj name="Equation" r:id="rId7" imgW="1397000" imgH="431800" progId="Equation.DSMT4">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7517" y="3174301"/>
                        <a:ext cx="2265317" cy="713730"/>
                      </a:xfrm>
                      <a:prstGeom prst="rect">
                        <a:avLst/>
                      </a:prstGeom>
                      <a:noFill/>
                    </p:spPr>
                  </p:pic>
                </p:oleObj>
              </mc:Fallback>
            </mc:AlternateContent>
          </a:graphicData>
        </a:graphic>
      </p:graphicFrame>
      <p:graphicFrame>
        <p:nvGraphicFramePr>
          <p:cNvPr id="11" name="Objeto 10"/>
          <p:cNvGraphicFramePr>
            <a:graphicFrameLocks noChangeAspect="1"/>
          </p:cNvGraphicFramePr>
          <p:nvPr>
            <p:extLst>
              <p:ext uri="{D42A27DB-BD31-4B8C-83A1-F6EECF244321}">
                <p14:modId xmlns:p14="http://schemas.microsoft.com/office/powerpoint/2010/main" val="1520070961"/>
              </p:ext>
            </p:extLst>
          </p:nvPr>
        </p:nvGraphicFramePr>
        <p:xfrm>
          <a:off x="5928177" y="4415259"/>
          <a:ext cx="2256367" cy="720784"/>
        </p:xfrm>
        <a:graphic>
          <a:graphicData uri="http://schemas.openxmlformats.org/presentationml/2006/ole">
            <mc:AlternateContent xmlns:mc="http://schemas.openxmlformats.org/markup-compatibility/2006">
              <mc:Choice xmlns:v="urn:schemas-microsoft-com:vml" Requires="v">
                <p:oleObj spid="_x0000_s3254" name="Equation" r:id="rId9" imgW="1371600" imgH="431800" progId="Equation.DSMT4">
                  <p:embed/>
                </p:oleObj>
              </mc:Choice>
              <mc:Fallback>
                <p:oleObj name="Equation" r:id="rId9" imgW="1371600" imgH="431800" progId="Equation.DSMT4">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28177" y="4415259"/>
                        <a:ext cx="2256367" cy="720784"/>
                      </a:xfrm>
                      <a:prstGeom prst="rect">
                        <a:avLst/>
                      </a:prstGeom>
                      <a:noFill/>
                    </p:spPr>
                  </p:pic>
                </p:oleObj>
              </mc:Fallback>
            </mc:AlternateContent>
          </a:graphicData>
        </a:graphic>
      </p:graphicFrame>
      <p:graphicFrame>
        <p:nvGraphicFramePr>
          <p:cNvPr id="13" name="Objeto 12"/>
          <p:cNvGraphicFramePr>
            <a:graphicFrameLocks noChangeAspect="1"/>
          </p:cNvGraphicFramePr>
          <p:nvPr>
            <p:extLst>
              <p:ext uri="{D42A27DB-BD31-4B8C-83A1-F6EECF244321}">
                <p14:modId xmlns:p14="http://schemas.microsoft.com/office/powerpoint/2010/main" val="2211307405"/>
              </p:ext>
            </p:extLst>
          </p:nvPr>
        </p:nvGraphicFramePr>
        <p:xfrm>
          <a:off x="6015220" y="5503025"/>
          <a:ext cx="1118817" cy="781396"/>
        </p:xfrm>
        <a:graphic>
          <a:graphicData uri="http://schemas.openxmlformats.org/presentationml/2006/ole">
            <mc:AlternateContent xmlns:mc="http://schemas.openxmlformats.org/markup-compatibility/2006">
              <mc:Choice xmlns:v="urn:schemas-microsoft-com:vml" Requires="v">
                <p:oleObj spid="_x0000_s3255" name="Equation" r:id="rId11" imgW="596900" imgH="419100" progId="Equation.DSMT4">
                  <p:embed/>
                </p:oleObj>
              </mc:Choice>
              <mc:Fallback>
                <p:oleObj name="Equation" r:id="rId11" imgW="596900" imgH="419100" progId="Equation.DSMT4">
                  <p:embed/>
                  <p:pic>
                    <p:nvPicPr>
                      <p:cNvPr id="0"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5220" y="5503025"/>
                        <a:ext cx="1118817" cy="781396"/>
                      </a:xfrm>
                      <a:prstGeom prst="rect">
                        <a:avLst/>
                      </a:prstGeom>
                      <a:noFill/>
                    </p:spPr>
                  </p:pic>
                </p:oleObj>
              </mc:Fallback>
            </mc:AlternateContent>
          </a:graphicData>
        </a:graphic>
      </p:graphicFrame>
      <p:sp>
        <p:nvSpPr>
          <p:cNvPr id="14" name="Rectángulo 13"/>
          <p:cNvSpPr/>
          <p:nvPr/>
        </p:nvSpPr>
        <p:spPr>
          <a:xfrm>
            <a:off x="5162468" y="936096"/>
            <a:ext cx="1836785" cy="369332"/>
          </a:xfrm>
          <a:prstGeom prst="rect">
            <a:avLst/>
          </a:prstGeom>
        </p:spPr>
        <p:txBody>
          <a:bodyPr wrap="none">
            <a:spAutoFit/>
          </a:bodyPr>
          <a:lstStyle/>
          <a:p>
            <a:r>
              <a:rPr lang="es-EC" b="1" i="1" dirty="0" smtClean="0">
                <a:latin typeface="Times New Roman" panose="02020603050405020304" pitchFamily="18" charset="0"/>
              </a:rPr>
              <a:t>Capacidad Carga</a:t>
            </a:r>
            <a:endParaRPr lang="es-EC" b="1" dirty="0"/>
          </a:p>
        </p:txBody>
      </p:sp>
      <p:sp>
        <p:nvSpPr>
          <p:cNvPr id="15" name="Rectángulo 14"/>
          <p:cNvSpPr/>
          <p:nvPr/>
        </p:nvSpPr>
        <p:spPr>
          <a:xfrm>
            <a:off x="5183570" y="1974469"/>
            <a:ext cx="1851789" cy="369332"/>
          </a:xfrm>
          <a:prstGeom prst="rect">
            <a:avLst/>
          </a:prstGeom>
        </p:spPr>
        <p:txBody>
          <a:bodyPr wrap="none">
            <a:spAutoFit/>
          </a:bodyPr>
          <a:lstStyle/>
          <a:p>
            <a:r>
              <a:rPr lang="es-EC" b="1" i="1" dirty="0" smtClean="0">
                <a:latin typeface="Times New Roman" panose="02020603050405020304" pitchFamily="18" charset="0"/>
              </a:rPr>
              <a:t>Fuerza sin Carga</a:t>
            </a:r>
            <a:endParaRPr lang="es-EC" b="1" dirty="0"/>
          </a:p>
        </p:txBody>
      </p:sp>
      <p:sp>
        <p:nvSpPr>
          <p:cNvPr id="16" name="Rectángulo 15"/>
          <p:cNvSpPr/>
          <p:nvPr/>
        </p:nvSpPr>
        <p:spPr>
          <a:xfrm>
            <a:off x="5203331" y="2806144"/>
            <a:ext cx="1915909" cy="369332"/>
          </a:xfrm>
          <a:prstGeom prst="rect">
            <a:avLst/>
          </a:prstGeom>
        </p:spPr>
        <p:txBody>
          <a:bodyPr wrap="none">
            <a:spAutoFit/>
          </a:bodyPr>
          <a:lstStyle/>
          <a:p>
            <a:r>
              <a:rPr lang="es-EC" b="1" i="1" dirty="0" smtClean="0">
                <a:latin typeface="Times New Roman" panose="02020603050405020304" pitchFamily="18" charset="0"/>
              </a:rPr>
              <a:t>Fuerza con Carga</a:t>
            </a:r>
            <a:endParaRPr lang="es-EC" b="1" dirty="0"/>
          </a:p>
        </p:txBody>
      </p:sp>
      <p:sp>
        <p:nvSpPr>
          <p:cNvPr id="17" name="Rectángulo 16"/>
          <p:cNvSpPr/>
          <p:nvPr/>
        </p:nvSpPr>
        <p:spPr>
          <a:xfrm>
            <a:off x="5203331" y="3862436"/>
            <a:ext cx="1785745" cy="369332"/>
          </a:xfrm>
          <a:prstGeom prst="rect">
            <a:avLst/>
          </a:prstGeom>
        </p:spPr>
        <p:txBody>
          <a:bodyPr wrap="none">
            <a:spAutoFit/>
          </a:bodyPr>
          <a:lstStyle/>
          <a:p>
            <a:r>
              <a:rPr lang="es-EC" b="1" i="1" dirty="0" smtClean="0">
                <a:latin typeface="Times New Roman" panose="02020603050405020304" pitchFamily="18" charset="0"/>
              </a:rPr>
              <a:t>Potencia Teórica</a:t>
            </a:r>
            <a:endParaRPr lang="es-EC" b="1" dirty="0"/>
          </a:p>
        </p:txBody>
      </p:sp>
      <p:sp>
        <p:nvSpPr>
          <p:cNvPr id="18" name="Rectángulo 17"/>
          <p:cNvSpPr/>
          <p:nvPr/>
        </p:nvSpPr>
        <p:spPr>
          <a:xfrm>
            <a:off x="5251635" y="5118907"/>
            <a:ext cx="1999265" cy="369332"/>
          </a:xfrm>
          <a:prstGeom prst="rect">
            <a:avLst/>
          </a:prstGeom>
        </p:spPr>
        <p:txBody>
          <a:bodyPr wrap="none">
            <a:spAutoFit/>
          </a:bodyPr>
          <a:lstStyle/>
          <a:p>
            <a:r>
              <a:rPr lang="es-EC" b="1" i="1" dirty="0" smtClean="0">
                <a:latin typeface="Times New Roman" panose="02020603050405020304" pitchFamily="18" charset="0"/>
              </a:rPr>
              <a:t>Potencia requerida</a:t>
            </a:r>
            <a:endParaRPr lang="es-EC" b="1" dirty="0"/>
          </a:p>
        </p:txBody>
      </p:sp>
      <mc:AlternateContent xmlns:mc="http://schemas.openxmlformats.org/markup-compatibility/2006" xmlns:a14="http://schemas.microsoft.com/office/drawing/2010/main">
        <mc:Choice Requires="a14">
          <p:sp>
            <p:nvSpPr>
              <p:cNvPr id="19" name="Rectángulo 18"/>
              <p:cNvSpPr/>
              <p:nvPr/>
            </p:nvSpPr>
            <p:spPr>
              <a:xfrm>
                <a:off x="9247187" y="1384376"/>
                <a:ext cx="20426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𝑄</m:t>
                          </m:r>
                        </m:e>
                        <m:sub>
                          <m:r>
                            <a:rPr lang="es-EC" i="1">
                              <a:latin typeface="Cambria Math" panose="02040503050406030204" pitchFamily="18" charset="0"/>
                            </a:rPr>
                            <m:t>𝑡</m:t>
                          </m:r>
                        </m:sub>
                      </m:sSub>
                      <m:r>
                        <a:rPr lang="es-EC" i="0">
                          <a:latin typeface="Cambria Math" panose="02040503050406030204" pitchFamily="18" charset="0"/>
                        </a:rPr>
                        <m:t>=0,424 </m:t>
                      </m:r>
                      <m:r>
                        <a:rPr lang="es-EC" i="1">
                          <a:latin typeface="Cambria Math" panose="02040503050406030204" pitchFamily="18" charset="0"/>
                        </a:rPr>
                        <m:t>𝑡𝑜</m:t>
                      </m:r>
                      <m:f>
                        <m:fPr>
                          <m:type m:val="lin"/>
                          <m:ctrlPr>
                            <a:rPr lang="es-EC" i="1">
                              <a:latin typeface="Cambria Math" panose="02040503050406030204" pitchFamily="18" charset="0"/>
                            </a:rPr>
                          </m:ctrlPr>
                        </m:fPr>
                        <m:num>
                          <m:r>
                            <a:rPr lang="es-EC" i="1">
                              <a:latin typeface="Cambria Math" panose="02040503050406030204" pitchFamily="18" charset="0"/>
                            </a:rPr>
                            <m:t>𝑛</m:t>
                          </m:r>
                        </m:num>
                        <m:den>
                          <m:r>
                            <a:rPr lang="es-EC" i="1">
                              <a:latin typeface="Cambria Math" panose="02040503050406030204" pitchFamily="18" charset="0"/>
                            </a:rPr>
                            <m:t>h</m:t>
                          </m:r>
                        </m:den>
                      </m:f>
                    </m:oMath>
                  </m:oMathPara>
                </a14:m>
                <a:endParaRPr lang="es-EC" dirty="0"/>
              </a:p>
            </p:txBody>
          </p:sp>
        </mc:Choice>
        <mc:Fallback xmlns="">
          <p:sp>
            <p:nvSpPr>
              <p:cNvPr id="19" name="Rectángulo 18"/>
              <p:cNvSpPr>
                <a:spLocks noRot="1" noChangeAspect="1" noMove="1" noResize="1" noEditPoints="1" noAdjustHandles="1" noChangeArrowheads="1" noChangeShapeType="1" noTextEdit="1"/>
              </p:cNvSpPr>
              <p:nvPr/>
            </p:nvSpPr>
            <p:spPr>
              <a:xfrm>
                <a:off x="9247187" y="1384376"/>
                <a:ext cx="2042610" cy="369332"/>
              </a:xfrm>
              <a:prstGeom prst="rect">
                <a:avLst/>
              </a:prstGeom>
              <a:blipFill rotWithShape="0">
                <a:blip r:embed="rId13"/>
                <a:stretch>
                  <a:fillRect t="-116393" r="-22985" b="-17541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Rectángulo 19"/>
              <p:cNvSpPr/>
              <p:nvPr/>
            </p:nvSpPr>
            <p:spPr>
              <a:xfrm>
                <a:off x="9558426" y="2394670"/>
                <a:ext cx="154305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0">
                              <a:latin typeface="Cambria Math" panose="02040503050406030204" pitchFamily="18" charset="0"/>
                            </a:rPr>
                            <m:t>1</m:t>
                          </m:r>
                        </m:sub>
                      </m:sSub>
                      <m:r>
                        <a:rPr lang="es-EC" i="0">
                          <a:latin typeface="Cambria Math" panose="02040503050406030204" pitchFamily="18" charset="0"/>
                        </a:rPr>
                        <m:t>=13.83 </m:t>
                      </m:r>
                      <m:r>
                        <a:rPr lang="es-EC" i="1">
                          <a:latin typeface="Cambria Math" panose="02040503050406030204" pitchFamily="18" charset="0"/>
                        </a:rPr>
                        <m:t>𝑁</m:t>
                      </m:r>
                    </m:oMath>
                  </m:oMathPara>
                </a14:m>
                <a:endParaRPr lang="es-EC" dirty="0"/>
              </a:p>
            </p:txBody>
          </p:sp>
        </mc:Choice>
        <mc:Fallback xmlns="">
          <p:sp>
            <p:nvSpPr>
              <p:cNvPr id="20" name="Rectángulo 19"/>
              <p:cNvSpPr>
                <a:spLocks noRot="1" noChangeAspect="1" noMove="1" noResize="1" noEditPoints="1" noAdjustHandles="1" noChangeArrowheads="1" noChangeShapeType="1" noTextEdit="1"/>
              </p:cNvSpPr>
              <p:nvPr/>
            </p:nvSpPr>
            <p:spPr>
              <a:xfrm>
                <a:off x="9558426" y="2394670"/>
                <a:ext cx="1543051" cy="369332"/>
              </a:xfrm>
              <a:prstGeom prst="rect">
                <a:avLst/>
              </a:prstGeom>
              <a:blipFill rotWithShape="0">
                <a:blip r:embed="rId1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1" name="Rectángulo 20"/>
              <p:cNvSpPr/>
              <p:nvPr/>
            </p:nvSpPr>
            <p:spPr>
              <a:xfrm>
                <a:off x="9558426" y="3406978"/>
                <a:ext cx="14201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0">
                              <a:latin typeface="Cambria Math" panose="02040503050406030204" pitchFamily="18" charset="0"/>
                            </a:rPr>
                            <m:t>2</m:t>
                          </m:r>
                        </m:sub>
                      </m:sSub>
                      <m:r>
                        <a:rPr lang="es-EC" i="0">
                          <a:latin typeface="Cambria Math" panose="02040503050406030204" pitchFamily="18" charset="0"/>
                        </a:rPr>
                        <m:t>=3.21 </m:t>
                      </m:r>
                      <m:r>
                        <a:rPr lang="es-EC" i="1">
                          <a:latin typeface="Cambria Math" panose="02040503050406030204" pitchFamily="18" charset="0"/>
                        </a:rPr>
                        <m:t>𝑁</m:t>
                      </m:r>
                    </m:oMath>
                  </m:oMathPara>
                </a14:m>
                <a:endParaRPr lang="es-EC" dirty="0"/>
              </a:p>
            </p:txBody>
          </p:sp>
        </mc:Choice>
        <mc:Fallback xmlns="">
          <p:sp>
            <p:nvSpPr>
              <p:cNvPr id="21" name="Rectángulo 20"/>
              <p:cNvSpPr>
                <a:spLocks noRot="1" noChangeAspect="1" noMove="1" noResize="1" noEditPoints="1" noAdjustHandles="1" noChangeArrowheads="1" noChangeShapeType="1" noTextEdit="1"/>
              </p:cNvSpPr>
              <p:nvPr/>
            </p:nvSpPr>
            <p:spPr>
              <a:xfrm>
                <a:off x="9558426" y="3406978"/>
                <a:ext cx="1420132" cy="369332"/>
              </a:xfrm>
              <a:prstGeom prst="rect">
                <a:avLst/>
              </a:prstGeom>
              <a:blipFill rotWithShape="0">
                <a:blip r:embed="rId15"/>
                <a:stretch>
                  <a:fillRect/>
                </a:stretch>
              </a:blipFill>
            </p:spPr>
            <p:txBody>
              <a:bodyPr/>
              <a:lstStyle/>
              <a:p>
                <a:r>
                  <a:rPr lang="es-EC">
                    <a:noFill/>
                  </a:rPr>
                  <a:t> </a:t>
                </a:r>
              </a:p>
            </p:txBody>
          </p:sp>
        </mc:Fallback>
      </mc:AlternateContent>
      <p:graphicFrame>
        <p:nvGraphicFramePr>
          <p:cNvPr id="23" name="Objeto 22"/>
          <p:cNvGraphicFramePr>
            <a:graphicFrameLocks noChangeAspect="1"/>
          </p:cNvGraphicFramePr>
          <p:nvPr>
            <p:extLst>
              <p:ext uri="{D42A27DB-BD31-4B8C-83A1-F6EECF244321}">
                <p14:modId xmlns:p14="http://schemas.microsoft.com/office/powerpoint/2010/main" val="1270880137"/>
              </p:ext>
            </p:extLst>
          </p:nvPr>
        </p:nvGraphicFramePr>
        <p:xfrm>
          <a:off x="9091834" y="4555374"/>
          <a:ext cx="2751888" cy="303988"/>
        </p:xfrm>
        <a:graphic>
          <a:graphicData uri="http://schemas.openxmlformats.org/presentationml/2006/ole">
            <mc:AlternateContent xmlns:mc="http://schemas.openxmlformats.org/markup-compatibility/2006">
              <mc:Choice xmlns:v="urn:schemas-microsoft-com:vml" Requires="v">
                <p:oleObj spid="_x0000_s3256" name="Equation" r:id="rId16" imgW="1637589" imgH="177723" progId="Equation.DSMT4">
                  <p:embed/>
                </p:oleObj>
              </mc:Choice>
              <mc:Fallback>
                <p:oleObj name="Equation" r:id="rId16" imgW="1637589" imgH="177723" progId="Equation.DSMT4">
                  <p:embed/>
                  <p:pic>
                    <p:nvPicPr>
                      <p:cNvPr id="0" name="Object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91834" y="4555374"/>
                        <a:ext cx="2751888" cy="303988"/>
                      </a:xfrm>
                      <a:prstGeom prst="rect">
                        <a:avLst/>
                      </a:prstGeom>
                      <a:noFill/>
                    </p:spPr>
                  </p:pic>
                </p:oleObj>
              </mc:Fallback>
            </mc:AlternateContent>
          </a:graphicData>
        </a:graphic>
      </p:graphicFrame>
      <p:graphicFrame>
        <p:nvGraphicFramePr>
          <p:cNvPr id="25" name="Objeto 24"/>
          <p:cNvGraphicFramePr>
            <a:graphicFrameLocks noChangeAspect="1"/>
          </p:cNvGraphicFramePr>
          <p:nvPr>
            <p:extLst>
              <p:ext uri="{D42A27DB-BD31-4B8C-83A1-F6EECF244321}">
                <p14:modId xmlns:p14="http://schemas.microsoft.com/office/powerpoint/2010/main" val="2092820614"/>
              </p:ext>
            </p:extLst>
          </p:nvPr>
        </p:nvGraphicFramePr>
        <p:xfrm>
          <a:off x="9676014" y="5638426"/>
          <a:ext cx="1174058" cy="349422"/>
        </p:xfrm>
        <a:graphic>
          <a:graphicData uri="http://schemas.openxmlformats.org/presentationml/2006/ole">
            <mc:AlternateContent xmlns:mc="http://schemas.openxmlformats.org/markup-compatibility/2006">
              <mc:Choice xmlns:v="urn:schemas-microsoft-com:vml" Requires="v">
                <p:oleObj spid="_x0000_s3257" name="Equation" r:id="rId18" imgW="800100" imgH="228600" progId="Equation.DSMT4">
                  <p:embed/>
                </p:oleObj>
              </mc:Choice>
              <mc:Fallback>
                <p:oleObj name="Equation" r:id="rId18" imgW="800100" imgH="228600" progId="Equation.DSMT4">
                  <p:embed/>
                  <p:pic>
                    <p:nvPicPr>
                      <p:cNvPr id="0" name="Object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76014" y="5638426"/>
                        <a:ext cx="1174058" cy="349422"/>
                      </a:xfrm>
                      <a:prstGeom prst="rect">
                        <a:avLst/>
                      </a:prstGeom>
                      <a:noFill/>
                    </p:spPr>
                  </p:pic>
                </p:oleObj>
              </mc:Fallback>
            </mc:AlternateContent>
          </a:graphicData>
        </a:graphic>
      </p:graphicFrame>
      <p:sp>
        <p:nvSpPr>
          <p:cNvPr id="26" name="Título 1"/>
          <p:cNvSpPr>
            <a:spLocks noGrp="1"/>
          </p:cNvSpPr>
          <p:nvPr>
            <p:ph type="title"/>
          </p:nvPr>
        </p:nvSpPr>
        <p:spPr>
          <a:xfrm>
            <a:off x="135758" y="478152"/>
            <a:ext cx="4613518" cy="915888"/>
          </a:xfrm>
        </p:spPr>
        <p:txBody>
          <a:bodyPr>
            <a:normAutofit/>
          </a:bodyPr>
          <a:lstStyle/>
          <a:p>
            <a:r>
              <a:rPr lang="es-EC" sz="2500" dirty="0" smtClean="0">
                <a:solidFill>
                  <a:srgbClr val="002060"/>
                </a:solidFill>
                <a:latin typeface="Times New Roman" panose="02020603050405020304" pitchFamily="18" charset="0"/>
                <a:ea typeface="+mn-ea"/>
                <a:cs typeface="Times New Roman" panose="02020603050405020304" pitchFamily="18" charset="0"/>
              </a:rPr>
              <a:t>BANDA TRANSPORTADORA</a:t>
            </a:r>
            <a:br>
              <a:rPr lang="es-EC" sz="2500" dirty="0" smtClean="0">
                <a:solidFill>
                  <a:srgbClr val="002060"/>
                </a:solidFill>
                <a:latin typeface="Times New Roman" panose="02020603050405020304" pitchFamily="18" charset="0"/>
                <a:ea typeface="+mn-ea"/>
                <a:cs typeface="Times New Roman" panose="02020603050405020304" pitchFamily="18" charset="0"/>
              </a:rPr>
            </a:br>
            <a:r>
              <a:rPr lang="es-EC" sz="2500" cap="none" dirty="0" smtClean="0">
                <a:solidFill>
                  <a:srgbClr val="002060"/>
                </a:solidFill>
                <a:latin typeface="Times New Roman" panose="02020603050405020304" pitchFamily="18" charset="0"/>
                <a:ea typeface="+mn-ea"/>
                <a:cs typeface="Times New Roman" panose="02020603050405020304" pitchFamily="18" charset="0"/>
              </a:rPr>
              <a:t>C</a:t>
            </a:r>
            <a:r>
              <a:rPr lang="es-EC" sz="2500" cap="none" dirty="0">
                <a:solidFill>
                  <a:srgbClr val="002060"/>
                </a:solidFill>
                <a:latin typeface="Times New Roman" panose="02020603050405020304" pitchFamily="18" charset="0"/>
                <a:ea typeface="+mn-ea"/>
                <a:cs typeface="Times New Roman" panose="02020603050405020304" pitchFamily="18" charset="0"/>
              </a:rPr>
              <a:t>á</a:t>
            </a:r>
            <a:r>
              <a:rPr lang="es-EC" sz="2500" cap="none" dirty="0" smtClean="0">
                <a:solidFill>
                  <a:srgbClr val="002060"/>
                </a:solidFill>
                <a:latin typeface="Times New Roman" panose="02020603050405020304" pitchFamily="18" charset="0"/>
                <a:ea typeface="+mn-ea"/>
                <a:cs typeface="Times New Roman" panose="02020603050405020304" pitchFamily="18" charset="0"/>
              </a:rPr>
              <a:t>lculo de Parámetros</a:t>
            </a:r>
            <a:endParaRPr lang="es-EC" sz="2500" cap="none" dirty="0">
              <a:solidFill>
                <a:srgbClr val="002060"/>
              </a:solidFill>
              <a:latin typeface="Times New Roman" panose="02020603050405020304" pitchFamily="18" charset="0"/>
              <a:ea typeface="+mn-ea"/>
              <a:cs typeface="Times New Roman" panose="02020603050405020304" pitchFamily="18" charset="0"/>
            </a:endParaRPr>
          </a:p>
        </p:txBody>
      </p:sp>
      <p:sp>
        <p:nvSpPr>
          <p:cNvPr id="22" name="Rectángulo 21"/>
          <p:cNvSpPr/>
          <p:nvPr/>
        </p:nvSpPr>
        <p:spPr>
          <a:xfrm>
            <a:off x="1864474" y="4721675"/>
            <a:ext cx="1156086" cy="923330"/>
          </a:xfrm>
          <a:prstGeom prst="rect">
            <a:avLst/>
          </a:prstGeom>
        </p:spPr>
        <p:txBody>
          <a:bodyPr wrap="none">
            <a:spAutoFit/>
          </a:bodyPr>
          <a:lstStyle/>
          <a:p>
            <a:r>
              <a:rPr lang="es-EC" b="1" i="1" dirty="0" smtClean="0">
                <a:latin typeface="Times New Roman" panose="02020603050405020304" pitchFamily="18" charset="0"/>
              </a:rPr>
              <a:t>L=1.8m</a:t>
            </a:r>
            <a:br>
              <a:rPr lang="es-EC" b="1" i="1" dirty="0" smtClean="0">
                <a:latin typeface="Times New Roman" panose="02020603050405020304" pitchFamily="18" charset="0"/>
              </a:rPr>
            </a:br>
            <a:r>
              <a:rPr lang="es-EC" b="1" i="1" dirty="0" smtClean="0">
                <a:latin typeface="Times New Roman" panose="02020603050405020304" pitchFamily="18" charset="0"/>
              </a:rPr>
              <a:t>v=0.15m/s</a:t>
            </a:r>
          </a:p>
          <a:p>
            <a:r>
              <a:rPr lang="es-EC" b="1" i="1" dirty="0" smtClean="0">
                <a:latin typeface="Times New Roman" panose="02020603050405020304" pitchFamily="18" charset="0"/>
              </a:rPr>
              <a:t>A=30cm</a:t>
            </a:r>
            <a:endParaRPr lang="es-EC" b="1" dirty="0"/>
          </a:p>
        </p:txBody>
      </p:sp>
    </p:spTree>
    <p:extLst>
      <p:ext uri="{BB962C8B-B14F-4D97-AF65-F5344CB8AC3E}">
        <p14:creationId xmlns:p14="http://schemas.microsoft.com/office/powerpoint/2010/main" val="36007143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4"/>
          <a:stretch>
            <a:fillRect/>
          </a:stretch>
        </p:blipFill>
        <p:spPr>
          <a:xfrm>
            <a:off x="621283" y="1081675"/>
            <a:ext cx="2655995" cy="1934841"/>
          </a:xfrm>
          <a:prstGeom prst="rect">
            <a:avLst/>
          </a:prstGeom>
        </p:spPr>
      </p:pic>
      <p:graphicFrame>
        <p:nvGraphicFramePr>
          <p:cNvPr id="6" name="Objeto 5"/>
          <p:cNvGraphicFramePr>
            <a:graphicFrameLocks noChangeAspect="1"/>
          </p:cNvGraphicFramePr>
          <p:nvPr>
            <p:extLst>
              <p:ext uri="{D42A27DB-BD31-4B8C-83A1-F6EECF244321}">
                <p14:modId xmlns:p14="http://schemas.microsoft.com/office/powerpoint/2010/main" val="182657370"/>
              </p:ext>
            </p:extLst>
          </p:nvPr>
        </p:nvGraphicFramePr>
        <p:xfrm>
          <a:off x="511596" y="3591098"/>
          <a:ext cx="1336634" cy="676568"/>
        </p:xfrm>
        <a:graphic>
          <a:graphicData uri="http://schemas.openxmlformats.org/presentationml/2006/ole">
            <mc:AlternateContent xmlns:mc="http://schemas.openxmlformats.org/markup-compatibility/2006">
              <mc:Choice xmlns:v="urn:schemas-microsoft-com:vml" Requires="v">
                <p:oleObj spid="_x0000_s5436" name="Equation" r:id="rId5" imgW="774364" imgH="393529" progId="Equation.DSMT4">
                  <p:embed/>
                </p:oleObj>
              </mc:Choice>
              <mc:Fallback>
                <p:oleObj name="Equation" r:id="rId5" imgW="774364" imgH="393529"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596" y="3591098"/>
                        <a:ext cx="1336634" cy="676568"/>
                      </a:xfrm>
                      <a:prstGeom prst="rect">
                        <a:avLst/>
                      </a:prstGeom>
                      <a:noFill/>
                    </p:spPr>
                  </p:pic>
                </p:oleObj>
              </mc:Fallback>
            </mc:AlternateContent>
          </a:graphicData>
        </a:graphic>
      </p:graphicFrame>
      <p:graphicFrame>
        <p:nvGraphicFramePr>
          <p:cNvPr id="8" name="Objeto 7"/>
          <p:cNvGraphicFramePr>
            <a:graphicFrameLocks noChangeAspect="1"/>
          </p:cNvGraphicFramePr>
          <p:nvPr>
            <p:extLst>
              <p:ext uri="{D42A27DB-BD31-4B8C-83A1-F6EECF244321}">
                <p14:modId xmlns:p14="http://schemas.microsoft.com/office/powerpoint/2010/main" val="3435615330"/>
              </p:ext>
            </p:extLst>
          </p:nvPr>
        </p:nvGraphicFramePr>
        <p:xfrm>
          <a:off x="760785" y="5028096"/>
          <a:ext cx="1064052" cy="403050"/>
        </p:xfrm>
        <a:graphic>
          <a:graphicData uri="http://schemas.openxmlformats.org/presentationml/2006/ole">
            <mc:AlternateContent xmlns:mc="http://schemas.openxmlformats.org/markup-compatibility/2006">
              <mc:Choice xmlns:v="urn:schemas-microsoft-com:vml" Requires="v">
                <p:oleObj spid="_x0000_s5437" name="Equation" r:id="rId7" imgW="622030" imgH="228501" progId="Equation.DSMT4">
                  <p:embed/>
                </p:oleObj>
              </mc:Choice>
              <mc:Fallback>
                <p:oleObj name="Equation" r:id="rId7" imgW="622030" imgH="228501"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785" y="5028096"/>
                        <a:ext cx="1064052" cy="403050"/>
                      </a:xfrm>
                      <a:prstGeom prst="rect">
                        <a:avLst/>
                      </a:prstGeom>
                      <a:noFill/>
                    </p:spPr>
                  </p:pic>
                </p:oleObj>
              </mc:Fallback>
            </mc:AlternateContent>
          </a:graphicData>
        </a:graphic>
      </p:graphicFrame>
      <p:graphicFrame>
        <p:nvGraphicFramePr>
          <p:cNvPr id="10" name="Objeto 9"/>
          <p:cNvGraphicFramePr>
            <a:graphicFrameLocks noChangeAspect="1"/>
          </p:cNvGraphicFramePr>
          <p:nvPr>
            <p:extLst>
              <p:ext uri="{D42A27DB-BD31-4B8C-83A1-F6EECF244321}">
                <p14:modId xmlns:p14="http://schemas.microsoft.com/office/powerpoint/2010/main" val="2834168269"/>
              </p:ext>
            </p:extLst>
          </p:nvPr>
        </p:nvGraphicFramePr>
        <p:xfrm>
          <a:off x="2356829" y="4778971"/>
          <a:ext cx="1085331" cy="393236"/>
        </p:xfrm>
        <a:graphic>
          <a:graphicData uri="http://schemas.openxmlformats.org/presentationml/2006/ole">
            <mc:AlternateContent xmlns:mc="http://schemas.openxmlformats.org/markup-compatibility/2006">
              <mc:Choice xmlns:v="urn:schemas-microsoft-com:vml" Requires="v">
                <p:oleObj spid="_x0000_s5438" name="Equation" r:id="rId9" imgW="660400" imgH="228600" progId="Equation.DSMT4">
                  <p:embed/>
                </p:oleObj>
              </mc:Choice>
              <mc:Fallback>
                <p:oleObj name="Equation" r:id="rId9" imgW="660400" imgH="228600"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56829" y="4778971"/>
                        <a:ext cx="1085331" cy="393236"/>
                      </a:xfrm>
                      <a:prstGeom prst="rect">
                        <a:avLst/>
                      </a:prstGeom>
                      <a:noFill/>
                    </p:spPr>
                  </p:pic>
                </p:oleObj>
              </mc:Fallback>
            </mc:AlternateContent>
          </a:graphicData>
        </a:graphic>
      </p:graphicFrame>
      <p:graphicFrame>
        <p:nvGraphicFramePr>
          <p:cNvPr id="12" name="Objeto 11"/>
          <p:cNvGraphicFramePr>
            <a:graphicFrameLocks noChangeAspect="1"/>
          </p:cNvGraphicFramePr>
          <p:nvPr>
            <p:extLst>
              <p:ext uri="{D42A27DB-BD31-4B8C-83A1-F6EECF244321}">
                <p14:modId xmlns:p14="http://schemas.microsoft.com/office/powerpoint/2010/main" val="2874562838"/>
              </p:ext>
            </p:extLst>
          </p:nvPr>
        </p:nvGraphicFramePr>
        <p:xfrm>
          <a:off x="2356829" y="5448119"/>
          <a:ext cx="1058242" cy="383421"/>
        </p:xfrm>
        <a:graphic>
          <a:graphicData uri="http://schemas.openxmlformats.org/presentationml/2006/ole">
            <mc:AlternateContent xmlns:mc="http://schemas.openxmlformats.org/markup-compatibility/2006">
              <mc:Choice xmlns:v="urn:schemas-microsoft-com:vml" Requires="v">
                <p:oleObj spid="_x0000_s5439" name="Equation" r:id="rId11" imgW="660400" imgH="228600" progId="Equation.DSMT4">
                  <p:embed/>
                </p:oleObj>
              </mc:Choice>
              <mc:Fallback>
                <p:oleObj name="Equation" r:id="rId11" imgW="660400" imgH="228600" progId="Equation.DSMT4">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56829" y="5448119"/>
                        <a:ext cx="1058242" cy="383421"/>
                      </a:xfrm>
                      <a:prstGeom prst="rect">
                        <a:avLst/>
                      </a:prstGeom>
                      <a:noFill/>
                    </p:spPr>
                  </p:pic>
                </p:oleObj>
              </mc:Fallback>
            </mc:AlternateContent>
          </a:graphicData>
        </a:graphic>
      </p:graphicFrame>
      <p:graphicFrame>
        <p:nvGraphicFramePr>
          <p:cNvPr id="14" name="Objeto 13"/>
          <p:cNvGraphicFramePr>
            <a:graphicFrameLocks noChangeAspect="1"/>
          </p:cNvGraphicFramePr>
          <p:nvPr>
            <p:extLst>
              <p:ext uri="{D42A27DB-BD31-4B8C-83A1-F6EECF244321}">
                <p14:modId xmlns:p14="http://schemas.microsoft.com/office/powerpoint/2010/main" val="1530877204"/>
              </p:ext>
            </p:extLst>
          </p:nvPr>
        </p:nvGraphicFramePr>
        <p:xfrm>
          <a:off x="2245504" y="3714864"/>
          <a:ext cx="1175093" cy="419676"/>
        </p:xfrm>
        <a:graphic>
          <a:graphicData uri="http://schemas.openxmlformats.org/presentationml/2006/ole">
            <mc:AlternateContent xmlns:mc="http://schemas.openxmlformats.org/markup-compatibility/2006">
              <mc:Choice xmlns:v="urn:schemas-microsoft-com:vml" Requires="v">
                <p:oleObj spid="_x0000_s5440" name="Equation" r:id="rId13" imgW="672808" imgH="228501" progId="Equation.DSMT4">
                  <p:embed/>
                </p:oleObj>
              </mc:Choice>
              <mc:Fallback>
                <p:oleObj name="Equation" r:id="rId13" imgW="672808" imgH="228501" progId="Equation.DSMT4">
                  <p:embed/>
                  <p:pic>
                    <p:nvPicPr>
                      <p:cNvPr id="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45504" y="3714864"/>
                        <a:ext cx="1175093" cy="419676"/>
                      </a:xfrm>
                      <a:prstGeom prst="rect">
                        <a:avLst/>
                      </a:prstGeom>
                      <a:noFill/>
                    </p:spPr>
                  </p:pic>
                </p:oleObj>
              </mc:Fallback>
            </mc:AlternateContent>
          </a:graphicData>
        </a:graphic>
      </p:graphicFrame>
      <p:cxnSp>
        <p:nvCxnSpPr>
          <p:cNvPr id="16" name="Conector recto 15"/>
          <p:cNvCxnSpPr/>
          <p:nvPr/>
        </p:nvCxnSpPr>
        <p:spPr>
          <a:xfrm>
            <a:off x="4156369" y="2373446"/>
            <a:ext cx="0" cy="3458094"/>
          </a:xfrm>
          <a:prstGeom prst="line">
            <a:avLst/>
          </a:prstGeom>
          <a:ln w="28575"/>
        </p:spPr>
        <p:style>
          <a:lnRef idx="3">
            <a:schemeClr val="accent1"/>
          </a:lnRef>
          <a:fillRef idx="0">
            <a:schemeClr val="accent1"/>
          </a:fillRef>
          <a:effectRef idx="2">
            <a:schemeClr val="accent1"/>
          </a:effectRef>
          <a:fontRef idx="minor">
            <a:schemeClr val="tx1"/>
          </a:fontRef>
        </p:style>
      </p:cxnSp>
      <p:pic>
        <p:nvPicPr>
          <p:cNvPr id="17" name="Imagen 16"/>
          <p:cNvPicPr/>
          <p:nvPr/>
        </p:nvPicPr>
        <p:blipFill>
          <a:blip r:embed="rId15"/>
          <a:stretch>
            <a:fillRect/>
          </a:stretch>
        </p:blipFill>
        <p:spPr>
          <a:xfrm>
            <a:off x="4869207" y="1308405"/>
            <a:ext cx="6054456" cy="3027546"/>
          </a:xfrm>
          <a:prstGeom prst="rect">
            <a:avLst/>
          </a:prstGeom>
        </p:spPr>
      </p:pic>
      <p:graphicFrame>
        <p:nvGraphicFramePr>
          <p:cNvPr id="19" name="Objeto 18"/>
          <p:cNvGraphicFramePr>
            <a:graphicFrameLocks noChangeAspect="1"/>
          </p:cNvGraphicFramePr>
          <p:nvPr>
            <p:extLst>
              <p:ext uri="{D42A27DB-BD31-4B8C-83A1-F6EECF244321}">
                <p14:modId xmlns:p14="http://schemas.microsoft.com/office/powerpoint/2010/main" val="723207328"/>
              </p:ext>
            </p:extLst>
          </p:nvPr>
        </p:nvGraphicFramePr>
        <p:xfrm>
          <a:off x="6436393" y="5639325"/>
          <a:ext cx="774000" cy="659333"/>
        </p:xfrm>
        <a:graphic>
          <a:graphicData uri="http://schemas.openxmlformats.org/presentationml/2006/ole">
            <mc:AlternateContent xmlns:mc="http://schemas.openxmlformats.org/markup-compatibility/2006">
              <mc:Choice xmlns:v="urn:schemas-microsoft-com:vml" Requires="v">
                <p:oleObj spid="_x0000_s5441" name="Equation" r:id="rId16" imgW="457002" imgH="393529" progId="Equation.DSMT4">
                  <p:embed/>
                </p:oleObj>
              </mc:Choice>
              <mc:Fallback>
                <p:oleObj name="Equation" r:id="rId16" imgW="457002" imgH="393529" progId="Equation.DSMT4">
                  <p:embed/>
                  <p:pic>
                    <p:nvPicPr>
                      <p:cNvPr id="0" name="Object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36393" y="5639325"/>
                        <a:ext cx="774000" cy="659333"/>
                      </a:xfrm>
                      <a:prstGeom prst="rect">
                        <a:avLst/>
                      </a:prstGeom>
                      <a:noFill/>
                    </p:spPr>
                  </p:pic>
                </p:oleObj>
              </mc:Fallback>
            </mc:AlternateContent>
          </a:graphicData>
        </a:graphic>
      </p:graphicFrame>
      <p:graphicFrame>
        <p:nvGraphicFramePr>
          <p:cNvPr id="21" name="Objeto 20"/>
          <p:cNvGraphicFramePr>
            <a:graphicFrameLocks noChangeAspect="1"/>
          </p:cNvGraphicFramePr>
          <p:nvPr>
            <p:extLst>
              <p:ext uri="{D42A27DB-BD31-4B8C-83A1-F6EECF244321}">
                <p14:modId xmlns:p14="http://schemas.microsoft.com/office/powerpoint/2010/main" val="2006969864"/>
              </p:ext>
            </p:extLst>
          </p:nvPr>
        </p:nvGraphicFramePr>
        <p:xfrm>
          <a:off x="6197204" y="4452062"/>
          <a:ext cx="626189" cy="658301"/>
        </p:xfrm>
        <a:graphic>
          <a:graphicData uri="http://schemas.openxmlformats.org/presentationml/2006/ole">
            <mc:AlternateContent xmlns:mc="http://schemas.openxmlformats.org/markup-compatibility/2006">
              <mc:Choice xmlns:v="urn:schemas-microsoft-com:vml" Requires="v">
                <p:oleObj spid="_x0000_s5442" name="Equation" r:id="rId18" imgW="368140" imgH="393529" progId="Equation.DSMT4">
                  <p:embed/>
                </p:oleObj>
              </mc:Choice>
              <mc:Fallback>
                <p:oleObj name="Equation" r:id="rId18" imgW="368140" imgH="393529" progId="Equation.DSMT4">
                  <p:embed/>
                  <p:pic>
                    <p:nvPicPr>
                      <p:cNvPr id="0" name="Object 1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97204" y="4452062"/>
                        <a:ext cx="626189" cy="658301"/>
                      </a:xfrm>
                      <a:prstGeom prst="rect">
                        <a:avLst/>
                      </a:prstGeom>
                      <a:noFill/>
                    </p:spPr>
                  </p:pic>
                </p:oleObj>
              </mc:Fallback>
            </mc:AlternateContent>
          </a:graphicData>
        </a:graphic>
      </p:graphicFrame>
      <p:graphicFrame>
        <p:nvGraphicFramePr>
          <p:cNvPr id="23" name="Objeto 22"/>
          <p:cNvGraphicFramePr>
            <a:graphicFrameLocks noChangeAspect="1"/>
          </p:cNvGraphicFramePr>
          <p:nvPr>
            <p:extLst>
              <p:ext uri="{D42A27DB-BD31-4B8C-83A1-F6EECF244321}">
                <p14:modId xmlns:p14="http://schemas.microsoft.com/office/powerpoint/2010/main" val="546570977"/>
              </p:ext>
            </p:extLst>
          </p:nvPr>
        </p:nvGraphicFramePr>
        <p:xfrm>
          <a:off x="7288795" y="4366806"/>
          <a:ext cx="2403222" cy="947152"/>
        </p:xfrm>
        <a:graphic>
          <a:graphicData uri="http://schemas.openxmlformats.org/presentationml/2006/ole">
            <mc:AlternateContent xmlns:mc="http://schemas.openxmlformats.org/markup-compatibility/2006">
              <mc:Choice xmlns:v="urn:schemas-microsoft-com:vml" Requires="v">
                <p:oleObj spid="_x0000_s5443" name="Equation" r:id="rId20" imgW="1612900" imgH="635000" progId="Equation.DSMT4">
                  <p:embed/>
                </p:oleObj>
              </mc:Choice>
              <mc:Fallback>
                <p:oleObj name="Equation" r:id="rId20" imgW="1612900" imgH="635000" progId="Equation.DSMT4">
                  <p:embed/>
                  <p:pic>
                    <p:nvPicPr>
                      <p:cNvPr id="0" name="Object 1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88795" y="4366806"/>
                        <a:ext cx="2403222" cy="947152"/>
                      </a:xfrm>
                      <a:prstGeom prst="rect">
                        <a:avLst/>
                      </a:prstGeom>
                      <a:noFill/>
                    </p:spPr>
                  </p:pic>
                </p:oleObj>
              </mc:Fallback>
            </mc:AlternateContent>
          </a:graphicData>
        </a:graphic>
      </p:graphicFrame>
      <p:graphicFrame>
        <p:nvGraphicFramePr>
          <p:cNvPr id="25" name="Objeto 24"/>
          <p:cNvGraphicFramePr>
            <a:graphicFrameLocks noChangeAspect="1"/>
          </p:cNvGraphicFramePr>
          <p:nvPr>
            <p:extLst>
              <p:ext uri="{D42A27DB-BD31-4B8C-83A1-F6EECF244321}">
                <p14:modId xmlns:p14="http://schemas.microsoft.com/office/powerpoint/2010/main" val="2193102994"/>
              </p:ext>
            </p:extLst>
          </p:nvPr>
        </p:nvGraphicFramePr>
        <p:xfrm>
          <a:off x="7660386" y="5776776"/>
          <a:ext cx="1660039" cy="384430"/>
        </p:xfrm>
        <a:graphic>
          <a:graphicData uri="http://schemas.openxmlformats.org/presentationml/2006/ole">
            <mc:AlternateContent xmlns:mc="http://schemas.openxmlformats.org/markup-compatibility/2006">
              <mc:Choice xmlns:v="urn:schemas-microsoft-com:vml" Requires="v">
                <p:oleObj spid="_x0000_s5444" name="Equation" r:id="rId22" imgW="761669" imgH="177723" progId="Equation.DSMT4">
                  <p:embed/>
                </p:oleObj>
              </mc:Choice>
              <mc:Fallback>
                <p:oleObj name="Equation" r:id="rId22" imgW="761669" imgH="177723" progId="Equation.DSMT4">
                  <p:embed/>
                  <p:pic>
                    <p:nvPicPr>
                      <p:cNvPr id="0" name="Object 1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660386" y="5776776"/>
                        <a:ext cx="1660039" cy="384430"/>
                      </a:xfrm>
                      <a:prstGeom prst="rect">
                        <a:avLst/>
                      </a:prstGeom>
                      <a:noFill/>
                    </p:spPr>
                  </p:pic>
                </p:oleObj>
              </mc:Fallback>
            </mc:AlternateContent>
          </a:graphicData>
        </a:graphic>
      </p:graphicFrame>
      <p:sp>
        <p:nvSpPr>
          <p:cNvPr id="26" name="Rectángulo 25"/>
          <p:cNvSpPr/>
          <p:nvPr/>
        </p:nvSpPr>
        <p:spPr>
          <a:xfrm>
            <a:off x="261520" y="3080557"/>
            <a:ext cx="1772921" cy="369332"/>
          </a:xfrm>
          <a:prstGeom prst="rect">
            <a:avLst/>
          </a:prstGeom>
        </p:spPr>
        <p:txBody>
          <a:bodyPr wrap="none">
            <a:spAutoFit/>
          </a:bodyPr>
          <a:lstStyle/>
          <a:p>
            <a:r>
              <a:rPr lang="es-EC" b="1" i="1" dirty="0" smtClean="0">
                <a:latin typeface="Times New Roman" panose="02020603050405020304" pitchFamily="18" charset="0"/>
              </a:rPr>
              <a:t>Tensión Efectiva</a:t>
            </a:r>
            <a:endParaRPr lang="es-EC" b="1" dirty="0"/>
          </a:p>
        </p:txBody>
      </p:sp>
      <p:sp>
        <p:nvSpPr>
          <p:cNvPr id="27" name="Rectángulo 26"/>
          <p:cNvSpPr/>
          <p:nvPr/>
        </p:nvSpPr>
        <p:spPr>
          <a:xfrm>
            <a:off x="237126" y="4367726"/>
            <a:ext cx="3388748" cy="369332"/>
          </a:xfrm>
          <a:prstGeom prst="rect">
            <a:avLst/>
          </a:prstGeom>
        </p:spPr>
        <p:txBody>
          <a:bodyPr wrap="none">
            <a:spAutoFit/>
          </a:bodyPr>
          <a:lstStyle/>
          <a:p>
            <a:r>
              <a:rPr lang="es-EC" b="1" i="1" dirty="0" smtClean="0">
                <a:latin typeface="Times New Roman" panose="02020603050405020304" pitchFamily="18" charset="0"/>
              </a:rPr>
              <a:t>Tensión lado ajustado y lado flojo</a:t>
            </a:r>
            <a:endParaRPr lang="es-EC" b="1" dirty="0"/>
          </a:p>
        </p:txBody>
      </p:sp>
      <p:sp>
        <p:nvSpPr>
          <p:cNvPr id="28" name="Rectángulo 27"/>
          <p:cNvSpPr/>
          <p:nvPr/>
        </p:nvSpPr>
        <p:spPr>
          <a:xfrm>
            <a:off x="4422428" y="5342586"/>
            <a:ext cx="1920398" cy="369332"/>
          </a:xfrm>
          <a:prstGeom prst="rect">
            <a:avLst/>
          </a:prstGeom>
        </p:spPr>
        <p:txBody>
          <a:bodyPr wrap="none">
            <a:spAutoFit/>
          </a:bodyPr>
          <a:lstStyle/>
          <a:p>
            <a:r>
              <a:rPr lang="es-EC" b="1" i="1" dirty="0" smtClean="0">
                <a:latin typeface="Times New Roman" panose="02020603050405020304" pitchFamily="18" charset="0"/>
              </a:rPr>
              <a:t>Torque en rodillos</a:t>
            </a:r>
            <a:endParaRPr lang="es-EC" b="1" dirty="0"/>
          </a:p>
        </p:txBody>
      </p:sp>
      <p:sp>
        <p:nvSpPr>
          <p:cNvPr id="29" name="Título 1"/>
          <p:cNvSpPr>
            <a:spLocks noGrp="1"/>
          </p:cNvSpPr>
          <p:nvPr>
            <p:ph type="title"/>
          </p:nvPr>
        </p:nvSpPr>
        <p:spPr>
          <a:xfrm>
            <a:off x="511596" y="215371"/>
            <a:ext cx="4613518" cy="915888"/>
          </a:xfrm>
        </p:spPr>
        <p:txBody>
          <a:bodyPr>
            <a:normAutofit/>
          </a:bodyPr>
          <a:lstStyle/>
          <a:p>
            <a:r>
              <a:rPr lang="es-EC" sz="2500" dirty="0" smtClean="0">
                <a:solidFill>
                  <a:srgbClr val="002060"/>
                </a:solidFill>
                <a:latin typeface="Times New Roman" panose="02020603050405020304" pitchFamily="18" charset="0"/>
                <a:ea typeface="+mn-ea"/>
                <a:cs typeface="Times New Roman" panose="02020603050405020304" pitchFamily="18" charset="0"/>
              </a:rPr>
              <a:t>BANDA TRANSPORTADORA</a:t>
            </a:r>
            <a:br>
              <a:rPr lang="es-EC" sz="2500" dirty="0" smtClean="0">
                <a:solidFill>
                  <a:srgbClr val="002060"/>
                </a:solidFill>
                <a:latin typeface="Times New Roman" panose="02020603050405020304" pitchFamily="18" charset="0"/>
                <a:ea typeface="+mn-ea"/>
                <a:cs typeface="Times New Roman" panose="02020603050405020304" pitchFamily="18" charset="0"/>
              </a:rPr>
            </a:br>
            <a:r>
              <a:rPr lang="es-EC" sz="2500" cap="none" dirty="0" smtClean="0">
                <a:solidFill>
                  <a:srgbClr val="002060"/>
                </a:solidFill>
                <a:latin typeface="Times New Roman" panose="02020603050405020304" pitchFamily="18" charset="0"/>
                <a:ea typeface="+mn-ea"/>
                <a:cs typeface="Times New Roman" panose="02020603050405020304" pitchFamily="18" charset="0"/>
              </a:rPr>
              <a:t>Diseño Rodillos</a:t>
            </a:r>
            <a:endParaRPr lang="es-EC" sz="2500" cap="none"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485448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4">
            <a:extLst>
              <a:ext uri="{28A0092B-C50C-407E-A947-70E740481C1C}">
                <a14:useLocalDpi xmlns:a14="http://schemas.microsoft.com/office/drawing/2010/main" val="0"/>
              </a:ext>
            </a:extLst>
          </a:blip>
          <a:stretch>
            <a:fillRect/>
          </a:stretch>
        </p:blipFill>
        <p:spPr>
          <a:xfrm>
            <a:off x="4418400" y="1359505"/>
            <a:ext cx="5735696" cy="4414896"/>
          </a:xfrm>
          <a:prstGeom prst="rect">
            <a:avLst/>
          </a:prstGeom>
        </p:spPr>
      </p:pic>
      <p:graphicFrame>
        <p:nvGraphicFramePr>
          <p:cNvPr id="6" name="Objeto 5"/>
          <p:cNvGraphicFramePr>
            <a:graphicFrameLocks noChangeAspect="1"/>
          </p:cNvGraphicFramePr>
          <p:nvPr>
            <p:extLst>
              <p:ext uri="{D42A27DB-BD31-4B8C-83A1-F6EECF244321}">
                <p14:modId xmlns:p14="http://schemas.microsoft.com/office/powerpoint/2010/main" val="935169350"/>
              </p:ext>
            </p:extLst>
          </p:nvPr>
        </p:nvGraphicFramePr>
        <p:xfrm>
          <a:off x="8994371" y="3777714"/>
          <a:ext cx="2319450" cy="665017"/>
        </p:xfrm>
        <a:graphic>
          <a:graphicData uri="http://schemas.openxmlformats.org/presentationml/2006/ole">
            <mc:AlternateContent xmlns:mc="http://schemas.openxmlformats.org/markup-compatibility/2006">
              <mc:Choice xmlns:v="urn:schemas-microsoft-com:vml" Requires="v">
                <p:oleObj spid="_x0000_s6343" name="Equation" r:id="rId5" imgW="1358310" imgH="393529" progId="Equation.DSMT4">
                  <p:embed/>
                </p:oleObj>
              </mc:Choice>
              <mc:Fallback>
                <p:oleObj name="Equation" r:id="rId5" imgW="1358310" imgH="393529"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4371" y="3777714"/>
                        <a:ext cx="2319450" cy="665017"/>
                      </a:xfrm>
                      <a:prstGeom prst="rect">
                        <a:avLst/>
                      </a:prstGeom>
                      <a:noFill/>
                    </p:spPr>
                  </p:pic>
                </p:oleObj>
              </mc:Fallback>
            </mc:AlternateContent>
          </a:graphicData>
        </a:graphic>
      </p:graphicFrame>
      <p:graphicFrame>
        <p:nvGraphicFramePr>
          <p:cNvPr id="8" name="Objeto 7"/>
          <p:cNvGraphicFramePr>
            <a:graphicFrameLocks noChangeAspect="1"/>
          </p:cNvGraphicFramePr>
          <p:nvPr>
            <p:extLst>
              <p:ext uri="{D42A27DB-BD31-4B8C-83A1-F6EECF244321}">
                <p14:modId xmlns:p14="http://schemas.microsoft.com/office/powerpoint/2010/main" val="2329976615"/>
              </p:ext>
            </p:extLst>
          </p:nvPr>
        </p:nvGraphicFramePr>
        <p:xfrm>
          <a:off x="8994371" y="4573868"/>
          <a:ext cx="2460568" cy="615142"/>
        </p:xfrm>
        <a:graphic>
          <a:graphicData uri="http://schemas.openxmlformats.org/presentationml/2006/ole">
            <mc:AlternateContent xmlns:mc="http://schemas.openxmlformats.org/markup-compatibility/2006">
              <mc:Choice xmlns:v="urn:schemas-microsoft-com:vml" Requires="v">
                <p:oleObj spid="_x0000_s6344" name="Equation" r:id="rId7" imgW="1562100" imgH="393700" progId="Equation.DSMT4">
                  <p:embed/>
                </p:oleObj>
              </mc:Choice>
              <mc:Fallback>
                <p:oleObj name="Equation" r:id="rId7" imgW="1562100" imgH="3937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4371" y="4573868"/>
                        <a:ext cx="2460568" cy="615142"/>
                      </a:xfrm>
                      <a:prstGeom prst="rect">
                        <a:avLst/>
                      </a:prstGeom>
                      <a:noFill/>
                    </p:spPr>
                  </p:pic>
                </p:oleObj>
              </mc:Fallback>
            </mc:AlternateContent>
          </a:graphicData>
        </a:graphic>
      </p:graphicFrame>
      <p:graphicFrame>
        <p:nvGraphicFramePr>
          <p:cNvPr id="10" name="Objeto 9"/>
          <p:cNvGraphicFramePr>
            <a:graphicFrameLocks noChangeAspect="1"/>
          </p:cNvGraphicFramePr>
          <p:nvPr>
            <p:extLst>
              <p:ext uri="{D42A27DB-BD31-4B8C-83A1-F6EECF244321}">
                <p14:modId xmlns:p14="http://schemas.microsoft.com/office/powerpoint/2010/main" val="2210742340"/>
              </p:ext>
            </p:extLst>
          </p:nvPr>
        </p:nvGraphicFramePr>
        <p:xfrm>
          <a:off x="1246910" y="2215187"/>
          <a:ext cx="2530893" cy="494761"/>
        </p:xfrm>
        <a:graphic>
          <a:graphicData uri="http://schemas.openxmlformats.org/presentationml/2006/ole">
            <mc:AlternateContent xmlns:mc="http://schemas.openxmlformats.org/markup-compatibility/2006">
              <mc:Choice xmlns:v="urn:schemas-microsoft-com:vml" Requires="v">
                <p:oleObj spid="_x0000_s6345" name="Equation" r:id="rId9" imgW="1269449" imgH="241195" progId="Equation.DSMT4">
                  <p:embed/>
                </p:oleObj>
              </mc:Choice>
              <mc:Fallback>
                <p:oleObj name="Equation" r:id="rId9" imgW="1269449" imgH="241195"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46910" y="2215187"/>
                        <a:ext cx="2530893" cy="494761"/>
                      </a:xfrm>
                      <a:prstGeom prst="rect">
                        <a:avLst/>
                      </a:prstGeom>
                      <a:noFill/>
                    </p:spPr>
                  </p:pic>
                </p:oleObj>
              </mc:Fallback>
            </mc:AlternateContent>
          </a:graphicData>
        </a:graphic>
      </p:graphicFrame>
      <p:graphicFrame>
        <p:nvGraphicFramePr>
          <p:cNvPr id="12" name="Objeto 11"/>
          <p:cNvGraphicFramePr>
            <a:graphicFrameLocks noChangeAspect="1"/>
          </p:cNvGraphicFramePr>
          <p:nvPr>
            <p:extLst>
              <p:ext uri="{D42A27DB-BD31-4B8C-83A1-F6EECF244321}">
                <p14:modId xmlns:p14="http://schemas.microsoft.com/office/powerpoint/2010/main" val="2293833234"/>
              </p:ext>
            </p:extLst>
          </p:nvPr>
        </p:nvGraphicFramePr>
        <p:xfrm>
          <a:off x="1610677" y="2970635"/>
          <a:ext cx="1803358" cy="474568"/>
        </p:xfrm>
        <a:graphic>
          <a:graphicData uri="http://schemas.openxmlformats.org/presentationml/2006/ole">
            <mc:AlternateContent xmlns:mc="http://schemas.openxmlformats.org/markup-compatibility/2006">
              <mc:Choice xmlns:v="urn:schemas-microsoft-com:vml" Requires="v">
                <p:oleObj spid="_x0000_s6346" name="Equation" r:id="rId11" imgW="901309" imgH="228501" progId="Equation.DSMT4">
                  <p:embed/>
                </p:oleObj>
              </mc:Choice>
              <mc:Fallback>
                <p:oleObj name="Equation" r:id="rId11" imgW="901309" imgH="228501" progId="Equation.DSMT4">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10677" y="2970635"/>
                        <a:ext cx="1803358" cy="474568"/>
                      </a:xfrm>
                      <a:prstGeom prst="rect">
                        <a:avLst/>
                      </a:prstGeom>
                      <a:noFill/>
                    </p:spPr>
                  </p:pic>
                </p:oleObj>
              </mc:Fallback>
            </mc:AlternateContent>
          </a:graphicData>
        </a:graphic>
      </p:graphicFrame>
      <p:graphicFrame>
        <p:nvGraphicFramePr>
          <p:cNvPr id="14" name="Objeto 13"/>
          <p:cNvGraphicFramePr>
            <a:graphicFrameLocks noChangeAspect="1"/>
          </p:cNvGraphicFramePr>
          <p:nvPr>
            <p:extLst>
              <p:ext uri="{D42A27DB-BD31-4B8C-83A1-F6EECF244321}">
                <p14:modId xmlns:p14="http://schemas.microsoft.com/office/powerpoint/2010/main" val="3534104648"/>
              </p:ext>
            </p:extLst>
          </p:nvPr>
        </p:nvGraphicFramePr>
        <p:xfrm>
          <a:off x="1310239" y="3617346"/>
          <a:ext cx="2103796" cy="486990"/>
        </p:xfrm>
        <a:graphic>
          <a:graphicData uri="http://schemas.openxmlformats.org/presentationml/2006/ole">
            <mc:AlternateContent xmlns:mc="http://schemas.openxmlformats.org/markup-compatibility/2006">
              <mc:Choice xmlns:v="urn:schemas-microsoft-com:vml" Requires="v">
                <p:oleObj spid="_x0000_s6347" name="Equation" r:id="rId13" imgW="1028700" imgH="228600" progId="Equation.DSMT4">
                  <p:embed/>
                </p:oleObj>
              </mc:Choice>
              <mc:Fallback>
                <p:oleObj name="Equation" r:id="rId13" imgW="1028700" imgH="228600" progId="Equation.DSMT4">
                  <p:embed/>
                  <p:pic>
                    <p:nvPicPr>
                      <p:cNvPr id="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10239" y="3617346"/>
                        <a:ext cx="2103796" cy="486990"/>
                      </a:xfrm>
                      <a:prstGeom prst="rect">
                        <a:avLst/>
                      </a:prstGeom>
                      <a:noFill/>
                    </p:spPr>
                  </p:pic>
                </p:oleObj>
              </mc:Fallback>
            </mc:AlternateContent>
          </a:graphicData>
        </a:graphic>
      </p:graphicFrame>
      <p:graphicFrame>
        <p:nvGraphicFramePr>
          <p:cNvPr id="16" name="Objeto 15"/>
          <p:cNvGraphicFramePr>
            <a:graphicFrameLocks noChangeAspect="1"/>
          </p:cNvGraphicFramePr>
          <p:nvPr>
            <p:extLst>
              <p:ext uri="{D42A27DB-BD31-4B8C-83A1-F6EECF244321}">
                <p14:modId xmlns:p14="http://schemas.microsoft.com/office/powerpoint/2010/main" val="4050706239"/>
              </p:ext>
            </p:extLst>
          </p:nvPr>
        </p:nvGraphicFramePr>
        <p:xfrm>
          <a:off x="1610677" y="5043135"/>
          <a:ext cx="1301693" cy="458003"/>
        </p:xfrm>
        <a:graphic>
          <a:graphicData uri="http://schemas.openxmlformats.org/presentationml/2006/ole">
            <mc:AlternateContent xmlns:mc="http://schemas.openxmlformats.org/markup-compatibility/2006">
              <mc:Choice xmlns:v="urn:schemas-microsoft-com:vml" Requires="v">
                <p:oleObj spid="_x0000_s6348" name="Equation" r:id="rId15" imgW="507780" imgH="177723" progId="Equation.DSMT4">
                  <p:embed/>
                </p:oleObj>
              </mc:Choice>
              <mc:Fallback>
                <p:oleObj name="Equation" r:id="rId15" imgW="507780" imgH="177723" progId="Equation.DSMT4">
                  <p:embed/>
                  <p:pic>
                    <p:nvPicPr>
                      <p:cNvPr id="0"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10677" y="5043135"/>
                        <a:ext cx="1301693" cy="458003"/>
                      </a:xfrm>
                      <a:prstGeom prst="rect">
                        <a:avLst/>
                      </a:prstGeom>
                      <a:noFill/>
                    </p:spPr>
                  </p:pic>
                </p:oleObj>
              </mc:Fallback>
            </mc:AlternateContent>
          </a:graphicData>
        </a:graphic>
      </p:graphicFrame>
      <p:sp>
        <p:nvSpPr>
          <p:cNvPr id="17" name="Rectángulo 16"/>
          <p:cNvSpPr/>
          <p:nvPr/>
        </p:nvSpPr>
        <p:spPr>
          <a:xfrm>
            <a:off x="561644" y="1662504"/>
            <a:ext cx="1838965" cy="369332"/>
          </a:xfrm>
          <a:prstGeom prst="rect">
            <a:avLst/>
          </a:prstGeom>
        </p:spPr>
        <p:txBody>
          <a:bodyPr wrap="none">
            <a:spAutoFit/>
          </a:bodyPr>
          <a:lstStyle/>
          <a:p>
            <a:r>
              <a:rPr lang="es-EC" b="1" i="1" dirty="0" smtClean="0">
                <a:latin typeface="Times New Roman" panose="02020603050405020304" pitchFamily="18" charset="0"/>
              </a:rPr>
              <a:t>Análisis de fatiga</a:t>
            </a:r>
            <a:endParaRPr lang="es-EC" b="1" dirty="0"/>
          </a:p>
        </p:txBody>
      </p:sp>
      <p:sp>
        <p:nvSpPr>
          <p:cNvPr id="18" name="Rectángulo 17"/>
          <p:cNvSpPr/>
          <p:nvPr/>
        </p:nvSpPr>
        <p:spPr>
          <a:xfrm>
            <a:off x="756276" y="4525858"/>
            <a:ext cx="2095445" cy="369332"/>
          </a:xfrm>
          <a:prstGeom prst="rect">
            <a:avLst/>
          </a:prstGeom>
        </p:spPr>
        <p:txBody>
          <a:bodyPr wrap="none">
            <a:spAutoFit/>
          </a:bodyPr>
          <a:lstStyle/>
          <a:p>
            <a:r>
              <a:rPr lang="es-EC" b="1" i="1" dirty="0" smtClean="0">
                <a:latin typeface="Times New Roman" panose="02020603050405020304" pitchFamily="18" charset="0"/>
              </a:rPr>
              <a:t>Factor de seguridad</a:t>
            </a:r>
            <a:endParaRPr lang="es-EC" b="1" dirty="0"/>
          </a:p>
        </p:txBody>
      </p:sp>
      <p:sp>
        <p:nvSpPr>
          <p:cNvPr id="19" name="Título 1"/>
          <p:cNvSpPr>
            <a:spLocks noGrp="1"/>
          </p:cNvSpPr>
          <p:nvPr>
            <p:ph type="title"/>
          </p:nvPr>
        </p:nvSpPr>
        <p:spPr>
          <a:xfrm>
            <a:off x="519314" y="443617"/>
            <a:ext cx="4613518" cy="915888"/>
          </a:xfrm>
        </p:spPr>
        <p:txBody>
          <a:bodyPr>
            <a:normAutofit/>
          </a:bodyPr>
          <a:lstStyle/>
          <a:p>
            <a:r>
              <a:rPr lang="es-EC" sz="2500" dirty="0" smtClean="0">
                <a:solidFill>
                  <a:srgbClr val="002060"/>
                </a:solidFill>
                <a:latin typeface="Times New Roman" panose="02020603050405020304" pitchFamily="18" charset="0"/>
                <a:ea typeface="+mn-ea"/>
                <a:cs typeface="Times New Roman" panose="02020603050405020304" pitchFamily="18" charset="0"/>
              </a:rPr>
              <a:t>BANDA TRANSPORTADORA</a:t>
            </a:r>
            <a:br>
              <a:rPr lang="es-EC" sz="2500" dirty="0" smtClean="0">
                <a:solidFill>
                  <a:srgbClr val="002060"/>
                </a:solidFill>
                <a:latin typeface="Times New Roman" panose="02020603050405020304" pitchFamily="18" charset="0"/>
                <a:ea typeface="+mn-ea"/>
                <a:cs typeface="Times New Roman" panose="02020603050405020304" pitchFamily="18" charset="0"/>
              </a:rPr>
            </a:br>
            <a:r>
              <a:rPr lang="es-EC" sz="2500" cap="none" dirty="0" smtClean="0">
                <a:solidFill>
                  <a:srgbClr val="002060"/>
                </a:solidFill>
                <a:latin typeface="Times New Roman" panose="02020603050405020304" pitchFamily="18" charset="0"/>
                <a:ea typeface="+mn-ea"/>
                <a:cs typeface="Times New Roman" panose="02020603050405020304" pitchFamily="18" charset="0"/>
              </a:rPr>
              <a:t>Diseño Eje Rodillos</a:t>
            </a:r>
            <a:endParaRPr lang="es-EC" sz="2500" cap="none"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013452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F:\b1.JPG"/>
          <p:cNvPicPr/>
          <p:nvPr/>
        </p:nvPicPr>
        <p:blipFill rotWithShape="1">
          <a:blip r:embed="rId2">
            <a:extLst>
              <a:ext uri="{28A0092B-C50C-407E-A947-70E740481C1C}">
                <a14:useLocalDpi xmlns:a14="http://schemas.microsoft.com/office/drawing/2010/main" val="0"/>
              </a:ext>
            </a:extLst>
          </a:blip>
          <a:srcRect l="25669" r="24832"/>
          <a:stretch/>
        </p:blipFill>
        <p:spPr bwMode="auto">
          <a:xfrm>
            <a:off x="514872" y="1772816"/>
            <a:ext cx="4464496" cy="3384376"/>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graphicFrame>
            <p:nvGraphicFramePr>
              <p:cNvPr id="7" name="Tabla 6"/>
              <p:cNvGraphicFramePr>
                <a:graphicFrameLocks noGrp="1"/>
              </p:cNvGraphicFramePr>
              <p:nvPr>
                <p:extLst>
                  <p:ext uri="{D42A27DB-BD31-4B8C-83A1-F6EECF244321}">
                    <p14:modId xmlns:p14="http://schemas.microsoft.com/office/powerpoint/2010/main" val="4013295249"/>
                  </p:ext>
                </p:extLst>
              </p:nvPr>
            </p:nvGraphicFramePr>
            <p:xfrm>
              <a:off x="5342670" y="1279773"/>
              <a:ext cx="6480719" cy="4983480"/>
            </p:xfrm>
            <a:graphic>
              <a:graphicData uri="http://schemas.openxmlformats.org/drawingml/2006/table">
                <a:tbl>
                  <a:tblPr firstRow="1" firstCol="1" bandRow="1">
                    <a:tableStyleId>{2D5ABB26-0587-4C30-8999-92F81FD0307C}</a:tableStyleId>
                  </a:tblPr>
                  <a:tblGrid>
                    <a:gridCol w="1296643"/>
                    <a:gridCol w="2473595"/>
                    <a:gridCol w="1540178"/>
                    <a:gridCol w="1170303"/>
                  </a:tblGrid>
                  <a:tr h="0">
                    <a:tc>
                      <a:txBody>
                        <a:bodyPr/>
                        <a:lstStyle/>
                        <a:p>
                          <a:pPr algn="ctr">
                            <a:lnSpc>
                              <a:spcPct val="150000"/>
                            </a:lnSpc>
                            <a:spcAft>
                              <a:spcPts val="0"/>
                            </a:spcAft>
                          </a:pPr>
                          <a:r>
                            <a:rPr lang="es-EC" sz="1400" b="1" dirty="0">
                              <a:effectLst/>
                            </a:rPr>
                            <a:t>Término</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es-EC" sz="1400" b="1" dirty="0">
                              <a:effectLst/>
                            </a:rPr>
                            <a:t>Descripción</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es-EC" sz="1400" b="1" dirty="0">
                              <a:effectLst/>
                            </a:rPr>
                            <a:t>Valor </a:t>
                          </a:r>
                          <a:r>
                            <a:rPr lang="es-EC" sz="1400" b="1" dirty="0" smtClean="0">
                              <a:effectLst/>
                            </a:rPr>
                            <a:t>Anterior</a:t>
                          </a:r>
                          <a:endParaRPr lang="es-EC" sz="1400" b="1" dirty="0">
                            <a:effectLst/>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es-EC" sz="1400" b="1" dirty="0">
                              <a:effectLst/>
                            </a:rPr>
                            <a:t>Valor Actual</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ctr">
                            <a:lnSpc>
                              <a:spcPct val="150000"/>
                            </a:lnSpc>
                            <a:spcAft>
                              <a:spcPts val="0"/>
                            </a:spcAft>
                          </a:pPr>
                          <a14:m>
                            <m:oMath xmlns:m="http://schemas.openxmlformats.org/officeDocument/2006/math">
                              <m:r>
                                <a:rPr lang="es-EC" sz="1600" b="1" i="1" smtClean="0">
                                  <a:effectLst>
                                    <a:glow rad="228600">
                                      <a:schemeClr val="accent5">
                                        <a:satMod val="175000"/>
                                        <a:alpha val="40000"/>
                                      </a:schemeClr>
                                    </a:glow>
                                  </a:effectLst>
                                  <a:latin typeface="Cambria Math" panose="02040503050406030204" pitchFamily="18" charset="0"/>
                                </a:rPr>
                                <m:t>𝒗</m:t>
                              </m:r>
                            </m:oMath>
                          </a14:m>
                          <a:r>
                            <a:rPr lang="es-EC" sz="1600" b="1" dirty="0">
                              <a:effectLst>
                                <a:glow rad="228600">
                                  <a:schemeClr val="accent5">
                                    <a:satMod val="175000"/>
                                    <a:alpha val="40000"/>
                                  </a:schemeClr>
                                </a:glow>
                              </a:effectLst>
                              <a:latin typeface="Calibri" panose="020F0502020204030204" pitchFamily="34" charset="0"/>
                            </a:rPr>
                            <a:t> [m/s]</a:t>
                          </a:r>
                          <a:endParaRPr lang="es-EC" sz="1600" b="1" dirty="0">
                            <a:effectLst>
                              <a:glow rad="228600">
                                <a:schemeClr val="accent5">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just">
                            <a:lnSpc>
                              <a:spcPct val="150000"/>
                            </a:lnSpc>
                            <a:spcAft>
                              <a:spcPts val="0"/>
                            </a:spcAft>
                          </a:pPr>
                          <a:r>
                            <a:rPr lang="es-EC" sz="1600" b="1" dirty="0">
                              <a:effectLst>
                                <a:glow rad="228600">
                                  <a:schemeClr val="accent5">
                                    <a:satMod val="175000"/>
                                    <a:alpha val="40000"/>
                                  </a:schemeClr>
                                </a:glow>
                              </a:effectLst>
                              <a:latin typeface="Calibri" panose="020F0502020204030204" pitchFamily="34" charset="0"/>
                            </a:rPr>
                            <a:t>Velocidad máxima banda</a:t>
                          </a:r>
                          <a:endParaRPr lang="es-EC" sz="1600" b="1" dirty="0">
                            <a:effectLst>
                              <a:glow rad="228600">
                                <a:schemeClr val="accent5">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50000"/>
                            </a:lnSpc>
                            <a:spcAft>
                              <a:spcPts val="0"/>
                            </a:spcAft>
                          </a:pPr>
                          <a:r>
                            <a:rPr lang="es-EC" sz="1600" b="1" dirty="0">
                              <a:effectLst>
                                <a:glow rad="228600">
                                  <a:schemeClr val="accent5">
                                    <a:satMod val="175000"/>
                                    <a:alpha val="40000"/>
                                  </a:schemeClr>
                                </a:glow>
                              </a:effectLst>
                              <a:latin typeface="Calibri" panose="020F0502020204030204" pitchFamily="34" charset="0"/>
                            </a:rPr>
                            <a:t>0.05</a:t>
                          </a:r>
                          <a:endParaRPr lang="es-EC" sz="1600" b="1" dirty="0">
                            <a:effectLst>
                              <a:glow rad="228600">
                                <a:schemeClr val="accent5">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50000"/>
                            </a:lnSpc>
                            <a:spcAft>
                              <a:spcPts val="0"/>
                            </a:spcAft>
                          </a:pPr>
                          <a:r>
                            <a:rPr lang="es-EC" sz="1600" b="1" dirty="0">
                              <a:effectLst>
                                <a:glow rad="228600">
                                  <a:schemeClr val="accent5">
                                    <a:satMod val="175000"/>
                                    <a:alpha val="40000"/>
                                  </a:schemeClr>
                                </a:glow>
                              </a:effectLst>
                              <a:latin typeface="Calibri" panose="020F0502020204030204" pitchFamily="34" charset="0"/>
                            </a:rPr>
                            <a:t>0.15</a:t>
                          </a:r>
                          <a:endParaRPr lang="es-EC" sz="1600" b="1" dirty="0">
                            <a:effectLst>
                              <a:glow rad="228600">
                                <a:schemeClr val="accent5">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r>
                  <a:tr h="0">
                    <a:tc>
                      <a:txBody>
                        <a:bodyPr/>
                        <a:lstStyle/>
                        <a:p>
                          <a:pPr algn="ctr">
                            <a:lnSpc>
                              <a:spcPct val="150000"/>
                            </a:lnSpc>
                            <a:spcAft>
                              <a:spcPts val="0"/>
                            </a:spcAft>
                          </a:pPr>
                          <a14:m>
                            <m:oMath xmlns:m="http://schemas.openxmlformats.org/officeDocument/2006/math">
                              <m:sSub>
                                <m:sSubPr>
                                  <m:ctrlPr>
                                    <a:rPr lang="es-EC" sz="1400" b="0" i="1">
                                      <a:effectLst/>
                                      <a:latin typeface="Cambria Math" panose="02040503050406030204" pitchFamily="18" charset="0"/>
                                    </a:rPr>
                                  </m:ctrlPr>
                                </m:sSubPr>
                                <m:e>
                                  <m:r>
                                    <a:rPr lang="es-EC" sz="1400" b="0" i="1">
                                      <a:effectLst/>
                                      <a:latin typeface="Cambria Math" panose="02040503050406030204" pitchFamily="18" charset="0"/>
                                    </a:rPr>
                                    <m:t>𝑄</m:t>
                                  </m:r>
                                </m:e>
                                <m:sub>
                                  <m:r>
                                    <a:rPr lang="es-EC" sz="1400" b="0" i="1">
                                      <a:effectLst/>
                                      <a:latin typeface="Cambria Math" panose="02040503050406030204" pitchFamily="18" charset="0"/>
                                    </a:rPr>
                                    <m:t>𝑡</m:t>
                                  </m:r>
                                </m:sub>
                              </m:sSub>
                            </m:oMath>
                          </a14:m>
                          <a:r>
                            <a:rPr lang="es-EC" sz="1400" b="0">
                              <a:effectLst/>
                              <a:latin typeface="Calibri" panose="020F0502020204030204" pitchFamily="34" charset="0"/>
                            </a:rPr>
                            <a:t> [ton/h]</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400" b="0" dirty="0">
                              <a:effectLst/>
                              <a:latin typeface="Calibri" panose="020F0502020204030204" pitchFamily="34" charset="0"/>
                            </a:rPr>
                            <a:t>Capacidad transporte de la banda</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0" dirty="0">
                              <a:effectLst/>
                              <a:latin typeface="Calibri" panose="020F0502020204030204" pitchFamily="34" charset="0"/>
                            </a:rPr>
                            <a:t>0.424</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0" dirty="0">
                              <a:effectLst/>
                              <a:latin typeface="Calibri" panose="020F0502020204030204" pitchFamily="34" charset="0"/>
                            </a:rPr>
                            <a:t>0.424</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150000"/>
                            </a:lnSpc>
                            <a:spcAft>
                              <a:spcPts val="0"/>
                            </a:spcAft>
                          </a:pPr>
                          <a14:m>
                            <m:oMath xmlns:m="http://schemas.openxmlformats.org/officeDocument/2006/math">
                              <m:sSub>
                                <m:sSubPr>
                                  <m:ctrlPr>
                                    <a:rPr lang="es-EC" sz="1400" b="0" i="1">
                                      <a:effectLst/>
                                      <a:latin typeface="Cambria Math" panose="02040503050406030204" pitchFamily="18" charset="0"/>
                                    </a:rPr>
                                  </m:ctrlPr>
                                </m:sSubPr>
                                <m:e>
                                  <m:r>
                                    <a:rPr lang="es-EC" sz="1400" b="0" i="1">
                                      <a:effectLst/>
                                      <a:latin typeface="Cambria Math" panose="02040503050406030204" pitchFamily="18" charset="0"/>
                                    </a:rPr>
                                    <m:t>𝐹</m:t>
                                  </m:r>
                                </m:e>
                                <m:sub>
                                  <m:r>
                                    <a:rPr lang="es-EC" sz="1400" b="0" i="1">
                                      <a:effectLst/>
                                      <a:latin typeface="Cambria Math" panose="02040503050406030204" pitchFamily="18" charset="0"/>
                                    </a:rPr>
                                    <m:t>2</m:t>
                                  </m:r>
                                </m:sub>
                              </m:sSub>
                            </m:oMath>
                          </a14:m>
                          <a:r>
                            <a:rPr lang="es-EC" sz="1400" b="0" dirty="0">
                              <a:effectLst/>
                              <a:latin typeface="Calibri" panose="020F0502020204030204" pitchFamily="34" charset="0"/>
                            </a:rPr>
                            <a:t> [N]</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400" b="0" dirty="0">
                              <a:effectLst/>
                              <a:latin typeface="Calibri" panose="020F0502020204030204" pitchFamily="34" charset="0"/>
                            </a:rPr>
                            <a:t>Fuerza </a:t>
                          </a:r>
                          <a:r>
                            <a:rPr lang="es-EC" sz="1400" b="0" baseline="0" dirty="0" smtClean="0">
                              <a:effectLst/>
                              <a:latin typeface="Calibri" panose="020F0502020204030204" pitchFamily="34" charset="0"/>
                            </a:rPr>
                            <a:t> </a:t>
                          </a:r>
                          <a:r>
                            <a:rPr lang="es-EC" sz="1400" b="0" dirty="0" smtClean="0">
                              <a:effectLst/>
                              <a:latin typeface="Calibri" panose="020F0502020204030204" pitchFamily="34" charset="0"/>
                            </a:rPr>
                            <a:t>mover </a:t>
                          </a:r>
                          <a:r>
                            <a:rPr lang="es-EC" sz="1400" b="0" dirty="0">
                              <a:effectLst/>
                              <a:latin typeface="Calibri" panose="020F0502020204030204" pitchFamily="34" charset="0"/>
                            </a:rPr>
                            <a:t>banda con carga</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0" dirty="0">
                              <a:effectLst/>
                              <a:latin typeface="Calibri" panose="020F0502020204030204" pitchFamily="34" charset="0"/>
                            </a:rPr>
                            <a:t>2.77</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0" dirty="0">
                              <a:effectLst/>
                              <a:latin typeface="Calibri" panose="020F0502020204030204" pitchFamily="34" charset="0"/>
                            </a:rPr>
                            <a:t>3.21</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150000"/>
                            </a:lnSpc>
                            <a:spcAft>
                              <a:spcPts val="0"/>
                            </a:spcAft>
                          </a:pPr>
                          <a14:m>
                            <m:oMath xmlns:m="http://schemas.openxmlformats.org/officeDocument/2006/math">
                              <m:sSub>
                                <m:sSubPr>
                                  <m:ctrlPr>
                                    <a:rPr lang="es-EC" sz="1600" b="1" i="1" smtClean="0">
                                      <a:effectLst>
                                        <a:glow rad="228600">
                                          <a:schemeClr val="accent5">
                                            <a:satMod val="175000"/>
                                            <a:alpha val="40000"/>
                                          </a:schemeClr>
                                        </a:glow>
                                      </a:effectLst>
                                      <a:latin typeface="Cambria Math" panose="02040503050406030204" pitchFamily="18" charset="0"/>
                                    </a:rPr>
                                  </m:ctrlPr>
                                </m:sSubPr>
                                <m:e>
                                  <m:r>
                                    <a:rPr lang="es-EC" sz="1600" b="1" i="1">
                                      <a:effectLst>
                                        <a:glow rad="228600">
                                          <a:schemeClr val="accent5">
                                            <a:satMod val="175000"/>
                                            <a:alpha val="40000"/>
                                          </a:schemeClr>
                                        </a:glow>
                                      </a:effectLst>
                                      <a:latin typeface="Cambria Math" panose="02040503050406030204" pitchFamily="18" charset="0"/>
                                    </a:rPr>
                                    <m:t>𝑷</m:t>
                                  </m:r>
                                </m:e>
                                <m:sub>
                                  <m:r>
                                    <a:rPr lang="es-EC" sz="1600" b="1" i="1">
                                      <a:effectLst>
                                        <a:glow rad="228600">
                                          <a:schemeClr val="accent5">
                                            <a:satMod val="175000"/>
                                            <a:alpha val="40000"/>
                                          </a:schemeClr>
                                        </a:glow>
                                      </a:effectLst>
                                      <a:latin typeface="Cambria Math" panose="02040503050406030204" pitchFamily="18" charset="0"/>
                                    </a:rPr>
                                    <m:t>𝑻</m:t>
                                  </m:r>
                                </m:sub>
                              </m:sSub>
                            </m:oMath>
                          </a14:m>
                          <a:r>
                            <a:rPr lang="es-EC" sz="1600" b="1" dirty="0">
                              <a:effectLst>
                                <a:glow rad="228600">
                                  <a:schemeClr val="accent5">
                                    <a:satMod val="175000"/>
                                    <a:alpha val="40000"/>
                                  </a:schemeClr>
                                </a:glow>
                              </a:effectLst>
                              <a:latin typeface="Calibri" panose="020F0502020204030204" pitchFamily="34" charset="0"/>
                            </a:rPr>
                            <a:t> [W]</a:t>
                          </a:r>
                          <a:endParaRPr lang="es-EC" sz="1600" b="1" dirty="0">
                            <a:effectLst>
                              <a:glow rad="228600">
                                <a:schemeClr val="accent5">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600" b="1" dirty="0">
                              <a:effectLst>
                                <a:glow rad="228600">
                                  <a:schemeClr val="accent5">
                                    <a:satMod val="175000"/>
                                    <a:alpha val="40000"/>
                                  </a:schemeClr>
                                </a:glow>
                              </a:effectLst>
                              <a:latin typeface="Calibri" panose="020F0502020204030204" pitchFamily="34" charset="0"/>
                            </a:rPr>
                            <a:t>Potencia requerida motor</a:t>
                          </a:r>
                          <a:endParaRPr lang="es-EC" sz="1600" b="1" dirty="0">
                            <a:effectLst>
                              <a:glow rad="228600">
                                <a:schemeClr val="accent5">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b="1" dirty="0">
                              <a:effectLst>
                                <a:glow rad="228600">
                                  <a:schemeClr val="accent5">
                                    <a:satMod val="175000"/>
                                    <a:alpha val="40000"/>
                                  </a:schemeClr>
                                </a:glow>
                              </a:effectLst>
                              <a:latin typeface="Calibri" panose="020F0502020204030204" pitchFamily="34" charset="0"/>
                            </a:rPr>
                            <a:t>21.7</a:t>
                          </a:r>
                          <a:endParaRPr lang="es-EC" sz="1600" b="1" dirty="0">
                            <a:effectLst>
                              <a:glow rad="228600">
                                <a:schemeClr val="accent5">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b="1" dirty="0">
                              <a:effectLst>
                                <a:glow rad="228600">
                                  <a:schemeClr val="accent5">
                                    <a:satMod val="175000"/>
                                    <a:alpha val="40000"/>
                                  </a:schemeClr>
                                </a:glow>
                              </a:effectLst>
                              <a:latin typeface="Calibri" panose="020F0502020204030204" pitchFamily="34" charset="0"/>
                            </a:rPr>
                            <a:t>30.01</a:t>
                          </a:r>
                          <a:endParaRPr lang="es-EC" sz="1600" b="1" dirty="0">
                            <a:effectLst>
                              <a:glow rad="228600">
                                <a:schemeClr val="accent5">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150000"/>
                            </a:lnSpc>
                            <a:spcAft>
                              <a:spcPts val="0"/>
                            </a:spcAft>
                          </a:pPr>
                          <a14:m>
                            <m:oMath xmlns:m="http://schemas.openxmlformats.org/officeDocument/2006/math">
                              <m:sSub>
                                <m:sSubPr>
                                  <m:ctrlPr>
                                    <a:rPr lang="es-EC" sz="1400" b="0" i="1">
                                      <a:effectLst/>
                                      <a:latin typeface="Cambria Math" panose="02040503050406030204" pitchFamily="18" charset="0"/>
                                    </a:rPr>
                                  </m:ctrlPr>
                                </m:sSubPr>
                                <m:e>
                                  <m:r>
                                    <a:rPr lang="es-EC" sz="1400" b="0" i="1">
                                      <a:effectLst/>
                                      <a:latin typeface="Cambria Math" panose="02040503050406030204" pitchFamily="18" charset="0"/>
                                    </a:rPr>
                                    <m:t>𝑇</m:t>
                                  </m:r>
                                </m:e>
                                <m:sub>
                                  <m:r>
                                    <a:rPr lang="es-EC" sz="1400" b="0" i="1">
                                      <a:effectLst/>
                                      <a:latin typeface="Cambria Math" panose="02040503050406030204" pitchFamily="18" charset="0"/>
                                    </a:rPr>
                                    <m:t>𝑒</m:t>
                                  </m:r>
                                </m:sub>
                              </m:sSub>
                            </m:oMath>
                          </a14:m>
                          <a:r>
                            <a:rPr lang="es-EC" sz="1400" b="0">
                              <a:effectLst/>
                              <a:latin typeface="Calibri" panose="020F0502020204030204" pitchFamily="34" charset="0"/>
                            </a:rPr>
                            <a:t> [N]</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400" b="0" dirty="0">
                              <a:effectLst/>
                              <a:latin typeface="Calibri" panose="020F0502020204030204" pitchFamily="34" charset="0"/>
                            </a:rPr>
                            <a:t>Tensión efectiva</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0" dirty="0">
                              <a:effectLst/>
                              <a:latin typeface="Calibri" panose="020F0502020204030204" pitchFamily="34" charset="0"/>
                            </a:rPr>
                            <a:t>146.67</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0" dirty="0">
                              <a:effectLst/>
                              <a:latin typeface="Calibri" panose="020F0502020204030204" pitchFamily="34" charset="0"/>
                            </a:rPr>
                            <a:t>200</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150000"/>
                            </a:lnSpc>
                            <a:spcAft>
                              <a:spcPts val="0"/>
                            </a:spcAft>
                          </a:pPr>
                          <a14:m>
                            <m:oMath xmlns:m="http://schemas.openxmlformats.org/officeDocument/2006/math">
                              <m:sSub>
                                <m:sSubPr>
                                  <m:ctrlPr>
                                    <a:rPr lang="es-EC" sz="1400" b="0" i="1">
                                      <a:effectLst/>
                                      <a:latin typeface="Cambria Math" panose="02040503050406030204" pitchFamily="18" charset="0"/>
                                    </a:rPr>
                                  </m:ctrlPr>
                                </m:sSubPr>
                                <m:e>
                                  <m:r>
                                    <a:rPr lang="es-EC" sz="1400" b="0" i="1">
                                      <a:effectLst/>
                                      <a:latin typeface="Cambria Math" panose="02040503050406030204" pitchFamily="18" charset="0"/>
                                    </a:rPr>
                                    <m:t>𝑇</m:t>
                                  </m:r>
                                </m:e>
                                <m:sub>
                                  <m:r>
                                    <a:rPr lang="es-EC" sz="1400" b="0" i="1">
                                      <a:effectLst/>
                                      <a:latin typeface="Cambria Math" panose="02040503050406030204" pitchFamily="18" charset="0"/>
                                    </a:rPr>
                                    <m:t>1</m:t>
                                  </m:r>
                                </m:sub>
                              </m:sSub>
                            </m:oMath>
                          </a14:m>
                          <a:r>
                            <a:rPr lang="es-EC" sz="1400" b="0">
                              <a:effectLst/>
                              <a:latin typeface="Calibri" panose="020F0502020204030204" pitchFamily="34" charset="0"/>
                            </a:rPr>
                            <a:t> [N]</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400" b="0">
                              <a:effectLst/>
                              <a:latin typeface="Calibri" panose="020F0502020204030204" pitchFamily="34" charset="0"/>
                            </a:rPr>
                            <a:t>Tensión de lado ajustado</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0">
                              <a:effectLst/>
                              <a:latin typeface="Calibri" panose="020F0502020204030204" pitchFamily="34" charset="0"/>
                            </a:rPr>
                            <a:t>220</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0" dirty="0">
                              <a:effectLst/>
                              <a:latin typeface="Calibri" panose="020F0502020204030204" pitchFamily="34" charset="0"/>
                            </a:rPr>
                            <a:t>360</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150000"/>
                            </a:lnSpc>
                            <a:spcAft>
                              <a:spcPts val="0"/>
                            </a:spcAft>
                          </a:pPr>
                          <a14:m>
                            <m:oMath xmlns:m="http://schemas.openxmlformats.org/officeDocument/2006/math">
                              <m:sSub>
                                <m:sSubPr>
                                  <m:ctrlPr>
                                    <a:rPr lang="es-EC" sz="1400" b="0" i="1">
                                      <a:effectLst/>
                                      <a:latin typeface="Cambria Math" panose="02040503050406030204" pitchFamily="18" charset="0"/>
                                    </a:rPr>
                                  </m:ctrlPr>
                                </m:sSubPr>
                                <m:e>
                                  <m:r>
                                    <a:rPr lang="es-EC" sz="1400" b="0" i="1">
                                      <a:effectLst/>
                                      <a:latin typeface="Cambria Math" panose="02040503050406030204" pitchFamily="18" charset="0"/>
                                    </a:rPr>
                                    <m:t>𝑇</m:t>
                                  </m:r>
                                </m:e>
                                <m:sub>
                                  <m:r>
                                    <a:rPr lang="es-EC" sz="1400" b="0" i="1">
                                      <a:effectLst/>
                                      <a:latin typeface="Cambria Math" panose="02040503050406030204" pitchFamily="18" charset="0"/>
                                    </a:rPr>
                                    <m:t>2</m:t>
                                  </m:r>
                                </m:sub>
                              </m:sSub>
                            </m:oMath>
                          </a14:m>
                          <a:r>
                            <a:rPr lang="es-EC" sz="1400" b="0">
                              <a:effectLst/>
                              <a:latin typeface="Calibri" panose="020F0502020204030204" pitchFamily="34" charset="0"/>
                            </a:rPr>
                            <a:t>[N]</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400" b="0" dirty="0">
                              <a:effectLst/>
                              <a:latin typeface="Calibri" panose="020F0502020204030204" pitchFamily="34" charset="0"/>
                            </a:rPr>
                            <a:t>Tensión de lado flojo</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0" dirty="0">
                              <a:effectLst/>
                              <a:latin typeface="Calibri" panose="020F0502020204030204" pitchFamily="34" charset="0"/>
                            </a:rPr>
                            <a:t>117.33</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0" dirty="0">
                              <a:effectLst/>
                              <a:latin typeface="Calibri" panose="020F0502020204030204" pitchFamily="34" charset="0"/>
                            </a:rPr>
                            <a:t>160</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400" b="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400" b="0" i="1">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s-EC" sz="1400" b="0" i="1">
                                        <a:effectLst/>
                                        <a:latin typeface="Cambria Math" panose="02040503050406030204" pitchFamily="18" charset="0"/>
                                        <a:ea typeface="Times New Roman" panose="02020603050405020304" pitchFamily="18" charset="0"/>
                                        <a:cs typeface="Times New Roman" panose="02020603050405020304" pitchFamily="18" charset="0"/>
                                      </a:rPr>
                                      <m:t>𝑏</m:t>
                                    </m:r>
                                  </m:sub>
                                </m:sSub>
                              </m:oMath>
                            </m:oMathPara>
                          </a14:m>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400" b="0" dirty="0">
                              <a:effectLst/>
                              <a:latin typeface="Calibri" panose="020F0502020204030204" pitchFamily="34" charset="0"/>
                              <a:ea typeface="Times New Roman" panose="02020603050405020304" pitchFamily="18" charset="0"/>
                              <a:cs typeface="Times New Roman" panose="02020603050405020304" pitchFamily="18" charset="0"/>
                            </a:rPr>
                            <a:t>Factor seguridad de banda</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0" dirty="0">
                              <a:effectLst/>
                              <a:latin typeface="Calibri" panose="020F0502020204030204" pitchFamily="34" charset="0"/>
                              <a:ea typeface="Times New Roman" panose="02020603050405020304" pitchFamily="18" charset="0"/>
                              <a:cs typeface="Times New Roman" panose="02020603050405020304" pitchFamily="18" charset="0"/>
                            </a:rPr>
                            <a:t>21.59</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0">
                              <a:effectLst/>
                              <a:latin typeface="Calibri" panose="020F0502020204030204" pitchFamily="34" charset="0"/>
                              <a:ea typeface="Times New Roman" panose="02020603050405020304" pitchFamily="18" charset="0"/>
                              <a:cs typeface="Times New Roman" panose="02020603050405020304" pitchFamily="18" charset="0"/>
                            </a:rPr>
                            <a:t>13.33</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150000"/>
                            </a:lnSpc>
                            <a:spcAft>
                              <a:spcPts val="0"/>
                            </a:spcAft>
                          </a:pPr>
                          <a14:m>
                            <m:oMath xmlns:m="http://schemas.openxmlformats.org/officeDocument/2006/math">
                              <m:sSub>
                                <m:sSubPr>
                                  <m:ctrlPr>
                                    <a:rPr lang="es-EC" sz="1400" b="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400" b="0" i="1">
                                      <a:effectLst/>
                                      <a:latin typeface="Cambria Math" panose="02040503050406030204" pitchFamily="18" charset="0"/>
                                      <a:ea typeface="Times New Roman" panose="02020603050405020304" pitchFamily="18" charset="0"/>
                                      <a:cs typeface="Times New Roman" panose="02020603050405020304" pitchFamily="18" charset="0"/>
                                    </a:rPr>
                                    <m:t>𝐷</m:t>
                                  </m:r>
                                </m:e>
                                <m:sub>
                                  <m:r>
                                    <a:rPr lang="es-EC" sz="1400" b="0" i="1">
                                      <a:effectLst/>
                                      <a:latin typeface="Cambria Math" panose="02040503050406030204" pitchFamily="18" charset="0"/>
                                      <a:ea typeface="Times New Roman" panose="02020603050405020304" pitchFamily="18" charset="0"/>
                                      <a:cs typeface="Times New Roman" panose="02020603050405020304" pitchFamily="18" charset="0"/>
                                    </a:rPr>
                                    <m:t>𝑚</m:t>
                                  </m:r>
                                </m:sub>
                              </m:sSub>
                              <m:r>
                                <a:rPr lang="es-EC" sz="1400" b="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sz="1400" b="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400" b="0" i="1">
                                      <a:effectLst/>
                                      <a:latin typeface="Cambria Math" panose="02040503050406030204" pitchFamily="18" charset="0"/>
                                      <a:ea typeface="Times New Roman" panose="02020603050405020304" pitchFamily="18" charset="0"/>
                                      <a:cs typeface="Times New Roman" panose="02020603050405020304" pitchFamily="18" charset="0"/>
                                    </a:rPr>
                                    <m:t>𝐷</m:t>
                                  </m:r>
                                </m:e>
                                <m:sub>
                                  <m:r>
                                    <a:rPr lang="es-EC" sz="1400" b="0" i="1">
                                      <a:effectLst/>
                                      <a:latin typeface="Cambria Math" panose="02040503050406030204" pitchFamily="18" charset="0"/>
                                      <a:ea typeface="Times New Roman" panose="02020603050405020304" pitchFamily="18" charset="0"/>
                                      <a:cs typeface="Times New Roman" panose="02020603050405020304" pitchFamily="18" charset="0"/>
                                    </a:rPr>
                                    <m:t>𝐶</m:t>
                                  </m:r>
                                </m:sub>
                              </m:sSub>
                            </m:oMath>
                          </a14:m>
                          <a:r>
                            <a:rPr lang="es-EC" sz="1400" b="0">
                              <a:effectLst/>
                              <a:latin typeface="Calibri" panose="020F0502020204030204" pitchFamily="34" charset="0"/>
                              <a:ea typeface="Times New Roman" panose="02020603050405020304" pitchFamily="18" charset="0"/>
                              <a:cs typeface="Times New Roman" panose="02020603050405020304" pitchFamily="18" charset="0"/>
                            </a:rPr>
                            <a:t> [mm]</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400" b="0">
                              <a:effectLst/>
                              <a:latin typeface="Calibri" panose="020F0502020204030204" pitchFamily="34" charset="0"/>
                              <a:ea typeface="Times New Roman" panose="02020603050405020304" pitchFamily="18" charset="0"/>
                              <a:cs typeface="Times New Roman" panose="02020603050405020304" pitchFamily="18" charset="0"/>
                            </a:rPr>
                            <a:t>Diámetro rodillo motriz</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0">
                              <a:effectLst/>
                              <a:latin typeface="Calibri" panose="020F0502020204030204" pitchFamily="34" charset="0"/>
                              <a:ea typeface="Times New Roman" panose="02020603050405020304" pitchFamily="18" charset="0"/>
                              <a:cs typeface="Times New Roman" panose="02020603050405020304" pitchFamily="18" charset="0"/>
                            </a:rPr>
                            <a:t>76.2</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0" dirty="0">
                              <a:effectLst/>
                              <a:latin typeface="Calibri" panose="020F0502020204030204" pitchFamily="34" charset="0"/>
                              <a:ea typeface="Times New Roman" panose="02020603050405020304" pitchFamily="18" charset="0"/>
                              <a:cs typeface="Times New Roman" panose="02020603050405020304" pitchFamily="18" charset="0"/>
                            </a:rPr>
                            <a:t>76.2</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150000"/>
                            </a:lnSpc>
                            <a:spcAft>
                              <a:spcPts val="0"/>
                            </a:spcAft>
                          </a:pPr>
                          <a14:m>
                            <m:oMath xmlns:m="http://schemas.openxmlformats.org/officeDocument/2006/math">
                              <m:r>
                                <a:rPr lang="es-EC" sz="1600" b="1" i="1" smtClean="0">
                                  <a:effectLst>
                                    <a:glow rad="228600">
                                      <a:schemeClr val="accent5">
                                        <a:satMod val="175000"/>
                                        <a:alpha val="40000"/>
                                      </a:schemeClr>
                                    </a:glow>
                                  </a:effectLst>
                                  <a:latin typeface="Cambria Math" panose="02040503050406030204" pitchFamily="18" charset="0"/>
                                  <a:ea typeface="Times New Roman" panose="02020603050405020304" pitchFamily="18" charset="0"/>
                                  <a:cs typeface="Times New Roman" panose="02020603050405020304" pitchFamily="18" charset="0"/>
                                </a:rPr>
                                <m:t>𝑻</m:t>
                              </m:r>
                            </m:oMath>
                          </a14:m>
                          <a:r>
                            <a:rPr lang="es-EC" sz="1600" b="1" dirty="0">
                              <a:effectLst>
                                <a:glow rad="228600">
                                  <a:schemeClr val="accent5">
                                    <a:satMod val="175000"/>
                                    <a:alpha val="40000"/>
                                  </a:schemeClr>
                                </a:glow>
                              </a:effectLst>
                              <a:latin typeface="Calibri" panose="020F0502020204030204" pitchFamily="34" charset="0"/>
                              <a:ea typeface="Times New Roman" panose="02020603050405020304" pitchFamily="18" charset="0"/>
                              <a:cs typeface="Times New Roman" panose="02020603050405020304" pitchFamily="18" charset="0"/>
                            </a:rPr>
                            <a:t> [</a:t>
                          </a:r>
                          <a:r>
                            <a:rPr lang="es-EC" sz="1600" b="1" dirty="0" err="1">
                              <a:effectLst>
                                <a:glow rad="228600">
                                  <a:schemeClr val="accent5">
                                    <a:satMod val="175000"/>
                                    <a:alpha val="40000"/>
                                  </a:schemeClr>
                                </a:glow>
                              </a:effectLst>
                              <a:latin typeface="Calibri" panose="020F0502020204030204" pitchFamily="34" charset="0"/>
                              <a:ea typeface="Times New Roman" panose="02020603050405020304" pitchFamily="18" charset="0"/>
                              <a:cs typeface="Times New Roman" panose="02020603050405020304" pitchFamily="18" charset="0"/>
                            </a:rPr>
                            <a:t>Nm</a:t>
                          </a:r>
                          <a:r>
                            <a:rPr lang="es-EC" sz="1600" b="1" dirty="0">
                              <a:effectLst>
                                <a:glow rad="228600">
                                  <a:schemeClr val="accent5">
                                    <a:satMod val="175000"/>
                                    <a:alpha val="40000"/>
                                  </a:schemeClr>
                                </a:glow>
                              </a:effectLst>
                              <a:latin typeface="Calibri" panose="020F0502020204030204" pitchFamily="34" charset="0"/>
                              <a:ea typeface="Times New Roman" panose="02020603050405020304" pitchFamily="18" charset="0"/>
                              <a:cs typeface="Times New Roman" panose="02020603050405020304" pitchFamily="18" charset="0"/>
                            </a:rPr>
                            <a:t>]</a:t>
                          </a:r>
                          <a:endParaRPr lang="es-EC" sz="1600" b="1" dirty="0">
                            <a:effectLst>
                              <a:glow rad="228600">
                                <a:schemeClr val="accent5">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600" b="1" dirty="0">
                              <a:effectLst>
                                <a:glow rad="228600">
                                  <a:schemeClr val="accent5">
                                    <a:satMod val="175000"/>
                                    <a:alpha val="40000"/>
                                  </a:schemeClr>
                                </a:glow>
                              </a:effectLst>
                              <a:latin typeface="Calibri" panose="020F0502020204030204" pitchFamily="34" charset="0"/>
                              <a:ea typeface="Times New Roman" panose="02020603050405020304" pitchFamily="18" charset="0"/>
                              <a:cs typeface="Times New Roman" panose="02020603050405020304" pitchFamily="18" charset="0"/>
                            </a:rPr>
                            <a:t>Torque del motor</a:t>
                          </a:r>
                          <a:endParaRPr lang="es-EC" sz="1600" b="1" dirty="0">
                            <a:effectLst>
                              <a:glow rad="228600">
                                <a:schemeClr val="accent5">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b="1" dirty="0">
                              <a:effectLst>
                                <a:glow rad="228600">
                                  <a:schemeClr val="accent5">
                                    <a:satMod val="175000"/>
                                    <a:alpha val="40000"/>
                                  </a:schemeClr>
                                </a:glow>
                              </a:effectLst>
                              <a:latin typeface="Calibri" panose="020F0502020204030204" pitchFamily="34" charset="0"/>
                              <a:ea typeface="Times New Roman" panose="02020603050405020304" pitchFamily="18" charset="0"/>
                              <a:cs typeface="Times New Roman" panose="02020603050405020304" pitchFamily="18" charset="0"/>
                            </a:rPr>
                            <a:t>5.58</a:t>
                          </a:r>
                          <a:endParaRPr lang="es-EC" sz="1600" b="1" dirty="0">
                            <a:effectLst>
                              <a:glow rad="228600">
                                <a:schemeClr val="accent5">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b="1" dirty="0">
                              <a:effectLst>
                                <a:glow rad="228600">
                                  <a:schemeClr val="accent5">
                                    <a:satMod val="175000"/>
                                    <a:alpha val="40000"/>
                                  </a:schemeClr>
                                </a:glow>
                              </a:effectLst>
                              <a:latin typeface="Calibri" panose="020F0502020204030204" pitchFamily="34" charset="0"/>
                              <a:ea typeface="Times New Roman" panose="02020603050405020304" pitchFamily="18" charset="0"/>
                              <a:cs typeface="Times New Roman" panose="02020603050405020304" pitchFamily="18" charset="0"/>
                            </a:rPr>
                            <a:t>7.61</a:t>
                          </a:r>
                          <a:endParaRPr lang="es-EC" sz="1600" b="1" dirty="0">
                            <a:effectLst>
                              <a:glow rad="228600">
                                <a:schemeClr val="accent5">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150000"/>
                            </a:lnSpc>
                            <a:spcAft>
                              <a:spcPts val="0"/>
                            </a:spcAft>
                          </a:pPr>
                          <a14:m>
                            <m:oMath xmlns:m="http://schemas.openxmlformats.org/officeDocument/2006/math">
                              <m:r>
                                <a:rPr lang="es-EC" sz="1400" b="0" i="1">
                                  <a:effectLst/>
                                  <a:latin typeface="Cambria Math" panose="02040503050406030204" pitchFamily="18" charset="0"/>
                                  <a:ea typeface="Times New Roman" panose="02020603050405020304" pitchFamily="18" charset="0"/>
                                  <a:cs typeface="Times New Roman" panose="02020603050405020304" pitchFamily="18" charset="0"/>
                                </a:rPr>
                                <m:t>𝑑</m:t>
                              </m:r>
                            </m:oMath>
                          </a14:m>
                          <a:r>
                            <a:rPr lang="es-EC" sz="1400" b="0">
                              <a:effectLst/>
                              <a:latin typeface="Calibri" panose="020F0502020204030204" pitchFamily="34" charset="0"/>
                              <a:ea typeface="Times New Roman" panose="02020603050405020304" pitchFamily="18" charset="0"/>
                              <a:cs typeface="Times New Roman" panose="02020603050405020304" pitchFamily="18" charset="0"/>
                            </a:rPr>
                            <a:t> [mm]</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400" b="0" dirty="0">
                              <a:effectLst/>
                              <a:latin typeface="Calibri" panose="020F0502020204030204" pitchFamily="34" charset="0"/>
                              <a:ea typeface="Times New Roman" panose="02020603050405020304" pitchFamily="18" charset="0"/>
                              <a:cs typeface="Times New Roman" panose="02020603050405020304" pitchFamily="18" charset="0"/>
                            </a:rPr>
                            <a:t>Diámetro eje del rodillo</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0" dirty="0">
                              <a:effectLst/>
                              <a:latin typeface="Calibri" panose="020F0502020204030204" pitchFamily="34" charset="0"/>
                              <a:ea typeface="Times New Roman" panose="02020603050405020304" pitchFamily="18" charset="0"/>
                              <a:cs typeface="Times New Roman" panose="02020603050405020304" pitchFamily="18" charset="0"/>
                            </a:rPr>
                            <a:t>12</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0" dirty="0">
                              <a:effectLst/>
                              <a:latin typeface="Calibri" panose="020F0502020204030204" pitchFamily="34" charset="0"/>
                              <a:ea typeface="Times New Roman" panose="02020603050405020304" pitchFamily="18" charset="0"/>
                              <a:cs typeface="Times New Roman" panose="02020603050405020304" pitchFamily="18" charset="0"/>
                            </a:rPr>
                            <a:t>12</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150000"/>
                            </a:lnSpc>
                            <a:spcAft>
                              <a:spcPts val="0"/>
                            </a:spcAft>
                          </a:pPr>
                          <a14:m>
                            <m:oMath xmlns:m="http://schemas.openxmlformats.org/officeDocument/2006/math">
                              <m:sSub>
                                <m:sSubPr>
                                  <m:ctrlPr>
                                    <a:rPr lang="es-EC" sz="1400" b="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400" b="0" i="1">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es-EC" sz="1400" b="0" i="1">
                                      <a:effectLst/>
                                      <a:latin typeface="Cambria Math" panose="02040503050406030204" pitchFamily="18" charset="0"/>
                                      <a:ea typeface="Times New Roman" panose="02020603050405020304" pitchFamily="18" charset="0"/>
                                      <a:cs typeface="Times New Roman" panose="02020603050405020304" pitchFamily="18" charset="0"/>
                                    </a:rPr>
                                    <m:t>𝑒</m:t>
                                  </m:r>
                                </m:sub>
                              </m:sSub>
                            </m:oMath>
                          </a14:m>
                          <a:r>
                            <a:rPr lang="es-EC" sz="1400" b="0">
                              <a:effectLst/>
                              <a:latin typeface="Calibri" panose="020F0502020204030204" pitchFamily="34" charset="0"/>
                              <a:ea typeface="Times New Roman" panose="02020603050405020304" pitchFamily="18" charset="0"/>
                              <a:cs typeface="Times New Roman" panose="02020603050405020304" pitchFamily="18" charset="0"/>
                            </a:rPr>
                            <a:t> [MPa]</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400" b="0" dirty="0">
                              <a:effectLst/>
                              <a:latin typeface="Calibri" panose="020F0502020204030204" pitchFamily="34" charset="0"/>
                              <a:ea typeface="Times New Roman" panose="02020603050405020304" pitchFamily="18" charset="0"/>
                              <a:cs typeface="Times New Roman" panose="02020603050405020304" pitchFamily="18" charset="0"/>
                            </a:rPr>
                            <a:t>Limite Resistencia a fatiga</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0">
                              <a:effectLst/>
                              <a:latin typeface="Calibri" panose="020F0502020204030204" pitchFamily="34" charset="0"/>
                              <a:ea typeface="Times New Roman" panose="02020603050405020304" pitchFamily="18" charset="0"/>
                              <a:cs typeface="Times New Roman" panose="02020603050405020304" pitchFamily="18" charset="0"/>
                            </a:rPr>
                            <a:t>145.91</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0" dirty="0">
                              <a:effectLst/>
                              <a:latin typeface="Calibri" panose="020F0502020204030204" pitchFamily="34" charset="0"/>
                              <a:ea typeface="Times New Roman" panose="02020603050405020304" pitchFamily="18" charset="0"/>
                              <a:cs typeface="Times New Roman" panose="02020603050405020304" pitchFamily="18" charset="0"/>
                            </a:rPr>
                            <a:t>146.01</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C" sz="1600" b="1" i="1" smtClean="0">
                                    <a:effectLst>
                                      <a:glow rad="228600">
                                        <a:schemeClr val="accent3">
                                          <a:satMod val="175000"/>
                                          <a:alpha val="40000"/>
                                        </a:schemeClr>
                                      </a:glow>
                                    </a:effectLst>
                                    <a:latin typeface="Cambria Math" panose="02040503050406030204" pitchFamily="18" charset="0"/>
                                    <a:ea typeface="Times New Roman" panose="02020603050405020304" pitchFamily="18" charset="0"/>
                                    <a:cs typeface="Times New Roman" panose="02020603050405020304" pitchFamily="18" charset="0"/>
                                  </a:rPr>
                                  <m:t>𝒔</m:t>
                                </m:r>
                              </m:oMath>
                            </m:oMathPara>
                          </a14:m>
                          <a:endParaRPr lang="es-EC" sz="1600" b="1" dirty="0">
                            <a:effectLst>
                              <a:glow rad="228600">
                                <a:schemeClr val="accent3">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C" sz="1600" b="1" dirty="0">
                              <a:effectLst>
                                <a:glow rad="228600">
                                  <a:schemeClr val="accent3">
                                    <a:satMod val="175000"/>
                                    <a:alpha val="40000"/>
                                  </a:schemeClr>
                                </a:glow>
                              </a:effectLst>
                              <a:latin typeface="Calibri" panose="020F0502020204030204" pitchFamily="34" charset="0"/>
                              <a:ea typeface="Times New Roman" panose="02020603050405020304" pitchFamily="18" charset="0"/>
                              <a:cs typeface="Times New Roman" panose="02020603050405020304" pitchFamily="18" charset="0"/>
                            </a:rPr>
                            <a:t>Factor seguridad ejes</a:t>
                          </a:r>
                          <a:endParaRPr lang="es-EC" sz="1600" b="1" dirty="0">
                            <a:effectLst>
                              <a:glow rad="228600">
                                <a:schemeClr val="accent3">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b="1" dirty="0">
                              <a:effectLst>
                                <a:glow rad="228600">
                                  <a:schemeClr val="accent3">
                                    <a:satMod val="175000"/>
                                    <a:alpha val="40000"/>
                                  </a:schemeClr>
                                </a:glow>
                              </a:effectLst>
                              <a:latin typeface="Calibri" panose="020F0502020204030204" pitchFamily="34" charset="0"/>
                              <a:ea typeface="Times New Roman" panose="02020603050405020304" pitchFamily="18" charset="0"/>
                              <a:cs typeface="Times New Roman" panose="02020603050405020304" pitchFamily="18" charset="0"/>
                            </a:rPr>
                            <a:t>2.17</a:t>
                          </a:r>
                          <a:endParaRPr lang="es-EC" sz="1600" b="1" dirty="0">
                            <a:effectLst>
                              <a:glow rad="228600">
                                <a:schemeClr val="accent3">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b="1" dirty="0">
                              <a:effectLst>
                                <a:glow rad="228600">
                                  <a:schemeClr val="accent3">
                                    <a:satMod val="175000"/>
                                    <a:alpha val="40000"/>
                                  </a:schemeClr>
                                </a:glow>
                              </a:effectLst>
                              <a:latin typeface="Calibri" panose="020F0502020204030204" pitchFamily="34" charset="0"/>
                              <a:ea typeface="Times New Roman" panose="02020603050405020304" pitchFamily="18" charset="0"/>
                              <a:cs typeface="Times New Roman" panose="02020603050405020304" pitchFamily="18" charset="0"/>
                            </a:rPr>
                            <a:t>1.63</a:t>
                          </a:r>
                          <a:endParaRPr lang="es-EC" sz="1600" b="1" dirty="0">
                            <a:effectLst>
                              <a:glow rad="228600">
                                <a:schemeClr val="accent3">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Choice>
        <mc:Fallback xmlns="">
          <p:graphicFrame>
            <p:nvGraphicFramePr>
              <p:cNvPr id="7" name="Tabla 6"/>
              <p:cNvGraphicFramePr>
                <a:graphicFrameLocks noGrp="1"/>
              </p:cNvGraphicFramePr>
              <p:nvPr>
                <p:extLst>
                  <p:ext uri="{D42A27DB-BD31-4B8C-83A1-F6EECF244321}">
                    <p14:modId xmlns:p14="http://schemas.microsoft.com/office/powerpoint/2010/main" val="4013295249"/>
                  </p:ext>
                </p:extLst>
              </p:nvPr>
            </p:nvGraphicFramePr>
            <p:xfrm>
              <a:off x="5342670" y="1279773"/>
              <a:ext cx="6480719" cy="4983480"/>
            </p:xfrm>
            <a:graphic>
              <a:graphicData uri="http://schemas.openxmlformats.org/drawingml/2006/table">
                <a:tbl>
                  <a:tblPr firstRow="1" firstCol="1" bandRow="1">
                    <a:tableStyleId>{2D5ABB26-0587-4C30-8999-92F81FD0307C}</a:tableStyleId>
                  </a:tblPr>
                  <a:tblGrid>
                    <a:gridCol w="1296643"/>
                    <a:gridCol w="2473595"/>
                    <a:gridCol w="1540178"/>
                    <a:gridCol w="1170303"/>
                  </a:tblGrid>
                  <a:tr h="320040">
                    <a:tc>
                      <a:txBody>
                        <a:bodyPr/>
                        <a:lstStyle/>
                        <a:p>
                          <a:pPr algn="ctr">
                            <a:lnSpc>
                              <a:spcPct val="150000"/>
                            </a:lnSpc>
                            <a:spcAft>
                              <a:spcPts val="0"/>
                            </a:spcAft>
                          </a:pPr>
                          <a:r>
                            <a:rPr lang="es-EC" sz="1400" b="1" dirty="0">
                              <a:effectLst/>
                            </a:rPr>
                            <a:t>Término</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es-EC" sz="1400" b="1" dirty="0">
                              <a:effectLst/>
                            </a:rPr>
                            <a:t>Descripción</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es-EC" sz="1400" b="1" dirty="0">
                              <a:effectLst/>
                            </a:rPr>
                            <a:t>Valor </a:t>
                          </a:r>
                          <a:r>
                            <a:rPr lang="es-EC" sz="1400" b="1" dirty="0" smtClean="0">
                              <a:effectLst/>
                            </a:rPr>
                            <a:t>Anterior</a:t>
                          </a:r>
                          <a:endParaRPr lang="es-EC" sz="1400" b="1" dirty="0">
                            <a:effectLst/>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es-EC" sz="1400" b="1" dirty="0">
                              <a:effectLst/>
                            </a:rPr>
                            <a:t>Valor Actual</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65760">
                    <a:tc>
                      <a:txBody>
                        <a:bodyPr/>
                        <a:lstStyle/>
                        <a:p>
                          <a:endParaRPr lang="es-EC"/>
                        </a:p>
                      </a:txBody>
                      <a:tcPr marL="68580" marR="68580" marT="0" marB="0" anchor="ctr">
                        <a:lnT w="12700" cap="flat" cmpd="sng" algn="ctr">
                          <a:solidFill>
                            <a:schemeClr val="tx1"/>
                          </a:solidFill>
                          <a:prstDash val="solid"/>
                          <a:round/>
                          <a:headEnd type="none" w="med" len="med"/>
                          <a:tailEnd type="none" w="med" len="med"/>
                        </a:lnT>
                        <a:blipFill rotWithShape="0">
                          <a:blip r:embed="rId3"/>
                          <a:stretch>
                            <a:fillRect t="-90000" r="-400000" b="-1221667"/>
                          </a:stretch>
                        </a:blipFill>
                      </a:tcPr>
                    </a:tc>
                    <a:tc>
                      <a:txBody>
                        <a:bodyPr/>
                        <a:lstStyle/>
                        <a:p>
                          <a:pPr algn="just">
                            <a:lnSpc>
                              <a:spcPct val="150000"/>
                            </a:lnSpc>
                            <a:spcAft>
                              <a:spcPts val="0"/>
                            </a:spcAft>
                          </a:pPr>
                          <a:r>
                            <a:rPr lang="es-EC" sz="1600" b="1" dirty="0">
                              <a:effectLst>
                                <a:glow rad="228600">
                                  <a:schemeClr val="accent5">
                                    <a:satMod val="175000"/>
                                    <a:alpha val="40000"/>
                                  </a:schemeClr>
                                </a:glow>
                              </a:effectLst>
                              <a:latin typeface="Calibri" panose="020F0502020204030204" pitchFamily="34" charset="0"/>
                            </a:rPr>
                            <a:t>Velocidad máxima banda</a:t>
                          </a:r>
                          <a:endParaRPr lang="es-EC" sz="1600" b="1" dirty="0">
                            <a:effectLst>
                              <a:glow rad="228600">
                                <a:schemeClr val="accent5">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50000"/>
                            </a:lnSpc>
                            <a:spcAft>
                              <a:spcPts val="0"/>
                            </a:spcAft>
                          </a:pPr>
                          <a:r>
                            <a:rPr lang="es-EC" sz="1600" b="1" dirty="0">
                              <a:effectLst>
                                <a:glow rad="228600">
                                  <a:schemeClr val="accent5">
                                    <a:satMod val="175000"/>
                                    <a:alpha val="40000"/>
                                  </a:schemeClr>
                                </a:glow>
                              </a:effectLst>
                              <a:latin typeface="Calibri" panose="020F0502020204030204" pitchFamily="34" charset="0"/>
                            </a:rPr>
                            <a:t>0.05</a:t>
                          </a:r>
                          <a:endParaRPr lang="es-EC" sz="1600" b="1" dirty="0">
                            <a:effectLst>
                              <a:glow rad="228600">
                                <a:schemeClr val="accent5">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50000"/>
                            </a:lnSpc>
                            <a:spcAft>
                              <a:spcPts val="0"/>
                            </a:spcAft>
                          </a:pPr>
                          <a:r>
                            <a:rPr lang="es-EC" sz="1600" b="1" dirty="0">
                              <a:effectLst>
                                <a:glow rad="228600">
                                  <a:schemeClr val="accent5">
                                    <a:satMod val="175000"/>
                                    <a:alpha val="40000"/>
                                  </a:schemeClr>
                                </a:glow>
                              </a:effectLst>
                              <a:latin typeface="Calibri" panose="020F0502020204030204" pitchFamily="34" charset="0"/>
                            </a:rPr>
                            <a:t>0.15</a:t>
                          </a:r>
                          <a:endParaRPr lang="es-EC" sz="1600" b="1" dirty="0">
                            <a:effectLst>
                              <a:glow rad="228600">
                                <a:schemeClr val="accent5">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r>
                  <a:tr h="640080">
                    <a:tc>
                      <a:txBody>
                        <a:bodyPr/>
                        <a:lstStyle/>
                        <a:p>
                          <a:endParaRPr lang="es-EC"/>
                        </a:p>
                      </a:txBody>
                      <a:tcPr marL="68580" marR="68580" marT="0" marB="0" anchor="ctr">
                        <a:blipFill rotWithShape="0">
                          <a:blip r:embed="rId3"/>
                          <a:stretch>
                            <a:fillRect t="-108571" r="-400000" b="-598095"/>
                          </a:stretch>
                        </a:blipFill>
                      </a:tcPr>
                    </a:tc>
                    <a:tc>
                      <a:txBody>
                        <a:bodyPr/>
                        <a:lstStyle/>
                        <a:p>
                          <a:pPr algn="just">
                            <a:lnSpc>
                              <a:spcPct val="150000"/>
                            </a:lnSpc>
                            <a:spcAft>
                              <a:spcPts val="0"/>
                            </a:spcAft>
                          </a:pPr>
                          <a:r>
                            <a:rPr lang="es-EC" sz="1400" b="0" dirty="0">
                              <a:effectLst/>
                              <a:latin typeface="Calibri" panose="020F0502020204030204" pitchFamily="34" charset="0"/>
                            </a:rPr>
                            <a:t>Capacidad transporte de la banda</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0" dirty="0">
                              <a:effectLst/>
                              <a:latin typeface="Calibri" panose="020F0502020204030204" pitchFamily="34" charset="0"/>
                            </a:rPr>
                            <a:t>0.424</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0" dirty="0">
                              <a:effectLst/>
                              <a:latin typeface="Calibri" panose="020F0502020204030204" pitchFamily="34" charset="0"/>
                            </a:rPr>
                            <a:t>0.424</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20040">
                    <a:tc>
                      <a:txBody>
                        <a:bodyPr/>
                        <a:lstStyle/>
                        <a:p>
                          <a:endParaRPr lang="es-EC"/>
                        </a:p>
                      </a:txBody>
                      <a:tcPr marL="68580" marR="68580" marT="0" marB="0" anchor="ctr">
                        <a:blipFill rotWithShape="0">
                          <a:blip r:embed="rId3"/>
                          <a:stretch>
                            <a:fillRect t="-421154" r="-400000" b="-1107692"/>
                          </a:stretch>
                        </a:blipFill>
                      </a:tcPr>
                    </a:tc>
                    <a:tc>
                      <a:txBody>
                        <a:bodyPr/>
                        <a:lstStyle/>
                        <a:p>
                          <a:pPr algn="just">
                            <a:lnSpc>
                              <a:spcPct val="150000"/>
                            </a:lnSpc>
                            <a:spcAft>
                              <a:spcPts val="0"/>
                            </a:spcAft>
                          </a:pPr>
                          <a:r>
                            <a:rPr lang="es-EC" sz="1400" b="0" dirty="0">
                              <a:effectLst/>
                              <a:latin typeface="Calibri" panose="020F0502020204030204" pitchFamily="34" charset="0"/>
                            </a:rPr>
                            <a:t>Fuerza </a:t>
                          </a:r>
                          <a:r>
                            <a:rPr lang="es-EC" sz="1400" b="0" baseline="0" dirty="0" smtClean="0">
                              <a:effectLst/>
                              <a:latin typeface="Calibri" panose="020F0502020204030204" pitchFamily="34" charset="0"/>
                            </a:rPr>
                            <a:t> </a:t>
                          </a:r>
                          <a:r>
                            <a:rPr lang="es-EC" sz="1400" b="0" dirty="0" smtClean="0">
                              <a:effectLst/>
                              <a:latin typeface="Calibri" panose="020F0502020204030204" pitchFamily="34" charset="0"/>
                            </a:rPr>
                            <a:t>mover </a:t>
                          </a:r>
                          <a:r>
                            <a:rPr lang="es-EC" sz="1400" b="0" dirty="0">
                              <a:effectLst/>
                              <a:latin typeface="Calibri" panose="020F0502020204030204" pitchFamily="34" charset="0"/>
                            </a:rPr>
                            <a:t>banda con carga</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0" dirty="0">
                              <a:effectLst/>
                              <a:latin typeface="Calibri" panose="020F0502020204030204" pitchFamily="34" charset="0"/>
                            </a:rPr>
                            <a:t>2.77</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0" dirty="0">
                              <a:effectLst/>
                              <a:latin typeface="Calibri" panose="020F0502020204030204" pitchFamily="34" charset="0"/>
                            </a:rPr>
                            <a:t>3.21</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65760">
                    <a:tc>
                      <a:txBody>
                        <a:bodyPr/>
                        <a:lstStyle/>
                        <a:p>
                          <a:endParaRPr lang="es-EC"/>
                        </a:p>
                      </a:txBody>
                      <a:tcPr marL="68580" marR="68580" marT="0" marB="0" anchor="ctr">
                        <a:blipFill rotWithShape="0">
                          <a:blip r:embed="rId3"/>
                          <a:stretch>
                            <a:fillRect t="-444262" r="-400000" b="-844262"/>
                          </a:stretch>
                        </a:blipFill>
                      </a:tcPr>
                    </a:tc>
                    <a:tc>
                      <a:txBody>
                        <a:bodyPr/>
                        <a:lstStyle/>
                        <a:p>
                          <a:pPr algn="just">
                            <a:lnSpc>
                              <a:spcPct val="150000"/>
                            </a:lnSpc>
                            <a:spcAft>
                              <a:spcPts val="0"/>
                            </a:spcAft>
                          </a:pPr>
                          <a:r>
                            <a:rPr lang="es-EC" sz="1600" b="1" dirty="0">
                              <a:effectLst>
                                <a:glow rad="228600">
                                  <a:schemeClr val="accent5">
                                    <a:satMod val="175000"/>
                                    <a:alpha val="40000"/>
                                  </a:schemeClr>
                                </a:glow>
                              </a:effectLst>
                              <a:latin typeface="Calibri" panose="020F0502020204030204" pitchFamily="34" charset="0"/>
                            </a:rPr>
                            <a:t>Potencia requerida motor</a:t>
                          </a:r>
                          <a:endParaRPr lang="es-EC" sz="1600" b="1" dirty="0">
                            <a:effectLst>
                              <a:glow rad="228600">
                                <a:schemeClr val="accent5">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b="1" dirty="0">
                              <a:effectLst>
                                <a:glow rad="228600">
                                  <a:schemeClr val="accent5">
                                    <a:satMod val="175000"/>
                                    <a:alpha val="40000"/>
                                  </a:schemeClr>
                                </a:glow>
                              </a:effectLst>
                              <a:latin typeface="Calibri" panose="020F0502020204030204" pitchFamily="34" charset="0"/>
                            </a:rPr>
                            <a:t>21.7</a:t>
                          </a:r>
                          <a:endParaRPr lang="es-EC" sz="1600" b="1" dirty="0">
                            <a:effectLst>
                              <a:glow rad="228600">
                                <a:schemeClr val="accent5">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b="1" dirty="0">
                              <a:effectLst>
                                <a:glow rad="228600">
                                  <a:schemeClr val="accent5">
                                    <a:satMod val="175000"/>
                                    <a:alpha val="40000"/>
                                  </a:schemeClr>
                                </a:glow>
                              </a:effectLst>
                              <a:latin typeface="Calibri" panose="020F0502020204030204" pitchFamily="34" charset="0"/>
                            </a:rPr>
                            <a:t>30.01</a:t>
                          </a:r>
                          <a:endParaRPr lang="es-EC" sz="1600" b="1" dirty="0">
                            <a:effectLst>
                              <a:glow rad="228600">
                                <a:schemeClr val="accent5">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20040">
                    <a:tc>
                      <a:txBody>
                        <a:bodyPr/>
                        <a:lstStyle/>
                        <a:p>
                          <a:endParaRPr lang="es-EC"/>
                        </a:p>
                      </a:txBody>
                      <a:tcPr marL="68580" marR="68580" marT="0" marB="0" anchor="ctr">
                        <a:blipFill rotWithShape="0">
                          <a:blip r:embed="rId3"/>
                          <a:stretch>
                            <a:fillRect t="-638462" r="-400000" b="-890385"/>
                          </a:stretch>
                        </a:blipFill>
                      </a:tcPr>
                    </a:tc>
                    <a:tc>
                      <a:txBody>
                        <a:bodyPr/>
                        <a:lstStyle/>
                        <a:p>
                          <a:pPr algn="just">
                            <a:lnSpc>
                              <a:spcPct val="150000"/>
                            </a:lnSpc>
                            <a:spcAft>
                              <a:spcPts val="0"/>
                            </a:spcAft>
                          </a:pPr>
                          <a:r>
                            <a:rPr lang="es-EC" sz="1400" b="0" dirty="0">
                              <a:effectLst/>
                              <a:latin typeface="Calibri" panose="020F0502020204030204" pitchFamily="34" charset="0"/>
                            </a:rPr>
                            <a:t>Tensión efectiva</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0" dirty="0">
                              <a:effectLst/>
                              <a:latin typeface="Calibri" panose="020F0502020204030204" pitchFamily="34" charset="0"/>
                            </a:rPr>
                            <a:t>146.67</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0" dirty="0">
                              <a:effectLst/>
                              <a:latin typeface="Calibri" panose="020F0502020204030204" pitchFamily="34" charset="0"/>
                            </a:rPr>
                            <a:t>200</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20040">
                    <a:tc>
                      <a:txBody>
                        <a:bodyPr/>
                        <a:lstStyle/>
                        <a:p>
                          <a:endParaRPr lang="es-EC"/>
                        </a:p>
                      </a:txBody>
                      <a:tcPr marL="68580" marR="68580" marT="0" marB="0" anchor="ctr">
                        <a:blipFill rotWithShape="0">
                          <a:blip r:embed="rId3"/>
                          <a:stretch>
                            <a:fillRect t="-724528" r="-400000" b="-773585"/>
                          </a:stretch>
                        </a:blipFill>
                      </a:tcPr>
                    </a:tc>
                    <a:tc>
                      <a:txBody>
                        <a:bodyPr/>
                        <a:lstStyle/>
                        <a:p>
                          <a:pPr algn="just">
                            <a:lnSpc>
                              <a:spcPct val="150000"/>
                            </a:lnSpc>
                            <a:spcAft>
                              <a:spcPts val="0"/>
                            </a:spcAft>
                          </a:pPr>
                          <a:r>
                            <a:rPr lang="es-EC" sz="1400" b="0">
                              <a:effectLst/>
                              <a:latin typeface="Calibri" panose="020F0502020204030204" pitchFamily="34" charset="0"/>
                            </a:rPr>
                            <a:t>Tensión de lado ajustado</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0">
                              <a:effectLst/>
                              <a:latin typeface="Calibri" panose="020F0502020204030204" pitchFamily="34" charset="0"/>
                            </a:rPr>
                            <a:t>220</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0" dirty="0">
                              <a:effectLst/>
                              <a:latin typeface="Calibri" panose="020F0502020204030204" pitchFamily="34" charset="0"/>
                            </a:rPr>
                            <a:t>360</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20040">
                    <a:tc>
                      <a:txBody>
                        <a:bodyPr/>
                        <a:lstStyle/>
                        <a:p>
                          <a:endParaRPr lang="es-EC"/>
                        </a:p>
                      </a:txBody>
                      <a:tcPr marL="68580" marR="68580" marT="0" marB="0" anchor="ctr">
                        <a:blipFill rotWithShape="0">
                          <a:blip r:embed="rId3"/>
                          <a:stretch>
                            <a:fillRect t="-840385" r="-400000" b="-688462"/>
                          </a:stretch>
                        </a:blipFill>
                      </a:tcPr>
                    </a:tc>
                    <a:tc>
                      <a:txBody>
                        <a:bodyPr/>
                        <a:lstStyle/>
                        <a:p>
                          <a:pPr algn="just">
                            <a:lnSpc>
                              <a:spcPct val="150000"/>
                            </a:lnSpc>
                            <a:spcAft>
                              <a:spcPts val="0"/>
                            </a:spcAft>
                          </a:pPr>
                          <a:r>
                            <a:rPr lang="es-EC" sz="1400" b="0" dirty="0">
                              <a:effectLst/>
                              <a:latin typeface="Calibri" panose="020F0502020204030204" pitchFamily="34" charset="0"/>
                            </a:rPr>
                            <a:t>Tensión de lado flojo</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0" dirty="0">
                              <a:effectLst/>
                              <a:latin typeface="Calibri" panose="020F0502020204030204" pitchFamily="34" charset="0"/>
                            </a:rPr>
                            <a:t>117.33</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0" dirty="0">
                              <a:effectLst/>
                              <a:latin typeface="Calibri" panose="020F0502020204030204" pitchFamily="34" charset="0"/>
                            </a:rPr>
                            <a:t>160</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20040">
                    <a:tc>
                      <a:txBody>
                        <a:bodyPr/>
                        <a:lstStyle/>
                        <a:p>
                          <a:endParaRPr lang="es-EC"/>
                        </a:p>
                      </a:txBody>
                      <a:tcPr marL="68580" marR="68580" marT="0" marB="0" anchor="ctr">
                        <a:blipFill rotWithShape="0">
                          <a:blip r:embed="rId3"/>
                          <a:stretch>
                            <a:fillRect t="-922642" r="-400000" b="-575472"/>
                          </a:stretch>
                        </a:blipFill>
                      </a:tcPr>
                    </a:tc>
                    <a:tc>
                      <a:txBody>
                        <a:bodyPr/>
                        <a:lstStyle/>
                        <a:p>
                          <a:pPr algn="just">
                            <a:lnSpc>
                              <a:spcPct val="150000"/>
                            </a:lnSpc>
                            <a:spcAft>
                              <a:spcPts val="0"/>
                            </a:spcAft>
                          </a:pPr>
                          <a:r>
                            <a:rPr lang="es-EC" sz="1400" b="0" dirty="0">
                              <a:effectLst/>
                              <a:latin typeface="Calibri" panose="020F0502020204030204" pitchFamily="34" charset="0"/>
                              <a:ea typeface="Times New Roman" panose="02020603050405020304" pitchFamily="18" charset="0"/>
                              <a:cs typeface="Times New Roman" panose="02020603050405020304" pitchFamily="18" charset="0"/>
                            </a:rPr>
                            <a:t>Factor seguridad de banda</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0" dirty="0">
                              <a:effectLst/>
                              <a:latin typeface="Calibri" panose="020F0502020204030204" pitchFamily="34" charset="0"/>
                              <a:ea typeface="Times New Roman" panose="02020603050405020304" pitchFamily="18" charset="0"/>
                              <a:cs typeface="Times New Roman" panose="02020603050405020304" pitchFamily="18" charset="0"/>
                            </a:rPr>
                            <a:t>21.59</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0">
                              <a:effectLst/>
                              <a:latin typeface="Calibri" panose="020F0502020204030204" pitchFamily="34" charset="0"/>
                              <a:ea typeface="Times New Roman" panose="02020603050405020304" pitchFamily="18" charset="0"/>
                              <a:cs typeface="Times New Roman" panose="02020603050405020304" pitchFamily="18" charset="0"/>
                            </a:rPr>
                            <a:t>13.33</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20040">
                    <a:tc>
                      <a:txBody>
                        <a:bodyPr/>
                        <a:lstStyle/>
                        <a:p>
                          <a:endParaRPr lang="es-EC"/>
                        </a:p>
                      </a:txBody>
                      <a:tcPr marL="68580" marR="68580" marT="0" marB="0" anchor="ctr">
                        <a:blipFill rotWithShape="0">
                          <a:blip r:embed="rId3"/>
                          <a:stretch>
                            <a:fillRect t="-1022642" r="-400000" b="-475472"/>
                          </a:stretch>
                        </a:blipFill>
                      </a:tcPr>
                    </a:tc>
                    <a:tc>
                      <a:txBody>
                        <a:bodyPr/>
                        <a:lstStyle/>
                        <a:p>
                          <a:pPr algn="just">
                            <a:lnSpc>
                              <a:spcPct val="150000"/>
                            </a:lnSpc>
                            <a:spcAft>
                              <a:spcPts val="0"/>
                            </a:spcAft>
                          </a:pPr>
                          <a:r>
                            <a:rPr lang="es-EC" sz="1400" b="0">
                              <a:effectLst/>
                              <a:latin typeface="Calibri" panose="020F0502020204030204" pitchFamily="34" charset="0"/>
                              <a:ea typeface="Times New Roman" panose="02020603050405020304" pitchFamily="18" charset="0"/>
                              <a:cs typeface="Times New Roman" panose="02020603050405020304" pitchFamily="18" charset="0"/>
                            </a:rPr>
                            <a:t>Diámetro rodillo motriz</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0">
                              <a:effectLst/>
                              <a:latin typeface="Calibri" panose="020F0502020204030204" pitchFamily="34" charset="0"/>
                              <a:ea typeface="Times New Roman" panose="02020603050405020304" pitchFamily="18" charset="0"/>
                              <a:cs typeface="Times New Roman" panose="02020603050405020304" pitchFamily="18" charset="0"/>
                            </a:rPr>
                            <a:t>76.2</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0" dirty="0">
                              <a:effectLst/>
                              <a:latin typeface="Calibri" panose="020F0502020204030204" pitchFamily="34" charset="0"/>
                              <a:ea typeface="Times New Roman" panose="02020603050405020304" pitchFamily="18" charset="0"/>
                              <a:cs typeface="Times New Roman" panose="02020603050405020304" pitchFamily="18" charset="0"/>
                            </a:rPr>
                            <a:t>76.2</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65760">
                    <a:tc>
                      <a:txBody>
                        <a:bodyPr/>
                        <a:lstStyle/>
                        <a:p>
                          <a:endParaRPr lang="es-EC"/>
                        </a:p>
                      </a:txBody>
                      <a:tcPr marL="68580" marR="68580" marT="0" marB="0" anchor="ctr">
                        <a:blipFill rotWithShape="0">
                          <a:blip r:embed="rId3"/>
                          <a:stretch>
                            <a:fillRect t="-991667" r="-400000" b="-320000"/>
                          </a:stretch>
                        </a:blipFill>
                      </a:tcPr>
                    </a:tc>
                    <a:tc>
                      <a:txBody>
                        <a:bodyPr/>
                        <a:lstStyle/>
                        <a:p>
                          <a:pPr algn="just">
                            <a:lnSpc>
                              <a:spcPct val="150000"/>
                            </a:lnSpc>
                            <a:spcAft>
                              <a:spcPts val="0"/>
                            </a:spcAft>
                          </a:pPr>
                          <a:r>
                            <a:rPr lang="es-EC" sz="1600" b="1" dirty="0">
                              <a:effectLst>
                                <a:glow rad="228600">
                                  <a:schemeClr val="accent5">
                                    <a:satMod val="175000"/>
                                    <a:alpha val="40000"/>
                                  </a:schemeClr>
                                </a:glow>
                              </a:effectLst>
                              <a:latin typeface="Calibri" panose="020F0502020204030204" pitchFamily="34" charset="0"/>
                              <a:ea typeface="Times New Roman" panose="02020603050405020304" pitchFamily="18" charset="0"/>
                              <a:cs typeface="Times New Roman" panose="02020603050405020304" pitchFamily="18" charset="0"/>
                            </a:rPr>
                            <a:t>Torque del motor</a:t>
                          </a:r>
                          <a:endParaRPr lang="es-EC" sz="1600" b="1" dirty="0">
                            <a:effectLst>
                              <a:glow rad="228600">
                                <a:schemeClr val="accent5">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b="1" dirty="0">
                              <a:effectLst>
                                <a:glow rad="228600">
                                  <a:schemeClr val="accent5">
                                    <a:satMod val="175000"/>
                                    <a:alpha val="40000"/>
                                  </a:schemeClr>
                                </a:glow>
                              </a:effectLst>
                              <a:latin typeface="Calibri" panose="020F0502020204030204" pitchFamily="34" charset="0"/>
                              <a:ea typeface="Times New Roman" panose="02020603050405020304" pitchFamily="18" charset="0"/>
                              <a:cs typeface="Times New Roman" panose="02020603050405020304" pitchFamily="18" charset="0"/>
                            </a:rPr>
                            <a:t>5.58</a:t>
                          </a:r>
                          <a:endParaRPr lang="es-EC" sz="1600" b="1" dirty="0">
                            <a:effectLst>
                              <a:glow rad="228600">
                                <a:schemeClr val="accent5">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b="1" dirty="0">
                              <a:effectLst>
                                <a:glow rad="228600">
                                  <a:schemeClr val="accent5">
                                    <a:satMod val="175000"/>
                                    <a:alpha val="40000"/>
                                  </a:schemeClr>
                                </a:glow>
                              </a:effectLst>
                              <a:latin typeface="Calibri" panose="020F0502020204030204" pitchFamily="34" charset="0"/>
                              <a:ea typeface="Times New Roman" panose="02020603050405020304" pitchFamily="18" charset="0"/>
                              <a:cs typeface="Times New Roman" panose="02020603050405020304" pitchFamily="18" charset="0"/>
                            </a:rPr>
                            <a:t>7.61</a:t>
                          </a:r>
                          <a:endParaRPr lang="es-EC" sz="1600" b="1" dirty="0">
                            <a:effectLst>
                              <a:glow rad="228600">
                                <a:schemeClr val="accent5">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20040">
                    <a:tc>
                      <a:txBody>
                        <a:bodyPr/>
                        <a:lstStyle/>
                        <a:p>
                          <a:endParaRPr lang="es-EC"/>
                        </a:p>
                      </a:txBody>
                      <a:tcPr marL="68580" marR="68580" marT="0" marB="0" anchor="ctr">
                        <a:blipFill rotWithShape="0">
                          <a:blip r:embed="rId3"/>
                          <a:stretch>
                            <a:fillRect t="-1259615" r="-400000" b="-269231"/>
                          </a:stretch>
                        </a:blipFill>
                      </a:tcPr>
                    </a:tc>
                    <a:tc>
                      <a:txBody>
                        <a:bodyPr/>
                        <a:lstStyle/>
                        <a:p>
                          <a:pPr algn="just">
                            <a:lnSpc>
                              <a:spcPct val="150000"/>
                            </a:lnSpc>
                            <a:spcAft>
                              <a:spcPts val="0"/>
                            </a:spcAft>
                          </a:pPr>
                          <a:r>
                            <a:rPr lang="es-EC" sz="1400" b="0" dirty="0">
                              <a:effectLst/>
                              <a:latin typeface="Calibri" panose="020F0502020204030204" pitchFamily="34" charset="0"/>
                              <a:ea typeface="Times New Roman" panose="02020603050405020304" pitchFamily="18" charset="0"/>
                              <a:cs typeface="Times New Roman" panose="02020603050405020304" pitchFamily="18" charset="0"/>
                            </a:rPr>
                            <a:t>Diámetro eje del rodillo</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0" dirty="0">
                              <a:effectLst/>
                              <a:latin typeface="Calibri" panose="020F0502020204030204" pitchFamily="34" charset="0"/>
                              <a:ea typeface="Times New Roman" panose="02020603050405020304" pitchFamily="18" charset="0"/>
                              <a:cs typeface="Times New Roman" panose="02020603050405020304" pitchFamily="18" charset="0"/>
                            </a:rPr>
                            <a:t>12</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0" dirty="0">
                              <a:effectLst/>
                              <a:latin typeface="Calibri" panose="020F0502020204030204" pitchFamily="34" charset="0"/>
                              <a:ea typeface="Times New Roman" panose="02020603050405020304" pitchFamily="18" charset="0"/>
                              <a:cs typeface="Times New Roman" panose="02020603050405020304" pitchFamily="18" charset="0"/>
                            </a:rPr>
                            <a:t>12</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20040">
                    <a:tc>
                      <a:txBody>
                        <a:bodyPr/>
                        <a:lstStyle/>
                        <a:p>
                          <a:endParaRPr lang="es-EC"/>
                        </a:p>
                      </a:txBody>
                      <a:tcPr marL="68580" marR="68580" marT="0" marB="0" anchor="ctr">
                        <a:blipFill rotWithShape="0">
                          <a:blip r:embed="rId3"/>
                          <a:stretch>
                            <a:fillRect t="-1333962" r="-400000" b="-164151"/>
                          </a:stretch>
                        </a:blipFill>
                      </a:tcPr>
                    </a:tc>
                    <a:tc>
                      <a:txBody>
                        <a:bodyPr/>
                        <a:lstStyle/>
                        <a:p>
                          <a:pPr algn="just">
                            <a:lnSpc>
                              <a:spcPct val="150000"/>
                            </a:lnSpc>
                            <a:spcAft>
                              <a:spcPts val="0"/>
                            </a:spcAft>
                          </a:pPr>
                          <a:r>
                            <a:rPr lang="es-EC" sz="1400" b="0" dirty="0">
                              <a:effectLst/>
                              <a:latin typeface="Calibri" panose="020F0502020204030204" pitchFamily="34" charset="0"/>
                              <a:ea typeface="Times New Roman" panose="02020603050405020304" pitchFamily="18" charset="0"/>
                              <a:cs typeface="Times New Roman" panose="02020603050405020304" pitchFamily="18" charset="0"/>
                            </a:rPr>
                            <a:t>Limite Resistencia a fatiga</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0">
                              <a:effectLst/>
                              <a:latin typeface="Calibri" panose="020F0502020204030204" pitchFamily="34" charset="0"/>
                              <a:ea typeface="Times New Roman" panose="02020603050405020304" pitchFamily="18" charset="0"/>
                              <a:cs typeface="Times New Roman" panose="02020603050405020304" pitchFamily="18" charset="0"/>
                            </a:rPr>
                            <a:t>145.91</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0" dirty="0">
                              <a:effectLst/>
                              <a:latin typeface="Calibri" panose="020F0502020204030204" pitchFamily="34" charset="0"/>
                              <a:ea typeface="Times New Roman" panose="02020603050405020304" pitchFamily="18" charset="0"/>
                              <a:cs typeface="Times New Roman" panose="02020603050405020304" pitchFamily="18" charset="0"/>
                            </a:rPr>
                            <a:t>146.01</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65760">
                    <a:tc>
                      <a:txBody>
                        <a:bodyPr/>
                        <a:lstStyle/>
                        <a:p>
                          <a:endParaRPr lang="es-EC"/>
                        </a:p>
                      </a:txBody>
                      <a:tcPr marL="68580" marR="68580" marT="0" marB="0" anchor="ctr">
                        <a:blipFill rotWithShape="0">
                          <a:blip r:embed="rId3"/>
                          <a:stretch>
                            <a:fillRect t="-1266667" r="-400000" b="-45000"/>
                          </a:stretch>
                        </a:blipFill>
                      </a:tcPr>
                    </a:tc>
                    <a:tc>
                      <a:txBody>
                        <a:bodyPr/>
                        <a:lstStyle/>
                        <a:p>
                          <a:pPr algn="just">
                            <a:lnSpc>
                              <a:spcPct val="150000"/>
                            </a:lnSpc>
                            <a:spcAft>
                              <a:spcPts val="0"/>
                            </a:spcAft>
                          </a:pPr>
                          <a:r>
                            <a:rPr lang="es-EC" sz="1600" b="1" dirty="0">
                              <a:effectLst>
                                <a:glow rad="228600">
                                  <a:schemeClr val="accent3">
                                    <a:satMod val="175000"/>
                                    <a:alpha val="40000"/>
                                  </a:schemeClr>
                                </a:glow>
                              </a:effectLst>
                              <a:latin typeface="Calibri" panose="020F0502020204030204" pitchFamily="34" charset="0"/>
                              <a:ea typeface="Times New Roman" panose="02020603050405020304" pitchFamily="18" charset="0"/>
                              <a:cs typeface="Times New Roman" panose="02020603050405020304" pitchFamily="18" charset="0"/>
                            </a:rPr>
                            <a:t>Factor seguridad ejes</a:t>
                          </a:r>
                          <a:endParaRPr lang="es-EC" sz="1600" b="1" dirty="0">
                            <a:effectLst>
                              <a:glow rad="228600">
                                <a:schemeClr val="accent3">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b="1" dirty="0">
                              <a:effectLst>
                                <a:glow rad="228600">
                                  <a:schemeClr val="accent3">
                                    <a:satMod val="175000"/>
                                    <a:alpha val="40000"/>
                                  </a:schemeClr>
                                </a:glow>
                              </a:effectLst>
                              <a:latin typeface="Calibri" panose="020F0502020204030204" pitchFamily="34" charset="0"/>
                              <a:ea typeface="Times New Roman" panose="02020603050405020304" pitchFamily="18" charset="0"/>
                              <a:cs typeface="Times New Roman" panose="02020603050405020304" pitchFamily="18" charset="0"/>
                            </a:rPr>
                            <a:t>2.17</a:t>
                          </a:r>
                          <a:endParaRPr lang="es-EC" sz="1600" b="1" dirty="0">
                            <a:effectLst>
                              <a:glow rad="228600">
                                <a:schemeClr val="accent3">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b="1" dirty="0">
                              <a:effectLst>
                                <a:glow rad="228600">
                                  <a:schemeClr val="accent3">
                                    <a:satMod val="175000"/>
                                    <a:alpha val="40000"/>
                                  </a:schemeClr>
                                </a:glow>
                              </a:effectLst>
                              <a:latin typeface="Calibri" panose="020F0502020204030204" pitchFamily="34" charset="0"/>
                              <a:ea typeface="Times New Roman" panose="02020603050405020304" pitchFamily="18" charset="0"/>
                              <a:cs typeface="Times New Roman" panose="02020603050405020304" pitchFamily="18" charset="0"/>
                            </a:rPr>
                            <a:t>1.63</a:t>
                          </a:r>
                          <a:endParaRPr lang="es-EC" sz="1600" b="1" dirty="0">
                            <a:effectLst>
                              <a:glow rad="228600">
                                <a:schemeClr val="accent3">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Fallback>
      </mc:AlternateContent>
      <p:sp>
        <p:nvSpPr>
          <p:cNvPr id="8" name="Rectángulo 7"/>
          <p:cNvSpPr/>
          <p:nvPr/>
        </p:nvSpPr>
        <p:spPr>
          <a:xfrm>
            <a:off x="1631504" y="5364519"/>
            <a:ext cx="1826206" cy="369332"/>
          </a:xfrm>
          <a:prstGeom prst="rect">
            <a:avLst/>
          </a:prstGeom>
        </p:spPr>
        <p:txBody>
          <a:bodyPr wrap="none">
            <a:spAutoFit/>
          </a:bodyPr>
          <a:lstStyle/>
          <a:p>
            <a:r>
              <a:rPr lang="es-EC" dirty="0">
                <a:latin typeface="Times New Roman" panose="02020603050405020304" pitchFamily="18" charset="0"/>
                <a:ea typeface="Times New Roman" panose="02020603050405020304" pitchFamily="18" charset="0"/>
              </a:rPr>
              <a:t>(DUNLOP, 2009)</a:t>
            </a:r>
            <a:endParaRPr lang="es-EC" dirty="0"/>
          </a:p>
        </p:txBody>
      </p:sp>
      <p:sp>
        <p:nvSpPr>
          <p:cNvPr id="9" name="Título 1"/>
          <p:cNvSpPr>
            <a:spLocks noGrp="1"/>
          </p:cNvSpPr>
          <p:nvPr>
            <p:ph type="title"/>
          </p:nvPr>
        </p:nvSpPr>
        <p:spPr>
          <a:xfrm>
            <a:off x="514872" y="649601"/>
            <a:ext cx="4613518" cy="915888"/>
          </a:xfrm>
        </p:spPr>
        <p:txBody>
          <a:bodyPr>
            <a:normAutofit/>
          </a:bodyPr>
          <a:lstStyle/>
          <a:p>
            <a:r>
              <a:rPr lang="es-EC" sz="2500" dirty="0" smtClean="0">
                <a:solidFill>
                  <a:srgbClr val="002060"/>
                </a:solidFill>
                <a:latin typeface="Times New Roman" panose="02020603050405020304" pitchFamily="18" charset="0"/>
                <a:ea typeface="+mn-ea"/>
                <a:cs typeface="Times New Roman" panose="02020603050405020304" pitchFamily="18" charset="0"/>
              </a:rPr>
              <a:t>BANDA TRANSPORTADORA</a:t>
            </a:r>
            <a:br>
              <a:rPr lang="es-EC" sz="2500" dirty="0" smtClean="0">
                <a:solidFill>
                  <a:srgbClr val="002060"/>
                </a:solidFill>
                <a:latin typeface="Times New Roman" panose="02020603050405020304" pitchFamily="18" charset="0"/>
                <a:ea typeface="+mn-ea"/>
                <a:cs typeface="Times New Roman" panose="02020603050405020304" pitchFamily="18" charset="0"/>
              </a:rPr>
            </a:br>
            <a:r>
              <a:rPr lang="es-EC" sz="2500" cap="none" dirty="0" smtClean="0">
                <a:solidFill>
                  <a:srgbClr val="002060"/>
                </a:solidFill>
                <a:latin typeface="Times New Roman" panose="02020603050405020304" pitchFamily="18" charset="0"/>
                <a:ea typeface="+mn-ea"/>
                <a:cs typeface="Times New Roman" panose="02020603050405020304" pitchFamily="18" charset="0"/>
              </a:rPr>
              <a:t>Parámetros Calculados</a:t>
            </a:r>
            <a:endParaRPr lang="es-EC" sz="2500" cap="none"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9832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7 Imagen"/>
          <p:cNvPicPr/>
          <p:nvPr/>
        </p:nvPicPr>
        <p:blipFill rotWithShape="1">
          <a:blip r:embed="rId2"/>
          <a:srcRect l="14322" t="12270" r="7538" b="8104"/>
          <a:stretch/>
        </p:blipFill>
        <p:spPr bwMode="auto">
          <a:xfrm>
            <a:off x="2748699" y="1561053"/>
            <a:ext cx="2877160" cy="1679434"/>
          </a:xfrm>
          <a:prstGeom prst="rect">
            <a:avLst/>
          </a:prstGeom>
          <a:ln>
            <a:noFill/>
          </a:ln>
          <a:extLst>
            <a:ext uri="{53640926-AAD7-44D8-BBD7-CCE9431645EC}">
              <a14:shadowObscured xmlns:a14="http://schemas.microsoft.com/office/drawing/2010/main"/>
            </a:ext>
          </a:extLst>
        </p:spPr>
      </p:pic>
      <p:pic>
        <p:nvPicPr>
          <p:cNvPr id="6" name="Imagen 5" descr="Resultado de imagen para driver vnh2sp3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3213" y="1209507"/>
            <a:ext cx="2439958" cy="2397009"/>
          </a:xfrm>
          <a:prstGeom prst="rect">
            <a:avLst/>
          </a:prstGeom>
          <a:noFill/>
          <a:ln>
            <a:noFill/>
          </a:ln>
        </p:spPr>
      </p:pic>
      <p:graphicFrame>
        <p:nvGraphicFramePr>
          <p:cNvPr id="7" name="Tabla 6"/>
          <p:cNvGraphicFramePr>
            <a:graphicFrameLocks noGrp="1"/>
          </p:cNvGraphicFramePr>
          <p:nvPr>
            <p:extLst>
              <p:ext uri="{D42A27DB-BD31-4B8C-83A1-F6EECF244321}">
                <p14:modId xmlns:p14="http://schemas.microsoft.com/office/powerpoint/2010/main" val="4209162826"/>
              </p:ext>
            </p:extLst>
          </p:nvPr>
        </p:nvGraphicFramePr>
        <p:xfrm>
          <a:off x="7867824" y="3881112"/>
          <a:ext cx="3204729" cy="1921520"/>
        </p:xfrm>
        <a:graphic>
          <a:graphicData uri="http://schemas.openxmlformats.org/drawingml/2006/table">
            <a:tbl>
              <a:tblPr firstRow="1" firstCol="1" bandRow="1">
                <a:tableStyleId>{2D5ABB26-0587-4C30-8999-92F81FD0307C}</a:tableStyleId>
              </a:tblPr>
              <a:tblGrid>
                <a:gridCol w="2060587"/>
                <a:gridCol w="1144142"/>
              </a:tblGrid>
              <a:tr h="348786">
                <a:tc>
                  <a:txBody>
                    <a:bodyPr/>
                    <a:lstStyle/>
                    <a:p>
                      <a:pPr algn="just">
                        <a:lnSpc>
                          <a:spcPct val="150000"/>
                        </a:lnSpc>
                        <a:spcAft>
                          <a:spcPts val="0"/>
                        </a:spcAft>
                      </a:pPr>
                      <a:r>
                        <a:rPr lang="es-EC" sz="1600" b="1" dirty="0">
                          <a:effectLst/>
                          <a:latin typeface="Times New Roman" panose="02020603050405020304" pitchFamily="18" charset="0"/>
                          <a:cs typeface="Times New Roman" panose="02020603050405020304" pitchFamily="18" charset="0"/>
                        </a:rPr>
                        <a:t>Característica</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s-EC" sz="1600" b="1" dirty="0">
                          <a:effectLst/>
                          <a:latin typeface="Times New Roman" panose="02020603050405020304" pitchFamily="18" charset="0"/>
                          <a:cs typeface="Times New Roman" panose="02020603050405020304" pitchFamily="18" charset="0"/>
                        </a:rPr>
                        <a:t>Valor</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8940">
                <a:tc>
                  <a:txBody>
                    <a:bodyPr/>
                    <a:lstStyle/>
                    <a:p>
                      <a:pPr algn="just">
                        <a:lnSpc>
                          <a:spcPct val="150000"/>
                        </a:lnSpc>
                        <a:spcAft>
                          <a:spcPts val="0"/>
                        </a:spcAft>
                      </a:pPr>
                      <a:r>
                        <a:rPr lang="es-EC" sz="1600" dirty="0">
                          <a:effectLst/>
                          <a:latin typeface="Times New Roman" panose="02020603050405020304" pitchFamily="18" charset="0"/>
                          <a:cs typeface="Times New Roman" panose="02020603050405020304" pitchFamily="18" charset="0"/>
                        </a:rPr>
                        <a:t>Corriente salida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just">
                        <a:lnSpc>
                          <a:spcPct val="150000"/>
                        </a:lnSpc>
                        <a:spcAft>
                          <a:spcPts val="0"/>
                        </a:spcAft>
                      </a:pPr>
                      <a:r>
                        <a:rPr lang="es-EC" sz="1600">
                          <a:effectLst/>
                          <a:latin typeface="Times New Roman" panose="02020603050405020304" pitchFamily="18" charset="0"/>
                          <a:cs typeface="Times New Roman" panose="02020603050405020304" pitchFamily="18" charset="0"/>
                        </a:rPr>
                        <a:t>14 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r>
              <a:tr h="388940">
                <a:tc>
                  <a:txBody>
                    <a:bodyPr/>
                    <a:lstStyle/>
                    <a:p>
                      <a:pPr algn="just">
                        <a:lnSpc>
                          <a:spcPct val="150000"/>
                        </a:lnSpc>
                        <a:spcAft>
                          <a:spcPts val="0"/>
                        </a:spcAft>
                      </a:pPr>
                      <a:r>
                        <a:rPr lang="es-EC" sz="1600" dirty="0">
                          <a:effectLst/>
                          <a:latin typeface="Times New Roman" panose="02020603050405020304" pitchFamily="18" charset="0"/>
                          <a:cs typeface="Times New Roman" panose="02020603050405020304" pitchFamily="18" charset="0"/>
                        </a:rPr>
                        <a:t>Corriente Pico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dirty="0">
                          <a:effectLst/>
                          <a:latin typeface="Times New Roman" panose="02020603050405020304" pitchFamily="18" charset="0"/>
                          <a:cs typeface="Times New Roman" panose="02020603050405020304" pitchFamily="18" charset="0"/>
                        </a:rPr>
                        <a:t>30 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88940">
                <a:tc>
                  <a:txBody>
                    <a:bodyPr/>
                    <a:lstStyle/>
                    <a:p>
                      <a:pPr algn="just">
                        <a:lnSpc>
                          <a:spcPct val="150000"/>
                        </a:lnSpc>
                        <a:spcAft>
                          <a:spcPts val="0"/>
                        </a:spcAft>
                      </a:pPr>
                      <a:r>
                        <a:rPr lang="es-EC" sz="1600">
                          <a:effectLst/>
                          <a:latin typeface="Times New Roman" panose="02020603050405020304" pitchFamily="18" charset="0"/>
                          <a:cs typeface="Times New Roman" panose="02020603050405020304" pitchFamily="18" charset="0"/>
                        </a:rPr>
                        <a:t>Voltaje alimentación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a:effectLst/>
                          <a:latin typeface="Times New Roman" panose="02020603050405020304" pitchFamily="18" charset="0"/>
                          <a:cs typeface="Times New Roman" panose="02020603050405020304" pitchFamily="18" charset="0"/>
                        </a:rPr>
                        <a:t>5V</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88940">
                <a:tc>
                  <a:txBody>
                    <a:bodyPr/>
                    <a:lstStyle/>
                    <a:p>
                      <a:pPr algn="just">
                        <a:lnSpc>
                          <a:spcPct val="150000"/>
                        </a:lnSpc>
                        <a:spcAft>
                          <a:spcPts val="0"/>
                        </a:spcAft>
                      </a:pPr>
                      <a:r>
                        <a:rPr lang="es-EC" sz="1600" dirty="0">
                          <a:effectLst/>
                          <a:latin typeface="Times New Roman" panose="02020603050405020304" pitchFamily="18" charset="0"/>
                          <a:cs typeface="Times New Roman" panose="02020603050405020304" pitchFamily="18" charset="0"/>
                        </a:rPr>
                        <a:t>Voltaje Salida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s-EC" sz="1600" dirty="0">
                          <a:effectLst/>
                          <a:latin typeface="Times New Roman" panose="02020603050405020304" pitchFamily="18" charset="0"/>
                          <a:cs typeface="Times New Roman" panose="02020603050405020304" pitchFamily="18" charset="0"/>
                        </a:rPr>
                        <a:t>5-35V</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r>
            </a:tbl>
          </a:graphicData>
        </a:graphic>
      </p:graphicFrame>
      <p:sp>
        <p:nvSpPr>
          <p:cNvPr id="8" name="Título 1"/>
          <p:cNvSpPr>
            <a:spLocks noGrp="1"/>
          </p:cNvSpPr>
          <p:nvPr>
            <p:ph type="title"/>
          </p:nvPr>
        </p:nvSpPr>
        <p:spPr>
          <a:xfrm>
            <a:off x="523749" y="506401"/>
            <a:ext cx="4613518" cy="915888"/>
          </a:xfrm>
        </p:spPr>
        <p:txBody>
          <a:bodyPr>
            <a:normAutofit/>
          </a:bodyPr>
          <a:lstStyle/>
          <a:p>
            <a:r>
              <a:rPr lang="es-EC" sz="2500" dirty="0" smtClean="0">
                <a:solidFill>
                  <a:srgbClr val="002060"/>
                </a:solidFill>
                <a:latin typeface="Times New Roman" panose="02020603050405020304" pitchFamily="18" charset="0"/>
                <a:ea typeface="+mn-ea"/>
                <a:cs typeface="Times New Roman" panose="02020603050405020304" pitchFamily="18" charset="0"/>
              </a:rPr>
              <a:t>BANDA TRANSPORTADORA</a:t>
            </a:r>
            <a:br>
              <a:rPr lang="es-EC" sz="2500" dirty="0" smtClean="0">
                <a:solidFill>
                  <a:srgbClr val="002060"/>
                </a:solidFill>
                <a:latin typeface="Times New Roman" panose="02020603050405020304" pitchFamily="18" charset="0"/>
                <a:ea typeface="+mn-ea"/>
                <a:cs typeface="Times New Roman" panose="02020603050405020304" pitchFamily="18" charset="0"/>
              </a:rPr>
            </a:br>
            <a:r>
              <a:rPr lang="es-EC" sz="2500" cap="none" dirty="0" smtClean="0">
                <a:solidFill>
                  <a:srgbClr val="002060"/>
                </a:solidFill>
                <a:latin typeface="Times New Roman" panose="02020603050405020304" pitchFamily="18" charset="0"/>
                <a:ea typeface="+mn-ea"/>
                <a:cs typeface="Times New Roman" panose="02020603050405020304" pitchFamily="18" charset="0"/>
              </a:rPr>
              <a:t>Elementos</a:t>
            </a:r>
            <a:endParaRPr lang="es-EC" sz="2500" cap="none" dirty="0">
              <a:solidFill>
                <a:srgbClr val="002060"/>
              </a:solidFill>
              <a:latin typeface="Times New Roman" panose="02020603050405020304" pitchFamily="18" charset="0"/>
              <a:ea typeface="+mn-ea"/>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209951748"/>
              </p:ext>
            </p:extLst>
          </p:nvPr>
        </p:nvGraphicFramePr>
        <p:xfrm>
          <a:off x="2129707" y="3329377"/>
          <a:ext cx="4115144" cy="2335720"/>
        </p:xfrm>
        <a:graphic>
          <a:graphicData uri="http://schemas.openxmlformats.org/drawingml/2006/table">
            <a:tbl>
              <a:tblPr firstRow="1" firstCol="1" bandRow="1">
                <a:tableStyleId>{2D5ABB26-0587-4C30-8999-92F81FD0307C}</a:tableStyleId>
              </a:tblPr>
              <a:tblGrid>
                <a:gridCol w="2645969"/>
                <a:gridCol w="1469175"/>
              </a:tblGrid>
              <a:tr h="353316">
                <a:tc>
                  <a:txBody>
                    <a:bodyPr/>
                    <a:lstStyle/>
                    <a:p>
                      <a:pPr algn="just">
                        <a:lnSpc>
                          <a:spcPct val="150000"/>
                        </a:lnSpc>
                        <a:spcAft>
                          <a:spcPts val="0"/>
                        </a:spcAft>
                      </a:pPr>
                      <a:r>
                        <a:rPr lang="es-EC" sz="1600" b="1" dirty="0">
                          <a:effectLst/>
                          <a:latin typeface="Times New Roman" panose="02020603050405020304" pitchFamily="18" charset="0"/>
                          <a:cs typeface="Times New Roman" panose="02020603050405020304" pitchFamily="18" charset="0"/>
                        </a:rPr>
                        <a:t>Característica</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s-EC" sz="1600" b="1" dirty="0">
                          <a:effectLst/>
                          <a:latin typeface="Times New Roman" panose="02020603050405020304" pitchFamily="18" charset="0"/>
                          <a:cs typeface="Times New Roman" panose="02020603050405020304" pitchFamily="18" charset="0"/>
                        </a:rPr>
                        <a:t>Valor</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992">
                <a:tc>
                  <a:txBody>
                    <a:bodyPr/>
                    <a:lstStyle/>
                    <a:p>
                      <a:pPr algn="just">
                        <a:lnSpc>
                          <a:spcPct val="150000"/>
                        </a:lnSpc>
                        <a:spcAft>
                          <a:spcPts val="0"/>
                        </a:spcAft>
                      </a:pPr>
                      <a:r>
                        <a:rPr lang="es-EC" sz="1600" dirty="0" smtClean="0">
                          <a:effectLst/>
                          <a:latin typeface="Times New Roman" panose="02020603050405020304" pitchFamily="18" charset="0"/>
                          <a:cs typeface="Times New Roman" panose="02020603050405020304" pitchFamily="18" charset="0"/>
                        </a:rPr>
                        <a:t>Voltaje</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just">
                        <a:lnSpc>
                          <a:spcPct val="150000"/>
                        </a:lnSpc>
                        <a:spcAft>
                          <a:spcPts val="0"/>
                        </a:spcAft>
                      </a:pPr>
                      <a:r>
                        <a:rPr lang="es-EC" sz="1600" dirty="0" smtClean="0">
                          <a:effectLst/>
                          <a:latin typeface="Times New Roman" panose="02020603050405020304" pitchFamily="18" charset="0"/>
                          <a:ea typeface="+mn-ea"/>
                          <a:cs typeface="Times New Roman" panose="02020603050405020304" pitchFamily="18" charset="0"/>
                        </a:rPr>
                        <a:t>12-24V</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r>
              <a:tr h="393992">
                <a:tc>
                  <a:txBody>
                    <a:bodyPr/>
                    <a:lstStyle/>
                    <a:p>
                      <a:pPr algn="just">
                        <a:lnSpc>
                          <a:spcPct val="150000"/>
                        </a:lnSpc>
                        <a:spcAft>
                          <a:spcPts val="0"/>
                        </a:spcAft>
                      </a:pPr>
                      <a:r>
                        <a:rPr lang="es-EC" sz="1600" dirty="0" smtClean="0">
                          <a:effectLst/>
                          <a:latin typeface="Times New Roman" panose="02020603050405020304" pitchFamily="18" charset="0"/>
                          <a:ea typeface="+mn-ea"/>
                          <a:cs typeface="Times New Roman" panose="02020603050405020304" pitchFamily="18" charset="0"/>
                        </a:rPr>
                        <a:t>Corriente</a:t>
                      </a:r>
                      <a:r>
                        <a:rPr lang="es-EC" sz="1600" baseline="0" dirty="0" smtClean="0">
                          <a:effectLst/>
                          <a:latin typeface="Times New Roman" panose="02020603050405020304" pitchFamily="18" charset="0"/>
                          <a:ea typeface="+mn-ea"/>
                          <a:cs typeface="Times New Roman" panose="02020603050405020304" pitchFamily="18" charset="0"/>
                        </a:rPr>
                        <a:t> baja velocidad</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dirty="0" smtClean="0">
                          <a:effectLst/>
                          <a:latin typeface="Times New Roman" panose="02020603050405020304" pitchFamily="18" charset="0"/>
                          <a:cs typeface="Times New Roman" panose="02020603050405020304" pitchFamily="18" charset="0"/>
                        </a:rPr>
                        <a:t>1 </a:t>
                      </a:r>
                      <a:r>
                        <a:rPr lang="es-EC" sz="1600" dirty="0">
                          <a:effectLst/>
                          <a:latin typeface="Times New Roman" panose="02020603050405020304" pitchFamily="18" charset="0"/>
                          <a:cs typeface="Times New Roman" panose="02020603050405020304" pitchFamily="18" charset="0"/>
                        </a:rPr>
                        <a:t>A</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93992">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Times New Roman" panose="02020603050405020304" pitchFamily="18" charset="0"/>
                          <a:ea typeface="+mn-ea"/>
                          <a:cs typeface="Times New Roman" panose="02020603050405020304" pitchFamily="18" charset="0"/>
                        </a:rPr>
                        <a:t>Corriente</a:t>
                      </a:r>
                      <a:r>
                        <a:rPr lang="es-EC" sz="1600" baseline="0" dirty="0" smtClean="0">
                          <a:effectLst/>
                          <a:latin typeface="Times New Roman" panose="02020603050405020304" pitchFamily="18" charset="0"/>
                          <a:ea typeface="+mn-ea"/>
                          <a:cs typeface="Times New Roman" panose="02020603050405020304" pitchFamily="18" charset="0"/>
                        </a:rPr>
                        <a:t> alta velocidad</a:t>
                      </a:r>
                      <a:endParaRPr lang="es-EC"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dirty="0">
                          <a:effectLst/>
                          <a:latin typeface="Times New Roman" panose="02020603050405020304" pitchFamily="18" charset="0"/>
                          <a:cs typeface="Times New Roman" panose="02020603050405020304" pitchFamily="18" charset="0"/>
                        </a:rPr>
                        <a:t>5V</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93992">
                <a:tc>
                  <a:txBody>
                    <a:bodyPr/>
                    <a:lstStyle/>
                    <a:p>
                      <a:pPr algn="just">
                        <a:lnSpc>
                          <a:spcPct val="150000"/>
                        </a:lnSpc>
                        <a:spcAft>
                          <a:spcPts val="0"/>
                        </a:spcAft>
                      </a:pPr>
                      <a:r>
                        <a:rPr lang="es-EC" sz="1600" dirty="0" smtClean="0">
                          <a:effectLst/>
                          <a:latin typeface="Times New Roman" panose="02020603050405020304" pitchFamily="18" charset="0"/>
                          <a:cs typeface="Times New Roman" panose="02020603050405020304" pitchFamily="18" charset="0"/>
                        </a:rPr>
                        <a:t>Torque</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dirty="0" smtClean="0">
                          <a:effectLst/>
                          <a:latin typeface="Times New Roman" panose="02020603050405020304" pitchFamily="18" charset="0"/>
                          <a:ea typeface="+mn-ea"/>
                          <a:cs typeface="Times New Roman" panose="02020603050405020304" pitchFamily="18" charset="0"/>
                        </a:rPr>
                        <a:t>12Nm</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93992">
                <a:tc>
                  <a:txBody>
                    <a:bodyPr/>
                    <a:lstStyle/>
                    <a:p>
                      <a:pPr algn="just">
                        <a:lnSpc>
                          <a:spcPct val="150000"/>
                        </a:lnSpc>
                        <a:spcAft>
                          <a:spcPts val="0"/>
                        </a:spcAft>
                      </a:pP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Potencia</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35W</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285437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a:spLocks noGrp="1"/>
          </p:cNvSpPr>
          <p:nvPr>
            <p:ph type="title"/>
          </p:nvPr>
        </p:nvSpPr>
        <p:spPr>
          <a:xfrm>
            <a:off x="2741603" y="2283666"/>
            <a:ext cx="6527408" cy="1656567"/>
          </a:xfrm>
        </p:spPr>
        <p:txBody>
          <a:bodyPr>
            <a:noAutofit/>
          </a:bodyPr>
          <a:lstStyle/>
          <a:p>
            <a:pPr algn="ctr"/>
            <a:r>
              <a:rPr lang="es-ES" sz="5400" dirty="0" smtClean="0">
                <a:solidFill>
                  <a:srgbClr val="002060"/>
                </a:solidFill>
                <a:latin typeface="Times New Roman" panose="02020603050405020304" pitchFamily="18" charset="0"/>
                <a:ea typeface="+mn-ea"/>
                <a:cs typeface="Times New Roman" panose="02020603050405020304" pitchFamily="18" charset="0"/>
              </a:rPr>
              <a:t>ALGORITMO DE CONTROL</a:t>
            </a: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5851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191344" y="388382"/>
            <a:ext cx="5868143" cy="597769"/>
          </a:xfrm>
        </p:spPr>
        <p:txBody>
          <a:bodyPr rtlCol="0">
            <a:normAutofit/>
          </a:bodyPr>
          <a:lstStyle/>
          <a:p>
            <a:r>
              <a:rPr lang="es-ES" sz="2600" dirty="0">
                <a:solidFill>
                  <a:srgbClr val="002060"/>
                </a:solidFill>
                <a:latin typeface="Times New Roman" panose="02020603050405020304" pitchFamily="18" charset="0"/>
                <a:ea typeface="+mn-ea"/>
                <a:cs typeface="Times New Roman" panose="02020603050405020304" pitchFamily="18" charset="0"/>
              </a:rPr>
              <a:t>PROCESOS INDUSTRIALES</a:t>
            </a:r>
          </a:p>
        </p:txBody>
      </p:sp>
      <p:graphicFrame>
        <p:nvGraphicFramePr>
          <p:cNvPr id="5" name="4 Diagrama"/>
          <p:cNvGraphicFramePr/>
          <p:nvPr>
            <p:extLst>
              <p:ext uri="{D42A27DB-BD31-4B8C-83A1-F6EECF244321}">
                <p14:modId xmlns:p14="http://schemas.microsoft.com/office/powerpoint/2010/main" val="2569286848"/>
              </p:ext>
            </p:extLst>
          </p:nvPr>
        </p:nvGraphicFramePr>
        <p:xfrm>
          <a:off x="2389455" y="728700"/>
          <a:ext cx="7630981"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descr="Resultado de imagen para linea de ensamblaje de autos robotizada"/>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73260" y="4372010"/>
            <a:ext cx="3319480" cy="2051649"/>
          </a:xfrm>
          <a:prstGeom prst="rect">
            <a:avLst/>
          </a:prstGeom>
          <a:noFill/>
          <a:ln>
            <a:noFill/>
          </a:ln>
        </p:spPr>
      </p:pic>
      <p:pic>
        <p:nvPicPr>
          <p:cNvPr id="7" name="Imagen 6" descr="http://www.aytec-gmbh.de/fileadmin/user_upload/header_sonstige.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344" y="1196752"/>
            <a:ext cx="3659440" cy="1728192"/>
          </a:xfrm>
          <a:prstGeom prst="rect">
            <a:avLst/>
          </a:prstGeom>
          <a:noFill/>
          <a:ln>
            <a:noFill/>
          </a:ln>
        </p:spPr>
      </p:pic>
      <p:pic>
        <p:nvPicPr>
          <p:cNvPr id="8" name="Imagen 7" descr="Imagen relacionada"/>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44272" y="1562358"/>
            <a:ext cx="2952328" cy="1722626"/>
          </a:xfrm>
          <a:prstGeom prst="rect">
            <a:avLst/>
          </a:prstGeom>
          <a:noFill/>
          <a:ln>
            <a:noFill/>
          </a:ln>
        </p:spPr>
      </p:pic>
    </p:spTree>
    <p:extLst>
      <p:ext uri="{BB962C8B-B14F-4D97-AF65-F5344CB8AC3E}">
        <p14:creationId xmlns:p14="http://schemas.microsoft.com/office/powerpoint/2010/main" val="178934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3">
            <a:extLst>
              <a:ext uri="{28A0092B-C50C-407E-A947-70E740481C1C}">
                <a14:useLocalDpi xmlns:a14="http://schemas.microsoft.com/office/drawing/2010/main" val="0"/>
              </a:ext>
            </a:extLst>
          </a:blip>
          <a:stretch>
            <a:fillRect/>
          </a:stretch>
        </p:blipFill>
        <p:spPr>
          <a:xfrm>
            <a:off x="826422" y="1203556"/>
            <a:ext cx="5142115" cy="4589318"/>
          </a:xfrm>
          <a:prstGeom prst="rect">
            <a:avLst/>
          </a:prstGeom>
        </p:spPr>
      </p:pic>
      <p:sp>
        <p:nvSpPr>
          <p:cNvPr id="5" name="Título 1"/>
          <p:cNvSpPr>
            <a:spLocks noGrp="1"/>
          </p:cNvSpPr>
          <p:nvPr>
            <p:ph type="title"/>
          </p:nvPr>
        </p:nvSpPr>
        <p:spPr>
          <a:xfrm>
            <a:off x="523749" y="506401"/>
            <a:ext cx="4613518" cy="915888"/>
          </a:xfrm>
        </p:spPr>
        <p:txBody>
          <a:bodyPr>
            <a:normAutofit/>
          </a:bodyPr>
          <a:lstStyle/>
          <a:p>
            <a:r>
              <a:rPr lang="es-EC" sz="2500" dirty="0" smtClean="0">
                <a:solidFill>
                  <a:srgbClr val="002060"/>
                </a:solidFill>
                <a:latin typeface="Times New Roman" panose="02020603050405020304" pitchFamily="18" charset="0"/>
                <a:ea typeface="+mn-ea"/>
                <a:cs typeface="Times New Roman" panose="02020603050405020304" pitchFamily="18" charset="0"/>
              </a:rPr>
              <a:t>ALGORITMO DE CONTROL</a:t>
            </a:r>
            <a:br>
              <a:rPr lang="es-EC" sz="2500" dirty="0" smtClean="0">
                <a:solidFill>
                  <a:srgbClr val="002060"/>
                </a:solidFill>
                <a:latin typeface="Times New Roman" panose="02020603050405020304" pitchFamily="18" charset="0"/>
                <a:ea typeface="+mn-ea"/>
                <a:cs typeface="Times New Roman" panose="02020603050405020304" pitchFamily="18" charset="0"/>
              </a:rPr>
            </a:br>
            <a:r>
              <a:rPr lang="es-EC" sz="2500" dirty="0" smtClean="0">
                <a:solidFill>
                  <a:srgbClr val="002060"/>
                </a:solidFill>
                <a:latin typeface="Times New Roman" panose="02020603050405020304" pitchFamily="18" charset="0"/>
                <a:ea typeface="+mn-ea"/>
                <a:cs typeface="Times New Roman" panose="02020603050405020304" pitchFamily="18" charset="0"/>
              </a:rPr>
              <a:t>GENERAL</a:t>
            </a:r>
            <a:endParaRPr lang="es-EC" sz="2500" cap="none" dirty="0">
              <a:solidFill>
                <a:srgbClr val="002060"/>
              </a:solidFill>
              <a:latin typeface="Times New Roman" panose="02020603050405020304" pitchFamily="18" charset="0"/>
              <a:ea typeface="+mn-ea"/>
              <a:cs typeface="Times New Roman" panose="02020603050405020304" pitchFamily="18" charset="0"/>
            </a:endParaRPr>
          </a:p>
        </p:txBody>
      </p:sp>
      <p:sp>
        <p:nvSpPr>
          <p:cNvPr id="2" name="Rectángulo 1"/>
          <p:cNvSpPr/>
          <p:nvPr/>
        </p:nvSpPr>
        <p:spPr>
          <a:xfrm>
            <a:off x="6186577" y="2029419"/>
            <a:ext cx="2935868" cy="369332"/>
          </a:xfrm>
          <a:prstGeom prst="rect">
            <a:avLst/>
          </a:prstGeom>
        </p:spPr>
        <p:txBody>
          <a:bodyPr wrap="none">
            <a:spAutoFit/>
          </a:bodyPr>
          <a:lstStyle/>
          <a:p>
            <a:r>
              <a:rPr lang="es-MX" dirty="0">
                <a:ln w="0"/>
                <a:effectLst>
                  <a:outerShdw blurRad="38100" dist="19050" dir="2700000" algn="tl" rotWithShape="0">
                    <a:schemeClr val="dk1">
                      <a:alpha val="40000"/>
                    </a:schemeClr>
                  </a:outerShdw>
                </a:effectLst>
              </a:rPr>
              <a:t>Visión </a:t>
            </a:r>
            <a:r>
              <a:rPr lang="es-MX" dirty="0" smtClean="0">
                <a:ln w="0"/>
                <a:effectLst>
                  <a:outerShdw blurRad="38100" dist="19050" dir="2700000" algn="tl" rotWithShape="0">
                    <a:schemeClr val="dk1">
                      <a:alpha val="40000"/>
                    </a:schemeClr>
                  </a:outerShdw>
                </a:effectLst>
              </a:rPr>
              <a:t>Artificial, Filtro </a:t>
            </a:r>
            <a:r>
              <a:rPr lang="es-MX" dirty="0" err="1" smtClean="0">
                <a:ln w="0"/>
                <a:effectLst>
                  <a:outerShdw blurRad="38100" dist="19050" dir="2700000" algn="tl" rotWithShape="0">
                    <a:schemeClr val="dk1">
                      <a:alpha val="40000"/>
                    </a:schemeClr>
                  </a:outerShdw>
                </a:effectLst>
              </a:rPr>
              <a:t>Kalman</a:t>
            </a:r>
            <a:endParaRPr lang="es-EC" dirty="0">
              <a:ln w="0"/>
              <a:effectLst>
                <a:outerShdw blurRad="38100" dist="19050" dir="2700000" algn="tl" rotWithShape="0">
                  <a:schemeClr val="dk1">
                    <a:alpha val="40000"/>
                  </a:schemeClr>
                </a:outerShdw>
              </a:effectLst>
            </a:endParaRPr>
          </a:p>
        </p:txBody>
      </p:sp>
      <p:sp>
        <p:nvSpPr>
          <p:cNvPr id="6" name="Rectángulo 5"/>
          <p:cNvSpPr/>
          <p:nvPr/>
        </p:nvSpPr>
        <p:spPr>
          <a:xfrm>
            <a:off x="6252519" y="3269168"/>
            <a:ext cx="1295226" cy="369332"/>
          </a:xfrm>
          <a:prstGeom prst="rect">
            <a:avLst/>
          </a:prstGeom>
        </p:spPr>
        <p:txBody>
          <a:bodyPr wrap="none">
            <a:spAutoFit/>
          </a:bodyPr>
          <a:lstStyle/>
          <a:p>
            <a:r>
              <a:rPr lang="es-MX" dirty="0" smtClean="0">
                <a:ln w="0"/>
                <a:effectLst>
                  <a:outerShdw blurRad="38100" dist="19050" dir="2700000" algn="tl" rotWithShape="0">
                    <a:schemeClr val="dk1">
                      <a:alpha val="40000"/>
                    </a:schemeClr>
                  </a:outerShdw>
                </a:effectLst>
              </a:rPr>
              <a:t>Planificador</a:t>
            </a:r>
            <a:endParaRPr lang="es-EC" dirty="0">
              <a:ln w="0"/>
              <a:effectLst>
                <a:outerShdw blurRad="38100" dist="19050" dir="2700000" algn="tl" rotWithShape="0">
                  <a:schemeClr val="dk1">
                    <a:alpha val="40000"/>
                  </a:schemeClr>
                </a:outerShdw>
              </a:effectLst>
            </a:endParaRPr>
          </a:p>
        </p:txBody>
      </p:sp>
      <p:sp>
        <p:nvSpPr>
          <p:cNvPr id="3" name="Rectángulo 2"/>
          <p:cNvSpPr/>
          <p:nvPr/>
        </p:nvSpPr>
        <p:spPr>
          <a:xfrm>
            <a:off x="6252519" y="4465499"/>
            <a:ext cx="2732543" cy="369332"/>
          </a:xfrm>
          <a:prstGeom prst="rect">
            <a:avLst/>
          </a:prstGeom>
        </p:spPr>
        <p:txBody>
          <a:bodyPr wrap="none">
            <a:spAutoFit/>
          </a:bodyPr>
          <a:lstStyle/>
          <a:p>
            <a:r>
              <a:rPr lang="es-MX" dirty="0">
                <a:ln w="0"/>
                <a:effectLst>
                  <a:outerShdw blurRad="38100" dist="19050" dir="2700000" algn="tl" rotWithShape="0">
                    <a:schemeClr val="dk1">
                      <a:alpha val="40000"/>
                    </a:schemeClr>
                  </a:outerShdw>
                </a:effectLst>
              </a:rPr>
              <a:t>Posicionamiento de Robots</a:t>
            </a:r>
            <a:endParaRPr lang="es-EC" dirty="0">
              <a:ln w="0"/>
              <a:effectLst>
                <a:outerShdw blurRad="38100" dist="19050" dir="2700000" algn="tl" rotWithShape="0">
                  <a:schemeClr val="dk1">
                    <a:alpha val="40000"/>
                  </a:schemeClr>
                </a:outerShdw>
              </a:effectLst>
            </a:endParaRPr>
          </a:p>
        </p:txBody>
      </p:sp>
      <p:sp>
        <p:nvSpPr>
          <p:cNvPr id="7" name="Rectángulo 6"/>
          <p:cNvSpPr/>
          <p:nvPr/>
        </p:nvSpPr>
        <p:spPr>
          <a:xfrm>
            <a:off x="10286257" y="1935590"/>
            <a:ext cx="1755545" cy="646331"/>
          </a:xfrm>
          <a:prstGeom prst="rect">
            <a:avLst/>
          </a:prstGeom>
          <a:noFill/>
        </p:spPr>
        <p:txBody>
          <a:bodyPr wrap="none" lIns="91440" tIns="45720" rIns="91440" bIns="45720">
            <a:spAutoFit/>
          </a:bodyPr>
          <a:lstStyle/>
          <a:p>
            <a:pPr algn="ctr"/>
            <a:r>
              <a:rPr lang="es-ES"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Reconocimiento,</a:t>
            </a:r>
          </a:p>
          <a:p>
            <a:pPr algn="ctr"/>
            <a:r>
              <a:rPr lang="es-ES"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Predicción</a:t>
            </a:r>
            <a:endParaRPr lang="es-ES"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ángulo 7"/>
          <p:cNvSpPr/>
          <p:nvPr/>
        </p:nvSpPr>
        <p:spPr>
          <a:xfrm>
            <a:off x="10004000" y="3313549"/>
            <a:ext cx="2116862" cy="369332"/>
          </a:xfrm>
          <a:prstGeom prst="rect">
            <a:avLst/>
          </a:prstGeom>
          <a:noFill/>
        </p:spPr>
        <p:txBody>
          <a:bodyPr wrap="none" lIns="91440" tIns="45720" rIns="91440" bIns="45720">
            <a:spAutoFit/>
          </a:bodyPr>
          <a:lstStyle/>
          <a:p>
            <a:pPr algn="ctr"/>
            <a:r>
              <a:rPr lang="es-ES"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Asignación de tareas</a:t>
            </a:r>
            <a:endParaRPr lang="es-ES"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9" name="Rectángulo 8"/>
          <p:cNvSpPr/>
          <p:nvPr/>
        </p:nvSpPr>
        <p:spPr>
          <a:xfrm>
            <a:off x="10386380" y="4458751"/>
            <a:ext cx="1555298" cy="369332"/>
          </a:xfrm>
          <a:prstGeom prst="rect">
            <a:avLst/>
          </a:prstGeom>
          <a:noFill/>
        </p:spPr>
        <p:txBody>
          <a:bodyPr wrap="none" lIns="91440" tIns="45720" rIns="91440" bIns="45720">
            <a:spAutoFit/>
          </a:bodyPr>
          <a:lstStyle/>
          <a:p>
            <a:pPr algn="ctr"/>
            <a:r>
              <a:rPr lang="es-ES"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Tomar Objetos</a:t>
            </a:r>
            <a:endParaRPr lang="es-ES"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0" name="Flecha derecha 9"/>
          <p:cNvSpPr/>
          <p:nvPr/>
        </p:nvSpPr>
        <p:spPr>
          <a:xfrm>
            <a:off x="9399042" y="2029419"/>
            <a:ext cx="610618"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69850" h="38100" prst="cross"/>
            </a:sp3d>
          </a:bodyPr>
          <a:lstStyle/>
          <a:p>
            <a:pPr algn="ctr"/>
            <a:endParaRPr lang="es-EC"/>
          </a:p>
        </p:txBody>
      </p:sp>
      <p:sp>
        <p:nvSpPr>
          <p:cNvPr id="11" name="Flecha derecha 10"/>
          <p:cNvSpPr/>
          <p:nvPr/>
        </p:nvSpPr>
        <p:spPr>
          <a:xfrm>
            <a:off x="8679753" y="3313549"/>
            <a:ext cx="610618"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Flecha derecha 11"/>
          <p:cNvSpPr/>
          <p:nvPr/>
        </p:nvSpPr>
        <p:spPr>
          <a:xfrm>
            <a:off x="9399042" y="4486810"/>
            <a:ext cx="610618"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2314057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2 Diagrama"/>
          <p:cNvGraphicFramePr/>
          <p:nvPr>
            <p:extLst>
              <p:ext uri="{D42A27DB-BD31-4B8C-83A1-F6EECF244321}">
                <p14:modId xmlns:p14="http://schemas.microsoft.com/office/powerpoint/2010/main" val="1918290441"/>
              </p:ext>
            </p:extLst>
          </p:nvPr>
        </p:nvGraphicFramePr>
        <p:xfrm>
          <a:off x="838908" y="2564905"/>
          <a:ext cx="7992888" cy="4079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p:cNvSpPr>
            <a:spLocks noGrp="1"/>
          </p:cNvSpPr>
          <p:nvPr>
            <p:ph type="title"/>
          </p:nvPr>
        </p:nvSpPr>
        <p:spPr>
          <a:xfrm>
            <a:off x="263353" y="260648"/>
            <a:ext cx="9144001" cy="894928"/>
          </a:xfrm>
        </p:spPr>
        <p:txBody>
          <a:bodyPr>
            <a:normAutofit/>
          </a:bodyPr>
          <a:lstStyle/>
          <a:p>
            <a:r>
              <a:rPr lang="es-EC" sz="2500" dirty="0">
                <a:solidFill>
                  <a:srgbClr val="002060"/>
                </a:solidFill>
                <a:latin typeface="Times New Roman" panose="02020603050405020304" pitchFamily="18" charset="0"/>
                <a:cs typeface="Times New Roman" panose="02020603050405020304" pitchFamily="18" charset="0"/>
              </a:rPr>
              <a:t>ALGORITMO DE CONTROL</a:t>
            </a:r>
            <a:br>
              <a:rPr lang="es-EC" sz="2500" dirty="0">
                <a:solidFill>
                  <a:srgbClr val="002060"/>
                </a:solidFill>
                <a:latin typeface="Times New Roman" panose="02020603050405020304" pitchFamily="18" charset="0"/>
                <a:cs typeface="Times New Roman" panose="02020603050405020304" pitchFamily="18" charset="0"/>
              </a:rPr>
            </a:br>
            <a:r>
              <a:rPr lang="es-EC" sz="2500" cap="none" dirty="0" smtClean="0">
                <a:solidFill>
                  <a:srgbClr val="002060"/>
                </a:solidFill>
                <a:latin typeface="Times New Roman" panose="02020603050405020304" pitchFamily="18" charset="0"/>
                <a:cs typeface="Times New Roman" panose="02020603050405020304" pitchFamily="18" charset="0"/>
              </a:rPr>
              <a:t>Visión </a:t>
            </a:r>
            <a:r>
              <a:rPr lang="es-EC" sz="2500" cap="none" dirty="0">
                <a:solidFill>
                  <a:srgbClr val="002060"/>
                </a:solidFill>
                <a:latin typeface="Times New Roman" panose="02020603050405020304" pitchFamily="18" charset="0"/>
                <a:cs typeface="Times New Roman" panose="02020603050405020304" pitchFamily="18" charset="0"/>
              </a:rPr>
              <a:t>A</a:t>
            </a:r>
            <a:r>
              <a:rPr lang="es-EC" sz="2500" cap="none" dirty="0" smtClean="0">
                <a:solidFill>
                  <a:srgbClr val="002060"/>
                </a:solidFill>
                <a:latin typeface="Times New Roman" panose="02020603050405020304" pitchFamily="18" charset="0"/>
                <a:cs typeface="Times New Roman" panose="02020603050405020304" pitchFamily="18" charset="0"/>
              </a:rPr>
              <a:t>rtificial</a:t>
            </a:r>
            <a:endParaRPr lang="es-EC" sz="2500" cap="none" dirty="0">
              <a:solidFill>
                <a:srgbClr val="002060"/>
              </a:solidFill>
              <a:latin typeface="Times New Roman" panose="02020603050405020304" pitchFamily="18" charset="0"/>
              <a:ea typeface="+mn-ea"/>
              <a:cs typeface="Times New Roman" panose="02020603050405020304" pitchFamily="18" charset="0"/>
            </a:endParaRPr>
          </a:p>
        </p:txBody>
      </p:sp>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1785" y="1592796"/>
            <a:ext cx="1577383" cy="1944216"/>
          </a:xfrm>
          <a:prstGeom prst="rect">
            <a:avLst/>
          </a:prstGeom>
        </p:spPr>
      </p:pic>
      <p:pic>
        <p:nvPicPr>
          <p:cNvPr id="10" name="Imagen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7488" y="1774293"/>
            <a:ext cx="1412558" cy="1581222"/>
          </a:xfrm>
          <a:prstGeom prst="rect">
            <a:avLst/>
          </a:prstGeom>
        </p:spPr>
      </p:pic>
      <p:sp>
        <p:nvSpPr>
          <p:cNvPr id="11" name="Rectángulo 10"/>
          <p:cNvSpPr/>
          <p:nvPr/>
        </p:nvSpPr>
        <p:spPr>
          <a:xfrm>
            <a:off x="9145793" y="4189220"/>
            <a:ext cx="2359107" cy="830997"/>
          </a:xfrm>
          <a:prstGeom prst="rect">
            <a:avLst/>
          </a:prstGeom>
          <a:noFill/>
        </p:spPr>
        <p:txBody>
          <a:bodyPr wrap="none" lIns="91440" tIns="45720" rIns="91440" bIns="45720">
            <a:spAutoFit/>
          </a:bodyPr>
          <a:lstStyle/>
          <a:p>
            <a:pPr algn="ctr"/>
            <a:r>
              <a:rPr lang="es-ES" sz="2400" b="1" dirty="0">
                <a:ln w="0"/>
                <a:effectLst>
                  <a:outerShdw blurRad="38100" dist="19050" dir="2700000" algn="tl" rotWithShape="0">
                    <a:schemeClr val="dk1">
                      <a:alpha val="40000"/>
                    </a:schemeClr>
                  </a:outerShdw>
                </a:effectLst>
              </a:rPr>
              <a:t>Reconocimiento </a:t>
            </a:r>
            <a:br>
              <a:rPr lang="es-ES" sz="2400" b="1" dirty="0">
                <a:ln w="0"/>
                <a:effectLst>
                  <a:outerShdw blurRad="38100" dist="19050" dir="2700000" algn="tl" rotWithShape="0">
                    <a:schemeClr val="dk1">
                      <a:alpha val="40000"/>
                    </a:schemeClr>
                  </a:outerShdw>
                </a:effectLst>
              </a:rPr>
            </a:br>
            <a:r>
              <a:rPr lang="es-ES" sz="2400" b="1" dirty="0" smtClean="0">
                <a:ln w="0"/>
                <a:effectLst>
                  <a:outerShdw blurRad="38100" dist="19050" dir="2700000" algn="tl" rotWithShape="0">
                    <a:schemeClr val="dk1">
                      <a:alpha val="40000"/>
                    </a:schemeClr>
                  </a:outerShdw>
                </a:effectLst>
              </a:rPr>
              <a:t>Colores y Formas</a:t>
            </a:r>
            <a:endParaRPr lang="es-ES" sz="2400" b="1" dirty="0">
              <a:ln w="0"/>
              <a:effectLst>
                <a:outerShdw blurRad="38100" dist="19050" dir="2700000" algn="tl" rotWithShape="0">
                  <a:schemeClr val="dk1">
                    <a:alpha val="40000"/>
                  </a:schemeClr>
                </a:outerShdw>
              </a:effectLst>
            </a:endParaRPr>
          </a:p>
        </p:txBody>
      </p:sp>
      <p:pic>
        <p:nvPicPr>
          <p:cNvPr id="7172" name="Picture 4" descr="https://scontent.fuio3-1.fna.fbcdn.net/v/t1.15752-9/37352110_2232762966764467_2856413028641931264_n.png?_nc_cat=0&amp;oh=545277fde5689dd94fd25775d239f9f1&amp;oe=5C13AF65"/>
          <p:cNvPicPr>
            <a:picLocks noChangeAspect="1" noChangeArrowheads="1"/>
          </p:cNvPicPr>
          <p:nvPr/>
        </p:nvPicPr>
        <p:blipFill rotWithShape="1">
          <a:blip r:embed="rId9">
            <a:extLst>
              <a:ext uri="{28A0092B-C50C-407E-A947-70E740481C1C}">
                <a14:useLocalDpi xmlns:a14="http://schemas.microsoft.com/office/drawing/2010/main" val="0"/>
              </a:ext>
            </a:extLst>
          </a:blip>
          <a:srcRect l="18717" t="30919" r="41976" b="35713"/>
          <a:stretch/>
        </p:blipFill>
        <p:spPr bwMode="auto">
          <a:xfrm>
            <a:off x="9282115" y="2348880"/>
            <a:ext cx="2086461" cy="1552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94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p:nvPr/>
        </p:nvPicPr>
        <p:blipFill>
          <a:blip r:embed="rId2">
            <a:extLst>
              <a:ext uri="{28A0092B-C50C-407E-A947-70E740481C1C}">
                <a14:useLocalDpi xmlns:a14="http://schemas.microsoft.com/office/drawing/2010/main" val="0"/>
              </a:ext>
            </a:extLst>
          </a:blip>
          <a:stretch>
            <a:fillRect/>
          </a:stretch>
        </p:blipFill>
        <p:spPr>
          <a:xfrm>
            <a:off x="4588349" y="1155576"/>
            <a:ext cx="7001971" cy="5211974"/>
          </a:xfrm>
          <a:prstGeom prst="rect">
            <a:avLst/>
          </a:prstGeom>
        </p:spPr>
      </p:pic>
      <p:sp>
        <p:nvSpPr>
          <p:cNvPr id="5" name="Título 1"/>
          <p:cNvSpPr>
            <a:spLocks noGrp="1"/>
          </p:cNvSpPr>
          <p:nvPr>
            <p:ph type="title"/>
          </p:nvPr>
        </p:nvSpPr>
        <p:spPr>
          <a:xfrm>
            <a:off x="263353" y="260648"/>
            <a:ext cx="9144001" cy="894928"/>
          </a:xfrm>
        </p:spPr>
        <p:txBody>
          <a:bodyPr>
            <a:normAutofit/>
          </a:bodyPr>
          <a:lstStyle/>
          <a:p>
            <a:r>
              <a:rPr lang="es-EC" sz="2500" dirty="0">
                <a:solidFill>
                  <a:srgbClr val="002060"/>
                </a:solidFill>
                <a:latin typeface="Times New Roman" panose="02020603050405020304" pitchFamily="18" charset="0"/>
                <a:cs typeface="Times New Roman" panose="02020603050405020304" pitchFamily="18" charset="0"/>
              </a:rPr>
              <a:t>ALGORITMO DE CONTROL</a:t>
            </a:r>
            <a:br>
              <a:rPr lang="es-EC" sz="2500" dirty="0">
                <a:solidFill>
                  <a:srgbClr val="002060"/>
                </a:solidFill>
                <a:latin typeface="Times New Roman" panose="02020603050405020304" pitchFamily="18" charset="0"/>
                <a:cs typeface="Times New Roman" panose="02020603050405020304" pitchFamily="18" charset="0"/>
              </a:rPr>
            </a:br>
            <a:r>
              <a:rPr lang="es-EC" sz="2500" cap="none" dirty="0" smtClean="0">
                <a:solidFill>
                  <a:srgbClr val="002060"/>
                </a:solidFill>
                <a:latin typeface="Times New Roman" panose="02020603050405020304" pitchFamily="18" charset="0"/>
                <a:cs typeface="Times New Roman" panose="02020603050405020304" pitchFamily="18" charset="0"/>
              </a:rPr>
              <a:t>Planificador</a:t>
            </a:r>
            <a:endParaRPr lang="es-EC" sz="2500" cap="none" dirty="0">
              <a:solidFill>
                <a:srgbClr val="002060"/>
              </a:solidFill>
              <a:latin typeface="Times New Roman" panose="02020603050405020304" pitchFamily="18" charset="0"/>
              <a:ea typeface="+mn-ea"/>
              <a:cs typeface="Times New Roman" panose="02020603050405020304" pitchFamily="18" charset="0"/>
            </a:endParaRPr>
          </a:p>
        </p:txBody>
      </p:sp>
      <p:sp>
        <p:nvSpPr>
          <p:cNvPr id="2" name="Rectángulo 1"/>
          <p:cNvSpPr/>
          <p:nvPr/>
        </p:nvSpPr>
        <p:spPr>
          <a:xfrm>
            <a:off x="239308" y="2684345"/>
            <a:ext cx="4166525" cy="1077218"/>
          </a:xfrm>
          <a:prstGeom prst="rect">
            <a:avLst/>
          </a:prstGeom>
          <a:noFill/>
        </p:spPr>
        <p:txBody>
          <a:bodyPr wrap="none" lIns="91440" tIns="45720" rIns="91440" bIns="45720">
            <a:spAutoFit/>
          </a:bodyPr>
          <a:lstStyle/>
          <a:p>
            <a:pPr algn="just"/>
            <a:r>
              <a:rPr lang="es-E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Asignación de acciones </a:t>
            </a:r>
          </a:p>
          <a:p>
            <a:pPr algn="just"/>
            <a:r>
              <a:rPr lang="es-E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frente a cada evento</a:t>
            </a:r>
            <a:endParaRPr lang="es-E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82661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p:nvPr/>
        </p:nvPicPr>
        <p:blipFill>
          <a:blip r:embed="rId2" cstate="print">
            <a:extLst>
              <a:ext uri="{28A0092B-C50C-407E-A947-70E740481C1C}">
                <a14:useLocalDpi xmlns:a14="http://schemas.microsoft.com/office/drawing/2010/main" val="0"/>
              </a:ext>
            </a:extLst>
          </a:blip>
          <a:stretch>
            <a:fillRect/>
          </a:stretch>
        </p:blipFill>
        <p:spPr>
          <a:xfrm>
            <a:off x="644525" y="1468438"/>
            <a:ext cx="4394489" cy="2886190"/>
          </a:xfrm>
          <a:prstGeom prst="rect">
            <a:avLst/>
          </a:prstGeom>
        </p:spPr>
      </p:pic>
      <p:pic>
        <p:nvPicPr>
          <p:cNvPr id="9" name="Imagen 8"/>
          <p:cNvPicPr/>
          <p:nvPr/>
        </p:nvPicPr>
        <p:blipFill>
          <a:blip r:embed="rId3">
            <a:extLst>
              <a:ext uri="{28A0092B-C50C-407E-A947-70E740481C1C}">
                <a14:useLocalDpi xmlns:a14="http://schemas.microsoft.com/office/drawing/2010/main" val="0"/>
              </a:ext>
            </a:extLst>
          </a:blip>
          <a:stretch>
            <a:fillRect/>
          </a:stretch>
        </p:blipFill>
        <p:spPr>
          <a:xfrm>
            <a:off x="6683057" y="3325084"/>
            <a:ext cx="4589001" cy="2959331"/>
          </a:xfrm>
          <a:prstGeom prst="rect">
            <a:avLst/>
          </a:prstGeom>
        </p:spPr>
      </p:pic>
      <p:sp>
        <p:nvSpPr>
          <p:cNvPr id="10" name="Título 1"/>
          <p:cNvSpPr>
            <a:spLocks noGrp="1"/>
          </p:cNvSpPr>
          <p:nvPr>
            <p:ph type="title"/>
          </p:nvPr>
        </p:nvSpPr>
        <p:spPr>
          <a:xfrm>
            <a:off x="263353" y="260648"/>
            <a:ext cx="9144001" cy="894928"/>
          </a:xfrm>
        </p:spPr>
        <p:txBody>
          <a:bodyPr>
            <a:normAutofit/>
          </a:bodyPr>
          <a:lstStyle/>
          <a:p>
            <a:r>
              <a:rPr lang="es-EC" sz="2500" dirty="0" smtClean="0">
                <a:solidFill>
                  <a:srgbClr val="002060"/>
                </a:solidFill>
                <a:latin typeface="Times New Roman" panose="02020603050405020304" pitchFamily="18" charset="0"/>
                <a:cs typeface="Times New Roman" panose="02020603050405020304" pitchFamily="18" charset="0"/>
              </a:rPr>
              <a:t>PLANIFICADOR</a:t>
            </a:r>
            <a:r>
              <a:rPr lang="es-EC" sz="2500" dirty="0">
                <a:solidFill>
                  <a:srgbClr val="002060"/>
                </a:solidFill>
                <a:latin typeface="Times New Roman" panose="02020603050405020304" pitchFamily="18" charset="0"/>
                <a:cs typeface="Times New Roman" panose="02020603050405020304" pitchFamily="18" charset="0"/>
              </a:rPr>
              <a:t/>
            </a:r>
            <a:br>
              <a:rPr lang="es-EC" sz="2500" dirty="0">
                <a:solidFill>
                  <a:srgbClr val="002060"/>
                </a:solidFill>
                <a:latin typeface="Times New Roman" panose="02020603050405020304" pitchFamily="18" charset="0"/>
                <a:cs typeface="Times New Roman" panose="02020603050405020304" pitchFamily="18" charset="0"/>
              </a:rPr>
            </a:br>
            <a:r>
              <a:rPr lang="es-EC" sz="2500" cap="none" dirty="0" smtClean="0">
                <a:solidFill>
                  <a:srgbClr val="002060"/>
                </a:solidFill>
                <a:latin typeface="Times New Roman" panose="02020603050405020304" pitchFamily="18" charset="0"/>
                <a:cs typeface="Times New Roman" panose="02020603050405020304" pitchFamily="18" charset="0"/>
              </a:rPr>
              <a:t>Eventos y Acciones</a:t>
            </a:r>
            <a:endParaRPr lang="es-EC" sz="2500" cap="none" dirty="0">
              <a:solidFill>
                <a:srgbClr val="002060"/>
              </a:solidFill>
              <a:latin typeface="Times New Roman" panose="02020603050405020304" pitchFamily="18" charset="0"/>
              <a:ea typeface="+mn-ea"/>
              <a:cs typeface="Times New Roman" panose="02020603050405020304" pitchFamily="18" charset="0"/>
            </a:endParaRPr>
          </a:p>
        </p:txBody>
      </p:sp>
      <p:sp>
        <p:nvSpPr>
          <p:cNvPr id="11" name="Rectángulo 10"/>
          <p:cNvSpPr/>
          <p:nvPr/>
        </p:nvSpPr>
        <p:spPr>
          <a:xfrm>
            <a:off x="5203928" y="1410076"/>
            <a:ext cx="3797835" cy="461665"/>
          </a:xfrm>
          <a:prstGeom prst="rect">
            <a:avLst/>
          </a:prstGeom>
          <a:noFill/>
        </p:spPr>
        <p:txBody>
          <a:bodyPr wrap="none" lIns="91440" tIns="45720" rIns="91440" bIns="45720">
            <a:spAutoFit/>
          </a:bodyPr>
          <a:lstStyle/>
          <a:p>
            <a:pPr algn="just"/>
            <a:r>
              <a:rPr lang="es-ES" sz="2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Robot 1, Robot 2 Habilitados</a:t>
            </a:r>
            <a:endParaRPr lang="es-ES"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 name="Rectángulo 11"/>
          <p:cNvSpPr/>
          <p:nvPr/>
        </p:nvSpPr>
        <p:spPr>
          <a:xfrm>
            <a:off x="3740072" y="4739962"/>
            <a:ext cx="2942985" cy="830997"/>
          </a:xfrm>
          <a:prstGeom prst="rect">
            <a:avLst/>
          </a:prstGeom>
          <a:noFill/>
        </p:spPr>
        <p:txBody>
          <a:bodyPr wrap="none" lIns="91440" tIns="45720" rIns="91440" bIns="45720">
            <a:spAutoFit/>
          </a:bodyPr>
          <a:lstStyle/>
          <a:p>
            <a:pPr algn="just"/>
            <a:r>
              <a:rPr lang="es-ES" sz="2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Robot 1 Habilitado, </a:t>
            </a:r>
          </a:p>
          <a:p>
            <a:pPr algn="just"/>
            <a:r>
              <a:rPr lang="es-ES" sz="2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Robot 2 Deshabilitado</a:t>
            </a:r>
            <a:endParaRPr lang="es-ES"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57865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tretch>
            <a:fillRect/>
          </a:stretch>
        </p:blipFill>
        <p:spPr>
          <a:xfrm>
            <a:off x="542866" y="1325806"/>
            <a:ext cx="4793904" cy="3141288"/>
          </a:xfrm>
          <a:prstGeom prst="rect">
            <a:avLst/>
          </a:prstGeom>
        </p:spPr>
      </p:pic>
      <p:pic>
        <p:nvPicPr>
          <p:cNvPr id="5" name="Imagen 4"/>
          <p:cNvPicPr/>
          <p:nvPr/>
        </p:nvPicPr>
        <p:blipFill>
          <a:blip r:embed="rId3" cstate="print">
            <a:extLst>
              <a:ext uri="{28A0092B-C50C-407E-A947-70E740481C1C}">
                <a14:useLocalDpi xmlns:a14="http://schemas.microsoft.com/office/drawing/2010/main" val="0"/>
              </a:ext>
            </a:extLst>
          </a:blip>
          <a:stretch>
            <a:fillRect/>
          </a:stretch>
        </p:blipFill>
        <p:spPr>
          <a:xfrm>
            <a:off x="6878353" y="3225338"/>
            <a:ext cx="4891752" cy="3226719"/>
          </a:xfrm>
          <a:prstGeom prst="rect">
            <a:avLst/>
          </a:prstGeom>
        </p:spPr>
      </p:pic>
      <p:sp>
        <p:nvSpPr>
          <p:cNvPr id="6" name="Título 1"/>
          <p:cNvSpPr>
            <a:spLocks noGrp="1"/>
          </p:cNvSpPr>
          <p:nvPr>
            <p:ph type="title"/>
          </p:nvPr>
        </p:nvSpPr>
        <p:spPr>
          <a:xfrm>
            <a:off x="263353" y="260648"/>
            <a:ext cx="9144001" cy="894928"/>
          </a:xfrm>
        </p:spPr>
        <p:txBody>
          <a:bodyPr>
            <a:normAutofit/>
          </a:bodyPr>
          <a:lstStyle/>
          <a:p>
            <a:r>
              <a:rPr lang="es-EC" sz="2500" dirty="0" smtClean="0">
                <a:solidFill>
                  <a:srgbClr val="002060"/>
                </a:solidFill>
                <a:latin typeface="Times New Roman" panose="02020603050405020304" pitchFamily="18" charset="0"/>
                <a:cs typeface="Times New Roman" panose="02020603050405020304" pitchFamily="18" charset="0"/>
              </a:rPr>
              <a:t>PLANIFICADOR</a:t>
            </a:r>
            <a:r>
              <a:rPr lang="es-EC" sz="2500" dirty="0">
                <a:solidFill>
                  <a:srgbClr val="002060"/>
                </a:solidFill>
                <a:latin typeface="Times New Roman" panose="02020603050405020304" pitchFamily="18" charset="0"/>
                <a:cs typeface="Times New Roman" panose="02020603050405020304" pitchFamily="18" charset="0"/>
              </a:rPr>
              <a:t/>
            </a:r>
            <a:br>
              <a:rPr lang="es-EC" sz="2500" dirty="0">
                <a:solidFill>
                  <a:srgbClr val="002060"/>
                </a:solidFill>
                <a:latin typeface="Times New Roman" panose="02020603050405020304" pitchFamily="18" charset="0"/>
                <a:cs typeface="Times New Roman" panose="02020603050405020304" pitchFamily="18" charset="0"/>
              </a:rPr>
            </a:br>
            <a:r>
              <a:rPr lang="es-EC" sz="2500" cap="none" dirty="0" smtClean="0">
                <a:solidFill>
                  <a:srgbClr val="002060"/>
                </a:solidFill>
                <a:latin typeface="Times New Roman" panose="02020603050405020304" pitchFamily="18" charset="0"/>
                <a:cs typeface="Times New Roman" panose="02020603050405020304" pitchFamily="18" charset="0"/>
              </a:rPr>
              <a:t>Eventos y Acciones</a:t>
            </a:r>
            <a:endParaRPr lang="es-EC" sz="2500" cap="none" dirty="0">
              <a:solidFill>
                <a:srgbClr val="002060"/>
              </a:solidFill>
              <a:latin typeface="Times New Roman" panose="02020603050405020304" pitchFamily="18" charset="0"/>
              <a:ea typeface="+mn-ea"/>
              <a:cs typeface="Times New Roman" panose="02020603050405020304" pitchFamily="18" charset="0"/>
            </a:endParaRPr>
          </a:p>
        </p:txBody>
      </p:sp>
      <p:sp>
        <p:nvSpPr>
          <p:cNvPr id="7" name="Rectángulo 6"/>
          <p:cNvSpPr/>
          <p:nvPr/>
        </p:nvSpPr>
        <p:spPr>
          <a:xfrm>
            <a:off x="5668273" y="1325806"/>
            <a:ext cx="3083280" cy="830997"/>
          </a:xfrm>
          <a:prstGeom prst="rect">
            <a:avLst/>
          </a:prstGeom>
          <a:noFill/>
        </p:spPr>
        <p:txBody>
          <a:bodyPr wrap="none" lIns="91440" tIns="45720" rIns="91440" bIns="45720">
            <a:spAutoFit/>
          </a:bodyPr>
          <a:lstStyle/>
          <a:p>
            <a:pPr algn="just"/>
            <a:r>
              <a:rPr lang="es-ES" sz="2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Robot 1 Deshabilitado, </a:t>
            </a:r>
          </a:p>
          <a:p>
            <a:pPr algn="just"/>
            <a:r>
              <a:rPr lang="es-ES" sz="2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Robot 2 Habilitado</a:t>
            </a:r>
            <a:endParaRPr lang="es-ES"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Rectángulo 8"/>
          <p:cNvSpPr/>
          <p:nvPr/>
        </p:nvSpPr>
        <p:spPr>
          <a:xfrm>
            <a:off x="2915613" y="5055658"/>
            <a:ext cx="3677610" cy="830997"/>
          </a:xfrm>
          <a:prstGeom prst="rect">
            <a:avLst/>
          </a:prstGeom>
          <a:noFill/>
        </p:spPr>
        <p:txBody>
          <a:bodyPr wrap="none" lIns="91440" tIns="45720" rIns="91440" bIns="45720">
            <a:spAutoFit/>
          </a:bodyPr>
          <a:lstStyle/>
          <a:p>
            <a:pPr algn="just"/>
            <a:r>
              <a:rPr lang="es-ES" sz="2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Robot 1, Robot 2 Habilitado</a:t>
            </a:r>
          </a:p>
          <a:p>
            <a:pPr algn="just"/>
            <a:r>
              <a:rPr lang="es-ES" sz="24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Dos objetos muy cercanos</a:t>
            </a:r>
            <a:endParaRPr lang="es-ES"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0" name="Elipse 9"/>
          <p:cNvSpPr/>
          <p:nvPr/>
        </p:nvSpPr>
        <p:spPr>
          <a:xfrm>
            <a:off x="7279325" y="4808837"/>
            <a:ext cx="914400" cy="11278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570111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p:cNvGraphicFramePr>
            <a:graphicFrameLocks noChangeAspect="1"/>
          </p:cNvGraphicFramePr>
          <p:nvPr>
            <p:extLst>
              <p:ext uri="{D42A27DB-BD31-4B8C-83A1-F6EECF244321}">
                <p14:modId xmlns:p14="http://schemas.microsoft.com/office/powerpoint/2010/main" val="2231091647"/>
              </p:ext>
            </p:extLst>
          </p:nvPr>
        </p:nvGraphicFramePr>
        <p:xfrm>
          <a:off x="1163780" y="764770"/>
          <a:ext cx="5469775" cy="5469775"/>
        </p:xfrm>
        <a:graphic>
          <a:graphicData uri="http://schemas.openxmlformats.org/presentationml/2006/ole">
            <mc:AlternateContent xmlns:mc="http://schemas.openxmlformats.org/markup-compatibility/2006">
              <mc:Choice xmlns:v="urn:schemas-microsoft-com:vml" Requires="v">
                <p:oleObj spid="_x0000_s8223" name="Visio" r:id="rId4" imgW="6322829" imgH="6322603" progId="Visio.Drawing.11">
                  <p:embed/>
                </p:oleObj>
              </mc:Choice>
              <mc:Fallback>
                <p:oleObj name="Visio" r:id="rId4" imgW="6322829" imgH="6322603"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780" y="764770"/>
                        <a:ext cx="5469775" cy="5469775"/>
                      </a:xfrm>
                      <a:prstGeom prst="rect">
                        <a:avLst/>
                      </a:prstGeom>
                      <a:noFill/>
                    </p:spPr>
                  </p:pic>
                </p:oleObj>
              </mc:Fallback>
            </mc:AlternateContent>
          </a:graphicData>
        </a:graphic>
      </p:graphicFrame>
      <p:sp>
        <p:nvSpPr>
          <p:cNvPr id="6" name="Título 1"/>
          <p:cNvSpPr>
            <a:spLocks noGrp="1"/>
          </p:cNvSpPr>
          <p:nvPr>
            <p:ph type="title"/>
          </p:nvPr>
        </p:nvSpPr>
        <p:spPr>
          <a:xfrm>
            <a:off x="163600" y="260648"/>
            <a:ext cx="4923789" cy="504122"/>
          </a:xfrm>
        </p:spPr>
        <p:txBody>
          <a:bodyPr>
            <a:normAutofit/>
          </a:bodyPr>
          <a:lstStyle/>
          <a:p>
            <a:r>
              <a:rPr lang="es-EC" sz="2500" dirty="0" smtClean="0">
                <a:solidFill>
                  <a:srgbClr val="002060"/>
                </a:solidFill>
                <a:latin typeface="Times New Roman" panose="02020603050405020304" pitchFamily="18" charset="0"/>
                <a:cs typeface="Times New Roman" panose="02020603050405020304" pitchFamily="18" charset="0"/>
              </a:rPr>
              <a:t>POSICIONAMIENTO ROBOTS</a:t>
            </a:r>
            <a:endParaRPr lang="es-EC" sz="2500" cap="none" dirty="0">
              <a:solidFill>
                <a:srgbClr val="002060"/>
              </a:solidFill>
              <a:latin typeface="Times New Roman" panose="02020603050405020304" pitchFamily="18" charset="0"/>
              <a:ea typeface="+mn-ea"/>
              <a:cs typeface="Times New Roman" panose="02020603050405020304" pitchFamily="18" charset="0"/>
            </a:endParaRPr>
          </a:p>
        </p:txBody>
      </p:sp>
      <p:pic>
        <p:nvPicPr>
          <p:cNvPr id="8" name="Imagen 7"/>
          <p:cNvPicPr>
            <a:picLocks noChangeAspect="1"/>
          </p:cNvPicPr>
          <p:nvPr/>
        </p:nvPicPr>
        <p:blipFill rotWithShape="1">
          <a:blip r:embed="rId6" cstate="print">
            <a:extLst>
              <a:ext uri="{28A0092B-C50C-407E-A947-70E740481C1C}">
                <a14:useLocalDpi xmlns:a14="http://schemas.microsoft.com/office/drawing/2010/main" val="0"/>
              </a:ext>
            </a:extLst>
          </a:blip>
          <a:srcRect l="43967" r="37190" b="31827"/>
          <a:stretch/>
        </p:blipFill>
        <p:spPr>
          <a:xfrm>
            <a:off x="8664513" y="1280161"/>
            <a:ext cx="2324914" cy="4731400"/>
          </a:xfrm>
          <a:prstGeom prst="rect">
            <a:avLst/>
          </a:prstGeom>
        </p:spPr>
      </p:pic>
      <p:sp>
        <p:nvSpPr>
          <p:cNvPr id="9" name="Flecha derecha 8"/>
          <p:cNvSpPr/>
          <p:nvPr/>
        </p:nvSpPr>
        <p:spPr>
          <a:xfrm>
            <a:off x="6802462" y="3147097"/>
            <a:ext cx="1379913" cy="997527"/>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5178891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4">
            <a:extLst>
              <a:ext uri="{28A0092B-C50C-407E-A947-70E740481C1C}">
                <a14:useLocalDpi xmlns:a14="http://schemas.microsoft.com/office/drawing/2010/main" val="0"/>
              </a:ext>
            </a:extLst>
          </a:blip>
          <a:stretch>
            <a:fillRect/>
          </a:stretch>
        </p:blipFill>
        <p:spPr>
          <a:xfrm>
            <a:off x="411796" y="1336965"/>
            <a:ext cx="6471142" cy="2712720"/>
          </a:xfrm>
          <a:prstGeom prst="rect">
            <a:avLst/>
          </a:prstGeom>
        </p:spPr>
      </p:pic>
      <p:graphicFrame>
        <p:nvGraphicFramePr>
          <p:cNvPr id="6" name="Objeto 5"/>
          <p:cNvGraphicFramePr>
            <a:graphicFrameLocks noChangeAspect="1"/>
          </p:cNvGraphicFramePr>
          <p:nvPr>
            <p:extLst>
              <p:ext uri="{D42A27DB-BD31-4B8C-83A1-F6EECF244321}">
                <p14:modId xmlns:p14="http://schemas.microsoft.com/office/powerpoint/2010/main" val="3212076834"/>
              </p:ext>
            </p:extLst>
          </p:nvPr>
        </p:nvGraphicFramePr>
        <p:xfrm>
          <a:off x="7830588" y="1391863"/>
          <a:ext cx="3832761" cy="819322"/>
        </p:xfrm>
        <a:graphic>
          <a:graphicData uri="http://schemas.openxmlformats.org/presentationml/2006/ole">
            <mc:AlternateContent xmlns:mc="http://schemas.openxmlformats.org/markup-compatibility/2006">
              <mc:Choice xmlns:v="urn:schemas-microsoft-com:vml" Requires="v">
                <p:oleObj spid="_x0000_s10299" name="Equation" r:id="rId5" imgW="2628900" imgH="558800" progId="Equation.DSMT4">
                  <p:embed/>
                </p:oleObj>
              </mc:Choice>
              <mc:Fallback>
                <p:oleObj name="Equation" r:id="rId5" imgW="2628900" imgH="5588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0588" y="1391863"/>
                        <a:ext cx="3832761" cy="819322"/>
                      </a:xfrm>
                      <a:prstGeom prst="rect">
                        <a:avLst/>
                      </a:prstGeom>
                      <a:noFill/>
                    </p:spPr>
                  </p:pic>
                </p:oleObj>
              </mc:Fallback>
            </mc:AlternateContent>
          </a:graphicData>
        </a:graphic>
      </p:graphicFrame>
      <p:graphicFrame>
        <p:nvGraphicFramePr>
          <p:cNvPr id="8" name="Objeto 7"/>
          <p:cNvGraphicFramePr>
            <a:graphicFrameLocks noChangeAspect="1"/>
          </p:cNvGraphicFramePr>
          <p:nvPr>
            <p:extLst>
              <p:ext uri="{D42A27DB-BD31-4B8C-83A1-F6EECF244321}">
                <p14:modId xmlns:p14="http://schemas.microsoft.com/office/powerpoint/2010/main" val="2075384626"/>
              </p:ext>
            </p:extLst>
          </p:nvPr>
        </p:nvGraphicFramePr>
        <p:xfrm>
          <a:off x="8096596" y="2452255"/>
          <a:ext cx="3143352" cy="789709"/>
        </p:xfrm>
        <a:graphic>
          <a:graphicData uri="http://schemas.openxmlformats.org/presentationml/2006/ole">
            <mc:AlternateContent xmlns:mc="http://schemas.openxmlformats.org/markup-compatibility/2006">
              <mc:Choice xmlns:v="urn:schemas-microsoft-com:vml" Requires="v">
                <p:oleObj spid="_x0000_s10300" name="Equation" r:id="rId7" imgW="1930400" imgH="482600" progId="Equation.DSMT4">
                  <p:embed/>
                </p:oleObj>
              </mc:Choice>
              <mc:Fallback>
                <p:oleObj name="Equation" r:id="rId7" imgW="1930400" imgH="4826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6596" y="2452255"/>
                        <a:ext cx="3143352" cy="789709"/>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graphicFrame>
            <p:nvGraphicFramePr>
              <p:cNvPr id="9" name="Tabla 8"/>
              <p:cNvGraphicFramePr>
                <a:graphicFrameLocks noGrp="1"/>
              </p:cNvGraphicFramePr>
              <p:nvPr>
                <p:extLst>
                  <p:ext uri="{D42A27DB-BD31-4B8C-83A1-F6EECF244321}">
                    <p14:modId xmlns:p14="http://schemas.microsoft.com/office/powerpoint/2010/main" val="2279764990"/>
                  </p:ext>
                </p:extLst>
              </p:nvPr>
            </p:nvGraphicFramePr>
            <p:xfrm>
              <a:off x="5678184" y="4049685"/>
              <a:ext cx="5985165" cy="2177936"/>
            </p:xfrm>
            <a:graphic>
              <a:graphicData uri="http://schemas.openxmlformats.org/drawingml/2006/table">
                <a:tbl>
                  <a:tblPr firstRow="1" firstCol="1" bandRow="1">
                    <a:tableStyleId>{2D5ABB26-0587-4C30-8999-92F81FD0307C}</a:tableStyleId>
                  </a:tblPr>
                  <a:tblGrid>
                    <a:gridCol w="1404326"/>
                    <a:gridCol w="2466478"/>
                    <a:gridCol w="2114361"/>
                  </a:tblGrid>
                  <a:tr h="271990">
                    <a:tc>
                      <a:txBody>
                        <a:bodyPr/>
                        <a:lstStyle/>
                        <a:p>
                          <a:pPr>
                            <a:lnSpc>
                              <a:spcPct val="107000"/>
                            </a:lnSpc>
                            <a:spcAft>
                              <a:spcPts val="0"/>
                            </a:spcAft>
                          </a:pPr>
                          <a:r>
                            <a:rPr lang="es-MX" sz="1600" b="1" dirty="0">
                              <a:effectLst/>
                              <a:latin typeface="Times New Roman" panose="02020603050405020304" pitchFamily="18" charset="0"/>
                              <a:cs typeface="Times New Roman" panose="02020603050405020304" pitchFamily="18" charset="0"/>
                            </a:rPr>
                            <a:t>Motor</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s-MX" sz="1400" b="1">
                              <a:effectLst/>
                              <a:latin typeface="Times New Roman" panose="02020603050405020304" pitchFamily="18" charset="0"/>
                              <a:cs typeface="Times New Roman" panose="02020603050405020304" pitchFamily="18" charset="0"/>
                            </a:rPr>
                            <a:t>Funciones Transferencia</a:t>
                          </a:r>
                          <a:endParaRPr lang="es-EC"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s-MX" sz="1400" b="1" dirty="0">
                              <a:effectLst/>
                              <a:latin typeface="Times New Roman" panose="02020603050405020304" pitchFamily="18" charset="0"/>
                              <a:cs typeface="Times New Roman" panose="02020603050405020304" pitchFamily="18" charset="0"/>
                            </a:rPr>
                            <a:t>Constantes </a:t>
                          </a:r>
                          <a:r>
                            <a:rPr lang="es-MX" sz="1400" b="1" dirty="0" err="1">
                              <a:effectLst/>
                              <a:latin typeface="Times New Roman" panose="02020603050405020304" pitchFamily="18" charset="0"/>
                              <a:cs typeface="Times New Roman" panose="02020603050405020304" pitchFamily="18" charset="0"/>
                            </a:rPr>
                            <a:t>Kp</a:t>
                          </a:r>
                          <a:r>
                            <a:rPr lang="es-MX" sz="1400" b="1" dirty="0">
                              <a:effectLst/>
                              <a:latin typeface="Times New Roman" panose="02020603050405020304" pitchFamily="18" charset="0"/>
                              <a:cs typeface="Times New Roman" panose="02020603050405020304" pitchFamily="18" charset="0"/>
                            </a:rPr>
                            <a:t>, Ki, </a:t>
                          </a:r>
                          <a:r>
                            <a:rPr lang="es-MX" sz="1400" b="1" dirty="0" err="1">
                              <a:effectLst/>
                              <a:latin typeface="Times New Roman" panose="02020603050405020304" pitchFamily="18" charset="0"/>
                              <a:cs typeface="Times New Roman" panose="02020603050405020304" pitchFamily="18" charset="0"/>
                            </a:rPr>
                            <a:t>Kd</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34342">
                    <a:tc>
                      <a:txBody>
                        <a:bodyPr/>
                        <a:lstStyle/>
                        <a:p>
                          <a:pPr>
                            <a:lnSpc>
                              <a:spcPct val="107000"/>
                            </a:lnSpc>
                            <a:spcAft>
                              <a:spcPts val="0"/>
                            </a:spcAft>
                          </a:pPr>
                          <a:r>
                            <a:rPr lang="es-MX" sz="1400" b="1">
                              <a:effectLst/>
                              <a:latin typeface="Times New Roman" panose="02020603050405020304" pitchFamily="18" charset="0"/>
                              <a:cs typeface="Times New Roman" panose="02020603050405020304" pitchFamily="18" charset="0"/>
                            </a:rPr>
                            <a:t>Articulación 1</a:t>
                          </a:r>
                          <a:endParaRPr lang="es-EC"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f>
                                  <m:fPr>
                                    <m:ctrlPr>
                                      <a:rPr lang="es-EC" sz="1200" i="1">
                                        <a:effectLst/>
                                        <a:latin typeface="Cambria Math" panose="02040503050406030204" pitchFamily="18" charset="0"/>
                                      </a:rPr>
                                    </m:ctrlPr>
                                  </m:fPr>
                                  <m:num>
                                    <m:r>
                                      <a:rPr lang="es-MX" sz="1200">
                                        <a:effectLst/>
                                        <a:latin typeface="Cambria Math" panose="02040503050406030204" pitchFamily="18" charset="0"/>
                                      </a:rPr>
                                      <m:t>47.5</m:t>
                                    </m:r>
                                  </m:num>
                                  <m:den>
                                    <m:sSup>
                                      <m:sSupPr>
                                        <m:ctrlPr>
                                          <a:rPr lang="es-EC" sz="1200" i="1">
                                            <a:effectLst/>
                                            <a:latin typeface="Cambria Math" panose="02040503050406030204" pitchFamily="18" charset="0"/>
                                          </a:rPr>
                                        </m:ctrlPr>
                                      </m:sSupPr>
                                      <m:e>
                                        <m:r>
                                          <a:rPr lang="es-MX" sz="1200">
                                            <a:effectLst/>
                                            <a:latin typeface="Cambria Math" panose="02040503050406030204" pitchFamily="18" charset="0"/>
                                          </a:rPr>
                                          <m:t>𝑠</m:t>
                                        </m:r>
                                      </m:e>
                                      <m:sup>
                                        <m:r>
                                          <a:rPr lang="es-MX" sz="1200">
                                            <a:effectLst/>
                                            <a:latin typeface="Cambria Math" panose="02040503050406030204" pitchFamily="18" charset="0"/>
                                          </a:rPr>
                                          <m:t>3</m:t>
                                        </m:r>
                                      </m:sup>
                                    </m:sSup>
                                    <m:r>
                                      <a:rPr lang="es-MX" sz="1200">
                                        <a:effectLst/>
                                        <a:latin typeface="Cambria Math" panose="02040503050406030204" pitchFamily="18" charset="0"/>
                                      </a:rPr>
                                      <m:t>+2.7</m:t>
                                    </m:r>
                                    <m:sSup>
                                      <m:sSupPr>
                                        <m:ctrlPr>
                                          <a:rPr lang="es-EC" sz="1200" i="1">
                                            <a:effectLst/>
                                            <a:latin typeface="Cambria Math" panose="02040503050406030204" pitchFamily="18" charset="0"/>
                                          </a:rPr>
                                        </m:ctrlPr>
                                      </m:sSupPr>
                                      <m:e>
                                        <m:r>
                                          <a:rPr lang="es-MX" sz="1200">
                                            <a:effectLst/>
                                            <a:latin typeface="Cambria Math" panose="02040503050406030204" pitchFamily="18" charset="0"/>
                                          </a:rPr>
                                          <m:t>𝑠</m:t>
                                        </m:r>
                                      </m:e>
                                      <m:sup>
                                        <m:r>
                                          <a:rPr lang="es-MX" sz="1200">
                                            <a:effectLst/>
                                            <a:latin typeface="Cambria Math" panose="02040503050406030204" pitchFamily="18" charset="0"/>
                                          </a:rPr>
                                          <m:t>2</m:t>
                                        </m:r>
                                      </m:sup>
                                    </m:sSup>
                                    <m:r>
                                      <a:rPr lang="es-MX" sz="1200">
                                        <a:effectLst/>
                                        <a:latin typeface="Cambria Math" panose="02040503050406030204" pitchFamily="18" charset="0"/>
                                      </a:rPr>
                                      <m:t>+44.8</m:t>
                                    </m:r>
                                    <m:r>
                                      <a:rPr lang="es-MX" sz="1200">
                                        <a:effectLst/>
                                        <a:latin typeface="Cambria Math" panose="02040503050406030204" pitchFamily="18" charset="0"/>
                                      </a:rPr>
                                      <m:t>𝑠</m:t>
                                    </m:r>
                                    <m:r>
                                      <a:rPr lang="es-MX" sz="1200">
                                        <a:effectLst/>
                                        <a:latin typeface="Cambria Math" panose="02040503050406030204" pitchFamily="18" charset="0"/>
                                      </a:rPr>
                                      <m:t>+2.11×</m:t>
                                    </m:r>
                                    <m:sSup>
                                      <m:sSupPr>
                                        <m:ctrlPr>
                                          <a:rPr lang="es-EC" sz="1200" i="1">
                                            <a:effectLst/>
                                            <a:latin typeface="Cambria Math" panose="02040503050406030204" pitchFamily="18" charset="0"/>
                                          </a:rPr>
                                        </m:ctrlPr>
                                      </m:sSupPr>
                                      <m:e>
                                        <m:r>
                                          <a:rPr lang="es-MX" sz="1200">
                                            <a:effectLst/>
                                            <a:latin typeface="Cambria Math" panose="02040503050406030204" pitchFamily="18" charset="0"/>
                                          </a:rPr>
                                          <m:t>10</m:t>
                                        </m:r>
                                      </m:e>
                                      <m:sup>
                                        <m:r>
                                          <a:rPr lang="es-MX" sz="1200">
                                            <a:effectLst/>
                                            <a:latin typeface="Cambria Math" panose="02040503050406030204" pitchFamily="18" charset="0"/>
                                          </a:rPr>
                                          <m:t>−8</m:t>
                                        </m:r>
                                      </m:sup>
                                    </m:sSup>
                                  </m:den>
                                </m:f>
                              </m:oMath>
                            </m:oMathPara>
                          </a14:m>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nSpc>
                              <a:spcPct val="107000"/>
                            </a:lnSpc>
                            <a:spcAft>
                              <a:spcPts val="0"/>
                            </a:spcAft>
                          </a:pPr>
                          <a14:m>
                            <m:oMath xmlns:m="http://schemas.openxmlformats.org/officeDocument/2006/math">
                              <m:sSub>
                                <m:sSubPr>
                                  <m:ctrlPr>
                                    <a:rPr lang="es-EC" sz="1200" i="1">
                                      <a:effectLst/>
                                      <a:latin typeface="Cambria Math" panose="02040503050406030204" pitchFamily="18" charset="0"/>
                                    </a:rPr>
                                  </m:ctrlPr>
                                </m:sSubPr>
                                <m:e>
                                  <m:r>
                                    <a:rPr lang="es-MX" sz="1200">
                                      <a:effectLst/>
                                      <a:latin typeface="Cambria Math" panose="02040503050406030204" pitchFamily="18" charset="0"/>
                                    </a:rPr>
                                    <m:t>𝐾</m:t>
                                  </m:r>
                                </m:e>
                                <m:sub>
                                  <m:r>
                                    <a:rPr lang="es-MX" sz="1200">
                                      <a:effectLst/>
                                      <a:latin typeface="Cambria Math" panose="02040503050406030204" pitchFamily="18" charset="0"/>
                                    </a:rPr>
                                    <m:t>𝑝</m:t>
                                  </m:r>
                                </m:sub>
                              </m:sSub>
                              <m:r>
                                <a:rPr lang="es-MX" sz="1200">
                                  <a:effectLst/>
                                  <a:latin typeface="Cambria Math" panose="02040503050406030204" pitchFamily="18" charset="0"/>
                                </a:rPr>
                                <m:t>=16</m:t>
                              </m:r>
                            </m:oMath>
                          </a14:m>
                          <a:r>
                            <a:rPr lang="es-MX" sz="1200" dirty="0">
                              <a:effectLst/>
                              <a:latin typeface="Times New Roman" panose="02020603050405020304" pitchFamily="18" charset="0"/>
                              <a:cs typeface="Times New Roman" panose="02020603050405020304" pitchFamily="18" charset="0"/>
                            </a:rPr>
                            <a:t>,</a:t>
                          </a:r>
                          <a14:m>
                            <m:oMath xmlns:m="http://schemas.openxmlformats.org/officeDocument/2006/math">
                              <m:sSub>
                                <m:sSubPr>
                                  <m:ctrlPr>
                                    <a:rPr lang="es-EC" sz="1200" i="1">
                                      <a:effectLst/>
                                      <a:latin typeface="Cambria Math" panose="02040503050406030204" pitchFamily="18" charset="0"/>
                                    </a:rPr>
                                  </m:ctrlPr>
                                </m:sSubPr>
                                <m:e>
                                  <m:r>
                                    <a:rPr lang="es-MX" sz="1200">
                                      <a:effectLst/>
                                      <a:latin typeface="Cambria Math" panose="02040503050406030204" pitchFamily="18" charset="0"/>
                                    </a:rPr>
                                    <m:t>𝐾</m:t>
                                  </m:r>
                                </m:e>
                                <m:sub>
                                  <m:r>
                                    <a:rPr lang="es-MX" sz="1200">
                                      <a:effectLst/>
                                      <a:latin typeface="Cambria Math" panose="02040503050406030204" pitchFamily="18" charset="0"/>
                                    </a:rPr>
                                    <m:t>𝑑</m:t>
                                  </m:r>
                                </m:sub>
                              </m:sSub>
                              <m:r>
                                <a:rPr lang="es-MX" sz="1200">
                                  <a:effectLst/>
                                  <a:latin typeface="Cambria Math" panose="02040503050406030204" pitchFamily="18" charset="0"/>
                                </a:rPr>
                                <m:t>=6.9</m:t>
                              </m:r>
                            </m:oMath>
                          </a14:m>
                          <a:r>
                            <a:rPr lang="es-MX" sz="1200" dirty="0">
                              <a:effectLst/>
                              <a:latin typeface="Times New Roman" panose="02020603050405020304" pitchFamily="18" charset="0"/>
                              <a:cs typeface="Times New Roman" panose="02020603050405020304" pitchFamily="18" charset="0"/>
                            </a:rPr>
                            <a:t>, </a:t>
                          </a:r>
                          <a14:m>
                            <m:oMath xmlns:m="http://schemas.openxmlformats.org/officeDocument/2006/math">
                              <m:sSub>
                                <m:sSubPr>
                                  <m:ctrlPr>
                                    <a:rPr lang="es-EC" sz="1200" i="1">
                                      <a:effectLst/>
                                      <a:latin typeface="Cambria Math" panose="02040503050406030204" pitchFamily="18" charset="0"/>
                                    </a:rPr>
                                  </m:ctrlPr>
                                </m:sSubPr>
                                <m:e>
                                  <m:r>
                                    <a:rPr lang="es-MX" sz="1200">
                                      <a:effectLst/>
                                      <a:latin typeface="Cambria Math" panose="02040503050406030204" pitchFamily="18" charset="0"/>
                                    </a:rPr>
                                    <m:t>𝐾</m:t>
                                  </m:r>
                                </m:e>
                                <m:sub>
                                  <m:r>
                                    <a:rPr lang="es-MX" sz="1200">
                                      <a:effectLst/>
                                      <a:latin typeface="Cambria Math" panose="02040503050406030204" pitchFamily="18" charset="0"/>
                                    </a:rPr>
                                    <m:t>𝑖</m:t>
                                  </m:r>
                                </m:sub>
                              </m:sSub>
                              <m:r>
                                <a:rPr lang="es-MX" sz="1200">
                                  <a:effectLst/>
                                  <a:latin typeface="Cambria Math" panose="02040503050406030204" pitchFamily="18" charset="0"/>
                                </a:rPr>
                                <m:t>=0.004</m:t>
                              </m:r>
                            </m:oMath>
                          </a14:m>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r>
                  <a:tr h="637262">
                    <a:tc>
                      <a:txBody>
                        <a:bodyPr/>
                        <a:lstStyle/>
                        <a:p>
                          <a:pPr>
                            <a:lnSpc>
                              <a:spcPct val="107000"/>
                            </a:lnSpc>
                            <a:spcAft>
                              <a:spcPts val="0"/>
                            </a:spcAft>
                          </a:pPr>
                          <a:r>
                            <a:rPr lang="es-MX" sz="1400" b="1">
                              <a:effectLst/>
                              <a:latin typeface="Times New Roman" panose="02020603050405020304" pitchFamily="18" charset="0"/>
                              <a:cs typeface="Times New Roman" panose="02020603050405020304" pitchFamily="18" charset="0"/>
                            </a:rPr>
                            <a:t>Articulación 2</a:t>
                          </a:r>
                          <a:endParaRPr lang="es-EC"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f>
                                  <m:fPr>
                                    <m:ctrlPr>
                                      <a:rPr lang="es-EC" sz="1200" i="1">
                                        <a:effectLst/>
                                        <a:latin typeface="Cambria Math" panose="02040503050406030204" pitchFamily="18" charset="0"/>
                                      </a:rPr>
                                    </m:ctrlPr>
                                  </m:fPr>
                                  <m:num>
                                    <m:r>
                                      <a:rPr lang="es-MX" sz="1200">
                                        <a:effectLst/>
                                        <a:latin typeface="Cambria Math" panose="02040503050406030204" pitchFamily="18" charset="0"/>
                                      </a:rPr>
                                      <m:t>51.1</m:t>
                                    </m:r>
                                  </m:num>
                                  <m:den>
                                    <m:sSup>
                                      <m:sSupPr>
                                        <m:ctrlPr>
                                          <a:rPr lang="es-EC" sz="1200" i="1">
                                            <a:effectLst/>
                                            <a:latin typeface="Cambria Math" panose="02040503050406030204" pitchFamily="18" charset="0"/>
                                          </a:rPr>
                                        </m:ctrlPr>
                                      </m:sSupPr>
                                      <m:e>
                                        <m:r>
                                          <a:rPr lang="es-MX" sz="1200">
                                            <a:effectLst/>
                                            <a:latin typeface="Cambria Math" panose="02040503050406030204" pitchFamily="18" charset="0"/>
                                          </a:rPr>
                                          <m:t>𝑠</m:t>
                                        </m:r>
                                      </m:e>
                                      <m:sup>
                                        <m:r>
                                          <a:rPr lang="es-MX" sz="1200">
                                            <a:effectLst/>
                                            <a:latin typeface="Cambria Math" panose="02040503050406030204" pitchFamily="18" charset="0"/>
                                          </a:rPr>
                                          <m:t>3</m:t>
                                        </m:r>
                                      </m:sup>
                                    </m:sSup>
                                    <m:r>
                                      <a:rPr lang="es-MX" sz="1200">
                                        <a:effectLst/>
                                        <a:latin typeface="Cambria Math" panose="02040503050406030204" pitchFamily="18" charset="0"/>
                                      </a:rPr>
                                      <m:t>+0.07</m:t>
                                    </m:r>
                                    <m:sSup>
                                      <m:sSupPr>
                                        <m:ctrlPr>
                                          <a:rPr lang="es-EC" sz="1200" i="1">
                                            <a:effectLst/>
                                            <a:latin typeface="Cambria Math" panose="02040503050406030204" pitchFamily="18" charset="0"/>
                                          </a:rPr>
                                        </m:ctrlPr>
                                      </m:sSupPr>
                                      <m:e>
                                        <m:r>
                                          <a:rPr lang="es-MX" sz="1200">
                                            <a:effectLst/>
                                            <a:latin typeface="Cambria Math" panose="02040503050406030204" pitchFamily="18" charset="0"/>
                                          </a:rPr>
                                          <m:t>𝑠</m:t>
                                        </m:r>
                                      </m:e>
                                      <m:sup>
                                        <m:r>
                                          <a:rPr lang="es-MX" sz="1200">
                                            <a:effectLst/>
                                            <a:latin typeface="Cambria Math" panose="02040503050406030204" pitchFamily="18" charset="0"/>
                                          </a:rPr>
                                          <m:t>2</m:t>
                                        </m:r>
                                      </m:sup>
                                    </m:sSup>
                                    <m:r>
                                      <a:rPr lang="es-MX" sz="1200">
                                        <a:effectLst/>
                                        <a:latin typeface="Cambria Math" panose="02040503050406030204" pitchFamily="18" charset="0"/>
                                      </a:rPr>
                                      <m:t>+1.8×</m:t>
                                    </m:r>
                                    <m:sSup>
                                      <m:sSupPr>
                                        <m:ctrlPr>
                                          <a:rPr lang="es-EC" sz="1200" i="1">
                                            <a:effectLst/>
                                            <a:latin typeface="Cambria Math" panose="02040503050406030204" pitchFamily="18" charset="0"/>
                                          </a:rPr>
                                        </m:ctrlPr>
                                      </m:sSupPr>
                                      <m:e>
                                        <m:r>
                                          <a:rPr lang="es-MX" sz="1200">
                                            <a:effectLst/>
                                            <a:latin typeface="Cambria Math" panose="02040503050406030204" pitchFamily="18" charset="0"/>
                                          </a:rPr>
                                          <m:t>10</m:t>
                                        </m:r>
                                      </m:e>
                                      <m:sup>
                                        <m:r>
                                          <a:rPr lang="es-MX" sz="1200">
                                            <a:effectLst/>
                                            <a:latin typeface="Cambria Math" panose="02040503050406030204" pitchFamily="18" charset="0"/>
                                          </a:rPr>
                                          <m:t>−5</m:t>
                                        </m:r>
                                      </m:sup>
                                    </m:sSup>
                                    <m:r>
                                      <a:rPr lang="es-MX" sz="1200">
                                        <a:effectLst/>
                                        <a:latin typeface="Cambria Math" panose="02040503050406030204" pitchFamily="18" charset="0"/>
                                      </a:rPr>
                                      <m:t>𝑠</m:t>
                                    </m:r>
                                    <m:r>
                                      <a:rPr lang="es-MX" sz="1200">
                                        <a:effectLst/>
                                        <a:latin typeface="Cambria Math" panose="02040503050406030204" pitchFamily="18" charset="0"/>
                                      </a:rPr>
                                      <m:t>+4.11×</m:t>
                                    </m:r>
                                    <m:sSup>
                                      <m:sSupPr>
                                        <m:ctrlPr>
                                          <a:rPr lang="es-EC" sz="1200" i="1">
                                            <a:effectLst/>
                                            <a:latin typeface="Cambria Math" panose="02040503050406030204" pitchFamily="18" charset="0"/>
                                          </a:rPr>
                                        </m:ctrlPr>
                                      </m:sSupPr>
                                      <m:e>
                                        <m:r>
                                          <a:rPr lang="es-MX" sz="1200">
                                            <a:effectLst/>
                                            <a:latin typeface="Cambria Math" panose="02040503050406030204" pitchFamily="18" charset="0"/>
                                          </a:rPr>
                                          <m:t>10</m:t>
                                        </m:r>
                                      </m:e>
                                      <m:sup>
                                        <m:r>
                                          <a:rPr lang="es-MX" sz="1200">
                                            <a:effectLst/>
                                            <a:latin typeface="Cambria Math" panose="02040503050406030204" pitchFamily="18" charset="0"/>
                                          </a:rPr>
                                          <m:t>−8</m:t>
                                        </m:r>
                                      </m:sup>
                                    </m:sSup>
                                  </m:den>
                                </m:f>
                              </m:oMath>
                            </m:oMathPara>
                          </a14:m>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14:m>
                            <m:oMath xmlns:m="http://schemas.openxmlformats.org/officeDocument/2006/math">
                              <m:sSub>
                                <m:sSubPr>
                                  <m:ctrlPr>
                                    <a:rPr lang="es-EC" sz="1200" i="1">
                                      <a:effectLst/>
                                      <a:latin typeface="Cambria Math" panose="02040503050406030204" pitchFamily="18" charset="0"/>
                                    </a:rPr>
                                  </m:ctrlPr>
                                </m:sSubPr>
                                <m:e>
                                  <m:r>
                                    <a:rPr lang="es-MX" sz="1200">
                                      <a:effectLst/>
                                      <a:latin typeface="Cambria Math" panose="02040503050406030204" pitchFamily="18" charset="0"/>
                                    </a:rPr>
                                    <m:t>𝐾</m:t>
                                  </m:r>
                                </m:e>
                                <m:sub>
                                  <m:r>
                                    <a:rPr lang="es-MX" sz="1200">
                                      <a:effectLst/>
                                      <a:latin typeface="Cambria Math" panose="02040503050406030204" pitchFamily="18" charset="0"/>
                                    </a:rPr>
                                    <m:t>𝑝</m:t>
                                  </m:r>
                                </m:sub>
                              </m:sSub>
                              <m:r>
                                <a:rPr lang="es-MX" sz="1200">
                                  <a:effectLst/>
                                  <a:latin typeface="Cambria Math" panose="02040503050406030204" pitchFamily="18" charset="0"/>
                                </a:rPr>
                                <m:t>=16</m:t>
                              </m:r>
                            </m:oMath>
                          </a14:m>
                          <a:r>
                            <a:rPr lang="es-MX" sz="1200">
                              <a:effectLst/>
                              <a:latin typeface="Times New Roman" panose="02020603050405020304" pitchFamily="18" charset="0"/>
                              <a:cs typeface="Times New Roman" panose="02020603050405020304" pitchFamily="18" charset="0"/>
                            </a:rPr>
                            <a:t>,</a:t>
                          </a:r>
                          <a14:m>
                            <m:oMath xmlns:m="http://schemas.openxmlformats.org/officeDocument/2006/math">
                              <m:sSub>
                                <m:sSubPr>
                                  <m:ctrlPr>
                                    <a:rPr lang="es-EC" sz="1200" i="1">
                                      <a:effectLst/>
                                      <a:latin typeface="Cambria Math" panose="02040503050406030204" pitchFamily="18" charset="0"/>
                                    </a:rPr>
                                  </m:ctrlPr>
                                </m:sSubPr>
                                <m:e>
                                  <m:r>
                                    <a:rPr lang="es-MX" sz="1200">
                                      <a:effectLst/>
                                      <a:latin typeface="Cambria Math" panose="02040503050406030204" pitchFamily="18" charset="0"/>
                                    </a:rPr>
                                    <m:t>𝐾</m:t>
                                  </m:r>
                                </m:e>
                                <m:sub>
                                  <m:r>
                                    <a:rPr lang="es-MX" sz="1200">
                                      <a:effectLst/>
                                      <a:latin typeface="Cambria Math" panose="02040503050406030204" pitchFamily="18" charset="0"/>
                                    </a:rPr>
                                    <m:t>𝑑</m:t>
                                  </m:r>
                                </m:sub>
                              </m:sSub>
                              <m:r>
                                <a:rPr lang="es-MX" sz="1200">
                                  <a:effectLst/>
                                  <a:latin typeface="Cambria Math" panose="02040503050406030204" pitchFamily="18" charset="0"/>
                                </a:rPr>
                                <m:t>=5.2</m:t>
                              </m:r>
                            </m:oMath>
                          </a14:m>
                          <a:r>
                            <a:rPr lang="es-MX" sz="1200">
                              <a:effectLst/>
                              <a:latin typeface="Times New Roman" panose="02020603050405020304" pitchFamily="18" charset="0"/>
                              <a:cs typeface="Times New Roman" panose="02020603050405020304" pitchFamily="18" charset="0"/>
                            </a:rPr>
                            <a:t>, </a:t>
                          </a:r>
                          <a14:m>
                            <m:oMath xmlns:m="http://schemas.openxmlformats.org/officeDocument/2006/math">
                              <m:sSub>
                                <m:sSubPr>
                                  <m:ctrlPr>
                                    <a:rPr lang="es-EC" sz="1200" i="1">
                                      <a:effectLst/>
                                      <a:latin typeface="Cambria Math" panose="02040503050406030204" pitchFamily="18" charset="0"/>
                                    </a:rPr>
                                  </m:ctrlPr>
                                </m:sSubPr>
                                <m:e>
                                  <m:r>
                                    <a:rPr lang="es-MX" sz="1200">
                                      <a:effectLst/>
                                      <a:latin typeface="Cambria Math" panose="02040503050406030204" pitchFamily="18" charset="0"/>
                                    </a:rPr>
                                    <m:t>𝐾</m:t>
                                  </m:r>
                                </m:e>
                                <m:sub>
                                  <m:r>
                                    <a:rPr lang="es-MX" sz="1200">
                                      <a:effectLst/>
                                      <a:latin typeface="Cambria Math" panose="02040503050406030204" pitchFamily="18" charset="0"/>
                                    </a:rPr>
                                    <m:t>𝑖</m:t>
                                  </m:r>
                                </m:sub>
                              </m:sSub>
                              <m:r>
                                <a:rPr lang="es-MX" sz="1200">
                                  <a:effectLst/>
                                  <a:latin typeface="Cambria Math" panose="02040503050406030204" pitchFamily="18" charset="0"/>
                                </a:rPr>
                                <m:t>=0.083</m:t>
                              </m:r>
                            </m:oMath>
                          </a14:m>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634342">
                    <a:tc>
                      <a:txBody>
                        <a:bodyPr/>
                        <a:lstStyle/>
                        <a:p>
                          <a:pPr>
                            <a:lnSpc>
                              <a:spcPct val="107000"/>
                            </a:lnSpc>
                            <a:spcAft>
                              <a:spcPts val="0"/>
                            </a:spcAft>
                          </a:pPr>
                          <a:r>
                            <a:rPr lang="es-MX" sz="1400" b="1" dirty="0">
                              <a:effectLst/>
                              <a:latin typeface="Times New Roman" panose="02020603050405020304" pitchFamily="18" charset="0"/>
                              <a:cs typeface="Times New Roman" panose="02020603050405020304" pitchFamily="18" charset="0"/>
                            </a:rPr>
                            <a:t>Lineal</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f>
                                  <m:fPr>
                                    <m:ctrlPr>
                                      <a:rPr lang="es-EC" sz="1200" i="1">
                                        <a:effectLst/>
                                        <a:latin typeface="Cambria Math" panose="02040503050406030204" pitchFamily="18" charset="0"/>
                                      </a:rPr>
                                    </m:ctrlPr>
                                  </m:fPr>
                                  <m:num>
                                    <m:r>
                                      <a:rPr lang="es-MX" sz="1200">
                                        <a:effectLst/>
                                        <a:latin typeface="Cambria Math" panose="02040503050406030204" pitchFamily="18" charset="0"/>
                                      </a:rPr>
                                      <m:t>−0.854</m:t>
                                    </m:r>
                                  </m:num>
                                  <m:den>
                                    <m:sSup>
                                      <m:sSupPr>
                                        <m:ctrlPr>
                                          <a:rPr lang="es-EC" sz="1200" i="1">
                                            <a:effectLst/>
                                            <a:latin typeface="Cambria Math" panose="02040503050406030204" pitchFamily="18" charset="0"/>
                                          </a:rPr>
                                        </m:ctrlPr>
                                      </m:sSupPr>
                                      <m:e>
                                        <m:r>
                                          <a:rPr lang="es-MX" sz="1200">
                                            <a:effectLst/>
                                            <a:latin typeface="Cambria Math" panose="02040503050406030204" pitchFamily="18" charset="0"/>
                                          </a:rPr>
                                          <m:t>𝑠</m:t>
                                        </m:r>
                                      </m:e>
                                      <m:sup>
                                        <m:r>
                                          <a:rPr lang="es-MX" sz="1200">
                                            <a:effectLst/>
                                            <a:latin typeface="Cambria Math" panose="02040503050406030204" pitchFamily="18" charset="0"/>
                                          </a:rPr>
                                          <m:t>3</m:t>
                                        </m:r>
                                      </m:sup>
                                    </m:sSup>
                                    <m:r>
                                      <a:rPr lang="es-MX" sz="1200">
                                        <a:effectLst/>
                                        <a:latin typeface="Cambria Math" panose="02040503050406030204" pitchFamily="18" charset="0"/>
                                      </a:rPr>
                                      <m:t>+3.7</m:t>
                                    </m:r>
                                    <m:sSup>
                                      <m:sSupPr>
                                        <m:ctrlPr>
                                          <a:rPr lang="es-EC" sz="1200" i="1">
                                            <a:effectLst/>
                                            <a:latin typeface="Cambria Math" panose="02040503050406030204" pitchFamily="18" charset="0"/>
                                          </a:rPr>
                                        </m:ctrlPr>
                                      </m:sSupPr>
                                      <m:e>
                                        <m:r>
                                          <a:rPr lang="es-MX" sz="1200">
                                            <a:effectLst/>
                                            <a:latin typeface="Cambria Math" panose="02040503050406030204" pitchFamily="18" charset="0"/>
                                          </a:rPr>
                                          <m:t>𝑠</m:t>
                                        </m:r>
                                      </m:e>
                                      <m:sup>
                                        <m:r>
                                          <a:rPr lang="es-MX" sz="1200">
                                            <a:effectLst/>
                                            <a:latin typeface="Cambria Math" panose="02040503050406030204" pitchFamily="18" charset="0"/>
                                          </a:rPr>
                                          <m:t>2</m:t>
                                        </m:r>
                                      </m:sup>
                                    </m:sSup>
                                    <m:r>
                                      <a:rPr lang="es-MX" sz="1200">
                                        <a:effectLst/>
                                        <a:latin typeface="Cambria Math" panose="02040503050406030204" pitchFamily="18" charset="0"/>
                                      </a:rPr>
                                      <m:t>+5.01</m:t>
                                    </m:r>
                                    <m:r>
                                      <a:rPr lang="es-MX" sz="1200">
                                        <a:effectLst/>
                                        <a:latin typeface="Cambria Math" panose="02040503050406030204" pitchFamily="18" charset="0"/>
                                      </a:rPr>
                                      <m:t>𝑠</m:t>
                                    </m:r>
                                    <m:r>
                                      <a:rPr lang="es-MX" sz="1200">
                                        <a:effectLst/>
                                        <a:latin typeface="Cambria Math" panose="02040503050406030204" pitchFamily="18" charset="0"/>
                                      </a:rPr>
                                      <m:t>+0.45</m:t>
                                    </m:r>
                                  </m:den>
                                </m:f>
                              </m:oMath>
                            </m:oMathPara>
                          </a14:m>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14:m>
                            <m:oMath xmlns:m="http://schemas.openxmlformats.org/officeDocument/2006/math">
                              <m:sSub>
                                <m:sSubPr>
                                  <m:ctrlPr>
                                    <a:rPr lang="es-EC" sz="1200" i="1">
                                      <a:effectLst/>
                                      <a:latin typeface="Cambria Math" panose="02040503050406030204" pitchFamily="18" charset="0"/>
                                    </a:rPr>
                                  </m:ctrlPr>
                                </m:sSubPr>
                                <m:e>
                                  <m:r>
                                    <a:rPr lang="es-MX" sz="1200">
                                      <a:effectLst/>
                                      <a:latin typeface="Cambria Math" panose="02040503050406030204" pitchFamily="18" charset="0"/>
                                    </a:rPr>
                                    <m:t>𝐾</m:t>
                                  </m:r>
                                </m:e>
                                <m:sub>
                                  <m:r>
                                    <a:rPr lang="es-MX" sz="1200">
                                      <a:effectLst/>
                                      <a:latin typeface="Cambria Math" panose="02040503050406030204" pitchFamily="18" charset="0"/>
                                    </a:rPr>
                                    <m:t>𝑝</m:t>
                                  </m:r>
                                </m:sub>
                              </m:sSub>
                              <m:r>
                                <a:rPr lang="es-MX" sz="1200">
                                  <a:effectLst/>
                                  <a:latin typeface="Cambria Math" panose="02040503050406030204" pitchFamily="18" charset="0"/>
                                </a:rPr>
                                <m:t>=93</m:t>
                              </m:r>
                            </m:oMath>
                          </a14:m>
                          <a:r>
                            <a:rPr lang="es-MX" sz="1200" dirty="0">
                              <a:effectLst/>
                              <a:latin typeface="Times New Roman" panose="02020603050405020304" pitchFamily="18" charset="0"/>
                              <a:cs typeface="Times New Roman" panose="02020603050405020304" pitchFamily="18" charset="0"/>
                            </a:rPr>
                            <a:t>,</a:t>
                          </a:r>
                          <a14:m>
                            <m:oMath xmlns:m="http://schemas.openxmlformats.org/officeDocument/2006/math">
                              <m:sSub>
                                <m:sSubPr>
                                  <m:ctrlPr>
                                    <a:rPr lang="es-EC" sz="1200" i="1">
                                      <a:effectLst/>
                                      <a:latin typeface="Cambria Math" panose="02040503050406030204" pitchFamily="18" charset="0"/>
                                    </a:rPr>
                                  </m:ctrlPr>
                                </m:sSubPr>
                                <m:e>
                                  <m:r>
                                    <a:rPr lang="es-MX" sz="1200">
                                      <a:effectLst/>
                                      <a:latin typeface="Cambria Math" panose="02040503050406030204" pitchFamily="18" charset="0"/>
                                    </a:rPr>
                                    <m:t>𝐾</m:t>
                                  </m:r>
                                </m:e>
                                <m:sub>
                                  <m:r>
                                    <a:rPr lang="es-MX" sz="1200">
                                      <a:effectLst/>
                                      <a:latin typeface="Cambria Math" panose="02040503050406030204" pitchFamily="18" charset="0"/>
                                    </a:rPr>
                                    <m:t>𝑑</m:t>
                                  </m:r>
                                </m:sub>
                              </m:sSub>
                              <m:r>
                                <a:rPr lang="es-MX" sz="1200">
                                  <a:effectLst/>
                                  <a:latin typeface="Cambria Math" panose="02040503050406030204" pitchFamily="18" charset="0"/>
                                </a:rPr>
                                <m:t>=3</m:t>
                              </m:r>
                            </m:oMath>
                          </a14:m>
                          <a:r>
                            <a:rPr lang="es-MX" sz="1200" dirty="0">
                              <a:effectLst/>
                              <a:latin typeface="Times New Roman" panose="02020603050405020304" pitchFamily="18" charset="0"/>
                              <a:cs typeface="Times New Roman" panose="02020603050405020304" pitchFamily="18" charset="0"/>
                            </a:rPr>
                            <a:t>, </a:t>
                          </a:r>
                          <a14:m>
                            <m:oMath xmlns:m="http://schemas.openxmlformats.org/officeDocument/2006/math">
                              <m:sSub>
                                <m:sSubPr>
                                  <m:ctrlPr>
                                    <a:rPr lang="es-EC" sz="1200" i="1">
                                      <a:effectLst/>
                                      <a:latin typeface="Cambria Math" panose="02040503050406030204" pitchFamily="18" charset="0"/>
                                    </a:rPr>
                                  </m:ctrlPr>
                                </m:sSubPr>
                                <m:e>
                                  <m:r>
                                    <a:rPr lang="es-MX" sz="1200">
                                      <a:effectLst/>
                                      <a:latin typeface="Cambria Math" panose="02040503050406030204" pitchFamily="18" charset="0"/>
                                    </a:rPr>
                                    <m:t>𝐾</m:t>
                                  </m:r>
                                </m:e>
                                <m:sub>
                                  <m:r>
                                    <a:rPr lang="es-MX" sz="1200">
                                      <a:effectLst/>
                                      <a:latin typeface="Cambria Math" panose="02040503050406030204" pitchFamily="18" charset="0"/>
                                    </a:rPr>
                                    <m:t>𝑖</m:t>
                                  </m:r>
                                </m:sub>
                              </m:sSub>
                              <m:r>
                                <a:rPr lang="es-MX" sz="1200">
                                  <a:effectLst/>
                                  <a:latin typeface="Cambria Math" panose="02040503050406030204" pitchFamily="18" charset="0"/>
                                </a:rPr>
                                <m:t>=16.2</m:t>
                              </m:r>
                            </m:oMath>
                          </a14:m>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9" name="Tabla 8"/>
              <p:cNvGraphicFramePr>
                <a:graphicFrameLocks noGrp="1"/>
              </p:cNvGraphicFramePr>
              <p:nvPr>
                <p:extLst>
                  <p:ext uri="{D42A27DB-BD31-4B8C-83A1-F6EECF244321}">
                    <p14:modId xmlns:p14="http://schemas.microsoft.com/office/powerpoint/2010/main" val="2279764990"/>
                  </p:ext>
                </p:extLst>
              </p:nvPr>
            </p:nvGraphicFramePr>
            <p:xfrm>
              <a:off x="5678184" y="4049685"/>
              <a:ext cx="5985165" cy="2177936"/>
            </p:xfrm>
            <a:graphic>
              <a:graphicData uri="http://schemas.openxmlformats.org/drawingml/2006/table">
                <a:tbl>
                  <a:tblPr firstRow="1" firstCol="1" bandRow="1">
                    <a:tableStyleId>{2D5ABB26-0587-4C30-8999-92F81FD0307C}</a:tableStyleId>
                  </a:tblPr>
                  <a:tblGrid>
                    <a:gridCol w="1404326"/>
                    <a:gridCol w="2466478"/>
                    <a:gridCol w="2114361"/>
                  </a:tblGrid>
                  <a:tr h="271990">
                    <a:tc>
                      <a:txBody>
                        <a:bodyPr/>
                        <a:lstStyle/>
                        <a:p>
                          <a:pPr>
                            <a:lnSpc>
                              <a:spcPct val="107000"/>
                            </a:lnSpc>
                            <a:spcAft>
                              <a:spcPts val="0"/>
                            </a:spcAft>
                          </a:pPr>
                          <a:r>
                            <a:rPr lang="es-MX" sz="1600" b="1" dirty="0">
                              <a:effectLst/>
                              <a:latin typeface="Times New Roman" panose="02020603050405020304" pitchFamily="18" charset="0"/>
                              <a:cs typeface="Times New Roman" panose="02020603050405020304" pitchFamily="18" charset="0"/>
                            </a:rPr>
                            <a:t>Motor</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s-MX" sz="1400" b="1">
                              <a:effectLst/>
                              <a:latin typeface="Times New Roman" panose="02020603050405020304" pitchFamily="18" charset="0"/>
                              <a:cs typeface="Times New Roman" panose="02020603050405020304" pitchFamily="18" charset="0"/>
                            </a:rPr>
                            <a:t>Funciones Transferencia</a:t>
                          </a:r>
                          <a:endParaRPr lang="es-EC"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s-MX" sz="1400" b="1" dirty="0">
                              <a:effectLst/>
                              <a:latin typeface="Times New Roman" panose="02020603050405020304" pitchFamily="18" charset="0"/>
                              <a:cs typeface="Times New Roman" panose="02020603050405020304" pitchFamily="18" charset="0"/>
                            </a:rPr>
                            <a:t>Constantes </a:t>
                          </a:r>
                          <a:r>
                            <a:rPr lang="es-MX" sz="1400" b="1" dirty="0" err="1">
                              <a:effectLst/>
                              <a:latin typeface="Times New Roman" panose="02020603050405020304" pitchFamily="18" charset="0"/>
                              <a:cs typeface="Times New Roman" panose="02020603050405020304" pitchFamily="18" charset="0"/>
                            </a:rPr>
                            <a:t>Kp</a:t>
                          </a:r>
                          <a:r>
                            <a:rPr lang="es-MX" sz="1400" b="1" dirty="0">
                              <a:effectLst/>
                              <a:latin typeface="Times New Roman" panose="02020603050405020304" pitchFamily="18" charset="0"/>
                              <a:cs typeface="Times New Roman" panose="02020603050405020304" pitchFamily="18" charset="0"/>
                            </a:rPr>
                            <a:t>, Ki, </a:t>
                          </a:r>
                          <a:r>
                            <a:rPr lang="es-MX" sz="1400" b="1" dirty="0" err="1">
                              <a:effectLst/>
                              <a:latin typeface="Times New Roman" panose="02020603050405020304" pitchFamily="18" charset="0"/>
                              <a:cs typeface="Times New Roman" panose="02020603050405020304" pitchFamily="18" charset="0"/>
                            </a:rPr>
                            <a:t>Kd</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34342">
                    <a:tc>
                      <a:txBody>
                        <a:bodyPr/>
                        <a:lstStyle/>
                        <a:p>
                          <a:pPr>
                            <a:lnSpc>
                              <a:spcPct val="107000"/>
                            </a:lnSpc>
                            <a:spcAft>
                              <a:spcPts val="0"/>
                            </a:spcAft>
                          </a:pPr>
                          <a:r>
                            <a:rPr lang="es-MX" sz="1400" b="1">
                              <a:effectLst/>
                              <a:latin typeface="Times New Roman" panose="02020603050405020304" pitchFamily="18" charset="0"/>
                              <a:cs typeface="Times New Roman" panose="02020603050405020304" pitchFamily="18" charset="0"/>
                            </a:rPr>
                            <a:t>Articulación 1</a:t>
                          </a:r>
                          <a:endParaRPr lang="es-EC"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endParaRPr lang="es-EC"/>
                        </a:p>
                      </a:txBody>
                      <a:tcPr marL="68580" marR="68580" marT="0" marB="0">
                        <a:lnT w="12700" cap="flat" cmpd="sng" algn="ctr">
                          <a:solidFill>
                            <a:schemeClr val="tx1"/>
                          </a:solidFill>
                          <a:prstDash val="solid"/>
                          <a:round/>
                          <a:headEnd type="none" w="med" len="med"/>
                          <a:tailEnd type="none" w="med" len="med"/>
                        </a:lnT>
                        <a:blipFill rotWithShape="0">
                          <a:blip r:embed="rId9"/>
                          <a:stretch>
                            <a:fillRect l="-57037" t="-52885" r="-85926" b="-201923"/>
                          </a:stretch>
                        </a:blipFill>
                      </a:tcPr>
                    </a:tc>
                    <a:tc>
                      <a:txBody>
                        <a:bodyPr/>
                        <a:lstStyle/>
                        <a:p>
                          <a:endParaRPr lang="es-EC"/>
                        </a:p>
                      </a:txBody>
                      <a:tcPr marL="68580" marR="68580" marT="0" marB="0">
                        <a:lnT w="12700" cap="flat" cmpd="sng" algn="ctr">
                          <a:solidFill>
                            <a:schemeClr val="tx1"/>
                          </a:solidFill>
                          <a:prstDash val="solid"/>
                          <a:round/>
                          <a:headEnd type="none" w="med" len="med"/>
                          <a:tailEnd type="none" w="med" len="med"/>
                        </a:lnT>
                        <a:blipFill rotWithShape="0">
                          <a:blip r:embed="rId9"/>
                          <a:stretch>
                            <a:fillRect l="-183285" t="-52885" r="-288" b="-201923"/>
                          </a:stretch>
                        </a:blipFill>
                      </a:tcPr>
                    </a:tc>
                  </a:tr>
                  <a:tr h="637262">
                    <a:tc>
                      <a:txBody>
                        <a:bodyPr/>
                        <a:lstStyle/>
                        <a:p>
                          <a:pPr>
                            <a:lnSpc>
                              <a:spcPct val="107000"/>
                            </a:lnSpc>
                            <a:spcAft>
                              <a:spcPts val="0"/>
                            </a:spcAft>
                          </a:pPr>
                          <a:r>
                            <a:rPr lang="es-MX" sz="1400" b="1">
                              <a:effectLst/>
                              <a:latin typeface="Times New Roman" panose="02020603050405020304" pitchFamily="18" charset="0"/>
                              <a:cs typeface="Times New Roman" panose="02020603050405020304" pitchFamily="18" charset="0"/>
                            </a:rPr>
                            <a:t>Articulación 2</a:t>
                          </a:r>
                          <a:endParaRPr lang="es-EC"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9"/>
                          <a:stretch>
                            <a:fillRect l="-57037" t="-151429" r="-85926" b="-100000"/>
                          </a:stretch>
                        </a:blipFill>
                      </a:tcPr>
                    </a:tc>
                    <a:tc>
                      <a:txBody>
                        <a:bodyPr/>
                        <a:lstStyle/>
                        <a:p>
                          <a:endParaRPr lang="es-EC"/>
                        </a:p>
                      </a:txBody>
                      <a:tcPr marL="68580" marR="68580" marT="0" marB="0">
                        <a:blipFill rotWithShape="0">
                          <a:blip r:embed="rId9"/>
                          <a:stretch>
                            <a:fillRect l="-183285" t="-151429" r="-288" b="-100000"/>
                          </a:stretch>
                        </a:blipFill>
                      </a:tcPr>
                    </a:tc>
                  </a:tr>
                  <a:tr h="634342">
                    <a:tc>
                      <a:txBody>
                        <a:bodyPr/>
                        <a:lstStyle/>
                        <a:p>
                          <a:pPr>
                            <a:lnSpc>
                              <a:spcPct val="107000"/>
                            </a:lnSpc>
                            <a:spcAft>
                              <a:spcPts val="0"/>
                            </a:spcAft>
                          </a:pPr>
                          <a:r>
                            <a:rPr lang="es-MX" sz="1400" b="1" dirty="0">
                              <a:effectLst/>
                              <a:latin typeface="Times New Roman" panose="02020603050405020304" pitchFamily="18" charset="0"/>
                              <a:cs typeface="Times New Roman" panose="02020603050405020304" pitchFamily="18" charset="0"/>
                            </a:rPr>
                            <a:t>Lineal</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endParaRPr lang="es-EC"/>
                        </a:p>
                      </a:txBody>
                      <a:tcPr marL="68580" marR="68580" marT="0" marB="0">
                        <a:lnB w="12700" cap="flat" cmpd="sng" algn="ctr">
                          <a:solidFill>
                            <a:schemeClr val="tx1"/>
                          </a:solidFill>
                          <a:prstDash val="solid"/>
                          <a:round/>
                          <a:headEnd type="none" w="med" len="med"/>
                          <a:tailEnd type="none" w="med" len="med"/>
                        </a:lnB>
                        <a:blipFill rotWithShape="0">
                          <a:blip r:embed="rId9"/>
                          <a:stretch>
                            <a:fillRect l="-57037" t="-253846" r="-85926" b="-962"/>
                          </a:stretch>
                        </a:blipFill>
                      </a:tcPr>
                    </a:tc>
                    <a:tc>
                      <a:txBody>
                        <a:bodyPr/>
                        <a:lstStyle/>
                        <a:p>
                          <a:endParaRPr lang="es-EC"/>
                        </a:p>
                      </a:txBody>
                      <a:tcPr marL="68580" marR="68580" marT="0" marB="0">
                        <a:lnB w="12700" cap="flat" cmpd="sng" algn="ctr">
                          <a:solidFill>
                            <a:schemeClr val="tx1"/>
                          </a:solidFill>
                          <a:prstDash val="solid"/>
                          <a:round/>
                          <a:headEnd type="none" w="med" len="med"/>
                          <a:tailEnd type="none" w="med" len="med"/>
                        </a:lnB>
                        <a:blipFill rotWithShape="0">
                          <a:blip r:embed="rId9"/>
                          <a:stretch>
                            <a:fillRect l="-183285" t="-253846" r="-288" b="-962"/>
                          </a:stretch>
                        </a:blipFill>
                      </a:tcPr>
                    </a:tc>
                  </a:tr>
                </a:tbl>
              </a:graphicData>
            </a:graphic>
          </p:graphicFrame>
        </mc:Fallback>
      </mc:AlternateContent>
      <p:sp>
        <p:nvSpPr>
          <p:cNvPr id="10" name="Título 1"/>
          <p:cNvSpPr>
            <a:spLocks noGrp="1"/>
          </p:cNvSpPr>
          <p:nvPr>
            <p:ph type="title"/>
          </p:nvPr>
        </p:nvSpPr>
        <p:spPr>
          <a:xfrm>
            <a:off x="163600" y="426902"/>
            <a:ext cx="4923789" cy="504122"/>
          </a:xfrm>
        </p:spPr>
        <p:txBody>
          <a:bodyPr>
            <a:normAutofit fontScale="90000"/>
          </a:bodyPr>
          <a:lstStyle/>
          <a:p>
            <a:r>
              <a:rPr lang="es-EC" sz="2500" dirty="0" smtClean="0">
                <a:solidFill>
                  <a:srgbClr val="002060"/>
                </a:solidFill>
                <a:latin typeface="Times New Roman" panose="02020603050405020304" pitchFamily="18" charset="0"/>
                <a:cs typeface="Times New Roman" panose="02020603050405020304" pitchFamily="18" charset="0"/>
              </a:rPr>
              <a:t>POSICIONAMIENTO ROBOTS</a:t>
            </a:r>
            <a:br>
              <a:rPr lang="es-EC" sz="2500" dirty="0" smtClean="0">
                <a:solidFill>
                  <a:srgbClr val="002060"/>
                </a:solidFill>
                <a:latin typeface="Times New Roman" panose="02020603050405020304" pitchFamily="18" charset="0"/>
                <a:cs typeface="Times New Roman" panose="02020603050405020304" pitchFamily="18" charset="0"/>
              </a:rPr>
            </a:br>
            <a:r>
              <a:rPr lang="es-EC" sz="2500" cap="none" dirty="0">
                <a:solidFill>
                  <a:srgbClr val="002060"/>
                </a:solidFill>
                <a:latin typeface="Times New Roman" panose="02020603050405020304" pitchFamily="18" charset="0"/>
                <a:cs typeface="Times New Roman" panose="02020603050405020304" pitchFamily="18" charset="0"/>
              </a:rPr>
              <a:t>C</a:t>
            </a:r>
            <a:r>
              <a:rPr lang="es-EC" sz="2500" cap="none" dirty="0" smtClean="0">
                <a:solidFill>
                  <a:srgbClr val="002060"/>
                </a:solidFill>
                <a:latin typeface="Times New Roman" panose="02020603050405020304" pitchFamily="18" charset="0"/>
                <a:cs typeface="Times New Roman" panose="02020603050405020304" pitchFamily="18" charset="0"/>
              </a:rPr>
              <a:t>ontrol de Posición</a:t>
            </a:r>
            <a:endParaRPr lang="es-EC" sz="2500" cap="none"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981517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741603" y="2283666"/>
            <a:ext cx="7233670" cy="1656567"/>
          </a:xfrm>
        </p:spPr>
        <p:txBody>
          <a:bodyPr>
            <a:noAutofit/>
          </a:bodyPr>
          <a:lstStyle/>
          <a:p>
            <a:pPr algn="ctr"/>
            <a:r>
              <a:rPr lang="es-ES" sz="5400" dirty="0" smtClean="0">
                <a:solidFill>
                  <a:srgbClr val="002060"/>
                </a:solidFill>
                <a:latin typeface="Times New Roman" panose="02020603050405020304" pitchFamily="18" charset="0"/>
                <a:ea typeface="+mn-ea"/>
                <a:cs typeface="Times New Roman" panose="02020603050405020304" pitchFamily="18" charset="0"/>
              </a:rPr>
              <a:t>CONSTRUCCIÓN, E IMPLEMENTACION</a:t>
            </a: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1314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266007" y="274980"/>
            <a:ext cx="10086899" cy="1292662"/>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CONSTRUCCIÓN</a:t>
            </a:r>
          </a:p>
          <a:p>
            <a:r>
              <a:rPr lang="es-ES" sz="2600" b="1" dirty="0" smtClean="0">
                <a:solidFill>
                  <a:srgbClr val="002060"/>
                </a:solidFill>
                <a:latin typeface="Times New Roman" panose="02020603050405020304" pitchFamily="18" charset="0"/>
                <a:cs typeface="Times New Roman" panose="02020603050405020304" pitchFamily="18" charset="0"/>
              </a:rPr>
              <a:t>Banda Transportadora</a:t>
            </a:r>
          </a:p>
          <a:p>
            <a:r>
              <a:rPr lang="es-ES" sz="2600" b="1" dirty="0" smtClean="0">
                <a:solidFill>
                  <a:srgbClr val="002060"/>
                </a:solidFill>
                <a:latin typeface="Times New Roman" panose="02020603050405020304" pitchFamily="18" charset="0"/>
                <a:cs typeface="Times New Roman" panose="02020603050405020304" pitchFamily="18" charset="0"/>
              </a:rPr>
              <a:t>Corte, Soldadura y Pintura</a:t>
            </a:r>
            <a:endParaRPr lang="es-ES" sz="2600" dirty="0">
              <a:solidFill>
                <a:srgbClr val="002060"/>
              </a:solidFill>
              <a:latin typeface="Times New Roman" panose="02020603050405020304" pitchFamily="18" charset="0"/>
              <a:cs typeface="Times New Roman" panose="02020603050405020304" pitchFamily="18" charset="0"/>
            </a:endParaRPr>
          </a:p>
        </p:txBody>
      </p:sp>
      <p:pic>
        <p:nvPicPr>
          <p:cNvPr id="5" name="Imagen 4"/>
          <p:cNvPicPr/>
          <p:nvPr/>
        </p:nvPicPr>
        <p:blipFill rotWithShape="1">
          <a:blip r:embed="rId3" cstate="print">
            <a:extLst>
              <a:ext uri="{28A0092B-C50C-407E-A947-70E740481C1C}">
                <a14:useLocalDpi xmlns:a14="http://schemas.microsoft.com/office/drawing/2010/main" val="0"/>
              </a:ext>
            </a:extLst>
          </a:blip>
          <a:srcRect r="21446"/>
          <a:stretch/>
        </p:blipFill>
        <p:spPr bwMode="auto">
          <a:xfrm rot="5400000">
            <a:off x="-13393" y="2250584"/>
            <a:ext cx="3418378" cy="2493818"/>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4" cstate="print">
            <a:extLst>
              <a:ext uri="{28A0092B-C50C-407E-A947-70E740481C1C}">
                <a14:useLocalDpi xmlns:a14="http://schemas.microsoft.com/office/drawing/2010/main" val="0"/>
              </a:ext>
            </a:extLst>
          </a:blip>
          <a:srcRect t="16502" r="35456"/>
          <a:stretch/>
        </p:blipFill>
        <p:spPr bwMode="auto">
          <a:xfrm rot="5400000">
            <a:off x="2944828" y="2265982"/>
            <a:ext cx="3418378" cy="2463022"/>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5" cstate="print">
            <a:extLst>
              <a:ext uri="{28A0092B-C50C-407E-A947-70E740481C1C}">
                <a14:useLocalDpi xmlns:a14="http://schemas.microsoft.com/office/drawing/2010/main" val="0"/>
              </a:ext>
            </a:extLst>
          </a:blip>
          <a:srcRect r="29759"/>
          <a:stretch/>
        </p:blipFill>
        <p:spPr bwMode="auto">
          <a:xfrm rot="5400000">
            <a:off x="5804265" y="2178252"/>
            <a:ext cx="3471171" cy="2585691"/>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6" cstate="print">
            <a:extLst>
              <a:ext uri="{28A0092B-C50C-407E-A947-70E740481C1C}">
                <a14:useLocalDpi xmlns:a14="http://schemas.microsoft.com/office/drawing/2010/main" val="0"/>
              </a:ext>
            </a:extLst>
          </a:blip>
          <a:srcRect l="15249" r="36078"/>
          <a:stretch/>
        </p:blipFill>
        <p:spPr bwMode="auto">
          <a:xfrm rot="5400000">
            <a:off x="8800199" y="2129487"/>
            <a:ext cx="3471171" cy="26832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40995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2"/>
          <p:cNvSpPr txBox="1"/>
          <p:nvPr/>
        </p:nvSpPr>
        <p:spPr>
          <a:xfrm>
            <a:off x="266007" y="274980"/>
            <a:ext cx="10086899" cy="1292662"/>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CONSTRUCCIÓN</a:t>
            </a:r>
          </a:p>
          <a:p>
            <a:r>
              <a:rPr lang="es-ES" sz="2600" b="1" dirty="0" smtClean="0">
                <a:solidFill>
                  <a:srgbClr val="002060"/>
                </a:solidFill>
                <a:latin typeface="Times New Roman" panose="02020603050405020304" pitchFamily="18" charset="0"/>
                <a:cs typeface="Times New Roman" panose="02020603050405020304" pitchFamily="18" charset="0"/>
              </a:rPr>
              <a:t>Robot SCARA</a:t>
            </a:r>
          </a:p>
          <a:p>
            <a:r>
              <a:rPr lang="es-ES" sz="2600" b="1" dirty="0" smtClean="0">
                <a:solidFill>
                  <a:srgbClr val="002060"/>
                </a:solidFill>
                <a:latin typeface="Times New Roman" panose="02020603050405020304" pitchFamily="18" charset="0"/>
                <a:cs typeface="Times New Roman" panose="02020603050405020304" pitchFamily="18" charset="0"/>
              </a:rPr>
              <a:t>Corte, Montaje, Pintura</a:t>
            </a:r>
            <a:endParaRPr lang="es-ES" sz="2600" dirty="0">
              <a:solidFill>
                <a:srgbClr val="002060"/>
              </a:solidFill>
              <a:latin typeface="Times New Roman" panose="02020603050405020304" pitchFamily="18" charset="0"/>
              <a:cs typeface="Times New Roman" panose="02020603050405020304" pitchFamily="18" charset="0"/>
            </a:endParaRPr>
          </a:p>
        </p:txBody>
      </p:sp>
      <p:pic>
        <p:nvPicPr>
          <p:cNvPr id="7" name="Imagen 6"/>
          <p:cNvPicPr/>
          <p:nvPr/>
        </p:nvPicPr>
        <p:blipFill rotWithShape="1">
          <a:blip r:embed="rId2" cstate="print">
            <a:extLst>
              <a:ext uri="{28A0092B-C50C-407E-A947-70E740481C1C}">
                <a14:useLocalDpi xmlns:a14="http://schemas.microsoft.com/office/drawing/2010/main" val="0"/>
              </a:ext>
            </a:extLst>
          </a:blip>
          <a:srcRect t="15202" b="21058"/>
          <a:stretch/>
        </p:blipFill>
        <p:spPr>
          <a:xfrm>
            <a:off x="419353" y="4164474"/>
            <a:ext cx="2493744" cy="798022"/>
          </a:xfrm>
          <a:prstGeom prst="rect">
            <a:avLst/>
          </a:prstGeom>
        </p:spPr>
      </p:pic>
      <p:pic>
        <p:nvPicPr>
          <p:cNvPr id="8" name="Imagen 7"/>
          <p:cNvPicPr/>
          <p:nvPr/>
        </p:nvPicPr>
        <p:blipFill rotWithShape="1">
          <a:blip r:embed="rId3">
            <a:extLst>
              <a:ext uri="{28A0092B-C50C-407E-A947-70E740481C1C}">
                <a14:useLocalDpi xmlns:a14="http://schemas.microsoft.com/office/drawing/2010/main" val="0"/>
              </a:ext>
            </a:extLst>
          </a:blip>
          <a:srcRect l="21898" t="10521" r="31939" b="11624"/>
          <a:stretch/>
        </p:blipFill>
        <p:spPr bwMode="auto">
          <a:xfrm>
            <a:off x="3761472" y="2839294"/>
            <a:ext cx="1808056" cy="1882335"/>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4" cstate="print">
            <a:extLst>
              <a:ext uri="{28A0092B-C50C-407E-A947-70E740481C1C}">
                <a14:useLocalDpi xmlns:a14="http://schemas.microsoft.com/office/drawing/2010/main" val="0"/>
              </a:ext>
            </a:extLst>
          </a:blip>
          <a:srcRect l="27313" t="14311" r="29292" b="11603"/>
          <a:stretch/>
        </p:blipFill>
        <p:spPr bwMode="auto">
          <a:xfrm>
            <a:off x="6315316" y="2839293"/>
            <a:ext cx="1814531" cy="1882335"/>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5" cstate="print">
            <a:extLst>
              <a:ext uri="{28A0092B-C50C-407E-A947-70E740481C1C}">
                <a14:useLocalDpi xmlns:a14="http://schemas.microsoft.com/office/drawing/2010/main" val="0"/>
              </a:ext>
            </a:extLst>
          </a:blip>
          <a:srcRect t="12674" b="20969"/>
          <a:stretch/>
        </p:blipFill>
        <p:spPr>
          <a:xfrm>
            <a:off x="459858" y="2718721"/>
            <a:ext cx="2453239" cy="913737"/>
          </a:xfrm>
          <a:prstGeom prst="rect">
            <a:avLst/>
          </a:prstGeom>
        </p:spPr>
      </p:pic>
      <p:sp>
        <p:nvSpPr>
          <p:cNvPr id="11" name="Rectángulo 10"/>
          <p:cNvSpPr/>
          <p:nvPr/>
        </p:nvSpPr>
        <p:spPr>
          <a:xfrm>
            <a:off x="865925" y="1913662"/>
            <a:ext cx="1431802" cy="461665"/>
          </a:xfrm>
          <a:prstGeom prst="rect">
            <a:avLst/>
          </a:prstGeom>
          <a:noFill/>
        </p:spPr>
        <p:txBody>
          <a:bodyPr wrap="none" lIns="91440" tIns="45720" rIns="91440" bIns="45720">
            <a:spAutoFit/>
          </a:bodyPr>
          <a:lstStyle/>
          <a:p>
            <a:pPr algn="ctr"/>
            <a:r>
              <a:rPr lang="es-ES" sz="2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Eslabones</a:t>
            </a:r>
            <a:endParaRPr lang="es-ES"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 name="Rectángulo 11"/>
          <p:cNvSpPr/>
          <p:nvPr/>
        </p:nvSpPr>
        <p:spPr>
          <a:xfrm>
            <a:off x="3705942" y="1950967"/>
            <a:ext cx="1919115" cy="461665"/>
          </a:xfrm>
          <a:prstGeom prst="rect">
            <a:avLst/>
          </a:prstGeom>
          <a:noFill/>
        </p:spPr>
        <p:txBody>
          <a:bodyPr wrap="none" lIns="91440" tIns="45720" rIns="91440" bIns="45720">
            <a:spAutoFit/>
          </a:bodyPr>
          <a:lstStyle/>
          <a:p>
            <a:pPr algn="ctr"/>
            <a:r>
              <a:rPr lang="es-ES" sz="2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Acople Motor</a:t>
            </a:r>
            <a:endParaRPr lang="es-ES"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3" name="Rectángulo 12"/>
          <p:cNvSpPr/>
          <p:nvPr/>
        </p:nvSpPr>
        <p:spPr>
          <a:xfrm>
            <a:off x="6457180" y="1735523"/>
            <a:ext cx="1730602" cy="830997"/>
          </a:xfrm>
          <a:prstGeom prst="rect">
            <a:avLst/>
          </a:prstGeom>
          <a:noFill/>
        </p:spPr>
        <p:txBody>
          <a:bodyPr wrap="none" lIns="91440" tIns="45720" rIns="91440" bIns="45720">
            <a:spAutoFit/>
          </a:bodyPr>
          <a:lstStyle/>
          <a:p>
            <a:pPr algn="ctr"/>
            <a:r>
              <a:rPr lang="es-ES" sz="2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Guía Acople</a:t>
            </a:r>
            <a:br>
              <a:rPr lang="es-ES" sz="2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s-ES" sz="2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Motor lineal</a:t>
            </a:r>
            <a:endParaRPr lang="es-ES"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4" name="Imagen 13"/>
          <p:cNvPicPr/>
          <p:nvPr/>
        </p:nvPicPr>
        <p:blipFill rotWithShape="1">
          <a:blip r:embed="rId6" cstate="print">
            <a:extLst>
              <a:ext uri="{28A0092B-C50C-407E-A947-70E740481C1C}">
                <a14:useLocalDpi xmlns:a14="http://schemas.microsoft.com/office/drawing/2010/main" val="0"/>
              </a:ext>
            </a:extLst>
          </a:blip>
          <a:srcRect t="17630" b="16857"/>
          <a:stretch/>
        </p:blipFill>
        <p:spPr bwMode="auto">
          <a:xfrm>
            <a:off x="8875635" y="2474187"/>
            <a:ext cx="2854960" cy="1163955"/>
          </a:xfrm>
          <a:prstGeom prst="rect">
            <a:avLst/>
          </a:prstGeom>
          <a:ln>
            <a:noFill/>
          </a:ln>
          <a:extLst>
            <a:ext uri="{53640926-AAD7-44D8-BBD7-CCE9431645EC}">
              <a14:shadowObscured xmlns:a14="http://schemas.microsoft.com/office/drawing/2010/main"/>
            </a:ext>
          </a:extLst>
        </p:spPr>
      </p:pic>
      <p:pic>
        <p:nvPicPr>
          <p:cNvPr id="15" name="Imagen 14"/>
          <p:cNvPicPr/>
          <p:nvPr/>
        </p:nvPicPr>
        <p:blipFill rotWithShape="1">
          <a:blip r:embed="rId7" cstate="print">
            <a:extLst>
              <a:ext uri="{28A0092B-C50C-407E-A947-70E740481C1C}">
                <a14:useLocalDpi xmlns:a14="http://schemas.microsoft.com/office/drawing/2010/main" val="0"/>
              </a:ext>
            </a:extLst>
          </a:blip>
          <a:srcRect l="5525" t="10301" r="12054" b="11501"/>
          <a:stretch/>
        </p:blipFill>
        <p:spPr bwMode="auto">
          <a:xfrm rot="5400000">
            <a:off x="9003621" y="4252281"/>
            <a:ext cx="2535586" cy="1591945"/>
          </a:xfrm>
          <a:prstGeom prst="rect">
            <a:avLst/>
          </a:prstGeom>
          <a:ln>
            <a:noFill/>
          </a:ln>
          <a:extLst>
            <a:ext uri="{53640926-AAD7-44D8-BBD7-CCE9431645EC}">
              <a14:shadowObscured xmlns:a14="http://schemas.microsoft.com/office/drawing/2010/main"/>
            </a:ext>
          </a:extLst>
        </p:spPr>
      </p:pic>
      <p:sp>
        <p:nvSpPr>
          <p:cNvPr id="16" name="Rectángulo 15"/>
          <p:cNvSpPr/>
          <p:nvPr/>
        </p:nvSpPr>
        <p:spPr>
          <a:xfrm>
            <a:off x="9628989" y="1448921"/>
            <a:ext cx="1447832" cy="830997"/>
          </a:xfrm>
          <a:prstGeom prst="rect">
            <a:avLst/>
          </a:prstGeom>
          <a:noFill/>
        </p:spPr>
        <p:txBody>
          <a:bodyPr wrap="none" lIns="91440" tIns="45720" rIns="91440" bIns="45720">
            <a:spAutoFit/>
          </a:bodyPr>
          <a:lstStyle/>
          <a:p>
            <a:pPr algn="ctr"/>
            <a:r>
              <a:rPr lang="es-ES" sz="2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Estructura</a:t>
            </a:r>
          </a:p>
          <a:p>
            <a:pPr algn="ctr"/>
            <a:r>
              <a:rPr lang="es-ES" sz="24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Externa</a:t>
            </a:r>
            <a:endParaRPr lang="es-ES"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41578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268752" y="182196"/>
            <a:ext cx="4427983" cy="771872"/>
          </a:xfrm>
        </p:spPr>
        <p:txBody>
          <a:bodyPr rtlCol="0">
            <a:normAutofit/>
          </a:bodyPr>
          <a:lstStyle/>
          <a:p>
            <a:r>
              <a:rPr lang="es-ES" sz="2600" dirty="0">
                <a:solidFill>
                  <a:srgbClr val="002060"/>
                </a:solidFill>
                <a:latin typeface="Times New Roman" panose="02020603050405020304" pitchFamily="18" charset="0"/>
                <a:ea typeface="+mn-ea"/>
                <a:cs typeface="Times New Roman" panose="02020603050405020304" pitchFamily="18" charset="0"/>
              </a:rPr>
              <a:t>INDUSTRIA ACTUAL</a:t>
            </a:r>
          </a:p>
        </p:txBody>
      </p:sp>
      <p:pic>
        <p:nvPicPr>
          <p:cNvPr id="307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064" y="2852936"/>
            <a:ext cx="4892138" cy="3237444"/>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6035574" y="1241356"/>
            <a:ext cx="1861215" cy="707886"/>
          </a:xfrm>
          <a:prstGeom prst="rect">
            <a:avLst/>
          </a:prstGeom>
          <a:noFill/>
        </p:spPr>
        <p:txBody>
          <a:bodyPr wrap="none" lIns="91440" tIns="45720" rIns="91440" bIns="45720">
            <a:spAutoFit/>
          </a:bodyPr>
          <a:lstStyle/>
          <a:p>
            <a:pPr algn="ctr"/>
            <a:r>
              <a:rPr lang="es-ES" sz="4000" b="1" dirty="0">
                <a:ln w="0"/>
                <a:effectLst>
                  <a:outerShdw blurRad="38100" dist="19050" dir="2700000" algn="tl" rotWithShape="0">
                    <a:schemeClr val="dk1">
                      <a:alpha val="40000"/>
                    </a:schemeClr>
                  </a:outerShdw>
                </a:effectLst>
              </a:rPr>
              <a:t>Rapidez</a:t>
            </a:r>
          </a:p>
        </p:txBody>
      </p:sp>
      <p:sp>
        <p:nvSpPr>
          <p:cNvPr id="10" name="Rectángulo 9"/>
          <p:cNvSpPr/>
          <p:nvPr/>
        </p:nvSpPr>
        <p:spPr>
          <a:xfrm>
            <a:off x="3413647" y="4869160"/>
            <a:ext cx="3118161" cy="707886"/>
          </a:xfrm>
          <a:prstGeom prst="rect">
            <a:avLst/>
          </a:prstGeom>
          <a:noFill/>
        </p:spPr>
        <p:txBody>
          <a:bodyPr wrap="none" lIns="91440" tIns="45720" rIns="91440" bIns="45720">
            <a:spAutoFit/>
          </a:bodyPr>
          <a:lstStyle/>
          <a:p>
            <a:pPr algn="ctr"/>
            <a:r>
              <a:rPr lang="es-ES" sz="4000" b="1" dirty="0">
                <a:ln w="0"/>
                <a:effectLst>
                  <a:outerShdw blurRad="38100" dist="19050" dir="2700000" algn="tl" rotWithShape="0">
                    <a:schemeClr val="dk1">
                      <a:alpha val="40000"/>
                    </a:schemeClr>
                  </a:outerShdw>
                </a:effectLst>
              </a:rPr>
              <a:t>Coordinación</a:t>
            </a:r>
          </a:p>
        </p:txBody>
      </p:sp>
      <p:pic>
        <p:nvPicPr>
          <p:cNvPr id="3078" name="Picture 6" descr="Resultado de imagen para procesos industriales robot SCA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480" y="1170092"/>
            <a:ext cx="4176464" cy="3267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80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p:nvPr/>
        </p:nvPicPr>
        <p:blipFill rotWithShape="1">
          <a:blip r:embed="rId2" cstate="print">
            <a:extLst>
              <a:ext uri="{28A0092B-C50C-407E-A947-70E740481C1C}">
                <a14:useLocalDpi xmlns:a14="http://schemas.microsoft.com/office/drawing/2010/main" val="0"/>
              </a:ext>
            </a:extLst>
          </a:blip>
          <a:srcRect l="14205" t="17959" r="17706"/>
          <a:stretch/>
        </p:blipFill>
        <p:spPr bwMode="auto">
          <a:xfrm rot="5400000">
            <a:off x="-113580" y="2247235"/>
            <a:ext cx="3477752" cy="2335559"/>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3" cstate="print">
            <a:extLst>
              <a:ext uri="{28A0092B-C50C-407E-A947-70E740481C1C}">
                <a14:useLocalDpi xmlns:a14="http://schemas.microsoft.com/office/drawing/2010/main" val="0"/>
              </a:ext>
            </a:extLst>
          </a:blip>
          <a:srcRect l="6124" t="8914" r="22434" b="21231"/>
          <a:stretch/>
        </p:blipFill>
        <p:spPr bwMode="auto">
          <a:xfrm rot="5400000">
            <a:off x="2591063" y="2277163"/>
            <a:ext cx="3477753" cy="2275706"/>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4" cstate="print">
            <a:extLst>
              <a:ext uri="{28A0092B-C50C-407E-A947-70E740481C1C}">
                <a14:useLocalDpi xmlns:a14="http://schemas.microsoft.com/office/drawing/2010/main" val="0"/>
              </a:ext>
            </a:extLst>
          </a:blip>
          <a:srcRect l="17187" r="9119"/>
          <a:stretch/>
        </p:blipFill>
        <p:spPr bwMode="auto">
          <a:xfrm rot="5400000">
            <a:off x="5457420" y="2243365"/>
            <a:ext cx="3477754" cy="2343299"/>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5" cstate="print">
            <a:extLst>
              <a:ext uri="{28A0092B-C50C-407E-A947-70E740481C1C}">
                <a14:useLocalDpi xmlns:a14="http://schemas.microsoft.com/office/drawing/2010/main" val="0"/>
              </a:ext>
            </a:extLst>
          </a:blip>
          <a:srcRect r="56915"/>
          <a:stretch/>
        </p:blipFill>
        <p:spPr bwMode="auto">
          <a:xfrm>
            <a:off x="8924802" y="1676137"/>
            <a:ext cx="2264129" cy="3477754"/>
          </a:xfrm>
          <a:prstGeom prst="rect">
            <a:avLst/>
          </a:prstGeom>
          <a:ln>
            <a:noFill/>
          </a:ln>
          <a:extLst>
            <a:ext uri="{53640926-AAD7-44D8-BBD7-CCE9431645EC}">
              <a14:shadowObscured xmlns:a14="http://schemas.microsoft.com/office/drawing/2010/main"/>
            </a:ext>
          </a:extLst>
        </p:spPr>
      </p:pic>
      <p:sp>
        <p:nvSpPr>
          <p:cNvPr id="10" name="CuadroTexto 2"/>
          <p:cNvSpPr txBox="1"/>
          <p:nvPr/>
        </p:nvSpPr>
        <p:spPr>
          <a:xfrm>
            <a:off x="266007" y="274980"/>
            <a:ext cx="10086899" cy="1292662"/>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CONSTRUCCIÓN</a:t>
            </a:r>
          </a:p>
          <a:p>
            <a:r>
              <a:rPr lang="es-ES" sz="2600" b="1" dirty="0" smtClean="0">
                <a:solidFill>
                  <a:srgbClr val="002060"/>
                </a:solidFill>
                <a:latin typeface="Times New Roman" panose="02020603050405020304" pitchFamily="18" charset="0"/>
                <a:cs typeface="Times New Roman" panose="02020603050405020304" pitchFamily="18" charset="0"/>
              </a:rPr>
              <a:t>Robot SCARA</a:t>
            </a:r>
          </a:p>
          <a:p>
            <a:r>
              <a:rPr lang="es-ES" sz="2600" b="1" dirty="0" smtClean="0">
                <a:solidFill>
                  <a:srgbClr val="002060"/>
                </a:solidFill>
                <a:latin typeface="Times New Roman" panose="02020603050405020304" pitchFamily="18" charset="0"/>
                <a:cs typeface="Times New Roman" panose="02020603050405020304" pitchFamily="18" charset="0"/>
              </a:rPr>
              <a:t>Montaje</a:t>
            </a:r>
            <a:endParaRPr lang="es-ES" sz="2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85439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scontent.fuio3-1.fna.fbcdn.net/v/t1.15752-9/40152268_1056501704560036_7625057381361123328_n.jpg?_nc_cat=0&amp;oh=a3f90f31a303dbbf22cb552291ff9194&amp;oe=5BEE3FB8"/>
          <p:cNvPicPr>
            <a:picLocks noChangeAspect="1" noChangeArrowheads="1"/>
          </p:cNvPicPr>
          <p:nvPr/>
        </p:nvPicPr>
        <p:blipFill rotWithShape="1">
          <a:blip r:embed="rId2">
            <a:extLst>
              <a:ext uri="{28A0092B-C50C-407E-A947-70E740481C1C}">
                <a14:useLocalDpi xmlns:a14="http://schemas.microsoft.com/office/drawing/2010/main" val="0"/>
              </a:ext>
            </a:extLst>
          </a:blip>
          <a:srcRect t="8186" b="13112"/>
          <a:stretch/>
        </p:blipFill>
        <p:spPr bwMode="auto">
          <a:xfrm>
            <a:off x="9120517" y="1699324"/>
            <a:ext cx="2647866" cy="373241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scontent.fuio3-1.fna.fbcdn.net/v/t1.15752-9/40159042_449004268942183_8026208898765553664_n.jpg?_nc_cat=0&amp;oh=61dcc3a22834001d8e5dd9ca6498c7ce&amp;oe=5BF71D60"/>
          <p:cNvPicPr>
            <a:picLocks noChangeAspect="1" noChangeArrowheads="1"/>
          </p:cNvPicPr>
          <p:nvPr/>
        </p:nvPicPr>
        <p:blipFill rotWithShape="1">
          <a:blip r:embed="rId3">
            <a:extLst>
              <a:ext uri="{28A0092B-C50C-407E-A947-70E740481C1C}">
                <a14:useLocalDpi xmlns:a14="http://schemas.microsoft.com/office/drawing/2010/main" val="0"/>
              </a:ext>
            </a:extLst>
          </a:blip>
          <a:srcRect b="15269"/>
          <a:stretch/>
        </p:blipFill>
        <p:spPr bwMode="auto">
          <a:xfrm>
            <a:off x="485957" y="1699324"/>
            <a:ext cx="2374985" cy="360419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scontent.fuio3-1.fna.fbcdn.net/v/t1.15752-9/40237174_293803511207943_4000792762420035584_n.jpg?_nc_cat=0&amp;oh=3368e8937cdf5891f6a69e3554415145&amp;oe=5BF2B8F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9345" y="2266732"/>
            <a:ext cx="4390007" cy="2469379"/>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2"/>
          <p:cNvSpPr txBox="1"/>
          <p:nvPr/>
        </p:nvSpPr>
        <p:spPr>
          <a:xfrm>
            <a:off x="232757" y="191852"/>
            <a:ext cx="10086899" cy="892552"/>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CELDA ROBOTIZADA</a:t>
            </a:r>
            <a:br>
              <a:rPr lang="es-ES" sz="2600" b="1" dirty="0" smtClean="0">
                <a:solidFill>
                  <a:srgbClr val="002060"/>
                </a:solidFill>
                <a:latin typeface="Times New Roman" panose="02020603050405020304" pitchFamily="18" charset="0"/>
                <a:cs typeface="Times New Roman" panose="02020603050405020304" pitchFamily="18" charset="0"/>
              </a:rPr>
            </a:br>
            <a:r>
              <a:rPr lang="es-ES" sz="2600" b="1" dirty="0" smtClean="0">
                <a:solidFill>
                  <a:srgbClr val="002060"/>
                </a:solidFill>
                <a:latin typeface="Times New Roman" panose="02020603050405020304" pitchFamily="18" charset="0"/>
                <a:cs typeface="Times New Roman" panose="02020603050405020304" pitchFamily="18" charset="0"/>
              </a:rPr>
              <a:t>Montaje y Cableado Tablero Electrónico</a:t>
            </a:r>
            <a:endParaRPr lang="es-ES" sz="2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95145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232757" y="191852"/>
            <a:ext cx="10086899" cy="892552"/>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CELDA ROBOTIZADA</a:t>
            </a:r>
            <a:br>
              <a:rPr lang="es-ES" sz="2600" b="1" dirty="0" smtClean="0">
                <a:solidFill>
                  <a:srgbClr val="002060"/>
                </a:solidFill>
                <a:latin typeface="Times New Roman" panose="02020603050405020304" pitchFamily="18" charset="0"/>
                <a:cs typeface="Times New Roman" panose="02020603050405020304" pitchFamily="18" charset="0"/>
              </a:rPr>
            </a:br>
            <a:r>
              <a:rPr lang="es-ES" sz="2600" b="1" dirty="0" smtClean="0">
                <a:solidFill>
                  <a:srgbClr val="002060"/>
                </a:solidFill>
                <a:latin typeface="Times New Roman" panose="02020603050405020304" pitchFamily="18" charset="0"/>
                <a:cs typeface="Times New Roman" panose="02020603050405020304" pitchFamily="18" charset="0"/>
              </a:rPr>
              <a:t>Diseño</a:t>
            </a:r>
            <a:endParaRPr lang="es-ES" sz="2600" dirty="0">
              <a:solidFill>
                <a:srgbClr val="002060"/>
              </a:solidFill>
              <a:latin typeface="Times New Roman" panose="02020603050405020304" pitchFamily="18" charset="0"/>
              <a:cs typeface="Times New Roman" panose="02020603050405020304" pitchFamily="18" charset="0"/>
            </a:endParaRPr>
          </a:p>
        </p:txBody>
      </p:sp>
      <p:pic>
        <p:nvPicPr>
          <p:cNvPr id="5" name="Imagen 4"/>
          <p:cNvPicPr/>
          <p:nvPr/>
        </p:nvPicPr>
        <p:blipFill>
          <a:blip r:embed="rId3"/>
          <a:stretch>
            <a:fillRect/>
          </a:stretch>
        </p:blipFill>
        <p:spPr>
          <a:xfrm>
            <a:off x="1480403" y="1084403"/>
            <a:ext cx="3074972" cy="3688979"/>
          </a:xfrm>
          <a:prstGeom prst="rect">
            <a:avLst/>
          </a:prstGeom>
        </p:spPr>
      </p:pic>
      <p:sp>
        <p:nvSpPr>
          <p:cNvPr id="6" name="Rectángulo 5"/>
          <p:cNvSpPr/>
          <p:nvPr/>
        </p:nvSpPr>
        <p:spPr>
          <a:xfrm>
            <a:off x="1506825" y="4904510"/>
            <a:ext cx="2945037" cy="954107"/>
          </a:xfrm>
          <a:prstGeom prst="rect">
            <a:avLst/>
          </a:prstGeom>
        </p:spPr>
        <p:txBody>
          <a:bodyPr wrap="none">
            <a:spAutoFit/>
          </a:bodyPr>
          <a:lstStyle/>
          <a:p>
            <a:pPr algn="ctr"/>
            <a:r>
              <a:rPr lang="es-EC" sz="2000" b="1" dirty="0" smtClean="0">
                <a:latin typeface="Times New Roman" panose="02020603050405020304" pitchFamily="18" charset="0"/>
                <a:ea typeface="Calibri" panose="020F0502020204030204" pitchFamily="34" charset="0"/>
              </a:rPr>
              <a:t>Dimensiones </a:t>
            </a:r>
            <a:r>
              <a:rPr lang="es-EC" sz="2000" b="1" dirty="0">
                <a:latin typeface="Times New Roman" panose="02020603050405020304" pitchFamily="18" charset="0"/>
                <a:ea typeface="Calibri" panose="020F0502020204030204" pitchFamily="34" charset="0"/>
              </a:rPr>
              <a:t>de la celda </a:t>
            </a:r>
            <a:endParaRPr lang="es-EC" sz="2000" b="1" dirty="0" smtClean="0">
              <a:latin typeface="Times New Roman" panose="02020603050405020304" pitchFamily="18" charset="0"/>
              <a:ea typeface="Calibri" panose="020F0502020204030204" pitchFamily="34" charset="0"/>
            </a:endParaRPr>
          </a:p>
          <a:p>
            <a:pPr algn="ctr"/>
            <a:endParaRPr lang="es-EC" b="1" dirty="0">
              <a:latin typeface="Times New Roman" panose="02020603050405020304" pitchFamily="18" charset="0"/>
              <a:ea typeface="Calibri" panose="020F0502020204030204" pitchFamily="34" charset="0"/>
            </a:endParaRPr>
          </a:p>
          <a:p>
            <a:pPr algn="ctr"/>
            <a:r>
              <a:rPr lang="es-ES" b="1" dirty="0" smtClean="0">
                <a:latin typeface="Times New Roman" panose="02020603050405020304" pitchFamily="18" charset="0"/>
                <a:ea typeface="Calibri" panose="020F0502020204030204" pitchFamily="34" charset="0"/>
              </a:rPr>
              <a:t>2400 </a:t>
            </a:r>
            <a:r>
              <a:rPr lang="es-ES" b="1" dirty="0">
                <a:latin typeface="Times New Roman" panose="02020603050405020304" pitchFamily="18" charset="0"/>
                <a:ea typeface="Calibri" panose="020F0502020204030204" pitchFamily="34" charset="0"/>
              </a:rPr>
              <a:t>x 1504,91 x 1030</a:t>
            </a:r>
            <a:endParaRPr lang="es-EC" sz="2000" b="1" dirty="0"/>
          </a:p>
        </p:txBody>
      </p:sp>
      <p:pic>
        <p:nvPicPr>
          <p:cNvPr id="7" name="Imagen 6"/>
          <p:cNvPicPr/>
          <p:nvPr/>
        </p:nvPicPr>
        <p:blipFill>
          <a:blip r:embed="rId4"/>
          <a:stretch>
            <a:fillRect/>
          </a:stretch>
        </p:blipFill>
        <p:spPr>
          <a:xfrm>
            <a:off x="5803021" y="2649427"/>
            <a:ext cx="5680185" cy="2509154"/>
          </a:xfrm>
          <a:prstGeom prst="rect">
            <a:avLst/>
          </a:prstGeom>
        </p:spPr>
      </p:pic>
      <p:sp>
        <p:nvSpPr>
          <p:cNvPr id="8" name="Rectángulo 7"/>
          <p:cNvSpPr/>
          <p:nvPr/>
        </p:nvSpPr>
        <p:spPr>
          <a:xfrm>
            <a:off x="6266693" y="5294360"/>
            <a:ext cx="4138948" cy="1128514"/>
          </a:xfrm>
          <a:prstGeom prst="rect">
            <a:avLst/>
          </a:prstGeom>
        </p:spPr>
        <p:txBody>
          <a:bodyPr wrap="square">
            <a:spAutoFit/>
          </a:bodyPr>
          <a:lstStyle/>
          <a:p>
            <a:pPr marL="457200" indent="226695" algn="just">
              <a:spcAft>
                <a:spcPts val="800"/>
              </a:spcAft>
            </a:pPr>
            <a:r>
              <a:rPr lang="es-EC" dirty="0" smtClean="0">
                <a:latin typeface="Times New Roman" panose="02020603050405020304" pitchFamily="18" charset="0"/>
                <a:ea typeface="Calibri" panose="020F0502020204030204" pitchFamily="34" charset="0"/>
                <a:cs typeface="Times New Roman" panose="02020603050405020304" pitchFamily="18" charset="0"/>
              </a:rPr>
              <a:t>Tipo: </a:t>
            </a:r>
            <a:r>
              <a:rPr lang="es-EC" b="1" i="1" dirty="0">
                <a:latin typeface="Times New Roman" panose="02020603050405020304" pitchFamily="18" charset="0"/>
                <a:ea typeface="Calibri" panose="020F0502020204030204" pitchFamily="34" charset="0"/>
                <a:cs typeface="Times New Roman" panose="02020603050405020304" pitchFamily="18" charset="0"/>
              </a:rPr>
              <a:t>no </a:t>
            </a:r>
            <a:r>
              <a:rPr lang="es-EC" b="1" i="1" dirty="0" smtClean="0">
                <a:latin typeface="Times New Roman" panose="02020603050405020304" pitchFamily="18" charset="0"/>
                <a:ea typeface="Calibri" panose="020F0502020204030204" pitchFamily="34" charset="0"/>
                <a:cs typeface="Times New Roman" panose="02020603050405020304" pitchFamily="18" charset="0"/>
              </a:rPr>
              <a:t>atendida</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457200" indent="226695" algn="just">
              <a:spcAft>
                <a:spcPts val="800"/>
              </a:spcAft>
            </a:pPr>
            <a:r>
              <a:rPr lang="es-EC" dirty="0" smtClean="0">
                <a:latin typeface="Times New Roman" panose="02020603050405020304" pitchFamily="18" charset="0"/>
                <a:ea typeface="Calibri" panose="020F0502020204030204" pitchFamily="34" charset="0"/>
                <a:cs typeface="Times New Roman" panose="02020603050405020304" pitchFamily="18" charset="0"/>
              </a:rPr>
              <a:t>Disposición: </a:t>
            </a:r>
            <a:r>
              <a:rPr lang="es-EC" b="1" i="1" dirty="0" smtClean="0">
                <a:latin typeface="Times New Roman" panose="02020603050405020304" pitchFamily="18" charset="0"/>
                <a:ea typeface="Calibri" panose="020F0502020204030204" pitchFamily="34" charset="0"/>
                <a:cs typeface="Times New Roman" panose="02020603050405020304" pitchFamily="18" charset="0"/>
              </a:rPr>
              <a:t>en línea</a:t>
            </a:r>
            <a:endParaRPr lang="es-EC" i="1" dirty="0">
              <a:latin typeface="Times New Roman" panose="02020603050405020304" pitchFamily="18" charset="0"/>
              <a:ea typeface="Calibri" panose="020F0502020204030204" pitchFamily="34" charset="0"/>
              <a:cs typeface="Times New Roman" panose="02020603050405020304" pitchFamily="18" charset="0"/>
            </a:endParaRPr>
          </a:p>
          <a:p>
            <a:pPr marL="457200" indent="226695" algn="just">
              <a:spcAft>
                <a:spcPts val="800"/>
              </a:spcAft>
            </a:pPr>
            <a:r>
              <a:rPr lang="es-EC" dirty="0" smtClean="0">
                <a:latin typeface="Times New Roman" panose="02020603050405020304" pitchFamily="18" charset="0"/>
                <a:ea typeface="Calibri" panose="020F0502020204030204" pitchFamily="34" charset="0"/>
                <a:cs typeface="Times New Roman" panose="02020603050405020304" pitchFamily="18" charset="0"/>
              </a:rPr>
              <a:t>Ubicación </a:t>
            </a:r>
            <a:r>
              <a:rPr lang="es-EC" dirty="0">
                <a:latin typeface="Times New Roman" panose="02020603050405020304" pitchFamily="18" charset="0"/>
                <a:ea typeface="Calibri" panose="020F0502020204030204" pitchFamily="34" charset="0"/>
                <a:cs typeface="Times New Roman" panose="02020603050405020304" pitchFamily="18" charset="0"/>
              </a:rPr>
              <a:t>de los </a:t>
            </a:r>
            <a:r>
              <a:rPr lang="es-EC" dirty="0" smtClean="0">
                <a:latin typeface="Times New Roman" panose="02020603050405020304" pitchFamily="18" charset="0"/>
                <a:ea typeface="Calibri" panose="020F0502020204030204" pitchFamily="34" charset="0"/>
                <a:cs typeface="Times New Roman" panose="02020603050405020304" pitchFamily="18" charset="0"/>
              </a:rPr>
              <a:t>robots: </a:t>
            </a:r>
            <a:r>
              <a:rPr lang="es-EC" b="1" i="1" dirty="0" smtClean="0">
                <a:latin typeface="Times New Roman" panose="02020603050405020304" pitchFamily="18" charset="0"/>
                <a:ea typeface="Calibri" panose="020F0502020204030204" pitchFamily="34" charset="0"/>
                <a:cs typeface="Times New Roman" panose="02020603050405020304" pitchFamily="18" charset="0"/>
              </a:rPr>
              <a:t>en </a:t>
            </a:r>
            <a:r>
              <a:rPr lang="es-EC" b="1" i="1" dirty="0">
                <a:latin typeface="Times New Roman" panose="02020603050405020304" pitchFamily="18" charset="0"/>
                <a:ea typeface="Calibri" panose="020F0502020204030204" pitchFamily="34" charset="0"/>
                <a:cs typeface="Times New Roman" panose="02020603050405020304" pitchFamily="18" charset="0"/>
              </a:rPr>
              <a:t>línea</a:t>
            </a:r>
            <a:r>
              <a:rPr lang="es-EC" dirty="0">
                <a:latin typeface="Times New Roman" panose="02020603050405020304" pitchFamily="18"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p:cNvPicPr/>
          <p:nvPr/>
        </p:nvPicPr>
        <p:blipFill>
          <a:blip r:embed="rId5"/>
          <a:stretch>
            <a:fillRect/>
          </a:stretch>
        </p:blipFill>
        <p:spPr>
          <a:xfrm>
            <a:off x="6038970" y="1084403"/>
            <a:ext cx="4904509" cy="1565024"/>
          </a:xfrm>
          <a:prstGeom prst="rect">
            <a:avLst/>
          </a:prstGeom>
        </p:spPr>
      </p:pic>
    </p:spTree>
    <p:extLst>
      <p:ext uri="{BB962C8B-B14F-4D97-AF65-F5344CB8AC3E}">
        <p14:creationId xmlns:p14="http://schemas.microsoft.com/office/powerpoint/2010/main" val="40216940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cstate="print">
            <a:extLst>
              <a:ext uri="{28A0092B-C50C-407E-A947-70E740481C1C}">
                <a14:useLocalDpi xmlns:a14="http://schemas.microsoft.com/office/drawing/2010/main" val="0"/>
              </a:ext>
            </a:extLst>
          </a:blip>
          <a:srcRect l="2737" t="7137" r="17152"/>
          <a:stretch/>
        </p:blipFill>
        <p:spPr bwMode="auto">
          <a:xfrm>
            <a:off x="2846762" y="985664"/>
            <a:ext cx="7294765" cy="4550611"/>
          </a:xfrm>
          <a:prstGeom prst="rect">
            <a:avLst/>
          </a:prstGeom>
          <a:ln>
            <a:noFill/>
          </a:ln>
          <a:extLst>
            <a:ext uri="{53640926-AAD7-44D8-BBD7-CCE9431645EC}">
              <a14:shadowObscured xmlns:a14="http://schemas.microsoft.com/office/drawing/2010/main"/>
            </a:ext>
          </a:extLst>
        </p:spPr>
      </p:pic>
      <p:sp>
        <p:nvSpPr>
          <p:cNvPr id="5" name="CuadroTexto 2"/>
          <p:cNvSpPr txBox="1"/>
          <p:nvPr/>
        </p:nvSpPr>
        <p:spPr>
          <a:xfrm>
            <a:off x="249382" y="341482"/>
            <a:ext cx="10086899"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CELDA ROBOTIZADA</a:t>
            </a:r>
            <a:endParaRPr lang="es-ES" sz="2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52686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https://scontent.fuio3-1.fna.fbcdn.net/v/t1.15752-9/37352110_2232762966764467_2856413028641931264_n.png?_nc_cat=0&amp;oh=545277fde5689dd94fd25775d239f9f1&amp;oe=5C13AF65"/>
          <p:cNvPicPr/>
          <p:nvPr/>
        </p:nvPicPr>
        <p:blipFill rotWithShape="1">
          <a:blip r:embed="rId2">
            <a:extLst>
              <a:ext uri="{28A0092B-C50C-407E-A947-70E740481C1C}">
                <a14:useLocalDpi xmlns:a14="http://schemas.microsoft.com/office/drawing/2010/main" val="0"/>
              </a:ext>
            </a:extLst>
          </a:blip>
          <a:srcRect b="9447"/>
          <a:stretch/>
        </p:blipFill>
        <p:spPr bwMode="auto">
          <a:xfrm>
            <a:off x="432263" y="1646266"/>
            <a:ext cx="4073236" cy="3640629"/>
          </a:xfrm>
          <a:prstGeom prst="rect">
            <a:avLst/>
          </a:prstGeom>
          <a:noFill/>
          <a:ln>
            <a:noFill/>
          </a:ln>
          <a:extLst>
            <a:ext uri="{53640926-AAD7-44D8-BBD7-CCE9431645EC}">
              <a14:shadowObscured xmlns:a14="http://schemas.microsoft.com/office/drawing/2010/main"/>
            </a:ext>
          </a:extLst>
        </p:spPr>
      </p:pic>
      <p:sp>
        <p:nvSpPr>
          <p:cNvPr id="6" name="CuadroTexto 2"/>
          <p:cNvSpPr txBox="1"/>
          <p:nvPr/>
        </p:nvSpPr>
        <p:spPr>
          <a:xfrm>
            <a:off x="232757" y="341481"/>
            <a:ext cx="10086899" cy="892552"/>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CELDA ROBOTIZADA</a:t>
            </a:r>
            <a:br>
              <a:rPr lang="es-ES" sz="2600" b="1" dirty="0" smtClean="0">
                <a:solidFill>
                  <a:srgbClr val="002060"/>
                </a:solidFill>
                <a:latin typeface="Times New Roman" panose="02020603050405020304" pitchFamily="18" charset="0"/>
                <a:cs typeface="Times New Roman" panose="02020603050405020304" pitchFamily="18" charset="0"/>
              </a:rPr>
            </a:br>
            <a:r>
              <a:rPr lang="es-ES" sz="2600" b="1" dirty="0" smtClean="0">
                <a:solidFill>
                  <a:srgbClr val="002060"/>
                </a:solidFill>
                <a:latin typeface="Times New Roman" panose="02020603050405020304" pitchFamily="18" charset="0"/>
                <a:cs typeface="Times New Roman" panose="02020603050405020304" pitchFamily="18" charset="0"/>
              </a:rPr>
              <a:t>Pruebas y Funcionamiento</a:t>
            </a:r>
            <a:endParaRPr lang="es-ES" sz="2600" dirty="0">
              <a:solidFill>
                <a:srgbClr val="002060"/>
              </a:solidFill>
              <a:latin typeface="Times New Roman" panose="02020603050405020304" pitchFamily="18" charset="0"/>
              <a:cs typeface="Times New Roman" panose="02020603050405020304" pitchFamily="18" charset="0"/>
            </a:endParaRPr>
          </a:p>
        </p:txBody>
      </p:sp>
      <p:pic>
        <p:nvPicPr>
          <p:cNvPr id="9" name="Imagen 8"/>
          <p:cNvPicPr/>
          <p:nvPr/>
        </p:nvPicPr>
        <p:blipFill>
          <a:blip r:embed="rId3">
            <a:extLst>
              <a:ext uri="{28A0092B-C50C-407E-A947-70E740481C1C}">
                <a14:useLocalDpi xmlns:a14="http://schemas.microsoft.com/office/drawing/2010/main" val="0"/>
              </a:ext>
            </a:extLst>
          </a:blip>
          <a:stretch>
            <a:fillRect/>
          </a:stretch>
        </p:blipFill>
        <p:spPr>
          <a:xfrm>
            <a:off x="4962474" y="1234033"/>
            <a:ext cx="4115024" cy="4396538"/>
          </a:xfrm>
          <a:prstGeom prst="rect">
            <a:avLst/>
          </a:prstGeom>
        </p:spPr>
      </p:pic>
      <p:pic>
        <p:nvPicPr>
          <p:cNvPr id="10" name="Imagen 9"/>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51460" t="28533" r="35036" b="47414"/>
          <a:stretch/>
        </p:blipFill>
        <p:spPr bwMode="auto">
          <a:xfrm>
            <a:off x="9787642" y="2584767"/>
            <a:ext cx="2215936" cy="20537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90664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332509" y="291605"/>
            <a:ext cx="10086899" cy="892552"/>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CELDA ROBOTIZADA</a:t>
            </a:r>
            <a:br>
              <a:rPr lang="es-ES" sz="2600" b="1" dirty="0" smtClean="0">
                <a:solidFill>
                  <a:srgbClr val="002060"/>
                </a:solidFill>
                <a:latin typeface="Times New Roman" panose="02020603050405020304" pitchFamily="18" charset="0"/>
                <a:cs typeface="Times New Roman" panose="02020603050405020304" pitchFamily="18" charset="0"/>
              </a:rPr>
            </a:br>
            <a:r>
              <a:rPr lang="es-ES" sz="2600" b="1" dirty="0" smtClean="0">
                <a:solidFill>
                  <a:srgbClr val="002060"/>
                </a:solidFill>
                <a:latin typeface="Times New Roman" panose="02020603050405020304" pitchFamily="18" charset="0"/>
                <a:cs typeface="Times New Roman" panose="02020603050405020304" pitchFamily="18" charset="0"/>
              </a:rPr>
              <a:t>Protocolo de Pruebas</a:t>
            </a:r>
            <a:endParaRPr lang="es-ES" sz="2600" dirty="0">
              <a:solidFill>
                <a:srgbClr val="002060"/>
              </a:solidFill>
              <a:latin typeface="Times New Roman" panose="02020603050405020304" pitchFamily="18" charset="0"/>
              <a:cs typeface="Times New Roman" panose="02020603050405020304" pitchFamily="18" charset="0"/>
            </a:endParaRPr>
          </a:p>
        </p:txBody>
      </p:sp>
      <p:pic>
        <p:nvPicPr>
          <p:cNvPr id="12289" name="Imagen 108" descr="https://scontent.fuio13-1.fna.fbcdn.net/v/t1.15752-9/37562498_2133701446672574_2955304925510238208_n.jpg?_nc_cat=0&amp;oh=995d85349c5a0e8ca4af3c4ae0d4272b&amp;oe=5BC5A85F"/>
          <p:cNvPicPr>
            <a:picLocks noChangeAspect="1" noChangeArrowheads="1"/>
          </p:cNvPicPr>
          <p:nvPr/>
        </p:nvPicPr>
        <p:blipFill>
          <a:blip r:embed="rId3" cstate="print">
            <a:extLst>
              <a:ext uri="{28A0092B-C50C-407E-A947-70E740481C1C}">
                <a14:useLocalDpi xmlns:a14="http://schemas.microsoft.com/office/drawing/2010/main" val="0"/>
              </a:ext>
            </a:extLst>
          </a:blip>
          <a:srcRect l="16609"/>
          <a:stretch>
            <a:fillRect/>
          </a:stretch>
        </p:blipFill>
        <p:spPr bwMode="auto">
          <a:xfrm>
            <a:off x="1064029" y="3105211"/>
            <a:ext cx="4472247" cy="215766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de flecha 5"/>
          <p:cNvCxnSpPr/>
          <p:nvPr/>
        </p:nvCxnSpPr>
        <p:spPr>
          <a:xfrm>
            <a:off x="2000991" y="4317185"/>
            <a:ext cx="447675"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 name="Imagen 108" descr="https://scontent.fuio13-1.fna.fbcdn.net/v/t1.15752-9/37562498_2133701446672574_2955304925510238208_n.jpg?_nc_cat=0&amp;oh=995d85349c5a0e8ca4af3c4ae0d4272b&amp;oe=5BC5A85F"/>
          <p:cNvPicPr>
            <a:picLocks noChangeAspect="1" noChangeArrowheads="1"/>
          </p:cNvPicPr>
          <p:nvPr/>
        </p:nvPicPr>
        <p:blipFill>
          <a:blip r:embed="rId3" cstate="print">
            <a:extLst>
              <a:ext uri="{28A0092B-C50C-407E-A947-70E740481C1C}">
                <a14:useLocalDpi xmlns:a14="http://schemas.microsoft.com/office/drawing/2010/main" val="0"/>
              </a:ext>
            </a:extLst>
          </a:blip>
          <a:srcRect l="16609"/>
          <a:stretch>
            <a:fillRect/>
          </a:stretch>
        </p:blipFill>
        <p:spPr bwMode="auto">
          <a:xfrm>
            <a:off x="6877396" y="3105211"/>
            <a:ext cx="4472247" cy="215766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ector recto de flecha 11"/>
          <p:cNvCxnSpPr/>
          <p:nvPr/>
        </p:nvCxnSpPr>
        <p:spPr>
          <a:xfrm>
            <a:off x="7673042" y="4317185"/>
            <a:ext cx="447675"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781396" y="1934466"/>
            <a:ext cx="6096000" cy="923330"/>
          </a:xfrm>
          <a:prstGeom prst="rect">
            <a:avLst/>
          </a:prstGeom>
        </p:spPr>
        <p:txBody>
          <a:bodyPr>
            <a:spAutoFit/>
          </a:bodyPr>
          <a:lstStyle/>
          <a:p>
            <a:pPr marL="342900" lvl="0" indent="-342900" algn="just">
              <a:lnSpc>
                <a:spcPct val="150000"/>
              </a:lnSpc>
              <a:spcAft>
                <a:spcPts val="0"/>
              </a:spcAft>
              <a:buFont typeface="Symbol"/>
              <a:buChar char=""/>
            </a:pPr>
            <a:r>
              <a:rPr lang="es-EC" dirty="0">
                <a:latin typeface="Times New Roman" panose="02020603050405020304" pitchFamily="18" charset="0"/>
                <a:ea typeface="Calibri" panose="020F0502020204030204" pitchFamily="34" charset="0"/>
                <a:cs typeface="Times New Roman" panose="02020603050405020304" pitchFamily="18" charset="0"/>
              </a:rPr>
              <a:t>Velocidad de banda es 0.1 m/s</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a:buChar char=""/>
            </a:pPr>
            <a:r>
              <a:rPr lang="es-EC" dirty="0">
                <a:latin typeface="Times New Roman" panose="02020603050405020304" pitchFamily="18" charset="0"/>
                <a:ea typeface="Calibri" panose="020F0502020204030204" pitchFamily="34" charset="0"/>
                <a:cs typeface="Times New Roman" panose="02020603050405020304" pitchFamily="18" charset="0"/>
              </a:rPr>
              <a:t>Tiempo de </a:t>
            </a:r>
            <a:r>
              <a:rPr lang="es-EC" dirty="0" err="1">
                <a:latin typeface="Times New Roman" panose="02020603050405020304" pitchFamily="18" charset="0"/>
                <a:ea typeface="Calibri" panose="020F0502020204030204" pitchFamily="34" charset="0"/>
                <a:cs typeface="Times New Roman" panose="02020603050405020304" pitchFamily="18" charset="0"/>
              </a:rPr>
              <a:t>envio</a:t>
            </a:r>
            <a:r>
              <a:rPr lang="es-EC" dirty="0">
                <a:latin typeface="Times New Roman" panose="02020603050405020304" pitchFamily="18" charset="0"/>
                <a:ea typeface="Calibri" panose="020F0502020204030204" pitchFamily="34" charset="0"/>
                <a:cs typeface="Times New Roman" panose="02020603050405020304" pitchFamily="18" charset="0"/>
              </a:rPr>
              <a:t> de piezas 4.5 </a:t>
            </a:r>
            <a:r>
              <a:rPr lang="es-EC" dirty="0" err="1">
                <a:latin typeface="Times New Roman" panose="02020603050405020304" pitchFamily="18" charset="0"/>
                <a:ea typeface="Calibri" panose="020F0502020204030204" pitchFamily="34" charset="0"/>
                <a:cs typeface="Times New Roman" panose="02020603050405020304" pitchFamily="18" charset="0"/>
              </a:rPr>
              <a:t>seg</a:t>
            </a:r>
            <a:r>
              <a:rPr lang="es-EC" dirty="0">
                <a:latin typeface="Times New Roman" panose="02020603050405020304" pitchFamily="18" charset="0"/>
                <a:ea typeface="Calibri" panose="020F0502020204030204" pitchFamily="34" charset="0"/>
                <a:cs typeface="Times New Roman" panose="02020603050405020304" pitchFamily="18" charset="0"/>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ángulo 12"/>
          <p:cNvSpPr/>
          <p:nvPr/>
        </p:nvSpPr>
        <p:spPr>
          <a:xfrm>
            <a:off x="7371408" y="1930576"/>
            <a:ext cx="6096000" cy="923330"/>
          </a:xfrm>
          <a:prstGeom prst="rect">
            <a:avLst/>
          </a:prstGeom>
        </p:spPr>
        <p:txBody>
          <a:bodyPr>
            <a:spAutoFit/>
          </a:bodyPr>
          <a:lstStyle/>
          <a:p>
            <a:pPr marL="342900" lvl="0" indent="-342900" algn="just">
              <a:lnSpc>
                <a:spcPct val="150000"/>
              </a:lnSpc>
              <a:spcAft>
                <a:spcPts val="0"/>
              </a:spcAft>
              <a:buFont typeface="Symbol"/>
              <a:buChar char=""/>
            </a:pPr>
            <a:r>
              <a:rPr lang="es-EC" dirty="0">
                <a:latin typeface="Times New Roman" panose="02020603050405020304" pitchFamily="18" charset="0"/>
                <a:ea typeface="Calibri" panose="020F0502020204030204" pitchFamily="34" charset="0"/>
                <a:cs typeface="Times New Roman" panose="02020603050405020304" pitchFamily="18" charset="0"/>
              </a:rPr>
              <a:t>Velocidad de banda 0.1 m/s</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a:buChar char=""/>
            </a:pPr>
            <a:r>
              <a:rPr lang="es-EC" dirty="0">
                <a:latin typeface="Times New Roman" panose="02020603050405020304" pitchFamily="18" charset="0"/>
                <a:ea typeface="Calibri" panose="020F0502020204030204" pitchFamily="34" charset="0"/>
                <a:cs typeface="Times New Roman" panose="02020603050405020304" pitchFamily="18" charset="0"/>
              </a:rPr>
              <a:t>Tiempo de envío de piezas 7 </a:t>
            </a:r>
            <a:r>
              <a:rPr lang="es-EC" dirty="0" err="1">
                <a:latin typeface="Times New Roman" panose="02020603050405020304" pitchFamily="18" charset="0"/>
                <a:ea typeface="Calibri" panose="020F0502020204030204" pitchFamily="34" charset="0"/>
                <a:cs typeface="Times New Roman" panose="02020603050405020304" pitchFamily="18" charset="0"/>
              </a:rPr>
              <a:t>seg</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ángulo 14"/>
          <p:cNvSpPr/>
          <p:nvPr/>
        </p:nvSpPr>
        <p:spPr>
          <a:xfrm>
            <a:off x="781396" y="1426168"/>
            <a:ext cx="3797835" cy="461665"/>
          </a:xfrm>
          <a:prstGeom prst="rect">
            <a:avLst/>
          </a:prstGeom>
          <a:noFill/>
        </p:spPr>
        <p:txBody>
          <a:bodyPr wrap="none" lIns="91440" tIns="45720" rIns="91440" bIns="45720">
            <a:spAutoFit/>
          </a:bodyPr>
          <a:lstStyle/>
          <a:p>
            <a:pPr algn="just"/>
            <a:r>
              <a:rPr lang="es-ES" sz="24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Robot 1, Robot 2 Habilitados</a:t>
            </a:r>
            <a:endParaRPr lang="es-ES" sz="24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6" name="Rectángulo 15"/>
          <p:cNvSpPr/>
          <p:nvPr/>
        </p:nvSpPr>
        <p:spPr>
          <a:xfrm>
            <a:off x="6610023" y="1468911"/>
            <a:ext cx="5581977" cy="461665"/>
          </a:xfrm>
          <a:prstGeom prst="rect">
            <a:avLst/>
          </a:prstGeom>
          <a:noFill/>
        </p:spPr>
        <p:txBody>
          <a:bodyPr wrap="none" lIns="91440" tIns="45720" rIns="91440" bIns="45720">
            <a:spAutoFit/>
          </a:bodyPr>
          <a:lstStyle/>
          <a:p>
            <a:pPr algn="just"/>
            <a:r>
              <a:rPr lang="es-ES" sz="24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Robot 1 Habilitado, Robot 2 Deshabilitado</a:t>
            </a:r>
            <a:endParaRPr lang="es-ES" sz="24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30833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332509" y="291605"/>
            <a:ext cx="10086899" cy="892552"/>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CELDA ROBOTIZADA</a:t>
            </a:r>
            <a:br>
              <a:rPr lang="es-ES" sz="2600" b="1" dirty="0" smtClean="0">
                <a:solidFill>
                  <a:srgbClr val="002060"/>
                </a:solidFill>
                <a:latin typeface="Times New Roman" panose="02020603050405020304" pitchFamily="18" charset="0"/>
                <a:cs typeface="Times New Roman" panose="02020603050405020304" pitchFamily="18" charset="0"/>
              </a:rPr>
            </a:br>
            <a:r>
              <a:rPr lang="es-ES" sz="2600" b="1" dirty="0" smtClean="0">
                <a:solidFill>
                  <a:srgbClr val="002060"/>
                </a:solidFill>
                <a:latin typeface="Times New Roman" panose="02020603050405020304" pitchFamily="18" charset="0"/>
                <a:cs typeface="Times New Roman" panose="02020603050405020304" pitchFamily="18" charset="0"/>
              </a:rPr>
              <a:t>Protocolo de Pruebas</a:t>
            </a:r>
            <a:endParaRPr lang="es-ES" sz="2600" dirty="0">
              <a:solidFill>
                <a:srgbClr val="002060"/>
              </a:solidFill>
              <a:latin typeface="Times New Roman" panose="02020603050405020304" pitchFamily="18" charset="0"/>
              <a:cs typeface="Times New Roman" panose="02020603050405020304" pitchFamily="18" charset="0"/>
            </a:endParaRPr>
          </a:p>
        </p:txBody>
      </p:sp>
      <p:pic>
        <p:nvPicPr>
          <p:cNvPr id="5" name="Imagen 108" descr="https://scontent.fuio13-1.fna.fbcdn.net/v/t1.15752-9/37562498_2133701446672574_2955304925510238208_n.jpg?_nc_cat=0&amp;oh=995d85349c5a0e8ca4af3c4ae0d4272b&amp;oe=5BC5A85F"/>
          <p:cNvPicPr>
            <a:picLocks noChangeAspect="1" noChangeArrowheads="1"/>
          </p:cNvPicPr>
          <p:nvPr/>
        </p:nvPicPr>
        <p:blipFill>
          <a:blip r:embed="rId2">
            <a:extLst>
              <a:ext uri="{28A0092B-C50C-407E-A947-70E740481C1C}">
                <a14:useLocalDpi xmlns:a14="http://schemas.microsoft.com/office/drawing/2010/main" val="0"/>
              </a:ext>
            </a:extLst>
          </a:blip>
          <a:srcRect l="16609"/>
          <a:stretch>
            <a:fillRect/>
          </a:stretch>
        </p:blipFill>
        <p:spPr bwMode="auto">
          <a:xfrm>
            <a:off x="3657600" y="3221589"/>
            <a:ext cx="5383536" cy="25973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de flecha 5"/>
          <p:cNvCxnSpPr/>
          <p:nvPr/>
        </p:nvCxnSpPr>
        <p:spPr>
          <a:xfrm>
            <a:off x="4794067" y="4633069"/>
            <a:ext cx="505923"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ángulo 7"/>
          <p:cNvSpPr/>
          <p:nvPr/>
        </p:nvSpPr>
        <p:spPr>
          <a:xfrm>
            <a:off x="3657600" y="2298259"/>
            <a:ext cx="6096000" cy="923330"/>
          </a:xfrm>
          <a:prstGeom prst="rect">
            <a:avLst/>
          </a:prstGeom>
        </p:spPr>
        <p:txBody>
          <a:bodyPr>
            <a:spAutoFit/>
          </a:bodyPr>
          <a:lstStyle/>
          <a:p>
            <a:pPr marL="342900" lvl="0" indent="-342900" algn="just">
              <a:lnSpc>
                <a:spcPct val="150000"/>
              </a:lnSpc>
              <a:spcAft>
                <a:spcPts val="0"/>
              </a:spcAft>
              <a:buFont typeface="Symbol"/>
              <a:buChar char=""/>
            </a:pPr>
            <a:r>
              <a:rPr lang="es-EC" dirty="0">
                <a:latin typeface="Times New Roman" panose="02020603050405020304" pitchFamily="18" charset="0"/>
                <a:ea typeface="Calibri" panose="020F0502020204030204" pitchFamily="34" charset="0"/>
                <a:cs typeface="Times New Roman" panose="02020603050405020304" pitchFamily="18" charset="0"/>
              </a:rPr>
              <a:t>Velocidad de banda 0.07 m/s</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a:buChar char=""/>
            </a:pPr>
            <a:r>
              <a:rPr lang="es-EC" dirty="0">
                <a:latin typeface="Times New Roman" panose="02020603050405020304" pitchFamily="18" charset="0"/>
                <a:ea typeface="Calibri" panose="020F0502020204030204" pitchFamily="34" charset="0"/>
                <a:cs typeface="Times New Roman" panose="02020603050405020304" pitchFamily="18" charset="0"/>
              </a:rPr>
              <a:t>Tiempo de envío de piezas 8 </a:t>
            </a:r>
            <a:r>
              <a:rPr lang="es-EC" dirty="0" err="1">
                <a:latin typeface="Times New Roman" panose="02020603050405020304" pitchFamily="18" charset="0"/>
                <a:ea typeface="Calibri" panose="020F0502020204030204" pitchFamily="34" charset="0"/>
                <a:cs typeface="Times New Roman" panose="02020603050405020304" pitchFamily="18" charset="0"/>
              </a:rPr>
              <a:t>seg</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3295169" y="1574085"/>
            <a:ext cx="5461752" cy="461665"/>
          </a:xfrm>
          <a:prstGeom prst="rect">
            <a:avLst/>
          </a:prstGeom>
          <a:noFill/>
        </p:spPr>
        <p:txBody>
          <a:bodyPr wrap="none" lIns="91440" tIns="45720" rIns="91440" bIns="45720">
            <a:spAutoFit/>
          </a:bodyPr>
          <a:lstStyle/>
          <a:p>
            <a:pPr algn="just"/>
            <a:r>
              <a:rPr lang="es-ES" sz="24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Robot 2 Habilitado, Robot 1 Deshabilitado</a:t>
            </a:r>
            <a:endParaRPr lang="es-ES" sz="24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95836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4271955006"/>
              </p:ext>
            </p:extLst>
          </p:nvPr>
        </p:nvGraphicFramePr>
        <p:xfrm>
          <a:off x="847897" y="964848"/>
          <a:ext cx="10174779" cy="4109091"/>
        </p:xfrm>
        <a:graphic>
          <a:graphicData uri="http://schemas.openxmlformats.org/drawingml/2006/table">
            <a:tbl>
              <a:tblPr firstRow="1" firstCol="1" bandRow="1">
                <a:tableStyleId>{2D5ABB26-0587-4C30-8999-92F81FD0307C}</a:tableStyleId>
              </a:tblPr>
              <a:tblGrid>
                <a:gridCol w="2337449"/>
                <a:gridCol w="4478242"/>
                <a:gridCol w="3359088"/>
              </a:tblGrid>
              <a:tr h="149400">
                <a:tc rowSpan="2">
                  <a:txBody>
                    <a:bodyPr/>
                    <a:lstStyle/>
                    <a:p>
                      <a:pPr>
                        <a:lnSpc>
                          <a:spcPct val="107000"/>
                        </a:lnSpc>
                        <a:spcAft>
                          <a:spcPts val="0"/>
                        </a:spcAft>
                      </a:pPr>
                      <a:r>
                        <a:rPr lang="es-EC" sz="1400" b="1" dirty="0">
                          <a:effectLst/>
                          <a:latin typeface="Times New Roman" panose="02020603050405020304" pitchFamily="18" charset="0"/>
                          <a:cs typeface="Times New Roman" panose="02020603050405020304" pitchFamily="18" charset="0"/>
                        </a:rPr>
                        <a:t>CARACTERÍSTICAS</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7000"/>
                        </a:lnSpc>
                        <a:spcAft>
                          <a:spcPts val="0"/>
                        </a:spcAft>
                      </a:pPr>
                      <a:r>
                        <a:rPr lang="es-EC" sz="1400" b="1" dirty="0">
                          <a:effectLst/>
                          <a:latin typeface="Times New Roman" panose="02020603050405020304" pitchFamily="18" charset="0"/>
                          <a:cs typeface="Times New Roman" panose="02020603050405020304" pitchFamily="18" charset="0"/>
                        </a:rPr>
                        <a:t>ESPECIFICACIÓN</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nchor="ctr">
                    <a:lnT w="12700" cap="flat" cmpd="sng" algn="ctr">
                      <a:solidFill>
                        <a:schemeClr val="tx1"/>
                      </a:solidFill>
                      <a:prstDash val="solid"/>
                      <a:round/>
                      <a:headEnd type="none" w="med" len="med"/>
                      <a:tailEnd type="none" w="med" len="med"/>
                    </a:lnT>
                  </a:tcPr>
                </a:tc>
                <a:tc hMerge="1">
                  <a:txBody>
                    <a:bodyPr/>
                    <a:lstStyle/>
                    <a:p>
                      <a:endParaRPr lang="es-EC"/>
                    </a:p>
                  </a:txBody>
                  <a:tcPr/>
                </a:tc>
              </a:tr>
              <a:tr h="149400">
                <a:tc vMerge="1">
                  <a:txBody>
                    <a:bodyPr/>
                    <a:lstStyle/>
                    <a:p>
                      <a:endParaRPr lang="es-EC"/>
                    </a:p>
                  </a:txBody>
                  <a:tcPr/>
                </a:tc>
                <a:tc>
                  <a:txBody>
                    <a:bodyPr/>
                    <a:lstStyle/>
                    <a:p>
                      <a:pPr algn="ctr">
                        <a:lnSpc>
                          <a:spcPct val="107000"/>
                        </a:lnSpc>
                        <a:spcAft>
                          <a:spcPts val="0"/>
                        </a:spcAft>
                      </a:pPr>
                      <a:r>
                        <a:rPr lang="es-EC" sz="1400" b="1">
                          <a:effectLst/>
                          <a:latin typeface="Times New Roman" panose="02020603050405020304" pitchFamily="18" charset="0"/>
                          <a:cs typeface="Times New Roman" panose="02020603050405020304" pitchFamily="18" charset="0"/>
                        </a:rPr>
                        <a:t>ROBOT 1</a:t>
                      </a:r>
                      <a:endParaRPr lang="es-EC"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400" b="1" dirty="0">
                          <a:effectLst/>
                          <a:latin typeface="Times New Roman" panose="02020603050405020304" pitchFamily="18" charset="0"/>
                          <a:cs typeface="Times New Roman" panose="02020603050405020304" pitchFamily="18" charset="0"/>
                        </a:rPr>
                        <a:t>ROBOT 2</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lnB w="12700" cap="flat" cmpd="sng" algn="ctr">
                      <a:solidFill>
                        <a:schemeClr val="tx1"/>
                      </a:solidFill>
                      <a:prstDash val="solid"/>
                      <a:round/>
                      <a:headEnd type="none" w="med" len="med"/>
                      <a:tailEnd type="none" w="med" len="med"/>
                    </a:lnB>
                  </a:tcPr>
                </a:tc>
              </a:tr>
              <a:tr h="149400">
                <a:tc>
                  <a:txBody>
                    <a:bodyPr/>
                    <a:lstStyle/>
                    <a:p>
                      <a:pPr>
                        <a:lnSpc>
                          <a:spcPct val="107000"/>
                        </a:lnSpc>
                        <a:spcAft>
                          <a:spcPts val="0"/>
                        </a:spcAft>
                      </a:pPr>
                      <a:r>
                        <a:rPr lang="es-EC" sz="1400" b="1">
                          <a:effectLst/>
                          <a:latin typeface="Times New Roman" panose="02020603050405020304" pitchFamily="18" charset="0"/>
                          <a:cs typeface="Times New Roman" panose="02020603050405020304" pitchFamily="18" charset="0"/>
                        </a:rPr>
                        <a:t>Alcance (mm)</a:t>
                      </a:r>
                      <a:endParaRPr lang="es-EC"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lnT w="12700" cap="flat" cmpd="sng" algn="ctr">
                      <a:solidFill>
                        <a:schemeClr val="tx1"/>
                      </a:solidFill>
                      <a:prstDash val="solid"/>
                      <a:round/>
                      <a:headEnd type="none" w="med" len="med"/>
                      <a:tailEnd type="none" w="med" len="med"/>
                    </a:lnT>
                  </a:tcPr>
                </a:tc>
                <a:tc>
                  <a:txBody>
                    <a:bodyPr/>
                    <a:lstStyle/>
                    <a:p>
                      <a:pPr>
                        <a:lnSpc>
                          <a:spcPct val="107000"/>
                        </a:lnSpc>
                        <a:spcAft>
                          <a:spcPts val="0"/>
                        </a:spcAft>
                      </a:pPr>
                      <a:r>
                        <a:rPr lang="es-EC" sz="1400">
                          <a:effectLst/>
                          <a:latin typeface="Times New Roman" panose="02020603050405020304" pitchFamily="18" charset="0"/>
                          <a:cs typeface="Times New Roman" panose="02020603050405020304" pitchFamily="18" charset="0"/>
                        </a:rPr>
                        <a:t>390 mm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lnT w="12700" cap="flat" cmpd="sng" algn="ctr">
                      <a:solidFill>
                        <a:schemeClr val="tx1"/>
                      </a:solidFill>
                      <a:prstDash val="solid"/>
                      <a:round/>
                      <a:headEnd type="none" w="med" len="med"/>
                      <a:tailEnd type="none" w="med" len="med"/>
                    </a:lnT>
                  </a:tcPr>
                </a:tc>
                <a:tc>
                  <a:txBody>
                    <a:bodyPr/>
                    <a:lstStyle/>
                    <a:p>
                      <a:pPr>
                        <a:lnSpc>
                          <a:spcPct val="107000"/>
                        </a:lnSpc>
                        <a:spcAft>
                          <a:spcPts val="0"/>
                        </a:spcAft>
                      </a:pPr>
                      <a:r>
                        <a:rPr lang="es-EC" sz="1400">
                          <a:effectLst/>
                          <a:latin typeface="Times New Roman" panose="02020603050405020304" pitchFamily="18" charset="0"/>
                          <a:cs typeface="Times New Roman" panose="02020603050405020304" pitchFamily="18" charset="0"/>
                        </a:rPr>
                        <a:t>400 mm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lnT w="12700" cap="flat" cmpd="sng" algn="ctr">
                      <a:solidFill>
                        <a:schemeClr val="tx1"/>
                      </a:solidFill>
                      <a:prstDash val="solid"/>
                      <a:round/>
                      <a:headEnd type="none" w="med" len="med"/>
                      <a:tailEnd type="none" w="med" len="med"/>
                    </a:lnT>
                  </a:tcPr>
                </a:tc>
              </a:tr>
              <a:tr h="149400">
                <a:tc>
                  <a:txBody>
                    <a:bodyPr/>
                    <a:lstStyle/>
                    <a:p>
                      <a:pPr>
                        <a:lnSpc>
                          <a:spcPct val="107000"/>
                        </a:lnSpc>
                        <a:spcAft>
                          <a:spcPts val="0"/>
                        </a:spcAft>
                      </a:pPr>
                      <a:r>
                        <a:rPr lang="es-EC" sz="1400" b="1" dirty="0">
                          <a:effectLst/>
                          <a:latin typeface="Times New Roman" panose="02020603050405020304" pitchFamily="18" charset="0"/>
                          <a:cs typeface="Times New Roman" panose="02020603050405020304" pitchFamily="18" charset="0"/>
                        </a:rPr>
                        <a:t>Numero de ejes</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tc>
                <a:tc>
                  <a:txBody>
                    <a:bodyPr/>
                    <a:lstStyle/>
                    <a:p>
                      <a:pPr>
                        <a:lnSpc>
                          <a:spcPct val="107000"/>
                        </a:lnSpc>
                        <a:spcAft>
                          <a:spcPts val="0"/>
                        </a:spcAft>
                      </a:pPr>
                      <a:r>
                        <a:rPr lang="es-EC"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tc>
                <a:tc>
                  <a:txBody>
                    <a:bodyPr/>
                    <a:lstStyle/>
                    <a:p>
                      <a:pPr>
                        <a:lnSpc>
                          <a:spcPct val="107000"/>
                        </a:lnSpc>
                        <a:spcAft>
                          <a:spcPts val="0"/>
                        </a:spcAft>
                      </a:pPr>
                      <a:r>
                        <a:rPr lang="es-EC" sz="14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tc>
              </a:tr>
              <a:tr h="149400">
                <a:tc>
                  <a:txBody>
                    <a:bodyPr/>
                    <a:lstStyle/>
                    <a:p>
                      <a:pPr>
                        <a:lnSpc>
                          <a:spcPct val="107000"/>
                        </a:lnSpc>
                        <a:spcAft>
                          <a:spcPts val="0"/>
                        </a:spcAft>
                      </a:pPr>
                      <a:r>
                        <a:rPr lang="es-EC" sz="1400" b="1">
                          <a:effectLst/>
                          <a:latin typeface="Times New Roman" panose="02020603050405020304" pitchFamily="18" charset="0"/>
                          <a:cs typeface="Times New Roman" panose="02020603050405020304" pitchFamily="18" charset="0"/>
                        </a:rPr>
                        <a:t>Repetibilidad</a:t>
                      </a:r>
                      <a:endParaRPr lang="es-EC"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tc>
                <a:tc>
                  <a:txBody>
                    <a:bodyPr/>
                    <a:lstStyle/>
                    <a:p>
                      <a:pPr>
                        <a:lnSpc>
                          <a:spcPct val="107000"/>
                        </a:lnSpc>
                        <a:spcAft>
                          <a:spcPts val="0"/>
                        </a:spcAft>
                      </a:pPr>
                      <a:r>
                        <a:rPr lang="en-US" sz="1400">
                          <a:effectLst/>
                          <a:latin typeface="Times New Roman" panose="02020603050405020304" pitchFamily="18" charset="0"/>
                          <a:cs typeface="Times New Roman" panose="02020603050405020304" pitchFamily="18" charset="0"/>
                        </a:rPr>
                        <a:t>&lt;±0.015 mm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tc>
                <a:tc>
                  <a:txBody>
                    <a:bodyPr/>
                    <a:lstStyle/>
                    <a:p>
                      <a:pPr>
                        <a:lnSpc>
                          <a:spcPct val="107000"/>
                        </a:lnSpc>
                        <a:spcAft>
                          <a:spcPts val="0"/>
                        </a:spcAft>
                      </a:pPr>
                      <a:r>
                        <a:rPr lang="en-US" sz="1400">
                          <a:effectLst/>
                          <a:latin typeface="Times New Roman" panose="02020603050405020304" pitchFamily="18" charset="0"/>
                          <a:cs typeface="Times New Roman" panose="02020603050405020304" pitchFamily="18" charset="0"/>
                        </a:rPr>
                        <a:t>&lt; ± 0.1 mm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tc>
              </a:tr>
              <a:tr h="149400">
                <a:tc>
                  <a:txBody>
                    <a:bodyPr/>
                    <a:lstStyle/>
                    <a:p>
                      <a:pPr>
                        <a:lnSpc>
                          <a:spcPct val="107000"/>
                        </a:lnSpc>
                        <a:spcAft>
                          <a:spcPts val="0"/>
                        </a:spcAft>
                      </a:pPr>
                      <a:r>
                        <a:rPr lang="es-EC" sz="1400" b="1">
                          <a:effectLst/>
                          <a:latin typeface="Times New Roman" panose="02020603050405020304" pitchFamily="18" charset="0"/>
                          <a:cs typeface="Times New Roman" panose="02020603050405020304" pitchFamily="18" charset="0"/>
                        </a:rPr>
                        <a:t>Peso</a:t>
                      </a:r>
                      <a:endParaRPr lang="es-EC"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tc>
                <a:tc>
                  <a:txBody>
                    <a:bodyPr/>
                    <a:lstStyle/>
                    <a:p>
                      <a:pPr>
                        <a:lnSpc>
                          <a:spcPct val="107000"/>
                        </a:lnSpc>
                        <a:spcAft>
                          <a:spcPts val="0"/>
                        </a:spcAft>
                      </a:pPr>
                      <a:r>
                        <a:rPr lang="es-EC" sz="1400">
                          <a:effectLst/>
                          <a:latin typeface="Times New Roman" panose="02020603050405020304" pitchFamily="18" charset="0"/>
                          <a:cs typeface="Times New Roman" panose="02020603050405020304" pitchFamily="18" charset="0"/>
                        </a:rPr>
                        <a:t>10 kg aprox.</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tc>
                <a:tc>
                  <a:txBody>
                    <a:bodyPr/>
                    <a:lstStyle/>
                    <a:p>
                      <a:pPr>
                        <a:lnSpc>
                          <a:spcPct val="107000"/>
                        </a:lnSpc>
                        <a:spcAft>
                          <a:spcPts val="0"/>
                        </a:spcAft>
                      </a:pPr>
                      <a:r>
                        <a:rPr lang="es-EC" sz="1400">
                          <a:effectLst/>
                          <a:latin typeface="Times New Roman" panose="02020603050405020304" pitchFamily="18" charset="0"/>
                          <a:cs typeface="Times New Roman" panose="02020603050405020304" pitchFamily="18" charset="0"/>
                        </a:rPr>
                        <a:t>20 kg aprox.</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tc>
              </a:tr>
              <a:tr h="642279">
                <a:tc>
                  <a:txBody>
                    <a:bodyPr/>
                    <a:lstStyle/>
                    <a:p>
                      <a:pPr>
                        <a:lnSpc>
                          <a:spcPct val="107000"/>
                        </a:lnSpc>
                        <a:spcAft>
                          <a:spcPts val="0"/>
                        </a:spcAft>
                      </a:pPr>
                      <a:r>
                        <a:rPr lang="es-EC" sz="1400" b="1" dirty="0">
                          <a:effectLst/>
                          <a:latin typeface="Times New Roman" panose="02020603050405020304" pitchFamily="18" charset="0"/>
                          <a:cs typeface="Times New Roman" panose="02020603050405020304" pitchFamily="18" charset="0"/>
                        </a:rPr>
                        <a:t>Velocidad</a:t>
                      </a:r>
                    </a:p>
                    <a:p>
                      <a:pPr>
                        <a:lnSpc>
                          <a:spcPct val="107000"/>
                        </a:lnSpc>
                        <a:spcAft>
                          <a:spcPts val="0"/>
                        </a:spcAft>
                      </a:pPr>
                      <a:r>
                        <a:rPr lang="es-EC" sz="1400" b="1" dirty="0">
                          <a:effectLst/>
                          <a:latin typeface="Times New Roman" panose="02020603050405020304" pitchFamily="18" charset="0"/>
                          <a:cs typeface="Times New Roman" panose="02020603050405020304" pitchFamily="18" charset="0"/>
                        </a:rPr>
                        <a:t>Eje </a:t>
                      </a:r>
                      <a:r>
                        <a:rPr lang="es-EC" sz="1400" b="1" dirty="0" smtClean="0">
                          <a:effectLst/>
                          <a:latin typeface="Times New Roman" panose="02020603050405020304" pitchFamily="18" charset="0"/>
                          <a:cs typeface="Times New Roman" panose="02020603050405020304" pitchFamily="18" charset="0"/>
                        </a:rPr>
                        <a:t>X, Y</a:t>
                      </a:r>
                    </a:p>
                    <a:p>
                      <a:pPr>
                        <a:lnSpc>
                          <a:spcPct val="107000"/>
                        </a:lnSpc>
                        <a:spcAft>
                          <a:spcPts val="0"/>
                        </a:spcAft>
                      </a:pPr>
                      <a:r>
                        <a:rPr lang="es-EC" sz="1400" b="1" dirty="0" smtClean="0">
                          <a:effectLst/>
                          <a:latin typeface="Times New Roman" panose="02020603050405020304" pitchFamily="18" charset="0"/>
                          <a:cs typeface="Times New Roman" panose="02020603050405020304" pitchFamily="18" charset="0"/>
                        </a:rPr>
                        <a:t>Eje</a:t>
                      </a:r>
                      <a:r>
                        <a:rPr lang="es-EC" sz="1400" b="1" baseline="0" dirty="0" smtClean="0">
                          <a:effectLst/>
                          <a:latin typeface="Times New Roman" panose="02020603050405020304" pitchFamily="18" charset="0"/>
                          <a:cs typeface="Times New Roman" panose="02020603050405020304" pitchFamily="18" charset="0"/>
                        </a:rPr>
                        <a:t> Z</a:t>
                      </a:r>
                      <a:endParaRPr lang="es-EC" sz="1400" b="1" dirty="0">
                        <a:effectLst/>
                        <a:latin typeface="Times New Roman" panose="02020603050405020304" pitchFamily="18" charset="0"/>
                        <a:cs typeface="Times New Roman" panose="02020603050405020304" pitchFamily="18" charset="0"/>
                      </a:endParaRPr>
                    </a:p>
                  </a:txBody>
                  <a:tcPr marL="50415" marR="50415" marT="0" marB="0"/>
                </a:tc>
                <a:tc>
                  <a:txBody>
                    <a:bodyPr/>
                    <a:lstStyle/>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 </a:t>
                      </a:r>
                    </a:p>
                    <a:p>
                      <a:pP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82rpm</a:t>
                      </a:r>
                    </a:p>
                    <a:p>
                      <a:pP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10mm/s</a:t>
                      </a:r>
                      <a:endParaRPr lang="es-EC" sz="1400" dirty="0">
                        <a:effectLst/>
                        <a:latin typeface="Times New Roman" panose="02020603050405020304" pitchFamily="18" charset="0"/>
                        <a:cs typeface="Times New Roman" panose="02020603050405020304" pitchFamily="18" charset="0"/>
                      </a:endParaRPr>
                    </a:p>
                  </a:txBody>
                  <a:tcPr marL="50415" marR="50415" marT="0" marB="0"/>
                </a:tc>
                <a:tc>
                  <a:txBody>
                    <a:bodyPr/>
                    <a:lstStyle/>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 </a:t>
                      </a:r>
                    </a:p>
                    <a:p>
                      <a:pP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67rpm</a:t>
                      </a:r>
                    </a:p>
                    <a:p>
                      <a:pP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10mm/s</a:t>
                      </a:r>
                      <a:endParaRPr lang="es-EC" sz="1400" dirty="0">
                        <a:effectLst/>
                        <a:latin typeface="Times New Roman" panose="02020603050405020304" pitchFamily="18" charset="0"/>
                        <a:cs typeface="Times New Roman" panose="02020603050405020304" pitchFamily="18" charset="0"/>
                      </a:endParaRPr>
                    </a:p>
                  </a:txBody>
                  <a:tcPr marL="50415" marR="50415" marT="0" marB="0"/>
                </a:tc>
              </a:tr>
              <a:tr h="149400">
                <a:tc>
                  <a:txBody>
                    <a:bodyPr/>
                    <a:lstStyle/>
                    <a:p>
                      <a:pPr>
                        <a:lnSpc>
                          <a:spcPct val="107000"/>
                        </a:lnSpc>
                        <a:spcAft>
                          <a:spcPts val="0"/>
                        </a:spcAft>
                      </a:pPr>
                      <a:r>
                        <a:rPr lang="es-EC" sz="1400" b="1" dirty="0">
                          <a:effectLst/>
                          <a:latin typeface="Times New Roman" panose="02020603050405020304" pitchFamily="18" charset="0"/>
                          <a:cs typeface="Times New Roman" panose="02020603050405020304" pitchFamily="18" charset="0"/>
                        </a:rPr>
                        <a:t>Efector final</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tc>
                <a:tc>
                  <a:txBody>
                    <a:bodyPr/>
                    <a:lstStyle/>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Electroimán (incluye)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tc>
                <a:tc>
                  <a:txBody>
                    <a:bodyPr/>
                    <a:lstStyle/>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Electroimán (incluye)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tc>
              </a:tr>
              <a:tr h="896398">
                <a:tc>
                  <a:txBody>
                    <a:bodyPr/>
                    <a:lstStyle/>
                    <a:p>
                      <a:pPr>
                        <a:lnSpc>
                          <a:spcPct val="107000"/>
                        </a:lnSpc>
                        <a:spcAft>
                          <a:spcPts val="0"/>
                        </a:spcAft>
                      </a:pPr>
                      <a:r>
                        <a:rPr lang="es-EC" sz="1400" b="1" dirty="0">
                          <a:effectLst/>
                          <a:latin typeface="Times New Roman" panose="02020603050405020304" pitchFamily="18" charset="0"/>
                          <a:cs typeface="Times New Roman" panose="02020603050405020304" pitchFamily="18" charset="0"/>
                        </a:rPr>
                        <a:t>Actuadores</a:t>
                      </a:r>
                    </a:p>
                    <a:p>
                      <a:pPr>
                        <a:lnSpc>
                          <a:spcPct val="107000"/>
                        </a:lnSpc>
                        <a:spcAft>
                          <a:spcPts val="0"/>
                        </a:spcAft>
                      </a:pPr>
                      <a:r>
                        <a:rPr lang="es-EC" sz="1400" b="1" dirty="0">
                          <a:effectLst/>
                          <a:latin typeface="Times New Roman" panose="02020603050405020304" pitchFamily="18" charset="0"/>
                          <a:cs typeface="Times New Roman" panose="02020603050405020304" pitchFamily="18" charset="0"/>
                        </a:rPr>
                        <a:t>     Eje X - Y</a:t>
                      </a:r>
                      <a:r>
                        <a:rPr lang="es-EC" sz="1400" b="1" dirty="0" smtClean="0">
                          <a:effectLst/>
                          <a:latin typeface="Times New Roman" panose="02020603050405020304" pitchFamily="18" charset="0"/>
                          <a:cs typeface="Times New Roman" panose="02020603050405020304" pitchFamily="18" charset="0"/>
                        </a:rPr>
                        <a:t>:</a:t>
                      </a:r>
                      <a:endParaRPr lang="es-EC" sz="1400" b="1"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s-EC" sz="1400" b="1" dirty="0">
                          <a:effectLst/>
                          <a:latin typeface="Times New Roman" panose="02020603050405020304" pitchFamily="18" charset="0"/>
                          <a:cs typeface="Times New Roman" panose="02020603050405020304" pitchFamily="18" charset="0"/>
                        </a:rPr>
                        <a:t> </a:t>
                      </a:r>
                    </a:p>
                    <a:p>
                      <a:pPr>
                        <a:lnSpc>
                          <a:spcPct val="107000"/>
                        </a:lnSpc>
                        <a:spcAft>
                          <a:spcPts val="0"/>
                        </a:spcAft>
                      </a:pPr>
                      <a:r>
                        <a:rPr lang="es-EC" sz="1400" b="1" dirty="0">
                          <a:effectLst/>
                          <a:latin typeface="Times New Roman" panose="02020603050405020304" pitchFamily="18" charset="0"/>
                          <a:cs typeface="Times New Roman" panose="02020603050405020304" pitchFamily="18" charset="0"/>
                        </a:rPr>
                        <a:t>     Eje Z:</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tc>
                <a:tc>
                  <a:txBody>
                    <a:bodyPr/>
                    <a:lstStyle/>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 </a:t>
                      </a:r>
                    </a:p>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Motores DC, 24 VDC – 3.85A, (IG 52-04, TD-045-082 )</a:t>
                      </a:r>
                    </a:p>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 </a:t>
                      </a:r>
                    </a:p>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Motor DC 12 VDC – 0.8 A (ROBOTZONE HDA 8-2)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tc>
                <a:tc>
                  <a:txBody>
                    <a:bodyPr/>
                    <a:lstStyle/>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 </a:t>
                      </a:r>
                    </a:p>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Motores DC, 24 VDC – 3.85A, (IG 52-04, TD-020-067 </a:t>
                      </a:r>
                      <a:r>
                        <a:rPr lang="es-EC" sz="1400" dirty="0" smtClean="0">
                          <a:effectLst/>
                          <a:latin typeface="Times New Roman" panose="02020603050405020304" pitchFamily="18" charset="0"/>
                          <a:cs typeface="Times New Roman" panose="02020603050405020304" pitchFamily="18" charset="0"/>
                        </a:rPr>
                        <a:t>)</a:t>
                      </a:r>
                      <a:endParaRPr lang="es-EC" sz="14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Motor DC 12 VDC – 0.8 A (ROBOTZONE HDA 8-2)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tc>
              </a:tr>
              <a:tr h="149400">
                <a:tc>
                  <a:txBody>
                    <a:bodyPr/>
                    <a:lstStyle/>
                    <a:p>
                      <a:pPr>
                        <a:lnSpc>
                          <a:spcPct val="107000"/>
                        </a:lnSpc>
                        <a:spcAft>
                          <a:spcPts val="0"/>
                        </a:spcAft>
                      </a:pPr>
                      <a:r>
                        <a:rPr lang="es-EC" sz="1400" b="1" dirty="0">
                          <a:effectLst/>
                          <a:latin typeface="Times New Roman" panose="02020603050405020304" pitchFamily="18" charset="0"/>
                          <a:cs typeface="Times New Roman" panose="02020603050405020304" pitchFamily="18" charset="0"/>
                        </a:rPr>
                        <a:t>Transmisión de Potencia</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tc>
                <a:tc>
                  <a:txBody>
                    <a:bodyPr/>
                    <a:lstStyle/>
                    <a:p>
                      <a:pPr>
                        <a:lnSpc>
                          <a:spcPct val="107000"/>
                        </a:lnSpc>
                        <a:spcAft>
                          <a:spcPts val="0"/>
                        </a:spcAft>
                      </a:pPr>
                      <a:r>
                        <a:rPr lang="es-EC" sz="1400">
                          <a:effectLst/>
                          <a:latin typeface="Times New Roman" panose="02020603050405020304" pitchFamily="18" charset="0"/>
                          <a:cs typeface="Times New Roman" panose="02020603050405020304" pitchFamily="18" charset="0"/>
                        </a:rPr>
                        <a:t>Directa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tc>
                <a:tc>
                  <a:txBody>
                    <a:bodyPr/>
                    <a:lstStyle/>
                    <a:p>
                      <a:pPr>
                        <a:lnSpc>
                          <a:spcPct val="107000"/>
                        </a:lnSpc>
                        <a:spcAft>
                          <a:spcPts val="0"/>
                        </a:spcAft>
                      </a:pPr>
                      <a:r>
                        <a:rPr lang="es-EC" sz="1400">
                          <a:effectLst/>
                          <a:latin typeface="Times New Roman" panose="02020603050405020304" pitchFamily="18" charset="0"/>
                          <a:cs typeface="Times New Roman" panose="02020603050405020304" pitchFamily="18" charset="0"/>
                        </a:rPr>
                        <a:t>Directa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tc>
              </a:tr>
              <a:tr h="149400">
                <a:tc>
                  <a:txBody>
                    <a:bodyPr/>
                    <a:lstStyle/>
                    <a:p>
                      <a:pPr>
                        <a:lnSpc>
                          <a:spcPct val="107000"/>
                        </a:lnSpc>
                        <a:spcAft>
                          <a:spcPts val="0"/>
                        </a:spcAft>
                      </a:pPr>
                      <a:r>
                        <a:rPr lang="es-EC" sz="1400" b="1">
                          <a:effectLst/>
                          <a:latin typeface="Times New Roman" panose="02020603050405020304" pitchFamily="18" charset="0"/>
                          <a:cs typeface="Times New Roman" panose="02020603050405020304" pitchFamily="18" charset="0"/>
                        </a:rPr>
                        <a:t>Carga máxima</a:t>
                      </a:r>
                      <a:endParaRPr lang="es-EC"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tc>
                <a:tc>
                  <a:txBody>
                    <a:bodyPr/>
                    <a:lstStyle/>
                    <a:p>
                      <a:pPr>
                        <a:lnSpc>
                          <a:spcPct val="107000"/>
                        </a:lnSpc>
                        <a:spcAft>
                          <a:spcPts val="0"/>
                        </a:spcAft>
                      </a:pPr>
                      <a:r>
                        <a:rPr lang="es-EC" sz="1400" dirty="0">
                          <a:effectLst/>
                          <a:latin typeface="Times New Roman" panose="02020603050405020304" pitchFamily="18" charset="0"/>
                          <a:cs typeface="Times New Roman" panose="02020603050405020304" pitchFamily="18" charset="0"/>
                        </a:rPr>
                        <a:t>5 Kg</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tc>
                <a:tc>
                  <a:txBody>
                    <a:bodyPr/>
                    <a:lstStyle/>
                    <a:p>
                      <a:pPr>
                        <a:lnSpc>
                          <a:spcPct val="107000"/>
                        </a:lnSpc>
                        <a:spcAft>
                          <a:spcPts val="0"/>
                        </a:spcAft>
                      </a:pPr>
                      <a:r>
                        <a:rPr lang="es-EC" sz="1400">
                          <a:effectLst/>
                          <a:latin typeface="Times New Roman" panose="02020603050405020304" pitchFamily="18" charset="0"/>
                          <a:cs typeface="Times New Roman" panose="02020603050405020304" pitchFamily="18" charset="0"/>
                        </a:rPr>
                        <a:t>2 kg</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tc>
              </a:tr>
              <a:tr h="149400">
                <a:tc>
                  <a:txBody>
                    <a:bodyPr/>
                    <a:lstStyle/>
                    <a:p>
                      <a:pPr>
                        <a:lnSpc>
                          <a:spcPct val="107000"/>
                        </a:lnSpc>
                        <a:spcAft>
                          <a:spcPts val="0"/>
                        </a:spcAft>
                      </a:pPr>
                      <a:r>
                        <a:rPr lang="es-EC" sz="1400" b="1" dirty="0">
                          <a:effectLst/>
                          <a:latin typeface="Times New Roman" panose="02020603050405020304" pitchFamily="18" charset="0"/>
                          <a:cs typeface="Times New Roman" panose="02020603050405020304" pitchFamily="18" charset="0"/>
                        </a:rPr>
                        <a:t>Dimensiones</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lnB w="12700" cap="flat" cmpd="sng" algn="ctr">
                      <a:noFill/>
                      <a:prstDash val="solid"/>
                      <a:round/>
                      <a:headEnd type="none" w="med" len="med"/>
                      <a:tailEnd type="none" w="med" len="med"/>
                    </a:lnB>
                  </a:tcPr>
                </a:tc>
                <a:tc>
                  <a:txBody>
                    <a:bodyPr/>
                    <a:lstStyle/>
                    <a:p>
                      <a:pPr>
                        <a:lnSpc>
                          <a:spcPct val="107000"/>
                        </a:lnSpc>
                        <a:spcAft>
                          <a:spcPts val="0"/>
                        </a:spcAft>
                      </a:pPr>
                      <a:r>
                        <a:rPr lang="es-ES" sz="1400" dirty="0">
                          <a:effectLst/>
                          <a:latin typeface="Times New Roman" panose="02020603050405020304" pitchFamily="18" charset="0"/>
                          <a:cs typeface="Times New Roman" panose="02020603050405020304" pitchFamily="18" charset="0"/>
                        </a:rPr>
                        <a:t>463,68 x 676,30 x 120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lnB w="12700" cap="flat" cmpd="sng" algn="ctr">
                      <a:noFill/>
                      <a:prstDash val="solid"/>
                      <a:round/>
                      <a:headEnd type="none" w="med" len="med"/>
                      <a:tailEnd type="none" w="med" len="med"/>
                    </a:lnB>
                  </a:tcPr>
                </a:tc>
                <a:tc>
                  <a:txBody>
                    <a:bodyPr/>
                    <a:lstStyle/>
                    <a:p>
                      <a:pPr>
                        <a:lnSpc>
                          <a:spcPct val="107000"/>
                        </a:lnSpc>
                        <a:spcAft>
                          <a:spcPts val="0"/>
                        </a:spcAft>
                      </a:pPr>
                      <a:r>
                        <a:rPr lang="es-ES" sz="1400" dirty="0">
                          <a:effectLst/>
                          <a:latin typeface="Times New Roman" panose="02020603050405020304" pitchFamily="18" charset="0"/>
                          <a:cs typeface="Times New Roman" panose="02020603050405020304" pitchFamily="18" charset="0"/>
                        </a:rPr>
                        <a:t>508,94 x 733 x 125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415" marR="50415" marT="0" marB="0">
                    <a:lnB w="12700" cap="flat" cmpd="sng" algn="ctr">
                      <a:noFill/>
                      <a:prstDash val="solid"/>
                      <a:round/>
                      <a:headEnd type="none" w="med" len="med"/>
                      <a:tailEnd type="none" w="med" len="med"/>
                    </a:lnB>
                  </a:tcPr>
                </a:tc>
              </a:tr>
            </a:tbl>
          </a:graphicData>
        </a:graphic>
      </p:graphicFrame>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t="19434"/>
          <a:stretch/>
        </p:blipFill>
        <p:spPr>
          <a:xfrm>
            <a:off x="5050615" y="4387281"/>
            <a:ext cx="1413649" cy="1895952"/>
          </a:xfrm>
          <a:prstGeom prst="rect">
            <a:avLst/>
          </a:prstGeom>
        </p:spPr>
      </p:pic>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t="10476" b="9143"/>
          <a:stretch/>
        </p:blipFill>
        <p:spPr>
          <a:xfrm>
            <a:off x="9541925" y="4387281"/>
            <a:ext cx="1631035" cy="2024742"/>
          </a:xfrm>
          <a:prstGeom prst="rect">
            <a:avLst/>
          </a:prstGeom>
        </p:spPr>
      </p:pic>
    </p:spTree>
    <p:extLst>
      <p:ext uri="{BB962C8B-B14F-4D97-AF65-F5344CB8AC3E}">
        <p14:creationId xmlns:p14="http://schemas.microsoft.com/office/powerpoint/2010/main" val="10812726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148" y="2421686"/>
            <a:ext cx="2965004" cy="2223753"/>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812" y="2421686"/>
            <a:ext cx="3009363" cy="2257022"/>
          </a:xfrm>
          <a:prstGeom prst="rect">
            <a:avLst/>
          </a:prstGeom>
        </p:spPr>
      </p:pic>
      <p:sp>
        <p:nvSpPr>
          <p:cNvPr id="6" name="Rectángulo 5"/>
          <p:cNvSpPr/>
          <p:nvPr/>
        </p:nvSpPr>
        <p:spPr>
          <a:xfrm>
            <a:off x="1076110" y="1781942"/>
            <a:ext cx="3053080" cy="507831"/>
          </a:xfrm>
          <a:prstGeom prst="rect">
            <a:avLst/>
          </a:prstGeom>
        </p:spPr>
        <p:txBody>
          <a:bodyPr wrap="none">
            <a:spAutoFit/>
          </a:bodyPr>
          <a:lstStyle/>
          <a:p>
            <a:pPr marL="342900" lvl="0" indent="-342900" algn="just">
              <a:lnSpc>
                <a:spcPct val="150000"/>
              </a:lnSpc>
              <a:spcAft>
                <a:spcPts val="0"/>
              </a:spcAft>
              <a:buFont typeface="Symbol"/>
              <a:buChar char=""/>
            </a:pPr>
            <a:r>
              <a:rPr lang="es-EC" dirty="0" smtClean="0">
                <a:latin typeface="Times New Roman" panose="02020603050405020304" pitchFamily="18" charset="0"/>
                <a:ea typeface="Calibri" panose="020F0502020204030204" pitchFamily="34" charset="0"/>
                <a:cs typeface="Times New Roman" panose="02020603050405020304" pitchFamily="18" charset="0"/>
              </a:rPr>
              <a:t>ROBOT SEIKO G10-651S</a:t>
            </a:r>
            <a:endParaRPr lang="es-EC"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4662783" y="1781941"/>
            <a:ext cx="3399392" cy="507831"/>
          </a:xfrm>
          <a:prstGeom prst="rect">
            <a:avLst/>
          </a:prstGeom>
        </p:spPr>
        <p:txBody>
          <a:bodyPr wrap="none">
            <a:spAutoFit/>
          </a:bodyPr>
          <a:lstStyle/>
          <a:p>
            <a:pPr marL="342900" lvl="0" indent="-342900" algn="just">
              <a:lnSpc>
                <a:spcPct val="150000"/>
              </a:lnSpc>
              <a:spcAft>
                <a:spcPts val="0"/>
              </a:spcAft>
              <a:buFont typeface="Symbol"/>
              <a:buChar char=""/>
            </a:pPr>
            <a:r>
              <a:rPr lang="es-EC" dirty="0" smtClean="0">
                <a:latin typeface="Times New Roman" panose="02020603050405020304" pitchFamily="18" charset="0"/>
                <a:ea typeface="Calibri" panose="020F0502020204030204" pitchFamily="34" charset="0"/>
                <a:cs typeface="Times New Roman" panose="02020603050405020304" pitchFamily="18" charset="0"/>
              </a:rPr>
              <a:t>ROBOT SCARA LS3-401S/W</a:t>
            </a:r>
            <a:endParaRPr lang="es-EC"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6111185" y="4929752"/>
            <a:ext cx="892615" cy="506292"/>
          </a:xfrm>
          <a:prstGeom prst="rect">
            <a:avLst/>
          </a:prstGeom>
        </p:spPr>
        <p:txBody>
          <a:bodyPr wrap="square">
            <a:spAutoFit/>
          </a:bodyPr>
          <a:lstStyle/>
          <a:p>
            <a:pPr lvl="0" algn="just">
              <a:lnSpc>
                <a:spcPct val="150000"/>
              </a:lnSpc>
              <a:spcAft>
                <a:spcPts val="0"/>
              </a:spcAft>
            </a:pPr>
            <a:r>
              <a:rPr lang="es-EC"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$ 5580</a:t>
            </a:r>
            <a:endParaRPr lang="es-EC"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2402229" y="4929752"/>
            <a:ext cx="892615" cy="506292"/>
          </a:xfrm>
          <a:prstGeom prst="rect">
            <a:avLst/>
          </a:prstGeom>
        </p:spPr>
        <p:txBody>
          <a:bodyPr wrap="square">
            <a:spAutoFit/>
          </a:bodyPr>
          <a:lstStyle/>
          <a:p>
            <a:pPr lvl="0" algn="just">
              <a:lnSpc>
                <a:spcPct val="150000"/>
              </a:lnSpc>
              <a:spcAft>
                <a:spcPts val="0"/>
              </a:spcAft>
            </a:pPr>
            <a:r>
              <a:rPr lang="es-EC"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$ 8689</a:t>
            </a:r>
            <a:endParaRPr lang="es-EC"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n 9"/>
          <p:cNvPicPr>
            <a:picLocks noChangeAspect="1"/>
          </p:cNvPicPr>
          <p:nvPr/>
        </p:nvPicPr>
        <p:blipFill rotWithShape="1">
          <a:blip r:embed="rId4" cstate="print">
            <a:extLst>
              <a:ext uri="{28A0092B-C50C-407E-A947-70E740481C1C}">
                <a14:useLocalDpi xmlns:a14="http://schemas.microsoft.com/office/drawing/2010/main" val="0"/>
              </a:ext>
            </a:extLst>
          </a:blip>
          <a:srcRect t="19434"/>
          <a:stretch/>
        </p:blipFill>
        <p:spPr>
          <a:xfrm>
            <a:off x="9401255" y="2421686"/>
            <a:ext cx="1788419" cy="2300479"/>
          </a:xfrm>
          <a:prstGeom prst="rect">
            <a:avLst/>
          </a:prstGeom>
        </p:spPr>
      </p:pic>
      <p:sp>
        <p:nvSpPr>
          <p:cNvPr id="11" name="Rectángulo 10"/>
          <p:cNvSpPr/>
          <p:nvPr/>
        </p:nvSpPr>
        <p:spPr>
          <a:xfrm>
            <a:off x="9928496" y="4929752"/>
            <a:ext cx="892615" cy="506292"/>
          </a:xfrm>
          <a:prstGeom prst="rect">
            <a:avLst/>
          </a:prstGeom>
        </p:spPr>
        <p:txBody>
          <a:bodyPr wrap="square">
            <a:spAutoFit/>
          </a:bodyPr>
          <a:lstStyle/>
          <a:p>
            <a:pPr lvl="0" algn="just">
              <a:lnSpc>
                <a:spcPct val="150000"/>
              </a:lnSpc>
              <a:spcAft>
                <a:spcPts val="0"/>
              </a:spcAft>
            </a:pPr>
            <a:r>
              <a:rPr lang="es-EC" sz="2000" b="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$ 1200</a:t>
            </a:r>
            <a:endParaRPr lang="es-EC"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ángulo 11"/>
          <p:cNvSpPr/>
          <p:nvPr/>
        </p:nvSpPr>
        <p:spPr>
          <a:xfrm>
            <a:off x="9147384" y="1768237"/>
            <a:ext cx="2042290" cy="463397"/>
          </a:xfrm>
          <a:prstGeom prst="rect">
            <a:avLst/>
          </a:prstGeom>
        </p:spPr>
        <p:txBody>
          <a:bodyPr wrap="none">
            <a:spAutoFit/>
          </a:bodyPr>
          <a:lstStyle/>
          <a:p>
            <a:pPr marL="342900" lvl="0" indent="-342900" algn="just">
              <a:lnSpc>
                <a:spcPct val="150000"/>
              </a:lnSpc>
              <a:spcAft>
                <a:spcPts val="0"/>
              </a:spcAft>
              <a:buFont typeface="Symbol"/>
              <a:buChar char=""/>
            </a:pPr>
            <a:r>
              <a:rPr lang="es-EC" dirty="0" smtClean="0">
                <a:latin typeface="Times New Roman" panose="02020603050405020304" pitchFamily="18" charset="0"/>
                <a:ea typeface="Calibri" panose="020F0502020204030204" pitchFamily="34" charset="0"/>
                <a:cs typeface="Times New Roman" panose="02020603050405020304" pitchFamily="18" charset="0"/>
              </a:rPr>
              <a:t>ROBOT WACQ</a:t>
            </a:r>
            <a:endParaRPr lang="es-EC"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ángulo 12"/>
          <p:cNvSpPr/>
          <p:nvPr/>
        </p:nvSpPr>
        <p:spPr>
          <a:xfrm>
            <a:off x="202524" y="642803"/>
            <a:ext cx="4399409" cy="461665"/>
          </a:xfrm>
          <a:prstGeom prst="rect">
            <a:avLst/>
          </a:prstGeom>
        </p:spPr>
        <p:txBody>
          <a:bodyPr wrap="none">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COMPARACIÓN DE COSTOS</a:t>
            </a:r>
            <a:endParaRPr lang="es-EC" sz="2400" dirty="0"/>
          </a:p>
        </p:txBody>
      </p:sp>
    </p:spTree>
    <p:extLst>
      <p:ext uri="{BB962C8B-B14F-4D97-AF65-F5344CB8AC3E}">
        <p14:creationId xmlns:p14="http://schemas.microsoft.com/office/powerpoint/2010/main" val="29165187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774854" y="2832306"/>
            <a:ext cx="6973580" cy="895633"/>
          </a:xfrm>
        </p:spPr>
        <p:txBody>
          <a:bodyPr>
            <a:noAutofit/>
          </a:bodyPr>
          <a:lstStyle/>
          <a:p>
            <a:pPr algn="ctr"/>
            <a:r>
              <a:rPr lang="es-ES" sz="5400" dirty="0" smtClean="0">
                <a:solidFill>
                  <a:srgbClr val="002060"/>
                </a:solidFill>
                <a:latin typeface="Times New Roman" panose="02020603050405020304" pitchFamily="18" charset="0"/>
                <a:ea typeface="+mn-ea"/>
                <a:cs typeface="Times New Roman" panose="02020603050405020304" pitchFamily="18" charset="0"/>
              </a:rPr>
              <a:t>ANÁLISIS DE RESULTADOS</a:t>
            </a: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3487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stretch>
            <a:fillRect/>
          </a:stretch>
        </p:blipFill>
        <p:spPr>
          <a:xfrm>
            <a:off x="276697" y="1106929"/>
            <a:ext cx="5422397" cy="4745231"/>
          </a:xfrm>
          <a:prstGeom prst="rect">
            <a:avLst/>
          </a:prstGeom>
        </p:spPr>
      </p:pic>
      <p:pic>
        <p:nvPicPr>
          <p:cNvPr id="5" name="Imagen 4"/>
          <p:cNvPicPr/>
          <p:nvPr/>
        </p:nvPicPr>
        <p:blipFill rotWithShape="1">
          <a:blip r:embed="rId3"/>
          <a:srcRect t="50863" r="52223" b="768"/>
          <a:stretch/>
        </p:blipFill>
        <p:spPr>
          <a:xfrm>
            <a:off x="5461215" y="921626"/>
            <a:ext cx="2874299" cy="2202707"/>
          </a:xfrm>
          <a:prstGeom prst="rect">
            <a:avLst/>
          </a:prstGeom>
        </p:spPr>
      </p:pic>
      <p:pic>
        <p:nvPicPr>
          <p:cNvPr id="6" name="Imagen 5"/>
          <p:cNvPicPr/>
          <p:nvPr/>
        </p:nvPicPr>
        <p:blipFill>
          <a:blip r:embed="rId4"/>
          <a:stretch>
            <a:fillRect/>
          </a:stretch>
        </p:blipFill>
        <p:spPr>
          <a:xfrm>
            <a:off x="8485070" y="1564897"/>
            <a:ext cx="3549681" cy="2209081"/>
          </a:xfrm>
          <a:prstGeom prst="rect">
            <a:avLst/>
          </a:prstGeom>
        </p:spPr>
      </p:pic>
      <p:pic>
        <p:nvPicPr>
          <p:cNvPr id="8" name="Imagen 7" descr="Imagen relacionad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7221" y="4004229"/>
            <a:ext cx="4150968" cy="2330067"/>
          </a:xfrm>
          <a:prstGeom prst="rect">
            <a:avLst/>
          </a:prstGeom>
          <a:noFill/>
          <a:ln>
            <a:noFill/>
          </a:ln>
        </p:spPr>
      </p:pic>
      <p:sp>
        <p:nvSpPr>
          <p:cNvPr id="9" name="Título 12"/>
          <p:cNvSpPr>
            <a:spLocks noGrp="1"/>
          </p:cNvSpPr>
          <p:nvPr>
            <p:ph type="title"/>
          </p:nvPr>
        </p:nvSpPr>
        <p:spPr>
          <a:xfrm>
            <a:off x="268752" y="182196"/>
            <a:ext cx="4427983" cy="771872"/>
          </a:xfrm>
        </p:spPr>
        <p:txBody>
          <a:bodyPr rtlCol="0">
            <a:normAutofit fontScale="90000"/>
          </a:bodyPr>
          <a:lstStyle/>
          <a:p>
            <a:r>
              <a:rPr lang="es-ES" sz="2600" dirty="0" smtClean="0">
                <a:solidFill>
                  <a:srgbClr val="002060"/>
                </a:solidFill>
                <a:latin typeface="Times New Roman" panose="02020603050405020304" pitchFamily="18" charset="0"/>
                <a:ea typeface="+mn-ea"/>
                <a:cs typeface="Times New Roman" panose="02020603050405020304" pitchFamily="18" charset="0"/>
              </a:rPr>
              <a:t>APLICACIONES ROBOT INDUSTRIAL</a:t>
            </a:r>
            <a:endParaRPr lang="es-ES" sz="26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193395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332509" y="291605"/>
            <a:ext cx="10086899" cy="892552"/>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ANÁLISIS DE RESULTADOS</a:t>
            </a:r>
            <a:br>
              <a:rPr lang="es-ES" sz="2600" b="1" dirty="0" smtClean="0">
                <a:solidFill>
                  <a:srgbClr val="002060"/>
                </a:solidFill>
                <a:latin typeface="Times New Roman" panose="02020603050405020304" pitchFamily="18" charset="0"/>
                <a:cs typeface="Times New Roman" panose="02020603050405020304" pitchFamily="18" charset="0"/>
              </a:rPr>
            </a:br>
            <a:r>
              <a:rPr lang="es-ES" sz="2600" b="1" dirty="0" smtClean="0">
                <a:solidFill>
                  <a:srgbClr val="002060"/>
                </a:solidFill>
                <a:latin typeface="Times New Roman" panose="02020603050405020304" pitchFamily="18" charset="0"/>
                <a:cs typeface="Times New Roman" panose="02020603050405020304" pitchFamily="18" charset="0"/>
              </a:rPr>
              <a:t>Análisis de tiempos de proceso</a:t>
            </a:r>
            <a:endParaRPr lang="es-ES" sz="2600"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5" name="Tabla 4"/>
              <p:cNvGraphicFramePr>
                <a:graphicFrameLocks noGrp="1"/>
              </p:cNvGraphicFramePr>
              <p:nvPr>
                <p:extLst>
                  <p:ext uri="{D42A27DB-BD31-4B8C-83A1-F6EECF244321}">
                    <p14:modId xmlns:p14="http://schemas.microsoft.com/office/powerpoint/2010/main" val="3439326191"/>
                  </p:ext>
                </p:extLst>
              </p:nvPr>
            </p:nvGraphicFramePr>
            <p:xfrm>
              <a:off x="6591674" y="1433538"/>
              <a:ext cx="4587339" cy="4480560"/>
            </p:xfrm>
            <a:graphic>
              <a:graphicData uri="http://schemas.openxmlformats.org/drawingml/2006/table">
                <a:tbl>
                  <a:tblPr firstRow="1" firstCol="1" bandRow="1">
                    <a:tableStyleId>{2D5ABB26-0587-4C30-8999-92F81FD0307C}</a:tableStyleId>
                  </a:tblPr>
                  <a:tblGrid>
                    <a:gridCol w="768499"/>
                    <a:gridCol w="1206536"/>
                    <a:gridCol w="1206536"/>
                    <a:gridCol w="1311788"/>
                    <a:gridCol w="93980"/>
                  </a:tblGrid>
                  <a:tr h="0">
                    <a:tc>
                      <a:txBody>
                        <a:bodyPr/>
                        <a:lstStyle/>
                        <a:p>
                          <a:pPr algn="ctr">
                            <a:lnSpc>
                              <a:spcPct val="150000"/>
                            </a:lnSpc>
                            <a:spcAft>
                              <a:spcPts val="0"/>
                            </a:spcAft>
                          </a:pPr>
                          <a:r>
                            <a:rPr lang="es-EC" sz="1400" b="1" dirty="0">
                              <a:effectLst/>
                              <a:latin typeface="Times New Roman" panose="02020603050405020304" pitchFamily="18" charset="0"/>
                              <a:cs typeface="Times New Roman" panose="02020603050405020304" pitchFamily="18" charset="0"/>
                            </a:rPr>
                            <a:t>Prueba</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1" dirty="0">
                              <a:effectLst/>
                              <a:latin typeface="Times New Roman" panose="02020603050405020304" pitchFamily="18" charset="0"/>
                              <a:cs typeface="Times New Roman" panose="02020603050405020304" pitchFamily="18" charset="0"/>
                            </a:rPr>
                            <a:t>Robot 1</a:t>
                          </a:r>
                          <a:br>
                            <a:rPr lang="es-EC" sz="1400" b="1" dirty="0">
                              <a:effectLst/>
                              <a:latin typeface="Times New Roman" panose="02020603050405020304" pitchFamily="18" charset="0"/>
                              <a:cs typeface="Times New Roman" panose="02020603050405020304" pitchFamily="18" charset="0"/>
                            </a:rPr>
                          </a:br>
                          <a:r>
                            <a:rPr lang="es-EC" sz="1400" b="1" dirty="0">
                              <a:effectLst/>
                              <a:latin typeface="Times New Roman" panose="02020603050405020304" pitchFamily="18" charset="0"/>
                              <a:cs typeface="Times New Roman" panose="02020603050405020304" pitchFamily="18" charset="0"/>
                            </a:rPr>
                            <a:t>Tiempo [</a:t>
                          </a:r>
                          <a:r>
                            <a:rPr lang="es-EC" sz="1400" b="1" dirty="0" err="1">
                              <a:effectLst/>
                              <a:latin typeface="Times New Roman" panose="02020603050405020304" pitchFamily="18" charset="0"/>
                              <a:cs typeface="Times New Roman" panose="02020603050405020304" pitchFamily="18" charset="0"/>
                            </a:rPr>
                            <a:t>seg</a:t>
                          </a:r>
                          <a:r>
                            <a:rPr lang="es-EC" sz="1400" b="1" dirty="0">
                              <a:effectLst/>
                              <a:latin typeface="Times New Roman" panose="02020603050405020304" pitchFamily="18" charset="0"/>
                              <a:cs typeface="Times New Roman" panose="02020603050405020304" pitchFamily="18" charset="0"/>
                            </a:rPr>
                            <a:t>]</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1" dirty="0">
                              <a:effectLst/>
                              <a:latin typeface="Times New Roman" panose="02020603050405020304" pitchFamily="18" charset="0"/>
                              <a:cs typeface="Times New Roman" panose="02020603050405020304" pitchFamily="18" charset="0"/>
                            </a:rPr>
                            <a:t>Robot 2</a:t>
                          </a:r>
                          <a:br>
                            <a:rPr lang="es-EC" sz="1400" b="1" dirty="0">
                              <a:effectLst/>
                              <a:latin typeface="Times New Roman" panose="02020603050405020304" pitchFamily="18" charset="0"/>
                              <a:cs typeface="Times New Roman" panose="02020603050405020304" pitchFamily="18" charset="0"/>
                            </a:rPr>
                          </a:br>
                          <a:r>
                            <a:rPr lang="es-EC" sz="1400" b="1" dirty="0">
                              <a:effectLst/>
                              <a:latin typeface="Times New Roman" panose="02020603050405020304" pitchFamily="18" charset="0"/>
                              <a:cs typeface="Times New Roman" panose="02020603050405020304" pitchFamily="18" charset="0"/>
                            </a:rPr>
                            <a:t>Tiempo [</a:t>
                          </a:r>
                          <a:r>
                            <a:rPr lang="es-EC" sz="1400" b="1" dirty="0" err="1">
                              <a:effectLst/>
                              <a:latin typeface="Times New Roman" panose="02020603050405020304" pitchFamily="18" charset="0"/>
                              <a:cs typeface="Times New Roman" panose="02020603050405020304" pitchFamily="18" charset="0"/>
                            </a:rPr>
                            <a:t>seg</a:t>
                          </a:r>
                          <a:r>
                            <a:rPr lang="es-EC" sz="1400" b="1" dirty="0">
                              <a:effectLst/>
                              <a:latin typeface="Times New Roman" panose="02020603050405020304" pitchFamily="18" charset="0"/>
                              <a:cs typeface="Times New Roman" panose="02020603050405020304" pitchFamily="18" charset="0"/>
                            </a:rPr>
                            <a:t>]</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1" dirty="0">
                              <a:effectLst/>
                              <a:latin typeface="Times New Roman" panose="02020603050405020304" pitchFamily="18" charset="0"/>
                              <a:cs typeface="Times New Roman" panose="02020603050405020304" pitchFamily="18" charset="0"/>
                            </a:rPr>
                            <a:t>Robot 1 &amp; Robot 2</a:t>
                          </a:r>
                          <a:br>
                            <a:rPr lang="es-EC" sz="1400" b="1" dirty="0">
                              <a:effectLst/>
                              <a:latin typeface="Times New Roman" panose="02020603050405020304" pitchFamily="18" charset="0"/>
                              <a:cs typeface="Times New Roman" panose="02020603050405020304" pitchFamily="18" charset="0"/>
                            </a:rPr>
                          </a:br>
                          <a:r>
                            <a:rPr lang="es-EC" sz="1400" b="1" dirty="0">
                              <a:effectLst/>
                              <a:latin typeface="Times New Roman" panose="02020603050405020304" pitchFamily="18" charset="0"/>
                              <a:cs typeface="Times New Roman" panose="02020603050405020304" pitchFamily="18" charset="0"/>
                            </a:rPr>
                            <a:t>Tiempo [</a:t>
                          </a:r>
                          <a:r>
                            <a:rPr lang="es-EC" sz="1400" b="1" dirty="0" err="1">
                              <a:effectLst/>
                              <a:latin typeface="Times New Roman" panose="02020603050405020304" pitchFamily="18" charset="0"/>
                              <a:cs typeface="Times New Roman" panose="02020603050405020304" pitchFamily="18" charset="0"/>
                            </a:rPr>
                            <a:t>seg</a:t>
                          </a:r>
                          <a:r>
                            <a:rPr lang="es-EC" sz="1400" b="1" dirty="0">
                              <a:effectLst/>
                              <a:latin typeface="Times New Roman" panose="02020603050405020304" pitchFamily="18" charset="0"/>
                              <a:cs typeface="Times New Roman" panose="02020603050405020304" pitchFamily="18" charset="0"/>
                            </a:rPr>
                            <a:t>]</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C" sz="1200" b="1" dirty="0">
                              <a:effectLst/>
                              <a:latin typeface="Times New Roman" panose="02020603050405020304" pitchFamily="18" charset="0"/>
                              <a:cs typeface="Times New Roman" panose="02020603050405020304" pitchFamily="18" charset="0"/>
                            </a:rPr>
                            <a:t> </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tcPr>
                    </a:tc>
                  </a:tr>
                  <a:tr h="0">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76.7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105.4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55.0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nSpc>
                              <a:spcPct val="107000"/>
                            </a:lnSpc>
                            <a:spcAft>
                              <a:spcPts val="800"/>
                            </a:spcAft>
                          </a:pPr>
                          <a:r>
                            <a:rPr lang="es-EC" sz="1200">
                              <a:effectLst/>
                              <a:latin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0">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76.0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104.8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nSpc>
                              <a:spcPct val="150000"/>
                            </a:lnSpc>
                            <a:spcAft>
                              <a:spcPts val="0"/>
                            </a:spcAft>
                          </a:pPr>
                          <a:r>
                            <a:rPr lang="es-EC" sz="1400" dirty="0">
                              <a:effectLst/>
                              <a:latin typeface="Times New Roman" panose="02020603050405020304" pitchFamily="18" charset="0"/>
                              <a:cs typeface="Times New Roman" panose="02020603050405020304" pitchFamily="18" charset="0"/>
                            </a:rPr>
                            <a:t>        </a:t>
                          </a:r>
                          <a:r>
                            <a:rPr lang="es-EC" sz="1400" dirty="0" smtClean="0">
                              <a:effectLst/>
                              <a:latin typeface="Times New Roman" panose="02020603050405020304" pitchFamily="18" charset="0"/>
                              <a:cs typeface="Times New Roman" panose="02020603050405020304" pitchFamily="18" charset="0"/>
                            </a:rPr>
                            <a:t>  54.9</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r>
                  <a:tr h="0">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76.4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106.1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55.7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200">
                              <a:effectLst/>
                              <a:latin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0">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76.3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105.6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55.8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200">
                              <a:effectLst/>
                              <a:latin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0">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75.8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105.5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55.3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200">
                              <a:effectLst/>
                              <a:latin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0">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76.2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105.0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56.2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200">
                              <a:effectLst/>
                              <a:latin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0">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76.1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105.2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55.7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200">
                              <a:effectLst/>
                              <a:latin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0">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76.6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105.6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55.3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200">
                              <a:effectLst/>
                              <a:latin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0">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75.6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105.3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55.1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200">
                              <a:effectLst/>
                              <a:latin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0">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76.0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105.5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55.2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200">
                              <a:effectLst/>
                              <a:latin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0">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acc>
                                  <m:accPr>
                                    <m:chr m:val="̅"/>
                                    <m:ctrlPr>
                                      <a:rPr lang="es-EC" sz="1400" b="1" i="1">
                                        <a:effectLst/>
                                        <a:latin typeface="Cambria Math" panose="02040503050406030204" pitchFamily="18" charset="0"/>
                                      </a:rPr>
                                    </m:ctrlPr>
                                  </m:accPr>
                                  <m:e>
                                    <m:r>
                                      <a:rPr lang="es-EC" sz="1400" b="1" i="1">
                                        <a:effectLst/>
                                        <a:latin typeface="Cambria Math" panose="02040503050406030204" pitchFamily="18" charset="0"/>
                                      </a:rPr>
                                      <m:t>𝐭</m:t>
                                    </m:r>
                                  </m:e>
                                </m:acc>
                              </m:oMath>
                            </m:oMathPara>
                          </a14:m>
                          <a:endParaRPr lang="es-EC"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1" dirty="0">
                              <a:effectLst/>
                              <a:latin typeface="Times New Roman" panose="02020603050405020304" pitchFamily="18" charset="0"/>
                              <a:cs typeface="Times New Roman" panose="02020603050405020304" pitchFamily="18" charset="0"/>
                            </a:rPr>
                            <a:t>76.17</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1">
                              <a:effectLst/>
                              <a:latin typeface="Times New Roman" panose="02020603050405020304" pitchFamily="18" charset="0"/>
                              <a:cs typeface="Times New Roman" panose="02020603050405020304" pitchFamily="18" charset="0"/>
                            </a:rPr>
                            <a:t>105.4</a:t>
                          </a:r>
                          <a:endParaRPr lang="es-EC"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1">
                              <a:effectLst/>
                              <a:latin typeface="Times New Roman" panose="02020603050405020304" pitchFamily="18" charset="0"/>
                              <a:cs typeface="Times New Roman" panose="02020603050405020304" pitchFamily="18" charset="0"/>
                            </a:rPr>
                            <a:t>55.42</a:t>
                          </a:r>
                          <a:endParaRPr lang="es-EC"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C" sz="1200" b="1" dirty="0">
                              <a:effectLst/>
                              <a:latin typeface="Times New Roman" panose="02020603050405020304" pitchFamily="18" charset="0"/>
                              <a:cs typeface="Times New Roman" panose="02020603050405020304" pitchFamily="18" charset="0"/>
                            </a:rPr>
                            <a:t> </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5" name="Tabla 4"/>
              <p:cNvGraphicFramePr>
                <a:graphicFrameLocks noGrp="1"/>
              </p:cNvGraphicFramePr>
              <p:nvPr>
                <p:extLst>
                  <p:ext uri="{D42A27DB-BD31-4B8C-83A1-F6EECF244321}">
                    <p14:modId xmlns:p14="http://schemas.microsoft.com/office/powerpoint/2010/main" val="3439326191"/>
                  </p:ext>
                </p:extLst>
              </p:nvPr>
            </p:nvGraphicFramePr>
            <p:xfrm>
              <a:off x="6591674" y="1433538"/>
              <a:ext cx="4587339" cy="4480560"/>
            </p:xfrm>
            <a:graphic>
              <a:graphicData uri="http://schemas.openxmlformats.org/drawingml/2006/table">
                <a:tbl>
                  <a:tblPr firstRow="1" firstCol="1" bandRow="1">
                    <a:tableStyleId>{2D5ABB26-0587-4C30-8999-92F81FD0307C}</a:tableStyleId>
                  </a:tblPr>
                  <a:tblGrid>
                    <a:gridCol w="768499"/>
                    <a:gridCol w="1206536"/>
                    <a:gridCol w="1206536"/>
                    <a:gridCol w="1311788"/>
                    <a:gridCol w="93980"/>
                  </a:tblGrid>
                  <a:tr h="960120">
                    <a:tc>
                      <a:txBody>
                        <a:bodyPr/>
                        <a:lstStyle/>
                        <a:p>
                          <a:pPr algn="ctr">
                            <a:lnSpc>
                              <a:spcPct val="150000"/>
                            </a:lnSpc>
                            <a:spcAft>
                              <a:spcPts val="0"/>
                            </a:spcAft>
                          </a:pPr>
                          <a:r>
                            <a:rPr lang="es-EC" sz="1400" b="1" dirty="0">
                              <a:effectLst/>
                              <a:latin typeface="Times New Roman" panose="02020603050405020304" pitchFamily="18" charset="0"/>
                              <a:cs typeface="Times New Roman" panose="02020603050405020304" pitchFamily="18" charset="0"/>
                            </a:rPr>
                            <a:t>Prueba</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1" dirty="0">
                              <a:effectLst/>
                              <a:latin typeface="Times New Roman" panose="02020603050405020304" pitchFamily="18" charset="0"/>
                              <a:cs typeface="Times New Roman" panose="02020603050405020304" pitchFamily="18" charset="0"/>
                            </a:rPr>
                            <a:t>Robot 1</a:t>
                          </a:r>
                          <a:br>
                            <a:rPr lang="es-EC" sz="1400" b="1" dirty="0">
                              <a:effectLst/>
                              <a:latin typeface="Times New Roman" panose="02020603050405020304" pitchFamily="18" charset="0"/>
                              <a:cs typeface="Times New Roman" panose="02020603050405020304" pitchFamily="18" charset="0"/>
                            </a:rPr>
                          </a:br>
                          <a:r>
                            <a:rPr lang="es-EC" sz="1400" b="1" dirty="0">
                              <a:effectLst/>
                              <a:latin typeface="Times New Roman" panose="02020603050405020304" pitchFamily="18" charset="0"/>
                              <a:cs typeface="Times New Roman" panose="02020603050405020304" pitchFamily="18" charset="0"/>
                            </a:rPr>
                            <a:t>Tiempo [</a:t>
                          </a:r>
                          <a:r>
                            <a:rPr lang="es-EC" sz="1400" b="1" dirty="0" err="1">
                              <a:effectLst/>
                              <a:latin typeface="Times New Roman" panose="02020603050405020304" pitchFamily="18" charset="0"/>
                              <a:cs typeface="Times New Roman" panose="02020603050405020304" pitchFamily="18" charset="0"/>
                            </a:rPr>
                            <a:t>seg</a:t>
                          </a:r>
                          <a:r>
                            <a:rPr lang="es-EC" sz="1400" b="1" dirty="0">
                              <a:effectLst/>
                              <a:latin typeface="Times New Roman" panose="02020603050405020304" pitchFamily="18" charset="0"/>
                              <a:cs typeface="Times New Roman" panose="02020603050405020304" pitchFamily="18" charset="0"/>
                            </a:rPr>
                            <a:t>]</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1" dirty="0">
                              <a:effectLst/>
                              <a:latin typeface="Times New Roman" panose="02020603050405020304" pitchFamily="18" charset="0"/>
                              <a:cs typeface="Times New Roman" panose="02020603050405020304" pitchFamily="18" charset="0"/>
                            </a:rPr>
                            <a:t>Robot 2</a:t>
                          </a:r>
                          <a:br>
                            <a:rPr lang="es-EC" sz="1400" b="1" dirty="0">
                              <a:effectLst/>
                              <a:latin typeface="Times New Roman" panose="02020603050405020304" pitchFamily="18" charset="0"/>
                              <a:cs typeface="Times New Roman" panose="02020603050405020304" pitchFamily="18" charset="0"/>
                            </a:rPr>
                          </a:br>
                          <a:r>
                            <a:rPr lang="es-EC" sz="1400" b="1" dirty="0">
                              <a:effectLst/>
                              <a:latin typeface="Times New Roman" panose="02020603050405020304" pitchFamily="18" charset="0"/>
                              <a:cs typeface="Times New Roman" panose="02020603050405020304" pitchFamily="18" charset="0"/>
                            </a:rPr>
                            <a:t>Tiempo [</a:t>
                          </a:r>
                          <a:r>
                            <a:rPr lang="es-EC" sz="1400" b="1" dirty="0" err="1">
                              <a:effectLst/>
                              <a:latin typeface="Times New Roman" panose="02020603050405020304" pitchFamily="18" charset="0"/>
                              <a:cs typeface="Times New Roman" panose="02020603050405020304" pitchFamily="18" charset="0"/>
                            </a:rPr>
                            <a:t>seg</a:t>
                          </a:r>
                          <a:r>
                            <a:rPr lang="es-EC" sz="1400" b="1" dirty="0">
                              <a:effectLst/>
                              <a:latin typeface="Times New Roman" panose="02020603050405020304" pitchFamily="18" charset="0"/>
                              <a:cs typeface="Times New Roman" panose="02020603050405020304" pitchFamily="18" charset="0"/>
                            </a:rPr>
                            <a:t>]</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1" dirty="0">
                              <a:effectLst/>
                              <a:latin typeface="Times New Roman" panose="02020603050405020304" pitchFamily="18" charset="0"/>
                              <a:cs typeface="Times New Roman" panose="02020603050405020304" pitchFamily="18" charset="0"/>
                            </a:rPr>
                            <a:t>Robot 1 &amp; Robot 2</a:t>
                          </a:r>
                          <a:br>
                            <a:rPr lang="es-EC" sz="1400" b="1" dirty="0">
                              <a:effectLst/>
                              <a:latin typeface="Times New Roman" panose="02020603050405020304" pitchFamily="18" charset="0"/>
                              <a:cs typeface="Times New Roman" panose="02020603050405020304" pitchFamily="18" charset="0"/>
                            </a:rPr>
                          </a:br>
                          <a:r>
                            <a:rPr lang="es-EC" sz="1400" b="1" dirty="0">
                              <a:effectLst/>
                              <a:latin typeface="Times New Roman" panose="02020603050405020304" pitchFamily="18" charset="0"/>
                              <a:cs typeface="Times New Roman" panose="02020603050405020304" pitchFamily="18" charset="0"/>
                            </a:rPr>
                            <a:t>Tiempo [</a:t>
                          </a:r>
                          <a:r>
                            <a:rPr lang="es-EC" sz="1400" b="1" dirty="0" err="1">
                              <a:effectLst/>
                              <a:latin typeface="Times New Roman" panose="02020603050405020304" pitchFamily="18" charset="0"/>
                              <a:cs typeface="Times New Roman" panose="02020603050405020304" pitchFamily="18" charset="0"/>
                            </a:rPr>
                            <a:t>seg</a:t>
                          </a:r>
                          <a:r>
                            <a:rPr lang="es-EC" sz="1400" b="1" dirty="0">
                              <a:effectLst/>
                              <a:latin typeface="Times New Roman" panose="02020603050405020304" pitchFamily="18" charset="0"/>
                              <a:cs typeface="Times New Roman" panose="02020603050405020304" pitchFamily="18" charset="0"/>
                            </a:rPr>
                            <a:t>]</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C" sz="1200" b="1" dirty="0">
                              <a:effectLst/>
                              <a:latin typeface="Times New Roman" panose="02020603050405020304" pitchFamily="18" charset="0"/>
                              <a:cs typeface="Times New Roman" panose="02020603050405020304" pitchFamily="18" charset="0"/>
                            </a:rPr>
                            <a:t> </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tcPr>
                    </a:tc>
                  </a:tr>
                  <a:tr h="320040">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76.7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105.4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55.0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nSpc>
                              <a:spcPct val="107000"/>
                            </a:lnSpc>
                            <a:spcAft>
                              <a:spcPts val="800"/>
                            </a:spcAft>
                          </a:pPr>
                          <a:r>
                            <a:rPr lang="es-EC" sz="1200">
                              <a:effectLst/>
                              <a:latin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320040">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76.0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104.8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nSpc>
                              <a:spcPct val="150000"/>
                            </a:lnSpc>
                            <a:spcAft>
                              <a:spcPts val="0"/>
                            </a:spcAft>
                          </a:pPr>
                          <a:r>
                            <a:rPr lang="es-EC" sz="1400" dirty="0">
                              <a:effectLst/>
                              <a:latin typeface="Times New Roman" panose="02020603050405020304" pitchFamily="18" charset="0"/>
                              <a:cs typeface="Times New Roman" panose="02020603050405020304" pitchFamily="18" charset="0"/>
                            </a:rPr>
                            <a:t>        </a:t>
                          </a:r>
                          <a:r>
                            <a:rPr lang="es-EC" sz="1400" dirty="0" smtClean="0">
                              <a:effectLst/>
                              <a:latin typeface="Times New Roman" panose="02020603050405020304" pitchFamily="18" charset="0"/>
                              <a:cs typeface="Times New Roman" panose="02020603050405020304" pitchFamily="18" charset="0"/>
                            </a:rPr>
                            <a:t>  54.9</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r>
                  <a:tr h="320040">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76.4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106.1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55.7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200">
                              <a:effectLst/>
                              <a:latin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320040">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76.3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105.6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55.8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200">
                              <a:effectLst/>
                              <a:latin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320040">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75.8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105.5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55.3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200">
                              <a:effectLst/>
                              <a:latin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320040">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76.2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105.0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56.2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200">
                              <a:effectLst/>
                              <a:latin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320040">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76.1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105.2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55.7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200">
                              <a:effectLst/>
                              <a:latin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320040">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76.6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105.6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55.3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200">
                              <a:effectLst/>
                              <a:latin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320040">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75.6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105.3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55.1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200">
                              <a:effectLst/>
                              <a:latin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320040">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76.0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105.5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latin typeface="Times New Roman" panose="02020603050405020304" pitchFamily="18" charset="0"/>
                              <a:cs typeface="Times New Roman" panose="02020603050405020304" pitchFamily="18" charset="0"/>
                            </a:rPr>
                            <a:t>55.2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200">
                              <a:effectLst/>
                              <a:latin typeface="Times New Roman" panose="02020603050405020304" pitchFamily="18" charset="0"/>
                              <a:cs typeface="Times New Roman" panose="02020603050405020304" pitchFamily="18" charset="0"/>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320040">
                    <a:tc>
                      <a:txBody>
                        <a:bodyPr/>
                        <a:lstStyle/>
                        <a:p>
                          <a:endParaRPr lang="es-EC"/>
                        </a:p>
                      </a:txBody>
                      <a:tcPr marL="68580" marR="68580" marT="0" marB="0" anchor="ctr">
                        <a:lnB w="12700" cap="flat" cmpd="sng" algn="ctr">
                          <a:solidFill>
                            <a:schemeClr val="tx1"/>
                          </a:solidFill>
                          <a:prstDash val="solid"/>
                          <a:round/>
                          <a:headEnd type="none" w="med" len="med"/>
                          <a:tailEnd type="none" w="med" len="med"/>
                        </a:lnB>
                        <a:blipFill rotWithShape="0">
                          <a:blip r:embed="rId3"/>
                          <a:stretch>
                            <a:fillRect t="-1290566" r="-498413" b="-26415"/>
                          </a:stretch>
                        </a:blipFill>
                      </a:tcPr>
                    </a:tc>
                    <a:tc>
                      <a:txBody>
                        <a:bodyPr/>
                        <a:lstStyle/>
                        <a:p>
                          <a:pPr algn="ctr">
                            <a:lnSpc>
                              <a:spcPct val="150000"/>
                            </a:lnSpc>
                            <a:spcAft>
                              <a:spcPts val="0"/>
                            </a:spcAft>
                          </a:pPr>
                          <a:r>
                            <a:rPr lang="es-EC" sz="1400" b="1" dirty="0">
                              <a:effectLst/>
                              <a:latin typeface="Times New Roman" panose="02020603050405020304" pitchFamily="18" charset="0"/>
                              <a:cs typeface="Times New Roman" panose="02020603050405020304" pitchFamily="18" charset="0"/>
                            </a:rPr>
                            <a:t>76.17</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1">
                              <a:effectLst/>
                              <a:latin typeface="Times New Roman" panose="02020603050405020304" pitchFamily="18" charset="0"/>
                              <a:cs typeface="Times New Roman" panose="02020603050405020304" pitchFamily="18" charset="0"/>
                            </a:rPr>
                            <a:t>105.4</a:t>
                          </a:r>
                          <a:endParaRPr lang="es-EC"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1">
                              <a:effectLst/>
                              <a:latin typeface="Times New Roman" panose="02020603050405020304" pitchFamily="18" charset="0"/>
                              <a:cs typeface="Times New Roman" panose="02020603050405020304" pitchFamily="18" charset="0"/>
                            </a:rPr>
                            <a:t>55.42</a:t>
                          </a:r>
                          <a:endParaRPr lang="es-EC"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C" sz="1200" b="1" dirty="0">
                              <a:effectLst/>
                              <a:latin typeface="Times New Roman" panose="02020603050405020304" pitchFamily="18" charset="0"/>
                              <a:cs typeface="Times New Roman" panose="02020603050405020304" pitchFamily="18" charset="0"/>
                            </a:rPr>
                            <a:t> </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sp>
            <p:nvSpPr>
              <p:cNvPr id="7" name="Rectángulo 6"/>
              <p:cNvSpPr/>
              <p:nvPr/>
            </p:nvSpPr>
            <p:spPr>
              <a:xfrm>
                <a:off x="484783" y="1664916"/>
                <a:ext cx="2676951" cy="369332"/>
              </a:xfrm>
              <a:prstGeom prst="rect">
                <a:avLst/>
              </a:prstGeom>
            </p:spPr>
            <p:txBody>
              <a:bodyPr wrap="none">
                <a:spAutoFit/>
              </a:bodyPr>
              <a:lstStyle/>
              <a:p>
                <a:r>
                  <a:rPr lang="es-EC" b="1" i="1" dirty="0">
                    <a:latin typeface="Times New Roman" panose="02020603050405020304" pitchFamily="18" charset="0"/>
                    <a:ea typeface="Calibri" panose="020F0502020204030204" pitchFamily="34" charset="0"/>
                  </a:rPr>
                  <a:t>Capacidad de Diseño (</a:t>
                </a:r>
                <a14:m>
                  <m:oMath xmlns:m="http://schemas.openxmlformats.org/officeDocument/2006/math">
                    <m:sSub>
                      <m:sSubPr>
                        <m:ctrlPr>
                          <a:rPr lang="es-EC" b="1" i="1">
                            <a:effectLst/>
                            <a:latin typeface="Cambria Math" panose="02040503050406030204" pitchFamily="18" charset="0"/>
                            <a:cs typeface="Times New Roman" panose="02020603050405020304" pitchFamily="18" charset="0"/>
                          </a:rPr>
                        </m:ctrlPr>
                      </m:sSubPr>
                      <m:e>
                        <m:r>
                          <a:rPr lang="es-EC" b="1" i="1">
                            <a:effectLst/>
                            <a:latin typeface="Cambria Math" panose="02040503050406030204" pitchFamily="18" charset="0"/>
                            <a:ea typeface="Calibri" panose="020F0502020204030204" pitchFamily="34" charset="0"/>
                            <a:cs typeface="Times New Roman" panose="02020603050405020304" pitchFamily="18" charset="0"/>
                          </a:rPr>
                          <m:t>𝒄</m:t>
                        </m:r>
                      </m:e>
                      <m:sub>
                        <m:r>
                          <a:rPr lang="es-EC" b="1" i="1">
                            <a:effectLst/>
                            <a:latin typeface="Cambria Math" panose="02040503050406030204" pitchFamily="18" charset="0"/>
                            <a:ea typeface="Calibri" panose="020F0502020204030204" pitchFamily="34" charset="0"/>
                            <a:cs typeface="Times New Roman" panose="02020603050405020304" pitchFamily="18" charset="0"/>
                          </a:rPr>
                          <m:t>𝒅</m:t>
                        </m:r>
                      </m:sub>
                    </m:sSub>
                  </m:oMath>
                </a14:m>
                <a:r>
                  <a:rPr lang="es-EC" b="1" i="1" dirty="0">
                    <a:effectLst/>
                    <a:latin typeface="Times New Roman" panose="02020603050405020304" pitchFamily="18" charset="0"/>
                    <a:ea typeface="Calibri" panose="020F0502020204030204" pitchFamily="34" charset="0"/>
                  </a:rPr>
                  <a:t>)</a:t>
                </a:r>
                <a:r>
                  <a:rPr lang="es-EC" b="1" dirty="0">
                    <a:effectLst/>
                    <a:latin typeface="Times New Roman" panose="02020603050405020304" pitchFamily="18" charset="0"/>
                    <a:ea typeface="Calibri" panose="020F0502020204030204" pitchFamily="34" charset="0"/>
                  </a:rPr>
                  <a:t> </a:t>
                </a:r>
                <a:endParaRPr lang="es-EC" b="1" dirty="0"/>
              </a:p>
            </p:txBody>
          </p:sp>
        </mc:Choice>
        <mc:Fallback xmlns="">
          <p:sp>
            <p:nvSpPr>
              <p:cNvPr id="7" name="Rectángulo 6"/>
              <p:cNvSpPr>
                <a:spLocks noRot="1" noChangeAspect="1" noMove="1" noResize="1" noEditPoints="1" noAdjustHandles="1" noChangeArrowheads="1" noChangeShapeType="1" noTextEdit="1"/>
              </p:cNvSpPr>
              <p:nvPr/>
            </p:nvSpPr>
            <p:spPr>
              <a:xfrm>
                <a:off x="484783" y="1664916"/>
                <a:ext cx="2676951" cy="369332"/>
              </a:xfrm>
              <a:prstGeom prst="rect">
                <a:avLst/>
              </a:prstGeom>
              <a:blipFill rotWithShape="0">
                <a:blip r:embed="rId4"/>
                <a:stretch>
                  <a:fillRect l="-2050" t="-9836" b="-2295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784063" y="2192590"/>
                <a:ext cx="442896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endChr m:val=""/>
                          <m:ctrlPr>
                            <a:rPr lang="es-EC" i="1">
                              <a:latin typeface="Cambria Math" panose="02040503050406030204" pitchFamily="18" charset="0"/>
                            </a:rPr>
                          </m:ctrlPr>
                        </m:dPr>
                        <m:e>
                          <m:r>
                            <a:rPr lang="es-EC">
                              <a:latin typeface="Cambria Math" panose="02040503050406030204" pitchFamily="18" charset="0"/>
                            </a:rPr>
                            <m:t>480</m:t>
                          </m:r>
                          <m:r>
                            <a:rPr lang="es-EC" i="0">
                              <a:latin typeface="Cambria Math" panose="02040503050406030204" pitchFamily="18" charset="0"/>
                            </a:rPr>
                            <m:t>÷1.27)12=4535.43≈4535 </m:t>
                          </m:r>
                          <m:r>
                            <a:rPr lang="es-EC" i="1">
                              <a:latin typeface="Cambria Math" panose="02040503050406030204" pitchFamily="18" charset="0"/>
                            </a:rPr>
                            <m:t>𝑝𝑖𝑒𝑧𝑎𝑠</m:t>
                          </m:r>
                        </m:e>
                      </m:d>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784063" y="2192590"/>
                <a:ext cx="4428969" cy="369332"/>
              </a:xfrm>
              <a:prstGeom prst="rect">
                <a:avLst/>
              </a:prstGeom>
              <a:blipFill rotWithShape="0">
                <a:blip r:embed="rId5"/>
                <a:stretch>
                  <a:fillRect l="-6612" t="-121667" b="-188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484783" y="2811100"/>
                <a:ext cx="2513765" cy="369332"/>
              </a:xfrm>
              <a:prstGeom prst="rect">
                <a:avLst/>
              </a:prstGeom>
            </p:spPr>
            <p:txBody>
              <a:bodyPr wrap="none">
                <a:spAutoFit/>
              </a:bodyPr>
              <a:lstStyle/>
              <a:p>
                <a:r>
                  <a:rPr lang="es-EC" b="1" i="1" dirty="0" smtClean="0">
                    <a:latin typeface="Times New Roman" panose="02020603050405020304" pitchFamily="18" charset="0"/>
                    <a:ea typeface="Calibri" panose="020F0502020204030204" pitchFamily="34" charset="0"/>
                  </a:rPr>
                  <a:t>Capacidad </a:t>
                </a:r>
                <a:r>
                  <a:rPr lang="es-EC" b="1" i="1" dirty="0">
                    <a:latin typeface="Times New Roman" panose="02020603050405020304" pitchFamily="18" charset="0"/>
                    <a:ea typeface="Calibri" panose="020F0502020204030204" pitchFamily="34" charset="0"/>
                  </a:rPr>
                  <a:t>efectiva</a:t>
                </a:r>
                <a:r>
                  <a:rPr lang="es-EC" b="1" dirty="0">
                    <a:effectLst/>
                    <a:latin typeface="Times New Roman" panose="02020603050405020304" pitchFamily="18" charset="0"/>
                    <a:ea typeface="Calibri" panose="020F0502020204030204" pitchFamily="34" charset="0"/>
                  </a:rPr>
                  <a:t> </a:t>
                </a:r>
                <a14:m>
                  <m:oMath xmlns:m="http://schemas.openxmlformats.org/officeDocument/2006/math">
                    <m:r>
                      <a:rPr lang="es-EC"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b="1" i="1">
                            <a:effectLst/>
                            <a:latin typeface="Cambria Math" panose="02040503050406030204" pitchFamily="18" charset="0"/>
                            <a:cs typeface="Times New Roman" panose="02020603050405020304" pitchFamily="18" charset="0"/>
                          </a:rPr>
                        </m:ctrlPr>
                      </m:sSubPr>
                      <m:e>
                        <m:r>
                          <a:rPr lang="es-EC" b="1" i="1">
                            <a:effectLst/>
                            <a:latin typeface="Cambria Math" panose="02040503050406030204" pitchFamily="18" charset="0"/>
                            <a:ea typeface="Calibri" panose="020F0502020204030204" pitchFamily="34" charset="0"/>
                            <a:cs typeface="Times New Roman" panose="02020603050405020304" pitchFamily="18" charset="0"/>
                          </a:rPr>
                          <m:t>𝒄</m:t>
                        </m:r>
                      </m:e>
                      <m:sub>
                        <m:r>
                          <a:rPr lang="es-EC" b="1" i="1">
                            <a:effectLst/>
                            <a:latin typeface="Cambria Math" panose="02040503050406030204" pitchFamily="18" charset="0"/>
                            <a:ea typeface="Calibri" panose="020F0502020204030204" pitchFamily="34" charset="0"/>
                            <a:cs typeface="Times New Roman" panose="02020603050405020304" pitchFamily="18" charset="0"/>
                          </a:rPr>
                          <m:t>𝒆</m:t>
                        </m:r>
                      </m:sub>
                    </m:sSub>
                    <m:r>
                      <a:rPr lang="es-EC" b="1" i="1">
                        <a:effectLst/>
                        <a:latin typeface="Cambria Math" panose="02040503050406030204" pitchFamily="18" charset="0"/>
                        <a:ea typeface="Calibri" panose="020F0502020204030204" pitchFamily="34" charset="0"/>
                        <a:cs typeface="Times New Roman" panose="02020603050405020304" pitchFamily="18" charset="0"/>
                      </a:rPr>
                      <m:t>)</m:t>
                    </m:r>
                  </m:oMath>
                </a14:m>
                <a:r>
                  <a:rPr lang="es-EC" b="1" dirty="0">
                    <a:effectLst/>
                    <a:latin typeface="Times New Roman" panose="02020603050405020304" pitchFamily="18" charset="0"/>
                    <a:ea typeface="Calibri" panose="020F0502020204030204" pitchFamily="34" charset="0"/>
                  </a:rPr>
                  <a:t> </a:t>
                </a:r>
                <a:endParaRPr lang="es-EC" b="1" dirty="0"/>
              </a:p>
            </p:txBody>
          </p:sp>
        </mc:Choice>
        <mc:Fallback xmlns="">
          <p:sp>
            <p:nvSpPr>
              <p:cNvPr id="9" name="Rectángulo 8"/>
              <p:cNvSpPr>
                <a:spLocks noRot="1" noChangeAspect="1" noMove="1" noResize="1" noEditPoints="1" noAdjustHandles="1" noChangeArrowheads="1" noChangeShapeType="1" noTextEdit="1"/>
              </p:cNvSpPr>
              <p:nvPr/>
            </p:nvSpPr>
            <p:spPr>
              <a:xfrm>
                <a:off x="484783" y="2811100"/>
                <a:ext cx="2513765" cy="369332"/>
              </a:xfrm>
              <a:prstGeom prst="rect">
                <a:avLst/>
              </a:prstGeom>
              <a:blipFill rotWithShape="0">
                <a:blip r:embed="rId6"/>
                <a:stretch>
                  <a:fillRect l="-2184" t="-9836" b="-2295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1539790" y="3309456"/>
                <a:ext cx="24954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𝑐</m:t>
                          </m:r>
                        </m:e>
                        <m:sub>
                          <m:r>
                            <a:rPr lang="es-EC" i="1">
                              <a:latin typeface="Cambria Math" panose="02040503050406030204" pitchFamily="18" charset="0"/>
                            </a:rPr>
                            <m:t>𝑒</m:t>
                          </m:r>
                        </m:sub>
                      </m:sSub>
                      <m:r>
                        <a:rPr lang="es-EC" i="0">
                          <a:latin typeface="Cambria Math" panose="02040503050406030204" pitchFamily="18" charset="0"/>
                        </a:rPr>
                        <m:t>=#</m:t>
                      </m:r>
                      <m:r>
                        <a:rPr lang="es-EC" i="1">
                          <a:latin typeface="Cambria Math" panose="02040503050406030204" pitchFamily="18" charset="0"/>
                        </a:rPr>
                        <m:t>𝑢𝑛𝑖𝑑𝑎𝑑𝑒𝑠</m:t>
                      </m:r>
                      <m:r>
                        <a:rPr lang="es-EC" i="0">
                          <a:latin typeface="Cambria Math" panose="02040503050406030204" pitchFamily="18" charset="0"/>
                        </a:rPr>
                        <m:t>∗0.85</m:t>
                      </m:r>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1539790" y="3309456"/>
                <a:ext cx="2495490" cy="369332"/>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1539790" y="3790215"/>
                <a:ext cx="293214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4535</m:t>
                      </m:r>
                      <m:r>
                        <a:rPr lang="es-EC" i="0">
                          <a:latin typeface="Cambria Math" panose="02040503050406030204" pitchFamily="18" charset="0"/>
                        </a:rPr>
                        <m:t>∗0.85=3854 </m:t>
                      </m:r>
                      <m:r>
                        <a:rPr lang="es-EC" i="1">
                          <a:latin typeface="Cambria Math" panose="02040503050406030204" pitchFamily="18" charset="0"/>
                        </a:rPr>
                        <m:t>𝑝𝑖𝑒𝑧𝑎𝑠</m:t>
                      </m:r>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1539790" y="3790215"/>
                <a:ext cx="2932149" cy="369332"/>
              </a:xfrm>
              <a:prstGeom prst="rect">
                <a:avLst/>
              </a:prstGeom>
              <a:blipFill rotWithShape="0">
                <a:blip r:embed="rId8"/>
                <a:stretch>
                  <a:fillRect b="-13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607258" y="4399998"/>
                <a:ext cx="2266903" cy="369332"/>
              </a:xfrm>
              <a:prstGeom prst="rect">
                <a:avLst/>
              </a:prstGeom>
            </p:spPr>
            <p:txBody>
              <a:bodyPr wrap="none">
                <a:spAutoFit/>
              </a:bodyPr>
              <a:lstStyle/>
              <a:p>
                <a:r>
                  <a:rPr lang="es-EC" b="1" i="1" dirty="0" smtClean="0">
                    <a:latin typeface="Times New Roman" panose="02020603050405020304" pitchFamily="18" charset="0"/>
                    <a:ea typeface="Calibri" panose="020F0502020204030204" pitchFamily="34" charset="0"/>
                  </a:rPr>
                  <a:t>Producción </a:t>
                </a:r>
                <a:r>
                  <a:rPr lang="es-EC" b="1" i="1" dirty="0">
                    <a:latin typeface="Times New Roman" panose="02020603050405020304" pitchFamily="18" charset="0"/>
                    <a:ea typeface="Calibri" panose="020F0502020204030204" pitchFamily="34" charset="0"/>
                  </a:rPr>
                  <a:t>real </a:t>
                </a:r>
                <a14:m>
                  <m:oMath xmlns:m="http://schemas.openxmlformats.org/officeDocument/2006/math">
                    <m:r>
                      <a:rPr lang="es-EC"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b="1" i="1">
                            <a:effectLst/>
                            <a:latin typeface="Cambria Math" panose="02040503050406030204" pitchFamily="18" charset="0"/>
                            <a:cs typeface="Times New Roman" panose="02020603050405020304" pitchFamily="18" charset="0"/>
                          </a:rPr>
                        </m:ctrlPr>
                      </m:sSubPr>
                      <m:e>
                        <m:r>
                          <a:rPr lang="es-EC" b="1" i="1">
                            <a:effectLst/>
                            <a:latin typeface="Cambria Math" panose="02040503050406030204" pitchFamily="18" charset="0"/>
                            <a:ea typeface="Calibri" panose="020F0502020204030204" pitchFamily="34" charset="0"/>
                            <a:cs typeface="Times New Roman" panose="02020603050405020304" pitchFamily="18" charset="0"/>
                          </a:rPr>
                          <m:t>𝒑</m:t>
                        </m:r>
                      </m:e>
                      <m:sub>
                        <m:r>
                          <a:rPr lang="es-EC" b="1" i="1">
                            <a:effectLst/>
                            <a:latin typeface="Cambria Math" panose="02040503050406030204" pitchFamily="18" charset="0"/>
                            <a:ea typeface="Calibri" panose="020F0502020204030204" pitchFamily="34" charset="0"/>
                            <a:cs typeface="Times New Roman" panose="02020603050405020304" pitchFamily="18" charset="0"/>
                          </a:rPr>
                          <m:t>𝒓</m:t>
                        </m:r>
                      </m:sub>
                    </m:sSub>
                    <m:r>
                      <a:rPr lang="es-EC" b="1" i="1">
                        <a:effectLst/>
                        <a:latin typeface="Cambria Math" panose="02040503050406030204" pitchFamily="18" charset="0"/>
                        <a:ea typeface="Calibri" panose="020F0502020204030204" pitchFamily="34" charset="0"/>
                        <a:cs typeface="Times New Roman" panose="02020603050405020304" pitchFamily="18" charset="0"/>
                      </a:rPr>
                      <m:t>)</m:t>
                    </m:r>
                  </m:oMath>
                </a14:m>
                <a:r>
                  <a:rPr lang="es-EC" b="1" dirty="0">
                    <a:effectLst/>
                    <a:latin typeface="Times New Roman" panose="02020603050405020304" pitchFamily="18" charset="0"/>
                    <a:ea typeface="Calibri" panose="020F0502020204030204" pitchFamily="34" charset="0"/>
                  </a:rPr>
                  <a:t> </a:t>
                </a:r>
                <a:endParaRPr lang="es-EC" b="1" dirty="0"/>
              </a:p>
            </p:txBody>
          </p:sp>
        </mc:Choice>
        <mc:Fallback xmlns="">
          <p:sp>
            <p:nvSpPr>
              <p:cNvPr id="12" name="Rectángulo 11"/>
              <p:cNvSpPr>
                <a:spLocks noRot="1" noChangeAspect="1" noMove="1" noResize="1" noEditPoints="1" noAdjustHandles="1" noChangeArrowheads="1" noChangeShapeType="1" noTextEdit="1"/>
              </p:cNvSpPr>
              <p:nvPr/>
            </p:nvSpPr>
            <p:spPr>
              <a:xfrm>
                <a:off x="607258" y="4399998"/>
                <a:ext cx="2266903" cy="369332"/>
              </a:xfrm>
              <a:prstGeom prst="rect">
                <a:avLst/>
              </a:prstGeom>
              <a:blipFill rotWithShape="0">
                <a:blip r:embed="rId9"/>
                <a:stretch>
                  <a:fillRect l="-2426" t="-11667" b="-25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1452828" y="4947823"/>
                <a:ext cx="28376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mtClean="0">
                          <a:latin typeface="Cambria Math" panose="02040503050406030204" pitchFamily="18" charset="0"/>
                        </a:rPr>
                        <m:t>3854</m:t>
                      </m:r>
                      <m:r>
                        <a:rPr lang="es-EC" i="0">
                          <a:latin typeface="Cambria Math" panose="02040503050406030204" pitchFamily="18" charset="0"/>
                        </a:rPr>
                        <m:t>∙0.83=3199</m:t>
                      </m:r>
                      <m:r>
                        <a:rPr lang="es-EC" b="0" i="0" smtClean="0">
                          <a:latin typeface="Cambria Math" panose="02040503050406030204" pitchFamily="18" charset="0"/>
                        </a:rPr>
                        <m:t> </m:t>
                      </m:r>
                      <m:r>
                        <m:rPr>
                          <m:sty m:val="p"/>
                        </m:rPr>
                        <a:rPr lang="es-EC" b="0" i="0" smtClean="0">
                          <a:latin typeface="Cambria Math" panose="02040503050406030204" pitchFamily="18" charset="0"/>
                        </a:rPr>
                        <m:t>piezas</m:t>
                      </m:r>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1452828" y="4947823"/>
                <a:ext cx="2837636" cy="369332"/>
              </a:xfrm>
              <a:prstGeom prst="rect">
                <a:avLst/>
              </a:prstGeom>
              <a:blipFill rotWithShape="0">
                <a:blip r:embed="rId10"/>
                <a:stretch>
                  <a:fillRect b="-13333"/>
                </a:stretch>
              </a:blipFill>
            </p:spPr>
            <p:txBody>
              <a:bodyPr/>
              <a:lstStyle/>
              <a:p>
                <a:r>
                  <a:rPr lang="es-EC">
                    <a:noFill/>
                  </a:rPr>
                  <a:t> </a:t>
                </a:r>
              </a:p>
            </p:txBody>
          </p:sp>
        </mc:Fallback>
      </mc:AlternateContent>
    </p:spTree>
    <p:extLst>
      <p:ext uri="{BB962C8B-B14F-4D97-AF65-F5344CB8AC3E}">
        <p14:creationId xmlns:p14="http://schemas.microsoft.com/office/powerpoint/2010/main" val="21395264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332509" y="291605"/>
            <a:ext cx="10086899" cy="892552"/>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ANÁLISIS DE RESULTADOS</a:t>
            </a:r>
            <a:br>
              <a:rPr lang="es-ES" sz="2600" b="1" dirty="0" smtClean="0">
                <a:solidFill>
                  <a:srgbClr val="002060"/>
                </a:solidFill>
                <a:latin typeface="Times New Roman" panose="02020603050405020304" pitchFamily="18" charset="0"/>
                <a:cs typeface="Times New Roman" panose="02020603050405020304" pitchFamily="18" charset="0"/>
              </a:rPr>
            </a:br>
            <a:r>
              <a:rPr lang="es-ES" sz="2600" b="1" dirty="0" smtClean="0">
                <a:solidFill>
                  <a:srgbClr val="002060"/>
                </a:solidFill>
                <a:latin typeface="Times New Roman" panose="02020603050405020304" pitchFamily="18" charset="0"/>
                <a:cs typeface="Times New Roman" panose="02020603050405020304" pitchFamily="18" charset="0"/>
              </a:rPr>
              <a:t>Análisis de tiempos de proceso</a:t>
            </a:r>
            <a:endParaRPr lang="es-ES" sz="2600"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ángulo 4"/>
              <p:cNvSpPr/>
              <p:nvPr/>
            </p:nvSpPr>
            <p:spPr>
              <a:xfrm>
                <a:off x="565462" y="1764340"/>
                <a:ext cx="2621280" cy="1646605"/>
              </a:xfrm>
              <a:prstGeom prst="rect">
                <a:avLst/>
              </a:prstGeom>
            </p:spPr>
            <p:txBody>
              <a:bodyPr wrap="square">
                <a:spAutoFit/>
              </a:bodyPr>
              <a:lstStyle/>
              <a:p>
                <a:pPr indent="226695"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𝑑</m:t>
                          </m:r>
                        </m:sub>
                      </m:sSub>
                      <m:r>
                        <a:rPr lang="es-EC" i="1">
                          <a:effectLst/>
                          <a:latin typeface="Cambria Math" panose="02040503050406030204" pitchFamily="18" charset="0"/>
                          <a:ea typeface="Times New Roman" panose="02020603050405020304" pitchFamily="18" charset="0"/>
                          <a:cs typeface="Times New Roman" panose="02020603050405020304" pitchFamily="18" charset="0"/>
                        </a:rPr>
                        <m:t>=3420</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𝑝𝑖𝑒𝑧𝑎𝑠</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𝑒</m:t>
                          </m:r>
                        </m:sub>
                      </m:sSub>
                      <m:r>
                        <a:rPr lang="es-EC" i="1">
                          <a:effectLst/>
                          <a:latin typeface="Cambria Math" panose="02040503050406030204" pitchFamily="18" charset="0"/>
                          <a:ea typeface="Times New Roman" panose="02020603050405020304" pitchFamily="18" charset="0"/>
                          <a:cs typeface="Times New Roman" panose="02020603050405020304" pitchFamily="18" charset="0"/>
                        </a:rPr>
                        <m:t>=2907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𝑝𝑖𝑒𝑧𝑎𝑠</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𝑝</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𝑟</m:t>
                          </m:r>
                        </m:sub>
                      </m:sSub>
                      <m:r>
                        <a:rPr lang="es-EC" i="1">
                          <a:effectLst/>
                          <a:latin typeface="Cambria Math" panose="02040503050406030204" pitchFamily="18" charset="0"/>
                          <a:ea typeface="Times New Roman" panose="02020603050405020304" pitchFamily="18" charset="0"/>
                          <a:cs typeface="Times New Roman" panose="02020603050405020304" pitchFamily="18" charset="0"/>
                        </a:rPr>
                        <m:t>=2412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𝑝𝑖𝑒𝑧𝑎𝑠</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565462" y="1764340"/>
                <a:ext cx="2621280" cy="1646605"/>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659869" y="4075274"/>
                <a:ext cx="2443940" cy="1646605"/>
              </a:xfrm>
              <a:prstGeom prst="rect">
                <a:avLst/>
              </a:prstGeom>
            </p:spPr>
            <p:txBody>
              <a:bodyPr wrap="square">
                <a:spAutoFit/>
              </a:bodyPr>
              <a:lstStyle/>
              <a:p>
                <a:pPr indent="226695"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𝑑</m:t>
                          </m:r>
                        </m:sub>
                      </m:sSub>
                      <m:r>
                        <a:rPr lang="es-EC" i="1">
                          <a:effectLst/>
                          <a:latin typeface="Cambria Math" panose="02040503050406030204" pitchFamily="18" charset="0"/>
                          <a:ea typeface="Times New Roman" panose="02020603050405020304" pitchFamily="18" charset="0"/>
                          <a:cs typeface="Times New Roman" panose="02020603050405020304" pitchFamily="18" charset="0"/>
                        </a:rPr>
                        <m:t>=6264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𝑝𝑖𝑒𝑧𝑎𝑠</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𝑒</m:t>
                          </m:r>
                        </m:sub>
                      </m:sSub>
                      <m:r>
                        <a:rPr lang="es-EC" i="1">
                          <a:effectLst/>
                          <a:latin typeface="Cambria Math" panose="02040503050406030204" pitchFamily="18" charset="0"/>
                          <a:ea typeface="Times New Roman" panose="02020603050405020304" pitchFamily="18" charset="0"/>
                          <a:cs typeface="Times New Roman" panose="02020603050405020304" pitchFamily="18" charset="0"/>
                        </a:rPr>
                        <m:t>=5324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𝑝𝑖𝑒𝑧𝑎𝑠</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𝑝</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𝑟</m:t>
                          </m:r>
                        </m:sub>
                      </m:sSub>
                      <m:r>
                        <a:rPr lang="es-EC" i="1">
                          <a:effectLst/>
                          <a:latin typeface="Cambria Math" panose="02040503050406030204" pitchFamily="18" charset="0"/>
                          <a:ea typeface="Times New Roman" panose="02020603050405020304" pitchFamily="18" charset="0"/>
                          <a:cs typeface="Times New Roman" panose="02020603050405020304" pitchFamily="18" charset="0"/>
                        </a:rPr>
                        <m:t>=4419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𝑝𝑖𝑒𝑧𝑎𝑠</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659869" y="4075274"/>
                <a:ext cx="2443940" cy="1646605"/>
              </a:xfrm>
              <a:prstGeom prst="rect">
                <a:avLst/>
              </a:prstGeom>
              <a:blipFill rotWithShape="0">
                <a:blip r:embed="rId3"/>
                <a:stretch>
                  <a:fillRect/>
                </a:stretch>
              </a:blipFill>
            </p:spPr>
            <p:txBody>
              <a:bodyPr/>
              <a:lstStyle/>
              <a:p>
                <a:r>
                  <a:rPr lang="es-EC">
                    <a:noFill/>
                  </a:rPr>
                  <a:t> </a:t>
                </a:r>
              </a:p>
            </p:txBody>
          </p:sp>
        </mc:Fallback>
      </mc:AlternateContent>
      <p:sp>
        <p:nvSpPr>
          <p:cNvPr id="7" name="Rectángulo 6"/>
          <p:cNvSpPr/>
          <p:nvPr/>
        </p:nvSpPr>
        <p:spPr>
          <a:xfrm>
            <a:off x="-472427" y="1364230"/>
            <a:ext cx="2567233" cy="400110"/>
          </a:xfrm>
          <a:prstGeom prst="rect">
            <a:avLst/>
          </a:prstGeom>
          <a:noFill/>
        </p:spPr>
        <p:txBody>
          <a:bodyPr wrap="square" lIns="91440" tIns="45720" rIns="91440" bIns="45720">
            <a:spAutoFit/>
          </a:bodyPr>
          <a:lstStyle/>
          <a:p>
            <a:pPr algn="ctr"/>
            <a:r>
              <a:rPr lang="es-ES" sz="20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Robot 2</a:t>
            </a:r>
            <a:endParaRPr lang="es-E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Rectángulo 7"/>
          <p:cNvSpPr/>
          <p:nvPr/>
        </p:nvSpPr>
        <p:spPr>
          <a:xfrm>
            <a:off x="-118139" y="3611000"/>
            <a:ext cx="2567233" cy="400110"/>
          </a:xfrm>
          <a:prstGeom prst="rect">
            <a:avLst/>
          </a:prstGeom>
          <a:noFill/>
        </p:spPr>
        <p:txBody>
          <a:bodyPr wrap="square" lIns="91440" tIns="45720" rIns="91440" bIns="45720">
            <a:spAutoFit/>
          </a:bodyPr>
          <a:lstStyle/>
          <a:p>
            <a:pPr algn="ctr"/>
            <a:r>
              <a:rPr lang="es-ES" sz="20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Robot 1 y Robot 2</a:t>
            </a:r>
            <a:endParaRPr lang="es-E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11" name="Gráfico 10"/>
          <p:cNvGraphicFramePr/>
          <p:nvPr>
            <p:extLst>
              <p:ext uri="{D42A27DB-BD31-4B8C-83A1-F6EECF244321}">
                <p14:modId xmlns:p14="http://schemas.microsoft.com/office/powerpoint/2010/main" val="2207022103"/>
              </p:ext>
            </p:extLst>
          </p:nvPr>
        </p:nvGraphicFramePr>
        <p:xfrm>
          <a:off x="3534235" y="1564285"/>
          <a:ext cx="5263856" cy="4238548"/>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sp>
            <p:nvSpPr>
              <p:cNvPr id="12" name="Rectángulo 11"/>
              <p:cNvSpPr/>
              <p:nvPr/>
            </p:nvSpPr>
            <p:spPr>
              <a:xfrm>
                <a:off x="9028127" y="2096989"/>
                <a:ext cx="2885341" cy="6596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𝑡</m:t>
                          </m:r>
                        </m:e>
                        <m:sub>
                          <m:r>
                            <a:rPr lang="es-EC" i="1">
                              <a:latin typeface="Cambria Math" panose="02040503050406030204" pitchFamily="18" charset="0"/>
                            </a:rPr>
                            <m:t>𝑝</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m:t>
                          </m:r>
                          <m:r>
                            <a:rPr lang="es-EC" i="1">
                              <a:latin typeface="Cambria Math" panose="02040503050406030204" pitchFamily="18" charset="0"/>
                            </a:rPr>
                            <m:t>𝑝𝑖𝑒𝑧𝑎𝑠</m:t>
                          </m:r>
                        </m:num>
                        <m:den>
                          <m:r>
                            <a:rPr lang="es-EC" i="1">
                              <a:latin typeface="Cambria Math" panose="02040503050406030204" pitchFamily="18" charset="0"/>
                            </a:rPr>
                            <m:t>𝑡𝑖𝑒𝑚𝑝𝑜</m:t>
                          </m:r>
                          <m:r>
                            <a:rPr lang="es-EC" i="0">
                              <a:latin typeface="Cambria Math" panose="02040503050406030204" pitchFamily="18" charset="0"/>
                            </a:rPr>
                            <m:t> </m:t>
                          </m:r>
                          <m:r>
                            <a:rPr lang="es-EC" i="1">
                              <a:latin typeface="Cambria Math" panose="02040503050406030204" pitchFamily="18" charset="0"/>
                            </a:rPr>
                            <m:t>𝑐𝑙𝑎𝑠𝑖𝑓𝑖𝑐𝑎𝑐𝑖</m:t>
                          </m:r>
                          <m:r>
                            <a:rPr lang="es-EC" i="0">
                              <a:latin typeface="Cambria Math" panose="02040503050406030204" pitchFamily="18" charset="0"/>
                            </a:rPr>
                            <m:t>ó</m:t>
                          </m:r>
                          <m:r>
                            <a:rPr lang="es-EC" i="1">
                              <a:latin typeface="Cambria Math" panose="02040503050406030204" pitchFamily="18" charset="0"/>
                            </a:rPr>
                            <m:t>𝑛</m:t>
                          </m:r>
                        </m:den>
                      </m:f>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9028127" y="2096989"/>
                <a:ext cx="2885341" cy="659604"/>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8976735" y="4746533"/>
                <a:ext cx="2988126" cy="4953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𝑡</m:t>
                          </m:r>
                        </m:e>
                        <m:sub>
                          <m:sSub>
                            <m:sSubPr>
                              <m:ctrlPr>
                                <a:rPr lang="es-EC" b="0" i="1" smtClean="0">
                                  <a:latin typeface="Cambria Math" panose="02040503050406030204" pitchFamily="18" charset="0"/>
                                </a:rPr>
                              </m:ctrlPr>
                            </m:sSubPr>
                            <m:e>
                              <m:r>
                                <a:rPr lang="es-EC" i="1">
                                  <a:latin typeface="Cambria Math" panose="02040503050406030204" pitchFamily="18" charset="0"/>
                                </a:rPr>
                                <m:t>𝑝</m:t>
                              </m:r>
                            </m:e>
                            <m:sub>
                              <m:r>
                                <a:rPr lang="es-EC" b="0" i="1" smtClean="0">
                                  <a:latin typeface="Cambria Math" panose="02040503050406030204" pitchFamily="18" charset="0"/>
                                </a:rPr>
                                <m:t>𝑎𝑐𝑡𝑢𝑎𝑙</m:t>
                              </m:r>
                            </m:sub>
                          </m:sSub>
                        </m:sub>
                      </m:sSub>
                      <m:r>
                        <a:rPr lang="es-EC" i="0">
                          <a:latin typeface="Cambria Math" panose="02040503050406030204" pitchFamily="18" charset="0"/>
                        </a:rPr>
                        <m:t>=12.82</m:t>
                      </m:r>
                      <m:f>
                        <m:fPr>
                          <m:type m:val="skw"/>
                          <m:ctrlPr>
                            <a:rPr lang="es-EC" i="1">
                              <a:latin typeface="Cambria Math" panose="02040503050406030204" pitchFamily="18" charset="0"/>
                            </a:rPr>
                          </m:ctrlPr>
                        </m:fPr>
                        <m:num>
                          <m:r>
                            <a:rPr lang="es-EC" i="1">
                              <a:latin typeface="Cambria Math" panose="02040503050406030204" pitchFamily="18" charset="0"/>
                            </a:rPr>
                            <m:t>𝑝𝑖𝑒𝑧𝑎𝑠</m:t>
                          </m:r>
                        </m:num>
                        <m:den>
                          <m:r>
                            <a:rPr lang="es-EC" i="1">
                              <a:latin typeface="Cambria Math" panose="02040503050406030204" pitchFamily="18" charset="0"/>
                            </a:rPr>
                            <m:t>𝑚𝑖𝑛</m:t>
                          </m:r>
                        </m:den>
                      </m:f>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8976735" y="4746533"/>
                <a:ext cx="2988126" cy="495328"/>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8949484" y="3421761"/>
                <a:ext cx="3015377" cy="4953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𝑡</m:t>
                          </m:r>
                        </m:e>
                        <m:sub>
                          <m:sSub>
                            <m:sSubPr>
                              <m:ctrlPr>
                                <a:rPr lang="es-EC" b="0" i="1" smtClean="0">
                                  <a:latin typeface="Cambria Math" panose="02040503050406030204" pitchFamily="18" charset="0"/>
                                </a:rPr>
                              </m:ctrlPr>
                            </m:sSubPr>
                            <m:e>
                              <m:r>
                                <a:rPr lang="es-EC" i="1">
                                  <a:latin typeface="Cambria Math" panose="02040503050406030204" pitchFamily="18" charset="0"/>
                                </a:rPr>
                                <m:t>𝑝</m:t>
                              </m:r>
                            </m:e>
                            <m:sub>
                              <m:r>
                                <a:rPr lang="es-EC" b="0" i="1" smtClean="0">
                                  <a:latin typeface="Cambria Math" panose="02040503050406030204" pitchFamily="18" charset="0"/>
                                </a:rPr>
                                <m:t>𝑎𝑛𝑡𝑒𝑟𝑖𝑜𝑟</m:t>
                              </m:r>
                            </m:sub>
                          </m:sSub>
                        </m:sub>
                      </m:sSub>
                      <m:r>
                        <a:rPr lang="es-EC" i="0">
                          <a:latin typeface="Cambria Math" panose="02040503050406030204" pitchFamily="18" charset="0"/>
                        </a:rPr>
                        <m:t>=</m:t>
                      </m:r>
                      <m:r>
                        <a:rPr lang="es-EC" b="0" i="1" smtClean="0">
                          <a:latin typeface="Cambria Math" panose="02040503050406030204" pitchFamily="18" charset="0"/>
                        </a:rPr>
                        <m:t>7.05</m:t>
                      </m:r>
                      <m:f>
                        <m:fPr>
                          <m:type m:val="skw"/>
                          <m:ctrlPr>
                            <a:rPr lang="es-EC" i="1">
                              <a:latin typeface="Cambria Math" panose="02040503050406030204" pitchFamily="18" charset="0"/>
                            </a:rPr>
                          </m:ctrlPr>
                        </m:fPr>
                        <m:num>
                          <m:r>
                            <a:rPr lang="es-EC" i="1">
                              <a:latin typeface="Cambria Math" panose="02040503050406030204" pitchFamily="18" charset="0"/>
                            </a:rPr>
                            <m:t>𝑝𝑖𝑒𝑧𝑎𝑠</m:t>
                          </m:r>
                        </m:num>
                        <m:den>
                          <m:r>
                            <a:rPr lang="es-EC" i="1">
                              <a:latin typeface="Cambria Math" panose="02040503050406030204" pitchFamily="18" charset="0"/>
                            </a:rPr>
                            <m:t>𝑚𝑖𝑛</m:t>
                          </m:r>
                        </m:den>
                      </m:f>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8949484" y="3421761"/>
                <a:ext cx="3015377" cy="495328"/>
              </a:xfrm>
              <a:prstGeom prst="rect">
                <a:avLst/>
              </a:prstGeom>
              <a:blipFill rotWithShape="0">
                <a:blip r:embed="rId7"/>
                <a:stretch>
                  <a:fillRect/>
                </a:stretch>
              </a:blipFill>
            </p:spPr>
            <p:txBody>
              <a:bodyPr/>
              <a:lstStyle/>
              <a:p>
                <a:r>
                  <a:rPr lang="es-EC">
                    <a:noFill/>
                  </a:rPr>
                  <a:t> </a:t>
                </a:r>
              </a:p>
            </p:txBody>
          </p:sp>
        </mc:Fallback>
      </mc:AlternateContent>
      <p:sp>
        <p:nvSpPr>
          <p:cNvPr id="14" name="Rectángulo 13"/>
          <p:cNvSpPr/>
          <p:nvPr/>
        </p:nvSpPr>
        <p:spPr>
          <a:xfrm>
            <a:off x="9228517" y="1364230"/>
            <a:ext cx="2567233" cy="400110"/>
          </a:xfrm>
          <a:prstGeom prst="rect">
            <a:avLst/>
          </a:prstGeom>
          <a:noFill/>
        </p:spPr>
        <p:txBody>
          <a:bodyPr wrap="square" lIns="91440" tIns="45720" rIns="91440" bIns="45720">
            <a:spAutoFit/>
          </a:bodyPr>
          <a:lstStyle/>
          <a:p>
            <a:pPr algn="ctr"/>
            <a:r>
              <a:rPr lang="es-ES" sz="20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Taza de producción</a:t>
            </a:r>
            <a:endParaRPr lang="es-ES" sz="2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64107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332509" y="291605"/>
            <a:ext cx="10086899" cy="892552"/>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ANÁLISIS DE RESULTADOS</a:t>
            </a:r>
            <a:br>
              <a:rPr lang="es-ES" sz="2600" b="1" dirty="0" smtClean="0">
                <a:solidFill>
                  <a:srgbClr val="002060"/>
                </a:solidFill>
                <a:latin typeface="Times New Roman" panose="02020603050405020304" pitchFamily="18" charset="0"/>
                <a:cs typeface="Times New Roman" panose="02020603050405020304" pitchFamily="18" charset="0"/>
              </a:rPr>
            </a:br>
            <a:r>
              <a:rPr lang="es-ES" sz="2600" b="1" dirty="0" smtClean="0">
                <a:solidFill>
                  <a:srgbClr val="002060"/>
                </a:solidFill>
                <a:latin typeface="Times New Roman" panose="02020603050405020304" pitchFamily="18" charset="0"/>
                <a:cs typeface="Times New Roman" panose="02020603050405020304" pitchFamily="18" charset="0"/>
              </a:rPr>
              <a:t>Análisis de rendimiento</a:t>
            </a:r>
            <a:endParaRPr lang="es-ES" sz="2600"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ángulo 4"/>
              <p:cNvSpPr/>
              <p:nvPr/>
            </p:nvSpPr>
            <p:spPr>
              <a:xfrm>
                <a:off x="687767" y="1873366"/>
                <a:ext cx="1729047" cy="46820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2400" b="1" i="1">
                          <a:latin typeface="Cambria Math" panose="02040503050406030204" pitchFamily="18" charset="0"/>
                        </a:rPr>
                        <m:t>𝒀</m:t>
                      </m:r>
                      <m:r>
                        <a:rPr lang="es-EC" sz="2400" b="0" i="0">
                          <a:latin typeface="Cambria Math" panose="02040503050406030204" pitchFamily="18" charset="0"/>
                        </a:rPr>
                        <m:t>=</m:t>
                      </m:r>
                      <m:sSup>
                        <m:sSupPr>
                          <m:ctrlPr>
                            <a:rPr lang="es-EC" sz="2400" b="0" i="1">
                              <a:latin typeface="Cambria Math" panose="02040503050406030204" pitchFamily="18" charset="0"/>
                            </a:rPr>
                          </m:ctrlPr>
                        </m:sSupPr>
                        <m:e>
                          <m:r>
                            <a:rPr lang="es-EC" sz="2400" b="1" i="1">
                              <a:latin typeface="Cambria Math" panose="02040503050406030204" pitchFamily="18" charset="0"/>
                            </a:rPr>
                            <m:t>𝒆</m:t>
                          </m:r>
                        </m:e>
                        <m:sup>
                          <m:r>
                            <a:rPr lang="es-EC" sz="2400" b="0" i="0">
                              <a:latin typeface="Cambria Math" panose="02040503050406030204" pitchFamily="18" charset="0"/>
                            </a:rPr>
                            <m:t>−</m:t>
                          </m:r>
                          <m:r>
                            <a:rPr lang="es-EC" sz="2400" b="1" i="1">
                              <a:latin typeface="Cambria Math" panose="02040503050406030204" pitchFamily="18" charset="0"/>
                            </a:rPr>
                            <m:t>𝑫𝑷𝑼</m:t>
                          </m:r>
                        </m:sup>
                      </m:sSup>
                    </m:oMath>
                  </m:oMathPara>
                </a14:m>
                <a:endParaRPr lang="es-EC" sz="2400" dirty="0"/>
              </a:p>
            </p:txBody>
          </p:sp>
        </mc:Choice>
        <mc:Fallback xmlns="">
          <p:sp>
            <p:nvSpPr>
              <p:cNvPr id="5" name="Rectángulo 4"/>
              <p:cNvSpPr>
                <a:spLocks noRot="1" noChangeAspect="1" noMove="1" noResize="1" noEditPoints="1" noAdjustHandles="1" noChangeArrowheads="1" noChangeShapeType="1" noTextEdit="1"/>
              </p:cNvSpPr>
              <p:nvPr/>
            </p:nvSpPr>
            <p:spPr>
              <a:xfrm>
                <a:off x="687767" y="1873366"/>
                <a:ext cx="1729047" cy="468205"/>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777717" y="2491115"/>
                <a:ext cx="1172116" cy="6110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𝐷𝑃𝑈</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𝐷</m:t>
                          </m:r>
                        </m:num>
                        <m:den>
                          <m:r>
                            <a:rPr lang="es-EC" i="1">
                              <a:latin typeface="Cambria Math" panose="02040503050406030204" pitchFamily="18" charset="0"/>
                            </a:rPr>
                            <m:t>𝑈</m:t>
                          </m:r>
                        </m:den>
                      </m:f>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777717" y="2491115"/>
                <a:ext cx="1172116" cy="611001"/>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graphicFrame>
            <p:nvGraphicFramePr>
              <p:cNvPr id="7" name="Tabla 6"/>
              <p:cNvGraphicFramePr>
                <a:graphicFrameLocks noGrp="1"/>
              </p:cNvGraphicFramePr>
              <p:nvPr>
                <p:extLst>
                  <p:ext uri="{D42A27DB-BD31-4B8C-83A1-F6EECF244321}">
                    <p14:modId xmlns:p14="http://schemas.microsoft.com/office/powerpoint/2010/main" val="2482116439"/>
                  </p:ext>
                </p:extLst>
              </p:nvPr>
            </p:nvGraphicFramePr>
            <p:xfrm>
              <a:off x="5705676" y="1483415"/>
              <a:ext cx="5948767" cy="4754880"/>
            </p:xfrm>
            <a:graphic>
              <a:graphicData uri="http://schemas.openxmlformats.org/drawingml/2006/table">
                <a:tbl>
                  <a:tblPr firstRow="1" firstCol="1" bandRow="1">
                    <a:tableStyleId>{2D5ABB26-0587-4C30-8999-92F81FD0307C}</a:tableStyleId>
                  </a:tblPr>
                  <a:tblGrid>
                    <a:gridCol w="786253"/>
                    <a:gridCol w="1458489"/>
                    <a:gridCol w="1458489"/>
                    <a:gridCol w="1122768"/>
                    <a:gridCol w="1122768"/>
                  </a:tblGrid>
                  <a:tr h="0">
                    <a:tc>
                      <a:txBody>
                        <a:bodyPr/>
                        <a:lstStyle/>
                        <a:p>
                          <a:pPr algn="ctr">
                            <a:lnSpc>
                              <a:spcPct val="150000"/>
                            </a:lnSpc>
                            <a:spcAft>
                              <a:spcPts val="0"/>
                            </a:spcAft>
                          </a:pPr>
                          <a:r>
                            <a:rPr lang="es-EC" sz="1600" b="1" dirty="0">
                              <a:effectLst/>
                              <a:latin typeface="Times New Roman" panose="02020603050405020304" pitchFamily="18" charset="0"/>
                              <a:cs typeface="Times New Roman" panose="02020603050405020304" pitchFamily="18" charset="0"/>
                            </a:rPr>
                            <a:t>Prueba</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dirty="0">
                              <a:effectLst/>
                              <a:latin typeface="Times New Roman" panose="02020603050405020304" pitchFamily="18" charset="0"/>
                              <a:cs typeface="Times New Roman" panose="02020603050405020304" pitchFamily="18" charset="0"/>
                            </a:rPr>
                            <a:t>Defectos Robot1</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dirty="0">
                              <a:effectLst/>
                              <a:latin typeface="Times New Roman" panose="02020603050405020304" pitchFamily="18" charset="0"/>
                              <a:cs typeface="Times New Roman" panose="02020603050405020304" pitchFamily="18" charset="0"/>
                            </a:rPr>
                            <a:t>Robot 1</a:t>
                          </a:r>
                          <a:br>
                            <a:rPr lang="es-EC" sz="1600" b="1" dirty="0">
                              <a:effectLst/>
                              <a:latin typeface="Times New Roman" panose="02020603050405020304" pitchFamily="18" charset="0"/>
                              <a:cs typeface="Times New Roman" panose="02020603050405020304" pitchFamily="18" charset="0"/>
                            </a:rPr>
                          </a:br>
                          <a:r>
                            <a:rPr lang="es-EC" sz="1600" b="1" dirty="0">
                              <a:effectLst/>
                              <a:latin typeface="Times New Roman" panose="02020603050405020304" pitchFamily="18" charset="0"/>
                              <a:cs typeface="Times New Roman" panose="02020603050405020304" pitchFamily="18" charset="0"/>
                            </a:rPr>
                            <a:t>Y [%]</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dirty="0">
                              <a:effectLst/>
                              <a:latin typeface="Times New Roman" panose="02020603050405020304" pitchFamily="18" charset="0"/>
                              <a:cs typeface="Times New Roman" panose="02020603050405020304" pitchFamily="18" charset="0"/>
                            </a:rPr>
                            <a:t>Defectos Robot2</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dirty="0">
                              <a:effectLst/>
                              <a:latin typeface="Times New Roman" panose="02020603050405020304" pitchFamily="18" charset="0"/>
                              <a:cs typeface="Times New Roman" panose="02020603050405020304" pitchFamily="18" charset="0"/>
                            </a:rPr>
                            <a:t>Robot 2</a:t>
                          </a:r>
                          <a:br>
                            <a:rPr lang="es-EC" sz="1600" b="1" dirty="0">
                              <a:effectLst/>
                              <a:latin typeface="Times New Roman" panose="02020603050405020304" pitchFamily="18" charset="0"/>
                              <a:cs typeface="Times New Roman" panose="02020603050405020304" pitchFamily="18" charset="0"/>
                            </a:rPr>
                          </a:br>
                          <a:r>
                            <a:rPr lang="es-EC" sz="1600" b="1" dirty="0">
                              <a:effectLst/>
                              <a:latin typeface="Times New Roman" panose="02020603050405020304" pitchFamily="18" charset="0"/>
                              <a:cs typeface="Times New Roman" panose="02020603050405020304" pitchFamily="18" charset="0"/>
                            </a:rPr>
                            <a:t>Y [%]</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98.01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98.01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r>
                  <a:tr h="0">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99.00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99.00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97.05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96.07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100.00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100.00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99.00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98.01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100.00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96.07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99.00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98.01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100.00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98.01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97.05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97.05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10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97.05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99.00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acc>
                                  <m:accPr>
                                    <m:chr m:val="̅"/>
                                    <m:ctrlPr>
                                      <a:rPr lang="es-EC" sz="1600" i="1">
                                        <a:effectLst/>
                                        <a:latin typeface="Cambria Math" panose="02040503050406030204" pitchFamily="18" charset="0"/>
                                      </a:rPr>
                                    </m:ctrlPr>
                                  </m:accPr>
                                  <m:e>
                                    <m:r>
                                      <a:rPr lang="es-EC" sz="1600">
                                        <a:effectLst/>
                                        <a:latin typeface="Cambria Math" panose="02040503050406030204" pitchFamily="18" charset="0"/>
                                      </a:rPr>
                                      <m:t>𝒀</m:t>
                                    </m:r>
                                  </m:e>
                                </m:acc>
                              </m:oMath>
                            </m:oMathPara>
                          </a14:m>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98.61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97.92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7" name="Tabla 6"/>
              <p:cNvGraphicFramePr>
                <a:graphicFrameLocks noGrp="1"/>
              </p:cNvGraphicFramePr>
              <p:nvPr>
                <p:extLst>
                  <p:ext uri="{D42A27DB-BD31-4B8C-83A1-F6EECF244321}">
                    <p14:modId xmlns:p14="http://schemas.microsoft.com/office/powerpoint/2010/main" val="2482116439"/>
                  </p:ext>
                </p:extLst>
              </p:nvPr>
            </p:nvGraphicFramePr>
            <p:xfrm>
              <a:off x="5705676" y="1483415"/>
              <a:ext cx="5948767" cy="4754880"/>
            </p:xfrm>
            <a:graphic>
              <a:graphicData uri="http://schemas.openxmlformats.org/drawingml/2006/table">
                <a:tbl>
                  <a:tblPr firstRow="1" firstCol="1" bandRow="1">
                    <a:tableStyleId>{2D5ABB26-0587-4C30-8999-92F81FD0307C}</a:tableStyleId>
                  </a:tblPr>
                  <a:tblGrid>
                    <a:gridCol w="786253"/>
                    <a:gridCol w="1458489"/>
                    <a:gridCol w="1458489"/>
                    <a:gridCol w="1122768"/>
                    <a:gridCol w="1122768"/>
                  </a:tblGrid>
                  <a:tr h="731520">
                    <a:tc>
                      <a:txBody>
                        <a:bodyPr/>
                        <a:lstStyle/>
                        <a:p>
                          <a:pPr algn="ctr">
                            <a:lnSpc>
                              <a:spcPct val="150000"/>
                            </a:lnSpc>
                            <a:spcAft>
                              <a:spcPts val="0"/>
                            </a:spcAft>
                          </a:pPr>
                          <a:r>
                            <a:rPr lang="es-EC" sz="1600" b="1" dirty="0">
                              <a:effectLst/>
                              <a:latin typeface="Times New Roman" panose="02020603050405020304" pitchFamily="18" charset="0"/>
                              <a:cs typeface="Times New Roman" panose="02020603050405020304" pitchFamily="18" charset="0"/>
                            </a:rPr>
                            <a:t>Prueba</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dirty="0">
                              <a:effectLst/>
                              <a:latin typeface="Times New Roman" panose="02020603050405020304" pitchFamily="18" charset="0"/>
                              <a:cs typeface="Times New Roman" panose="02020603050405020304" pitchFamily="18" charset="0"/>
                            </a:rPr>
                            <a:t>Defectos Robot1</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dirty="0">
                              <a:effectLst/>
                              <a:latin typeface="Times New Roman" panose="02020603050405020304" pitchFamily="18" charset="0"/>
                              <a:cs typeface="Times New Roman" panose="02020603050405020304" pitchFamily="18" charset="0"/>
                            </a:rPr>
                            <a:t>Robot 1</a:t>
                          </a:r>
                          <a:br>
                            <a:rPr lang="es-EC" sz="1600" b="1" dirty="0">
                              <a:effectLst/>
                              <a:latin typeface="Times New Roman" panose="02020603050405020304" pitchFamily="18" charset="0"/>
                              <a:cs typeface="Times New Roman" panose="02020603050405020304" pitchFamily="18" charset="0"/>
                            </a:rPr>
                          </a:br>
                          <a:r>
                            <a:rPr lang="es-EC" sz="1600" b="1" dirty="0">
                              <a:effectLst/>
                              <a:latin typeface="Times New Roman" panose="02020603050405020304" pitchFamily="18" charset="0"/>
                              <a:cs typeface="Times New Roman" panose="02020603050405020304" pitchFamily="18" charset="0"/>
                            </a:rPr>
                            <a:t>Y [%]</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dirty="0">
                              <a:effectLst/>
                              <a:latin typeface="Times New Roman" panose="02020603050405020304" pitchFamily="18" charset="0"/>
                              <a:cs typeface="Times New Roman" panose="02020603050405020304" pitchFamily="18" charset="0"/>
                            </a:rPr>
                            <a:t>Defectos Robot2</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b="1" dirty="0">
                              <a:effectLst/>
                              <a:latin typeface="Times New Roman" panose="02020603050405020304" pitchFamily="18" charset="0"/>
                              <a:cs typeface="Times New Roman" panose="02020603050405020304" pitchFamily="18" charset="0"/>
                            </a:rPr>
                            <a:t>Robot 2</a:t>
                          </a:r>
                          <a:br>
                            <a:rPr lang="es-EC" sz="1600" b="1" dirty="0">
                              <a:effectLst/>
                              <a:latin typeface="Times New Roman" panose="02020603050405020304" pitchFamily="18" charset="0"/>
                              <a:cs typeface="Times New Roman" panose="02020603050405020304" pitchFamily="18" charset="0"/>
                            </a:rPr>
                          </a:br>
                          <a:r>
                            <a:rPr lang="es-EC" sz="1600" b="1" dirty="0">
                              <a:effectLst/>
                              <a:latin typeface="Times New Roman" panose="02020603050405020304" pitchFamily="18" charset="0"/>
                              <a:cs typeface="Times New Roman" panose="02020603050405020304" pitchFamily="18" charset="0"/>
                            </a:rPr>
                            <a:t>Y [%]</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60">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98.01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98.01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r>
                  <a:tr h="365760">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99.00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99.00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65760">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97.05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96.07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65760">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100.00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100.00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65760">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99.00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98.01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65760">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100.00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96.07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65760">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99.00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98.01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65760">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100.00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98.01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65760">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97.05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97.05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65760">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10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97.05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99.00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65760">
                    <a:tc>
                      <a:txBody>
                        <a:bodyPr/>
                        <a:lstStyle/>
                        <a:p>
                          <a:endParaRPr lang="es-EC"/>
                        </a:p>
                      </a:txBody>
                      <a:tcPr marL="68580" marR="68580" marT="0" marB="0">
                        <a:lnB w="12700" cap="flat" cmpd="sng" algn="ctr">
                          <a:solidFill>
                            <a:schemeClr val="tx1"/>
                          </a:solidFill>
                          <a:prstDash val="solid"/>
                          <a:round/>
                          <a:headEnd type="none" w="med" len="med"/>
                          <a:tailEnd type="none" w="med" len="med"/>
                        </a:lnB>
                        <a:blipFill rotWithShape="0">
                          <a:blip r:embed="rId4"/>
                          <a:stretch>
                            <a:fillRect t="-1203333" r="-658140" b="-21667"/>
                          </a:stretch>
                        </a:blipFill>
                      </a:tcPr>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98.61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dirty="0">
                              <a:effectLst/>
                              <a:latin typeface="Times New Roman" panose="02020603050405020304" pitchFamily="18" charset="0"/>
                              <a:cs typeface="Times New Roman" panose="02020603050405020304" pitchFamily="18" charset="0"/>
                            </a:rPr>
                            <a:t>97.92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sp>
            <p:nvSpPr>
              <p:cNvPr id="8" name="Rectángulo 7"/>
              <p:cNvSpPr/>
              <p:nvPr/>
            </p:nvSpPr>
            <p:spPr>
              <a:xfrm>
                <a:off x="2488215" y="2306449"/>
                <a:ext cx="180652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𝑈</m:t>
                      </m:r>
                      <m:r>
                        <a:rPr lang="es-EC" b="0" i="1" smtClean="0">
                          <a:latin typeface="Cambria Math" panose="02040503050406030204" pitchFamily="18" charset="0"/>
                        </a:rPr>
                        <m:t>=100 </m:t>
                      </m:r>
                      <m:r>
                        <a:rPr lang="es-EC" b="0" i="1" smtClean="0">
                          <a:latin typeface="Cambria Math" panose="02040503050406030204" pitchFamily="18" charset="0"/>
                        </a:rPr>
                        <m:t>𝑝𝑖𝑒𝑧𝑎𝑠</m:t>
                      </m:r>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2488215" y="2306449"/>
                <a:ext cx="1806520" cy="369332"/>
              </a:xfrm>
              <a:prstGeom prst="rect">
                <a:avLst/>
              </a:prstGeom>
              <a:blipFill rotWithShape="0">
                <a:blip r:embed="rId5"/>
                <a:stretch>
                  <a:fillRect b="-13115"/>
                </a:stretch>
              </a:blipFill>
            </p:spPr>
            <p:txBody>
              <a:bodyPr/>
              <a:lstStyle/>
              <a:p>
                <a:r>
                  <a:rPr lang="es-EC">
                    <a:noFill/>
                  </a:rPr>
                  <a:t> </a:t>
                </a:r>
              </a:p>
            </p:txBody>
          </p:sp>
        </mc:Fallback>
      </mc:AlternateContent>
      <p:sp>
        <p:nvSpPr>
          <p:cNvPr id="9" name="Rectángulo 8"/>
          <p:cNvSpPr/>
          <p:nvPr/>
        </p:nvSpPr>
        <p:spPr>
          <a:xfrm>
            <a:off x="332509" y="1323712"/>
            <a:ext cx="1552990" cy="400110"/>
          </a:xfrm>
          <a:prstGeom prst="rect">
            <a:avLst/>
          </a:prstGeom>
          <a:noFill/>
        </p:spPr>
        <p:txBody>
          <a:bodyPr wrap="none" lIns="91440" tIns="45720" rIns="91440" bIns="45720">
            <a:spAutoFit/>
          </a:bodyPr>
          <a:lstStyle/>
          <a:p>
            <a:pPr algn="ctr"/>
            <a:r>
              <a:rPr lang="es-ES" sz="2000" b="1" cap="none" spc="0" dirty="0" smtClean="0">
                <a:ln w="0"/>
                <a:solidFill>
                  <a:schemeClr val="tx1"/>
                </a:solidFill>
                <a:effectLst>
                  <a:outerShdw blurRad="38100" dist="19050" dir="2700000" algn="tl" rotWithShape="0">
                    <a:schemeClr val="dk1">
                      <a:alpha val="40000"/>
                    </a:schemeClr>
                  </a:outerShdw>
                </a:effectLst>
              </a:rPr>
              <a:t>Rendimiento</a:t>
            </a:r>
            <a:endParaRPr lang="es-ES" sz="2000" b="1" cap="none" spc="0" dirty="0">
              <a:ln w="0"/>
              <a:solidFill>
                <a:schemeClr val="tx1"/>
              </a:solidFill>
              <a:effectLst>
                <a:outerShdw blurRad="38100" dist="19050" dir="2700000" algn="tl" rotWithShape="0">
                  <a:schemeClr val="dk1">
                    <a:alpha val="40000"/>
                  </a:schemeClr>
                </a:outerShdw>
              </a:effectLst>
            </a:endParaRPr>
          </a:p>
        </p:txBody>
      </p:sp>
      <p:sp>
        <p:nvSpPr>
          <p:cNvPr id="11" name="Rectángulo 10"/>
          <p:cNvSpPr/>
          <p:nvPr/>
        </p:nvSpPr>
        <p:spPr>
          <a:xfrm>
            <a:off x="332509" y="3460745"/>
            <a:ext cx="2731005" cy="400110"/>
          </a:xfrm>
          <a:prstGeom prst="rect">
            <a:avLst/>
          </a:prstGeom>
          <a:noFill/>
        </p:spPr>
        <p:txBody>
          <a:bodyPr wrap="none" lIns="91440" tIns="45720" rIns="91440" bIns="45720">
            <a:spAutoFit/>
          </a:bodyPr>
          <a:lstStyle/>
          <a:p>
            <a:pPr algn="ctr"/>
            <a:r>
              <a:rPr lang="es-ES" sz="2000" b="1" cap="none" spc="0" dirty="0" smtClean="0">
                <a:ln w="0"/>
                <a:solidFill>
                  <a:schemeClr val="tx1"/>
                </a:solidFill>
                <a:effectLst>
                  <a:outerShdw blurRad="38100" dist="19050" dir="2700000" algn="tl" rotWithShape="0">
                    <a:schemeClr val="dk1">
                      <a:alpha val="40000"/>
                    </a:schemeClr>
                  </a:outerShdw>
                </a:effectLst>
              </a:rPr>
              <a:t>Rendimiento total celda</a:t>
            </a:r>
            <a:endParaRPr lang="es-ES" sz="2000" b="1" cap="none" spc="0"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12" name="Rectángulo 11"/>
              <p:cNvSpPr/>
              <p:nvPr/>
            </p:nvSpPr>
            <p:spPr>
              <a:xfrm>
                <a:off x="1734407" y="3860855"/>
                <a:ext cx="1291251" cy="848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𝑌</m:t>
                          </m:r>
                        </m:e>
                        <m:sub>
                          <m:r>
                            <a:rPr lang="es-EC" i="1">
                              <a:latin typeface="Cambria Math" panose="02040503050406030204" pitchFamily="18" charset="0"/>
                            </a:rPr>
                            <m:t>𝑡</m:t>
                          </m:r>
                        </m:sub>
                      </m:sSub>
                      <m:r>
                        <a:rPr lang="es-EC" i="0">
                          <a:latin typeface="Cambria Math" panose="02040503050406030204" pitchFamily="18" charset="0"/>
                        </a:rPr>
                        <m:t>=</m:t>
                      </m:r>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𝑖</m:t>
                          </m:r>
                          <m:r>
                            <a:rPr lang="es-EC" i="0">
                              <a:latin typeface="Cambria Math" panose="02040503050406030204" pitchFamily="18" charset="0"/>
                            </a:rPr>
                            <m:t>=1</m:t>
                          </m:r>
                        </m:sub>
                        <m:sup>
                          <m:r>
                            <a:rPr lang="es-EC" i="1">
                              <a:latin typeface="Cambria Math" panose="02040503050406030204" pitchFamily="18" charset="0"/>
                            </a:rPr>
                            <m:t>𝑛</m:t>
                          </m:r>
                        </m:sup>
                        <m:e>
                          <m:sSub>
                            <m:sSubPr>
                              <m:ctrlPr>
                                <a:rPr lang="es-EC" i="1">
                                  <a:latin typeface="Cambria Math" panose="02040503050406030204" pitchFamily="18" charset="0"/>
                                </a:rPr>
                              </m:ctrlPr>
                            </m:sSubPr>
                            <m:e>
                              <m:r>
                                <a:rPr lang="es-EC" i="1">
                                  <a:latin typeface="Cambria Math" panose="02040503050406030204" pitchFamily="18" charset="0"/>
                                </a:rPr>
                                <m:t>𝑌</m:t>
                              </m:r>
                            </m:e>
                            <m:sub>
                              <m:r>
                                <a:rPr lang="es-EC" i="1">
                                  <a:latin typeface="Cambria Math" panose="02040503050406030204" pitchFamily="18" charset="0"/>
                                </a:rPr>
                                <m:t>𝑖</m:t>
                              </m:r>
                            </m:sub>
                          </m:sSub>
                        </m:e>
                      </m:nary>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1734407" y="3860855"/>
                <a:ext cx="1291251" cy="848566"/>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1698011" y="4839039"/>
                <a:ext cx="331231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𝑌</m:t>
                          </m:r>
                        </m:e>
                        <m:sub>
                          <m:r>
                            <a:rPr lang="es-EC" i="1">
                              <a:latin typeface="Cambria Math" panose="02040503050406030204" pitchFamily="18" charset="0"/>
                            </a:rPr>
                            <m:t>𝑡</m:t>
                          </m:r>
                        </m:sub>
                      </m:sSub>
                      <m:r>
                        <a:rPr lang="es-EC" i="0">
                          <a:latin typeface="Cambria Math" panose="02040503050406030204" pitchFamily="18" charset="0"/>
                        </a:rPr>
                        <m:t>=0.9861∗0.9792=0.9655</m:t>
                      </m:r>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1698011" y="4839039"/>
                <a:ext cx="3312317" cy="369332"/>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3881446" y="5488770"/>
                <a:ext cx="160806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rPr>
                          </m:ctrlPr>
                        </m:sSubPr>
                        <m:e>
                          <m:r>
                            <a:rPr lang="es-EC" b="1" i="1">
                              <a:latin typeface="Cambria Math" panose="02040503050406030204" pitchFamily="18" charset="0"/>
                            </a:rPr>
                            <m:t>𝒀</m:t>
                          </m:r>
                        </m:e>
                        <m:sub>
                          <m:r>
                            <a:rPr lang="es-EC" b="1" i="1">
                              <a:latin typeface="Cambria Math" panose="02040503050406030204" pitchFamily="18" charset="0"/>
                            </a:rPr>
                            <m:t>𝒕</m:t>
                          </m:r>
                        </m:sub>
                      </m:sSub>
                      <m:r>
                        <a:rPr lang="es-EC" b="1" i="0">
                          <a:latin typeface="Cambria Math" panose="02040503050406030204" pitchFamily="18" charset="0"/>
                        </a:rPr>
                        <m:t>=</m:t>
                      </m:r>
                      <m:r>
                        <a:rPr lang="es-EC" b="1" i="0">
                          <a:latin typeface="Cambria Math" panose="02040503050406030204" pitchFamily="18" charset="0"/>
                        </a:rPr>
                        <m:t>𝟗𝟔</m:t>
                      </m:r>
                      <m:r>
                        <a:rPr lang="es-EC" b="1" i="0">
                          <a:latin typeface="Cambria Math" panose="02040503050406030204" pitchFamily="18" charset="0"/>
                        </a:rPr>
                        <m:t>.</m:t>
                      </m:r>
                      <m:r>
                        <a:rPr lang="es-EC" b="1" i="0">
                          <a:latin typeface="Cambria Math" panose="02040503050406030204" pitchFamily="18" charset="0"/>
                        </a:rPr>
                        <m:t>𝟓𝟓</m:t>
                      </m:r>
                      <m:r>
                        <a:rPr lang="es-EC" b="1" i="0">
                          <a:latin typeface="Cambria Math" panose="02040503050406030204" pitchFamily="18" charset="0"/>
                        </a:rPr>
                        <m:t>%</m:t>
                      </m:r>
                    </m:oMath>
                  </m:oMathPara>
                </a14:m>
                <a:endParaRPr lang="es-EC" b="1" dirty="0"/>
              </a:p>
            </p:txBody>
          </p:sp>
        </mc:Choice>
        <mc:Fallback xmlns="">
          <p:sp>
            <p:nvSpPr>
              <p:cNvPr id="14" name="Rectángulo 13"/>
              <p:cNvSpPr>
                <a:spLocks noRot="1" noChangeAspect="1" noMove="1" noResize="1" noEditPoints="1" noAdjustHandles="1" noChangeArrowheads="1" noChangeShapeType="1" noTextEdit="1"/>
              </p:cNvSpPr>
              <p:nvPr/>
            </p:nvSpPr>
            <p:spPr>
              <a:xfrm>
                <a:off x="3881446" y="5488770"/>
                <a:ext cx="1608069" cy="369332"/>
              </a:xfrm>
              <a:prstGeom prst="rect">
                <a:avLst/>
              </a:prstGeom>
              <a:blipFill rotWithShape="0">
                <a:blip r:embed="rId8"/>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1581628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27484" y="346587"/>
            <a:ext cx="5321521" cy="830997"/>
          </a:xfrm>
          <a:prstGeom prst="rect">
            <a:avLst/>
          </a:prstGeom>
        </p:spPr>
        <p:txBody>
          <a:bodyPr wrap="none">
            <a:spAutoFit/>
          </a:bodyPr>
          <a:lstStyle/>
          <a:p>
            <a:r>
              <a:rPr lang="es-ES" sz="2400" b="1" dirty="0">
                <a:solidFill>
                  <a:srgbClr val="002060"/>
                </a:solidFill>
                <a:latin typeface="Times New Roman" panose="02020603050405020304" pitchFamily="18" charset="0"/>
                <a:cs typeface="Times New Roman" panose="02020603050405020304" pitchFamily="18" charset="0"/>
              </a:rPr>
              <a:t>ANÁLISIS DE </a:t>
            </a:r>
            <a:r>
              <a:rPr lang="es-ES" sz="2400" b="1" dirty="0" smtClean="0">
                <a:solidFill>
                  <a:srgbClr val="002060"/>
                </a:solidFill>
                <a:latin typeface="Times New Roman" panose="02020603050405020304" pitchFamily="18" charset="0"/>
                <a:cs typeface="Times New Roman" panose="02020603050405020304" pitchFamily="18" charset="0"/>
              </a:rPr>
              <a:t>RESULTADOS</a:t>
            </a:r>
          </a:p>
          <a:p>
            <a:r>
              <a:rPr lang="es-ES" sz="2400" b="1" dirty="0" smtClean="0">
                <a:solidFill>
                  <a:srgbClr val="002060"/>
                </a:solidFill>
                <a:latin typeface="Times New Roman" panose="02020603050405020304" pitchFamily="18" charset="0"/>
                <a:cs typeface="Times New Roman" panose="02020603050405020304" pitchFamily="18" charset="0"/>
              </a:rPr>
              <a:t>Eficiencia Real de Producción (ERP%)</a:t>
            </a:r>
            <a:endParaRPr lang="es-EC" sz="2400" dirty="0"/>
          </a:p>
        </p:txBody>
      </p:sp>
      <mc:AlternateContent xmlns:mc="http://schemas.openxmlformats.org/markup-compatibility/2006" xmlns:a14="http://schemas.microsoft.com/office/drawing/2010/main">
        <mc:Choice Requires="a14">
          <p:sp>
            <p:nvSpPr>
              <p:cNvPr id="6" name="CuadroTexto 5"/>
              <p:cNvSpPr txBox="1"/>
              <p:nvPr/>
            </p:nvSpPr>
            <p:spPr>
              <a:xfrm>
                <a:off x="447837" y="1783484"/>
                <a:ext cx="67689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m:t>
                      </m:r>
                      <m:r>
                        <a:rPr lang="es-EC" b="0" i="1" smtClean="0">
                          <a:latin typeface="Cambria Math" panose="02040503050406030204" pitchFamily="18" charset="0"/>
                        </a:rPr>
                        <m:t>𝐸𝑅𝑃</m:t>
                      </m:r>
                      <m:r>
                        <a:rPr lang="es-EC" b="0" i="1" smtClean="0">
                          <a:latin typeface="Cambria Math" panose="02040503050406030204" pitchFamily="18" charset="0"/>
                        </a:rPr>
                        <m:t>=</m:t>
                      </m:r>
                      <m:r>
                        <a:rPr lang="es-EC" b="0" i="1" smtClean="0">
                          <a:latin typeface="Cambria Math" panose="02040503050406030204" pitchFamily="18" charset="0"/>
                        </a:rPr>
                        <m:t>𝐷𝑖𝑠𝑝𝑜𝑛𝑖𝑏𝑖𝑙𝑖𝑑𝑎𝑑</m:t>
                      </m:r>
                      <m:r>
                        <a:rPr lang="es-EC" b="0" i="1" smtClean="0">
                          <a:latin typeface="Cambria Math" panose="02040503050406030204" pitchFamily="18" charset="0"/>
                        </a:rPr>
                        <m:t> %×</m:t>
                      </m:r>
                      <m:r>
                        <a:rPr lang="es-EC" b="0" i="1" smtClean="0">
                          <a:latin typeface="Cambria Math" panose="02040503050406030204" pitchFamily="18" charset="0"/>
                          <a:ea typeface="Cambria Math" panose="02040503050406030204" pitchFamily="18" charset="0"/>
                        </a:rPr>
                        <m:t>𝑅𝑒𝑛𝑑𝑖𝑚𝑖𝑒𝑛𝑡𝑜</m:t>
                      </m:r>
                      <m:r>
                        <a:rPr lang="es-EC" b="0" i="1" smtClean="0">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𝐶𝑎𝑙𝑖𝑑𝑎𝑑</m:t>
                      </m:r>
                      <m:r>
                        <a:rPr lang="es-EC" b="0" i="1" smtClean="0">
                          <a:latin typeface="Cambria Math" panose="02040503050406030204" pitchFamily="18" charset="0"/>
                          <a:ea typeface="Cambria Math" panose="02040503050406030204" pitchFamily="18" charset="0"/>
                        </a:rPr>
                        <m:t> </m:t>
                      </m:r>
                      <m:r>
                        <a:rPr lang="es-EC" b="0" i="1" smtClean="0">
                          <a:latin typeface="Cambria Math" panose="02040503050406030204" pitchFamily="18" charset="0"/>
                          <a:ea typeface="Cambria Math" panose="02040503050406030204" pitchFamily="18" charset="0"/>
                        </a:rPr>
                        <m:t>𝑃𝑟𝑜𝑐𝑒𝑠𝑜</m:t>
                      </m:r>
                      <m:r>
                        <a:rPr lang="es-EC" b="0" i="1" smtClean="0">
                          <a:latin typeface="Cambria Math" panose="02040503050406030204" pitchFamily="18" charset="0"/>
                          <a:ea typeface="Cambria Math" panose="02040503050406030204" pitchFamily="18" charset="0"/>
                        </a:rPr>
                        <m:t>%</m:t>
                      </m:r>
                    </m:oMath>
                  </m:oMathPara>
                </a14:m>
                <a:endParaRPr lang="es-EC" dirty="0"/>
              </a:p>
            </p:txBody>
          </p:sp>
        </mc:Choice>
        <mc:Fallback xmlns="">
          <p:sp>
            <p:nvSpPr>
              <p:cNvPr id="6" name="CuadroTexto 5"/>
              <p:cNvSpPr txBox="1">
                <a:spLocks noRot="1" noChangeAspect="1" noMove="1" noResize="1" noEditPoints="1" noAdjustHandles="1" noChangeArrowheads="1" noChangeShapeType="1" noTextEdit="1"/>
              </p:cNvSpPr>
              <p:nvPr/>
            </p:nvSpPr>
            <p:spPr>
              <a:xfrm>
                <a:off x="447837" y="1783484"/>
                <a:ext cx="6768904" cy="276999"/>
              </a:xfrm>
              <a:prstGeom prst="rect">
                <a:avLst/>
              </a:prstGeom>
              <a:blipFill rotWithShape="0">
                <a:blip r:embed="rId3"/>
                <a:stretch>
                  <a:fillRect l="-360" t="-4444" r="-540" b="-3555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CuadroTexto 7"/>
              <p:cNvSpPr txBox="1"/>
              <p:nvPr/>
            </p:nvSpPr>
            <p:spPr>
              <a:xfrm>
                <a:off x="155427" y="2378293"/>
                <a:ext cx="8733994" cy="5761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m:t>
                      </m:r>
                      <m:r>
                        <a:rPr lang="es-EC" b="0" i="1" smtClean="0">
                          <a:latin typeface="Cambria Math" panose="02040503050406030204" pitchFamily="18" charset="0"/>
                        </a:rPr>
                        <m:t>𝐷𝑖𝑠𝑝𝑜𝑛𝑖𝑏𝑖𝑙𝑖𝑑𝑎𝑑</m:t>
                      </m:r>
                      <m:r>
                        <a:rPr lang="es-EC" b="0" i="1" smtClean="0">
                          <a:latin typeface="Cambria Math" panose="02040503050406030204" pitchFamily="18" charset="0"/>
                        </a:rPr>
                        <m:t>=</m:t>
                      </m:r>
                      <m:f>
                        <m:fPr>
                          <m:ctrlPr>
                            <a:rPr lang="es-EC" b="0" i="1" smtClean="0">
                              <a:latin typeface="Cambria Math" panose="02040503050406030204" pitchFamily="18" charset="0"/>
                            </a:rPr>
                          </m:ctrlPr>
                        </m:fPr>
                        <m:num>
                          <m:r>
                            <a:rPr lang="es-EC" b="0" i="1" smtClean="0">
                              <a:latin typeface="Cambria Math" panose="02040503050406030204" pitchFamily="18" charset="0"/>
                            </a:rPr>
                            <m:t>𝑇𝑖𝑒𝑚𝑝𝑜</m:t>
                          </m:r>
                          <m:r>
                            <a:rPr lang="es-EC" b="0" i="1" smtClean="0">
                              <a:latin typeface="Cambria Math" panose="02040503050406030204" pitchFamily="18" charset="0"/>
                            </a:rPr>
                            <m:t> </m:t>
                          </m:r>
                          <m:r>
                            <a:rPr lang="es-EC" b="0" i="1" smtClean="0">
                              <a:latin typeface="Cambria Math" panose="02040503050406030204" pitchFamily="18" charset="0"/>
                            </a:rPr>
                            <m:t>𝑝𝑟𝑜𝑔𝑟𝑎𝑚𝑎𝑑𝑜</m:t>
                          </m:r>
                          <m:r>
                            <a:rPr lang="es-EC" b="0" i="1" smtClean="0">
                              <a:latin typeface="Cambria Math" panose="02040503050406030204" pitchFamily="18" charset="0"/>
                            </a:rPr>
                            <m:t>−</m:t>
                          </m:r>
                          <m:r>
                            <a:rPr lang="es-EC" b="0" i="1" smtClean="0">
                              <a:latin typeface="Cambria Math" panose="02040503050406030204" pitchFamily="18" charset="0"/>
                            </a:rPr>
                            <m:t>𝑃𝑎𝑟𝑎𝑑𝑎𝑠</m:t>
                          </m:r>
                          <m:r>
                            <a:rPr lang="es-EC" b="0" i="1" smtClean="0">
                              <a:latin typeface="Cambria Math" panose="02040503050406030204" pitchFamily="18" charset="0"/>
                            </a:rPr>
                            <m:t> (</m:t>
                          </m:r>
                          <m:r>
                            <a:rPr lang="es-EC" b="0" i="1" smtClean="0">
                              <a:latin typeface="Cambria Math" panose="02040503050406030204" pitchFamily="18" charset="0"/>
                            </a:rPr>
                            <m:t>𝑃𝑟𝑜𝑔𝑟𝑎</m:t>
                          </m:r>
                          <m:r>
                            <a:rPr lang="es-EC" b="0" i="1" smtClean="0">
                              <a:latin typeface="Cambria Math" panose="02040503050406030204" pitchFamily="18" charset="0"/>
                            </a:rPr>
                            <m:t> </m:t>
                          </m:r>
                          <m:r>
                            <a:rPr lang="es-EC" b="0" i="1" smtClean="0">
                              <a:latin typeface="Cambria Math" panose="02040503050406030204" pitchFamily="18" charset="0"/>
                            </a:rPr>
                            <m:t>𝑦</m:t>
                          </m:r>
                          <m:r>
                            <a:rPr lang="es-EC" b="0" i="1" smtClean="0">
                              <a:latin typeface="Cambria Math" panose="02040503050406030204" pitchFamily="18" charset="0"/>
                            </a:rPr>
                            <m:t> </m:t>
                          </m:r>
                          <m:r>
                            <a:rPr lang="es-EC" b="0" i="1" smtClean="0">
                              <a:latin typeface="Cambria Math" panose="02040503050406030204" pitchFamily="18" charset="0"/>
                            </a:rPr>
                            <m:t>𝑁𝑜</m:t>
                          </m:r>
                          <m:r>
                            <a:rPr lang="es-EC" b="0" i="1" smtClean="0">
                              <a:latin typeface="Cambria Math" panose="02040503050406030204" pitchFamily="18" charset="0"/>
                            </a:rPr>
                            <m:t> </m:t>
                          </m:r>
                          <m:r>
                            <a:rPr lang="es-EC" b="0" i="1" smtClean="0">
                              <a:latin typeface="Cambria Math" panose="02040503050406030204" pitchFamily="18" charset="0"/>
                            </a:rPr>
                            <m:t>𝑃𝑟𝑜𝑔𝑟𝑎</m:t>
                          </m:r>
                          <m:r>
                            <a:rPr lang="es-EC" b="0" i="1" smtClean="0">
                              <a:latin typeface="Cambria Math" panose="02040503050406030204" pitchFamily="18" charset="0"/>
                            </a:rPr>
                            <m:t>)</m:t>
                          </m:r>
                        </m:num>
                        <m:den>
                          <m:r>
                            <a:rPr lang="es-EC" b="0" i="1" smtClean="0">
                              <a:latin typeface="Cambria Math" panose="02040503050406030204" pitchFamily="18" charset="0"/>
                            </a:rPr>
                            <m:t>𝑇𝑖𝑒𝑚𝑝𝑜</m:t>
                          </m:r>
                          <m:r>
                            <a:rPr lang="es-EC" b="0" i="1" smtClean="0">
                              <a:latin typeface="Cambria Math" panose="02040503050406030204" pitchFamily="18" charset="0"/>
                            </a:rPr>
                            <m:t> </m:t>
                          </m:r>
                          <m:r>
                            <a:rPr lang="es-EC" b="0" i="1" smtClean="0">
                              <a:latin typeface="Cambria Math" panose="02040503050406030204" pitchFamily="18" charset="0"/>
                            </a:rPr>
                            <m:t>𝑝𝑟𝑜𝑔𝑟𝑎𝑚𝑎𝑑𝑜</m:t>
                          </m:r>
                        </m:den>
                      </m:f>
                      <m:r>
                        <a:rPr lang="es-EC" b="0" i="1" smtClean="0">
                          <a:latin typeface="Cambria Math" panose="02040503050406030204" pitchFamily="18" charset="0"/>
                          <a:ea typeface="Cambria Math" panose="02040503050406030204" pitchFamily="18" charset="0"/>
                        </a:rPr>
                        <m:t>×100</m:t>
                      </m:r>
                    </m:oMath>
                  </m:oMathPara>
                </a14:m>
                <a:endParaRPr lang="es-EC" dirty="0"/>
              </a:p>
            </p:txBody>
          </p:sp>
        </mc:Choice>
        <mc:Fallback xmlns="">
          <p:sp>
            <p:nvSpPr>
              <p:cNvPr id="8" name="CuadroTexto 7"/>
              <p:cNvSpPr txBox="1">
                <a:spLocks noRot="1" noChangeAspect="1" noMove="1" noResize="1" noEditPoints="1" noAdjustHandles="1" noChangeArrowheads="1" noChangeShapeType="1" noTextEdit="1"/>
              </p:cNvSpPr>
              <p:nvPr/>
            </p:nvSpPr>
            <p:spPr>
              <a:xfrm>
                <a:off x="155427" y="2378293"/>
                <a:ext cx="8733994" cy="576183"/>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753825" y="3341476"/>
                <a:ext cx="3859646"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m:t>
                      </m:r>
                      <m:r>
                        <a:rPr lang="es-EC" i="1" smtClean="0">
                          <a:latin typeface="Cambria Math" panose="02040503050406030204" pitchFamily="18" charset="0"/>
                        </a:rPr>
                        <m:t>𝐷𝑖𝑠𝑝𝑜𝑛𝑖𝑏𝑖𝑙𝑖𝑑𝑎𝑑</m:t>
                      </m:r>
                      <m:r>
                        <a:rPr lang="es-EC" i="1" smtClean="0">
                          <a:latin typeface="Cambria Math" panose="02040503050406030204" pitchFamily="18" charset="0"/>
                        </a:rPr>
                        <m:t>=</m:t>
                      </m:r>
                      <m:f>
                        <m:fPr>
                          <m:ctrlPr>
                            <a:rPr lang="es-EC" i="1" smtClean="0">
                              <a:latin typeface="Cambria Math" panose="02040503050406030204" pitchFamily="18" charset="0"/>
                            </a:rPr>
                          </m:ctrlPr>
                        </m:fPr>
                        <m:num>
                          <m:r>
                            <a:rPr lang="es-EC" b="0" i="1" smtClean="0">
                              <a:latin typeface="Cambria Math" panose="02040503050406030204" pitchFamily="18" charset="0"/>
                            </a:rPr>
                            <m:t>480−60</m:t>
                          </m:r>
                        </m:num>
                        <m:den>
                          <m:r>
                            <a:rPr lang="es-EC" b="0" i="1" smtClean="0">
                              <a:latin typeface="Cambria Math" panose="02040503050406030204" pitchFamily="18" charset="0"/>
                            </a:rPr>
                            <m:t>480</m:t>
                          </m:r>
                        </m:den>
                      </m:f>
                      <m:r>
                        <a:rPr lang="es-EC" i="1">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100</m:t>
                      </m:r>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753825" y="3341476"/>
                <a:ext cx="3859646" cy="612732"/>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1424093" y="4305685"/>
                <a:ext cx="292830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m:t>
                      </m:r>
                      <m:r>
                        <a:rPr lang="es-EC" i="1" smtClean="0">
                          <a:latin typeface="Cambria Math" panose="02040503050406030204" pitchFamily="18" charset="0"/>
                        </a:rPr>
                        <m:t>𝐷𝑖𝑠𝑝𝑜𝑛𝑖𝑏𝑖𝑙𝑖𝑑𝑎𝑑</m:t>
                      </m:r>
                      <m:r>
                        <a:rPr lang="es-EC" i="1" smtClean="0">
                          <a:latin typeface="Cambria Math" panose="02040503050406030204" pitchFamily="18" charset="0"/>
                        </a:rPr>
                        <m:t>=87.5%</m:t>
                      </m:r>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1424093" y="4305685"/>
                <a:ext cx="2928302" cy="369332"/>
              </a:xfrm>
              <a:prstGeom prst="rect">
                <a:avLst/>
              </a:prstGeom>
              <a:blipFill rotWithShape="0">
                <a:blip r:embed="rId6"/>
                <a:stretch>
                  <a:fillRect b="-1311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3340140" y="5056438"/>
                <a:ext cx="358546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m:t>
                      </m:r>
                      <m:r>
                        <a:rPr lang="es-EC" b="0" i="1" smtClean="0">
                          <a:latin typeface="Cambria Math" panose="02040503050406030204" pitchFamily="18" charset="0"/>
                        </a:rPr>
                        <m:t>𝐸𝑅𝑃</m:t>
                      </m:r>
                      <m:r>
                        <a:rPr lang="es-EC" i="1" smtClean="0">
                          <a:latin typeface="Cambria Math" panose="02040503050406030204" pitchFamily="18" charset="0"/>
                        </a:rPr>
                        <m:t>=</m:t>
                      </m:r>
                      <m:r>
                        <a:rPr lang="es-EC" b="0" i="1" smtClean="0">
                          <a:latin typeface="Cambria Math" panose="02040503050406030204" pitchFamily="18" charset="0"/>
                        </a:rPr>
                        <m:t>87.5%</m:t>
                      </m:r>
                      <m:r>
                        <a:rPr lang="es-EC" b="0" i="1" smtClean="0">
                          <a:latin typeface="Cambria Math" panose="02040503050406030204" pitchFamily="18" charset="0"/>
                          <a:ea typeface="Cambria Math" panose="02040503050406030204" pitchFamily="18" charset="0"/>
                        </a:rPr>
                        <m:t>×96.55%×93%</m:t>
                      </m:r>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3340140" y="5056438"/>
                <a:ext cx="3585469" cy="369332"/>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4120419" y="5656894"/>
                <a:ext cx="202491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0" smtClean="0">
                          <a:latin typeface="Cambria Math" panose="02040503050406030204" pitchFamily="18" charset="0"/>
                        </a:rPr>
                        <m:t>%</m:t>
                      </m:r>
                      <m:r>
                        <a:rPr lang="es-EC" b="1" i="0" smtClean="0">
                          <a:latin typeface="Cambria Math" panose="02040503050406030204" pitchFamily="18" charset="0"/>
                        </a:rPr>
                        <m:t>𝐄𝐑𝐏</m:t>
                      </m:r>
                      <m:r>
                        <a:rPr lang="es-EC" b="1" i="0" smtClean="0">
                          <a:latin typeface="Cambria Math" panose="02040503050406030204" pitchFamily="18" charset="0"/>
                        </a:rPr>
                        <m:t>=</m:t>
                      </m:r>
                      <m:r>
                        <a:rPr lang="es-EC" b="1" i="0" smtClean="0">
                          <a:latin typeface="Cambria Math" panose="02040503050406030204" pitchFamily="18" charset="0"/>
                        </a:rPr>
                        <m:t>𝟕𝟖</m:t>
                      </m:r>
                      <m:r>
                        <a:rPr lang="es-EC" b="1" i="0" smtClean="0">
                          <a:latin typeface="Cambria Math" panose="02040503050406030204" pitchFamily="18" charset="0"/>
                        </a:rPr>
                        <m:t>.</m:t>
                      </m:r>
                      <m:r>
                        <a:rPr lang="es-EC" b="1" i="0" smtClean="0">
                          <a:latin typeface="Cambria Math" panose="02040503050406030204" pitchFamily="18" charset="0"/>
                        </a:rPr>
                        <m:t>𝟓𝟕</m:t>
                      </m:r>
                      <m:r>
                        <a:rPr lang="es-EC" b="1" i="0" smtClean="0">
                          <a:latin typeface="Cambria Math" panose="02040503050406030204" pitchFamily="18" charset="0"/>
                        </a:rPr>
                        <m:t>%</m:t>
                      </m:r>
                    </m:oMath>
                  </m:oMathPara>
                </a14:m>
                <a:endParaRPr lang="es-EC" b="1" dirty="0"/>
              </a:p>
            </p:txBody>
          </p:sp>
        </mc:Choice>
        <mc:Fallback xmlns="">
          <p:sp>
            <p:nvSpPr>
              <p:cNvPr id="12" name="Rectángulo 11"/>
              <p:cNvSpPr>
                <a:spLocks noRot="1" noChangeAspect="1" noMove="1" noResize="1" noEditPoints="1" noAdjustHandles="1" noChangeArrowheads="1" noChangeShapeType="1" noTextEdit="1"/>
              </p:cNvSpPr>
              <p:nvPr/>
            </p:nvSpPr>
            <p:spPr>
              <a:xfrm>
                <a:off x="4120419" y="5656894"/>
                <a:ext cx="2024913" cy="369332"/>
              </a:xfrm>
              <a:prstGeom prst="rect">
                <a:avLst/>
              </a:prstGeom>
              <a:blipFill rotWithShape="0">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5132876" y="3335897"/>
                <a:ext cx="4404796" cy="618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m:t>
                      </m:r>
                      <m:r>
                        <a:rPr lang="es-EC" b="0" i="1" smtClean="0">
                          <a:latin typeface="Cambria Math" panose="02040503050406030204" pitchFamily="18" charset="0"/>
                        </a:rPr>
                        <m:t>𝐶𝑎𝑙𝑖𝑑𝑎𝑑</m:t>
                      </m:r>
                      <m:r>
                        <a:rPr lang="es-EC" i="1" smtClean="0">
                          <a:latin typeface="Cambria Math" panose="02040503050406030204" pitchFamily="18" charset="0"/>
                        </a:rPr>
                        <m:t>=</m:t>
                      </m:r>
                      <m:f>
                        <m:fPr>
                          <m:ctrlPr>
                            <a:rPr lang="es-EC" i="1" dirty="0" smtClean="0">
                              <a:latin typeface="Cambria Math" panose="02040503050406030204" pitchFamily="18" charset="0"/>
                            </a:rPr>
                          </m:ctrlPr>
                        </m:fPr>
                        <m:num>
                          <m:r>
                            <a:rPr lang="es-EC" b="0" i="1" dirty="0" smtClean="0">
                              <a:latin typeface="Cambria Math" panose="02040503050406030204" pitchFamily="18" charset="0"/>
                            </a:rPr>
                            <m:t>𝐶𝑎𝑛𝑡𝑖𝑑𝑎𝑑</m:t>
                          </m:r>
                          <m:r>
                            <a:rPr lang="es-EC" b="0" i="1" dirty="0" smtClean="0">
                              <a:latin typeface="Cambria Math" panose="02040503050406030204" pitchFamily="18" charset="0"/>
                            </a:rPr>
                            <m:t> </m:t>
                          </m:r>
                          <m:r>
                            <a:rPr lang="es-EC" b="0" i="1" dirty="0" smtClean="0">
                              <a:latin typeface="Cambria Math" panose="02040503050406030204" pitchFamily="18" charset="0"/>
                            </a:rPr>
                            <m:t>𝑢𝑛𝑖</m:t>
                          </m:r>
                          <m:r>
                            <a:rPr lang="es-EC" b="0" i="1" dirty="0" smtClean="0">
                              <a:latin typeface="Cambria Math" panose="02040503050406030204" pitchFamily="18" charset="0"/>
                            </a:rPr>
                            <m:t>_</m:t>
                          </m:r>
                          <m:r>
                            <a:rPr lang="es-EC" b="0" i="1" dirty="0" smtClean="0">
                              <a:latin typeface="Cambria Math" panose="02040503050406030204" pitchFamily="18" charset="0"/>
                            </a:rPr>
                            <m:t>𝑏𝑢𝑒𝑛𝑎𝑠</m:t>
                          </m:r>
                        </m:num>
                        <m:den>
                          <m:r>
                            <a:rPr lang="es-EC" b="0" i="1" dirty="0" smtClean="0">
                              <a:latin typeface="Cambria Math" panose="02040503050406030204" pitchFamily="18" charset="0"/>
                            </a:rPr>
                            <m:t>𝐶𝑎𝑛𝑡𝑖𝑑𝑎𝑑</m:t>
                          </m:r>
                          <m:r>
                            <a:rPr lang="es-EC" b="0" i="1" dirty="0" smtClean="0">
                              <a:latin typeface="Cambria Math" panose="02040503050406030204" pitchFamily="18" charset="0"/>
                            </a:rPr>
                            <m:t> </m:t>
                          </m:r>
                          <m:r>
                            <a:rPr lang="es-EC" b="0" i="1" dirty="0" smtClean="0">
                              <a:latin typeface="Cambria Math" panose="02040503050406030204" pitchFamily="18" charset="0"/>
                            </a:rPr>
                            <m:t>𝑢𝑛𝑖</m:t>
                          </m:r>
                          <m:r>
                            <a:rPr lang="es-EC" b="0" i="1" dirty="0" smtClean="0">
                              <a:latin typeface="Cambria Math" panose="02040503050406030204" pitchFamily="18" charset="0"/>
                            </a:rPr>
                            <m:t> </m:t>
                          </m:r>
                          <m:r>
                            <a:rPr lang="es-EC" b="0" i="1" dirty="0" smtClean="0">
                              <a:latin typeface="Cambria Math" panose="02040503050406030204" pitchFamily="18" charset="0"/>
                            </a:rPr>
                            <m:t>𝑡𝑜𝑡𝑎𝑙</m:t>
                          </m:r>
                        </m:den>
                      </m:f>
                      <m:r>
                        <a:rPr lang="es-EC" i="1">
                          <a:latin typeface="Cambria Math" panose="02040503050406030204" pitchFamily="18" charset="0"/>
                          <a:ea typeface="Cambria Math" panose="02040503050406030204" pitchFamily="18" charset="0"/>
                        </a:rPr>
                        <m:t>×</m:t>
                      </m:r>
                      <m:r>
                        <a:rPr lang="es-EC" b="0" i="1" smtClean="0">
                          <a:latin typeface="Cambria Math" panose="02040503050406030204" pitchFamily="18" charset="0"/>
                          <a:ea typeface="Cambria Math" panose="02040503050406030204" pitchFamily="18" charset="0"/>
                        </a:rPr>
                        <m:t>100</m:t>
                      </m:r>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5132876" y="3335897"/>
                <a:ext cx="4404796" cy="618311"/>
              </a:xfrm>
              <a:prstGeom prst="rect">
                <a:avLst/>
              </a:prstGeom>
              <a:blipFill rotWithShape="0">
                <a:blip r:embed="rId9"/>
                <a:stretch>
                  <a:fillRect/>
                </a:stretch>
              </a:blipFill>
            </p:spPr>
            <p:txBody>
              <a:bodyPr/>
              <a:lstStyle/>
              <a:p>
                <a:r>
                  <a:rPr lang="es-EC">
                    <a:noFill/>
                  </a:rPr>
                  <a:t> </a:t>
                </a:r>
              </a:p>
            </p:txBody>
          </p:sp>
        </mc:Fallback>
      </mc:AlternateContent>
      <p:pic>
        <p:nvPicPr>
          <p:cNvPr id="11266" name="Picture 2" descr="Imagen relacionad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21543" y="1177584"/>
            <a:ext cx="2505075" cy="22002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Rectángulo 14"/>
              <p:cNvSpPr/>
              <p:nvPr/>
            </p:nvSpPr>
            <p:spPr>
              <a:xfrm>
                <a:off x="6179541" y="4335629"/>
                <a:ext cx="201939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m:t>
                      </m:r>
                      <m:r>
                        <a:rPr lang="es-EC" b="0" i="1" smtClean="0">
                          <a:latin typeface="Cambria Math" panose="02040503050406030204" pitchFamily="18" charset="0"/>
                        </a:rPr>
                        <m:t>𝐶𝑎𝑙𝑖𝑑𝑎𝑑</m:t>
                      </m:r>
                      <m:r>
                        <a:rPr lang="es-EC" i="1" smtClean="0">
                          <a:latin typeface="Cambria Math" panose="02040503050406030204" pitchFamily="18" charset="0"/>
                        </a:rPr>
                        <m:t>=</m:t>
                      </m:r>
                      <m:r>
                        <a:rPr lang="es-EC" b="0" i="1" smtClean="0">
                          <a:latin typeface="Cambria Math" panose="02040503050406030204" pitchFamily="18" charset="0"/>
                        </a:rPr>
                        <m:t>93%</m:t>
                      </m:r>
                    </m:oMath>
                  </m:oMathPara>
                </a14:m>
                <a:endParaRPr lang="es-EC" dirty="0"/>
              </a:p>
            </p:txBody>
          </p:sp>
        </mc:Choice>
        <mc:Fallback xmlns="">
          <p:sp>
            <p:nvSpPr>
              <p:cNvPr id="15" name="Rectángulo 14"/>
              <p:cNvSpPr>
                <a:spLocks noRot="1" noChangeAspect="1" noMove="1" noResize="1" noEditPoints="1" noAdjustHandles="1" noChangeArrowheads="1" noChangeShapeType="1" noTextEdit="1"/>
              </p:cNvSpPr>
              <p:nvPr/>
            </p:nvSpPr>
            <p:spPr>
              <a:xfrm>
                <a:off x="6179541" y="4335629"/>
                <a:ext cx="2019399" cy="369332"/>
              </a:xfrm>
              <a:prstGeom prst="rect">
                <a:avLst/>
              </a:prstGeom>
              <a:blipFill rotWithShape="0">
                <a:blip r:embed="rId11"/>
                <a:stretch>
                  <a:fillRect/>
                </a:stretch>
              </a:blipFill>
            </p:spPr>
            <p:txBody>
              <a:bodyPr/>
              <a:lstStyle/>
              <a:p>
                <a:r>
                  <a:rPr lang="es-EC">
                    <a:noFill/>
                  </a:rPr>
                  <a:t> </a:t>
                </a:r>
              </a:p>
            </p:txBody>
          </p:sp>
        </mc:Fallback>
      </mc:AlternateContent>
      <p:pic>
        <p:nvPicPr>
          <p:cNvPr id="11268" name="Picture 4" descr="Imagen relacionad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40722" y="4335629"/>
            <a:ext cx="3370727" cy="205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4824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542617" y="1703388"/>
            <a:ext cx="5421207" cy="4324880"/>
          </a:xfrm>
          <a:prstGeom prst="rect">
            <a:avLst/>
          </a:prstGeom>
        </p:spPr>
      </p:pic>
      <p:pic>
        <p:nvPicPr>
          <p:cNvPr id="5" name="Imagen 4"/>
          <p:cNvPicPr>
            <a:picLocks noChangeAspect="1"/>
          </p:cNvPicPr>
          <p:nvPr/>
        </p:nvPicPr>
        <p:blipFill>
          <a:blip r:embed="rId3"/>
          <a:stretch>
            <a:fillRect/>
          </a:stretch>
        </p:blipFill>
        <p:spPr>
          <a:xfrm>
            <a:off x="250825" y="2237053"/>
            <a:ext cx="5953125" cy="3257550"/>
          </a:xfrm>
          <a:prstGeom prst="rect">
            <a:avLst/>
          </a:prstGeom>
        </p:spPr>
      </p:pic>
      <p:sp>
        <p:nvSpPr>
          <p:cNvPr id="6" name="Rectángulo 5"/>
          <p:cNvSpPr/>
          <p:nvPr/>
        </p:nvSpPr>
        <p:spPr>
          <a:xfrm>
            <a:off x="250825" y="549787"/>
            <a:ext cx="5321521" cy="830997"/>
          </a:xfrm>
          <a:prstGeom prst="rect">
            <a:avLst/>
          </a:prstGeom>
        </p:spPr>
        <p:txBody>
          <a:bodyPr wrap="none">
            <a:spAutoFit/>
          </a:bodyPr>
          <a:lstStyle/>
          <a:p>
            <a:r>
              <a:rPr lang="es-ES" sz="2400" b="1" dirty="0">
                <a:solidFill>
                  <a:srgbClr val="002060"/>
                </a:solidFill>
                <a:latin typeface="Times New Roman" panose="02020603050405020304" pitchFamily="18" charset="0"/>
                <a:cs typeface="Times New Roman" panose="02020603050405020304" pitchFamily="18" charset="0"/>
              </a:rPr>
              <a:t>ANÁLISIS DE </a:t>
            </a:r>
            <a:r>
              <a:rPr lang="es-ES" sz="2400" b="1" dirty="0" smtClean="0">
                <a:solidFill>
                  <a:srgbClr val="002060"/>
                </a:solidFill>
                <a:latin typeface="Times New Roman" panose="02020603050405020304" pitchFamily="18" charset="0"/>
                <a:cs typeface="Times New Roman" panose="02020603050405020304" pitchFamily="18" charset="0"/>
              </a:rPr>
              <a:t>RESULTADOS</a:t>
            </a:r>
          </a:p>
          <a:p>
            <a:r>
              <a:rPr lang="es-ES" sz="2400" b="1" dirty="0" smtClean="0">
                <a:solidFill>
                  <a:srgbClr val="002060"/>
                </a:solidFill>
                <a:latin typeface="Times New Roman" panose="02020603050405020304" pitchFamily="18" charset="0"/>
                <a:cs typeface="Times New Roman" panose="02020603050405020304" pitchFamily="18" charset="0"/>
              </a:rPr>
              <a:t>Eficiencia Real de Producción (ERP%)</a:t>
            </a:r>
            <a:endParaRPr lang="es-EC" sz="2400" dirty="0"/>
          </a:p>
        </p:txBody>
      </p:sp>
      <p:sp>
        <p:nvSpPr>
          <p:cNvPr id="7" name="Rectángulo 6"/>
          <p:cNvSpPr/>
          <p:nvPr/>
        </p:nvSpPr>
        <p:spPr>
          <a:xfrm>
            <a:off x="2236195" y="1703388"/>
            <a:ext cx="1741888" cy="400110"/>
          </a:xfrm>
          <a:prstGeom prst="rect">
            <a:avLst/>
          </a:prstGeom>
          <a:noFill/>
        </p:spPr>
        <p:txBody>
          <a:bodyPr wrap="none" lIns="91440" tIns="45720" rIns="91440" bIns="45720">
            <a:spAutoFit/>
          </a:bodyPr>
          <a:lstStyle/>
          <a:p>
            <a:pPr algn="ctr"/>
            <a:r>
              <a:rPr lang="es-ES" sz="2000" b="1" cap="none" spc="0" dirty="0" smtClean="0">
                <a:ln w="0"/>
                <a:solidFill>
                  <a:schemeClr val="tx1"/>
                </a:solidFill>
                <a:effectLst>
                  <a:outerShdw blurRad="38100" dist="19050" dir="2700000" algn="tl" rotWithShape="0">
                    <a:schemeClr val="dk1">
                      <a:alpha val="40000"/>
                    </a:schemeClr>
                  </a:outerShdw>
                </a:effectLst>
              </a:rPr>
              <a:t>Rangos de ERP</a:t>
            </a:r>
            <a:endParaRPr lang="es-ES" sz="2000" b="1" cap="none" spc="0" dirty="0">
              <a:ln w="0"/>
              <a:solidFill>
                <a:schemeClr val="tx1"/>
              </a:solidFill>
              <a:effectLst>
                <a:outerShdw blurRad="38100" dist="19050" dir="2700000" algn="tl" rotWithShape="0">
                  <a:schemeClr val="dk1">
                    <a:alpha val="40000"/>
                  </a:schemeClr>
                </a:outerShdw>
              </a:effectLst>
            </a:endParaRPr>
          </a:p>
        </p:txBody>
      </p:sp>
      <p:sp>
        <p:nvSpPr>
          <p:cNvPr id="8" name="Rectángulo 7"/>
          <p:cNvSpPr/>
          <p:nvPr/>
        </p:nvSpPr>
        <p:spPr>
          <a:xfrm>
            <a:off x="7307951" y="1180729"/>
            <a:ext cx="3890553" cy="400110"/>
          </a:xfrm>
          <a:prstGeom prst="rect">
            <a:avLst/>
          </a:prstGeom>
          <a:noFill/>
        </p:spPr>
        <p:txBody>
          <a:bodyPr wrap="none" lIns="91440" tIns="45720" rIns="91440" bIns="45720">
            <a:spAutoFit/>
          </a:bodyPr>
          <a:lstStyle/>
          <a:p>
            <a:pPr algn="ctr"/>
            <a:r>
              <a:rPr lang="es-ES" sz="2000" b="1" cap="none" spc="0" dirty="0" smtClean="0">
                <a:ln w="0"/>
                <a:solidFill>
                  <a:schemeClr val="tx1"/>
                </a:solidFill>
                <a:effectLst>
                  <a:outerShdw blurRad="38100" dist="19050" dir="2700000" algn="tl" rotWithShape="0">
                    <a:schemeClr val="dk1">
                      <a:alpha val="40000"/>
                    </a:schemeClr>
                  </a:outerShdw>
                </a:effectLst>
              </a:rPr>
              <a:t>Ejemplos Industrias respecto a ERP</a:t>
            </a:r>
            <a:endParaRPr lang="es-ES" sz="20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433945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3"/>
          <p:cNvGraphicFramePr>
            <a:graphicFrameLocks noGrp="1"/>
          </p:cNvGraphicFramePr>
          <p:nvPr>
            <p:ph idx="1"/>
            <p:extLst>
              <p:ext uri="{D42A27DB-BD31-4B8C-83A1-F6EECF244321}">
                <p14:modId xmlns:p14="http://schemas.microsoft.com/office/powerpoint/2010/main" val="303266655"/>
              </p:ext>
            </p:extLst>
          </p:nvPr>
        </p:nvGraphicFramePr>
        <p:xfrm>
          <a:off x="908297" y="716316"/>
          <a:ext cx="10533845" cy="5621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1946352" y="0"/>
            <a:ext cx="10475062" cy="923330"/>
          </a:xfrm>
          <a:prstGeom prst="rect">
            <a:avLst/>
          </a:prstGeom>
          <a:noFill/>
        </p:spPr>
        <p:txBody>
          <a:bodyPr wrap="square" rtlCol="0">
            <a:spAutoFit/>
          </a:bodyPr>
          <a:lstStyle/>
          <a:p>
            <a:pPr algn="ctr"/>
            <a:r>
              <a:rPr lang="es-EC" sz="5400" b="1" dirty="0" smtClean="0">
                <a:solidFill>
                  <a:srgbClr val="002060"/>
                </a:solidFill>
                <a:latin typeface="Times New Roman" panose="02020603050405020304" pitchFamily="18" charset="0"/>
                <a:cs typeface="Times New Roman" panose="02020603050405020304" pitchFamily="18" charset="0"/>
              </a:rPr>
              <a:t>CONCLUSIONES</a:t>
            </a:r>
            <a:endParaRPr lang="es-ES" sz="5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432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3"/>
          <p:cNvGraphicFramePr>
            <a:graphicFrameLocks noGrp="1"/>
          </p:cNvGraphicFramePr>
          <p:nvPr>
            <p:ph idx="1"/>
            <p:extLst>
              <p:ext uri="{D42A27DB-BD31-4B8C-83A1-F6EECF244321}">
                <p14:modId xmlns:p14="http://schemas.microsoft.com/office/powerpoint/2010/main" val="4236907154"/>
              </p:ext>
            </p:extLst>
          </p:nvPr>
        </p:nvGraphicFramePr>
        <p:xfrm>
          <a:off x="908297" y="716316"/>
          <a:ext cx="10533845" cy="5621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1928429" y="0"/>
            <a:ext cx="10475062" cy="923330"/>
          </a:xfrm>
          <a:prstGeom prst="rect">
            <a:avLst/>
          </a:prstGeom>
          <a:noFill/>
        </p:spPr>
        <p:txBody>
          <a:bodyPr wrap="square" rtlCol="0">
            <a:spAutoFit/>
          </a:bodyPr>
          <a:lstStyle/>
          <a:p>
            <a:pPr algn="ctr"/>
            <a:r>
              <a:rPr lang="es-EC" sz="5400" b="1" dirty="0" smtClean="0">
                <a:solidFill>
                  <a:srgbClr val="002060"/>
                </a:solidFill>
                <a:latin typeface="Times New Roman" panose="02020603050405020304" pitchFamily="18" charset="0"/>
                <a:cs typeface="Times New Roman" panose="02020603050405020304" pitchFamily="18" charset="0"/>
              </a:rPr>
              <a:t>CONCLUSIONES</a:t>
            </a:r>
            <a:endParaRPr lang="es-ES" sz="5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62717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3"/>
          <p:cNvGraphicFramePr>
            <a:graphicFrameLocks noGrp="1"/>
          </p:cNvGraphicFramePr>
          <p:nvPr>
            <p:ph idx="1"/>
            <p:extLst>
              <p:ext uri="{D42A27DB-BD31-4B8C-83A1-F6EECF244321}">
                <p14:modId xmlns:p14="http://schemas.microsoft.com/office/powerpoint/2010/main" val="2461300959"/>
              </p:ext>
            </p:extLst>
          </p:nvPr>
        </p:nvGraphicFramePr>
        <p:xfrm>
          <a:off x="908297" y="716316"/>
          <a:ext cx="10533845" cy="5621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1014030" y="0"/>
            <a:ext cx="10475062" cy="923330"/>
          </a:xfrm>
          <a:prstGeom prst="rect">
            <a:avLst/>
          </a:prstGeom>
          <a:noFill/>
        </p:spPr>
        <p:txBody>
          <a:bodyPr wrap="square" rtlCol="0">
            <a:spAutoFit/>
          </a:bodyPr>
          <a:lstStyle/>
          <a:p>
            <a:pPr algn="ctr"/>
            <a:r>
              <a:rPr lang="es-EC" sz="5400" b="1" dirty="0" smtClean="0">
                <a:solidFill>
                  <a:srgbClr val="002060"/>
                </a:solidFill>
                <a:latin typeface="Times New Roman" panose="02020603050405020304" pitchFamily="18" charset="0"/>
                <a:cs typeface="Times New Roman" panose="02020603050405020304" pitchFamily="18" charset="0"/>
              </a:rPr>
              <a:t>RECOMENDACIONES</a:t>
            </a:r>
            <a:endParaRPr lang="es-ES" sz="5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32184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3"/>
          <p:cNvGraphicFramePr>
            <a:graphicFrameLocks noGrp="1"/>
          </p:cNvGraphicFramePr>
          <p:nvPr>
            <p:ph idx="1"/>
            <p:extLst>
              <p:ext uri="{D42A27DB-BD31-4B8C-83A1-F6EECF244321}">
                <p14:modId xmlns:p14="http://schemas.microsoft.com/office/powerpoint/2010/main" val="2981968919"/>
              </p:ext>
            </p:extLst>
          </p:nvPr>
        </p:nvGraphicFramePr>
        <p:xfrm>
          <a:off x="908297" y="716316"/>
          <a:ext cx="10533845" cy="5621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1014030" y="0"/>
            <a:ext cx="10475062" cy="923330"/>
          </a:xfrm>
          <a:prstGeom prst="rect">
            <a:avLst/>
          </a:prstGeom>
          <a:noFill/>
        </p:spPr>
        <p:txBody>
          <a:bodyPr wrap="square" rtlCol="0">
            <a:spAutoFit/>
          </a:bodyPr>
          <a:lstStyle/>
          <a:p>
            <a:pPr algn="ctr"/>
            <a:r>
              <a:rPr lang="es-EC" sz="5400" b="1" dirty="0" smtClean="0">
                <a:solidFill>
                  <a:srgbClr val="002060"/>
                </a:solidFill>
                <a:latin typeface="Times New Roman" panose="02020603050405020304" pitchFamily="18" charset="0"/>
                <a:cs typeface="Times New Roman" panose="02020603050405020304" pitchFamily="18" charset="0"/>
              </a:rPr>
              <a:t>RECOMENDACIONES</a:t>
            </a:r>
            <a:endParaRPr lang="es-ES" sz="5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51627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868619" y="527971"/>
            <a:ext cx="7040152" cy="923330"/>
          </a:xfrm>
          <a:prstGeom prst="rect">
            <a:avLst/>
          </a:prstGeom>
          <a:noFill/>
        </p:spPr>
        <p:txBody>
          <a:bodyPr wrap="square" rtlCol="0">
            <a:spAutoFit/>
          </a:bodyPr>
          <a:lstStyle/>
          <a:p>
            <a:pPr algn="ctr"/>
            <a:r>
              <a:rPr lang="es-EC" sz="5400" b="1" dirty="0" smtClean="0">
                <a:solidFill>
                  <a:srgbClr val="002060"/>
                </a:solidFill>
                <a:latin typeface="Times New Roman" panose="02020603050405020304" pitchFamily="18" charset="0"/>
                <a:cs typeface="Times New Roman" panose="02020603050405020304" pitchFamily="18" charset="0"/>
              </a:rPr>
              <a:t>TRABAJO FUTURO</a:t>
            </a:r>
            <a:endParaRPr lang="es-ES" sz="5400" dirty="0">
              <a:solidFill>
                <a:srgbClr val="002060"/>
              </a:solidFill>
              <a:latin typeface="Times New Roman" panose="02020603050405020304" pitchFamily="18" charset="0"/>
              <a:cs typeface="Times New Roman" panose="02020603050405020304" pitchFamily="18" charset="0"/>
            </a:endParaRPr>
          </a:p>
        </p:txBody>
      </p:sp>
      <p:pic>
        <p:nvPicPr>
          <p:cNvPr id="3" name="Imagen 2"/>
          <p:cNvPicPr/>
          <p:nvPr/>
        </p:nvPicPr>
        <p:blipFill>
          <a:blip r:embed="rId2">
            <a:extLst>
              <a:ext uri="{28A0092B-C50C-407E-A947-70E740481C1C}">
                <a14:useLocalDpi xmlns:a14="http://schemas.microsoft.com/office/drawing/2010/main" val="0"/>
              </a:ext>
            </a:extLst>
          </a:blip>
          <a:stretch>
            <a:fillRect/>
          </a:stretch>
        </p:blipFill>
        <p:spPr>
          <a:xfrm>
            <a:off x="244699" y="1835088"/>
            <a:ext cx="6735649" cy="2724033"/>
          </a:xfrm>
          <a:prstGeom prst="rect">
            <a:avLst/>
          </a:prstGeom>
        </p:spPr>
      </p:pic>
      <p:sp>
        <p:nvSpPr>
          <p:cNvPr id="4" name="Rectángulo 3"/>
          <p:cNvSpPr/>
          <p:nvPr/>
        </p:nvSpPr>
        <p:spPr>
          <a:xfrm>
            <a:off x="2236813" y="4971011"/>
            <a:ext cx="3794885" cy="923330"/>
          </a:xfrm>
          <a:prstGeom prst="rect">
            <a:avLst/>
          </a:prstGeom>
          <a:noFill/>
        </p:spPr>
        <p:txBody>
          <a:bodyPr wrap="none" lIns="91440" tIns="45720" rIns="91440" bIns="45720">
            <a:spAutoFit/>
          </a:bodyPr>
          <a:lstStyle/>
          <a:p>
            <a:pPr algn="ctr"/>
            <a:r>
              <a:rPr lang="es-ES" sz="5400" b="1" cap="none" spc="0" dirty="0" smtClean="0">
                <a:ln w="0"/>
                <a:solidFill>
                  <a:schemeClr val="accent1"/>
                </a:solidFill>
                <a:effectLst>
                  <a:outerShdw blurRad="38100" dist="25400" dir="5400000" algn="ctr" rotWithShape="0">
                    <a:srgbClr val="6E747A">
                      <a:alpha val="43000"/>
                    </a:srgbClr>
                  </a:outerShdw>
                </a:effectLst>
              </a:rPr>
              <a:t>Industria 4.0</a:t>
            </a:r>
            <a:endParaRPr lang="es-ES" sz="5400" b="1" cap="none" spc="0" dirty="0">
              <a:ln w="0"/>
              <a:solidFill>
                <a:schemeClr val="accent1"/>
              </a:solidFill>
              <a:effectLst>
                <a:outerShdw blurRad="38100" dist="25400" dir="5400000" algn="ctr" rotWithShape="0">
                  <a:srgbClr val="6E747A">
                    <a:alpha val="43000"/>
                  </a:srgbClr>
                </a:outerShdw>
              </a:effectLst>
            </a:endParaRPr>
          </a:p>
        </p:txBody>
      </p:sp>
      <p:sp>
        <p:nvSpPr>
          <p:cNvPr id="5" name="Rectángulo 4"/>
          <p:cNvSpPr/>
          <p:nvPr/>
        </p:nvSpPr>
        <p:spPr>
          <a:xfrm>
            <a:off x="8050673" y="4971011"/>
            <a:ext cx="1083951" cy="923330"/>
          </a:xfrm>
          <a:prstGeom prst="rect">
            <a:avLst/>
          </a:prstGeom>
          <a:noFill/>
        </p:spPr>
        <p:txBody>
          <a:bodyPr wrap="none" lIns="91440" tIns="45720" rIns="91440" bIns="45720">
            <a:spAutoFit/>
          </a:bodyPr>
          <a:lstStyle/>
          <a:p>
            <a:pPr algn="ctr"/>
            <a:r>
              <a:rPr lang="es-ES" sz="5400" b="1" dirty="0" err="1" smtClean="0">
                <a:ln w="0"/>
                <a:solidFill>
                  <a:schemeClr val="accent1"/>
                </a:solidFill>
                <a:effectLst>
                  <a:outerShdw blurRad="38100" dist="25400" dir="5400000" algn="ctr" rotWithShape="0">
                    <a:srgbClr val="6E747A">
                      <a:alpha val="43000"/>
                    </a:srgbClr>
                  </a:outerShdw>
                </a:effectLst>
              </a:rPr>
              <a:t>IoT</a:t>
            </a:r>
            <a:endParaRPr lang="es-ES" sz="5400" b="1" cap="none" spc="0" dirty="0">
              <a:ln w="0"/>
              <a:solidFill>
                <a:schemeClr val="accent1"/>
              </a:solidFill>
              <a:effectLst>
                <a:outerShdw blurRad="38100" dist="25400" dir="5400000" algn="ctr" rotWithShape="0">
                  <a:srgbClr val="6E747A">
                    <a:alpha val="43000"/>
                  </a:srgbClr>
                </a:outerShdw>
              </a:effectLst>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0608" y="1983346"/>
            <a:ext cx="4416288" cy="2665927"/>
          </a:xfrm>
          <a:prstGeom prst="rect">
            <a:avLst/>
          </a:prstGeom>
        </p:spPr>
      </p:pic>
    </p:spTree>
    <p:extLst>
      <p:ext uri="{BB962C8B-B14F-4D97-AF65-F5344CB8AC3E}">
        <p14:creationId xmlns:p14="http://schemas.microsoft.com/office/powerpoint/2010/main" val="37519409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ig. 3. Diseño de la CFM (Celda Flexible de Manufactura) ITESM, caso de estudio. &#10;                "/>
          <p:cNvPicPr/>
          <p:nvPr/>
        </p:nvPicPr>
        <p:blipFill>
          <a:blip r:embed="rId3">
            <a:extLst>
              <a:ext uri="{28A0092B-C50C-407E-A947-70E740481C1C}">
                <a14:useLocalDpi xmlns:a14="http://schemas.microsoft.com/office/drawing/2010/main" val="0"/>
              </a:ext>
            </a:extLst>
          </a:blip>
          <a:srcRect/>
          <a:stretch>
            <a:fillRect/>
          </a:stretch>
        </p:blipFill>
        <p:spPr bwMode="auto">
          <a:xfrm>
            <a:off x="1036327" y="1726649"/>
            <a:ext cx="6694508" cy="3377364"/>
          </a:xfrm>
          <a:prstGeom prst="rect">
            <a:avLst/>
          </a:prstGeom>
          <a:noFill/>
          <a:ln>
            <a:noFill/>
          </a:ln>
        </p:spPr>
      </p:pic>
      <p:sp>
        <p:nvSpPr>
          <p:cNvPr id="5" name="Título 12"/>
          <p:cNvSpPr>
            <a:spLocks noGrp="1"/>
          </p:cNvSpPr>
          <p:nvPr>
            <p:ph type="title"/>
          </p:nvPr>
        </p:nvSpPr>
        <p:spPr>
          <a:xfrm>
            <a:off x="235501" y="281948"/>
            <a:ext cx="4427983" cy="771872"/>
          </a:xfrm>
        </p:spPr>
        <p:txBody>
          <a:bodyPr rtlCol="0">
            <a:normAutofit fontScale="90000"/>
          </a:bodyPr>
          <a:lstStyle/>
          <a:p>
            <a:r>
              <a:rPr lang="es-ES" sz="2600" dirty="0" smtClean="0">
                <a:solidFill>
                  <a:srgbClr val="002060"/>
                </a:solidFill>
                <a:latin typeface="Times New Roman" panose="02020603050405020304" pitchFamily="18" charset="0"/>
                <a:ea typeface="+mn-ea"/>
                <a:cs typeface="Times New Roman" panose="02020603050405020304" pitchFamily="18" charset="0"/>
              </a:rPr>
              <a:t>CELDA DE MANUFACTURA</a:t>
            </a:r>
            <a:endParaRPr lang="es-ES" sz="2600" dirty="0">
              <a:solidFill>
                <a:srgbClr val="002060"/>
              </a:solidFill>
              <a:latin typeface="Times New Roman" panose="02020603050405020304" pitchFamily="18" charset="0"/>
              <a:ea typeface="+mn-ea"/>
              <a:cs typeface="Times New Roman" panose="02020603050405020304" pitchFamily="18" charset="0"/>
            </a:endParaRPr>
          </a:p>
        </p:txBody>
      </p:sp>
      <p:sp>
        <p:nvSpPr>
          <p:cNvPr id="2" name="Rectángulo 1"/>
          <p:cNvSpPr/>
          <p:nvPr/>
        </p:nvSpPr>
        <p:spPr>
          <a:xfrm>
            <a:off x="7730835" y="3785077"/>
            <a:ext cx="4150822" cy="1754326"/>
          </a:xfrm>
          <a:prstGeom prst="rect">
            <a:avLst/>
          </a:prstGeom>
        </p:spPr>
        <p:txBody>
          <a:bodyPr wrap="square">
            <a:spAutoFit/>
          </a:bodyPr>
          <a:lstStyle/>
          <a:p>
            <a:pPr marL="342900" lvl="0" indent="-342900" algn="just">
              <a:lnSpc>
                <a:spcPct val="150000"/>
              </a:lnSpc>
              <a:spcAft>
                <a:spcPts val="0"/>
              </a:spcAft>
              <a:buFont typeface="Arial" panose="020B0604020202020204" pitchFamily="34" charset="0"/>
              <a:buChar char="•"/>
            </a:pPr>
            <a:r>
              <a:rPr lang="es-EC" b="1" dirty="0">
                <a:latin typeface="Times New Roman" panose="02020603050405020304" pitchFamily="18" charset="0"/>
                <a:ea typeface="Calibri" panose="020F0502020204030204" pitchFamily="34" charset="0"/>
                <a:cs typeface="Times New Roman" panose="02020603050405020304" pitchFamily="18" charset="0"/>
              </a:rPr>
              <a:t>Monitoreo de todos los equipos</a:t>
            </a:r>
            <a:endParaRPr lang="es-EC" sz="16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Arial" panose="020B0604020202020204" pitchFamily="34" charset="0"/>
              <a:buChar char="•"/>
            </a:pPr>
            <a:r>
              <a:rPr lang="es-EC" b="1" dirty="0">
                <a:latin typeface="Times New Roman" panose="02020603050405020304" pitchFamily="18" charset="0"/>
                <a:ea typeface="Calibri" panose="020F0502020204030204" pitchFamily="34" charset="0"/>
                <a:cs typeface="Times New Roman" panose="02020603050405020304" pitchFamily="18" charset="0"/>
              </a:rPr>
              <a:t>Monitoreo del sistema de alarmas</a:t>
            </a:r>
            <a:endParaRPr lang="es-EC" sz="16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Arial" panose="020B0604020202020204" pitchFamily="34" charset="0"/>
              <a:buChar char="•"/>
            </a:pPr>
            <a:r>
              <a:rPr lang="es-EC" b="1" dirty="0">
                <a:latin typeface="Times New Roman" panose="02020603050405020304" pitchFamily="18" charset="0"/>
                <a:ea typeface="Calibri" panose="020F0502020204030204" pitchFamily="34" charset="0"/>
                <a:cs typeface="Times New Roman" panose="02020603050405020304" pitchFamily="18" charset="0"/>
              </a:rPr>
              <a:t>Administración</a:t>
            </a:r>
            <a:endParaRPr lang="es-EC" sz="16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Arial" panose="020B0604020202020204" pitchFamily="34" charset="0"/>
              <a:buChar char="•"/>
            </a:pPr>
            <a:r>
              <a:rPr lang="es-EC" b="1" dirty="0">
                <a:latin typeface="Times New Roman" panose="02020603050405020304" pitchFamily="18" charset="0"/>
                <a:ea typeface="Calibri" panose="020F0502020204030204" pitchFamily="34" charset="0"/>
                <a:cs typeface="Times New Roman" panose="02020603050405020304" pitchFamily="18" charset="0"/>
              </a:rPr>
              <a:t>Control de toda la producción</a:t>
            </a:r>
            <a:endParaRPr lang="es-EC"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202617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a:spLocks noGrp="1"/>
          </p:cNvSpPr>
          <p:nvPr>
            <p:ph type="title"/>
          </p:nvPr>
        </p:nvSpPr>
        <p:spPr>
          <a:xfrm>
            <a:off x="844062" y="2832306"/>
            <a:ext cx="10445261" cy="895633"/>
          </a:xfrm>
        </p:spPr>
        <p:txBody>
          <a:bodyPr>
            <a:noAutofit/>
          </a:bodyPr>
          <a:lstStyle/>
          <a:p>
            <a:pPr algn="ctr"/>
            <a:r>
              <a:rPr lang="es-ES" sz="5400" dirty="0" smtClean="0">
                <a:solidFill>
                  <a:srgbClr val="002060"/>
                </a:solidFill>
                <a:latin typeface="Times New Roman" panose="02020603050405020304" pitchFamily="18" charset="0"/>
                <a:ea typeface="+mn-ea"/>
                <a:cs typeface="Times New Roman" panose="02020603050405020304" pitchFamily="18" charset="0"/>
              </a:rPr>
              <a:t>GRACIAS POR SU ATENCIÓN</a:t>
            </a: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3650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2"/>
          <p:cNvSpPr>
            <a:spLocks noGrp="1"/>
          </p:cNvSpPr>
          <p:nvPr>
            <p:ph type="title"/>
          </p:nvPr>
        </p:nvSpPr>
        <p:spPr>
          <a:xfrm>
            <a:off x="235501" y="281948"/>
            <a:ext cx="9673270" cy="771872"/>
          </a:xfrm>
        </p:spPr>
        <p:txBody>
          <a:bodyPr rtlCol="0">
            <a:normAutofit fontScale="90000"/>
          </a:bodyPr>
          <a:lstStyle/>
          <a:p>
            <a:r>
              <a:rPr lang="es-ES" sz="2600" dirty="0" smtClean="0">
                <a:solidFill>
                  <a:srgbClr val="002060"/>
                </a:solidFill>
                <a:latin typeface="Times New Roman" panose="02020603050405020304" pitchFamily="18" charset="0"/>
                <a:ea typeface="+mn-ea"/>
                <a:cs typeface="Times New Roman" panose="02020603050405020304" pitchFamily="18" charset="0"/>
              </a:rPr>
              <a:t>CELDA DE MANUFACTURA</a:t>
            </a:r>
            <a:br>
              <a:rPr lang="es-ES" sz="2600" dirty="0" smtClean="0">
                <a:solidFill>
                  <a:srgbClr val="002060"/>
                </a:solidFill>
                <a:latin typeface="Times New Roman" panose="02020603050405020304" pitchFamily="18" charset="0"/>
                <a:ea typeface="+mn-ea"/>
                <a:cs typeface="Times New Roman" panose="02020603050405020304" pitchFamily="18" charset="0"/>
              </a:rPr>
            </a:br>
            <a:r>
              <a:rPr lang="es-ES" sz="2600" cap="none" dirty="0" smtClean="0">
                <a:solidFill>
                  <a:srgbClr val="002060"/>
                </a:solidFill>
                <a:latin typeface="Times New Roman" panose="02020603050405020304" pitchFamily="18" charset="0"/>
                <a:ea typeface="+mn-ea"/>
                <a:cs typeface="Times New Roman" panose="02020603050405020304" pitchFamily="18" charset="0"/>
              </a:rPr>
              <a:t>Disposición de un robot en una celda de manufactura</a:t>
            </a:r>
            <a:endParaRPr lang="es-ES" sz="2600" cap="none" dirty="0">
              <a:solidFill>
                <a:srgbClr val="002060"/>
              </a:solidFill>
              <a:latin typeface="Times New Roman" panose="02020603050405020304" pitchFamily="18" charset="0"/>
              <a:ea typeface="+mn-ea"/>
              <a:cs typeface="Times New Roman" panose="02020603050405020304" pitchFamily="18" charset="0"/>
            </a:endParaRPr>
          </a:p>
        </p:txBody>
      </p:sp>
      <p:sp>
        <p:nvSpPr>
          <p:cNvPr id="5" name="Rectángulo 4"/>
          <p:cNvSpPr/>
          <p:nvPr/>
        </p:nvSpPr>
        <p:spPr>
          <a:xfrm>
            <a:off x="459652" y="1905397"/>
            <a:ext cx="2255746" cy="463397"/>
          </a:xfrm>
          <a:prstGeom prst="rect">
            <a:avLst/>
          </a:prstGeom>
        </p:spPr>
        <p:txBody>
          <a:bodyPr wrap="none">
            <a:spAutoFit/>
          </a:bodyPr>
          <a:lstStyle/>
          <a:p>
            <a:pPr marL="342900" lvl="0" indent="-342900" algn="just">
              <a:lnSpc>
                <a:spcPct val="150000"/>
              </a:lnSpc>
              <a:spcAft>
                <a:spcPts val="800"/>
              </a:spcAft>
              <a:buFont typeface="Symbol" panose="05050102010706020507"/>
              <a:buChar char=""/>
            </a:pPr>
            <a:r>
              <a:rPr lang="es-MX" dirty="0">
                <a:latin typeface="Times New Roman" panose="02020603050405020304" pitchFamily="18" charset="0"/>
                <a:ea typeface="Calibri" panose="020F0502020204030204" pitchFamily="34" charset="0"/>
                <a:cs typeface="Times New Roman" panose="02020603050405020304" pitchFamily="18" charset="0"/>
              </a:rPr>
              <a:t>Centro de la Celda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descr="Imagen relacionada"/>
          <p:cNvPicPr/>
          <p:nvPr/>
        </p:nvPicPr>
        <p:blipFill rotWithShape="1">
          <a:blip r:embed="rId3" cstate="print">
            <a:extLst>
              <a:ext uri="{28A0092B-C50C-407E-A947-70E740481C1C}">
                <a14:useLocalDpi xmlns:a14="http://schemas.microsoft.com/office/drawing/2010/main" val="0"/>
              </a:ext>
            </a:extLst>
          </a:blip>
          <a:srcRect l="7225" r="11694" b="3116"/>
          <a:stretch/>
        </p:blipFill>
        <p:spPr bwMode="auto">
          <a:xfrm>
            <a:off x="282222" y="2610196"/>
            <a:ext cx="2610607" cy="2554570"/>
          </a:xfrm>
          <a:prstGeom prst="rect">
            <a:avLst/>
          </a:prstGeom>
          <a:noFill/>
          <a:ln>
            <a:noFill/>
          </a:ln>
          <a:extLst>
            <a:ext uri="{53640926-AAD7-44D8-BBD7-CCE9431645EC}">
              <a14:shadowObscured xmlns:a14="http://schemas.microsoft.com/office/drawing/2010/main"/>
            </a:ext>
          </a:extLst>
        </p:spPr>
      </p:pic>
      <p:pic>
        <p:nvPicPr>
          <p:cNvPr id="7" name="Imagen 6" descr="Imagen relacionad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6831" y="2610197"/>
            <a:ext cx="2561707" cy="2554570"/>
          </a:xfrm>
          <a:prstGeom prst="rect">
            <a:avLst/>
          </a:prstGeom>
          <a:noFill/>
          <a:ln>
            <a:noFill/>
          </a:ln>
        </p:spPr>
      </p:pic>
      <p:sp>
        <p:nvSpPr>
          <p:cNvPr id="8" name="Rectángulo 7"/>
          <p:cNvSpPr/>
          <p:nvPr/>
        </p:nvSpPr>
        <p:spPr>
          <a:xfrm>
            <a:off x="3819870" y="1905396"/>
            <a:ext cx="1293944" cy="463397"/>
          </a:xfrm>
          <a:prstGeom prst="rect">
            <a:avLst/>
          </a:prstGeom>
        </p:spPr>
        <p:txBody>
          <a:bodyPr wrap="none">
            <a:spAutoFit/>
          </a:bodyPr>
          <a:lstStyle/>
          <a:p>
            <a:pPr marL="342900" lvl="0" indent="-342900" algn="just">
              <a:lnSpc>
                <a:spcPct val="150000"/>
              </a:lnSpc>
              <a:spcAft>
                <a:spcPts val="800"/>
              </a:spcAft>
              <a:buFont typeface="Symbol" panose="05050102010706020507"/>
              <a:buChar char=""/>
            </a:pPr>
            <a:r>
              <a:rPr lang="es-MX" dirty="0">
                <a:latin typeface="Times New Roman" panose="02020603050405020304" pitchFamily="18" charset="0"/>
                <a:ea typeface="Calibri" panose="020F0502020204030204" pitchFamily="34" charset="0"/>
                <a:cs typeface="Times New Roman" panose="02020603050405020304" pitchFamily="18" charset="0"/>
              </a:rPr>
              <a:t>En línea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6500965" y="1905396"/>
            <a:ext cx="1717137" cy="507831"/>
          </a:xfrm>
          <a:prstGeom prst="rect">
            <a:avLst/>
          </a:prstGeom>
        </p:spPr>
        <p:txBody>
          <a:bodyPr wrap="none">
            <a:spAutoFit/>
          </a:bodyPr>
          <a:lstStyle/>
          <a:p>
            <a:pPr marL="342900" lvl="0" indent="-342900" algn="just">
              <a:lnSpc>
                <a:spcPct val="150000"/>
              </a:lnSpc>
              <a:spcAft>
                <a:spcPts val="800"/>
              </a:spcAft>
              <a:buFont typeface="Symbol" panose="05050102010706020507"/>
              <a:buChar char=""/>
            </a:pPr>
            <a:r>
              <a:rPr lang="es-MX" dirty="0">
                <a:latin typeface="Times New Roman" panose="02020603050405020304" pitchFamily="18" charset="0"/>
                <a:ea typeface="Calibri" panose="020F0502020204030204" pitchFamily="34" charset="0"/>
                <a:cs typeface="Times New Roman" panose="02020603050405020304" pitchFamily="18" charset="0"/>
              </a:rPr>
              <a:t>Robot Móvil</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descr="http://2.bp.blogspot.com/_uhfC-EBceXU/TCOnKwtpCxI/AAAAAAAAAAc/1Rq1K78Lsf0/s1600/Robotindustrial+4.bmp"/>
          <p:cNvPicPr/>
          <p:nvPr/>
        </p:nvPicPr>
        <p:blipFill>
          <a:blip r:embed="rId5" cstate="print">
            <a:duotone>
              <a:prstClr val="black"/>
              <a:srgbClr val="D9C3A5">
                <a:tint val="50000"/>
                <a:satMod val="180000"/>
              </a:srgbClr>
            </a:duotone>
            <a:extLst>
              <a:ext uri="{BEBA8EAE-BF5A-486C-A8C5-ECC9F3942E4B}">
                <a14:imgProps xmlns:a14="http://schemas.microsoft.com/office/drawing/2010/main">
                  <a14:imgLayer r:embed="rId6">
                    <a14:imgEffect>
                      <a14:sharpenSoften amount="-2000"/>
                    </a14:imgEffect>
                    <a14:imgEffect>
                      <a14:colorTemperature colorTemp="8800"/>
                    </a14:imgEffect>
                    <a14:imgEffect>
                      <a14:brightnessContrast contrast="5000"/>
                    </a14:imgEffect>
                  </a14:imgLayer>
                </a14:imgProps>
              </a:ext>
              <a:ext uri="{28A0092B-C50C-407E-A947-70E740481C1C}">
                <a14:useLocalDpi xmlns:a14="http://schemas.microsoft.com/office/drawing/2010/main" val="0"/>
              </a:ext>
            </a:extLst>
          </a:blip>
          <a:srcRect/>
          <a:stretch>
            <a:fillRect/>
          </a:stretch>
        </p:blipFill>
        <p:spPr bwMode="auto">
          <a:xfrm>
            <a:off x="6500965" y="2610196"/>
            <a:ext cx="2460155" cy="2554570"/>
          </a:xfrm>
          <a:prstGeom prst="rect">
            <a:avLst/>
          </a:prstGeom>
          <a:noFill/>
          <a:ln>
            <a:gradFill>
              <a:gsLst>
                <a:gs pos="0">
                  <a:schemeClr val="accent1">
                    <a:tint val="66000"/>
                    <a:satMod val="160000"/>
                  </a:schemeClr>
                </a:gs>
                <a:gs pos="54000">
                  <a:schemeClr val="accent1">
                    <a:tint val="44500"/>
                    <a:satMod val="160000"/>
                  </a:schemeClr>
                </a:gs>
                <a:gs pos="100000">
                  <a:schemeClr val="accent1">
                    <a:tint val="23500"/>
                    <a:satMod val="160000"/>
                  </a:schemeClr>
                </a:gs>
              </a:gsLst>
              <a:lin ang="5400000" scaled="0"/>
            </a:gradFill>
          </a:ln>
        </p:spPr>
      </p:pic>
      <p:sp>
        <p:nvSpPr>
          <p:cNvPr id="12" name="Rectángulo 11"/>
          <p:cNvSpPr/>
          <p:nvPr/>
        </p:nvSpPr>
        <p:spPr>
          <a:xfrm>
            <a:off x="9419947" y="1905396"/>
            <a:ext cx="2230098" cy="507831"/>
          </a:xfrm>
          <a:prstGeom prst="rect">
            <a:avLst/>
          </a:prstGeom>
        </p:spPr>
        <p:txBody>
          <a:bodyPr wrap="none">
            <a:spAutoFit/>
          </a:bodyPr>
          <a:lstStyle/>
          <a:p>
            <a:pPr marL="342900" lvl="0" indent="-342900" algn="just">
              <a:lnSpc>
                <a:spcPct val="150000"/>
              </a:lnSpc>
              <a:spcAft>
                <a:spcPts val="800"/>
              </a:spcAft>
              <a:buFont typeface="Symbol" panose="05050102010706020507"/>
              <a:buChar char=""/>
            </a:pPr>
            <a:r>
              <a:rPr lang="es-MX" dirty="0">
                <a:latin typeface="Times New Roman" panose="02020603050405020304" pitchFamily="18" charset="0"/>
                <a:ea typeface="Calibri" panose="020F0502020204030204" pitchFamily="34" charset="0"/>
                <a:cs typeface="Times New Roman" panose="02020603050405020304" pitchFamily="18" charset="0"/>
              </a:rPr>
              <a:t>Robot Suspendido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agen 12" descr="Carretilla elevadora que trabaja con robot con fondo oscuro. Foto de archivo - 42714356"/>
          <p:cNvPicPr/>
          <p:nvPr/>
        </p:nvPicPr>
        <p:blipFill rotWithShape="1">
          <a:blip r:embed="rId7">
            <a:extLst>
              <a:ext uri="{28A0092B-C50C-407E-A947-70E740481C1C}">
                <a14:useLocalDpi xmlns:a14="http://schemas.microsoft.com/office/drawing/2010/main" val="0"/>
              </a:ext>
            </a:extLst>
          </a:blip>
          <a:srcRect l="36302"/>
          <a:stretch/>
        </p:blipFill>
        <p:spPr bwMode="auto">
          <a:xfrm>
            <a:off x="9504174" y="2610196"/>
            <a:ext cx="2333150" cy="2554570"/>
          </a:xfrm>
          <a:prstGeom prst="rect">
            <a:avLst/>
          </a:prstGeom>
          <a:noFill/>
          <a:ln>
            <a:noFill/>
          </a:ln>
        </p:spPr>
      </p:pic>
    </p:spTree>
    <p:extLst>
      <p:ext uri="{BB962C8B-B14F-4D97-AF65-F5344CB8AC3E}">
        <p14:creationId xmlns:p14="http://schemas.microsoft.com/office/powerpoint/2010/main" val="25637757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2"/>
          <p:cNvSpPr>
            <a:spLocks noGrp="1"/>
          </p:cNvSpPr>
          <p:nvPr>
            <p:ph type="title"/>
          </p:nvPr>
        </p:nvSpPr>
        <p:spPr>
          <a:xfrm>
            <a:off x="252126" y="198821"/>
            <a:ext cx="4427983" cy="771872"/>
          </a:xfrm>
        </p:spPr>
        <p:txBody>
          <a:bodyPr rtlCol="0">
            <a:normAutofit fontScale="90000"/>
          </a:bodyPr>
          <a:lstStyle/>
          <a:p>
            <a:r>
              <a:rPr lang="es-ES" sz="2600" dirty="0" smtClean="0">
                <a:solidFill>
                  <a:srgbClr val="002060"/>
                </a:solidFill>
                <a:latin typeface="Times New Roman" panose="02020603050405020304" pitchFamily="18" charset="0"/>
                <a:ea typeface="+mn-ea"/>
                <a:cs typeface="Times New Roman" panose="02020603050405020304" pitchFamily="18" charset="0"/>
              </a:rPr>
              <a:t>ROBÓTICA COLABORATIVA</a:t>
            </a:r>
            <a:endParaRPr lang="es-ES" sz="2600" dirty="0">
              <a:solidFill>
                <a:srgbClr val="002060"/>
              </a:solidFill>
              <a:latin typeface="Times New Roman" panose="02020603050405020304" pitchFamily="18" charset="0"/>
              <a:ea typeface="+mn-ea"/>
              <a:cs typeface="Times New Roman" panose="02020603050405020304" pitchFamily="18" charset="0"/>
            </a:endParaRPr>
          </a:p>
        </p:txBody>
      </p:sp>
      <p:sp>
        <p:nvSpPr>
          <p:cNvPr id="6" name="Rectángulo 5"/>
          <p:cNvSpPr/>
          <p:nvPr/>
        </p:nvSpPr>
        <p:spPr>
          <a:xfrm>
            <a:off x="537555" y="1253326"/>
            <a:ext cx="7592293" cy="1015663"/>
          </a:xfrm>
          <a:prstGeom prst="rect">
            <a:avLst/>
          </a:prstGeom>
        </p:spPr>
        <p:txBody>
          <a:bodyPr wrap="square">
            <a:spAutoFit/>
          </a:bodyPr>
          <a:lstStyle/>
          <a:p>
            <a:pPr algn="just"/>
            <a:r>
              <a:rPr lang="es-EC" sz="2000" dirty="0" smtClean="0">
                <a:latin typeface="Times New Roman" panose="02020603050405020304" pitchFamily="18" charset="0"/>
                <a:ea typeface="Calibri" panose="020F0502020204030204" pitchFamily="34" charset="0"/>
              </a:rPr>
              <a:t>Diferencia </a:t>
            </a:r>
            <a:r>
              <a:rPr lang="es-EC" sz="2000" dirty="0">
                <a:latin typeface="Times New Roman" panose="02020603050405020304" pitchFamily="18" charset="0"/>
                <a:ea typeface="Calibri" panose="020F0502020204030204" pitchFamily="34" charset="0"/>
              </a:rPr>
              <a:t>entre una celda de trabajo clásica con una celda robótica cooperativa es la introducción de una </a:t>
            </a:r>
            <a:r>
              <a:rPr lang="es-EC" sz="2000" b="1" i="1" dirty="0">
                <a:latin typeface="Times New Roman" panose="02020603050405020304" pitchFamily="18" charset="0"/>
                <a:ea typeface="Calibri" panose="020F0502020204030204" pitchFamily="34" charset="0"/>
              </a:rPr>
              <a:t>red de comunicación </a:t>
            </a:r>
            <a:r>
              <a:rPr lang="es-EC" sz="2000" dirty="0">
                <a:latin typeface="Times New Roman" panose="02020603050405020304" pitchFamily="18" charset="0"/>
                <a:ea typeface="Calibri" panose="020F0502020204030204" pitchFamily="34" charset="0"/>
              </a:rPr>
              <a:t>entre los controladores de todos los robots existentes en la celda</a:t>
            </a:r>
            <a:endParaRPr lang="es-EC" sz="2000"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377" y="2448591"/>
            <a:ext cx="4800030" cy="2738544"/>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5803" y="3213878"/>
            <a:ext cx="4481848" cy="2733927"/>
          </a:xfrm>
          <a:prstGeom prst="rect">
            <a:avLst/>
          </a:prstGeom>
        </p:spPr>
      </p:pic>
    </p:spTree>
    <p:extLst>
      <p:ext uri="{BB962C8B-B14F-4D97-AF65-F5344CB8AC3E}">
        <p14:creationId xmlns:p14="http://schemas.microsoft.com/office/powerpoint/2010/main" val="28477528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2"/>
          <p:cNvSpPr>
            <a:spLocks noGrp="1"/>
          </p:cNvSpPr>
          <p:nvPr>
            <p:ph type="title"/>
          </p:nvPr>
        </p:nvSpPr>
        <p:spPr>
          <a:xfrm>
            <a:off x="218875" y="715783"/>
            <a:ext cx="4427983" cy="771872"/>
          </a:xfrm>
        </p:spPr>
        <p:txBody>
          <a:bodyPr rtlCol="0">
            <a:normAutofit fontScale="90000"/>
          </a:bodyPr>
          <a:lstStyle/>
          <a:p>
            <a:r>
              <a:rPr lang="es-ES" sz="2600" dirty="0" smtClean="0">
                <a:solidFill>
                  <a:srgbClr val="002060"/>
                </a:solidFill>
                <a:latin typeface="Times New Roman" panose="02020603050405020304" pitchFamily="18" charset="0"/>
                <a:ea typeface="+mn-ea"/>
                <a:cs typeface="Times New Roman" panose="02020603050405020304" pitchFamily="18" charset="0"/>
              </a:rPr>
              <a:t>ARQUITECTURA ROBOTS COLABORATIVOS</a:t>
            </a:r>
            <a:endParaRPr lang="es-ES" sz="2600" dirty="0">
              <a:solidFill>
                <a:srgbClr val="002060"/>
              </a:solidFill>
              <a:latin typeface="Times New Roman" panose="02020603050405020304" pitchFamily="18" charset="0"/>
              <a:ea typeface="+mn-ea"/>
              <a:cs typeface="Times New Roman" panose="02020603050405020304" pitchFamily="18" charset="0"/>
            </a:endParaRPr>
          </a:p>
        </p:txBody>
      </p:sp>
      <p:sp>
        <p:nvSpPr>
          <p:cNvPr id="7" name="Rectángulo 6"/>
          <p:cNvSpPr/>
          <p:nvPr/>
        </p:nvSpPr>
        <p:spPr>
          <a:xfrm>
            <a:off x="604058" y="2444674"/>
            <a:ext cx="6096000" cy="1544012"/>
          </a:xfrm>
          <a:prstGeom prst="rect">
            <a:avLst/>
          </a:prstGeom>
        </p:spPr>
        <p:txBody>
          <a:bodyPr>
            <a:spAutoFit/>
          </a:bodyPr>
          <a:lstStyle/>
          <a:p>
            <a:pPr marL="342900" lvl="0" indent="-342900" algn="just">
              <a:lnSpc>
                <a:spcPct val="150000"/>
              </a:lnSpc>
              <a:spcAft>
                <a:spcPts val="800"/>
              </a:spcAft>
              <a:buFont typeface="Wingdings" panose="05000000000000000000" pitchFamily="2" charset="2"/>
              <a:buChar char="§"/>
            </a:pPr>
            <a:r>
              <a:rPr lang="es-MX" b="1" dirty="0">
                <a:latin typeface="Times New Roman" panose="02020603050405020304" pitchFamily="18" charset="0"/>
                <a:ea typeface="Calibri" panose="020F0502020204030204" pitchFamily="34" charset="0"/>
                <a:cs typeface="Times New Roman" panose="02020603050405020304" pitchFamily="18" charset="0"/>
              </a:rPr>
              <a:t>Herramientas </a:t>
            </a:r>
            <a:r>
              <a:rPr lang="es-MX" b="1" dirty="0" smtClean="0">
                <a:latin typeface="Times New Roman" panose="02020603050405020304" pitchFamily="18" charset="0"/>
                <a:ea typeface="Calibri" panose="020F0502020204030204" pitchFamily="34" charset="0"/>
                <a:cs typeface="Times New Roman" panose="02020603050405020304" pitchFamily="18" charset="0"/>
              </a:rPr>
              <a:t>Reconfigurables</a:t>
            </a:r>
            <a:endParaRPr lang="es-EC" sz="16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pPr>
            <a:r>
              <a:rPr lang="es-MX" b="1" dirty="0" smtClean="0">
                <a:latin typeface="Times New Roman" panose="02020603050405020304" pitchFamily="18" charset="0"/>
                <a:ea typeface="Calibri" panose="020F0502020204030204" pitchFamily="34" charset="0"/>
                <a:cs typeface="Times New Roman" panose="02020603050405020304" pitchFamily="18" charset="0"/>
              </a:rPr>
              <a:t>Sistema </a:t>
            </a:r>
            <a:r>
              <a:rPr lang="es-MX" b="1" dirty="0">
                <a:latin typeface="Times New Roman" panose="02020603050405020304" pitchFamily="18" charset="0"/>
                <a:ea typeface="Calibri" panose="020F0502020204030204" pitchFamily="34" charset="0"/>
                <a:cs typeface="Times New Roman" panose="02020603050405020304" pitchFamily="18" charset="0"/>
              </a:rPr>
              <a:t>Inteligente de control y </a:t>
            </a:r>
            <a:r>
              <a:rPr lang="es-MX" b="1" dirty="0" smtClean="0">
                <a:latin typeface="Times New Roman" panose="02020603050405020304" pitchFamily="18" charset="0"/>
                <a:ea typeface="Calibri" panose="020F0502020204030204" pitchFamily="34" charset="0"/>
                <a:cs typeface="Times New Roman" panose="02020603050405020304" pitchFamily="18" charset="0"/>
              </a:rPr>
              <a:t>supervisión</a:t>
            </a:r>
            <a:r>
              <a:rPr lang="es-MX" b="1" dirty="0">
                <a:latin typeface="Times New Roman" panose="02020603050405020304" pitchFamily="18" charset="0"/>
                <a:ea typeface="Calibri" panose="020F0502020204030204" pitchFamily="34" charset="0"/>
                <a:cs typeface="Times New Roman" panose="02020603050405020304" pitchFamily="18" charset="0"/>
              </a:rPr>
              <a:t>  </a:t>
            </a:r>
            <a:endParaRPr lang="es-EC" sz="16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pPr>
            <a:r>
              <a:rPr lang="es-MX" b="1" dirty="0">
                <a:latin typeface="Times New Roman" panose="02020603050405020304" pitchFamily="18" charset="0"/>
                <a:ea typeface="Calibri" panose="020F0502020204030204" pitchFamily="34" charset="0"/>
                <a:cs typeface="Times New Roman" panose="02020603050405020304" pitchFamily="18" charset="0"/>
              </a:rPr>
              <a:t>Integración y </a:t>
            </a:r>
            <a:r>
              <a:rPr lang="es-MX" b="1" dirty="0" smtClean="0">
                <a:latin typeface="Times New Roman" panose="02020603050405020304" pitchFamily="18" charset="0"/>
                <a:ea typeface="Calibri" panose="020F0502020204030204" pitchFamily="34" charset="0"/>
                <a:cs typeface="Times New Roman" panose="02020603050405020304" pitchFamily="18" charset="0"/>
              </a:rPr>
              <a:t>Comunicación</a:t>
            </a:r>
            <a:endParaRPr lang="es-EC" sz="16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descr="http://www.aytec-gmbh.de/fileadmin/user_upload/header_sonstig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6525" y="1302776"/>
            <a:ext cx="5478043" cy="2685910"/>
          </a:xfrm>
          <a:prstGeom prst="rect">
            <a:avLst/>
          </a:prstGeom>
          <a:noFill/>
          <a:ln>
            <a:noFill/>
          </a:ln>
        </p:spPr>
      </p:pic>
      <p:pic>
        <p:nvPicPr>
          <p:cNvPr id="9" name="Imagen 8" descr="Cinta transportadora y el robot industrial Foto de archivo - 2750444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2272" y="3988685"/>
            <a:ext cx="3039255" cy="2443139"/>
          </a:xfrm>
          <a:prstGeom prst="rect">
            <a:avLst/>
          </a:prstGeom>
          <a:noFill/>
          <a:ln>
            <a:noFill/>
          </a:ln>
        </p:spPr>
      </p:pic>
    </p:spTree>
    <p:extLst>
      <p:ext uri="{BB962C8B-B14F-4D97-AF65-F5344CB8AC3E}">
        <p14:creationId xmlns:p14="http://schemas.microsoft.com/office/powerpoint/2010/main" val="229153957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nipulador_Colaborativo_02" id="{59ECE18D-BF22-43B9-9151-5BA7A7F4C659}" vid="{55F07325-5DB8-4C65-9285-860D1CEF218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14839</TotalTime>
  <Words>2367</Words>
  <Application>Microsoft Office PowerPoint</Application>
  <PresentationFormat>Panorámica</PresentationFormat>
  <Paragraphs>653</Paragraphs>
  <Slides>60</Slides>
  <Notes>26</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2</vt:i4>
      </vt:variant>
      <vt:variant>
        <vt:lpstr>Títulos de diapositiva</vt:lpstr>
      </vt:variant>
      <vt:variant>
        <vt:i4>60</vt:i4>
      </vt:variant>
    </vt:vector>
  </HeadingPairs>
  <TitlesOfParts>
    <vt:vector size="70" baseType="lpstr">
      <vt:lpstr>Arial</vt:lpstr>
      <vt:lpstr>Calibri</vt:lpstr>
      <vt:lpstr>Cambria</vt:lpstr>
      <vt:lpstr>Cambria Math</vt:lpstr>
      <vt:lpstr>Symbol</vt:lpstr>
      <vt:lpstr>Times New Roman</vt:lpstr>
      <vt:lpstr>Wingdings</vt:lpstr>
      <vt:lpstr>Tema de Office</vt:lpstr>
      <vt:lpstr>Equation</vt:lpstr>
      <vt:lpstr>Visio</vt:lpstr>
      <vt:lpstr>Presentación de PowerPoint</vt:lpstr>
      <vt:lpstr>INTRODUCCIÓN</vt:lpstr>
      <vt:lpstr>PROCESOS INDUSTRIALES</vt:lpstr>
      <vt:lpstr>INDUSTRIA ACTUAL</vt:lpstr>
      <vt:lpstr>APLICACIONES ROBOT INDUSTRIAL</vt:lpstr>
      <vt:lpstr>CELDA DE MANUFACTURA</vt:lpstr>
      <vt:lpstr>CELDA DE MANUFACTURA Disposición de un robot en una celda de manufactura</vt:lpstr>
      <vt:lpstr>ROBÓTICA COLABORATIVA</vt:lpstr>
      <vt:lpstr>ARQUITECTURA ROBOTS COLABORATIVOS</vt:lpstr>
      <vt:lpstr>CELDA DE TRABAJO, ROBOTS SCARA</vt:lpstr>
      <vt:lpstr>OBJETIVOS</vt:lpstr>
      <vt:lpstr>Presentación de PowerPoint</vt:lpstr>
      <vt:lpstr>OBJETIVOS ESPECÍFICOS</vt:lpstr>
      <vt:lpstr>DEFINICIÓN NECESIDADES</vt:lpstr>
      <vt:lpstr>Módulos y subsistemas</vt:lpstr>
      <vt:lpstr>ROBOT SCARA</vt:lpstr>
      <vt:lpstr>ROBOT SCARA ESTUDIO CINEMÁTICO</vt:lpstr>
      <vt:lpstr>ROBOT SCARA ESTUDIO DINÁMICO</vt:lpstr>
      <vt:lpstr>ROBOT SCARA ESTUDIO DINÁMICO</vt:lpstr>
      <vt:lpstr>ROBOT SCARA ESTUDIO DINÁMICO</vt:lpstr>
      <vt:lpstr>ROBOT SCARA Geometría, SELECCIÓN ACTUADORES</vt:lpstr>
      <vt:lpstr>ROBOT SCARA GEÓMETRIA, SELECCIÓN ACTUADORES</vt:lpstr>
      <vt:lpstr>BANDA TRANSPORTADORA</vt:lpstr>
      <vt:lpstr>BANDA TRANSPORTADORA Cálculo de Parámetros</vt:lpstr>
      <vt:lpstr>BANDA TRANSPORTADORA Diseño Rodillos</vt:lpstr>
      <vt:lpstr>BANDA TRANSPORTADORA Diseño Eje Rodillos</vt:lpstr>
      <vt:lpstr>BANDA TRANSPORTADORA Parámetros Calculados</vt:lpstr>
      <vt:lpstr>BANDA TRANSPORTADORA Elementos</vt:lpstr>
      <vt:lpstr>ALGORITMO DE CONTROL</vt:lpstr>
      <vt:lpstr>ALGORITMO DE CONTROL GENERAL</vt:lpstr>
      <vt:lpstr>ALGORITMO DE CONTROL Visión Artificial</vt:lpstr>
      <vt:lpstr>ALGORITMO DE CONTROL Planificador</vt:lpstr>
      <vt:lpstr>PLANIFICADOR Eventos y Acciones</vt:lpstr>
      <vt:lpstr>PLANIFICADOR Eventos y Acciones</vt:lpstr>
      <vt:lpstr>POSICIONAMIENTO ROBOTS</vt:lpstr>
      <vt:lpstr>POSICIONAMIENTO ROBOTS Control de Posición</vt:lpstr>
      <vt:lpstr>CONSTRUCCIÓN, E IMPLEMENTACION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DE RESULTADOS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 POR SU ATENCIÓN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Paul Quimbiamba</cp:lastModifiedBy>
  <cp:revision>890</cp:revision>
  <dcterms:created xsi:type="dcterms:W3CDTF">2016-10-25T21:55:01Z</dcterms:created>
  <dcterms:modified xsi:type="dcterms:W3CDTF">2018-09-10T15:29:43Z</dcterms:modified>
</cp:coreProperties>
</file>