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0" r:id="rId1"/>
  </p:sldMasterIdLst>
  <p:notesMasterIdLst>
    <p:notesMasterId r:id="rId47"/>
  </p:notesMasterIdLst>
  <p:sldIdLst>
    <p:sldId id="256" r:id="rId2"/>
    <p:sldId id="265" r:id="rId3"/>
    <p:sldId id="257" r:id="rId4"/>
    <p:sldId id="259" r:id="rId5"/>
    <p:sldId id="260" r:id="rId6"/>
    <p:sldId id="262" r:id="rId7"/>
    <p:sldId id="264" r:id="rId8"/>
    <p:sldId id="266" r:id="rId9"/>
    <p:sldId id="261" r:id="rId10"/>
    <p:sldId id="263" r:id="rId11"/>
    <p:sldId id="268" r:id="rId12"/>
    <p:sldId id="277" r:id="rId13"/>
    <p:sldId id="278" r:id="rId14"/>
    <p:sldId id="282" r:id="rId15"/>
    <p:sldId id="267" r:id="rId16"/>
    <p:sldId id="269" r:id="rId17"/>
    <p:sldId id="271" r:id="rId18"/>
    <p:sldId id="270" r:id="rId19"/>
    <p:sldId id="283" r:id="rId20"/>
    <p:sldId id="281" r:id="rId21"/>
    <p:sldId id="285" r:id="rId22"/>
    <p:sldId id="311" r:id="rId23"/>
    <p:sldId id="305" r:id="rId24"/>
    <p:sldId id="306" r:id="rId25"/>
    <p:sldId id="292" r:id="rId26"/>
    <p:sldId id="304" r:id="rId27"/>
    <p:sldId id="295" r:id="rId28"/>
    <p:sldId id="296" r:id="rId29"/>
    <p:sldId id="276" r:id="rId30"/>
    <p:sldId id="272" r:id="rId31"/>
    <p:sldId id="273" r:id="rId32"/>
    <p:sldId id="274" r:id="rId33"/>
    <p:sldId id="275" r:id="rId34"/>
    <p:sldId id="288" r:id="rId35"/>
    <p:sldId id="297" r:id="rId36"/>
    <p:sldId id="310" r:id="rId37"/>
    <p:sldId id="287" r:id="rId38"/>
    <p:sldId id="289" r:id="rId39"/>
    <p:sldId id="290" r:id="rId40"/>
    <p:sldId id="291" r:id="rId41"/>
    <p:sldId id="299" r:id="rId42"/>
    <p:sldId id="300" r:id="rId43"/>
    <p:sldId id="301" r:id="rId44"/>
    <p:sldId id="307" r:id="rId45"/>
    <p:sldId id="308"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11" autoAdjust="0"/>
    <p:restoredTop sz="94660"/>
  </p:normalViewPr>
  <p:slideViewPr>
    <p:cSldViewPr snapToGrid="0">
      <p:cViewPr varScale="1">
        <p:scale>
          <a:sx n="68" d="100"/>
          <a:sy n="68" d="100"/>
        </p:scale>
        <p:origin x="48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effe\Documents\registro%20fibra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effe\Documents\registro%20fibra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Sheet1!$A$7</c:f>
              <c:strCache>
                <c:ptCount val="1"/>
                <c:pt idx="0">
                  <c:v>IPP</c:v>
                </c:pt>
              </c:strCache>
            </c:strRef>
          </c:tx>
          <c:spPr>
            <a:ln w="9525" cap="rnd">
              <a:solidFill>
                <a:schemeClr val="accent1"/>
              </a:solidFill>
              <a:round/>
            </a:ln>
            <a:effectLst>
              <a:outerShdw blurRad="50800" dist="38100" dir="5400000" rotWithShape="0">
                <a:srgbClr val="000000">
                  <a:alpha val="60000"/>
                </a:srgbClr>
              </a:outerShdw>
            </a:effectLst>
          </c:spPr>
          <c:marker>
            <c:symbol val="circle"/>
            <c:size val="6"/>
            <c:spPr>
              <a:gradFill rotWithShape="1">
                <a:gsLst>
                  <a:gs pos="0">
                    <a:schemeClr val="accent1">
                      <a:tint val="96000"/>
                      <a:lumMod val="104000"/>
                    </a:schemeClr>
                  </a:gs>
                  <a:gs pos="100000">
                    <a:schemeClr val="accent1">
                      <a:shade val="98000"/>
                      <a:lumMod val="94000"/>
                    </a:schemeClr>
                  </a:gs>
                </a:gsLst>
                <a:lin ang="5400000" scaled="0"/>
              </a:gradFill>
              <a:ln w="9525" cap="rnd">
                <a:solidFill>
                  <a:schemeClr val="accent1"/>
                </a:solidFill>
                <a:round/>
              </a:ln>
              <a:effectLst>
                <a:outerShdw blurRad="50800" dist="38100" dir="5400000" rotWithShape="0">
                  <a:srgbClr val="000000">
                    <a:alpha val="60000"/>
                  </a:srgbClr>
                </a:outerShdw>
              </a:effectLst>
            </c:spPr>
          </c:marker>
          <c:xVal>
            <c:numRef>
              <c:f>Sheet1!$D$8:$D$10</c:f>
              <c:numCache>
                <c:formatCode>General</c:formatCode>
                <c:ptCount val="3"/>
                <c:pt idx="0">
                  <c:v>50</c:v>
                </c:pt>
                <c:pt idx="1">
                  <c:v>60</c:v>
                </c:pt>
                <c:pt idx="2">
                  <c:v>70</c:v>
                </c:pt>
              </c:numCache>
            </c:numRef>
          </c:xVal>
          <c:yVal>
            <c:numRef>
              <c:f>Sheet1!$A$8:$A$10</c:f>
              <c:numCache>
                <c:formatCode>General</c:formatCode>
                <c:ptCount val="3"/>
                <c:pt idx="0">
                  <c:v>35</c:v>
                </c:pt>
                <c:pt idx="1">
                  <c:v>33</c:v>
                </c:pt>
                <c:pt idx="2">
                  <c:v>31</c:v>
                </c:pt>
              </c:numCache>
            </c:numRef>
          </c:yVal>
          <c:smooth val="1"/>
          <c:extLst>
            <c:ext xmlns:c16="http://schemas.microsoft.com/office/drawing/2014/chart" uri="{C3380CC4-5D6E-409C-BE32-E72D297353CC}">
              <c16:uniqueId val="{00000000-F0AF-4560-82BB-075C22AEE763}"/>
            </c:ext>
          </c:extLst>
        </c:ser>
        <c:ser>
          <c:idx val="1"/>
          <c:order val="1"/>
          <c:tx>
            <c:strRef>
              <c:f>Sheet1!$B$7</c:f>
              <c:strCache>
                <c:ptCount val="1"/>
                <c:pt idx="0">
                  <c:v>APP</c:v>
                </c:pt>
              </c:strCache>
            </c:strRef>
          </c:tx>
          <c:spPr>
            <a:ln w="9525" cap="rnd">
              <a:solidFill>
                <a:schemeClr val="accent2"/>
              </a:solidFill>
              <a:round/>
            </a:ln>
            <a:effectLst>
              <a:outerShdw blurRad="50800" dist="38100" dir="5400000" rotWithShape="0">
                <a:srgbClr val="000000">
                  <a:alpha val="60000"/>
                </a:srgbClr>
              </a:outerShdw>
            </a:effectLst>
          </c:spPr>
          <c:marker>
            <c:symbol val="circle"/>
            <c:size val="6"/>
            <c:spPr>
              <a:gradFill rotWithShape="1">
                <a:gsLst>
                  <a:gs pos="0">
                    <a:schemeClr val="accent2">
                      <a:tint val="96000"/>
                      <a:lumMod val="104000"/>
                    </a:schemeClr>
                  </a:gs>
                  <a:gs pos="100000">
                    <a:schemeClr val="accent2">
                      <a:shade val="98000"/>
                      <a:lumMod val="94000"/>
                    </a:schemeClr>
                  </a:gs>
                </a:gsLst>
                <a:lin ang="5400000" scaled="0"/>
              </a:gradFill>
              <a:ln w="9525" cap="rnd">
                <a:solidFill>
                  <a:schemeClr val="accent2"/>
                </a:solidFill>
                <a:round/>
              </a:ln>
              <a:effectLst>
                <a:outerShdw blurRad="50800" dist="38100" dir="5400000" rotWithShape="0">
                  <a:srgbClr val="000000">
                    <a:alpha val="60000"/>
                  </a:srgbClr>
                </a:outerShdw>
              </a:effectLst>
            </c:spPr>
          </c:marker>
          <c:xVal>
            <c:numRef>
              <c:f>Sheet1!$D$8:$D$10</c:f>
              <c:numCache>
                <c:formatCode>General</c:formatCode>
                <c:ptCount val="3"/>
                <c:pt idx="0">
                  <c:v>50</c:v>
                </c:pt>
                <c:pt idx="1">
                  <c:v>60</c:v>
                </c:pt>
                <c:pt idx="2">
                  <c:v>70</c:v>
                </c:pt>
              </c:numCache>
            </c:numRef>
          </c:xVal>
          <c:yVal>
            <c:numRef>
              <c:f>Sheet1!$B$8:$B$10</c:f>
              <c:numCache>
                <c:formatCode>General</c:formatCode>
                <c:ptCount val="3"/>
                <c:pt idx="0">
                  <c:v>42</c:v>
                </c:pt>
                <c:pt idx="1">
                  <c:v>37.200000000000003</c:v>
                </c:pt>
                <c:pt idx="2">
                  <c:v>36</c:v>
                </c:pt>
              </c:numCache>
            </c:numRef>
          </c:yVal>
          <c:smooth val="1"/>
          <c:extLst>
            <c:ext xmlns:c16="http://schemas.microsoft.com/office/drawing/2014/chart" uri="{C3380CC4-5D6E-409C-BE32-E72D297353CC}">
              <c16:uniqueId val="{00000001-F0AF-4560-82BB-075C22AEE763}"/>
            </c:ext>
          </c:extLst>
        </c:ser>
        <c:dLbls>
          <c:showLegendKey val="0"/>
          <c:showVal val="0"/>
          <c:showCatName val="0"/>
          <c:showSerName val="0"/>
          <c:showPercent val="0"/>
          <c:showBubbleSize val="0"/>
        </c:dLbls>
        <c:axId val="1883818352"/>
        <c:axId val="1811242688"/>
      </c:scatterChart>
      <c:valAx>
        <c:axId val="1883818352"/>
        <c:scaling>
          <c:orientation val="minMax"/>
          <c:min val="40"/>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r>
                  <a:rPr lang="es-EC"/>
                  <a:t>Distancia del colector al capilar [mm] </a:t>
                </a:r>
              </a:p>
            </c:rich>
          </c:tx>
          <c:overlay val="0"/>
          <c:spPr>
            <a:noFill/>
            <a:ln>
              <a:noFill/>
            </a:ln>
            <a:effectLst/>
          </c:spPr>
          <c:txPr>
            <a:bodyPr rot="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s-EC"/>
          </a:p>
        </c:txPr>
        <c:crossAx val="1811242688"/>
        <c:crosses val="autoZero"/>
        <c:crossBetween val="midCat"/>
        <c:majorUnit val="10"/>
      </c:valAx>
      <c:valAx>
        <c:axId val="1811242688"/>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r>
                  <a:rPr lang="es-EC"/>
                  <a:t>Diámetro de la fibra [um]</a:t>
                </a:r>
              </a:p>
              <a:p>
                <a:pPr>
                  <a:defRPr/>
                </a:pPr>
                <a:endParaRPr lang="es-EC"/>
              </a:p>
            </c:rich>
          </c:tx>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s-EC"/>
          </a:p>
        </c:txPr>
        <c:crossAx val="1883818352"/>
        <c:crosses val="autoZero"/>
        <c:crossBetween val="midCat"/>
        <c:maj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Sheet1!$A$21</c:f>
              <c:strCache>
                <c:ptCount val="1"/>
                <c:pt idx="0">
                  <c:v>IPP</c:v>
                </c:pt>
              </c:strCache>
            </c:strRef>
          </c:tx>
          <c:spPr>
            <a:ln w="9525" cap="rnd">
              <a:solidFill>
                <a:schemeClr val="accent1"/>
              </a:solidFill>
              <a:round/>
            </a:ln>
            <a:effectLst>
              <a:outerShdw blurRad="50800" dist="38100" dir="5400000" rotWithShape="0">
                <a:srgbClr val="000000">
                  <a:alpha val="60000"/>
                </a:srgbClr>
              </a:outerShdw>
            </a:effectLst>
          </c:spPr>
          <c:marker>
            <c:symbol val="circle"/>
            <c:size val="6"/>
            <c:spPr>
              <a:gradFill rotWithShape="1">
                <a:gsLst>
                  <a:gs pos="0">
                    <a:schemeClr val="accent1">
                      <a:tint val="96000"/>
                      <a:lumMod val="104000"/>
                    </a:schemeClr>
                  </a:gs>
                  <a:gs pos="100000">
                    <a:schemeClr val="accent1">
                      <a:shade val="98000"/>
                      <a:lumMod val="94000"/>
                    </a:schemeClr>
                  </a:gs>
                </a:gsLst>
                <a:lin ang="5400000" scaled="0"/>
              </a:gradFill>
              <a:ln w="9525" cap="rnd">
                <a:solidFill>
                  <a:schemeClr val="accent1"/>
                </a:solidFill>
                <a:round/>
              </a:ln>
              <a:effectLst>
                <a:outerShdw blurRad="50800" dist="38100" dir="5400000" rotWithShape="0">
                  <a:srgbClr val="000000">
                    <a:alpha val="60000"/>
                  </a:srgbClr>
                </a:outerShdw>
              </a:effectLst>
            </c:spPr>
          </c:marker>
          <c:xVal>
            <c:numRef>
              <c:f>Sheet1!$D$22:$D$24</c:f>
              <c:numCache>
                <c:formatCode>General</c:formatCode>
                <c:ptCount val="3"/>
                <c:pt idx="0">
                  <c:v>11.5</c:v>
                </c:pt>
                <c:pt idx="1">
                  <c:v>12.5</c:v>
                </c:pt>
                <c:pt idx="2">
                  <c:v>13.5</c:v>
                </c:pt>
              </c:numCache>
            </c:numRef>
          </c:xVal>
          <c:yVal>
            <c:numRef>
              <c:f>Sheet1!$A$22:$A$24</c:f>
              <c:numCache>
                <c:formatCode>General</c:formatCode>
                <c:ptCount val="3"/>
                <c:pt idx="0">
                  <c:v>35</c:v>
                </c:pt>
                <c:pt idx="1">
                  <c:v>30.8</c:v>
                </c:pt>
                <c:pt idx="2">
                  <c:v>22.2</c:v>
                </c:pt>
              </c:numCache>
            </c:numRef>
          </c:yVal>
          <c:smooth val="1"/>
          <c:extLst>
            <c:ext xmlns:c16="http://schemas.microsoft.com/office/drawing/2014/chart" uri="{C3380CC4-5D6E-409C-BE32-E72D297353CC}">
              <c16:uniqueId val="{00000000-6CB8-4F53-8303-4BA5B6DCE89E}"/>
            </c:ext>
          </c:extLst>
        </c:ser>
        <c:ser>
          <c:idx val="1"/>
          <c:order val="1"/>
          <c:tx>
            <c:strRef>
              <c:f>Sheet1!$B$21</c:f>
              <c:strCache>
                <c:ptCount val="1"/>
                <c:pt idx="0">
                  <c:v>APP</c:v>
                </c:pt>
              </c:strCache>
            </c:strRef>
          </c:tx>
          <c:spPr>
            <a:ln w="9525" cap="rnd">
              <a:solidFill>
                <a:schemeClr val="accent2"/>
              </a:solidFill>
              <a:round/>
            </a:ln>
            <a:effectLst>
              <a:outerShdw blurRad="50800" dist="38100" dir="5400000" rotWithShape="0">
                <a:srgbClr val="000000">
                  <a:alpha val="60000"/>
                </a:srgbClr>
              </a:outerShdw>
            </a:effectLst>
          </c:spPr>
          <c:marker>
            <c:symbol val="circle"/>
            <c:size val="6"/>
            <c:spPr>
              <a:gradFill rotWithShape="1">
                <a:gsLst>
                  <a:gs pos="0">
                    <a:schemeClr val="accent2">
                      <a:tint val="96000"/>
                      <a:lumMod val="104000"/>
                    </a:schemeClr>
                  </a:gs>
                  <a:gs pos="100000">
                    <a:schemeClr val="accent2">
                      <a:shade val="98000"/>
                      <a:lumMod val="94000"/>
                    </a:schemeClr>
                  </a:gs>
                </a:gsLst>
                <a:lin ang="5400000" scaled="0"/>
              </a:gradFill>
              <a:ln w="9525" cap="rnd">
                <a:solidFill>
                  <a:schemeClr val="accent2"/>
                </a:solidFill>
                <a:round/>
              </a:ln>
              <a:effectLst>
                <a:outerShdw blurRad="50800" dist="38100" dir="5400000" rotWithShape="0">
                  <a:srgbClr val="000000">
                    <a:alpha val="60000"/>
                  </a:srgbClr>
                </a:outerShdw>
              </a:effectLst>
            </c:spPr>
          </c:marker>
          <c:xVal>
            <c:numRef>
              <c:f>Sheet1!$D$22:$D$24</c:f>
              <c:numCache>
                <c:formatCode>General</c:formatCode>
                <c:ptCount val="3"/>
                <c:pt idx="0">
                  <c:v>11.5</c:v>
                </c:pt>
                <c:pt idx="1">
                  <c:v>12.5</c:v>
                </c:pt>
                <c:pt idx="2">
                  <c:v>13.5</c:v>
                </c:pt>
              </c:numCache>
            </c:numRef>
          </c:xVal>
          <c:yVal>
            <c:numRef>
              <c:f>Sheet1!$B$22:$B$24</c:f>
              <c:numCache>
                <c:formatCode>General</c:formatCode>
                <c:ptCount val="3"/>
                <c:pt idx="0">
                  <c:v>43.2</c:v>
                </c:pt>
                <c:pt idx="1">
                  <c:v>36.5</c:v>
                </c:pt>
                <c:pt idx="2">
                  <c:v>34</c:v>
                </c:pt>
              </c:numCache>
            </c:numRef>
          </c:yVal>
          <c:smooth val="1"/>
          <c:extLst>
            <c:ext xmlns:c16="http://schemas.microsoft.com/office/drawing/2014/chart" uri="{C3380CC4-5D6E-409C-BE32-E72D297353CC}">
              <c16:uniqueId val="{00000001-6CB8-4F53-8303-4BA5B6DCE89E}"/>
            </c:ext>
          </c:extLst>
        </c:ser>
        <c:dLbls>
          <c:showLegendKey val="0"/>
          <c:showVal val="0"/>
          <c:showCatName val="0"/>
          <c:showSerName val="0"/>
          <c:showPercent val="0"/>
          <c:showBubbleSize val="0"/>
        </c:dLbls>
        <c:axId val="1753248000"/>
        <c:axId val="1802002368"/>
      </c:scatterChart>
      <c:valAx>
        <c:axId val="1753248000"/>
        <c:scaling>
          <c:orientation val="minMax"/>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r>
                  <a:rPr lang="es-EC"/>
                  <a:t>Voltaje aplicado [kV]</a:t>
                </a:r>
              </a:p>
            </c:rich>
          </c:tx>
          <c:overlay val="0"/>
          <c:spPr>
            <a:noFill/>
            <a:ln>
              <a:noFill/>
            </a:ln>
            <a:effectLst/>
          </c:spPr>
          <c:txPr>
            <a:bodyPr rot="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s-EC"/>
          </a:p>
        </c:txPr>
        <c:crossAx val="1802002368"/>
        <c:crosses val="autoZero"/>
        <c:crossBetween val="midCat"/>
      </c:valAx>
      <c:valAx>
        <c:axId val="1802002368"/>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r>
                  <a:rPr lang="es-EC"/>
                  <a:t>Diámetro de la fibra [um]</a:t>
                </a:r>
              </a:p>
            </c:rich>
          </c:tx>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s-EC"/>
          </a:p>
        </c:txPr>
        <c:crossAx val="175324800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1197"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1197"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4F4CD3-A5A6-4A36-ABA3-9D5BDEF3B21E}"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4CE70EDE-714E-4738-A9C6-242ECF90271C}">
      <dgm:prSet/>
      <dgm:spPr/>
      <dgm:t>
        <a:bodyPr/>
        <a:lstStyle/>
        <a:p>
          <a:r>
            <a:rPr lang="es-EC"/>
            <a:t>Objetivos</a:t>
          </a:r>
          <a:endParaRPr lang="en-US"/>
        </a:p>
      </dgm:t>
    </dgm:pt>
    <dgm:pt modelId="{371D9637-E2CF-4794-B20C-976881CD9D0A}" type="parTrans" cxnId="{52DEBCCF-46BA-4729-8909-8DC5CD2BAF73}">
      <dgm:prSet/>
      <dgm:spPr/>
      <dgm:t>
        <a:bodyPr/>
        <a:lstStyle/>
        <a:p>
          <a:endParaRPr lang="en-US"/>
        </a:p>
      </dgm:t>
    </dgm:pt>
    <dgm:pt modelId="{311A4AC0-AD83-425B-B6E1-DF091CF841D2}" type="sibTrans" cxnId="{52DEBCCF-46BA-4729-8909-8DC5CD2BAF73}">
      <dgm:prSet/>
      <dgm:spPr/>
      <dgm:t>
        <a:bodyPr/>
        <a:lstStyle/>
        <a:p>
          <a:endParaRPr lang="en-US"/>
        </a:p>
      </dgm:t>
    </dgm:pt>
    <dgm:pt modelId="{7D2B6DD7-E165-496A-A73A-D6F811B4289A}">
      <dgm:prSet/>
      <dgm:spPr/>
      <dgm:t>
        <a:bodyPr/>
        <a:lstStyle/>
        <a:p>
          <a:r>
            <a:rPr lang="es-EC"/>
            <a:t>Introducción</a:t>
          </a:r>
          <a:endParaRPr lang="en-US"/>
        </a:p>
      </dgm:t>
    </dgm:pt>
    <dgm:pt modelId="{E8FB9202-7608-4601-9BD4-A1AF261E461F}" type="parTrans" cxnId="{38AFD90C-3F2B-44A5-839A-806AE9430E62}">
      <dgm:prSet/>
      <dgm:spPr/>
      <dgm:t>
        <a:bodyPr/>
        <a:lstStyle/>
        <a:p>
          <a:endParaRPr lang="en-US"/>
        </a:p>
      </dgm:t>
    </dgm:pt>
    <dgm:pt modelId="{4F28FEEE-6BC3-4DA7-B918-5F72E384CA47}" type="sibTrans" cxnId="{38AFD90C-3F2B-44A5-839A-806AE9430E62}">
      <dgm:prSet/>
      <dgm:spPr/>
      <dgm:t>
        <a:bodyPr/>
        <a:lstStyle/>
        <a:p>
          <a:endParaRPr lang="en-US"/>
        </a:p>
      </dgm:t>
    </dgm:pt>
    <dgm:pt modelId="{8BF3D69A-CB54-4C93-B839-458943F60A93}">
      <dgm:prSet/>
      <dgm:spPr/>
      <dgm:t>
        <a:bodyPr/>
        <a:lstStyle/>
        <a:p>
          <a:r>
            <a:rPr lang="es-EC"/>
            <a:t>Diseño </a:t>
          </a:r>
          <a:endParaRPr lang="en-US"/>
        </a:p>
      </dgm:t>
    </dgm:pt>
    <dgm:pt modelId="{69D2D2FD-34BA-434C-ADE7-8330107CA240}" type="parTrans" cxnId="{86980DBE-5FAA-4084-BDDD-70CFE9711370}">
      <dgm:prSet/>
      <dgm:spPr/>
      <dgm:t>
        <a:bodyPr/>
        <a:lstStyle/>
        <a:p>
          <a:endParaRPr lang="en-US"/>
        </a:p>
      </dgm:t>
    </dgm:pt>
    <dgm:pt modelId="{1735EADB-785C-4D79-8F01-C3CA78045375}" type="sibTrans" cxnId="{86980DBE-5FAA-4084-BDDD-70CFE9711370}">
      <dgm:prSet/>
      <dgm:spPr/>
      <dgm:t>
        <a:bodyPr/>
        <a:lstStyle/>
        <a:p>
          <a:endParaRPr lang="en-US"/>
        </a:p>
      </dgm:t>
    </dgm:pt>
    <dgm:pt modelId="{80D3CEFA-AF66-4A0E-94B1-87E313C5626A}">
      <dgm:prSet/>
      <dgm:spPr/>
      <dgm:t>
        <a:bodyPr/>
        <a:lstStyle/>
        <a:p>
          <a:r>
            <a:rPr lang="es-EC" dirty="0"/>
            <a:t>Construcción e Implementación</a:t>
          </a:r>
          <a:endParaRPr lang="en-US" dirty="0"/>
        </a:p>
      </dgm:t>
    </dgm:pt>
    <dgm:pt modelId="{6967C41B-1E49-4834-8850-E772891A6E6D}" type="parTrans" cxnId="{B621B4FF-7EBA-4276-93A0-44FCED5138D6}">
      <dgm:prSet/>
      <dgm:spPr/>
      <dgm:t>
        <a:bodyPr/>
        <a:lstStyle/>
        <a:p>
          <a:endParaRPr lang="en-US"/>
        </a:p>
      </dgm:t>
    </dgm:pt>
    <dgm:pt modelId="{C1DE50F0-92F0-4131-A0A7-CC1472CEC3EF}" type="sibTrans" cxnId="{B621B4FF-7EBA-4276-93A0-44FCED5138D6}">
      <dgm:prSet/>
      <dgm:spPr/>
      <dgm:t>
        <a:bodyPr/>
        <a:lstStyle/>
        <a:p>
          <a:endParaRPr lang="en-US"/>
        </a:p>
      </dgm:t>
    </dgm:pt>
    <dgm:pt modelId="{AD2D1989-3429-4E40-A95C-03F35170BCD3}">
      <dgm:prSet/>
      <dgm:spPr/>
      <dgm:t>
        <a:bodyPr/>
        <a:lstStyle/>
        <a:p>
          <a:r>
            <a:rPr lang="es-EC" dirty="0"/>
            <a:t>Resultados y Análisis</a:t>
          </a:r>
          <a:endParaRPr lang="en-US" dirty="0"/>
        </a:p>
      </dgm:t>
    </dgm:pt>
    <dgm:pt modelId="{DE7D13F0-FB10-4480-B6F6-BACC03CD3258}" type="parTrans" cxnId="{D4A331F0-F79E-4D82-867F-D1B84D40625F}">
      <dgm:prSet/>
      <dgm:spPr/>
      <dgm:t>
        <a:bodyPr/>
        <a:lstStyle/>
        <a:p>
          <a:endParaRPr lang="en-US"/>
        </a:p>
      </dgm:t>
    </dgm:pt>
    <dgm:pt modelId="{F65B7584-45E2-4EDD-8CC8-9BE98CCCECDF}" type="sibTrans" cxnId="{D4A331F0-F79E-4D82-867F-D1B84D40625F}">
      <dgm:prSet/>
      <dgm:spPr/>
      <dgm:t>
        <a:bodyPr/>
        <a:lstStyle/>
        <a:p>
          <a:endParaRPr lang="en-US"/>
        </a:p>
      </dgm:t>
    </dgm:pt>
    <dgm:pt modelId="{5405DFA5-E880-4059-BD23-FF8257255FB6}">
      <dgm:prSet/>
      <dgm:spPr/>
      <dgm:t>
        <a:bodyPr/>
        <a:lstStyle/>
        <a:p>
          <a:r>
            <a:rPr lang="es-EC"/>
            <a:t>Conclusiones</a:t>
          </a:r>
          <a:endParaRPr lang="en-US"/>
        </a:p>
      </dgm:t>
    </dgm:pt>
    <dgm:pt modelId="{D664DD19-32F2-4EBD-B0D2-49B98CB72F20}" type="parTrans" cxnId="{FF775ACA-1758-4649-B4D6-02F43D90A671}">
      <dgm:prSet/>
      <dgm:spPr/>
      <dgm:t>
        <a:bodyPr/>
        <a:lstStyle/>
        <a:p>
          <a:endParaRPr lang="en-US"/>
        </a:p>
      </dgm:t>
    </dgm:pt>
    <dgm:pt modelId="{8617761D-9DA0-43BD-BDB8-B583CE03ED7C}" type="sibTrans" cxnId="{FF775ACA-1758-4649-B4D6-02F43D90A671}">
      <dgm:prSet/>
      <dgm:spPr/>
      <dgm:t>
        <a:bodyPr/>
        <a:lstStyle/>
        <a:p>
          <a:endParaRPr lang="en-US"/>
        </a:p>
      </dgm:t>
    </dgm:pt>
    <dgm:pt modelId="{4C2C45EF-0342-4443-8FCC-0659BEBE6970}" type="pres">
      <dgm:prSet presAssocID="{C14F4CD3-A5A6-4A36-ABA3-9D5BDEF3B21E}" presName="vert0" presStyleCnt="0">
        <dgm:presLayoutVars>
          <dgm:dir/>
          <dgm:animOne val="branch"/>
          <dgm:animLvl val="lvl"/>
        </dgm:presLayoutVars>
      </dgm:prSet>
      <dgm:spPr/>
    </dgm:pt>
    <dgm:pt modelId="{352A8E3B-FD1F-4039-A4ED-66A8D4B32270}" type="pres">
      <dgm:prSet presAssocID="{4CE70EDE-714E-4738-A9C6-242ECF90271C}" presName="thickLine" presStyleLbl="alignNode1" presStyleIdx="0" presStyleCnt="6"/>
      <dgm:spPr/>
    </dgm:pt>
    <dgm:pt modelId="{349DDC75-2F2E-4838-ADF4-926CCED7FFF1}" type="pres">
      <dgm:prSet presAssocID="{4CE70EDE-714E-4738-A9C6-242ECF90271C}" presName="horz1" presStyleCnt="0"/>
      <dgm:spPr/>
    </dgm:pt>
    <dgm:pt modelId="{A6D9ACE5-56DC-4116-8FD5-A715358DA686}" type="pres">
      <dgm:prSet presAssocID="{4CE70EDE-714E-4738-A9C6-242ECF90271C}" presName="tx1" presStyleLbl="revTx" presStyleIdx="0" presStyleCnt="6"/>
      <dgm:spPr/>
    </dgm:pt>
    <dgm:pt modelId="{62EC706A-0038-473A-9587-A2CE7F8F9EDB}" type="pres">
      <dgm:prSet presAssocID="{4CE70EDE-714E-4738-A9C6-242ECF90271C}" presName="vert1" presStyleCnt="0"/>
      <dgm:spPr/>
    </dgm:pt>
    <dgm:pt modelId="{7ECB8A71-2213-4A08-8264-690D52C0F24B}" type="pres">
      <dgm:prSet presAssocID="{7D2B6DD7-E165-496A-A73A-D6F811B4289A}" presName="thickLine" presStyleLbl="alignNode1" presStyleIdx="1" presStyleCnt="6"/>
      <dgm:spPr/>
    </dgm:pt>
    <dgm:pt modelId="{73C906FA-80D9-40CF-9E6D-902F75079F43}" type="pres">
      <dgm:prSet presAssocID="{7D2B6DD7-E165-496A-A73A-D6F811B4289A}" presName="horz1" presStyleCnt="0"/>
      <dgm:spPr/>
    </dgm:pt>
    <dgm:pt modelId="{5D40787E-69E7-4AF1-BA81-DFD060791430}" type="pres">
      <dgm:prSet presAssocID="{7D2B6DD7-E165-496A-A73A-D6F811B4289A}" presName="tx1" presStyleLbl="revTx" presStyleIdx="1" presStyleCnt="6"/>
      <dgm:spPr/>
    </dgm:pt>
    <dgm:pt modelId="{1A4884CB-EA5E-4FE7-B8CD-054E3BE761E9}" type="pres">
      <dgm:prSet presAssocID="{7D2B6DD7-E165-496A-A73A-D6F811B4289A}" presName="vert1" presStyleCnt="0"/>
      <dgm:spPr/>
    </dgm:pt>
    <dgm:pt modelId="{9D7CE28E-D654-43D4-87BD-FF6A828A6F5D}" type="pres">
      <dgm:prSet presAssocID="{8BF3D69A-CB54-4C93-B839-458943F60A93}" presName="thickLine" presStyleLbl="alignNode1" presStyleIdx="2" presStyleCnt="6"/>
      <dgm:spPr/>
    </dgm:pt>
    <dgm:pt modelId="{2244C96C-ACA9-4913-91EA-8306109EFE34}" type="pres">
      <dgm:prSet presAssocID="{8BF3D69A-CB54-4C93-B839-458943F60A93}" presName="horz1" presStyleCnt="0"/>
      <dgm:spPr/>
    </dgm:pt>
    <dgm:pt modelId="{3FB9FCDA-3EB6-424B-BE36-C3AAB981EBA9}" type="pres">
      <dgm:prSet presAssocID="{8BF3D69A-CB54-4C93-B839-458943F60A93}" presName="tx1" presStyleLbl="revTx" presStyleIdx="2" presStyleCnt="6"/>
      <dgm:spPr/>
    </dgm:pt>
    <dgm:pt modelId="{1DB56D45-04A8-4692-88D5-8BA9EAB3DC0F}" type="pres">
      <dgm:prSet presAssocID="{8BF3D69A-CB54-4C93-B839-458943F60A93}" presName="vert1" presStyleCnt="0"/>
      <dgm:spPr/>
    </dgm:pt>
    <dgm:pt modelId="{25FDDD83-1B04-4FEB-A149-855A56E11822}" type="pres">
      <dgm:prSet presAssocID="{80D3CEFA-AF66-4A0E-94B1-87E313C5626A}" presName="thickLine" presStyleLbl="alignNode1" presStyleIdx="3" presStyleCnt="6"/>
      <dgm:spPr/>
    </dgm:pt>
    <dgm:pt modelId="{32AEDEDD-B38A-4DAB-8325-8101156DD8EA}" type="pres">
      <dgm:prSet presAssocID="{80D3CEFA-AF66-4A0E-94B1-87E313C5626A}" presName="horz1" presStyleCnt="0"/>
      <dgm:spPr/>
    </dgm:pt>
    <dgm:pt modelId="{97DFFAB2-65CC-42AD-96E8-0FAA33D60EE1}" type="pres">
      <dgm:prSet presAssocID="{80D3CEFA-AF66-4A0E-94B1-87E313C5626A}" presName="tx1" presStyleLbl="revTx" presStyleIdx="3" presStyleCnt="6"/>
      <dgm:spPr/>
    </dgm:pt>
    <dgm:pt modelId="{2D0459A7-0FBF-4599-B578-571A3B984490}" type="pres">
      <dgm:prSet presAssocID="{80D3CEFA-AF66-4A0E-94B1-87E313C5626A}" presName="vert1" presStyleCnt="0"/>
      <dgm:spPr/>
    </dgm:pt>
    <dgm:pt modelId="{781FE060-695D-4AB0-B5B9-472AF4A5EDD9}" type="pres">
      <dgm:prSet presAssocID="{AD2D1989-3429-4E40-A95C-03F35170BCD3}" presName="thickLine" presStyleLbl="alignNode1" presStyleIdx="4" presStyleCnt="6"/>
      <dgm:spPr/>
    </dgm:pt>
    <dgm:pt modelId="{318D9025-958C-4A01-A582-9EDB90C8E87C}" type="pres">
      <dgm:prSet presAssocID="{AD2D1989-3429-4E40-A95C-03F35170BCD3}" presName="horz1" presStyleCnt="0"/>
      <dgm:spPr/>
    </dgm:pt>
    <dgm:pt modelId="{A4F424F3-9E1E-4255-ACA3-9815572BAB54}" type="pres">
      <dgm:prSet presAssocID="{AD2D1989-3429-4E40-A95C-03F35170BCD3}" presName="tx1" presStyleLbl="revTx" presStyleIdx="4" presStyleCnt="6"/>
      <dgm:spPr/>
    </dgm:pt>
    <dgm:pt modelId="{255E4190-3AEA-4B44-8E6F-A44AF9D01762}" type="pres">
      <dgm:prSet presAssocID="{AD2D1989-3429-4E40-A95C-03F35170BCD3}" presName="vert1" presStyleCnt="0"/>
      <dgm:spPr/>
    </dgm:pt>
    <dgm:pt modelId="{9C70E186-9F97-4461-8657-5B3C511C9DF1}" type="pres">
      <dgm:prSet presAssocID="{5405DFA5-E880-4059-BD23-FF8257255FB6}" presName="thickLine" presStyleLbl="alignNode1" presStyleIdx="5" presStyleCnt="6"/>
      <dgm:spPr/>
    </dgm:pt>
    <dgm:pt modelId="{63AB82C0-244B-4165-814C-280D76B4800E}" type="pres">
      <dgm:prSet presAssocID="{5405DFA5-E880-4059-BD23-FF8257255FB6}" presName="horz1" presStyleCnt="0"/>
      <dgm:spPr/>
    </dgm:pt>
    <dgm:pt modelId="{8C2EA5D1-0079-49AF-BFD5-08E8443E6859}" type="pres">
      <dgm:prSet presAssocID="{5405DFA5-E880-4059-BD23-FF8257255FB6}" presName="tx1" presStyleLbl="revTx" presStyleIdx="5" presStyleCnt="6"/>
      <dgm:spPr/>
    </dgm:pt>
    <dgm:pt modelId="{4B0D4EAD-2EEA-4B00-BF81-76C664B7E37E}" type="pres">
      <dgm:prSet presAssocID="{5405DFA5-E880-4059-BD23-FF8257255FB6}" presName="vert1" presStyleCnt="0"/>
      <dgm:spPr/>
    </dgm:pt>
  </dgm:ptLst>
  <dgm:cxnLst>
    <dgm:cxn modelId="{38AFD90C-3F2B-44A5-839A-806AE9430E62}" srcId="{C14F4CD3-A5A6-4A36-ABA3-9D5BDEF3B21E}" destId="{7D2B6DD7-E165-496A-A73A-D6F811B4289A}" srcOrd="1" destOrd="0" parTransId="{E8FB9202-7608-4601-9BD4-A1AF261E461F}" sibTransId="{4F28FEEE-6BC3-4DA7-B918-5F72E384CA47}"/>
    <dgm:cxn modelId="{26C40D22-C710-4319-AB87-6ABBC23211B2}" type="presOf" srcId="{4CE70EDE-714E-4738-A9C6-242ECF90271C}" destId="{A6D9ACE5-56DC-4116-8FD5-A715358DA686}" srcOrd="0" destOrd="0" presId="urn:microsoft.com/office/officeart/2008/layout/LinedList"/>
    <dgm:cxn modelId="{40DE2A82-EBA2-4C76-8A3A-CB5B1D72055F}" type="presOf" srcId="{8BF3D69A-CB54-4C93-B839-458943F60A93}" destId="{3FB9FCDA-3EB6-424B-BE36-C3AAB981EBA9}" srcOrd="0" destOrd="0" presId="urn:microsoft.com/office/officeart/2008/layout/LinedList"/>
    <dgm:cxn modelId="{EB7D2F91-480B-4739-B95E-483BEC07C737}" type="presOf" srcId="{7D2B6DD7-E165-496A-A73A-D6F811B4289A}" destId="{5D40787E-69E7-4AF1-BA81-DFD060791430}" srcOrd="0" destOrd="0" presId="urn:microsoft.com/office/officeart/2008/layout/LinedList"/>
    <dgm:cxn modelId="{9F51EDAC-B898-4F61-9F3D-96DEFC5666F2}" type="presOf" srcId="{C14F4CD3-A5A6-4A36-ABA3-9D5BDEF3B21E}" destId="{4C2C45EF-0342-4443-8FCC-0659BEBE6970}" srcOrd="0" destOrd="0" presId="urn:microsoft.com/office/officeart/2008/layout/LinedList"/>
    <dgm:cxn modelId="{FD19B5B0-626E-4C08-87D8-730503241098}" type="presOf" srcId="{AD2D1989-3429-4E40-A95C-03F35170BCD3}" destId="{A4F424F3-9E1E-4255-ACA3-9815572BAB54}" srcOrd="0" destOrd="0" presId="urn:microsoft.com/office/officeart/2008/layout/LinedList"/>
    <dgm:cxn modelId="{86980DBE-5FAA-4084-BDDD-70CFE9711370}" srcId="{C14F4CD3-A5A6-4A36-ABA3-9D5BDEF3B21E}" destId="{8BF3D69A-CB54-4C93-B839-458943F60A93}" srcOrd="2" destOrd="0" parTransId="{69D2D2FD-34BA-434C-ADE7-8330107CA240}" sibTransId="{1735EADB-785C-4D79-8F01-C3CA78045375}"/>
    <dgm:cxn modelId="{FF775ACA-1758-4649-B4D6-02F43D90A671}" srcId="{C14F4CD3-A5A6-4A36-ABA3-9D5BDEF3B21E}" destId="{5405DFA5-E880-4059-BD23-FF8257255FB6}" srcOrd="5" destOrd="0" parTransId="{D664DD19-32F2-4EBD-B0D2-49B98CB72F20}" sibTransId="{8617761D-9DA0-43BD-BDB8-B583CE03ED7C}"/>
    <dgm:cxn modelId="{52DEBCCF-46BA-4729-8909-8DC5CD2BAF73}" srcId="{C14F4CD3-A5A6-4A36-ABA3-9D5BDEF3B21E}" destId="{4CE70EDE-714E-4738-A9C6-242ECF90271C}" srcOrd="0" destOrd="0" parTransId="{371D9637-E2CF-4794-B20C-976881CD9D0A}" sibTransId="{311A4AC0-AD83-425B-B6E1-DF091CF841D2}"/>
    <dgm:cxn modelId="{0BE29CD1-02BC-4D11-A44E-EBA0B3D71739}" type="presOf" srcId="{80D3CEFA-AF66-4A0E-94B1-87E313C5626A}" destId="{97DFFAB2-65CC-42AD-96E8-0FAA33D60EE1}" srcOrd="0" destOrd="0" presId="urn:microsoft.com/office/officeart/2008/layout/LinedList"/>
    <dgm:cxn modelId="{D4A331F0-F79E-4D82-867F-D1B84D40625F}" srcId="{C14F4CD3-A5A6-4A36-ABA3-9D5BDEF3B21E}" destId="{AD2D1989-3429-4E40-A95C-03F35170BCD3}" srcOrd="4" destOrd="0" parTransId="{DE7D13F0-FB10-4480-B6F6-BACC03CD3258}" sibTransId="{F65B7584-45E2-4EDD-8CC8-9BE98CCCECDF}"/>
    <dgm:cxn modelId="{5E473BF6-3EB2-4614-B522-B386C81E1EA8}" type="presOf" srcId="{5405DFA5-E880-4059-BD23-FF8257255FB6}" destId="{8C2EA5D1-0079-49AF-BFD5-08E8443E6859}" srcOrd="0" destOrd="0" presId="urn:microsoft.com/office/officeart/2008/layout/LinedList"/>
    <dgm:cxn modelId="{B621B4FF-7EBA-4276-93A0-44FCED5138D6}" srcId="{C14F4CD3-A5A6-4A36-ABA3-9D5BDEF3B21E}" destId="{80D3CEFA-AF66-4A0E-94B1-87E313C5626A}" srcOrd="3" destOrd="0" parTransId="{6967C41B-1E49-4834-8850-E772891A6E6D}" sibTransId="{C1DE50F0-92F0-4131-A0A7-CC1472CEC3EF}"/>
    <dgm:cxn modelId="{D8FB9047-83DD-4AAD-865D-FCE795F0FCA0}" type="presParOf" srcId="{4C2C45EF-0342-4443-8FCC-0659BEBE6970}" destId="{352A8E3B-FD1F-4039-A4ED-66A8D4B32270}" srcOrd="0" destOrd="0" presId="urn:microsoft.com/office/officeart/2008/layout/LinedList"/>
    <dgm:cxn modelId="{63148282-E472-4957-9B2A-720973A82755}" type="presParOf" srcId="{4C2C45EF-0342-4443-8FCC-0659BEBE6970}" destId="{349DDC75-2F2E-4838-ADF4-926CCED7FFF1}" srcOrd="1" destOrd="0" presId="urn:microsoft.com/office/officeart/2008/layout/LinedList"/>
    <dgm:cxn modelId="{F72D6C72-0984-42B6-9EB9-C717044C6BFB}" type="presParOf" srcId="{349DDC75-2F2E-4838-ADF4-926CCED7FFF1}" destId="{A6D9ACE5-56DC-4116-8FD5-A715358DA686}" srcOrd="0" destOrd="0" presId="urn:microsoft.com/office/officeart/2008/layout/LinedList"/>
    <dgm:cxn modelId="{2D99193A-8F25-4FA2-ADC5-C0859FDF5527}" type="presParOf" srcId="{349DDC75-2F2E-4838-ADF4-926CCED7FFF1}" destId="{62EC706A-0038-473A-9587-A2CE7F8F9EDB}" srcOrd="1" destOrd="0" presId="urn:microsoft.com/office/officeart/2008/layout/LinedList"/>
    <dgm:cxn modelId="{A0D11A99-1DAC-4E81-AF42-DDBB2250C07E}" type="presParOf" srcId="{4C2C45EF-0342-4443-8FCC-0659BEBE6970}" destId="{7ECB8A71-2213-4A08-8264-690D52C0F24B}" srcOrd="2" destOrd="0" presId="urn:microsoft.com/office/officeart/2008/layout/LinedList"/>
    <dgm:cxn modelId="{D61A616D-3A87-4DD9-BA02-5EFA33B7CDFB}" type="presParOf" srcId="{4C2C45EF-0342-4443-8FCC-0659BEBE6970}" destId="{73C906FA-80D9-40CF-9E6D-902F75079F43}" srcOrd="3" destOrd="0" presId="urn:microsoft.com/office/officeart/2008/layout/LinedList"/>
    <dgm:cxn modelId="{56077256-DAFB-4F33-9424-073F087A173C}" type="presParOf" srcId="{73C906FA-80D9-40CF-9E6D-902F75079F43}" destId="{5D40787E-69E7-4AF1-BA81-DFD060791430}" srcOrd="0" destOrd="0" presId="urn:microsoft.com/office/officeart/2008/layout/LinedList"/>
    <dgm:cxn modelId="{DFAF8B2F-6F95-4D43-A09C-DD1F0DDC258B}" type="presParOf" srcId="{73C906FA-80D9-40CF-9E6D-902F75079F43}" destId="{1A4884CB-EA5E-4FE7-B8CD-054E3BE761E9}" srcOrd="1" destOrd="0" presId="urn:microsoft.com/office/officeart/2008/layout/LinedList"/>
    <dgm:cxn modelId="{9115107F-A005-48D6-80CA-317BBCB153D5}" type="presParOf" srcId="{4C2C45EF-0342-4443-8FCC-0659BEBE6970}" destId="{9D7CE28E-D654-43D4-87BD-FF6A828A6F5D}" srcOrd="4" destOrd="0" presId="urn:microsoft.com/office/officeart/2008/layout/LinedList"/>
    <dgm:cxn modelId="{011A77E2-C1E0-44D1-B918-BD33303B5217}" type="presParOf" srcId="{4C2C45EF-0342-4443-8FCC-0659BEBE6970}" destId="{2244C96C-ACA9-4913-91EA-8306109EFE34}" srcOrd="5" destOrd="0" presId="urn:microsoft.com/office/officeart/2008/layout/LinedList"/>
    <dgm:cxn modelId="{55644569-2F6A-48D9-AB68-364FD717590D}" type="presParOf" srcId="{2244C96C-ACA9-4913-91EA-8306109EFE34}" destId="{3FB9FCDA-3EB6-424B-BE36-C3AAB981EBA9}" srcOrd="0" destOrd="0" presId="urn:microsoft.com/office/officeart/2008/layout/LinedList"/>
    <dgm:cxn modelId="{4C24C94B-5B3D-41D0-8A4B-89115C5945F1}" type="presParOf" srcId="{2244C96C-ACA9-4913-91EA-8306109EFE34}" destId="{1DB56D45-04A8-4692-88D5-8BA9EAB3DC0F}" srcOrd="1" destOrd="0" presId="urn:microsoft.com/office/officeart/2008/layout/LinedList"/>
    <dgm:cxn modelId="{CEB0E142-A8B8-42B3-80DA-5D98FA5B5BD7}" type="presParOf" srcId="{4C2C45EF-0342-4443-8FCC-0659BEBE6970}" destId="{25FDDD83-1B04-4FEB-A149-855A56E11822}" srcOrd="6" destOrd="0" presId="urn:microsoft.com/office/officeart/2008/layout/LinedList"/>
    <dgm:cxn modelId="{C9826F1A-6E12-4B40-9197-E3FA1222D0F2}" type="presParOf" srcId="{4C2C45EF-0342-4443-8FCC-0659BEBE6970}" destId="{32AEDEDD-B38A-4DAB-8325-8101156DD8EA}" srcOrd="7" destOrd="0" presId="urn:microsoft.com/office/officeart/2008/layout/LinedList"/>
    <dgm:cxn modelId="{C0385BFE-BC93-473E-8063-00F5169D7C3A}" type="presParOf" srcId="{32AEDEDD-B38A-4DAB-8325-8101156DD8EA}" destId="{97DFFAB2-65CC-42AD-96E8-0FAA33D60EE1}" srcOrd="0" destOrd="0" presId="urn:microsoft.com/office/officeart/2008/layout/LinedList"/>
    <dgm:cxn modelId="{A608F0B9-7675-449D-8CE0-0D20134821AA}" type="presParOf" srcId="{32AEDEDD-B38A-4DAB-8325-8101156DD8EA}" destId="{2D0459A7-0FBF-4599-B578-571A3B984490}" srcOrd="1" destOrd="0" presId="urn:microsoft.com/office/officeart/2008/layout/LinedList"/>
    <dgm:cxn modelId="{9F86AE3F-5CB7-41EE-88B0-93D0EDF736CC}" type="presParOf" srcId="{4C2C45EF-0342-4443-8FCC-0659BEBE6970}" destId="{781FE060-695D-4AB0-B5B9-472AF4A5EDD9}" srcOrd="8" destOrd="0" presId="urn:microsoft.com/office/officeart/2008/layout/LinedList"/>
    <dgm:cxn modelId="{1BBD4520-F508-4EAF-8E16-00899B3EEF8E}" type="presParOf" srcId="{4C2C45EF-0342-4443-8FCC-0659BEBE6970}" destId="{318D9025-958C-4A01-A582-9EDB90C8E87C}" srcOrd="9" destOrd="0" presId="urn:microsoft.com/office/officeart/2008/layout/LinedList"/>
    <dgm:cxn modelId="{B1B2CF59-197C-48BF-A169-DE961C8398C5}" type="presParOf" srcId="{318D9025-958C-4A01-A582-9EDB90C8E87C}" destId="{A4F424F3-9E1E-4255-ACA3-9815572BAB54}" srcOrd="0" destOrd="0" presId="urn:microsoft.com/office/officeart/2008/layout/LinedList"/>
    <dgm:cxn modelId="{EB6EE796-FBA2-4B98-8655-5262589C848C}" type="presParOf" srcId="{318D9025-958C-4A01-A582-9EDB90C8E87C}" destId="{255E4190-3AEA-4B44-8E6F-A44AF9D01762}" srcOrd="1" destOrd="0" presId="urn:microsoft.com/office/officeart/2008/layout/LinedList"/>
    <dgm:cxn modelId="{5A742D66-319D-4F32-A5D7-09CA766785A7}" type="presParOf" srcId="{4C2C45EF-0342-4443-8FCC-0659BEBE6970}" destId="{9C70E186-9F97-4461-8657-5B3C511C9DF1}" srcOrd="10" destOrd="0" presId="urn:microsoft.com/office/officeart/2008/layout/LinedList"/>
    <dgm:cxn modelId="{B9A3D2E1-D8A6-4A05-A9D1-2862714626D4}" type="presParOf" srcId="{4C2C45EF-0342-4443-8FCC-0659BEBE6970}" destId="{63AB82C0-244B-4165-814C-280D76B4800E}" srcOrd="11" destOrd="0" presId="urn:microsoft.com/office/officeart/2008/layout/LinedList"/>
    <dgm:cxn modelId="{A963F67E-8E0E-4485-9624-91B9A3479FAB}" type="presParOf" srcId="{63AB82C0-244B-4165-814C-280D76B4800E}" destId="{8C2EA5D1-0079-49AF-BFD5-08E8443E6859}" srcOrd="0" destOrd="0" presId="urn:microsoft.com/office/officeart/2008/layout/LinedList"/>
    <dgm:cxn modelId="{EE015C40-06FA-4B54-B951-645314F7893D}" type="presParOf" srcId="{63AB82C0-244B-4165-814C-280D76B4800E}" destId="{4B0D4EAD-2EEA-4B00-BF81-76C664B7E37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8AF138-A5E6-4584-9471-98E388D240B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C"/>
        </a:p>
      </dgm:t>
    </dgm:pt>
    <dgm:pt modelId="{2AC11E62-4636-4AB5-83CE-2DBF03733BBE}">
      <dgm:prSet phldrT="[Texto]" custT="1"/>
      <dgm:spPr/>
      <dgm:t>
        <a:bodyPr/>
        <a:lstStyle/>
        <a:p>
          <a:r>
            <a:rPr lang="es-EC" sz="2000" dirty="0"/>
            <a:t>Caudal</a:t>
          </a:r>
        </a:p>
      </dgm:t>
    </dgm:pt>
    <dgm:pt modelId="{7B5B5E2F-B2F2-4A1F-80A3-DD3EA2F644D0}" type="parTrans" cxnId="{CE3743E2-C56C-4B49-B0F9-E6DDD4D5F3C5}">
      <dgm:prSet/>
      <dgm:spPr/>
      <dgm:t>
        <a:bodyPr/>
        <a:lstStyle/>
        <a:p>
          <a:endParaRPr lang="es-EC" sz="1050"/>
        </a:p>
      </dgm:t>
    </dgm:pt>
    <dgm:pt modelId="{E1D4F5C9-0785-4600-9831-9B9F0945D733}" type="sibTrans" cxnId="{CE3743E2-C56C-4B49-B0F9-E6DDD4D5F3C5}">
      <dgm:prSet/>
      <dgm:spPr/>
      <dgm:t>
        <a:bodyPr/>
        <a:lstStyle/>
        <a:p>
          <a:endParaRPr lang="es-EC" sz="1050"/>
        </a:p>
      </dgm:t>
    </dgm:pt>
    <dgm:pt modelId="{00132C30-24B5-4C2C-860B-6FE41742BCDF}">
      <dgm:prSet phldrT="[Texto]" custT="1"/>
      <dgm:spPr/>
      <dgm:t>
        <a:bodyPr/>
        <a:lstStyle/>
        <a:p>
          <a:r>
            <a:rPr lang="es-EC" sz="2000" dirty="0"/>
            <a:t>Capilar</a:t>
          </a:r>
        </a:p>
      </dgm:t>
    </dgm:pt>
    <dgm:pt modelId="{36F0CB53-6278-490D-8B94-02198135518E}" type="parTrans" cxnId="{7D2A0089-D60D-4BD6-8AC3-A576D9455B39}">
      <dgm:prSet/>
      <dgm:spPr/>
      <dgm:t>
        <a:bodyPr/>
        <a:lstStyle/>
        <a:p>
          <a:endParaRPr lang="es-EC" sz="1050"/>
        </a:p>
      </dgm:t>
    </dgm:pt>
    <dgm:pt modelId="{907C8817-27E6-4F90-998C-075D6335B651}" type="sibTrans" cxnId="{7D2A0089-D60D-4BD6-8AC3-A576D9455B39}">
      <dgm:prSet/>
      <dgm:spPr/>
      <dgm:t>
        <a:bodyPr/>
        <a:lstStyle/>
        <a:p>
          <a:endParaRPr lang="es-EC" sz="1050"/>
        </a:p>
      </dgm:t>
    </dgm:pt>
    <dgm:pt modelId="{9AFA9F03-BC87-4A36-9E51-59774330F314}">
      <dgm:prSet phldrT="[Texto]" custT="1"/>
      <dgm:spPr/>
      <dgm:t>
        <a:bodyPr/>
        <a:lstStyle/>
        <a:p>
          <a:r>
            <a:rPr lang="es-EC" sz="2000" dirty="0"/>
            <a:t>TDC</a:t>
          </a:r>
        </a:p>
      </dgm:t>
    </dgm:pt>
    <dgm:pt modelId="{4B023F5C-060C-477A-A005-9626084FE994}" type="parTrans" cxnId="{F4C1DD82-6D07-46CE-9C8A-BF0D437BB94E}">
      <dgm:prSet/>
      <dgm:spPr/>
      <dgm:t>
        <a:bodyPr/>
        <a:lstStyle/>
        <a:p>
          <a:endParaRPr lang="es-EC" sz="1050"/>
        </a:p>
      </dgm:t>
    </dgm:pt>
    <dgm:pt modelId="{22B8F251-EF78-458C-B040-8FE70D0F0DC6}" type="sibTrans" cxnId="{F4C1DD82-6D07-46CE-9C8A-BF0D437BB94E}">
      <dgm:prSet/>
      <dgm:spPr/>
      <dgm:t>
        <a:bodyPr/>
        <a:lstStyle/>
        <a:p>
          <a:endParaRPr lang="es-EC" sz="1050"/>
        </a:p>
      </dgm:t>
    </dgm:pt>
    <dgm:pt modelId="{DA4FE202-E203-47DE-B090-F6B4A2BCF479}">
      <dgm:prSet phldrT="[Texto]" custT="1"/>
      <dgm:spPr/>
      <dgm:t>
        <a:bodyPr/>
        <a:lstStyle/>
        <a:p>
          <a:r>
            <a:rPr lang="es-EC" sz="2000" dirty="0"/>
            <a:t>Voltaje</a:t>
          </a:r>
        </a:p>
      </dgm:t>
    </dgm:pt>
    <dgm:pt modelId="{416A53D8-D226-406E-9DF3-7ECB830067CF}" type="parTrans" cxnId="{92278C39-E0DC-45C2-AB83-EF1C3E0766C8}">
      <dgm:prSet/>
      <dgm:spPr/>
      <dgm:t>
        <a:bodyPr/>
        <a:lstStyle/>
        <a:p>
          <a:endParaRPr lang="es-EC" sz="1050"/>
        </a:p>
      </dgm:t>
    </dgm:pt>
    <dgm:pt modelId="{634392AF-3536-4311-BF8C-738CFD3EEA81}" type="sibTrans" cxnId="{92278C39-E0DC-45C2-AB83-EF1C3E0766C8}">
      <dgm:prSet/>
      <dgm:spPr/>
      <dgm:t>
        <a:bodyPr/>
        <a:lstStyle/>
        <a:p>
          <a:endParaRPr lang="es-EC" sz="1050"/>
        </a:p>
      </dgm:t>
    </dgm:pt>
    <dgm:pt modelId="{22C31F1B-A771-45DA-A03B-E64F645E86F5}">
      <dgm:prSet phldrT="[Texto]" custT="1"/>
      <dgm:spPr/>
      <dgm:t>
        <a:bodyPr/>
        <a:lstStyle/>
        <a:p>
          <a:r>
            <a:rPr lang="es-EC" sz="2000" dirty="0"/>
            <a:t>VARIABLES DEL PROCESO</a:t>
          </a:r>
        </a:p>
      </dgm:t>
    </dgm:pt>
    <dgm:pt modelId="{F55F507F-3160-4F29-AFFC-23BCB5BB6AF4}" type="parTrans" cxnId="{FACD9947-693C-4D21-B929-4B868F3C454C}">
      <dgm:prSet/>
      <dgm:spPr/>
      <dgm:t>
        <a:bodyPr/>
        <a:lstStyle/>
        <a:p>
          <a:endParaRPr lang="es-EC"/>
        </a:p>
      </dgm:t>
    </dgm:pt>
    <dgm:pt modelId="{860E096F-66DC-4D65-A0EE-C68B601AA8A9}" type="sibTrans" cxnId="{FACD9947-693C-4D21-B929-4B868F3C454C}">
      <dgm:prSet/>
      <dgm:spPr/>
      <dgm:t>
        <a:bodyPr/>
        <a:lstStyle/>
        <a:p>
          <a:endParaRPr lang="es-EC"/>
        </a:p>
      </dgm:t>
    </dgm:pt>
    <dgm:pt modelId="{838C0EA1-BAB9-4C7D-B05F-016CD5ADC972}" type="pres">
      <dgm:prSet presAssocID="{478AF138-A5E6-4584-9471-98E388D240B8}" presName="vert0" presStyleCnt="0">
        <dgm:presLayoutVars>
          <dgm:dir/>
          <dgm:animOne val="branch"/>
          <dgm:animLvl val="lvl"/>
        </dgm:presLayoutVars>
      </dgm:prSet>
      <dgm:spPr/>
    </dgm:pt>
    <dgm:pt modelId="{F5F30528-A34D-4E77-A410-B9157557E7F3}" type="pres">
      <dgm:prSet presAssocID="{22C31F1B-A771-45DA-A03B-E64F645E86F5}" presName="thickLine" presStyleLbl="alignNode1" presStyleIdx="0" presStyleCnt="1"/>
      <dgm:spPr/>
    </dgm:pt>
    <dgm:pt modelId="{46908C19-BF6C-486B-B5E4-8D5229D7381B}" type="pres">
      <dgm:prSet presAssocID="{22C31F1B-A771-45DA-A03B-E64F645E86F5}" presName="horz1" presStyleCnt="0"/>
      <dgm:spPr/>
    </dgm:pt>
    <dgm:pt modelId="{0CCC767D-B155-4F02-A6C8-70F9C6C3DF4F}" type="pres">
      <dgm:prSet presAssocID="{22C31F1B-A771-45DA-A03B-E64F645E86F5}" presName="tx1" presStyleLbl="revTx" presStyleIdx="0" presStyleCnt="5" custScaleX="297348"/>
      <dgm:spPr/>
    </dgm:pt>
    <dgm:pt modelId="{FF0B0FAC-FEE7-4AA7-B85B-B2DA30E5A525}" type="pres">
      <dgm:prSet presAssocID="{22C31F1B-A771-45DA-A03B-E64F645E86F5}" presName="vert1" presStyleCnt="0"/>
      <dgm:spPr/>
    </dgm:pt>
    <dgm:pt modelId="{30AA1B36-FE81-4474-8F4E-87B918A16E09}" type="pres">
      <dgm:prSet presAssocID="{2AC11E62-4636-4AB5-83CE-2DBF03733BBE}" presName="vertSpace2a" presStyleCnt="0"/>
      <dgm:spPr/>
    </dgm:pt>
    <dgm:pt modelId="{39280503-6B05-452B-9312-152CB05FADB5}" type="pres">
      <dgm:prSet presAssocID="{2AC11E62-4636-4AB5-83CE-2DBF03733BBE}" presName="horz2" presStyleCnt="0"/>
      <dgm:spPr/>
    </dgm:pt>
    <dgm:pt modelId="{0468822B-5193-4251-84C5-BDAEAE7C8C22}" type="pres">
      <dgm:prSet presAssocID="{2AC11E62-4636-4AB5-83CE-2DBF03733BBE}" presName="horzSpace2" presStyleCnt="0"/>
      <dgm:spPr/>
    </dgm:pt>
    <dgm:pt modelId="{96561C19-CF5D-4688-85E9-1DBBCA0931EC}" type="pres">
      <dgm:prSet presAssocID="{2AC11E62-4636-4AB5-83CE-2DBF03733BBE}" presName="tx2" presStyleLbl="revTx" presStyleIdx="1" presStyleCnt="5"/>
      <dgm:spPr/>
    </dgm:pt>
    <dgm:pt modelId="{2E072F93-98E2-410B-91EE-0D84D918B598}" type="pres">
      <dgm:prSet presAssocID="{2AC11E62-4636-4AB5-83CE-2DBF03733BBE}" presName="vert2" presStyleCnt="0"/>
      <dgm:spPr/>
    </dgm:pt>
    <dgm:pt modelId="{3EB4ED3B-5587-4D91-B278-F749C8DD0DE8}" type="pres">
      <dgm:prSet presAssocID="{2AC11E62-4636-4AB5-83CE-2DBF03733BBE}" presName="thinLine2b" presStyleLbl="callout" presStyleIdx="0" presStyleCnt="4"/>
      <dgm:spPr/>
    </dgm:pt>
    <dgm:pt modelId="{A264D723-CAD3-46ED-87BA-041CE286ABBB}" type="pres">
      <dgm:prSet presAssocID="{2AC11E62-4636-4AB5-83CE-2DBF03733BBE}" presName="vertSpace2b" presStyleCnt="0"/>
      <dgm:spPr/>
    </dgm:pt>
    <dgm:pt modelId="{7B9794CD-AA51-4DD0-ADF8-0AC9FED388D7}" type="pres">
      <dgm:prSet presAssocID="{00132C30-24B5-4C2C-860B-6FE41742BCDF}" presName="horz2" presStyleCnt="0"/>
      <dgm:spPr/>
    </dgm:pt>
    <dgm:pt modelId="{8FF8F80D-07FC-4070-B5BC-0F9AE13713DC}" type="pres">
      <dgm:prSet presAssocID="{00132C30-24B5-4C2C-860B-6FE41742BCDF}" presName="horzSpace2" presStyleCnt="0"/>
      <dgm:spPr/>
    </dgm:pt>
    <dgm:pt modelId="{8DCA5E20-EDE4-4B85-8A15-B3F7724E00AC}" type="pres">
      <dgm:prSet presAssocID="{00132C30-24B5-4C2C-860B-6FE41742BCDF}" presName="tx2" presStyleLbl="revTx" presStyleIdx="2" presStyleCnt="5"/>
      <dgm:spPr/>
    </dgm:pt>
    <dgm:pt modelId="{DF7D8720-DCE9-4356-B8A4-46952F4FF091}" type="pres">
      <dgm:prSet presAssocID="{00132C30-24B5-4C2C-860B-6FE41742BCDF}" presName="vert2" presStyleCnt="0"/>
      <dgm:spPr/>
    </dgm:pt>
    <dgm:pt modelId="{9495EEB7-3698-4E6D-B62E-B1B87388290A}" type="pres">
      <dgm:prSet presAssocID="{00132C30-24B5-4C2C-860B-6FE41742BCDF}" presName="thinLine2b" presStyleLbl="callout" presStyleIdx="1" presStyleCnt="4"/>
      <dgm:spPr/>
    </dgm:pt>
    <dgm:pt modelId="{74D1491E-ED0E-4E1C-95AD-E0A04ADBDEB8}" type="pres">
      <dgm:prSet presAssocID="{00132C30-24B5-4C2C-860B-6FE41742BCDF}" presName="vertSpace2b" presStyleCnt="0"/>
      <dgm:spPr/>
    </dgm:pt>
    <dgm:pt modelId="{7B094A39-C754-45E9-BFB3-035407495208}" type="pres">
      <dgm:prSet presAssocID="{9AFA9F03-BC87-4A36-9E51-59774330F314}" presName="horz2" presStyleCnt="0"/>
      <dgm:spPr/>
    </dgm:pt>
    <dgm:pt modelId="{386E3876-2D86-4DF5-86D2-D5AA95C44726}" type="pres">
      <dgm:prSet presAssocID="{9AFA9F03-BC87-4A36-9E51-59774330F314}" presName="horzSpace2" presStyleCnt="0"/>
      <dgm:spPr/>
    </dgm:pt>
    <dgm:pt modelId="{1CFB16EA-8930-4388-94BD-6DB9AD7639FC}" type="pres">
      <dgm:prSet presAssocID="{9AFA9F03-BC87-4A36-9E51-59774330F314}" presName="tx2" presStyleLbl="revTx" presStyleIdx="3" presStyleCnt="5"/>
      <dgm:spPr/>
    </dgm:pt>
    <dgm:pt modelId="{223156EE-B8C4-409F-AC88-36DBAEECCA43}" type="pres">
      <dgm:prSet presAssocID="{9AFA9F03-BC87-4A36-9E51-59774330F314}" presName="vert2" presStyleCnt="0"/>
      <dgm:spPr/>
    </dgm:pt>
    <dgm:pt modelId="{871B822C-0584-4A1B-AA0A-AC2A6D9DE5AF}" type="pres">
      <dgm:prSet presAssocID="{9AFA9F03-BC87-4A36-9E51-59774330F314}" presName="thinLine2b" presStyleLbl="callout" presStyleIdx="2" presStyleCnt="4"/>
      <dgm:spPr/>
    </dgm:pt>
    <dgm:pt modelId="{8F3D3959-9A85-42F8-9CA8-F4A1AD036D0F}" type="pres">
      <dgm:prSet presAssocID="{9AFA9F03-BC87-4A36-9E51-59774330F314}" presName="vertSpace2b" presStyleCnt="0"/>
      <dgm:spPr/>
    </dgm:pt>
    <dgm:pt modelId="{D1C4274B-3ACE-4A7E-BB9A-23B39D242B26}" type="pres">
      <dgm:prSet presAssocID="{DA4FE202-E203-47DE-B090-F6B4A2BCF479}" presName="horz2" presStyleCnt="0"/>
      <dgm:spPr/>
    </dgm:pt>
    <dgm:pt modelId="{5108D46B-CD6D-48E8-AB52-8D35F17C446E}" type="pres">
      <dgm:prSet presAssocID="{DA4FE202-E203-47DE-B090-F6B4A2BCF479}" presName="horzSpace2" presStyleCnt="0"/>
      <dgm:spPr/>
    </dgm:pt>
    <dgm:pt modelId="{DFC836AD-7AB4-4650-B840-54424C12744F}" type="pres">
      <dgm:prSet presAssocID="{DA4FE202-E203-47DE-B090-F6B4A2BCF479}" presName="tx2" presStyleLbl="revTx" presStyleIdx="4" presStyleCnt="5"/>
      <dgm:spPr/>
    </dgm:pt>
    <dgm:pt modelId="{126871AD-4D6A-459A-BBAA-0A54378BD26C}" type="pres">
      <dgm:prSet presAssocID="{DA4FE202-E203-47DE-B090-F6B4A2BCF479}" presName="vert2" presStyleCnt="0"/>
      <dgm:spPr/>
    </dgm:pt>
    <dgm:pt modelId="{B2D89182-2DBC-4C16-AAB6-3DFCE21B6152}" type="pres">
      <dgm:prSet presAssocID="{DA4FE202-E203-47DE-B090-F6B4A2BCF479}" presName="thinLine2b" presStyleLbl="callout" presStyleIdx="3" presStyleCnt="4"/>
      <dgm:spPr/>
    </dgm:pt>
    <dgm:pt modelId="{A9AE8F9E-EA31-43CD-B5F1-67BFFB8C4F06}" type="pres">
      <dgm:prSet presAssocID="{DA4FE202-E203-47DE-B090-F6B4A2BCF479}" presName="vertSpace2b" presStyleCnt="0"/>
      <dgm:spPr/>
    </dgm:pt>
  </dgm:ptLst>
  <dgm:cxnLst>
    <dgm:cxn modelId="{D60F2026-38C1-4C55-99B5-E45F8BECEEF1}" type="presOf" srcId="{478AF138-A5E6-4584-9471-98E388D240B8}" destId="{838C0EA1-BAB9-4C7D-B05F-016CD5ADC972}" srcOrd="0" destOrd="0" presId="urn:microsoft.com/office/officeart/2008/layout/LinedList"/>
    <dgm:cxn modelId="{C21BCC31-8135-438A-A4AC-871D2592DD5F}" type="presOf" srcId="{2AC11E62-4636-4AB5-83CE-2DBF03733BBE}" destId="{96561C19-CF5D-4688-85E9-1DBBCA0931EC}" srcOrd="0" destOrd="0" presId="urn:microsoft.com/office/officeart/2008/layout/LinedList"/>
    <dgm:cxn modelId="{92278C39-E0DC-45C2-AB83-EF1C3E0766C8}" srcId="{22C31F1B-A771-45DA-A03B-E64F645E86F5}" destId="{DA4FE202-E203-47DE-B090-F6B4A2BCF479}" srcOrd="3" destOrd="0" parTransId="{416A53D8-D226-406E-9DF3-7ECB830067CF}" sibTransId="{634392AF-3536-4311-BF8C-738CFD3EEA81}"/>
    <dgm:cxn modelId="{FACD9947-693C-4D21-B929-4B868F3C454C}" srcId="{478AF138-A5E6-4584-9471-98E388D240B8}" destId="{22C31F1B-A771-45DA-A03B-E64F645E86F5}" srcOrd="0" destOrd="0" parTransId="{F55F507F-3160-4F29-AFFC-23BCB5BB6AF4}" sibTransId="{860E096F-66DC-4D65-A0EE-C68B601AA8A9}"/>
    <dgm:cxn modelId="{F4C1DD82-6D07-46CE-9C8A-BF0D437BB94E}" srcId="{22C31F1B-A771-45DA-A03B-E64F645E86F5}" destId="{9AFA9F03-BC87-4A36-9E51-59774330F314}" srcOrd="2" destOrd="0" parTransId="{4B023F5C-060C-477A-A005-9626084FE994}" sibTransId="{22B8F251-EF78-458C-B040-8FE70D0F0DC6}"/>
    <dgm:cxn modelId="{7D2A0089-D60D-4BD6-8AC3-A576D9455B39}" srcId="{22C31F1B-A771-45DA-A03B-E64F645E86F5}" destId="{00132C30-24B5-4C2C-860B-6FE41742BCDF}" srcOrd="1" destOrd="0" parTransId="{36F0CB53-6278-490D-8B94-02198135518E}" sibTransId="{907C8817-27E6-4F90-998C-075D6335B651}"/>
    <dgm:cxn modelId="{C4FA02A0-27C7-4A1D-9C7D-B0E27C67B9ED}" type="presOf" srcId="{00132C30-24B5-4C2C-860B-6FE41742BCDF}" destId="{8DCA5E20-EDE4-4B85-8A15-B3F7724E00AC}" srcOrd="0" destOrd="0" presId="urn:microsoft.com/office/officeart/2008/layout/LinedList"/>
    <dgm:cxn modelId="{571FF3A8-3719-4FE7-93D7-7BF0EF41916C}" type="presOf" srcId="{9AFA9F03-BC87-4A36-9E51-59774330F314}" destId="{1CFB16EA-8930-4388-94BD-6DB9AD7639FC}" srcOrd="0" destOrd="0" presId="urn:microsoft.com/office/officeart/2008/layout/LinedList"/>
    <dgm:cxn modelId="{C696B8BD-F80D-4F7C-8513-0B1F499117B8}" type="presOf" srcId="{DA4FE202-E203-47DE-B090-F6B4A2BCF479}" destId="{DFC836AD-7AB4-4650-B840-54424C12744F}" srcOrd="0" destOrd="0" presId="urn:microsoft.com/office/officeart/2008/layout/LinedList"/>
    <dgm:cxn modelId="{CE3743E2-C56C-4B49-B0F9-E6DDD4D5F3C5}" srcId="{22C31F1B-A771-45DA-A03B-E64F645E86F5}" destId="{2AC11E62-4636-4AB5-83CE-2DBF03733BBE}" srcOrd="0" destOrd="0" parTransId="{7B5B5E2F-B2F2-4A1F-80A3-DD3EA2F644D0}" sibTransId="{E1D4F5C9-0785-4600-9831-9B9F0945D733}"/>
    <dgm:cxn modelId="{C8301CF5-46F3-4B86-A38E-A955904CE58C}" type="presOf" srcId="{22C31F1B-A771-45DA-A03B-E64F645E86F5}" destId="{0CCC767D-B155-4F02-A6C8-70F9C6C3DF4F}" srcOrd="0" destOrd="0" presId="urn:microsoft.com/office/officeart/2008/layout/LinedList"/>
    <dgm:cxn modelId="{F1598443-1559-4110-AC04-08EE14226180}" type="presParOf" srcId="{838C0EA1-BAB9-4C7D-B05F-016CD5ADC972}" destId="{F5F30528-A34D-4E77-A410-B9157557E7F3}" srcOrd="0" destOrd="0" presId="urn:microsoft.com/office/officeart/2008/layout/LinedList"/>
    <dgm:cxn modelId="{C763D016-A4BF-4504-8EDF-88CDB09A0DB7}" type="presParOf" srcId="{838C0EA1-BAB9-4C7D-B05F-016CD5ADC972}" destId="{46908C19-BF6C-486B-B5E4-8D5229D7381B}" srcOrd="1" destOrd="0" presId="urn:microsoft.com/office/officeart/2008/layout/LinedList"/>
    <dgm:cxn modelId="{CB394578-4425-4445-B292-682D3EC17FDE}" type="presParOf" srcId="{46908C19-BF6C-486B-B5E4-8D5229D7381B}" destId="{0CCC767D-B155-4F02-A6C8-70F9C6C3DF4F}" srcOrd="0" destOrd="0" presId="urn:microsoft.com/office/officeart/2008/layout/LinedList"/>
    <dgm:cxn modelId="{14FA6131-B5FB-428C-B002-277EEECCCB92}" type="presParOf" srcId="{46908C19-BF6C-486B-B5E4-8D5229D7381B}" destId="{FF0B0FAC-FEE7-4AA7-B85B-B2DA30E5A525}" srcOrd="1" destOrd="0" presId="urn:microsoft.com/office/officeart/2008/layout/LinedList"/>
    <dgm:cxn modelId="{3D585CA7-631F-45A1-AC99-F09CD360CDB7}" type="presParOf" srcId="{FF0B0FAC-FEE7-4AA7-B85B-B2DA30E5A525}" destId="{30AA1B36-FE81-4474-8F4E-87B918A16E09}" srcOrd="0" destOrd="0" presId="urn:microsoft.com/office/officeart/2008/layout/LinedList"/>
    <dgm:cxn modelId="{2C13CDB4-8E52-4BE0-A15A-748651882BE5}" type="presParOf" srcId="{FF0B0FAC-FEE7-4AA7-B85B-B2DA30E5A525}" destId="{39280503-6B05-452B-9312-152CB05FADB5}" srcOrd="1" destOrd="0" presId="urn:microsoft.com/office/officeart/2008/layout/LinedList"/>
    <dgm:cxn modelId="{E4AEAD34-6CD5-4296-859F-EE0F4E744544}" type="presParOf" srcId="{39280503-6B05-452B-9312-152CB05FADB5}" destId="{0468822B-5193-4251-84C5-BDAEAE7C8C22}" srcOrd="0" destOrd="0" presId="urn:microsoft.com/office/officeart/2008/layout/LinedList"/>
    <dgm:cxn modelId="{6F9D2392-C01D-4E1B-AA44-5CF5C47404E2}" type="presParOf" srcId="{39280503-6B05-452B-9312-152CB05FADB5}" destId="{96561C19-CF5D-4688-85E9-1DBBCA0931EC}" srcOrd="1" destOrd="0" presId="urn:microsoft.com/office/officeart/2008/layout/LinedList"/>
    <dgm:cxn modelId="{95183E9C-657E-4839-B4BB-9F540D712A95}" type="presParOf" srcId="{39280503-6B05-452B-9312-152CB05FADB5}" destId="{2E072F93-98E2-410B-91EE-0D84D918B598}" srcOrd="2" destOrd="0" presId="urn:microsoft.com/office/officeart/2008/layout/LinedList"/>
    <dgm:cxn modelId="{4C7B21D9-60E3-4D29-8275-91EAD7B77DA8}" type="presParOf" srcId="{FF0B0FAC-FEE7-4AA7-B85B-B2DA30E5A525}" destId="{3EB4ED3B-5587-4D91-B278-F749C8DD0DE8}" srcOrd="2" destOrd="0" presId="urn:microsoft.com/office/officeart/2008/layout/LinedList"/>
    <dgm:cxn modelId="{D0320346-3B38-4F8D-98B3-0205B77A6743}" type="presParOf" srcId="{FF0B0FAC-FEE7-4AA7-B85B-B2DA30E5A525}" destId="{A264D723-CAD3-46ED-87BA-041CE286ABBB}" srcOrd="3" destOrd="0" presId="urn:microsoft.com/office/officeart/2008/layout/LinedList"/>
    <dgm:cxn modelId="{F4E71B06-2CD0-4FFD-A95F-F4EEFF00A897}" type="presParOf" srcId="{FF0B0FAC-FEE7-4AA7-B85B-B2DA30E5A525}" destId="{7B9794CD-AA51-4DD0-ADF8-0AC9FED388D7}" srcOrd="4" destOrd="0" presId="urn:microsoft.com/office/officeart/2008/layout/LinedList"/>
    <dgm:cxn modelId="{DFDABC43-DB17-4DD6-91DC-573598098CA6}" type="presParOf" srcId="{7B9794CD-AA51-4DD0-ADF8-0AC9FED388D7}" destId="{8FF8F80D-07FC-4070-B5BC-0F9AE13713DC}" srcOrd="0" destOrd="0" presId="urn:microsoft.com/office/officeart/2008/layout/LinedList"/>
    <dgm:cxn modelId="{4ABD96F5-2F29-4837-B8E0-11BDDD3BAA08}" type="presParOf" srcId="{7B9794CD-AA51-4DD0-ADF8-0AC9FED388D7}" destId="{8DCA5E20-EDE4-4B85-8A15-B3F7724E00AC}" srcOrd="1" destOrd="0" presId="urn:microsoft.com/office/officeart/2008/layout/LinedList"/>
    <dgm:cxn modelId="{28AD14FF-174A-4C75-A659-3D1244E0D2E3}" type="presParOf" srcId="{7B9794CD-AA51-4DD0-ADF8-0AC9FED388D7}" destId="{DF7D8720-DCE9-4356-B8A4-46952F4FF091}" srcOrd="2" destOrd="0" presId="urn:microsoft.com/office/officeart/2008/layout/LinedList"/>
    <dgm:cxn modelId="{0E92CBB9-57F9-4644-82A5-4978DA0F89F5}" type="presParOf" srcId="{FF0B0FAC-FEE7-4AA7-B85B-B2DA30E5A525}" destId="{9495EEB7-3698-4E6D-B62E-B1B87388290A}" srcOrd="5" destOrd="0" presId="urn:microsoft.com/office/officeart/2008/layout/LinedList"/>
    <dgm:cxn modelId="{57C21878-C55B-4EFE-8CF6-81EE284EEB8A}" type="presParOf" srcId="{FF0B0FAC-FEE7-4AA7-B85B-B2DA30E5A525}" destId="{74D1491E-ED0E-4E1C-95AD-E0A04ADBDEB8}" srcOrd="6" destOrd="0" presId="urn:microsoft.com/office/officeart/2008/layout/LinedList"/>
    <dgm:cxn modelId="{CB1D3105-154D-4EE3-ACDC-2A50ED259BE7}" type="presParOf" srcId="{FF0B0FAC-FEE7-4AA7-B85B-B2DA30E5A525}" destId="{7B094A39-C754-45E9-BFB3-035407495208}" srcOrd="7" destOrd="0" presId="urn:microsoft.com/office/officeart/2008/layout/LinedList"/>
    <dgm:cxn modelId="{6B820695-67BC-455D-B1F1-0B1A447E4177}" type="presParOf" srcId="{7B094A39-C754-45E9-BFB3-035407495208}" destId="{386E3876-2D86-4DF5-86D2-D5AA95C44726}" srcOrd="0" destOrd="0" presId="urn:microsoft.com/office/officeart/2008/layout/LinedList"/>
    <dgm:cxn modelId="{B457FE1A-14B9-4D89-9733-714E1A9FDCAC}" type="presParOf" srcId="{7B094A39-C754-45E9-BFB3-035407495208}" destId="{1CFB16EA-8930-4388-94BD-6DB9AD7639FC}" srcOrd="1" destOrd="0" presId="urn:microsoft.com/office/officeart/2008/layout/LinedList"/>
    <dgm:cxn modelId="{E6D201AF-E8BA-4860-82CD-11AAD6061A64}" type="presParOf" srcId="{7B094A39-C754-45E9-BFB3-035407495208}" destId="{223156EE-B8C4-409F-AC88-36DBAEECCA43}" srcOrd="2" destOrd="0" presId="urn:microsoft.com/office/officeart/2008/layout/LinedList"/>
    <dgm:cxn modelId="{98E68A64-439D-413A-9557-8F2A7A90ACE3}" type="presParOf" srcId="{FF0B0FAC-FEE7-4AA7-B85B-B2DA30E5A525}" destId="{871B822C-0584-4A1B-AA0A-AC2A6D9DE5AF}" srcOrd="8" destOrd="0" presId="urn:microsoft.com/office/officeart/2008/layout/LinedList"/>
    <dgm:cxn modelId="{3F5808C2-8307-4DF2-8AD5-2071164F989D}" type="presParOf" srcId="{FF0B0FAC-FEE7-4AA7-B85B-B2DA30E5A525}" destId="{8F3D3959-9A85-42F8-9CA8-F4A1AD036D0F}" srcOrd="9" destOrd="0" presId="urn:microsoft.com/office/officeart/2008/layout/LinedList"/>
    <dgm:cxn modelId="{F124380B-AB4F-45C2-819A-0259DCC28B47}" type="presParOf" srcId="{FF0B0FAC-FEE7-4AA7-B85B-B2DA30E5A525}" destId="{D1C4274B-3ACE-4A7E-BB9A-23B39D242B26}" srcOrd="10" destOrd="0" presId="urn:microsoft.com/office/officeart/2008/layout/LinedList"/>
    <dgm:cxn modelId="{951B0C00-436B-4D35-BDC5-B87C6F2836BD}" type="presParOf" srcId="{D1C4274B-3ACE-4A7E-BB9A-23B39D242B26}" destId="{5108D46B-CD6D-48E8-AB52-8D35F17C446E}" srcOrd="0" destOrd="0" presId="urn:microsoft.com/office/officeart/2008/layout/LinedList"/>
    <dgm:cxn modelId="{FA404BFA-CB4B-4ACB-A0EC-3B5CC1E4B464}" type="presParOf" srcId="{D1C4274B-3ACE-4A7E-BB9A-23B39D242B26}" destId="{DFC836AD-7AB4-4650-B840-54424C12744F}" srcOrd="1" destOrd="0" presId="urn:microsoft.com/office/officeart/2008/layout/LinedList"/>
    <dgm:cxn modelId="{63FE02C9-046C-4EAD-BEDE-CCED6E5549F9}" type="presParOf" srcId="{D1C4274B-3ACE-4A7E-BB9A-23B39D242B26}" destId="{126871AD-4D6A-459A-BBAA-0A54378BD26C}" srcOrd="2" destOrd="0" presId="urn:microsoft.com/office/officeart/2008/layout/LinedList"/>
    <dgm:cxn modelId="{FCB03DD1-E3AE-45BC-AD1E-F50AF9D774D7}" type="presParOf" srcId="{FF0B0FAC-FEE7-4AA7-B85B-B2DA30E5A525}" destId="{B2D89182-2DBC-4C16-AAB6-3DFCE21B6152}" srcOrd="11" destOrd="0" presId="urn:microsoft.com/office/officeart/2008/layout/LinedList"/>
    <dgm:cxn modelId="{E97F60F0-A024-4149-823F-101BF0869A6F}" type="presParOf" srcId="{FF0B0FAC-FEE7-4AA7-B85B-B2DA30E5A525}" destId="{A9AE8F9E-EA31-43CD-B5F1-67BFFB8C4F06}" srcOrd="12"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0B44E1-EA61-48FC-ADBC-DC2A24DF9772}" type="doc">
      <dgm:prSet loTypeId="urn:microsoft.com/office/officeart/2005/8/layout/process5" loCatId="process" qsTypeId="urn:microsoft.com/office/officeart/2005/8/quickstyle/simple1" qsCatId="simple" csTypeId="urn:microsoft.com/office/officeart/2005/8/colors/colorful2" csCatId="colorful" phldr="1"/>
      <dgm:spPr/>
    </dgm:pt>
    <dgm:pt modelId="{30AA5A6C-E0ED-4218-971E-E84822C938A3}">
      <dgm:prSet phldrT="[Texto]"/>
      <dgm:spPr/>
      <dgm:t>
        <a:bodyPr/>
        <a:lstStyle/>
        <a:p>
          <a:r>
            <a:rPr lang="es-EC" dirty="0"/>
            <a:t>Preparación</a:t>
          </a:r>
        </a:p>
      </dgm:t>
    </dgm:pt>
    <dgm:pt modelId="{66423384-A34A-44AC-BFE4-FE00B6BCF47C}" type="parTrans" cxnId="{026D5455-4DAC-4A5A-B2FD-4C798E2702A5}">
      <dgm:prSet/>
      <dgm:spPr/>
      <dgm:t>
        <a:bodyPr/>
        <a:lstStyle/>
        <a:p>
          <a:endParaRPr lang="es-EC"/>
        </a:p>
      </dgm:t>
    </dgm:pt>
    <dgm:pt modelId="{9762F0B4-2667-4A32-8824-3B4ED01CD52C}" type="sibTrans" cxnId="{026D5455-4DAC-4A5A-B2FD-4C798E2702A5}">
      <dgm:prSet/>
      <dgm:spPr/>
      <dgm:t>
        <a:bodyPr/>
        <a:lstStyle/>
        <a:p>
          <a:endParaRPr lang="es-EC"/>
        </a:p>
      </dgm:t>
    </dgm:pt>
    <dgm:pt modelId="{2FF9531F-F5EB-4B7B-8289-6C224AE88E8A}">
      <dgm:prSet phldrT="[Texto]"/>
      <dgm:spPr/>
      <dgm:t>
        <a:bodyPr/>
        <a:lstStyle/>
        <a:p>
          <a:r>
            <a:rPr lang="es-EC" dirty="0"/>
            <a:t>Establecer temperatura</a:t>
          </a:r>
        </a:p>
      </dgm:t>
    </dgm:pt>
    <dgm:pt modelId="{85890238-394A-4029-A6B4-04E17839676E}" type="parTrans" cxnId="{1CB90CF3-C478-4317-AA3F-4E71EEC2E96E}">
      <dgm:prSet/>
      <dgm:spPr/>
      <dgm:t>
        <a:bodyPr/>
        <a:lstStyle/>
        <a:p>
          <a:endParaRPr lang="es-EC"/>
        </a:p>
      </dgm:t>
    </dgm:pt>
    <dgm:pt modelId="{1D5F5DBD-B74E-4154-8ED5-E3B88FF18CA8}" type="sibTrans" cxnId="{1CB90CF3-C478-4317-AA3F-4E71EEC2E96E}">
      <dgm:prSet/>
      <dgm:spPr/>
      <dgm:t>
        <a:bodyPr/>
        <a:lstStyle/>
        <a:p>
          <a:endParaRPr lang="es-EC"/>
        </a:p>
      </dgm:t>
    </dgm:pt>
    <dgm:pt modelId="{CA69E280-1839-48EA-AA5C-E60BCB40D827}">
      <dgm:prSet phldrT="[Texto]"/>
      <dgm:spPr/>
      <dgm:t>
        <a:bodyPr/>
        <a:lstStyle/>
        <a:p>
          <a:r>
            <a:rPr lang="es-EC" dirty="0"/>
            <a:t>Colocar material</a:t>
          </a:r>
        </a:p>
      </dgm:t>
    </dgm:pt>
    <dgm:pt modelId="{EDA809B9-3034-4877-A830-0118A45F4B97}" type="parTrans" cxnId="{E56F286E-296B-42DE-9A14-FC00185B2D70}">
      <dgm:prSet/>
      <dgm:spPr/>
      <dgm:t>
        <a:bodyPr/>
        <a:lstStyle/>
        <a:p>
          <a:endParaRPr lang="es-EC"/>
        </a:p>
      </dgm:t>
    </dgm:pt>
    <dgm:pt modelId="{9CEC2C9E-C0D9-43B9-878C-FB7C6C61C22B}" type="sibTrans" cxnId="{E56F286E-296B-42DE-9A14-FC00185B2D70}">
      <dgm:prSet/>
      <dgm:spPr/>
      <dgm:t>
        <a:bodyPr/>
        <a:lstStyle/>
        <a:p>
          <a:endParaRPr lang="es-EC"/>
        </a:p>
      </dgm:t>
    </dgm:pt>
    <dgm:pt modelId="{B2037F87-92D6-4081-B12B-6646EBBB6405}">
      <dgm:prSet phldrT="[Texto]"/>
      <dgm:spPr/>
      <dgm:t>
        <a:bodyPr/>
        <a:lstStyle/>
        <a:p>
          <a:r>
            <a:rPr lang="es-EC" dirty="0"/>
            <a:t>Encender Husillo</a:t>
          </a:r>
        </a:p>
      </dgm:t>
    </dgm:pt>
    <dgm:pt modelId="{5E47613F-7D9F-4CBD-90EF-D0BA9CD7F03C}" type="parTrans" cxnId="{9AD4DCB1-AABB-4CC1-9474-994833DC4BCF}">
      <dgm:prSet/>
      <dgm:spPr/>
      <dgm:t>
        <a:bodyPr/>
        <a:lstStyle/>
        <a:p>
          <a:endParaRPr lang="es-EC"/>
        </a:p>
      </dgm:t>
    </dgm:pt>
    <dgm:pt modelId="{BA02111E-E38B-42A9-A3D1-C901E80F9F5F}" type="sibTrans" cxnId="{9AD4DCB1-AABB-4CC1-9474-994833DC4BCF}">
      <dgm:prSet/>
      <dgm:spPr/>
      <dgm:t>
        <a:bodyPr/>
        <a:lstStyle/>
        <a:p>
          <a:endParaRPr lang="es-EC"/>
        </a:p>
      </dgm:t>
    </dgm:pt>
    <dgm:pt modelId="{10656D14-D211-443C-996D-DB5F1FE44817}">
      <dgm:prSet phldrT="[Texto]"/>
      <dgm:spPr/>
      <dgm:t>
        <a:bodyPr/>
        <a:lstStyle/>
        <a:p>
          <a:r>
            <a:rPr lang="es-EC" dirty="0"/>
            <a:t>Calibrar caudal</a:t>
          </a:r>
        </a:p>
      </dgm:t>
    </dgm:pt>
    <dgm:pt modelId="{C55CDAA6-E621-4A43-856D-2155DCC9C6D2}" type="parTrans" cxnId="{8F1B94B6-231D-4677-9ACE-C0CCB6C386A1}">
      <dgm:prSet/>
      <dgm:spPr/>
      <dgm:t>
        <a:bodyPr/>
        <a:lstStyle/>
        <a:p>
          <a:endParaRPr lang="es-EC"/>
        </a:p>
      </dgm:t>
    </dgm:pt>
    <dgm:pt modelId="{0768D0C8-2B73-425C-82C0-C8E41035B969}" type="sibTrans" cxnId="{8F1B94B6-231D-4677-9ACE-C0CCB6C386A1}">
      <dgm:prSet/>
      <dgm:spPr/>
      <dgm:t>
        <a:bodyPr/>
        <a:lstStyle/>
        <a:p>
          <a:endParaRPr lang="es-EC"/>
        </a:p>
      </dgm:t>
    </dgm:pt>
    <dgm:pt modelId="{A8EB435C-304F-4030-89CD-451B288A476F}">
      <dgm:prSet phldrT="[Texto]"/>
      <dgm:spPr/>
      <dgm:t>
        <a:bodyPr/>
        <a:lstStyle/>
        <a:p>
          <a:r>
            <a:rPr lang="es-EC" dirty="0"/>
            <a:t>Colocar Colector</a:t>
          </a:r>
        </a:p>
      </dgm:t>
    </dgm:pt>
    <dgm:pt modelId="{44BEA21C-2278-4D73-94EB-F140CEAB7566}" type="parTrans" cxnId="{FB326F51-2E32-4FE9-B81A-46B77FB8C8C7}">
      <dgm:prSet/>
      <dgm:spPr/>
      <dgm:t>
        <a:bodyPr/>
        <a:lstStyle/>
        <a:p>
          <a:endParaRPr lang="es-EC"/>
        </a:p>
      </dgm:t>
    </dgm:pt>
    <dgm:pt modelId="{06424C61-DD7A-49E1-BACD-EFDF5A2F00B3}" type="sibTrans" cxnId="{FB326F51-2E32-4FE9-B81A-46B77FB8C8C7}">
      <dgm:prSet/>
      <dgm:spPr/>
      <dgm:t>
        <a:bodyPr/>
        <a:lstStyle/>
        <a:p>
          <a:endParaRPr lang="es-EC"/>
        </a:p>
      </dgm:t>
    </dgm:pt>
    <dgm:pt modelId="{4EF40ED3-EBE0-4365-BC37-2540302BBA52}">
      <dgm:prSet phldrT="[Texto]"/>
      <dgm:spPr/>
      <dgm:t>
        <a:bodyPr/>
        <a:lstStyle/>
        <a:p>
          <a:r>
            <a:rPr lang="es-EC" dirty="0"/>
            <a:t>Encender Fuente de alto Voltaje</a:t>
          </a:r>
        </a:p>
      </dgm:t>
    </dgm:pt>
    <dgm:pt modelId="{706F6E40-5444-4378-B3E4-9E505D427472}" type="parTrans" cxnId="{B7F10EBC-AF3C-40AE-8623-21332A7A7AA6}">
      <dgm:prSet/>
      <dgm:spPr/>
      <dgm:t>
        <a:bodyPr/>
        <a:lstStyle/>
        <a:p>
          <a:endParaRPr lang="es-EC"/>
        </a:p>
      </dgm:t>
    </dgm:pt>
    <dgm:pt modelId="{9F7A2843-2CBE-4A83-B26E-DE5EDD43EFC1}" type="sibTrans" cxnId="{B7F10EBC-AF3C-40AE-8623-21332A7A7AA6}">
      <dgm:prSet/>
      <dgm:spPr/>
      <dgm:t>
        <a:bodyPr/>
        <a:lstStyle/>
        <a:p>
          <a:endParaRPr lang="es-EC"/>
        </a:p>
      </dgm:t>
    </dgm:pt>
    <dgm:pt modelId="{41DC8299-DD5C-4AAA-AC00-B4A01C2B6C25}">
      <dgm:prSet phldrT="[Texto]"/>
      <dgm:spPr/>
      <dgm:t>
        <a:bodyPr/>
        <a:lstStyle/>
        <a:p>
          <a:r>
            <a:rPr lang="es-EC" dirty="0"/>
            <a:t>Recolección de fibras</a:t>
          </a:r>
        </a:p>
      </dgm:t>
    </dgm:pt>
    <dgm:pt modelId="{D228D9DC-2491-4D42-818C-17F677E32422}" type="parTrans" cxnId="{7F7A6F3C-16F4-4358-B64A-FD3FA3025BD4}">
      <dgm:prSet/>
      <dgm:spPr/>
      <dgm:t>
        <a:bodyPr/>
        <a:lstStyle/>
        <a:p>
          <a:endParaRPr lang="es-EC"/>
        </a:p>
      </dgm:t>
    </dgm:pt>
    <dgm:pt modelId="{12825E35-4DC1-468F-B53C-B00A47AC64D9}" type="sibTrans" cxnId="{7F7A6F3C-16F4-4358-B64A-FD3FA3025BD4}">
      <dgm:prSet/>
      <dgm:spPr/>
      <dgm:t>
        <a:bodyPr/>
        <a:lstStyle/>
        <a:p>
          <a:endParaRPr lang="es-EC"/>
        </a:p>
      </dgm:t>
    </dgm:pt>
    <dgm:pt modelId="{6D4FA8AB-C397-4D61-97B1-F92BC9BF8540}" type="pres">
      <dgm:prSet presAssocID="{830B44E1-EA61-48FC-ADBC-DC2A24DF9772}" presName="diagram" presStyleCnt="0">
        <dgm:presLayoutVars>
          <dgm:dir/>
          <dgm:resizeHandles val="exact"/>
        </dgm:presLayoutVars>
      </dgm:prSet>
      <dgm:spPr/>
    </dgm:pt>
    <dgm:pt modelId="{EBAFE132-3964-403F-815E-35B90C14D5FC}" type="pres">
      <dgm:prSet presAssocID="{30AA5A6C-E0ED-4218-971E-E84822C938A3}" presName="node" presStyleLbl="node1" presStyleIdx="0" presStyleCnt="8">
        <dgm:presLayoutVars>
          <dgm:bulletEnabled val="1"/>
        </dgm:presLayoutVars>
      </dgm:prSet>
      <dgm:spPr/>
    </dgm:pt>
    <dgm:pt modelId="{5E77E875-A42B-4F9C-BCCC-030EF4C4447F}" type="pres">
      <dgm:prSet presAssocID="{9762F0B4-2667-4A32-8824-3B4ED01CD52C}" presName="sibTrans" presStyleLbl="sibTrans2D1" presStyleIdx="0" presStyleCnt="7"/>
      <dgm:spPr/>
    </dgm:pt>
    <dgm:pt modelId="{6C3B5A8C-D155-4A34-B4B9-A78ECBD202BA}" type="pres">
      <dgm:prSet presAssocID="{9762F0B4-2667-4A32-8824-3B4ED01CD52C}" presName="connectorText" presStyleLbl="sibTrans2D1" presStyleIdx="0" presStyleCnt="7"/>
      <dgm:spPr/>
    </dgm:pt>
    <dgm:pt modelId="{6EAEA77D-F944-4B31-BB4B-CFAE410A168D}" type="pres">
      <dgm:prSet presAssocID="{2FF9531F-F5EB-4B7B-8289-6C224AE88E8A}" presName="node" presStyleLbl="node1" presStyleIdx="1" presStyleCnt="8">
        <dgm:presLayoutVars>
          <dgm:bulletEnabled val="1"/>
        </dgm:presLayoutVars>
      </dgm:prSet>
      <dgm:spPr/>
    </dgm:pt>
    <dgm:pt modelId="{DDF003F0-BFB1-4412-A7FF-6B9E0E2704B4}" type="pres">
      <dgm:prSet presAssocID="{1D5F5DBD-B74E-4154-8ED5-E3B88FF18CA8}" presName="sibTrans" presStyleLbl="sibTrans2D1" presStyleIdx="1" presStyleCnt="7"/>
      <dgm:spPr/>
    </dgm:pt>
    <dgm:pt modelId="{DADE7401-6A3E-4DBE-B121-A5FCCEFF9152}" type="pres">
      <dgm:prSet presAssocID="{1D5F5DBD-B74E-4154-8ED5-E3B88FF18CA8}" presName="connectorText" presStyleLbl="sibTrans2D1" presStyleIdx="1" presStyleCnt="7"/>
      <dgm:spPr/>
    </dgm:pt>
    <dgm:pt modelId="{92991F0B-F179-470F-8D00-F5D06C173ADE}" type="pres">
      <dgm:prSet presAssocID="{CA69E280-1839-48EA-AA5C-E60BCB40D827}" presName="node" presStyleLbl="node1" presStyleIdx="2" presStyleCnt="8">
        <dgm:presLayoutVars>
          <dgm:bulletEnabled val="1"/>
        </dgm:presLayoutVars>
      </dgm:prSet>
      <dgm:spPr/>
    </dgm:pt>
    <dgm:pt modelId="{341D3F62-639D-46D4-80DF-F8B092588716}" type="pres">
      <dgm:prSet presAssocID="{9CEC2C9E-C0D9-43B9-878C-FB7C6C61C22B}" presName="sibTrans" presStyleLbl="sibTrans2D1" presStyleIdx="2" presStyleCnt="7"/>
      <dgm:spPr/>
    </dgm:pt>
    <dgm:pt modelId="{F2B2FAEB-FD4B-4A4D-984B-67455D009369}" type="pres">
      <dgm:prSet presAssocID="{9CEC2C9E-C0D9-43B9-878C-FB7C6C61C22B}" presName="connectorText" presStyleLbl="sibTrans2D1" presStyleIdx="2" presStyleCnt="7"/>
      <dgm:spPr/>
    </dgm:pt>
    <dgm:pt modelId="{FA982C77-9BE5-4B0A-A087-C7CECC5E2916}" type="pres">
      <dgm:prSet presAssocID="{B2037F87-92D6-4081-B12B-6646EBBB6405}" presName="node" presStyleLbl="node1" presStyleIdx="3" presStyleCnt="8">
        <dgm:presLayoutVars>
          <dgm:bulletEnabled val="1"/>
        </dgm:presLayoutVars>
      </dgm:prSet>
      <dgm:spPr/>
    </dgm:pt>
    <dgm:pt modelId="{A6D48DEE-4135-48A3-9D07-73872E8F9FFB}" type="pres">
      <dgm:prSet presAssocID="{BA02111E-E38B-42A9-A3D1-C901E80F9F5F}" presName="sibTrans" presStyleLbl="sibTrans2D1" presStyleIdx="3" presStyleCnt="7"/>
      <dgm:spPr/>
    </dgm:pt>
    <dgm:pt modelId="{5C2006B3-DA64-4157-BC57-EFBEDC5928E6}" type="pres">
      <dgm:prSet presAssocID="{BA02111E-E38B-42A9-A3D1-C901E80F9F5F}" presName="connectorText" presStyleLbl="sibTrans2D1" presStyleIdx="3" presStyleCnt="7"/>
      <dgm:spPr/>
    </dgm:pt>
    <dgm:pt modelId="{11D92CD7-EDBE-4208-9D64-9D10E331B067}" type="pres">
      <dgm:prSet presAssocID="{10656D14-D211-443C-996D-DB5F1FE44817}" presName="node" presStyleLbl="node1" presStyleIdx="4" presStyleCnt="8">
        <dgm:presLayoutVars>
          <dgm:bulletEnabled val="1"/>
        </dgm:presLayoutVars>
      </dgm:prSet>
      <dgm:spPr/>
    </dgm:pt>
    <dgm:pt modelId="{CD652EBA-EE9F-4C75-8738-535CE68B6EFE}" type="pres">
      <dgm:prSet presAssocID="{0768D0C8-2B73-425C-82C0-C8E41035B969}" presName="sibTrans" presStyleLbl="sibTrans2D1" presStyleIdx="4" presStyleCnt="7"/>
      <dgm:spPr/>
    </dgm:pt>
    <dgm:pt modelId="{D7D1D927-35AE-49F8-8DD1-128A1172A920}" type="pres">
      <dgm:prSet presAssocID="{0768D0C8-2B73-425C-82C0-C8E41035B969}" presName="connectorText" presStyleLbl="sibTrans2D1" presStyleIdx="4" presStyleCnt="7"/>
      <dgm:spPr/>
    </dgm:pt>
    <dgm:pt modelId="{D93515CE-0A1F-4A72-BE48-64CFB3E73FFB}" type="pres">
      <dgm:prSet presAssocID="{A8EB435C-304F-4030-89CD-451B288A476F}" presName="node" presStyleLbl="node1" presStyleIdx="5" presStyleCnt="8">
        <dgm:presLayoutVars>
          <dgm:bulletEnabled val="1"/>
        </dgm:presLayoutVars>
      </dgm:prSet>
      <dgm:spPr/>
    </dgm:pt>
    <dgm:pt modelId="{F6F85256-D372-45CF-9C63-C8BACD984F72}" type="pres">
      <dgm:prSet presAssocID="{06424C61-DD7A-49E1-BACD-EFDF5A2F00B3}" presName="sibTrans" presStyleLbl="sibTrans2D1" presStyleIdx="5" presStyleCnt="7"/>
      <dgm:spPr/>
    </dgm:pt>
    <dgm:pt modelId="{613D1B0E-83E6-418E-8727-1634D207FFFE}" type="pres">
      <dgm:prSet presAssocID="{06424C61-DD7A-49E1-BACD-EFDF5A2F00B3}" presName="connectorText" presStyleLbl="sibTrans2D1" presStyleIdx="5" presStyleCnt="7"/>
      <dgm:spPr/>
    </dgm:pt>
    <dgm:pt modelId="{B3C7EB24-695B-4531-A09E-371EC0B5C8A5}" type="pres">
      <dgm:prSet presAssocID="{4EF40ED3-EBE0-4365-BC37-2540302BBA52}" presName="node" presStyleLbl="node1" presStyleIdx="6" presStyleCnt="8">
        <dgm:presLayoutVars>
          <dgm:bulletEnabled val="1"/>
        </dgm:presLayoutVars>
      </dgm:prSet>
      <dgm:spPr/>
    </dgm:pt>
    <dgm:pt modelId="{FD5B1605-AA44-4C8D-9D8D-CE97194807D3}" type="pres">
      <dgm:prSet presAssocID="{9F7A2843-2CBE-4A83-B26E-DE5EDD43EFC1}" presName="sibTrans" presStyleLbl="sibTrans2D1" presStyleIdx="6" presStyleCnt="7"/>
      <dgm:spPr/>
    </dgm:pt>
    <dgm:pt modelId="{D7CA5901-0E76-4FAB-9129-A9B993F668DB}" type="pres">
      <dgm:prSet presAssocID="{9F7A2843-2CBE-4A83-B26E-DE5EDD43EFC1}" presName="connectorText" presStyleLbl="sibTrans2D1" presStyleIdx="6" presStyleCnt="7"/>
      <dgm:spPr/>
    </dgm:pt>
    <dgm:pt modelId="{BA19E013-A911-4F91-9BB3-55A075C589CB}" type="pres">
      <dgm:prSet presAssocID="{41DC8299-DD5C-4AAA-AC00-B4A01C2B6C25}" presName="node" presStyleLbl="node1" presStyleIdx="7" presStyleCnt="8">
        <dgm:presLayoutVars>
          <dgm:bulletEnabled val="1"/>
        </dgm:presLayoutVars>
      </dgm:prSet>
      <dgm:spPr/>
    </dgm:pt>
  </dgm:ptLst>
  <dgm:cxnLst>
    <dgm:cxn modelId="{C906FD06-7E7C-49F9-BC71-5027394EE275}" type="presOf" srcId="{A8EB435C-304F-4030-89CD-451B288A476F}" destId="{D93515CE-0A1F-4A72-BE48-64CFB3E73FFB}" srcOrd="0" destOrd="0" presId="urn:microsoft.com/office/officeart/2005/8/layout/process5"/>
    <dgm:cxn modelId="{FA301211-9C30-4837-8034-B890D2158BBC}" type="presOf" srcId="{9CEC2C9E-C0D9-43B9-878C-FB7C6C61C22B}" destId="{341D3F62-639D-46D4-80DF-F8B092588716}" srcOrd="0" destOrd="0" presId="urn:microsoft.com/office/officeart/2005/8/layout/process5"/>
    <dgm:cxn modelId="{67FC7927-2693-4AE3-833A-6C3A3B892021}" type="presOf" srcId="{1D5F5DBD-B74E-4154-8ED5-E3B88FF18CA8}" destId="{DADE7401-6A3E-4DBE-B121-A5FCCEFF9152}" srcOrd="1" destOrd="0" presId="urn:microsoft.com/office/officeart/2005/8/layout/process5"/>
    <dgm:cxn modelId="{B32E562C-2B92-4A05-B966-622A4F3CF0EA}" type="presOf" srcId="{BA02111E-E38B-42A9-A3D1-C901E80F9F5F}" destId="{5C2006B3-DA64-4157-BC57-EFBEDC5928E6}" srcOrd="1" destOrd="0" presId="urn:microsoft.com/office/officeart/2005/8/layout/process5"/>
    <dgm:cxn modelId="{A3396634-FA42-4B84-8CB9-E042E5871FCA}" type="presOf" srcId="{0768D0C8-2B73-425C-82C0-C8E41035B969}" destId="{CD652EBA-EE9F-4C75-8738-535CE68B6EFE}" srcOrd="0" destOrd="0" presId="urn:microsoft.com/office/officeart/2005/8/layout/process5"/>
    <dgm:cxn modelId="{3DAF8C37-5ED5-45B7-8B7A-4165658EF60C}" type="presOf" srcId="{830B44E1-EA61-48FC-ADBC-DC2A24DF9772}" destId="{6D4FA8AB-C397-4D61-97B1-F92BC9BF8540}" srcOrd="0" destOrd="0" presId="urn:microsoft.com/office/officeart/2005/8/layout/process5"/>
    <dgm:cxn modelId="{A0641838-747D-4DB5-8BA3-E762FCFF027C}" type="presOf" srcId="{9762F0B4-2667-4A32-8824-3B4ED01CD52C}" destId="{6C3B5A8C-D155-4A34-B4B9-A78ECBD202BA}" srcOrd="1" destOrd="0" presId="urn:microsoft.com/office/officeart/2005/8/layout/process5"/>
    <dgm:cxn modelId="{7F7A6F3C-16F4-4358-B64A-FD3FA3025BD4}" srcId="{830B44E1-EA61-48FC-ADBC-DC2A24DF9772}" destId="{41DC8299-DD5C-4AAA-AC00-B4A01C2B6C25}" srcOrd="7" destOrd="0" parTransId="{D228D9DC-2491-4D42-818C-17F677E32422}" sibTransId="{12825E35-4DC1-468F-B53C-B00A47AC64D9}"/>
    <dgm:cxn modelId="{26B78765-16D9-4AC0-BBFB-24D392C5EC8F}" type="presOf" srcId="{BA02111E-E38B-42A9-A3D1-C901E80F9F5F}" destId="{A6D48DEE-4135-48A3-9D07-73872E8F9FFB}" srcOrd="0" destOrd="0" presId="urn:microsoft.com/office/officeart/2005/8/layout/process5"/>
    <dgm:cxn modelId="{5600136D-B06A-480B-8C30-ACCAA7B68BEC}" type="presOf" srcId="{06424C61-DD7A-49E1-BACD-EFDF5A2F00B3}" destId="{613D1B0E-83E6-418E-8727-1634D207FFFE}" srcOrd="1" destOrd="0" presId="urn:microsoft.com/office/officeart/2005/8/layout/process5"/>
    <dgm:cxn modelId="{FA77BC4D-AA18-4750-8E33-BF64FE051589}" type="presOf" srcId="{41DC8299-DD5C-4AAA-AC00-B4A01C2B6C25}" destId="{BA19E013-A911-4F91-9BB3-55A075C589CB}" srcOrd="0" destOrd="0" presId="urn:microsoft.com/office/officeart/2005/8/layout/process5"/>
    <dgm:cxn modelId="{E56F286E-296B-42DE-9A14-FC00185B2D70}" srcId="{830B44E1-EA61-48FC-ADBC-DC2A24DF9772}" destId="{CA69E280-1839-48EA-AA5C-E60BCB40D827}" srcOrd="2" destOrd="0" parTransId="{EDA809B9-3034-4877-A830-0118A45F4B97}" sibTransId="{9CEC2C9E-C0D9-43B9-878C-FB7C6C61C22B}"/>
    <dgm:cxn modelId="{6AA43150-C254-4B4A-A7CF-E87769A1060D}" type="presOf" srcId="{10656D14-D211-443C-996D-DB5F1FE44817}" destId="{11D92CD7-EDBE-4208-9D64-9D10E331B067}" srcOrd="0" destOrd="0" presId="urn:microsoft.com/office/officeart/2005/8/layout/process5"/>
    <dgm:cxn modelId="{FB326F51-2E32-4FE9-B81A-46B77FB8C8C7}" srcId="{830B44E1-EA61-48FC-ADBC-DC2A24DF9772}" destId="{A8EB435C-304F-4030-89CD-451B288A476F}" srcOrd="5" destOrd="0" parTransId="{44BEA21C-2278-4D73-94EB-F140CEAB7566}" sibTransId="{06424C61-DD7A-49E1-BACD-EFDF5A2F00B3}"/>
    <dgm:cxn modelId="{026D5455-4DAC-4A5A-B2FD-4C798E2702A5}" srcId="{830B44E1-EA61-48FC-ADBC-DC2A24DF9772}" destId="{30AA5A6C-E0ED-4218-971E-E84822C938A3}" srcOrd="0" destOrd="0" parTransId="{66423384-A34A-44AC-BFE4-FE00B6BCF47C}" sibTransId="{9762F0B4-2667-4A32-8824-3B4ED01CD52C}"/>
    <dgm:cxn modelId="{019EA07A-924D-44FE-B740-7769FEA49187}" type="presOf" srcId="{0768D0C8-2B73-425C-82C0-C8E41035B969}" destId="{D7D1D927-35AE-49F8-8DD1-128A1172A920}" srcOrd="1" destOrd="0" presId="urn:microsoft.com/office/officeart/2005/8/layout/process5"/>
    <dgm:cxn modelId="{B4042B86-6B9A-4240-9FCD-424AE4851810}" type="presOf" srcId="{4EF40ED3-EBE0-4365-BC37-2540302BBA52}" destId="{B3C7EB24-695B-4531-A09E-371EC0B5C8A5}" srcOrd="0" destOrd="0" presId="urn:microsoft.com/office/officeart/2005/8/layout/process5"/>
    <dgm:cxn modelId="{CB62F295-2E8F-4E0E-A421-73A4B173531B}" type="presOf" srcId="{30AA5A6C-E0ED-4218-971E-E84822C938A3}" destId="{EBAFE132-3964-403F-815E-35B90C14D5FC}" srcOrd="0" destOrd="0" presId="urn:microsoft.com/office/officeart/2005/8/layout/process5"/>
    <dgm:cxn modelId="{24AAA79A-3FDA-4D6E-BEBD-5E8009529242}" type="presOf" srcId="{9CEC2C9E-C0D9-43B9-878C-FB7C6C61C22B}" destId="{F2B2FAEB-FD4B-4A4D-984B-67455D009369}" srcOrd="1" destOrd="0" presId="urn:microsoft.com/office/officeart/2005/8/layout/process5"/>
    <dgm:cxn modelId="{528009A1-F978-4D55-9A63-8ECED00F7AF9}" type="presOf" srcId="{9762F0B4-2667-4A32-8824-3B4ED01CD52C}" destId="{5E77E875-A42B-4F9C-BCCC-030EF4C4447F}" srcOrd="0" destOrd="0" presId="urn:microsoft.com/office/officeart/2005/8/layout/process5"/>
    <dgm:cxn modelId="{9AD4DCB1-AABB-4CC1-9474-994833DC4BCF}" srcId="{830B44E1-EA61-48FC-ADBC-DC2A24DF9772}" destId="{B2037F87-92D6-4081-B12B-6646EBBB6405}" srcOrd="3" destOrd="0" parTransId="{5E47613F-7D9F-4CBD-90EF-D0BA9CD7F03C}" sibTransId="{BA02111E-E38B-42A9-A3D1-C901E80F9F5F}"/>
    <dgm:cxn modelId="{A8B608B5-3DBE-418C-9463-EE8351A871F9}" type="presOf" srcId="{B2037F87-92D6-4081-B12B-6646EBBB6405}" destId="{FA982C77-9BE5-4B0A-A087-C7CECC5E2916}" srcOrd="0" destOrd="0" presId="urn:microsoft.com/office/officeart/2005/8/layout/process5"/>
    <dgm:cxn modelId="{481EDCB5-AD28-4AD8-900E-50B97E34364C}" type="presOf" srcId="{2FF9531F-F5EB-4B7B-8289-6C224AE88E8A}" destId="{6EAEA77D-F944-4B31-BB4B-CFAE410A168D}" srcOrd="0" destOrd="0" presId="urn:microsoft.com/office/officeart/2005/8/layout/process5"/>
    <dgm:cxn modelId="{8F1B94B6-231D-4677-9ACE-C0CCB6C386A1}" srcId="{830B44E1-EA61-48FC-ADBC-DC2A24DF9772}" destId="{10656D14-D211-443C-996D-DB5F1FE44817}" srcOrd="4" destOrd="0" parTransId="{C55CDAA6-E621-4A43-856D-2155DCC9C6D2}" sibTransId="{0768D0C8-2B73-425C-82C0-C8E41035B969}"/>
    <dgm:cxn modelId="{B7F10EBC-AF3C-40AE-8623-21332A7A7AA6}" srcId="{830B44E1-EA61-48FC-ADBC-DC2A24DF9772}" destId="{4EF40ED3-EBE0-4365-BC37-2540302BBA52}" srcOrd="6" destOrd="0" parTransId="{706F6E40-5444-4378-B3E4-9E505D427472}" sibTransId="{9F7A2843-2CBE-4A83-B26E-DE5EDD43EFC1}"/>
    <dgm:cxn modelId="{2FFCCBBE-AFB4-49FD-B0DB-602DFD0D4E04}" type="presOf" srcId="{06424C61-DD7A-49E1-BACD-EFDF5A2F00B3}" destId="{F6F85256-D372-45CF-9C63-C8BACD984F72}" srcOrd="0" destOrd="0" presId="urn:microsoft.com/office/officeart/2005/8/layout/process5"/>
    <dgm:cxn modelId="{9F6E8FC7-9D19-44AA-B7CC-07AA29EFC4D7}" type="presOf" srcId="{1D5F5DBD-B74E-4154-8ED5-E3B88FF18CA8}" destId="{DDF003F0-BFB1-4412-A7FF-6B9E0E2704B4}" srcOrd="0" destOrd="0" presId="urn:microsoft.com/office/officeart/2005/8/layout/process5"/>
    <dgm:cxn modelId="{D9D6ADC8-8881-45C1-A864-2A470458412C}" type="presOf" srcId="{9F7A2843-2CBE-4A83-B26E-DE5EDD43EFC1}" destId="{FD5B1605-AA44-4C8D-9D8D-CE97194807D3}" srcOrd="0" destOrd="0" presId="urn:microsoft.com/office/officeart/2005/8/layout/process5"/>
    <dgm:cxn modelId="{EC8511E1-7C4F-4C90-884C-D4DDEEE1A538}" type="presOf" srcId="{9F7A2843-2CBE-4A83-B26E-DE5EDD43EFC1}" destId="{D7CA5901-0E76-4FAB-9129-A9B993F668DB}" srcOrd="1" destOrd="0" presId="urn:microsoft.com/office/officeart/2005/8/layout/process5"/>
    <dgm:cxn modelId="{253CD3E6-1FBD-41FC-A9CC-2AC34E440BD6}" type="presOf" srcId="{CA69E280-1839-48EA-AA5C-E60BCB40D827}" destId="{92991F0B-F179-470F-8D00-F5D06C173ADE}" srcOrd="0" destOrd="0" presId="urn:microsoft.com/office/officeart/2005/8/layout/process5"/>
    <dgm:cxn modelId="{1CB90CF3-C478-4317-AA3F-4E71EEC2E96E}" srcId="{830B44E1-EA61-48FC-ADBC-DC2A24DF9772}" destId="{2FF9531F-F5EB-4B7B-8289-6C224AE88E8A}" srcOrd="1" destOrd="0" parTransId="{85890238-394A-4029-A6B4-04E17839676E}" sibTransId="{1D5F5DBD-B74E-4154-8ED5-E3B88FF18CA8}"/>
    <dgm:cxn modelId="{8F856F32-D0EF-451A-917A-D552C48638F7}" type="presParOf" srcId="{6D4FA8AB-C397-4D61-97B1-F92BC9BF8540}" destId="{EBAFE132-3964-403F-815E-35B90C14D5FC}" srcOrd="0" destOrd="0" presId="urn:microsoft.com/office/officeart/2005/8/layout/process5"/>
    <dgm:cxn modelId="{09491F06-D585-492C-A8D7-7B8A12625A4E}" type="presParOf" srcId="{6D4FA8AB-C397-4D61-97B1-F92BC9BF8540}" destId="{5E77E875-A42B-4F9C-BCCC-030EF4C4447F}" srcOrd="1" destOrd="0" presId="urn:microsoft.com/office/officeart/2005/8/layout/process5"/>
    <dgm:cxn modelId="{D03E715C-31E3-4428-90C5-20B212BC7E44}" type="presParOf" srcId="{5E77E875-A42B-4F9C-BCCC-030EF4C4447F}" destId="{6C3B5A8C-D155-4A34-B4B9-A78ECBD202BA}" srcOrd="0" destOrd="0" presId="urn:microsoft.com/office/officeart/2005/8/layout/process5"/>
    <dgm:cxn modelId="{C4DC6718-7642-4CD8-AA1D-E4AF69D44BBB}" type="presParOf" srcId="{6D4FA8AB-C397-4D61-97B1-F92BC9BF8540}" destId="{6EAEA77D-F944-4B31-BB4B-CFAE410A168D}" srcOrd="2" destOrd="0" presId="urn:microsoft.com/office/officeart/2005/8/layout/process5"/>
    <dgm:cxn modelId="{7B01DB08-EEF3-4515-95A4-938837373D70}" type="presParOf" srcId="{6D4FA8AB-C397-4D61-97B1-F92BC9BF8540}" destId="{DDF003F0-BFB1-4412-A7FF-6B9E0E2704B4}" srcOrd="3" destOrd="0" presId="urn:microsoft.com/office/officeart/2005/8/layout/process5"/>
    <dgm:cxn modelId="{BA9EDE99-5EB7-48AE-8BB8-790302FC1F10}" type="presParOf" srcId="{DDF003F0-BFB1-4412-A7FF-6B9E0E2704B4}" destId="{DADE7401-6A3E-4DBE-B121-A5FCCEFF9152}" srcOrd="0" destOrd="0" presId="urn:microsoft.com/office/officeart/2005/8/layout/process5"/>
    <dgm:cxn modelId="{BB7C2F06-7875-451F-82D3-838FD6E1A3EC}" type="presParOf" srcId="{6D4FA8AB-C397-4D61-97B1-F92BC9BF8540}" destId="{92991F0B-F179-470F-8D00-F5D06C173ADE}" srcOrd="4" destOrd="0" presId="urn:microsoft.com/office/officeart/2005/8/layout/process5"/>
    <dgm:cxn modelId="{0332E1C8-7500-45C5-A0E8-BD8FA1C49CC3}" type="presParOf" srcId="{6D4FA8AB-C397-4D61-97B1-F92BC9BF8540}" destId="{341D3F62-639D-46D4-80DF-F8B092588716}" srcOrd="5" destOrd="0" presId="urn:microsoft.com/office/officeart/2005/8/layout/process5"/>
    <dgm:cxn modelId="{9DEBC2E0-67F0-44C9-B1D1-265C148A0194}" type="presParOf" srcId="{341D3F62-639D-46D4-80DF-F8B092588716}" destId="{F2B2FAEB-FD4B-4A4D-984B-67455D009369}" srcOrd="0" destOrd="0" presId="urn:microsoft.com/office/officeart/2005/8/layout/process5"/>
    <dgm:cxn modelId="{5F7A2E1D-8B16-430E-9CA0-3E40ABE7D75F}" type="presParOf" srcId="{6D4FA8AB-C397-4D61-97B1-F92BC9BF8540}" destId="{FA982C77-9BE5-4B0A-A087-C7CECC5E2916}" srcOrd="6" destOrd="0" presId="urn:microsoft.com/office/officeart/2005/8/layout/process5"/>
    <dgm:cxn modelId="{4A47B9BE-22BE-46B4-8E2E-5188818F42B3}" type="presParOf" srcId="{6D4FA8AB-C397-4D61-97B1-F92BC9BF8540}" destId="{A6D48DEE-4135-48A3-9D07-73872E8F9FFB}" srcOrd="7" destOrd="0" presId="urn:microsoft.com/office/officeart/2005/8/layout/process5"/>
    <dgm:cxn modelId="{76783BDE-0E21-475E-BC7A-C28DB4B29A26}" type="presParOf" srcId="{A6D48DEE-4135-48A3-9D07-73872E8F9FFB}" destId="{5C2006B3-DA64-4157-BC57-EFBEDC5928E6}" srcOrd="0" destOrd="0" presId="urn:microsoft.com/office/officeart/2005/8/layout/process5"/>
    <dgm:cxn modelId="{9ED59A20-A8CF-4E29-BC00-1771B00DDFE4}" type="presParOf" srcId="{6D4FA8AB-C397-4D61-97B1-F92BC9BF8540}" destId="{11D92CD7-EDBE-4208-9D64-9D10E331B067}" srcOrd="8" destOrd="0" presId="urn:microsoft.com/office/officeart/2005/8/layout/process5"/>
    <dgm:cxn modelId="{50A7E658-FF9F-4290-80D0-EF0273D9945D}" type="presParOf" srcId="{6D4FA8AB-C397-4D61-97B1-F92BC9BF8540}" destId="{CD652EBA-EE9F-4C75-8738-535CE68B6EFE}" srcOrd="9" destOrd="0" presId="urn:microsoft.com/office/officeart/2005/8/layout/process5"/>
    <dgm:cxn modelId="{D93B0B55-C452-466D-AE3B-4648C1FD9688}" type="presParOf" srcId="{CD652EBA-EE9F-4C75-8738-535CE68B6EFE}" destId="{D7D1D927-35AE-49F8-8DD1-128A1172A920}" srcOrd="0" destOrd="0" presId="urn:microsoft.com/office/officeart/2005/8/layout/process5"/>
    <dgm:cxn modelId="{10D1B955-F675-4708-BCFF-10D832AF3A3B}" type="presParOf" srcId="{6D4FA8AB-C397-4D61-97B1-F92BC9BF8540}" destId="{D93515CE-0A1F-4A72-BE48-64CFB3E73FFB}" srcOrd="10" destOrd="0" presId="urn:microsoft.com/office/officeart/2005/8/layout/process5"/>
    <dgm:cxn modelId="{E445A3DD-7898-4E8F-953D-B52A1E8B9244}" type="presParOf" srcId="{6D4FA8AB-C397-4D61-97B1-F92BC9BF8540}" destId="{F6F85256-D372-45CF-9C63-C8BACD984F72}" srcOrd="11" destOrd="0" presId="urn:microsoft.com/office/officeart/2005/8/layout/process5"/>
    <dgm:cxn modelId="{8F3F2D79-A0A6-458E-AB66-14458F15EFE5}" type="presParOf" srcId="{F6F85256-D372-45CF-9C63-C8BACD984F72}" destId="{613D1B0E-83E6-418E-8727-1634D207FFFE}" srcOrd="0" destOrd="0" presId="urn:microsoft.com/office/officeart/2005/8/layout/process5"/>
    <dgm:cxn modelId="{78E23CA6-3D13-4A14-8EE5-230D98A5D5CA}" type="presParOf" srcId="{6D4FA8AB-C397-4D61-97B1-F92BC9BF8540}" destId="{B3C7EB24-695B-4531-A09E-371EC0B5C8A5}" srcOrd="12" destOrd="0" presId="urn:microsoft.com/office/officeart/2005/8/layout/process5"/>
    <dgm:cxn modelId="{080236B1-4E2A-4CF7-ABBF-4A7529EF2E6F}" type="presParOf" srcId="{6D4FA8AB-C397-4D61-97B1-F92BC9BF8540}" destId="{FD5B1605-AA44-4C8D-9D8D-CE97194807D3}" srcOrd="13" destOrd="0" presId="urn:microsoft.com/office/officeart/2005/8/layout/process5"/>
    <dgm:cxn modelId="{8501B09D-6E31-4927-8907-424F417B0F05}" type="presParOf" srcId="{FD5B1605-AA44-4C8D-9D8D-CE97194807D3}" destId="{D7CA5901-0E76-4FAB-9129-A9B993F668DB}" srcOrd="0" destOrd="0" presId="urn:microsoft.com/office/officeart/2005/8/layout/process5"/>
    <dgm:cxn modelId="{14908A19-B75E-4BC9-B4CD-98F51BAD54C1}" type="presParOf" srcId="{6D4FA8AB-C397-4D61-97B1-F92BC9BF8540}" destId="{BA19E013-A911-4F91-9BB3-55A075C589CB}" srcOrd="1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2A8E3B-FD1F-4039-A4ED-66A8D4B32270}">
      <dsp:nvSpPr>
        <dsp:cNvPr id="0" name=""/>
        <dsp:cNvSpPr/>
      </dsp:nvSpPr>
      <dsp:spPr>
        <a:xfrm>
          <a:off x="0" y="2570"/>
          <a:ext cx="6832212" cy="0"/>
        </a:xfrm>
        <a:prstGeom prst="line">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D9ACE5-56DC-4116-8FD5-A715358DA686}">
      <dsp:nvSpPr>
        <dsp:cNvPr id="0" name=""/>
        <dsp:cNvSpPr/>
      </dsp:nvSpPr>
      <dsp:spPr>
        <a:xfrm>
          <a:off x="0" y="2570"/>
          <a:ext cx="6832212" cy="876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s-EC" sz="3200" kern="1200"/>
            <a:t>Objetivos</a:t>
          </a:r>
          <a:endParaRPr lang="en-US" sz="3200" kern="1200"/>
        </a:p>
      </dsp:txBody>
      <dsp:txXfrm>
        <a:off x="0" y="2570"/>
        <a:ext cx="6832212" cy="876606"/>
      </dsp:txXfrm>
    </dsp:sp>
    <dsp:sp modelId="{7ECB8A71-2213-4A08-8264-690D52C0F24B}">
      <dsp:nvSpPr>
        <dsp:cNvPr id="0" name=""/>
        <dsp:cNvSpPr/>
      </dsp:nvSpPr>
      <dsp:spPr>
        <a:xfrm>
          <a:off x="0" y="879176"/>
          <a:ext cx="6832212" cy="0"/>
        </a:xfrm>
        <a:prstGeom prst="line">
          <a:avLst/>
        </a:prstGeom>
        <a:solidFill>
          <a:schemeClr val="accent5">
            <a:hueOff val="429979"/>
            <a:satOff val="-4647"/>
            <a:lumOff val="-1490"/>
            <a:alphaOff val="0"/>
          </a:schemeClr>
        </a:solidFill>
        <a:ln w="15875" cap="rnd" cmpd="sng" algn="ctr">
          <a:solidFill>
            <a:schemeClr val="accent5">
              <a:hueOff val="429979"/>
              <a:satOff val="-4647"/>
              <a:lumOff val="-149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40787E-69E7-4AF1-BA81-DFD060791430}">
      <dsp:nvSpPr>
        <dsp:cNvPr id="0" name=""/>
        <dsp:cNvSpPr/>
      </dsp:nvSpPr>
      <dsp:spPr>
        <a:xfrm>
          <a:off x="0" y="879176"/>
          <a:ext cx="6832212" cy="876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s-EC" sz="3200" kern="1200"/>
            <a:t>Introducción</a:t>
          </a:r>
          <a:endParaRPr lang="en-US" sz="3200" kern="1200"/>
        </a:p>
      </dsp:txBody>
      <dsp:txXfrm>
        <a:off x="0" y="879176"/>
        <a:ext cx="6832212" cy="876606"/>
      </dsp:txXfrm>
    </dsp:sp>
    <dsp:sp modelId="{9D7CE28E-D654-43D4-87BD-FF6A828A6F5D}">
      <dsp:nvSpPr>
        <dsp:cNvPr id="0" name=""/>
        <dsp:cNvSpPr/>
      </dsp:nvSpPr>
      <dsp:spPr>
        <a:xfrm>
          <a:off x="0" y="1755783"/>
          <a:ext cx="6832212" cy="0"/>
        </a:xfrm>
        <a:prstGeom prst="line">
          <a:avLst/>
        </a:prstGeom>
        <a:solidFill>
          <a:schemeClr val="accent5">
            <a:hueOff val="859957"/>
            <a:satOff val="-9293"/>
            <a:lumOff val="-2981"/>
            <a:alphaOff val="0"/>
          </a:schemeClr>
        </a:solidFill>
        <a:ln w="15875" cap="rnd" cmpd="sng" algn="ctr">
          <a:solidFill>
            <a:schemeClr val="accent5">
              <a:hueOff val="859957"/>
              <a:satOff val="-9293"/>
              <a:lumOff val="-298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B9FCDA-3EB6-424B-BE36-C3AAB981EBA9}">
      <dsp:nvSpPr>
        <dsp:cNvPr id="0" name=""/>
        <dsp:cNvSpPr/>
      </dsp:nvSpPr>
      <dsp:spPr>
        <a:xfrm>
          <a:off x="0" y="1755783"/>
          <a:ext cx="6832212" cy="876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s-EC" sz="3200" kern="1200"/>
            <a:t>Diseño </a:t>
          </a:r>
          <a:endParaRPr lang="en-US" sz="3200" kern="1200"/>
        </a:p>
      </dsp:txBody>
      <dsp:txXfrm>
        <a:off x="0" y="1755783"/>
        <a:ext cx="6832212" cy="876606"/>
      </dsp:txXfrm>
    </dsp:sp>
    <dsp:sp modelId="{25FDDD83-1B04-4FEB-A149-855A56E11822}">
      <dsp:nvSpPr>
        <dsp:cNvPr id="0" name=""/>
        <dsp:cNvSpPr/>
      </dsp:nvSpPr>
      <dsp:spPr>
        <a:xfrm>
          <a:off x="0" y="2632389"/>
          <a:ext cx="6832212" cy="0"/>
        </a:xfrm>
        <a:prstGeom prst="line">
          <a:avLst/>
        </a:prstGeom>
        <a:solidFill>
          <a:schemeClr val="accent5">
            <a:hueOff val="1289936"/>
            <a:satOff val="-13940"/>
            <a:lumOff val="-4471"/>
            <a:alphaOff val="0"/>
          </a:schemeClr>
        </a:solidFill>
        <a:ln w="15875" cap="rnd" cmpd="sng" algn="ctr">
          <a:solidFill>
            <a:schemeClr val="accent5">
              <a:hueOff val="1289936"/>
              <a:satOff val="-13940"/>
              <a:lumOff val="-447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DFFAB2-65CC-42AD-96E8-0FAA33D60EE1}">
      <dsp:nvSpPr>
        <dsp:cNvPr id="0" name=""/>
        <dsp:cNvSpPr/>
      </dsp:nvSpPr>
      <dsp:spPr>
        <a:xfrm>
          <a:off x="0" y="2632389"/>
          <a:ext cx="6832212" cy="876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s-EC" sz="3200" kern="1200" dirty="0"/>
            <a:t>Construcción e Implementación</a:t>
          </a:r>
          <a:endParaRPr lang="en-US" sz="3200" kern="1200" dirty="0"/>
        </a:p>
      </dsp:txBody>
      <dsp:txXfrm>
        <a:off x="0" y="2632389"/>
        <a:ext cx="6832212" cy="876606"/>
      </dsp:txXfrm>
    </dsp:sp>
    <dsp:sp modelId="{781FE060-695D-4AB0-B5B9-472AF4A5EDD9}">
      <dsp:nvSpPr>
        <dsp:cNvPr id="0" name=""/>
        <dsp:cNvSpPr/>
      </dsp:nvSpPr>
      <dsp:spPr>
        <a:xfrm>
          <a:off x="0" y="3508995"/>
          <a:ext cx="6832212" cy="0"/>
        </a:xfrm>
        <a:prstGeom prst="line">
          <a:avLst/>
        </a:prstGeom>
        <a:solidFill>
          <a:schemeClr val="accent5">
            <a:hueOff val="1719914"/>
            <a:satOff val="-18586"/>
            <a:lumOff val="-5962"/>
            <a:alphaOff val="0"/>
          </a:schemeClr>
        </a:solidFill>
        <a:ln w="15875" cap="rnd" cmpd="sng" algn="ctr">
          <a:solidFill>
            <a:schemeClr val="accent5">
              <a:hueOff val="1719914"/>
              <a:satOff val="-18586"/>
              <a:lumOff val="-596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F424F3-9E1E-4255-ACA3-9815572BAB54}">
      <dsp:nvSpPr>
        <dsp:cNvPr id="0" name=""/>
        <dsp:cNvSpPr/>
      </dsp:nvSpPr>
      <dsp:spPr>
        <a:xfrm>
          <a:off x="0" y="3508995"/>
          <a:ext cx="6832212" cy="876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s-EC" sz="3200" kern="1200" dirty="0"/>
            <a:t>Resultados y Análisis</a:t>
          </a:r>
          <a:endParaRPr lang="en-US" sz="3200" kern="1200" dirty="0"/>
        </a:p>
      </dsp:txBody>
      <dsp:txXfrm>
        <a:off x="0" y="3508995"/>
        <a:ext cx="6832212" cy="876606"/>
      </dsp:txXfrm>
    </dsp:sp>
    <dsp:sp modelId="{9C70E186-9F97-4461-8657-5B3C511C9DF1}">
      <dsp:nvSpPr>
        <dsp:cNvPr id="0" name=""/>
        <dsp:cNvSpPr/>
      </dsp:nvSpPr>
      <dsp:spPr>
        <a:xfrm>
          <a:off x="0" y="4385602"/>
          <a:ext cx="6832212" cy="0"/>
        </a:xfrm>
        <a:prstGeom prst="line">
          <a:avLst/>
        </a:prstGeom>
        <a:solidFill>
          <a:schemeClr val="accent5">
            <a:hueOff val="2149893"/>
            <a:satOff val="-23233"/>
            <a:lumOff val="-7452"/>
            <a:alphaOff val="0"/>
          </a:schemeClr>
        </a:solidFill>
        <a:ln w="15875" cap="rnd" cmpd="sng" algn="ctr">
          <a:solidFill>
            <a:schemeClr val="accent5">
              <a:hueOff val="2149893"/>
              <a:satOff val="-23233"/>
              <a:lumOff val="-745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2EA5D1-0079-49AF-BFD5-08E8443E6859}">
      <dsp:nvSpPr>
        <dsp:cNvPr id="0" name=""/>
        <dsp:cNvSpPr/>
      </dsp:nvSpPr>
      <dsp:spPr>
        <a:xfrm>
          <a:off x="0" y="4385602"/>
          <a:ext cx="6832212" cy="876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s-EC" sz="3200" kern="1200"/>
            <a:t>Conclusiones</a:t>
          </a:r>
          <a:endParaRPr lang="en-US" sz="3200" kern="1200"/>
        </a:p>
      </dsp:txBody>
      <dsp:txXfrm>
        <a:off x="0" y="4385602"/>
        <a:ext cx="6832212" cy="8766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30528-A34D-4E77-A410-B9157557E7F3}">
      <dsp:nvSpPr>
        <dsp:cNvPr id="0" name=""/>
        <dsp:cNvSpPr/>
      </dsp:nvSpPr>
      <dsp:spPr>
        <a:xfrm>
          <a:off x="0" y="0"/>
          <a:ext cx="3975651"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CC767D-B155-4F02-A6C8-70F9C6C3DF4F}">
      <dsp:nvSpPr>
        <dsp:cNvPr id="0" name=""/>
        <dsp:cNvSpPr/>
      </dsp:nvSpPr>
      <dsp:spPr>
        <a:xfrm>
          <a:off x="0" y="0"/>
          <a:ext cx="1694725" cy="3741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C" sz="2000" kern="1200" dirty="0"/>
            <a:t>VARIABLES DEL PROCESO</a:t>
          </a:r>
        </a:p>
      </dsp:txBody>
      <dsp:txXfrm>
        <a:off x="0" y="0"/>
        <a:ext cx="1694725" cy="3741628"/>
      </dsp:txXfrm>
    </dsp:sp>
    <dsp:sp modelId="{96561C19-CF5D-4688-85E9-1DBBCA0931EC}">
      <dsp:nvSpPr>
        <dsp:cNvPr id="0" name=""/>
        <dsp:cNvSpPr/>
      </dsp:nvSpPr>
      <dsp:spPr>
        <a:xfrm>
          <a:off x="1737471" y="43984"/>
          <a:ext cx="2237041" cy="879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C" sz="2000" kern="1200" dirty="0"/>
            <a:t>Caudal</a:t>
          </a:r>
        </a:p>
      </dsp:txBody>
      <dsp:txXfrm>
        <a:off x="1737471" y="43984"/>
        <a:ext cx="2237041" cy="879684"/>
      </dsp:txXfrm>
    </dsp:sp>
    <dsp:sp modelId="{3EB4ED3B-5587-4D91-B278-F749C8DD0DE8}">
      <dsp:nvSpPr>
        <dsp:cNvPr id="0" name=""/>
        <dsp:cNvSpPr/>
      </dsp:nvSpPr>
      <dsp:spPr>
        <a:xfrm>
          <a:off x="1694725" y="923668"/>
          <a:ext cx="2279787" cy="0"/>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CA5E20-EDE4-4B85-8A15-B3F7724E00AC}">
      <dsp:nvSpPr>
        <dsp:cNvPr id="0" name=""/>
        <dsp:cNvSpPr/>
      </dsp:nvSpPr>
      <dsp:spPr>
        <a:xfrm>
          <a:off x="1737471" y="967652"/>
          <a:ext cx="2237041" cy="879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C" sz="2000" kern="1200" dirty="0"/>
            <a:t>Capilar</a:t>
          </a:r>
        </a:p>
      </dsp:txBody>
      <dsp:txXfrm>
        <a:off x="1737471" y="967652"/>
        <a:ext cx="2237041" cy="879684"/>
      </dsp:txXfrm>
    </dsp:sp>
    <dsp:sp modelId="{9495EEB7-3698-4E6D-B62E-B1B87388290A}">
      <dsp:nvSpPr>
        <dsp:cNvPr id="0" name=""/>
        <dsp:cNvSpPr/>
      </dsp:nvSpPr>
      <dsp:spPr>
        <a:xfrm>
          <a:off x="1694725" y="1847337"/>
          <a:ext cx="2279787" cy="0"/>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FB16EA-8930-4388-94BD-6DB9AD7639FC}">
      <dsp:nvSpPr>
        <dsp:cNvPr id="0" name=""/>
        <dsp:cNvSpPr/>
      </dsp:nvSpPr>
      <dsp:spPr>
        <a:xfrm>
          <a:off x="1737471" y="1891321"/>
          <a:ext cx="2237041" cy="879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C" sz="2000" kern="1200" dirty="0"/>
            <a:t>TDC</a:t>
          </a:r>
        </a:p>
      </dsp:txBody>
      <dsp:txXfrm>
        <a:off x="1737471" y="1891321"/>
        <a:ext cx="2237041" cy="879684"/>
      </dsp:txXfrm>
    </dsp:sp>
    <dsp:sp modelId="{871B822C-0584-4A1B-AA0A-AC2A6D9DE5AF}">
      <dsp:nvSpPr>
        <dsp:cNvPr id="0" name=""/>
        <dsp:cNvSpPr/>
      </dsp:nvSpPr>
      <dsp:spPr>
        <a:xfrm>
          <a:off x="1694725" y="2771006"/>
          <a:ext cx="2279787" cy="0"/>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C836AD-7AB4-4650-B840-54424C12744F}">
      <dsp:nvSpPr>
        <dsp:cNvPr id="0" name=""/>
        <dsp:cNvSpPr/>
      </dsp:nvSpPr>
      <dsp:spPr>
        <a:xfrm>
          <a:off x="1737471" y="2814990"/>
          <a:ext cx="2237041" cy="879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C" sz="2000" kern="1200" dirty="0"/>
            <a:t>Voltaje</a:t>
          </a:r>
        </a:p>
      </dsp:txBody>
      <dsp:txXfrm>
        <a:off x="1737471" y="2814990"/>
        <a:ext cx="2237041" cy="879684"/>
      </dsp:txXfrm>
    </dsp:sp>
    <dsp:sp modelId="{B2D89182-2DBC-4C16-AAB6-3DFCE21B6152}">
      <dsp:nvSpPr>
        <dsp:cNvPr id="0" name=""/>
        <dsp:cNvSpPr/>
      </dsp:nvSpPr>
      <dsp:spPr>
        <a:xfrm>
          <a:off x="1694725" y="3694674"/>
          <a:ext cx="2279787" cy="0"/>
        </a:xfrm>
        <a:prstGeom prst="line">
          <a:avLst/>
        </a:prstGeom>
        <a:solidFill>
          <a:schemeClr val="accent1">
            <a:hueOff val="0"/>
            <a:satOff val="0"/>
            <a:lumOff val="0"/>
            <a:alphaOff val="0"/>
          </a:schemeClr>
        </a:solidFill>
        <a:ln w="1587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AFE132-3964-403F-815E-35B90C14D5FC}">
      <dsp:nvSpPr>
        <dsp:cNvPr id="0" name=""/>
        <dsp:cNvSpPr/>
      </dsp:nvSpPr>
      <dsp:spPr>
        <a:xfrm>
          <a:off x="4383" y="72056"/>
          <a:ext cx="1916700" cy="1150020"/>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C" sz="2100" kern="1200" dirty="0"/>
            <a:t>Preparación</a:t>
          </a:r>
        </a:p>
      </dsp:txBody>
      <dsp:txXfrm>
        <a:off x="38066" y="105739"/>
        <a:ext cx="1849334" cy="1082654"/>
      </dsp:txXfrm>
    </dsp:sp>
    <dsp:sp modelId="{5E77E875-A42B-4F9C-BCCC-030EF4C4447F}">
      <dsp:nvSpPr>
        <dsp:cNvPr id="0" name=""/>
        <dsp:cNvSpPr/>
      </dsp:nvSpPr>
      <dsp:spPr>
        <a:xfrm>
          <a:off x="2089753" y="409396"/>
          <a:ext cx="406340" cy="47534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EC" sz="1700" kern="1200"/>
        </a:p>
      </dsp:txBody>
      <dsp:txXfrm>
        <a:off x="2089753" y="504464"/>
        <a:ext cx="284438" cy="285205"/>
      </dsp:txXfrm>
    </dsp:sp>
    <dsp:sp modelId="{6EAEA77D-F944-4B31-BB4B-CFAE410A168D}">
      <dsp:nvSpPr>
        <dsp:cNvPr id="0" name=""/>
        <dsp:cNvSpPr/>
      </dsp:nvSpPr>
      <dsp:spPr>
        <a:xfrm>
          <a:off x="2687764" y="72056"/>
          <a:ext cx="1916700" cy="1150020"/>
        </a:xfrm>
        <a:prstGeom prst="roundRect">
          <a:avLst>
            <a:gd name="adj" fmla="val 10000"/>
          </a:avLst>
        </a:prstGeom>
        <a:solidFill>
          <a:schemeClr val="accent2">
            <a:hueOff val="127675"/>
            <a:satOff val="-2737"/>
            <a:lumOff val="-106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C" sz="2100" kern="1200" dirty="0"/>
            <a:t>Establecer temperatura</a:t>
          </a:r>
        </a:p>
      </dsp:txBody>
      <dsp:txXfrm>
        <a:off x="2721447" y="105739"/>
        <a:ext cx="1849334" cy="1082654"/>
      </dsp:txXfrm>
    </dsp:sp>
    <dsp:sp modelId="{DDF003F0-BFB1-4412-A7FF-6B9E0E2704B4}">
      <dsp:nvSpPr>
        <dsp:cNvPr id="0" name=""/>
        <dsp:cNvSpPr/>
      </dsp:nvSpPr>
      <dsp:spPr>
        <a:xfrm>
          <a:off x="4773134" y="409396"/>
          <a:ext cx="406340" cy="475341"/>
        </a:xfrm>
        <a:prstGeom prst="rightArrow">
          <a:avLst>
            <a:gd name="adj1" fmla="val 60000"/>
            <a:gd name="adj2" fmla="val 50000"/>
          </a:avLst>
        </a:prstGeom>
        <a:solidFill>
          <a:schemeClr val="accent2">
            <a:hueOff val="148955"/>
            <a:satOff val="-3194"/>
            <a:lumOff val="-124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EC" sz="1700" kern="1200"/>
        </a:p>
      </dsp:txBody>
      <dsp:txXfrm>
        <a:off x="4773134" y="504464"/>
        <a:ext cx="284438" cy="285205"/>
      </dsp:txXfrm>
    </dsp:sp>
    <dsp:sp modelId="{92991F0B-F179-470F-8D00-F5D06C173ADE}">
      <dsp:nvSpPr>
        <dsp:cNvPr id="0" name=""/>
        <dsp:cNvSpPr/>
      </dsp:nvSpPr>
      <dsp:spPr>
        <a:xfrm>
          <a:off x="5371144" y="72056"/>
          <a:ext cx="1916700" cy="1150020"/>
        </a:xfrm>
        <a:prstGeom prst="roundRect">
          <a:avLst>
            <a:gd name="adj" fmla="val 10000"/>
          </a:avLst>
        </a:prstGeom>
        <a:solidFill>
          <a:schemeClr val="accent2">
            <a:hueOff val="255351"/>
            <a:satOff val="-5475"/>
            <a:lumOff val="-212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C" sz="2100" kern="1200" dirty="0"/>
            <a:t>Colocar material</a:t>
          </a:r>
        </a:p>
      </dsp:txBody>
      <dsp:txXfrm>
        <a:off x="5404827" y="105739"/>
        <a:ext cx="1849334" cy="1082654"/>
      </dsp:txXfrm>
    </dsp:sp>
    <dsp:sp modelId="{341D3F62-639D-46D4-80DF-F8B092588716}">
      <dsp:nvSpPr>
        <dsp:cNvPr id="0" name=""/>
        <dsp:cNvSpPr/>
      </dsp:nvSpPr>
      <dsp:spPr>
        <a:xfrm>
          <a:off x="7456514" y="409396"/>
          <a:ext cx="406340" cy="475341"/>
        </a:xfrm>
        <a:prstGeom prst="rightArrow">
          <a:avLst>
            <a:gd name="adj1" fmla="val 60000"/>
            <a:gd name="adj2" fmla="val 50000"/>
          </a:avLst>
        </a:prstGeom>
        <a:solidFill>
          <a:schemeClr val="accent2">
            <a:hueOff val="297909"/>
            <a:satOff val="-6387"/>
            <a:lumOff val="-248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EC" sz="1700" kern="1200"/>
        </a:p>
      </dsp:txBody>
      <dsp:txXfrm>
        <a:off x="7456514" y="504464"/>
        <a:ext cx="284438" cy="285205"/>
      </dsp:txXfrm>
    </dsp:sp>
    <dsp:sp modelId="{FA982C77-9BE5-4B0A-A087-C7CECC5E2916}">
      <dsp:nvSpPr>
        <dsp:cNvPr id="0" name=""/>
        <dsp:cNvSpPr/>
      </dsp:nvSpPr>
      <dsp:spPr>
        <a:xfrm>
          <a:off x="8054524" y="72056"/>
          <a:ext cx="1916700" cy="1150020"/>
        </a:xfrm>
        <a:prstGeom prst="roundRect">
          <a:avLst>
            <a:gd name="adj" fmla="val 10000"/>
          </a:avLst>
        </a:prstGeom>
        <a:solidFill>
          <a:schemeClr val="accent2">
            <a:hueOff val="383026"/>
            <a:satOff val="-8212"/>
            <a:lumOff val="-319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C" sz="2100" kern="1200" dirty="0"/>
            <a:t>Encender Husillo</a:t>
          </a:r>
        </a:p>
      </dsp:txBody>
      <dsp:txXfrm>
        <a:off x="8088207" y="105739"/>
        <a:ext cx="1849334" cy="1082654"/>
      </dsp:txXfrm>
    </dsp:sp>
    <dsp:sp modelId="{A6D48DEE-4135-48A3-9D07-73872E8F9FFB}">
      <dsp:nvSpPr>
        <dsp:cNvPr id="0" name=""/>
        <dsp:cNvSpPr/>
      </dsp:nvSpPr>
      <dsp:spPr>
        <a:xfrm rot="5400000">
          <a:off x="8809704" y="1356245"/>
          <a:ext cx="406340" cy="475341"/>
        </a:xfrm>
        <a:prstGeom prst="rightArrow">
          <a:avLst>
            <a:gd name="adj1" fmla="val 60000"/>
            <a:gd name="adj2" fmla="val 50000"/>
          </a:avLst>
        </a:prstGeom>
        <a:solidFill>
          <a:schemeClr val="accent2">
            <a:hueOff val="446864"/>
            <a:satOff val="-9581"/>
            <a:lumOff val="-372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EC" sz="1700" kern="1200"/>
        </a:p>
      </dsp:txBody>
      <dsp:txXfrm rot="-5400000">
        <a:off x="8870272" y="1390745"/>
        <a:ext cx="285205" cy="284438"/>
      </dsp:txXfrm>
    </dsp:sp>
    <dsp:sp modelId="{11D92CD7-EDBE-4208-9D64-9D10E331B067}">
      <dsp:nvSpPr>
        <dsp:cNvPr id="0" name=""/>
        <dsp:cNvSpPr/>
      </dsp:nvSpPr>
      <dsp:spPr>
        <a:xfrm>
          <a:off x="8054524" y="1988757"/>
          <a:ext cx="1916700" cy="1150020"/>
        </a:xfrm>
        <a:prstGeom prst="roundRect">
          <a:avLst>
            <a:gd name="adj" fmla="val 10000"/>
          </a:avLst>
        </a:prstGeom>
        <a:solidFill>
          <a:schemeClr val="accent2">
            <a:hueOff val="510701"/>
            <a:satOff val="-10950"/>
            <a:lumOff val="-4258"/>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C" sz="2100" kern="1200" dirty="0"/>
            <a:t>Calibrar caudal</a:t>
          </a:r>
        </a:p>
      </dsp:txBody>
      <dsp:txXfrm>
        <a:off x="8088207" y="2022440"/>
        <a:ext cx="1849334" cy="1082654"/>
      </dsp:txXfrm>
    </dsp:sp>
    <dsp:sp modelId="{CD652EBA-EE9F-4C75-8738-535CE68B6EFE}">
      <dsp:nvSpPr>
        <dsp:cNvPr id="0" name=""/>
        <dsp:cNvSpPr/>
      </dsp:nvSpPr>
      <dsp:spPr>
        <a:xfrm rot="10800000">
          <a:off x="7479514" y="2326096"/>
          <a:ext cx="406340" cy="475341"/>
        </a:xfrm>
        <a:prstGeom prst="rightArrow">
          <a:avLst>
            <a:gd name="adj1" fmla="val 60000"/>
            <a:gd name="adj2" fmla="val 50000"/>
          </a:avLst>
        </a:prstGeom>
        <a:solidFill>
          <a:schemeClr val="accent2">
            <a:hueOff val="595818"/>
            <a:satOff val="-12775"/>
            <a:lumOff val="-496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EC" sz="1700" kern="1200"/>
        </a:p>
      </dsp:txBody>
      <dsp:txXfrm rot="10800000">
        <a:off x="7601416" y="2421164"/>
        <a:ext cx="284438" cy="285205"/>
      </dsp:txXfrm>
    </dsp:sp>
    <dsp:sp modelId="{D93515CE-0A1F-4A72-BE48-64CFB3E73FFB}">
      <dsp:nvSpPr>
        <dsp:cNvPr id="0" name=""/>
        <dsp:cNvSpPr/>
      </dsp:nvSpPr>
      <dsp:spPr>
        <a:xfrm>
          <a:off x="5371144" y="1988757"/>
          <a:ext cx="1916700" cy="1150020"/>
        </a:xfrm>
        <a:prstGeom prst="roundRect">
          <a:avLst>
            <a:gd name="adj" fmla="val 10000"/>
          </a:avLst>
        </a:prstGeom>
        <a:solidFill>
          <a:schemeClr val="accent2">
            <a:hueOff val="638376"/>
            <a:satOff val="-13687"/>
            <a:lumOff val="-532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C" sz="2100" kern="1200" dirty="0"/>
            <a:t>Colocar Colector</a:t>
          </a:r>
        </a:p>
      </dsp:txBody>
      <dsp:txXfrm>
        <a:off x="5404827" y="2022440"/>
        <a:ext cx="1849334" cy="1082654"/>
      </dsp:txXfrm>
    </dsp:sp>
    <dsp:sp modelId="{F6F85256-D372-45CF-9C63-C8BACD984F72}">
      <dsp:nvSpPr>
        <dsp:cNvPr id="0" name=""/>
        <dsp:cNvSpPr/>
      </dsp:nvSpPr>
      <dsp:spPr>
        <a:xfrm rot="10800000">
          <a:off x="4796134" y="2326096"/>
          <a:ext cx="406340" cy="475341"/>
        </a:xfrm>
        <a:prstGeom prst="rightArrow">
          <a:avLst>
            <a:gd name="adj1" fmla="val 60000"/>
            <a:gd name="adj2" fmla="val 50000"/>
          </a:avLst>
        </a:prstGeom>
        <a:solidFill>
          <a:schemeClr val="accent2">
            <a:hueOff val="744773"/>
            <a:satOff val="-15968"/>
            <a:lumOff val="-620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EC" sz="1700" kern="1200"/>
        </a:p>
      </dsp:txBody>
      <dsp:txXfrm rot="10800000">
        <a:off x="4918036" y="2421164"/>
        <a:ext cx="284438" cy="285205"/>
      </dsp:txXfrm>
    </dsp:sp>
    <dsp:sp modelId="{B3C7EB24-695B-4531-A09E-371EC0B5C8A5}">
      <dsp:nvSpPr>
        <dsp:cNvPr id="0" name=""/>
        <dsp:cNvSpPr/>
      </dsp:nvSpPr>
      <dsp:spPr>
        <a:xfrm>
          <a:off x="2687764" y="1988757"/>
          <a:ext cx="1916700" cy="1150020"/>
        </a:xfrm>
        <a:prstGeom prst="roundRect">
          <a:avLst>
            <a:gd name="adj" fmla="val 10000"/>
          </a:avLst>
        </a:prstGeom>
        <a:solidFill>
          <a:schemeClr val="accent2">
            <a:hueOff val="766052"/>
            <a:satOff val="-16425"/>
            <a:lumOff val="-638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C" sz="2100" kern="1200" dirty="0"/>
            <a:t>Encender Fuente de alto Voltaje</a:t>
          </a:r>
        </a:p>
      </dsp:txBody>
      <dsp:txXfrm>
        <a:off x="2721447" y="2022440"/>
        <a:ext cx="1849334" cy="1082654"/>
      </dsp:txXfrm>
    </dsp:sp>
    <dsp:sp modelId="{FD5B1605-AA44-4C8D-9D8D-CE97194807D3}">
      <dsp:nvSpPr>
        <dsp:cNvPr id="0" name=""/>
        <dsp:cNvSpPr/>
      </dsp:nvSpPr>
      <dsp:spPr>
        <a:xfrm rot="10800000">
          <a:off x="2112754" y="2326096"/>
          <a:ext cx="406340" cy="475341"/>
        </a:xfrm>
        <a:prstGeom prst="rightArrow">
          <a:avLst>
            <a:gd name="adj1" fmla="val 60000"/>
            <a:gd name="adj2" fmla="val 50000"/>
          </a:avLst>
        </a:prstGeom>
        <a:solidFill>
          <a:schemeClr val="accent2">
            <a:hueOff val="893727"/>
            <a:satOff val="-19162"/>
            <a:lumOff val="-745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EC" sz="1700" kern="1200"/>
        </a:p>
      </dsp:txBody>
      <dsp:txXfrm rot="10800000">
        <a:off x="2234656" y="2421164"/>
        <a:ext cx="284438" cy="285205"/>
      </dsp:txXfrm>
    </dsp:sp>
    <dsp:sp modelId="{BA19E013-A911-4F91-9BB3-55A075C589CB}">
      <dsp:nvSpPr>
        <dsp:cNvPr id="0" name=""/>
        <dsp:cNvSpPr/>
      </dsp:nvSpPr>
      <dsp:spPr>
        <a:xfrm>
          <a:off x="4383" y="1988757"/>
          <a:ext cx="1916700" cy="1150020"/>
        </a:xfrm>
        <a:prstGeom prst="roundRect">
          <a:avLst>
            <a:gd name="adj" fmla="val 10000"/>
          </a:avLst>
        </a:prstGeom>
        <a:solidFill>
          <a:schemeClr val="accent2">
            <a:hueOff val="893727"/>
            <a:satOff val="-19162"/>
            <a:lumOff val="-7451"/>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C" sz="2100" kern="1200" dirty="0"/>
            <a:t>Recolección de fibras</a:t>
          </a:r>
        </a:p>
      </dsp:txBody>
      <dsp:txXfrm>
        <a:off x="38066" y="2022440"/>
        <a:ext cx="1849334" cy="108265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13998-CEAE-4A96-AD73-FD13B345C666}" type="datetimeFigureOut">
              <a:rPr lang="es-EC" smtClean="0"/>
              <a:t>12/9/2018</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692265-FFA3-4F06-9A4C-96A3A2AA82E2}" type="slidenum">
              <a:rPr lang="es-EC" smtClean="0"/>
              <a:t>‹#›</a:t>
            </a:fld>
            <a:endParaRPr lang="es-EC"/>
          </a:p>
        </p:txBody>
      </p:sp>
    </p:spTree>
    <p:extLst>
      <p:ext uri="{BB962C8B-B14F-4D97-AF65-F5344CB8AC3E}">
        <p14:creationId xmlns:p14="http://schemas.microsoft.com/office/powerpoint/2010/main" val="1071008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a:t>Flexi</a:t>
            </a:r>
            <a:r>
              <a:rPr lang="es-EC" dirty="0"/>
              <a:t>, </a:t>
            </a:r>
            <a:r>
              <a:rPr lang="es-EC" dirty="0" err="1"/>
              <a:t>tenacida</a:t>
            </a:r>
            <a:r>
              <a:rPr lang="es-EC" dirty="0"/>
              <a:t>, resistencia de tracción que no se consigue con </a:t>
            </a:r>
            <a:r>
              <a:rPr lang="es-EC" dirty="0" err="1"/>
              <a:t>structuras</a:t>
            </a:r>
            <a:r>
              <a:rPr lang="es-EC" dirty="0"/>
              <a:t> convencionales</a:t>
            </a:r>
          </a:p>
        </p:txBody>
      </p:sp>
      <p:sp>
        <p:nvSpPr>
          <p:cNvPr id="4" name="Marcador de número de diapositiva 3"/>
          <p:cNvSpPr>
            <a:spLocks noGrp="1"/>
          </p:cNvSpPr>
          <p:nvPr>
            <p:ph type="sldNum" sz="quarter" idx="10"/>
          </p:nvPr>
        </p:nvSpPr>
        <p:spPr/>
        <p:txBody>
          <a:bodyPr/>
          <a:lstStyle/>
          <a:p>
            <a:fld id="{02692265-FFA3-4F06-9A4C-96A3A2AA82E2}" type="slidenum">
              <a:rPr lang="es-EC" smtClean="0"/>
              <a:t>4</a:t>
            </a:fld>
            <a:endParaRPr lang="es-EC"/>
          </a:p>
        </p:txBody>
      </p:sp>
    </p:spTree>
    <p:extLst>
      <p:ext uri="{BB962C8B-B14F-4D97-AF65-F5344CB8AC3E}">
        <p14:creationId xmlns:p14="http://schemas.microsoft.com/office/powerpoint/2010/main" val="3382231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Forma geométrica que permite la disminución del </a:t>
            </a:r>
            <a:r>
              <a:rPr lang="es-EC" dirty="0" err="1"/>
              <a:t>diametro</a:t>
            </a:r>
            <a:endParaRPr lang="es-EC" dirty="0"/>
          </a:p>
        </p:txBody>
      </p:sp>
      <p:sp>
        <p:nvSpPr>
          <p:cNvPr id="4" name="Marcador de número de diapositiva 3"/>
          <p:cNvSpPr>
            <a:spLocks noGrp="1"/>
          </p:cNvSpPr>
          <p:nvPr>
            <p:ph type="sldNum" sz="quarter" idx="10"/>
          </p:nvPr>
        </p:nvSpPr>
        <p:spPr/>
        <p:txBody>
          <a:bodyPr/>
          <a:lstStyle/>
          <a:p>
            <a:fld id="{02692265-FFA3-4F06-9A4C-96A3A2AA82E2}" type="slidenum">
              <a:rPr lang="es-EC" smtClean="0"/>
              <a:t>5</a:t>
            </a:fld>
            <a:endParaRPr lang="es-EC"/>
          </a:p>
        </p:txBody>
      </p:sp>
    </p:spTree>
    <p:extLst>
      <p:ext uri="{BB962C8B-B14F-4D97-AF65-F5344CB8AC3E}">
        <p14:creationId xmlns:p14="http://schemas.microsoft.com/office/powerpoint/2010/main" val="643918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Sistema de calentamiento ensamblado en el cilindro</a:t>
            </a:r>
          </a:p>
        </p:txBody>
      </p:sp>
      <p:sp>
        <p:nvSpPr>
          <p:cNvPr id="4" name="Marcador de número de diapositiva 3"/>
          <p:cNvSpPr>
            <a:spLocks noGrp="1"/>
          </p:cNvSpPr>
          <p:nvPr>
            <p:ph type="sldNum" sz="quarter" idx="10"/>
          </p:nvPr>
        </p:nvSpPr>
        <p:spPr/>
        <p:txBody>
          <a:bodyPr/>
          <a:lstStyle/>
          <a:p>
            <a:fld id="{02692265-FFA3-4F06-9A4C-96A3A2AA82E2}" type="slidenum">
              <a:rPr lang="es-EC" smtClean="0"/>
              <a:t>6</a:t>
            </a:fld>
            <a:endParaRPr lang="es-EC"/>
          </a:p>
        </p:txBody>
      </p:sp>
    </p:spTree>
    <p:extLst>
      <p:ext uri="{BB962C8B-B14F-4D97-AF65-F5344CB8AC3E}">
        <p14:creationId xmlns:p14="http://schemas.microsoft.com/office/powerpoint/2010/main" val="2443552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02692265-FFA3-4F06-9A4C-96A3A2AA82E2}" type="slidenum">
              <a:rPr lang="es-EC" smtClean="0"/>
              <a:t>7</a:t>
            </a:fld>
            <a:endParaRPr lang="es-EC"/>
          </a:p>
        </p:txBody>
      </p:sp>
    </p:spTree>
    <p:extLst>
      <p:ext uri="{BB962C8B-B14F-4D97-AF65-F5344CB8AC3E}">
        <p14:creationId xmlns:p14="http://schemas.microsoft.com/office/powerpoint/2010/main" val="3356353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02692265-FFA3-4F06-9A4C-96A3A2AA82E2}" type="slidenum">
              <a:rPr lang="es-EC" smtClean="0"/>
              <a:t>8</a:t>
            </a:fld>
            <a:endParaRPr lang="es-EC"/>
          </a:p>
        </p:txBody>
      </p:sp>
    </p:spTree>
    <p:extLst>
      <p:ext uri="{BB962C8B-B14F-4D97-AF65-F5344CB8AC3E}">
        <p14:creationId xmlns:p14="http://schemas.microsoft.com/office/powerpoint/2010/main" val="1075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C" sz="1200" b="1" kern="1200" dirty="0">
                <a:solidFill>
                  <a:schemeClr val="tx1"/>
                </a:solidFill>
                <a:effectLst/>
                <a:latin typeface="+mn-lt"/>
                <a:ea typeface="+mn-ea"/>
                <a:cs typeface="+mn-cs"/>
              </a:rPr>
              <a:t>Voltaje de Operación </a:t>
            </a:r>
            <a:r>
              <a:rPr lang="es-EC" sz="1200" kern="1200" dirty="0">
                <a:solidFill>
                  <a:schemeClr val="tx1"/>
                </a:solidFill>
                <a:effectLst/>
                <a:latin typeface="+mn-lt"/>
                <a:ea typeface="+mn-ea"/>
                <a:cs typeface="+mn-cs"/>
              </a:rPr>
              <a:t>110 VAC</a:t>
            </a:r>
          </a:p>
          <a:p>
            <a:r>
              <a:rPr lang="es-EC" sz="1200" b="1" kern="1200" dirty="0">
                <a:solidFill>
                  <a:schemeClr val="tx1"/>
                </a:solidFill>
                <a:effectLst/>
                <a:latin typeface="+mn-lt"/>
                <a:ea typeface="+mn-ea"/>
                <a:cs typeface="+mn-cs"/>
              </a:rPr>
              <a:t>Resistencia </a:t>
            </a:r>
            <a:r>
              <a:rPr lang="es-EC" sz="1200" kern="1200" dirty="0">
                <a:solidFill>
                  <a:schemeClr val="tx1"/>
                </a:solidFill>
                <a:effectLst/>
                <a:latin typeface="+mn-lt"/>
                <a:ea typeface="+mn-ea"/>
                <a:cs typeface="+mn-cs"/>
              </a:rPr>
              <a:t>113 ohmios</a:t>
            </a:r>
          </a:p>
          <a:p>
            <a:r>
              <a:rPr lang="es-EC" sz="1200" b="1" kern="1200" dirty="0">
                <a:solidFill>
                  <a:schemeClr val="tx1"/>
                </a:solidFill>
                <a:effectLst/>
                <a:latin typeface="+mn-lt"/>
                <a:ea typeface="+mn-ea"/>
                <a:cs typeface="+mn-cs"/>
              </a:rPr>
              <a:t>Potencia </a:t>
            </a:r>
            <a:r>
              <a:rPr lang="es-EC" sz="1200" kern="1200" dirty="0">
                <a:solidFill>
                  <a:schemeClr val="tx1"/>
                </a:solidFill>
                <a:effectLst/>
                <a:latin typeface="+mn-lt"/>
                <a:ea typeface="+mn-ea"/>
                <a:cs typeface="+mn-cs"/>
              </a:rPr>
              <a:t>140 watts</a:t>
            </a:r>
          </a:p>
          <a:p>
            <a:r>
              <a:rPr lang="es-EC" sz="1200" b="1" kern="1200" dirty="0">
                <a:solidFill>
                  <a:schemeClr val="tx1"/>
                </a:solidFill>
                <a:effectLst/>
                <a:latin typeface="+mn-lt"/>
                <a:ea typeface="+mn-ea"/>
                <a:cs typeface="+mn-cs"/>
              </a:rPr>
              <a:t>Diámetro Interno </a:t>
            </a:r>
            <a:r>
              <a:rPr lang="es-EC" sz="1200" kern="1200" dirty="0">
                <a:solidFill>
                  <a:schemeClr val="tx1"/>
                </a:solidFill>
                <a:effectLst/>
                <a:latin typeface="+mn-lt"/>
                <a:ea typeface="+mn-ea"/>
                <a:cs typeface="+mn-cs"/>
              </a:rPr>
              <a:t>34 mm</a:t>
            </a:r>
          </a:p>
          <a:p>
            <a:r>
              <a:rPr lang="es-EC" sz="1200" b="1" kern="1200" dirty="0">
                <a:solidFill>
                  <a:schemeClr val="tx1"/>
                </a:solidFill>
                <a:effectLst/>
                <a:latin typeface="+mn-lt"/>
                <a:ea typeface="+mn-ea"/>
                <a:cs typeface="+mn-cs"/>
              </a:rPr>
              <a:t>Longitud</a:t>
            </a:r>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60 mm</a:t>
            </a:r>
          </a:p>
          <a:p>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Temperatura de Operación </a:t>
            </a:r>
            <a:r>
              <a:rPr lang="es-EC" sz="1200" b="1" kern="1200" dirty="0">
                <a:solidFill>
                  <a:schemeClr val="tx1"/>
                </a:solidFill>
                <a:effectLst/>
                <a:latin typeface="+mn-lt"/>
                <a:ea typeface="+mn-ea"/>
                <a:cs typeface="+mn-cs"/>
              </a:rPr>
              <a:t>0-600°C</a:t>
            </a:r>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Blindaje Externo</a:t>
            </a:r>
          </a:p>
          <a:p>
            <a:r>
              <a:rPr lang="es-EC" sz="1200" kern="1200" dirty="0">
                <a:solidFill>
                  <a:schemeClr val="tx1"/>
                </a:solidFill>
                <a:effectLst/>
                <a:latin typeface="+mn-lt"/>
                <a:ea typeface="+mn-ea"/>
                <a:cs typeface="+mn-cs"/>
              </a:rPr>
              <a:t>Acero Inoxidable</a:t>
            </a:r>
          </a:p>
          <a:p>
            <a:r>
              <a:rPr lang="es-EC" sz="1200" kern="1200" dirty="0">
                <a:solidFill>
                  <a:schemeClr val="tx1"/>
                </a:solidFill>
                <a:effectLst/>
                <a:latin typeface="+mn-lt"/>
                <a:ea typeface="+mn-ea"/>
                <a:cs typeface="+mn-cs"/>
              </a:rPr>
              <a:t>Aislamiento Interno</a:t>
            </a:r>
          </a:p>
          <a:p>
            <a:r>
              <a:rPr lang="es-EC" sz="1200" kern="1200" dirty="0">
                <a:solidFill>
                  <a:schemeClr val="tx1"/>
                </a:solidFill>
                <a:effectLst/>
                <a:latin typeface="+mn-lt"/>
                <a:ea typeface="+mn-ea"/>
                <a:cs typeface="+mn-cs"/>
              </a:rPr>
              <a:t>Fibra de Vidrio</a:t>
            </a:r>
          </a:p>
          <a:p>
            <a:r>
              <a:rPr lang="es-EC" sz="1200" kern="1200" dirty="0">
                <a:solidFill>
                  <a:schemeClr val="tx1"/>
                </a:solidFill>
                <a:effectLst/>
                <a:latin typeface="+mn-lt"/>
                <a:ea typeface="+mn-ea"/>
                <a:cs typeface="+mn-cs"/>
              </a:rPr>
              <a:t>Longitud</a:t>
            </a:r>
          </a:p>
          <a:p>
            <a:r>
              <a:rPr lang="es-EC" sz="1200" kern="1200" dirty="0">
                <a:solidFill>
                  <a:schemeClr val="tx1"/>
                </a:solidFill>
                <a:effectLst/>
                <a:latin typeface="+mn-lt"/>
                <a:ea typeface="+mn-ea"/>
                <a:cs typeface="+mn-cs"/>
              </a:rPr>
              <a:t>2m</a:t>
            </a:r>
          </a:p>
          <a:p>
            <a:r>
              <a:rPr lang="es-EC" sz="1200" kern="1200" dirty="0">
                <a:solidFill>
                  <a:schemeClr val="tx1"/>
                </a:solidFill>
                <a:effectLst/>
                <a:latin typeface="+mn-lt"/>
                <a:ea typeface="+mn-ea"/>
                <a:cs typeface="+mn-cs"/>
              </a:rPr>
              <a:t>Precisión</a:t>
            </a:r>
          </a:p>
          <a:p>
            <a:r>
              <a:rPr lang="es-EC" sz="1200" kern="1200" dirty="0">
                <a:solidFill>
                  <a:schemeClr val="tx1"/>
                </a:solidFill>
                <a:effectLst/>
                <a:latin typeface="+mn-lt"/>
                <a:ea typeface="+mn-ea"/>
                <a:cs typeface="+mn-cs"/>
              </a:rPr>
              <a:t>±2 a ±6 °C</a:t>
            </a:r>
          </a:p>
          <a:p>
            <a:endParaRPr lang="es-EC" dirty="0"/>
          </a:p>
        </p:txBody>
      </p:sp>
      <p:sp>
        <p:nvSpPr>
          <p:cNvPr id="4" name="Slide Number Placeholder 3"/>
          <p:cNvSpPr>
            <a:spLocks noGrp="1"/>
          </p:cNvSpPr>
          <p:nvPr>
            <p:ph type="sldNum" sz="quarter" idx="10"/>
          </p:nvPr>
        </p:nvSpPr>
        <p:spPr/>
        <p:txBody>
          <a:bodyPr/>
          <a:lstStyle/>
          <a:p>
            <a:fld id="{034B33A7-C6B2-4DBC-9A6B-2474E484FB12}" type="slidenum">
              <a:rPr lang="es-EC" smtClean="0"/>
              <a:t>24</a:t>
            </a:fld>
            <a:endParaRPr lang="es-EC"/>
          </a:p>
        </p:txBody>
      </p:sp>
    </p:spTree>
    <p:extLst>
      <p:ext uri="{BB962C8B-B14F-4D97-AF65-F5344CB8AC3E}">
        <p14:creationId xmlns:p14="http://schemas.microsoft.com/office/powerpoint/2010/main" val="1340790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1411F30E-FF8C-4D5F-B410-4927BC957ADA}" type="datetimeFigureOut">
              <a:rPr lang="es-EC" smtClean="0"/>
              <a:t>12/9/2018</a:t>
            </a:fld>
            <a:endParaRPr lang="es-EC"/>
          </a:p>
        </p:txBody>
      </p:sp>
      <p:sp>
        <p:nvSpPr>
          <p:cNvPr id="5" name="Footer Placeholder 4"/>
          <p:cNvSpPr>
            <a:spLocks noGrp="1"/>
          </p:cNvSpPr>
          <p:nvPr>
            <p:ph type="ftr" sz="quarter" idx="11"/>
          </p:nvPr>
        </p:nvSpPr>
        <p:spPr/>
        <p:txBody>
          <a:bodyPr/>
          <a:lstStyle/>
          <a:p>
            <a:endParaRPr lang="es-EC"/>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F2FD46A-D952-424B-AD05-9C0651F6A3EC}" type="slidenum">
              <a:rPr lang="es-EC" smtClean="0"/>
              <a:t>‹#›</a:t>
            </a:fld>
            <a:endParaRPr lang="es-EC"/>
          </a:p>
        </p:txBody>
      </p:sp>
    </p:spTree>
    <p:extLst>
      <p:ext uri="{BB962C8B-B14F-4D97-AF65-F5344CB8AC3E}">
        <p14:creationId xmlns:p14="http://schemas.microsoft.com/office/powerpoint/2010/main" val="1882335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1411F30E-FF8C-4D5F-B410-4927BC957ADA}" type="datetimeFigureOut">
              <a:rPr lang="es-EC" smtClean="0"/>
              <a:t>12/9/2018</a:t>
            </a:fld>
            <a:endParaRPr lang="es-EC"/>
          </a:p>
        </p:txBody>
      </p:sp>
      <p:sp>
        <p:nvSpPr>
          <p:cNvPr id="5" name="Footer Placeholder 4"/>
          <p:cNvSpPr>
            <a:spLocks noGrp="1"/>
          </p:cNvSpPr>
          <p:nvPr>
            <p:ph type="ftr" sz="quarter" idx="11"/>
          </p:nvPr>
        </p:nvSpPr>
        <p:spPr/>
        <p:txBody>
          <a:bodyPr/>
          <a:lstStyle/>
          <a:p>
            <a:endParaRPr lang="es-EC"/>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F2FD46A-D952-424B-AD05-9C0651F6A3EC}" type="slidenum">
              <a:rPr lang="es-EC" smtClean="0"/>
              <a:t>‹#›</a:t>
            </a:fld>
            <a:endParaRPr lang="es-EC"/>
          </a:p>
        </p:txBody>
      </p:sp>
    </p:spTree>
    <p:extLst>
      <p:ext uri="{BB962C8B-B14F-4D97-AF65-F5344CB8AC3E}">
        <p14:creationId xmlns:p14="http://schemas.microsoft.com/office/powerpoint/2010/main" val="2701049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1411F30E-FF8C-4D5F-B410-4927BC957ADA}" type="datetimeFigureOut">
              <a:rPr lang="es-EC" smtClean="0"/>
              <a:t>12/9/2018</a:t>
            </a:fld>
            <a:endParaRPr lang="es-EC"/>
          </a:p>
        </p:txBody>
      </p:sp>
      <p:sp>
        <p:nvSpPr>
          <p:cNvPr id="5" name="Footer Placeholder 4"/>
          <p:cNvSpPr>
            <a:spLocks noGrp="1"/>
          </p:cNvSpPr>
          <p:nvPr>
            <p:ph type="ftr" sz="quarter" idx="11"/>
          </p:nvPr>
        </p:nvSpPr>
        <p:spPr/>
        <p:txBody>
          <a:bodyPr/>
          <a:lstStyle/>
          <a:p>
            <a:endParaRPr lang="es-EC"/>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F2FD46A-D952-424B-AD05-9C0651F6A3EC}" type="slidenum">
              <a:rPr lang="es-EC" smtClean="0"/>
              <a:t>‹#›</a:t>
            </a:fld>
            <a:endParaRPr lang="es-EC"/>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55663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los estilos de texto del patrón</a:t>
            </a:r>
          </a:p>
        </p:txBody>
      </p:sp>
      <p:sp>
        <p:nvSpPr>
          <p:cNvPr id="5" name="Date Placeholder 4"/>
          <p:cNvSpPr>
            <a:spLocks noGrp="1"/>
          </p:cNvSpPr>
          <p:nvPr>
            <p:ph type="dt" sz="half" idx="10"/>
          </p:nvPr>
        </p:nvSpPr>
        <p:spPr/>
        <p:txBody>
          <a:bodyPr/>
          <a:lstStyle/>
          <a:p>
            <a:fld id="{1411F30E-FF8C-4D5F-B410-4927BC957ADA}" type="datetimeFigureOut">
              <a:rPr lang="es-EC" smtClean="0"/>
              <a:t>12/9/2018</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F2FD46A-D952-424B-AD05-9C0651F6A3EC}" type="slidenum">
              <a:rPr lang="es-EC" smtClean="0"/>
              <a:t>‹#›</a:t>
            </a:fld>
            <a:endParaRPr lang="es-EC"/>
          </a:p>
        </p:txBody>
      </p:sp>
    </p:spTree>
    <p:extLst>
      <p:ext uri="{BB962C8B-B14F-4D97-AF65-F5344CB8AC3E}">
        <p14:creationId xmlns:p14="http://schemas.microsoft.com/office/powerpoint/2010/main" val="2520401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los estilos de texto del patrón</a:t>
            </a:r>
          </a:p>
        </p:txBody>
      </p:sp>
      <p:sp>
        <p:nvSpPr>
          <p:cNvPr id="5" name="Date Placeholder 4"/>
          <p:cNvSpPr>
            <a:spLocks noGrp="1"/>
          </p:cNvSpPr>
          <p:nvPr>
            <p:ph type="dt" sz="half" idx="10"/>
          </p:nvPr>
        </p:nvSpPr>
        <p:spPr/>
        <p:txBody>
          <a:bodyPr/>
          <a:lstStyle/>
          <a:p>
            <a:fld id="{1411F30E-FF8C-4D5F-B410-4927BC957ADA}" type="datetimeFigureOut">
              <a:rPr lang="es-EC" smtClean="0"/>
              <a:t>12/9/2018</a:t>
            </a:fld>
            <a:endParaRPr lang="es-EC"/>
          </a:p>
        </p:txBody>
      </p:sp>
      <p:sp>
        <p:nvSpPr>
          <p:cNvPr id="6" name="Footer Placeholder 5"/>
          <p:cNvSpPr>
            <a:spLocks noGrp="1"/>
          </p:cNvSpPr>
          <p:nvPr>
            <p:ph type="ftr" sz="quarter" idx="11"/>
          </p:nvPr>
        </p:nvSpPr>
        <p:spPr/>
        <p:txBody>
          <a:bodyPr/>
          <a:lstStyle/>
          <a:p>
            <a:endParaRPr lang="es-EC"/>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F2FD46A-D952-424B-AD05-9C0651F6A3EC}" type="slidenum">
              <a:rPr lang="es-EC" smtClean="0"/>
              <a:t>‹#›</a:t>
            </a:fld>
            <a:endParaRPr lang="es-EC"/>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50740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Editar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Editar los estilos de texto del patrón</a:t>
            </a:r>
          </a:p>
        </p:txBody>
      </p:sp>
      <p:sp>
        <p:nvSpPr>
          <p:cNvPr id="5" name="Date Placeholder 4"/>
          <p:cNvSpPr>
            <a:spLocks noGrp="1"/>
          </p:cNvSpPr>
          <p:nvPr>
            <p:ph type="dt" sz="half" idx="10"/>
          </p:nvPr>
        </p:nvSpPr>
        <p:spPr/>
        <p:txBody>
          <a:bodyPr/>
          <a:lstStyle/>
          <a:p>
            <a:fld id="{1411F30E-FF8C-4D5F-B410-4927BC957ADA}" type="datetimeFigureOut">
              <a:rPr lang="es-EC" smtClean="0"/>
              <a:t>12/9/2018</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F2FD46A-D952-424B-AD05-9C0651F6A3EC}" type="slidenum">
              <a:rPr lang="es-EC" smtClean="0"/>
              <a:t>‹#›</a:t>
            </a:fld>
            <a:endParaRPr lang="es-EC"/>
          </a:p>
        </p:txBody>
      </p:sp>
    </p:spTree>
    <p:extLst>
      <p:ext uri="{BB962C8B-B14F-4D97-AF65-F5344CB8AC3E}">
        <p14:creationId xmlns:p14="http://schemas.microsoft.com/office/powerpoint/2010/main" val="369168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411F30E-FF8C-4D5F-B410-4927BC957ADA}" type="datetimeFigureOut">
              <a:rPr lang="es-EC" smtClean="0"/>
              <a:t>12/9/2018</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F2FD46A-D952-424B-AD05-9C0651F6A3EC}" type="slidenum">
              <a:rPr lang="es-EC" smtClean="0"/>
              <a:t>‹#›</a:t>
            </a:fld>
            <a:endParaRPr lang="es-EC"/>
          </a:p>
        </p:txBody>
      </p:sp>
    </p:spTree>
    <p:extLst>
      <p:ext uri="{BB962C8B-B14F-4D97-AF65-F5344CB8AC3E}">
        <p14:creationId xmlns:p14="http://schemas.microsoft.com/office/powerpoint/2010/main" val="3659184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411F30E-FF8C-4D5F-B410-4927BC957ADA}" type="datetimeFigureOut">
              <a:rPr lang="es-EC" smtClean="0"/>
              <a:t>12/9/2018</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F2FD46A-D952-424B-AD05-9C0651F6A3EC}" type="slidenum">
              <a:rPr lang="es-EC" smtClean="0"/>
              <a:t>‹#›</a:t>
            </a:fld>
            <a:endParaRPr lang="es-EC"/>
          </a:p>
        </p:txBody>
      </p:sp>
    </p:spTree>
    <p:extLst>
      <p:ext uri="{BB962C8B-B14F-4D97-AF65-F5344CB8AC3E}">
        <p14:creationId xmlns:p14="http://schemas.microsoft.com/office/powerpoint/2010/main" val="3099401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411F30E-FF8C-4D5F-B410-4927BC957ADA}" type="datetimeFigureOut">
              <a:rPr lang="es-EC" smtClean="0"/>
              <a:t>12/9/2018</a:t>
            </a:fld>
            <a:endParaRPr lang="es-EC"/>
          </a:p>
        </p:txBody>
      </p:sp>
      <p:sp>
        <p:nvSpPr>
          <p:cNvPr id="5" name="Footer Placeholder 4"/>
          <p:cNvSpPr>
            <a:spLocks noGrp="1"/>
          </p:cNvSpPr>
          <p:nvPr>
            <p:ph type="ftr" sz="quarter" idx="11"/>
          </p:nvPr>
        </p:nvSpPr>
        <p:spPr/>
        <p:txBody>
          <a:bodyPr/>
          <a:lstStyle/>
          <a:p>
            <a:endParaRPr lang="es-EC"/>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F2FD46A-D952-424B-AD05-9C0651F6A3EC}" type="slidenum">
              <a:rPr lang="es-EC" smtClean="0"/>
              <a:t>‹#›</a:t>
            </a:fld>
            <a:endParaRPr lang="es-EC"/>
          </a:p>
        </p:txBody>
      </p:sp>
    </p:spTree>
    <p:extLst>
      <p:ext uri="{BB962C8B-B14F-4D97-AF65-F5344CB8AC3E}">
        <p14:creationId xmlns:p14="http://schemas.microsoft.com/office/powerpoint/2010/main" val="464729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1411F30E-FF8C-4D5F-B410-4927BC957ADA}" type="datetimeFigureOut">
              <a:rPr lang="es-EC" smtClean="0"/>
              <a:t>12/9/2018</a:t>
            </a:fld>
            <a:endParaRPr lang="es-EC"/>
          </a:p>
        </p:txBody>
      </p:sp>
      <p:sp>
        <p:nvSpPr>
          <p:cNvPr id="5" name="Footer Placeholder 4"/>
          <p:cNvSpPr>
            <a:spLocks noGrp="1"/>
          </p:cNvSpPr>
          <p:nvPr>
            <p:ph type="ftr" sz="quarter" idx="11"/>
          </p:nvPr>
        </p:nvSpPr>
        <p:spPr/>
        <p:txBody>
          <a:bodyPr/>
          <a:lstStyle/>
          <a:p>
            <a:endParaRPr lang="es-EC"/>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F2FD46A-D952-424B-AD05-9C0651F6A3EC}" type="slidenum">
              <a:rPr lang="es-EC" smtClean="0"/>
              <a:t>‹#›</a:t>
            </a:fld>
            <a:endParaRPr lang="es-EC"/>
          </a:p>
        </p:txBody>
      </p:sp>
    </p:spTree>
    <p:extLst>
      <p:ext uri="{BB962C8B-B14F-4D97-AF65-F5344CB8AC3E}">
        <p14:creationId xmlns:p14="http://schemas.microsoft.com/office/powerpoint/2010/main" val="2786186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411F30E-FF8C-4D5F-B410-4927BC957ADA}" type="datetimeFigureOut">
              <a:rPr lang="es-EC" smtClean="0"/>
              <a:t>12/9/2018</a:t>
            </a:fld>
            <a:endParaRPr lang="es-EC"/>
          </a:p>
        </p:txBody>
      </p:sp>
      <p:sp>
        <p:nvSpPr>
          <p:cNvPr id="6" name="Footer Placeholder 5"/>
          <p:cNvSpPr>
            <a:spLocks noGrp="1"/>
          </p:cNvSpPr>
          <p:nvPr>
            <p:ph type="ftr" sz="quarter" idx="11"/>
          </p:nvPr>
        </p:nvSpPr>
        <p:spPr/>
        <p:txBody>
          <a:bodyPr/>
          <a:lstStyle/>
          <a:p>
            <a:endParaRPr lang="es-EC"/>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5F2FD46A-D952-424B-AD05-9C0651F6A3EC}" type="slidenum">
              <a:rPr lang="es-EC" smtClean="0"/>
              <a:t>‹#›</a:t>
            </a:fld>
            <a:endParaRPr lang="es-EC"/>
          </a:p>
        </p:txBody>
      </p:sp>
    </p:spTree>
    <p:extLst>
      <p:ext uri="{BB962C8B-B14F-4D97-AF65-F5344CB8AC3E}">
        <p14:creationId xmlns:p14="http://schemas.microsoft.com/office/powerpoint/2010/main" val="2299181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411F30E-FF8C-4D5F-B410-4927BC957ADA}" type="datetimeFigureOut">
              <a:rPr lang="es-EC" smtClean="0"/>
              <a:t>12/9/2018</a:t>
            </a:fld>
            <a:endParaRPr lang="es-EC"/>
          </a:p>
        </p:txBody>
      </p:sp>
      <p:sp>
        <p:nvSpPr>
          <p:cNvPr id="8" name="Footer Placeholder 7"/>
          <p:cNvSpPr>
            <a:spLocks noGrp="1"/>
          </p:cNvSpPr>
          <p:nvPr>
            <p:ph type="ftr" sz="quarter" idx="11"/>
          </p:nvPr>
        </p:nvSpPr>
        <p:spPr/>
        <p:txBody>
          <a:bodyPr/>
          <a:lstStyle/>
          <a:p>
            <a:endParaRPr lang="es-EC"/>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F2FD46A-D952-424B-AD05-9C0651F6A3EC}" type="slidenum">
              <a:rPr lang="es-EC" smtClean="0"/>
              <a:t>‹#›</a:t>
            </a:fld>
            <a:endParaRPr lang="es-EC"/>
          </a:p>
        </p:txBody>
      </p:sp>
    </p:spTree>
    <p:extLst>
      <p:ext uri="{BB962C8B-B14F-4D97-AF65-F5344CB8AC3E}">
        <p14:creationId xmlns:p14="http://schemas.microsoft.com/office/powerpoint/2010/main" val="2363618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411F30E-FF8C-4D5F-B410-4927BC957ADA}" type="datetimeFigureOut">
              <a:rPr lang="es-EC" smtClean="0"/>
              <a:t>12/9/2018</a:t>
            </a:fld>
            <a:endParaRPr lang="es-EC"/>
          </a:p>
        </p:txBody>
      </p:sp>
      <p:sp>
        <p:nvSpPr>
          <p:cNvPr id="4" name="Footer Placeholder 3"/>
          <p:cNvSpPr>
            <a:spLocks noGrp="1"/>
          </p:cNvSpPr>
          <p:nvPr>
            <p:ph type="ftr" sz="quarter" idx="11"/>
          </p:nvPr>
        </p:nvSpPr>
        <p:spPr/>
        <p:txBody>
          <a:bodyPr/>
          <a:lstStyle/>
          <a:p>
            <a:endParaRPr lang="es-EC"/>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F2FD46A-D952-424B-AD05-9C0651F6A3EC}" type="slidenum">
              <a:rPr lang="es-EC" smtClean="0"/>
              <a:t>‹#›</a:t>
            </a:fld>
            <a:endParaRPr lang="es-EC"/>
          </a:p>
        </p:txBody>
      </p:sp>
    </p:spTree>
    <p:extLst>
      <p:ext uri="{BB962C8B-B14F-4D97-AF65-F5344CB8AC3E}">
        <p14:creationId xmlns:p14="http://schemas.microsoft.com/office/powerpoint/2010/main" val="445266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11F30E-FF8C-4D5F-B410-4927BC957ADA}" type="datetimeFigureOut">
              <a:rPr lang="es-EC" smtClean="0"/>
              <a:t>12/9/2018</a:t>
            </a:fld>
            <a:endParaRPr lang="es-EC"/>
          </a:p>
        </p:txBody>
      </p:sp>
      <p:sp>
        <p:nvSpPr>
          <p:cNvPr id="3" name="Footer Placeholder 2"/>
          <p:cNvSpPr>
            <a:spLocks noGrp="1"/>
          </p:cNvSpPr>
          <p:nvPr>
            <p:ph type="ftr" sz="quarter" idx="11"/>
          </p:nvPr>
        </p:nvSpPr>
        <p:spPr/>
        <p:txBody>
          <a:bodyPr/>
          <a:lstStyle/>
          <a:p>
            <a:endParaRPr lang="es-EC"/>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5F2FD46A-D952-424B-AD05-9C0651F6A3EC}" type="slidenum">
              <a:rPr lang="es-EC" smtClean="0"/>
              <a:t>‹#›</a:t>
            </a:fld>
            <a:endParaRPr lang="es-EC"/>
          </a:p>
        </p:txBody>
      </p:sp>
    </p:spTree>
    <p:extLst>
      <p:ext uri="{BB962C8B-B14F-4D97-AF65-F5344CB8AC3E}">
        <p14:creationId xmlns:p14="http://schemas.microsoft.com/office/powerpoint/2010/main" val="811169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1411F30E-FF8C-4D5F-B410-4927BC957ADA}" type="datetimeFigureOut">
              <a:rPr lang="es-EC" smtClean="0"/>
              <a:t>12/9/2018</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F2FD46A-D952-424B-AD05-9C0651F6A3EC}" type="slidenum">
              <a:rPr lang="es-EC" smtClean="0"/>
              <a:t>‹#›</a:t>
            </a:fld>
            <a:endParaRPr lang="es-EC"/>
          </a:p>
        </p:txBody>
      </p:sp>
    </p:spTree>
    <p:extLst>
      <p:ext uri="{BB962C8B-B14F-4D97-AF65-F5344CB8AC3E}">
        <p14:creationId xmlns:p14="http://schemas.microsoft.com/office/powerpoint/2010/main" val="4226675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1411F30E-FF8C-4D5F-B410-4927BC957ADA}" type="datetimeFigureOut">
              <a:rPr lang="es-EC" smtClean="0"/>
              <a:t>12/9/2018</a:t>
            </a:fld>
            <a:endParaRPr lang="es-EC"/>
          </a:p>
        </p:txBody>
      </p:sp>
      <p:sp>
        <p:nvSpPr>
          <p:cNvPr id="6" name="Footer Placeholder 5"/>
          <p:cNvSpPr>
            <a:spLocks noGrp="1"/>
          </p:cNvSpPr>
          <p:nvPr>
            <p:ph type="ftr" sz="quarter" idx="11"/>
          </p:nvPr>
        </p:nvSpPr>
        <p:spPr/>
        <p:txBody>
          <a:bodyPr/>
          <a:lstStyle/>
          <a:p>
            <a:endParaRPr lang="es-EC"/>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F2FD46A-D952-424B-AD05-9C0651F6A3EC}" type="slidenum">
              <a:rPr lang="es-EC" smtClean="0"/>
              <a:t>‹#›</a:t>
            </a:fld>
            <a:endParaRPr lang="es-EC"/>
          </a:p>
        </p:txBody>
      </p:sp>
    </p:spTree>
    <p:extLst>
      <p:ext uri="{BB962C8B-B14F-4D97-AF65-F5344CB8AC3E}">
        <p14:creationId xmlns:p14="http://schemas.microsoft.com/office/powerpoint/2010/main" val="3825819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411F30E-FF8C-4D5F-B410-4927BC957ADA}" type="datetimeFigureOut">
              <a:rPr lang="es-EC" smtClean="0"/>
              <a:t>12/9/2018</a:t>
            </a:fld>
            <a:endParaRPr lang="es-EC"/>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F2FD46A-D952-424B-AD05-9C0651F6A3EC}" type="slidenum">
              <a:rPr lang="es-EC" smtClean="0"/>
              <a:t>‹#›</a:t>
            </a:fld>
            <a:endParaRPr lang="es-EC"/>
          </a:p>
        </p:txBody>
      </p:sp>
    </p:spTree>
    <p:extLst>
      <p:ext uri="{BB962C8B-B14F-4D97-AF65-F5344CB8AC3E}">
        <p14:creationId xmlns:p14="http://schemas.microsoft.com/office/powerpoint/2010/main" val="2130994792"/>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20.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0.png"/><Relationship Id="rId7" Type="http://schemas.openxmlformats.org/officeDocument/2006/relationships/image" Target="../media/image300.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90.png"/><Relationship Id="rId5" Type="http://schemas.openxmlformats.org/officeDocument/2006/relationships/image" Target="../media/image280.png"/><Relationship Id="rId4" Type="http://schemas.openxmlformats.org/officeDocument/2006/relationships/image" Target="../media/image270.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0.png"/><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90.png"/><Relationship Id="rId7" Type="http://schemas.openxmlformats.org/officeDocument/2006/relationships/image" Target="../media/image121.png"/><Relationship Id="rId2" Type="http://schemas.openxmlformats.org/officeDocument/2006/relationships/image" Target="../media/image80.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5.wdp"/><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8" Type="http://schemas.openxmlformats.org/officeDocument/2006/relationships/image" Target="../media/image59.jpeg"/><Relationship Id="rId3" Type="http://schemas.microsoft.com/office/2007/relationships/hdphoto" Target="../media/hdphoto6.wdp"/><Relationship Id="rId7"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diagramLayout" Target="../diagrams/layout3.xml"/><Relationship Id="rId7" Type="http://schemas.openxmlformats.org/officeDocument/2006/relationships/image" Target="../media/image67.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emf"/><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FAC6D3-568F-49C4-B891-FE315328D31F}"/>
              </a:ext>
            </a:extLst>
          </p:cNvPr>
          <p:cNvSpPr>
            <a:spLocks noGrp="1"/>
          </p:cNvSpPr>
          <p:nvPr>
            <p:ph type="ctrTitle"/>
          </p:nvPr>
        </p:nvSpPr>
        <p:spPr>
          <a:xfrm>
            <a:off x="2035182" y="2767853"/>
            <a:ext cx="9556542" cy="1477590"/>
          </a:xfrm>
        </p:spPr>
        <p:txBody>
          <a:bodyPr>
            <a:noAutofit/>
          </a:bodyPr>
          <a:lstStyle/>
          <a:p>
            <a:pPr algn="ctr"/>
            <a:br>
              <a:rPr lang="es-ES" sz="2400" b="1" dirty="0"/>
            </a:br>
            <a:r>
              <a:rPr lang="es-ES" sz="2400" b="1" dirty="0"/>
              <a:t>“DISEÑO Y CONSTRUCCIÓN DE UN EQUIPO PARA LA PRODUCCIÓN DE MICROFIBRAS A TRAVÉS DE LA TÉCNICA DE MELT ELECTROSPINNING MEDIANTE UN EXTRUSOR DE HUSILLO”</a:t>
            </a:r>
            <a:endParaRPr lang="es-EC" sz="2400" dirty="0"/>
          </a:p>
        </p:txBody>
      </p:sp>
      <p:sp>
        <p:nvSpPr>
          <p:cNvPr id="3" name="Subtítulo 2">
            <a:extLst>
              <a:ext uri="{FF2B5EF4-FFF2-40B4-BE49-F238E27FC236}">
                <a16:creationId xmlns:a16="http://schemas.microsoft.com/office/drawing/2014/main" id="{7ECC3DB3-1FF3-4752-A791-F6049052BED9}"/>
              </a:ext>
            </a:extLst>
          </p:cNvPr>
          <p:cNvSpPr>
            <a:spLocks noGrp="1"/>
          </p:cNvSpPr>
          <p:nvPr>
            <p:ph type="subTitle" idx="1"/>
          </p:nvPr>
        </p:nvSpPr>
        <p:spPr>
          <a:xfrm>
            <a:off x="2676325" y="4481957"/>
            <a:ext cx="8915399" cy="1947868"/>
          </a:xfrm>
        </p:spPr>
        <p:txBody>
          <a:bodyPr>
            <a:normAutofit lnSpcReduction="10000"/>
          </a:bodyPr>
          <a:lstStyle/>
          <a:p>
            <a:r>
              <a:rPr lang="es-EC" dirty="0"/>
              <a:t>AUTORES:</a:t>
            </a:r>
          </a:p>
          <a:p>
            <a:r>
              <a:rPr lang="es-EC" dirty="0"/>
              <a:t>			ARIAS ORTEGA, JEFFERSON JAVIER</a:t>
            </a:r>
          </a:p>
          <a:p>
            <a:r>
              <a:rPr lang="es-EC" dirty="0"/>
              <a:t>			CANTUÑA TONGUINO, YESENIA MARIANA</a:t>
            </a:r>
          </a:p>
          <a:p>
            <a:endParaRPr lang="es-EC" dirty="0"/>
          </a:p>
          <a:p>
            <a:r>
              <a:rPr lang="es-EC" dirty="0"/>
              <a:t>DIRECTOR: ING. CARRIÓN MATAMOROS, LUIS MIGUEL</a:t>
            </a:r>
          </a:p>
          <a:p>
            <a:endParaRPr lang="es-EC" dirty="0"/>
          </a:p>
        </p:txBody>
      </p:sp>
      <p:pic>
        <p:nvPicPr>
          <p:cNvPr id="1026" name="Picture 2" descr="Resultado de imagen para logo espe">
            <a:extLst>
              <a:ext uri="{FF2B5EF4-FFF2-40B4-BE49-F238E27FC236}">
                <a16:creationId xmlns:a16="http://schemas.microsoft.com/office/drawing/2014/main" id="{18B34521-2193-41B6-8638-3C79A8A643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4894" y="428175"/>
            <a:ext cx="7437119" cy="1920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693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BCD19-F07E-4E3B-B989-F1C60150471E}"/>
              </a:ext>
            </a:extLst>
          </p:cNvPr>
          <p:cNvSpPr>
            <a:spLocks noGrp="1"/>
          </p:cNvSpPr>
          <p:nvPr>
            <p:ph type="title"/>
          </p:nvPr>
        </p:nvSpPr>
        <p:spPr/>
        <p:txBody>
          <a:bodyPr/>
          <a:lstStyle/>
          <a:p>
            <a:r>
              <a:rPr lang="es-EC" dirty="0"/>
              <a:t>Aplicaciones</a:t>
            </a:r>
          </a:p>
        </p:txBody>
      </p:sp>
      <p:sp>
        <p:nvSpPr>
          <p:cNvPr id="3" name="Marcador de contenido 2">
            <a:extLst>
              <a:ext uri="{FF2B5EF4-FFF2-40B4-BE49-F238E27FC236}">
                <a16:creationId xmlns:a16="http://schemas.microsoft.com/office/drawing/2014/main" id="{A3D4E50D-64B4-4095-9BC9-F981913FCC05}"/>
              </a:ext>
            </a:extLst>
          </p:cNvPr>
          <p:cNvSpPr>
            <a:spLocks noGrp="1"/>
          </p:cNvSpPr>
          <p:nvPr>
            <p:ph idx="1"/>
          </p:nvPr>
        </p:nvSpPr>
        <p:spPr/>
        <p:txBody>
          <a:bodyPr/>
          <a:lstStyle/>
          <a:p>
            <a:endParaRPr lang="es-EC" dirty="0"/>
          </a:p>
        </p:txBody>
      </p:sp>
      <p:pic>
        <p:nvPicPr>
          <p:cNvPr id="4" name="Picture 9" descr="C:\Users\jeffe\AppData\Local\Microsoft\Windows\INetCache\Content.Word\aplicaciones.png">
            <a:extLst>
              <a:ext uri="{FF2B5EF4-FFF2-40B4-BE49-F238E27FC236}">
                <a16:creationId xmlns:a16="http://schemas.microsoft.com/office/drawing/2014/main" id="{E1E4EC60-6816-4F56-A841-7BAAF6B6B24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10476" y="2284423"/>
            <a:ext cx="10515600" cy="3354229"/>
          </a:xfrm>
          <a:prstGeom prst="rect">
            <a:avLst/>
          </a:prstGeom>
          <a:noFill/>
          <a:ln>
            <a:noFill/>
          </a:ln>
        </p:spPr>
      </p:pic>
    </p:spTree>
    <p:extLst>
      <p:ext uri="{BB962C8B-B14F-4D97-AF65-F5344CB8AC3E}">
        <p14:creationId xmlns:p14="http://schemas.microsoft.com/office/powerpoint/2010/main" val="1941355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B64C37-ACAE-4B04-B22A-5FA29EE65401}"/>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kern="1200" dirty="0">
                <a:solidFill>
                  <a:schemeClr val="tx1"/>
                </a:solidFill>
                <a:latin typeface="+mj-lt"/>
                <a:ea typeface="+mj-ea"/>
                <a:cs typeface="+mj-cs"/>
              </a:rPr>
              <a:t>DISEÑO</a:t>
            </a:r>
          </a:p>
        </p:txBody>
      </p:sp>
      <p:pic>
        <p:nvPicPr>
          <p:cNvPr id="4" name="Imagen 3">
            <a:extLst>
              <a:ext uri="{FF2B5EF4-FFF2-40B4-BE49-F238E27FC236}">
                <a16:creationId xmlns:a16="http://schemas.microsoft.com/office/drawing/2014/main" id="{6727CC6F-E66B-4EB8-8755-829562AD325C}"/>
              </a:ext>
            </a:extLst>
          </p:cNvPr>
          <p:cNvPicPr>
            <a:picLocks noChangeAspect="1"/>
          </p:cNvPicPr>
          <p:nvPr/>
        </p:nvPicPr>
        <p:blipFill>
          <a:blip r:embed="rId2"/>
          <a:stretch>
            <a:fillRect/>
          </a:stretch>
        </p:blipFill>
        <p:spPr>
          <a:xfrm>
            <a:off x="1890280" y="731693"/>
            <a:ext cx="8832096" cy="3535507"/>
          </a:xfrm>
          <a:prstGeom prst="rect">
            <a:avLst/>
          </a:prstGeom>
        </p:spPr>
      </p:pic>
    </p:spTree>
    <p:extLst>
      <p:ext uri="{BB962C8B-B14F-4D97-AF65-F5344CB8AC3E}">
        <p14:creationId xmlns:p14="http://schemas.microsoft.com/office/powerpoint/2010/main" val="747355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a:extLst>
              <a:ext uri="{FF2B5EF4-FFF2-40B4-BE49-F238E27FC236}">
                <a16:creationId xmlns:a16="http://schemas.microsoft.com/office/drawing/2014/main" id="{3C4040EE-E8E9-4F9B-99A4-C7D317EC1AD3}"/>
              </a:ext>
            </a:extLst>
          </p:cNvPr>
          <p:cNvGraphicFramePr>
            <a:graphicFrameLocks noGrp="1"/>
          </p:cNvGraphicFramePr>
          <p:nvPr>
            <p:extLst/>
          </p:nvPr>
        </p:nvGraphicFramePr>
        <p:xfrm>
          <a:off x="700340" y="1033673"/>
          <a:ext cx="3960000" cy="5760001"/>
        </p:xfrm>
        <a:graphic>
          <a:graphicData uri="http://schemas.openxmlformats.org/drawingml/2006/table">
            <a:tbl>
              <a:tblPr firstRow="1" firstCol="1" bandRow="1">
                <a:tableStyleId>{69012ECD-51FC-41F1-AA8D-1B2483CD663E}</a:tableStyleId>
              </a:tblPr>
              <a:tblGrid>
                <a:gridCol w="633600">
                  <a:extLst>
                    <a:ext uri="{9D8B030D-6E8A-4147-A177-3AD203B41FA5}">
                      <a16:colId xmlns:a16="http://schemas.microsoft.com/office/drawing/2014/main" val="690778208"/>
                    </a:ext>
                  </a:extLst>
                </a:gridCol>
                <a:gridCol w="3326400">
                  <a:extLst>
                    <a:ext uri="{9D8B030D-6E8A-4147-A177-3AD203B41FA5}">
                      <a16:colId xmlns:a16="http://schemas.microsoft.com/office/drawing/2014/main" val="1432776478"/>
                    </a:ext>
                  </a:extLst>
                </a:gridCol>
              </a:tblGrid>
              <a:tr h="443077">
                <a:tc>
                  <a:txBody>
                    <a:bodyPr/>
                    <a:lstStyle/>
                    <a:p>
                      <a:pPr indent="215900" algn="just">
                        <a:lnSpc>
                          <a:spcPct val="150000"/>
                        </a:lnSpc>
                        <a:spcAft>
                          <a:spcPts val="0"/>
                        </a:spcAft>
                      </a:pPr>
                      <a:r>
                        <a:rPr lang="es-EC" sz="1200">
                          <a:effectLst/>
                        </a:rPr>
                        <a:t>No.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919" marR="62919" marT="0" marB="0" anchor="ctr"/>
                </a:tc>
                <a:tc>
                  <a:txBody>
                    <a:bodyPr/>
                    <a:lstStyle/>
                    <a:p>
                      <a:pPr indent="215900" algn="just">
                        <a:lnSpc>
                          <a:spcPct val="150000"/>
                        </a:lnSpc>
                        <a:spcAft>
                          <a:spcPts val="0"/>
                        </a:spcAft>
                      </a:pPr>
                      <a:r>
                        <a:rPr lang="es-EC" sz="1200" dirty="0">
                          <a:effectLst/>
                        </a:rPr>
                        <a:t>Requerimiento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919" marR="62919" marT="0" marB="0" anchor="ctr"/>
                </a:tc>
                <a:extLst>
                  <a:ext uri="{0D108BD9-81ED-4DB2-BD59-A6C34878D82A}">
                    <a16:rowId xmlns:a16="http://schemas.microsoft.com/office/drawing/2014/main" val="1267058362"/>
                  </a:ext>
                </a:extLst>
              </a:tr>
              <a:tr h="443077">
                <a:tc>
                  <a:txBody>
                    <a:bodyPr/>
                    <a:lstStyle/>
                    <a:p>
                      <a:pPr indent="215900" algn="just">
                        <a:lnSpc>
                          <a:spcPct val="150000"/>
                        </a:lnSpc>
                        <a:spcAft>
                          <a:spcPts val="0"/>
                        </a:spcAft>
                      </a:pPr>
                      <a:r>
                        <a:rPr lang="es-EC" sz="1200">
                          <a:effectLst/>
                        </a:rPr>
                        <a:t>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919" marR="62919" marT="0" marB="0" anchor="ctr"/>
                </a:tc>
                <a:tc>
                  <a:txBody>
                    <a:bodyPr/>
                    <a:lstStyle/>
                    <a:p>
                      <a:pPr indent="215900" algn="just">
                        <a:lnSpc>
                          <a:spcPct val="150000"/>
                        </a:lnSpc>
                        <a:spcAft>
                          <a:spcPts val="0"/>
                        </a:spcAft>
                      </a:pPr>
                      <a:r>
                        <a:rPr lang="es-EC" sz="1200">
                          <a:effectLst/>
                        </a:rPr>
                        <a:t>Alimentación continua de material</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919" marR="62919" marT="0" marB="0" anchor="ctr"/>
                </a:tc>
                <a:extLst>
                  <a:ext uri="{0D108BD9-81ED-4DB2-BD59-A6C34878D82A}">
                    <a16:rowId xmlns:a16="http://schemas.microsoft.com/office/drawing/2014/main" val="1832314609"/>
                  </a:ext>
                </a:extLst>
              </a:tr>
              <a:tr h="443077">
                <a:tc>
                  <a:txBody>
                    <a:bodyPr/>
                    <a:lstStyle/>
                    <a:p>
                      <a:pPr indent="215900" algn="just">
                        <a:lnSpc>
                          <a:spcPct val="150000"/>
                        </a:lnSpc>
                        <a:spcAft>
                          <a:spcPts val="0"/>
                        </a:spcAft>
                      </a:pPr>
                      <a:r>
                        <a:rPr lang="es-EC" sz="1200">
                          <a:effectLst/>
                        </a:rPr>
                        <a:t>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919" marR="62919" marT="0" marB="0" anchor="ctr"/>
                </a:tc>
                <a:tc>
                  <a:txBody>
                    <a:bodyPr/>
                    <a:lstStyle/>
                    <a:p>
                      <a:pPr indent="215900" algn="just">
                        <a:lnSpc>
                          <a:spcPct val="150000"/>
                        </a:lnSpc>
                        <a:spcAft>
                          <a:spcPts val="0"/>
                        </a:spcAft>
                      </a:pPr>
                      <a:r>
                        <a:rPr lang="es-EC" sz="1200">
                          <a:effectLst/>
                        </a:rPr>
                        <a:t>Procesar varios polímeros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919" marR="62919" marT="0" marB="0" anchor="ctr"/>
                </a:tc>
                <a:extLst>
                  <a:ext uri="{0D108BD9-81ED-4DB2-BD59-A6C34878D82A}">
                    <a16:rowId xmlns:a16="http://schemas.microsoft.com/office/drawing/2014/main" val="2727652639"/>
                  </a:ext>
                </a:extLst>
              </a:tr>
              <a:tr h="443077">
                <a:tc>
                  <a:txBody>
                    <a:bodyPr/>
                    <a:lstStyle/>
                    <a:p>
                      <a:pPr indent="215900" algn="just">
                        <a:lnSpc>
                          <a:spcPct val="150000"/>
                        </a:lnSpc>
                        <a:spcAft>
                          <a:spcPts val="0"/>
                        </a:spcAft>
                      </a:pPr>
                      <a:r>
                        <a:rPr lang="es-EC" sz="1200">
                          <a:effectLst/>
                        </a:rPr>
                        <a:t>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919" marR="62919" marT="0" marB="0" anchor="ctr"/>
                </a:tc>
                <a:tc>
                  <a:txBody>
                    <a:bodyPr/>
                    <a:lstStyle/>
                    <a:p>
                      <a:pPr indent="215900" algn="just">
                        <a:lnSpc>
                          <a:spcPct val="150000"/>
                        </a:lnSpc>
                        <a:spcAft>
                          <a:spcPts val="0"/>
                        </a:spcAft>
                      </a:pPr>
                      <a:r>
                        <a:rPr lang="es-EC" sz="1200">
                          <a:effectLst/>
                        </a:rPr>
                        <a:t>Económico y eficiente</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919" marR="62919" marT="0" marB="0" anchor="ctr"/>
                </a:tc>
                <a:extLst>
                  <a:ext uri="{0D108BD9-81ED-4DB2-BD59-A6C34878D82A}">
                    <a16:rowId xmlns:a16="http://schemas.microsoft.com/office/drawing/2014/main" val="2454289951"/>
                  </a:ext>
                </a:extLst>
              </a:tr>
              <a:tr h="443077">
                <a:tc>
                  <a:txBody>
                    <a:bodyPr/>
                    <a:lstStyle/>
                    <a:p>
                      <a:pPr indent="215900" algn="just">
                        <a:lnSpc>
                          <a:spcPct val="150000"/>
                        </a:lnSpc>
                        <a:spcAft>
                          <a:spcPts val="0"/>
                        </a:spcAft>
                      </a:pPr>
                      <a:r>
                        <a:rPr lang="es-EC" sz="1200">
                          <a:effectLst/>
                        </a:rPr>
                        <a:t>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919" marR="62919" marT="0" marB="0" anchor="ctr"/>
                </a:tc>
                <a:tc>
                  <a:txBody>
                    <a:bodyPr/>
                    <a:lstStyle/>
                    <a:p>
                      <a:pPr indent="215900" algn="just">
                        <a:lnSpc>
                          <a:spcPct val="150000"/>
                        </a:lnSpc>
                        <a:spcAft>
                          <a:spcPts val="0"/>
                        </a:spcAft>
                      </a:pPr>
                      <a:r>
                        <a:rPr lang="es-EC" sz="1200">
                          <a:effectLst/>
                        </a:rPr>
                        <a:t>Ligero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919" marR="62919" marT="0" marB="0" anchor="ctr"/>
                </a:tc>
                <a:extLst>
                  <a:ext uri="{0D108BD9-81ED-4DB2-BD59-A6C34878D82A}">
                    <a16:rowId xmlns:a16="http://schemas.microsoft.com/office/drawing/2014/main" val="1030782218"/>
                  </a:ext>
                </a:extLst>
              </a:tr>
              <a:tr h="443077">
                <a:tc>
                  <a:txBody>
                    <a:bodyPr/>
                    <a:lstStyle/>
                    <a:p>
                      <a:pPr indent="215900" algn="just">
                        <a:lnSpc>
                          <a:spcPct val="150000"/>
                        </a:lnSpc>
                        <a:spcAft>
                          <a:spcPts val="0"/>
                        </a:spcAft>
                      </a:pPr>
                      <a:r>
                        <a:rPr lang="es-EC" sz="1200">
                          <a:effectLst/>
                        </a:rPr>
                        <a:t>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919" marR="62919" marT="0" marB="0" anchor="ctr"/>
                </a:tc>
                <a:tc>
                  <a:txBody>
                    <a:bodyPr/>
                    <a:lstStyle/>
                    <a:p>
                      <a:pPr indent="215900" algn="just">
                        <a:lnSpc>
                          <a:spcPct val="150000"/>
                        </a:lnSpc>
                        <a:spcAft>
                          <a:spcPts val="0"/>
                        </a:spcAft>
                      </a:pPr>
                      <a:r>
                        <a:rPr lang="es-EC" sz="1200">
                          <a:effectLst/>
                        </a:rPr>
                        <a:t>Resistir y mantener altas temperaturas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919" marR="62919" marT="0" marB="0" anchor="ctr"/>
                </a:tc>
                <a:extLst>
                  <a:ext uri="{0D108BD9-81ED-4DB2-BD59-A6C34878D82A}">
                    <a16:rowId xmlns:a16="http://schemas.microsoft.com/office/drawing/2014/main" val="772382515"/>
                  </a:ext>
                </a:extLst>
              </a:tr>
              <a:tr h="443077">
                <a:tc>
                  <a:txBody>
                    <a:bodyPr/>
                    <a:lstStyle/>
                    <a:p>
                      <a:pPr indent="215900" algn="just">
                        <a:lnSpc>
                          <a:spcPct val="150000"/>
                        </a:lnSpc>
                        <a:spcAft>
                          <a:spcPts val="0"/>
                        </a:spcAft>
                      </a:pPr>
                      <a:r>
                        <a:rPr lang="es-EC" sz="1200">
                          <a:effectLst/>
                        </a:rPr>
                        <a:t>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919" marR="62919" marT="0" marB="0" anchor="ctr"/>
                </a:tc>
                <a:tc>
                  <a:txBody>
                    <a:bodyPr/>
                    <a:lstStyle/>
                    <a:p>
                      <a:pPr indent="215900" algn="just">
                        <a:lnSpc>
                          <a:spcPct val="150000"/>
                        </a:lnSpc>
                        <a:spcAft>
                          <a:spcPts val="0"/>
                        </a:spcAft>
                      </a:pPr>
                      <a:r>
                        <a:rPr lang="es-EC" sz="1200">
                          <a:effectLst/>
                        </a:rPr>
                        <a:t>Manejar caudales bajos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919" marR="62919" marT="0" marB="0" anchor="ctr"/>
                </a:tc>
                <a:extLst>
                  <a:ext uri="{0D108BD9-81ED-4DB2-BD59-A6C34878D82A}">
                    <a16:rowId xmlns:a16="http://schemas.microsoft.com/office/drawing/2014/main" val="2309342131"/>
                  </a:ext>
                </a:extLst>
              </a:tr>
              <a:tr h="443077">
                <a:tc>
                  <a:txBody>
                    <a:bodyPr/>
                    <a:lstStyle/>
                    <a:p>
                      <a:pPr indent="215900" algn="just">
                        <a:lnSpc>
                          <a:spcPct val="150000"/>
                        </a:lnSpc>
                        <a:spcAft>
                          <a:spcPts val="0"/>
                        </a:spcAft>
                      </a:pPr>
                      <a:r>
                        <a:rPr lang="es-EC" sz="1200">
                          <a:effectLst/>
                        </a:rPr>
                        <a:t>7</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919" marR="62919" marT="0" marB="0" anchor="ctr"/>
                </a:tc>
                <a:tc>
                  <a:txBody>
                    <a:bodyPr/>
                    <a:lstStyle/>
                    <a:p>
                      <a:pPr indent="215900" algn="just">
                        <a:lnSpc>
                          <a:spcPct val="150000"/>
                        </a:lnSpc>
                        <a:spcAft>
                          <a:spcPts val="0"/>
                        </a:spcAft>
                      </a:pPr>
                      <a:r>
                        <a:rPr lang="es-EC" sz="1200">
                          <a:effectLst/>
                        </a:rPr>
                        <a:t>Facilidad de mantenimiento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919" marR="62919" marT="0" marB="0" anchor="ctr"/>
                </a:tc>
                <a:extLst>
                  <a:ext uri="{0D108BD9-81ED-4DB2-BD59-A6C34878D82A}">
                    <a16:rowId xmlns:a16="http://schemas.microsoft.com/office/drawing/2014/main" val="2482192396"/>
                  </a:ext>
                </a:extLst>
              </a:tr>
              <a:tr h="443077">
                <a:tc>
                  <a:txBody>
                    <a:bodyPr/>
                    <a:lstStyle/>
                    <a:p>
                      <a:pPr indent="215900" algn="just">
                        <a:lnSpc>
                          <a:spcPct val="150000"/>
                        </a:lnSpc>
                        <a:spcAft>
                          <a:spcPts val="0"/>
                        </a:spcAft>
                      </a:pPr>
                      <a:r>
                        <a:rPr lang="es-EC" sz="1200">
                          <a:effectLst/>
                        </a:rPr>
                        <a:t>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919" marR="62919" marT="0" marB="0" anchor="ctr"/>
                </a:tc>
                <a:tc>
                  <a:txBody>
                    <a:bodyPr/>
                    <a:lstStyle/>
                    <a:p>
                      <a:pPr indent="215900" algn="just">
                        <a:lnSpc>
                          <a:spcPct val="150000"/>
                        </a:lnSpc>
                        <a:spcAft>
                          <a:spcPts val="0"/>
                        </a:spcAft>
                      </a:pPr>
                      <a:r>
                        <a:rPr lang="es-EC" sz="1200">
                          <a:effectLst/>
                        </a:rPr>
                        <a:t>Modular</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919" marR="62919" marT="0" marB="0" anchor="ctr"/>
                </a:tc>
                <a:extLst>
                  <a:ext uri="{0D108BD9-81ED-4DB2-BD59-A6C34878D82A}">
                    <a16:rowId xmlns:a16="http://schemas.microsoft.com/office/drawing/2014/main" val="3649693028"/>
                  </a:ext>
                </a:extLst>
              </a:tr>
              <a:tr h="443077">
                <a:tc>
                  <a:txBody>
                    <a:bodyPr/>
                    <a:lstStyle/>
                    <a:p>
                      <a:pPr indent="215900" algn="just">
                        <a:lnSpc>
                          <a:spcPct val="150000"/>
                        </a:lnSpc>
                        <a:spcAft>
                          <a:spcPts val="0"/>
                        </a:spcAft>
                      </a:pPr>
                      <a:r>
                        <a:rPr lang="es-EC" sz="1200">
                          <a:effectLst/>
                        </a:rPr>
                        <a:t>9</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919" marR="62919" marT="0" marB="0" anchor="ctr"/>
                </a:tc>
                <a:tc>
                  <a:txBody>
                    <a:bodyPr/>
                    <a:lstStyle/>
                    <a:p>
                      <a:pPr indent="215900" algn="just">
                        <a:lnSpc>
                          <a:spcPct val="150000"/>
                        </a:lnSpc>
                        <a:spcAft>
                          <a:spcPts val="0"/>
                        </a:spcAft>
                      </a:pPr>
                      <a:r>
                        <a:rPr lang="es-EC" sz="1200">
                          <a:effectLst/>
                        </a:rPr>
                        <a:t>Seguro y Facilidad de uso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919" marR="62919" marT="0" marB="0" anchor="ctr"/>
                </a:tc>
                <a:extLst>
                  <a:ext uri="{0D108BD9-81ED-4DB2-BD59-A6C34878D82A}">
                    <a16:rowId xmlns:a16="http://schemas.microsoft.com/office/drawing/2014/main" val="663037808"/>
                  </a:ext>
                </a:extLst>
              </a:tr>
              <a:tr h="443077">
                <a:tc>
                  <a:txBody>
                    <a:bodyPr/>
                    <a:lstStyle/>
                    <a:p>
                      <a:pPr indent="215900" algn="just">
                        <a:lnSpc>
                          <a:spcPct val="150000"/>
                        </a:lnSpc>
                        <a:spcAft>
                          <a:spcPts val="0"/>
                        </a:spcAft>
                      </a:pPr>
                      <a:r>
                        <a:rPr lang="es-EC" sz="1200">
                          <a:effectLst/>
                        </a:rPr>
                        <a:t>10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919" marR="62919" marT="0" marB="0" anchor="ctr"/>
                </a:tc>
                <a:tc>
                  <a:txBody>
                    <a:bodyPr/>
                    <a:lstStyle/>
                    <a:p>
                      <a:pPr indent="215900" algn="just">
                        <a:lnSpc>
                          <a:spcPct val="150000"/>
                        </a:lnSpc>
                        <a:spcAft>
                          <a:spcPts val="0"/>
                        </a:spcAft>
                      </a:pPr>
                      <a:r>
                        <a:rPr lang="es-EC" sz="1200">
                          <a:effectLst/>
                        </a:rPr>
                        <a:t>Obtener microfibras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919" marR="62919" marT="0" marB="0" anchor="ctr"/>
                </a:tc>
                <a:extLst>
                  <a:ext uri="{0D108BD9-81ED-4DB2-BD59-A6C34878D82A}">
                    <a16:rowId xmlns:a16="http://schemas.microsoft.com/office/drawing/2014/main" val="137328500"/>
                  </a:ext>
                </a:extLst>
              </a:tr>
              <a:tr h="443077">
                <a:tc>
                  <a:txBody>
                    <a:bodyPr/>
                    <a:lstStyle/>
                    <a:p>
                      <a:pPr indent="215900" algn="just">
                        <a:lnSpc>
                          <a:spcPct val="150000"/>
                        </a:lnSpc>
                        <a:spcAft>
                          <a:spcPts val="0"/>
                        </a:spcAft>
                      </a:pPr>
                      <a:r>
                        <a:rPr lang="es-EC" sz="1200">
                          <a:effectLst/>
                        </a:rPr>
                        <a:t>11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919" marR="62919" marT="0" marB="0" anchor="ctr"/>
                </a:tc>
                <a:tc>
                  <a:txBody>
                    <a:bodyPr/>
                    <a:lstStyle/>
                    <a:p>
                      <a:pPr indent="215900" algn="just">
                        <a:lnSpc>
                          <a:spcPct val="150000"/>
                        </a:lnSpc>
                        <a:spcAft>
                          <a:spcPts val="0"/>
                        </a:spcAft>
                      </a:pPr>
                      <a:r>
                        <a:rPr lang="es-EC" sz="1200">
                          <a:effectLst/>
                        </a:rPr>
                        <a:t>Verificación del diámetro de las fibras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2919" marR="62919" marT="0" marB="0" anchor="ctr"/>
                </a:tc>
                <a:extLst>
                  <a:ext uri="{0D108BD9-81ED-4DB2-BD59-A6C34878D82A}">
                    <a16:rowId xmlns:a16="http://schemas.microsoft.com/office/drawing/2014/main" val="920356194"/>
                  </a:ext>
                </a:extLst>
              </a:tr>
              <a:tr h="443077">
                <a:tc>
                  <a:txBody>
                    <a:bodyPr/>
                    <a:lstStyle/>
                    <a:p>
                      <a:pPr indent="215900" algn="just">
                        <a:lnSpc>
                          <a:spcPct val="150000"/>
                        </a:lnSpc>
                        <a:spcAft>
                          <a:spcPts val="0"/>
                        </a:spcAft>
                      </a:pPr>
                      <a:r>
                        <a:rPr lang="es-EC" sz="1200" dirty="0">
                          <a:effectLst/>
                        </a:rPr>
                        <a:t>12</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919" marR="62919" marT="0" marB="0" anchor="ctr"/>
                </a:tc>
                <a:tc>
                  <a:txBody>
                    <a:bodyPr/>
                    <a:lstStyle/>
                    <a:p>
                      <a:pPr indent="215900" algn="just">
                        <a:lnSpc>
                          <a:spcPct val="150000"/>
                        </a:lnSpc>
                        <a:spcAft>
                          <a:spcPts val="0"/>
                        </a:spcAft>
                      </a:pPr>
                      <a:r>
                        <a:rPr lang="es-EC" sz="1200" dirty="0">
                          <a:effectLst/>
                        </a:rPr>
                        <a:t>Evitar la producción de arco eléctrico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2919" marR="62919" marT="0" marB="0" anchor="ctr"/>
                </a:tc>
                <a:extLst>
                  <a:ext uri="{0D108BD9-81ED-4DB2-BD59-A6C34878D82A}">
                    <a16:rowId xmlns:a16="http://schemas.microsoft.com/office/drawing/2014/main" val="1536562166"/>
                  </a:ext>
                </a:extLst>
              </a:tr>
            </a:tbl>
          </a:graphicData>
        </a:graphic>
      </p:graphicFrame>
      <p:graphicFrame>
        <p:nvGraphicFramePr>
          <p:cNvPr id="11" name="Marcador de contenido 10">
            <a:extLst>
              <a:ext uri="{FF2B5EF4-FFF2-40B4-BE49-F238E27FC236}">
                <a16:creationId xmlns:a16="http://schemas.microsoft.com/office/drawing/2014/main" id="{4000753E-D6CA-4109-8664-BC2149CBA354}"/>
              </a:ext>
            </a:extLst>
          </p:cNvPr>
          <p:cNvGraphicFramePr>
            <a:graphicFrameLocks noGrp="1"/>
          </p:cNvGraphicFramePr>
          <p:nvPr>
            <p:ph idx="1"/>
            <p:extLst/>
          </p:nvPr>
        </p:nvGraphicFramePr>
        <p:xfrm>
          <a:off x="7578926" y="996983"/>
          <a:ext cx="3960000" cy="5759997"/>
        </p:xfrm>
        <a:graphic>
          <a:graphicData uri="http://schemas.openxmlformats.org/drawingml/2006/table">
            <a:tbl>
              <a:tblPr firstRow="1" firstCol="1" bandRow="1">
                <a:tableStyleId>{912C8C85-51F0-491E-9774-3900AFEF0FD7}</a:tableStyleId>
              </a:tblPr>
              <a:tblGrid>
                <a:gridCol w="704000">
                  <a:extLst>
                    <a:ext uri="{9D8B030D-6E8A-4147-A177-3AD203B41FA5}">
                      <a16:colId xmlns:a16="http://schemas.microsoft.com/office/drawing/2014/main" val="2426181163"/>
                    </a:ext>
                  </a:extLst>
                </a:gridCol>
                <a:gridCol w="3256000">
                  <a:extLst>
                    <a:ext uri="{9D8B030D-6E8A-4147-A177-3AD203B41FA5}">
                      <a16:colId xmlns:a16="http://schemas.microsoft.com/office/drawing/2014/main" val="1158630448"/>
                    </a:ext>
                  </a:extLst>
                </a:gridCol>
              </a:tblGrid>
              <a:tr h="332744">
                <a:tc>
                  <a:txBody>
                    <a:bodyPr/>
                    <a:lstStyle/>
                    <a:p>
                      <a:pPr indent="215900" algn="just">
                        <a:lnSpc>
                          <a:spcPct val="150000"/>
                        </a:lnSpc>
                        <a:spcAft>
                          <a:spcPts val="0"/>
                        </a:spcAft>
                      </a:pPr>
                      <a:r>
                        <a:rPr lang="es-EC" sz="1200">
                          <a:effectLst/>
                        </a:rPr>
                        <a:t>Hito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4532" marR="54532" marT="0" marB="0" anchor="ctr"/>
                </a:tc>
                <a:tc>
                  <a:txBody>
                    <a:bodyPr/>
                    <a:lstStyle/>
                    <a:p>
                      <a:pPr indent="215900" algn="just">
                        <a:lnSpc>
                          <a:spcPct val="150000"/>
                        </a:lnSpc>
                        <a:spcAft>
                          <a:spcPts val="0"/>
                        </a:spcAft>
                      </a:pPr>
                      <a:r>
                        <a:rPr lang="es-EC" sz="1200" dirty="0">
                          <a:effectLst/>
                        </a:rPr>
                        <a:t>Características técnicas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532" marR="54532" marT="0" marB="0" anchor="ctr"/>
                </a:tc>
                <a:extLst>
                  <a:ext uri="{0D108BD9-81ED-4DB2-BD59-A6C34878D82A}">
                    <a16:rowId xmlns:a16="http://schemas.microsoft.com/office/drawing/2014/main" val="1102619547"/>
                  </a:ext>
                </a:extLst>
              </a:tr>
              <a:tr h="417481">
                <a:tc>
                  <a:txBody>
                    <a:bodyPr/>
                    <a:lstStyle/>
                    <a:p>
                      <a:pPr indent="215900" algn="just">
                        <a:lnSpc>
                          <a:spcPct val="150000"/>
                        </a:lnSpc>
                        <a:spcAft>
                          <a:spcPts val="0"/>
                        </a:spcAft>
                      </a:pPr>
                      <a:r>
                        <a:rPr lang="es-EC" sz="1200">
                          <a:effectLst/>
                        </a:rPr>
                        <a:t>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4532" marR="54532" marT="0" marB="0" anchor="ctr"/>
                </a:tc>
                <a:tc>
                  <a:txBody>
                    <a:bodyPr/>
                    <a:lstStyle/>
                    <a:p>
                      <a:pPr indent="215900" algn="just">
                        <a:lnSpc>
                          <a:spcPct val="150000"/>
                        </a:lnSpc>
                        <a:spcAft>
                          <a:spcPts val="0"/>
                        </a:spcAft>
                      </a:pPr>
                      <a:r>
                        <a:rPr lang="es-EC" sz="1200">
                          <a:effectLst/>
                        </a:rPr>
                        <a:t>Dimensionamiento del capilar</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4532" marR="54532" marT="0" marB="0" anchor="ctr"/>
                </a:tc>
                <a:extLst>
                  <a:ext uri="{0D108BD9-81ED-4DB2-BD59-A6C34878D82A}">
                    <a16:rowId xmlns:a16="http://schemas.microsoft.com/office/drawing/2014/main" val="4001589579"/>
                  </a:ext>
                </a:extLst>
              </a:tr>
              <a:tr h="417481">
                <a:tc>
                  <a:txBody>
                    <a:bodyPr/>
                    <a:lstStyle/>
                    <a:p>
                      <a:pPr indent="215900" algn="just">
                        <a:lnSpc>
                          <a:spcPct val="150000"/>
                        </a:lnSpc>
                        <a:spcAft>
                          <a:spcPts val="0"/>
                        </a:spcAft>
                      </a:pPr>
                      <a:r>
                        <a:rPr lang="es-EC" sz="1200">
                          <a:effectLst/>
                        </a:rPr>
                        <a:t>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4532" marR="54532" marT="0" marB="0" anchor="ctr"/>
                </a:tc>
                <a:tc>
                  <a:txBody>
                    <a:bodyPr/>
                    <a:lstStyle/>
                    <a:p>
                      <a:pPr indent="215900" algn="just">
                        <a:lnSpc>
                          <a:spcPct val="150000"/>
                        </a:lnSpc>
                        <a:spcAft>
                          <a:spcPts val="0"/>
                        </a:spcAft>
                      </a:pPr>
                      <a:r>
                        <a:rPr lang="es-EC" sz="1200">
                          <a:effectLst/>
                        </a:rPr>
                        <a:t>Temperatura variable</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4532" marR="54532" marT="0" marB="0" anchor="ctr"/>
                </a:tc>
                <a:extLst>
                  <a:ext uri="{0D108BD9-81ED-4DB2-BD59-A6C34878D82A}">
                    <a16:rowId xmlns:a16="http://schemas.microsoft.com/office/drawing/2014/main" val="134286729"/>
                  </a:ext>
                </a:extLst>
              </a:tr>
              <a:tr h="417481">
                <a:tc>
                  <a:txBody>
                    <a:bodyPr/>
                    <a:lstStyle/>
                    <a:p>
                      <a:pPr indent="215900" algn="just">
                        <a:lnSpc>
                          <a:spcPct val="150000"/>
                        </a:lnSpc>
                        <a:spcAft>
                          <a:spcPts val="0"/>
                        </a:spcAft>
                      </a:pPr>
                      <a:r>
                        <a:rPr lang="es-EC" sz="1200">
                          <a:effectLst/>
                        </a:rPr>
                        <a:t>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4532" marR="54532" marT="0" marB="0" anchor="ctr"/>
                </a:tc>
                <a:tc>
                  <a:txBody>
                    <a:bodyPr/>
                    <a:lstStyle/>
                    <a:p>
                      <a:pPr indent="215900" algn="just">
                        <a:lnSpc>
                          <a:spcPct val="150000"/>
                        </a:lnSpc>
                        <a:spcAft>
                          <a:spcPts val="0"/>
                        </a:spcAft>
                      </a:pPr>
                      <a:r>
                        <a:rPr lang="es-EC" sz="1200">
                          <a:effectLst/>
                        </a:rPr>
                        <a:t>Robusto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4532" marR="54532" marT="0" marB="0" anchor="ctr"/>
                </a:tc>
                <a:extLst>
                  <a:ext uri="{0D108BD9-81ED-4DB2-BD59-A6C34878D82A}">
                    <a16:rowId xmlns:a16="http://schemas.microsoft.com/office/drawing/2014/main" val="2155797295"/>
                  </a:ext>
                </a:extLst>
              </a:tr>
              <a:tr h="417481">
                <a:tc>
                  <a:txBody>
                    <a:bodyPr/>
                    <a:lstStyle/>
                    <a:p>
                      <a:pPr indent="215900" algn="just">
                        <a:lnSpc>
                          <a:spcPct val="150000"/>
                        </a:lnSpc>
                        <a:spcAft>
                          <a:spcPts val="0"/>
                        </a:spcAft>
                      </a:pPr>
                      <a:r>
                        <a:rPr lang="es-EC" sz="1200">
                          <a:effectLst/>
                        </a:rPr>
                        <a:t>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4532" marR="54532" marT="0" marB="0" anchor="ctr"/>
                </a:tc>
                <a:tc>
                  <a:txBody>
                    <a:bodyPr/>
                    <a:lstStyle/>
                    <a:p>
                      <a:pPr indent="215900" algn="just">
                        <a:lnSpc>
                          <a:spcPct val="150000"/>
                        </a:lnSpc>
                        <a:spcAft>
                          <a:spcPts val="0"/>
                        </a:spcAft>
                      </a:pPr>
                      <a:r>
                        <a:rPr lang="es-EC" sz="1200">
                          <a:effectLst/>
                        </a:rPr>
                        <a:t>Material y diseño del husillo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4532" marR="54532" marT="0" marB="0" anchor="ctr"/>
                </a:tc>
                <a:extLst>
                  <a:ext uri="{0D108BD9-81ED-4DB2-BD59-A6C34878D82A}">
                    <a16:rowId xmlns:a16="http://schemas.microsoft.com/office/drawing/2014/main" val="3638258033"/>
                  </a:ext>
                </a:extLst>
              </a:tr>
              <a:tr h="417481">
                <a:tc>
                  <a:txBody>
                    <a:bodyPr/>
                    <a:lstStyle/>
                    <a:p>
                      <a:pPr indent="215900" algn="just">
                        <a:lnSpc>
                          <a:spcPct val="150000"/>
                        </a:lnSpc>
                        <a:spcAft>
                          <a:spcPts val="0"/>
                        </a:spcAft>
                      </a:pPr>
                      <a:r>
                        <a:rPr lang="es-EC" sz="1200">
                          <a:effectLst/>
                        </a:rPr>
                        <a:t>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4532" marR="54532" marT="0" marB="0" anchor="ctr"/>
                </a:tc>
                <a:tc>
                  <a:txBody>
                    <a:bodyPr/>
                    <a:lstStyle/>
                    <a:p>
                      <a:pPr indent="215900" algn="just">
                        <a:lnSpc>
                          <a:spcPct val="150000"/>
                        </a:lnSpc>
                        <a:spcAft>
                          <a:spcPts val="0"/>
                        </a:spcAft>
                      </a:pPr>
                      <a:r>
                        <a:rPr lang="es-EC" sz="1200">
                          <a:effectLst/>
                        </a:rPr>
                        <a:t>Sistema de temperatura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4532" marR="54532" marT="0" marB="0" anchor="ctr"/>
                </a:tc>
                <a:extLst>
                  <a:ext uri="{0D108BD9-81ED-4DB2-BD59-A6C34878D82A}">
                    <a16:rowId xmlns:a16="http://schemas.microsoft.com/office/drawing/2014/main" val="3636173966"/>
                  </a:ext>
                </a:extLst>
              </a:tr>
              <a:tr h="417481">
                <a:tc>
                  <a:txBody>
                    <a:bodyPr/>
                    <a:lstStyle/>
                    <a:p>
                      <a:pPr indent="215900" algn="just">
                        <a:lnSpc>
                          <a:spcPct val="150000"/>
                        </a:lnSpc>
                        <a:spcAft>
                          <a:spcPts val="0"/>
                        </a:spcAft>
                      </a:pPr>
                      <a:r>
                        <a:rPr lang="es-EC" sz="1200">
                          <a:effectLst/>
                        </a:rPr>
                        <a:t>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4532" marR="54532" marT="0" marB="0" anchor="ctr"/>
                </a:tc>
                <a:tc>
                  <a:txBody>
                    <a:bodyPr/>
                    <a:lstStyle/>
                    <a:p>
                      <a:pPr indent="215900" algn="just">
                        <a:lnSpc>
                          <a:spcPct val="150000"/>
                        </a:lnSpc>
                        <a:spcAft>
                          <a:spcPts val="0"/>
                        </a:spcAft>
                      </a:pPr>
                      <a:r>
                        <a:rPr lang="es-EC" sz="1200">
                          <a:effectLst/>
                        </a:rPr>
                        <a:t>Voltaje variable</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4532" marR="54532" marT="0" marB="0" anchor="ctr"/>
                </a:tc>
                <a:extLst>
                  <a:ext uri="{0D108BD9-81ED-4DB2-BD59-A6C34878D82A}">
                    <a16:rowId xmlns:a16="http://schemas.microsoft.com/office/drawing/2014/main" val="1992918377"/>
                  </a:ext>
                </a:extLst>
              </a:tr>
              <a:tr h="417481">
                <a:tc>
                  <a:txBody>
                    <a:bodyPr/>
                    <a:lstStyle/>
                    <a:p>
                      <a:pPr indent="215900" algn="just">
                        <a:lnSpc>
                          <a:spcPct val="150000"/>
                        </a:lnSpc>
                        <a:spcAft>
                          <a:spcPts val="0"/>
                        </a:spcAft>
                      </a:pPr>
                      <a:r>
                        <a:rPr lang="es-EC" sz="1200">
                          <a:effectLst/>
                        </a:rPr>
                        <a:t>7</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4532" marR="54532" marT="0" marB="0" anchor="ctr"/>
                </a:tc>
                <a:tc>
                  <a:txBody>
                    <a:bodyPr/>
                    <a:lstStyle/>
                    <a:p>
                      <a:pPr indent="215900" algn="just">
                        <a:lnSpc>
                          <a:spcPct val="150000"/>
                        </a:lnSpc>
                        <a:spcAft>
                          <a:spcPts val="0"/>
                        </a:spcAft>
                      </a:pPr>
                      <a:r>
                        <a:rPr lang="es-EC" sz="1200">
                          <a:effectLst/>
                        </a:rPr>
                        <a:t>Control de velocidad</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4532" marR="54532" marT="0" marB="0" anchor="ctr"/>
                </a:tc>
                <a:extLst>
                  <a:ext uri="{0D108BD9-81ED-4DB2-BD59-A6C34878D82A}">
                    <a16:rowId xmlns:a16="http://schemas.microsoft.com/office/drawing/2014/main" val="2737385003"/>
                  </a:ext>
                </a:extLst>
              </a:tr>
              <a:tr h="417481">
                <a:tc>
                  <a:txBody>
                    <a:bodyPr/>
                    <a:lstStyle/>
                    <a:p>
                      <a:pPr indent="215900" algn="just">
                        <a:lnSpc>
                          <a:spcPct val="150000"/>
                        </a:lnSpc>
                        <a:spcAft>
                          <a:spcPts val="0"/>
                        </a:spcAft>
                      </a:pPr>
                      <a:r>
                        <a:rPr lang="es-EC" sz="1200">
                          <a:effectLst/>
                        </a:rPr>
                        <a:t>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4532" marR="54532" marT="0" marB="0" anchor="ctr"/>
                </a:tc>
                <a:tc>
                  <a:txBody>
                    <a:bodyPr/>
                    <a:lstStyle/>
                    <a:p>
                      <a:pPr indent="215900" algn="just">
                        <a:lnSpc>
                          <a:spcPct val="150000"/>
                        </a:lnSpc>
                        <a:spcAft>
                          <a:spcPts val="0"/>
                        </a:spcAft>
                      </a:pPr>
                      <a:r>
                        <a:rPr lang="es-EC" sz="1200">
                          <a:effectLst/>
                        </a:rPr>
                        <a:t>Componentes normalizados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4532" marR="54532" marT="0" marB="0" anchor="ctr"/>
                </a:tc>
                <a:extLst>
                  <a:ext uri="{0D108BD9-81ED-4DB2-BD59-A6C34878D82A}">
                    <a16:rowId xmlns:a16="http://schemas.microsoft.com/office/drawing/2014/main" val="878995197"/>
                  </a:ext>
                </a:extLst>
              </a:tr>
              <a:tr h="417481">
                <a:tc>
                  <a:txBody>
                    <a:bodyPr/>
                    <a:lstStyle/>
                    <a:p>
                      <a:pPr indent="215900" algn="just">
                        <a:lnSpc>
                          <a:spcPct val="150000"/>
                        </a:lnSpc>
                        <a:spcAft>
                          <a:spcPts val="0"/>
                        </a:spcAft>
                      </a:pPr>
                      <a:r>
                        <a:rPr lang="es-EC" sz="1200">
                          <a:effectLst/>
                        </a:rPr>
                        <a:t>9</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4532" marR="54532" marT="0" marB="0" anchor="ctr"/>
                </a:tc>
                <a:tc>
                  <a:txBody>
                    <a:bodyPr/>
                    <a:lstStyle/>
                    <a:p>
                      <a:pPr indent="215900" algn="just">
                        <a:lnSpc>
                          <a:spcPct val="150000"/>
                        </a:lnSpc>
                        <a:spcAft>
                          <a:spcPts val="0"/>
                        </a:spcAft>
                      </a:pPr>
                      <a:r>
                        <a:rPr lang="es-EC" sz="1200">
                          <a:effectLst/>
                        </a:rPr>
                        <a:t>Sistema modular</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4532" marR="54532" marT="0" marB="0" anchor="ctr"/>
                </a:tc>
                <a:extLst>
                  <a:ext uri="{0D108BD9-81ED-4DB2-BD59-A6C34878D82A}">
                    <a16:rowId xmlns:a16="http://schemas.microsoft.com/office/drawing/2014/main" val="754014488"/>
                  </a:ext>
                </a:extLst>
              </a:tr>
              <a:tr h="417481">
                <a:tc>
                  <a:txBody>
                    <a:bodyPr/>
                    <a:lstStyle/>
                    <a:p>
                      <a:pPr indent="215900" algn="just">
                        <a:lnSpc>
                          <a:spcPct val="150000"/>
                        </a:lnSpc>
                        <a:spcAft>
                          <a:spcPts val="0"/>
                        </a:spcAft>
                      </a:pPr>
                      <a:r>
                        <a:rPr lang="es-EC" sz="1200">
                          <a:effectLst/>
                        </a:rPr>
                        <a:t>10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4532" marR="54532" marT="0" marB="0" anchor="ctr"/>
                </a:tc>
                <a:tc>
                  <a:txBody>
                    <a:bodyPr/>
                    <a:lstStyle/>
                    <a:p>
                      <a:pPr indent="215900" algn="just">
                        <a:lnSpc>
                          <a:spcPct val="150000"/>
                        </a:lnSpc>
                        <a:spcAft>
                          <a:spcPts val="0"/>
                        </a:spcAft>
                      </a:pPr>
                      <a:r>
                        <a:rPr lang="es-EC" sz="1200">
                          <a:effectLst/>
                        </a:rPr>
                        <a:t>Material de estructura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4532" marR="54532" marT="0" marB="0" anchor="ctr"/>
                </a:tc>
                <a:extLst>
                  <a:ext uri="{0D108BD9-81ED-4DB2-BD59-A6C34878D82A}">
                    <a16:rowId xmlns:a16="http://schemas.microsoft.com/office/drawing/2014/main" val="3385785627"/>
                  </a:ext>
                </a:extLst>
              </a:tr>
              <a:tr h="417481">
                <a:tc>
                  <a:txBody>
                    <a:bodyPr/>
                    <a:lstStyle/>
                    <a:p>
                      <a:pPr indent="215900" algn="just">
                        <a:lnSpc>
                          <a:spcPct val="150000"/>
                        </a:lnSpc>
                        <a:spcAft>
                          <a:spcPts val="0"/>
                        </a:spcAft>
                      </a:pPr>
                      <a:r>
                        <a:rPr lang="es-EC" sz="1200">
                          <a:effectLst/>
                        </a:rPr>
                        <a:t>11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4532" marR="54532" marT="0" marB="0" anchor="ctr"/>
                </a:tc>
                <a:tc>
                  <a:txBody>
                    <a:bodyPr/>
                    <a:lstStyle/>
                    <a:p>
                      <a:pPr indent="215900" algn="just">
                        <a:lnSpc>
                          <a:spcPct val="150000"/>
                        </a:lnSpc>
                        <a:spcAft>
                          <a:spcPts val="0"/>
                        </a:spcAft>
                      </a:pPr>
                      <a:r>
                        <a:rPr lang="es-EC" sz="1200">
                          <a:effectLst/>
                        </a:rPr>
                        <a:t>Tolva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4532" marR="54532" marT="0" marB="0" anchor="ctr"/>
                </a:tc>
                <a:extLst>
                  <a:ext uri="{0D108BD9-81ED-4DB2-BD59-A6C34878D82A}">
                    <a16:rowId xmlns:a16="http://schemas.microsoft.com/office/drawing/2014/main" val="3295593028"/>
                  </a:ext>
                </a:extLst>
              </a:tr>
              <a:tr h="417481">
                <a:tc>
                  <a:txBody>
                    <a:bodyPr/>
                    <a:lstStyle/>
                    <a:p>
                      <a:pPr indent="215900" algn="just">
                        <a:lnSpc>
                          <a:spcPct val="150000"/>
                        </a:lnSpc>
                        <a:spcAft>
                          <a:spcPts val="0"/>
                        </a:spcAft>
                      </a:pPr>
                      <a:r>
                        <a:rPr lang="es-EC" sz="1200">
                          <a:effectLst/>
                        </a:rPr>
                        <a:t>12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4532" marR="54532" marT="0" marB="0" anchor="ctr"/>
                </a:tc>
                <a:tc>
                  <a:txBody>
                    <a:bodyPr/>
                    <a:lstStyle/>
                    <a:p>
                      <a:pPr indent="215900" algn="l">
                        <a:lnSpc>
                          <a:spcPct val="150000"/>
                        </a:lnSpc>
                        <a:spcAft>
                          <a:spcPts val="0"/>
                        </a:spcAft>
                      </a:pPr>
                      <a:r>
                        <a:rPr lang="es-EC" sz="1200">
                          <a:effectLst/>
                        </a:rPr>
                        <a:t>Verificación del diámetro de las fibras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4532" marR="54532" marT="0" marB="0" anchor="ctr"/>
                </a:tc>
                <a:extLst>
                  <a:ext uri="{0D108BD9-81ED-4DB2-BD59-A6C34878D82A}">
                    <a16:rowId xmlns:a16="http://schemas.microsoft.com/office/drawing/2014/main" val="3403004608"/>
                  </a:ext>
                </a:extLst>
              </a:tr>
              <a:tr h="417481">
                <a:tc>
                  <a:txBody>
                    <a:bodyPr/>
                    <a:lstStyle/>
                    <a:p>
                      <a:pPr indent="215900" algn="just">
                        <a:lnSpc>
                          <a:spcPct val="150000"/>
                        </a:lnSpc>
                        <a:spcAft>
                          <a:spcPts val="0"/>
                        </a:spcAft>
                      </a:pPr>
                      <a:r>
                        <a:rPr lang="es-EC" sz="1200" dirty="0">
                          <a:effectLst/>
                        </a:rPr>
                        <a:t>13</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532" marR="54532" marT="0" marB="0" anchor="ctr"/>
                </a:tc>
                <a:tc>
                  <a:txBody>
                    <a:bodyPr/>
                    <a:lstStyle/>
                    <a:p>
                      <a:pPr indent="215900" algn="just">
                        <a:lnSpc>
                          <a:spcPct val="150000"/>
                        </a:lnSpc>
                        <a:spcAft>
                          <a:spcPts val="0"/>
                        </a:spcAft>
                      </a:pPr>
                      <a:r>
                        <a:rPr lang="es-EC" sz="1200" dirty="0">
                          <a:effectLst/>
                        </a:rPr>
                        <a:t>Interfaz HMI</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4532" marR="54532" marT="0" marB="0" anchor="ctr"/>
                </a:tc>
                <a:extLst>
                  <a:ext uri="{0D108BD9-81ED-4DB2-BD59-A6C34878D82A}">
                    <a16:rowId xmlns:a16="http://schemas.microsoft.com/office/drawing/2014/main" val="814077035"/>
                  </a:ext>
                </a:extLst>
              </a:tr>
            </a:tbl>
          </a:graphicData>
        </a:graphic>
      </p:graphicFrame>
      <p:sp>
        <p:nvSpPr>
          <p:cNvPr id="12" name="Flecha: a la derecha 11">
            <a:extLst>
              <a:ext uri="{FF2B5EF4-FFF2-40B4-BE49-F238E27FC236}">
                <a16:creationId xmlns:a16="http://schemas.microsoft.com/office/drawing/2014/main" id="{115D7806-341A-4C1A-894A-5F15FC65E169}"/>
              </a:ext>
            </a:extLst>
          </p:cNvPr>
          <p:cNvSpPr/>
          <p:nvPr/>
        </p:nvSpPr>
        <p:spPr>
          <a:xfrm>
            <a:off x="5035826" y="3127513"/>
            <a:ext cx="2014330" cy="1113183"/>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C"/>
          </a:p>
        </p:txBody>
      </p:sp>
      <p:sp>
        <p:nvSpPr>
          <p:cNvPr id="13" name="Título 1">
            <a:extLst>
              <a:ext uri="{FF2B5EF4-FFF2-40B4-BE49-F238E27FC236}">
                <a16:creationId xmlns:a16="http://schemas.microsoft.com/office/drawing/2014/main" id="{18F103A8-7859-4C8D-999E-3CB0E7F57111}"/>
              </a:ext>
            </a:extLst>
          </p:cNvPr>
          <p:cNvSpPr txBox="1">
            <a:spLocks/>
          </p:cNvSpPr>
          <p:nvPr/>
        </p:nvSpPr>
        <p:spPr>
          <a:xfrm>
            <a:off x="1454494" y="64326"/>
            <a:ext cx="7318445" cy="114754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a:t>Metodología de Diseño</a:t>
            </a:r>
          </a:p>
        </p:txBody>
      </p:sp>
    </p:spTree>
    <p:extLst>
      <p:ext uri="{BB962C8B-B14F-4D97-AF65-F5344CB8AC3E}">
        <p14:creationId xmlns:p14="http://schemas.microsoft.com/office/powerpoint/2010/main" val="1031080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2CE8DB-9116-49BE-B7AA-E7A73B042924}"/>
              </a:ext>
            </a:extLst>
          </p:cNvPr>
          <p:cNvSpPr>
            <a:spLocks noGrp="1"/>
          </p:cNvSpPr>
          <p:nvPr>
            <p:ph type="title"/>
          </p:nvPr>
        </p:nvSpPr>
        <p:spPr>
          <a:xfrm>
            <a:off x="2592926" y="446088"/>
            <a:ext cx="3570129" cy="1005840"/>
          </a:xfrm>
        </p:spPr>
        <p:txBody>
          <a:bodyPr anchor="b">
            <a:normAutofit/>
          </a:bodyPr>
          <a:lstStyle/>
          <a:p>
            <a:endParaRPr lang="es-EC" sz="2000"/>
          </a:p>
        </p:txBody>
      </p:sp>
      <p:pic>
        <p:nvPicPr>
          <p:cNvPr id="4" name="Imagen 3">
            <a:extLst>
              <a:ext uri="{FF2B5EF4-FFF2-40B4-BE49-F238E27FC236}">
                <a16:creationId xmlns:a16="http://schemas.microsoft.com/office/drawing/2014/main" id="{29D6C43F-21ED-4916-8D12-6D6F118556BC}"/>
              </a:ext>
            </a:extLst>
          </p:cNvPr>
          <p:cNvPicPr/>
          <p:nvPr/>
        </p:nvPicPr>
        <p:blipFill rotWithShape="1">
          <a:blip r:embed="rId2">
            <a:extLst>
              <a:ext uri="{BEBA8EAE-BF5A-486C-A8C5-ECC9F3942E4B}">
                <a14:imgProps xmlns:a14="http://schemas.microsoft.com/office/drawing/2010/main">
                  <a14:imgLayer r:embed="rId3">
                    <a14:imgEffect>
                      <a14:artisticPhotocopy/>
                    </a14:imgEffect>
                    <a14:imgEffect>
                      <a14:saturation sat="0"/>
                    </a14:imgEffect>
                  </a14:imgLayer>
                </a14:imgProps>
              </a:ext>
            </a:extLst>
          </a:blip>
          <a:srcRect l="3552" r="28553"/>
          <a:stretch/>
        </p:blipFill>
        <p:spPr bwMode="auto">
          <a:xfrm>
            <a:off x="346283" y="548640"/>
            <a:ext cx="5407403" cy="5012729"/>
          </a:xfrm>
          <a:prstGeom prst="rect">
            <a:avLst/>
          </a:prstGeom>
          <a:extLst>
            <a:ext uri="{53640926-AAD7-44D8-BBD7-CCE9431645EC}">
              <a14:shadowObscured xmlns:a14="http://schemas.microsoft.com/office/drawing/2010/main"/>
            </a:ext>
          </a:extLst>
        </p:spPr>
      </p:pic>
      <p:sp>
        <p:nvSpPr>
          <p:cNvPr id="3" name="Marcador de contenido 2">
            <a:extLst>
              <a:ext uri="{FF2B5EF4-FFF2-40B4-BE49-F238E27FC236}">
                <a16:creationId xmlns:a16="http://schemas.microsoft.com/office/drawing/2014/main" id="{1559CBDA-A4D0-4553-A3EE-327E3F149FF0}"/>
              </a:ext>
            </a:extLst>
          </p:cNvPr>
          <p:cNvSpPr>
            <a:spLocks noGrp="1"/>
          </p:cNvSpPr>
          <p:nvPr>
            <p:ph idx="1"/>
          </p:nvPr>
        </p:nvSpPr>
        <p:spPr>
          <a:xfrm>
            <a:off x="2589212" y="1609344"/>
            <a:ext cx="3555557" cy="4301878"/>
          </a:xfrm>
        </p:spPr>
        <p:txBody>
          <a:bodyPr>
            <a:normAutofit/>
          </a:bodyPr>
          <a:lstStyle/>
          <a:p>
            <a:endParaRPr lang="es-EC" sz="1400"/>
          </a:p>
        </p:txBody>
      </p:sp>
      <p:graphicFrame>
        <p:nvGraphicFramePr>
          <p:cNvPr id="5" name="Tabla 4">
            <a:extLst>
              <a:ext uri="{FF2B5EF4-FFF2-40B4-BE49-F238E27FC236}">
                <a16:creationId xmlns:a16="http://schemas.microsoft.com/office/drawing/2014/main" id="{9EBCB06E-47A9-4A38-86E0-B09E638A55A5}"/>
              </a:ext>
            </a:extLst>
          </p:cNvPr>
          <p:cNvGraphicFramePr>
            <a:graphicFrameLocks noGrp="1"/>
          </p:cNvGraphicFramePr>
          <p:nvPr>
            <p:extLst/>
          </p:nvPr>
        </p:nvGraphicFramePr>
        <p:xfrm>
          <a:off x="5884496" y="164419"/>
          <a:ext cx="5961221" cy="6529161"/>
        </p:xfrm>
        <a:graphic>
          <a:graphicData uri="http://schemas.openxmlformats.org/drawingml/2006/table">
            <a:tbl>
              <a:tblPr firstRow="1" firstCol="1" bandRow="1">
                <a:tableStyleId>{F2DE63D5-997A-4646-A377-4702673A728D}</a:tableStyleId>
              </a:tblPr>
              <a:tblGrid>
                <a:gridCol w="570589">
                  <a:extLst>
                    <a:ext uri="{9D8B030D-6E8A-4147-A177-3AD203B41FA5}">
                      <a16:colId xmlns:a16="http://schemas.microsoft.com/office/drawing/2014/main" val="1445740944"/>
                    </a:ext>
                  </a:extLst>
                </a:gridCol>
                <a:gridCol w="1510748">
                  <a:extLst>
                    <a:ext uri="{9D8B030D-6E8A-4147-A177-3AD203B41FA5}">
                      <a16:colId xmlns:a16="http://schemas.microsoft.com/office/drawing/2014/main" val="1285941955"/>
                    </a:ext>
                  </a:extLst>
                </a:gridCol>
                <a:gridCol w="2619884">
                  <a:extLst>
                    <a:ext uri="{9D8B030D-6E8A-4147-A177-3AD203B41FA5}">
                      <a16:colId xmlns:a16="http://schemas.microsoft.com/office/drawing/2014/main" val="1832599594"/>
                    </a:ext>
                  </a:extLst>
                </a:gridCol>
                <a:gridCol w="1260000">
                  <a:extLst>
                    <a:ext uri="{9D8B030D-6E8A-4147-A177-3AD203B41FA5}">
                      <a16:colId xmlns:a16="http://schemas.microsoft.com/office/drawing/2014/main" val="3995860176"/>
                    </a:ext>
                  </a:extLst>
                </a:gridCol>
              </a:tblGrid>
              <a:tr h="373537">
                <a:tc>
                  <a:txBody>
                    <a:bodyPr/>
                    <a:lstStyle/>
                    <a:p>
                      <a:pPr indent="215900" algn="ctr">
                        <a:lnSpc>
                          <a:spcPct val="150000"/>
                        </a:lnSpc>
                        <a:spcAft>
                          <a:spcPts val="0"/>
                        </a:spcAft>
                      </a:pPr>
                      <a:r>
                        <a:rPr lang="es-EC" sz="1200">
                          <a:effectLst/>
                        </a:rPr>
                        <a:t>No.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793" marR="37793" marT="0" marB="0" anchor="ctr">
                    <a:lnB w="12700" cap="flat" cmpd="sng" algn="ctr">
                      <a:solidFill>
                        <a:schemeClr val="tx1"/>
                      </a:solidFill>
                      <a:prstDash val="solid"/>
                      <a:round/>
                      <a:headEnd type="none" w="med" len="med"/>
                      <a:tailEnd type="none" w="med" len="med"/>
                    </a:lnB>
                  </a:tcPr>
                </a:tc>
                <a:tc>
                  <a:txBody>
                    <a:bodyPr/>
                    <a:lstStyle/>
                    <a:p>
                      <a:pPr indent="215900" algn="ctr">
                        <a:lnSpc>
                          <a:spcPct val="150000"/>
                        </a:lnSpc>
                        <a:spcAft>
                          <a:spcPts val="0"/>
                        </a:spcAft>
                      </a:pPr>
                      <a:r>
                        <a:rPr lang="es-EC" sz="1200" dirty="0">
                          <a:effectLst/>
                        </a:rPr>
                        <a:t>Módulo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93" marR="37793" marT="0" marB="0" anchor="ctr">
                    <a:lnB w="12700" cap="flat" cmpd="sng" algn="ctr">
                      <a:solidFill>
                        <a:schemeClr val="tx1"/>
                      </a:solidFill>
                      <a:prstDash val="solid"/>
                      <a:round/>
                      <a:headEnd type="none" w="med" len="med"/>
                      <a:tailEnd type="none" w="med" len="med"/>
                    </a:lnB>
                  </a:tcPr>
                </a:tc>
                <a:tc>
                  <a:txBody>
                    <a:bodyPr/>
                    <a:lstStyle/>
                    <a:p>
                      <a:pPr indent="215900" algn="ctr">
                        <a:lnSpc>
                          <a:spcPct val="150000"/>
                        </a:lnSpc>
                        <a:spcAft>
                          <a:spcPts val="0"/>
                        </a:spcAft>
                      </a:pPr>
                      <a:r>
                        <a:rPr lang="es-EC" sz="1200">
                          <a:effectLst/>
                        </a:rPr>
                        <a:t>Subsistema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793" marR="37793" marT="0" marB="0" anchor="ctr">
                    <a:lnB w="12700" cap="flat" cmpd="sng" algn="ctr">
                      <a:solidFill>
                        <a:schemeClr val="tx1"/>
                      </a:solidFill>
                      <a:prstDash val="solid"/>
                      <a:round/>
                      <a:headEnd type="none" w="med" len="med"/>
                      <a:tailEnd type="none" w="med" len="med"/>
                    </a:lnB>
                  </a:tcPr>
                </a:tc>
                <a:tc>
                  <a:txBody>
                    <a:bodyPr/>
                    <a:lstStyle/>
                    <a:p>
                      <a:pPr indent="215900" algn="ctr">
                        <a:lnSpc>
                          <a:spcPct val="150000"/>
                        </a:lnSpc>
                        <a:spcAft>
                          <a:spcPts val="0"/>
                        </a:spcAft>
                      </a:pPr>
                      <a:r>
                        <a:rPr lang="es-EC" sz="1200" dirty="0">
                          <a:effectLst/>
                        </a:rPr>
                        <a:t>Hitos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93" marR="37793"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2343065"/>
                  </a:ext>
                </a:extLst>
              </a:tr>
              <a:tr h="572457">
                <a:tc rowSpan="4">
                  <a:txBody>
                    <a:bodyPr/>
                    <a:lstStyle/>
                    <a:p>
                      <a:pPr indent="215900" algn="ctr">
                        <a:lnSpc>
                          <a:spcPct val="150000"/>
                        </a:lnSpc>
                        <a:spcAft>
                          <a:spcPts val="0"/>
                        </a:spcAft>
                      </a:pPr>
                      <a:r>
                        <a:rPr lang="es-EC" sz="1200" dirty="0">
                          <a:effectLst/>
                        </a:rPr>
                        <a:t>1</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93" marR="377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indent="215900" algn="ctr">
                        <a:lnSpc>
                          <a:spcPct val="150000"/>
                        </a:lnSpc>
                        <a:spcAft>
                          <a:spcPts val="0"/>
                        </a:spcAft>
                      </a:pPr>
                      <a:r>
                        <a:rPr lang="es-EC" sz="1200" dirty="0">
                          <a:effectLst/>
                        </a:rPr>
                        <a:t>Extrusor</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93" marR="377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l">
                        <a:lnSpc>
                          <a:spcPct val="150000"/>
                        </a:lnSpc>
                        <a:spcAft>
                          <a:spcPts val="0"/>
                        </a:spcAft>
                      </a:pPr>
                      <a:r>
                        <a:rPr lang="es-EC" sz="1200" dirty="0">
                          <a:effectLst/>
                        </a:rPr>
                        <a:t>Tolva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93" marR="377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indent="215900" algn="ctr">
                        <a:lnSpc>
                          <a:spcPct val="150000"/>
                        </a:lnSpc>
                        <a:spcAft>
                          <a:spcPts val="0"/>
                        </a:spcAft>
                      </a:pPr>
                      <a:r>
                        <a:rPr lang="es-EC" sz="1200" dirty="0">
                          <a:effectLst/>
                        </a:rPr>
                        <a:t>1, 3, 4, 7, 8, 9, 10, 11</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93" marR="377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6034433"/>
                  </a:ext>
                </a:extLst>
              </a:tr>
              <a:tr h="454494">
                <a:tc vMerge="1">
                  <a:txBody>
                    <a:bodyPr/>
                    <a:lstStyle/>
                    <a:p>
                      <a:endParaRPr lang="es-EC"/>
                    </a:p>
                  </a:txBody>
                  <a:tcPr/>
                </a:tc>
                <a:tc vMerge="1">
                  <a:txBody>
                    <a:bodyPr/>
                    <a:lstStyle/>
                    <a:p>
                      <a:endParaRPr lang="es-EC"/>
                    </a:p>
                  </a:txBody>
                  <a:tcPr/>
                </a:tc>
                <a:tc>
                  <a:txBody>
                    <a:bodyPr/>
                    <a:lstStyle/>
                    <a:p>
                      <a:pPr indent="215900" algn="l">
                        <a:lnSpc>
                          <a:spcPct val="150000"/>
                        </a:lnSpc>
                        <a:spcAft>
                          <a:spcPts val="0"/>
                        </a:spcAft>
                      </a:pPr>
                      <a:r>
                        <a:rPr lang="es-EC" sz="1200" dirty="0">
                          <a:effectLst/>
                        </a:rPr>
                        <a:t>Capilar</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93" marR="377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s-EC" sz="12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4347685"/>
                  </a:ext>
                </a:extLst>
              </a:tr>
              <a:tr h="541010">
                <a:tc vMerge="1">
                  <a:txBody>
                    <a:bodyPr/>
                    <a:lstStyle/>
                    <a:p>
                      <a:endParaRPr lang="es-EC"/>
                    </a:p>
                  </a:txBody>
                  <a:tcPr/>
                </a:tc>
                <a:tc vMerge="1">
                  <a:txBody>
                    <a:bodyPr/>
                    <a:lstStyle/>
                    <a:p>
                      <a:endParaRPr lang="es-EC"/>
                    </a:p>
                  </a:txBody>
                  <a:tcPr/>
                </a:tc>
                <a:tc>
                  <a:txBody>
                    <a:bodyPr/>
                    <a:lstStyle/>
                    <a:p>
                      <a:pPr indent="215900" algn="l">
                        <a:lnSpc>
                          <a:spcPct val="150000"/>
                        </a:lnSpc>
                        <a:spcAft>
                          <a:spcPts val="0"/>
                        </a:spcAft>
                      </a:pPr>
                      <a:r>
                        <a:rPr lang="es-EC" sz="1200" dirty="0">
                          <a:effectLst/>
                        </a:rPr>
                        <a:t>Husillo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93" marR="377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s-EC" sz="12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3632002"/>
                  </a:ext>
                </a:extLst>
              </a:tr>
              <a:tr h="454494">
                <a:tc vMerge="1">
                  <a:txBody>
                    <a:bodyPr/>
                    <a:lstStyle/>
                    <a:p>
                      <a:endParaRPr lang="es-EC"/>
                    </a:p>
                  </a:txBody>
                  <a:tcPr/>
                </a:tc>
                <a:tc vMerge="1">
                  <a:txBody>
                    <a:bodyPr/>
                    <a:lstStyle/>
                    <a:p>
                      <a:endParaRPr lang="es-EC"/>
                    </a:p>
                  </a:txBody>
                  <a:tcPr/>
                </a:tc>
                <a:tc>
                  <a:txBody>
                    <a:bodyPr/>
                    <a:lstStyle/>
                    <a:p>
                      <a:pPr indent="215900" algn="l">
                        <a:lnSpc>
                          <a:spcPct val="150000"/>
                        </a:lnSpc>
                        <a:spcAft>
                          <a:spcPts val="0"/>
                        </a:spcAft>
                      </a:pPr>
                      <a:r>
                        <a:rPr lang="es-EC" sz="1200" dirty="0">
                          <a:effectLst/>
                        </a:rPr>
                        <a:t>Generación de movimiento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93" marR="377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s-EC" sz="12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5313469"/>
                  </a:ext>
                </a:extLst>
              </a:tr>
              <a:tr h="572457">
                <a:tc rowSpan="3">
                  <a:txBody>
                    <a:bodyPr/>
                    <a:lstStyle/>
                    <a:p>
                      <a:pPr indent="215900" algn="ctr">
                        <a:lnSpc>
                          <a:spcPct val="150000"/>
                        </a:lnSpc>
                        <a:spcAft>
                          <a:spcPts val="0"/>
                        </a:spcAft>
                      </a:pPr>
                      <a:r>
                        <a:rPr lang="es-EC" sz="1200" dirty="0">
                          <a:effectLst/>
                        </a:rPr>
                        <a:t>2</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93" marR="377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indent="215900" algn="ctr">
                        <a:lnSpc>
                          <a:spcPct val="150000"/>
                        </a:lnSpc>
                        <a:spcAft>
                          <a:spcPts val="0"/>
                        </a:spcAft>
                      </a:pPr>
                      <a:r>
                        <a:rPr lang="es-EC" sz="1200" dirty="0">
                          <a:effectLst/>
                        </a:rPr>
                        <a:t>Sistema de temperatura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93" marR="377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l">
                        <a:lnSpc>
                          <a:spcPct val="150000"/>
                        </a:lnSpc>
                        <a:spcAft>
                          <a:spcPts val="0"/>
                        </a:spcAft>
                      </a:pPr>
                      <a:r>
                        <a:rPr lang="es-EC" sz="1200" dirty="0">
                          <a:effectLst/>
                        </a:rPr>
                        <a:t>Sistema de calentamiento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93" marR="377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indent="215900" algn="ctr">
                        <a:lnSpc>
                          <a:spcPct val="150000"/>
                        </a:lnSpc>
                        <a:spcAft>
                          <a:spcPts val="0"/>
                        </a:spcAft>
                      </a:pPr>
                      <a:r>
                        <a:rPr lang="es-EC" sz="1200" dirty="0">
                          <a:effectLst/>
                        </a:rPr>
                        <a:t>2, 3, 5, 8, 9, 10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93" marR="377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1493001"/>
                  </a:ext>
                </a:extLst>
              </a:tr>
              <a:tr h="454494">
                <a:tc vMerge="1">
                  <a:txBody>
                    <a:bodyPr/>
                    <a:lstStyle/>
                    <a:p>
                      <a:endParaRPr lang="es-EC"/>
                    </a:p>
                  </a:txBody>
                  <a:tcPr/>
                </a:tc>
                <a:tc vMerge="1">
                  <a:txBody>
                    <a:bodyPr/>
                    <a:lstStyle/>
                    <a:p>
                      <a:endParaRPr lang="es-EC"/>
                    </a:p>
                  </a:txBody>
                  <a:tcPr/>
                </a:tc>
                <a:tc>
                  <a:txBody>
                    <a:bodyPr/>
                    <a:lstStyle/>
                    <a:p>
                      <a:pPr indent="215900" algn="l">
                        <a:lnSpc>
                          <a:spcPct val="150000"/>
                        </a:lnSpc>
                        <a:spcAft>
                          <a:spcPts val="0"/>
                        </a:spcAft>
                      </a:pPr>
                      <a:r>
                        <a:rPr lang="es-EC" sz="1200" dirty="0">
                          <a:effectLst/>
                        </a:rPr>
                        <a:t>Instrumentación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93" marR="377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s-EC" sz="12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3329588"/>
                  </a:ext>
                </a:extLst>
              </a:tr>
              <a:tr h="454494">
                <a:tc vMerge="1">
                  <a:txBody>
                    <a:bodyPr/>
                    <a:lstStyle/>
                    <a:p>
                      <a:endParaRPr lang="es-EC"/>
                    </a:p>
                  </a:txBody>
                  <a:tcPr/>
                </a:tc>
                <a:tc vMerge="1">
                  <a:txBody>
                    <a:bodyPr/>
                    <a:lstStyle/>
                    <a:p>
                      <a:endParaRPr lang="es-EC"/>
                    </a:p>
                  </a:txBody>
                  <a:tcPr/>
                </a:tc>
                <a:tc>
                  <a:txBody>
                    <a:bodyPr/>
                    <a:lstStyle/>
                    <a:p>
                      <a:pPr indent="215900" algn="l">
                        <a:lnSpc>
                          <a:spcPct val="150000"/>
                        </a:lnSpc>
                        <a:spcAft>
                          <a:spcPts val="0"/>
                        </a:spcAft>
                      </a:pPr>
                      <a:r>
                        <a:rPr lang="es-EC" sz="1200" dirty="0">
                          <a:effectLst/>
                        </a:rPr>
                        <a:t>Circuito de potencia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93" marR="377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s-EC" sz="12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986832"/>
                  </a:ext>
                </a:extLst>
              </a:tr>
              <a:tr h="373616">
                <a:tc rowSpan="2">
                  <a:txBody>
                    <a:bodyPr/>
                    <a:lstStyle/>
                    <a:p>
                      <a:pPr indent="215900" algn="ctr">
                        <a:lnSpc>
                          <a:spcPct val="150000"/>
                        </a:lnSpc>
                        <a:spcAft>
                          <a:spcPts val="0"/>
                        </a:spcAft>
                      </a:pPr>
                      <a:r>
                        <a:rPr lang="es-EC" sz="1200">
                          <a:effectLst/>
                        </a:rPr>
                        <a:t>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793" marR="377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indent="215900" algn="ctr">
                        <a:lnSpc>
                          <a:spcPct val="150000"/>
                        </a:lnSpc>
                        <a:spcAft>
                          <a:spcPts val="0"/>
                        </a:spcAft>
                      </a:pPr>
                      <a:r>
                        <a:rPr lang="es-EC" sz="1200" dirty="0">
                          <a:effectLst/>
                        </a:rPr>
                        <a:t>Recolección de fibras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93" marR="377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l">
                        <a:lnSpc>
                          <a:spcPct val="150000"/>
                        </a:lnSpc>
                        <a:spcAft>
                          <a:spcPts val="0"/>
                        </a:spcAft>
                      </a:pPr>
                      <a:r>
                        <a:rPr lang="es-EC" sz="1200" dirty="0">
                          <a:effectLst/>
                        </a:rPr>
                        <a:t>Fuente de alto voltaje</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93" marR="377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indent="215900" algn="ctr">
                        <a:lnSpc>
                          <a:spcPct val="150000"/>
                        </a:lnSpc>
                        <a:spcAft>
                          <a:spcPts val="0"/>
                        </a:spcAft>
                      </a:pPr>
                      <a:r>
                        <a:rPr lang="es-EC" sz="1200" dirty="0">
                          <a:effectLst/>
                        </a:rPr>
                        <a:t>6, 8</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93" marR="377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066708"/>
                  </a:ext>
                </a:extLst>
              </a:tr>
              <a:tr h="454494">
                <a:tc vMerge="1">
                  <a:txBody>
                    <a:bodyPr/>
                    <a:lstStyle/>
                    <a:p>
                      <a:endParaRPr lang="es-EC"/>
                    </a:p>
                  </a:txBody>
                  <a:tcPr/>
                </a:tc>
                <a:tc vMerge="1">
                  <a:txBody>
                    <a:bodyPr/>
                    <a:lstStyle/>
                    <a:p>
                      <a:endParaRPr lang="es-EC"/>
                    </a:p>
                  </a:txBody>
                  <a:tcPr/>
                </a:tc>
                <a:tc>
                  <a:txBody>
                    <a:bodyPr/>
                    <a:lstStyle/>
                    <a:p>
                      <a:pPr indent="215900" algn="l">
                        <a:lnSpc>
                          <a:spcPct val="150000"/>
                        </a:lnSpc>
                        <a:spcAft>
                          <a:spcPts val="0"/>
                        </a:spcAft>
                      </a:pPr>
                      <a:r>
                        <a:rPr lang="es-EC" sz="1200" dirty="0">
                          <a:effectLst/>
                        </a:rPr>
                        <a:t>Colector</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93" marR="377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s-EC" sz="12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2753420"/>
                  </a:ext>
                </a:extLst>
              </a:tr>
              <a:tr h="541010">
                <a:tc rowSpan="3">
                  <a:txBody>
                    <a:bodyPr/>
                    <a:lstStyle/>
                    <a:p>
                      <a:pPr indent="215900" algn="ctr">
                        <a:lnSpc>
                          <a:spcPct val="150000"/>
                        </a:lnSpc>
                        <a:spcAft>
                          <a:spcPts val="0"/>
                        </a:spcAft>
                      </a:pPr>
                      <a:r>
                        <a:rPr lang="es-EC" sz="1200">
                          <a:effectLst/>
                        </a:rPr>
                        <a:t>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793" marR="377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indent="215900" algn="ctr">
                        <a:lnSpc>
                          <a:spcPct val="150000"/>
                        </a:lnSpc>
                        <a:spcAft>
                          <a:spcPts val="0"/>
                        </a:spcAft>
                      </a:pPr>
                      <a:r>
                        <a:rPr lang="es-EC" sz="1200">
                          <a:effectLst/>
                        </a:rPr>
                        <a:t>Control y monitoreo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793" marR="377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l">
                        <a:lnSpc>
                          <a:spcPct val="150000"/>
                        </a:lnSpc>
                        <a:spcAft>
                          <a:spcPts val="0"/>
                        </a:spcAft>
                      </a:pPr>
                      <a:r>
                        <a:rPr lang="es-EC" sz="1200" dirty="0">
                          <a:effectLst/>
                        </a:rPr>
                        <a:t>Tarjeta de control</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93" marR="377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indent="215900" algn="ctr">
                        <a:lnSpc>
                          <a:spcPct val="150000"/>
                        </a:lnSpc>
                        <a:spcAft>
                          <a:spcPts val="0"/>
                        </a:spcAft>
                      </a:pPr>
                      <a:r>
                        <a:rPr lang="es-EC" sz="1200" dirty="0">
                          <a:effectLst/>
                        </a:rPr>
                        <a:t>2, 7, 13</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93" marR="377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7805727"/>
                  </a:ext>
                </a:extLst>
              </a:tr>
              <a:tr h="454494">
                <a:tc vMerge="1">
                  <a:txBody>
                    <a:bodyPr/>
                    <a:lstStyle/>
                    <a:p>
                      <a:endParaRPr lang="es-EC"/>
                    </a:p>
                  </a:txBody>
                  <a:tcPr/>
                </a:tc>
                <a:tc vMerge="1">
                  <a:txBody>
                    <a:bodyPr/>
                    <a:lstStyle/>
                    <a:p>
                      <a:endParaRPr lang="es-EC"/>
                    </a:p>
                  </a:txBody>
                  <a:tcPr/>
                </a:tc>
                <a:tc>
                  <a:txBody>
                    <a:bodyPr/>
                    <a:lstStyle/>
                    <a:p>
                      <a:pPr indent="215900" algn="l">
                        <a:lnSpc>
                          <a:spcPct val="150000"/>
                        </a:lnSpc>
                        <a:spcAft>
                          <a:spcPts val="0"/>
                        </a:spcAft>
                      </a:pPr>
                      <a:r>
                        <a:rPr lang="es-EC" sz="1200" dirty="0">
                          <a:effectLst/>
                        </a:rPr>
                        <a:t>Controlador</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93" marR="377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s-EC" sz="12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2564255"/>
                  </a:ext>
                </a:extLst>
              </a:tr>
              <a:tr h="454494">
                <a:tc vMerge="1">
                  <a:txBody>
                    <a:bodyPr/>
                    <a:lstStyle/>
                    <a:p>
                      <a:endParaRPr lang="es-EC"/>
                    </a:p>
                  </a:txBody>
                  <a:tcPr/>
                </a:tc>
                <a:tc vMerge="1">
                  <a:txBody>
                    <a:bodyPr/>
                    <a:lstStyle/>
                    <a:p>
                      <a:endParaRPr lang="es-EC"/>
                    </a:p>
                  </a:txBody>
                  <a:tcPr/>
                </a:tc>
                <a:tc>
                  <a:txBody>
                    <a:bodyPr/>
                    <a:lstStyle/>
                    <a:p>
                      <a:pPr indent="215900" algn="l">
                        <a:lnSpc>
                          <a:spcPct val="150000"/>
                        </a:lnSpc>
                        <a:spcAft>
                          <a:spcPts val="0"/>
                        </a:spcAft>
                      </a:pPr>
                      <a:r>
                        <a:rPr lang="es-EC" sz="1200" dirty="0">
                          <a:effectLst/>
                        </a:rPr>
                        <a:t>Interfaz HMI</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93" marR="3779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s-EC" sz="12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6927763"/>
                  </a:ext>
                </a:extLst>
              </a:tr>
              <a:tr h="373616">
                <a:tc>
                  <a:txBody>
                    <a:bodyPr/>
                    <a:lstStyle/>
                    <a:p>
                      <a:pPr indent="215900" algn="ctr">
                        <a:lnSpc>
                          <a:spcPct val="150000"/>
                        </a:lnSpc>
                        <a:spcAft>
                          <a:spcPts val="0"/>
                        </a:spcAft>
                      </a:pPr>
                      <a:r>
                        <a:rPr lang="es-EC" sz="1200" dirty="0">
                          <a:effectLst/>
                        </a:rPr>
                        <a:t>5</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93" marR="37793" marT="0" marB="0" anchor="ctr">
                    <a:lnT w="12700" cap="flat" cmpd="sng" algn="ctr">
                      <a:solidFill>
                        <a:schemeClr val="tx1"/>
                      </a:solidFill>
                      <a:prstDash val="solid"/>
                      <a:round/>
                      <a:headEnd type="none" w="med" len="med"/>
                      <a:tailEnd type="none" w="med" len="med"/>
                    </a:lnT>
                  </a:tcPr>
                </a:tc>
                <a:tc>
                  <a:txBody>
                    <a:bodyPr/>
                    <a:lstStyle/>
                    <a:p>
                      <a:pPr indent="215900" algn="ctr">
                        <a:lnSpc>
                          <a:spcPct val="150000"/>
                        </a:lnSpc>
                        <a:spcAft>
                          <a:spcPts val="0"/>
                        </a:spcAft>
                      </a:pPr>
                      <a:r>
                        <a:rPr lang="es-EC" sz="1200" dirty="0">
                          <a:effectLst/>
                        </a:rPr>
                        <a:t>Microscopía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93" marR="37793" marT="0" marB="0" anchor="ctr">
                    <a:lnT w="12700" cap="flat" cmpd="sng" algn="ctr">
                      <a:solidFill>
                        <a:schemeClr val="tx1"/>
                      </a:solidFill>
                      <a:prstDash val="solid"/>
                      <a:round/>
                      <a:headEnd type="none" w="med" len="med"/>
                      <a:tailEnd type="none" w="med" len="med"/>
                    </a:lnT>
                  </a:tcPr>
                </a:tc>
                <a:tc>
                  <a:txBody>
                    <a:bodyPr/>
                    <a:lstStyle/>
                    <a:p>
                      <a:pPr indent="215900" algn="ctr">
                        <a:lnSpc>
                          <a:spcPct val="150000"/>
                        </a:lnSpc>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793" marR="37793" marT="0" marB="0" anchor="ctr">
                    <a:lnT w="12700" cap="flat" cmpd="sng" algn="ctr">
                      <a:solidFill>
                        <a:schemeClr val="tx1"/>
                      </a:solidFill>
                      <a:prstDash val="solid"/>
                      <a:round/>
                      <a:headEnd type="none" w="med" len="med"/>
                      <a:tailEnd type="none" w="med" len="med"/>
                    </a:lnT>
                  </a:tcPr>
                </a:tc>
                <a:tc>
                  <a:txBody>
                    <a:bodyPr/>
                    <a:lstStyle/>
                    <a:p>
                      <a:pPr indent="215900" algn="ctr">
                        <a:lnSpc>
                          <a:spcPct val="150000"/>
                        </a:lnSpc>
                        <a:spcAft>
                          <a:spcPts val="0"/>
                        </a:spcAft>
                      </a:pPr>
                      <a:r>
                        <a:rPr lang="es-EC" sz="1200" dirty="0">
                          <a:effectLst/>
                        </a:rPr>
                        <a:t>12</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793" marR="37793"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883820759"/>
                  </a:ext>
                </a:extLst>
              </a:tr>
            </a:tbl>
          </a:graphicData>
        </a:graphic>
      </p:graphicFrame>
    </p:spTree>
    <p:extLst>
      <p:ext uri="{BB962C8B-B14F-4D97-AF65-F5344CB8AC3E}">
        <p14:creationId xmlns:p14="http://schemas.microsoft.com/office/powerpoint/2010/main" val="3459906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CF789-2E4D-4777-9A75-FE37A19B39FC}"/>
              </a:ext>
            </a:extLst>
          </p:cNvPr>
          <p:cNvSpPr>
            <a:spLocks noGrp="1"/>
          </p:cNvSpPr>
          <p:nvPr>
            <p:ph type="title"/>
          </p:nvPr>
        </p:nvSpPr>
        <p:spPr/>
        <p:txBody>
          <a:bodyPr/>
          <a:lstStyle/>
          <a:p>
            <a:r>
              <a:rPr lang="es-EC" dirty="0"/>
              <a:t>TOLVA</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1A9D1D7E-EBDB-482A-8ACC-4620E40F3125}"/>
                  </a:ext>
                </a:extLst>
              </p:cNvPr>
              <p:cNvSpPr/>
              <p:nvPr/>
            </p:nvSpPr>
            <p:spPr>
              <a:xfrm>
                <a:off x="3078480" y="1820555"/>
                <a:ext cx="6096000" cy="950132"/>
              </a:xfrm>
              <a:prstGeom prst="rect">
                <a:avLst/>
              </a:prstGeom>
            </p:spPr>
            <p:txBody>
              <a:bodyPr>
                <a:spAutoFit/>
              </a:bodyPr>
              <a:lstStyle/>
              <a:p>
                <a:pPr indent="215900" algn="ctr">
                  <a:lnSpc>
                    <a:spcPct val="150000"/>
                  </a:lnSpc>
                  <a:spcAft>
                    <a:spcPts val="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Á</m:t>
                      </m:r>
                      <m:r>
                        <a:rPr lang="es-EC" i="1">
                          <a:latin typeface="Cambria Math" panose="02040503050406030204" pitchFamily="18" charset="0"/>
                          <a:ea typeface="Calibri" panose="020F0502020204030204" pitchFamily="34" charset="0"/>
                          <a:cs typeface="Times New Roman" panose="02020603050405020304" pitchFamily="18" charset="0"/>
                        </a:rPr>
                        <m:t>𝑛𝑔𝑢𝑙𝑜</m:t>
                      </m:r>
                      <m:r>
                        <a:rPr lang="es-EC" i="1">
                          <a:latin typeface="Cambria Math" panose="02040503050406030204" pitchFamily="18" charset="0"/>
                          <a:ea typeface="Calibri" panose="020F0502020204030204" pitchFamily="34" charset="0"/>
                          <a:cs typeface="Times New Roman" panose="02020603050405020304" pitchFamily="18" charset="0"/>
                        </a:rPr>
                        <m:t> </m:t>
                      </m:r>
                      <m:r>
                        <a:rPr lang="es-EC" i="1">
                          <a:latin typeface="Cambria Math" panose="02040503050406030204" pitchFamily="18" charset="0"/>
                          <a:ea typeface="Calibri" panose="020F0502020204030204" pitchFamily="34" charset="0"/>
                          <a:cs typeface="Times New Roman" panose="02020603050405020304" pitchFamily="18" charset="0"/>
                        </a:rPr>
                        <m:t>𝑑𝑒</m:t>
                      </m:r>
                      <m:r>
                        <a:rPr lang="es-EC" i="1">
                          <a:latin typeface="Cambria Math" panose="02040503050406030204" pitchFamily="18" charset="0"/>
                          <a:ea typeface="Calibri" panose="020F0502020204030204" pitchFamily="34" charset="0"/>
                          <a:cs typeface="Times New Roman" panose="02020603050405020304" pitchFamily="18" charset="0"/>
                        </a:rPr>
                        <m:t> </m:t>
                      </m:r>
                      <m:r>
                        <a:rPr lang="es-EC" i="1">
                          <a:latin typeface="Cambria Math" panose="02040503050406030204" pitchFamily="18" charset="0"/>
                          <a:ea typeface="Calibri" panose="020F0502020204030204" pitchFamily="34" charset="0"/>
                          <a:cs typeface="Times New Roman" panose="02020603050405020304" pitchFamily="18" charset="0"/>
                        </a:rPr>
                        <m:t>𝑖𝑛𝑐𝑙𝑖𝑛𝑎𝑐𝑖</m:t>
                      </m:r>
                      <m:r>
                        <a:rPr lang="es-EC" i="1">
                          <a:latin typeface="Cambria Math" panose="02040503050406030204" pitchFamily="18" charset="0"/>
                          <a:ea typeface="Calibri" panose="020F0502020204030204" pitchFamily="34" charset="0"/>
                          <a:cs typeface="Times New Roman" panose="02020603050405020304" pitchFamily="18" charset="0"/>
                        </a:rPr>
                        <m:t>ó</m:t>
                      </m:r>
                      <m:sSub>
                        <m:sSubPr>
                          <m:ctrlPr>
                            <a:rPr lang="es-EC" i="1">
                              <a:latin typeface="Cambria Math" panose="02040503050406030204" pitchFamily="18" charset="0"/>
                              <a:ea typeface="Calibri" panose="020F0502020204030204" pitchFamily="34" charset="0"/>
                              <a:cs typeface="Times New Roman" panose="02020603050405020304" pitchFamily="18" charset="0"/>
                            </a:rPr>
                          </m:ctrlPr>
                        </m:sSubPr>
                        <m:e>
                          <m:r>
                            <a:rPr lang="es-EC" i="1">
                              <a:latin typeface="Cambria Math" panose="02040503050406030204" pitchFamily="18" charset="0"/>
                              <a:ea typeface="Calibri" panose="020F0502020204030204" pitchFamily="34" charset="0"/>
                              <a:cs typeface="Times New Roman" panose="02020603050405020304" pitchFamily="18" charset="0"/>
                            </a:rPr>
                            <m:t>𝑛</m:t>
                          </m:r>
                        </m:e>
                        <m:sub>
                          <m:r>
                            <a:rPr lang="es-EC" i="1">
                              <a:latin typeface="Cambria Math" panose="02040503050406030204" pitchFamily="18" charset="0"/>
                              <a:ea typeface="Calibri" panose="020F0502020204030204" pitchFamily="34" charset="0"/>
                              <a:cs typeface="Times New Roman" panose="02020603050405020304" pitchFamily="18" charset="0"/>
                            </a:rPr>
                            <m:t>𝑚</m:t>
                          </m:r>
                          <m:r>
                            <a:rPr lang="es-EC" i="1">
                              <a:latin typeface="Cambria Math" panose="02040503050406030204" pitchFamily="18" charset="0"/>
                              <a:ea typeface="Calibri" panose="020F0502020204030204" pitchFamily="34" charset="0"/>
                              <a:cs typeface="Times New Roman" panose="02020603050405020304" pitchFamily="18" charset="0"/>
                            </a:rPr>
                            <m:t>í</m:t>
                          </m:r>
                          <m:r>
                            <a:rPr lang="es-EC" i="1">
                              <a:latin typeface="Cambria Math" panose="02040503050406030204" pitchFamily="18" charset="0"/>
                              <a:ea typeface="Calibri" panose="020F0502020204030204" pitchFamily="34" charset="0"/>
                              <a:cs typeface="Times New Roman" panose="02020603050405020304" pitchFamily="18" charset="0"/>
                            </a:rPr>
                            <m:t>𝑛</m:t>
                          </m:r>
                        </m:sub>
                      </m:sSub>
                      <m:r>
                        <a:rPr lang="es-EC" i="1">
                          <a:latin typeface="Cambria Math" panose="02040503050406030204" pitchFamily="18" charset="0"/>
                          <a:ea typeface="Calibri" panose="020F0502020204030204" pitchFamily="34" charset="0"/>
                          <a:cs typeface="Times New Roman" panose="02020603050405020304" pitchFamily="18" charset="0"/>
                        </a:rPr>
                        <m:t>=á</m:t>
                      </m:r>
                      <m:r>
                        <a:rPr lang="es-EC" i="1">
                          <a:latin typeface="Cambria Math" panose="02040503050406030204" pitchFamily="18" charset="0"/>
                          <a:ea typeface="Calibri" panose="020F0502020204030204" pitchFamily="34" charset="0"/>
                          <a:cs typeface="Times New Roman" panose="02020603050405020304" pitchFamily="18" charset="0"/>
                        </a:rPr>
                        <m:t>𝑛𝑔𝑢𝑙𝑜</m:t>
                      </m:r>
                      <m:r>
                        <a:rPr lang="es-EC" i="1">
                          <a:latin typeface="Cambria Math" panose="02040503050406030204" pitchFamily="18" charset="0"/>
                          <a:ea typeface="Calibri" panose="020F0502020204030204" pitchFamily="34" charset="0"/>
                          <a:cs typeface="Times New Roman" panose="02020603050405020304" pitchFamily="18" charset="0"/>
                        </a:rPr>
                        <m:t> </m:t>
                      </m:r>
                      <m:r>
                        <a:rPr lang="es-EC" i="1">
                          <a:latin typeface="Cambria Math" panose="02040503050406030204" pitchFamily="18" charset="0"/>
                          <a:ea typeface="Calibri" panose="020F0502020204030204" pitchFamily="34" charset="0"/>
                          <a:cs typeface="Times New Roman" panose="02020603050405020304" pitchFamily="18" charset="0"/>
                        </a:rPr>
                        <m:t>𝑑𝑒</m:t>
                      </m:r>
                      <m:r>
                        <a:rPr lang="es-EC" i="1">
                          <a:latin typeface="Cambria Math" panose="02040503050406030204" pitchFamily="18" charset="0"/>
                          <a:ea typeface="Calibri" panose="020F0502020204030204" pitchFamily="34" charset="0"/>
                          <a:cs typeface="Times New Roman" panose="02020603050405020304" pitchFamily="18" charset="0"/>
                        </a:rPr>
                        <m:t> </m:t>
                      </m:r>
                      <m:r>
                        <a:rPr lang="es-EC" i="1">
                          <a:latin typeface="Cambria Math" panose="02040503050406030204" pitchFamily="18" charset="0"/>
                          <a:ea typeface="Calibri" panose="020F0502020204030204" pitchFamily="34" charset="0"/>
                          <a:cs typeface="Times New Roman" panose="02020603050405020304" pitchFamily="18" charset="0"/>
                        </a:rPr>
                        <m:t>𝑟𝑒𝑝𝑜𝑠𝑜</m:t>
                      </m:r>
                      <m:r>
                        <a:rPr lang="es-EC" i="1">
                          <a:latin typeface="Cambria Math" panose="02040503050406030204" pitchFamily="18" charset="0"/>
                          <a:ea typeface="Calibri" panose="020F0502020204030204" pitchFamily="34" charset="0"/>
                          <a:cs typeface="Times New Roman" panose="02020603050405020304" pitchFamily="18" charset="0"/>
                        </a:rPr>
                        <m:t>+15°</m:t>
                      </m:r>
                    </m:oMath>
                  </m:oMathPara>
                </a14:m>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indent="215900" algn="ctr">
                  <a:lnSpc>
                    <a:spcPct val="150000"/>
                  </a:lnSpc>
                  <a:spcAft>
                    <a:spcPts val="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Á</m:t>
                      </m:r>
                      <m:r>
                        <a:rPr lang="es-EC" i="1">
                          <a:latin typeface="Cambria Math" panose="02040503050406030204" pitchFamily="18" charset="0"/>
                          <a:ea typeface="Calibri" panose="020F0502020204030204" pitchFamily="34" charset="0"/>
                          <a:cs typeface="Times New Roman" panose="02020603050405020304" pitchFamily="18" charset="0"/>
                        </a:rPr>
                        <m:t>𝑛𝑔𝑢𝑙𝑜</m:t>
                      </m:r>
                      <m:r>
                        <a:rPr lang="es-EC" i="1">
                          <a:latin typeface="Cambria Math" panose="02040503050406030204" pitchFamily="18" charset="0"/>
                          <a:ea typeface="Calibri" panose="020F0502020204030204" pitchFamily="34" charset="0"/>
                          <a:cs typeface="Times New Roman" panose="02020603050405020304" pitchFamily="18" charset="0"/>
                        </a:rPr>
                        <m:t> </m:t>
                      </m:r>
                      <m:r>
                        <a:rPr lang="es-EC" i="1">
                          <a:latin typeface="Cambria Math" panose="02040503050406030204" pitchFamily="18" charset="0"/>
                          <a:ea typeface="Calibri" panose="020F0502020204030204" pitchFamily="34" charset="0"/>
                          <a:cs typeface="Times New Roman" panose="02020603050405020304" pitchFamily="18" charset="0"/>
                        </a:rPr>
                        <m:t>𝑑𝑒</m:t>
                      </m:r>
                      <m:r>
                        <a:rPr lang="es-EC" i="1">
                          <a:latin typeface="Cambria Math" panose="02040503050406030204" pitchFamily="18" charset="0"/>
                          <a:ea typeface="Calibri" panose="020F0502020204030204" pitchFamily="34" charset="0"/>
                          <a:cs typeface="Times New Roman" panose="02020603050405020304" pitchFamily="18" charset="0"/>
                        </a:rPr>
                        <m:t> </m:t>
                      </m:r>
                      <m:r>
                        <a:rPr lang="es-EC" i="1">
                          <a:latin typeface="Cambria Math" panose="02040503050406030204" pitchFamily="18" charset="0"/>
                          <a:ea typeface="Calibri" panose="020F0502020204030204" pitchFamily="34" charset="0"/>
                          <a:cs typeface="Times New Roman" panose="02020603050405020304" pitchFamily="18" charset="0"/>
                        </a:rPr>
                        <m:t>𝑖𝑛𝑐𝑙𝑖𝑛𝑎𝑐𝑖</m:t>
                      </m:r>
                      <m:r>
                        <a:rPr lang="es-EC" i="1">
                          <a:latin typeface="Cambria Math" panose="02040503050406030204" pitchFamily="18" charset="0"/>
                          <a:ea typeface="Calibri" panose="020F0502020204030204" pitchFamily="34" charset="0"/>
                          <a:cs typeface="Times New Roman" panose="02020603050405020304" pitchFamily="18" charset="0"/>
                        </a:rPr>
                        <m:t>ó</m:t>
                      </m:r>
                      <m:sSub>
                        <m:sSubPr>
                          <m:ctrlPr>
                            <a:rPr lang="es-EC" i="1">
                              <a:latin typeface="Cambria Math" panose="02040503050406030204" pitchFamily="18" charset="0"/>
                              <a:ea typeface="Calibri" panose="020F0502020204030204" pitchFamily="34" charset="0"/>
                              <a:cs typeface="Times New Roman" panose="02020603050405020304" pitchFamily="18" charset="0"/>
                            </a:rPr>
                          </m:ctrlPr>
                        </m:sSubPr>
                        <m:e>
                          <m:r>
                            <a:rPr lang="es-EC" i="1">
                              <a:latin typeface="Cambria Math" panose="02040503050406030204" pitchFamily="18" charset="0"/>
                              <a:ea typeface="Calibri" panose="020F0502020204030204" pitchFamily="34" charset="0"/>
                              <a:cs typeface="Times New Roman" panose="02020603050405020304" pitchFamily="18" charset="0"/>
                            </a:rPr>
                            <m:t>𝑛</m:t>
                          </m:r>
                        </m:e>
                        <m:sub>
                          <m:r>
                            <a:rPr lang="es-EC" i="1">
                              <a:latin typeface="Cambria Math" panose="02040503050406030204" pitchFamily="18" charset="0"/>
                              <a:ea typeface="Calibri" panose="020F0502020204030204" pitchFamily="34" charset="0"/>
                              <a:cs typeface="Times New Roman" panose="02020603050405020304" pitchFamily="18" charset="0"/>
                            </a:rPr>
                            <m:t>𝑚</m:t>
                          </m:r>
                          <m:r>
                            <a:rPr lang="es-EC" i="1">
                              <a:latin typeface="Cambria Math" panose="02040503050406030204" pitchFamily="18" charset="0"/>
                              <a:ea typeface="Calibri" panose="020F0502020204030204" pitchFamily="34" charset="0"/>
                              <a:cs typeface="Times New Roman" panose="02020603050405020304" pitchFamily="18" charset="0"/>
                            </a:rPr>
                            <m:t>í</m:t>
                          </m:r>
                          <m:r>
                            <a:rPr lang="es-EC" i="1">
                              <a:latin typeface="Cambria Math" panose="02040503050406030204" pitchFamily="18" charset="0"/>
                              <a:ea typeface="Calibri" panose="020F0502020204030204" pitchFamily="34" charset="0"/>
                              <a:cs typeface="Times New Roman" panose="02020603050405020304" pitchFamily="18" charset="0"/>
                            </a:rPr>
                            <m:t>𝑛</m:t>
                          </m:r>
                        </m:sub>
                      </m:sSub>
                      <m:r>
                        <a:rPr lang="es-EC" i="1">
                          <a:latin typeface="Cambria Math" panose="02040503050406030204" pitchFamily="18" charset="0"/>
                          <a:ea typeface="Calibri" panose="020F0502020204030204" pitchFamily="34" charset="0"/>
                          <a:cs typeface="Times New Roman" panose="02020603050405020304" pitchFamily="18" charset="0"/>
                        </a:rPr>
                        <m:t>=32°</m:t>
                      </m:r>
                    </m:oMath>
                  </m:oMathPara>
                </a14:m>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angle 3">
                <a:extLst>
                  <a:ext uri="{FF2B5EF4-FFF2-40B4-BE49-F238E27FC236}">
                    <a16:creationId xmlns:a16="http://schemas.microsoft.com/office/drawing/2014/main" id="{1A9D1D7E-EBDB-482A-8ACC-4620E40F3125}"/>
                  </a:ext>
                </a:extLst>
              </p:cNvPr>
              <p:cNvSpPr>
                <a:spLocks noRot="1" noChangeAspect="1" noMove="1" noResize="1" noEditPoints="1" noAdjustHandles="1" noChangeArrowheads="1" noChangeShapeType="1" noTextEdit="1"/>
              </p:cNvSpPr>
              <p:nvPr/>
            </p:nvSpPr>
            <p:spPr>
              <a:xfrm>
                <a:off x="3078480" y="1820555"/>
                <a:ext cx="6096000" cy="950132"/>
              </a:xfrm>
              <a:prstGeom prst="rect">
                <a:avLst/>
              </a:prstGeom>
              <a:blipFill>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51F57377-A0BC-4D4F-B625-81A769C72496}"/>
                  </a:ext>
                </a:extLst>
              </p:cNvPr>
              <p:cNvSpPr/>
              <p:nvPr/>
            </p:nvSpPr>
            <p:spPr>
              <a:xfrm>
                <a:off x="5698435" y="3648293"/>
                <a:ext cx="6096000" cy="1338828"/>
              </a:xfrm>
              <a:prstGeom prst="rect">
                <a:avLst/>
              </a:prstGeom>
            </p:spPr>
            <p:txBody>
              <a:bodyPr>
                <a:spAutoFit/>
              </a:bodyPr>
              <a:lstStyle/>
              <a:p>
                <a:pPr indent="215900" algn="ctr">
                  <a:lnSpc>
                    <a:spcPct val="150000"/>
                  </a:lnSpc>
                  <a:spcAft>
                    <a:spcPts val="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𝑉𝑜𝑙𝑢𝑚𝑒𝑛</m:t>
                      </m:r>
                      <m:r>
                        <a:rPr lang="es-EC" i="1">
                          <a:latin typeface="Cambria Math" panose="02040503050406030204" pitchFamily="18" charset="0"/>
                          <a:ea typeface="Calibri" panose="020F0502020204030204" pitchFamily="34" charset="0"/>
                          <a:cs typeface="Times New Roman" panose="02020603050405020304" pitchFamily="18" charset="0"/>
                        </a:rPr>
                        <m:t> </m:t>
                      </m:r>
                      <m:r>
                        <a:rPr lang="es-EC" i="1">
                          <a:latin typeface="Cambria Math" panose="02040503050406030204" pitchFamily="18" charset="0"/>
                          <a:ea typeface="Calibri" panose="020F0502020204030204" pitchFamily="34" charset="0"/>
                          <a:cs typeface="Times New Roman" panose="02020603050405020304" pitchFamily="18" charset="0"/>
                        </a:rPr>
                        <m:t>𝑇𝑜𝑡𝑎𝑙</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𝑉𝑜𝑙𝑢𝑚𝑒𝑛</m:t>
                      </m:r>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𝐸</m:t>
                      </m:r>
                    </m:oMath>
                  </m:oMathPara>
                </a14:m>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indent="215900" algn="ctr">
                  <a:lnSpc>
                    <a:spcPct val="150000"/>
                  </a:lnSpc>
                  <a:spcAft>
                    <a:spcPts val="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𝑉𝑜𝑙𝑢𝑚𝑒𝑛</m:t>
                      </m:r>
                      <m:r>
                        <a:rPr lang="es-EC" i="1">
                          <a:latin typeface="Cambria Math" panose="02040503050406030204" pitchFamily="18" charset="0"/>
                          <a:ea typeface="Calibri" panose="020F0502020204030204" pitchFamily="34" charset="0"/>
                          <a:cs typeface="Times New Roman" panose="02020603050405020304" pitchFamily="18" charset="0"/>
                        </a:rPr>
                        <m:t> </m:t>
                      </m:r>
                      <m:r>
                        <a:rPr lang="es-EC" i="1">
                          <a:latin typeface="Cambria Math" panose="02040503050406030204" pitchFamily="18" charset="0"/>
                          <a:ea typeface="Calibri" panose="020F0502020204030204" pitchFamily="34" charset="0"/>
                          <a:cs typeface="Times New Roman" panose="02020603050405020304" pitchFamily="18" charset="0"/>
                        </a:rPr>
                        <m:t>𝑇𝑜𝑡𝑎𝑙</m:t>
                      </m:r>
                      <m:r>
                        <a:rPr lang="es-EC" i="1">
                          <a:latin typeface="Cambria Math" panose="02040503050406030204" pitchFamily="18" charset="0"/>
                          <a:ea typeface="Calibri" panose="020F0502020204030204" pitchFamily="34" charset="0"/>
                          <a:cs typeface="Times New Roman" panose="02020603050405020304" pitchFamily="18" charset="0"/>
                        </a:rPr>
                        <m:t>=373.9∗0.92</m:t>
                      </m:r>
                    </m:oMath>
                  </m:oMathPara>
                </a14:m>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indent="215900" algn="ctr">
                  <a:lnSpc>
                    <a:spcPct val="150000"/>
                  </a:lnSpc>
                  <a:spcAft>
                    <a:spcPts val="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𝑉𝑜𝑙𝑢𝑚𝑒𝑛</m:t>
                      </m:r>
                      <m:r>
                        <a:rPr lang="es-EC" i="1">
                          <a:latin typeface="Cambria Math" panose="02040503050406030204" pitchFamily="18" charset="0"/>
                          <a:ea typeface="Calibri" panose="020F0502020204030204" pitchFamily="34" charset="0"/>
                          <a:cs typeface="Times New Roman" panose="02020603050405020304" pitchFamily="18" charset="0"/>
                        </a:rPr>
                        <m:t> </m:t>
                      </m:r>
                      <m:r>
                        <a:rPr lang="es-EC" i="1">
                          <a:latin typeface="Cambria Math" panose="02040503050406030204" pitchFamily="18" charset="0"/>
                          <a:ea typeface="Calibri" panose="020F0502020204030204" pitchFamily="34" charset="0"/>
                          <a:cs typeface="Times New Roman" panose="02020603050405020304" pitchFamily="18" charset="0"/>
                        </a:rPr>
                        <m:t>𝑇𝑜𝑡𝑎𝑙</m:t>
                      </m:r>
                      <m:r>
                        <a:rPr lang="es-EC" i="1">
                          <a:latin typeface="Cambria Math" panose="02040503050406030204" pitchFamily="18" charset="0"/>
                          <a:ea typeface="Calibri" panose="020F0502020204030204" pitchFamily="34" charset="0"/>
                          <a:cs typeface="Times New Roman" panose="02020603050405020304" pitchFamily="18" charset="0"/>
                        </a:rPr>
                        <m:t>=343.9 </m:t>
                      </m:r>
                      <m:r>
                        <a:rPr lang="es-EC" i="1">
                          <a:latin typeface="Cambria Math" panose="02040503050406030204" pitchFamily="18" charset="0"/>
                          <a:ea typeface="Calibri" panose="020F0502020204030204" pitchFamily="34" charset="0"/>
                          <a:cs typeface="Times New Roman" panose="02020603050405020304" pitchFamily="18" charset="0"/>
                        </a:rPr>
                        <m:t>𝑔</m:t>
                      </m:r>
                    </m:oMath>
                  </m:oMathPara>
                </a14:m>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Rectangle 4">
                <a:extLst>
                  <a:ext uri="{FF2B5EF4-FFF2-40B4-BE49-F238E27FC236}">
                    <a16:creationId xmlns:a16="http://schemas.microsoft.com/office/drawing/2014/main" id="{51F57377-A0BC-4D4F-B625-81A769C72496}"/>
                  </a:ext>
                </a:extLst>
              </p:cNvPr>
              <p:cNvSpPr>
                <a:spLocks noRot="1" noChangeAspect="1" noMove="1" noResize="1" noEditPoints="1" noAdjustHandles="1" noChangeArrowheads="1" noChangeShapeType="1" noTextEdit="1"/>
              </p:cNvSpPr>
              <p:nvPr/>
            </p:nvSpPr>
            <p:spPr>
              <a:xfrm>
                <a:off x="5698435" y="3648293"/>
                <a:ext cx="6096000" cy="1338828"/>
              </a:xfrm>
              <a:prstGeom prst="rect">
                <a:avLst/>
              </a:prstGeom>
              <a:blipFill>
                <a:blip r:embed="rId3"/>
                <a:stretch>
                  <a:fillRect/>
                </a:stretch>
              </a:blipFill>
            </p:spPr>
            <p:txBody>
              <a:bodyPr/>
              <a:lstStyle/>
              <a:p>
                <a:r>
                  <a:rPr lang="es-EC">
                    <a:noFill/>
                  </a:rPr>
                  <a:t> </a:t>
                </a:r>
              </a:p>
            </p:txBody>
          </p:sp>
        </mc:Fallback>
      </mc:AlternateContent>
      <p:pic>
        <p:nvPicPr>
          <p:cNvPr id="6" name="Picture 5">
            <a:extLst>
              <a:ext uri="{FF2B5EF4-FFF2-40B4-BE49-F238E27FC236}">
                <a16:creationId xmlns:a16="http://schemas.microsoft.com/office/drawing/2014/main" id="{061E7949-0A9C-4882-A373-32245FF55D6D}"/>
              </a:ext>
            </a:extLst>
          </p:cNvPr>
          <p:cNvPicPr/>
          <p:nvPr/>
        </p:nvPicPr>
        <p:blipFill>
          <a:blip r:embed="rId4"/>
          <a:stretch>
            <a:fillRect/>
          </a:stretch>
        </p:blipFill>
        <p:spPr>
          <a:xfrm>
            <a:off x="2182068" y="2677334"/>
            <a:ext cx="3410350" cy="3300134"/>
          </a:xfrm>
          <a:prstGeom prst="rect">
            <a:avLst/>
          </a:prstGeom>
        </p:spPr>
      </p:pic>
      <p:sp>
        <p:nvSpPr>
          <p:cNvPr id="7" name="Rectangle 6">
            <a:extLst>
              <a:ext uri="{FF2B5EF4-FFF2-40B4-BE49-F238E27FC236}">
                <a16:creationId xmlns:a16="http://schemas.microsoft.com/office/drawing/2014/main" id="{FAE47618-7969-4C84-B03B-E19B0C263E52}"/>
              </a:ext>
            </a:extLst>
          </p:cNvPr>
          <p:cNvSpPr/>
          <p:nvPr/>
        </p:nvSpPr>
        <p:spPr>
          <a:xfrm>
            <a:off x="7582539" y="771222"/>
            <a:ext cx="3183885" cy="553998"/>
          </a:xfrm>
          <a:prstGeom prst="rect">
            <a:avLst/>
          </a:prstGeom>
          <a:noFill/>
        </p:spPr>
        <p:txBody>
          <a:bodyPr wrap="none" lIns="91440" tIns="45720" rIns="91440" bIns="45720">
            <a:spAutoFit/>
          </a:bodyPr>
          <a:lstStyle/>
          <a:p>
            <a:pPr algn="ctr"/>
            <a:r>
              <a:rPr lang="en-US" sz="3000" dirty="0">
                <a:ln w="0"/>
                <a:solidFill>
                  <a:schemeClr val="accent1"/>
                </a:solidFill>
                <a:effectLst>
                  <a:outerShdw blurRad="38100" dist="25400" dir="5400000" algn="ctr" rotWithShape="0">
                    <a:srgbClr val="6E747A">
                      <a:alpha val="43000"/>
                    </a:srgbClr>
                  </a:outerShdw>
                </a:effectLst>
              </a:rPr>
              <a:t>Norma DIN 1055</a:t>
            </a:r>
          </a:p>
        </p:txBody>
      </p:sp>
    </p:spTree>
    <p:extLst>
      <p:ext uri="{BB962C8B-B14F-4D97-AF65-F5344CB8AC3E}">
        <p14:creationId xmlns:p14="http://schemas.microsoft.com/office/powerpoint/2010/main" val="3888933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5FA070-7CA7-404D-8784-B75417601E9C}"/>
              </a:ext>
            </a:extLst>
          </p:cNvPr>
          <p:cNvSpPr>
            <a:spLocks noGrp="1"/>
          </p:cNvSpPr>
          <p:nvPr>
            <p:ph type="title"/>
          </p:nvPr>
        </p:nvSpPr>
        <p:spPr>
          <a:xfrm>
            <a:off x="687388" y="1634538"/>
            <a:ext cx="8911687" cy="1280890"/>
          </a:xfrm>
        </p:spPr>
        <p:txBody>
          <a:bodyPr/>
          <a:lstStyle/>
          <a:p>
            <a:r>
              <a:rPr lang="es-EC" dirty="0"/>
              <a:t>HUSILLO</a:t>
            </a:r>
          </a:p>
        </p:txBody>
      </p:sp>
      <mc:AlternateContent xmlns:mc="http://schemas.openxmlformats.org/markup-compatibility/2006" xmlns:a14="http://schemas.microsoft.com/office/drawing/2010/main">
        <mc:Choice Requires="a14">
          <p:graphicFrame>
            <p:nvGraphicFramePr>
              <p:cNvPr id="4" name="Marcador de contenido 3">
                <a:extLst>
                  <a:ext uri="{FF2B5EF4-FFF2-40B4-BE49-F238E27FC236}">
                    <a16:creationId xmlns:a16="http://schemas.microsoft.com/office/drawing/2014/main" id="{D9E7641C-B719-44C6-9539-4B80587F1DDF}"/>
                  </a:ext>
                </a:extLst>
              </p:cNvPr>
              <p:cNvGraphicFramePr>
                <a:graphicFrameLocks noGrp="1"/>
              </p:cNvGraphicFramePr>
              <p:nvPr>
                <p:ph idx="1"/>
                <p:extLst>
                  <p:ext uri="{D42A27DB-BD31-4B8C-83A1-F6EECF244321}">
                    <p14:modId xmlns:p14="http://schemas.microsoft.com/office/powerpoint/2010/main" val="2160431941"/>
                  </p:ext>
                </p:extLst>
              </p:nvPr>
            </p:nvGraphicFramePr>
            <p:xfrm>
              <a:off x="3377663" y="359724"/>
              <a:ext cx="7476172" cy="3069276"/>
            </p:xfrm>
            <a:graphic>
              <a:graphicData uri="http://schemas.openxmlformats.org/drawingml/2006/table">
                <a:tbl>
                  <a:tblPr firstRow="1" firstCol="1" bandRow="1">
                    <a:tableStyleId>{93296810-A885-4BE3-A3E7-6D5BEEA58F35}</a:tableStyleId>
                  </a:tblPr>
                  <a:tblGrid>
                    <a:gridCol w="3366827">
                      <a:extLst>
                        <a:ext uri="{9D8B030D-6E8A-4147-A177-3AD203B41FA5}">
                          <a16:colId xmlns:a16="http://schemas.microsoft.com/office/drawing/2014/main" val="1188138182"/>
                        </a:ext>
                      </a:extLst>
                    </a:gridCol>
                    <a:gridCol w="2585587">
                      <a:extLst>
                        <a:ext uri="{9D8B030D-6E8A-4147-A177-3AD203B41FA5}">
                          <a16:colId xmlns:a16="http://schemas.microsoft.com/office/drawing/2014/main" val="1415242310"/>
                        </a:ext>
                      </a:extLst>
                    </a:gridCol>
                    <a:gridCol w="1523758">
                      <a:extLst>
                        <a:ext uri="{9D8B030D-6E8A-4147-A177-3AD203B41FA5}">
                          <a16:colId xmlns:a16="http://schemas.microsoft.com/office/drawing/2014/main" val="4100498106"/>
                        </a:ext>
                      </a:extLst>
                    </a:gridCol>
                  </a:tblGrid>
                  <a:tr h="511546">
                    <a:tc>
                      <a:txBody>
                        <a:bodyPr/>
                        <a:lstStyle/>
                        <a:p>
                          <a:pPr indent="215900" algn="ctr">
                            <a:lnSpc>
                              <a:spcPct val="150000"/>
                            </a:lnSpc>
                            <a:spcAft>
                              <a:spcPts val="0"/>
                            </a:spcAft>
                          </a:pPr>
                          <a:r>
                            <a:rPr lang="es-EC" sz="1600" dirty="0">
                              <a:effectLst/>
                            </a:rPr>
                            <a:t>Parámetro</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1600" dirty="0">
                              <a:effectLst/>
                            </a:rPr>
                            <a:t>Símbolo</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1600" dirty="0">
                              <a:effectLst/>
                            </a:rPr>
                            <a:t>Valor</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85107733"/>
                      </a:ext>
                    </a:extLst>
                  </a:tr>
                  <a:tr h="511546">
                    <a:tc>
                      <a:txBody>
                        <a:bodyPr/>
                        <a:lstStyle/>
                        <a:p>
                          <a:pPr indent="215900" algn="ctr">
                            <a:lnSpc>
                              <a:spcPct val="150000"/>
                            </a:lnSpc>
                            <a:spcAft>
                              <a:spcPts val="0"/>
                            </a:spcAft>
                          </a:pPr>
                          <a:r>
                            <a:rPr lang="es-EC" sz="1600">
                              <a:effectLst/>
                            </a:rPr>
                            <a:t>Relación L/D</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1600">
                              <a:effectLst/>
                            </a:rPr>
                            <a:t>L/D</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1600">
                              <a:effectLst/>
                            </a:rPr>
                            <a:t>10:1</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16029969"/>
                      </a:ext>
                    </a:extLst>
                  </a:tr>
                  <a:tr h="511546">
                    <a:tc>
                      <a:txBody>
                        <a:bodyPr/>
                        <a:lstStyle/>
                        <a:p>
                          <a:pPr indent="215900" algn="ctr">
                            <a:lnSpc>
                              <a:spcPct val="150000"/>
                            </a:lnSpc>
                            <a:spcAft>
                              <a:spcPts val="0"/>
                            </a:spcAft>
                          </a:pPr>
                          <a:r>
                            <a:rPr lang="es-EC" sz="1600">
                              <a:effectLst/>
                            </a:rPr>
                            <a:t>Relación de compresión </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600" i="1">
                                        <a:effectLst/>
                                        <a:latin typeface="Cambria Math" panose="02040503050406030204" pitchFamily="18" charset="0"/>
                                      </a:rPr>
                                    </m:ctrlPr>
                                  </m:sSubPr>
                                  <m:e>
                                    <m:r>
                                      <a:rPr lang="es-EC" sz="1600">
                                        <a:effectLst/>
                                        <a:latin typeface="Cambria Math" panose="02040503050406030204" pitchFamily="18" charset="0"/>
                                      </a:rPr>
                                      <m:t>𝑅</m:t>
                                    </m:r>
                                  </m:e>
                                  <m:sub>
                                    <m:r>
                                      <a:rPr lang="es-EC" sz="1600">
                                        <a:effectLst/>
                                        <a:latin typeface="Cambria Math" panose="02040503050406030204" pitchFamily="18" charset="0"/>
                                      </a:rPr>
                                      <m:t>𝑐</m:t>
                                    </m:r>
                                  </m:sub>
                                </m:sSub>
                              </m:oMath>
                            </m:oMathPara>
                          </a14:m>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1600">
                              <a:effectLst/>
                            </a:rPr>
                            <a:t>3:1</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29303322"/>
                      </a:ext>
                    </a:extLst>
                  </a:tr>
                  <a:tr h="511546">
                    <a:tc>
                      <a:txBody>
                        <a:bodyPr/>
                        <a:lstStyle/>
                        <a:p>
                          <a:pPr indent="215900" algn="ctr">
                            <a:lnSpc>
                              <a:spcPct val="150000"/>
                            </a:lnSpc>
                            <a:spcAft>
                              <a:spcPts val="0"/>
                            </a:spcAft>
                          </a:pPr>
                          <a:r>
                            <a:rPr lang="es-EC" sz="1600">
                              <a:effectLst/>
                            </a:rPr>
                            <a:t>Ángulo de inclinación </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14:m>
                            <m:oMathPara xmlns:m="http://schemas.openxmlformats.org/officeDocument/2006/math">
                              <m:oMathParaPr>
                                <m:jc m:val="centerGroup"/>
                              </m:oMathParaPr>
                              <m:oMath xmlns:m="http://schemas.openxmlformats.org/officeDocument/2006/math">
                                <m:r>
                                  <a:rPr lang="es-EC" sz="1600">
                                    <a:effectLst/>
                                    <a:latin typeface="Cambria Math" panose="02040503050406030204" pitchFamily="18" charset="0"/>
                                  </a:rPr>
                                  <m:t>𝜑</m:t>
                                </m:r>
                              </m:oMath>
                            </m:oMathPara>
                          </a14:m>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14:m>
                            <m:oMath xmlns:m="http://schemas.openxmlformats.org/officeDocument/2006/math">
                              <m:r>
                                <a:rPr lang="es-EC" sz="1600">
                                  <a:effectLst/>
                                  <a:latin typeface="Cambria Math" panose="02040503050406030204" pitchFamily="18" charset="0"/>
                                </a:rPr>
                                <m:t>12°</m:t>
                              </m:r>
                            </m:oMath>
                          </a14:m>
                          <a:r>
                            <a:rPr lang="es-EC" sz="1600">
                              <a:effectLst/>
                            </a:rPr>
                            <a:t> </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83381958"/>
                      </a:ext>
                    </a:extLst>
                  </a:tr>
                  <a:tr h="511546">
                    <a:tc>
                      <a:txBody>
                        <a:bodyPr/>
                        <a:lstStyle/>
                        <a:p>
                          <a:pPr indent="215900" algn="ctr">
                            <a:lnSpc>
                              <a:spcPct val="150000"/>
                            </a:lnSpc>
                            <a:spcAft>
                              <a:spcPts val="0"/>
                            </a:spcAft>
                          </a:pPr>
                          <a:r>
                            <a:rPr lang="es-EC" sz="1600">
                              <a:effectLst/>
                            </a:rPr>
                            <a:t>Densidad del material</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1600">
                              <a:effectLst/>
                            </a:rPr>
                            <a:t>η</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14:m>
                            <m:oMathPara xmlns:m="http://schemas.openxmlformats.org/officeDocument/2006/math">
                              <m:oMathParaPr>
                                <m:jc m:val="centerGroup"/>
                              </m:oMathParaPr>
                              <m:oMath xmlns:m="http://schemas.openxmlformats.org/officeDocument/2006/math">
                                <m:r>
                                  <a:rPr lang="es-EC" sz="1600">
                                    <a:effectLst/>
                                    <a:latin typeface="Cambria Math" panose="02040503050406030204" pitchFamily="18" charset="0"/>
                                  </a:rPr>
                                  <m:t>0.9 </m:t>
                                </m:r>
                                <m:r>
                                  <a:rPr lang="es-EC" sz="1600">
                                    <a:effectLst/>
                                    <a:latin typeface="Cambria Math" panose="02040503050406030204" pitchFamily="18" charset="0"/>
                                  </a:rPr>
                                  <m:t>𝑔</m:t>
                                </m:r>
                                <m:r>
                                  <a:rPr lang="es-EC" sz="1600">
                                    <a:effectLst/>
                                    <a:latin typeface="Cambria Math" panose="02040503050406030204" pitchFamily="18" charset="0"/>
                                  </a:rPr>
                                  <m:t>/</m:t>
                                </m:r>
                                <m:r>
                                  <a:rPr lang="es-EC" sz="1600">
                                    <a:effectLst/>
                                    <a:latin typeface="Cambria Math" panose="02040503050406030204" pitchFamily="18" charset="0"/>
                                  </a:rPr>
                                  <m:t>𝑐</m:t>
                                </m:r>
                                <m:sSup>
                                  <m:sSupPr>
                                    <m:ctrlPr>
                                      <a:rPr lang="es-EC" sz="1600" i="1">
                                        <a:effectLst/>
                                        <a:latin typeface="Cambria Math" panose="02040503050406030204" pitchFamily="18" charset="0"/>
                                      </a:rPr>
                                    </m:ctrlPr>
                                  </m:sSupPr>
                                  <m:e>
                                    <m:r>
                                      <a:rPr lang="es-EC" sz="1600">
                                        <a:effectLst/>
                                        <a:latin typeface="Cambria Math" panose="02040503050406030204" pitchFamily="18" charset="0"/>
                                      </a:rPr>
                                      <m:t>𝑚</m:t>
                                    </m:r>
                                  </m:e>
                                  <m:sup>
                                    <m:r>
                                      <a:rPr lang="es-EC" sz="1600">
                                        <a:effectLst/>
                                        <a:latin typeface="Cambria Math" panose="02040503050406030204" pitchFamily="18" charset="0"/>
                                      </a:rPr>
                                      <m:t>3</m:t>
                                    </m:r>
                                  </m:sup>
                                </m:sSup>
                              </m:oMath>
                            </m:oMathPara>
                          </a14:m>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72484180"/>
                      </a:ext>
                    </a:extLst>
                  </a:tr>
                  <a:tr h="511546">
                    <a:tc>
                      <a:txBody>
                        <a:bodyPr/>
                        <a:lstStyle/>
                        <a:p>
                          <a:pPr indent="215900" algn="ctr">
                            <a:lnSpc>
                              <a:spcPct val="150000"/>
                            </a:lnSpc>
                            <a:spcAft>
                              <a:spcPts val="0"/>
                            </a:spcAft>
                          </a:pPr>
                          <a:r>
                            <a:rPr lang="es-EC" sz="1600" dirty="0">
                              <a:effectLst/>
                            </a:rPr>
                            <a:t>Diámetro </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1600">
                              <a:effectLst/>
                            </a:rPr>
                            <a:t>D</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14:m>
                            <m:oMathPara xmlns:m="http://schemas.openxmlformats.org/officeDocument/2006/math">
                              <m:oMathParaPr>
                                <m:jc m:val="centerGroup"/>
                              </m:oMathParaPr>
                              <m:oMath xmlns:m="http://schemas.openxmlformats.org/officeDocument/2006/math">
                                <m:r>
                                  <a:rPr lang="es-EC" sz="1600">
                                    <a:effectLst/>
                                    <a:latin typeface="Cambria Math" panose="02040503050406030204" pitchFamily="18" charset="0"/>
                                  </a:rPr>
                                  <m:t>27 </m:t>
                                </m:r>
                                <m:r>
                                  <a:rPr lang="es-EC" sz="1600">
                                    <a:effectLst/>
                                    <a:latin typeface="Cambria Math" panose="02040503050406030204" pitchFamily="18" charset="0"/>
                                  </a:rPr>
                                  <m:t>𝑚𝑚</m:t>
                                </m:r>
                              </m:oMath>
                            </m:oMathPara>
                          </a14:m>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59636301"/>
                      </a:ext>
                    </a:extLst>
                  </a:tr>
                </a:tbl>
              </a:graphicData>
            </a:graphic>
          </p:graphicFrame>
        </mc:Choice>
        <mc:Fallback xmlns="">
          <p:graphicFrame>
            <p:nvGraphicFramePr>
              <p:cNvPr id="4" name="Marcador de contenido 3">
                <a:extLst>
                  <a:ext uri="{FF2B5EF4-FFF2-40B4-BE49-F238E27FC236}">
                    <a16:creationId xmlns:a16="http://schemas.microsoft.com/office/drawing/2014/main" id="{D9E7641C-B719-44C6-9539-4B80587F1DDF}"/>
                  </a:ext>
                </a:extLst>
              </p:cNvPr>
              <p:cNvGraphicFramePr>
                <a:graphicFrameLocks noGrp="1"/>
              </p:cNvGraphicFramePr>
              <p:nvPr>
                <p:ph idx="1"/>
                <p:extLst>
                  <p:ext uri="{D42A27DB-BD31-4B8C-83A1-F6EECF244321}">
                    <p14:modId xmlns:p14="http://schemas.microsoft.com/office/powerpoint/2010/main" val="2160431941"/>
                  </p:ext>
                </p:extLst>
              </p:nvPr>
            </p:nvGraphicFramePr>
            <p:xfrm>
              <a:off x="3377663" y="359724"/>
              <a:ext cx="7476172" cy="3069276"/>
            </p:xfrm>
            <a:graphic>
              <a:graphicData uri="http://schemas.openxmlformats.org/drawingml/2006/table">
                <a:tbl>
                  <a:tblPr firstRow="1" firstCol="1" bandRow="1">
                    <a:tableStyleId>{93296810-A885-4BE3-A3E7-6D5BEEA58F35}</a:tableStyleId>
                  </a:tblPr>
                  <a:tblGrid>
                    <a:gridCol w="3366827">
                      <a:extLst>
                        <a:ext uri="{9D8B030D-6E8A-4147-A177-3AD203B41FA5}">
                          <a16:colId xmlns:a16="http://schemas.microsoft.com/office/drawing/2014/main" val="1188138182"/>
                        </a:ext>
                      </a:extLst>
                    </a:gridCol>
                    <a:gridCol w="2585587">
                      <a:extLst>
                        <a:ext uri="{9D8B030D-6E8A-4147-A177-3AD203B41FA5}">
                          <a16:colId xmlns:a16="http://schemas.microsoft.com/office/drawing/2014/main" val="1415242310"/>
                        </a:ext>
                      </a:extLst>
                    </a:gridCol>
                    <a:gridCol w="1523758">
                      <a:extLst>
                        <a:ext uri="{9D8B030D-6E8A-4147-A177-3AD203B41FA5}">
                          <a16:colId xmlns:a16="http://schemas.microsoft.com/office/drawing/2014/main" val="4100498106"/>
                        </a:ext>
                      </a:extLst>
                    </a:gridCol>
                  </a:tblGrid>
                  <a:tr h="511546">
                    <a:tc>
                      <a:txBody>
                        <a:bodyPr/>
                        <a:lstStyle/>
                        <a:p>
                          <a:pPr indent="215900" algn="ctr">
                            <a:lnSpc>
                              <a:spcPct val="150000"/>
                            </a:lnSpc>
                            <a:spcAft>
                              <a:spcPts val="0"/>
                            </a:spcAft>
                          </a:pPr>
                          <a:r>
                            <a:rPr lang="es-EC" sz="1600" dirty="0">
                              <a:effectLst/>
                            </a:rPr>
                            <a:t>Parámetro</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1600" dirty="0">
                              <a:effectLst/>
                            </a:rPr>
                            <a:t>Símbolo</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1600" dirty="0">
                              <a:effectLst/>
                            </a:rPr>
                            <a:t>Valor</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85107733"/>
                      </a:ext>
                    </a:extLst>
                  </a:tr>
                  <a:tr h="511546">
                    <a:tc>
                      <a:txBody>
                        <a:bodyPr/>
                        <a:lstStyle/>
                        <a:p>
                          <a:pPr indent="215900" algn="ctr">
                            <a:lnSpc>
                              <a:spcPct val="150000"/>
                            </a:lnSpc>
                            <a:spcAft>
                              <a:spcPts val="0"/>
                            </a:spcAft>
                          </a:pPr>
                          <a:r>
                            <a:rPr lang="es-EC" sz="1600">
                              <a:effectLst/>
                            </a:rPr>
                            <a:t>Relación L/D</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1600">
                              <a:effectLst/>
                            </a:rPr>
                            <a:t>L/D</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1600">
                              <a:effectLst/>
                            </a:rPr>
                            <a:t>10:1</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16029969"/>
                      </a:ext>
                    </a:extLst>
                  </a:tr>
                  <a:tr h="511546">
                    <a:tc>
                      <a:txBody>
                        <a:bodyPr/>
                        <a:lstStyle/>
                        <a:p>
                          <a:pPr indent="215900" algn="ctr">
                            <a:lnSpc>
                              <a:spcPct val="150000"/>
                            </a:lnSpc>
                            <a:spcAft>
                              <a:spcPts val="0"/>
                            </a:spcAft>
                          </a:pPr>
                          <a:r>
                            <a:rPr lang="es-EC" sz="1600">
                              <a:effectLst/>
                            </a:rPr>
                            <a:t>Relación de compresión </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2"/>
                          <a:stretch>
                            <a:fillRect l="-130660" t="-202381" r="-59906" b="-304762"/>
                          </a:stretch>
                        </a:blipFill>
                      </a:tcPr>
                    </a:tc>
                    <a:tc>
                      <a:txBody>
                        <a:bodyPr/>
                        <a:lstStyle/>
                        <a:p>
                          <a:pPr indent="215900" algn="ctr">
                            <a:lnSpc>
                              <a:spcPct val="150000"/>
                            </a:lnSpc>
                            <a:spcAft>
                              <a:spcPts val="0"/>
                            </a:spcAft>
                          </a:pPr>
                          <a:r>
                            <a:rPr lang="es-EC" sz="1600">
                              <a:effectLst/>
                            </a:rPr>
                            <a:t>3:1</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29303322"/>
                      </a:ext>
                    </a:extLst>
                  </a:tr>
                  <a:tr h="511546">
                    <a:tc>
                      <a:txBody>
                        <a:bodyPr/>
                        <a:lstStyle/>
                        <a:p>
                          <a:pPr indent="215900" algn="ctr">
                            <a:lnSpc>
                              <a:spcPct val="150000"/>
                            </a:lnSpc>
                            <a:spcAft>
                              <a:spcPts val="0"/>
                            </a:spcAft>
                          </a:pPr>
                          <a:r>
                            <a:rPr lang="es-EC" sz="1600">
                              <a:effectLst/>
                            </a:rPr>
                            <a:t>Ángulo de inclinación </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2"/>
                          <a:stretch>
                            <a:fillRect l="-130660" t="-302381" r="-59906" b="-204762"/>
                          </a:stretch>
                        </a:blipFill>
                      </a:tcPr>
                    </a:tc>
                    <a:tc>
                      <a:txBody>
                        <a:bodyPr/>
                        <a:lstStyle/>
                        <a:p>
                          <a:endParaRPr lang="es-EC"/>
                        </a:p>
                      </a:txBody>
                      <a:tcPr marL="68580" marR="68580" marT="0" marB="0" anchor="ctr">
                        <a:blipFill>
                          <a:blip r:embed="rId2"/>
                          <a:stretch>
                            <a:fillRect l="-391200" t="-302381" r="-1600" b="-204762"/>
                          </a:stretch>
                        </a:blipFill>
                      </a:tcPr>
                    </a:tc>
                    <a:extLst>
                      <a:ext uri="{0D108BD9-81ED-4DB2-BD59-A6C34878D82A}">
                        <a16:rowId xmlns:a16="http://schemas.microsoft.com/office/drawing/2014/main" val="1783381958"/>
                      </a:ext>
                    </a:extLst>
                  </a:tr>
                  <a:tr h="511546">
                    <a:tc>
                      <a:txBody>
                        <a:bodyPr/>
                        <a:lstStyle/>
                        <a:p>
                          <a:pPr indent="215900" algn="ctr">
                            <a:lnSpc>
                              <a:spcPct val="150000"/>
                            </a:lnSpc>
                            <a:spcAft>
                              <a:spcPts val="0"/>
                            </a:spcAft>
                          </a:pPr>
                          <a:r>
                            <a:rPr lang="es-EC" sz="1600">
                              <a:effectLst/>
                            </a:rPr>
                            <a:t>Densidad del material</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1600">
                              <a:effectLst/>
                            </a:rPr>
                            <a:t>η</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2"/>
                          <a:stretch>
                            <a:fillRect l="-391200" t="-402381" r="-1600" b="-104762"/>
                          </a:stretch>
                        </a:blipFill>
                      </a:tcPr>
                    </a:tc>
                    <a:extLst>
                      <a:ext uri="{0D108BD9-81ED-4DB2-BD59-A6C34878D82A}">
                        <a16:rowId xmlns:a16="http://schemas.microsoft.com/office/drawing/2014/main" val="1672484180"/>
                      </a:ext>
                    </a:extLst>
                  </a:tr>
                  <a:tr h="511546">
                    <a:tc>
                      <a:txBody>
                        <a:bodyPr/>
                        <a:lstStyle/>
                        <a:p>
                          <a:pPr indent="215900" algn="ctr">
                            <a:lnSpc>
                              <a:spcPct val="150000"/>
                            </a:lnSpc>
                            <a:spcAft>
                              <a:spcPts val="0"/>
                            </a:spcAft>
                          </a:pPr>
                          <a:r>
                            <a:rPr lang="es-EC" sz="1600" dirty="0">
                              <a:effectLst/>
                            </a:rPr>
                            <a:t>Diámetro </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1600">
                              <a:effectLst/>
                            </a:rPr>
                            <a:t>D</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2"/>
                          <a:stretch>
                            <a:fillRect l="-391200" t="-502381" r="-1600" b="-4762"/>
                          </a:stretch>
                        </a:blipFill>
                      </a:tcPr>
                    </a:tc>
                    <a:extLst>
                      <a:ext uri="{0D108BD9-81ED-4DB2-BD59-A6C34878D82A}">
                        <a16:rowId xmlns:a16="http://schemas.microsoft.com/office/drawing/2014/main" val="3659636301"/>
                      </a:ext>
                    </a:extLst>
                  </a:tr>
                </a:tbl>
              </a:graphicData>
            </a:graphic>
          </p:graphicFrame>
        </mc:Fallback>
      </mc:AlternateContent>
      <p:pic>
        <p:nvPicPr>
          <p:cNvPr id="5" name="Imagen 4">
            <a:extLst>
              <a:ext uri="{FF2B5EF4-FFF2-40B4-BE49-F238E27FC236}">
                <a16:creationId xmlns:a16="http://schemas.microsoft.com/office/drawing/2014/main" id="{F11FD8ED-C47F-4F17-99B6-D453E6A05395}"/>
              </a:ext>
            </a:extLst>
          </p:cNvPr>
          <p:cNvPicPr/>
          <p:nvPr/>
        </p:nvPicPr>
        <p:blipFill rotWithShape="1">
          <a:blip r:embed="rId3"/>
          <a:srcRect l="27005" t="12367" b="3437"/>
          <a:stretch/>
        </p:blipFill>
        <p:spPr bwMode="auto">
          <a:xfrm>
            <a:off x="2034913" y="4079613"/>
            <a:ext cx="8911687" cy="25841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66058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Marcador de contenido 2">
                <a:extLst>
                  <a:ext uri="{FF2B5EF4-FFF2-40B4-BE49-F238E27FC236}">
                    <a16:creationId xmlns:a16="http://schemas.microsoft.com/office/drawing/2014/main" id="{CE1E7DA3-79B5-47AE-9D3C-554CF16A3F07}"/>
                  </a:ext>
                </a:extLst>
              </p:cNvPr>
              <p:cNvSpPr>
                <a:spLocks noGrp="1"/>
              </p:cNvSpPr>
              <p:nvPr>
                <p:ph idx="1"/>
              </p:nvPr>
            </p:nvSpPr>
            <p:spPr>
              <a:xfrm>
                <a:off x="2176444" y="338715"/>
                <a:ext cx="2627568" cy="1949129"/>
              </a:xfrm>
            </p:spPr>
            <p:txBody>
              <a:bodyPr>
                <a:noAutofit/>
              </a:bodyPr>
              <a:lstStyle/>
              <a:p>
                <a14:m>
                  <m:oMath xmlns:m="http://schemas.openxmlformats.org/officeDocument/2006/math">
                    <m:f>
                      <m:fPr>
                        <m:ctrlPr>
                          <a:rPr lang="es-EC" sz="2000" i="1" smtClean="0">
                            <a:latin typeface="Cambria Math" panose="02040503050406030204" pitchFamily="18" charset="0"/>
                          </a:rPr>
                        </m:ctrlPr>
                      </m:fPr>
                      <m:num>
                        <m:r>
                          <a:rPr lang="es-EC" sz="2000" i="1">
                            <a:latin typeface="Cambria Math" panose="02040503050406030204" pitchFamily="18" charset="0"/>
                          </a:rPr>
                          <m:t>𝐿</m:t>
                        </m:r>
                      </m:num>
                      <m:den>
                        <m:r>
                          <a:rPr lang="es-EC" sz="2000" i="1">
                            <a:latin typeface="Cambria Math" panose="02040503050406030204" pitchFamily="18" charset="0"/>
                          </a:rPr>
                          <m:t>𝐷</m:t>
                        </m:r>
                      </m:den>
                    </m:f>
                    <m:r>
                      <a:rPr lang="es-EC" sz="2000" i="1">
                        <a:latin typeface="Cambria Math" panose="02040503050406030204" pitchFamily="18" charset="0"/>
                      </a:rPr>
                      <m:t>=</m:t>
                    </m:r>
                    <m:r>
                      <a:rPr lang="es-EC" sz="2000" i="1">
                        <a:latin typeface="Cambria Math" panose="02040503050406030204" pitchFamily="18" charset="0"/>
                      </a:rPr>
                      <m:t>𝑅</m:t>
                    </m:r>
                  </m:oMath>
                </a14:m>
                <a:r>
                  <a:rPr lang="es-EC" sz="2000" dirty="0"/>
                  <a:t>	</a:t>
                </a:r>
                <a:endParaRPr lang="es-EC" sz="2000" i="1" dirty="0"/>
              </a:p>
              <a:p>
                <a14:m>
                  <m:oMath xmlns:m="http://schemas.openxmlformats.org/officeDocument/2006/math">
                    <m:func>
                      <m:funcPr>
                        <m:ctrlPr>
                          <a:rPr lang="es-EC" sz="2000" i="1">
                            <a:latin typeface="Cambria Math" panose="02040503050406030204" pitchFamily="18" charset="0"/>
                          </a:rPr>
                        </m:ctrlPr>
                      </m:funcPr>
                      <m:fName>
                        <m:r>
                          <m:rPr>
                            <m:sty m:val="p"/>
                          </m:rPr>
                          <a:rPr lang="es-EC" sz="2000">
                            <a:latin typeface="Cambria Math" panose="02040503050406030204" pitchFamily="18" charset="0"/>
                          </a:rPr>
                          <m:t>tan</m:t>
                        </m:r>
                      </m:fName>
                      <m:e>
                        <m:d>
                          <m:dPr>
                            <m:ctrlPr>
                              <a:rPr lang="es-EC" sz="2000" i="1">
                                <a:latin typeface="Cambria Math" panose="02040503050406030204" pitchFamily="18" charset="0"/>
                              </a:rPr>
                            </m:ctrlPr>
                          </m:dPr>
                          <m:e>
                            <m:r>
                              <m:rPr>
                                <m:sty m:val="p"/>
                              </m:rPr>
                              <a:rPr lang="es-EC" sz="2000">
                                <a:latin typeface="Cambria Math" panose="02040503050406030204" pitchFamily="18" charset="0"/>
                              </a:rPr>
                              <m:t>φ</m:t>
                            </m:r>
                          </m:e>
                        </m:d>
                      </m:e>
                    </m:func>
                    <m:r>
                      <a:rPr lang="es-EC" sz="2000">
                        <a:latin typeface="Cambria Math" panose="02040503050406030204" pitchFamily="18" charset="0"/>
                      </a:rPr>
                      <m:t>=</m:t>
                    </m:r>
                    <m:f>
                      <m:fPr>
                        <m:ctrlPr>
                          <a:rPr lang="es-EC" sz="2000" i="1">
                            <a:latin typeface="Cambria Math" panose="02040503050406030204" pitchFamily="18" charset="0"/>
                          </a:rPr>
                        </m:ctrlPr>
                      </m:fPr>
                      <m:num>
                        <m:r>
                          <m:rPr>
                            <m:sty m:val="p"/>
                          </m:rPr>
                          <a:rPr lang="es-EC" sz="2000">
                            <a:latin typeface="Cambria Math" panose="02040503050406030204" pitchFamily="18" charset="0"/>
                          </a:rPr>
                          <m:t>S</m:t>
                        </m:r>
                      </m:num>
                      <m:den>
                        <m:r>
                          <m:rPr>
                            <m:sty m:val="p"/>
                          </m:rPr>
                          <a:rPr lang="es-EC" sz="2000">
                            <a:latin typeface="Cambria Math" panose="02040503050406030204" pitchFamily="18" charset="0"/>
                          </a:rPr>
                          <m:t>π</m:t>
                        </m:r>
                        <m:r>
                          <a:rPr lang="es-EC" sz="2000">
                            <a:latin typeface="Cambria Math" panose="02040503050406030204" pitchFamily="18" charset="0"/>
                          </a:rPr>
                          <m:t>∙</m:t>
                        </m:r>
                        <m:r>
                          <m:rPr>
                            <m:sty m:val="p"/>
                          </m:rPr>
                          <a:rPr lang="es-EC" sz="2000">
                            <a:latin typeface="Cambria Math" panose="02040503050406030204" pitchFamily="18" charset="0"/>
                          </a:rPr>
                          <m:t>D</m:t>
                        </m:r>
                      </m:den>
                    </m:f>
                  </m:oMath>
                </a14:m>
                <a:endParaRPr lang="es-EC" sz="2000" i="1" dirty="0"/>
              </a:p>
              <a:p>
                <a14:m>
                  <m:oMath xmlns:m="http://schemas.openxmlformats.org/officeDocument/2006/math">
                    <m:sSub>
                      <m:sSubPr>
                        <m:ctrlPr>
                          <a:rPr lang="es-EC" sz="2000" i="1">
                            <a:latin typeface="Cambria Math" panose="02040503050406030204" pitchFamily="18" charset="0"/>
                          </a:rPr>
                        </m:ctrlPr>
                      </m:sSubPr>
                      <m:e>
                        <m:r>
                          <m:rPr>
                            <m:sty m:val="p"/>
                          </m:rPr>
                          <a:rPr lang="es-EC" sz="2000">
                            <a:latin typeface="Cambria Math" panose="02040503050406030204" pitchFamily="18" charset="0"/>
                          </a:rPr>
                          <m:t>h</m:t>
                        </m:r>
                      </m:e>
                      <m:sub>
                        <m:r>
                          <a:rPr lang="es-EC" sz="2000">
                            <a:latin typeface="Cambria Math" panose="02040503050406030204" pitchFamily="18" charset="0"/>
                          </a:rPr>
                          <m:t>1</m:t>
                        </m:r>
                      </m:sub>
                    </m:sSub>
                    <m:r>
                      <a:rPr lang="es-EC" sz="2000">
                        <a:latin typeface="Cambria Math" panose="02040503050406030204" pitchFamily="18" charset="0"/>
                      </a:rPr>
                      <m:t>=0.11∙</m:t>
                    </m:r>
                    <m:r>
                      <m:rPr>
                        <m:sty m:val="p"/>
                      </m:rPr>
                      <a:rPr lang="es-EC" sz="2000">
                        <a:latin typeface="Cambria Math" panose="02040503050406030204" pitchFamily="18" charset="0"/>
                      </a:rPr>
                      <m:t>D</m:t>
                    </m:r>
                  </m:oMath>
                </a14:m>
                <a:r>
                  <a:rPr lang="es-EC" sz="2000" dirty="0"/>
                  <a:t> </a:t>
                </a:r>
              </a:p>
              <a:p>
                <a14:m>
                  <m:oMath xmlns:m="http://schemas.openxmlformats.org/officeDocument/2006/math">
                    <m:r>
                      <m:rPr>
                        <m:sty m:val="p"/>
                      </m:rPr>
                      <a:rPr lang="es-EC" sz="2000">
                        <a:latin typeface="Cambria Math" panose="02040503050406030204" pitchFamily="18" charset="0"/>
                      </a:rPr>
                      <m:t>e</m:t>
                    </m:r>
                    <m:r>
                      <a:rPr lang="es-EC" sz="2000">
                        <a:latin typeface="Cambria Math" panose="02040503050406030204" pitchFamily="18" charset="0"/>
                      </a:rPr>
                      <m:t>=0.12∙</m:t>
                    </m:r>
                    <m:r>
                      <m:rPr>
                        <m:sty m:val="p"/>
                      </m:rPr>
                      <a:rPr lang="es-EC" sz="2000">
                        <a:latin typeface="Cambria Math" panose="02040503050406030204" pitchFamily="18" charset="0"/>
                      </a:rPr>
                      <m:t>D</m:t>
                    </m:r>
                  </m:oMath>
                </a14:m>
                <a:endParaRPr lang="es-EC" sz="2000" dirty="0"/>
              </a:p>
              <a:p>
                <a:endParaRPr lang="es-EC" sz="2000" dirty="0"/>
              </a:p>
            </p:txBody>
          </p:sp>
        </mc:Choice>
        <mc:Fallback xmlns="">
          <p:sp>
            <p:nvSpPr>
              <p:cNvPr id="3" name="Marcador de contenido 2">
                <a:extLst>
                  <a:ext uri="{FF2B5EF4-FFF2-40B4-BE49-F238E27FC236}">
                    <a16:creationId xmlns:a16="http://schemas.microsoft.com/office/drawing/2014/main" id="{CE1E7DA3-79B5-47AE-9D3C-554CF16A3F07}"/>
                  </a:ext>
                </a:extLst>
              </p:cNvPr>
              <p:cNvSpPr>
                <a:spLocks noGrp="1" noRot="1" noChangeAspect="1" noMove="1" noResize="1" noEditPoints="1" noAdjustHandles="1" noChangeArrowheads="1" noChangeShapeType="1" noTextEdit="1"/>
              </p:cNvSpPr>
              <p:nvPr>
                <p:ph idx="1"/>
              </p:nvPr>
            </p:nvSpPr>
            <p:spPr>
              <a:xfrm>
                <a:off x="2176444" y="338715"/>
                <a:ext cx="2627568" cy="1949129"/>
              </a:xfrm>
              <a:blipFill>
                <a:blip r:embed="rId2"/>
                <a:stretch>
                  <a:fillRect l="-2088" b="-5643"/>
                </a:stretch>
              </a:blipFill>
            </p:spPr>
            <p:txBody>
              <a:bodyPr/>
              <a:lstStyle/>
              <a:p>
                <a:r>
                  <a:rPr lang="es-EC">
                    <a:noFill/>
                  </a:rPr>
                  <a:t> </a:t>
                </a:r>
              </a:p>
            </p:txBody>
          </p:sp>
        </mc:Fallback>
      </mc:AlternateContent>
      <p:pic>
        <p:nvPicPr>
          <p:cNvPr id="4" name="Picture 37">
            <a:extLst>
              <a:ext uri="{FF2B5EF4-FFF2-40B4-BE49-F238E27FC236}">
                <a16:creationId xmlns:a16="http://schemas.microsoft.com/office/drawing/2014/main" id="{0D8FC2F9-D0A5-4C5A-AE4F-C7941BC5DB41}"/>
              </a:ext>
            </a:extLst>
          </p:cNvPr>
          <p:cNvPicPr/>
          <p:nvPr/>
        </p:nvPicPr>
        <p:blipFill>
          <a:blip r:embed="rId3"/>
          <a:stretch>
            <a:fillRect/>
          </a:stretch>
        </p:blipFill>
        <p:spPr>
          <a:xfrm>
            <a:off x="5005137" y="4195155"/>
            <a:ext cx="6859319" cy="2125433"/>
          </a:xfrm>
          <a:prstGeom prst="rect">
            <a:avLst/>
          </a:prstGeom>
        </p:spPr>
      </p:pic>
      <mc:AlternateContent xmlns:mc="http://schemas.openxmlformats.org/markup-compatibility/2006" xmlns:a14="http://schemas.microsoft.com/office/drawing/2010/main">
        <mc:Choice Requires="a14">
          <p:graphicFrame>
            <p:nvGraphicFramePr>
              <p:cNvPr id="5" name="Tabla 4">
                <a:extLst>
                  <a:ext uri="{FF2B5EF4-FFF2-40B4-BE49-F238E27FC236}">
                    <a16:creationId xmlns:a16="http://schemas.microsoft.com/office/drawing/2014/main" id="{D57510CB-3DA8-4E50-80C6-A95792BEF819}"/>
                  </a:ext>
                </a:extLst>
              </p:cNvPr>
              <p:cNvGraphicFramePr>
                <a:graphicFrameLocks noGrp="1"/>
              </p:cNvGraphicFramePr>
              <p:nvPr>
                <p:extLst>
                  <p:ext uri="{D42A27DB-BD31-4B8C-83A1-F6EECF244321}">
                    <p14:modId xmlns:p14="http://schemas.microsoft.com/office/powerpoint/2010/main" val="2042131742"/>
                  </p:ext>
                </p:extLst>
              </p:nvPr>
            </p:nvGraphicFramePr>
            <p:xfrm>
              <a:off x="5581649" y="190972"/>
              <a:ext cx="5519488" cy="2664522"/>
            </p:xfrm>
            <a:graphic>
              <a:graphicData uri="http://schemas.openxmlformats.org/drawingml/2006/table">
                <a:tbl>
                  <a:tblPr firstRow="1" firstCol="1" bandRow="1">
                    <a:tableStyleId>{F2DE63D5-997A-4646-A377-4702673A728D}</a:tableStyleId>
                  </a:tblPr>
                  <a:tblGrid>
                    <a:gridCol w="2893107">
                      <a:extLst>
                        <a:ext uri="{9D8B030D-6E8A-4147-A177-3AD203B41FA5}">
                          <a16:colId xmlns:a16="http://schemas.microsoft.com/office/drawing/2014/main" val="854056973"/>
                        </a:ext>
                      </a:extLst>
                    </a:gridCol>
                    <a:gridCol w="1309225">
                      <a:extLst>
                        <a:ext uri="{9D8B030D-6E8A-4147-A177-3AD203B41FA5}">
                          <a16:colId xmlns:a16="http://schemas.microsoft.com/office/drawing/2014/main" val="737714538"/>
                        </a:ext>
                      </a:extLst>
                    </a:gridCol>
                    <a:gridCol w="1317156">
                      <a:extLst>
                        <a:ext uri="{9D8B030D-6E8A-4147-A177-3AD203B41FA5}">
                          <a16:colId xmlns:a16="http://schemas.microsoft.com/office/drawing/2014/main" val="868488657"/>
                        </a:ext>
                      </a:extLst>
                    </a:gridCol>
                  </a:tblGrid>
                  <a:tr h="380646">
                    <a:tc>
                      <a:txBody>
                        <a:bodyPr/>
                        <a:lstStyle/>
                        <a:p>
                          <a:pPr indent="215900" algn="ctr">
                            <a:lnSpc>
                              <a:spcPct val="150000"/>
                            </a:lnSpc>
                            <a:spcAft>
                              <a:spcPts val="0"/>
                            </a:spcAft>
                          </a:pPr>
                          <a:r>
                            <a:rPr lang="es-EC" sz="1300" dirty="0">
                              <a:effectLst/>
                            </a:rPr>
                            <a:t>Parámetro</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pPr indent="215900" algn="ctr">
                            <a:lnSpc>
                              <a:spcPct val="150000"/>
                            </a:lnSpc>
                            <a:spcAft>
                              <a:spcPts val="0"/>
                            </a:spcAft>
                          </a:pPr>
                          <a:r>
                            <a:rPr lang="es-EC" sz="1300">
                              <a:effectLst/>
                            </a:rPr>
                            <a:t>Símbolo</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pPr indent="215900" algn="ctr">
                            <a:lnSpc>
                              <a:spcPct val="150000"/>
                            </a:lnSpc>
                            <a:spcAft>
                              <a:spcPts val="0"/>
                            </a:spcAft>
                          </a:pPr>
                          <a:r>
                            <a:rPr lang="es-EC" sz="1300">
                              <a:effectLst/>
                            </a:rPr>
                            <a:t>Valor</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extLst>
                      <a:ext uri="{0D108BD9-81ED-4DB2-BD59-A6C34878D82A}">
                        <a16:rowId xmlns:a16="http://schemas.microsoft.com/office/drawing/2014/main" val="752492135"/>
                      </a:ext>
                    </a:extLst>
                  </a:tr>
                  <a:tr h="380646">
                    <a:tc>
                      <a:txBody>
                        <a:bodyPr/>
                        <a:lstStyle/>
                        <a:p>
                          <a:pPr indent="215900" algn="l">
                            <a:lnSpc>
                              <a:spcPct val="150000"/>
                            </a:lnSpc>
                            <a:spcAft>
                              <a:spcPts val="0"/>
                            </a:spcAft>
                          </a:pPr>
                          <a:r>
                            <a:rPr lang="es-EC" sz="1300" dirty="0">
                              <a:effectLst/>
                            </a:rPr>
                            <a:t>Diámetro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pPr indent="215900" algn="ctr">
                            <a:lnSpc>
                              <a:spcPct val="150000"/>
                            </a:lnSpc>
                            <a:spcAft>
                              <a:spcPts val="0"/>
                            </a:spcAft>
                          </a:pPr>
                          <a:r>
                            <a:rPr lang="es-EC" sz="1300" dirty="0">
                              <a:effectLst/>
                            </a:rPr>
                            <a:t>D</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pPr indent="215900" algn="ctr">
                            <a:lnSpc>
                              <a:spcPct val="150000"/>
                            </a:lnSpc>
                            <a:spcAft>
                              <a:spcPts val="0"/>
                            </a:spcAft>
                          </a:pPr>
                          <a14:m>
                            <m:oMathPara xmlns:m="http://schemas.openxmlformats.org/officeDocument/2006/math">
                              <m:oMathParaPr>
                                <m:jc m:val="centerGroup"/>
                              </m:oMathParaPr>
                              <m:oMath xmlns:m="http://schemas.openxmlformats.org/officeDocument/2006/math">
                                <m:r>
                                  <a:rPr lang="es-EC" sz="1300">
                                    <a:effectLst/>
                                    <a:latin typeface="Cambria Math" panose="02040503050406030204" pitchFamily="18" charset="0"/>
                                  </a:rPr>
                                  <m:t>27</m:t>
                                </m:r>
                                <m:r>
                                  <a:rPr lang="es-EC" sz="1300">
                                    <a:effectLst/>
                                    <a:latin typeface="Cambria Math" panose="02040503050406030204" pitchFamily="18" charset="0"/>
                                  </a:rPr>
                                  <m:t>𝑚𝑚</m:t>
                                </m:r>
                              </m:oMath>
                            </m:oMathPara>
                          </a14:m>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extLst>
                      <a:ext uri="{0D108BD9-81ED-4DB2-BD59-A6C34878D82A}">
                        <a16:rowId xmlns:a16="http://schemas.microsoft.com/office/drawing/2014/main" val="1889152015"/>
                      </a:ext>
                    </a:extLst>
                  </a:tr>
                  <a:tr h="380646">
                    <a:tc>
                      <a:txBody>
                        <a:bodyPr/>
                        <a:lstStyle/>
                        <a:p>
                          <a:pPr indent="215900" algn="l">
                            <a:lnSpc>
                              <a:spcPct val="150000"/>
                            </a:lnSpc>
                            <a:spcAft>
                              <a:spcPts val="0"/>
                            </a:spcAft>
                          </a:pPr>
                          <a:r>
                            <a:rPr lang="es-EC" sz="1300" dirty="0">
                              <a:effectLst/>
                            </a:rPr>
                            <a:t>Longitud</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pPr indent="215900" algn="ctr">
                            <a:lnSpc>
                              <a:spcPct val="150000"/>
                            </a:lnSpc>
                            <a:spcAft>
                              <a:spcPts val="0"/>
                            </a:spcAft>
                          </a:pPr>
                          <a:r>
                            <a:rPr lang="es-EC" sz="1300">
                              <a:effectLst/>
                            </a:rPr>
                            <a:t>L</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pPr indent="215900" algn="ctr">
                            <a:lnSpc>
                              <a:spcPct val="150000"/>
                            </a:lnSpc>
                            <a:spcAft>
                              <a:spcPts val="0"/>
                            </a:spcAft>
                          </a:pPr>
                          <a14:m>
                            <m:oMathPara xmlns:m="http://schemas.openxmlformats.org/officeDocument/2006/math">
                              <m:oMathParaPr>
                                <m:jc m:val="centerGroup"/>
                              </m:oMathParaPr>
                              <m:oMath xmlns:m="http://schemas.openxmlformats.org/officeDocument/2006/math">
                                <m:r>
                                  <a:rPr lang="es-EC" sz="1300">
                                    <a:effectLst/>
                                    <a:latin typeface="Cambria Math" panose="02040503050406030204" pitchFamily="18" charset="0"/>
                                  </a:rPr>
                                  <m:t>270 </m:t>
                                </m:r>
                                <m:r>
                                  <a:rPr lang="es-EC" sz="1300">
                                    <a:effectLst/>
                                    <a:latin typeface="Cambria Math" panose="02040503050406030204" pitchFamily="18" charset="0"/>
                                  </a:rPr>
                                  <m:t>𝑚𝑚</m:t>
                                </m:r>
                              </m:oMath>
                            </m:oMathPara>
                          </a14:m>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extLst>
                      <a:ext uri="{0D108BD9-81ED-4DB2-BD59-A6C34878D82A}">
                        <a16:rowId xmlns:a16="http://schemas.microsoft.com/office/drawing/2014/main" val="2188444473"/>
                      </a:ext>
                    </a:extLst>
                  </a:tr>
                  <a:tr h="380646">
                    <a:tc>
                      <a:txBody>
                        <a:bodyPr/>
                        <a:lstStyle/>
                        <a:p>
                          <a:pPr indent="215900" algn="l">
                            <a:lnSpc>
                              <a:spcPct val="150000"/>
                            </a:lnSpc>
                            <a:spcAft>
                              <a:spcPts val="0"/>
                            </a:spcAft>
                          </a:pPr>
                          <a:r>
                            <a:rPr lang="es-EC" sz="1300" dirty="0">
                              <a:effectLst/>
                            </a:rPr>
                            <a:t>Paso</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pPr indent="215900" algn="ctr">
                            <a:lnSpc>
                              <a:spcPct val="150000"/>
                            </a:lnSpc>
                            <a:spcAft>
                              <a:spcPts val="0"/>
                            </a:spcAft>
                          </a:pPr>
                          <a:r>
                            <a:rPr lang="es-EC" sz="1300">
                              <a:effectLst/>
                            </a:rPr>
                            <a:t>S</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pPr indent="215900" algn="ctr">
                            <a:lnSpc>
                              <a:spcPct val="150000"/>
                            </a:lnSpc>
                            <a:spcAft>
                              <a:spcPts val="0"/>
                            </a:spcAft>
                          </a:pPr>
                          <a14:m>
                            <m:oMathPara xmlns:m="http://schemas.openxmlformats.org/officeDocument/2006/math">
                              <m:oMathParaPr>
                                <m:jc m:val="centerGroup"/>
                              </m:oMathParaPr>
                              <m:oMath xmlns:m="http://schemas.openxmlformats.org/officeDocument/2006/math">
                                <m:r>
                                  <a:rPr lang="es-EC" sz="1300">
                                    <a:effectLst/>
                                    <a:latin typeface="Cambria Math" panose="02040503050406030204" pitchFamily="18" charset="0"/>
                                  </a:rPr>
                                  <m:t>18 </m:t>
                                </m:r>
                                <m:r>
                                  <a:rPr lang="es-EC" sz="1300">
                                    <a:effectLst/>
                                    <a:latin typeface="Cambria Math" panose="02040503050406030204" pitchFamily="18" charset="0"/>
                                  </a:rPr>
                                  <m:t>𝑚𝑚</m:t>
                                </m:r>
                              </m:oMath>
                            </m:oMathPara>
                          </a14:m>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extLst>
                      <a:ext uri="{0D108BD9-81ED-4DB2-BD59-A6C34878D82A}">
                        <a16:rowId xmlns:a16="http://schemas.microsoft.com/office/drawing/2014/main" val="1429774976"/>
                      </a:ext>
                    </a:extLst>
                  </a:tr>
                  <a:tr h="380646">
                    <a:tc>
                      <a:txBody>
                        <a:bodyPr/>
                        <a:lstStyle/>
                        <a:p>
                          <a:pPr indent="215900" algn="l">
                            <a:lnSpc>
                              <a:spcPct val="150000"/>
                            </a:lnSpc>
                            <a:spcAft>
                              <a:spcPts val="0"/>
                            </a:spcAft>
                          </a:pPr>
                          <a:r>
                            <a:rPr lang="es-EC" sz="1300" dirty="0">
                              <a:effectLst/>
                            </a:rPr>
                            <a:t>Ángulo de inclinación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pPr indent="215900" algn="ctr">
                            <a:lnSpc>
                              <a:spcPct val="150000"/>
                            </a:lnSpc>
                            <a:spcAft>
                              <a:spcPts val="0"/>
                            </a:spcAft>
                          </a:pPr>
                          <a14:m>
                            <m:oMathPara xmlns:m="http://schemas.openxmlformats.org/officeDocument/2006/math">
                              <m:oMathParaPr>
                                <m:jc m:val="center"/>
                              </m:oMathParaPr>
                              <m:oMath xmlns:m="http://schemas.openxmlformats.org/officeDocument/2006/math">
                                <m:r>
                                  <a:rPr lang="es-EC" sz="1300">
                                    <a:effectLst/>
                                    <a:latin typeface="Cambria Math" panose="02040503050406030204" pitchFamily="18" charset="0"/>
                                  </a:rPr>
                                  <m:t>𝜑</m:t>
                                </m:r>
                              </m:oMath>
                            </m:oMathPara>
                          </a14:m>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pPr indent="215900" algn="ctr">
                            <a:lnSpc>
                              <a:spcPct val="150000"/>
                            </a:lnSpc>
                            <a:spcAft>
                              <a:spcPts val="0"/>
                            </a:spcAft>
                          </a:pPr>
                          <a14:m>
                            <m:oMathPara xmlns:m="http://schemas.openxmlformats.org/officeDocument/2006/math">
                              <m:oMathParaPr>
                                <m:jc m:val="centerGroup"/>
                              </m:oMathParaPr>
                              <m:oMath xmlns:m="http://schemas.openxmlformats.org/officeDocument/2006/math">
                                <m:r>
                                  <a:rPr lang="es-EC" sz="1300">
                                    <a:effectLst/>
                                    <a:latin typeface="Cambria Math" panose="02040503050406030204" pitchFamily="18" charset="0"/>
                                  </a:rPr>
                                  <m:t>12°</m:t>
                                </m:r>
                              </m:oMath>
                            </m:oMathPara>
                          </a14:m>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extLst>
                      <a:ext uri="{0D108BD9-81ED-4DB2-BD59-A6C34878D82A}">
                        <a16:rowId xmlns:a16="http://schemas.microsoft.com/office/drawing/2014/main" val="2610630369"/>
                      </a:ext>
                    </a:extLst>
                  </a:tr>
                  <a:tr h="380646">
                    <a:tc>
                      <a:txBody>
                        <a:bodyPr/>
                        <a:lstStyle/>
                        <a:p>
                          <a:pPr indent="215900" algn="l">
                            <a:lnSpc>
                              <a:spcPct val="150000"/>
                            </a:lnSpc>
                            <a:spcAft>
                              <a:spcPts val="0"/>
                            </a:spcAft>
                          </a:pPr>
                          <a:r>
                            <a:rPr lang="es-EC" sz="1300" dirty="0">
                              <a:effectLst/>
                            </a:rPr>
                            <a:t>Ancho de filete</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pPr indent="215900" algn="ctr">
                            <a:lnSpc>
                              <a:spcPct val="150000"/>
                            </a:lnSpc>
                            <a:spcAft>
                              <a:spcPts val="0"/>
                            </a:spcAft>
                          </a:pPr>
                          <a:r>
                            <a:rPr lang="es-EC" sz="1300">
                              <a:effectLst/>
                            </a:rPr>
                            <a:t>e</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pPr indent="215900" algn="ctr">
                            <a:lnSpc>
                              <a:spcPct val="150000"/>
                            </a:lnSpc>
                            <a:spcAft>
                              <a:spcPts val="0"/>
                            </a:spcAft>
                          </a:pPr>
                          <a:r>
                            <a:rPr lang="es-EC" sz="1300" dirty="0">
                              <a:effectLst/>
                            </a:rPr>
                            <a:t> 3.24</a:t>
                          </a:r>
                          <a14:m>
                            <m:oMath xmlns:m="http://schemas.openxmlformats.org/officeDocument/2006/math">
                              <m:r>
                                <a:rPr lang="es-EC" sz="1300">
                                  <a:effectLst/>
                                  <a:latin typeface="Cambria Math" panose="02040503050406030204" pitchFamily="18" charset="0"/>
                                </a:rPr>
                                <m:t> </m:t>
                              </m:r>
                              <m:r>
                                <a:rPr lang="es-EC" sz="1300">
                                  <a:effectLst/>
                                  <a:latin typeface="Cambria Math" panose="02040503050406030204" pitchFamily="18" charset="0"/>
                                </a:rPr>
                                <m:t>𝑚𝑚</m:t>
                              </m:r>
                            </m:oMath>
                          </a14:m>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extLst>
                      <a:ext uri="{0D108BD9-81ED-4DB2-BD59-A6C34878D82A}">
                        <a16:rowId xmlns:a16="http://schemas.microsoft.com/office/drawing/2014/main" val="845805496"/>
                      </a:ext>
                    </a:extLst>
                  </a:tr>
                  <a:tr h="380646">
                    <a:tc>
                      <a:txBody>
                        <a:bodyPr/>
                        <a:lstStyle/>
                        <a:p>
                          <a:pPr indent="215900" algn="l">
                            <a:lnSpc>
                              <a:spcPct val="150000"/>
                            </a:lnSpc>
                            <a:spcAft>
                              <a:spcPts val="0"/>
                            </a:spcAft>
                          </a:pPr>
                          <a:r>
                            <a:rPr lang="es-EC" sz="1300" dirty="0">
                              <a:effectLst/>
                            </a:rPr>
                            <a:t>Holgura radial</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pPr indent="215900" algn="ctr">
                            <a:lnSpc>
                              <a:spcPct val="150000"/>
                            </a:lnSpc>
                            <a:spcAft>
                              <a:spcPts val="0"/>
                            </a:spcAft>
                          </a:pPr>
                          <a14:m>
                            <m:oMathPara xmlns:m="http://schemas.openxmlformats.org/officeDocument/2006/math">
                              <m:oMathParaPr>
                                <m:jc m:val="centerGroup"/>
                              </m:oMathParaPr>
                              <m:oMath xmlns:m="http://schemas.openxmlformats.org/officeDocument/2006/math">
                                <m:r>
                                  <a:rPr lang="es-EC" sz="1300">
                                    <a:effectLst/>
                                    <a:latin typeface="Cambria Math" panose="02040503050406030204" pitchFamily="18" charset="0"/>
                                  </a:rPr>
                                  <m:t>𝛿</m:t>
                                </m:r>
                              </m:oMath>
                            </m:oMathPara>
                          </a14:m>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pPr indent="215900" algn="ctr">
                            <a:lnSpc>
                              <a:spcPct val="150000"/>
                            </a:lnSpc>
                            <a:spcAft>
                              <a:spcPts val="0"/>
                            </a:spcAft>
                          </a:pPr>
                          <a14:m>
                            <m:oMathPara xmlns:m="http://schemas.openxmlformats.org/officeDocument/2006/math">
                              <m:oMathParaPr>
                                <m:jc m:val="centerGroup"/>
                              </m:oMathParaPr>
                              <m:oMath xmlns:m="http://schemas.openxmlformats.org/officeDocument/2006/math">
                                <m:r>
                                  <a:rPr lang="es-EC" sz="1300">
                                    <a:effectLst/>
                                    <a:latin typeface="Cambria Math" panose="02040503050406030204" pitchFamily="18" charset="0"/>
                                  </a:rPr>
                                  <m:t>0.15 </m:t>
                                </m:r>
                                <m:r>
                                  <a:rPr lang="es-EC" sz="1300">
                                    <a:effectLst/>
                                    <a:latin typeface="Cambria Math" panose="02040503050406030204" pitchFamily="18" charset="0"/>
                                  </a:rPr>
                                  <m:t>𝑚𝑚</m:t>
                                </m:r>
                              </m:oMath>
                            </m:oMathPara>
                          </a14:m>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extLst>
                      <a:ext uri="{0D108BD9-81ED-4DB2-BD59-A6C34878D82A}">
                        <a16:rowId xmlns:a16="http://schemas.microsoft.com/office/drawing/2014/main" val="4143428490"/>
                      </a:ext>
                    </a:extLst>
                  </a:tr>
                </a:tbl>
              </a:graphicData>
            </a:graphic>
          </p:graphicFrame>
        </mc:Choice>
        <mc:Fallback xmlns="">
          <p:graphicFrame>
            <p:nvGraphicFramePr>
              <p:cNvPr id="5" name="Tabla 4">
                <a:extLst>
                  <a:ext uri="{FF2B5EF4-FFF2-40B4-BE49-F238E27FC236}">
                    <a16:creationId xmlns:a16="http://schemas.microsoft.com/office/drawing/2014/main" id="{D57510CB-3DA8-4E50-80C6-A95792BEF819}"/>
                  </a:ext>
                </a:extLst>
              </p:cNvPr>
              <p:cNvGraphicFramePr>
                <a:graphicFrameLocks noGrp="1"/>
              </p:cNvGraphicFramePr>
              <p:nvPr>
                <p:extLst>
                  <p:ext uri="{D42A27DB-BD31-4B8C-83A1-F6EECF244321}">
                    <p14:modId xmlns:p14="http://schemas.microsoft.com/office/powerpoint/2010/main" val="2042131742"/>
                  </p:ext>
                </p:extLst>
              </p:nvPr>
            </p:nvGraphicFramePr>
            <p:xfrm>
              <a:off x="5581649" y="190972"/>
              <a:ext cx="5519488" cy="2664522"/>
            </p:xfrm>
            <a:graphic>
              <a:graphicData uri="http://schemas.openxmlformats.org/drawingml/2006/table">
                <a:tbl>
                  <a:tblPr firstRow="1" firstCol="1" bandRow="1">
                    <a:tableStyleId>{F2DE63D5-997A-4646-A377-4702673A728D}</a:tableStyleId>
                  </a:tblPr>
                  <a:tblGrid>
                    <a:gridCol w="2893107">
                      <a:extLst>
                        <a:ext uri="{9D8B030D-6E8A-4147-A177-3AD203B41FA5}">
                          <a16:colId xmlns:a16="http://schemas.microsoft.com/office/drawing/2014/main" val="854056973"/>
                        </a:ext>
                      </a:extLst>
                    </a:gridCol>
                    <a:gridCol w="1309225">
                      <a:extLst>
                        <a:ext uri="{9D8B030D-6E8A-4147-A177-3AD203B41FA5}">
                          <a16:colId xmlns:a16="http://schemas.microsoft.com/office/drawing/2014/main" val="737714538"/>
                        </a:ext>
                      </a:extLst>
                    </a:gridCol>
                    <a:gridCol w="1317156">
                      <a:extLst>
                        <a:ext uri="{9D8B030D-6E8A-4147-A177-3AD203B41FA5}">
                          <a16:colId xmlns:a16="http://schemas.microsoft.com/office/drawing/2014/main" val="868488657"/>
                        </a:ext>
                      </a:extLst>
                    </a:gridCol>
                  </a:tblGrid>
                  <a:tr h="380646">
                    <a:tc>
                      <a:txBody>
                        <a:bodyPr/>
                        <a:lstStyle/>
                        <a:p>
                          <a:pPr indent="215900" algn="ctr">
                            <a:lnSpc>
                              <a:spcPct val="150000"/>
                            </a:lnSpc>
                            <a:spcAft>
                              <a:spcPts val="0"/>
                            </a:spcAft>
                          </a:pPr>
                          <a:r>
                            <a:rPr lang="es-EC" sz="1300" dirty="0">
                              <a:effectLst/>
                            </a:rPr>
                            <a:t>Parámetro</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pPr indent="215900" algn="ctr">
                            <a:lnSpc>
                              <a:spcPct val="150000"/>
                            </a:lnSpc>
                            <a:spcAft>
                              <a:spcPts val="0"/>
                            </a:spcAft>
                          </a:pPr>
                          <a:r>
                            <a:rPr lang="es-EC" sz="1300">
                              <a:effectLst/>
                            </a:rPr>
                            <a:t>Símbolo</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pPr indent="215900" algn="ctr">
                            <a:lnSpc>
                              <a:spcPct val="150000"/>
                            </a:lnSpc>
                            <a:spcAft>
                              <a:spcPts val="0"/>
                            </a:spcAft>
                          </a:pPr>
                          <a:r>
                            <a:rPr lang="es-EC" sz="1300">
                              <a:effectLst/>
                            </a:rPr>
                            <a:t>Valor</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extLst>
                      <a:ext uri="{0D108BD9-81ED-4DB2-BD59-A6C34878D82A}">
                        <a16:rowId xmlns:a16="http://schemas.microsoft.com/office/drawing/2014/main" val="752492135"/>
                      </a:ext>
                    </a:extLst>
                  </a:tr>
                  <a:tr h="380646">
                    <a:tc>
                      <a:txBody>
                        <a:bodyPr/>
                        <a:lstStyle/>
                        <a:p>
                          <a:pPr indent="215900" algn="l">
                            <a:lnSpc>
                              <a:spcPct val="150000"/>
                            </a:lnSpc>
                            <a:spcAft>
                              <a:spcPts val="0"/>
                            </a:spcAft>
                          </a:pPr>
                          <a:r>
                            <a:rPr lang="es-EC" sz="1300" dirty="0">
                              <a:effectLst/>
                            </a:rPr>
                            <a:t>Diámetro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pPr indent="215900" algn="ctr">
                            <a:lnSpc>
                              <a:spcPct val="150000"/>
                            </a:lnSpc>
                            <a:spcAft>
                              <a:spcPts val="0"/>
                            </a:spcAft>
                          </a:pPr>
                          <a:r>
                            <a:rPr lang="es-EC" sz="1300" dirty="0">
                              <a:effectLst/>
                            </a:rPr>
                            <a:t>D</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endParaRPr lang="es-EC"/>
                        </a:p>
                      </a:txBody>
                      <a:tcPr marL="55835" marR="55835" marT="0" marB="0" anchor="ctr">
                        <a:blipFill>
                          <a:blip r:embed="rId4"/>
                          <a:stretch>
                            <a:fillRect l="-320370" t="-104839" r="-463" b="-514516"/>
                          </a:stretch>
                        </a:blipFill>
                      </a:tcPr>
                    </a:tc>
                    <a:extLst>
                      <a:ext uri="{0D108BD9-81ED-4DB2-BD59-A6C34878D82A}">
                        <a16:rowId xmlns:a16="http://schemas.microsoft.com/office/drawing/2014/main" val="1889152015"/>
                      </a:ext>
                    </a:extLst>
                  </a:tr>
                  <a:tr h="380646">
                    <a:tc>
                      <a:txBody>
                        <a:bodyPr/>
                        <a:lstStyle/>
                        <a:p>
                          <a:pPr indent="215900" algn="l">
                            <a:lnSpc>
                              <a:spcPct val="150000"/>
                            </a:lnSpc>
                            <a:spcAft>
                              <a:spcPts val="0"/>
                            </a:spcAft>
                          </a:pPr>
                          <a:r>
                            <a:rPr lang="es-EC" sz="1300" dirty="0">
                              <a:effectLst/>
                            </a:rPr>
                            <a:t>Longitud</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pPr indent="215900" algn="ctr">
                            <a:lnSpc>
                              <a:spcPct val="150000"/>
                            </a:lnSpc>
                            <a:spcAft>
                              <a:spcPts val="0"/>
                            </a:spcAft>
                          </a:pPr>
                          <a:r>
                            <a:rPr lang="es-EC" sz="1300">
                              <a:effectLst/>
                            </a:rPr>
                            <a:t>L</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endParaRPr lang="es-EC"/>
                        </a:p>
                      </a:txBody>
                      <a:tcPr marL="55835" marR="55835" marT="0" marB="0" anchor="ctr">
                        <a:blipFill>
                          <a:blip r:embed="rId4"/>
                          <a:stretch>
                            <a:fillRect l="-320370" t="-201587" r="-463" b="-406349"/>
                          </a:stretch>
                        </a:blipFill>
                      </a:tcPr>
                    </a:tc>
                    <a:extLst>
                      <a:ext uri="{0D108BD9-81ED-4DB2-BD59-A6C34878D82A}">
                        <a16:rowId xmlns:a16="http://schemas.microsoft.com/office/drawing/2014/main" val="2188444473"/>
                      </a:ext>
                    </a:extLst>
                  </a:tr>
                  <a:tr h="380646">
                    <a:tc>
                      <a:txBody>
                        <a:bodyPr/>
                        <a:lstStyle/>
                        <a:p>
                          <a:pPr indent="215900" algn="l">
                            <a:lnSpc>
                              <a:spcPct val="150000"/>
                            </a:lnSpc>
                            <a:spcAft>
                              <a:spcPts val="0"/>
                            </a:spcAft>
                          </a:pPr>
                          <a:r>
                            <a:rPr lang="es-EC" sz="1300" dirty="0">
                              <a:effectLst/>
                            </a:rPr>
                            <a:t>Paso</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pPr indent="215900" algn="ctr">
                            <a:lnSpc>
                              <a:spcPct val="150000"/>
                            </a:lnSpc>
                            <a:spcAft>
                              <a:spcPts val="0"/>
                            </a:spcAft>
                          </a:pPr>
                          <a:r>
                            <a:rPr lang="es-EC" sz="1300">
                              <a:effectLst/>
                            </a:rPr>
                            <a:t>S</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endParaRPr lang="es-EC"/>
                        </a:p>
                      </a:txBody>
                      <a:tcPr marL="55835" marR="55835" marT="0" marB="0" anchor="ctr">
                        <a:blipFill>
                          <a:blip r:embed="rId4"/>
                          <a:stretch>
                            <a:fillRect l="-320370" t="-306452" r="-463" b="-312903"/>
                          </a:stretch>
                        </a:blipFill>
                      </a:tcPr>
                    </a:tc>
                    <a:extLst>
                      <a:ext uri="{0D108BD9-81ED-4DB2-BD59-A6C34878D82A}">
                        <a16:rowId xmlns:a16="http://schemas.microsoft.com/office/drawing/2014/main" val="1429774976"/>
                      </a:ext>
                    </a:extLst>
                  </a:tr>
                  <a:tr h="380646">
                    <a:tc>
                      <a:txBody>
                        <a:bodyPr/>
                        <a:lstStyle/>
                        <a:p>
                          <a:pPr indent="215900" algn="l">
                            <a:lnSpc>
                              <a:spcPct val="150000"/>
                            </a:lnSpc>
                            <a:spcAft>
                              <a:spcPts val="0"/>
                            </a:spcAft>
                          </a:pPr>
                          <a:r>
                            <a:rPr lang="es-EC" sz="1300" dirty="0">
                              <a:effectLst/>
                            </a:rPr>
                            <a:t>Ángulo de inclinación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endParaRPr lang="es-EC"/>
                        </a:p>
                      </a:txBody>
                      <a:tcPr marL="55835" marR="55835" marT="0" marB="0" anchor="ctr">
                        <a:blipFill>
                          <a:blip r:embed="rId4"/>
                          <a:stretch>
                            <a:fillRect l="-220370" t="-400000" r="-100463" b="-207937"/>
                          </a:stretch>
                        </a:blipFill>
                      </a:tcPr>
                    </a:tc>
                    <a:tc>
                      <a:txBody>
                        <a:bodyPr/>
                        <a:lstStyle/>
                        <a:p>
                          <a:endParaRPr lang="es-EC"/>
                        </a:p>
                      </a:txBody>
                      <a:tcPr marL="55835" marR="55835" marT="0" marB="0" anchor="ctr">
                        <a:blipFill>
                          <a:blip r:embed="rId4"/>
                          <a:stretch>
                            <a:fillRect l="-320370" t="-400000" r="-463" b="-207937"/>
                          </a:stretch>
                        </a:blipFill>
                      </a:tcPr>
                    </a:tc>
                    <a:extLst>
                      <a:ext uri="{0D108BD9-81ED-4DB2-BD59-A6C34878D82A}">
                        <a16:rowId xmlns:a16="http://schemas.microsoft.com/office/drawing/2014/main" val="2610630369"/>
                      </a:ext>
                    </a:extLst>
                  </a:tr>
                  <a:tr h="380646">
                    <a:tc>
                      <a:txBody>
                        <a:bodyPr/>
                        <a:lstStyle/>
                        <a:p>
                          <a:pPr indent="215900" algn="l">
                            <a:lnSpc>
                              <a:spcPct val="150000"/>
                            </a:lnSpc>
                            <a:spcAft>
                              <a:spcPts val="0"/>
                            </a:spcAft>
                          </a:pPr>
                          <a:r>
                            <a:rPr lang="es-EC" sz="1300" dirty="0">
                              <a:effectLst/>
                            </a:rPr>
                            <a:t>Ancho de filete</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pPr indent="215900" algn="ctr">
                            <a:lnSpc>
                              <a:spcPct val="150000"/>
                            </a:lnSpc>
                            <a:spcAft>
                              <a:spcPts val="0"/>
                            </a:spcAft>
                          </a:pPr>
                          <a:r>
                            <a:rPr lang="es-EC" sz="1300">
                              <a:effectLst/>
                            </a:rPr>
                            <a:t>e</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endParaRPr lang="es-EC"/>
                        </a:p>
                      </a:txBody>
                      <a:tcPr marL="55835" marR="55835" marT="0" marB="0" anchor="ctr">
                        <a:blipFill>
                          <a:blip r:embed="rId4"/>
                          <a:stretch>
                            <a:fillRect l="-320370" t="-508065" r="-463" b="-111290"/>
                          </a:stretch>
                        </a:blipFill>
                      </a:tcPr>
                    </a:tc>
                    <a:extLst>
                      <a:ext uri="{0D108BD9-81ED-4DB2-BD59-A6C34878D82A}">
                        <a16:rowId xmlns:a16="http://schemas.microsoft.com/office/drawing/2014/main" val="845805496"/>
                      </a:ext>
                    </a:extLst>
                  </a:tr>
                  <a:tr h="380646">
                    <a:tc>
                      <a:txBody>
                        <a:bodyPr/>
                        <a:lstStyle/>
                        <a:p>
                          <a:pPr indent="215900" algn="l">
                            <a:lnSpc>
                              <a:spcPct val="150000"/>
                            </a:lnSpc>
                            <a:spcAft>
                              <a:spcPts val="0"/>
                            </a:spcAft>
                          </a:pPr>
                          <a:r>
                            <a:rPr lang="es-EC" sz="1300" dirty="0">
                              <a:effectLst/>
                            </a:rPr>
                            <a:t>Holgura radial</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endParaRPr lang="es-EC"/>
                        </a:p>
                      </a:txBody>
                      <a:tcPr marL="55835" marR="55835" marT="0" marB="0" anchor="ctr">
                        <a:blipFill>
                          <a:blip r:embed="rId4"/>
                          <a:stretch>
                            <a:fillRect l="-220370" t="-598413" r="-100463" b="-9524"/>
                          </a:stretch>
                        </a:blipFill>
                      </a:tcPr>
                    </a:tc>
                    <a:tc>
                      <a:txBody>
                        <a:bodyPr/>
                        <a:lstStyle/>
                        <a:p>
                          <a:endParaRPr lang="es-EC"/>
                        </a:p>
                      </a:txBody>
                      <a:tcPr marL="55835" marR="55835" marT="0" marB="0" anchor="ctr">
                        <a:blipFill>
                          <a:blip r:embed="rId4"/>
                          <a:stretch>
                            <a:fillRect l="-320370" t="-598413" r="-463" b="-9524"/>
                          </a:stretch>
                        </a:blipFill>
                      </a:tcPr>
                    </a:tc>
                    <a:extLst>
                      <a:ext uri="{0D108BD9-81ED-4DB2-BD59-A6C34878D82A}">
                        <a16:rowId xmlns:a16="http://schemas.microsoft.com/office/drawing/2014/main" val="4143428490"/>
                      </a:ext>
                    </a:extLst>
                  </a:tr>
                </a:tbl>
              </a:graphicData>
            </a:graphic>
          </p:graphicFrame>
        </mc:Fallback>
      </mc:AlternateContent>
      <p:sp>
        <p:nvSpPr>
          <p:cNvPr id="6" name="Rectangle 1">
            <a:extLst>
              <a:ext uri="{FF2B5EF4-FFF2-40B4-BE49-F238E27FC236}">
                <a16:creationId xmlns:a16="http://schemas.microsoft.com/office/drawing/2014/main" id="{FA5DD3FA-C869-4437-BE3D-16F06970BCDD}"/>
              </a:ext>
            </a:extLst>
          </p:cNvPr>
          <p:cNvSpPr>
            <a:spLocks noChangeArrowheads="1"/>
          </p:cNvSpPr>
          <p:nvPr/>
        </p:nvSpPr>
        <p:spPr bwMode="auto">
          <a:xfrm>
            <a:off x="5581650" y="20875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mc:AlternateContent xmlns:mc="http://schemas.openxmlformats.org/markup-compatibility/2006" xmlns:a14="http://schemas.microsoft.com/office/drawing/2010/main">
        <mc:Choice Requires="a14">
          <p:graphicFrame>
            <p:nvGraphicFramePr>
              <p:cNvPr id="7" name="Tabla 6">
                <a:extLst>
                  <a:ext uri="{FF2B5EF4-FFF2-40B4-BE49-F238E27FC236}">
                    <a16:creationId xmlns:a16="http://schemas.microsoft.com/office/drawing/2014/main" id="{46FF6EF3-2D02-40A5-97A4-DEA4F8ABC4C5}"/>
                  </a:ext>
                </a:extLst>
              </p:cNvPr>
              <p:cNvGraphicFramePr>
                <a:graphicFrameLocks noGrp="1"/>
              </p:cNvGraphicFramePr>
              <p:nvPr>
                <p:extLst>
                  <p:ext uri="{D42A27DB-BD31-4B8C-83A1-F6EECF244321}">
                    <p14:modId xmlns:p14="http://schemas.microsoft.com/office/powerpoint/2010/main" val="3741693324"/>
                  </p:ext>
                </p:extLst>
              </p:nvPr>
            </p:nvGraphicFramePr>
            <p:xfrm>
              <a:off x="455880" y="3004637"/>
              <a:ext cx="4476468" cy="3240000"/>
            </p:xfrm>
            <a:graphic>
              <a:graphicData uri="http://schemas.openxmlformats.org/drawingml/2006/table">
                <a:tbl>
                  <a:tblPr firstRow="1" firstCol="1" bandRow="1">
                    <a:tableStyleId>{17292A2E-F333-43FB-9621-5CBBE7FDCDCB}</a:tableStyleId>
                  </a:tblPr>
                  <a:tblGrid>
                    <a:gridCol w="1989621">
                      <a:extLst>
                        <a:ext uri="{9D8B030D-6E8A-4147-A177-3AD203B41FA5}">
                          <a16:colId xmlns:a16="http://schemas.microsoft.com/office/drawing/2014/main" val="2784352351"/>
                        </a:ext>
                      </a:extLst>
                    </a:gridCol>
                    <a:gridCol w="1176137">
                      <a:extLst>
                        <a:ext uri="{9D8B030D-6E8A-4147-A177-3AD203B41FA5}">
                          <a16:colId xmlns:a16="http://schemas.microsoft.com/office/drawing/2014/main" val="799749274"/>
                        </a:ext>
                      </a:extLst>
                    </a:gridCol>
                    <a:gridCol w="1310710">
                      <a:extLst>
                        <a:ext uri="{9D8B030D-6E8A-4147-A177-3AD203B41FA5}">
                          <a16:colId xmlns:a16="http://schemas.microsoft.com/office/drawing/2014/main" val="732736888"/>
                        </a:ext>
                      </a:extLst>
                    </a:gridCol>
                  </a:tblGrid>
                  <a:tr h="360000">
                    <a:tc gridSpan="3">
                      <a:txBody>
                        <a:bodyPr/>
                        <a:lstStyle/>
                        <a:p>
                          <a:pPr indent="215900" algn="ctr">
                            <a:lnSpc>
                              <a:spcPct val="150000"/>
                            </a:lnSpc>
                            <a:spcAft>
                              <a:spcPts val="0"/>
                            </a:spcAft>
                          </a:pPr>
                          <a:r>
                            <a:rPr lang="es-EC" sz="1300" dirty="0">
                              <a:effectLst/>
                            </a:rPr>
                            <a:t>Zona de alimentación</a:t>
                          </a:r>
                          <a:endParaRPr lang="es-EC"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hMerge="1">
                      <a:txBody>
                        <a:bodyPr/>
                        <a:lstStyle/>
                        <a:p>
                          <a:pPr indent="215900" algn="l">
                            <a:lnSpc>
                              <a:spcPct val="150000"/>
                            </a:lnSpc>
                            <a:spcAft>
                              <a:spcPts val="0"/>
                            </a:spcAft>
                          </a:pP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hMerge="1">
                      <a:txBody>
                        <a:bodyPr/>
                        <a:lstStyle/>
                        <a:p>
                          <a:pPr indent="215900" algn="l">
                            <a:lnSpc>
                              <a:spcPct val="150000"/>
                            </a:lnSpc>
                            <a:spcAft>
                              <a:spcPts val="0"/>
                            </a:spcAft>
                          </a:pP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extLst>
                      <a:ext uri="{0D108BD9-81ED-4DB2-BD59-A6C34878D82A}">
                        <a16:rowId xmlns:a16="http://schemas.microsoft.com/office/drawing/2014/main" val="2871227695"/>
                      </a:ext>
                    </a:extLst>
                  </a:tr>
                  <a:tr h="360000">
                    <a:tc>
                      <a:txBody>
                        <a:bodyPr/>
                        <a:lstStyle/>
                        <a:p>
                          <a:pPr indent="215900" algn="l">
                            <a:lnSpc>
                              <a:spcPct val="150000"/>
                            </a:lnSpc>
                            <a:spcAft>
                              <a:spcPts val="0"/>
                            </a:spcAft>
                          </a:pPr>
                          <a:r>
                            <a:rPr lang="es-EC" sz="1300" dirty="0">
                              <a:effectLst/>
                            </a:rPr>
                            <a:t>Longitud</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pPr indent="215900" algn="l">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300" i="1">
                                        <a:effectLst/>
                                        <a:latin typeface="Cambria Math" panose="02040503050406030204" pitchFamily="18" charset="0"/>
                                      </a:rPr>
                                    </m:ctrlPr>
                                  </m:sSubPr>
                                  <m:e>
                                    <m:r>
                                      <a:rPr lang="es-EC" sz="1300">
                                        <a:effectLst/>
                                        <a:latin typeface="Cambria Math" panose="02040503050406030204" pitchFamily="18" charset="0"/>
                                      </a:rPr>
                                      <m:t>𝑙</m:t>
                                    </m:r>
                                  </m:e>
                                  <m:sub>
                                    <m:r>
                                      <a:rPr lang="es-EC" sz="1300">
                                        <a:effectLst/>
                                        <a:latin typeface="Cambria Math" panose="02040503050406030204" pitchFamily="18" charset="0"/>
                                      </a:rPr>
                                      <m:t>1</m:t>
                                    </m:r>
                                  </m:sub>
                                </m:sSub>
                              </m:oMath>
                            </m:oMathPara>
                          </a14:m>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pPr indent="215900" algn="l">
                            <a:lnSpc>
                              <a:spcPct val="150000"/>
                            </a:lnSpc>
                            <a:spcAft>
                              <a:spcPts val="0"/>
                            </a:spcAft>
                          </a:pPr>
                          <a14:m>
                            <m:oMathPara xmlns:m="http://schemas.openxmlformats.org/officeDocument/2006/math">
                              <m:oMathParaPr>
                                <m:jc m:val="centerGroup"/>
                              </m:oMathParaPr>
                              <m:oMath xmlns:m="http://schemas.openxmlformats.org/officeDocument/2006/math">
                                <m:r>
                                  <a:rPr lang="es-EC" sz="1300">
                                    <a:effectLst/>
                                    <a:latin typeface="Cambria Math" panose="02040503050406030204" pitchFamily="18" charset="0"/>
                                  </a:rPr>
                                  <m:t>140 </m:t>
                                </m:r>
                                <m:r>
                                  <a:rPr lang="es-EC" sz="1300">
                                    <a:effectLst/>
                                    <a:latin typeface="Cambria Math" panose="02040503050406030204" pitchFamily="18" charset="0"/>
                                  </a:rPr>
                                  <m:t>𝑚𝑚</m:t>
                                </m:r>
                              </m:oMath>
                            </m:oMathPara>
                          </a14:m>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extLst>
                      <a:ext uri="{0D108BD9-81ED-4DB2-BD59-A6C34878D82A}">
                        <a16:rowId xmlns:a16="http://schemas.microsoft.com/office/drawing/2014/main" val="1570391392"/>
                      </a:ext>
                    </a:extLst>
                  </a:tr>
                  <a:tr h="360000">
                    <a:tc>
                      <a:txBody>
                        <a:bodyPr/>
                        <a:lstStyle/>
                        <a:p>
                          <a:pPr indent="215900" algn="l">
                            <a:lnSpc>
                              <a:spcPct val="150000"/>
                            </a:lnSpc>
                            <a:spcAft>
                              <a:spcPts val="0"/>
                            </a:spcAft>
                          </a:pPr>
                          <a:r>
                            <a:rPr lang="es-EC" sz="1300" dirty="0">
                              <a:effectLst/>
                            </a:rPr>
                            <a:t>Altura constante</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pPr indent="215900" algn="l">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300" i="1">
                                        <a:effectLst/>
                                        <a:latin typeface="Cambria Math" panose="02040503050406030204" pitchFamily="18" charset="0"/>
                                      </a:rPr>
                                    </m:ctrlPr>
                                  </m:sSubPr>
                                  <m:e>
                                    <m:r>
                                      <a:rPr lang="es-EC" sz="1300">
                                        <a:effectLst/>
                                        <a:latin typeface="Cambria Math" panose="02040503050406030204" pitchFamily="18" charset="0"/>
                                      </a:rPr>
                                      <m:t>h</m:t>
                                    </m:r>
                                  </m:e>
                                  <m:sub>
                                    <m:r>
                                      <a:rPr lang="es-EC" sz="1300">
                                        <a:effectLst/>
                                        <a:latin typeface="Cambria Math" panose="02040503050406030204" pitchFamily="18" charset="0"/>
                                      </a:rPr>
                                      <m:t>1</m:t>
                                    </m:r>
                                  </m:sub>
                                </m:sSub>
                              </m:oMath>
                            </m:oMathPara>
                          </a14:m>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pPr indent="215900" algn="l">
                            <a:lnSpc>
                              <a:spcPct val="150000"/>
                            </a:lnSpc>
                            <a:spcAft>
                              <a:spcPts val="0"/>
                            </a:spcAft>
                          </a:pPr>
                          <a14:m>
                            <m:oMathPara xmlns:m="http://schemas.openxmlformats.org/officeDocument/2006/math">
                              <m:oMathParaPr>
                                <m:jc m:val="centerGroup"/>
                              </m:oMathParaPr>
                              <m:oMath xmlns:m="http://schemas.openxmlformats.org/officeDocument/2006/math">
                                <m:r>
                                  <a:rPr lang="es-EC" sz="1300">
                                    <a:effectLst/>
                                    <a:latin typeface="Cambria Math" panose="02040503050406030204" pitchFamily="18" charset="0"/>
                                  </a:rPr>
                                  <m:t>3 </m:t>
                                </m:r>
                                <m:r>
                                  <a:rPr lang="es-EC" sz="1300">
                                    <a:effectLst/>
                                    <a:latin typeface="Cambria Math" panose="02040503050406030204" pitchFamily="18" charset="0"/>
                                  </a:rPr>
                                  <m:t>𝑚𝑚</m:t>
                                </m:r>
                              </m:oMath>
                            </m:oMathPara>
                          </a14:m>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extLst>
                      <a:ext uri="{0D108BD9-81ED-4DB2-BD59-A6C34878D82A}">
                        <a16:rowId xmlns:a16="http://schemas.microsoft.com/office/drawing/2014/main" val="609894886"/>
                      </a:ext>
                    </a:extLst>
                  </a:tr>
                  <a:tr h="360000">
                    <a:tc gridSpan="3">
                      <a:txBody>
                        <a:bodyPr/>
                        <a:lstStyle/>
                        <a:p>
                          <a:pPr indent="215900" algn="ctr">
                            <a:lnSpc>
                              <a:spcPct val="150000"/>
                            </a:lnSpc>
                            <a:spcAft>
                              <a:spcPts val="0"/>
                            </a:spcAft>
                          </a:pPr>
                          <a:r>
                            <a:rPr lang="es-EC" sz="1300" dirty="0">
                              <a:effectLst/>
                            </a:rPr>
                            <a:t>Zona de compresión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solidFill>
                          <a:schemeClr val="accent4"/>
                        </a:solidFill>
                      </a:tcPr>
                    </a:tc>
                    <a:tc hMerge="1">
                      <a:txBody>
                        <a:bodyPr/>
                        <a:lstStyle/>
                        <a:p>
                          <a:pPr indent="215900" algn="l">
                            <a:lnSpc>
                              <a:spcPct val="150000"/>
                            </a:lnSpc>
                            <a:spcAft>
                              <a:spcPts val="0"/>
                            </a:spcAft>
                          </a:pP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hMerge="1">
                      <a:txBody>
                        <a:bodyPr/>
                        <a:lstStyle/>
                        <a:p>
                          <a:pPr indent="215900" algn="l">
                            <a:lnSpc>
                              <a:spcPct val="150000"/>
                            </a:lnSpc>
                            <a:spcAft>
                              <a:spcPts val="0"/>
                            </a:spcAft>
                          </a:pP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extLst>
                      <a:ext uri="{0D108BD9-81ED-4DB2-BD59-A6C34878D82A}">
                        <a16:rowId xmlns:a16="http://schemas.microsoft.com/office/drawing/2014/main" val="2674888092"/>
                      </a:ext>
                    </a:extLst>
                  </a:tr>
                  <a:tr h="360000">
                    <a:tc>
                      <a:txBody>
                        <a:bodyPr/>
                        <a:lstStyle/>
                        <a:p>
                          <a:pPr indent="215900" algn="l">
                            <a:lnSpc>
                              <a:spcPct val="150000"/>
                            </a:lnSpc>
                            <a:spcAft>
                              <a:spcPts val="0"/>
                            </a:spcAft>
                          </a:pPr>
                          <a:r>
                            <a:rPr lang="es-EC" sz="1300">
                              <a:effectLst/>
                            </a:rPr>
                            <a:t>Longitud</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pPr indent="215900" algn="l">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300" i="1">
                                        <a:effectLst/>
                                        <a:latin typeface="Cambria Math" panose="02040503050406030204" pitchFamily="18" charset="0"/>
                                      </a:rPr>
                                    </m:ctrlPr>
                                  </m:sSubPr>
                                  <m:e>
                                    <m:r>
                                      <a:rPr lang="es-EC" sz="1300">
                                        <a:effectLst/>
                                        <a:latin typeface="Cambria Math" panose="02040503050406030204" pitchFamily="18" charset="0"/>
                                      </a:rPr>
                                      <m:t>𝑙</m:t>
                                    </m:r>
                                  </m:e>
                                  <m:sub>
                                    <m:r>
                                      <a:rPr lang="es-EC" sz="1300">
                                        <a:effectLst/>
                                        <a:latin typeface="Cambria Math" panose="02040503050406030204" pitchFamily="18" charset="0"/>
                                      </a:rPr>
                                      <m:t>2</m:t>
                                    </m:r>
                                  </m:sub>
                                </m:sSub>
                              </m:oMath>
                            </m:oMathPara>
                          </a14:m>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pPr indent="215900" algn="l">
                            <a:lnSpc>
                              <a:spcPct val="150000"/>
                            </a:lnSpc>
                            <a:spcAft>
                              <a:spcPts val="0"/>
                            </a:spcAft>
                          </a:pPr>
                          <a14:m>
                            <m:oMathPara xmlns:m="http://schemas.openxmlformats.org/officeDocument/2006/math">
                              <m:oMathParaPr>
                                <m:jc m:val="centerGroup"/>
                              </m:oMathParaPr>
                              <m:oMath xmlns:m="http://schemas.openxmlformats.org/officeDocument/2006/math">
                                <m:r>
                                  <a:rPr lang="es-EC" sz="1300">
                                    <a:effectLst/>
                                    <a:latin typeface="Cambria Math" panose="02040503050406030204" pitchFamily="18" charset="0"/>
                                  </a:rPr>
                                  <m:t>75 </m:t>
                                </m:r>
                                <m:r>
                                  <a:rPr lang="es-EC" sz="1300">
                                    <a:effectLst/>
                                    <a:latin typeface="Cambria Math" panose="02040503050406030204" pitchFamily="18" charset="0"/>
                                  </a:rPr>
                                  <m:t>𝑚𝑚</m:t>
                                </m:r>
                              </m:oMath>
                            </m:oMathPara>
                          </a14:m>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extLst>
                      <a:ext uri="{0D108BD9-81ED-4DB2-BD59-A6C34878D82A}">
                        <a16:rowId xmlns:a16="http://schemas.microsoft.com/office/drawing/2014/main" val="1376728482"/>
                      </a:ext>
                    </a:extLst>
                  </a:tr>
                  <a:tr h="360000">
                    <a:tc>
                      <a:txBody>
                        <a:bodyPr/>
                        <a:lstStyle/>
                        <a:p>
                          <a:pPr indent="215900" algn="l">
                            <a:lnSpc>
                              <a:spcPct val="150000"/>
                            </a:lnSpc>
                            <a:spcAft>
                              <a:spcPts val="0"/>
                            </a:spcAft>
                          </a:pPr>
                          <a:r>
                            <a:rPr lang="es-EC" sz="1300">
                              <a:effectLst/>
                            </a:rPr>
                            <a:t>Altura decreciente</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pPr indent="215900" algn="l">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300" i="1">
                                        <a:effectLst/>
                                        <a:latin typeface="Cambria Math" panose="02040503050406030204" pitchFamily="18" charset="0"/>
                                      </a:rPr>
                                    </m:ctrlPr>
                                  </m:sSubPr>
                                  <m:e>
                                    <m:r>
                                      <a:rPr lang="es-EC" sz="1300">
                                        <a:effectLst/>
                                        <a:latin typeface="Cambria Math" panose="02040503050406030204" pitchFamily="18" charset="0"/>
                                      </a:rPr>
                                      <m:t>h</m:t>
                                    </m:r>
                                  </m:e>
                                  <m:sub>
                                    <m:r>
                                      <a:rPr lang="es-EC" sz="1300">
                                        <a:effectLst/>
                                        <a:latin typeface="Cambria Math" panose="02040503050406030204" pitchFamily="18" charset="0"/>
                                      </a:rPr>
                                      <m:t>1</m:t>
                                    </m:r>
                                  </m:sub>
                                </m:sSub>
                                <m:r>
                                  <a:rPr lang="es-EC" sz="1300">
                                    <a:effectLst/>
                                    <a:latin typeface="Cambria Math" panose="02040503050406030204" pitchFamily="18" charset="0"/>
                                  </a:rPr>
                                  <m:t>𝑎</m:t>
                                </m:r>
                                <m:r>
                                  <a:rPr lang="es-EC" sz="1300">
                                    <a:effectLst/>
                                    <a:latin typeface="Cambria Math" panose="02040503050406030204" pitchFamily="18" charset="0"/>
                                  </a:rPr>
                                  <m:t> </m:t>
                                </m:r>
                                <m:sSub>
                                  <m:sSubPr>
                                    <m:ctrlPr>
                                      <a:rPr lang="es-EC" sz="1300" i="1">
                                        <a:effectLst/>
                                        <a:latin typeface="Cambria Math" panose="02040503050406030204" pitchFamily="18" charset="0"/>
                                      </a:rPr>
                                    </m:ctrlPr>
                                  </m:sSubPr>
                                  <m:e>
                                    <m:r>
                                      <a:rPr lang="es-EC" sz="1300">
                                        <a:effectLst/>
                                        <a:latin typeface="Cambria Math" panose="02040503050406030204" pitchFamily="18" charset="0"/>
                                      </a:rPr>
                                      <m:t>h</m:t>
                                    </m:r>
                                  </m:e>
                                  <m:sub>
                                    <m:r>
                                      <a:rPr lang="es-EC" sz="1300">
                                        <a:effectLst/>
                                        <a:latin typeface="Cambria Math" panose="02040503050406030204" pitchFamily="18" charset="0"/>
                                      </a:rPr>
                                      <m:t>2</m:t>
                                    </m:r>
                                  </m:sub>
                                </m:sSub>
                              </m:oMath>
                            </m:oMathPara>
                          </a14:m>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pPr indent="215900" algn="l">
                            <a:lnSpc>
                              <a:spcPct val="150000"/>
                            </a:lnSpc>
                            <a:spcAft>
                              <a:spcPts val="0"/>
                            </a:spcAft>
                          </a:pPr>
                          <a14:m>
                            <m:oMathPara xmlns:m="http://schemas.openxmlformats.org/officeDocument/2006/math">
                              <m:oMathParaPr>
                                <m:jc m:val="centerGroup"/>
                              </m:oMathParaPr>
                              <m:oMath xmlns:m="http://schemas.openxmlformats.org/officeDocument/2006/math">
                                <m:r>
                                  <a:rPr lang="es-EC" sz="1300">
                                    <a:effectLst/>
                                    <a:latin typeface="Cambria Math" panose="02040503050406030204" pitchFamily="18" charset="0"/>
                                  </a:rPr>
                                  <m:t>3 </m:t>
                                </m:r>
                                <m:r>
                                  <a:rPr lang="es-EC" sz="1300">
                                    <a:effectLst/>
                                    <a:latin typeface="Cambria Math" panose="02040503050406030204" pitchFamily="18" charset="0"/>
                                  </a:rPr>
                                  <m:t>𝑎</m:t>
                                </m:r>
                                <m:r>
                                  <a:rPr lang="es-EC" sz="1300">
                                    <a:effectLst/>
                                    <a:latin typeface="Cambria Math" panose="02040503050406030204" pitchFamily="18" charset="0"/>
                                  </a:rPr>
                                  <m:t> 1 </m:t>
                                </m:r>
                                <m:r>
                                  <a:rPr lang="es-EC" sz="1300">
                                    <a:effectLst/>
                                    <a:latin typeface="Cambria Math" panose="02040503050406030204" pitchFamily="18" charset="0"/>
                                  </a:rPr>
                                  <m:t>𝑚𝑚</m:t>
                                </m:r>
                              </m:oMath>
                            </m:oMathPara>
                          </a14:m>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extLst>
                      <a:ext uri="{0D108BD9-81ED-4DB2-BD59-A6C34878D82A}">
                        <a16:rowId xmlns:a16="http://schemas.microsoft.com/office/drawing/2014/main" val="179080533"/>
                      </a:ext>
                    </a:extLst>
                  </a:tr>
                  <a:tr h="360000">
                    <a:tc gridSpan="3">
                      <a:txBody>
                        <a:bodyPr/>
                        <a:lstStyle/>
                        <a:p>
                          <a:pPr indent="215900" algn="ctr">
                            <a:lnSpc>
                              <a:spcPct val="150000"/>
                            </a:lnSpc>
                            <a:spcAft>
                              <a:spcPts val="0"/>
                            </a:spcAft>
                          </a:pPr>
                          <a:r>
                            <a:rPr lang="es-EC" sz="1300" dirty="0">
                              <a:effectLst/>
                            </a:rPr>
                            <a:t>Zona de dosificación</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solidFill>
                          <a:schemeClr val="accent4"/>
                        </a:solidFill>
                      </a:tcPr>
                    </a:tc>
                    <a:tc hMerge="1">
                      <a:txBody>
                        <a:bodyPr/>
                        <a:lstStyle/>
                        <a:p>
                          <a:pPr indent="215900" algn="l">
                            <a:lnSpc>
                              <a:spcPct val="150000"/>
                            </a:lnSpc>
                            <a:spcAft>
                              <a:spcPts val="0"/>
                            </a:spcAft>
                          </a:pP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hMerge="1">
                      <a:txBody>
                        <a:bodyPr/>
                        <a:lstStyle/>
                        <a:p>
                          <a:pPr indent="215900" algn="l">
                            <a:lnSpc>
                              <a:spcPct val="150000"/>
                            </a:lnSpc>
                            <a:spcAft>
                              <a:spcPts val="0"/>
                            </a:spcAft>
                          </a:pP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extLst>
                      <a:ext uri="{0D108BD9-81ED-4DB2-BD59-A6C34878D82A}">
                        <a16:rowId xmlns:a16="http://schemas.microsoft.com/office/drawing/2014/main" val="4239674752"/>
                      </a:ext>
                    </a:extLst>
                  </a:tr>
                  <a:tr h="360000">
                    <a:tc>
                      <a:txBody>
                        <a:bodyPr/>
                        <a:lstStyle/>
                        <a:p>
                          <a:pPr indent="215900" algn="l">
                            <a:lnSpc>
                              <a:spcPct val="150000"/>
                            </a:lnSpc>
                            <a:spcAft>
                              <a:spcPts val="0"/>
                            </a:spcAft>
                          </a:pPr>
                          <a:r>
                            <a:rPr lang="es-EC" sz="1300" dirty="0">
                              <a:effectLst/>
                            </a:rPr>
                            <a:t>Longitud</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pPr indent="215900" algn="l">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300" i="1">
                                        <a:effectLst/>
                                        <a:latin typeface="Cambria Math" panose="02040503050406030204" pitchFamily="18" charset="0"/>
                                      </a:rPr>
                                    </m:ctrlPr>
                                  </m:sSubPr>
                                  <m:e>
                                    <m:r>
                                      <a:rPr lang="es-EC" sz="1300">
                                        <a:effectLst/>
                                        <a:latin typeface="Cambria Math" panose="02040503050406030204" pitchFamily="18" charset="0"/>
                                      </a:rPr>
                                      <m:t>𝑙</m:t>
                                    </m:r>
                                  </m:e>
                                  <m:sub>
                                    <m:r>
                                      <a:rPr lang="es-EC" sz="1300">
                                        <a:effectLst/>
                                        <a:latin typeface="Cambria Math" panose="02040503050406030204" pitchFamily="18" charset="0"/>
                                      </a:rPr>
                                      <m:t>3</m:t>
                                    </m:r>
                                  </m:sub>
                                </m:sSub>
                              </m:oMath>
                            </m:oMathPara>
                          </a14:m>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pPr indent="215900" algn="l">
                            <a:lnSpc>
                              <a:spcPct val="150000"/>
                            </a:lnSpc>
                            <a:spcAft>
                              <a:spcPts val="0"/>
                            </a:spcAft>
                          </a:pPr>
                          <a14:m>
                            <m:oMathPara xmlns:m="http://schemas.openxmlformats.org/officeDocument/2006/math">
                              <m:oMathParaPr>
                                <m:jc m:val="centerGroup"/>
                              </m:oMathParaPr>
                              <m:oMath xmlns:m="http://schemas.openxmlformats.org/officeDocument/2006/math">
                                <m:r>
                                  <a:rPr lang="es-EC" sz="1300">
                                    <a:effectLst/>
                                    <a:latin typeface="Cambria Math" panose="02040503050406030204" pitchFamily="18" charset="0"/>
                                  </a:rPr>
                                  <m:t>75 </m:t>
                                </m:r>
                                <m:r>
                                  <a:rPr lang="es-EC" sz="1300">
                                    <a:effectLst/>
                                    <a:latin typeface="Cambria Math" panose="02040503050406030204" pitchFamily="18" charset="0"/>
                                  </a:rPr>
                                  <m:t>𝑚𝑚</m:t>
                                </m:r>
                              </m:oMath>
                            </m:oMathPara>
                          </a14:m>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extLst>
                      <a:ext uri="{0D108BD9-81ED-4DB2-BD59-A6C34878D82A}">
                        <a16:rowId xmlns:a16="http://schemas.microsoft.com/office/drawing/2014/main" val="2890728681"/>
                      </a:ext>
                    </a:extLst>
                  </a:tr>
                  <a:tr h="360000">
                    <a:tc>
                      <a:txBody>
                        <a:bodyPr/>
                        <a:lstStyle/>
                        <a:p>
                          <a:pPr indent="215900" algn="l">
                            <a:lnSpc>
                              <a:spcPct val="150000"/>
                            </a:lnSpc>
                            <a:spcAft>
                              <a:spcPts val="0"/>
                            </a:spcAft>
                          </a:pPr>
                          <a:r>
                            <a:rPr lang="es-EC" sz="1300" dirty="0">
                              <a:effectLst/>
                            </a:rPr>
                            <a:t>Altura constante</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pPr indent="215900" algn="l">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sz="1300" i="1">
                                        <a:effectLst/>
                                        <a:latin typeface="Cambria Math" panose="02040503050406030204" pitchFamily="18" charset="0"/>
                                      </a:rPr>
                                    </m:ctrlPr>
                                  </m:sSubPr>
                                  <m:e>
                                    <m:r>
                                      <a:rPr lang="es-EC" sz="1300">
                                        <a:effectLst/>
                                        <a:latin typeface="Cambria Math" panose="02040503050406030204" pitchFamily="18" charset="0"/>
                                      </a:rPr>
                                      <m:t>h</m:t>
                                    </m:r>
                                  </m:e>
                                  <m:sub>
                                    <m:r>
                                      <a:rPr lang="es-EC" sz="1300">
                                        <a:effectLst/>
                                        <a:latin typeface="Cambria Math" panose="02040503050406030204" pitchFamily="18" charset="0"/>
                                      </a:rPr>
                                      <m:t>2</m:t>
                                    </m:r>
                                  </m:sub>
                                </m:sSub>
                              </m:oMath>
                            </m:oMathPara>
                          </a14:m>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pPr indent="215900" algn="l">
                            <a:lnSpc>
                              <a:spcPct val="150000"/>
                            </a:lnSpc>
                            <a:spcAft>
                              <a:spcPts val="0"/>
                            </a:spcAft>
                          </a:pPr>
                          <a14:m>
                            <m:oMathPara xmlns:m="http://schemas.openxmlformats.org/officeDocument/2006/math">
                              <m:oMathParaPr>
                                <m:jc m:val="centerGroup"/>
                              </m:oMathParaPr>
                              <m:oMath xmlns:m="http://schemas.openxmlformats.org/officeDocument/2006/math">
                                <m:r>
                                  <a:rPr lang="es-EC" sz="1300">
                                    <a:effectLst/>
                                    <a:latin typeface="Cambria Math" panose="02040503050406030204" pitchFamily="18" charset="0"/>
                                  </a:rPr>
                                  <m:t>1 </m:t>
                                </m:r>
                                <m:r>
                                  <a:rPr lang="es-EC" sz="1300">
                                    <a:effectLst/>
                                    <a:latin typeface="Cambria Math" panose="02040503050406030204" pitchFamily="18" charset="0"/>
                                  </a:rPr>
                                  <m:t>𝑚𝑚</m:t>
                                </m:r>
                              </m:oMath>
                            </m:oMathPara>
                          </a14:m>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extLst>
                      <a:ext uri="{0D108BD9-81ED-4DB2-BD59-A6C34878D82A}">
                        <a16:rowId xmlns:a16="http://schemas.microsoft.com/office/drawing/2014/main" val="4056933829"/>
                      </a:ext>
                    </a:extLst>
                  </a:tr>
                </a:tbl>
              </a:graphicData>
            </a:graphic>
          </p:graphicFrame>
        </mc:Choice>
        <mc:Fallback xmlns="">
          <p:graphicFrame>
            <p:nvGraphicFramePr>
              <p:cNvPr id="7" name="Tabla 6">
                <a:extLst>
                  <a:ext uri="{FF2B5EF4-FFF2-40B4-BE49-F238E27FC236}">
                    <a16:creationId xmlns:a16="http://schemas.microsoft.com/office/drawing/2014/main" id="{46FF6EF3-2D02-40A5-97A4-DEA4F8ABC4C5}"/>
                  </a:ext>
                </a:extLst>
              </p:cNvPr>
              <p:cNvGraphicFramePr>
                <a:graphicFrameLocks noGrp="1"/>
              </p:cNvGraphicFramePr>
              <p:nvPr>
                <p:extLst>
                  <p:ext uri="{D42A27DB-BD31-4B8C-83A1-F6EECF244321}">
                    <p14:modId xmlns:p14="http://schemas.microsoft.com/office/powerpoint/2010/main" val="3741693324"/>
                  </p:ext>
                </p:extLst>
              </p:nvPr>
            </p:nvGraphicFramePr>
            <p:xfrm>
              <a:off x="455880" y="3004637"/>
              <a:ext cx="4476468" cy="3240000"/>
            </p:xfrm>
            <a:graphic>
              <a:graphicData uri="http://schemas.openxmlformats.org/drawingml/2006/table">
                <a:tbl>
                  <a:tblPr firstRow="1" firstCol="1" bandRow="1">
                    <a:tableStyleId>{17292A2E-F333-43FB-9621-5CBBE7FDCDCB}</a:tableStyleId>
                  </a:tblPr>
                  <a:tblGrid>
                    <a:gridCol w="1989621">
                      <a:extLst>
                        <a:ext uri="{9D8B030D-6E8A-4147-A177-3AD203B41FA5}">
                          <a16:colId xmlns:a16="http://schemas.microsoft.com/office/drawing/2014/main" val="2784352351"/>
                        </a:ext>
                      </a:extLst>
                    </a:gridCol>
                    <a:gridCol w="1176137">
                      <a:extLst>
                        <a:ext uri="{9D8B030D-6E8A-4147-A177-3AD203B41FA5}">
                          <a16:colId xmlns:a16="http://schemas.microsoft.com/office/drawing/2014/main" val="799749274"/>
                        </a:ext>
                      </a:extLst>
                    </a:gridCol>
                    <a:gridCol w="1310710">
                      <a:extLst>
                        <a:ext uri="{9D8B030D-6E8A-4147-A177-3AD203B41FA5}">
                          <a16:colId xmlns:a16="http://schemas.microsoft.com/office/drawing/2014/main" val="732736888"/>
                        </a:ext>
                      </a:extLst>
                    </a:gridCol>
                  </a:tblGrid>
                  <a:tr h="360000">
                    <a:tc gridSpan="3">
                      <a:txBody>
                        <a:bodyPr/>
                        <a:lstStyle/>
                        <a:p>
                          <a:pPr indent="215900" algn="ctr">
                            <a:lnSpc>
                              <a:spcPct val="150000"/>
                            </a:lnSpc>
                            <a:spcAft>
                              <a:spcPts val="0"/>
                            </a:spcAft>
                          </a:pPr>
                          <a:r>
                            <a:rPr lang="es-EC" sz="1300" dirty="0">
                              <a:effectLst/>
                            </a:rPr>
                            <a:t>Zona de alimentación</a:t>
                          </a:r>
                          <a:endParaRPr lang="es-EC"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hMerge="1">
                      <a:txBody>
                        <a:bodyPr/>
                        <a:lstStyle/>
                        <a:p>
                          <a:pPr indent="215900" algn="l">
                            <a:lnSpc>
                              <a:spcPct val="150000"/>
                            </a:lnSpc>
                            <a:spcAft>
                              <a:spcPts val="0"/>
                            </a:spcAft>
                          </a:pPr>
                          <a:endParaRPr lang="es-EC" sz="105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hMerge="1">
                      <a:txBody>
                        <a:bodyPr/>
                        <a:lstStyle/>
                        <a:p>
                          <a:pPr indent="215900" algn="l">
                            <a:lnSpc>
                              <a:spcPct val="150000"/>
                            </a:lnSpc>
                            <a:spcAft>
                              <a:spcPts val="0"/>
                            </a:spcAft>
                          </a:pP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extLst>
                      <a:ext uri="{0D108BD9-81ED-4DB2-BD59-A6C34878D82A}">
                        <a16:rowId xmlns:a16="http://schemas.microsoft.com/office/drawing/2014/main" val="2871227695"/>
                      </a:ext>
                    </a:extLst>
                  </a:tr>
                  <a:tr h="360000">
                    <a:tc>
                      <a:txBody>
                        <a:bodyPr/>
                        <a:lstStyle/>
                        <a:p>
                          <a:pPr indent="215900" algn="l">
                            <a:lnSpc>
                              <a:spcPct val="150000"/>
                            </a:lnSpc>
                            <a:spcAft>
                              <a:spcPts val="0"/>
                            </a:spcAft>
                          </a:pPr>
                          <a:r>
                            <a:rPr lang="es-EC" sz="1300" dirty="0">
                              <a:effectLst/>
                            </a:rPr>
                            <a:t>Longitud</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endParaRPr lang="es-EC"/>
                        </a:p>
                      </a:txBody>
                      <a:tcPr marL="55835" marR="55835" marT="0" marB="0" anchor="ctr">
                        <a:blipFill>
                          <a:blip r:embed="rId5"/>
                          <a:stretch>
                            <a:fillRect l="-169948" t="-101695" r="-112435" b="-716949"/>
                          </a:stretch>
                        </a:blipFill>
                      </a:tcPr>
                    </a:tc>
                    <a:tc>
                      <a:txBody>
                        <a:bodyPr/>
                        <a:lstStyle/>
                        <a:p>
                          <a:endParaRPr lang="es-EC"/>
                        </a:p>
                      </a:txBody>
                      <a:tcPr marL="55835" marR="55835" marT="0" marB="0" anchor="ctr">
                        <a:blipFill>
                          <a:blip r:embed="rId5"/>
                          <a:stretch>
                            <a:fillRect l="-241204" t="-101695" r="-463" b="-716949"/>
                          </a:stretch>
                        </a:blipFill>
                      </a:tcPr>
                    </a:tc>
                    <a:extLst>
                      <a:ext uri="{0D108BD9-81ED-4DB2-BD59-A6C34878D82A}">
                        <a16:rowId xmlns:a16="http://schemas.microsoft.com/office/drawing/2014/main" val="1570391392"/>
                      </a:ext>
                    </a:extLst>
                  </a:tr>
                  <a:tr h="360000">
                    <a:tc>
                      <a:txBody>
                        <a:bodyPr/>
                        <a:lstStyle/>
                        <a:p>
                          <a:pPr indent="215900" algn="l">
                            <a:lnSpc>
                              <a:spcPct val="150000"/>
                            </a:lnSpc>
                            <a:spcAft>
                              <a:spcPts val="0"/>
                            </a:spcAft>
                          </a:pPr>
                          <a:r>
                            <a:rPr lang="es-EC" sz="1300" dirty="0">
                              <a:effectLst/>
                            </a:rPr>
                            <a:t>Altura constante</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endParaRPr lang="es-EC"/>
                        </a:p>
                      </a:txBody>
                      <a:tcPr marL="55835" marR="55835" marT="0" marB="0" anchor="ctr">
                        <a:blipFill>
                          <a:blip r:embed="rId5"/>
                          <a:stretch>
                            <a:fillRect l="-169948" t="-198333" r="-112435" b="-605000"/>
                          </a:stretch>
                        </a:blipFill>
                      </a:tcPr>
                    </a:tc>
                    <a:tc>
                      <a:txBody>
                        <a:bodyPr/>
                        <a:lstStyle/>
                        <a:p>
                          <a:endParaRPr lang="es-EC"/>
                        </a:p>
                      </a:txBody>
                      <a:tcPr marL="55835" marR="55835" marT="0" marB="0" anchor="ctr">
                        <a:blipFill>
                          <a:blip r:embed="rId5"/>
                          <a:stretch>
                            <a:fillRect l="-241204" t="-198333" r="-463" b="-605000"/>
                          </a:stretch>
                        </a:blipFill>
                      </a:tcPr>
                    </a:tc>
                    <a:extLst>
                      <a:ext uri="{0D108BD9-81ED-4DB2-BD59-A6C34878D82A}">
                        <a16:rowId xmlns:a16="http://schemas.microsoft.com/office/drawing/2014/main" val="609894886"/>
                      </a:ext>
                    </a:extLst>
                  </a:tr>
                  <a:tr h="360000">
                    <a:tc gridSpan="3">
                      <a:txBody>
                        <a:bodyPr/>
                        <a:lstStyle/>
                        <a:p>
                          <a:pPr indent="215900" algn="ctr">
                            <a:lnSpc>
                              <a:spcPct val="150000"/>
                            </a:lnSpc>
                            <a:spcAft>
                              <a:spcPts val="0"/>
                            </a:spcAft>
                          </a:pPr>
                          <a:r>
                            <a:rPr lang="es-EC" sz="1300" dirty="0">
                              <a:effectLst/>
                            </a:rPr>
                            <a:t>Zona de compresión  </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solidFill>
                          <a:schemeClr val="accent4"/>
                        </a:solidFill>
                      </a:tcPr>
                    </a:tc>
                    <a:tc hMerge="1">
                      <a:txBody>
                        <a:bodyPr/>
                        <a:lstStyle/>
                        <a:p>
                          <a:pPr indent="215900" algn="l">
                            <a:lnSpc>
                              <a:spcPct val="150000"/>
                            </a:lnSpc>
                            <a:spcAft>
                              <a:spcPts val="0"/>
                            </a:spcAft>
                          </a:pP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hMerge="1">
                      <a:txBody>
                        <a:bodyPr/>
                        <a:lstStyle/>
                        <a:p>
                          <a:pPr indent="215900" algn="l">
                            <a:lnSpc>
                              <a:spcPct val="150000"/>
                            </a:lnSpc>
                            <a:spcAft>
                              <a:spcPts val="0"/>
                            </a:spcAft>
                          </a:pP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extLst>
                      <a:ext uri="{0D108BD9-81ED-4DB2-BD59-A6C34878D82A}">
                        <a16:rowId xmlns:a16="http://schemas.microsoft.com/office/drawing/2014/main" val="2674888092"/>
                      </a:ext>
                    </a:extLst>
                  </a:tr>
                  <a:tr h="360000">
                    <a:tc>
                      <a:txBody>
                        <a:bodyPr/>
                        <a:lstStyle/>
                        <a:p>
                          <a:pPr indent="215900" algn="l">
                            <a:lnSpc>
                              <a:spcPct val="150000"/>
                            </a:lnSpc>
                            <a:spcAft>
                              <a:spcPts val="0"/>
                            </a:spcAft>
                          </a:pPr>
                          <a:r>
                            <a:rPr lang="es-EC" sz="1300">
                              <a:effectLst/>
                            </a:rPr>
                            <a:t>Longitud</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endParaRPr lang="es-EC"/>
                        </a:p>
                      </a:txBody>
                      <a:tcPr marL="55835" marR="55835" marT="0" marB="0" anchor="ctr">
                        <a:blipFill>
                          <a:blip r:embed="rId5"/>
                          <a:stretch>
                            <a:fillRect l="-169948" t="-403390" r="-112435" b="-415254"/>
                          </a:stretch>
                        </a:blipFill>
                      </a:tcPr>
                    </a:tc>
                    <a:tc>
                      <a:txBody>
                        <a:bodyPr/>
                        <a:lstStyle/>
                        <a:p>
                          <a:endParaRPr lang="es-EC"/>
                        </a:p>
                      </a:txBody>
                      <a:tcPr marL="55835" marR="55835" marT="0" marB="0" anchor="ctr">
                        <a:blipFill>
                          <a:blip r:embed="rId5"/>
                          <a:stretch>
                            <a:fillRect l="-241204" t="-403390" r="-463" b="-415254"/>
                          </a:stretch>
                        </a:blipFill>
                      </a:tcPr>
                    </a:tc>
                    <a:extLst>
                      <a:ext uri="{0D108BD9-81ED-4DB2-BD59-A6C34878D82A}">
                        <a16:rowId xmlns:a16="http://schemas.microsoft.com/office/drawing/2014/main" val="1376728482"/>
                      </a:ext>
                    </a:extLst>
                  </a:tr>
                  <a:tr h="360000">
                    <a:tc>
                      <a:txBody>
                        <a:bodyPr/>
                        <a:lstStyle/>
                        <a:p>
                          <a:pPr indent="215900" algn="l">
                            <a:lnSpc>
                              <a:spcPct val="150000"/>
                            </a:lnSpc>
                            <a:spcAft>
                              <a:spcPts val="0"/>
                            </a:spcAft>
                          </a:pPr>
                          <a:r>
                            <a:rPr lang="es-EC" sz="1300">
                              <a:effectLst/>
                            </a:rPr>
                            <a:t>Altura decreciente</a:t>
                          </a:r>
                          <a:endParaRPr lang="es-EC"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endParaRPr lang="es-EC"/>
                        </a:p>
                      </a:txBody>
                      <a:tcPr marL="55835" marR="55835" marT="0" marB="0" anchor="ctr">
                        <a:blipFill>
                          <a:blip r:embed="rId5"/>
                          <a:stretch>
                            <a:fillRect l="-169948" t="-503390" r="-112435" b="-315254"/>
                          </a:stretch>
                        </a:blipFill>
                      </a:tcPr>
                    </a:tc>
                    <a:tc>
                      <a:txBody>
                        <a:bodyPr/>
                        <a:lstStyle/>
                        <a:p>
                          <a:endParaRPr lang="es-EC"/>
                        </a:p>
                      </a:txBody>
                      <a:tcPr marL="55835" marR="55835" marT="0" marB="0" anchor="ctr">
                        <a:blipFill>
                          <a:blip r:embed="rId5"/>
                          <a:stretch>
                            <a:fillRect l="-241204" t="-503390" r="-463" b="-315254"/>
                          </a:stretch>
                        </a:blipFill>
                      </a:tcPr>
                    </a:tc>
                    <a:extLst>
                      <a:ext uri="{0D108BD9-81ED-4DB2-BD59-A6C34878D82A}">
                        <a16:rowId xmlns:a16="http://schemas.microsoft.com/office/drawing/2014/main" val="179080533"/>
                      </a:ext>
                    </a:extLst>
                  </a:tr>
                  <a:tr h="360000">
                    <a:tc gridSpan="3">
                      <a:txBody>
                        <a:bodyPr/>
                        <a:lstStyle/>
                        <a:p>
                          <a:pPr indent="215900" algn="ctr">
                            <a:lnSpc>
                              <a:spcPct val="150000"/>
                            </a:lnSpc>
                            <a:spcAft>
                              <a:spcPts val="0"/>
                            </a:spcAft>
                          </a:pPr>
                          <a:r>
                            <a:rPr lang="es-EC" sz="1300" dirty="0">
                              <a:effectLst/>
                            </a:rPr>
                            <a:t>Zona de dosificación</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solidFill>
                          <a:schemeClr val="accent4"/>
                        </a:solidFill>
                      </a:tcPr>
                    </a:tc>
                    <a:tc hMerge="1">
                      <a:txBody>
                        <a:bodyPr/>
                        <a:lstStyle/>
                        <a:p>
                          <a:pPr indent="215900" algn="l">
                            <a:lnSpc>
                              <a:spcPct val="150000"/>
                            </a:lnSpc>
                            <a:spcAft>
                              <a:spcPts val="0"/>
                            </a:spcAft>
                          </a:pP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hMerge="1">
                      <a:txBody>
                        <a:bodyPr/>
                        <a:lstStyle/>
                        <a:p>
                          <a:pPr indent="215900" algn="l">
                            <a:lnSpc>
                              <a:spcPct val="150000"/>
                            </a:lnSpc>
                            <a:spcAft>
                              <a:spcPts val="0"/>
                            </a:spcAft>
                          </a:pPr>
                          <a:endParaRPr lang="es-EC" sz="105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extLst>
                      <a:ext uri="{0D108BD9-81ED-4DB2-BD59-A6C34878D82A}">
                        <a16:rowId xmlns:a16="http://schemas.microsoft.com/office/drawing/2014/main" val="4239674752"/>
                      </a:ext>
                    </a:extLst>
                  </a:tr>
                  <a:tr h="360000">
                    <a:tc>
                      <a:txBody>
                        <a:bodyPr/>
                        <a:lstStyle/>
                        <a:p>
                          <a:pPr indent="215900" algn="l">
                            <a:lnSpc>
                              <a:spcPct val="150000"/>
                            </a:lnSpc>
                            <a:spcAft>
                              <a:spcPts val="0"/>
                            </a:spcAft>
                          </a:pPr>
                          <a:r>
                            <a:rPr lang="es-EC" sz="1300" dirty="0">
                              <a:effectLst/>
                            </a:rPr>
                            <a:t>Longitud</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endParaRPr lang="es-EC"/>
                        </a:p>
                      </a:txBody>
                      <a:tcPr marL="55835" marR="55835" marT="0" marB="0" anchor="ctr">
                        <a:blipFill>
                          <a:blip r:embed="rId5"/>
                          <a:stretch>
                            <a:fillRect l="-169948" t="-705085" r="-112435" b="-113559"/>
                          </a:stretch>
                        </a:blipFill>
                      </a:tcPr>
                    </a:tc>
                    <a:tc>
                      <a:txBody>
                        <a:bodyPr/>
                        <a:lstStyle/>
                        <a:p>
                          <a:endParaRPr lang="es-EC"/>
                        </a:p>
                      </a:txBody>
                      <a:tcPr marL="55835" marR="55835" marT="0" marB="0" anchor="ctr">
                        <a:blipFill>
                          <a:blip r:embed="rId5"/>
                          <a:stretch>
                            <a:fillRect l="-241204" t="-705085" r="-463" b="-113559"/>
                          </a:stretch>
                        </a:blipFill>
                      </a:tcPr>
                    </a:tc>
                    <a:extLst>
                      <a:ext uri="{0D108BD9-81ED-4DB2-BD59-A6C34878D82A}">
                        <a16:rowId xmlns:a16="http://schemas.microsoft.com/office/drawing/2014/main" val="2890728681"/>
                      </a:ext>
                    </a:extLst>
                  </a:tr>
                  <a:tr h="360000">
                    <a:tc>
                      <a:txBody>
                        <a:bodyPr/>
                        <a:lstStyle/>
                        <a:p>
                          <a:pPr indent="215900" algn="l">
                            <a:lnSpc>
                              <a:spcPct val="150000"/>
                            </a:lnSpc>
                            <a:spcAft>
                              <a:spcPts val="0"/>
                            </a:spcAft>
                          </a:pPr>
                          <a:r>
                            <a:rPr lang="es-EC" sz="1300" dirty="0">
                              <a:effectLst/>
                            </a:rPr>
                            <a:t>Altura constante</a:t>
                          </a:r>
                          <a:endParaRPr lang="es-EC"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835" marR="55835" marT="0" marB="0" anchor="ctr"/>
                    </a:tc>
                    <a:tc>
                      <a:txBody>
                        <a:bodyPr/>
                        <a:lstStyle/>
                        <a:p>
                          <a:endParaRPr lang="es-EC"/>
                        </a:p>
                      </a:txBody>
                      <a:tcPr marL="55835" marR="55835" marT="0" marB="0" anchor="ctr">
                        <a:blipFill>
                          <a:blip r:embed="rId5"/>
                          <a:stretch>
                            <a:fillRect l="-169948" t="-805085" r="-112435" b="-13559"/>
                          </a:stretch>
                        </a:blipFill>
                      </a:tcPr>
                    </a:tc>
                    <a:tc>
                      <a:txBody>
                        <a:bodyPr/>
                        <a:lstStyle/>
                        <a:p>
                          <a:endParaRPr lang="es-EC"/>
                        </a:p>
                      </a:txBody>
                      <a:tcPr marL="55835" marR="55835" marT="0" marB="0" anchor="ctr">
                        <a:blipFill>
                          <a:blip r:embed="rId5"/>
                          <a:stretch>
                            <a:fillRect l="-241204" t="-805085" r="-463" b="-13559"/>
                          </a:stretch>
                        </a:blipFill>
                      </a:tcPr>
                    </a:tc>
                    <a:extLst>
                      <a:ext uri="{0D108BD9-81ED-4DB2-BD59-A6C34878D82A}">
                        <a16:rowId xmlns:a16="http://schemas.microsoft.com/office/drawing/2014/main" val="4056933829"/>
                      </a:ext>
                    </a:extLst>
                  </a:tr>
                </a:tbl>
              </a:graphicData>
            </a:graphic>
          </p:graphicFrame>
        </mc:Fallback>
      </mc:AlternateContent>
      <mc:AlternateContent xmlns:mc="http://schemas.openxmlformats.org/markup-compatibility/2006" xmlns:a14="http://schemas.microsoft.com/office/drawing/2010/main">
        <mc:Choice Requires="a14">
          <p:sp>
            <p:nvSpPr>
              <p:cNvPr id="8" name="Rectángulo 7">
                <a:extLst>
                  <a:ext uri="{FF2B5EF4-FFF2-40B4-BE49-F238E27FC236}">
                    <a16:creationId xmlns:a16="http://schemas.microsoft.com/office/drawing/2014/main" id="{41394D28-5603-45F0-AB8D-609C0F2B1D51}"/>
                  </a:ext>
                </a:extLst>
              </p:cNvPr>
              <p:cNvSpPr/>
              <p:nvPr/>
            </p:nvSpPr>
            <p:spPr>
              <a:xfrm>
                <a:off x="5005137" y="3165059"/>
                <a:ext cx="6096000" cy="1172244"/>
              </a:xfrm>
              <a:prstGeom prst="rect">
                <a:avLst/>
              </a:prstGeom>
            </p:spPr>
            <p:txBody>
              <a:bodyPr>
                <a:spAutoFit/>
              </a:bodyPr>
              <a:lstStyle/>
              <a:p>
                <a:endParaRPr lang="es-EC" b="1" dirty="0"/>
              </a:p>
              <a:p>
                <a:pPr/>
                <a14:m>
                  <m:oMathPara xmlns:m="http://schemas.openxmlformats.org/officeDocument/2006/math">
                    <m:oMathParaPr>
                      <m:jc m:val="centerGroup"/>
                    </m:oMathParaPr>
                    <m:oMath xmlns:m="http://schemas.openxmlformats.org/officeDocument/2006/math">
                      <m:r>
                        <a:rPr lang="es-EC" b="1" i="1" smtClean="0">
                          <a:latin typeface="Cambria Math" panose="02040503050406030204" pitchFamily="18" charset="0"/>
                        </a:rPr>
                        <m:t>𝑹𝒄</m:t>
                      </m:r>
                      <m:r>
                        <a:rPr lang="es-EC" b="1" smtClean="0">
                          <a:latin typeface="Cambria Math" panose="02040503050406030204" pitchFamily="18" charset="0"/>
                        </a:rPr>
                        <m:t>=</m:t>
                      </m:r>
                      <m:f>
                        <m:fPr>
                          <m:ctrlPr>
                            <a:rPr lang="es-EC" b="1" i="1">
                              <a:latin typeface="Cambria Math" panose="02040503050406030204" pitchFamily="18" charset="0"/>
                            </a:rPr>
                          </m:ctrlPr>
                        </m:fPr>
                        <m:num>
                          <m:r>
                            <a:rPr lang="es-EC" b="1" i="1" smtClean="0">
                              <a:latin typeface="Cambria Math" panose="02040503050406030204" pitchFamily="18" charset="0"/>
                            </a:rPr>
                            <m:t>𝒉</m:t>
                          </m:r>
                          <m:r>
                            <a:rPr lang="es-EC" b="1" i="1" smtClean="0">
                              <a:latin typeface="Cambria Math" panose="02040503050406030204" pitchFamily="18" charset="0"/>
                            </a:rPr>
                            <m:t>𝟏</m:t>
                          </m:r>
                        </m:num>
                        <m:den>
                          <m:r>
                            <a:rPr lang="es-EC" b="1" i="1" smtClean="0">
                              <a:latin typeface="Cambria Math" panose="02040503050406030204" pitchFamily="18" charset="0"/>
                            </a:rPr>
                            <m:t>𝒉</m:t>
                          </m:r>
                          <m:r>
                            <a:rPr lang="es-EC" b="1" i="1" smtClean="0">
                              <a:latin typeface="Cambria Math" panose="02040503050406030204" pitchFamily="18" charset="0"/>
                            </a:rPr>
                            <m:t>𝟐</m:t>
                          </m:r>
                        </m:den>
                      </m:f>
                    </m:oMath>
                  </m:oMathPara>
                </a14:m>
                <a:endParaRPr lang="es-EC" b="1" dirty="0"/>
              </a:p>
              <a:p>
                <a:endParaRPr lang="es-EC" b="1" dirty="0"/>
              </a:p>
            </p:txBody>
          </p:sp>
        </mc:Choice>
        <mc:Fallback xmlns="">
          <p:sp>
            <p:nvSpPr>
              <p:cNvPr id="8" name="Rectángulo 7">
                <a:extLst>
                  <a:ext uri="{FF2B5EF4-FFF2-40B4-BE49-F238E27FC236}">
                    <a16:creationId xmlns:a16="http://schemas.microsoft.com/office/drawing/2014/main" id="{41394D28-5603-45F0-AB8D-609C0F2B1D51}"/>
                  </a:ext>
                </a:extLst>
              </p:cNvPr>
              <p:cNvSpPr>
                <a:spLocks noRot="1" noChangeAspect="1" noMove="1" noResize="1" noEditPoints="1" noAdjustHandles="1" noChangeArrowheads="1" noChangeShapeType="1" noTextEdit="1"/>
              </p:cNvSpPr>
              <p:nvPr/>
            </p:nvSpPr>
            <p:spPr>
              <a:xfrm>
                <a:off x="5005137" y="3165059"/>
                <a:ext cx="6096000" cy="1172244"/>
              </a:xfrm>
              <a:prstGeom prst="rect">
                <a:avLst/>
              </a:prstGeom>
              <a:blipFill>
                <a:blip r:embed="rId6"/>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40319215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77A3D5-2544-4DA8-BFC8-DC6C6382A30C}"/>
              </a:ext>
            </a:extLst>
          </p:cNvPr>
          <p:cNvSpPr>
            <a:spLocks noGrp="1"/>
          </p:cNvSpPr>
          <p:nvPr>
            <p:ph type="title"/>
          </p:nvPr>
        </p:nvSpPr>
        <p:spPr>
          <a:xfrm>
            <a:off x="1640156" y="576207"/>
            <a:ext cx="8911687" cy="1280890"/>
          </a:xfrm>
        </p:spPr>
        <p:txBody>
          <a:bodyPr/>
          <a:lstStyle/>
          <a:p>
            <a:r>
              <a:rPr lang="es-EC" dirty="0"/>
              <a:t>Caudal</a:t>
            </a:r>
          </a:p>
        </p:txBody>
      </p:sp>
      <mc:AlternateContent xmlns:mc="http://schemas.openxmlformats.org/markup-compatibility/2006" xmlns:a14="http://schemas.microsoft.com/office/drawing/2010/main">
        <mc:Choice Requires="a14">
          <p:sp>
            <p:nvSpPr>
              <p:cNvPr id="4" name="Rectángulo 3">
                <a:extLst>
                  <a:ext uri="{FF2B5EF4-FFF2-40B4-BE49-F238E27FC236}">
                    <a16:creationId xmlns:a16="http://schemas.microsoft.com/office/drawing/2014/main" id="{F444071F-BA95-4308-AC28-EF7EA9D70311}"/>
                  </a:ext>
                </a:extLst>
              </p:cNvPr>
              <p:cNvSpPr/>
              <p:nvPr/>
            </p:nvSpPr>
            <p:spPr>
              <a:xfrm>
                <a:off x="942067" y="1738907"/>
                <a:ext cx="3462166" cy="7215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𝑘</m:t>
                          </m:r>
                        </m:e>
                        <m:sub>
                          <m:r>
                            <a:rPr lang="es-EC" i="0">
                              <a:latin typeface="Cambria Math" panose="02040503050406030204" pitchFamily="18" charset="0"/>
                            </a:rPr>
                            <m:t>1</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3∙</m:t>
                          </m:r>
                          <m:r>
                            <a:rPr lang="es-EC" i="1">
                              <a:latin typeface="Cambria Math" panose="02040503050406030204" pitchFamily="18" charset="0"/>
                            </a:rPr>
                            <m:t>𝜋</m:t>
                          </m:r>
                          <m:r>
                            <a:rPr lang="es-EC" i="0">
                              <a:latin typeface="Cambria Math" panose="02040503050406030204" pitchFamily="18" charset="0"/>
                            </a:rPr>
                            <m:t>∙</m:t>
                          </m:r>
                          <m:sSubSup>
                            <m:sSubSupPr>
                              <m:ctrlPr>
                                <a:rPr lang="es-EC" i="1">
                                  <a:latin typeface="Cambria Math" panose="02040503050406030204" pitchFamily="18" charset="0"/>
                                </a:rPr>
                              </m:ctrlPr>
                            </m:sSubSupPr>
                            <m:e>
                              <m:r>
                                <a:rPr lang="es-EC" i="1">
                                  <a:latin typeface="Cambria Math" panose="02040503050406030204" pitchFamily="18" charset="0"/>
                                </a:rPr>
                                <m:t>𝑑</m:t>
                              </m:r>
                            </m:e>
                            <m:sub>
                              <m:r>
                                <a:rPr lang="es-EC" i="0">
                                  <a:latin typeface="Cambria Math" panose="02040503050406030204" pitchFamily="18" charset="0"/>
                                </a:rPr>
                                <m:t>0</m:t>
                              </m:r>
                            </m:sub>
                            <m:sup>
                              <m:r>
                                <a:rPr lang="es-EC" i="0">
                                  <a:latin typeface="Cambria Math" panose="02040503050406030204" pitchFamily="18" charset="0"/>
                                </a:rPr>
                                <m:t>3</m:t>
                              </m:r>
                            </m:sup>
                          </m:sSubSup>
                          <m:r>
                            <a:rPr lang="es-EC" i="0">
                              <a:latin typeface="Cambria Math" panose="02040503050406030204" pitchFamily="18" charset="0"/>
                            </a:rPr>
                            <m:t>∙</m:t>
                          </m:r>
                          <m:sSubSup>
                            <m:sSubSupPr>
                              <m:ctrlPr>
                                <a:rPr lang="es-EC" i="1">
                                  <a:latin typeface="Cambria Math" panose="02040503050406030204" pitchFamily="18" charset="0"/>
                                </a:rPr>
                              </m:ctrlPr>
                            </m:sSubSupPr>
                            <m:e>
                              <m:r>
                                <a:rPr lang="es-EC" i="1">
                                  <a:latin typeface="Cambria Math" panose="02040503050406030204" pitchFamily="18" charset="0"/>
                                </a:rPr>
                                <m:t>𝑑</m:t>
                              </m:r>
                            </m:e>
                            <m:sub>
                              <m:r>
                                <a:rPr lang="es-EC" i="0">
                                  <a:latin typeface="Cambria Math" panose="02040503050406030204" pitchFamily="18" charset="0"/>
                                </a:rPr>
                                <m:t>1</m:t>
                              </m:r>
                            </m:sub>
                            <m:sup>
                              <m:r>
                                <a:rPr lang="es-EC" i="0">
                                  <a:latin typeface="Cambria Math" panose="02040503050406030204" pitchFamily="18" charset="0"/>
                                </a:rPr>
                                <m:t>3</m:t>
                              </m:r>
                            </m:sup>
                          </m:sSubSup>
                        </m:num>
                        <m:den>
                          <m:d>
                            <m:dPr>
                              <m:begChr m:val=""/>
                              <m:ctrlPr>
                                <a:rPr lang="es-EC" i="1">
                                  <a:latin typeface="Cambria Math" panose="02040503050406030204" pitchFamily="18" charset="0"/>
                                </a:rPr>
                              </m:ctrlPr>
                            </m:dPr>
                            <m:e>
                              <m:r>
                                <a:rPr lang="es-EC" i="0">
                                  <a:latin typeface="Cambria Math" panose="02040503050406030204" pitchFamily="18" charset="0"/>
                                </a:rPr>
                                <m:t>128∙</m:t>
                              </m:r>
                              <m:r>
                                <a:rPr lang="es-EC" i="1">
                                  <a:latin typeface="Cambria Math" panose="02040503050406030204" pitchFamily="18" charset="0"/>
                                </a:rPr>
                                <m:t>𝑙</m:t>
                              </m:r>
                              <m:r>
                                <a:rPr lang="es-EC" i="0">
                                  <a:latin typeface="Cambria Math" panose="02040503050406030204" pitchFamily="18" charset="0"/>
                                </a:rPr>
                                <m:t>∙(</m:t>
                              </m:r>
                              <m:sSubSup>
                                <m:sSubSupPr>
                                  <m:ctrlPr>
                                    <a:rPr lang="es-EC" i="1">
                                      <a:latin typeface="Cambria Math" panose="02040503050406030204" pitchFamily="18" charset="0"/>
                                    </a:rPr>
                                  </m:ctrlPr>
                                </m:sSubSupPr>
                                <m:e>
                                  <m:r>
                                    <a:rPr lang="es-EC" i="1">
                                      <a:latin typeface="Cambria Math" panose="02040503050406030204" pitchFamily="18" charset="0"/>
                                    </a:rPr>
                                    <m:t>𝑑</m:t>
                                  </m:r>
                                </m:e>
                                <m:sub>
                                  <m:r>
                                    <a:rPr lang="es-EC" i="0">
                                      <a:latin typeface="Cambria Math" panose="02040503050406030204" pitchFamily="18" charset="0"/>
                                    </a:rPr>
                                    <m:t>0</m:t>
                                  </m:r>
                                </m:sub>
                                <m:sup>
                                  <m:r>
                                    <a:rPr lang="es-EC" i="0">
                                      <a:latin typeface="Cambria Math" panose="02040503050406030204" pitchFamily="18" charset="0"/>
                                    </a:rPr>
                                    <m:t>2</m:t>
                                  </m:r>
                                </m:sup>
                              </m:sSubSup>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𝑑</m:t>
                                  </m:r>
                                </m:e>
                                <m:sub>
                                  <m:r>
                                    <a:rPr lang="es-EC" i="0">
                                      <a:latin typeface="Cambria Math" panose="02040503050406030204" pitchFamily="18" charset="0"/>
                                    </a:rPr>
                                    <m:t>0</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𝑑</m:t>
                                  </m:r>
                                </m:e>
                                <m:sub>
                                  <m:r>
                                    <a:rPr lang="es-EC" i="0">
                                      <a:latin typeface="Cambria Math" panose="02040503050406030204" pitchFamily="18" charset="0"/>
                                    </a:rPr>
                                    <m:t>1</m:t>
                                  </m:r>
                                </m:sub>
                              </m:sSub>
                              <m:r>
                                <a:rPr lang="es-EC" i="0">
                                  <a:latin typeface="Cambria Math" panose="02040503050406030204" pitchFamily="18" charset="0"/>
                                </a:rPr>
                                <m:t>+</m:t>
                              </m:r>
                              <m:sSubSup>
                                <m:sSubSupPr>
                                  <m:ctrlPr>
                                    <a:rPr lang="es-EC" i="1">
                                      <a:latin typeface="Cambria Math" panose="02040503050406030204" pitchFamily="18" charset="0"/>
                                    </a:rPr>
                                  </m:ctrlPr>
                                </m:sSubSupPr>
                                <m:e>
                                  <m:r>
                                    <a:rPr lang="es-EC" i="1">
                                      <a:latin typeface="Cambria Math" panose="02040503050406030204" pitchFamily="18" charset="0"/>
                                    </a:rPr>
                                    <m:t>𝑑</m:t>
                                  </m:r>
                                </m:e>
                                <m:sub>
                                  <m:r>
                                    <a:rPr lang="es-EC" i="0">
                                      <a:latin typeface="Cambria Math" panose="02040503050406030204" pitchFamily="18" charset="0"/>
                                    </a:rPr>
                                    <m:t>1</m:t>
                                  </m:r>
                                </m:sub>
                                <m:sup>
                                  <m:r>
                                    <a:rPr lang="es-EC" i="0">
                                      <a:latin typeface="Cambria Math" panose="02040503050406030204" pitchFamily="18" charset="0"/>
                                    </a:rPr>
                                    <m:t>2</m:t>
                                  </m:r>
                                </m:sup>
                              </m:sSubSup>
                            </m:e>
                          </m:d>
                        </m:den>
                      </m:f>
                    </m:oMath>
                  </m:oMathPara>
                </a14:m>
                <a:endParaRPr lang="es-EC" dirty="0"/>
              </a:p>
            </p:txBody>
          </p:sp>
        </mc:Choice>
        <mc:Fallback xmlns="">
          <p:sp>
            <p:nvSpPr>
              <p:cNvPr id="4" name="Rectángulo 3">
                <a:extLst>
                  <a:ext uri="{FF2B5EF4-FFF2-40B4-BE49-F238E27FC236}">
                    <a16:creationId xmlns:a16="http://schemas.microsoft.com/office/drawing/2014/main" id="{F444071F-BA95-4308-AC28-EF7EA9D70311}"/>
                  </a:ext>
                </a:extLst>
              </p:cNvPr>
              <p:cNvSpPr>
                <a:spLocks noRot="1" noChangeAspect="1" noMove="1" noResize="1" noEditPoints="1" noAdjustHandles="1" noChangeArrowheads="1" noChangeShapeType="1" noTextEdit="1"/>
              </p:cNvSpPr>
              <p:nvPr/>
            </p:nvSpPr>
            <p:spPr>
              <a:xfrm>
                <a:off x="942067" y="1738907"/>
                <a:ext cx="3462166" cy="721544"/>
              </a:xfrm>
              <a:prstGeom prst="rect">
                <a:avLst/>
              </a:prstGeom>
              <a:blipFill>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ángulo 4">
                <a:extLst>
                  <a:ext uri="{FF2B5EF4-FFF2-40B4-BE49-F238E27FC236}">
                    <a16:creationId xmlns:a16="http://schemas.microsoft.com/office/drawing/2014/main" id="{3FE1A841-D1DA-4873-BD4C-0F7A3E336D0F}"/>
                  </a:ext>
                </a:extLst>
              </p:cNvPr>
              <p:cNvSpPr/>
              <p:nvPr/>
            </p:nvSpPr>
            <p:spPr>
              <a:xfrm>
                <a:off x="5337164" y="1769196"/>
                <a:ext cx="1549655" cy="64697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𝑘</m:t>
                          </m:r>
                        </m:e>
                        <m:sub>
                          <m:r>
                            <a:rPr lang="es-EC" i="0">
                              <a:latin typeface="Cambria Math" panose="02040503050406030204" pitchFamily="18" charset="0"/>
                            </a:rPr>
                            <m:t>2</m:t>
                          </m:r>
                          <m:r>
                            <a:rPr lang="es-EC" b="0" i="0" smtClean="0">
                              <a:latin typeface="Cambria Math" panose="02040503050406030204" pitchFamily="18" charset="0"/>
                            </a:rPr>
                            <m:t>,3</m:t>
                          </m:r>
                        </m:sub>
                      </m:sSub>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𝜋</m:t>
                          </m:r>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𝑑</m:t>
                              </m:r>
                            </m:e>
                            <m:sup>
                              <m:r>
                                <a:rPr lang="es-EC" i="0">
                                  <a:latin typeface="Cambria Math" panose="02040503050406030204" pitchFamily="18" charset="0"/>
                                </a:rPr>
                                <m:t>4</m:t>
                              </m:r>
                            </m:sup>
                          </m:sSup>
                        </m:num>
                        <m:den>
                          <m:r>
                            <a:rPr lang="es-EC" i="0">
                              <a:latin typeface="Cambria Math" panose="02040503050406030204" pitchFamily="18" charset="0"/>
                            </a:rPr>
                            <m:t>128∙</m:t>
                          </m:r>
                          <m:r>
                            <a:rPr lang="es-EC" i="1">
                              <a:latin typeface="Cambria Math" panose="02040503050406030204" pitchFamily="18" charset="0"/>
                            </a:rPr>
                            <m:t>𝑙</m:t>
                          </m:r>
                        </m:den>
                      </m:f>
                    </m:oMath>
                  </m:oMathPara>
                </a14:m>
                <a:endParaRPr lang="es-EC" dirty="0"/>
              </a:p>
            </p:txBody>
          </p:sp>
        </mc:Choice>
        <mc:Fallback xmlns="">
          <p:sp>
            <p:nvSpPr>
              <p:cNvPr id="5" name="Rectángulo 4">
                <a:extLst>
                  <a:ext uri="{FF2B5EF4-FFF2-40B4-BE49-F238E27FC236}">
                    <a16:creationId xmlns:a16="http://schemas.microsoft.com/office/drawing/2014/main" id="{3FE1A841-D1DA-4873-BD4C-0F7A3E336D0F}"/>
                  </a:ext>
                </a:extLst>
              </p:cNvPr>
              <p:cNvSpPr>
                <a:spLocks noRot="1" noChangeAspect="1" noMove="1" noResize="1" noEditPoints="1" noAdjustHandles="1" noChangeArrowheads="1" noChangeShapeType="1" noTextEdit="1"/>
              </p:cNvSpPr>
              <p:nvPr/>
            </p:nvSpPr>
            <p:spPr>
              <a:xfrm>
                <a:off x="5337164" y="1769196"/>
                <a:ext cx="1549655" cy="646972"/>
              </a:xfrm>
              <a:prstGeom prst="rect">
                <a:avLst/>
              </a:prstGeom>
              <a:blipFill>
                <a:blip r:embed="rId3"/>
                <a:stretch>
                  <a:fillRect/>
                </a:stretch>
              </a:blipFill>
            </p:spPr>
            <p:txBody>
              <a:bodyPr/>
              <a:lstStyle/>
              <a:p>
                <a:r>
                  <a:rPr lang="es-EC">
                    <a:noFill/>
                  </a:rPr>
                  <a:t> </a:t>
                </a:r>
              </a:p>
            </p:txBody>
          </p:sp>
        </mc:Fallback>
      </mc:AlternateContent>
      <p:pic>
        <p:nvPicPr>
          <p:cNvPr id="6" name="Imagen 5">
            <a:extLst>
              <a:ext uri="{FF2B5EF4-FFF2-40B4-BE49-F238E27FC236}">
                <a16:creationId xmlns:a16="http://schemas.microsoft.com/office/drawing/2014/main" id="{0C24A522-80D6-4A64-AC2B-6943C6139A55}"/>
              </a:ext>
            </a:extLst>
          </p:cNvPr>
          <p:cNvPicPr/>
          <p:nvPr/>
        </p:nvPicPr>
        <p:blipFill>
          <a:blip r:embed="rId4"/>
          <a:stretch>
            <a:fillRect/>
          </a:stretch>
        </p:blipFill>
        <p:spPr>
          <a:xfrm>
            <a:off x="8037094" y="2460451"/>
            <a:ext cx="2909059" cy="933325"/>
          </a:xfrm>
          <a:prstGeom prst="rect">
            <a:avLst/>
          </a:prstGeom>
        </p:spPr>
      </p:pic>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id="{14D525E5-DAFC-470D-96B1-4ED77DEB4F36}"/>
                  </a:ext>
                </a:extLst>
              </p:cNvPr>
              <p:cNvSpPr/>
              <p:nvPr/>
            </p:nvSpPr>
            <p:spPr>
              <a:xfrm>
                <a:off x="1208589" y="5652201"/>
                <a:ext cx="1702710"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𝐴</m:t>
                      </m:r>
                      <m:r>
                        <a:rPr lang="es-EC" i="0">
                          <a:latin typeface="Cambria Math" panose="02040503050406030204" pitchFamily="18" charset="0"/>
                        </a:rPr>
                        <m:t>=</m:t>
                      </m:r>
                      <m:f>
                        <m:fPr>
                          <m:ctrlPr>
                            <a:rPr lang="es-EC" i="1">
                              <a:latin typeface="Cambria Math" panose="02040503050406030204" pitchFamily="18" charset="0"/>
                            </a:rPr>
                          </m:ctrlPr>
                        </m:fPr>
                        <m:num>
                          <m:sSup>
                            <m:sSupPr>
                              <m:ctrlPr>
                                <a:rPr lang="es-EC" i="1">
                                  <a:latin typeface="Cambria Math" panose="02040503050406030204" pitchFamily="18" charset="0"/>
                                </a:rPr>
                              </m:ctrlPr>
                            </m:sSupPr>
                            <m:e>
                              <m:r>
                                <a:rPr lang="es-EC" i="1">
                                  <a:latin typeface="Cambria Math" panose="02040503050406030204" pitchFamily="18" charset="0"/>
                                </a:rPr>
                                <m:t>𝜋</m:t>
                              </m:r>
                            </m:e>
                            <m:sup>
                              <m:r>
                                <a:rPr lang="es-EC" i="0">
                                  <a:latin typeface="Cambria Math" panose="02040503050406030204" pitchFamily="18" charset="0"/>
                                </a:rPr>
                                <m:t>2</m:t>
                              </m:r>
                            </m:sup>
                          </m:sSup>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𝐷</m:t>
                              </m:r>
                            </m:e>
                            <m:sup>
                              <m:r>
                                <a:rPr lang="es-EC" i="0">
                                  <a:latin typeface="Cambria Math" panose="02040503050406030204" pitchFamily="18" charset="0"/>
                                </a:rPr>
                                <m:t>2</m:t>
                              </m:r>
                            </m:sup>
                          </m:sSup>
                          <m:r>
                            <a:rPr lang="es-EC" i="0">
                              <a:latin typeface="Cambria Math" panose="02040503050406030204" pitchFamily="18" charset="0"/>
                            </a:rPr>
                            <m:t>∙</m:t>
                          </m:r>
                          <m:r>
                            <a:rPr lang="es-EC" i="1">
                              <a:latin typeface="Cambria Math" panose="02040503050406030204" pitchFamily="18" charset="0"/>
                            </a:rPr>
                            <m:t>𝑛</m:t>
                          </m:r>
                        </m:num>
                        <m:den>
                          <m:r>
                            <a:rPr lang="es-EC" i="0">
                              <a:latin typeface="Cambria Math" panose="02040503050406030204" pitchFamily="18" charset="0"/>
                            </a:rPr>
                            <m:t>2</m:t>
                          </m:r>
                        </m:den>
                      </m:f>
                    </m:oMath>
                  </m:oMathPara>
                </a14:m>
                <a:endParaRPr lang="es-EC" dirty="0"/>
              </a:p>
            </p:txBody>
          </p:sp>
        </mc:Choice>
        <mc:Fallback xmlns="">
          <p:sp>
            <p:nvSpPr>
              <p:cNvPr id="7" name="Rectángulo 6">
                <a:extLst>
                  <a:ext uri="{FF2B5EF4-FFF2-40B4-BE49-F238E27FC236}">
                    <a16:creationId xmlns:a16="http://schemas.microsoft.com/office/drawing/2014/main" id="{14D525E5-DAFC-470D-96B1-4ED77DEB4F36}"/>
                  </a:ext>
                </a:extLst>
              </p:cNvPr>
              <p:cNvSpPr>
                <a:spLocks noRot="1" noChangeAspect="1" noMove="1" noResize="1" noEditPoints="1" noAdjustHandles="1" noChangeArrowheads="1" noChangeShapeType="1" noTextEdit="1"/>
              </p:cNvSpPr>
              <p:nvPr/>
            </p:nvSpPr>
            <p:spPr>
              <a:xfrm>
                <a:off x="1208589" y="5652201"/>
                <a:ext cx="1702710" cy="646331"/>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a:extLst>
                  <a:ext uri="{FF2B5EF4-FFF2-40B4-BE49-F238E27FC236}">
                    <a16:creationId xmlns:a16="http://schemas.microsoft.com/office/drawing/2014/main" id="{182E1169-813E-4C3F-A25D-7B219781AA14}"/>
                  </a:ext>
                </a:extLst>
              </p:cNvPr>
              <p:cNvSpPr/>
              <p:nvPr/>
            </p:nvSpPr>
            <p:spPr>
              <a:xfrm>
                <a:off x="774313" y="3759370"/>
                <a:ext cx="4562851" cy="13649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𝑄</m:t>
                      </m:r>
                      <m:r>
                        <a:rPr lang="es-EC" i="1">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𝐴</m:t>
                          </m:r>
                          <m:r>
                            <a:rPr lang="es-EC" i="1">
                              <a:latin typeface="Cambria Math" panose="02040503050406030204" pitchFamily="18" charset="0"/>
                            </a:rPr>
                            <m:t>∙</m:t>
                          </m:r>
                          <m:r>
                            <a:rPr lang="es-EC" i="1">
                              <a:latin typeface="Cambria Math" panose="02040503050406030204" pitchFamily="18" charset="0"/>
                            </a:rPr>
                            <m:t>𝑐𝑡𝑔</m:t>
                          </m:r>
                          <m:r>
                            <a:rPr lang="es-EC" i="1">
                              <a:latin typeface="Cambria Math" panose="02040503050406030204" pitchFamily="18" charset="0"/>
                            </a:rPr>
                            <m:t>(</m:t>
                          </m:r>
                          <m:r>
                            <a:rPr lang="es-EC" i="1">
                              <a:latin typeface="Cambria Math" panose="02040503050406030204" pitchFamily="18" charset="0"/>
                            </a:rPr>
                            <m:t>𝜑</m:t>
                          </m:r>
                          <m:r>
                            <a:rPr lang="es-EC" i="1">
                              <a:latin typeface="Cambria Math" panose="02040503050406030204" pitchFamily="18" charset="0"/>
                            </a:rPr>
                            <m:t>)∙</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𝑙</m:t>
                                      </m:r>
                                    </m:e>
                                    <m:sub>
                                      <m:r>
                                        <a:rPr lang="es-EC" i="1">
                                          <a:latin typeface="Cambria Math" panose="02040503050406030204" pitchFamily="18" charset="0"/>
                                        </a:rPr>
                                        <m:t>1</m:t>
                                      </m:r>
                                    </m:sub>
                                  </m:sSub>
                                </m:num>
                                <m:den>
                                  <m:sSubSup>
                                    <m:sSubSupPr>
                                      <m:ctrlPr>
                                        <a:rPr lang="es-EC" i="1">
                                          <a:latin typeface="Cambria Math" panose="02040503050406030204" pitchFamily="18" charset="0"/>
                                        </a:rPr>
                                      </m:ctrlPr>
                                    </m:sSubSupPr>
                                    <m:e>
                                      <m:r>
                                        <a:rPr lang="es-EC" i="1">
                                          <a:latin typeface="Cambria Math" panose="02040503050406030204" pitchFamily="18" charset="0"/>
                                        </a:rPr>
                                        <m:t>h</m:t>
                                      </m:r>
                                    </m:e>
                                    <m:sub>
                                      <m:r>
                                        <a:rPr lang="es-EC" i="1">
                                          <a:latin typeface="Cambria Math" panose="02040503050406030204" pitchFamily="18" charset="0"/>
                                        </a:rPr>
                                        <m:t>1</m:t>
                                      </m:r>
                                    </m:sub>
                                    <m:sup>
                                      <m:r>
                                        <a:rPr lang="es-EC" i="1">
                                          <a:latin typeface="Cambria Math" panose="02040503050406030204" pitchFamily="18" charset="0"/>
                                        </a:rPr>
                                        <m:t>2</m:t>
                                      </m:r>
                                    </m:sup>
                                  </m:sSubSup>
                                </m:den>
                              </m:f>
                              <m:r>
                                <a:rPr lang="es-EC" i="1">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𝑙</m:t>
                                      </m:r>
                                    </m:e>
                                    <m:sub>
                                      <m:r>
                                        <a:rPr lang="es-EC" i="1">
                                          <a:latin typeface="Cambria Math" panose="02040503050406030204" pitchFamily="18" charset="0"/>
                                        </a:rPr>
                                        <m:t>2</m:t>
                                      </m:r>
                                    </m:sub>
                                  </m:sSub>
                                </m:num>
                                <m:den>
                                  <m:sSub>
                                    <m:sSubPr>
                                      <m:ctrlPr>
                                        <a:rPr lang="es-EC" i="1">
                                          <a:latin typeface="Cambria Math" panose="02040503050406030204" pitchFamily="18" charset="0"/>
                                        </a:rPr>
                                      </m:ctrlPr>
                                    </m:sSubPr>
                                    <m:e>
                                      <m:r>
                                        <a:rPr lang="es-EC" i="1">
                                          <a:latin typeface="Cambria Math" panose="02040503050406030204" pitchFamily="18" charset="0"/>
                                        </a:rPr>
                                        <m:t>h</m:t>
                                      </m:r>
                                    </m:e>
                                    <m:sub>
                                      <m:r>
                                        <a:rPr lang="es-EC" i="1">
                                          <a:latin typeface="Cambria Math" panose="02040503050406030204" pitchFamily="18" charset="0"/>
                                        </a:rPr>
                                        <m:t>1</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h</m:t>
                                      </m:r>
                                    </m:e>
                                    <m:sub>
                                      <m:r>
                                        <a:rPr lang="es-EC" i="1">
                                          <a:latin typeface="Cambria Math" panose="02040503050406030204" pitchFamily="18" charset="0"/>
                                        </a:rPr>
                                        <m:t>2</m:t>
                                      </m:r>
                                    </m:sub>
                                  </m:sSub>
                                </m:den>
                              </m:f>
                              <m:r>
                                <a:rPr lang="es-EC" i="1">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𝑙</m:t>
                                      </m:r>
                                    </m:e>
                                    <m:sub>
                                      <m:r>
                                        <a:rPr lang="es-EC" i="1">
                                          <a:latin typeface="Cambria Math" panose="02040503050406030204" pitchFamily="18" charset="0"/>
                                        </a:rPr>
                                        <m:t>3</m:t>
                                      </m:r>
                                    </m:sub>
                                  </m:sSub>
                                </m:num>
                                <m:den>
                                  <m:sSubSup>
                                    <m:sSubSupPr>
                                      <m:ctrlPr>
                                        <a:rPr lang="es-EC" i="1">
                                          <a:latin typeface="Cambria Math" panose="02040503050406030204" pitchFamily="18" charset="0"/>
                                        </a:rPr>
                                      </m:ctrlPr>
                                    </m:sSubSupPr>
                                    <m:e>
                                      <m:r>
                                        <a:rPr lang="es-EC" i="1">
                                          <a:latin typeface="Cambria Math" panose="02040503050406030204" pitchFamily="18" charset="0"/>
                                        </a:rPr>
                                        <m:t>h</m:t>
                                      </m:r>
                                    </m:e>
                                    <m:sub>
                                      <m:r>
                                        <a:rPr lang="es-EC" i="1">
                                          <a:latin typeface="Cambria Math" panose="02040503050406030204" pitchFamily="18" charset="0"/>
                                        </a:rPr>
                                        <m:t>2</m:t>
                                      </m:r>
                                    </m:sub>
                                    <m:sup>
                                      <m:r>
                                        <a:rPr lang="es-EC" i="1">
                                          <a:latin typeface="Cambria Math" panose="02040503050406030204" pitchFamily="18" charset="0"/>
                                        </a:rPr>
                                        <m:t>2</m:t>
                                      </m:r>
                                    </m:sup>
                                  </m:sSubSup>
                                </m:den>
                              </m:f>
                            </m:e>
                          </m:d>
                        </m:num>
                        <m:den>
                          <m:f>
                            <m:fPr>
                              <m:ctrlPr>
                                <a:rPr lang="es-EC" i="1">
                                  <a:latin typeface="Cambria Math" panose="02040503050406030204" pitchFamily="18" charset="0"/>
                                </a:rPr>
                              </m:ctrlPr>
                            </m:fPr>
                            <m:num>
                              <m:r>
                                <a:rPr lang="es-EC" i="1">
                                  <a:latin typeface="Cambria Math" panose="02040503050406030204" pitchFamily="18" charset="0"/>
                                </a:rPr>
                                <m:t>𝜓</m:t>
                              </m:r>
                            </m:num>
                            <m:den>
                              <m:r>
                                <a:rPr lang="es-EC" i="1">
                                  <a:latin typeface="Cambria Math" panose="02040503050406030204" pitchFamily="18" charset="0"/>
                                </a:rPr>
                                <m:t>𝐾</m:t>
                              </m:r>
                            </m:den>
                          </m:f>
                          <m:r>
                            <a:rPr lang="es-EC" i="1">
                              <a:latin typeface="Cambria Math" panose="02040503050406030204" pitchFamily="18" charset="0"/>
                            </a:rPr>
                            <m:t>+</m:t>
                          </m:r>
                          <m:r>
                            <a:rPr lang="es-EC" i="1">
                              <a:latin typeface="Cambria Math" panose="02040503050406030204" pitchFamily="18" charset="0"/>
                            </a:rPr>
                            <m:t>𝑐𝑜𝑠𝑒𝑐</m:t>
                          </m:r>
                          <m:d>
                            <m:dPr>
                              <m:ctrlPr>
                                <a:rPr lang="es-EC" i="1">
                                  <a:latin typeface="Cambria Math" panose="02040503050406030204" pitchFamily="18" charset="0"/>
                                </a:rPr>
                              </m:ctrlPr>
                            </m:dPr>
                            <m:e>
                              <m:r>
                                <a:rPr lang="es-EC" i="1">
                                  <a:latin typeface="Cambria Math" panose="02040503050406030204" pitchFamily="18" charset="0"/>
                                </a:rPr>
                                <m:t>𝜑</m:t>
                              </m:r>
                            </m:e>
                          </m:d>
                          <m:r>
                            <a:rPr lang="es-EC" i="1">
                              <a:latin typeface="Cambria Math" panose="02040503050406030204" pitchFamily="18" charset="0"/>
                            </a:rPr>
                            <m:t>∙</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𝑙</m:t>
                                      </m:r>
                                    </m:e>
                                    <m:sub>
                                      <m:r>
                                        <a:rPr lang="es-EC" i="1">
                                          <a:latin typeface="Cambria Math" panose="02040503050406030204" pitchFamily="18" charset="0"/>
                                        </a:rPr>
                                        <m:t>1</m:t>
                                      </m:r>
                                    </m:sub>
                                  </m:sSub>
                                </m:num>
                                <m:den>
                                  <m:sSubSup>
                                    <m:sSubSupPr>
                                      <m:ctrlPr>
                                        <a:rPr lang="es-EC" i="1">
                                          <a:latin typeface="Cambria Math" panose="02040503050406030204" pitchFamily="18" charset="0"/>
                                        </a:rPr>
                                      </m:ctrlPr>
                                    </m:sSubSupPr>
                                    <m:e>
                                      <m:r>
                                        <a:rPr lang="es-EC" i="1">
                                          <a:latin typeface="Cambria Math" panose="02040503050406030204" pitchFamily="18" charset="0"/>
                                        </a:rPr>
                                        <m:t>h</m:t>
                                      </m:r>
                                    </m:e>
                                    <m:sub>
                                      <m:r>
                                        <a:rPr lang="es-EC" i="1">
                                          <a:latin typeface="Cambria Math" panose="02040503050406030204" pitchFamily="18" charset="0"/>
                                        </a:rPr>
                                        <m:t>1</m:t>
                                      </m:r>
                                    </m:sub>
                                    <m:sup>
                                      <m:r>
                                        <a:rPr lang="es-EC" i="1">
                                          <a:latin typeface="Cambria Math" panose="02040503050406030204" pitchFamily="18" charset="0"/>
                                        </a:rPr>
                                        <m:t>3</m:t>
                                      </m:r>
                                    </m:sup>
                                  </m:sSubSup>
                                </m:den>
                              </m:f>
                              <m:r>
                                <a:rPr lang="es-EC" i="1">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𝑙</m:t>
                                      </m:r>
                                    </m:e>
                                    <m:sub>
                                      <m:r>
                                        <a:rPr lang="es-EC" i="1">
                                          <a:latin typeface="Cambria Math" panose="02040503050406030204" pitchFamily="18" charset="0"/>
                                        </a:rPr>
                                        <m:t>2</m:t>
                                      </m:r>
                                    </m:sub>
                                  </m:sSub>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h</m:t>
                                          </m:r>
                                        </m:e>
                                        <m:sub>
                                          <m:r>
                                            <a:rPr lang="es-EC" i="1">
                                              <a:latin typeface="Cambria Math" panose="02040503050406030204" pitchFamily="18" charset="0"/>
                                            </a:rPr>
                                            <m:t>1</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h</m:t>
                                          </m:r>
                                        </m:e>
                                        <m:sub>
                                          <m:r>
                                            <a:rPr lang="es-EC" i="1">
                                              <a:latin typeface="Cambria Math" panose="02040503050406030204" pitchFamily="18" charset="0"/>
                                            </a:rPr>
                                            <m:t>2</m:t>
                                          </m:r>
                                        </m:sub>
                                      </m:sSub>
                                    </m:e>
                                  </m:d>
                                </m:num>
                                <m:den>
                                  <m:r>
                                    <a:rPr lang="es-EC" i="1">
                                      <a:latin typeface="Cambria Math" panose="02040503050406030204" pitchFamily="18" charset="0"/>
                                    </a:rPr>
                                    <m:t>2∙</m:t>
                                  </m:r>
                                  <m:sSubSup>
                                    <m:sSubSupPr>
                                      <m:ctrlPr>
                                        <a:rPr lang="es-EC" i="1">
                                          <a:latin typeface="Cambria Math" panose="02040503050406030204" pitchFamily="18" charset="0"/>
                                        </a:rPr>
                                      </m:ctrlPr>
                                    </m:sSubSupPr>
                                    <m:e>
                                      <m:r>
                                        <a:rPr lang="es-EC" i="1">
                                          <a:latin typeface="Cambria Math" panose="02040503050406030204" pitchFamily="18" charset="0"/>
                                        </a:rPr>
                                        <m:t>h</m:t>
                                      </m:r>
                                    </m:e>
                                    <m:sub>
                                      <m:r>
                                        <a:rPr lang="es-EC" i="1">
                                          <a:latin typeface="Cambria Math" panose="02040503050406030204" pitchFamily="18" charset="0"/>
                                        </a:rPr>
                                        <m:t>1</m:t>
                                      </m:r>
                                    </m:sub>
                                    <m:sup>
                                      <m:r>
                                        <a:rPr lang="es-EC" i="1">
                                          <a:latin typeface="Cambria Math" panose="02040503050406030204" pitchFamily="18" charset="0"/>
                                        </a:rPr>
                                        <m:t>2</m:t>
                                      </m:r>
                                    </m:sup>
                                  </m:sSubSup>
                                  <m:r>
                                    <a:rPr lang="es-EC" i="1">
                                      <a:latin typeface="Cambria Math" panose="02040503050406030204" pitchFamily="18" charset="0"/>
                                    </a:rPr>
                                    <m:t>∙</m:t>
                                  </m:r>
                                  <m:sSubSup>
                                    <m:sSubSupPr>
                                      <m:ctrlPr>
                                        <a:rPr lang="es-EC" i="1">
                                          <a:latin typeface="Cambria Math" panose="02040503050406030204" pitchFamily="18" charset="0"/>
                                        </a:rPr>
                                      </m:ctrlPr>
                                    </m:sSubSupPr>
                                    <m:e>
                                      <m:r>
                                        <a:rPr lang="es-EC" i="1">
                                          <a:latin typeface="Cambria Math" panose="02040503050406030204" pitchFamily="18" charset="0"/>
                                        </a:rPr>
                                        <m:t>h</m:t>
                                      </m:r>
                                    </m:e>
                                    <m:sub>
                                      <m:r>
                                        <a:rPr lang="es-EC" i="1">
                                          <a:latin typeface="Cambria Math" panose="02040503050406030204" pitchFamily="18" charset="0"/>
                                        </a:rPr>
                                        <m:t>2</m:t>
                                      </m:r>
                                    </m:sub>
                                    <m:sup>
                                      <m:r>
                                        <a:rPr lang="es-EC" i="1">
                                          <a:latin typeface="Cambria Math" panose="02040503050406030204" pitchFamily="18" charset="0"/>
                                        </a:rPr>
                                        <m:t>2</m:t>
                                      </m:r>
                                    </m:sup>
                                  </m:sSubSup>
                                </m:den>
                              </m:f>
                              <m:r>
                                <a:rPr lang="es-EC" i="1">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𝑙</m:t>
                                      </m:r>
                                    </m:e>
                                    <m:sub>
                                      <m:r>
                                        <a:rPr lang="es-EC" i="1">
                                          <a:latin typeface="Cambria Math" panose="02040503050406030204" pitchFamily="18" charset="0"/>
                                        </a:rPr>
                                        <m:t>3</m:t>
                                      </m:r>
                                    </m:sub>
                                  </m:sSub>
                                </m:num>
                                <m:den>
                                  <m:sSubSup>
                                    <m:sSubSupPr>
                                      <m:ctrlPr>
                                        <a:rPr lang="es-EC" i="1">
                                          <a:latin typeface="Cambria Math" panose="02040503050406030204" pitchFamily="18" charset="0"/>
                                        </a:rPr>
                                      </m:ctrlPr>
                                    </m:sSubSupPr>
                                    <m:e>
                                      <m:r>
                                        <a:rPr lang="es-EC" i="1">
                                          <a:latin typeface="Cambria Math" panose="02040503050406030204" pitchFamily="18" charset="0"/>
                                        </a:rPr>
                                        <m:t>h</m:t>
                                      </m:r>
                                    </m:e>
                                    <m:sub>
                                      <m:r>
                                        <a:rPr lang="es-EC" i="1">
                                          <a:latin typeface="Cambria Math" panose="02040503050406030204" pitchFamily="18" charset="0"/>
                                        </a:rPr>
                                        <m:t>2</m:t>
                                      </m:r>
                                    </m:sub>
                                    <m:sup>
                                      <m:r>
                                        <a:rPr lang="es-EC" i="1">
                                          <a:latin typeface="Cambria Math" panose="02040503050406030204" pitchFamily="18" charset="0"/>
                                        </a:rPr>
                                        <m:t>2</m:t>
                                      </m:r>
                                    </m:sup>
                                  </m:sSubSup>
                                </m:den>
                              </m:f>
                            </m:e>
                          </m:d>
                        </m:den>
                      </m:f>
                    </m:oMath>
                  </m:oMathPara>
                </a14:m>
                <a:endParaRPr lang="es-EC" dirty="0"/>
              </a:p>
            </p:txBody>
          </p:sp>
        </mc:Choice>
        <mc:Fallback xmlns="">
          <p:sp>
            <p:nvSpPr>
              <p:cNvPr id="8" name="Rectángulo 7">
                <a:extLst>
                  <a:ext uri="{FF2B5EF4-FFF2-40B4-BE49-F238E27FC236}">
                    <a16:creationId xmlns:a16="http://schemas.microsoft.com/office/drawing/2014/main" id="{182E1169-813E-4C3F-A25D-7B219781AA14}"/>
                  </a:ext>
                </a:extLst>
              </p:cNvPr>
              <p:cNvSpPr>
                <a:spLocks noRot="1" noChangeAspect="1" noMove="1" noResize="1" noEditPoints="1" noAdjustHandles="1" noChangeArrowheads="1" noChangeShapeType="1" noTextEdit="1"/>
              </p:cNvSpPr>
              <p:nvPr/>
            </p:nvSpPr>
            <p:spPr>
              <a:xfrm>
                <a:off x="774313" y="3759370"/>
                <a:ext cx="4562851" cy="1364925"/>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ángulo 8">
                <a:extLst>
                  <a:ext uri="{FF2B5EF4-FFF2-40B4-BE49-F238E27FC236}">
                    <a16:creationId xmlns:a16="http://schemas.microsoft.com/office/drawing/2014/main" id="{AEADAD7F-8A85-4F0E-A6EC-DE5D3D230323}"/>
                  </a:ext>
                </a:extLst>
              </p:cNvPr>
              <p:cNvSpPr/>
              <p:nvPr/>
            </p:nvSpPr>
            <p:spPr>
              <a:xfrm>
                <a:off x="3575535" y="5587559"/>
                <a:ext cx="1191993"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𝜓</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𝜋</m:t>
                          </m:r>
                          <m:r>
                            <a:rPr lang="es-EC" i="0">
                              <a:latin typeface="Cambria Math" panose="02040503050406030204" pitchFamily="18" charset="0"/>
                            </a:rPr>
                            <m:t>∙</m:t>
                          </m:r>
                          <m:r>
                            <a:rPr lang="es-EC" i="1">
                              <a:latin typeface="Cambria Math" panose="02040503050406030204" pitchFamily="18" charset="0"/>
                            </a:rPr>
                            <m:t>𝐷</m:t>
                          </m:r>
                        </m:num>
                        <m:den>
                          <m:r>
                            <a:rPr lang="es-EC" i="0">
                              <a:latin typeface="Cambria Math" panose="02040503050406030204" pitchFamily="18" charset="0"/>
                            </a:rPr>
                            <m:t>12</m:t>
                          </m:r>
                        </m:den>
                      </m:f>
                    </m:oMath>
                  </m:oMathPara>
                </a14:m>
                <a:endParaRPr lang="es-EC" dirty="0"/>
              </a:p>
            </p:txBody>
          </p:sp>
        </mc:Choice>
        <mc:Fallback xmlns="">
          <p:sp>
            <p:nvSpPr>
              <p:cNvPr id="9" name="Rectángulo 8">
                <a:extLst>
                  <a:ext uri="{FF2B5EF4-FFF2-40B4-BE49-F238E27FC236}">
                    <a16:creationId xmlns:a16="http://schemas.microsoft.com/office/drawing/2014/main" id="{AEADAD7F-8A85-4F0E-A6EC-DE5D3D230323}"/>
                  </a:ext>
                </a:extLst>
              </p:cNvPr>
              <p:cNvSpPr>
                <a:spLocks noRot="1" noChangeAspect="1" noMove="1" noResize="1" noEditPoints="1" noAdjustHandles="1" noChangeArrowheads="1" noChangeShapeType="1" noTextEdit="1"/>
              </p:cNvSpPr>
              <p:nvPr/>
            </p:nvSpPr>
            <p:spPr>
              <a:xfrm>
                <a:off x="3575535" y="5587559"/>
                <a:ext cx="1191993" cy="609077"/>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a:extLst>
                  <a:ext uri="{FF2B5EF4-FFF2-40B4-BE49-F238E27FC236}">
                    <a16:creationId xmlns:a16="http://schemas.microsoft.com/office/drawing/2014/main" id="{0E580055-C79E-494D-960B-5CD480493F6C}"/>
                  </a:ext>
                </a:extLst>
              </p:cNvPr>
              <p:cNvSpPr/>
              <p:nvPr/>
            </p:nvSpPr>
            <p:spPr>
              <a:xfrm>
                <a:off x="5999748" y="4494066"/>
                <a:ext cx="6096000" cy="2219069"/>
              </a:xfrm>
              <a:prstGeom prst="rect">
                <a:avLst/>
              </a:prstGeom>
            </p:spPr>
            <p:txBody>
              <a:bodyPr>
                <a:spAutoFit/>
              </a:bodyPr>
              <a:lstStyle/>
              <a:p>
                <a:pPr indent="215900" algn="just">
                  <a:lnSpc>
                    <a:spcPct val="150000"/>
                  </a:lnSpc>
                  <a:spcAft>
                    <a:spcPts val="0"/>
                  </a:spcAft>
                </a:pPr>
                <a:r>
                  <a:rPr lang="es-EC" dirty="0">
                    <a:latin typeface="Times New Roman" panose="02020603050405020304" pitchFamily="18" charset="0"/>
                    <a:ea typeface="Times New Roman" panose="02020603050405020304" pitchFamily="18" charset="0"/>
                    <a:cs typeface="Times New Roman" panose="02020603050405020304" pitchFamily="18" charset="0"/>
                  </a:rPr>
                  <a:t>Para </a:t>
                </a:r>
                <a14:m>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𝑄</m:t>
                    </m:r>
                    <m:r>
                      <a:rPr lang="es-EC" i="1">
                        <a:latin typeface="Cambria Math" panose="02040503050406030204" pitchFamily="18" charset="0"/>
                        <a:ea typeface="Calibri" panose="020F0502020204030204" pitchFamily="34" charset="0"/>
                        <a:cs typeface="Times New Roman" panose="02020603050405020304" pitchFamily="18" charset="0"/>
                      </a:rPr>
                      <m:t>1=4.25 </m:t>
                    </m:r>
                    <m:f>
                      <m:fPr>
                        <m:ctrlPr>
                          <a:rPr lang="es-EC" i="1">
                            <a:latin typeface="Cambria Math" panose="02040503050406030204" pitchFamily="18" charset="0"/>
                            <a:ea typeface="Calibri" panose="020F0502020204030204" pitchFamily="34" charset="0"/>
                            <a:cs typeface="Times New Roman" panose="02020603050405020304" pitchFamily="18" charset="0"/>
                          </a:rPr>
                        </m:ctrlPr>
                      </m:fPr>
                      <m:num>
                        <m:r>
                          <a:rPr lang="es-EC" i="1">
                            <a:latin typeface="Cambria Math" panose="02040503050406030204" pitchFamily="18" charset="0"/>
                            <a:ea typeface="Calibri" panose="020F0502020204030204" pitchFamily="34" charset="0"/>
                            <a:cs typeface="Times New Roman" panose="02020603050405020304" pitchFamily="18" charset="0"/>
                          </a:rPr>
                          <m:t>𝑐</m:t>
                        </m:r>
                        <m:sSup>
                          <m:sSupPr>
                            <m:ctrlPr>
                              <a:rPr lang="es-EC" i="1">
                                <a:latin typeface="Cambria Math" panose="02040503050406030204" pitchFamily="18" charset="0"/>
                                <a:ea typeface="Calibri" panose="020F0502020204030204" pitchFamily="34" charset="0"/>
                                <a:cs typeface="Times New Roman" panose="02020603050405020304" pitchFamily="18" charset="0"/>
                              </a:rPr>
                            </m:ctrlPr>
                          </m:sSupPr>
                          <m:e>
                            <m:r>
                              <a:rPr lang="es-EC" i="1">
                                <a:latin typeface="Cambria Math" panose="02040503050406030204" pitchFamily="18" charset="0"/>
                                <a:ea typeface="Calibri" panose="020F0502020204030204" pitchFamily="34" charset="0"/>
                                <a:cs typeface="Times New Roman" panose="02020603050405020304" pitchFamily="18" charset="0"/>
                              </a:rPr>
                              <m:t>𝑚</m:t>
                            </m:r>
                          </m:e>
                          <m:sup>
                            <m:r>
                              <a:rPr lang="es-EC" i="1">
                                <a:latin typeface="Cambria Math" panose="02040503050406030204" pitchFamily="18" charset="0"/>
                                <a:ea typeface="Calibri" panose="020F0502020204030204" pitchFamily="34" charset="0"/>
                                <a:cs typeface="Times New Roman" panose="02020603050405020304" pitchFamily="18" charset="0"/>
                              </a:rPr>
                              <m:t>3</m:t>
                            </m:r>
                          </m:sup>
                        </m:sSup>
                      </m:num>
                      <m:den>
                        <m:r>
                          <a:rPr lang="es-EC" i="1">
                            <a:latin typeface="Cambria Math" panose="02040503050406030204" pitchFamily="18" charset="0"/>
                            <a:ea typeface="Calibri" panose="020F0502020204030204" pitchFamily="34" charset="0"/>
                            <a:cs typeface="Times New Roman" panose="02020603050405020304" pitchFamily="18" charset="0"/>
                          </a:rPr>
                          <m:t>𝑚𝑖𝑛</m:t>
                        </m:r>
                      </m:den>
                    </m:f>
                  </m:oMath>
                </a14:m>
                <a:r>
                  <a:rPr lang="es-EC" dirty="0">
                    <a:latin typeface="Times New Roman" panose="02020603050405020304" pitchFamily="18" charset="0"/>
                    <a:ea typeface="Times New Roman" panose="02020603050405020304" pitchFamily="18" charset="0"/>
                    <a:cs typeface="Times New Roman" panose="02020603050405020304" pitchFamily="18" charset="0"/>
                  </a:rPr>
                  <a:t>:</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indent="215900"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es-EC" i="1">
                              <a:latin typeface="Cambria Math" panose="02040503050406030204" pitchFamily="18" charset="0"/>
                              <a:ea typeface="Times New Roman" panose="02020603050405020304" pitchFamily="18" charset="0"/>
                              <a:cs typeface="Times New Roman" panose="02020603050405020304" pitchFamily="18" charset="0"/>
                            </a:rPr>
                            <m:t>𝑛</m:t>
                          </m:r>
                        </m:e>
                        <m:sub>
                          <m:r>
                            <a:rPr lang="es-EC" i="1">
                              <a:latin typeface="Cambria Math" panose="02040503050406030204" pitchFamily="18" charset="0"/>
                              <a:ea typeface="Times New Roman" panose="02020603050405020304" pitchFamily="18" charset="0"/>
                              <a:cs typeface="Times New Roman" panose="02020603050405020304" pitchFamily="18" charset="0"/>
                            </a:rPr>
                            <m:t>1</m:t>
                          </m:r>
                        </m:sub>
                      </m:sSub>
                      <m:r>
                        <a:rPr lang="es-EC" i="1">
                          <a:latin typeface="Cambria Math" panose="02040503050406030204" pitchFamily="18" charset="0"/>
                          <a:ea typeface="Times New Roman" panose="02020603050405020304" pitchFamily="18" charset="0"/>
                          <a:cs typeface="Times New Roman" panose="02020603050405020304" pitchFamily="18" charset="0"/>
                        </a:rPr>
                        <m:t>=15 </m:t>
                      </m:r>
                      <m:r>
                        <a:rPr lang="es-EC" i="1">
                          <a:latin typeface="Cambria Math" panose="02040503050406030204" pitchFamily="18" charset="0"/>
                          <a:ea typeface="Times New Roman" panose="02020603050405020304" pitchFamily="18" charset="0"/>
                          <a:cs typeface="Times New Roman" panose="02020603050405020304" pitchFamily="18" charset="0"/>
                        </a:rPr>
                        <m:t>𝑟𝑝𝑚</m:t>
                      </m:r>
                      <m:r>
                        <a:rPr lang="es-EC" i="1">
                          <a:latin typeface="Cambria Math" panose="02040503050406030204" pitchFamily="18" charset="0"/>
                          <a:ea typeface="Times New Roman" panose="02020603050405020304" pitchFamily="18" charset="0"/>
                          <a:cs typeface="Times New Roman" panose="02020603050405020304" pitchFamily="18" charset="0"/>
                        </a:rPr>
                        <m:t>=90 °/</m:t>
                      </m:r>
                      <m:r>
                        <a:rPr lang="es-EC" i="1">
                          <a:latin typeface="Cambria Math" panose="02040503050406030204" pitchFamily="18" charset="0"/>
                          <a:ea typeface="Times New Roman" panose="02020603050405020304" pitchFamily="18" charset="0"/>
                          <a:cs typeface="Times New Roman" panose="02020603050405020304" pitchFamily="18" charset="0"/>
                        </a:rPr>
                        <m:t>𝑠</m:t>
                      </m:r>
                    </m:oMath>
                  </m:oMathPara>
                </a14:m>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indent="215900" algn="just">
                  <a:lnSpc>
                    <a:spcPct val="150000"/>
                  </a:lnSpc>
                  <a:spcAft>
                    <a:spcPts val="0"/>
                  </a:spcAft>
                </a:pPr>
                <a:r>
                  <a:rPr lang="es-EC" dirty="0">
                    <a:latin typeface="Times New Roman" panose="02020603050405020304" pitchFamily="18" charset="0"/>
                    <a:ea typeface="Times New Roman" panose="02020603050405020304" pitchFamily="18" charset="0"/>
                    <a:cs typeface="Times New Roman" panose="02020603050405020304" pitchFamily="18" charset="0"/>
                  </a:rPr>
                  <a:t>Para </a:t>
                </a:r>
                <a14:m>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𝑄</m:t>
                    </m:r>
                    <m:r>
                      <a:rPr lang="es-EC" i="1">
                        <a:latin typeface="Cambria Math" panose="02040503050406030204" pitchFamily="18" charset="0"/>
                        <a:ea typeface="Calibri" panose="020F0502020204030204" pitchFamily="34" charset="0"/>
                        <a:cs typeface="Times New Roman" panose="02020603050405020304" pitchFamily="18" charset="0"/>
                      </a:rPr>
                      <m:t>2=0.008</m:t>
                    </m:r>
                    <m:f>
                      <m:fPr>
                        <m:ctrlPr>
                          <a:rPr lang="es-EC" i="1">
                            <a:latin typeface="Cambria Math" panose="02040503050406030204" pitchFamily="18" charset="0"/>
                            <a:ea typeface="Calibri" panose="020F0502020204030204" pitchFamily="34" charset="0"/>
                            <a:cs typeface="Times New Roman" panose="02020603050405020304" pitchFamily="18" charset="0"/>
                          </a:rPr>
                        </m:ctrlPr>
                      </m:fPr>
                      <m:num>
                        <m:r>
                          <a:rPr lang="es-EC" i="1">
                            <a:latin typeface="Cambria Math" panose="02040503050406030204" pitchFamily="18" charset="0"/>
                            <a:ea typeface="Calibri" panose="020F0502020204030204" pitchFamily="34" charset="0"/>
                            <a:cs typeface="Times New Roman" panose="02020603050405020304" pitchFamily="18" charset="0"/>
                          </a:rPr>
                          <m:t>𝑐</m:t>
                        </m:r>
                        <m:sSup>
                          <m:sSupPr>
                            <m:ctrlPr>
                              <a:rPr lang="es-EC" i="1">
                                <a:latin typeface="Cambria Math" panose="02040503050406030204" pitchFamily="18" charset="0"/>
                                <a:ea typeface="Calibri" panose="020F0502020204030204" pitchFamily="34" charset="0"/>
                                <a:cs typeface="Times New Roman" panose="02020603050405020304" pitchFamily="18" charset="0"/>
                              </a:rPr>
                            </m:ctrlPr>
                          </m:sSupPr>
                          <m:e>
                            <m:r>
                              <a:rPr lang="es-EC" i="1">
                                <a:latin typeface="Cambria Math" panose="02040503050406030204" pitchFamily="18" charset="0"/>
                                <a:ea typeface="Calibri" panose="020F0502020204030204" pitchFamily="34" charset="0"/>
                                <a:cs typeface="Times New Roman" panose="02020603050405020304" pitchFamily="18" charset="0"/>
                              </a:rPr>
                              <m:t>𝑚</m:t>
                            </m:r>
                          </m:e>
                          <m:sup>
                            <m:r>
                              <a:rPr lang="es-EC" i="1">
                                <a:latin typeface="Cambria Math" panose="02040503050406030204" pitchFamily="18" charset="0"/>
                                <a:ea typeface="Calibri" panose="020F0502020204030204" pitchFamily="34" charset="0"/>
                                <a:cs typeface="Times New Roman" panose="02020603050405020304" pitchFamily="18" charset="0"/>
                              </a:rPr>
                              <m:t>3</m:t>
                            </m:r>
                          </m:sup>
                        </m:sSup>
                      </m:num>
                      <m:den>
                        <m:r>
                          <a:rPr lang="es-EC" i="1">
                            <a:latin typeface="Cambria Math" panose="02040503050406030204" pitchFamily="18" charset="0"/>
                            <a:ea typeface="Calibri" panose="020F0502020204030204" pitchFamily="34" charset="0"/>
                            <a:cs typeface="Times New Roman" panose="02020603050405020304" pitchFamily="18" charset="0"/>
                          </a:rPr>
                          <m:t>𝑚𝑖𝑛</m:t>
                        </m:r>
                      </m:den>
                    </m:f>
                  </m:oMath>
                </a14:m>
                <a:r>
                  <a:rPr lang="es-EC" dirty="0">
                    <a:latin typeface="Times New Roman" panose="02020603050405020304" pitchFamily="18" charset="0"/>
                    <a:ea typeface="Times New Roman" panose="02020603050405020304" pitchFamily="18" charset="0"/>
                    <a:cs typeface="Times New Roman" panose="02020603050405020304" pitchFamily="18" charset="0"/>
                  </a:rPr>
                  <a:t>:</a:t>
                </a:r>
                <a:endParaRPr lang="es-EC" dirty="0">
                  <a:latin typeface="Times New Roman" panose="02020603050405020304" pitchFamily="18" charset="0"/>
                  <a:ea typeface="Calibri" panose="020F0502020204030204" pitchFamily="34" charset="0"/>
                  <a:cs typeface="Times New Roman" panose="02020603050405020304" pitchFamily="18" charset="0"/>
                </a:endParaRPr>
              </a:p>
              <a:p>
                <a:pPr indent="215900" algn="just">
                  <a:lnSpc>
                    <a:spcPct val="150000"/>
                  </a:lnSpc>
                  <a:spcAft>
                    <a:spcPts val="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cs typeface="Times New Roman" panose="02020603050405020304" pitchFamily="18" charset="0"/>
                        </a:rPr>
                        <m:t>𝑛</m:t>
                      </m:r>
                      <m:r>
                        <a:rPr lang="es-EC" i="1">
                          <a:latin typeface="Cambria Math" panose="02040503050406030204" pitchFamily="18" charset="0"/>
                          <a:ea typeface="Times New Roman" panose="02020603050405020304" pitchFamily="18" charset="0"/>
                          <a:cs typeface="Times New Roman" panose="02020603050405020304" pitchFamily="18" charset="0"/>
                        </a:rPr>
                        <m:t>2=0.03 </m:t>
                      </m:r>
                      <m:r>
                        <a:rPr lang="es-EC" i="1">
                          <a:latin typeface="Cambria Math" panose="02040503050406030204" pitchFamily="18" charset="0"/>
                          <a:ea typeface="Times New Roman" panose="02020603050405020304" pitchFamily="18" charset="0"/>
                          <a:cs typeface="Times New Roman" panose="02020603050405020304" pitchFamily="18" charset="0"/>
                        </a:rPr>
                        <m:t>𝑟𝑝𝑚</m:t>
                      </m:r>
                      <m:r>
                        <a:rPr lang="es-EC" i="1">
                          <a:latin typeface="Cambria Math" panose="02040503050406030204" pitchFamily="18" charset="0"/>
                          <a:ea typeface="Times New Roman" panose="02020603050405020304" pitchFamily="18" charset="0"/>
                          <a:cs typeface="Times New Roman" panose="02020603050405020304" pitchFamily="18" charset="0"/>
                        </a:rPr>
                        <m:t>=0.18°/</m:t>
                      </m:r>
                      <m:r>
                        <a:rPr lang="es-EC" i="1">
                          <a:latin typeface="Cambria Math" panose="02040503050406030204" pitchFamily="18" charset="0"/>
                          <a:ea typeface="Times New Roman" panose="02020603050405020304" pitchFamily="18" charset="0"/>
                          <a:cs typeface="Times New Roman" panose="02020603050405020304" pitchFamily="18" charset="0"/>
                        </a:rPr>
                        <m:t>𝑠</m:t>
                      </m:r>
                    </m:oMath>
                  </m:oMathPara>
                </a14:m>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Rectángulo 9">
                <a:extLst>
                  <a:ext uri="{FF2B5EF4-FFF2-40B4-BE49-F238E27FC236}">
                    <a16:creationId xmlns:a16="http://schemas.microsoft.com/office/drawing/2014/main" id="{0E580055-C79E-494D-960B-5CD480493F6C}"/>
                  </a:ext>
                </a:extLst>
              </p:cNvPr>
              <p:cNvSpPr>
                <a:spLocks noRot="1" noChangeAspect="1" noMove="1" noResize="1" noEditPoints="1" noAdjustHandles="1" noChangeArrowheads="1" noChangeShapeType="1" noTextEdit="1"/>
              </p:cNvSpPr>
              <p:nvPr/>
            </p:nvSpPr>
            <p:spPr>
              <a:xfrm>
                <a:off x="5999748" y="4494066"/>
                <a:ext cx="6096000" cy="2219069"/>
              </a:xfrm>
              <a:prstGeom prst="rect">
                <a:avLst/>
              </a:prstGeom>
              <a:blipFill>
                <a:blip r:embed="rId8"/>
                <a:stretch>
                  <a:fillRect/>
                </a:stretch>
              </a:blipFill>
            </p:spPr>
            <p:txBody>
              <a:bodyPr/>
              <a:lstStyle/>
              <a:p>
                <a:r>
                  <a:rPr lang="es-EC">
                    <a:noFill/>
                  </a:rPr>
                  <a:t> </a:t>
                </a:r>
              </a:p>
            </p:txBody>
          </p:sp>
        </mc:Fallback>
      </mc:AlternateContent>
      <p:pic>
        <p:nvPicPr>
          <p:cNvPr id="11" name="Imagen 10">
            <a:extLst>
              <a:ext uri="{FF2B5EF4-FFF2-40B4-BE49-F238E27FC236}">
                <a16:creationId xmlns:a16="http://schemas.microsoft.com/office/drawing/2014/main" id="{6EEE1141-E053-42F8-9419-E319D589DF41}"/>
              </a:ext>
            </a:extLst>
          </p:cNvPr>
          <p:cNvPicPr/>
          <p:nvPr/>
        </p:nvPicPr>
        <p:blipFill>
          <a:blip r:embed="rId9"/>
          <a:stretch>
            <a:fillRect/>
          </a:stretch>
        </p:blipFill>
        <p:spPr>
          <a:xfrm>
            <a:off x="8200874" y="315651"/>
            <a:ext cx="2691715" cy="1782276"/>
          </a:xfrm>
          <a:prstGeom prst="rect">
            <a:avLst/>
          </a:prstGeom>
        </p:spPr>
      </p:pic>
    </p:spTree>
    <p:extLst>
      <p:ext uri="{BB962C8B-B14F-4D97-AF65-F5344CB8AC3E}">
        <p14:creationId xmlns:p14="http://schemas.microsoft.com/office/powerpoint/2010/main" val="3393660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F0287-7622-471D-B73C-66A3FE483FBA}"/>
              </a:ext>
            </a:extLst>
          </p:cNvPr>
          <p:cNvSpPr>
            <a:spLocks noGrp="1"/>
          </p:cNvSpPr>
          <p:nvPr>
            <p:ph type="title"/>
          </p:nvPr>
        </p:nvSpPr>
        <p:spPr/>
        <p:txBody>
          <a:bodyPr/>
          <a:lstStyle/>
          <a:p>
            <a:r>
              <a:rPr lang="es-EC" dirty="0"/>
              <a:t>Esfuerzos en el husillo</a:t>
            </a:r>
          </a:p>
        </p:txBody>
      </p:sp>
      <p:sp>
        <p:nvSpPr>
          <p:cNvPr id="3" name="Content Placeholder 2">
            <a:extLst>
              <a:ext uri="{FF2B5EF4-FFF2-40B4-BE49-F238E27FC236}">
                <a16:creationId xmlns:a16="http://schemas.microsoft.com/office/drawing/2014/main" id="{E8D22D62-1F27-4433-ADB5-6BB96293652E}"/>
              </a:ext>
            </a:extLst>
          </p:cNvPr>
          <p:cNvSpPr>
            <a:spLocks noGrp="1"/>
          </p:cNvSpPr>
          <p:nvPr>
            <p:ph idx="1"/>
          </p:nvPr>
        </p:nvSpPr>
        <p:spPr/>
        <p:txBody>
          <a:bodyPr/>
          <a:lstStyle/>
          <a:p>
            <a:endParaRPr lang="es-EC" dirty="0"/>
          </a:p>
        </p:txBody>
      </p:sp>
      <p:pic>
        <p:nvPicPr>
          <p:cNvPr id="4" name="Picture 3">
            <a:extLst>
              <a:ext uri="{FF2B5EF4-FFF2-40B4-BE49-F238E27FC236}">
                <a16:creationId xmlns:a16="http://schemas.microsoft.com/office/drawing/2014/main" id="{7949F4D4-0943-4F7E-859F-568D40657124}"/>
              </a:ext>
            </a:extLst>
          </p:cNvPr>
          <p:cNvPicPr/>
          <p:nvPr/>
        </p:nvPicPr>
        <p:blipFill>
          <a:blip r:embed="rId2"/>
          <a:stretch>
            <a:fillRect/>
          </a:stretch>
        </p:blipFill>
        <p:spPr>
          <a:xfrm>
            <a:off x="2611242" y="1842800"/>
            <a:ext cx="6969516" cy="2170728"/>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3E71EBF2-228C-4884-922C-B678150C93FE}"/>
                  </a:ext>
                </a:extLst>
              </p:cNvPr>
              <p:cNvSpPr/>
              <p:nvPr/>
            </p:nvSpPr>
            <p:spPr>
              <a:xfrm>
                <a:off x="6000717" y="4204264"/>
                <a:ext cx="1955855" cy="3724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𝜏</m:t>
                      </m:r>
                      <m:r>
                        <a:rPr lang="es-EC" i="0">
                          <a:latin typeface="Cambria Math" panose="02040503050406030204" pitchFamily="18" charset="0"/>
                        </a:rPr>
                        <m:t>=4.33 </m:t>
                      </m:r>
                      <m:r>
                        <a:rPr lang="es-EC" i="1">
                          <a:latin typeface="Cambria Math" panose="02040503050406030204" pitchFamily="18" charset="0"/>
                        </a:rPr>
                        <m:t>𝑥</m:t>
                      </m:r>
                      <m:sSup>
                        <m:sSupPr>
                          <m:ctrlPr>
                            <a:rPr lang="es-EC" i="1">
                              <a:latin typeface="Cambria Math" panose="02040503050406030204" pitchFamily="18" charset="0"/>
                            </a:rPr>
                          </m:ctrlPr>
                        </m:sSupPr>
                        <m:e>
                          <m:r>
                            <a:rPr lang="es-EC" i="0">
                              <a:latin typeface="Cambria Math" panose="02040503050406030204" pitchFamily="18" charset="0"/>
                            </a:rPr>
                            <m:t>10</m:t>
                          </m:r>
                        </m:e>
                        <m:sup>
                          <m:r>
                            <a:rPr lang="es-EC" i="0">
                              <a:latin typeface="Cambria Math" panose="02040503050406030204" pitchFamily="18" charset="0"/>
                            </a:rPr>
                            <m:t>5</m:t>
                          </m:r>
                        </m:sup>
                      </m:sSup>
                      <m:r>
                        <a:rPr lang="es-EC" i="0">
                          <a:latin typeface="Cambria Math" panose="02040503050406030204" pitchFamily="18" charset="0"/>
                        </a:rPr>
                        <m:t> </m:t>
                      </m:r>
                      <m:r>
                        <a:rPr lang="es-EC" i="1">
                          <a:latin typeface="Cambria Math" panose="02040503050406030204" pitchFamily="18" charset="0"/>
                        </a:rPr>
                        <m:t>𝑃𝑎</m:t>
                      </m:r>
                    </m:oMath>
                  </m:oMathPara>
                </a14:m>
                <a:endParaRPr lang="es-EC" dirty="0"/>
              </a:p>
            </p:txBody>
          </p:sp>
        </mc:Choice>
        <mc:Fallback xmlns="">
          <p:sp>
            <p:nvSpPr>
              <p:cNvPr id="5" name="Rectangle 4">
                <a:extLst>
                  <a:ext uri="{FF2B5EF4-FFF2-40B4-BE49-F238E27FC236}">
                    <a16:creationId xmlns:a16="http://schemas.microsoft.com/office/drawing/2014/main" id="{3E71EBF2-228C-4884-922C-B678150C93FE}"/>
                  </a:ext>
                </a:extLst>
              </p:cNvPr>
              <p:cNvSpPr>
                <a:spLocks noRot="1" noChangeAspect="1" noMove="1" noResize="1" noEditPoints="1" noAdjustHandles="1" noChangeArrowheads="1" noChangeShapeType="1" noTextEdit="1"/>
              </p:cNvSpPr>
              <p:nvPr/>
            </p:nvSpPr>
            <p:spPr>
              <a:xfrm>
                <a:off x="6000717" y="4204264"/>
                <a:ext cx="1955855" cy="372410"/>
              </a:xfrm>
              <a:prstGeom prst="rect">
                <a:avLst/>
              </a:prstGeom>
              <a:blipFill>
                <a:blip r:embed="rId3"/>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FF352231-9F2D-465A-B3F6-1B195ECCCD47}"/>
                  </a:ext>
                </a:extLst>
              </p:cNvPr>
              <p:cNvSpPr/>
              <p:nvPr/>
            </p:nvSpPr>
            <p:spPr>
              <a:xfrm>
                <a:off x="2376105" y="5274159"/>
                <a:ext cx="3311932" cy="4354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𝑅</m:t>
                          </m:r>
                        </m:sub>
                      </m:sSub>
                      <m:r>
                        <a:rPr lang="es-EC" i="0">
                          <a:latin typeface="Cambria Math" panose="02040503050406030204" pitchFamily="18" charset="0"/>
                        </a:rPr>
                        <m:t>=</m:t>
                      </m:r>
                      <m:rad>
                        <m:radPr>
                          <m:degHide m:val="on"/>
                          <m:ctrlPr>
                            <a:rPr lang="es-EC" i="1">
                              <a:latin typeface="Cambria Math" panose="02040503050406030204" pitchFamily="18" charset="0"/>
                            </a:rPr>
                          </m:ctrlPr>
                        </m:radPr>
                        <m:deg/>
                        <m:e>
                          <m:sSup>
                            <m:sSupPr>
                              <m:ctrlPr>
                                <a:rPr lang="es-EC" i="1">
                                  <a:latin typeface="Cambria Math" panose="02040503050406030204" pitchFamily="18" charset="0"/>
                                </a:rPr>
                              </m:ctrlPr>
                            </m:sSupPr>
                            <m:e>
                              <m:r>
                                <a:rPr lang="es-EC" i="1">
                                  <a:latin typeface="Cambria Math" panose="02040503050406030204" pitchFamily="18" charset="0"/>
                                </a:rPr>
                                <m:t>𝜎</m:t>
                              </m:r>
                            </m:e>
                            <m:sup>
                              <m:r>
                                <a:rPr lang="es-EC" i="0">
                                  <a:latin typeface="Cambria Math" panose="02040503050406030204" pitchFamily="18" charset="0"/>
                                </a:rPr>
                                <m:t>2</m:t>
                              </m:r>
                            </m:sup>
                          </m:sSup>
                          <m:r>
                            <a:rPr lang="es-EC" i="0">
                              <a:latin typeface="Cambria Math" panose="02040503050406030204" pitchFamily="18" charset="0"/>
                            </a:rPr>
                            <m:t>+4∗</m:t>
                          </m:r>
                          <m:sSup>
                            <m:sSupPr>
                              <m:ctrlPr>
                                <a:rPr lang="es-EC" i="1">
                                  <a:latin typeface="Cambria Math" panose="02040503050406030204" pitchFamily="18" charset="0"/>
                                </a:rPr>
                              </m:ctrlPr>
                            </m:sSupPr>
                            <m:e>
                              <m:r>
                                <a:rPr lang="es-EC" i="1">
                                  <a:latin typeface="Cambria Math" panose="02040503050406030204" pitchFamily="18" charset="0"/>
                                </a:rPr>
                                <m:t>𝜏</m:t>
                              </m:r>
                            </m:e>
                            <m:sup>
                              <m:r>
                                <a:rPr lang="es-EC" i="0">
                                  <a:latin typeface="Cambria Math" panose="02040503050406030204" pitchFamily="18" charset="0"/>
                                </a:rPr>
                                <m:t>2</m:t>
                              </m:r>
                            </m:sup>
                          </m:sSup>
                        </m:e>
                      </m:rad>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𝑎𝑑𝑚𝑖𝑠𝑖𝑏𝑙𝑒</m:t>
                          </m:r>
                        </m:sub>
                      </m:sSub>
                    </m:oMath>
                  </m:oMathPara>
                </a14:m>
                <a:endParaRPr lang="es-EC" dirty="0"/>
              </a:p>
            </p:txBody>
          </p:sp>
        </mc:Choice>
        <mc:Fallback xmlns="">
          <p:sp>
            <p:nvSpPr>
              <p:cNvPr id="6" name="Rectangle 5">
                <a:extLst>
                  <a:ext uri="{FF2B5EF4-FFF2-40B4-BE49-F238E27FC236}">
                    <a16:creationId xmlns:a16="http://schemas.microsoft.com/office/drawing/2014/main" id="{FF352231-9F2D-465A-B3F6-1B195ECCCD47}"/>
                  </a:ext>
                </a:extLst>
              </p:cNvPr>
              <p:cNvSpPr>
                <a:spLocks noRot="1" noChangeAspect="1" noMove="1" noResize="1" noEditPoints="1" noAdjustHandles="1" noChangeArrowheads="1" noChangeShapeType="1" noTextEdit="1"/>
              </p:cNvSpPr>
              <p:nvPr/>
            </p:nvSpPr>
            <p:spPr>
              <a:xfrm>
                <a:off x="2376105" y="5274159"/>
                <a:ext cx="3311932" cy="435440"/>
              </a:xfrm>
              <a:prstGeom prst="rect">
                <a:avLst/>
              </a:prstGeom>
              <a:blipFill>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00030E05-9696-4DD4-8FDD-F52FECEF6F12}"/>
                  </a:ext>
                </a:extLst>
              </p:cNvPr>
              <p:cNvSpPr/>
              <p:nvPr/>
            </p:nvSpPr>
            <p:spPr>
              <a:xfrm>
                <a:off x="6096000" y="4756645"/>
                <a:ext cx="17652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𝜎</m:t>
                      </m:r>
                      <m:r>
                        <a:rPr lang="es-EC" i="0">
                          <a:latin typeface="Cambria Math" panose="02040503050406030204" pitchFamily="18" charset="0"/>
                        </a:rPr>
                        <m:t>=5.462 </m:t>
                      </m:r>
                      <m:r>
                        <a:rPr lang="es-EC" i="1">
                          <a:latin typeface="Cambria Math" panose="02040503050406030204" pitchFamily="18" charset="0"/>
                        </a:rPr>
                        <m:t>𝑀𝑃𝑎</m:t>
                      </m:r>
                    </m:oMath>
                  </m:oMathPara>
                </a14:m>
                <a:endParaRPr lang="es-EC" dirty="0"/>
              </a:p>
            </p:txBody>
          </p:sp>
        </mc:Choice>
        <mc:Fallback xmlns="">
          <p:sp>
            <p:nvSpPr>
              <p:cNvPr id="7" name="Rectangle 6">
                <a:extLst>
                  <a:ext uri="{FF2B5EF4-FFF2-40B4-BE49-F238E27FC236}">
                    <a16:creationId xmlns:a16="http://schemas.microsoft.com/office/drawing/2014/main" id="{00030E05-9696-4DD4-8FDD-F52FECEF6F12}"/>
                  </a:ext>
                </a:extLst>
              </p:cNvPr>
              <p:cNvSpPr>
                <a:spLocks noRot="1" noChangeAspect="1" noMove="1" noResize="1" noEditPoints="1" noAdjustHandles="1" noChangeArrowheads="1" noChangeShapeType="1" noTextEdit="1"/>
              </p:cNvSpPr>
              <p:nvPr/>
            </p:nvSpPr>
            <p:spPr>
              <a:xfrm>
                <a:off x="6096000" y="4756645"/>
                <a:ext cx="1765290" cy="369332"/>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1508BF2F-C9AD-4F4C-A15B-25213D64B865}"/>
                  </a:ext>
                </a:extLst>
              </p:cNvPr>
              <p:cNvSpPr/>
              <p:nvPr/>
            </p:nvSpPr>
            <p:spPr>
              <a:xfrm>
                <a:off x="3185416" y="4608464"/>
                <a:ext cx="1435586" cy="6656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𝜎</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𝑃</m:t>
                          </m:r>
                        </m:num>
                        <m:den>
                          <m:r>
                            <a:rPr lang="es-EC" i="1">
                              <a:latin typeface="Cambria Math" panose="02040503050406030204" pitchFamily="18" charset="0"/>
                            </a:rPr>
                            <m:t>𝐹</m:t>
                          </m:r>
                        </m:den>
                      </m:f>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𝑀𝑓</m:t>
                          </m:r>
                        </m:num>
                        <m:den>
                          <m:sSub>
                            <m:sSubPr>
                              <m:ctrlPr>
                                <a:rPr lang="es-EC" i="1">
                                  <a:latin typeface="Cambria Math" panose="02040503050406030204" pitchFamily="18" charset="0"/>
                                </a:rPr>
                              </m:ctrlPr>
                            </m:sSubPr>
                            <m:e>
                              <m:r>
                                <a:rPr lang="es-EC" i="1">
                                  <a:latin typeface="Cambria Math" panose="02040503050406030204" pitchFamily="18" charset="0"/>
                                </a:rPr>
                                <m:t>𝑊</m:t>
                              </m:r>
                            </m:e>
                            <m:sub>
                              <m:r>
                                <a:rPr lang="es-EC" i="1">
                                  <a:latin typeface="Cambria Math" panose="02040503050406030204" pitchFamily="18" charset="0"/>
                                </a:rPr>
                                <m:t>𝑜</m:t>
                              </m:r>
                            </m:sub>
                          </m:sSub>
                        </m:den>
                      </m:f>
                    </m:oMath>
                  </m:oMathPara>
                </a14:m>
                <a:endParaRPr lang="es-EC" dirty="0"/>
              </a:p>
            </p:txBody>
          </p:sp>
        </mc:Choice>
        <mc:Fallback xmlns="">
          <p:sp>
            <p:nvSpPr>
              <p:cNvPr id="8" name="Rectangle 7">
                <a:extLst>
                  <a:ext uri="{FF2B5EF4-FFF2-40B4-BE49-F238E27FC236}">
                    <a16:creationId xmlns:a16="http://schemas.microsoft.com/office/drawing/2014/main" id="{1508BF2F-C9AD-4F4C-A15B-25213D64B865}"/>
                  </a:ext>
                </a:extLst>
              </p:cNvPr>
              <p:cNvSpPr>
                <a:spLocks noRot="1" noChangeAspect="1" noMove="1" noResize="1" noEditPoints="1" noAdjustHandles="1" noChangeArrowheads="1" noChangeShapeType="1" noTextEdit="1"/>
              </p:cNvSpPr>
              <p:nvPr/>
            </p:nvSpPr>
            <p:spPr>
              <a:xfrm>
                <a:off x="3185416" y="4608464"/>
                <a:ext cx="1435586" cy="665695"/>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A299CE51-58A4-4DDF-AC04-282A34A2C522}"/>
                  </a:ext>
                </a:extLst>
              </p:cNvPr>
              <p:cNvSpPr/>
              <p:nvPr/>
            </p:nvSpPr>
            <p:spPr>
              <a:xfrm>
                <a:off x="2734716" y="4016462"/>
                <a:ext cx="2336985" cy="6619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𝜏</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16∗</m:t>
                          </m:r>
                          <m:r>
                            <a:rPr lang="es-EC" i="1">
                              <a:latin typeface="Cambria Math" panose="02040503050406030204" pitchFamily="18" charset="0"/>
                            </a:rPr>
                            <m:t>𝑇𝑜𝑟𝑞𝑢𝑒</m:t>
                          </m:r>
                        </m:num>
                        <m:den>
                          <m:d>
                            <m:dPr>
                              <m:begChr m:val=""/>
                              <m:ctrlPr>
                                <a:rPr lang="es-EC" i="1">
                                  <a:latin typeface="Cambria Math" panose="02040503050406030204" pitchFamily="18" charset="0"/>
                                </a:rPr>
                              </m:ctrlPr>
                            </m:dPr>
                            <m:e>
                              <m:r>
                                <a:rPr lang="es-EC" i="1">
                                  <a:latin typeface="Cambria Math" panose="02040503050406030204" pitchFamily="18" charset="0"/>
                                </a:rPr>
                                <m:t>𝜋</m:t>
                              </m:r>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𝐷</m:t>
                                  </m:r>
                                </m:e>
                                <m:sup>
                                  <m:r>
                                    <a:rPr lang="es-EC" i="0">
                                      <a:latin typeface="Cambria Math" panose="02040503050406030204" pitchFamily="18" charset="0"/>
                                    </a:rPr>
                                    <m:t>3</m:t>
                                  </m:r>
                                </m:sup>
                              </m:sSup>
                              <m:r>
                                <a:rPr lang="es-EC" i="0">
                                  <a:latin typeface="Cambria Math" panose="02040503050406030204" pitchFamily="18" charset="0"/>
                                </a:rPr>
                                <m:t>∗(1−</m:t>
                              </m:r>
                              <m:sSup>
                                <m:sSupPr>
                                  <m:ctrlPr>
                                    <a:rPr lang="es-EC" i="1">
                                      <a:latin typeface="Cambria Math" panose="02040503050406030204" pitchFamily="18" charset="0"/>
                                    </a:rPr>
                                  </m:ctrlPr>
                                </m:sSupPr>
                                <m:e>
                                  <m:r>
                                    <a:rPr lang="es-EC" i="1">
                                      <a:latin typeface="Cambria Math" panose="02040503050406030204" pitchFamily="18" charset="0"/>
                                    </a:rPr>
                                    <m:t>𝑢</m:t>
                                  </m:r>
                                </m:e>
                                <m:sup>
                                  <m:r>
                                    <a:rPr lang="es-EC" i="0">
                                      <a:latin typeface="Cambria Math" panose="02040503050406030204" pitchFamily="18" charset="0"/>
                                    </a:rPr>
                                    <m:t>4</m:t>
                                  </m:r>
                                </m:sup>
                              </m:sSup>
                            </m:e>
                          </m:d>
                        </m:den>
                      </m:f>
                    </m:oMath>
                  </m:oMathPara>
                </a14:m>
                <a:endParaRPr lang="es-EC" dirty="0"/>
              </a:p>
            </p:txBody>
          </p:sp>
        </mc:Choice>
        <mc:Fallback xmlns="">
          <p:sp>
            <p:nvSpPr>
              <p:cNvPr id="9" name="Rectangle 8">
                <a:extLst>
                  <a:ext uri="{FF2B5EF4-FFF2-40B4-BE49-F238E27FC236}">
                    <a16:creationId xmlns:a16="http://schemas.microsoft.com/office/drawing/2014/main" id="{A299CE51-58A4-4DDF-AC04-282A34A2C522}"/>
                  </a:ext>
                </a:extLst>
              </p:cNvPr>
              <p:cNvSpPr>
                <a:spLocks noRot="1" noChangeAspect="1" noMove="1" noResize="1" noEditPoints="1" noAdjustHandles="1" noChangeArrowheads="1" noChangeShapeType="1" noTextEdit="1"/>
              </p:cNvSpPr>
              <p:nvPr/>
            </p:nvSpPr>
            <p:spPr>
              <a:xfrm>
                <a:off x="2734716" y="4016462"/>
                <a:ext cx="2336985" cy="661912"/>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F1204E71-0107-45CC-BC32-D92E34C57A67}"/>
                  </a:ext>
                </a:extLst>
              </p:cNvPr>
              <p:cNvSpPr/>
              <p:nvPr/>
            </p:nvSpPr>
            <p:spPr>
              <a:xfrm>
                <a:off x="6108213" y="5305948"/>
                <a:ext cx="295196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C" i="1">
                              <a:latin typeface="Cambria Math" panose="02040503050406030204" pitchFamily="18" charset="0"/>
                            </a:rPr>
                            <m:t>𝜎</m:t>
                          </m:r>
                        </m:e>
                        <m:sub>
                          <m:r>
                            <a:rPr lang="es-EC" i="1">
                              <a:latin typeface="Cambria Math" panose="02040503050406030204" pitchFamily="18" charset="0"/>
                            </a:rPr>
                            <m:t>𝑅</m:t>
                          </m:r>
                        </m:sub>
                      </m:sSub>
                      <m:r>
                        <a:rPr lang="es-EC" i="0">
                          <a:latin typeface="Cambria Math" panose="02040503050406030204" pitchFamily="18" charset="0"/>
                        </a:rPr>
                        <m:t>=7.73 </m:t>
                      </m:r>
                      <m:r>
                        <a:rPr lang="es-EC" i="1">
                          <a:latin typeface="Cambria Math" panose="02040503050406030204" pitchFamily="18" charset="0"/>
                        </a:rPr>
                        <m:t>𝑀𝑃𝑎</m:t>
                      </m:r>
                      <m:r>
                        <a:rPr lang="es-EC">
                          <a:latin typeface="Cambria Math" panose="02040503050406030204" pitchFamily="18" charset="0"/>
                        </a:rPr>
                        <m:t>≤</m:t>
                      </m:r>
                      <m:r>
                        <a:rPr lang="es-EC" b="0" i="1" smtClean="0">
                          <a:latin typeface="Cambria Math" panose="02040503050406030204" pitchFamily="18" charset="0"/>
                        </a:rPr>
                        <m:t>176 </m:t>
                      </m:r>
                      <m:r>
                        <a:rPr lang="es-EC" b="0" i="1" smtClean="0">
                          <a:latin typeface="Cambria Math" panose="02040503050406030204" pitchFamily="18" charset="0"/>
                        </a:rPr>
                        <m:t>𝑀𝑃𝑎</m:t>
                      </m:r>
                    </m:oMath>
                  </m:oMathPara>
                </a14:m>
                <a:endParaRPr lang="es-EC" dirty="0"/>
              </a:p>
            </p:txBody>
          </p:sp>
        </mc:Choice>
        <mc:Fallback xmlns="">
          <p:sp>
            <p:nvSpPr>
              <p:cNvPr id="10" name="Rectangle 9">
                <a:extLst>
                  <a:ext uri="{FF2B5EF4-FFF2-40B4-BE49-F238E27FC236}">
                    <a16:creationId xmlns:a16="http://schemas.microsoft.com/office/drawing/2014/main" id="{F1204E71-0107-45CC-BC32-D92E34C57A67}"/>
                  </a:ext>
                </a:extLst>
              </p:cNvPr>
              <p:cNvSpPr>
                <a:spLocks noRot="1" noChangeAspect="1" noMove="1" noResize="1" noEditPoints="1" noAdjustHandles="1" noChangeArrowheads="1" noChangeShapeType="1" noTextEdit="1"/>
              </p:cNvSpPr>
              <p:nvPr/>
            </p:nvSpPr>
            <p:spPr>
              <a:xfrm>
                <a:off x="6108213" y="5305948"/>
                <a:ext cx="2951962" cy="369332"/>
              </a:xfrm>
              <a:prstGeom prst="rect">
                <a:avLst/>
              </a:prstGeom>
              <a:blipFill>
                <a:blip r:embed="rId8"/>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527436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2F1EA-8CA9-4B10-8996-D340C131F2BE}"/>
              </a:ext>
            </a:extLst>
          </p:cNvPr>
          <p:cNvSpPr>
            <a:spLocks noGrp="1"/>
          </p:cNvSpPr>
          <p:nvPr>
            <p:ph type="title"/>
          </p:nvPr>
        </p:nvSpPr>
        <p:spPr/>
        <p:txBody>
          <a:bodyPr/>
          <a:lstStyle/>
          <a:p>
            <a:r>
              <a:rPr lang="es-EC" dirty="0"/>
              <a:t>Factor de Seguridad</a:t>
            </a:r>
          </a:p>
        </p:txBody>
      </p:sp>
      <p:pic>
        <p:nvPicPr>
          <p:cNvPr id="4" name="Picture 3">
            <a:extLst>
              <a:ext uri="{FF2B5EF4-FFF2-40B4-BE49-F238E27FC236}">
                <a16:creationId xmlns:a16="http://schemas.microsoft.com/office/drawing/2014/main" id="{7A43B598-0C2F-4FDA-BAB3-31FC31C32703}"/>
              </a:ext>
            </a:extLst>
          </p:cNvPr>
          <p:cNvPicPr/>
          <p:nvPr/>
        </p:nvPicPr>
        <p:blipFill>
          <a:blip r:embed="rId2"/>
          <a:stretch>
            <a:fillRect/>
          </a:stretch>
        </p:blipFill>
        <p:spPr>
          <a:xfrm>
            <a:off x="6507644" y="2096099"/>
            <a:ext cx="4819513" cy="2594113"/>
          </a:xfrm>
          <a:prstGeom prst="rect">
            <a:avLst/>
          </a:prstGeom>
        </p:spPr>
      </p:pic>
      <p:pic>
        <p:nvPicPr>
          <p:cNvPr id="5" name="Content Placeholder 4">
            <a:extLst>
              <a:ext uri="{FF2B5EF4-FFF2-40B4-BE49-F238E27FC236}">
                <a16:creationId xmlns:a16="http://schemas.microsoft.com/office/drawing/2014/main" id="{E683076C-A7EF-44A5-A4E8-EBD342EA56EF}"/>
              </a:ext>
            </a:extLst>
          </p:cNvPr>
          <p:cNvPicPr>
            <a:picLocks noGrp="1"/>
          </p:cNvPicPr>
          <p:nvPr>
            <p:ph idx="1"/>
          </p:nvPr>
        </p:nvPicPr>
        <p:blipFill>
          <a:blip r:embed="rId3"/>
          <a:stretch>
            <a:fillRect/>
          </a:stretch>
        </p:blipFill>
        <p:spPr>
          <a:xfrm>
            <a:off x="1276487" y="2096099"/>
            <a:ext cx="4819513" cy="2594113"/>
          </a:xfrm>
          <a:prstGeom prst="rect">
            <a:avLst/>
          </a:prstGeom>
        </p:spPr>
      </p:pic>
      <p:graphicFrame>
        <p:nvGraphicFramePr>
          <p:cNvPr id="6" name="Table 5">
            <a:extLst>
              <a:ext uri="{FF2B5EF4-FFF2-40B4-BE49-F238E27FC236}">
                <a16:creationId xmlns:a16="http://schemas.microsoft.com/office/drawing/2014/main" id="{B4CBAC70-EFA0-4112-B837-CA20729EE8DC}"/>
              </a:ext>
            </a:extLst>
          </p:cNvPr>
          <p:cNvGraphicFramePr>
            <a:graphicFrameLocks noGrp="1"/>
          </p:cNvGraphicFramePr>
          <p:nvPr>
            <p:extLst/>
          </p:nvPr>
        </p:nvGraphicFramePr>
        <p:xfrm>
          <a:off x="1093220" y="5048951"/>
          <a:ext cx="5186045" cy="512001"/>
        </p:xfrm>
        <a:graphic>
          <a:graphicData uri="http://schemas.openxmlformats.org/drawingml/2006/table">
            <a:tbl>
              <a:tblPr firstRow="1" firstCol="1" bandRow="1">
                <a:tableStyleId>{5C22544A-7EE6-4342-B048-85BDC9FD1C3A}</a:tableStyleId>
              </a:tblPr>
              <a:tblGrid>
                <a:gridCol w="2229485">
                  <a:extLst>
                    <a:ext uri="{9D8B030D-6E8A-4147-A177-3AD203B41FA5}">
                      <a16:colId xmlns:a16="http://schemas.microsoft.com/office/drawing/2014/main" val="1701040681"/>
                    </a:ext>
                  </a:extLst>
                </a:gridCol>
                <a:gridCol w="1488440">
                  <a:extLst>
                    <a:ext uri="{9D8B030D-6E8A-4147-A177-3AD203B41FA5}">
                      <a16:colId xmlns:a16="http://schemas.microsoft.com/office/drawing/2014/main" val="825256567"/>
                    </a:ext>
                  </a:extLst>
                </a:gridCol>
                <a:gridCol w="1468120">
                  <a:extLst>
                    <a:ext uri="{9D8B030D-6E8A-4147-A177-3AD203B41FA5}">
                      <a16:colId xmlns:a16="http://schemas.microsoft.com/office/drawing/2014/main" val="1659961945"/>
                    </a:ext>
                  </a:extLst>
                </a:gridCol>
              </a:tblGrid>
              <a:tr h="91440">
                <a:tc>
                  <a:txBody>
                    <a:bodyPr/>
                    <a:lstStyle/>
                    <a:p>
                      <a:pPr algn="ctr">
                        <a:lnSpc>
                          <a:spcPct val="115000"/>
                        </a:lnSpc>
                        <a:spcAft>
                          <a:spcPts val="0"/>
                        </a:spcAft>
                      </a:pPr>
                      <a:r>
                        <a:rPr lang="en-US" sz="1100" dirty="0">
                          <a:effectLst/>
                        </a:rPr>
                        <a:t>Tipo</a:t>
                      </a:r>
                      <a:endParaRPr lang="es-EC"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100">
                          <a:effectLst/>
                        </a:rPr>
                        <a:t>Mín.</a:t>
                      </a:r>
                      <a:endParaRPr lang="es-EC" sz="11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100">
                          <a:effectLst/>
                        </a:rPr>
                        <a:t>Máx.</a:t>
                      </a:r>
                      <a:endParaRPr lang="es-EC" sz="11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35278430"/>
                  </a:ext>
                </a:extLst>
              </a:tr>
              <a:tr h="0">
                <a:tc>
                  <a:txBody>
                    <a:bodyPr/>
                    <a:lstStyle/>
                    <a:p>
                      <a:pPr algn="ctr">
                        <a:lnSpc>
                          <a:spcPct val="115000"/>
                        </a:lnSpc>
                        <a:spcAft>
                          <a:spcPts val="0"/>
                        </a:spcAft>
                      </a:pPr>
                      <a:r>
                        <a:rPr lang="en-US" sz="1000" dirty="0">
                          <a:effectLst/>
                        </a:rPr>
                        <a:t>VON: </a:t>
                      </a:r>
                      <a:r>
                        <a:rPr lang="en-US" sz="1000" dirty="0" err="1">
                          <a:effectLst/>
                        </a:rPr>
                        <a:t>Tensión</a:t>
                      </a:r>
                      <a:r>
                        <a:rPr lang="en-US" sz="1000" dirty="0">
                          <a:effectLst/>
                        </a:rPr>
                        <a:t> de von Mises</a:t>
                      </a:r>
                      <a:endParaRPr lang="es-EC"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dirty="0">
                          <a:effectLst/>
                        </a:rPr>
                        <a:t>116.91 N/m^2</a:t>
                      </a:r>
                      <a:endParaRPr lang="es-EC" sz="1100" dirty="0">
                        <a:effectLst/>
                      </a:endParaRPr>
                    </a:p>
                    <a:p>
                      <a:pPr algn="ctr">
                        <a:lnSpc>
                          <a:spcPct val="115000"/>
                        </a:lnSpc>
                        <a:spcAft>
                          <a:spcPts val="0"/>
                        </a:spcAft>
                      </a:pPr>
                      <a:r>
                        <a:rPr lang="en-US" sz="1000" dirty="0">
                          <a:effectLst/>
                        </a:rPr>
                        <a:t> </a:t>
                      </a:r>
                      <a:endParaRPr lang="es-EC"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000" dirty="0">
                          <a:effectLst/>
                        </a:rPr>
                        <a:t>7.93592e+007 N/m^2</a:t>
                      </a:r>
                      <a:endParaRPr lang="es-EC" sz="1100" dirty="0">
                        <a:effectLst/>
                      </a:endParaRPr>
                    </a:p>
                    <a:p>
                      <a:pPr algn="ctr">
                        <a:lnSpc>
                          <a:spcPct val="115000"/>
                        </a:lnSpc>
                        <a:spcAft>
                          <a:spcPts val="0"/>
                        </a:spcAft>
                      </a:pPr>
                      <a:r>
                        <a:rPr lang="en-US" sz="1000" dirty="0">
                          <a:effectLst/>
                        </a:rPr>
                        <a:t> </a:t>
                      </a:r>
                      <a:endParaRPr lang="es-EC" sz="1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71732326"/>
                  </a:ext>
                </a:extLst>
              </a:tr>
            </a:tbl>
          </a:graphicData>
        </a:graphic>
      </p:graphicFrame>
      <p:sp>
        <p:nvSpPr>
          <p:cNvPr id="7" name="TextBox 6">
            <a:extLst>
              <a:ext uri="{FF2B5EF4-FFF2-40B4-BE49-F238E27FC236}">
                <a16:creationId xmlns:a16="http://schemas.microsoft.com/office/drawing/2014/main" id="{87C4E7D2-9EC4-4C70-81A6-60190EEC0879}"/>
              </a:ext>
            </a:extLst>
          </p:cNvPr>
          <p:cNvSpPr txBox="1"/>
          <p:nvPr/>
        </p:nvSpPr>
        <p:spPr>
          <a:xfrm flipH="1">
            <a:off x="8699388" y="4864285"/>
            <a:ext cx="2068667" cy="400110"/>
          </a:xfrm>
          <a:prstGeom prst="rect">
            <a:avLst/>
          </a:prstGeom>
          <a:noFill/>
        </p:spPr>
        <p:txBody>
          <a:bodyPr wrap="square" rtlCol="0">
            <a:spAutoFit/>
          </a:bodyPr>
          <a:lstStyle/>
          <a:p>
            <a:r>
              <a:rPr lang="es-EC" sz="2000" b="1" dirty="0"/>
              <a:t>F.S=</a:t>
            </a:r>
            <a:r>
              <a:rPr lang="es-EC" sz="2000" dirty="0"/>
              <a:t>22</a:t>
            </a:r>
          </a:p>
        </p:txBody>
      </p:sp>
    </p:spTree>
    <p:extLst>
      <p:ext uri="{BB962C8B-B14F-4D97-AF65-F5344CB8AC3E}">
        <p14:creationId xmlns:p14="http://schemas.microsoft.com/office/powerpoint/2010/main" val="2072269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5E4CBEC-18A2-4509-A45D-D5E653582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4196E66-CF2D-4408-A519-1F6E264DA503}"/>
              </a:ext>
            </a:extLst>
          </p:cNvPr>
          <p:cNvSpPr>
            <a:spLocks noGrp="1"/>
          </p:cNvSpPr>
          <p:nvPr>
            <p:ph type="title"/>
          </p:nvPr>
        </p:nvSpPr>
        <p:spPr>
          <a:xfrm>
            <a:off x="1259893" y="3101093"/>
            <a:ext cx="2454052" cy="3029344"/>
          </a:xfrm>
        </p:spPr>
        <p:txBody>
          <a:bodyPr>
            <a:normAutofit/>
          </a:bodyPr>
          <a:lstStyle/>
          <a:p>
            <a:r>
              <a:rPr lang="es-EC" sz="3200">
                <a:solidFill>
                  <a:schemeClr val="bg1"/>
                </a:solidFill>
              </a:rPr>
              <a:t>TEMARIO</a:t>
            </a:r>
          </a:p>
        </p:txBody>
      </p:sp>
      <p:sp>
        <p:nvSpPr>
          <p:cNvPr id="26" name="Freeform 11">
            <a:extLst>
              <a:ext uri="{FF2B5EF4-FFF2-40B4-BE49-F238E27FC236}">
                <a16:creationId xmlns:a16="http://schemas.microsoft.com/office/drawing/2014/main" id="{0A5EA4A7-4381-4FC6-AA9A-C9EA77B84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28" name="Rectangle 27">
            <a:extLst>
              <a:ext uri="{FF2B5EF4-FFF2-40B4-BE49-F238E27FC236}">
                <a16:creationId xmlns:a16="http://schemas.microsoft.com/office/drawing/2014/main" id="{E6295D53-0474-4725-85BE-1F15FCC2D9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Marcador de contenido 2">
            <a:extLst>
              <a:ext uri="{FF2B5EF4-FFF2-40B4-BE49-F238E27FC236}">
                <a16:creationId xmlns:a16="http://schemas.microsoft.com/office/drawing/2014/main" id="{08F53801-337E-456C-984C-7EED3DFE8F06}"/>
              </a:ext>
            </a:extLst>
          </p:cNvPr>
          <p:cNvGraphicFramePr>
            <a:graphicFrameLocks noGrp="1"/>
          </p:cNvGraphicFramePr>
          <p:nvPr>
            <p:ph idx="1"/>
            <p:extLst>
              <p:ext uri="{D42A27DB-BD31-4B8C-83A1-F6EECF244321}">
                <p14:modId xmlns:p14="http://schemas.microsoft.com/office/powerpoint/2010/main" val="3652066836"/>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8072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5BE6A-4982-499F-9966-9F8F945778F3}"/>
              </a:ext>
            </a:extLst>
          </p:cNvPr>
          <p:cNvSpPr>
            <a:spLocks noGrp="1"/>
          </p:cNvSpPr>
          <p:nvPr>
            <p:ph type="title"/>
          </p:nvPr>
        </p:nvSpPr>
        <p:spPr/>
        <p:txBody>
          <a:bodyPr/>
          <a:lstStyle/>
          <a:p>
            <a:r>
              <a:rPr lang="es-ES" dirty="0"/>
              <a:t>Selecci</a:t>
            </a:r>
            <a:r>
              <a:rPr lang="es-EC" dirty="0"/>
              <a:t>ón</a:t>
            </a:r>
            <a:r>
              <a:rPr lang="es-ES" dirty="0"/>
              <a:t> del Motor</a:t>
            </a:r>
            <a:endParaRPr lang="es-EC" dirty="0"/>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EBA6837A-E875-4136-A49D-5AAA65C61618}"/>
                  </a:ext>
                </a:extLst>
              </p:cNvPr>
              <p:cNvSpPr/>
              <p:nvPr/>
            </p:nvSpPr>
            <p:spPr>
              <a:xfrm>
                <a:off x="1760954" y="1845734"/>
                <a:ext cx="2362057" cy="610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𝑇𝑜𝑟𝑞𝑢𝑒</m:t>
                      </m:r>
                      <m:r>
                        <a:rPr lang="es-EC" i="0">
                          <a:latin typeface="Cambria Math" panose="02040503050406030204" pitchFamily="18" charset="0"/>
                        </a:rPr>
                        <m:t>=9550∗</m:t>
                      </m:r>
                      <m:f>
                        <m:fPr>
                          <m:ctrlPr>
                            <a:rPr lang="es-EC" i="1">
                              <a:latin typeface="Cambria Math" panose="02040503050406030204" pitchFamily="18" charset="0"/>
                            </a:rPr>
                          </m:ctrlPr>
                        </m:fPr>
                        <m:num>
                          <m:r>
                            <a:rPr lang="es-EC" i="1">
                              <a:latin typeface="Cambria Math" panose="02040503050406030204" pitchFamily="18" charset="0"/>
                            </a:rPr>
                            <m:t>𝑊𝑜</m:t>
                          </m:r>
                        </m:num>
                        <m:den>
                          <m:r>
                            <a:rPr lang="es-EC" i="1">
                              <a:latin typeface="Cambria Math" panose="02040503050406030204" pitchFamily="18" charset="0"/>
                            </a:rPr>
                            <m:t>𝑛</m:t>
                          </m:r>
                        </m:den>
                      </m:f>
                    </m:oMath>
                  </m:oMathPara>
                </a14:m>
                <a:endParaRPr lang="es-EC" dirty="0"/>
              </a:p>
            </p:txBody>
          </p:sp>
        </mc:Choice>
        <mc:Fallback xmlns="">
          <p:sp>
            <p:nvSpPr>
              <p:cNvPr id="4" name="Rectangle 3">
                <a:extLst>
                  <a:ext uri="{FF2B5EF4-FFF2-40B4-BE49-F238E27FC236}">
                    <a16:creationId xmlns:a16="http://schemas.microsoft.com/office/drawing/2014/main" id="{EBA6837A-E875-4136-A49D-5AAA65C61618}"/>
                  </a:ext>
                </a:extLst>
              </p:cNvPr>
              <p:cNvSpPr>
                <a:spLocks noRot="1" noChangeAspect="1" noMove="1" noResize="1" noEditPoints="1" noAdjustHandles="1" noChangeArrowheads="1" noChangeShapeType="1" noTextEdit="1"/>
              </p:cNvSpPr>
              <p:nvPr/>
            </p:nvSpPr>
            <p:spPr>
              <a:xfrm>
                <a:off x="1760954" y="1845734"/>
                <a:ext cx="2362057" cy="610873"/>
              </a:xfrm>
              <a:prstGeom prst="rect">
                <a:avLst/>
              </a:prstGeom>
              <a:blipFill>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74BA85E2-18B1-4D8A-A7C5-7578041C520C}"/>
                  </a:ext>
                </a:extLst>
              </p:cNvPr>
              <p:cNvSpPr/>
              <p:nvPr/>
            </p:nvSpPr>
            <p:spPr>
              <a:xfrm>
                <a:off x="1760954" y="2564981"/>
                <a:ext cx="248523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𝑇𝑜𝑟𝑞𝑢𝑒</m:t>
                      </m:r>
                      <m:r>
                        <a:rPr lang="es-EC" i="0">
                          <a:latin typeface="Cambria Math" panose="02040503050406030204" pitchFamily="18" charset="0"/>
                        </a:rPr>
                        <m:t>=15.19 </m:t>
                      </m:r>
                      <m:r>
                        <a:rPr lang="es-EC" i="1">
                          <a:latin typeface="Cambria Math" panose="02040503050406030204" pitchFamily="18" charset="0"/>
                        </a:rPr>
                        <m:t>𝑁</m:t>
                      </m:r>
                      <m:r>
                        <a:rPr lang="es-EC" i="0">
                          <a:latin typeface="Cambria Math" panose="02040503050406030204" pitchFamily="18" charset="0"/>
                        </a:rPr>
                        <m:t>∗</m:t>
                      </m:r>
                      <m:r>
                        <a:rPr lang="es-EC" i="1">
                          <a:latin typeface="Cambria Math" panose="02040503050406030204" pitchFamily="18" charset="0"/>
                        </a:rPr>
                        <m:t>𝑚</m:t>
                      </m:r>
                    </m:oMath>
                  </m:oMathPara>
                </a14:m>
                <a:endParaRPr lang="es-EC" dirty="0"/>
              </a:p>
            </p:txBody>
          </p:sp>
        </mc:Choice>
        <mc:Fallback xmlns="">
          <p:sp>
            <p:nvSpPr>
              <p:cNvPr id="5" name="Rectangle 4">
                <a:extLst>
                  <a:ext uri="{FF2B5EF4-FFF2-40B4-BE49-F238E27FC236}">
                    <a16:creationId xmlns:a16="http://schemas.microsoft.com/office/drawing/2014/main" id="{74BA85E2-18B1-4D8A-A7C5-7578041C520C}"/>
                  </a:ext>
                </a:extLst>
              </p:cNvPr>
              <p:cNvSpPr>
                <a:spLocks noRot="1" noChangeAspect="1" noMove="1" noResize="1" noEditPoints="1" noAdjustHandles="1" noChangeArrowheads="1" noChangeShapeType="1" noTextEdit="1"/>
              </p:cNvSpPr>
              <p:nvPr/>
            </p:nvSpPr>
            <p:spPr>
              <a:xfrm>
                <a:off x="1760954" y="2564981"/>
                <a:ext cx="2485231" cy="369332"/>
              </a:xfrm>
              <a:prstGeom prst="rect">
                <a:avLst/>
              </a:prstGeom>
              <a:blipFill>
                <a:blip r:embed="rId3"/>
                <a:stretch>
                  <a:fillRect b="-13333"/>
                </a:stretch>
              </a:blipFill>
            </p:spPr>
            <p:txBody>
              <a:bodyPr/>
              <a:lstStyle/>
              <a:p>
                <a:r>
                  <a:rPr lang="es-EC">
                    <a:noFill/>
                  </a:rPr>
                  <a:t> </a:t>
                </a:r>
              </a:p>
            </p:txBody>
          </p:sp>
        </mc:Fallback>
      </mc:AlternateContent>
      <p:pic>
        <p:nvPicPr>
          <p:cNvPr id="6" name="Imagen 35">
            <a:extLst>
              <a:ext uri="{FF2B5EF4-FFF2-40B4-BE49-F238E27FC236}">
                <a16:creationId xmlns:a16="http://schemas.microsoft.com/office/drawing/2014/main" id="{B6FCBAA0-DD56-4F23-92F2-0FDA6B9EF61A}"/>
              </a:ext>
            </a:extLst>
          </p:cNvPr>
          <p:cNvPicPr/>
          <p:nvPr/>
        </p:nvPicPr>
        <p:blipFill>
          <a:blip r:embed="rId4"/>
          <a:stretch>
            <a:fillRect/>
          </a:stretch>
        </p:blipFill>
        <p:spPr>
          <a:xfrm>
            <a:off x="1760954" y="3195106"/>
            <a:ext cx="3025731" cy="2661781"/>
          </a:xfrm>
          <a:prstGeom prst="rect">
            <a:avLst/>
          </a:prstGeom>
        </p:spPr>
      </p:pic>
      <p:pic>
        <p:nvPicPr>
          <p:cNvPr id="16" name="Picture 15">
            <a:extLst>
              <a:ext uri="{FF2B5EF4-FFF2-40B4-BE49-F238E27FC236}">
                <a16:creationId xmlns:a16="http://schemas.microsoft.com/office/drawing/2014/main" id="{417EE5AB-8784-444A-B53A-8687BB13B30C}"/>
              </a:ext>
            </a:extLst>
          </p:cNvPr>
          <p:cNvPicPr>
            <a:picLocks noChangeAspect="1"/>
          </p:cNvPicPr>
          <p:nvPr/>
        </p:nvPicPr>
        <p:blipFill rotWithShape="1">
          <a:blip r:embed="rId5"/>
          <a:srcRect r="35237" b="8960"/>
          <a:stretch/>
        </p:blipFill>
        <p:spPr>
          <a:xfrm>
            <a:off x="5768411" y="1960987"/>
            <a:ext cx="5177884" cy="3792854"/>
          </a:xfrm>
          <a:prstGeom prst="rect">
            <a:avLst/>
          </a:prstGeom>
        </p:spPr>
      </p:pic>
      <p:sp>
        <p:nvSpPr>
          <p:cNvPr id="3" name="CuadroTexto 2">
            <a:extLst>
              <a:ext uri="{FF2B5EF4-FFF2-40B4-BE49-F238E27FC236}">
                <a16:creationId xmlns:a16="http://schemas.microsoft.com/office/drawing/2014/main" id="{3FA49239-7CB0-47AC-8B76-54DD0DEEAB4F}"/>
              </a:ext>
            </a:extLst>
          </p:cNvPr>
          <p:cNvSpPr txBox="1"/>
          <p:nvPr/>
        </p:nvSpPr>
        <p:spPr>
          <a:xfrm>
            <a:off x="2592925" y="6162261"/>
            <a:ext cx="1200970" cy="369332"/>
          </a:xfrm>
          <a:prstGeom prst="rect">
            <a:avLst/>
          </a:prstGeom>
          <a:noFill/>
        </p:spPr>
        <p:txBody>
          <a:bodyPr wrap="none" rtlCol="0">
            <a:spAutoFit/>
          </a:bodyPr>
          <a:lstStyle/>
          <a:p>
            <a:r>
              <a:rPr lang="es-EC" dirty="0"/>
              <a:t>Nema 23</a:t>
            </a:r>
          </a:p>
        </p:txBody>
      </p:sp>
    </p:spTree>
    <p:extLst>
      <p:ext uri="{BB962C8B-B14F-4D97-AF65-F5344CB8AC3E}">
        <p14:creationId xmlns:p14="http://schemas.microsoft.com/office/powerpoint/2010/main" val="1448137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creenshot&#10;&#10;Description generated with very high confidence">
            <a:extLst>
              <a:ext uri="{FF2B5EF4-FFF2-40B4-BE49-F238E27FC236}">
                <a16:creationId xmlns:a16="http://schemas.microsoft.com/office/drawing/2014/main" id="{E4243620-7427-43BE-A740-E76AFF888F13}"/>
              </a:ext>
            </a:extLst>
          </p:cNvPr>
          <p:cNvPicPr>
            <a:picLocks noChangeAspect="1"/>
          </p:cNvPicPr>
          <p:nvPr/>
        </p:nvPicPr>
        <p:blipFill>
          <a:blip r:embed="rId2"/>
          <a:stretch>
            <a:fillRect/>
          </a:stretch>
        </p:blipFill>
        <p:spPr>
          <a:xfrm>
            <a:off x="1641451" y="1686261"/>
            <a:ext cx="8909097" cy="4766368"/>
          </a:xfrm>
          <a:prstGeom prst="rect">
            <a:avLst/>
          </a:prstGeom>
        </p:spPr>
      </p:pic>
      <p:sp>
        <p:nvSpPr>
          <p:cNvPr id="3" name="Title 1">
            <a:extLst>
              <a:ext uri="{FF2B5EF4-FFF2-40B4-BE49-F238E27FC236}">
                <a16:creationId xmlns:a16="http://schemas.microsoft.com/office/drawing/2014/main" id="{0B4BDAD4-EAD1-47DA-B9DC-27DF9C93EE90}"/>
              </a:ext>
            </a:extLst>
          </p:cNvPr>
          <p:cNvSpPr txBox="1">
            <a:spLocks/>
          </p:cNvSpPr>
          <p:nvPr/>
        </p:nvSpPr>
        <p:spPr>
          <a:xfrm>
            <a:off x="2059524" y="405371"/>
            <a:ext cx="8911687" cy="1280890"/>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a:t>Controlador del motor y su conexión</a:t>
            </a:r>
            <a:endParaRPr lang="es-EC" dirty="0"/>
          </a:p>
        </p:txBody>
      </p:sp>
    </p:spTree>
    <p:extLst>
      <p:ext uri="{BB962C8B-B14F-4D97-AF65-F5344CB8AC3E}">
        <p14:creationId xmlns:p14="http://schemas.microsoft.com/office/powerpoint/2010/main" val="3974077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E7BE4-6B9A-4E45-81A1-A80914319179}"/>
              </a:ext>
            </a:extLst>
          </p:cNvPr>
          <p:cNvSpPr>
            <a:spLocks noGrp="1"/>
          </p:cNvSpPr>
          <p:nvPr>
            <p:ph type="title"/>
          </p:nvPr>
        </p:nvSpPr>
        <p:spPr>
          <a:xfrm>
            <a:off x="1446212" y="212644"/>
            <a:ext cx="10058400" cy="1450757"/>
          </a:xfrm>
        </p:spPr>
        <p:txBody>
          <a:bodyPr/>
          <a:lstStyle/>
          <a:p>
            <a:r>
              <a:rPr lang="es-ES" dirty="0"/>
              <a:t>Sistema de Temperatura</a:t>
            </a:r>
            <a:endParaRPr lang="es-EC" dirty="0"/>
          </a:p>
        </p:txBody>
      </p:sp>
      <p:sp>
        <p:nvSpPr>
          <p:cNvPr id="3" name="Content Placeholder 2">
            <a:extLst>
              <a:ext uri="{FF2B5EF4-FFF2-40B4-BE49-F238E27FC236}">
                <a16:creationId xmlns:a16="http://schemas.microsoft.com/office/drawing/2014/main" id="{869E99D4-4FD2-4C7B-8562-84ADA44BDC0F}"/>
              </a:ext>
            </a:extLst>
          </p:cNvPr>
          <p:cNvSpPr>
            <a:spLocks noGrp="1"/>
          </p:cNvSpPr>
          <p:nvPr>
            <p:ph idx="1"/>
          </p:nvPr>
        </p:nvSpPr>
        <p:spPr/>
        <p:txBody>
          <a:bodyPr/>
          <a:lstStyle/>
          <a:p>
            <a:endParaRPr lang="es-EC" dirty="0"/>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06F65868-7DC5-4ACF-BF47-5AFBDCED121B}"/>
                  </a:ext>
                </a:extLst>
              </p:cNvPr>
              <p:cNvSpPr/>
              <p:nvPr/>
            </p:nvSpPr>
            <p:spPr>
              <a:xfrm>
                <a:off x="7377310" y="1935081"/>
                <a:ext cx="3877936" cy="41049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ctrlPr>
                            <a:rPr lang="es-EC" i="1">
                              <a:latin typeface="Cambria Math" panose="02040503050406030204" pitchFamily="18" charset="0"/>
                            </a:rPr>
                          </m:ctrlPr>
                        </m:dPr>
                        <m:e>
                          <m:acc>
                            <m:accPr>
                              <m:chr m:val="̇"/>
                              <m:ctrlPr>
                                <a:rPr lang="es-EC" i="1">
                                  <a:latin typeface="Cambria Math" panose="02040503050406030204" pitchFamily="18" charset="0"/>
                                </a:rPr>
                              </m:ctrlPr>
                            </m:accPr>
                            <m:e>
                              <m:r>
                                <a:rPr lang="es-EC" i="1">
                                  <a:latin typeface="Cambria Math" panose="02040503050406030204" pitchFamily="18" charset="0"/>
                                </a:rPr>
                                <m:t>𝑄</m:t>
                              </m:r>
                            </m:e>
                          </m:acc>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𝑚</m:t>
                              </m:r>
                            </m:e>
                            <m:sub>
                              <m:r>
                                <a:rPr lang="es-EC" i="1">
                                  <a:latin typeface="Cambria Math" panose="02040503050406030204" pitchFamily="18" charset="0"/>
                                </a:rPr>
                                <m:t>𝑇</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𝑐</m:t>
                              </m:r>
                            </m:e>
                            <m:sub>
                              <m:r>
                                <a:rPr lang="es-EC" i="1">
                                  <a:latin typeface="Cambria Math" panose="02040503050406030204" pitchFamily="18" charset="0"/>
                                </a:rPr>
                                <m:t>𝑝</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𝑇</m:t>
                              </m:r>
                            </m:e>
                            <m:sub>
                              <m:r>
                                <a:rPr lang="es-EC" i="1">
                                  <a:latin typeface="Cambria Math" panose="02040503050406030204" pitchFamily="18" charset="0"/>
                                </a:rPr>
                                <m:t>𝑝𝑟𝑜𝑐𝑒𝑠𝑜</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𝑇</m:t>
                              </m:r>
                            </m:e>
                            <m:sub>
                              <m:r>
                                <a:rPr lang="es-EC" i="1">
                                  <a:latin typeface="Cambria Math" panose="02040503050406030204" pitchFamily="18" charset="0"/>
                                </a:rPr>
                                <m:t>𝑎𝑚𝑏𝑖𝑒𝑛𝑡𝑒</m:t>
                              </m:r>
                            </m:sub>
                          </m:sSub>
                        </m:e>
                      </m:d>
                    </m:oMath>
                  </m:oMathPara>
                </a14:m>
                <a:endParaRPr lang="es-EC" dirty="0"/>
              </a:p>
            </p:txBody>
          </p:sp>
        </mc:Choice>
        <mc:Fallback xmlns="">
          <p:sp>
            <p:nvSpPr>
              <p:cNvPr id="4" name="Rectangle 3">
                <a:extLst>
                  <a:ext uri="{FF2B5EF4-FFF2-40B4-BE49-F238E27FC236}">
                    <a16:creationId xmlns:a16="http://schemas.microsoft.com/office/drawing/2014/main" id="{06F65868-7DC5-4ACF-BF47-5AFBDCED121B}"/>
                  </a:ext>
                </a:extLst>
              </p:cNvPr>
              <p:cNvSpPr>
                <a:spLocks noRot="1" noChangeAspect="1" noMove="1" noResize="1" noEditPoints="1" noAdjustHandles="1" noChangeArrowheads="1" noChangeShapeType="1" noTextEdit="1"/>
              </p:cNvSpPr>
              <p:nvPr/>
            </p:nvSpPr>
            <p:spPr>
              <a:xfrm>
                <a:off x="7377310" y="1935081"/>
                <a:ext cx="3877936" cy="410497"/>
              </a:xfrm>
              <a:prstGeom prst="rect">
                <a:avLst/>
              </a:prstGeom>
              <a:blipFill>
                <a:blip r:embed="rId2"/>
                <a:stretch>
                  <a:fillRect t="-151471" r="-15566" b="-223529"/>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5679EAD5-8B35-48B3-B719-E6728572DDA4}"/>
                  </a:ext>
                </a:extLst>
              </p:cNvPr>
              <p:cNvSpPr/>
              <p:nvPr/>
            </p:nvSpPr>
            <p:spPr>
              <a:xfrm>
                <a:off x="8545202" y="2353375"/>
                <a:ext cx="1542152" cy="3798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s-EC" i="1">
                              <a:latin typeface="Cambria Math" panose="02040503050406030204" pitchFamily="18" charset="0"/>
                            </a:rPr>
                          </m:ctrlPr>
                        </m:accPr>
                        <m:e>
                          <m:r>
                            <a:rPr lang="es-EC" i="1">
                              <a:latin typeface="Cambria Math" panose="02040503050406030204" pitchFamily="18" charset="0"/>
                            </a:rPr>
                            <m:t>𝑄</m:t>
                          </m:r>
                        </m:e>
                      </m:acc>
                      <m:r>
                        <a:rPr lang="es-EC" i="0">
                          <a:latin typeface="Cambria Math" panose="02040503050406030204" pitchFamily="18" charset="0"/>
                        </a:rPr>
                        <m:t>=34.83 </m:t>
                      </m:r>
                      <m:r>
                        <a:rPr lang="es-EC" i="1">
                          <a:latin typeface="Cambria Math" panose="02040503050406030204" pitchFamily="18" charset="0"/>
                        </a:rPr>
                        <m:t>𝑊</m:t>
                      </m:r>
                    </m:oMath>
                  </m:oMathPara>
                </a14:m>
                <a:endParaRPr lang="es-EC" dirty="0"/>
              </a:p>
            </p:txBody>
          </p:sp>
        </mc:Choice>
        <mc:Fallback xmlns="">
          <p:sp>
            <p:nvSpPr>
              <p:cNvPr id="5" name="Rectangle 4">
                <a:extLst>
                  <a:ext uri="{FF2B5EF4-FFF2-40B4-BE49-F238E27FC236}">
                    <a16:creationId xmlns:a16="http://schemas.microsoft.com/office/drawing/2014/main" id="{5679EAD5-8B35-48B3-B719-E6728572DDA4}"/>
                  </a:ext>
                </a:extLst>
              </p:cNvPr>
              <p:cNvSpPr>
                <a:spLocks noRot="1" noChangeAspect="1" noMove="1" noResize="1" noEditPoints="1" noAdjustHandles="1" noChangeArrowheads="1" noChangeShapeType="1" noTextEdit="1"/>
              </p:cNvSpPr>
              <p:nvPr/>
            </p:nvSpPr>
            <p:spPr>
              <a:xfrm>
                <a:off x="8545202" y="2353375"/>
                <a:ext cx="1542152" cy="379848"/>
              </a:xfrm>
              <a:prstGeom prst="rect">
                <a:avLst/>
              </a:prstGeom>
              <a:blipFill>
                <a:blip r:embed="rId3"/>
                <a:stretch>
                  <a:fillRect b="-11290"/>
                </a:stretch>
              </a:blipFill>
            </p:spPr>
            <p:txBody>
              <a:bodyPr/>
              <a:lstStyle/>
              <a:p>
                <a:r>
                  <a:rPr lang="es-EC">
                    <a:noFill/>
                  </a:rPr>
                  <a:t> </a:t>
                </a:r>
              </a:p>
            </p:txBody>
          </p:sp>
        </mc:Fallback>
      </mc:AlternateContent>
      <p:pic>
        <p:nvPicPr>
          <p:cNvPr id="6" name="Imagen 54">
            <a:extLst>
              <a:ext uri="{FF2B5EF4-FFF2-40B4-BE49-F238E27FC236}">
                <a16:creationId xmlns:a16="http://schemas.microsoft.com/office/drawing/2014/main" id="{BA490AC9-48CF-4B3D-9211-EA8BE28EE1D0}"/>
              </a:ext>
            </a:extLst>
          </p:cNvPr>
          <p:cNvPicPr/>
          <p:nvPr/>
        </p:nvPicPr>
        <p:blipFill>
          <a:blip r:embed="rId4">
            <a:extLst>
              <a:ext uri="{28A0092B-C50C-407E-A947-70E740481C1C}">
                <a14:useLocalDpi xmlns:a14="http://schemas.microsoft.com/office/drawing/2010/main" val="0"/>
              </a:ext>
            </a:extLst>
          </a:blip>
          <a:srcRect b="4819"/>
          <a:stretch>
            <a:fillRect/>
          </a:stretch>
        </p:blipFill>
        <p:spPr bwMode="auto">
          <a:xfrm>
            <a:off x="1106538" y="1347263"/>
            <a:ext cx="6178163" cy="2037626"/>
          </a:xfrm>
          <a:prstGeom prst="rect">
            <a:avLst/>
          </a:prstGeom>
          <a:noFill/>
          <a:ln>
            <a:noFill/>
          </a:ln>
        </p:spPr>
      </p:pic>
      <p:pic>
        <p:nvPicPr>
          <p:cNvPr id="7" name="Imagen 53">
            <a:extLst>
              <a:ext uri="{FF2B5EF4-FFF2-40B4-BE49-F238E27FC236}">
                <a16:creationId xmlns:a16="http://schemas.microsoft.com/office/drawing/2014/main" id="{3C7AAB99-5A00-4B56-BE54-1DD56D842137}"/>
              </a:ext>
            </a:extLst>
          </p:cNvPr>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791143" y="3085577"/>
            <a:ext cx="3207026" cy="3128074"/>
          </a:xfrm>
          <a:prstGeom prst="rect">
            <a:avLst/>
          </a:prstGeom>
          <a:noFill/>
          <a:ln>
            <a:noFill/>
          </a:ln>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54CA53C2-8CFC-4B7E-9A2C-18AE80AFF055}"/>
                  </a:ext>
                </a:extLst>
              </p:cNvPr>
              <p:cNvSpPr/>
              <p:nvPr/>
            </p:nvSpPr>
            <p:spPr>
              <a:xfrm>
                <a:off x="2403994" y="3945696"/>
                <a:ext cx="3962302" cy="11028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𝑞</m:t>
                      </m:r>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𝑇</m:t>
                              </m:r>
                            </m:e>
                            <m:sub>
                              <m:r>
                                <a:rPr lang="es-EC" i="1">
                                  <a:latin typeface="Cambria Math" panose="02040503050406030204" pitchFamily="18" charset="0"/>
                                </a:rPr>
                                <m:t>𝑟𝑒𝑠𝑖𝑠𝑡𝑒𝑛𝑐𝑖𝑎</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𝑇</m:t>
                              </m:r>
                            </m:e>
                            <m:sub>
                              <m:r>
                                <a:rPr lang="es-EC" i="1">
                                  <a:latin typeface="Cambria Math" panose="02040503050406030204" pitchFamily="18" charset="0"/>
                                </a:rPr>
                                <m:t>𝑝𝑟𝑜𝑐𝑒𝑠𝑜</m:t>
                              </m:r>
                            </m:sub>
                          </m:sSub>
                        </m:num>
                        <m:den>
                          <m:f>
                            <m:fPr>
                              <m:ctrlPr>
                                <a:rPr lang="es-EC" i="1">
                                  <a:latin typeface="Cambria Math" panose="02040503050406030204" pitchFamily="18" charset="0"/>
                                </a:rPr>
                              </m:ctrlPr>
                            </m:fPr>
                            <m:num>
                              <m:d>
                                <m:dPr>
                                  <m:begChr m:val=""/>
                                  <m:ctrlPr>
                                    <a:rPr lang="es-EC" i="1">
                                      <a:latin typeface="Cambria Math" panose="02040503050406030204" pitchFamily="18" charset="0"/>
                                    </a:rPr>
                                  </m:ctrlPr>
                                </m:dPr>
                                <m:e>
                                  <m:r>
                                    <m:rPr>
                                      <m:sty m:val="p"/>
                                    </m:rPr>
                                    <a:rPr lang="es-EC" i="0">
                                      <a:latin typeface="Cambria Math" panose="02040503050406030204" pitchFamily="18" charset="0"/>
                                    </a:rPr>
                                    <m:t>l</m:t>
                                  </m:r>
                                  <m:func>
                                    <m:funcPr>
                                      <m:ctrlPr>
                                        <a:rPr lang="es-EC" i="1">
                                          <a:latin typeface="Cambria Math" panose="02040503050406030204" pitchFamily="18" charset="0"/>
                                        </a:rPr>
                                      </m:ctrlPr>
                                    </m:funcPr>
                                    <m:fName>
                                      <m:r>
                                        <m:rPr>
                                          <m:sty m:val="p"/>
                                        </m:rPr>
                                        <a:rPr lang="es-EC" i="0">
                                          <a:latin typeface="Cambria Math" panose="02040503050406030204" pitchFamily="18" charset="0"/>
                                        </a:rPr>
                                        <m:t>n</m:t>
                                      </m:r>
                                    </m:fName>
                                    <m:e>
                                      <m:r>
                                        <a:rPr lang="es-EC" i="0">
                                          <a:latin typeface="Cambria Math" panose="02040503050406030204" pitchFamily="18" charset="0"/>
                                        </a:rPr>
                                        <m:t>(</m:t>
                                      </m:r>
                                    </m:e>
                                  </m:func>
                                  <m:f>
                                    <m:fPr>
                                      <m:ctrlPr>
                                        <a:rPr lang="es-EC" i="1">
                                          <a:latin typeface="Cambria Math" panose="02040503050406030204" pitchFamily="18" charset="0"/>
                                        </a:rPr>
                                      </m:ctrlPr>
                                    </m:fPr>
                                    <m:num>
                                      <m:r>
                                        <a:rPr lang="es-EC" i="1">
                                          <a:latin typeface="Cambria Math" panose="02040503050406030204" pitchFamily="18" charset="0"/>
                                        </a:rPr>
                                        <m:t>𝑟</m:t>
                                      </m:r>
                                      <m:r>
                                        <a:rPr lang="es-EC" i="0">
                                          <a:latin typeface="Cambria Math" panose="02040503050406030204" pitchFamily="18" charset="0"/>
                                        </a:rPr>
                                        <m:t>3</m:t>
                                      </m:r>
                                    </m:num>
                                    <m:den>
                                      <m:r>
                                        <a:rPr lang="es-EC" i="1">
                                          <a:latin typeface="Cambria Math" panose="02040503050406030204" pitchFamily="18" charset="0"/>
                                        </a:rPr>
                                        <m:t>𝑟𝑚</m:t>
                                      </m:r>
                                    </m:den>
                                  </m:f>
                                </m:e>
                              </m:d>
                            </m:num>
                            <m:den>
                              <m:r>
                                <a:rPr lang="es-EC" i="0">
                                  <a:latin typeface="Cambria Math" panose="02040503050406030204" pitchFamily="18" charset="0"/>
                                </a:rPr>
                                <m:t>2∗</m:t>
                              </m:r>
                              <m:r>
                                <a:rPr lang="es-EC" i="1">
                                  <a:latin typeface="Cambria Math" panose="02040503050406030204" pitchFamily="18" charset="0"/>
                                </a:rPr>
                                <m:t>𝜋</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𝑘</m:t>
                                  </m:r>
                                </m:e>
                                <m:sub>
                                  <m:r>
                                    <a:rPr lang="es-EC" i="1">
                                      <a:latin typeface="Cambria Math" panose="02040503050406030204" pitchFamily="18" charset="0"/>
                                    </a:rPr>
                                    <m:t>𝐼𝑃𝑃</m:t>
                                  </m:r>
                                </m:sub>
                              </m:sSub>
                              <m:r>
                                <a:rPr lang="es-EC" i="0">
                                  <a:latin typeface="Cambria Math" panose="02040503050406030204" pitchFamily="18" charset="0"/>
                                </a:rPr>
                                <m:t>∗</m:t>
                              </m:r>
                              <m:r>
                                <a:rPr lang="es-EC" i="1">
                                  <a:latin typeface="Cambria Math" panose="02040503050406030204" pitchFamily="18" charset="0"/>
                                </a:rPr>
                                <m:t>𝐿</m:t>
                              </m:r>
                            </m:den>
                          </m:f>
                          <m:r>
                            <a:rPr lang="es-EC" i="0">
                              <a:latin typeface="Cambria Math" panose="02040503050406030204" pitchFamily="18" charset="0"/>
                            </a:rPr>
                            <m:t>+</m:t>
                          </m:r>
                          <m:f>
                            <m:fPr>
                              <m:ctrlPr>
                                <a:rPr lang="es-EC" i="1">
                                  <a:latin typeface="Cambria Math" panose="02040503050406030204" pitchFamily="18" charset="0"/>
                                </a:rPr>
                              </m:ctrlPr>
                            </m:fPr>
                            <m:num>
                              <m:func>
                                <m:funcPr>
                                  <m:ctrlPr>
                                    <a:rPr lang="es-EC" i="1">
                                      <a:latin typeface="Cambria Math" panose="02040503050406030204" pitchFamily="18" charset="0"/>
                                    </a:rPr>
                                  </m:ctrlPr>
                                </m:funcPr>
                                <m:fName>
                                  <m:r>
                                    <m:rPr>
                                      <m:sty m:val="p"/>
                                    </m:rPr>
                                    <a:rPr lang="es-EC" i="0">
                                      <a:latin typeface="Cambria Math" panose="02040503050406030204" pitchFamily="18" charset="0"/>
                                    </a:rPr>
                                    <m:t>ln</m:t>
                                  </m:r>
                                </m:fName>
                                <m:e>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𝑟</m:t>
                                          </m:r>
                                          <m:r>
                                            <a:rPr lang="es-EC" i="0">
                                              <a:latin typeface="Cambria Math" panose="02040503050406030204" pitchFamily="18" charset="0"/>
                                            </a:rPr>
                                            <m:t>4</m:t>
                                          </m:r>
                                        </m:num>
                                        <m:den>
                                          <m:r>
                                            <a:rPr lang="es-EC" i="1">
                                              <a:latin typeface="Cambria Math" panose="02040503050406030204" pitchFamily="18" charset="0"/>
                                            </a:rPr>
                                            <m:t>𝑟</m:t>
                                          </m:r>
                                          <m:r>
                                            <a:rPr lang="es-EC" i="0">
                                              <a:latin typeface="Cambria Math" panose="02040503050406030204" pitchFamily="18" charset="0"/>
                                            </a:rPr>
                                            <m:t>3</m:t>
                                          </m:r>
                                        </m:den>
                                      </m:f>
                                    </m:e>
                                  </m:d>
                                </m:e>
                              </m:func>
                            </m:num>
                            <m:den>
                              <m:r>
                                <a:rPr lang="es-EC" i="0">
                                  <a:latin typeface="Cambria Math" panose="02040503050406030204" pitchFamily="18" charset="0"/>
                                </a:rPr>
                                <m:t>2∗</m:t>
                              </m:r>
                              <m:r>
                                <a:rPr lang="es-EC" i="1">
                                  <a:latin typeface="Cambria Math" panose="02040503050406030204" pitchFamily="18" charset="0"/>
                                </a:rPr>
                                <m:t>𝜋</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𝑘</m:t>
                                  </m:r>
                                </m:e>
                                <m:sub>
                                  <m:r>
                                    <a:rPr lang="es-EC" i="1">
                                      <a:latin typeface="Cambria Math" panose="02040503050406030204" pitchFamily="18" charset="0"/>
                                    </a:rPr>
                                    <m:t>𝑖𝑛𝑜𝑥</m:t>
                                  </m:r>
                                </m:sub>
                              </m:sSub>
                              <m:r>
                                <a:rPr lang="es-EC" i="0">
                                  <a:latin typeface="Cambria Math" panose="02040503050406030204" pitchFamily="18" charset="0"/>
                                </a:rPr>
                                <m:t>∗</m:t>
                              </m:r>
                              <m:r>
                                <a:rPr lang="es-EC" i="1">
                                  <a:latin typeface="Cambria Math" panose="02040503050406030204" pitchFamily="18" charset="0"/>
                                </a:rPr>
                                <m:t>𝐿</m:t>
                              </m:r>
                            </m:den>
                          </m:f>
                        </m:den>
                      </m:f>
                    </m:oMath>
                  </m:oMathPara>
                </a14:m>
                <a:endParaRPr lang="es-EC" dirty="0"/>
              </a:p>
            </p:txBody>
          </p:sp>
        </mc:Choice>
        <mc:Fallback xmlns="">
          <p:sp>
            <p:nvSpPr>
              <p:cNvPr id="8" name="Rectangle 7">
                <a:extLst>
                  <a:ext uri="{FF2B5EF4-FFF2-40B4-BE49-F238E27FC236}">
                    <a16:creationId xmlns:a16="http://schemas.microsoft.com/office/drawing/2014/main" id="{54CA53C2-8CFC-4B7E-9A2C-18AE80AFF055}"/>
                  </a:ext>
                </a:extLst>
              </p:cNvPr>
              <p:cNvSpPr>
                <a:spLocks noRot="1" noChangeAspect="1" noMove="1" noResize="1" noEditPoints="1" noAdjustHandles="1" noChangeArrowheads="1" noChangeShapeType="1" noTextEdit="1"/>
              </p:cNvSpPr>
              <p:nvPr/>
            </p:nvSpPr>
            <p:spPr>
              <a:xfrm>
                <a:off x="2403994" y="3945696"/>
                <a:ext cx="3962302" cy="1102866"/>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7F801054-6C63-4E91-834C-6D4EBA975E8F}"/>
                  </a:ext>
                </a:extLst>
              </p:cNvPr>
              <p:cNvSpPr/>
              <p:nvPr/>
            </p:nvSpPr>
            <p:spPr>
              <a:xfrm>
                <a:off x="2472089" y="5141405"/>
                <a:ext cx="133562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𝑞</m:t>
                      </m:r>
                      <m:r>
                        <a:rPr lang="es-ES" b="0" i="1" smtClean="0">
                          <a:latin typeface="Cambria Math" panose="02040503050406030204" pitchFamily="18" charset="0"/>
                        </a:rPr>
                        <m:t>=138 </m:t>
                      </m:r>
                      <m:r>
                        <a:rPr lang="es-ES" b="0" i="1" smtClean="0">
                          <a:latin typeface="Cambria Math" panose="02040503050406030204" pitchFamily="18" charset="0"/>
                        </a:rPr>
                        <m:t>𝑊</m:t>
                      </m:r>
                    </m:oMath>
                  </m:oMathPara>
                </a14:m>
                <a:endParaRPr lang="es-EC" dirty="0"/>
              </a:p>
            </p:txBody>
          </p:sp>
        </mc:Choice>
        <mc:Fallback xmlns="">
          <p:sp>
            <p:nvSpPr>
              <p:cNvPr id="9" name="Rectangle 8">
                <a:extLst>
                  <a:ext uri="{FF2B5EF4-FFF2-40B4-BE49-F238E27FC236}">
                    <a16:creationId xmlns:a16="http://schemas.microsoft.com/office/drawing/2014/main" id="{7F801054-6C63-4E91-834C-6D4EBA975E8F}"/>
                  </a:ext>
                </a:extLst>
              </p:cNvPr>
              <p:cNvSpPr>
                <a:spLocks noRot="1" noChangeAspect="1" noMove="1" noResize="1" noEditPoints="1" noAdjustHandles="1" noChangeArrowheads="1" noChangeShapeType="1" noTextEdit="1"/>
              </p:cNvSpPr>
              <p:nvPr/>
            </p:nvSpPr>
            <p:spPr>
              <a:xfrm>
                <a:off x="2472089" y="5141405"/>
                <a:ext cx="1335622" cy="369332"/>
              </a:xfrm>
              <a:prstGeom prst="rect">
                <a:avLst/>
              </a:prstGeom>
              <a:blipFill>
                <a:blip r:embed="rId8"/>
                <a:stretch>
                  <a:fillRect b="-6557"/>
                </a:stretch>
              </a:blipFill>
            </p:spPr>
            <p:txBody>
              <a:bodyPr/>
              <a:lstStyle/>
              <a:p>
                <a:r>
                  <a:rPr lang="es-EC">
                    <a:noFill/>
                  </a:rPr>
                  <a:t> </a:t>
                </a:r>
              </a:p>
            </p:txBody>
          </p:sp>
        </mc:Fallback>
      </mc:AlternateContent>
    </p:spTree>
    <p:extLst>
      <p:ext uri="{BB962C8B-B14F-4D97-AF65-F5344CB8AC3E}">
        <p14:creationId xmlns:p14="http://schemas.microsoft.com/office/powerpoint/2010/main" val="973834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D0D22-B77B-451C-8F35-B3C3DA0692E5}"/>
              </a:ext>
            </a:extLst>
          </p:cNvPr>
          <p:cNvSpPr>
            <a:spLocks noGrp="1"/>
          </p:cNvSpPr>
          <p:nvPr>
            <p:ph type="title"/>
          </p:nvPr>
        </p:nvSpPr>
        <p:spPr>
          <a:xfrm>
            <a:off x="2167123" y="257763"/>
            <a:ext cx="8911687" cy="1280890"/>
          </a:xfrm>
        </p:spPr>
        <p:txBody>
          <a:bodyPr/>
          <a:lstStyle/>
          <a:p>
            <a:r>
              <a:rPr lang="es-EC" dirty="0"/>
              <a:t>Variación de la Temperatura</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C5DCE0BC-F293-41C0-91D7-7D6EE16473C9}"/>
                  </a:ext>
                </a:extLst>
              </p:cNvPr>
              <p:cNvSpPr/>
              <p:nvPr/>
            </p:nvSpPr>
            <p:spPr>
              <a:xfrm>
                <a:off x="526967" y="1968473"/>
                <a:ext cx="6096000" cy="667362"/>
              </a:xfrm>
              <a:prstGeom prst="rect">
                <a:avLst/>
              </a:prstGeom>
            </p:spPr>
            <p:txBody>
              <a:bodyPr>
                <a:spAutoFit/>
              </a:bodyPr>
              <a:lstStyle/>
              <a:p>
                <a:pPr marL="215900" indent="215900">
                  <a:lnSpc>
                    <a:spcPct val="200000"/>
                  </a:lnSpc>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ea typeface="Times New Roman" panose="02020603050405020304" pitchFamily="18" charset="0"/>
                          <a:cs typeface="Times New Roman" panose="02020603050405020304" pitchFamily="18" charset="0"/>
                        </a:rPr>
                        <m:t>𝑄𝑟𝑒𝑎𝑙</m:t>
                      </m:r>
                      <m:r>
                        <a:rPr lang="es-ES" i="1">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s-EC" i="1">
                              <a:latin typeface="Cambria Math" panose="02040503050406030204" pitchFamily="18" charset="0"/>
                              <a:ea typeface="Times New Roman" panose="02020603050405020304" pitchFamily="18" charset="0"/>
                              <a:cs typeface="Times New Roman" panose="02020603050405020304" pitchFamily="18" charset="0"/>
                            </a:rPr>
                          </m:ctrlPr>
                        </m:accPr>
                        <m:e>
                          <m:r>
                            <a:rPr lang="es-ES" i="1">
                              <a:latin typeface="Cambria Math" panose="02040503050406030204" pitchFamily="18" charset="0"/>
                              <a:ea typeface="Times New Roman" panose="02020603050405020304" pitchFamily="18" charset="0"/>
                              <a:cs typeface="Times New Roman" panose="02020603050405020304" pitchFamily="18" charset="0"/>
                            </a:rPr>
                            <m:t>𝑄</m:t>
                          </m:r>
                        </m:e>
                      </m:acc>
                      <m:r>
                        <a:rPr lang="es-ES" i="1">
                          <a:latin typeface="Cambria Math" panose="02040503050406030204" pitchFamily="18" charset="0"/>
                          <a:ea typeface="Times New Roman" panose="02020603050405020304" pitchFamily="18" charset="0"/>
                          <a:cs typeface="Times New Roman" panose="02020603050405020304" pitchFamily="18" charset="0"/>
                        </a:rPr>
                        <m:t>+</m:t>
                      </m:r>
                      <m:r>
                        <a:rPr lang="es-ES" i="1">
                          <a:latin typeface="Cambria Math" panose="02040503050406030204" pitchFamily="18" charset="0"/>
                          <a:ea typeface="Times New Roman" panose="02020603050405020304" pitchFamily="18" charset="0"/>
                          <a:cs typeface="Times New Roman" panose="02020603050405020304" pitchFamily="18" charset="0"/>
                        </a:rPr>
                        <m:t>𝑞</m:t>
                      </m:r>
                      <m:r>
                        <a:rPr lang="es-ES"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𝑞</m:t>
                          </m:r>
                        </m:e>
                        <m:sub>
                          <m:r>
                            <a:rPr lang="es-ES" i="1">
                              <a:latin typeface="Cambria Math" panose="02040503050406030204" pitchFamily="18" charset="0"/>
                              <a:ea typeface="Times New Roman" panose="02020603050405020304" pitchFamily="18" charset="0"/>
                              <a:cs typeface="Times New Roman" panose="02020603050405020304" pitchFamily="18" charset="0"/>
                            </a:rPr>
                            <m:t>𝑐𝑜𝑛𝑣</m:t>
                          </m:r>
                        </m:sub>
                      </m:sSub>
                      <m:r>
                        <a:rPr lang="es-ES"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𝑞</m:t>
                          </m:r>
                        </m:e>
                        <m:sub>
                          <m:r>
                            <a:rPr lang="es-ES" i="1">
                              <a:latin typeface="Cambria Math" panose="02040503050406030204" pitchFamily="18" charset="0"/>
                              <a:ea typeface="Times New Roman" panose="02020603050405020304" pitchFamily="18" charset="0"/>
                              <a:cs typeface="Times New Roman" panose="02020603050405020304" pitchFamily="18" charset="0"/>
                            </a:rPr>
                            <m:t>𝑟𝑎𝑑</m:t>
                          </m:r>
                        </m:sub>
                      </m:sSub>
                    </m:oMath>
                  </m:oMathPara>
                </a14:m>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angle 3">
                <a:extLst>
                  <a:ext uri="{FF2B5EF4-FFF2-40B4-BE49-F238E27FC236}">
                    <a16:creationId xmlns:a16="http://schemas.microsoft.com/office/drawing/2014/main" id="{C5DCE0BC-F293-41C0-91D7-7D6EE16473C9}"/>
                  </a:ext>
                </a:extLst>
              </p:cNvPr>
              <p:cNvSpPr>
                <a:spLocks noRot="1" noChangeAspect="1" noMove="1" noResize="1" noEditPoints="1" noAdjustHandles="1" noChangeArrowheads="1" noChangeShapeType="1" noTextEdit="1"/>
              </p:cNvSpPr>
              <p:nvPr/>
            </p:nvSpPr>
            <p:spPr>
              <a:xfrm>
                <a:off x="526967" y="1968473"/>
                <a:ext cx="6096000" cy="667362"/>
              </a:xfrm>
              <a:prstGeom prst="rect">
                <a:avLst/>
              </a:prstGeom>
              <a:blipFill>
                <a:blip r:embed="rId2"/>
                <a:stretch>
                  <a:fillRect/>
                </a:stretch>
              </a:blipFill>
            </p:spPr>
            <p:txBody>
              <a:bodyPr/>
              <a:lstStyle/>
              <a:p>
                <a:r>
                  <a:rPr lang="es-EC">
                    <a:noFill/>
                  </a:rPr>
                  <a:t> </a:t>
                </a:r>
              </a:p>
            </p:txBody>
          </p:sp>
        </mc:Fallback>
      </mc:AlternateContent>
      <p:pic>
        <p:nvPicPr>
          <p:cNvPr id="5" name="Imagen 72">
            <a:extLst>
              <a:ext uri="{FF2B5EF4-FFF2-40B4-BE49-F238E27FC236}">
                <a16:creationId xmlns:a16="http://schemas.microsoft.com/office/drawing/2014/main" id="{360AF457-235F-4F85-8C0A-DE8B3F45A505}"/>
              </a:ext>
            </a:extLst>
          </p:cNvPr>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8560"/>
          <a:stretch/>
        </p:blipFill>
        <p:spPr>
          <a:xfrm>
            <a:off x="5830802" y="1391786"/>
            <a:ext cx="5479786" cy="3115039"/>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0968F7F1-D923-4415-B699-AE59E70450AE}"/>
                  </a:ext>
                </a:extLst>
              </p:cNvPr>
              <p:cNvSpPr/>
              <p:nvPr/>
            </p:nvSpPr>
            <p:spPr>
              <a:xfrm>
                <a:off x="2592925" y="2764640"/>
                <a:ext cx="171938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𝑄</m:t>
                      </m:r>
                      <m:r>
                        <a:rPr lang="es-EC" i="0">
                          <a:latin typeface="Cambria Math" panose="02040503050406030204" pitchFamily="18" charset="0"/>
                        </a:rPr>
                        <m:t> </m:t>
                      </m:r>
                      <m:r>
                        <a:rPr lang="es-EC" i="1">
                          <a:latin typeface="Cambria Math" panose="02040503050406030204" pitchFamily="18" charset="0"/>
                        </a:rPr>
                        <m:t>𝑟𝑒𝑎𝑙</m:t>
                      </m:r>
                      <m:r>
                        <a:rPr lang="es-EC" i="0">
                          <a:latin typeface="Cambria Math" panose="02040503050406030204" pitchFamily="18" charset="0"/>
                        </a:rPr>
                        <m:t>=84 </m:t>
                      </m:r>
                      <m:r>
                        <a:rPr lang="es-EC" i="1">
                          <a:latin typeface="Cambria Math" panose="02040503050406030204" pitchFamily="18" charset="0"/>
                        </a:rPr>
                        <m:t>𝑊</m:t>
                      </m:r>
                    </m:oMath>
                  </m:oMathPara>
                </a14:m>
                <a:endParaRPr lang="es-EC" dirty="0"/>
              </a:p>
            </p:txBody>
          </p:sp>
        </mc:Choice>
        <mc:Fallback xmlns="">
          <p:sp>
            <p:nvSpPr>
              <p:cNvPr id="6" name="Rectangle 5">
                <a:extLst>
                  <a:ext uri="{FF2B5EF4-FFF2-40B4-BE49-F238E27FC236}">
                    <a16:creationId xmlns:a16="http://schemas.microsoft.com/office/drawing/2014/main" id="{0968F7F1-D923-4415-B699-AE59E70450AE}"/>
                  </a:ext>
                </a:extLst>
              </p:cNvPr>
              <p:cNvSpPr>
                <a:spLocks noRot="1" noChangeAspect="1" noMove="1" noResize="1" noEditPoints="1" noAdjustHandles="1" noChangeArrowheads="1" noChangeShapeType="1" noTextEdit="1"/>
              </p:cNvSpPr>
              <p:nvPr/>
            </p:nvSpPr>
            <p:spPr>
              <a:xfrm>
                <a:off x="2592925" y="2764640"/>
                <a:ext cx="1719380" cy="369332"/>
              </a:xfrm>
              <a:prstGeom prst="rect">
                <a:avLst/>
              </a:prstGeom>
              <a:blipFill>
                <a:blip r:embed="rId5"/>
                <a:stretch>
                  <a:fillRect b="-13333"/>
                </a:stretch>
              </a:blipFill>
            </p:spPr>
            <p:txBody>
              <a:bodyPr/>
              <a:lstStyle/>
              <a:p>
                <a:r>
                  <a:rPr lang="es-EC">
                    <a:noFill/>
                  </a:rPr>
                  <a:t> </a:t>
                </a:r>
              </a:p>
            </p:txBody>
          </p:sp>
        </mc:Fallback>
      </mc:AlternateContent>
      <p:pic>
        <p:nvPicPr>
          <p:cNvPr id="7" name="Picture 6">
            <a:extLst>
              <a:ext uri="{FF2B5EF4-FFF2-40B4-BE49-F238E27FC236}">
                <a16:creationId xmlns:a16="http://schemas.microsoft.com/office/drawing/2014/main" id="{CCDC72A7-F147-41B0-BBD6-C14A62B80056}"/>
              </a:ext>
            </a:extLst>
          </p:cNvPr>
          <p:cNvPicPr/>
          <p:nvPr/>
        </p:nvPicPr>
        <p:blipFill>
          <a:blip r:embed="rId6"/>
          <a:stretch>
            <a:fillRect/>
          </a:stretch>
        </p:blipFill>
        <p:spPr>
          <a:xfrm>
            <a:off x="2375797" y="4044216"/>
            <a:ext cx="6096000" cy="2796209"/>
          </a:xfrm>
          <a:prstGeom prst="rect">
            <a:avLst/>
          </a:prstGeom>
        </p:spPr>
      </p:pic>
    </p:spTree>
    <p:extLst>
      <p:ext uri="{BB962C8B-B14F-4D97-AF65-F5344CB8AC3E}">
        <p14:creationId xmlns:p14="http://schemas.microsoft.com/office/powerpoint/2010/main" val="265566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085CDC-ACAD-455C-ACEE-1B1E3F617596}"/>
              </a:ext>
            </a:extLst>
          </p:cNvPr>
          <p:cNvSpPr>
            <a:spLocks noGrp="1"/>
          </p:cNvSpPr>
          <p:nvPr>
            <p:ph type="title"/>
          </p:nvPr>
        </p:nvSpPr>
        <p:spPr>
          <a:xfrm>
            <a:off x="1640155" y="536361"/>
            <a:ext cx="8911687" cy="1280890"/>
          </a:xfrm>
        </p:spPr>
        <p:txBody>
          <a:bodyPr/>
          <a:lstStyle/>
          <a:p>
            <a:r>
              <a:rPr lang="es-EC" dirty="0"/>
              <a:t>Lazo de control</a:t>
            </a:r>
          </a:p>
        </p:txBody>
      </p:sp>
      <p:sp>
        <p:nvSpPr>
          <p:cNvPr id="3" name="Marcador de contenido 2">
            <a:extLst>
              <a:ext uri="{FF2B5EF4-FFF2-40B4-BE49-F238E27FC236}">
                <a16:creationId xmlns:a16="http://schemas.microsoft.com/office/drawing/2014/main" id="{6E6048E9-57E7-4E95-8D71-AE229A8C7638}"/>
              </a:ext>
            </a:extLst>
          </p:cNvPr>
          <p:cNvSpPr>
            <a:spLocks noGrp="1"/>
          </p:cNvSpPr>
          <p:nvPr>
            <p:ph idx="1"/>
          </p:nvPr>
        </p:nvSpPr>
        <p:spPr/>
        <p:txBody>
          <a:bodyPr/>
          <a:lstStyle/>
          <a:p>
            <a:endParaRPr lang="es-EC" dirty="0"/>
          </a:p>
        </p:txBody>
      </p:sp>
      <p:pic>
        <p:nvPicPr>
          <p:cNvPr id="4" name="Picture 3">
            <a:extLst>
              <a:ext uri="{FF2B5EF4-FFF2-40B4-BE49-F238E27FC236}">
                <a16:creationId xmlns:a16="http://schemas.microsoft.com/office/drawing/2014/main" id="{DF20AE53-AD1B-4A41-A7F9-87A63F4ECA0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372892" y="2781749"/>
            <a:ext cx="9529011" cy="2587910"/>
          </a:xfrm>
          <a:prstGeom prst="rect">
            <a:avLst/>
          </a:prstGeom>
          <a:noFill/>
          <a:ln>
            <a:noFill/>
          </a:ln>
        </p:spPr>
      </p:pic>
      <p:pic>
        <p:nvPicPr>
          <p:cNvPr id="5" name="Picture 4">
            <a:extLst>
              <a:ext uri="{FF2B5EF4-FFF2-40B4-BE49-F238E27FC236}">
                <a16:creationId xmlns:a16="http://schemas.microsoft.com/office/drawing/2014/main" id="{3F95ADAB-E194-4621-93DB-26572A3AF510}"/>
              </a:ext>
            </a:extLst>
          </p:cNvPr>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30619" t="27640" r="5911" b="17293"/>
          <a:stretch/>
        </p:blipFill>
        <p:spPr bwMode="auto">
          <a:xfrm>
            <a:off x="6449800" y="5263497"/>
            <a:ext cx="1375193" cy="1168655"/>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A49BAB31-C0B4-47E1-BE9B-F6FCF2740B6B}"/>
              </a:ext>
            </a:extLst>
          </p:cNvPr>
          <p:cNvPicPr/>
          <p:nvPr/>
        </p:nvPicPr>
        <p:blipFill rotWithShape="1">
          <a:blip r:embed="rId6"/>
          <a:srcRect l="24814" t="11087" r="31108" b="18436"/>
          <a:stretch/>
        </p:blipFill>
        <p:spPr bwMode="auto">
          <a:xfrm>
            <a:off x="9263105" y="1317827"/>
            <a:ext cx="679366" cy="1300943"/>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0E86613C-9374-4FF5-B2DA-A9FAA8501B9A}"/>
              </a:ext>
            </a:extLst>
          </p:cNvPr>
          <p:cNvPicPr/>
          <p:nvPr/>
        </p:nvPicPr>
        <p:blipFill>
          <a:blip r:embed="rId7"/>
          <a:stretch>
            <a:fillRect/>
          </a:stretch>
        </p:blipFill>
        <p:spPr>
          <a:xfrm>
            <a:off x="5150943" y="1264553"/>
            <a:ext cx="2522523" cy="1407489"/>
          </a:xfrm>
          <a:prstGeom prst="rect">
            <a:avLst/>
          </a:prstGeom>
        </p:spPr>
      </p:pic>
    </p:spTree>
    <p:extLst>
      <p:ext uri="{BB962C8B-B14F-4D97-AF65-F5344CB8AC3E}">
        <p14:creationId xmlns:p14="http://schemas.microsoft.com/office/powerpoint/2010/main" val="3661526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50263-3B1B-40E1-A558-769261C15720}"/>
              </a:ext>
            </a:extLst>
          </p:cNvPr>
          <p:cNvSpPr>
            <a:spLocks noGrp="1"/>
          </p:cNvSpPr>
          <p:nvPr>
            <p:ph type="title"/>
          </p:nvPr>
        </p:nvSpPr>
        <p:spPr/>
        <p:txBody>
          <a:bodyPr/>
          <a:lstStyle/>
          <a:p>
            <a:r>
              <a:rPr lang="es-EC" dirty="0"/>
              <a:t>Sistema de Control</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68EA096-CDA4-475E-AA89-6C061082FD50}"/>
                  </a:ext>
                </a:extLst>
              </p:cNvPr>
              <p:cNvSpPr/>
              <p:nvPr/>
            </p:nvSpPr>
            <p:spPr>
              <a:xfrm>
                <a:off x="2382198" y="2251011"/>
                <a:ext cx="2255361" cy="6173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𝐺</m:t>
                      </m:r>
                      <m:d>
                        <m:dPr>
                          <m:ctrlPr>
                            <a:rPr lang="es-EC" i="1">
                              <a:latin typeface="Cambria Math" panose="02040503050406030204" pitchFamily="18" charset="0"/>
                            </a:rPr>
                          </m:ctrlPr>
                        </m:dPr>
                        <m:e>
                          <m:r>
                            <a:rPr lang="es-EC" i="1">
                              <a:latin typeface="Cambria Math" panose="02040503050406030204" pitchFamily="18" charset="0"/>
                            </a:rPr>
                            <m:t>𝑠</m:t>
                          </m:r>
                        </m:e>
                      </m:d>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101.2</m:t>
                          </m:r>
                        </m:num>
                        <m:den>
                          <m:r>
                            <a:rPr lang="es-EC" i="0">
                              <a:latin typeface="Cambria Math" panose="02040503050406030204" pitchFamily="18" charset="0"/>
                            </a:rPr>
                            <m:t>1565.4 </m:t>
                          </m:r>
                          <m:r>
                            <a:rPr lang="es-EC" i="1">
                              <a:latin typeface="Cambria Math" panose="02040503050406030204" pitchFamily="18" charset="0"/>
                            </a:rPr>
                            <m:t>𝑠</m:t>
                          </m:r>
                          <m:r>
                            <a:rPr lang="es-EC" i="0">
                              <a:latin typeface="Cambria Math" panose="02040503050406030204" pitchFamily="18" charset="0"/>
                            </a:rPr>
                            <m:t>+1</m:t>
                          </m:r>
                        </m:den>
                      </m:f>
                    </m:oMath>
                  </m:oMathPara>
                </a14:m>
                <a:endParaRPr lang="es-EC" dirty="0"/>
              </a:p>
            </p:txBody>
          </p:sp>
        </mc:Choice>
        <mc:Fallback xmlns="">
          <p:sp>
            <p:nvSpPr>
              <p:cNvPr id="4" name="Rectangle 3">
                <a:extLst>
                  <a:ext uri="{FF2B5EF4-FFF2-40B4-BE49-F238E27FC236}">
                    <a16:creationId xmlns:a16="http://schemas.microsoft.com/office/drawing/2014/main" id="{868EA096-CDA4-475E-AA89-6C061082FD50}"/>
                  </a:ext>
                </a:extLst>
              </p:cNvPr>
              <p:cNvSpPr>
                <a:spLocks noRot="1" noChangeAspect="1" noMove="1" noResize="1" noEditPoints="1" noAdjustHandles="1" noChangeArrowheads="1" noChangeShapeType="1" noTextEdit="1"/>
              </p:cNvSpPr>
              <p:nvPr/>
            </p:nvSpPr>
            <p:spPr>
              <a:xfrm>
                <a:off x="2382198" y="2251011"/>
                <a:ext cx="2255361" cy="617348"/>
              </a:xfrm>
              <a:prstGeom prst="rect">
                <a:avLst/>
              </a:prstGeom>
              <a:blipFill>
                <a:blip r:embed="rId2"/>
                <a:stretch>
                  <a:fillRect/>
                </a:stretch>
              </a:blipFill>
            </p:spPr>
            <p:txBody>
              <a:bodyPr/>
              <a:lstStyle/>
              <a:p>
                <a:r>
                  <a:rPr lang="es-EC">
                    <a:noFill/>
                  </a:rPr>
                  <a:t> </a:t>
                </a:r>
              </a:p>
            </p:txBody>
          </p:sp>
        </mc:Fallback>
      </mc:AlternateContent>
      <p:pic>
        <p:nvPicPr>
          <p:cNvPr id="5" name="Picture 4">
            <a:extLst>
              <a:ext uri="{FF2B5EF4-FFF2-40B4-BE49-F238E27FC236}">
                <a16:creationId xmlns:a16="http://schemas.microsoft.com/office/drawing/2014/main" id="{70E6885A-FF85-4464-9402-B1FBE30DB079}"/>
              </a:ext>
            </a:extLst>
          </p:cNvPr>
          <p:cNvPicPr/>
          <p:nvPr/>
        </p:nvPicPr>
        <p:blipFill>
          <a:blip r:embed="rId3"/>
          <a:stretch>
            <a:fillRect/>
          </a:stretch>
        </p:blipFill>
        <p:spPr>
          <a:xfrm>
            <a:off x="1202053" y="3265038"/>
            <a:ext cx="4615649" cy="3375925"/>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CAB0EB2B-A337-4092-ABED-C35F9774B637}"/>
                  </a:ext>
                </a:extLst>
              </p:cNvPr>
              <p:cNvSpPr/>
              <p:nvPr/>
            </p:nvSpPr>
            <p:spPr>
              <a:xfrm>
                <a:off x="7293087" y="2277411"/>
                <a:ext cx="2516715" cy="612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𝐶</m:t>
                      </m:r>
                      <m:d>
                        <m:dPr>
                          <m:ctrlPr>
                            <a:rPr lang="es-EC" i="1">
                              <a:latin typeface="Cambria Math" panose="02040503050406030204" pitchFamily="18" charset="0"/>
                            </a:rPr>
                          </m:ctrlPr>
                        </m:dPr>
                        <m:e>
                          <m:r>
                            <a:rPr lang="es-EC" i="1">
                              <a:latin typeface="Cambria Math" panose="02040503050406030204" pitchFamily="18" charset="0"/>
                            </a:rPr>
                            <m:t>𝑠</m:t>
                          </m:r>
                        </m:e>
                      </m:d>
                      <m:r>
                        <a:rPr lang="es-EC" i="0">
                          <a:latin typeface="Cambria Math" panose="02040503050406030204" pitchFamily="18" charset="0"/>
                        </a:rPr>
                        <m:t>=0.26+</m:t>
                      </m:r>
                      <m:f>
                        <m:fPr>
                          <m:ctrlPr>
                            <a:rPr lang="es-EC" i="1">
                              <a:latin typeface="Cambria Math" panose="02040503050406030204" pitchFamily="18" charset="0"/>
                            </a:rPr>
                          </m:ctrlPr>
                        </m:fPr>
                        <m:num>
                          <m:r>
                            <a:rPr lang="es-EC" i="0">
                              <a:latin typeface="Cambria Math" panose="02040503050406030204" pitchFamily="18" charset="0"/>
                            </a:rPr>
                            <m:t>0.00017</m:t>
                          </m:r>
                        </m:num>
                        <m:den>
                          <m:r>
                            <a:rPr lang="es-EC" i="1">
                              <a:latin typeface="Cambria Math" panose="02040503050406030204" pitchFamily="18" charset="0"/>
                            </a:rPr>
                            <m:t>𝑠</m:t>
                          </m:r>
                        </m:den>
                      </m:f>
                    </m:oMath>
                  </m:oMathPara>
                </a14:m>
                <a:endParaRPr lang="es-EC" dirty="0"/>
              </a:p>
            </p:txBody>
          </p:sp>
        </mc:Choice>
        <mc:Fallback xmlns="">
          <p:sp>
            <p:nvSpPr>
              <p:cNvPr id="6" name="Rectangle 5">
                <a:extLst>
                  <a:ext uri="{FF2B5EF4-FFF2-40B4-BE49-F238E27FC236}">
                    <a16:creationId xmlns:a16="http://schemas.microsoft.com/office/drawing/2014/main" id="{CAB0EB2B-A337-4092-ABED-C35F9774B637}"/>
                  </a:ext>
                </a:extLst>
              </p:cNvPr>
              <p:cNvSpPr>
                <a:spLocks noRot="1" noChangeAspect="1" noMove="1" noResize="1" noEditPoints="1" noAdjustHandles="1" noChangeArrowheads="1" noChangeShapeType="1" noTextEdit="1"/>
              </p:cNvSpPr>
              <p:nvPr/>
            </p:nvSpPr>
            <p:spPr>
              <a:xfrm>
                <a:off x="7293087" y="2277411"/>
                <a:ext cx="2516715" cy="612796"/>
              </a:xfrm>
              <a:prstGeom prst="rect">
                <a:avLst/>
              </a:prstGeom>
              <a:blipFill>
                <a:blip r:embed="rId4"/>
                <a:stretch>
                  <a:fillRect/>
                </a:stretch>
              </a:blipFill>
            </p:spPr>
            <p:txBody>
              <a:bodyPr/>
              <a:lstStyle/>
              <a:p>
                <a:r>
                  <a:rPr lang="es-EC">
                    <a:noFill/>
                  </a:rPr>
                  <a:t> </a:t>
                </a:r>
              </a:p>
            </p:txBody>
          </p:sp>
        </mc:Fallback>
      </mc:AlternateContent>
      <p:pic>
        <p:nvPicPr>
          <p:cNvPr id="7" name="Picture 6">
            <a:extLst>
              <a:ext uri="{FF2B5EF4-FFF2-40B4-BE49-F238E27FC236}">
                <a16:creationId xmlns:a16="http://schemas.microsoft.com/office/drawing/2014/main" id="{42ACAC42-3A65-40F7-95FD-490C2A92801F}"/>
              </a:ext>
            </a:extLst>
          </p:cNvPr>
          <p:cNvPicPr/>
          <p:nvPr/>
        </p:nvPicPr>
        <p:blipFill>
          <a:blip r:embed="rId5"/>
          <a:stretch>
            <a:fillRect/>
          </a:stretch>
        </p:blipFill>
        <p:spPr>
          <a:xfrm>
            <a:off x="6632464" y="3214370"/>
            <a:ext cx="4615648" cy="3477260"/>
          </a:xfrm>
          <a:prstGeom prst="rect">
            <a:avLst/>
          </a:prstGeom>
        </p:spPr>
      </p:pic>
      <mc:AlternateContent xmlns:mc="http://schemas.openxmlformats.org/markup-compatibility/2006" xmlns:a14="http://schemas.microsoft.com/office/drawing/2010/main">
        <mc:Choice Requires="a14">
          <p:sp>
            <p:nvSpPr>
              <p:cNvPr id="9" name="Rectangle 7">
                <a:extLst>
                  <a:ext uri="{FF2B5EF4-FFF2-40B4-BE49-F238E27FC236}">
                    <a16:creationId xmlns:a16="http://schemas.microsoft.com/office/drawing/2014/main" id="{BC544CC4-98E6-4434-ADA0-D4526AB10113}"/>
                  </a:ext>
                </a:extLst>
              </p:cNvPr>
              <p:cNvSpPr/>
              <p:nvPr/>
            </p:nvSpPr>
            <p:spPr>
              <a:xfrm>
                <a:off x="8940288" y="4079428"/>
                <a:ext cx="1479054" cy="87357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indent="215900" algn="just">
                  <a:lnSpc>
                    <a:spcPct val="150000"/>
                  </a:lnSpc>
                  <a:spcAft>
                    <a:spcPts val="0"/>
                  </a:spcAft>
                </a:pPr>
                <a:r>
                  <a:rPr lang="es-EC" dirty="0" err="1">
                    <a:latin typeface="Times New Roman" panose="02020603050405020304" pitchFamily="18" charset="0"/>
                    <a:ea typeface="Calibri" panose="020F0502020204030204" pitchFamily="34" charset="0"/>
                    <a:cs typeface="Times New Roman" panose="02020603050405020304" pitchFamily="18" charset="0"/>
                  </a:rPr>
                  <a:t>Ess</a:t>
                </a:r>
                <a:r>
                  <a:rPr lang="es-EC" dirty="0">
                    <a:latin typeface="Times New Roman" panose="02020603050405020304" pitchFamily="18" charset="0"/>
                    <a:ea typeface="Calibri" panose="020F0502020204030204" pitchFamily="34" charset="0"/>
                    <a:cs typeface="Times New Roman" panose="02020603050405020304" pitchFamily="18" charset="0"/>
                  </a:rPr>
                  <a:t>= ± 5%</a:t>
                </a:r>
              </a:p>
              <a:p>
                <a:pPr indent="215900" algn="just">
                  <a:lnSpc>
                    <a:spcPct val="150000"/>
                  </a:lnSpc>
                  <a:spcAft>
                    <a:spcPts val="0"/>
                  </a:spcAft>
                </a:pPr>
                <a14:m>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m:t>
                    </m:r>
                    <m:r>
                      <a:rPr lang="es-EC" i="1">
                        <a:latin typeface="Cambria Math" panose="02040503050406030204" pitchFamily="18" charset="0"/>
                        <a:ea typeface="Calibri" panose="020F0502020204030204" pitchFamily="34" charset="0"/>
                        <a:cs typeface="Times New Roman" panose="02020603050405020304" pitchFamily="18" charset="0"/>
                      </a:rPr>
                      <m:t>𝜏</m:t>
                    </m:r>
                    <m:r>
                      <a:rPr lang="es-EC" i="1">
                        <a:latin typeface="Cambria Math" panose="02040503050406030204" pitchFamily="18" charset="0"/>
                        <a:ea typeface="Calibri" panose="020F0502020204030204" pitchFamily="34" charset="0"/>
                        <a:cs typeface="Times New Roman" panose="02020603050405020304" pitchFamily="18" charset="0"/>
                      </a:rPr>
                      <m:t>)</m:t>
                    </m:r>
                  </m:oMath>
                </a14:m>
                <a:r>
                  <a:rPr lang="es-EC" dirty="0">
                    <a:latin typeface="Times New Roman" panose="02020603050405020304" pitchFamily="18" charset="0"/>
                    <a:ea typeface="Calibri" panose="020F0502020204030204" pitchFamily="34" charset="0"/>
                    <a:cs typeface="Times New Roman" panose="02020603050405020304" pitchFamily="18" charset="0"/>
                  </a:rPr>
                  <a:t> &lt; 300 s</a:t>
                </a:r>
              </a:p>
            </p:txBody>
          </p:sp>
        </mc:Choice>
        <mc:Fallback xmlns="">
          <p:sp>
            <p:nvSpPr>
              <p:cNvPr id="9" name="Rectangle 7">
                <a:extLst>
                  <a:ext uri="{FF2B5EF4-FFF2-40B4-BE49-F238E27FC236}">
                    <a16:creationId xmlns:a16="http://schemas.microsoft.com/office/drawing/2014/main" id="{BC544CC4-98E6-4434-ADA0-D4526AB10113}"/>
                  </a:ext>
                </a:extLst>
              </p:cNvPr>
              <p:cNvSpPr>
                <a:spLocks noRot="1" noChangeAspect="1" noMove="1" noResize="1" noEditPoints="1" noAdjustHandles="1" noChangeArrowheads="1" noChangeShapeType="1" noTextEdit="1"/>
              </p:cNvSpPr>
              <p:nvPr/>
            </p:nvSpPr>
            <p:spPr>
              <a:xfrm>
                <a:off x="8940288" y="4079428"/>
                <a:ext cx="1479054" cy="873572"/>
              </a:xfrm>
              <a:prstGeom prst="rect">
                <a:avLst/>
              </a:prstGeom>
              <a:blipFill>
                <a:blip r:embed="rId6"/>
                <a:stretch>
                  <a:fillRect b="-8904"/>
                </a:stretch>
              </a:blipFill>
            </p:spPr>
            <p:txBody>
              <a:bodyPr/>
              <a:lstStyle/>
              <a:p>
                <a:r>
                  <a:rPr lang="es-EC">
                    <a:noFill/>
                  </a:rPr>
                  <a:t> </a:t>
                </a:r>
              </a:p>
            </p:txBody>
          </p:sp>
        </mc:Fallback>
      </mc:AlternateContent>
      <p:sp>
        <p:nvSpPr>
          <p:cNvPr id="10" name="Rectángulo 9">
            <a:extLst>
              <a:ext uri="{FF2B5EF4-FFF2-40B4-BE49-F238E27FC236}">
                <a16:creationId xmlns:a16="http://schemas.microsoft.com/office/drawing/2014/main" id="{AA4E5A0E-1CFC-4901-A403-9E0DC28C9616}"/>
              </a:ext>
            </a:extLst>
          </p:cNvPr>
          <p:cNvSpPr/>
          <p:nvPr/>
        </p:nvSpPr>
        <p:spPr>
          <a:xfrm>
            <a:off x="953875" y="1631080"/>
            <a:ext cx="1577676" cy="646331"/>
          </a:xfrm>
          <a:prstGeom prst="rect">
            <a:avLst/>
          </a:prstGeom>
        </p:spPr>
        <p:txBody>
          <a:bodyPr wrap="none">
            <a:spAutoFit/>
          </a:bodyPr>
          <a:lstStyle/>
          <a:p>
            <a:r>
              <a:rPr lang="es-EC" sz="3600" b="1" dirty="0">
                <a:ln w="22225">
                  <a:solidFill>
                    <a:schemeClr val="accent2"/>
                  </a:solidFill>
                  <a:prstDash val="solid"/>
                </a:ln>
                <a:solidFill>
                  <a:schemeClr val="accent2">
                    <a:lumMod val="40000"/>
                    <a:lumOff val="60000"/>
                  </a:schemeClr>
                </a:solidFill>
              </a:rPr>
              <a:t>Planta</a:t>
            </a:r>
            <a:endParaRPr lang="es-EC" sz="3600" dirty="0"/>
          </a:p>
        </p:txBody>
      </p:sp>
      <p:sp>
        <p:nvSpPr>
          <p:cNvPr id="11" name="Rectángulo 10">
            <a:extLst>
              <a:ext uri="{FF2B5EF4-FFF2-40B4-BE49-F238E27FC236}">
                <a16:creationId xmlns:a16="http://schemas.microsoft.com/office/drawing/2014/main" id="{711EF706-D964-4567-9D64-5FA7A0673F6B}"/>
              </a:ext>
            </a:extLst>
          </p:cNvPr>
          <p:cNvSpPr/>
          <p:nvPr/>
        </p:nvSpPr>
        <p:spPr>
          <a:xfrm>
            <a:off x="9862957" y="1581834"/>
            <a:ext cx="1808508" cy="646331"/>
          </a:xfrm>
          <a:prstGeom prst="rect">
            <a:avLst/>
          </a:prstGeom>
        </p:spPr>
        <p:txBody>
          <a:bodyPr wrap="none">
            <a:spAutoFit/>
          </a:bodyPr>
          <a:lstStyle/>
          <a:p>
            <a:r>
              <a:rPr lang="en-US" sz="3600" b="1" dirty="0">
                <a:ln w="22225">
                  <a:solidFill>
                    <a:schemeClr val="accent2"/>
                  </a:solidFill>
                  <a:prstDash val="solid"/>
                </a:ln>
                <a:solidFill>
                  <a:schemeClr val="accent2">
                    <a:lumMod val="40000"/>
                    <a:lumOff val="60000"/>
                  </a:schemeClr>
                </a:solidFill>
              </a:rPr>
              <a:t>Control</a:t>
            </a:r>
            <a:endParaRPr lang="es-EC" sz="3600" dirty="0"/>
          </a:p>
        </p:txBody>
      </p:sp>
    </p:spTree>
    <p:extLst>
      <p:ext uri="{BB962C8B-B14F-4D97-AF65-F5344CB8AC3E}">
        <p14:creationId xmlns:p14="http://schemas.microsoft.com/office/powerpoint/2010/main" val="1825945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B64C37-ACAE-4B04-B22A-5FA29EE65401}"/>
              </a:ext>
            </a:extLst>
          </p:cNvPr>
          <p:cNvSpPr>
            <a:spLocks noGrp="1"/>
          </p:cNvSpPr>
          <p:nvPr>
            <p:ph type="title"/>
          </p:nvPr>
        </p:nvSpPr>
        <p:spPr>
          <a:xfrm>
            <a:off x="527538" y="4756638"/>
            <a:ext cx="11139854" cy="930447"/>
          </a:xfrm>
        </p:spPr>
        <p:txBody>
          <a:bodyPr vert="horz" lIns="91440" tIns="45720" rIns="91440" bIns="45720" rtlCol="0" anchor="b">
            <a:noAutofit/>
          </a:bodyPr>
          <a:lstStyle/>
          <a:p>
            <a:pPr algn="ctr"/>
            <a:r>
              <a:rPr lang="en-US" sz="4000" kern="1200" dirty="0">
                <a:solidFill>
                  <a:schemeClr val="tx1"/>
                </a:solidFill>
                <a:latin typeface="+mj-lt"/>
                <a:ea typeface="+mj-ea"/>
                <a:cs typeface="+mj-cs"/>
              </a:rPr>
              <a:t>CONSTRUCCIÓN E IMPLEMENTACIOÓN</a:t>
            </a:r>
          </a:p>
        </p:txBody>
      </p:sp>
      <p:pic>
        <p:nvPicPr>
          <p:cNvPr id="5" name="Imagen 4">
            <a:extLst>
              <a:ext uri="{FF2B5EF4-FFF2-40B4-BE49-F238E27FC236}">
                <a16:creationId xmlns:a16="http://schemas.microsoft.com/office/drawing/2014/main" id="{A2F63895-9FB2-4E15-9DD9-996C957B5FF6}"/>
              </a:ext>
            </a:extLst>
          </p:cNvPr>
          <p:cNvPicPr>
            <a:picLocks noChangeAspect="1"/>
          </p:cNvPicPr>
          <p:nvPr/>
        </p:nvPicPr>
        <p:blipFill>
          <a:blip r:embed="rId2"/>
          <a:stretch>
            <a:fillRect/>
          </a:stretch>
        </p:blipFill>
        <p:spPr>
          <a:xfrm>
            <a:off x="1646222" y="1417466"/>
            <a:ext cx="8899555" cy="3339172"/>
          </a:xfrm>
          <a:prstGeom prst="rect">
            <a:avLst/>
          </a:prstGeom>
        </p:spPr>
      </p:pic>
    </p:spTree>
    <p:extLst>
      <p:ext uri="{BB962C8B-B14F-4D97-AF65-F5344CB8AC3E}">
        <p14:creationId xmlns:p14="http://schemas.microsoft.com/office/powerpoint/2010/main" val="2290427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nsamblaje1">
            <a:hlinkClick r:id="" action="ppaction://media"/>
            <a:extLst>
              <a:ext uri="{FF2B5EF4-FFF2-40B4-BE49-F238E27FC236}">
                <a16:creationId xmlns:a16="http://schemas.microsoft.com/office/drawing/2014/main" id="{03616EB5-5382-48F7-A44F-B4DB1C8B1408}"/>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36502" r="8530"/>
          <a:stretch/>
        </p:blipFill>
        <p:spPr>
          <a:xfrm>
            <a:off x="2928730" y="181485"/>
            <a:ext cx="8110331" cy="6229209"/>
          </a:xfrm>
        </p:spPr>
      </p:pic>
    </p:spTree>
    <p:extLst>
      <p:ext uri="{BB962C8B-B14F-4D97-AF65-F5344CB8AC3E}">
        <p14:creationId xmlns:p14="http://schemas.microsoft.com/office/powerpoint/2010/main" val="202070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4EED894-A7EF-4F0A-92B1-CF3A1E4EADC0}"/>
              </a:ext>
            </a:extLst>
          </p:cNvPr>
          <p:cNvSpPr>
            <a:spLocks noGrp="1"/>
          </p:cNvSpPr>
          <p:nvPr>
            <p:ph idx="1"/>
          </p:nvPr>
        </p:nvSpPr>
        <p:spPr>
          <a:xfrm>
            <a:off x="2158655" y="713496"/>
            <a:ext cx="1816101" cy="675640"/>
          </a:xfrm>
        </p:spPr>
        <p:txBody>
          <a:bodyPr>
            <a:normAutofit/>
          </a:bodyPr>
          <a:lstStyle/>
          <a:p>
            <a:r>
              <a:rPr lang="es-EC" sz="2000" dirty="0"/>
              <a:t>Colector</a:t>
            </a:r>
          </a:p>
        </p:txBody>
      </p:sp>
      <p:pic>
        <p:nvPicPr>
          <p:cNvPr id="4" name="Picture 81">
            <a:extLst>
              <a:ext uri="{FF2B5EF4-FFF2-40B4-BE49-F238E27FC236}">
                <a16:creationId xmlns:a16="http://schemas.microsoft.com/office/drawing/2014/main" id="{08FF8488-5D26-4A30-9DFD-A90DB7FD57FB}"/>
              </a:ext>
            </a:extLst>
          </p:cNvPr>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7177" t="52808" r="15161" b="34727"/>
          <a:stretch/>
        </p:blipFill>
        <p:spPr bwMode="auto">
          <a:xfrm>
            <a:off x="6535986" y="1506100"/>
            <a:ext cx="5461000" cy="675640"/>
          </a:xfrm>
          <a:prstGeom prst="rect">
            <a:avLst/>
          </a:prstGeom>
          <a:ln>
            <a:noFill/>
          </a:ln>
          <a:extLst>
            <a:ext uri="{53640926-AAD7-44D8-BBD7-CCE9431645EC}">
              <a14:shadowObscured xmlns:a14="http://schemas.microsoft.com/office/drawing/2010/main"/>
            </a:ext>
          </a:extLst>
        </p:spPr>
      </p:pic>
      <p:pic>
        <p:nvPicPr>
          <p:cNvPr id="5" name="Picture 85">
            <a:extLst>
              <a:ext uri="{FF2B5EF4-FFF2-40B4-BE49-F238E27FC236}">
                <a16:creationId xmlns:a16="http://schemas.microsoft.com/office/drawing/2014/main" id="{82A68B50-6D97-4872-88C1-295B48EC7D76}"/>
              </a:ext>
            </a:extLst>
          </p:cNvPr>
          <p:cNvPicPr/>
          <p:nvPr/>
        </p:nvPicPr>
        <p:blipFill rotWithShape="1">
          <a:blip r:embed="rId4"/>
          <a:srcRect t="48573" b="26450"/>
          <a:stretch/>
        </p:blipFill>
        <p:spPr bwMode="auto">
          <a:xfrm>
            <a:off x="6623890" y="5189982"/>
            <a:ext cx="5454650" cy="1010920"/>
          </a:xfrm>
          <a:prstGeom prst="rect">
            <a:avLst/>
          </a:prstGeom>
          <a:ln>
            <a:noFill/>
          </a:ln>
          <a:extLst>
            <a:ext uri="{53640926-AAD7-44D8-BBD7-CCE9431645EC}">
              <a14:shadowObscured xmlns:a14="http://schemas.microsoft.com/office/drawing/2010/main"/>
            </a:ext>
          </a:extLst>
        </p:spPr>
      </p:pic>
      <p:pic>
        <p:nvPicPr>
          <p:cNvPr id="6" name="Imagen 5" descr="Resultado de imagen para aguja inflar balones">
            <a:extLst>
              <a:ext uri="{FF2B5EF4-FFF2-40B4-BE49-F238E27FC236}">
                <a16:creationId xmlns:a16="http://schemas.microsoft.com/office/drawing/2014/main" id="{AE4C7568-12B4-4B11-9CEB-EAEAB89F81E3}"/>
              </a:ext>
            </a:extLst>
          </p:cNvPr>
          <p:cNvPicPr/>
          <p:nvPr/>
        </p:nvPicPr>
        <p:blipFill rotWithShape="1">
          <a:blip r:embed="rId5">
            <a:extLst>
              <a:ext uri="{28A0092B-C50C-407E-A947-70E740481C1C}">
                <a14:useLocalDpi xmlns:a14="http://schemas.microsoft.com/office/drawing/2010/main" val="0"/>
              </a:ext>
            </a:extLst>
          </a:blip>
          <a:srcRect l="38381" t="15074" r="36289" b="32611"/>
          <a:stretch/>
        </p:blipFill>
        <p:spPr bwMode="auto">
          <a:xfrm rot="5400000" flipH="1">
            <a:off x="1611410" y="2250349"/>
            <a:ext cx="879475" cy="1816100"/>
          </a:xfrm>
          <a:prstGeom prst="rect">
            <a:avLst/>
          </a:prstGeom>
          <a:noFill/>
          <a:ln>
            <a:noFill/>
          </a:ln>
          <a:extLst>
            <a:ext uri="{53640926-AAD7-44D8-BBD7-CCE9431645EC}">
              <a14:shadowObscured xmlns:a14="http://schemas.microsoft.com/office/drawing/2010/main"/>
            </a:ext>
          </a:extLst>
        </p:spPr>
      </p:pic>
      <p:pic>
        <p:nvPicPr>
          <p:cNvPr id="7" name="Picture 83">
            <a:extLst>
              <a:ext uri="{FF2B5EF4-FFF2-40B4-BE49-F238E27FC236}">
                <a16:creationId xmlns:a16="http://schemas.microsoft.com/office/drawing/2014/main" id="{9D819CB9-9452-42BC-A509-C3F76D5B46CE}"/>
              </a:ext>
            </a:extLst>
          </p:cNvPr>
          <p:cNvPicPr/>
          <p:nvPr/>
        </p:nvPicPr>
        <p:blipFill rotWithShape="1">
          <a:blip r:embed="rId6"/>
          <a:srcRect l="29832" t="33437" r="37179" b="19412"/>
          <a:stretch/>
        </p:blipFill>
        <p:spPr bwMode="auto">
          <a:xfrm rot="16200000">
            <a:off x="4178163" y="2258604"/>
            <a:ext cx="1847850" cy="1799590"/>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52EEE9CF-09A4-4566-8770-8A9CF48642FF}"/>
              </a:ext>
            </a:extLst>
          </p:cNvPr>
          <p:cNvPicPr/>
          <p:nvPr/>
        </p:nvPicPr>
        <p:blipFill>
          <a:blip r:embed="rId7"/>
          <a:stretch>
            <a:fillRect/>
          </a:stretch>
        </p:blipFill>
        <p:spPr>
          <a:xfrm>
            <a:off x="276322" y="5082859"/>
            <a:ext cx="2359025" cy="1594485"/>
          </a:xfrm>
          <a:prstGeom prst="rect">
            <a:avLst/>
          </a:prstGeom>
        </p:spPr>
      </p:pic>
      <p:pic>
        <p:nvPicPr>
          <p:cNvPr id="9" name="Imagen 8" descr="https://scontent.fuio13-1.fna.fbcdn.net/v/t1.15752-9/38779938_304056093679477_7193071503464726528_n.jpg?_nc_cat=0&amp;oh=e4f6a4e74cbb262d0338fcd2ddabbbbb&amp;oe=5C00720C">
            <a:extLst>
              <a:ext uri="{FF2B5EF4-FFF2-40B4-BE49-F238E27FC236}">
                <a16:creationId xmlns:a16="http://schemas.microsoft.com/office/drawing/2014/main" id="{DC175BB4-7E54-47A8-8358-32E9CDA68FC0}"/>
              </a:ext>
            </a:extLst>
          </p:cNvPr>
          <p:cNvPicPr/>
          <p:nvPr/>
        </p:nvPicPr>
        <p:blipFill rotWithShape="1">
          <a:blip r:embed="rId8" cstate="print">
            <a:extLst>
              <a:ext uri="{28A0092B-C50C-407E-A947-70E740481C1C}">
                <a14:useLocalDpi xmlns:a14="http://schemas.microsoft.com/office/drawing/2010/main" val="0"/>
              </a:ext>
            </a:extLst>
          </a:blip>
          <a:srcRect t="21739" b="7366"/>
          <a:stretch/>
        </p:blipFill>
        <p:spPr bwMode="auto">
          <a:xfrm flipH="1">
            <a:off x="276322" y="112341"/>
            <a:ext cx="1733550" cy="1638935"/>
          </a:xfrm>
          <a:prstGeom prst="rect">
            <a:avLst/>
          </a:prstGeom>
          <a:noFill/>
          <a:ln>
            <a:noFill/>
          </a:ln>
          <a:extLst>
            <a:ext uri="{53640926-AAD7-44D8-BBD7-CCE9431645EC}">
              <a14:shadowObscured xmlns:a14="http://schemas.microsoft.com/office/drawing/2010/main"/>
            </a:ext>
          </a:extLst>
        </p:spPr>
      </p:pic>
      <p:sp>
        <p:nvSpPr>
          <p:cNvPr id="10" name="Marcador de contenido 2">
            <a:extLst>
              <a:ext uri="{FF2B5EF4-FFF2-40B4-BE49-F238E27FC236}">
                <a16:creationId xmlns:a16="http://schemas.microsoft.com/office/drawing/2014/main" id="{20ED5890-11EA-47DB-86B7-858DBB391FD2}"/>
              </a:ext>
            </a:extLst>
          </p:cNvPr>
          <p:cNvSpPr txBox="1">
            <a:spLocks/>
          </p:cNvSpPr>
          <p:nvPr/>
        </p:nvSpPr>
        <p:spPr>
          <a:xfrm>
            <a:off x="2523090" y="5800166"/>
            <a:ext cx="2035658" cy="1013464"/>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s-EC" sz="2000" dirty="0"/>
              <a:t>Fuente de Alto Voltaje</a:t>
            </a:r>
          </a:p>
          <a:p>
            <a:pPr marL="0" indent="0" algn="ctr">
              <a:buNone/>
            </a:pPr>
            <a:r>
              <a:rPr lang="es-EC" sz="2000" dirty="0"/>
              <a:t>0 – 30 KV</a:t>
            </a:r>
          </a:p>
        </p:txBody>
      </p:sp>
      <p:sp>
        <p:nvSpPr>
          <p:cNvPr id="11" name="Marcador de contenido 2">
            <a:extLst>
              <a:ext uri="{FF2B5EF4-FFF2-40B4-BE49-F238E27FC236}">
                <a16:creationId xmlns:a16="http://schemas.microsoft.com/office/drawing/2014/main" id="{96CA2ADC-75F3-4B61-B3D9-63225CFB50FE}"/>
              </a:ext>
            </a:extLst>
          </p:cNvPr>
          <p:cNvSpPr txBox="1">
            <a:spLocks/>
          </p:cNvSpPr>
          <p:nvPr/>
        </p:nvSpPr>
        <p:spPr>
          <a:xfrm>
            <a:off x="1143097" y="3598137"/>
            <a:ext cx="1816101" cy="675640"/>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s-EC" sz="2000" dirty="0"/>
              <a:t>Capilar</a:t>
            </a:r>
          </a:p>
          <a:p>
            <a:pPr marL="0" indent="0" algn="ctr">
              <a:buNone/>
            </a:pPr>
            <a:r>
              <a:rPr lang="es-EC" sz="2000" dirty="0"/>
              <a:t>2 mm</a:t>
            </a:r>
          </a:p>
        </p:txBody>
      </p:sp>
      <p:sp>
        <p:nvSpPr>
          <p:cNvPr id="12" name="Marcador de contenido 2">
            <a:extLst>
              <a:ext uri="{FF2B5EF4-FFF2-40B4-BE49-F238E27FC236}">
                <a16:creationId xmlns:a16="http://schemas.microsoft.com/office/drawing/2014/main" id="{9A7AB5E5-B719-4B8D-AE1A-86D7B1ECD349}"/>
              </a:ext>
            </a:extLst>
          </p:cNvPr>
          <p:cNvSpPr txBox="1">
            <a:spLocks/>
          </p:cNvSpPr>
          <p:nvPr/>
        </p:nvSpPr>
        <p:spPr>
          <a:xfrm>
            <a:off x="4002157" y="4099951"/>
            <a:ext cx="2425148" cy="982907"/>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s-EC" sz="2000" dirty="0"/>
              <a:t>Acople</a:t>
            </a:r>
          </a:p>
          <a:p>
            <a:pPr marL="0" indent="0" algn="ctr">
              <a:buNone/>
            </a:pPr>
            <a:r>
              <a:rPr lang="es-EC" sz="2000" dirty="0"/>
              <a:t>Material no conductor</a:t>
            </a:r>
          </a:p>
        </p:txBody>
      </p:sp>
      <p:sp>
        <p:nvSpPr>
          <p:cNvPr id="13" name="Marcador de contenido 2">
            <a:extLst>
              <a:ext uri="{FF2B5EF4-FFF2-40B4-BE49-F238E27FC236}">
                <a16:creationId xmlns:a16="http://schemas.microsoft.com/office/drawing/2014/main" id="{2E2204DC-1405-4E3C-A62B-DA4F0CDC6091}"/>
              </a:ext>
            </a:extLst>
          </p:cNvPr>
          <p:cNvSpPr txBox="1">
            <a:spLocks/>
          </p:cNvSpPr>
          <p:nvPr/>
        </p:nvSpPr>
        <p:spPr>
          <a:xfrm>
            <a:off x="7828819" y="3091180"/>
            <a:ext cx="2640398" cy="118259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s-EC" sz="2000" dirty="0"/>
              <a:t>Husillo y barril</a:t>
            </a:r>
          </a:p>
          <a:p>
            <a:pPr marL="0" indent="0" algn="ctr">
              <a:buNone/>
            </a:pPr>
            <a:r>
              <a:rPr lang="es-EC" sz="2000" dirty="0"/>
              <a:t>Acero inoxidable</a:t>
            </a:r>
          </a:p>
        </p:txBody>
      </p:sp>
    </p:spTree>
    <p:extLst>
      <p:ext uri="{BB962C8B-B14F-4D97-AF65-F5344CB8AC3E}">
        <p14:creationId xmlns:p14="http://schemas.microsoft.com/office/powerpoint/2010/main" val="3408447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7DE8D95-E201-4602-9545-4B01BA0DF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677D81D-31FD-4FE1-8BB1-0146517B03FD}"/>
              </a:ext>
            </a:extLst>
          </p:cNvPr>
          <p:cNvSpPr>
            <a:spLocks noGrp="1"/>
          </p:cNvSpPr>
          <p:nvPr>
            <p:ph type="title"/>
          </p:nvPr>
        </p:nvSpPr>
        <p:spPr>
          <a:xfrm>
            <a:off x="649224" y="645106"/>
            <a:ext cx="3650279" cy="1259894"/>
          </a:xfrm>
        </p:spPr>
        <p:txBody>
          <a:bodyPr>
            <a:normAutofit/>
          </a:bodyPr>
          <a:lstStyle/>
          <a:p>
            <a:endParaRPr lang="es-EC" dirty="0"/>
          </a:p>
        </p:txBody>
      </p:sp>
      <p:sp>
        <p:nvSpPr>
          <p:cNvPr id="17" name="Rectangle 16">
            <a:extLst>
              <a:ext uri="{FF2B5EF4-FFF2-40B4-BE49-F238E27FC236}">
                <a16:creationId xmlns:a16="http://schemas.microsoft.com/office/drawing/2014/main" id="{2FC11547-8F5E-4A40-92FB-20355B18CD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 name="Content Placeholder 11">
            <a:extLst>
              <a:ext uri="{FF2B5EF4-FFF2-40B4-BE49-F238E27FC236}">
                <a16:creationId xmlns:a16="http://schemas.microsoft.com/office/drawing/2014/main" id="{4B89F9E8-33F0-40B9-B682-5CA46E87F0DD}"/>
              </a:ext>
            </a:extLst>
          </p:cNvPr>
          <p:cNvSpPr>
            <a:spLocks noGrp="1"/>
          </p:cNvSpPr>
          <p:nvPr>
            <p:ph idx="1"/>
          </p:nvPr>
        </p:nvSpPr>
        <p:spPr>
          <a:xfrm>
            <a:off x="649225" y="2133600"/>
            <a:ext cx="3650278" cy="3774537"/>
          </a:xfrm>
        </p:spPr>
        <p:txBody>
          <a:bodyPr>
            <a:normAutofit/>
          </a:bodyPr>
          <a:lstStyle/>
          <a:p>
            <a:endParaRPr lang="en-US" sz="1400"/>
          </a:p>
        </p:txBody>
      </p:sp>
      <p:pic>
        <p:nvPicPr>
          <p:cNvPr id="5" name="Imagen 4" descr="https://scontent.fuio13-1.fna.fbcdn.net/v/t1.15752-9/40035433_639151276485197_2963662029925122048_n.jpg?_nc_cat=0&amp;oh=90bdf87ef5a2dcd894fb5bf39b3b0e25&amp;oe=5BF0FCA9">
            <a:extLst>
              <a:ext uri="{FF2B5EF4-FFF2-40B4-BE49-F238E27FC236}">
                <a16:creationId xmlns:a16="http://schemas.microsoft.com/office/drawing/2014/main" id="{FB1E69AC-B49B-4C21-A6F9-5BC5FB27B985}"/>
              </a:ext>
            </a:extLst>
          </p:cNvPr>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t="35336" r="-4" b="13432"/>
          <a:stretch/>
        </p:blipFill>
        <p:spPr bwMode="auto">
          <a:xfrm>
            <a:off x="1139014" y="3698082"/>
            <a:ext cx="5408909" cy="2869418"/>
          </a:xfrm>
          <a:prstGeom prst="rect">
            <a:avLst/>
          </a:prstGeom>
          <a:noFill/>
          <a:extLst>
            <a:ext uri="{53640926-AAD7-44D8-BBD7-CCE9431645EC}">
              <a14:shadowObscured xmlns:a14="http://schemas.microsoft.com/office/drawing/2010/main"/>
            </a:ext>
          </a:extLst>
        </p:spPr>
      </p:pic>
      <p:pic>
        <p:nvPicPr>
          <p:cNvPr id="10" name="Marcador de contenido 6" descr="Imagen que contiene objeto&#10;&#10;Descripción generada con confianza alta">
            <a:extLst>
              <a:ext uri="{FF2B5EF4-FFF2-40B4-BE49-F238E27FC236}">
                <a16:creationId xmlns:a16="http://schemas.microsoft.com/office/drawing/2014/main" id="{71E110AF-9EEB-4E03-A3BF-E2F3E455C5A5}"/>
              </a:ext>
            </a:extLst>
          </p:cNvPr>
          <p:cNvPicPr>
            <a:picLocks/>
          </p:cNvPicPr>
          <p:nvPr/>
        </p:nvPicPr>
        <p:blipFill rotWithShape="1">
          <a:blip r:embed="rId4">
            <a:extLst>
              <a:ext uri="{28A0092B-C50C-407E-A947-70E740481C1C}">
                <a14:useLocalDpi xmlns:a14="http://schemas.microsoft.com/office/drawing/2010/main" val="0"/>
              </a:ext>
            </a:extLst>
          </a:blip>
          <a:srcRect l="30810" t="10937" r="22090" b="4108"/>
          <a:stretch/>
        </p:blipFill>
        <p:spPr bwMode="auto">
          <a:xfrm>
            <a:off x="1233663" y="645106"/>
            <a:ext cx="5057722" cy="2869418"/>
          </a:xfrm>
          <a:prstGeom prst="rect">
            <a:avLst/>
          </a:prstGeom>
          <a:noFill/>
          <a:extLst>
            <a:ext uri="{53640926-AAD7-44D8-BBD7-CCE9431645EC}">
              <a14:shadowObscured xmlns:a14="http://schemas.microsoft.com/office/drawing/2010/main"/>
            </a:ext>
          </a:extLst>
        </p:spPr>
      </p:pic>
      <p:sp>
        <p:nvSpPr>
          <p:cNvPr id="19" name="Rectangle 18">
            <a:extLst>
              <a:ext uri="{FF2B5EF4-FFF2-40B4-BE49-F238E27FC236}">
                <a16:creationId xmlns:a16="http://schemas.microsoft.com/office/drawing/2014/main" id="{7DC9286A-020D-4EE8-8757-676BBFE8B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0530" y="3772311"/>
            <a:ext cx="1438737" cy="213408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02" descr="https://scontent.fuio4-1.fna.fbcdn.net/v/t1.15752-9/37140934_291594218312929_6686907331298459648_n.jpg?_nc_cat=0&amp;oh=081585a8d01252f478cb402ac1eaa22d&amp;oe=5BF7C123">
            <a:extLst>
              <a:ext uri="{FF2B5EF4-FFF2-40B4-BE49-F238E27FC236}">
                <a16:creationId xmlns:a16="http://schemas.microsoft.com/office/drawing/2014/main" id="{945E8CB8-8148-4D05-8FA6-FA98E2AE35EA}"/>
              </a:ext>
            </a:extLst>
          </p:cNvPr>
          <p:cNvPicPr/>
          <p:nvPr/>
        </p:nvPicPr>
        <p:blipFill rotWithShape="1">
          <a:blip r:embed="rId5" cstate="print">
            <a:extLst>
              <a:ext uri="{28A0092B-C50C-407E-A947-70E740481C1C}">
                <a14:useLocalDpi xmlns:a14="http://schemas.microsoft.com/office/drawing/2010/main" val="0"/>
              </a:ext>
            </a:extLst>
          </a:blip>
          <a:srcRect l="23228" r="38449" b="-2"/>
          <a:stretch/>
        </p:blipFill>
        <p:spPr bwMode="auto">
          <a:xfrm>
            <a:off x="8820246" y="648138"/>
            <a:ext cx="2687649" cy="5259998"/>
          </a:xfrm>
          <a:prstGeom prst="rect">
            <a:avLst/>
          </a:prstGeom>
          <a:noFill/>
        </p:spPr>
      </p:pic>
      <p:sp>
        <p:nvSpPr>
          <p:cNvPr id="21" name="Freeform 11">
            <a:extLst>
              <a:ext uri="{FF2B5EF4-FFF2-40B4-BE49-F238E27FC236}">
                <a16:creationId xmlns:a16="http://schemas.microsoft.com/office/drawing/2014/main" id="{289E27D9-322D-4516-BBC6-6C0413623A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100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E771E6-2C83-479E-B7D7-ADE85521FDBF}"/>
              </a:ext>
            </a:extLst>
          </p:cNvPr>
          <p:cNvSpPr>
            <a:spLocks noGrp="1"/>
          </p:cNvSpPr>
          <p:nvPr>
            <p:ph type="title"/>
          </p:nvPr>
        </p:nvSpPr>
        <p:spPr>
          <a:xfrm>
            <a:off x="0" y="384313"/>
            <a:ext cx="3494362" cy="704502"/>
          </a:xfrm>
        </p:spPr>
        <p:txBody>
          <a:bodyPr>
            <a:normAutofit fontScale="90000"/>
          </a:bodyPr>
          <a:lstStyle/>
          <a:p>
            <a:pPr algn="r"/>
            <a:r>
              <a:rPr lang="es-EC" dirty="0">
                <a:solidFill>
                  <a:schemeClr val="accent1"/>
                </a:solidFill>
              </a:rPr>
              <a:t>Objetivo General</a:t>
            </a:r>
          </a:p>
        </p:txBody>
      </p:sp>
      <p:sp>
        <p:nvSpPr>
          <p:cNvPr id="3" name="Marcador de contenido 2">
            <a:extLst>
              <a:ext uri="{FF2B5EF4-FFF2-40B4-BE49-F238E27FC236}">
                <a16:creationId xmlns:a16="http://schemas.microsoft.com/office/drawing/2014/main" id="{BB6DE93B-2435-4EF9-B0A9-E8724BF90483}"/>
              </a:ext>
            </a:extLst>
          </p:cNvPr>
          <p:cNvSpPr>
            <a:spLocks noGrp="1"/>
          </p:cNvSpPr>
          <p:nvPr>
            <p:ph idx="1"/>
          </p:nvPr>
        </p:nvSpPr>
        <p:spPr>
          <a:xfrm>
            <a:off x="3962401" y="384313"/>
            <a:ext cx="7391400" cy="1556782"/>
          </a:xfrm>
        </p:spPr>
        <p:txBody>
          <a:bodyPr anchor="ctr">
            <a:normAutofit/>
          </a:bodyPr>
          <a:lstStyle/>
          <a:p>
            <a:pPr algn="just"/>
            <a:r>
              <a:rPr lang="es-ES_tradnl" sz="2000" dirty="0"/>
              <a:t>Diseñar, construir e implementar un sistema para la obtención de microfibras poliméricas mediante la técnica de </a:t>
            </a:r>
            <a:r>
              <a:rPr lang="es-ES_tradnl" sz="2000" dirty="0" err="1"/>
              <a:t>melt</a:t>
            </a:r>
            <a:r>
              <a:rPr lang="es-ES_tradnl" sz="2000" dirty="0"/>
              <a:t> electrospinning.</a:t>
            </a:r>
          </a:p>
        </p:txBody>
      </p:sp>
      <p:sp>
        <p:nvSpPr>
          <p:cNvPr id="4" name="Marcador de contenido 2">
            <a:extLst>
              <a:ext uri="{FF2B5EF4-FFF2-40B4-BE49-F238E27FC236}">
                <a16:creationId xmlns:a16="http://schemas.microsoft.com/office/drawing/2014/main" id="{047B7844-05A1-4FEF-8E8B-0CE5D68A4AEA}"/>
              </a:ext>
            </a:extLst>
          </p:cNvPr>
          <p:cNvSpPr txBox="1">
            <a:spLocks/>
          </p:cNvSpPr>
          <p:nvPr/>
        </p:nvSpPr>
        <p:spPr>
          <a:xfrm>
            <a:off x="667495" y="2181724"/>
            <a:ext cx="10857010" cy="4459707"/>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just">
              <a:buFont typeface="Wingdings 3" charset="2"/>
              <a:buNone/>
            </a:pPr>
            <a:r>
              <a:rPr lang="es-EC" sz="2000" b="1" dirty="0"/>
              <a:t>Objetivos Específicos</a:t>
            </a:r>
          </a:p>
          <a:p>
            <a:pPr algn="just"/>
            <a:r>
              <a:rPr lang="es-ES_tradnl" sz="2000" dirty="0"/>
              <a:t>Diseñar y construir un extrusor de husillo para la obtención de flujo continuo de polímero fundido.</a:t>
            </a:r>
            <a:endParaRPr lang="es-EC" sz="2000" dirty="0"/>
          </a:p>
          <a:p>
            <a:pPr algn="just"/>
            <a:r>
              <a:rPr lang="es-ES_tradnl" sz="2000" dirty="0"/>
              <a:t>Diseñar e implementar los circuitos eléctricos necesarios para la distribución de voltaje y corriente para los sensores y actuadores; así como, su correspondiente circuito de acondicionamiento de señales.</a:t>
            </a:r>
            <a:endParaRPr lang="es-EC" sz="2000" dirty="0"/>
          </a:p>
          <a:p>
            <a:pPr algn="just"/>
            <a:r>
              <a:rPr lang="es-ES_tradnl" sz="2000" dirty="0"/>
              <a:t>Implementar una unidad de control encargada del manejo de velocidad y temperatura, integrando al sistema la retroalimentación de los sensores correspondientes, visualizando estos parámetros en una interfaz de comunicación entre el equipo y el usuario.</a:t>
            </a:r>
          </a:p>
          <a:p>
            <a:pPr algn="just"/>
            <a:r>
              <a:rPr lang="es-ES_tradnl" sz="2000" dirty="0"/>
              <a:t>Verificar el diámetro de las microfibras obtenidas por el equipo desarrollado mediante microscopía.</a:t>
            </a:r>
            <a:endParaRPr lang="es-EC" sz="2000" dirty="0"/>
          </a:p>
        </p:txBody>
      </p:sp>
    </p:spTree>
    <p:extLst>
      <p:ext uri="{BB962C8B-B14F-4D97-AF65-F5344CB8AC3E}">
        <p14:creationId xmlns:p14="http://schemas.microsoft.com/office/powerpoint/2010/main" val="3840160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3C317E-8A24-4AAB-BBAF-1D9290D55BD4}"/>
              </a:ext>
            </a:extLst>
          </p:cNvPr>
          <p:cNvSpPr>
            <a:spLocks noGrp="1"/>
          </p:cNvSpPr>
          <p:nvPr>
            <p:ph type="title"/>
          </p:nvPr>
        </p:nvSpPr>
        <p:spPr/>
        <p:txBody>
          <a:bodyPr/>
          <a:lstStyle/>
          <a:p>
            <a:r>
              <a:rPr lang="es-EC" dirty="0"/>
              <a:t>Interfaz  Humano - Máquina</a:t>
            </a:r>
          </a:p>
        </p:txBody>
      </p:sp>
      <p:sp>
        <p:nvSpPr>
          <p:cNvPr id="3" name="Marcador de contenido 2">
            <a:extLst>
              <a:ext uri="{FF2B5EF4-FFF2-40B4-BE49-F238E27FC236}">
                <a16:creationId xmlns:a16="http://schemas.microsoft.com/office/drawing/2014/main" id="{89F5C7B9-A44A-474D-93AE-6198FD915E8C}"/>
              </a:ext>
            </a:extLst>
          </p:cNvPr>
          <p:cNvSpPr>
            <a:spLocks noGrp="1"/>
          </p:cNvSpPr>
          <p:nvPr>
            <p:ph idx="1"/>
          </p:nvPr>
        </p:nvSpPr>
        <p:spPr/>
        <p:txBody>
          <a:bodyPr/>
          <a:lstStyle/>
          <a:p>
            <a:endParaRPr lang="es-EC"/>
          </a:p>
        </p:txBody>
      </p:sp>
      <p:pic>
        <p:nvPicPr>
          <p:cNvPr id="4" name="Imagen 3">
            <a:extLst>
              <a:ext uri="{FF2B5EF4-FFF2-40B4-BE49-F238E27FC236}">
                <a16:creationId xmlns:a16="http://schemas.microsoft.com/office/drawing/2014/main" id="{CF07671D-AD1E-420C-A7F9-FA1530DBBFA1}"/>
              </a:ext>
            </a:extLst>
          </p:cNvPr>
          <p:cNvPicPr/>
          <p:nvPr/>
        </p:nvPicPr>
        <p:blipFill>
          <a:blip r:embed="rId2"/>
          <a:stretch>
            <a:fillRect/>
          </a:stretch>
        </p:blipFill>
        <p:spPr>
          <a:xfrm>
            <a:off x="1851660" y="1484871"/>
            <a:ext cx="9898380" cy="5287112"/>
          </a:xfrm>
          <a:prstGeom prst="rect">
            <a:avLst/>
          </a:prstGeom>
        </p:spPr>
      </p:pic>
    </p:spTree>
    <p:extLst>
      <p:ext uri="{BB962C8B-B14F-4D97-AF65-F5344CB8AC3E}">
        <p14:creationId xmlns:p14="http://schemas.microsoft.com/office/powerpoint/2010/main" val="356439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C50E5C-DBF9-4B92-BC38-2937C551812D}"/>
              </a:ext>
            </a:extLst>
          </p:cNvPr>
          <p:cNvSpPr>
            <a:spLocks noGrp="1"/>
          </p:cNvSpPr>
          <p:nvPr>
            <p:ph type="title"/>
          </p:nvPr>
        </p:nvSpPr>
        <p:spPr/>
        <p:txBody>
          <a:bodyPr/>
          <a:lstStyle/>
          <a:p>
            <a:r>
              <a:rPr lang="es-EC" dirty="0"/>
              <a:t>Pantalla de Control</a:t>
            </a:r>
          </a:p>
        </p:txBody>
      </p:sp>
      <p:sp>
        <p:nvSpPr>
          <p:cNvPr id="3" name="Marcador de contenido 2">
            <a:extLst>
              <a:ext uri="{FF2B5EF4-FFF2-40B4-BE49-F238E27FC236}">
                <a16:creationId xmlns:a16="http://schemas.microsoft.com/office/drawing/2014/main" id="{CDA3E22D-9C65-4219-BEDF-0C03A635451F}"/>
              </a:ext>
            </a:extLst>
          </p:cNvPr>
          <p:cNvSpPr>
            <a:spLocks noGrp="1"/>
          </p:cNvSpPr>
          <p:nvPr>
            <p:ph idx="1"/>
          </p:nvPr>
        </p:nvSpPr>
        <p:spPr/>
        <p:txBody>
          <a:bodyPr/>
          <a:lstStyle/>
          <a:p>
            <a:endParaRPr lang="es-EC"/>
          </a:p>
        </p:txBody>
      </p:sp>
      <p:pic>
        <p:nvPicPr>
          <p:cNvPr id="4" name="Imagen 3">
            <a:extLst>
              <a:ext uri="{FF2B5EF4-FFF2-40B4-BE49-F238E27FC236}">
                <a16:creationId xmlns:a16="http://schemas.microsoft.com/office/drawing/2014/main" id="{4CFA8662-62AE-4BAC-A396-D97A22BC71FE}"/>
              </a:ext>
            </a:extLst>
          </p:cNvPr>
          <p:cNvPicPr/>
          <p:nvPr/>
        </p:nvPicPr>
        <p:blipFill>
          <a:blip r:embed="rId2"/>
          <a:stretch>
            <a:fillRect/>
          </a:stretch>
        </p:blipFill>
        <p:spPr>
          <a:xfrm>
            <a:off x="1567543" y="1349828"/>
            <a:ext cx="9937069" cy="5377543"/>
          </a:xfrm>
          <a:prstGeom prst="rect">
            <a:avLst/>
          </a:prstGeom>
        </p:spPr>
      </p:pic>
      <p:pic>
        <p:nvPicPr>
          <p:cNvPr id="5" name="Imagen 4">
            <a:extLst>
              <a:ext uri="{FF2B5EF4-FFF2-40B4-BE49-F238E27FC236}">
                <a16:creationId xmlns:a16="http://schemas.microsoft.com/office/drawing/2014/main" id="{20DCB492-E4FC-4D6B-B6B6-DB1E67805100}"/>
              </a:ext>
            </a:extLst>
          </p:cNvPr>
          <p:cNvPicPr>
            <a:picLocks noChangeAspect="1"/>
          </p:cNvPicPr>
          <p:nvPr/>
        </p:nvPicPr>
        <p:blipFill>
          <a:blip r:embed="rId3"/>
          <a:stretch>
            <a:fillRect/>
          </a:stretch>
        </p:blipFill>
        <p:spPr>
          <a:xfrm>
            <a:off x="1772494" y="4135823"/>
            <a:ext cx="3430126" cy="1723638"/>
          </a:xfrm>
          <a:prstGeom prst="rect">
            <a:avLst/>
          </a:prstGeom>
        </p:spPr>
      </p:pic>
    </p:spTree>
    <p:extLst>
      <p:ext uri="{BB962C8B-B14F-4D97-AF65-F5344CB8AC3E}">
        <p14:creationId xmlns:p14="http://schemas.microsoft.com/office/powerpoint/2010/main" val="1950620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AB1856-6A32-46CF-A20C-6A987E6201D1}"/>
              </a:ext>
            </a:extLst>
          </p:cNvPr>
          <p:cNvSpPr>
            <a:spLocks noGrp="1"/>
          </p:cNvSpPr>
          <p:nvPr>
            <p:ph type="title"/>
          </p:nvPr>
        </p:nvSpPr>
        <p:spPr/>
        <p:txBody>
          <a:bodyPr/>
          <a:lstStyle/>
          <a:p>
            <a:r>
              <a:rPr lang="es-EC" dirty="0"/>
              <a:t>Pantalla de Monitoreo</a:t>
            </a:r>
          </a:p>
        </p:txBody>
      </p:sp>
      <p:sp>
        <p:nvSpPr>
          <p:cNvPr id="3" name="Marcador de contenido 2">
            <a:extLst>
              <a:ext uri="{FF2B5EF4-FFF2-40B4-BE49-F238E27FC236}">
                <a16:creationId xmlns:a16="http://schemas.microsoft.com/office/drawing/2014/main" id="{D506745C-4E98-43BA-B81A-59B02F8C509B}"/>
              </a:ext>
            </a:extLst>
          </p:cNvPr>
          <p:cNvSpPr>
            <a:spLocks noGrp="1"/>
          </p:cNvSpPr>
          <p:nvPr>
            <p:ph idx="1"/>
          </p:nvPr>
        </p:nvSpPr>
        <p:spPr/>
        <p:txBody>
          <a:bodyPr/>
          <a:lstStyle/>
          <a:p>
            <a:endParaRPr lang="es-EC"/>
          </a:p>
        </p:txBody>
      </p:sp>
      <p:pic>
        <p:nvPicPr>
          <p:cNvPr id="4" name="Imagen 3">
            <a:extLst>
              <a:ext uri="{FF2B5EF4-FFF2-40B4-BE49-F238E27FC236}">
                <a16:creationId xmlns:a16="http://schemas.microsoft.com/office/drawing/2014/main" id="{A3918AE5-1301-4A26-81AC-074C27B65FF0}"/>
              </a:ext>
            </a:extLst>
          </p:cNvPr>
          <p:cNvPicPr/>
          <p:nvPr/>
        </p:nvPicPr>
        <p:blipFill>
          <a:blip r:embed="rId2"/>
          <a:stretch>
            <a:fillRect/>
          </a:stretch>
        </p:blipFill>
        <p:spPr>
          <a:xfrm>
            <a:off x="1103312" y="1290641"/>
            <a:ext cx="10492740" cy="5463540"/>
          </a:xfrm>
          <a:prstGeom prst="rect">
            <a:avLst/>
          </a:prstGeom>
        </p:spPr>
      </p:pic>
    </p:spTree>
    <p:extLst>
      <p:ext uri="{BB962C8B-B14F-4D97-AF65-F5344CB8AC3E}">
        <p14:creationId xmlns:p14="http://schemas.microsoft.com/office/powerpoint/2010/main" val="13619948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7C492675-0426-47FD-86B4-75959BCFC1C0}"/>
              </a:ext>
            </a:extLst>
          </p:cNvPr>
          <p:cNvGraphicFramePr>
            <a:graphicFrameLocks noGrp="1"/>
          </p:cNvGraphicFramePr>
          <p:nvPr>
            <p:ph idx="1"/>
            <p:extLst>
              <p:ext uri="{D42A27DB-BD31-4B8C-83A1-F6EECF244321}">
                <p14:modId xmlns:p14="http://schemas.microsoft.com/office/powerpoint/2010/main" val="2467974593"/>
              </p:ext>
            </p:extLst>
          </p:nvPr>
        </p:nvGraphicFramePr>
        <p:xfrm>
          <a:off x="1152939" y="1986455"/>
          <a:ext cx="9975609" cy="32108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10">
            <a:extLst>
              <a:ext uri="{FF2B5EF4-FFF2-40B4-BE49-F238E27FC236}">
                <a16:creationId xmlns:a16="http://schemas.microsoft.com/office/drawing/2014/main" id="{B84B4A0C-4022-48B0-A38B-B81D637A86A3}"/>
              </a:ext>
            </a:extLst>
          </p:cNvPr>
          <p:cNvPicPr>
            <a:picLocks noChangeAspect="1"/>
          </p:cNvPicPr>
          <p:nvPr/>
        </p:nvPicPr>
        <p:blipFill>
          <a:blip r:embed="rId7"/>
          <a:stretch>
            <a:fillRect/>
          </a:stretch>
        </p:blipFill>
        <p:spPr>
          <a:xfrm rot="16200000">
            <a:off x="6521348" y="79420"/>
            <a:ext cx="1847601" cy="1966469"/>
          </a:xfrm>
          <a:prstGeom prst="rect">
            <a:avLst/>
          </a:prstGeom>
        </p:spPr>
      </p:pic>
      <p:pic>
        <p:nvPicPr>
          <p:cNvPr id="8" name="Picture 108" descr="https://scontent.fuio4-1.fna.fbcdn.net/v/t1.15752-9/s2048x2048/39243176_664590303906682_3477368731598848000_n.jpg?_nc_cat=0&amp;oh=35bab1f5acd678a88e5ee2e28d9aaa58&amp;oe=5C05BC2B">
            <a:extLst>
              <a:ext uri="{FF2B5EF4-FFF2-40B4-BE49-F238E27FC236}">
                <a16:creationId xmlns:a16="http://schemas.microsoft.com/office/drawing/2014/main" id="{8076D811-6C9E-4135-8B6E-DA7751DF32AF}"/>
              </a:ext>
            </a:extLst>
          </p:cNvPr>
          <p:cNvPicPr/>
          <p:nvPr/>
        </p:nvPicPr>
        <p:blipFill rotWithShape="1">
          <a:blip r:embed="rId8" cstate="print">
            <a:extLst>
              <a:ext uri="{28A0092B-C50C-407E-A947-70E740481C1C}">
                <a14:useLocalDpi xmlns:a14="http://schemas.microsoft.com/office/drawing/2010/main" val="0"/>
              </a:ext>
            </a:extLst>
          </a:blip>
          <a:srcRect t="42718" r="26644" b="23234"/>
          <a:stretch/>
        </p:blipFill>
        <p:spPr bwMode="auto">
          <a:xfrm>
            <a:off x="892126" y="5266526"/>
            <a:ext cx="2425796" cy="1528410"/>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055189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scontent.fuio4-1.fna.fbcdn.net/v/t1.15752-9/37140934_291594218312929_6686907331298459648_n.jpg?_nc_cat=0&amp;oh=081585a8d01252f478cb402ac1eaa22d&amp;oe=5BF7C123">
            <a:extLst>
              <a:ext uri="{FF2B5EF4-FFF2-40B4-BE49-F238E27FC236}">
                <a16:creationId xmlns:a16="http://schemas.microsoft.com/office/drawing/2014/main" id="{91555D6E-7DAA-43BC-981B-3023451C6B8A}"/>
              </a:ext>
            </a:extLst>
          </p:cNvPr>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2752184" y="1404729"/>
            <a:ext cx="6325556" cy="4540931"/>
          </a:xfrm>
          <a:prstGeom prst="rect">
            <a:avLst/>
          </a:prstGeom>
          <a:noFill/>
          <a:extLst>
            <a:ext uri="{53640926-AAD7-44D8-BBD7-CCE9431645EC}">
              <a14:shadowObscured xmlns:a14="http://schemas.microsoft.com/office/drawing/2010/main"/>
            </a:ext>
          </a:extLst>
        </p:spPr>
      </p:pic>
      <p:cxnSp>
        <p:nvCxnSpPr>
          <p:cNvPr id="10" name="Straight Arrow Connector 9">
            <a:extLst>
              <a:ext uri="{FF2B5EF4-FFF2-40B4-BE49-F238E27FC236}">
                <a16:creationId xmlns:a16="http://schemas.microsoft.com/office/drawing/2014/main" id="{D5B55BC9-65C4-4280-BD19-F0297B2175D8}"/>
              </a:ext>
            </a:extLst>
          </p:cNvPr>
          <p:cNvCxnSpPr>
            <a:cxnSpLocks/>
          </p:cNvCxnSpPr>
          <p:nvPr/>
        </p:nvCxnSpPr>
        <p:spPr>
          <a:xfrm flipH="1">
            <a:off x="6096001" y="1201496"/>
            <a:ext cx="1336216" cy="905600"/>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2" name="TextBox 11">
            <a:extLst>
              <a:ext uri="{FF2B5EF4-FFF2-40B4-BE49-F238E27FC236}">
                <a16:creationId xmlns:a16="http://schemas.microsoft.com/office/drawing/2014/main" id="{3E9B69A9-8401-43C9-A150-83A5D33D4507}"/>
              </a:ext>
            </a:extLst>
          </p:cNvPr>
          <p:cNvSpPr txBox="1"/>
          <p:nvPr/>
        </p:nvSpPr>
        <p:spPr>
          <a:xfrm>
            <a:off x="7432217" y="724442"/>
            <a:ext cx="1179938" cy="477054"/>
          </a:xfrm>
          <a:prstGeom prst="rect">
            <a:avLst/>
          </a:prstGeom>
          <a:noFill/>
        </p:spPr>
        <p:txBody>
          <a:bodyPr wrap="none" rtlCol="0">
            <a:spAutoFit/>
          </a:bodyPr>
          <a:lstStyle/>
          <a:p>
            <a:r>
              <a:rPr lang="es-EC" sz="2500" dirty="0"/>
              <a:t>Cámara</a:t>
            </a:r>
          </a:p>
        </p:txBody>
      </p:sp>
      <p:cxnSp>
        <p:nvCxnSpPr>
          <p:cNvPr id="13" name="Straight Arrow Connector 12">
            <a:extLst>
              <a:ext uri="{FF2B5EF4-FFF2-40B4-BE49-F238E27FC236}">
                <a16:creationId xmlns:a16="http://schemas.microsoft.com/office/drawing/2014/main" id="{7816C669-847F-4B7B-9E5E-FDE686B9385D}"/>
              </a:ext>
            </a:extLst>
          </p:cNvPr>
          <p:cNvCxnSpPr>
            <a:cxnSpLocks/>
          </p:cNvCxnSpPr>
          <p:nvPr/>
        </p:nvCxnSpPr>
        <p:spPr>
          <a:xfrm>
            <a:off x="1647416" y="4876801"/>
            <a:ext cx="2169210" cy="576470"/>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 name="TextBox 14">
            <a:extLst>
              <a:ext uri="{FF2B5EF4-FFF2-40B4-BE49-F238E27FC236}">
                <a16:creationId xmlns:a16="http://schemas.microsoft.com/office/drawing/2014/main" id="{F39250AE-5287-4239-B53E-C9F8BF835ADF}"/>
              </a:ext>
            </a:extLst>
          </p:cNvPr>
          <p:cNvSpPr txBox="1"/>
          <p:nvPr/>
        </p:nvSpPr>
        <p:spPr>
          <a:xfrm>
            <a:off x="836447" y="4399747"/>
            <a:ext cx="1279581" cy="477054"/>
          </a:xfrm>
          <a:prstGeom prst="rect">
            <a:avLst/>
          </a:prstGeom>
          <a:noFill/>
        </p:spPr>
        <p:txBody>
          <a:bodyPr wrap="none" rtlCol="0">
            <a:spAutoFit/>
          </a:bodyPr>
          <a:lstStyle/>
          <a:p>
            <a:r>
              <a:rPr lang="es-EC" sz="2500" dirty="0"/>
              <a:t>Colector</a:t>
            </a:r>
          </a:p>
        </p:txBody>
      </p:sp>
      <p:cxnSp>
        <p:nvCxnSpPr>
          <p:cNvPr id="16" name="Straight Arrow Connector 15">
            <a:extLst>
              <a:ext uri="{FF2B5EF4-FFF2-40B4-BE49-F238E27FC236}">
                <a16:creationId xmlns:a16="http://schemas.microsoft.com/office/drawing/2014/main" id="{933DBC94-47F5-40F1-A0F3-5A96755F9B69}"/>
              </a:ext>
            </a:extLst>
          </p:cNvPr>
          <p:cNvCxnSpPr>
            <a:cxnSpLocks/>
          </p:cNvCxnSpPr>
          <p:nvPr/>
        </p:nvCxnSpPr>
        <p:spPr>
          <a:xfrm>
            <a:off x="1921637" y="1404729"/>
            <a:ext cx="1894989" cy="106019"/>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TextBox 18">
            <a:extLst>
              <a:ext uri="{FF2B5EF4-FFF2-40B4-BE49-F238E27FC236}">
                <a16:creationId xmlns:a16="http://schemas.microsoft.com/office/drawing/2014/main" id="{060FFA07-003E-459E-B9E8-D00E991CB050}"/>
              </a:ext>
            </a:extLst>
          </p:cNvPr>
          <p:cNvSpPr txBox="1"/>
          <p:nvPr/>
        </p:nvSpPr>
        <p:spPr>
          <a:xfrm>
            <a:off x="717356" y="914400"/>
            <a:ext cx="1491114" cy="861774"/>
          </a:xfrm>
          <a:prstGeom prst="rect">
            <a:avLst/>
          </a:prstGeom>
          <a:noFill/>
        </p:spPr>
        <p:txBody>
          <a:bodyPr wrap="none" rtlCol="0">
            <a:spAutoFit/>
          </a:bodyPr>
          <a:lstStyle/>
          <a:p>
            <a:r>
              <a:rPr lang="es-EC" sz="2500" dirty="0"/>
              <a:t>Fuente de</a:t>
            </a:r>
          </a:p>
          <a:p>
            <a:r>
              <a:rPr lang="es-EC" sz="2500" dirty="0"/>
              <a:t> Voltaje</a:t>
            </a:r>
          </a:p>
        </p:txBody>
      </p:sp>
      <p:cxnSp>
        <p:nvCxnSpPr>
          <p:cNvPr id="20" name="Straight Arrow Connector 19">
            <a:extLst>
              <a:ext uri="{FF2B5EF4-FFF2-40B4-BE49-F238E27FC236}">
                <a16:creationId xmlns:a16="http://schemas.microsoft.com/office/drawing/2014/main" id="{15D20297-8FC9-4188-863E-FD4718D96F90}"/>
              </a:ext>
            </a:extLst>
          </p:cNvPr>
          <p:cNvCxnSpPr>
            <a:cxnSpLocks/>
          </p:cNvCxnSpPr>
          <p:nvPr/>
        </p:nvCxnSpPr>
        <p:spPr>
          <a:xfrm flipH="1" flipV="1">
            <a:off x="6085300" y="3605620"/>
            <a:ext cx="3221802" cy="375435"/>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2" name="TextBox 21">
            <a:extLst>
              <a:ext uri="{FF2B5EF4-FFF2-40B4-BE49-F238E27FC236}">
                <a16:creationId xmlns:a16="http://schemas.microsoft.com/office/drawing/2014/main" id="{8715666C-1F55-4E05-8FA4-036A811865F5}"/>
              </a:ext>
            </a:extLst>
          </p:cNvPr>
          <p:cNvSpPr txBox="1"/>
          <p:nvPr/>
        </p:nvSpPr>
        <p:spPr>
          <a:xfrm>
            <a:off x="9344981" y="3793337"/>
            <a:ext cx="1091966" cy="477054"/>
          </a:xfrm>
          <a:prstGeom prst="rect">
            <a:avLst/>
          </a:prstGeom>
          <a:noFill/>
        </p:spPr>
        <p:txBody>
          <a:bodyPr wrap="none" rtlCol="0">
            <a:spAutoFit/>
          </a:bodyPr>
          <a:lstStyle/>
          <a:p>
            <a:r>
              <a:rPr lang="es-EC" sz="2500" dirty="0"/>
              <a:t>Capilar</a:t>
            </a:r>
          </a:p>
        </p:txBody>
      </p:sp>
      <p:cxnSp>
        <p:nvCxnSpPr>
          <p:cNvPr id="24" name="Straight Arrow Connector 23">
            <a:extLst>
              <a:ext uri="{FF2B5EF4-FFF2-40B4-BE49-F238E27FC236}">
                <a16:creationId xmlns:a16="http://schemas.microsoft.com/office/drawing/2014/main" id="{BE1757EA-BFA8-426E-9857-AC18C17C6363}"/>
              </a:ext>
            </a:extLst>
          </p:cNvPr>
          <p:cNvCxnSpPr>
            <a:cxnSpLocks/>
          </p:cNvCxnSpPr>
          <p:nvPr/>
        </p:nvCxnSpPr>
        <p:spPr>
          <a:xfrm>
            <a:off x="2484943" y="3516226"/>
            <a:ext cx="1404015" cy="333557"/>
          </a:xfrm>
          <a:prstGeom prst="straightConnector1">
            <a:avLst/>
          </a:prstGeom>
          <a:ln w="2857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7" name="TextBox 26">
            <a:extLst>
              <a:ext uri="{FF2B5EF4-FFF2-40B4-BE49-F238E27FC236}">
                <a16:creationId xmlns:a16="http://schemas.microsoft.com/office/drawing/2014/main" id="{27C65DA4-DAD2-44ED-BC1D-74367D9C7BE9}"/>
              </a:ext>
            </a:extLst>
          </p:cNvPr>
          <p:cNvSpPr txBox="1"/>
          <p:nvPr/>
        </p:nvSpPr>
        <p:spPr>
          <a:xfrm>
            <a:off x="1564098" y="3145191"/>
            <a:ext cx="958724" cy="477054"/>
          </a:xfrm>
          <a:prstGeom prst="rect">
            <a:avLst/>
          </a:prstGeom>
          <a:noFill/>
        </p:spPr>
        <p:txBody>
          <a:bodyPr wrap="none" rtlCol="0">
            <a:spAutoFit/>
          </a:bodyPr>
          <a:lstStyle/>
          <a:p>
            <a:r>
              <a:rPr lang="es-EC" sz="2500" dirty="0"/>
              <a:t>Fibras</a:t>
            </a:r>
          </a:p>
        </p:txBody>
      </p:sp>
      <p:pic>
        <p:nvPicPr>
          <p:cNvPr id="14" name="Imagen 13">
            <a:extLst>
              <a:ext uri="{FF2B5EF4-FFF2-40B4-BE49-F238E27FC236}">
                <a16:creationId xmlns:a16="http://schemas.microsoft.com/office/drawing/2014/main" id="{26DC93F6-CE8D-4BCB-A042-312E2D07306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39816" y="507319"/>
            <a:ext cx="2425796" cy="1282338"/>
          </a:xfrm>
          <a:prstGeom prst="rect">
            <a:avLst/>
          </a:prstGeom>
          <a:noFill/>
          <a:ln>
            <a:noFill/>
          </a:ln>
        </p:spPr>
      </p:pic>
    </p:spTree>
    <p:extLst>
      <p:ext uri="{BB962C8B-B14F-4D97-AF65-F5344CB8AC3E}">
        <p14:creationId xmlns:p14="http://schemas.microsoft.com/office/powerpoint/2010/main" val="538078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video-1536124673">
            <a:hlinkClick r:id="" action="ppaction://media"/>
            <a:extLst>
              <a:ext uri="{FF2B5EF4-FFF2-40B4-BE49-F238E27FC236}">
                <a16:creationId xmlns:a16="http://schemas.microsoft.com/office/drawing/2014/main" id="{94BD3DF3-02EF-4C28-A81B-05B9A8A065F4}"/>
              </a:ext>
            </a:extLst>
          </p:cNvPr>
          <p:cNvPicPr>
            <a:picLocks noGrp="1" noChangeAspect="1"/>
          </p:cNvPicPr>
          <p:nvPr>
            <p:ph idx="1"/>
            <a:videoFile r:link="rId1"/>
            <p:extLst>
              <p:ext uri="{DAA4B4D4-6D71-4841-9C94-3DE7FCFB9230}">
                <p14:media xmlns:p14="http://schemas.microsoft.com/office/powerpoint/2010/main" r:embed="rId2">
                  <p14:trim end="40300"/>
                </p14:media>
              </p:ext>
            </p:extLst>
          </p:nvPr>
        </p:nvPicPr>
        <p:blipFill rotWithShape="1">
          <a:blip r:embed="rId4"/>
          <a:srcRect t="10459" b="23732"/>
          <a:stretch>
            <a:fillRect/>
          </a:stretch>
        </p:blipFill>
        <p:spPr>
          <a:xfrm>
            <a:off x="2588763" y="1020417"/>
            <a:ext cx="7913989" cy="5208103"/>
          </a:xfrm>
        </p:spPr>
      </p:pic>
    </p:spTree>
    <p:extLst>
      <p:ext uri="{BB962C8B-B14F-4D97-AF65-F5344CB8AC3E}">
        <p14:creationId xmlns:p14="http://schemas.microsoft.com/office/powerpoint/2010/main" val="70443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B64C37-ACAE-4B04-B22A-5FA29EE65401}"/>
              </a:ext>
            </a:extLst>
          </p:cNvPr>
          <p:cNvSpPr>
            <a:spLocks noGrp="1"/>
          </p:cNvSpPr>
          <p:nvPr>
            <p:ph type="title"/>
          </p:nvPr>
        </p:nvSpPr>
        <p:spPr>
          <a:xfrm>
            <a:off x="527538" y="4756638"/>
            <a:ext cx="11139854" cy="930447"/>
          </a:xfrm>
        </p:spPr>
        <p:txBody>
          <a:bodyPr vert="horz" lIns="91440" tIns="45720" rIns="91440" bIns="45720" rtlCol="0" anchor="b">
            <a:noAutofit/>
          </a:bodyPr>
          <a:lstStyle/>
          <a:p>
            <a:pPr algn="ctr"/>
            <a:r>
              <a:rPr lang="en-US" sz="4000" kern="1200" dirty="0">
                <a:solidFill>
                  <a:schemeClr val="tx1"/>
                </a:solidFill>
                <a:latin typeface="+mj-lt"/>
                <a:ea typeface="+mj-ea"/>
                <a:cs typeface="+mj-cs"/>
              </a:rPr>
              <a:t>PRUEBAS Y ANÁLISIS</a:t>
            </a:r>
          </a:p>
        </p:txBody>
      </p:sp>
      <p:pic>
        <p:nvPicPr>
          <p:cNvPr id="4" name="Picture 108" descr="https://scontent.fuio4-1.fna.fbcdn.net/v/t1.15752-9/s2048x2048/39243176_664590303906682_3477368731598848000_n.jpg?_nc_cat=0&amp;oh=35bab1f5acd678a88e5ee2e28d9aaa58&amp;oe=5C05BC2B">
            <a:extLst>
              <a:ext uri="{FF2B5EF4-FFF2-40B4-BE49-F238E27FC236}">
                <a16:creationId xmlns:a16="http://schemas.microsoft.com/office/drawing/2014/main" id="{A5A4CBB3-BE6F-407D-B4EC-F74A4A23532E}"/>
              </a:ext>
            </a:extLst>
          </p:cNvPr>
          <p:cNvPicPr/>
          <p:nvPr/>
        </p:nvPicPr>
        <p:blipFill rotWithShape="1">
          <a:blip r:embed="rId2" cstate="print">
            <a:extLst>
              <a:ext uri="{28A0092B-C50C-407E-A947-70E740481C1C}">
                <a14:useLocalDpi xmlns:a14="http://schemas.microsoft.com/office/drawing/2010/main" val="0"/>
              </a:ext>
            </a:extLst>
          </a:blip>
          <a:srcRect t="42718" r="26644" b="23234"/>
          <a:stretch/>
        </p:blipFill>
        <p:spPr bwMode="auto">
          <a:xfrm>
            <a:off x="3266661" y="574568"/>
            <a:ext cx="5658678" cy="35857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331404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08B0A-0365-44A3-8933-D506FEF0FEDD}"/>
              </a:ext>
            </a:extLst>
          </p:cNvPr>
          <p:cNvSpPr>
            <a:spLocks noGrp="1"/>
          </p:cNvSpPr>
          <p:nvPr>
            <p:ph type="title"/>
          </p:nvPr>
        </p:nvSpPr>
        <p:spPr>
          <a:xfrm>
            <a:off x="5144679" y="634946"/>
            <a:ext cx="6405063" cy="1450757"/>
          </a:xfrm>
        </p:spPr>
        <p:txBody>
          <a:bodyPr>
            <a:normAutofit/>
          </a:bodyPr>
          <a:lstStyle/>
          <a:p>
            <a:r>
              <a:rPr lang="es-EC" dirty="0"/>
              <a:t>Pruebas</a:t>
            </a:r>
          </a:p>
        </p:txBody>
      </p:sp>
      <p:pic>
        <p:nvPicPr>
          <p:cNvPr id="5" name="Picture 4">
            <a:extLst>
              <a:ext uri="{FF2B5EF4-FFF2-40B4-BE49-F238E27FC236}">
                <a16:creationId xmlns:a16="http://schemas.microsoft.com/office/drawing/2014/main" id="{30149858-C290-4C41-BCC1-19740642CF6B}"/>
              </a:ext>
            </a:extLst>
          </p:cNvPr>
          <p:cNvPicPr>
            <a:picLocks noChangeAspect="1"/>
          </p:cNvPicPr>
          <p:nvPr/>
        </p:nvPicPr>
        <p:blipFill rotWithShape="1">
          <a:blip r:embed="rId2"/>
          <a:srcRect r="32421" b="6745"/>
          <a:stretch/>
        </p:blipFill>
        <p:spPr>
          <a:xfrm>
            <a:off x="5706994" y="2286127"/>
            <a:ext cx="4868242" cy="3629053"/>
          </a:xfrm>
          <a:prstGeom prst="rect">
            <a:avLst/>
          </a:prstGeom>
        </p:spPr>
      </p:pic>
      <p:pic>
        <p:nvPicPr>
          <p:cNvPr id="6" name="Picture 5" descr="https://scontent.fuio4-1.fna.fbcdn.net/v/t1.15752-9/37549574_308904829877724_6105265942197960704_n.jpg?_nc_cat=0&amp;oh=9ac9b1c219a46ec1e424ea245b2ddfde&amp;oe=5C0AEC5E">
            <a:extLst>
              <a:ext uri="{FF2B5EF4-FFF2-40B4-BE49-F238E27FC236}">
                <a16:creationId xmlns:a16="http://schemas.microsoft.com/office/drawing/2014/main" id="{5325185F-0A50-4E73-894A-C10BCF88D535}"/>
              </a:ext>
            </a:extLst>
          </p:cNvPr>
          <p:cNvPicPr/>
          <p:nvPr/>
        </p:nvPicPr>
        <p:blipFill rotWithShape="1">
          <a:blip r:embed="rId3">
            <a:extLst>
              <a:ext uri="{28A0092B-C50C-407E-A947-70E740481C1C}">
                <a14:useLocalDpi xmlns:a14="http://schemas.microsoft.com/office/drawing/2010/main" val="0"/>
              </a:ext>
            </a:extLst>
          </a:blip>
          <a:srcRect t="50779" r="24517" b="5582"/>
          <a:stretch/>
        </p:blipFill>
        <p:spPr bwMode="auto">
          <a:xfrm>
            <a:off x="1113376" y="625200"/>
            <a:ext cx="3180132" cy="2476136"/>
          </a:xfrm>
          <a:prstGeom prst="rect">
            <a:avLst/>
          </a:prstGeom>
          <a:noFill/>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F2C39A7A-70AD-4B3C-8AA2-FDB18B618AA1}"/>
              </a:ext>
            </a:extLst>
          </p:cNvPr>
          <p:cNvPicPr>
            <a:picLocks noChangeAspect="1"/>
          </p:cNvPicPr>
          <p:nvPr/>
        </p:nvPicPr>
        <p:blipFill rotWithShape="1">
          <a:blip r:embed="rId4"/>
          <a:srcRect l="1876" r="2441" b="3568"/>
          <a:stretch/>
        </p:blipFill>
        <p:spPr>
          <a:xfrm>
            <a:off x="1616764" y="3715947"/>
            <a:ext cx="2173357" cy="1889723"/>
          </a:xfrm>
          <a:prstGeom prst="rect">
            <a:avLst/>
          </a:prstGeom>
        </p:spPr>
      </p:pic>
    </p:spTree>
    <p:extLst>
      <p:ext uri="{BB962C8B-B14F-4D97-AF65-F5344CB8AC3E}">
        <p14:creationId xmlns:p14="http://schemas.microsoft.com/office/powerpoint/2010/main" val="19950234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1B696-6FBC-43F2-AB16-FF920AF0D7B6}"/>
              </a:ext>
            </a:extLst>
          </p:cNvPr>
          <p:cNvSpPr>
            <a:spLocks noGrp="1"/>
          </p:cNvSpPr>
          <p:nvPr>
            <p:ph type="title"/>
          </p:nvPr>
        </p:nvSpPr>
        <p:spPr/>
        <p:txBody>
          <a:bodyPr/>
          <a:lstStyle/>
          <a:p>
            <a:endParaRPr lang="es-EC"/>
          </a:p>
        </p:txBody>
      </p:sp>
      <p:sp>
        <p:nvSpPr>
          <p:cNvPr id="3" name="Content Placeholder 2">
            <a:extLst>
              <a:ext uri="{FF2B5EF4-FFF2-40B4-BE49-F238E27FC236}">
                <a16:creationId xmlns:a16="http://schemas.microsoft.com/office/drawing/2014/main" id="{58A4DC68-4FC3-4B39-B77D-83C8E57E5443}"/>
              </a:ext>
            </a:extLst>
          </p:cNvPr>
          <p:cNvSpPr>
            <a:spLocks noGrp="1"/>
          </p:cNvSpPr>
          <p:nvPr>
            <p:ph idx="1"/>
          </p:nvPr>
        </p:nvSpPr>
        <p:spPr/>
        <p:txBody>
          <a:bodyPr/>
          <a:lstStyle/>
          <a:p>
            <a:endParaRPr lang="es-EC"/>
          </a:p>
        </p:txBody>
      </p:sp>
      <p:pic>
        <p:nvPicPr>
          <p:cNvPr id="4" name="Picture 3" descr="https://scontent.fuio4-1.fna.fbcdn.net/v/t1.15752-9/s2048x2048/39141000_1665219836920975_2991931131005239296_n.jpg?_nc_cat=0&amp;oh=50d08ea05c266cba4efde34812243f4a&amp;oe=5C029674">
            <a:extLst>
              <a:ext uri="{FF2B5EF4-FFF2-40B4-BE49-F238E27FC236}">
                <a16:creationId xmlns:a16="http://schemas.microsoft.com/office/drawing/2014/main" id="{0F36CD11-0EAB-44AB-B320-F5DEE5644C2C}"/>
              </a:ext>
            </a:extLst>
          </p:cNvPr>
          <p:cNvPicPr/>
          <p:nvPr/>
        </p:nvPicPr>
        <p:blipFill rotWithShape="1">
          <a:blip r:embed="rId2" cstate="print">
            <a:extLst>
              <a:ext uri="{28A0092B-C50C-407E-A947-70E740481C1C}">
                <a14:useLocalDpi xmlns:a14="http://schemas.microsoft.com/office/drawing/2010/main" val="0"/>
              </a:ext>
            </a:extLst>
          </a:blip>
          <a:srcRect t="37796" r="25760" b="17742"/>
          <a:stretch/>
        </p:blipFill>
        <p:spPr bwMode="auto">
          <a:xfrm>
            <a:off x="1742474" y="654132"/>
            <a:ext cx="3606800" cy="2879725"/>
          </a:xfrm>
          <a:prstGeom prst="rect">
            <a:avLst/>
          </a:prstGeom>
          <a:noFill/>
          <a:ln>
            <a:noFill/>
          </a:ln>
          <a:extLst>
            <a:ext uri="{53640926-AAD7-44D8-BBD7-CCE9431645EC}">
              <a14:shadowObscured xmlns:a14="http://schemas.microsoft.com/office/drawing/2010/main"/>
            </a:ext>
          </a:extLst>
        </p:spPr>
      </p:pic>
      <p:pic>
        <p:nvPicPr>
          <p:cNvPr id="5" name="Picture 4" descr="https://scontent.fuio4-1.fna.fbcdn.net/v/t1.15752-9/s2048x2048/39127319_1416050885195125_5090349167105015808_n.jpg?_nc_cat=0&amp;oh=0d3348bdd508f6a05bf5e4561b8836c0&amp;oe=5C04BDE1">
            <a:extLst>
              <a:ext uri="{FF2B5EF4-FFF2-40B4-BE49-F238E27FC236}">
                <a16:creationId xmlns:a16="http://schemas.microsoft.com/office/drawing/2014/main" id="{BFA4FE72-18C9-4785-9EBF-4DC97E1C288D}"/>
              </a:ext>
            </a:extLst>
          </p:cNvPr>
          <p:cNvPicPr/>
          <p:nvPr/>
        </p:nvPicPr>
        <p:blipFill rotWithShape="1">
          <a:blip r:embed="rId3" cstate="print">
            <a:extLst>
              <a:ext uri="{28A0092B-C50C-407E-A947-70E740481C1C}">
                <a14:useLocalDpi xmlns:a14="http://schemas.microsoft.com/office/drawing/2010/main" val="0"/>
              </a:ext>
            </a:extLst>
          </a:blip>
          <a:srcRect t="35792" r="21486" b="32030"/>
          <a:stretch/>
        </p:blipFill>
        <p:spPr bwMode="auto">
          <a:xfrm>
            <a:off x="6482715" y="834154"/>
            <a:ext cx="4612005" cy="2519680"/>
          </a:xfrm>
          <a:prstGeom prst="rect">
            <a:avLst/>
          </a:prstGeom>
          <a:noFill/>
          <a:ln>
            <a:noFill/>
          </a:ln>
          <a:extLst>
            <a:ext uri="{53640926-AAD7-44D8-BBD7-CCE9431645EC}">
              <a14:shadowObscured xmlns:a14="http://schemas.microsoft.com/office/drawing/2010/main"/>
            </a:ext>
          </a:extLst>
        </p:spPr>
      </p:pic>
      <p:pic>
        <p:nvPicPr>
          <p:cNvPr id="6" name="Picture 5" descr="https://scontent.fuio4-1.fna.fbcdn.net/v/t1.15752-9/s2048x2048/39243176_664590303906682_3477368731598848000_n.jpg?_nc_cat=0&amp;oh=35bab1f5acd678a88e5ee2e28d9aaa58&amp;oe=5C05BC2B">
            <a:extLst>
              <a:ext uri="{FF2B5EF4-FFF2-40B4-BE49-F238E27FC236}">
                <a16:creationId xmlns:a16="http://schemas.microsoft.com/office/drawing/2014/main" id="{EE647036-C71F-4444-A60A-057874575B89}"/>
              </a:ext>
            </a:extLst>
          </p:cNvPr>
          <p:cNvPicPr/>
          <p:nvPr/>
        </p:nvPicPr>
        <p:blipFill rotWithShape="1">
          <a:blip r:embed="rId4" cstate="print">
            <a:extLst>
              <a:ext uri="{28A0092B-C50C-407E-A947-70E740481C1C}">
                <a14:useLocalDpi xmlns:a14="http://schemas.microsoft.com/office/drawing/2010/main" val="0"/>
              </a:ext>
            </a:extLst>
          </a:blip>
          <a:srcRect t="42718" r="26644" b="23234"/>
          <a:stretch/>
        </p:blipFill>
        <p:spPr bwMode="auto">
          <a:xfrm>
            <a:off x="4060507" y="3684188"/>
            <a:ext cx="4070985" cy="25196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862402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3B473D5-48F0-45F1-9ECF-4532DF61453F}"/>
              </a:ext>
            </a:extLst>
          </p:cNvPr>
          <p:cNvSpPr>
            <a:spLocks noGrp="1"/>
          </p:cNvSpPr>
          <p:nvPr>
            <p:ph idx="1"/>
          </p:nvPr>
        </p:nvSpPr>
        <p:spPr>
          <a:xfrm>
            <a:off x="1097280" y="1845734"/>
            <a:ext cx="10058400" cy="4023360"/>
          </a:xfrm>
        </p:spPr>
        <p:txBody>
          <a:bodyPr/>
          <a:lstStyle/>
          <a:p>
            <a:endParaRPr lang="es-EC" dirty="0"/>
          </a:p>
        </p:txBody>
      </p:sp>
      <p:pic>
        <p:nvPicPr>
          <p:cNvPr id="8" name="Picture 7" descr="https://scontent.fuio4-1.fna.fbcdn.net/v/t1.15752-9/s2048x2048/39258930_1970707106329837_1665207469753761792_n.jpg?_nc_cat=0&amp;oh=d4408601e808346cfab9a7ba54833c40&amp;oe=5C104CEF">
            <a:extLst>
              <a:ext uri="{FF2B5EF4-FFF2-40B4-BE49-F238E27FC236}">
                <a16:creationId xmlns:a16="http://schemas.microsoft.com/office/drawing/2014/main" id="{4AA508BD-DF7C-471E-893C-47785E9132F3}"/>
              </a:ext>
            </a:extLst>
          </p:cNvPr>
          <p:cNvPicPr/>
          <p:nvPr/>
        </p:nvPicPr>
        <p:blipFill rotWithShape="1">
          <a:blip r:embed="rId2" cstate="print">
            <a:extLst>
              <a:ext uri="{28A0092B-C50C-407E-A947-70E740481C1C}">
                <a14:useLocalDpi xmlns:a14="http://schemas.microsoft.com/office/drawing/2010/main" val="0"/>
              </a:ext>
            </a:extLst>
          </a:blip>
          <a:srcRect l="9968" t="34157" r="32921" b="15716"/>
          <a:stretch/>
        </p:blipFill>
        <p:spPr bwMode="auto">
          <a:xfrm rot="16200000">
            <a:off x="1890114" y="2939099"/>
            <a:ext cx="2461065" cy="3063493"/>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26F64090-119D-4E88-A832-9BC1779DB8F2}"/>
              </a:ext>
            </a:extLst>
          </p:cNvPr>
          <p:cNvPicPr>
            <a:picLocks noChangeAspect="1"/>
          </p:cNvPicPr>
          <p:nvPr/>
        </p:nvPicPr>
        <p:blipFill rotWithShape="1">
          <a:blip r:embed="rId3"/>
          <a:srcRect r="33363" b="6745"/>
          <a:stretch/>
        </p:blipFill>
        <p:spPr>
          <a:xfrm>
            <a:off x="5670751" y="1333685"/>
            <a:ext cx="5315301" cy="4190630"/>
          </a:xfrm>
          <a:prstGeom prst="rect">
            <a:avLst/>
          </a:prstGeom>
        </p:spPr>
      </p:pic>
      <p:pic>
        <p:nvPicPr>
          <p:cNvPr id="11" name="Picture 10">
            <a:extLst>
              <a:ext uri="{FF2B5EF4-FFF2-40B4-BE49-F238E27FC236}">
                <a16:creationId xmlns:a16="http://schemas.microsoft.com/office/drawing/2014/main" id="{BA446070-31DF-4D95-9200-8D7DC803E6E1}"/>
              </a:ext>
            </a:extLst>
          </p:cNvPr>
          <p:cNvPicPr>
            <a:picLocks noChangeAspect="1"/>
          </p:cNvPicPr>
          <p:nvPr/>
        </p:nvPicPr>
        <p:blipFill>
          <a:blip r:embed="rId4"/>
          <a:stretch>
            <a:fillRect/>
          </a:stretch>
        </p:blipFill>
        <p:spPr>
          <a:xfrm rot="16200000">
            <a:off x="2307156" y="862499"/>
            <a:ext cx="1847601" cy="1966469"/>
          </a:xfrm>
          <a:prstGeom prst="rect">
            <a:avLst/>
          </a:prstGeom>
        </p:spPr>
      </p:pic>
    </p:spTree>
    <p:extLst>
      <p:ext uri="{BB962C8B-B14F-4D97-AF65-F5344CB8AC3E}">
        <p14:creationId xmlns:p14="http://schemas.microsoft.com/office/powerpoint/2010/main" val="1574069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B64C37-ACAE-4B04-B22A-5FA29EE65401}"/>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kern="1200">
                <a:solidFill>
                  <a:schemeClr val="tx1"/>
                </a:solidFill>
                <a:latin typeface="+mj-lt"/>
                <a:ea typeface="+mj-ea"/>
                <a:cs typeface="+mj-cs"/>
              </a:rPr>
              <a:t>INTRODUCCIÓN</a:t>
            </a:r>
            <a:endParaRPr lang="en-US" sz="5400" kern="1200" dirty="0">
              <a:solidFill>
                <a:schemeClr val="tx1"/>
              </a:solidFill>
              <a:latin typeface="+mj-lt"/>
              <a:ea typeface="+mj-ea"/>
              <a:cs typeface="+mj-cs"/>
            </a:endParaRPr>
          </a:p>
        </p:txBody>
      </p:sp>
      <p:pic>
        <p:nvPicPr>
          <p:cNvPr id="10" name="Imagen 9">
            <a:extLst>
              <a:ext uri="{FF2B5EF4-FFF2-40B4-BE49-F238E27FC236}">
                <a16:creationId xmlns:a16="http://schemas.microsoft.com/office/drawing/2014/main" id="{44F5FC2C-2631-4E71-A058-FF30F9D92862}"/>
              </a:ext>
            </a:extLst>
          </p:cNvPr>
          <p:cNvPicPr/>
          <p:nvPr/>
        </p:nvPicPr>
        <p:blipFill rotWithShape="1">
          <a:blip r:embed="rId3"/>
          <a:srcRect t="10608" b="14392"/>
          <a:stretch/>
        </p:blipFill>
        <p:spPr>
          <a:xfrm>
            <a:off x="738268" y="307731"/>
            <a:ext cx="10660365" cy="3997637"/>
          </a:xfrm>
          <a:prstGeom prst="rect">
            <a:avLst/>
          </a:prstGeom>
        </p:spPr>
      </p:pic>
    </p:spTree>
    <p:extLst>
      <p:ext uri="{BB962C8B-B14F-4D97-AF65-F5344CB8AC3E}">
        <p14:creationId xmlns:p14="http://schemas.microsoft.com/office/powerpoint/2010/main" val="36117054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C65A3-49F7-44D2-A1A4-125DDF61E478}"/>
              </a:ext>
            </a:extLst>
          </p:cNvPr>
          <p:cNvSpPr>
            <a:spLocks noGrp="1"/>
          </p:cNvSpPr>
          <p:nvPr>
            <p:ph type="title"/>
          </p:nvPr>
        </p:nvSpPr>
        <p:spPr/>
        <p:txBody>
          <a:bodyPr/>
          <a:lstStyle/>
          <a:p>
            <a:r>
              <a:rPr lang="es-EC" dirty="0"/>
              <a:t>Análisis de Resultados</a:t>
            </a:r>
          </a:p>
        </p:txBody>
      </p:sp>
      <p:graphicFrame>
        <p:nvGraphicFramePr>
          <p:cNvPr id="5" name="Chart 4">
            <a:extLst>
              <a:ext uri="{FF2B5EF4-FFF2-40B4-BE49-F238E27FC236}">
                <a16:creationId xmlns:a16="http://schemas.microsoft.com/office/drawing/2014/main" id="{C28680BD-B05E-45C8-928A-73C404196856}"/>
              </a:ext>
            </a:extLst>
          </p:cNvPr>
          <p:cNvGraphicFramePr>
            <a:graphicFrameLocks/>
          </p:cNvGraphicFramePr>
          <p:nvPr>
            <p:extLst/>
          </p:nvPr>
        </p:nvGraphicFramePr>
        <p:xfrm>
          <a:off x="914400" y="1561315"/>
          <a:ext cx="5181600" cy="31616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DF835073-6E9B-4908-ADE2-A4788E273FFD}"/>
              </a:ext>
            </a:extLst>
          </p:cNvPr>
          <p:cNvGraphicFramePr>
            <a:graphicFrameLocks/>
          </p:cNvGraphicFramePr>
          <p:nvPr>
            <p:extLst/>
          </p:nvPr>
        </p:nvGraphicFramePr>
        <p:xfrm>
          <a:off x="6220570" y="3372163"/>
          <a:ext cx="5057030" cy="3161675"/>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48210186-9BD2-423C-B210-A09AB5B52FB7}"/>
              </a:ext>
            </a:extLst>
          </p:cNvPr>
          <p:cNvSpPr/>
          <p:nvPr/>
        </p:nvSpPr>
        <p:spPr>
          <a:xfrm>
            <a:off x="1842726" y="4998475"/>
            <a:ext cx="3324948" cy="1323439"/>
          </a:xfrm>
          <a:prstGeom prst="rect">
            <a:avLst/>
          </a:prstGeom>
          <a:noFill/>
        </p:spPr>
        <p:txBody>
          <a:bodyPr wrap="none" lIns="91440" tIns="45720" rIns="91440" bIns="45720">
            <a:spAutoFit/>
          </a:bodyPr>
          <a:lstStyle/>
          <a:p>
            <a:pPr algn="ctr"/>
            <a:r>
              <a:rPr lang="es-EC" sz="4000" b="1" dirty="0">
                <a:ln w="22225">
                  <a:solidFill>
                    <a:schemeClr val="accent2"/>
                  </a:solidFill>
                  <a:prstDash val="solid"/>
                </a:ln>
                <a:solidFill>
                  <a:schemeClr val="accent2">
                    <a:lumMod val="40000"/>
                    <a:lumOff val="60000"/>
                  </a:schemeClr>
                </a:solidFill>
              </a:rPr>
              <a:t>Q=10 </a:t>
            </a:r>
            <a:r>
              <a:rPr lang="es-EC" sz="4000" b="1" dirty="0" err="1">
                <a:ln w="22225">
                  <a:solidFill>
                    <a:schemeClr val="accent2"/>
                  </a:solidFill>
                  <a:prstDash val="solid"/>
                </a:ln>
                <a:solidFill>
                  <a:schemeClr val="accent2">
                    <a:lumMod val="40000"/>
                    <a:lumOff val="60000"/>
                  </a:schemeClr>
                </a:solidFill>
              </a:rPr>
              <a:t>uL</a:t>
            </a:r>
            <a:r>
              <a:rPr lang="es-EC" sz="4000" b="1" dirty="0">
                <a:ln w="22225">
                  <a:solidFill>
                    <a:schemeClr val="accent2"/>
                  </a:solidFill>
                  <a:prstDash val="solid"/>
                </a:ln>
                <a:solidFill>
                  <a:schemeClr val="accent2">
                    <a:lumMod val="40000"/>
                    <a:lumOff val="60000"/>
                  </a:schemeClr>
                </a:solidFill>
              </a:rPr>
              <a:t>/min</a:t>
            </a:r>
          </a:p>
          <a:p>
            <a:pPr algn="ctr"/>
            <a:r>
              <a:rPr lang="es-EC" sz="4000" b="1" dirty="0">
                <a:ln w="22225">
                  <a:solidFill>
                    <a:schemeClr val="accent2"/>
                  </a:solidFill>
                  <a:prstDash val="solid"/>
                </a:ln>
                <a:solidFill>
                  <a:schemeClr val="accent2">
                    <a:lumMod val="40000"/>
                    <a:lumOff val="60000"/>
                  </a:schemeClr>
                </a:solidFill>
              </a:rPr>
              <a:t>V=13 kV</a:t>
            </a:r>
          </a:p>
        </p:txBody>
      </p:sp>
      <p:sp>
        <p:nvSpPr>
          <p:cNvPr id="6" name="Rectangle 5">
            <a:extLst>
              <a:ext uri="{FF2B5EF4-FFF2-40B4-BE49-F238E27FC236}">
                <a16:creationId xmlns:a16="http://schemas.microsoft.com/office/drawing/2014/main" id="{7196F5B7-56E2-47E0-B2AF-B4CED5EF7618}"/>
              </a:ext>
            </a:extLst>
          </p:cNvPr>
          <p:cNvSpPr/>
          <p:nvPr/>
        </p:nvSpPr>
        <p:spPr>
          <a:xfrm>
            <a:off x="5701085" y="1773972"/>
            <a:ext cx="6096000" cy="1323439"/>
          </a:xfrm>
          <a:prstGeom prst="rect">
            <a:avLst/>
          </a:prstGeom>
        </p:spPr>
        <p:txBody>
          <a:bodyPr>
            <a:spAutoFit/>
          </a:bodyPr>
          <a:lstStyle/>
          <a:p>
            <a:pPr algn="ctr"/>
            <a:r>
              <a:rPr lang="es-EC" sz="4000" b="1" dirty="0">
                <a:ln w="22225">
                  <a:solidFill>
                    <a:schemeClr val="accent2"/>
                  </a:solidFill>
                  <a:prstDash val="solid"/>
                </a:ln>
                <a:solidFill>
                  <a:schemeClr val="accent2">
                    <a:lumMod val="40000"/>
                    <a:lumOff val="60000"/>
                  </a:schemeClr>
                </a:solidFill>
              </a:rPr>
              <a:t>Q=10 </a:t>
            </a:r>
            <a:r>
              <a:rPr lang="es-EC" sz="4000" b="1" dirty="0" err="1">
                <a:ln w="22225">
                  <a:solidFill>
                    <a:schemeClr val="accent2"/>
                  </a:solidFill>
                  <a:prstDash val="solid"/>
                </a:ln>
                <a:solidFill>
                  <a:schemeClr val="accent2">
                    <a:lumMod val="40000"/>
                    <a:lumOff val="60000"/>
                  </a:schemeClr>
                </a:solidFill>
              </a:rPr>
              <a:t>uL</a:t>
            </a:r>
            <a:r>
              <a:rPr lang="es-EC" sz="4000" b="1" dirty="0">
                <a:ln w="22225">
                  <a:solidFill>
                    <a:schemeClr val="accent2"/>
                  </a:solidFill>
                  <a:prstDash val="solid"/>
                </a:ln>
                <a:solidFill>
                  <a:schemeClr val="accent2">
                    <a:lumMod val="40000"/>
                    <a:lumOff val="60000"/>
                  </a:schemeClr>
                </a:solidFill>
              </a:rPr>
              <a:t>/min</a:t>
            </a:r>
          </a:p>
          <a:p>
            <a:pPr algn="ctr"/>
            <a:r>
              <a:rPr lang="es-EC" sz="4000" b="1" dirty="0">
                <a:ln w="22225">
                  <a:solidFill>
                    <a:schemeClr val="accent2"/>
                  </a:solidFill>
                  <a:prstDash val="solid"/>
                </a:ln>
                <a:solidFill>
                  <a:schemeClr val="accent2">
                    <a:lumMod val="40000"/>
                    <a:lumOff val="60000"/>
                  </a:schemeClr>
                </a:solidFill>
              </a:rPr>
              <a:t>TDC = 8 cm</a:t>
            </a:r>
          </a:p>
        </p:txBody>
      </p:sp>
    </p:spTree>
    <p:extLst>
      <p:ext uri="{BB962C8B-B14F-4D97-AF65-F5344CB8AC3E}">
        <p14:creationId xmlns:p14="http://schemas.microsoft.com/office/powerpoint/2010/main" val="2586197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077F8F-E663-409C-8C4E-C69095655FC1}"/>
              </a:ext>
            </a:extLst>
          </p:cNvPr>
          <p:cNvSpPr>
            <a:spLocks noGrp="1"/>
          </p:cNvSpPr>
          <p:nvPr>
            <p:ph type="title"/>
          </p:nvPr>
        </p:nvSpPr>
        <p:spPr/>
        <p:txBody>
          <a:bodyPr/>
          <a:lstStyle/>
          <a:p>
            <a:r>
              <a:rPr lang="es-EC" dirty="0"/>
              <a:t>CONCLUSIONES</a:t>
            </a:r>
          </a:p>
        </p:txBody>
      </p:sp>
      <p:sp>
        <p:nvSpPr>
          <p:cNvPr id="3" name="Marcador de contenido 2">
            <a:extLst>
              <a:ext uri="{FF2B5EF4-FFF2-40B4-BE49-F238E27FC236}">
                <a16:creationId xmlns:a16="http://schemas.microsoft.com/office/drawing/2014/main" id="{3C300A10-A61E-4347-B075-AB8A6D374939}"/>
              </a:ext>
            </a:extLst>
          </p:cNvPr>
          <p:cNvSpPr>
            <a:spLocks noGrp="1"/>
          </p:cNvSpPr>
          <p:nvPr>
            <p:ph idx="1"/>
          </p:nvPr>
        </p:nvSpPr>
        <p:spPr>
          <a:xfrm>
            <a:off x="2589212" y="1736035"/>
            <a:ext cx="8915400" cy="4175187"/>
          </a:xfrm>
        </p:spPr>
        <p:txBody>
          <a:bodyPr>
            <a:noAutofit/>
          </a:bodyPr>
          <a:lstStyle/>
          <a:p>
            <a:pPr lvl="0" algn="just"/>
            <a:r>
              <a:rPr lang="es-EC" sz="2000" dirty="0"/>
              <a:t>Se diseñó y construyó un equipo para la producción de microfibras poliméricas a través de la técnica de melt electrospinning. El sistema es capaz de utilizar polímeros con temperaturas de trabajo de hasta 300°C, usa un extrusor de husillo el cual permite obtener caudales desde 8 </a:t>
            </a:r>
            <a:r>
              <a:rPr lang="es-EC" sz="2000" dirty="0" err="1"/>
              <a:t>ul</a:t>
            </a:r>
            <a:r>
              <a:rPr lang="es-EC" sz="2000" dirty="0"/>
              <a:t>/min hasta 4.25 ml/min. Además, consta de una interfaz HMI para monitoreo y control del proceso en tiempo real.</a:t>
            </a:r>
          </a:p>
          <a:p>
            <a:pPr lvl="0" algn="just"/>
            <a:r>
              <a:rPr lang="es-EC" sz="2000" dirty="0"/>
              <a:t>Las fibras poliméricas obtenidas poseen diámetros desde 22.2 </a:t>
            </a:r>
            <a:r>
              <a:rPr lang="es-EC" sz="2000" dirty="0" err="1"/>
              <a:t>um</a:t>
            </a:r>
            <a:r>
              <a:rPr lang="es-EC" sz="2000" dirty="0"/>
              <a:t> a 40.6 </a:t>
            </a:r>
            <a:r>
              <a:rPr lang="es-EC" sz="2000" dirty="0" err="1"/>
              <a:t>um</a:t>
            </a:r>
            <a:r>
              <a:rPr lang="es-EC" sz="2000" dirty="0"/>
              <a:t> usando polipropileno isotáctico y con el propileno atáctico los diámetros varían de 36.5 </a:t>
            </a:r>
            <a:r>
              <a:rPr lang="es-EC" sz="2000" dirty="0" err="1"/>
              <a:t>um</a:t>
            </a:r>
            <a:r>
              <a:rPr lang="es-EC" sz="2000" dirty="0"/>
              <a:t> hasta 60.2 </a:t>
            </a:r>
            <a:r>
              <a:rPr lang="es-EC" sz="2000" dirty="0" err="1"/>
              <a:t>um</a:t>
            </a:r>
            <a:r>
              <a:rPr lang="es-EC" sz="2000" dirty="0"/>
              <a:t> las mejores fibras se obtuvieron a partir de pellets de polipropileno atáctico a una distancia de 8 cm desde la punta del capilar al colector, utilizando un voltaje de 11 kV y un caudal de 10 </a:t>
            </a:r>
            <a:r>
              <a:rPr lang="es-EC" sz="2000" dirty="0" err="1"/>
              <a:t>ul</a:t>
            </a:r>
            <a:r>
              <a:rPr lang="es-EC" sz="2000" dirty="0"/>
              <a:t>/min. </a:t>
            </a:r>
          </a:p>
        </p:txBody>
      </p:sp>
    </p:spTree>
    <p:extLst>
      <p:ext uri="{BB962C8B-B14F-4D97-AF65-F5344CB8AC3E}">
        <p14:creationId xmlns:p14="http://schemas.microsoft.com/office/powerpoint/2010/main" val="23581420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B28AF3D-9B95-4056-97D1-F4DE54971DF8}"/>
              </a:ext>
            </a:extLst>
          </p:cNvPr>
          <p:cNvSpPr>
            <a:spLocks noGrp="1"/>
          </p:cNvSpPr>
          <p:nvPr>
            <p:ph idx="1"/>
          </p:nvPr>
        </p:nvSpPr>
        <p:spPr>
          <a:xfrm>
            <a:off x="2589212" y="848139"/>
            <a:ext cx="8915400" cy="5049831"/>
          </a:xfrm>
        </p:spPr>
        <p:txBody>
          <a:bodyPr>
            <a:normAutofit/>
          </a:bodyPr>
          <a:lstStyle/>
          <a:p>
            <a:endParaRPr lang="es-EC" dirty="0"/>
          </a:p>
          <a:p>
            <a:pPr algn="just"/>
            <a:r>
              <a:rPr lang="es-EC" sz="2000" dirty="0"/>
              <a:t>A medida que aumenta el voltaje aplicado el diámetro de las fibras disminuye, de la misma manera al aumentar la distancia del colector al capilar (TDC), manteniendo constante el caudal y la TDC se obtienen fibras de diámetro menores.</a:t>
            </a:r>
          </a:p>
          <a:p>
            <a:pPr lvl="0" algn="just"/>
            <a:r>
              <a:rPr lang="es-EC" sz="2000" dirty="0"/>
              <a:t>La implementación del controlador PI para la temperatura permite que el sistema se estabilice en un tiempo de 234 segundos, con un error en estado estacionario de ±5%. </a:t>
            </a:r>
          </a:p>
          <a:p>
            <a:pPr lvl="0" algn="just"/>
            <a:r>
              <a:rPr lang="es-EC" sz="2000" dirty="0"/>
              <a:t>La interfaz del equipo controla el funcionamiento de la máquina, mediante el accionamiento del motor para que el husillo empiece a extraer polímero hacia el capilar; controla además el encendido y apagado de la resistencia para alcanzar la temperatura respectiva de cada polímero.</a:t>
            </a:r>
          </a:p>
          <a:p>
            <a:endParaRPr lang="es-EC" dirty="0"/>
          </a:p>
        </p:txBody>
      </p:sp>
    </p:spTree>
    <p:extLst>
      <p:ext uri="{BB962C8B-B14F-4D97-AF65-F5344CB8AC3E}">
        <p14:creationId xmlns:p14="http://schemas.microsoft.com/office/powerpoint/2010/main" val="35085545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5D3C35-CED7-41FC-8954-3400DBADFD4C}"/>
              </a:ext>
            </a:extLst>
          </p:cNvPr>
          <p:cNvSpPr>
            <a:spLocks noGrp="1"/>
          </p:cNvSpPr>
          <p:nvPr>
            <p:ph type="title"/>
          </p:nvPr>
        </p:nvSpPr>
        <p:spPr/>
        <p:txBody>
          <a:bodyPr/>
          <a:lstStyle/>
          <a:p>
            <a:r>
              <a:rPr lang="es-EC" dirty="0"/>
              <a:t>RECOMENDACIONES</a:t>
            </a:r>
          </a:p>
        </p:txBody>
      </p:sp>
      <p:sp>
        <p:nvSpPr>
          <p:cNvPr id="3" name="Marcador de contenido 2">
            <a:extLst>
              <a:ext uri="{FF2B5EF4-FFF2-40B4-BE49-F238E27FC236}">
                <a16:creationId xmlns:a16="http://schemas.microsoft.com/office/drawing/2014/main" id="{3A1FB61E-C344-44D4-9F92-F2DD92848B4C}"/>
              </a:ext>
            </a:extLst>
          </p:cNvPr>
          <p:cNvSpPr>
            <a:spLocks noGrp="1"/>
          </p:cNvSpPr>
          <p:nvPr>
            <p:ph idx="1"/>
          </p:nvPr>
        </p:nvSpPr>
        <p:spPr>
          <a:xfrm>
            <a:off x="2589212" y="1444487"/>
            <a:ext cx="8915400" cy="5261113"/>
          </a:xfrm>
        </p:spPr>
        <p:txBody>
          <a:bodyPr>
            <a:normAutofit/>
          </a:bodyPr>
          <a:lstStyle/>
          <a:p>
            <a:pPr algn="just"/>
            <a:r>
              <a:rPr lang="es-EC" sz="2000" dirty="0"/>
              <a:t>Las pruebas demuestran que con diferentes condiciones ambientales (humedad y temperatura) las fibras poliméricas tienen características diferentes en su formación, diámetros resultantes y continuidad, aún con los mismos parámetros de configuración del equipo, por lo que se determina que el medio ambiente en el que se obtengan las fibras necesita ser controlado para obtener fibras de iguales características.</a:t>
            </a:r>
          </a:p>
          <a:p>
            <a:pPr algn="just"/>
            <a:r>
              <a:rPr lang="es-EC" sz="2000" dirty="0"/>
              <a:t>En el desarrollo de las pruebas se configuran los parámetros como temperatura, caudal, voltaje, distancia del colector, entre otros; cada uno en un rango de trabajo, es necesario realizar una optimización de los parámetros a través de método estadístico que permita obtener mejores resultados.</a:t>
            </a:r>
          </a:p>
          <a:p>
            <a:pPr algn="just"/>
            <a:r>
              <a:rPr lang="es-EC" sz="2000" dirty="0"/>
              <a:t>Para un control superior del proceso, se puede agregar un tratamiento previo del material antes del ingreso al extrusor, adicionalmente controlar la temperatura en la zona de alimentación del extrusor. </a:t>
            </a:r>
          </a:p>
          <a:p>
            <a:endParaRPr lang="es-EC" dirty="0"/>
          </a:p>
          <a:p>
            <a:endParaRPr lang="es-EC" dirty="0"/>
          </a:p>
        </p:txBody>
      </p:sp>
    </p:spTree>
    <p:extLst>
      <p:ext uri="{BB962C8B-B14F-4D97-AF65-F5344CB8AC3E}">
        <p14:creationId xmlns:p14="http://schemas.microsoft.com/office/powerpoint/2010/main" val="10991451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5D38C-63FA-438F-B7CE-E18D7FA00662}"/>
              </a:ext>
            </a:extLst>
          </p:cNvPr>
          <p:cNvSpPr>
            <a:spLocks noGrp="1"/>
          </p:cNvSpPr>
          <p:nvPr>
            <p:ph type="title"/>
          </p:nvPr>
        </p:nvSpPr>
        <p:spPr/>
        <p:txBody>
          <a:bodyPr/>
          <a:lstStyle/>
          <a:p>
            <a:r>
              <a:rPr lang="es-EC" dirty="0"/>
              <a:t>TRABAJOS FUTUROS</a:t>
            </a:r>
          </a:p>
        </p:txBody>
      </p:sp>
      <p:sp>
        <p:nvSpPr>
          <p:cNvPr id="3" name="Content Placeholder 2">
            <a:extLst>
              <a:ext uri="{FF2B5EF4-FFF2-40B4-BE49-F238E27FC236}">
                <a16:creationId xmlns:a16="http://schemas.microsoft.com/office/drawing/2014/main" id="{DFD3EE94-E86D-4C50-B07B-8F55E8E9E1A2}"/>
              </a:ext>
            </a:extLst>
          </p:cNvPr>
          <p:cNvSpPr>
            <a:spLocks noGrp="1"/>
          </p:cNvSpPr>
          <p:nvPr>
            <p:ph idx="1"/>
          </p:nvPr>
        </p:nvSpPr>
        <p:spPr>
          <a:xfrm>
            <a:off x="2496447" y="1712468"/>
            <a:ext cx="8915400" cy="3777622"/>
          </a:xfrm>
        </p:spPr>
        <p:txBody>
          <a:bodyPr/>
          <a:lstStyle/>
          <a:p>
            <a:pPr algn="just"/>
            <a:r>
              <a:rPr lang="es-EC" sz="2200" dirty="0"/>
              <a:t>Existen varios tipos de colectores utilizados en electro spinning, en este proyecto se utilizó un colector plano y fijo, se plantea la variación a un colector móvil junto con la construcción de un extrusor con dos husillos para obtener fibras de materiales compuestos.</a:t>
            </a:r>
            <a:endParaRPr lang="es-EC" dirty="0"/>
          </a:p>
        </p:txBody>
      </p:sp>
      <p:pic>
        <p:nvPicPr>
          <p:cNvPr id="4" name="Content Placeholder 4">
            <a:extLst>
              <a:ext uri="{FF2B5EF4-FFF2-40B4-BE49-F238E27FC236}">
                <a16:creationId xmlns:a16="http://schemas.microsoft.com/office/drawing/2014/main" id="{C38AA329-79BB-4D09-BCD3-E23FCEE5CE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6417" y="3852618"/>
            <a:ext cx="4578558" cy="2575439"/>
          </a:xfrm>
          <a:prstGeom prst="rect">
            <a:avLst/>
          </a:prstGeom>
        </p:spPr>
      </p:pic>
    </p:spTree>
    <p:extLst>
      <p:ext uri="{BB962C8B-B14F-4D97-AF65-F5344CB8AC3E}">
        <p14:creationId xmlns:p14="http://schemas.microsoft.com/office/powerpoint/2010/main" val="14864420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DB17D9-C663-495A-B635-F4C231808A9D}"/>
              </a:ext>
            </a:extLst>
          </p:cNvPr>
          <p:cNvSpPr/>
          <p:nvPr/>
        </p:nvSpPr>
        <p:spPr>
          <a:xfrm>
            <a:off x="2049586" y="1857610"/>
            <a:ext cx="8802410" cy="2400657"/>
          </a:xfrm>
          <a:prstGeom prst="rect">
            <a:avLst/>
          </a:prstGeom>
          <a:noFill/>
        </p:spPr>
        <p:txBody>
          <a:bodyPr wrap="none" lIns="91440" tIns="45720" rIns="91440" bIns="45720">
            <a:spAutoFit/>
          </a:bodyPr>
          <a:lstStyle/>
          <a:p>
            <a:pPr algn="ctr"/>
            <a:r>
              <a:rPr lang="en-US" sz="15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GRACIAS</a:t>
            </a:r>
          </a:p>
        </p:txBody>
      </p:sp>
    </p:spTree>
    <p:extLst>
      <p:ext uri="{BB962C8B-B14F-4D97-AF65-F5344CB8AC3E}">
        <p14:creationId xmlns:p14="http://schemas.microsoft.com/office/powerpoint/2010/main" val="2147986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ED091A-C53D-440E-A17A-0C88936413B8}"/>
              </a:ext>
            </a:extLst>
          </p:cNvPr>
          <p:cNvSpPr>
            <a:spLocks noGrp="1"/>
          </p:cNvSpPr>
          <p:nvPr>
            <p:ph type="title"/>
          </p:nvPr>
        </p:nvSpPr>
        <p:spPr>
          <a:xfrm>
            <a:off x="799609" y="2158265"/>
            <a:ext cx="3178135" cy="1781175"/>
          </a:xfrm>
        </p:spPr>
        <p:txBody>
          <a:bodyPr>
            <a:normAutofit/>
          </a:bodyPr>
          <a:lstStyle/>
          <a:p>
            <a:r>
              <a:rPr lang="es-EC" sz="3000">
                <a:solidFill>
                  <a:schemeClr val="tx1"/>
                </a:solidFill>
              </a:rPr>
              <a:t>Electrospinning</a:t>
            </a:r>
          </a:p>
        </p:txBody>
      </p:sp>
      <p:sp>
        <p:nvSpPr>
          <p:cNvPr id="3" name="Marcador de contenido 2">
            <a:extLst>
              <a:ext uri="{FF2B5EF4-FFF2-40B4-BE49-F238E27FC236}">
                <a16:creationId xmlns:a16="http://schemas.microsoft.com/office/drawing/2014/main" id="{53144F09-C87D-4576-A152-F6BB45499130}"/>
              </a:ext>
            </a:extLst>
          </p:cNvPr>
          <p:cNvSpPr>
            <a:spLocks noGrp="1"/>
          </p:cNvSpPr>
          <p:nvPr>
            <p:ph idx="1"/>
          </p:nvPr>
        </p:nvSpPr>
        <p:spPr>
          <a:xfrm>
            <a:off x="966951" y="3355130"/>
            <a:ext cx="2669407" cy="2427333"/>
          </a:xfrm>
        </p:spPr>
        <p:txBody>
          <a:bodyPr>
            <a:normAutofit/>
          </a:bodyPr>
          <a:lstStyle/>
          <a:p>
            <a:endParaRPr lang="es-EC" sz="1600"/>
          </a:p>
          <a:p>
            <a:endParaRPr lang="es-EC" sz="1600"/>
          </a:p>
          <a:p>
            <a:endParaRPr lang="es-EC" sz="1600"/>
          </a:p>
          <a:p>
            <a:endParaRPr lang="es-EC" sz="1600"/>
          </a:p>
          <a:p>
            <a:endParaRPr lang="es-EC" sz="1600"/>
          </a:p>
          <a:p>
            <a:r>
              <a:rPr lang="es-EC" sz="1600"/>
              <a:t>Cono de Taylor</a:t>
            </a:r>
            <a:endParaRPr lang="es-EC" sz="1600" dirty="0"/>
          </a:p>
        </p:txBody>
      </p:sp>
      <p:pic>
        <p:nvPicPr>
          <p:cNvPr id="3074" name="Picture 2" descr="Imagen relacionada">
            <a:extLst>
              <a:ext uri="{FF2B5EF4-FFF2-40B4-BE49-F238E27FC236}">
                <a16:creationId xmlns:a16="http://schemas.microsoft.com/office/drawing/2014/main" id="{35A7072C-6D04-4275-9012-0F7615DA54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10" t="9122" r="4707" b="3274"/>
          <a:stretch/>
        </p:blipFill>
        <p:spPr bwMode="auto">
          <a:xfrm>
            <a:off x="4558026" y="1002494"/>
            <a:ext cx="7106524" cy="4829963"/>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76A51E6F-CD31-4E7C-B986-C38E68224B4A}"/>
              </a:ext>
            </a:extLst>
          </p:cNvPr>
          <p:cNvPicPr/>
          <p:nvPr/>
        </p:nvPicPr>
        <p:blipFill rotWithShape="1">
          <a:blip r:embed="rId4"/>
          <a:srcRect t="8070" b="8507"/>
          <a:stretch/>
        </p:blipFill>
        <p:spPr bwMode="auto">
          <a:xfrm flipH="1">
            <a:off x="632267" y="4239231"/>
            <a:ext cx="3512820" cy="6591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17721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29F093-90DB-4E27-8AD1-D673BB6EF6E7}"/>
              </a:ext>
            </a:extLst>
          </p:cNvPr>
          <p:cNvSpPr>
            <a:spLocks noGrp="1"/>
          </p:cNvSpPr>
          <p:nvPr>
            <p:ph type="title"/>
          </p:nvPr>
        </p:nvSpPr>
        <p:spPr>
          <a:xfrm>
            <a:off x="1656064" y="441987"/>
            <a:ext cx="3074961" cy="1781175"/>
          </a:xfrm>
        </p:spPr>
        <p:txBody>
          <a:bodyPr>
            <a:normAutofit/>
          </a:bodyPr>
          <a:lstStyle/>
          <a:p>
            <a:r>
              <a:rPr lang="es-EC" sz="3000" dirty="0" err="1">
                <a:solidFill>
                  <a:schemeClr val="tx1"/>
                </a:solidFill>
              </a:rPr>
              <a:t>Melt</a:t>
            </a:r>
            <a:r>
              <a:rPr lang="es-EC" sz="3000" dirty="0">
                <a:solidFill>
                  <a:schemeClr val="tx1"/>
                </a:solidFill>
              </a:rPr>
              <a:t> electrospinning</a:t>
            </a:r>
          </a:p>
        </p:txBody>
      </p:sp>
      <p:pic>
        <p:nvPicPr>
          <p:cNvPr id="4103" name="Picture 2" descr="Imagen relacionada">
            <a:extLst>
              <a:ext uri="{FF2B5EF4-FFF2-40B4-BE49-F238E27FC236}">
                <a16:creationId xmlns:a16="http://schemas.microsoft.com/office/drawing/2014/main" id="{F89B64DD-49B8-42EB-A25C-FE05A73AB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3985" y="952500"/>
            <a:ext cx="5599956" cy="48299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a 6">
            <a:extLst>
              <a:ext uri="{FF2B5EF4-FFF2-40B4-BE49-F238E27FC236}">
                <a16:creationId xmlns:a16="http://schemas.microsoft.com/office/drawing/2014/main" id="{8640B567-0448-4770-A8C0-2428D664150F}"/>
              </a:ext>
            </a:extLst>
          </p:cNvPr>
          <p:cNvGraphicFramePr/>
          <p:nvPr>
            <p:extLst>
              <p:ext uri="{D42A27DB-BD31-4B8C-83A1-F6EECF244321}">
                <p14:modId xmlns:p14="http://schemas.microsoft.com/office/powerpoint/2010/main" val="1083378796"/>
              </p:ext>
            </p:extLst>
          </p:nvPr>
        </p:nvGraphicFramePr>
        <p:xfrm>
          <a:off x="755374" y="2557670"/>
          <a:ext cx="3975651" cy="37416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54671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7F70AE-AF73-4234-A94E-F8A334857D1C}"/>
              </a:ext>
            </a:extLst>
          </p:cNvPr>
          <p:cNvSpPr>
            <a:spLocks noGrp="1"/>
          </p:cNvSpPr>
          <p:nvPr>
            <p:ph type="title"/>
          </p:nvPr>
        </p:nvSpPr>
        <p:spPr>
          <a:xfrm>
            <a:off x="1619553" y="713757"/>
            <a:ext cx="1939318" cy="731483"/>
          </a:xfrm>
        </p:spPr>
        <p:txBody>
          <a:bodyPr/>
          <a:lstStyle/>
          <a:p>
            <a:r>
              <a:rPr lang="es-EC" dirty="0"/>
              <a:t>Caudal</a:t>
            </a:r>
          </a:p>
        </p:txBody>
      </p:sp>
      <p:sp>
        <p:nvSpPr>
          <p:cNvPr id="3" name="Marcador de contenido 2">
            <a:extLst>
              <a:ext uri="{FF2B5EF4-FFF2-40B4-BE49-F238E27FC236}">
                <a16:creationId xmlns:a16="http://schemas.microsoft.com/office/drawing/2014/main" id="{620F9B48-1FE9-4E9F-B1D8-45CBCFE4CB10}"/>
              </a:ext>
            </a:extLst>
          </p:cNvPr>
          <p:cNvSpPr>
            <a:spLocks noGrp="1"/>
          </p:cNvSpPr>
          <p:nvPr>
            <p:ph idx="1"/>
          </p:nvPr>
        </p:nvSpPr>
        <p:spPr>
          <a:xfrm>
            <a:off x="7180262" y="5733938"/>
            <a:ext cx="2154238" cy="410305"/>
          </a:xfrm>
        </p:spPr>
        <p:txBody>
          <a:bodyPr/>
          <a:lstStyle/>
          <a:p>
            <a:r>
              <a:rPr lang="es-EC" dirty="0"/>
              <a:t>Fibras de PCL</a:t>
            </a:r>
          </a:p>
        </p:txBody>
      </p:sp>
      <p:pic>
        <p:nvPicPr>
          <p:cNvPr id="4" name="Imagen 3">
            <a:extLst>
              <a:ext uri="{FF2B5EF4-FFF2-40B4-BE49-F238E27FC236}">
                <a16:creationId xmlns:a16="http://schemas.microsoft.com/office/drawing/2014/main" id="{8D54F58D-0BFB-4ECD-96E5-1F069560C435}"/>
              </a:ext>
            </a:extLst>
          </p:cNvPr>
          <p:cNvPicPr/>
          <p:nvPr/>
        </p:nvPicPr>
        <p:blipFill>
          <a:blip r:embed="rId3"/>
          <a:stretch>
            <a:fillRect/>
          </a:stretch>
        </p:blipFill>
        <p:spPr>
          <a:xfrm>
            <a:off x="1619553" y="1496556"/>
            <a:ext cx="2515828" cy="4555629"/>
          </a:xfrm>
          <a:prstGeom prst="rect">
            <a:avLst/>
          </a:prstGeom>
        </p:spPr>
      </p:pic>
      <p:sp>
        <p:nvSpPr>
          <p:cNvPr id="5" name="CuadroTexto 4">
            <a:extLst>
              <a:ext uri="{FF2B5EF4-FFF2-40B4-BE49-F238E27FC236}">
                <a16:creationId xmlns:a16="http://schemas.microsoft.com/office/drawing/2014/main" id="{27DA105B-7939-4604-A1EC-2D3F2237F828}"/>
              </a:ext>
            </a:extLst>
          </p:cNvPr>
          <p:cNvSpPr txBox="1"/>
          <p:nvPr/>
        </p:nvSpPr>
        <p:spPr>
          <a:xfrm>
            <a:off x="832298" y="2067035"/>
            <a:ext cx="595035" cy="369332"/>
          </a:xfrm>
          <a:prstGeom prst="rect">
            <a:avLst/>
          </a:prstGeom>
          <a:noFill/>
        </p:spPr>
        <p:txBody>
          <a:bodyPr wrap="none" rtlCol="0">
            <a:spAutoFit/>
          </a:bodyPr>
          <a:lstStyle/>
          <a:p>
            <a:r>
              <a:rPr lang="es-EC" dirty="0"/>
              <a:t>10 s</a:t>
            </a:r>
          </a:p>
        </p:txBody>
      </p:sp>
      <p:sp>
        <p:nvSpPr>
          <p:cNvPr id="6" name="CuadroTexto 5">
            <a:extLst>
              <a:ext uri="{FF2B5EF4-FFF2-40B4-BE49-F238E27FC236}">
                <a16:creationId xmlns:a16="http://schemas.microsoft.com/office/drawing/2014/main" id="{1F0F5C5C-C7F3-490E-91DF-116B92B9CCF5}"/>
              </a:ext>
            </a:extLst>
          </p:cNvPr>
          <p:cNvSpPr txBox="1"/>
          <p:nvPr/>
        </p:nvSpPr>
        <p:spPr>
          <a:xfrm>
            <a:off x="832297" y="3527463"/>
            <a:ext cx="595035" cy="369332"/>
          </a:xfrm>
          <a:prstGeom prst="rect">
            <a:avLst/>
          </a:prstGeom>
          <a:noFill/>
        </p:spPr>
        <p:txBody>
          <a:bodyPr wrap="none" rtlCol="0">
            <a:spAutoFit/>
          </a:bodyPr>
          <a:lstStyle/>
          <a:p>
            <a:r>
              <a:rPr lang="es-EC" dirty="0"/>
              <a:t>20 s</a:t>
            </a:r>
          </a:p>
        </p:txBody>
      </p:sp>
      <p:sp>
        <p:nvSpPr>
          <p:cNvPr id="7" name="CuadroTexto 6">
            <a:extLst>
              <a:ext uri="{FF2B5EF4-FFF2-40B4-BE49-F238E27FC236}">
                <a16:creationId xmlns:a16="http://schemas.microsoft.com/office/drawing/2014/main" id="{A9440FA8-43F1-452A-8104-0D8093267A1E}"/>
              </a:ext>
            </a:extLst>
          </p:cNvPr>
          <p:cNvSpPr txBox="1"/>
          <p:nvPr/>
        </p:nvSpPr>
        <p:spPr>
          <a:xfrm>
            <a:off x="832296" y="5042924"/>
            <a:ext cx="595035" cy="369332"/>
          </a:xfrm>
          <a:prstGeom prst="rect">
            <a:avLst/>
          </a:prstGeom>
          <a:noFill/>
        </p:spPr>
        <p:txBody>
          <a:bodyPr wrap="none" rtlCol="0">
            <a:spAutoFit/>
          </a:bodyPr>
          <a:lstStyle/>
          <a:p>
            <a:r>
              <a:rPr lang="es-EC" dirty="0"/>
              <a:t>30 s</a:t>
            </a:r>
          </a:p>
        </p:txBody>
      </p:sp>
      <p:sp>
        <p:nvSpPr>
          <p:cNvPr id="8" name="Título 1">
            <a:extLst>
              <a:ext uri="{FF2B5EF4-FFF2-40B4-BE49-F238E27FC236}">
                <a16:creationId xmlns:a16="http://schemas.microsoft.com/office/drawing/2014/main" id="{FDB14D12-70A1-4B08-AA27-9338B2AF3874}"/>
              </a:ext>
            </a:extLst>
          </p:cNvPr>
          <p:cNvSpPr txBox="1">
            <a:spLocks/>
          </p:cNvSpPr>
          <p:nvPr/>
        </p:nvSpPr>
        <p:spPr>
          <a:xfrm>
            <a:off x="6671284" y="713757"/>
            <a:ext cx="1939318" cy="73148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dirty="0"/>
              <a:t>Capilar</a:t>
            </a:r>
          </a:p>
        </p:txBody>
      </p:sp>
      <p:pic>
        <p:nvPicPr>
          <p:cNvPr id="10" name="Imagen 9">
            <a:extLst>
              <a:ext uri="{FF2B5EF4-FFF2-40B4-BE49-F238E27FC236}">
                <a16:creationId xmlns:a16="http://schemas.microsoft.com/office/drawing/2014/main" id="{04CB018A-D13D-43EB-AECC-1FF7F97E3909}"/>
              </a:ext>
            </a:extLst>
          </p:cNvPr>
          <p:cNvPicPr/>
          <p:nvPr/>
        </p:nvPicPr>
        <p:blipFill rotWithShape="1">
          <a:blip r:embed="rId4"/>
          <a:srcRect l="2122"/>
          <a:stretch/>
        </p:blipFill>
        <p:spPr bwMode="auto">
          <a:xfrm>
            <a:off x="5325980" y="1876926"/>
            <a:ext cx="5923812" cy="3661102"/>
          </a:xfrm>
          <a:prstGeom prst="rect">
            <a:avLst/>
          </a:prstGeom>
          <a:ln>
            <a:noFill/>
          </a:ln>
          <a:extLst>
            <a:ext uri="{53640926-AAD7-44D8-BBD7-CCE9431645EC}">
              <a14:shadowObscured xmlns:a14="http://schemas.microsoft.com/office/drawing/2010/main"/>
            </a:ext>
          </a:extLst>
        </p:spPr>
      </p:pic>
      <p:sp>
        <p:nvSpPr>
          <p:cNvPr id="11" name="Marcador de contenido 2">
            <a:extLst>
              <a:ext uri="{FF2B5EF4-FFF2-40B4-BE49-F238E27FC236}">
                <a16:creationId xmlns:a16="http://schemas.microsoft.com/office/drawing/2014/main" id="{59CF8CF2-DCFB-4742-B6D5-C4008BDCF3CD}"/>
              </a:ext>
            </a:extLst>
          </p:cNvPr>
          <p:cNvSpPr txBox="1">
            <a:spLocks/>
          </p:cNvSpPr>
          <p:nvPr/>
        </p:nvSpPr>
        <p:spPr>
          <a:xfrm>
            <a:off x="1981143" y="6114826"/>
            <a:ext cx="2154238" cy="41030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s-EC" dirty="0"/>
              <a:t>Fibras de PP</a:t>
            </a:r>
          </a:p>
        </p:txBody>
      </p:sp>
    </p:spTree>
    <p:extLst>
      <p:ext uri="{BB962C8B-B14F-4D97-AF65-F5344CB8AC3E}">
        <p14:creationId xmlns:p14="http://schemas.microsoft.com/office/powerpoint/2010/main" val="1415915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958F3E-D5AF-4F06-A4CB-34E292AA1E17}"/>
              </a:ext>
            </a:extLst>
          </p:cNvPr>
          <p:cNvSpPr>
            <a:spLocks noGrp="1"/>
          </p:cNvSpPr>
          <p:nvPr>
            <p:ph type="title"/>
          </p:nvPr>
        </p:nvSpPr>
        <p:spPr>
          <a:xfrm>
            <a:off x="6751430" y="715236"/>
            <a:ext cx="4036475" cy="1147540"/>
          </a:xfrm>
        </p:spPr>
        <p:txBody>
          <a:bodyPr>
            <a:normAutofit/>
          </a:bodyPr>
          <a:lstStyle/>
          <a:p>
            <a:pPr algn="ctr"/>
            <a:r>
              <a:rPr lang="es-EC" dirty="0"/>
              <a:t>TDC</a:t>
            </a:r>
          </a:p>
        </p:txBody>
      </p:sp>
      <p:pic>
        <p:nvPicPr>
          <p:cNvPr id="4" name="Imagen 3">
            <a:extLst>
              <a:ext uri="{FF2B5EF4-FFF2-40B4-BE49-F238E27FC236}">
                <a16:creationId xmlns:a16="http://schemas.microsoft.com/office/drawing/2014/main" id="{C0D6815C-6D0E-4FFC-A679-0F92A0D05076}"/>
              </a:ext>
            </a:extLst>
          </p:cNvPr>
          <p:cNvPicPr/>
          <p:nvPr/>
        </p:nvPicPr>
        <p:blipFill>
          <a:blip r:embed="rId3">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6543358" y="1921353"/>
            <a:ext cx="4961256" cy="4048446"/>
          </a:xfrm>
          <a:prstGeom prst="rect">
            <a:avLst/>
          </a:prstGeom>
        </p:spPr>
      </p:pic>
      <p:sp>
        <p:nvSpPr>
          <p:cNvPr id="5" name="Marcador de contenido 2">
            <a:extLst>
              <a:ext uri="{FF2B5EF4-FFF2-40B4-BE49-F238E27FC236}">
                <a16:creationId xmlns:a16="http://schemas.microsoft.com/office/drawing/2014/main" id="{E8767C43-6C50-4977-BFCD-E45367566A2C}"/>
              </a:ext>
            </a:extLst>
          </p:cNvPr>
          <p:cNvSpPr txBox="1">
            <a:spLocks/>
          </p:cNvSpPr>
          <p:nvPr/>
        </p:nvSpPr>
        <p:spPr>
          <a:xfrm>
            <a:off x="8633667" y="6428097"/>
            <a:ext cx="2154238" cy="41030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s-EC" dirty="0"/>
              <a:t>Fibras de LDPE</a:t>
            </a:r>
          </a:p>
        </p:txBody>
      </p:sp>
      <p:sp>
        <p:nvSpPr>
          <p:cNvPr id="7" name="Título 1">
            <a:extLst>
              <a:ext uri="{FF2B5EF4-FFF2-40B4-BE49-F238E27FC236}">
                <a16:creationId xmlns:a16="http://schemas.microsoft.com/office/drawing/2014/main" id="{2961F3E7-E72A-42A7-B66A-D6A9C0816B0A}"/>
              </a:ext>
            </a:extLst>
          </p:cNvPr>
          <p:cNvSpPr txBox="1">
            <a:spLocks/>
          </p:cNvSpPr>
          <p:nvPr/>
        </p:nvSpPr>
        <p:spPr>
          <a:xfrm>
            <a:off x="687388" y="797640"/>
            <a:ext cx="4036475" cy="114754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C" dirty="0"/>
              <a:t>Voltaje</a:t>
            </a:r>
          </a:p>
        </p:txBody>
      </p:sp>
      <p:pic>
        <p:nvPicPr>
          <p:cNvPr id="8" name="Imagen 7">
            <a:extLst>
              <a:ext uri="{FF2B5EF4-FFF2-40B4-BE49-F238E27FC236}">
                <a16:creationId xmlns:a16="http://schemas.microsoft.com/office/drawing/2014/main" id="{9B5E6B69-585D-4863-9025-0CA82D9BD81B}"/>
              </a:ext>
            </a:extLst>
          </p:cNvPr>
          <p:cNvPicPr/>
          <p:nvPr/>
        </p:nvPicPr>
        <p:blipFill>
          <a:blip r:embed="rId5"/>
          <a:stretch>
            <a:fillRect/>
          </a:stretch>
        </p:blipFill>
        <p:spPr>
          <a:xfrm>
            <a:off x="687388" y="2026897"/>
            <a:ext cx="4961256" cy="3894776"/>
          </a:xfrm>
          <a:prstGeom prst="rect">
            <a:avLst/>
          </a:prstGeom>
        </p:spPr>
      </p:pic>
    </p:spTree>
    <p:extLst>
      <p:ext uri="{BB962C8B-B14F-4D97-AF65-F5344CB8AC3E}">
        <p14:creationId xmlns:p14="http://schemas.microsoft.com/office/powerpoint/2010/main" val="2367705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Marcador de contenido 3">
                <a:extLst>
                  <a:ext uri="{FF2B5EF4-FFF2-40B4-BE49-F238E27FC236}">
                    <a16:creationId xmlns:a16="http://schemas.microsoft.com/office/drawing/2014/main" id="{8ED35931-856B-45AC-BD77-80915A0B2AB2}"/>
                  </a:ext>
                </a:extLst>
              </p:cNvPr>
              <p:cNvGraphicFramePr>
                <a:graphicFrameLocks noGrp="1"/>
              </p:cNvGraphicFramePr>
              <p:nvPr>
                <p:ph idx="1"/>
                <p:extLst>
                  <p:ext uri="{D42A27DB-BD31-4B8C-83A1-F6EECF244321}">
                    <p14:modId xmlns:p14="http://schemas.microsoft.com/office/powerpoint/2010/main" val="938228674"/>
                  </p:ext>
                </p:extLst>
              </p:nvPr>
            </p:nvGraphicFramePr>
            <p:xfrm>
              <a:off x="374074" y="660278"/>
              <a:ext cx="11055927" cy="5692396"/>
            </p:xfrm>
            <a:graphic>
              <a:graphicData uri="http://schemas.openxmlformats.org/drawingml/2006/table">
                <a:tbl>
                  <a:tblPr firstRow="1" firstCol="1" bandRow="1">
                    <a:tableStyleId>{3B4B98B0-60AC-42C2-AFA5-B58CD77FA1E5}</a:tableStyleId>
                  </a:tblPr>
                  <a:tblGrid>
                    <a:gridCol w="3786368">
                      <a:extLst>
                        <a:ext uri="{9D8B030D-6E8A-4147-A177-3AD203B41FA5}">
                          <a16:colId xmlns:a16="http://schemas.microsoft.com/office/drawing/2014/main" val="4045194420"/>
                        </a:ext>
                      </a:extLst>
                    </a:gridCol>
                    <a:gridCol w="3710239">
                      <a:extLst>
                        <a:ext uri="{9D8B030D-6E8A-4147-A177-3AD203B41FA5}">
                          <a16:colId xmlns:a16="http://schemas.microsoft.com/office/drawing/2014/main" val="896549133"/>
                        </a:ext>
                      </a:extLst>
                    </a:gridCol>
                    <a:gridCol w="3559320">
                      <a:extLst>
                        <a:ext uri="{9D8B030D-6E8A-4147-A177-3AD203B41FA5}">
                          <a16:colId xmlns:a16="http://schemas.microsoft.com/office/drawing/2014/main" val="4101115965"/>
                        </a:ext>
                      </a:extLst>
                    </a:gridCol>
                  </a:tblGrid>
                  <a:tr h="953376">
                    <a:tc>
                      <a:txBody>
                        <a:bodyPr/>
                        <a:lstStyle/>
                        <a:p>
                          <a:pPr indent="215900" algn="l">
                            <a:lnSpc>
                              <a:spcPct val="150000"/>
                            </a:lnSpc>
                            <a:spcAft>
                              <a:spcPts val="0"/>
                            </a:spcAft>
                          </a:pPr>
                          <a:r>
                            <a:rPr lang="es-EC" sz="2000" dirty="0">
                              <a:effectLst/>
                            </a:rPr>
                            <a:t> </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2000" dirty="0">
                              <a:effectLst/>
                            </a:rPr>
                            <a:t>Electrospinning </a:t>
                          </a:r>
                        </a:p>
                        <a:p>
                          <a:pPr indent="215900" algn="ctr">
                            <a:lnSpc>
                              <a:spcPct val="150000"/>
                            </a:lnSpc>
                            <a:spcAft>
                              <a:spcPts val="0"/>
                            </a:spcAft>
                          </a:pPr>
                          <a:r>
                            <a:rPr lang="es-EC" sz="2000" dirty="0">
                              <a:effectLst/>
                            </a:rPr>
                            <a:t>(solución)</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2000">
                              <a:effectLst/>
                            </a:rPr>
                            <a:t>Melt electrospinning (fundido)</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13739086"/>
                      </a:ext>
                    </a:extLst>
                  </a:tr>
                  <a:tr h="953376">
                    <a:tc>
                      <a:txBody>
                        <a:bodyPr/>
                        <a:lstStyle/>
                        <a:p>
                          <a:pPr indent="215900" algn="l">
                            <a:lnSpc>
                              <a:spcPct val="150000"/>
                            </a:lnSpc>
                            <a:spcAft>
                              <a:spcPts val="0"/>
                            </a:spcAft>
                          </a:pPr>
                          <a:r>
                            <a:rPr lang="es-EC" sz="2000">
                              <a:effectLst/>
                            </a:rPr>
                            <a:t>Mecanismo de solidificación</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2000">
                              <a:effectLst/>
                            </a:rPr>
                            <a:t>Trasferencia de masa (Evaporación de solvente)</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2000">
                              <a:effectLst/>
                            </a:rPr>
                            <a:t>Transferencia de calor (Enfriamiento)</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5110782"/>
                      </a:ext>
                    </a:extLst>
                  </a:tr>
                  <a:tr h="462758">
                    <a:tc>
                      <a:txBody>
                        <a:bodyPr/>
                        <a:lstStyle/>
                        <a:p>
                          <a:pPr indent="215900" algn="l">
                            <a:lnSpc>
                              <a:spcPct val="150000"/>
                            </a:lnSpc>
                            <a:spcAft>
                              <a:spcPts val="0"/>
                            </a:spcAft>
                          </a:pPr>
                          <a:r>
                            <a:rPr lang="es-EC" sz="2000">
                              <a:effectLst/>
                            </a:rPr>
                            <a:t>Disolvente</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2000">
                              <a:effectLst/>
                            </a:rPr>
                            <a:t>Sí</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2000">
                              <a:effectLst/>
                            </a:rPr>
                            <a:t>No</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37396117"/>
                      </a:ext>
                    </a:extLst>
                  </a:tr>
                  <a:tr h="462758">
                    <a:tc>
                      <a:txBody>
                        <a:bodyPr/>
                        <a:lstStyle/>
                        <a:p>
                          <a:pPr indent="215900" algn="l">
                            <a:lnSpc>
                              <a:spcPct val="150000"/>
                            </a:lnSpc>
                            <a:spcAft>
                              <a:spcPts val="0"/>
                            </a:spcAft>
                          </a:pPr>
                          <a:r>
                            <a:rPr lang="es-EC" sz="2000">
                              <a:effectLst/>
                            </a:rPr>
                            <a:t>Alto rendimiento</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2000">
                              <a:effectLst/>
                            </a:rPr>
                            <a:t>No</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2000">
                              <a:effectLst/>
                            </a:rPr>
                            <a:t>Sí</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20039765"/>
                      </a:ext>
                    </a:extLst>
                  </a:tr>
                  <a:tr h="953376">
                    <a:tc>
                      <a:txBody>
                        <a:bodyPr/>
                        <a:lstStyle/>
                        <a:p>
                          <a:pPr indent="215900" algn="l">
                            <a:lnSpc>
                              <a:spcPct val="150000"/>
                            </a:lnSpc>
                            <a:spcAft>
                              <a:spcPts val="0"/>
                            </a:spcAft>
                          </a:pPr>
                          <a:r>
                            <a:rPr lang="es-EC" sz="2000">
                              <a:effectLst/>
                            </a:rPr>
                            <a:t>Amigable con el medio ambiente</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2000">
                              <a:effectLst/>
                            </a:rPr>
                            <a:t>No</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2000">
                              <a:effectLst/>
                            </a:rPr>
                            <a:t>Sí</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10020400"/>
                      </a:ext>
                    </a:extLst>
                  </a:tr>
                  <a:tr h="953376">
                    <a:tc>
                      <a:txBody>
                        <a:bodyPr/>
                        <a:lstStyle/>
                        <a:p>
                          <a:pPr indent="215900" algn="l">
                            <a:lnSpc>
                              <a:spcPct val="150000"/>
                            </a:lnSpc>
                            <a:spcAft>
                              <a:spcPts val="0"/>
                            </a:spcAft>
                          </a:pPr>
                          <a:r>
                            <a:rPr lang="es-EC" sz="2000">
                              <a:effectLst/>
                            </a:rPr>
                            <a:t>Fibras menores a 100</a:t>
                          </a:r>
                          <a14:m>
                            <m:oMath xmlns:m="http://schemas.openxmlformats.org/officeDocument/2006/math">
                              <m:r>
                                <a:rPr lang="es-EC" sz="2000">
                                  <a:effectLst/>
                                  <a:latin typeface="Cambria Math" panose="02040503050406030204" pitchFamily="18" charset="0"/>
                                </a:rPr>
                                <m:t> </m:t>
                              </m:r>
                              <m:r>
                                <a:rPr lang="es-EC" sz="2000">
                                  <a:effectLst/>
                                  <a:latin typeface="Cambria Math" panose="02040503050406030204" pitchFamily="18" charset="0"/>
                                </a:rPr>
                                <m:t>𝜂</m:t>
                              </m:r>
                              <m:r>
                                <a:rPr lang="es-EC" sz="2000">
                                  <a:effectLst/>
                                  <a:latin typeface="Cambria Math" panose="02040503050406030204" pitchFamily="18" charset="0"/>
                                </a:rPr>
                                <m:t>𝑚</m:t>
                              </m:r>
                            </m:oMath>
                          </a14:m>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2000">
                              <a:effectLst/>
                            </a:rPr>
                            <a:t>Sí</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2000" dirty="0">
                              <a:effectLst/>
                            </a:rPr>
                            <a:t>No</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35996971"/>
                      </a:ext>
                    </a:extLst>
                  </a:tr>
                  <a:tr h="953376">
                    <a:tc>
                      <a:txBody>
                        <a:bodyPr/>
                        <a:lstStyle/>
                        <a:p>
                          <a:pPr indent="215900" algn="l">
                            <a:lnSpc>
                              <a:spcPct val="150000"/>
                            </a:lnSpc>
                            <a:spcAft>
                              <a:spcPts val="0"/>
                            </a:spcAft>
                          </a:pPr>
                          <a:r>
                            <a:rPr lang="es-EC" sz="2000">
                              <a:effectLst/>
                            </a:rPr>
                            <a:t>Limitación de la viscosidad</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2000" dirty="0">
                              <a:effectLst/>
                            </a:rPr>
                            <a:t>No</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2000" dirty="0">
                              <a:effectLst/>
                            </a:rPr>
                            <a:t>Sí</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34105393"/>
                      </a:ext>
                    </a:extLst>
                  </a:tr>
                </a:tbl>
              </a:graphicData>
            </a:graphic>
          </p:graphicFrame>
        </mc:Choice>
        <mc:Fallback xmlns="">
          <p:graphicFrame>
            <p:nvGraphicFramePr>
              <p:cNvPr id="4" name="Marcador de contenido 3">
                <a:extLst>
                  <a:ext uri="{FF2B5EF4-FFF2-40B4-BE49-F238E27FC236}">
                    <a16:creationId xmlns:a16="http://schemas.microsoft.com/office/drawing/2014/main" id="{8ED35931-856B-45AC-BD77-80915A0B2AB2}"/>
                  </a:ext>
                </a:extLst>
              </p:cNvPr>
              <p:cNvGraphicFramePr>
                <a:graphicFrameLocks noGrp="1"/>
              </p:cNvGraphicFramePr>
              <p:nvPr>
                <p:ph idx="1"/>
                <p:extLst>
                  <p:ext uri="{D42A27DB-BD31-4B8C-83A1-F6EECF244321}">
                    <p14:modId xmlns:p14="http://schemas.microsoft.com/office/powerpoint/2010/main" val="938228674"/>
                  </p:ext>
                </p:extLst>
              </p:nvPr>
            </p:nvGraphicFramePr>
            <p:xfrm>
              <a:off x="374074" y="660278"/>
              <a:ext cx="11055927" cy="5692396"/>
            </p:xfrm>
            <a:graphic>
              <a:graphicData uri="http://schemas.openxmlformats.org/drawingml/2006/table">
                <a:tbl>
                  <a:tblPr firstRow="1" firstCol="1" bandRow="1">
                    <a:tableStyleId>{3B4B98B0-60AC-42C2-AFA5-B58CD77FA1E5}</a:tableStyleId>
                  </a:tblPr>
                  <a:tblGrid>
                    <a:gridCol w="3786368">
                      <a:extLst>
                        <a:ext uri="{9D8B030D-6E8A-4147-A177-3AD203B41FA5}">
                          <a16:colId xmlns:a16="http://schemas.microsoft.com/office/drawing/2014/main" val="4045194420"/>
                        </a:ext>
                      </a:extLst>
                    </a:gridCol>
                    <a:gridCol w="3710239">
                      <a:extLst>
                        <a:ext uri="{9D8B030D-6E8A-4147-A177-3AD203B41FA5}">
                          <a16:colId xmlns:a16="http://schemas.microsoft.com/office/drawing/2014/main" val="896549133"/>
                        </a:ext>
                      </a:extLst>
                    </a:gridCol>
                    <a:gridCol w="3559320">
                      <a:extLst>
                        <a:ext uri="{9D8B030D-6E8A-4147-A177-3AD203B41FA5}">
                          <a16:colId xmlns:a16="http://schemas.microsoft.com/office/drawing/2014/main" val="4101115965"/>
                        </a:ext>
                      </a:extLst>
                    </a:gridCol>
                  </a:tblGrid>
                  <a:tr h="953376">
                    <a:tc>
                      <a:txBody>
                        <a:bodyPr/>
                        <a:lstStyle/>
                        <a:p>
                          <a:pPr indent="215900" algn="l">
                            <a:lnSpc>
                              <a:spcPct val="150000"/>
                            </a:lnSpc>
                            <a:spcAft>
                              <a:spcPts val="0"/>
                            </a:spcAft>
                          </a:pPr>
                          <a:r>
                            <a:rPr lang="es-EC" sz="2000" dirty="0">
                              <a:effectLst/>
                            </a:rPr>
                            <a:t> </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2000" dirty="0">
                              <a:effectLst/>
                            </a:rPr>
                            <a:t>Electrospinning </a:t>
                          </a:r>
                        </a:p>
                        <a:p>
                          <a:pPr indent="215900" algn="ctr">
                            <a:lnSpc>
                              <a:spcPct val="150000"/>
                            </a:lnSpc>
                            <a:spcAft>
                              <a:spcPts val="0"/>
                            </a:spcAft>
                          </a:pPr>
                          <a:r>
                            <a:rPr lang="es-EC" sz="2000" dirty="0">
                              <a:effectLst/>
                            </a:rPr>
                            <a:t>(solución)</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2000">
                              <a:effectLst/>
                            </a:rPr>
                            <a:t>Melt electrospinning (fundido)</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13739086"/>
                      </a:ext>
                    </a:extLst>
                  </a:tr>
                  <a:tr h="953376">
                    <a:tc>
                      <a:txBody>
                        <a:bodyPr/>
                        <a:lstStyle/>
                        <a:p>
                          <a:pPr indent="215900" algn="l">
                            <a:lnSpc>
                              <a:spcPct val="150000"/>
                            </a:lnSpc>
                            <a:spcAft>
                              <a:spcPts val="0"/>
                            </a:spcAft>
                          </a:pPr>
                          <a:r>
                            <a:rPr lang="es-EC" sz="2000">
                              <a:effectLst/>
                            </a:rPr>
                            <a:t>Mecanismo de solidificación</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2000">
                              <a:effectLst/>
                            </a:rPr>
                            <a:t>Trasferencia de masa (Evaporación de solvente)</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2000">
                              <a:effectLst/>
                            </a:rPr>
                            <a:t>Transferencia de calor (Enfriamiento)</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5110782"/>
                      </a:ext>
                    </a:extLst>
                  </a:tr>
                  <a:tr h="462758">
                    <a:tc>
                      <a:txBody>
                        <a:bodyPr/>
                        <a:lstStyle/>
                        <a:p>
                          <a:pPr indent="215900" algn="l">
                            <a:lnSpc>
                              <a:spcPct val="150000"/>
                            </a:lnSpc>
                            <a:spcAft>
                              <a:spcPts val="0"/>
                            </a:spcAft>
                          </a:pPr>
                          <a:r>
                            <a:rPr lang="es-EC" sz="2000">
                              <a:effectLst/>
                            </a:rPr>
                            <a:t>Disolvente</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2000">
                              <a:effectLst/>
                            </a:rPr>
                            <a:t>Sí</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2000">
                              <a:effectLst/>
                            </a:rPr>
                            <a:t>No</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37396117"/>
                      </a:ext>
                    </a:extLst>
                  </a:tr>
                  <a:tr h="462758">
                    <a:tc>
                      <a:txBody>
                        <a:bodyPr/>
                        <a:lstStyle/>
                        <a:p>
                          <a:pPr indent="215900" algn="l">
                            <a:lnSpc>
                              <a:spcPct val="150000"/>
                            </a:lnSpc>
                            <a:spcAft>
                              <a:spcPts val="0"/>
                            </a:spcAft>
                          </a:pPr>
                          <a:r>
                            <a:rPr lang="es-EC" sz="2000">
                              <a:effectLst/>
                            </a:rPr>
                            <a:t>Alto rendimiento</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2000">
                              <a:effectLst/>
                            </a:rPr>
                            <a:t>No</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2000">
                              <a:effectLst/>
                            </a:rPr>
                            <a:t>Sí</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20039765"/>
                      </a:ext>
                    </a:extLst>
                  </a:tr>
                  <a:tr h="953376">
                    <a:tc>
                      <a:txBody>
                        <a:bodyPr/>
                        <a:lstStyle/>
                        <a:p>
                          <a:pPr indent="215900" algn="l">
                            <a:lnSpc>
                              <a:spcPct val="150000"/>
                            </a:lnSpc>
                            <a:spcAft>
                              <a:spcPts val="0"/>
                            </a:spcAft>
                          </a:pPr>
                          <a:r>
                            <a:rPr lang="es-EC" sz="2000">
                              <a:effectLst/>
                            </a:rPr>
                            <a:t>Amigable con el medio ambiente</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2000">
                              <a:effectLst/>
                            </a:rPr>
                            <a:t>No</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2000">
                              <a:effectLst/>
                            </a:rPr>
                            <a:t>Sí</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10020400"/>
                      </a:ext>
                    </a:extLst>
                  </a:tr>
                  <a:tr h="953376">
                    <a:tc>
                      <a:txBody>
                        <a:bodyPr/>
                        <a:lstStyle/>
                        <a:p>
                          <a:endParaRPr lang="es-EC"/>
                        </a:p>
                      </a:txBody>
                      <a:tcPr marL="68580" marR="68580" marT="0" marB="0" anchor="ctr">
                        <a:blipFill>
                          <a:blip r:embed="rId2"/>
                          <a:stretch>
                            <a:fillRect t="-399359" r="-191961" b="-101282"/>
                          </a:stretch>
                        </a:blipFill>
                      </a:tcPr>
                    </a:tc>
                    <a:tc>
                      <a:txBody>
                        <a:bodyPr/>
                        <a:lstStyle/>
                        <a:p>
                          <a:pPr indent="215900" algn="ctr">
                            <a:lnSpc>
                              <a:spcPct val="150000"/>
                            </a:lnSpc>
                            <a:spcAft>
                              <a:spcPts val="0"/>
                            </a:spcAft>
                          </a:pPr>
                          <a:r>
                            <a:rPr lang="es-EC" sz="2000">
                              <a:effectLst/>
                            </a:rPr>
                            <a:t>Sí</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2000" dirty="0">
                              <a:effectLst/>
                            </a:rPr>
                            <a:t>No</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35996971"/>
                      </a:ext>
                    </a:extLst>
                  </a:tr>
                  <a:tr h="953376">
                    <a:tc>
                      <a:txBody>
                        <a:bodyPr/>
                        <a:lstStyle/>
                        <a:p>
                          <a:pPr indent="215900" algn="l">
                            <a:lnSpc>
                              <a:spcPct val="150000"/>
                            </a:lnSpc>
                            <a:spcAft>
                              <a:spcPts val="0"/>
                            </a:spcAft>
                          </a:pPr>
                          <a:r>
                            <a:rPr lang="es-EC" sz="2000">
                              <a:effectLst/>
                            </a:rPr>
                            <a:t>Limitación de la viscosidad</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2000" dirty="0">
                              <a:effectLst/>
                            </a:rPr>
                            <a:t>No</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215900" algn="ctr">
                            <a:lnSpc>
                              <a:spcPct val="150000"/>
                            </a:lnSpc>
                            <a:spcAft>
                              <a:spcPts val="0"/>
                            </a:spcAft>
                          </a:pPr>
                          <a:r>
                            <a:rPr lang="es-EC" sz="2000" dirty="0">
                              <a:effectLst/>
                            </a:rPr>
                            <a:t>Sí</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34105393"/>
                      </a:ext>
                    </a:extLst>
                  </a:tr>
                </a:tbl>
              </a:graphicData>
            </a:graphic>
          </p:graphicFrame>
        </mc:Fallback>
      </mc:AlternateContent>
    </p:spTree>
    <p:extLst>
      <p:ext uri="{BB962C8B-B14F-4D97-AF65-F5344CB8AC3E}">
        <p14:creationId xmlns:p14="http://schemas.microsoft.com/office/powerpoint/2010/main" val="2486584242"/>
      </p:ext>
    </p:extLst>
  </p:cSld>
  <p:clrMapOvr>
    <a:masterClrMapping/>
  </p:clrMapOvr>
</p:sld>
</file>

<file path=ppt/theme/theme1.xml><?xml version="1.0" encoding="utf-8"?>
<a:theme xmlns:a="http://schemas.openxmlformats.org/drawingml/2006/main" name="Espiral">
  <a:themeElements>
    <a:clrScheme name="Espiral">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3198</TotalTime>
  <Words>1426</Words>
  <Application>Microsoft Office PowerPoint</Application>
  <PresentationFormat>Widescreen</PresentationFormat>
  <Paragraphs>354</Paragraphs>
  <Slides>45</Slides>
  <Notes>6</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Cambria Math</vt:lpstr>
      <vt:lpstr>Century Gothic</vt:lpstr>
      <vt:lpstr>Times New Roman</vt:lpstr>
      <vt:lpstr>Trebuchet MS</vt:lpstr>
      <vt:lpstr>Wingdings 3</vt:lpstr>
      <vt:lpstr>Espiral</vt:lpstr>
      <vt:lpstr> “DISEÑO Y CONSTRUCCIÓN DE UN EQUIPO PARA LA PRODUCCIÓN DE MICROFIBRAS A TRAVÉS DE LA TÉCNICA DE MELT ELECTROSPINNING MEDIANTE UN EXTRUSOR DE HUSILLO”</vt:lpstr>
      <vt:lpstr>TEMARIO</vt:lpstr>
      <vt:lpstr>Objetivo General</vt:lpstr>
      <vt:lpstr>INTRODUCCIÓN</vt:lpstr>
      <vt:lpstr>Electrospinning</vt:lpstr>
      <vt:lpstr>Melt electrospinning</vt:lpstr>
      <vt:lpstr>Caudal</vt:lpstr>
      <vt:lpstr>TDC</vt:lpstr>
      <vt:lpstr>PowerPoint Presentation</vt:lpstr>
      <vt:lpstr>Aplicaciones</vt:lpstr>
      <vt:lpstr>DISEÑO</vt:lpstr>
      <vt:lpstr>PowerPoint Presentation</vt:lpstr>
      <vt:lpstr>PowerPoint Presentation</vt:lpstr>
      <vt:lpstr>TOLVA</vt:lpstr>
      <vt:lpstr>HUSILLO</vt:lpstr>
      <vt:lpstr>PowerPoint Presentation</vt:lpstr>
      <vt:lpstr>Caudal</vt:lpstr>
      <vt:lpstr>Esfuerzos en el husillo</vt:lpstr>
      <vt:lpstr>Factor de Seguridad</vt:lpstr>
      <vt:lpstr>Selección del Motor</vt:lpstr>
      <vt:lpstr>PowerPoint Presentation</vt:lpstr>
      <vt:lpstr>Sistema de Temperatura</vt:lpstr>
      <vt:lpstr>Variación de la Temperatura</vt:lpstr>
      <vt:lpstr>Lazo de control</vt:lpstr>
      <vt:lpstr>Sistema de Control</vt:lpstr>
      <vt:lpstr>CONSTRUCCIÓN E IMPLEMENTACIOÓN</vt:lpstr>
      <vt:lpstr>PowerPoint Presentation</vt:lpstr>
      <vt:lpstr>PowerPoint Presentation</vt:lpstr>
      <vt:lpstr>PowerPoint Presentation</vt:lpstr>
      <vt:lpstr>Interfaz  Humano - Máquina</vt:lpstr>
      <vt:lpstr>Pantalla de Control</vt:lpstr>
      <vt:lpstr>Pantalla de Monitoreo</vt:lpstr>
      <vt:lpstr>PowerPoint Presentation</vt:lpstr>
      <vt:lpstr>PowerPoint Presentation</vt:lpstr>
      <vt:lpstr>PowerPoint Presentation</vt:lpstr>
      <vt:lpstr>PRUEBAS Y ANÁLISIS</vt:lpstr>
      <vt:lpstr>Pruebas</vt:lpstr>
      <vt:lpstr>PowerPoint Presentation</vt:lpstr>
      <vt:lpstr>PowerPoint Presentation</vt:lpstr>
      <vt:lpstr>Análisis de Resultados</vt:lpstr>
      <vt:lpstr>CONCLUSIONES</vt:lpstr>
      <vt:lpstr>PowerPoint Presentation</vt:lpstr>
      <vt:lpstr>RECOMENDACIONES</vt:lpstr>
      <vt:lpstr>TRABAJOS FUTUROS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Y CONSTRUCCIÓN DE UN EQUIPO PARA LA PRODUCCIÓN DE MICROFIBRAS A TRAVÉS DE LA TÉCNICA DE MELT ELECTROSPINNING MEDIANTE UN EXTRUSOR DE HUSILLO”</dc:title>
  <dc:creator>Yesenia Cantuña</dc:creator>
  <cp:lastModifiedBy>Jefferson Arias</cp:lastModifiedBy>
  <cp:revision>19</cp:revision>
  <dcterms:created xsi:type="dcterms:W3CDTF">2018-09-05T03:42:37Z</dcterms:created>
  <dcterms:modified xsi:type="dcterms:W3CDTF">2018-09-12T16:11:13Z</dcterms:modified>
</cp:coreProperties>
</file>