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303" r:id="rId14"/>
    <p:sldId id="268" r:id="rId15"/>
    <p:sldId id="269" r:id="rId16"/>
    <p:sldId id="270" r:id="rId17"/>
    <p:sldId id="271" r:id="rId18"/>
    <p:sldId id="272" r:id="rId19"/>
    <p:sldId id="276" r:id="rId20"/>
    <p:sldId id="273" r:id="rId21"/>
    <p:sldId id="274" r:id="rId22"/>
    <p:sldId id="277" r:id="rId23"/>
    <p:sldId id="296" r:id="rId24"/>
    <p:sldId id="278" r:id="rId25"/>
    <p:sldId id="279" r:id="rId26"/>
    <p:sldId id="280" r:id="rId27"/>
    <p:sldId id="281" r:id="rId28"/>
    <p:sldId id="282" r:id="rId29"/>
    <p:sldId id="284" r:id="rId30"/>
    <p:sldId id="283" r:id="rId31"/>
    <p:sldId id="286" r:id="rId32"/>
    <p:sldId id="287" r:id="rId33"/>
    <p:sldId id="288" r:id="rId34"/>
    <p:sldId id="289" r:id="rId35"/>
    <p:sldId id="300" r:id="rId36"/>
    <p:sldId id="298" r:id="rId37"/>
    <p:sldId id="301" r:id="rId38"/>
    <p:sldId id="295" r:id="rId39"/>
    <p:sldId id="299" r:id="rId40"/>
    <p:sldId id="302" r:id="rId41"/>
    <p:sldId id="294" r:id="rId42"/>
    <p:sldId id="290" r:id="rId43"/>
    <p:sldId id="291" r:id="rId44"/>
    <p:sldId id="292" r:id="rId45"/>
    <p:sldId id="293" r:id="rId4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pos="386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83FC"/>
    <a:srgbClr val="EE8640"/>
    <a:srgbClr val="ED7D31"/>
    <a:srgbClr val="E2E2E2"/>
    <a:srgbClr val="D9D0E2"/>
    <a:srgbClr val="DED6E6"/>
    <a:srgbClr val="5E8BE4"/>
    <a:srgbClr val="B0E668"/>
    <a:srgbClr val="2D7BFA"/>
    <a:srgbClr val="4F91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71087" autoAdjust="0"/>
  </p:normalViewPr>
  <p:slideViewPr>
    <p:cSldViewPr snapToGrid="0">
      <p:cViewPr varScale="1">
        <p:scale>
          <a:sx n="51" d="100"/>
          <a:sy n="51" d="100"/>
        </p:scale>
        <p:origin x="1458" y="78"/>
      </p:cViewPr>
      <p:guideLst>
        <p:guide orient="horz" pos="2183"/>
        <p:guide pos="3840"/>
        <p:guide pos="3863"/>
      </p:guideLst>
    </p:cSldViewPr>
  </p:slideViewPr>
  <p:outlineViewPr>
    <p:cViewPr>
      <p:scale>
        <a:sx n="33" d="100"/>
        <a:sy n="33" d="100"/>
      </p:scale>
      <p:origin x="0" y="0"/>
    </p:cViewPr>
    <p:sldLst>
      <p:sld r:id="rId1" collapse="1"/>
    </p:sldLst>
  </p:outlineViewPr>
  <p:notesTextViewPr>
    <p:cViewPr>
      <p:scale>
        <a:sx n="150" d="100"/>
        <a:sy n="150" d="100"/>
      </p:scale>
      <p:origin x="0" y="0"/>
    </p:cViewPr>
  </p:notesTextViewPr>
  <p:sorterViewPr>
    <p:cViewPr>
      <p:scale>
        <a:sx n="100" d="100"/>
        <a:sy n="100" d="100"/>
      </p:scale>
      <p:origin x="0" y="0"/>
    </p:cViewPr>
  </p:sorterViewPr>
  <p:notesViewPr>
    <p:cSldViewPr snapToGrid="0">
      <p:cViewPr varScale="1">
        <p:scale>
          <a:sx n="55" d="100"/>
          <a:sy n="55" d="100"/>
        </p:scale>
        <p:origin x="288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7DDFE1-034C-451C-92D8-5C4E6A21CA4B}" type="doc">
      <dgm:prSet loTypeId="urn:microsoft.com/office/officeart/2008/layout/VerticalCurvedList" loCatId="list" qsTypeId="urn:microsoft.com/office/officeart/2005/8/quickstyle/simple3" qsCatId="simple" csTypeId="urn:microsoft.com/office/officeart/2005/8/colors/accent5_1" csCatId="accent5" phldr="1"/>
      <dgm:spPr/>
      <dgm:t>
        <a:bodyPr/>
        <a:lstStyle/>
        <a:p>
          <a:endParaRPr lang="es-EC"/>
        </a:p>
      </dgm:t>
    </dgm:pt>
    <dgm:pt modelId="{205FFF00-8861-440F-9A88-E7CA6F11DFD8}">
      <dgm:prSet phldrT="[Texto]"/>
      <dgm:spPr/>
      <dgm:t>
        <a:bodyPr/>
        <a:lstStyle/>
        <a:p>
          <a:r>
            <a:rPr lang="es-EC" dirty="0"/>
            <a:t>Objetivos</a:t>
          </a:r>
        </a:p>
      </dgm:t>
    </dgm:pt>
    <dgm:pt modelId="{F4D8430C-C806-4047-A7E6-F18CF237289D}" type="parTrans" cxnId="{04724BC7-B427-460F-9446-2039DFB44E54}">
      <dgm:prSet/>
      <dgm:spPr/>
      <dgm:t>
        <a:bodyPr/>
        <a:lstStyle/>
        <a:p>
          <a:endParaRPr lang="es-EC"/>
        </a:p>
      </dgm:t>
    </dgm:pt>
    <dgm:pt modelId="{05C345E9-CECC-4CC9-B094-1F4D20D24612}" type="sibTrans" cxnId="{04724BC7-B427-460F-9446-2039DFB44E54}">
      <dgm:prSet/>
      <dgm:spPr/>
      <dgm:t>
        <a:bodyPr/>
        <a:lstStyle/>
        <a:p>
          <a:endParaRPr lang="es-EC"/>
        </a:p>
      </dgm:t>
    </dgm:pt>
    <dgm:pt modelId="{DB23D66A-BD13-4F79-B1A7-2FB9C0788305}">
      <dgm:prSet phldrT="[Texto]"/>
      <dgm:spPr/>
      <dgm:t>
        <a:bodyPr/>
        <a:lstStyle/>
        <a:p>
          <a:pPr>
            <a:buNone/>
          </a:pPr>
          <a:r>
            <a:rPr lang="es-EC" dirty="0"/>
            <a:t>Estado del arte</a:t>
          </a:r>
        </a:p>
      </dgm:t>
    </dgm:pt>
    <dgm:pt modelId="{5275454B-B9C9-4817-AE00-6F45F2EDCF48}" type="parTrans" cxnId="{42FB000E-7E78-4B69-B603-6CEC3C178458}">
      <dgm:prSet/>
      <dgm:spPr/>
      <dgm:t>
        <a:bodyPr/>
        <a:lstStyle/>
        <a:p>
          <a:endParaRPr lang="es-EC"/>
        </a:p>
      </dgm:t>
    </dgm:pt>
    <dgm:pt modelId="{D8A53F6E-4494-4686-B5BD-905207C3F47D}" type="sibTrans" cxnId="{42FB000E-7E78-4B69-B603-6CEC3C178458}">
      <dgm:prSet/>
      <dgm:spPr/>
      <dgm:t>
        <a:bodyPr/>
        <a:lstStyle/>
        <a:p>
          <a:endParaRPr lang="es-EC"/>
        </a:p>
      </dgm:t>
    </dgm:pt>
    <dgm:pt modelId="{18299CFB-4C6A-4768-9CFD-3EDD0861B59F}">
      <dgm:prSet phldrT="[Texto]"/>
      <dgm:spPr/>
      <dgm:t>
        <a:bodyPr/>
        <a:lstStyle/>
        <a:p>
          <a:r>
            <a:rPr lang="es-EC" dirty="0"/>
            <a:t>Diseño</a:t>
          </a:r>
        </a:p>
      </dgm:t>
    </dgm:pt>
    <dgm:pt modelId="{650727B5-DA8D-40D2-90D5-D2889B6F29B7}" type="parTrans" cxnId="{22F2CFE7-A9AE-4DEA-A2D0-CB12223E636B}">
      <dgm:prSet/>
      <dgm:spPr/>
      <dgm:t>
        <a:bodyPr/>
        <a:lstStyle/>
        <a:p>
          <a:endParaRPr lang="es-EC"/>
        </a:p>
      </dgm:t>
    </dgm:pt>
    <dgm:pt modelId="{71D9B255-35D1-4AC8-9B63-9FC4783BDA1C}" type="sibTrans" cxnId="{22F2CFE7-A9AE-4DEA-A2D0-CB12223E636B}">
      <dgm:prSet/>
      <dgm:spPr/>
      <dgm:t>
        <a:bodyPr/>
        <a:lstStyle/>
        <a:p>
          <a:endParaRPr lang="es-EC"/>
        </a:p>
      </dgm:t>
    </dgm:pt>
    <dgm:pt modelId="{13EEEF99-E558-4D1B-94B5-B9B1BFA79205}">
      <dgm:prSet phldrT="[Texto]"/>
      <dgm:spPr/>
      <dgm:t>
        <a:bodyPr/>
        <a:lstStyle/>
        <a:p>
          <a:r>
            <a:rPr lang="es-EC" dirty="0"/>
            <a:t>Conclusiones, Recomendaciones y Trabajos Futuros</a:t>
          </a:r>
        </a:p>
      </dgm:t>
    </dgm:pt>
    <dgm:pt modelId="{A312EBCD-0D9B-49F6-B020-4CC3BEFD0BFC}" type="parTrans" cxnId="{39652476-319C-4F68-B970-833AC722E863}">
      <dgm:prSet/>
      <dgm:spPr/>
      <dgm:t>
        <a:bodyPr/>
        <a:lstStyle/>
        <a:p>
          <a:endParaRPr lang="es-EC"/>
        </a:p>
      </dgm:t>
    </dgm:pt>
    <dgm:pt modelId="{A8BA17AD-757B-4CEB-9879-FBB64E0416AC}" type="sibTrans" cxnId="{39652476-319C-4F68-B970-833AC722E863}">
      <dgm:prSet/>
      <dgm:spPr/>
      <dgm:t>
        <a:bodyPr/>
        <a:lstStyle/>
        <a:p>
          <a:endParaRPr lang="es-EC"/>
        </a:p>
      </dgm:t>
    </dgm:pt>
    <dgm:pt modelId="{FEF5E716-DB3E-4EAE-A337-97A5F646DD59}">
      <dgm:prSet phldrT="[Texto]"/>
      <dgm:spPr/>
      <dgm:t>
        <a:bodyPr/>
        <a:lstStyle/>
        <a:p>
          <a:pPr>
            <a:buNone/>
          </a:pPr>
          <a:r>
            <a:rPr lang="es-EC" dirty="0"/>
            <a:t>Construcción e Implementación</a:t>
          </a:r>
        </a:p>
      </dgm:t>
    </dgm:pt>
    <dgm:pt modelId="{BD5F2C8C-A210-4082-BC79-193D07C53FB5}" type="parTrans" cxnId="{52CE40D4-BD54-490A-A3EE-E4A49E4D6F23}">
      <dgm:prSet/>
      <dgm:spPr/>
      <dgm:t>
        <a:bodyPr/>
        <a:lstStyle/>
        <a:p>
          <a:endParaRPr lang="es-EC"/>
        </a:p>
      </dgm:t>
    </dgm:pt>
    <dgm:pt modelId="{56FA17F3-07E1-4C3F-97AB-07ED5F17526A}" type="sibTrans" cxnId="{52CE40D4-BD54-490A-A3EE-E4A49E4D6F23}">
      <dgm:prSet/>
      <dgm:spPr/>
      <dgm:t>
        <a:bodyPr/>
        <a:lstStyle/>
        <a:p>
          <a:endParaRPr lang="es-EC"/>
        </a:p>
      </dgm:t>
    </dgm:pt>
    <dgm:pt modelId="{886E02DB-43B4-4563-A49A-31433C05B1DF}">
      <dgm:prSet phldrT="[Texto]"/>
      <dgm:spPr/>
      <dgm:t>
        <a:bodyPr/>
        <a:lstStyle/>
        <a:p>
          <a:pPr>
            <a:buNone/>
          </a:pPr>
          <a:r>
            <a:rPr lang="es-EC" dirty="0"/>
            <a:t>Pruebas y resultados</a:t>
          </a:r>
        </a:p>
      </dgm:t>
    </dgm:pt>
    <dgm:pt modelId="{49A88F27-3ED7-4738-91CD-FD342B03FD72}" type="sibTrans" cxnId="{EC184E6C-138E-48FB-8116-42A95779D261}">
      <dgm:prSet/>
      <dgm:spPr/>
      <dgm:t>
        <a:bodyPr/>
        <a:lstStyle/>
        <a:p>
          <a:endParaRPr lang="es-EC"/>
        </a:p>
      </dgm:t>
    </dgm:pt>
    <dgm:pt modelId="{8973212F-8A2C-454B-A38B-7F0AC73E7209}" type="parTrans" cxnId="{EC184E6C-138E-48FB-8116-42A95779D261}">
      <dgm:prSet/>
      <dgm:spPr/>
      <dgm:t>
        <a:bodyPr/>
        <a:lstStyle/>
        <a:p>
          <a:endParaRPr lang="es-EC"/>
        </a:p>
      </dgm:t>
    </dgm:pt>
    <dgm:pt modelId="{A75CB9C1-B339-40DA-9F35-22B20605B91F}" type="pres">
      <dgm:prSet presAssocID="{C87DDFE1-034C-451C-92D8-5C4E6A21CA4B}" presName="Name0" presStyleCnt="0">
        <dgm:presLayoutVars>
          <dgm:chMax val="7"/>
          <dgm:chPref val="7"/>
          <dgm:dir/>
        </dgm:presLayoutVars>
      </dgm:prSet>
      <dgm:spPr/>
    </dgm:pt>
    <dgm:pt modelId="{F611FEFD-7F90-4D4F-8606-EA6E835D7EA2}" type="pres">
      <dgm:prSet presAssocID="{C87DDFE1-034C-451C-92D8-5C4E6A21CA4B}" presName="Name1" presStyleCnt="0"/>
      <dgm:spPr/>
    </dgm:pt>
    <dgm:pt modelId="{FA4CE8F8-446B-4213-BA42-C38C83107D57}" type="pres">
      <dgm:prSet presAssocID="{C87DDFE1-034C-451C-92D8-5C4E6A21CA4B}" presName="cycle" presStyleCnt="0"/>
      <dgm:spPr/>
    </dgm:pt>
    <dgm:pt modelId="{BA40BEBA-7852-42EE-A93F-6E2084332FF4}" type="pres">
      <dgm:prSet presAssocID="{C87DDFE1-034C-451C-92D8-5C4E6A21CA4B}" presName="srcNode" presStyleLbl="node1" presStyleIdx="0" presStyleCnt="6"/>
      <dgm:spPr/>
    </dgm:pt>
    <dgm:pt modelId="{488C7A2A-EAD6-45C8-821C-7A1B48BC85A8}" type="pres">
      <dgm:prSet presAssocID="{C87DDFE1-034C-451C-92D8-5C4E6A21CA4B}" presName="conn" presStyleLbl="parChTrans1D2" presStyleIdx="0" presStyleCnt="1"/>
      <dgm:spPr/>
    </dgm:pt>
    <dgm:pt modelId="{A45EE039-28F1-40CE-98DE-0EBC7EBA965E}" type="pres">
      <dgm:prSet presAssocID="{C87DDFE1-034C-451C-92D8-5C4E6A21CA4B}" presName="extraNode" presStyleLbl="node1" presStyleIdx="0" presStyleCnt="6"/>
      <dgm:spPr/>
    </dgm:pt>
    <dgm:pt modelId="{6743516F-6EA0-4FA8-915E-8E42D55F97CB}" type="pres">
      <dgm:prSet presAssocID="{C87DDFE1-034C-451C-92D8-5C4E6A21CA4B}" presName="dstNode" presStyleLbl="node1" presStyleIdx="0" presStyleCnt="6"/>
      <dgm:spPr/>
    </dgm:pt>
    <dgm:pt modelId="{40DEA639-1521-4C64-AE44-7CAFBEED999D}" type="pres">
      <dgm:prSet presAssocID="{205FFF00-8861-440F-9A88-E7CA6F11DFD8}" presName="text_1" presStyleLbl="node1" presStyleIdx="0" presStyleCnt="6">
        <dgm:presLayoutVars>
          <dgm:bulletEnabled val="1"/>
        </dgm:presLayoutVars>
      </dgm:prSet>
      <dgm:spPr/>
    </dgm:pt>
    <dgm:pt modelId="{C83F3B2D-4B53-43D1-A183-123B43C1FE6B}" type="pres">
      <dgm:prSet presAssocID="{205FFF00-8861-440F-9A88-E7CA6F11DFD8}" presName="accent_1" presStyleCnt="0"/>
      <dgm:spPr/>
    </dgm:pt>
    <dgm:pt modelId="{16832523-4626-4192-AA5F-43BE685D0950}" type="pres">
      <dgm:prSet presAssocID="{205FFF00-8861-440F-9A88-E7CA6F11DFD8}" presName="accentRepeatNode" presStyleLbl="solidFgAcc1" presStyleIdx="0" presStyleCnt="6"/>
      <dgm:spPr/>
    </dgm:pt>
    <dgm:pt modelId="{29296D9B-4DA2-49C7-9F60-0689CD92498F}" type="pres">
      <dgm:prSet presAssocID="{DB23D66A-BD13-4F79-B1A7-2FB9C0788305}" presName="text_2" presStyleLbl="node1" presStyleIdx="1" presStyleCnt="6">
        <dgm:presLayoutVars>
          <dgm:bulletEnabled val="1"/>
        </dgm:presLayoutVars>
      </dgm:prSet>
      <dgm:spPr/>
    </dgm:pt>
    <dgm:pt modelId="{6A7A136F-BDF1-4BD4-B386-CAC8A36EAC49}" type="pres">
      <dgm:prSet presAssocID="{DB23D66A-BD13-4F79-B1A7-2FB9C0788305}" presName="accent_2" presStyleCnt="0"/>
      <dgm:spPr/>
    </dgm:pt>
    <dgm:pt modelId="{7BBC1E32-442F-42F1-80AB-5992CBCED6F0}" type="pres">
      <dgm:prSet presAssocID="{DB23D66A-BD13-4F79-B1A7-2FB9C0788305}" presName="accentRepeatNode" presStyleLbl="solidFgAcc1" presStyleIdx="1" presStyleCnt="6"/>
      <dgm:spPr/>
    </dgm:pt>
    <dgm:pt modelId="{328DD515-FEEF-4823-83E0-BB83FB1E9A44}" type="pres">
      <dgm:prSet presAssocID="{18299CFB-4C6A-4768-9CFD-3EDD0861B59F}" presName="text_3" presStyleLbl="node1" presStyleIdx="2" presStyleCnt="6">
        <dgm:presLayoutVars>
          <dgm:bulletEnabled val="1"/>
        </dgm:presLayoutVars>
      </dgm:prSet>
      <dgm:spPr/>
    </dgm:pt>
    <dgm:pt modelId="{71AE361B-4A3E-4783-812C-60E7A54D1C78}" type="pres">
      <dgm:prSet presAssocID="{18299CFB-4C6A-4768-9CFD-3EDD0861B59F}" presName="accent_3" presStyleCnt="0"/>
      <dgm:spPr/>
    </dgm:pt>
    <dgm:pt modelId="{B5D28A0E-8B88-4084-9E1F-0994F3ADE8D1}" type="pres">
      <dgm:prSet presAssocID="{18299CFB-4C6A-4768-9CFD-3EDD0861B59F}" presName="accentRepeatNode" presStyleLbl="solidFgAcc1" presStyleIdx="2" presStyleCnt="6"/>
      <dgm:spPr/>
    </dgm:pt>
    <dgm:pt modelId="{DE53617D-934B-4AB1-9CA6-830B76B865A1}" type="pres">
      <dgm:prSet presAssocID="{FEF5E716-DB3E-4EAE-A337-97A5F646DD59}" presName="text_4" presStyleLbl="node1" presStyleIdx="3" presStyleCnt="6">
        <dgm:presLayoutVars>
          <dgm:bulletEnabled val="1"/>
        </dgm:presLayoutVars>
      </dgm:prSet>
      <dgm:spPr/>
    </dgm:pt>
    <dgm:pt modelId="{FFE6371F-5A91-4D6E-824A-9940BF1EFF8F}" type="pres">
      <dgm:prSet presAssocID="{FEF5E716-DB3E-4EAE-A337-97A5F646DD59}" presName="accent_4" presStyleCnt="0"/>
      <dgm:spPr/>
    </dgm:pt>
    <dgm:pt modelId="{AC723888-B01C-45F7-B9C8-3B681207A638}" type="pres">
      <dgm:prSet presAssocID="{FEF5E716-DB3E-4EAE-A337-97A5F646DD59}" presName="accentRepeatNode" presStyleLbl="solidFgAcc1" presStyleIdx="3" presStyleCnt="6"/>
      <dgm:spPr/>
    </dgm:pt>
    <dgm:pt modelId="{AC34150F-2A0E-4AC4-B707-69CE937B700B}" type="pres">
      <dgm:prSet presAssocID="{886E02DB-43B4-4563-A49A-31433C05B1DF}" presName="text_5" presStyleLbl="node1" presStyleIdx="4" presStyleCnt="6">
        <dgm:presLayoutVars>
          <dgm:bulletEnabled val="1"/>
        </dgm:presLayoutVars>
      </dgm:prSet>
      <dgm:spPr/>
    </dgm:pt>
    <dgm:pt modelId="{6C6C0BE5-9841-4BA5-9D18-F47C73E6D55D}" type="pres">
      <dgm:prSet presAssocID="{886E02DB-43B4-4563-A49A-31433C05B1DF}" presName="accent_5" presStyleCnt="0"/>
      <dgm:spPr/>
    </dgm:pt>
    <dgm:pt modelId="{CF6EDEAF-9302-4D13-8D8F-6AEE3D38A42D}" type="pres">
      <dgm:prSet presAssocID="{886E02DB-43B4-4563-A49A-31433C05B1DF}" presName="accentRepeatNode" presStyleLbl="solidFgAcc1" presStyleIdx="4" presStyleCnt="6"/>
      <dgm:spPr/>
    </dgm:pt>
    <dgm:pt modelId="{0AF8FFF3-913C-4A06-83E3-A3075F13B107}" type="pres">
      <dgm:prSet presAssocID="{13EEEF99-E558-4D1B-94B5-B9B1BFA79205}" presName="text_6" presStyleLbl="node1" presStyleIdx="5" presStyleCnt="6">
        <dgm:presLayoutVars>
          <dgm:bulletEnabled val="1"/>
        </dgm:presLayoutVars>
      </dgm:prSet>
      <dgm:spPr/>
    </dgm:pt>
    <dgm:pt modelId="{D169A21C-F22C-45E4-AD51-07A14306C883}" type="pres">
      <dgm:prSet presAssocID="{13EEEF99-E558-4D1B-94B5-B9B1BFA79205}" presName="accent_6" presStyleCnt="0"/>
      <dgm:spPr/>
    </dgm:pt>
    <dgm:pt modelId="{0511856B-5AB6-4AAA-A6CE-2136AE4029E1}" type="pres">
      <dgm:prSet presAssocID="{13EEEF99-E558-4D1B-94B5-B9B1BFA79205}" presName="accentRepeatNode" presStyleLbl="solidFgAcc1" presStyleIdx="5" presStyleCnt="6"/>
      <dgm:spPr/>
    </dgm:pt>
  </dgm:ptLst>
  <dgm:cxnLst>
    <dgm:cxn modelId="{42FB000E-7E78-4B69-B603-6CEC3C178458}" srcId="{C87DDFE1-034C-451C-92D8-5C4E6A21CA4B}" destId="{DB23D66A-BD13-4F79-B1A7-2FB9C0788305}" srcOrd="1" destOrd="0" parTransId="{5275454B-B9C9-4817-AE00-6F45F2EDCF48}" sibTransId="{D8A53F6E-4494-4686-B5BD-905207C3F47D}"/>
    <dgm:cxn modelId="{69FD9612-48AD-4696-A77E-60FDBF8A968A}" type="presOf" srcId="{DB23D66A-BD13-4F79-B1A7-2FB9C0788305}" destId="{29296D9B-4DA2-49C7-9F60-0689CD92498F}" srcOrd="0" destOrd="0" presId="urn:microsoft.com/office/officeart/2008/layout/VerticalCurvedList"/>
    <dgm:cxn modelId="{AAC59324-3BD1-492D-98A9-9D6B657422C3}" type="presOf" srcId="{18299CFB-4C6A-4768-9CFD-3EDD0861B59F}" destId="{328DD515-FEEF-4823-83E0-BB83FB1E9A44}" srcOrd="0" destOrd="0" presId="urn:microsoft.com/office/officeart/2008/layout/VerticalCurvedList"/>
    <dgm:cxn modelId="{C6E3E340-8012-4603-A1D6-FFE03A3DC816}" type="presOf" srcId="{13EEEF99-E558-4D1B-94B5-B9B1BFA79205}" destId="{0AF8FFF3-913C-4A06-83E3-A3075F13B107}" srcOrd="0" destOrd="0" presId="urn:microsoft.com/office/officeart/2008/layout/VerticalCurvedList"/>
    <dgm:cxn modelId="{507C205B-3807-4CD2-9E26-4B28425BBFFD}" type="presOf" srcId="{886E02DB-43B4-4563-A49A-31433C05B1DF}" destId="{AC34150F-2A0E-4AC4-B707-69CE937B700B}" srcOrd="0" destOrd="0" presId="urn:microsoft.com/office/officeart/2008/layout/VerticalCurvedList"/>
    <dgm:cxn modelId="{37C64466-B43D-4652-BAF5-9D41A4EAD7D2}" type="presOf" srcId="{205FFF00-8861-440F-9A88-E7CA6F11DFD8}" destId="{40DEA639-1521-4C64-AE44-7CAFBEED999D}" srcOrd="0" destOrd="0" presId="urn:microsoft.com/office/officeart/2008/layout/VerticalCurvedList"/>
    <dgm:cxn modelId="{EC184E6C-138E-48FB-8116-42A95779D261}" srcId="{C87DDFE1-034C-451C-92D8-5C4E6A21CA4B}" destId="{886E02DB-43B4-4563-A49A-31433C05B1DF}" srcOrd="4" destOrd="0" parTransId="{8973212F-8A2C-454B-A38B-7F0AC73E7209}" sibTransId="{49A88F27-3ED7-4738-91CD-FD342B03FD72}"/>
    <dgm:cxn modelId="{CF89094E-E0FB-4347-94EC-A8DD6261C6BC}" type="presOf" srcId="{C87DDFE1-034C-451C-92D8-5C4E6A21CA4B}" destId="{A75CB9C1-B339-40DA-9F35-22B20605B91F}" srcOrd="0" destOrd="0" presId="urn:microsoft.com/office/officeart/2008/layout/VerticalCurvedList"/>
    <dgm:cxn modelId="{663E4C55-8C09-4FDB-A629-CCF68A2199D4}" type="presOf" srcId="{FEF5E716-DB3E-4EAE-A337-97A5F646DD59}" destId="{DE53617D-934B-4AB1-9CA6-830B76B865A1}" srcOrd="0" destOrd="0" presId="urn:microsoft.com/office/officeart/2008/layout/VerticalCurvedList"/>
    <dgm:cxn modelId="{39652476-319C-4F68-B970-833AC722E863}" srcId="{C87DDFE1-034C-451C-92D8-5C4E6A21CA4B}" destId="{13EEEF99-E558-4D1B-94B5-B9B1BFA79205}" srcOrd="5" destOrd="0" parTransId="{A312EBCD-0D9B-49F6-B020-4CC3BEFD0BFC}" sibTransId="{A8BA17AD-757B-4CEB-9879-FBB64E0416AC}"/>
    <dgm:cxn modelId="{04724BC7-B427-460F-9446-2039DFB44E54}" srcId="{C87DDFE1-034C-451C-92D8-5C4E6A21CA4B}" destId="{205FFF00-8861-440F-9A88-E7CA6F11DFD8}" srcOrd="0" destOrd="0" parTransId="{F4D8430C-C806-4047-A7E6-F18CF237289D}" sibTransId="{05C345E9-CECC-4CC9-B094-1F4D20D24612}"/>
    <dgm:cxn modelId="{52CE40D4-BD54-490A-A3EE-E4A49E4D6F23}" srcId="{C87DDFE1-034C-451C-92D8-5C4E6A21CA4B}" destId="{FEF5E716-DB3E-4EAE-A337-97A5F646DD59}" srcOrd="3" destOrd="0" parTransId="{BD5F2C8C-A210-4082-BC79-193D07C53FB5}" sibTransId="{56FA17F3-07E1-4C3F-97AB-07ED5F17526A}"/>
    <dgm:cxn modelId="{22F2CFE7-A9AE-4DEA-A2D0-CB12223E636B}" srcId="{C87DDFE1-034C-451C-92D8-5C4E6A21CA4B}" destId="{18299CFB-4C6A-4768-9CFD-3EDD0861B59F}" srcOrd="2" destOrd="0" parTransId="{650727B5-DA8D-40D2-90D5-D2889B6F29B7}" sibTransId="{71D9B255-35D1-4AC8-9B63-9FC4783BDA1C}"/>
    <dgm:cxn modelId="{9D067FEA-51CF-4984-8423-78722E7596B1}" type="presOf" srcId="{05C345E9-CECC-4CC9-B094-1F4D20D24612}" destId="{488C7A2A-EAD6-45C8-821C-7A1B48BC85A8}" srcOrd="0" destOrd="0" presId="urn:microsoft.com/office/officeart/2008/layout/VerticalCurvedList"/>
    <dgm:cxn modelId="{41B743D3-09CD-4ED8-8E35-92E3AA2EBD1D}" type="presParOf" srcId="{A75CB9C1-B339-40DA-9F35-22B20605B91F}" destId="{F611FEFD-7F90-4D4F-8606-EA6E835D7EA2}" srcOrd="0" destOrd="0" presId="urn:microsoft.com/office/officeart/2008/layout/VerticalCurvedList"/>
    <dgm:cxn modelId="{6FD826E6-3AAA-482B-B46A-D94D73DFF25E}" type="presParOf" srcId="{F611FEFD-7F90-4D4F-8606-EA6E835D7EA2}" destId="{FA4CE8F8-446B-4213-BA42-C38C83107D57}" srcOrd="0" destOrd="0" presId="urn:microsoft.com/office/officeart/2008/layout/VerticalCurvedList"/>
    <dgm:cxn modelId="{E766D679-A19C-4A71-A1D1-90449BC76A0F}" type="presParOf" srcId="{FA4CE8F8-446B-4213-BA42-C38C83107D57}" destId="{BA40BEBA-7852-42EE-A93F-6E2084332FF4}" srcOrd="0" destOrd="0" presId="urn:microsoft.com/office/officeart/2008/layout/VerticalCurvedList"/>
    <dgm:cxn modelId="{D5A4F4FF-95FF-459E-9430-AE97DE4C34F4}" type="presParOf" srcId="{FA4CE8F8-446B-4213-BA42-C38C83107D57}" destId="{488C7A2A-EAD6-45C8-821C-7A1B48BC85A8}" srcOrd="1" destOrd="0" presId="urn:microsoft.com/office/officeart/2008/layout/VerticalCurvedList"/>
    <dgm:cxn modelId="{F6AB7AA8-AD86-46FB-984E-3203A485CC28}" type="presParOf" srcId="{FA4CE8F8-446B-4213-BA42-C38C83107D57}" destId="{A45EE039-28F1-40CE-98DE-0EBC7EBA965E}" srcOrd="2" destOrd="0" presId="urn:microsoft.com/office/officeart/2008/layout/VerticalCurvedList"/>
    <dgm:cxn modelId="{D49206D8-D048-45DA-9651-D822D12C88E1}" type="presParOf" srcId="{FA4CE8F8-446B-4213-BA42-C38C83107D57}" destId="{6743516F-6EA0-4FA8-915E-8E42D55F97CB}" srcOrd="3" destOrd="0" presId="urn:microsoft.com/office/officeart/2008/layout/VerticalCurvedList"/>
    <dgm:cxn modelId="{EB4D2970-53B0-40D6-B716-FF3F2252B113}" type="presParOf" srcId="{F611FEFD-7F90-4D4F-8606-EA6E835D7EA2}" destId="{40DEA639-1521-4C64-AE44-7CAFBEED999D}" srcOrd="1" destOrd="0" presId="urn:microsoft.com/office/officeart/2008/layout/VerticalCurvedList"/>
    <dgm:cxn modelId="{EAEEA0D4-F7F2-49D4-AF7B-CB6FE0126FE8}" type="presParOf" srcId="{F611FEFD-7F90-4D4F-8606-EA6E835D7EA2}" destId="{C83F3B2D-4B53-43D1-A183-123B43C1FE6B}" srcOrd="2" destOrd="0" presId="urn:microsoft.com/office/officeart/2008/layout/VerticalCurvedList"/>
    <dgm:cxn modelId="{D70EEAC2-3FA4-40D9-9256-5BA33DCD2C70}" type="presParOf" srcId="{C83F3B2D-4B53-43D1-A183-123B43C1FE6B}" destId="{16832523-4626-4192-AA5F-43BE685D0950}" srcOrd="0" destOrd="0" presId="urn:microsoft.com/office/officeart/2008/layout/VerticalCurvedList"/>
    <dgm:cxn modelId="{09F04678-B648-452B-89AD-E11AF00BE2E8}" type="presParOf" srcId="{F611FEFD-7F90-4D4F-8606-EA6E835D7EA2}" destId="{29296D9B-4DA2-49C7-9F60-0689CD92498F}" srcOrd="3" destOrd="0" presId="urn:microsoft.com/office/officeart/2008/layout/VerticalCurvedList"/>
    <dgm:cxn modelId="{385183F7-C649-491F-8EFF-4F9D71D265BC}" type="presParOf" srcId="{F611FEFD-7F90-4D4F-8606-EA6E835D7EA2}" destId="{6A7A136F-BDF1-4BD4-B386-CAC8A36EAC49}" srcOrd="4" destOrd="0" presId="urn:microsoft.com/office/officeart/2008/layout/VerticalCurvedList"/>
    <dgm:cxn modelId="{40A6B636-E666-473E-83A0-CDC961425792}" type="presParOf" srcId="{6A7A136F-BDF1-4BD4-B386-CAC8A36EAC49}" destId="{7BBC1E32-442F-42F1-80AB-5992CBCED6F0}" srcOrd="0" destOrd="0" presId="urn:microsoft.com/office/officeart/2008/layout/VerticalCurvedList"/>
    <dgm:cxn modelId="{78D019D6-F69A-4339-BA71-E2F333C8AB5E}" type="presParOf" srcId="{F611FEFD-7F90-4D4F-8606-EA6E835D7EA2}" destId="{328DD515-FEEF-4823-83E0-BB83FB1E9A44}" srcOrd="5" destOrd="0" presId="urn:microsoft.com/office/officeart/2008/layout/VerticalCurvedList"/>
    <dgm:cxn modelId="{B014096D-B986-4F26-952C-AB9F1B6CA46B}" type="presParOf" srcId="{F611FEFD-7F90-4D4F-8606-EA6E835D7EA2}" destId="{71AE361B-4A3E-4783-812C-60E7A54D1C78}" srcOrd="6" destOrd="0" presId="urn:microsoft.com/office/officeart/2008/layout/VerticalCurvedList"/>
    <dgm:cxn modelId="{B3054747-6696-47FB-AEF4-F189D56B5380}" type="presParOf" srcId="{71AE361B-4A3E-4783-812C-60E7A54D1C78}" destId="{B5D28A0E-8B88-4084-9E1F-0994F3ADE8D1}" srcOrd="0" destOrd="0" presId="urn:microsoft.com/office/officeart/2008/layout/VerticalCurvedList"/>
    <dgm:cxn modelId="{E21C8705-1D6C-4B6F-AFD2-893050ABD52B}" type="presParOf" srcId="{F611FEFD-7F90-4D4F-8606-EA6E835D7EA2}" destId="{DE53617D-934B-4AB1-9CA6-830B76B865A1}" srcOrd="7" destOrd="0" presId="urn:microsoft.com/office/officeart/2008/layout/VerticalCurvedList"/>
    <dgm:cxn modelId="{CD49AC25-7161-4501-8B8F-6ED243A95B38}" type="presParOf" srcId="{F611FEFD-7F90-4D4F-8606-EA6E835D7EA2}" destId="{FFE6371F-5A91-4D6E-824A-9940BF1EFF8F}" srcOrd="8" destOrd="0" presId="urn:microsoft.com/office/officeart/2008/layout/VerticalCurvedList"/>
    <dgm:cxn modelId="{26FAFA6C-A844-4146-81EF-9866AFCD3D75}" type="presParOf" srcId="{FFE6371F-5A91-4D6E-824A-9940BF1EFF8F}" destId="{AC723888-B01C-45F7-B9C8-3B681207A638}" srcOrd="0" destOrd="0" presId="urn:microsoft.com/office/officeart/2008/layout/VerticalCurvedList"/>
    <dgm:cxn modelId="{CE866DF7-0095-43C8-859D-E9F444D0DBF2}" type="presParOf" srcId="{F611FEFD-7F90-4D4F-8606-EA6E835D7EA2}" destId="{AC34150F-2A0E-4AC4-B707-69CE937B700B}" srcOrd="9" destOrd="0" presId="urn:microsoft.com/office/officeart/2008/layout/VerticalCurvedList"/>
    <dgm:cxn modelId="{4A3F89C8-13BB-4C54-B592-6184729B3D48}" type="presParOf" srcId="{F611FEFD-7F90-4D4F-8606-EA6E835D7EA2}" destId="{6C6C0BE5-9841-4BA5-9D18-F47C73E6D55D}" srcOrd="10" destOrd="0" presId="urn:microsoft.com/office/officeart/2008/layout/VerticalCurvedList"/>
    <dgm:cxn modelId="{0B4DCF11-3EEB-4950-8AB6-BC5110D5D0B8}" type="presParOf" srcId="{6C6C0BE5-9841-4BA5-9D18-F47C73E6D55D}" destId="{CF6EDEAF-9302-4D13-8D8F-6AEE3D38A42D}" srcOrd="0" destOrd="0" presId="urn:microsoft.com/office/officeart/2008/layout/VerticalCurvedList"/>
    <dgm:cxn modelId="{403B317B-F14F-419F-BE3C-96EA317B0CD0}" type="presParOf" srcId="{F611FEFD-7F90-4D4F-8606-EA6E835D7EA2}" destId="{0AF8FFF3-913C-4A06-83E3-A3075F13B107}" srcOrd="11" destOrd="0" presId="urn:microsoft.com/office/officeart/2008/layout/VerticalCurvedList"/>
    <dgm:cxn modelId="{F08A6C82-5D5F-42D6-A5A0-121A6EB1F592}" type="presParOf" srcId="{F611FEFD-7F90-4D4F-8606-EA6E835D7EA2}" destId="{D169A21C-F22C-45E4-AD51-07A14306C883}" srcOrd="12" destOrd="0" presId="urn:microsoft.com/office/officeart/2008/layout/VerticalCurvedList"/>
    <dgm:cxn modelId="{508FF401-7B6E-44D4-9D96-EE6D556ABBCC}" type="presParOf" srcId="{D169A21C-F22C-45E4-AD51-07A14306C883}" destId="{0511856B-5AB6-4AAA-A6CE-2136AE4029E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6080A4-DEC0-4A09-8656-D3469288912C}" type="doc">
      <dgm:prSet loTypeId="urn:microsoft.com/office/officeart/2005/8/layout/vList3" loCatId="list" qsTypeId="urn:microsoft.com/office/officeart/2005/8/quickstyle/simple1" qsCatId="simple" csTypeId="urn:microsoft.com/office/officeart/2005/8/colors/accent5_1" csCatId="accent5" phldr="1"/>
      <dgm:spPr/>
    </dgm:pt>
    <dgm:pt modelId="{2E7B6C34-62EF-48DA-948D-CF24D99CFBBF}">
      <dgm:prSet phldrT="[Texto]" custT="1"/>
      <dgm:spPr/>
      <dgm:t>
        <a:bodyPr/>
        <a:lstStyle/>
        <a:p>
          <a:r>
            <a:rPr lang="es-ES" sz="3200" dirty="0"/>
            <a:t>Diseñar e implementar una plataforma robótica utilizando un mecanismo de tres grados de libertad que permita manipular los movimientos del robot.</a:t>
          </a:r>
          <a:endParaRPr lang="es-EC" sz="3200" dirty="0"/>
        </a:p>
      </dgm:t>
    </dgm:pt>
    <dgm:pt modelId="{65C90AA6-55BF-48FD-BEC0-8B2F6AD68604}" type="parTrans" cxnId="{26A1DB17-F201-4C09-9D2C-552786B6C60A}">
      <dgm:prSet/>
      <dgm:spPr/>
      <dgm:t>
        <a:bodyPr/>
        <a:lstStyle/>
        <a:p>
          <a:endParaRPr lang="es-EC"/>
        </a:p>
      </dgm:t>
    </dgm:pt>
    <dgm:pt modelId="{7930A1C7-9C65-46F7-AA03-A1B9A62B19D6}" type="sibTrans" cxnId="{26A1DB17-F201-4C09-9D2C-552786B6C60A}">
      <dgm:prSet/>
      <dgm:spPr/>
      <dgm:t>
        <a:bodyPr/>
        <a:lstStyle/>
        <a:p>
          <a:endParaRPr lang="es-EC"/>
        </a:p>
      </dgm:t>
    </dgm:pt>
    <dgm:pt modelId="{27DD2B3D-361C-4B10-8CA1-36B72029F494}">
      <dgm:prSet phldrT="[Texto]" custT="1"/>
      <dgm:spPr/>
      <dgm:t>
        <a:bodyPr/>
        <a:lstStyle/>
        <a:p>
          <a:r>
            <a:rPr lang="es-ES" sz="3200" dirty="0"/>
            <a:t>Implementar un sistema de visión artificial para realizar tareas de reconocimiento facial, detección y seguimiento de objetos por su color.</a:t>
          </a:r>
          <a:endParaRPr lang="es-EC" sz="3200" dirty="0"/>
        </a:p>
      </dgm:t>
    </dgm:pt>
    <dgm:pt modelId="{8296706F-4C07-44D4-A0E5-BABC6B47B65D}" type="parTrans" cxnId="{8591F9DB-FE8D-4229-830A-66625AF1000E}">
      <dgm:prSet/>
      <dgm:spPr/>
      <dgm:t>
        <a:bodyPr/>
        <a:lstStyle/>
        <a:p>
          <a:endParaRPr lang="es-EC"/>
        </a:p>
      </dgm:t>
    </dgm:pt>
    <dgm:pt modelId="{DDAA4CAF-96A9-4365-8BEF-08F9C5C02636}" type="sibTrans" cxnId="{8591F9DB-FE8D-4229-830A-66625AF1000E}">
      <dgm:prSet/>
      <dgm:spPr/>
      <dgm:t>
        <a:bodyPr/>
        <a:lstStyle/>
        <a:p>
          <a:endParaRPr lang="es-EC"/>
        </a:p>
      </dgm:t>
    </dgm:pt>
    <dgm:pt modelId="{5AD26A0D-5444-4621-9C1A-B24A3DA2AB49}" type="pres">
      <dgm:prSet presAssocID="{F16080A4-DEC0-4A09-8656-D3469288912C}" presName="linearFlow" presStyleCnt="0">
        <dgm:presLayoutVars>
          <dgm:dir/>
          <dgm:resizeHandles val="exact"/>
        </dgm:presLayoutVars>
      </dgm:prSet>
      <dgm:spPr/>
    </dgm:pt>
    <dgm:pt modelId="{85F884A3-E761-4729-82E0-BE92705420AF}" type="pres">
      <dgm:prSet presAssocID="{2E7B6C34-62EF-48DA-948D-CF24D99CFBBF}" presName="composite" presStyleCnt="0"/>
      <dgm:spPr/>
    </dgm:pt>
    <dgm:pt modelId="{207798BA-1C01-45B4-ABAF-CA2A5D21A021}" type="pres">
      <dgm:prSet presAssocID="{2E7B6C34-62EF-48DA-948D-CF24D99CFBBF}" presName="imgShp" presStyleLbl="fgImgPlace1" presStyleIdx="0" presStyleCnt="2">
        <dgm:style>
          <a:lnRef idx="0">
            <a:scrgbClr r="0" g="0" b="0"/>
          </a:lnRef>
          <a:fillRef idx="1003">
            <a:schemeClr val="lt1"/>
          </a:fillRef>
          <a:effectRef idx="0">
            <a:scrgbClr r="0" g="0" b="0"/>
          </a:effectRef>
          <a:fontRef idx="major"/>
        </dgm:style>
      </dgm:prSet>
      <dgm:spPr>
        <a:xfrm>
          <a:off x="2165765" y="521"/>
          <a:ext cx="1898457" cy="1898457"/>
        </a:xfrm>
        <a:prstGeom prst="ellipse">
          <a:avLst/>
        </a:prstGeom>
      </dgm:spPr>
    </dgm:pt>
    <dgm:pt modelId="{F1F5C6BA-135D-49C9-8990-904A3E705494}" type="pres">
      <dgm:prSet presAssocID="{2E7B6C34-62EF-48DA-948D-CF24D99CFBBF}" presName="txShp" presStyleLbl="node1" presStyleIdx="0" presStyleCnt="2">
        <dgm:presLayoutVars>
          <dgm:bulletEnabled val="1"/>
        </dgm:presLayoutVars>
      </dgm:prSet>
      <dgm:spPr/>
    </dgm:pt>
    <dgm:pt modelId="{B5B31832-8B2A-45A9-AA0A-240F826BFA7D}" type="pres">
      <dgm:prSet presAssocID="{7930A1C7-9C65-46F7-AA03-A1B9A62B19D6}" presName="spacing" presStyleCnt="0"/>
      <dgm:spPr/>
    </dgm:pt>
    <dgm:pt modelId="{56545C5F-8CA2-402A-96DC-2C56945390F6}" type="pres">
      <dgm:prSet presAssocID="{27DD2B3D-361C-4B10-8CA1-36B72029F494}" presName="composite" presStyleCnt="0"/>
      <dgm:spPr/>
    </dgm:pt>
    <dgm:pt modelId="{B59A7CF9-50C4-46F2-9B06-9ACD21479D6D}" type="pres">
      <dgm:prSet presAssocID="{27DD2B3D-361C-4B10-8CA1-36B72029F494}" presName="imgShp" presStyleLbl="fgImgPlace1" presStyleIdx="1" presStyleCnt="2">
        <dgm:style>
          <a:lnRef idx="0">
            <a:scrgbClr r="0" g="0" b="0"/>
          </a:lnRef>
          <a:fillRef idx="1003">
            <a:schemeClr val="lt1"/>
          </a:fillRef>
          <a:effectRef idx="0">
            <a:scrgbClr r="0" g="0" b="0"/>
          </a:effectRef>
          <a:fontRef idx="major"/>
        </dgm:style>
      </dgm:prSet>
      <dgm:spPr>
        <a:xfrm>
          <a:off x="2165765" y="2373593"/>
          <a:ext cx="1898457" cy="1898457"/>
        </a:xfrm>
        <a:prstGeom prst="ellipse">
          <a:avLst/>
        </a:prstGeom>
      </dgm:spPr>
    </dgm:pt>
    <dgm:pt modelId="{679B9A58-9246-4941-A834-45FD3170DAC1}" type="pres">
      <dgm:prSet presAssocID="{27DD2B3D-361C-4B10-8CA1-36B72029F494}" presName="txShp" presStyleLbl="node1" presStyleIdx="1" presStyleCnt="2">
        <dgm:presLayoutVars>
          <dgm:bulletEnabled val="1"/>
        </dgm:presLayoutVars>
      </dgm:prSet>
      <dgm:spPr/>
    </dgm:pt>
  </dgm:ptLst>
  <dgm:cxnLst>
    <dgm:cxn modelId="{26A1DB17-F201-4C09-9D2C-552786B6C60A}" srcId="{F16080A4-DEC0-4A09-8656-D3469288912C}" destId="{2E7B6C34-62EF-48DA-948D-CF24D99CFBBF}" srcOrd="0" destOrd="0" parTransId="{65C90AA6-55BF-48FD-BEC0-8B2F6AD68604}" sibTransId="{7930A1C7-9C65-46F7-AA03-A1B9A62B19D6}"/>
    <dgm:cxn modelId="{6D398B55-0023-471C-8BCA-20D080736DB0}" type="presOf" srcId="{F16080A4-DEC0-4A09-8656-D3469288912C}" destId="{5AD26A0D-5444-4621-9C1A-B24A3DA2AB49}" srcOrd="0" destOrd="0" presId="urn:microsoft.com/office/officeart/2005/8/layout/vList3"/>
    <dgm:cxn modelId="{A19734D6-B80E-4078-8F26-8A16262556CD}" type="presOf" srcId="{27DD2B3D-361C-4B10-8CA1-36B72029F494}" destId="{679B9A58-9246-4941-A834-45FD3170DAC1}" srcOrd="0" destOrd="0" presId="urn:microsoft.com/office/officeart/2005/8/layout/vList3"/>
    <dgm:cxn modelId="{8591F9DB-FE8D-4229-830A-66625AF1000E}" srcId="{F16080A4-DEC0-4A09-8656-D3469288912C}" destId="{27DD2B3D-361C-4B10-8CA1-36B72029F494}" srcOrd="1" destOrd="0" parTransId="{8296706F-4C07-44D4-A0E5-BABC6B47B65D}" sibTransId="{DDAA4CAF-96A9-4365-8BEF-08F9C5C02636}"/>
    <dgm:cxn modelId="{7E752CEB-7CF7-44F2-9634-598847AE3EF8}" type="presOf" srcId="{2E7B6C34-62EF-48DA-948D-CF24D99CFBBF}" destId="{F1F5C6BA-135D-49C9-8990-904A3E705494}" srcOrd="0" destOrd="0" presId="urn:microsoft.com/office/officeart/2005/8/layout/vList3"/>
    <dgm:cxn modelId="{167F42BE-E45F-4016-AC0B-62406BF9C4E4}" type="presParOf" srcId="{5AD26A0D-5444-4621-9C1A-B24A3DA2AB49}" destId="{85F884A3-E761-4729-82E0-BE92705420AF}" srcOrd="0" destOrd="0" presId="urn:microsoft.com/office/officeart/2005/8/layout/vList3"/>
    <dgm:cxn modelId="{FE542555-3E5F-4C83-AE51-A0B2940811C8}" type="presParOf" srcId="{85F884A3-E761-4729-82E0-BE92705420AF}" destId="{207798BA-1C01-45B4-ABAF-CA2A5D21A021}" srcOrd="0" destOrd="0" presId="urn:microsoft.com/office/officeart/2005/8/layout/vList3"/>
    <dgm:cxn modelId="{35062491-C176-4007-BC85-EF6BBBB758E2}" type="presParOf" srcId="{85F884A3-E761-4729-82E0-BE92705420AF}" destId="{F1F5C6BA-135D-49C9-8990-904A3E705494}" srcOrd="1" destOrd="0" presId="urn:microsoft.com/office/officeart/2005/8/layout/vList3"/>
    <dgm:cxn modelId="{996645FC-8D39-4CB6-A38E-E283513C9D01}" type="presParOf" srcId="{5AD26A0D-5444-4621-9C1A-B24A3DA2AB49}" destId="{B5B31832-8B2A-45A9-AA0A-240F826BFA7D}" srcOrd="1" destOrd="0" presId="urn:microsoft.com/office/officeart/2005/8/layout/vList3"/>
    <dgm:cxn modelId="{8EE08AB5-A383-4312-BA9B-D8FC8D7BE7CD}" type="presParOf" srcId="{5AD26A0D-5444-4621-9C1A-B24A3DA2AB49}" destId="{56545C5F-8CA2-402A-96DC-2C56945390F6}" srcOrd="2" destOrd="0" presId="urn:microsoft.com/office/officeart/2005/8/layout/vList3"/>
    <dgm:cxn modelId="{AF3E90EC-6B3C-47AF-9A7E-CB0BFA5DD2EB}" type="presParOf" srcId="{56545C5F-8CA2-402A-96DC-2C56945390F6}" destId="{B59A7CF9-50C4-46F2-9B06-9ACD21479D6D}" srcOrd="0" destOrd="0" presId="urn:microsoft.com/office/officeart/2005/8/layout/vList3"/>
    <dgm:cxn modelId="{7F6643E4-08F3-4B14-8762-ACE00EF4202C}" type="presParOf" srcId="{56545C5F-8CA2-402A-96DC-2C56945390F6}" destId="{679B9A58-9246-4941-A834-45FD3170DAC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6080A4-DEC0-4A09-8656-D3469288912C}" type="doc">
      <dgm:prSet loTypeId="urn:microsoft.com/office/officeart/2005/8/layout/vList3" loCatId="list" qsTypeId="urn:microsoft.com/office/officeart/2005/8/quickstyle/simple1" qsCatId="simple" csTypeId="urn:microsoft.com/office/officeart/2005/8/colors/accent5_1" csCatId="accent5" phldr="1"/>
      <dgm:spPr/>
    </dgm:pt>
    <dgm:pt modelId="{2E7B6C34-62EF-48DA-948D-CF24D99CFBBF}">
      <dgm:prSet phldrT="[Texto]" custT="1"/>
      <dgm:spPr/>
      <dgm:t>
        <a:bodyPr/>
        <a:lstStyle/>
        <a:p>
          <a:r>
            <a:rPr lang="es-ES" sz="3200" dirty="0"/>
            <a:t>Desarrollar un algoritmo para la implementación de visión estereoscópica que permita al robot proyectar el mapa de disparidad y estimación de la distancia a la que se encuentra un objeto.</a:t>
          </a:r>
          <a:endParaRPr lang="es-EC" sz="3200" dirty="0"/>
        </a:p>
      </dgm:t>
    </dgm:pt>
    <dgm:pt modelId="{65C90AA6-55BF-48FD-BEC0-8B2F6AD68604}" type="parTrans" cxnId="{26A1DB17-F201-4C09-9D2C-552786B6C60A}">
      <dgm:prSet/>
      <dgm:spPr/>
      <dgm:t>
        <a:bodyPr/>
        <a:lstStyle/>
        <a:p>
          <a:endParaRPr lang="es-EC"/>
        </a:p>
      </dgm:t>
    </dgm:pt>
    <dgm:pt modelId="{7930A1C7-9C65-46F7-AA03-A1B9A62B19D6}" type="sibTrans" cxnId="{26A1DB17-F201-4C09-9D2C-552786B6C60A}">
      <dgm:prSet/>
      <dgm:spPr/>
      <dgm:t>
        <a:bodyPr/>
        <a:lstStyle/>
        <a:p>
          <a:endParaRPr lang="es-EC"/>
        </a:p>
      </dgm:t>
    </dgm:pt>
    <dgm:pt modelId="{27DD2B3D-361C-4B10-8CA1-36B72029F494}">
      <dgm:prSet phldrT="[Texto]" custT="1"/>
      <dgm:spPr/>
      <dgm:t>
        <a:bodyPr/>
        <a:lstStyle/>
        <a:p>
          <a:r>
            <a:rPr lang="es-ES" sz="3200" dirty="0"/>
            <a:t>Verificar el funcionamiento del robot a través del desarrollo de protocolos de pruebas y su inserción en el entorno social.</a:t>
          </a:r>
          <a:endParaRPr lang="es-EC" sz="3200" dirty="0"/>
        </a:p>
      </dgm:t>
    </dgm:pt>
    <dgm:pt modelId="{8296706F-4C07-44D4-A0E5-BABC6B47B65D}" type="parTrans" cxnId="{8591F9DB-FE8D-4229-830A-66625AF1000E}">
      <dgm:prSet/>
      <dgm:spPr/>
      <dgm:t>
        <a:bodyPr/>
        <a:lstStyle/>
        <a:p>
          <a:endParaRPr lang="es-EC"/>
        </a:p>
      </dgm:t>
    </dgm:pt>
    <dgm:pt modelId="{DDAA4CAF-96A9-4365-8BEF-08F9C5C02636}" type="sibTrans" cxnId="{8591F9DB-FE8D-4229-830A-66625AF1000E}">
      <dgm:prSet/>
      <dgm:spPr/>
      <dgm:t>
        <a:bodyPr/>
        <a:lstStyle/>
        <a:p>
          <a:endParaRPr lang="es-EC"/>
        </a:p>
      </dgm:t>
    </dgm:pt>
    <dgm:pt modelId="{5AD26A0D-5444-4621-9C1A-B24A3DA2AB49}" type="pres">
      <dgm:prSet presAssocID="{F16080A4-DEC0-4A09-8656-D3469288912C}" presName="linearFlow" presStyleCnt="0">
        <dgm:presLayoutVars>
          <dgm:dir/>
          <dgm:resizeHandles val="exact"/>
        </dgm:presLayoutVars>
      </dgm:prSet>
      <dgm:spPr/>
    </dgm:pt>
    <dgm:pt modelId="{85F884A3-E761-4729-82E0-BE92705420AF}" type="pres">
      <dgm:prSet presAssocID="{2E7B6C34-62EF-48DA-948D-CF24D99CFBBF}" presName="composite" presStyleCnt="0"/>
      <dgm:spPr/>
    </dgm:pt>
    <dgm:pt modelId="{207798BA-1C01-45B4-ABAF-CA2A5D21A021}" type="pres">
      <dgm:prSet presAssocID="{2E7B6C34-62EF-48DA-948D-CF24D99CFBBF}" presName="imgShp" presStyleLbl="fgImgPlace1" presStyleIdx="0" presStyleCnt="2">
        <dgm:style>
          <a:lnRef idx="0">
            <a:scrgbClr r="0" g="0" b="0"/>
          </a:lnRef>
          <a:fillRef idx="1003">
            <a:schemeClr val="lt1"/>
          </a:fillRef>
          <a:effectRef idx="0">
            <a:scrgbClr r="0" g="0" b="0"/>
          </a:effectRef>
          <a:fontRef idx="major"/>
        </dgm:style>
      </dgm:prSet>
      <dgm:spPr>
        <a:xfrm>
          <a:off x="2165765" y="521"/>
          <a:ext cx="1898457" cy="1898457"/>
        </a:xfrm>
        <a:prstGeom prst="ellipse">
          <a:avLst/>
        </a:prstGeom>
      </dgm:spPr>
    </dgm:pt>
    <dgm:pt modelId="{F1F5C6BA-135D-49C9-8990-904A3E705494}" type="pres">
      <dgm:prSet presAssocID="{2E7B6C34-62EF-48DA-948D-CF24D99CFBBF}" presName="txShp" presStyleLbl="node1" presStyleIdx="0" presStyleCnt="2">
        <dgm:presLayoutVars>
          <dgm:bulletEnabled val="1"/>
        </dgm:presLayoutVars>
      </dgm:prSet>
      <dgm:spPr/>
    </dgm:pt>
    <dgm:pt modelId="{B5B31832-8B2A-45A9-AA0A-240F826BFA7D}" type="pres">
      <dgm:prSet presAssocID="{7930A1C7-9C65-46F7-AA03-A1B9A62B19D6}" presName="spacing" presStyleCnt="0"/>
      <dgm:spPr/>
    </dgm:pt>
    <dgm:pt modelId="{56545C5F-8CA2-402A-96DC-2C56945390F6}" type="pres">
      <dgm:prSet presAssocID="{27DD2B3D-361C-4B10-8CA1-36B72029F494}" presName="composite" presStyleCnt="0"/>
      <dgm:spPr/>
    </dgm:pt>
    <dgm:pt modelId="{B59A7CF9-50C4-46F2-9B06-9ACD21479D6D}" type="pres">
      <dgm:prSet presAssocID="{27DD2B3D-361C-4B10-8CA1-36B72029F494}" presName="imgShp" presStyleLbl="fgImgPlace1" presStyleIdx="1" presStyleCnt="2">
        <dgm:style>
          <a:lnRef idx="0">
            <a:scrgbClr r="0" g="0" b="0"/>
          </a:lnRef>
          <a:fillRef idx="1003">
            <a:schemeClr val="lt1"/>
          </a:fillRef>
          <a:effectRef idx="0">
            <a:scrgbClr r="0" g="0" b="0"/>
          </a:effectRef>
          <a:fontRef idx="major"/>
        </dgm:style>
      </dgm:prSet>
      <dgm:spPr>
        <a:xfrm>
          <a:off x="2165765" y="2373593"/>
          <a:ext cx="1898457" cy="1898457"/>
        </a:xfrm>
        <a:prstGeom prst="ellipse">
          <a:avLst/>
        </a:prstGeom>
      </dgm:spPr>
    </dgm:pt>
    <dgm:pt modelId="{679B9A58-9246-4941-A834-45FD3170DAC1}" type="pres">
      <dgm:prSet presAssocID="{27DD2B3D-361C-4B10-8CA1-36B72029F494}" presName="txShp" presStyleLbl="node1" presStyleIdx="1" presStyleCnt="2">
        <dgm:presLayoutVars>
          <dgm:bulletEnabled val="1"/>
        </dgm:presLayoutVars>
      </dgm:prSet>
      <dgm:spPr/>
    </dgm:pt>
  </dgm:ptLst>
  <dgm:cxnLst>
    <dgm:cxn modelId="{26A1DB17-F201-4C09-9D2C-552786B6C60A}" srcId="{F16080A4-DEC0-4A09-8656-D3469288912C}" destId="{2E7B6C34-62EF-48DA-948D-CF24D99CFBBF}" srcOrd="0" destOrd="0" parTransId="{65C90AA6-55BF-48FD-BEC0-8B2F6AD68604}" sibTransId="{7930A1C7-9C65-46F7-AA03-A1B9A62B19D6}"/>
    <dgm:cxn modelId="{6D398B55-0023-471C-8BCA-20D080736DB0}" type="presOf" srcId="{F16080A4-DEC0-4A09-8656-D3469288912C}" destId="{5AD26A0D-5444-4621-9C1A-B24A3DA2AB49}" srcOrd="0" destOrd="0" presId="urn:microsoft.com/office/officeart/2005/8/layout/vList3"/>
    <dgm:cxn modelId="{A19734D6-B80E-4078-8F26-8A16262556CD}" type="presOf" srcId="{27DD2B3D-361C-4B10-8CA1-36B72029F494}" destId="{679B9A58-9246-4941-A834-45FD3170DAC1}" srcOrd="0" destOrd="0" presId="urn:microsoft.com/office/officeart/2005/8/layout/vList3"/>
    <dgm:cxn modelId="{8591F9DB-FE8D-4229-830A-66625AF1000E}" srcId="{F16080A4-DEC0-4A09-8656-D3469288912C}" destId="{27DD2B3D-361C-4B10-8CA1-36B72029F494}" srcOrd="1" destOrd="0" parTransId="{8296706F-4C07-44D4-A0E5-BABC6B47B65D}" sibTransId="{DDAA4CAF-96A9-4365-8BEF-08F9C5C02636}"/>
    <dgm:cxn modelId="{7E752CEB-7CF7-44F2-9634-598847AE3EF8}" type="presOf" srcId="{2E7B6C34-62EF-48DA-948D-CF24D99CFBBF}" destId="{F1F5C6BA-135D-49C9-8990-904A3E705494}" srcOrd="0" destOrd="0" presId="urn:microsoft.com/office/officeart/2005/8/layout/vList3"/>
    <dgm:cxn modelId="{167F42BE-E45F-4016-AC0B-62406BF9C4E4}" type="presParOf" srcId="{5AD26A0D-5444-4621-9C1A-B24A3DA2AB49}" destId="{85F884A3-E761-4729-82E0-BE92705420AF}" srcOrd="0" destOrd="0" presId="urn:microsoft.com/office/officeart/2005/8/layout/vList3"/>
    <dgm:cxn modelId="{FE542555-3E5F-4C83-AE51-A0B2940811C8}" type="presParOf" srcId="{85F884A3-E761-4729-82E0-BE92705420AF}" destId="{207798BA-1C01-45B4-ABAF-CA2A5D21A021}" srcOrd="0" destOrd="0" presId="urn:microsoft.com/office/officeart/2005/8/layout/vList3"/>
    <dgm:cxn modelId="{35062491-C176-4007-BC85-EF6BBBB758E2}" type="presParOf" srcId="{85F884A3-E761-4729-82E0-BE92705420AF}" destId="{F1F5C6BA-135D-49C9-8990-904A3E705494}" srcOrd="1" destOrd="0" presId="urn:microsoft.com/office/officeart/2005/8/layout/vList3"/>
    <dgm:cxn modelId="{996645FC-8D39-4CB6-A38E-E283513C9D01}" type="presParOf" srcId="{5AD26A0D-5444-4621-9C1A-B24A3DA2AB49}" destId="{B5B31832-8B2A-45A9-AA0A-240F826BFA7D}" srcOrd="1" destOrd="0" presId="urn:microsoft.com/office/officeart/2005/8/layout/vList3"/>
    <dgm:cxn modelId="{8EE08AB5-A383-4312-BA9B-D8FC8D7BE7CD}" type="presParOf" srcId="{5AD26A0D-5444-4621-9C1A-B24A3DA2AB49}" destId="{56545C5F-8CA2-402A-96DC-2C56945390F6}" srcOrd="2" destOrd="0" presId="urn:microsoft.com/office/officeart/2005/8/layout/vList3"/>
    <dgm:cxn modelId="{AF3E90EC-6B3C-47AF-9A7E-CB0BFA5DD2EB}" type="presParOf" srcId="{56545C5F-8CA2-402A-96DC-2C56945390F6}" destId="{B59A7CF9-50C4-46F2-9B06-9ACD21479D6D}" srcOrd="0" destOrd="0" presId="urn:microsoft.com/office/officeart/2005/8/layout/vList3"/>
    <dgm:cxn modelId="{7F6643E4-08F3-4B14-8762-ACE00EF4202C}" type="presParOf" srcId="{56545C5F-8CA2-402A-96DC-2C56945390F6}" destId="{679B9A58-9246-4941-A834-45FD3170DAC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41B8DC-8697-4D66-862F-086F81E029C2}"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C"/>
        </a:p>
      </dgm:t>
    </dgm:pt>
    <dgm:pt modelId="{E26121CB-70D3-4096-BC9E-958BF8BE498F}">
      <dgm:prSet phldrT="[Texto]"/>
      <dgm:spPr/>
      <dgm:t>
        <a:bodyPr/>
        <a:lstStyle/>
        <a:p>
          <a:r>
            <a:rPr lang="es-ES" dirty="0"/>
            <a:t>Diseño y construyo una plataforma robótica y se implementó técnicas de visión artificial</a:t>
          </a:r>
        </a:p>
      </dgm:t>
    </dgm:pt>
    <dgm:pt modelId="{B2932339-9BD2-459A-B5BC-3A2B161CF591}" type="parTrans" cxnId="{0EEEE148-3512-476A-A96F-DE4D8209931C}">
      <dgm:prSet/>
      <dgm:spPr/>
      <dgm:t>
        <a:bodyPr/>
        <a:lstStyle/>
        <a:p>
          <a:endParaRPr lang="es-EC"/>
        </a:p>
      </dgm:t>
    </dgm:pt>
    <dgm:pt modelId="{A5DA93FC-FC6B-47D3-98EC-30C21641CBE4}" type="sibTrans" cxnId="{0EEEE148-3512-476A-A96F-DE4D8209931C}">
      <dgm:prSet/>
      <dgm:spPr/>
      <dgm:t>
        <a:bodyPr/>
        <a:lstStyle/>
        <a:p>
          <a:endParaRPr lang="es-EC"/>
        </a:p>
      </dgm:t>
    </dgm:pt>
    <dgm:pt modelId="{DEC69C0A-850E-4C5E-8E7E-6510E94A311A}">
      <dgm:prSet phldrT="[Texto]"/>
      <dgm:spPr/>
      <dgm:t>
        <a:bodyPr/>
        <a:lstStyle/>
        <a:p>
          <a:r>
            <a:rPr lang="es-ES" b="0" i="0" u="none" strike="noStrike" baseline="0">
              <a:latin typeface="+mn-lt"/>
              <a:ea typeface="+mn-ea"/>
              <a:cs typeface="+mn-cs"/>
            </a:rPr>
            <a:t>Implementó un sistema de visión artificial pasivo </a:t>
          </a:r>
          <a:endParaRPr lang="es-EC" dirty="0"/>
        </a:p>
      </dgm:t>
    </dgm:pt>
    <dgm:pt modelId="{EDE5780D-1AE8-4ABC-AFB3-C4D42F4145CB}" type="parTrans" cxnId="{1D9AD74C-0039-479F-A8BA-678DF0933127}">
      <dgm:prSet/>
      <dgm:spPr/>
      <dgm:t>
        <a:bodyPr/>
        <a:lstStyle/>
        <a:p>
          <a:endParaRPr lang="es-EC"/>
        </a:p>
      </dgm:t>
    </dgm:pt>
    <dgm:pt modelId="{4C0E423E-4FCA-42D5-B0FF-84156622695F}" type="sibTrans" cxnId="{1D9AD74C-0039-479F-A8BA-678DF0933127}">
      <dgm:prSet/>
      <dgm:spPr/>
      <dgm:t>
        <a:bodyPr/>
        <a:lstStyle/>
        <a:p>
          <a:endParaRPr lang="es-EC"/>
        </a:p>
      </dgm:t>
    </dgm:pt>
    <dgm:pt modelId="{18EE713F-F83B-4C13-902A-B934F5F840CE}">
      <dgm:prSet phldrT="[Texto]"/>
      <dgm:spPr/>
      <dgm:t>
        <a:bodyPr/>
        <a:lstStyle/>
        <a:p>
          <a:r>
            <a:rPr lang="es-ES" b="0" i="0" u="none" strike="noStrike" baseline="0">
              <a:latin typeface="+mn-lt"/>
              <a:ea typeface="+mn-ea"/>
              <a:cs typeface="+mn-cs"/>
            </a:rPr>
            <a:t>Desarrollo un algoritmo de visión artificial estereoscópica mediante la implementación del método corte de grafos de Kolmogorov y Zabih-GC </a:t>
          </a:r>
          <a:endParaRPr lang="es-EC" dirty="0"/>
        </a:p>
      </dgm:t>
    </dgm:pt>
    <dgm:pt modelId="{C20449F5-DD7C-40F5-95AE-AB1011934C94}" type="parTrans" cxnId="{8828E8A7-CF6A-414E-AEFA-84C8DDB9F760}">
      <dgm:prSet/>
      <dgm:spPr/>
      <dgm:t>
        <a:bodyPr/>
        <a:lstStyle/>
        <a:p>
          <a:endParaRPr lang="es-EC"/>
        </a:p>
      </dgm:t>
    </dgm:pt>
    <dgm:pt modelId="{8E385807-6ADE-48EF-B894-61D27DB9A933}" type="sibTrans" cxnId="{8828E8A7-CF6A-414E-AEFA-84C8DDB9F760}">
      <dgm:prSet/>
      <dgm:spPr/>
      <dgm:t>
        <a:bodyPr/>
        <a:lstStyle/>
        <a:p>
          <a:endParaRPr lang="es-EC"/>
        </a:p>
      </dgm:t>
    </dgm:pt>
    <dgm:pt modelId="{078CB64C-E4DC-4D61-B402-68C7EFEBB756}">
      <dgm:prSet phldrT="[Texto]"/>
      <dgm:spPr/>
      <dgm:t>
        <a:bodyPr/>
        <a:lstStyle/>
        <a:p>
          <a:r>
            <a:rPr lang="es-EC" dirty="0"/>
            <a:t>Se comprobó el funcionamiento mediante un protocolo de pruebas </a:t>
          </a:r>
          <a:r>
            <a:rPr lang="es-ES" b="0" i="0" u="none" strike="noStrike" baseline="0" dirty="0">
              <a:latin typeface="+mn-lt"/>
              <a:ea typeface="+mn-ea"/>
              <a:cs typeface="+mn-cs"/>
            </a:rPr>
            <a:t>basado en la norma ISO/IEC 19794-5:2005</a:t>
          </a:r>
          <a:endParaRPr lang="es-EC" dirty="0"/>
        </a:p>
      </dgm:t>
    </dgm:pt>
    <dgm:pt modelId="{2C03F08F-041D-4FC2-9FA7-AA54F4A77B35}" type="parTrans" cxnId="{505DB952-93D6-40E8-8A80-78EF4F5A2B83}">
      <dgm:prSet/>
      <dgm:spPr/>
      <dgm:t>
        <a:bodyPr/>
        <a:lstStyle/>
        <a:p>
          <a:endParaRPr lang="es-EC"/>
        </a:p>
      </dgm:t>
    </dgm:pt>
    <dgm:pt modelId="{38BF05B5-34C6-465B-86CB-C0F02BC0EE23}" type="sibTrans" cxnId="{505DB952-93D6-40E8-8A80-78EF4F5A2B83}">
      <dgm:prSet/>
      <dgm:spPr/>
      <dgm:t>
        <a:bodyPr/>
        <a:lstStyle/>
        <a:p>
          <a:endParaRPr lang="es-EC"/>
        </a:p>
      </dgm:t>
    </dgm:pt>
    <dgm:pt modelId="{3A4F6DDB-114F-47AA-93F8-F1B8BAFB77A9}" type="pres">
      <dgm:prSet presAssocID="{D141B8DC-8697-4D66-862F-086F81E029C2}" presName="Name0" presStyleCnt="0">
        <dgm:presLayoutVars>
          <dgm:chMax val="7"/>
          <dgm:chPref val="7"/>
          <dgm:dir/>
        </dgm:presLayoutVars>
      </dgm:prSet>
      <dgm:spPr/>
    </dgm:pt>
    <dgm:pt modelId="{313AB5C1-31A5-4BC4-81EE-E42F1866A0F7}" type="pres">
      <dgm:prSet presAssocID="{D141B8DC-8697-4D66-862F-086F81E029C2}" presName="Name1" presStyleCnt="0"/>
      <dgm:spPr/>
    </dgm:pt>
    <dgm:pt modelId="{111C07B5-477B-40C1-AFBF-B2CF60E1B8CE}" type="pres">
      <dgm:prSet presAssocID="{D141B8DC-8697-4D66-862F-086F81E029C2}" presName="cycle" presStyleCnt="0"/>
      <dgm:spPr/>
    </dgm:pt>
    <dgm:pt modelId="{087FC794-7AFA-4C72-AB43-5021B3446A4A}" type="pres">
      <dgm:prSet presAssocID="{D141B8DC-8697-4D66-862F-086F81E029C2}" presName="srcNode" presStyleLbl="node1" presStyleIdx="0" presStyleCnt="4"/>
      <dgm:spPr/>
    </dgm:pt>
    <dgm:pt modelId="{E5966298-1C46-4541-B301-0F473D45B49D}" type="pres">
      <dgm:prSet presAssocID="{D141B8DC-8697-4D66-862F-086F81E029C2}" presName="conn" presStyleLbl="parChTrans1D2" presStyleIdx="0" presStyleCnt="1"/>
      <dgm:spPr/>
    </dgm:pt>
    <dgm:pt modelId="{A724EB6D-93CA-44E2-AB50-E01A7E179342}" type="pres">
      <dgm:prSet presAssocID="{D141B8DC-8697-4D66-862F-086F81E029C2}" presName="extraNode" presStyleLbl="node1" presStyleIdx="0" presStyleCnt="4"/>
      <dgm:spPr/>
    </dgm:pt>
    <dgm:pt modelId="{E01E10CF-0415-4C53-9E09-983B377D57B2}" type="pres">
      <dgm:prSet presAssocID="{D141B8DC-8697-4D66-862F-086F81E029C2}" presName="dstNode" presStyleLbl="node1" presStyleIdx="0" presStyleCnt="4"/>
      <dgm:spPr/>
    </dgm:pt>
    <dgm:pt modelId="{3216E798-6471-4832-99FD-3D00B84AD3E9}" type="pres">
      <dgm:prSet presAssocID="{E26121CB-70D3-4096-BC9E-958BF8BE498F}" presName="text_1" presStyleLbl="node1" presStyleIdx="0" presStyleCnt="4">
        <dgm:presLayoutVars>
          <dgm:bulletEnabled val="1"/>
        </dgm:presLayoutVars>
      </dgm:prSet>
      <dgm:spPr/>
    </dgm:pt>
    <dgm:pt modelId="{84E776FE-9E9C-4BDD-B54C-AE75600902E9}" type="pres">
      <dgm:prSet presAssocID="{E26121CB-70D3-4096-BC9E-958BF8BE498F}" presName="accent_1" presStyleCnt="0"/>
      <dgm:spPr/>
    </dgm:pt>
    <dgm:pt modelId="{3073F725-30E7-479C-ABF5-EF199A8A2A57}" type="pres">
      <dgm:prSet presAssocID="{E26121CB-70D3-4096-BC9E-958BF8BE498F}" presName="accentRepeatNode" presStyleLbl="solidFgAcc1" presStyleIdx="0" presStyleCnt="4"/>
      <dgm:spPr/>
    </dgm:pt>
    <dgm:pt modelId="{02B3DDD3-A624-4F59-B686-77DA09EFB488}" type="pres">
      <dgm:prSet presAssocID="{DEC69C0A-850E-4C5E-8E7E-6510E94A311A}" presName="text_2" presStyleLbl="node1" presStyleIdx="1" presStyleCnt="4">
        <dgm:presLayoutVars>
          <dgm:bulletEnabled val="1"/>
        </dgm:presLayoutVars>
      </dgm:prSet>
      <dgm:spPr/>
    </dgm:pt>
    <dgm:pt modelId="{300E6410-E5AE-4DF4-8354-D797A53E163D}" type="pres">
      <dgm:prSet presAssocID="{DEC69C0A-850E-4C5E-8E7E-6510E94A311A}" presName="accent_2" presStyleCnt="0"/>
      <dgm:spPr/>
    </dgm:pt>
    <dgm:pt modelId="{8E0B321E-1613-47AF-87DE-5F993858CBFA}" type="pres">
      <dgm:prSet presAssocID="{DEC69C0A-850E-4C5E-8E7E-6510E94A311A}" presName="accentRepeatNode" presStyleLbl="solidFgAcc1" presStyleIdx="1" presStyleCnt="4"/>
      <dgm:spPr/>
    </dgm:pt>
    <dgm:pt modelId="{4AC20914-613D-4BB9-89E9-EE53E3F5C757}" type="pres">
      <dgm:prSet presAssocID="{18EE713F-F83B-4C13-902A-B934F5F840CE}" presName="text_3" presStyleLbl="node1" presStyleIdx="2" presStyleCnt="4">
        <dgm:presLayoutVars>
          <dgm:bulletEnabled val="1"/>
        </dgm:presLayoutVars>
      </dgm:prSet>
      <dgm:spPr/>
    </dgm:pt>
    <dgm:pt modelId="{FBF28FA9-76E7-4D1D-B305-E4E42E715011}" type="pres">
      <dgm:prSet presAssocID="{18EE713F-F83B-4C13-902A-B934F5F840CE}" presName="accent_3" presStyleCnt="0"/>
      <dgm:spPr/>
    </dgm:pt>
    <dgm:pt modelId="{A002EFA0-9F94-47AF-9DB2-0418C34C8B02}" type="pres">
      <dgm:prSet presAssocID="{18EE713F-F83B-4C13-902A-B934F5F840CE}" presName="accentRepeatNode" presStyleLbl="solidFgAcc1" presStyleIdx="2" presStyleCnt="4"/>
      <dgm:spPr/>
    </dgm:pt>
    <dgm:pt modelId="{10238502-0F8B-4F1B-95B8-07926E6DFBE7}" type="pres">
      <dgm:prSet presAssocID="{078CB64C-E4DC-4D61-B402-68C7EFEBB756}" presName="text_4" presStyleLbl="node1" presStyleIdx="3" presStyleCnt="4">
        <dgm:presLayoutVars>
          <dgm:bulletEnabled val="1"/>
        </dgm:presLayoutVars>
      </dgm:prSet>
      <dgm:spPr/>
    </dgm:pt>
    <dgm:pt modelId="{6BE0A6C3-7A6D-4DF9-A3FD-C6A6AC67EC6B}" type="pres">
      <dgm:prSet presAssocID="{078CB64C-E4DC-4D61-B402-68C7EFEBB756}" presName="accent_4" presStyleCnt="0"/>
      <dgm:spPr/>
    </dgm:pt>
    <dgm:pt modelId="{C50D9593-DC20-46E0-B857-CE023600914B}" type="pres">
      <dgm:prSet presAssocID="{078CB64C-E4DC-4D61-B402-68C7EFEBB756}" presName="accentRepeatNode" presStyleLbl="solidFgAcc1" presStyleIdx="3" presStyleCnt="4"/>
      <dgm:spPr/>
    </dgm:pt>
  </dgm:ptLst>
  <dgm:cxnLst>
    <dgm:cxn modelId="{F518A304-951D-4FDE-A1DB-EC5B492B280B}" type="presOf" srcId="{E26121CB-70D3-4096-BC9E-958BF8BE498F}" destId="{3216E798-6471-4832-99FD-3D00B84AD3E9}" srcOrd="0" destOrd="0" presId="urn:microsoft.com/office/officeart/2008/layout/VerticalCurvedList"/>
    <dgm:cxn modelId="{5B27F607-B004-499D-804A-B95716D20323}" type="presOf" srcId="{078CB64C-E4DC-4D61-B402-68C7EFEBB756}" destId="{10238502-0F8B-4F1B-95B8-07926E6DFBE7}" srcOrd="0" destOrd="0" presId="urn:microsoft.com/office/officeart/2008/layout/VerticalCurvedList"/>
    <dgm:cxn modelId="{0EEEE148-3512-476A-A96F-DE4D8209931C}" srcId="{D141B8DC-8697-4D66-862F-086F81E029C2}" destId="{E26121CB-70D3-4096-BC9E-958BF8BE498F}" srcOrd="0" destOrd="0" parTransId="{B2932339-9BD2-459A-B5BC-3A2B161CF591}" sibTransId="{A5DA93FC-FC6B-47D3-98EC-30C21641CBE4}"/>
    <dgm:cxn modelId="{1D9AD74C-0039-479F-A8BA-678DF0933127}" srcId="{D141B8DC-8697-4D66-862F-086F81E029C2}" destId="{DEC69C0A-850E-4C5E-8E7E-6510E94A311A}" srcOrd="1" destOrd="0" parTransId="{EDE5780D-1AE8-4ABC-AFB3-C4D42F4145CB}" sibTransId="{4C0E423E-4FCA-42D5-B0FF-84156622695F}"/>
    <dgm:cxn modelId="{505DB952-93D6-40E8-8A80-78EF4F5A2B83}" srcId="{D141B8DC-8697-4D66-862F-086F81E029C2}" destId="{078CB64C-E4DC-4D61-B402-68C7EFEBB756}" srcOrd="3" destOrd="0" parTransId="{2C03F08F-041D-4FC2-9FA7-AA54F4A77B35}" sibTransId="{38BF05B5-34C6-465B-86CB-C0F02BC0EE23}"/>
    <dgm:cxn modelId="{01886889-B0E5-4CF4-8BC4-42E7938672E6}" type="presOf" srcId="{18EE713F-F83B-4C13-902A-B934F5F840CE}" destId="{4AC20914-613D-4BB9-89E9-EE53E3F5C757}" srcOrd="0" destOrd="0" presId="urn:microsoft.com/office/officeart/2008/layout/VerticalCurvedList"/>
    <dgm:cxn modelId="{8828E8A7-CF6A-414E-AEFA-84C8DDB9F760}" srcId="{D141B8DC-8697-4D66-862F-086F81E029C2}" destId="{18EE713F-F83B-4C13-902A-B934F5F840CE}" srcOrd="2" destOrd="0" parTransId="{C20449F5-DD7C-40F5-95AE-AB1011934C94}" sibTransId="{8E385807-6ADE-48EF-B894-61D27DB9A933}"/>
    <dgm:cxn modelId="{64677FC8-2E40-4430-B568-8EEB04D15BF7}" type="presOf" srcId="{D141B8DC-8697-4D66-862F-086F81E029C2}" destId="{3A4F6DDB-114F-47AA-93F8-F1B8BAFB77A9}" srcOrd="0" destOrd="0" presId="urn:microsoft.com/office/officeart/2008/layout/VerticalCurvedList"/>
    <dgm:cxn modelId="{81CBE0F0-3746-4A24-A8BC-09692DB4E26A}" type="presOf" srcId="{DEC69C0A-850E-4C5E-8E7E-6510E94A311A}" destId="{02B3DDD3-A624-4F59-B686-77DA09EFB488}" srcOrd="0" destOrd="0" presId="urn:microsoft.com/office/officeart/2008/layout/VerticalCurvedList"/>
    <dgm:cxn modelId="{216FE9F1-5218-433F-94CC-0638B014BA6C}" type="presOf" srcId="{A5DA93FC-FC6B-47D3-98EC-30C21641CBE4}" destId="{E5966298-1C46-4541-B301-0F473D45B49D}" srcOrd="0" destOrd="0" presId="urn:microsoft.com/office/officeart/2008/layout/VerticalCurvedList"/>
    <dgm:cxn modelId="{4E0D2F0F-0AEF-4341-86AD-ECD1DE9A0379}" type="presParOf" srcId="{3A4F6DDB-114F-47AA-93F8-F1B8BAFB77A9}" destId="{313AB5C1-31A5-4BC4-81EE-E42F1866A0F7}" srcOrd="0" destOrd="0" presId="urn:microsoft.com/office/officeart/2008/layout/VerticalCurvedList"/>
    <dgm:cxn modelId="{8CA5380C-4C52-4878-BE92-E4E75B315D45}" type="presParOf" srcId="{313AB5C1-31A5-4BC4-81EE-E42F1866A0F7}" destId="{111C07B5-477B-40C1-AFBF-B2CF60E1B8CE}" srcOrd="0" destOrd="0" presId="urn:microsoft.com/office/officeart/2008/layout/VerticalCurvedList"/>
    <dgm:cxn modelId="{AA0FE1D8-D29F-434C-922E-78AABB220ECA}" type="presParOf" srcId="{111C07B5-477B-40C1-AFBF-B2CF60E1B8CE}" destId="{087FC794-7AFA-4C72-AB43-5021B3446A4A}" srcOrd="0" destOrd="0" presId="urn:microsoft.com/office/officeart/2008/layout/VerticalCurvedList"/>
    <dgm:cxn modelId="{7BC6BEF3-4E1A-451E-B726-F9A081D14E91}" type="presParOf" srcId="{111C07B5-477B-40C1-AFBF-B2CF60E1B8CE}" destId="{E5966298-1C46-4541-B301-0F473D45B49D}" srcOrd="1" destOrd="0" presId="urn:microsoft.com/office/officeart/2008/layout/VerticalCurvedList"/>
    <dgm:cxn modelId="{39F9E587-4BB2-4ECE-A723-73B96D0A3E85}" type="presParOf" srcId="{111C07B5-477B-40C1-AFBF-B2CF60E1B8CE}" destId="{A724EB6D-93CA-44E2-AB50-E01A7E179342}" srcOrd="2" destOrd="0" presId="urn:microsoft.com/office/officeart/2008/layout/VerticalCurvedList"/>
    <dgm:cxn modelId="{0B68C29C-199F-49A6-AA52-AB81869B8973}" type="presParOf" srcId="{111C07B5-477B-40C1-AFBF-B2CF60E1B8CE}" destId="{E01E10CF-0415-4C53-9E09-983B377D57B2}" srcOrd="3" destOrd="0" presId="urn:microsoft.com/office/officeart/2008/layout/VerticalCurvedList"/>
    <dgm:cxn modelId="{382DF8B8-A19B-4CEE-ABD5-63ACABBBB364}" type="presParOf" srcId="{313AB5C1-31A5-4BC4-81EE-E42F1866A0F7}" destId="{3216E798-6471-4832-99FD-3D00B84AD3E9}" srcOrd="1" destOrd="0" presId="urn:microsoft.com/office/officeart/2008/layout/VerticalCurvedList"/>
    <dgm:cxn modelId="{9E800A0A-DE5C-454C-AFD1-7CDECC4A8D39}" type="presParOf" srcId="{313AB5C1-31A5-4BC4-81EE-E42F1866A0F7}" destId="{84E776FE-9E9C-4BDD-B54C-AE75600902E9}" srcOrd="2" destOrd="0" presId="urn:microsoft.com/office/officeart/2008/layout/VerticalCurvedList"/>
    <dgm:cxn modelId="{157B2BE5-BE21-4C79-83C7-91ECFA03CB03}" type="presParOf" srcId="{84E776FE-9E9C-4BDD-B54C-AE75600902E9}" destId="{3073F725-30E7-479C-ABF5-EF199A8A2A57}" srcOrd="0" destOrd="0" presId="urn:microsoft.com/office/officeart/2008/layout/VerticalCurvedList"/>
    <dgm:cxn modelId="{1F2A0CB8-ECD2-4EE5-A400-BD2023F23E29}" type="presParOf" srcId="{313AB5C1-31A5-4BC4-81EE-E42F1866A0F7}" destId="{02B3DDD3-A624-4F59-B686-77DA09EFB488}" srcOrd="3" destOrd="0" presId="urn:microsoft.com/office/officeart/2008/layout/VerticalCurvedList"/>
    <dgm:cxn modelId="{BFF2A3C1-2E25-4696-BAFC-4E2034CFE09D}" type="presParOf" srcId="{313AB5C1-31A5-4BC4-81EE-E42F1866A0F7}" destId="{300E6410-E5AE-4DF4-8354-D797A53E163D}" srcOrd="4" destOrd="0" presId="urn:microsoft.com/office/officeart/2008/layout/VerticalCurvedList"/>
    <dgm:cxn modelId="{2F177108-3D76-416B-B330-515994326057}" type="presParOf" srcId="{300E6410-E5AE-4DF4-8354-D797A53E163D}" destId="{8E0B321E-1613-47AF-87DE-5F993858CBFA}" srcOrd="0" destOrd="0" presId="urn:microsoft.com/office/officeart/2008/layout/VerticalCurvedList"/>
    <dgm:cxn modelId="{41CE65DF-0B9A-4AA1-987D-7B45131E64CC}" type="presParOf" srcId="{313AB5C1-31A5-4BC4-81EE-E42F1866A0F7}" destId="{4AC20914-613D-4BB9-89E9-EE53E3F5C757}" srcOrd="5" destOrd="0" presId="urn:microsoft.com/office/officeart/2008/layout/VerticalCurvedList"/>
    <dgm:cxn modelId="{76BC776C-692D-44A3-9BC4-ACE0CE9AFCCE}" type="presParOf" srcId="{313AB5C1-31A5-4BC4-81EE-E42F1866A0F7}" destId="{FBF28FA9-76E7-4D1D-B305-E4E42E715011}" srcOrd="6" destOrd="0" presId="urn:microsoft.com/office/officeart/2008/layout/VerticalCurvedList"/>
    <dgm:cxn modelId="{57A11726-F3E8-4B10-8B1B-9CF47C86E596}" type="presParOf" srcId="{FBF28FA9-76E7-4D1D-B305-E4E42E715011}" destId="{A002EFA0-9F94-47AF-9DB2-0418C34C8B02}" srcOrd="0" destOrd="0" presId="urn:microsoft.com/office/officeart/2008/layout/VerticalCurvedList"/>
    <dgm:cxn modelId="{14AF70A7-AC75-4BC1-A80C-5E6FEE7C01F9}" type="presParOf" srcId="{313AB5C1-31A5-4BC4-81EE-E42F1866A0F7}" destId="{10238502-0F8B-4F1B-95B8-07926E6DFBE7}" srcOrd="7" destOrd="0" presId="urn:microsoft.com/office/officeart/2008/layout/VerticalCurvedList"/>
    <dgm:cxn modelId="{8F77AFBF-F295-4921-A851-E1C2919D6028}" type="presParOf" srcId="{313AB5C1-31A5-4BC4-81EE-E42F1866A0F7}" destId="{6BE0A6C3-7A6D-4DF9-A3FD-C6A6AC67EC6B}" srcOrd="8" destOrd="0" presId="urn:microsoft.com/office/officeart/2008/layout/VerticalCurvedList"/>
    <dgm:cxn modelId="{E2ED5EA2-C287-4783-B0B8-D98451F0CCE3}" type="presParOf" srcId="{6BE0A6C3-7A6D-4DF9-A3FD-C6A6AC67EC6B}" destId="{C50D9593-DC20-46E0-B857-CE023600914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E0FEDF-E9B0-4708-8E79-6D17D5C95C22}"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C"/>
        </a:p>
      </dgm:t>
    </dgm:pt>
    <dgm:pt modelId="{0C26205A-C524-45DF-8E3B-360520DA776F}">
      <dgm:prSet phldrT="[Texto]"/>
      <dgm:spPr/>
      <dgm:t>
        <a:bodyPr/>
        <a:lstStyle/>
        <a:p>
          <a:r>
            <a:rPr lang="es-ES" b="0" i="0" u="none" strike="noStrike" baseline="0" dirty="0">
              <a:latin typeface="+mn-lt"/>
              <a:ea typeface="+mn-ea"/>
              <a:cs typeface="+mn-cs"/>
            </a:rPr>
            <a:t>Utilizar cámaras con resoluciones de hasta 960x1280 </a:t>
          </a:r>
          <a:endParaRPr lang="es-EC" dirty="0"/>
        </a:p>
      </dgm:t>
    </dgm:pt>
    <dgm:pt modelId="{5A4F961F-3353-4777-8C12-9CA45DD7DB5F}" type="parTrans" cxnId="{4A796290-4255-42BF-B10F-964FE5A02FA9}">
      <dgm:prSet/>
      <dgm:spPr/>
      <dgm:t>
        <a:bodyPr/>
        <a:lstStyle/>
        <a:p>
          <a:endParaRPr lang="es-EC"/>
        </a:p>
      </dgm:t>
    </dgm:pt>
    <dgm:pt modelId="{E53A4BFD-1001-441F-942F-43353FAC0C2C}" type="sibTrans" cxnId="{4A796290-4255-42BF-B10F-964FE5A02FA9}">
      <dgm:prSet/>
      <dgm:spPr/>
      <dgm:t>
        <a:bodyPr/>
        <a:lstStyle/>
        <a:p>
          <a:endParaRPr lang="es-EC"/>
        </a:p>
      </dgm:t>
    </dgm:pt>
    <dgm:pt modelId="{EF3DAB2B-A576-4B12-BAFA-DEE4FC0D47B1}">
      <dgm:prSet phldrT="[Texto]"/>
      <dgm:spPr/>
      <dgm:t>
        <a:bodyPr/>
        <a:lstStyle/>
        <a:p>
          <a:r>
            <a:rPr lang="es-EC" dirty="0"/>
            <a:t>Etapa de iluminación </a:t>
          </a:r>
        </a:p>
      </dgm:t>
    </dgm:pt>
    <dgm:pt modelId="{15EFA891-C51B-46B9-9477-62DF4B37ADC2}" type="parTrans" cxnId="{DFFF6CFA-DD1D-45E8-8A7F-5BF975CCB6C5}">
      <dgm:prSet/>
      <dgm:spPr/>
      <dgm:t>
        <a:bodyPr/>
        <a:lstStyle/>
        <a:p>
          <a:endParaRPr lang="es-EC"/>
        </a:p>
      </dgm:t>
    </dgm:pt>
    <dgm:pt modelId="{A87197A8-968B-4A35-9A63-E7F98BCB90B8}" type="sibTrans" cxnId="{DFFF6CFA-DD1D-45E8-8A7F-5BF975CCB6C5}">
      <dgm:prSet/>
      <dgm:spPr/>
      <dgm:t>
        <a:bodyPr/>
        <a:lstStyle/>
        <a:p>
          <a:endParaRPr lang="es-EC"/>
        </a:p>
      </dgm:t>
    </dgm:pt>
    <dgm:pt modelId="{85826F0D-93B8-48D5-9944-5EB9B6180756}">
      <dgm:prSet phldrT="[Texto]"/>
      <dgm:spPr/>
      <dgm:t>
        <a:bodyPr/>
        <a:lstStyle/>
        <a:p>
          <a:r>
            <a:rPr lang="es-ES" b="0" i="0" u="none" strike="noStrike" baseline="0">
              <a:latin typeface="+mn-lt"/>
              <a:ea typeface="+mn-ea"/>
              <a:cs typeface="+mn-cs"/>
            </a:rPr>
            <a:t>Desarrollar uno o más algoritmos que simplifique la información </a:t>
          </a:r>
          <a:endParaRPr lang="es-EC" dirty="0"/>
        </a:p>
      </dgm:t>
    </dgm:pt>
    <dgm:pt modelId="{25BBC709-42E2-4632-BF27-F89708CF728A}" type="parTrans" cxnId="{5D7A3F90-F43E-42DD-A606-39F610FEF1D8}">
      <dgm:prSet/>
      <dgm:spPr/>
      <dgm:t>
        <a:bodyPr/>
        <a:lstStyle/>
        <a:p>
          <a:endParaRPr lang="es-EC"/>
        </a:p>
      </dgm:t>
    </dgm:pt>
    <dgm:pt modelId="{A9A191BE-0955-4ECF-B62E-63B0383A8348}" type="sibTrans" cxnId="{5D7A3F90-F43E-42DD-A606-39F610FEF1D8}">
      <dgm:prSet/>
      <dgm:spPr/>
      <dgm:t>
        <a:bodyPr/>
        <a:lstStyle/>
        <a:p>
          <a:endParaRPr lang="es-EC"/>
        </a:p>
      </dgm:t>
    </dgm:pt>
    <dgm:pt modelId="{DF6E52AD-EFD8-4456-B0D6-A2067614C553}">
      <dgm:prSet phldrT="[Texto]"/>
      <dgm:spPr/>
      <dgm:t>
        <a:bodyPr/>
        <a:lstStyle/>
        <a:p>
          <a:r>
            <a:rPr lang="es-EC" dirty="0"/>
            <a:t>Implementar ordenador para el procesamiento de imágenes </a:t>
          </a:r>
        </a:p>
      </dgm:t>
    </dgm:pt>
    <dgm:pt modelId="{B1D7A8CE-4977-4568-A3DC-15E87AE2B187}" type="parTrans" cxnId="{52EE5715-4C6C-4DAA-ABB1-8D2F5BBA6492}">
      <dgm:prSet/>
      <dgm:spPr/>
      <dgm:t>
        <a:bodyPr/>
        <a:lstStyle/>
        <a:p>
          <a:endParaRPr lang="es-EC"/>
        </a:p>
      </dgm:t>
    </dgm:pt>
    <dgm:pt modelId="{213760D3-E87E-4746-A101-65B20AC1F99E}" type="sibTrans" cxnId="{52EE5715-4C6C-4DAA-ABB1-8D2F5BBA6492}">
      <dgm:prSet/>
      <dgm:spPr/>
      <dgm:t>
        <a:bodyPr/>
        <a:lstStyle/>
        <a:p>
          <a:endParaRPr lang="es-EC"/>
        </a:p>
      </dgm:t>
    </dgm:pt>
    <dgm:pt modelId="{FAED579E-7904-4ADE-9804-1744D80685B7}" type="pres">
      <dgm:prSet presAssocID="{20E0FEDF-E9B0-4708-8E79-6D17D5C95C22}" presName="Name0" presStyleCnt="0">
        <dgm:presLayoutVars>
          <dgm:chMax val="7"/>
          <dgm:chPref val="7"/>
          <dgm:dir/>
        </dgm:presLayoutVars>
      </dgm:prSet>
      <dgm:spPr/>
    </dgm:pt>
    <dgm:pt modelId="{5BA83B0A-9B65-4BEE-8422-C78293B637CF}" type="pres">
      <dgm:prSet presAssocID="{20E0FEDF-E9B0-4708-8E79-6D17D5C95C22}" presName="Name1" presStyleCnt="0"/>
      <dgm:spPr/>
    </dgm:pt>
    <dgm:pt modelId="{59185937-85C8-4F01-9723-C3D4ADCA1D25}" type="pres">
      <dgm:prSet presAssocID="{20E0FEDF-E9B0-4708-8E79-6D17D5C95C22}" presName="cycle" presStyleCnt="0"/>
      <dgm:spPr/>
    </dgm:pt>
    <dgm:pt modelId="{A84118A1-EAED-4835-89DA-6C818B3CDCA9}" type="pres">
      <dgm:prSet presAssocID="{20E0FEDF-E9B0-4708-8E79-6D17D5C95C22}" presName="srcNode" presStyleLbl="node1" presStyleIdx="0" presStyleCnt="4"/>
      <dgm:spPr/>
    </dgm:pt>
    <dgm:pt modelId="{72CF9A67-340A-4DFA-B9EC-C76FCCBD0F1E}" type="pres">
      <dgm:prSet presAssocID="{20E0FEDF-E9B0-4708-8E79-6D17D5C95C22}" presName="conn" presStyleLbl="parChTrans1D2" presStyleIdx="0" presStyleCnt="1"/>
      <dgm:spPr/>
    </dgm:pt>
    <dgm:pt modelId="{2D02D2F1-5F19-4F59-BED8-B3D607344F08}" type="pres">
      <dgm:prSet presAssocID="{20E0FEDF-E9B0-4708-8E79-6D17D5C95C22}" presName="extraNode" presStyleLbl="node1" presStyleIdx="0" presStyleCnt="4"/>
      <dgm:spPr/>
    </dgm:pt>
    <dgm:pt modelId="{CD2C67D9-F0D3-4A6D-B52C-099CADE7E197}" type="pres">
      <dgm:prSet presAssocID="{20E0FEDF-E9B0-4708-8E79-6D17D5C95C22}" presName="dstNode" presStyleLbl="node1" presStyleIdx="0" presStyleCnt="4"/>
      <dgm:spPr/>
    </dgm:pt>
    <dgm:pt modelId="{3BD8873D-CE6F-45C8-A005-B70C5E095810}" type="pres">
      <dgm:prSet presAssocID="{0C26205A-C524-45DF-8E3B-360520DA776F}" presName="text_1" presStyleLbl="node1" presStyleIdx="0" presStyleCnt="4">
        <dgm:presLayoutVars>
          <dgm:bulletEnabled val="1"/>
        </dgm:presLayoutVars>
      </dgm:prSet>
      <dgm:spPr/>
    </dgm:pt>
    <dgm:pt modelId="{F9F28F6C-A861-41D7-A8F0-813AA3D502EF}" type="pres">
      <dgm:prSet presAssocID="{0C26205A-C524-45DF-8E3B-360520DA776F}" presName="accent_1" presStyleCnt="0"/>
      <dgm:spPr/>
    </dgm:pt>
    <dgm:pt modelId="{9C44024D-E906-49DC-9AAF-A0217E38F981}" type="pres">
      <dgm:prSet presAssocID="{0C26205A-C524-45DF-8E3B-360520DA776F}" presName="accentRepeatNode" presStyleLbl="solidFgAcc1" presStyleIdx="0" presStyleCnt="4"/>
      <dgm:spPr/>
    </dgm:pt>
    <dgm:pt modelId="{9E808B7A-3670-4B3E-AF19-2976E2F4889B}" type="pres">
      <dgm:prSet presAssocID="{EF3DAB2B-A576-4B12-BAFA-DEE4FC0D47B1}" presName="text_2" presStyleLbl="node1" presStyleIdx="1" presStyleCnt="4">
        <dgm:presLayoutVars>
          <dgm:bulletEnabled val="1"/>
        </dgm:presLayoutVars>
      </dgm:prSet>
      <dgm:spPr/>
    </dgm:pt>
    <dgm:pt modelId="{FEBAA804-C697-40C8-BFE5-94E440705C49}" type="pres">
      <dgm:prSet presAssocID="{EF3DAB2B-A576-4B12-BAFA-DEE4FC0D47B1}" presName="accent_2" presStyleCnt="0"/>
      <dgm:spPr/>
    </dgm:pt>
    <dgm:pt modelId="{07DD48D0-E96A-4092-A4CF-3BCDFC637F0F}" type="pres">
      <dgm:prSet presAssocID="{EF3DAB2B-A576-4B12-BAFA-DEE4FC0D47B1}" presName="accentRepeatNode" presStyleLbl="solidFgAcc1" presStyleIdx="1" presStyleCnt="4"/>
      <dgm:spPr/>
    </dgm:pt>
    <dgm:pt modelId="{03743558-A2C9-4E47-9CAE-CD288EB89F7F}" type="pres">
      <dgm:prSet presAssocID="{85826F0D-93B8-48D5-9944-5EB9B6180756}" presName="text_3" presStyleLbl="node1" presStyleIdx="2" presStyleCnt="4">
        <dgm:presLayoutVars>
          <dgm:bulletEnabled val="1"/>
        </dgm:presLayoutVars>
      </dgm:prSet>
      <dgm:spPr/>
    </dgm:pt>
    <dgm:pt modelId="{1F9B7B90-4104-466A-8195-F49762C7774F}" type="pres">
      <dgm:prSet presAssocID="{85826F0D-93B8-48D5-9944-5EB9B6180756}" presName="accent_3" presStyleCnt="0"/>
      <dgm:spPr/>
    </dgm:pt>
    <dgm:pt modelId="{C2911B67-FED8-42CC-A9E1-37B6AA865A1B}" type="pres">
      <dgm:prSet presAssocID="{85826F0D-93B8-48D5-9944-5EB9B6180756}" presName="accentRepeatNode" presStyleLbl="solidFgAcc1" presStyleIdx="2" presStyleCnt="4"/>
      <dgm:spPr/>
    </dgm:pt>
    <dgm:pt modelId="{F72FC169-EF88-49F1-B211-D06BC11DFCE6}" type="pres">
      <dgm:prSet presAssocID="{DF6E52AD-EFD8-4456-B0D6-A2067614C553}" presName="text_4" presStyleLbl="node1" presStyleIdx="3" presStyleCnt="4">
        <dgm:presLayoutVars>
          <dgm:bulletEnabled val="1"/>
        </dgm:presLayoutVars>
      </dgm:prSet>
      <dgm:spPr/>
    </dgm:pt>
    <dgm:pt modelId="{19DF18E0-8751-41AE-9A07-207F8CEFB37F}" type="pres">
      <dgm:prSet presAssocID="{DF6E52AD-EFD8-4456-B0D6-A2067614C553}" presName="accent_4" presStyleCnt="0"/>
      <dgm:spPr/>
    </dgm:pt>
    <dgm:pt modelId="{0FBE15C8-AD38-43A1-939C-9399602F3B8C}" type="pres">
      <dgm:prSet presAssocID="{DF6E52AD-EFD8-4456-B0D6-A2067614C553}" presName="accentRepeatNode" presStyleLbl="solidFgAcc1" presStyleIdx="3" presStyleCnt="4"/>
      <dgm:spPr/>
    </dgm:pt>
  </dgm:ptLst>
  <dgm:cxnLst>
    <dgm:cxn modelId="{52EE5715-4C6C-4DAA-ABB1-8D2F5BBA6492}" srcId="{20E0FEDF-E9B0-4708-8E79-6D17D5C95C22}" destId="{DF6E52AD-EFD8-4456-B0D6-A2067614C553}" srcOrd="3" destOrd="0" parTransId="{B1D7A8CE-4977-4568-A3DC-15E87AE2B187}" sibTransId="{213760D3-E87E-4746-A101-65B20AC1F99E}"/>
    <dgm:cxn modelId="{E1E9BA2A-918F-4F4B-9B56-FAE44980E4C5}" type="presOf" srcId="{0C26205A-C524-45DF-8E3B-360520DA776F}" destId="{3BD8873D-CE6F-45C8-A005-B70C5E095810}" srcOrd="0" destOrd="0" presId="urn:microsoft.com/office/officeart/2008/layout/VerticalCurvedList"/>
    <dgm:cxn modelId="{B57B392E-C215-45A2-927E-342347C685F7}" type="presOf" srcId="{E53A4BFD-1001-441F-942F-43353FAC0C2C}" destId="{72CF9A67-340A-4DFA-B9EC-C76FCCBD0F1E}" srcOrd="0" destOrd="0" presId="urn:microsoft.com/office/officeart/2008/layout/VerticalCurvedList"/>
    <dgm:cxn modelId="{C52A553F-8343-49DA-91EC-C124828C2044}" type="presOf" srcId="{DF6E52AD-EFD8-4456-B0D6-A2067614C553}" destId="{F72FC169-EF88-49F1-B211-D06BC11DFCE6}" srcOrd="0" destOrd="0" presId="urn:microsoft.com/office/officeart/2008/layout/VerticalCurvedList"/>
    <dgm:cxn modelId="{BD7D824F-4773-4ECF-97DD-72AC78C50E2F}" type="presOf" srcId="{20E0FEDF-E9B0-4708-8E79-6D17D5C95C22}" destId="{FAED579E-7904-4ADE-9804-1744D80685B7}" srcOrd="0" destOrd="0" presId="urn:microsoft.com/office/officeart/2008/layout/VerticalCurvedList"/>
    <dgm:cxn modelId="{5D7A3F90-F43E-42DD-A606-39F610FEF1D8}" srcId="{20E0FEDF-E9B0-4708-8E79-6D17D5C95C22}" destId="{85826F0D-93B8-48D5-9944-5EB9B6180756}" srcOrd="2" destOrd="0" parTransId="{25BBC709-42E2-4632-BF27-F89708CF728A}" sibTransId="{A9A191BE-0955-4ECF-B62E-63B0383A8348}"/>
    <dgm:cxn modelId="{4A796290-4255-42BF-B10F-964FE5A02FA9}" srcId="{20E0FEDF-E9B0-4708-8E79-6D17D5C95C22}" destId="{0C26205A-C524-45DF-8E3B-360520DA776F}" srcOrd="0" destOrd="0" parTransId="{5A4F961F-3353-4777-8C12-9CA45DD7DB5F}" sibTransId="{E53A4BFD-1001-441F-942F-43353FAC0C2C}"/>
    <dgm:cxn modelId="{26B2F6A4-87C3-4141-A78A-BA7B81EE8075}" type="presOf" srcId="{EF3DAB2B-A576-4B12-BAFA-DEE4FC0D47B1}" destId="{9E808B7A-3670-4B3E-AF19-2976E2F4889B}" srcOrd="0" destOrd="0" presId="urn:microsoft.com/office/officeart/2008/layout/VerticalCurvedList"/>
    <dgm:cxn modelId="{50CCFABD-A9CF-4552-B7C0-FAA393029B97}" type="presOf" srcId="{85826F0D-93B8-48D5-9944-5EB9B6180756}" destId="{03743558-A2C9-4E47-9CAE-CD288EB89F7F}" srcOrd="0" destOrd="0" presId="urn:microsoft.com/office/officeart/2008/layout/VerticalCurvedList"/>
    <dgm:cxn modelId="{DFFF6CFA-DD1D-45E8-8A7F-5BF975CCB6C5}" srcId="{20E0FEDF-E9B0-4708-8E79-6D17D5C95C22}" destId="{EF3DAB2B-A576-4B12-BAFA-DEE4FC0D47B1}" srcOrd="1" destOrd="0" parTransId="{15EFA891-C51B-46B9-9477-62DF4B37ADC2}" sibTransId="{A87197A8-968B-4A35-9A63-E7F98BCB90B8}"/>
    <dgm:cxn modelId="{15CB8304-A4A5-490B-9EE2-C09AF94FED79}" type="presParOf" srcId="{FAED579E-7904-4ADE-9804-1744D80685B7}" destId="{5BA83B0A-9B65-4BEE-8422-C78293B637CF}" srcOrd="0" destOrd="0" presId="urn:microsoft.com/office/officeart/2008/layout/VerticalCurvedList"/>
    <dgm:cxn modelId="{913C929B-6D16-424D-996E-34A7A7CDAD90}" type="presParOf" srcId="{5BA83B0A-9B65-4BEE-8422-C78293B637CF}" destId="{59185937-85C8-4F01-9723-C3D4ADCA1D25}" srcOrd="0" destOrd="0" presId="urn:microsoft.com/office/officeart/2008/layout/VerticalCurvedList"/>
    <dgm:cxn modelId="{20E73986-3ADA-4905-B428-4D3C9A3AABC1}" type="presParOf" srcId="{59185937-85C8-4F01-9723-C3D4ADCA1D25}" destId="{A84118A1-EAED-4835-89DA-6C818B3CDCA9}" srcOrd="0" destOrd="0" presId="urn:microsoft.com/office/officeart/2008/layout/VerticalCurvedList"/>
    <dgm:cxn modelId="{189BBB35-84D8-4944-9415-85149B200726}" type="presParOf" srcId="{59185937-85C8-4F01-9723-C3D4ADCA1D25}" destId="{72CF9A67-340A-4DFA-B9EC-C76FCCBD0F1E}" srcOrd="1" destOrd="0" presId="urn:microsoft.com/office/officeart/2008/layout/VerticalCurvedList"/>
    <dgm:cxn modelId="{13F7AC6E-4D2E-4B2A-BF39-8B6F6FF84EAB}" type="presParOf" srcId="{59185937-85C8-4F01-9723-C3D4ADCA1D25}" destId="{2D02D2F1-5F19-4F59-BED8-B3D607344F08}" srcOrd="2" destOrd="0" presId="urn:microsoft.com/office/officeart/2008/layout/VerticalCurvedList"/>
    <dgm:cxn modelId="{AC3633C7-A8EA-41A9-9939-5F396F7F21B1}" type="presParOf" srcId="{59185937-85C8-4F01-9723-C3D4ADCA1D25}" destId="{CD2C67D9-F0D3-4A6D-B52C-099CADE7E197}" srcOrd="3" destOrd="0" presId="urn:microsoft.com/office/officeart/2008/layout/VerticalCurvedList"/>
    <dgm:cxn modelId="{721B28FF-39DC-4758-98EE-FA27FFB01B81}" type="presParOf" srcId="{5BA83B0A-9B65-4BEE-8422-C78293B637CF}" destId="{3BD8873D-CE6F-45C8-A005-B70C5E095810}" srcOrd="1" destOrd="0" presId="urn:microsoft.com/office/officeart/2008/layout/VerticalCurvedList"/>
    <dgm:cxn modelId="{526C8209-72B0-46C3-AFF8-6EFD4376BB96}" type="presParOf" srcId="{5BA83B0A-9B65-4BEE-8422-C78293B637CF}" destId="{F9F28F6C-A861-41D7-A8F0-813AA3D502EF}" srcOrd="2" destOrd="0" presId="urn:microsoft.com/office/officeart/2008/layout/VerticalCurvedList"/>
    <dgm:cxn modelId="{775A0CF1-A0D5-4784-AB39-7A4A7C8C4978}" type="presParOf" srcId="{F9F28F6C-A861-41D7-A8F0-813AA3D502EF}" destId="{9C44024D-E906-49DC-9AAF-A0217E38F981}" srcOrd="0" destOrd="0" presId="urn:microsoft.com/office/officeart/2008/layout/VerticalCurvedList"/>
    <dgm:cxn modelId="{64E4B0EE-EC45-4EC8-8E13-EECEB575DE32}" type="presParOf" srcId="{5BA83B0A-9B65-4BEE-8422-C78293B637CF}" destId="{9E808B7A-3670-4B3E-AF19-2976E2F4889B}" srcOrd="3" destOrd="0" presId="urn:microsoft.com/office/officeart/2008/layout/VerticalCurvedList"/>
    <dgm:cxn modelId="{EF82DB74-1164-4A94-959D-8CCBDD04D2F3}" type="presParOf" srcId="{5BA83B0A-9B65-4BEE-8422-C78293B637CF}" destId="{FEBAA804-C697-40C8-BFE5-94E440705C49}" srcOrd="4" destOrd="0" presId="urn:microsoft.com/office/officeart/2008/layout/VerticalCurvedList"/>
    <dgm:cxn modelId="{03F44080-D0D1-4E10-B523-39F598AD5FE7}" type="presParOf" srcId="{FEBAA804-C697-40C8-BFE5-94E440705C49}" destId="{07DD48D0-E96A-4092-A4CF-3BCDFC637F0F}" srcOrd="0" destOrd="0" presId="urn:microsoft.com/office/officeart/2008/layout/VerticalCurvedList"/>
    <dgm:cxn modelId="{CA874A69-CA5C-461D-B044-34A00CFE4832}" type="presParOf" srcId="{5BA83B0A-9B65-4BEE-8422-C78293B637CF}" destId="{03743558-A2C9-4E47-9CAE-CD288EB89F7F}" srcOrd="5" destOrd="0" presId="urn:microsoft.com/office/officeart/2008/layout/VerticalCurvedList"/>
    <dgm:cxn modelId="{1CDA51DE-F34A-42AA-8F08-6C758BF5BDCC}" type="presParOf" srcId="{5BA83B0A-9B65-4BEE-8422-C78293B637CF}" destId="{1F9B7B90-4104-466A-8195-F49762C7774F}" srcOrd="6" destOrd="0" presId="urn:microsoft.com/office/officeart/2008/layout/VerticalCurvedList"/>
    <dgm:cxn modelId="{557264E8-2D9A-4C70-8837-1A909926CFD4}" type="presParOf" srcId="{1F9B7B90-4104-466A-8195-F49762C7774F}" destId="{C2911B67-FED8-42CC-A9E1-37B6AA865A1B}" srcOrd="0" destOrd="0" presId="urn:microsoft.com/office/officeart/2008/layout/VerticalCurvedList"/>
    <dgm:cxn modelId="{2215BF78-F694-44ED-8AC5-603E5DF05ACC}" type="presParOf" srcId="{5BA83B0A-9B65-4BEE-8422-C78293B637CF}" destId="{F72FC169-EF88-49F1-B211-D06BC11DFCE6}" srcOrd="7" destOrd="0" presId="urn:microsoft.com/office/officeart/2008/layout/VerticalCurvedList"/>
    <dgm:cxn modelId="{46C14DBD-ACF1-416E-9293-00B369250CD1}" type="presParOf" srcId="{5BA83B0A-9B65-4BEE-8422-C78293B637CF}" destId="{19DF18E0-8751-41AE-9A07-207F8CEFB37F}" srcOrd="8" destOrd="0" presId="urn:microsoft.com/office/officeart/2008/layout/VerticalCurvedList"/>
    <dgm:cxn modelId="{F120EE13-42E5-4AB1-9916-2335EA43EE74}" type="presParOf" srcId="{19DF18E0-8751-41AE-9A07-207F8CEFB37F}" destId="{0FBE15C8-AD38-43A1-939C-9399602F3B8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C7A2A-EAD6-45C8-821C-7A1B48BC85A8}">
      <dsp:nvSpPr>
        <dsp:cNvPr id="0" name=""/>
        <dsp:cNvSpPr/>
      </dsp:nvSpPr>
      <dsp:spPr>
        <a:xfrm>
          <a:off x="-5570051" y="-852742"/>
          <a:ext cx="6631896" cy="6631896"/>
        </a:xfrm>
        <a:prstGeom prst="blockArc">
          <a:avLst>
            <a:gd name="adj1" fmla="val 18900000"/>
            <a:gd name="adj2" fmla="val 2700000"/>
            <a:gd name="adj3" fmla="val 326"/>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DEA639-1521-4C64-AE44-7CAFBEED999D}">
      <dsp:nvSpPr>
        <dsp:cNvPr id="0" name=""/>
        <dsp:cNvSpPr/>
      </dsp:nvSpPr>
      <dsp:spPr>
        <a:xfrm>
          <a:off x="395753" y="259424"/>
          <a:ext cx="10508239" cy="51865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1680" tIns="68580" rIns="68580" bIns="68580" numCol="1" spcCol="1270" anchor="ctr" anchorCtr="0">
          <a:noAutofit/>
        </a:bodyPr>
        <a:lstStyle/>
        <a:p>
          <a:pPr marL="0" lvl="0" indent="0" algn="l" defTabSz="1200150">
            <a:lnSpc>
              <a:spcPct val="90000"/>
            </a:lnSpc>
            <a:spcBef>
              <a:spcPct val="0"/>
            </a:spcBef>
            <a:spcAft>
              <a:spcPct val="35000"/>
            </a:spcAft>
            <a:buNone/>
          </a:pPr>
          <a:r>
            <a:rPr lang="es-EC" sz="2700" kern="1200" dirty="0"/>
            <a:t>Objetivos</a:t>
          </a:r>
        </a:p>
      </dsp:txBody>
      <dsp:txXfrm>
        <a:off x="395753" y="259424"/>
        <a:ext cx="10508239" cy="518652"/>
      </dsp:txXfrm>
    </dsp:sp>
    <dsp:sp modelId="{16832523-4626-4192-AA5F-43BE685D0950}">
      <dsp:nvSpPr>
        <dsp:cNvPr id="0" name=""/>
        <dsp:cNvSpPr/>
      </dsp:nvSpPr>
      <dsp:spPr>
        <a:xfrm>
          <a:off x="71595" y="194593"/>
          <a:ext cx="648315" cy="64831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9296D9B-4DA2-49C7-9F60-0689CD92498F}">
      <dsp:nvSpPr>
        <dsp:cNvPr id="0" name=""/>
        <dsp:cNvSpPr/>
      </dsp:nvSpPr>
      <dsp:spPr>
        <a:xfrm>
          <a:off x="822380" y="1037305"/>
          <a:ext cx="10081612" cy="51865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1680" tIns="68580" rIns="68580" bIns="68580" numCol="1" spcCol="1270" anchor="ctr" anchorCtr="0">
          <a:noAutofit/>
        </a:bodyPr>
        <a:lstStyle/>
        <a:p>
          <a:pPr marL="0" lvl="0" indent="0" algn="l" defTabSz="1200150">
            <a:lnSpc>
              <a:spcPct val="90000"/>
            </a:lnSpc>
            <a:spcBef>
              <a:spcPct val="0"/>
            </a:spcBef>
            <a:spcAft>
              <a:spcPct val="35000"/>
            </a:spcAft>
            <a:buNone/>
          </a:pPr>
          <a:r>
            <a:rPr lang="es-EC" sz="2700" kern="1200" dirty="0"/>
            <a:t>Estado del arte</a:t>
          </a:r>
        </a:p>
      </dsp:txBody>
      <dsp:txXfrm>
        <a:off x="822380" y="1037305"/>
        <a:ext cx="10081612" cy="518652"/>
      </dsp:txXfrm>
    </dsp:sp>
    <dsp:sp modelId="{7BBC1E32-442F-42F1-80AB-5992CBCED6F0}">
      <dsp:nvSpPr>
        <dsp:cNvPr id="0" name=""/>
        <dsp:cNvSpPr/>
      </dsp:nvSpPr>
      <dsp:spPr>
        <a:xfrm>
          <a:off x="498222" y="972473"/>
          <a:ext cx="648315" cy="64831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28DD515-FEEF-4823-83E0-BB83FB1E9A44}">
      <dsp:nvSpPr>
        <dsp:cNvPr id="0" name=""/>
        <dsp:cNvSpPr/>
      </dsp:nvSpPr>
      <dsp:spPr>
        <a:xfrm>
          <a:off x="1017466" y="1815185"/>
          <a:ext cx="9886526" cy="51865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1680" tIns="68580" rIns="68580" bIns="68580" numCol="1" spcCol="1270" anchor="ctr" anchorCtr="0">
          <a:noAutofit/>
        </a:bodyPr>
        <a:lstStyle/>
        <a:p>
          <a:pPr marL="0" lvl="0" indent="0" algn="l" defTabSz="1200150">
            <a:lnSpc>
              <a:spcPct val="90000"/>
            </a:lnSpc>
            <a:spcBef>
              <a:spcPct val="0"/>
            </a:spcBef>
            <a:spcAft>
              <a:spcPct val="35000"/>
            </a:spcAft>
            <a:buNone/>
          </a:pPr>
          <a:r>
            <a:rPr lang="es-EC" sz="2700" kern="1200" dirty="0"/>
            <a:t>Diseño</a:t>
          </a:r>
        </a:p>
      </dsp:txBody>
      <dsp:txXfrm>
        <a:off x="1017466" y="1815185"/>
        <a:ext cx="9886526" cy="518652"/>
      </dsp:txXfrm>
    </dsp:sp>
    <dsp:sp modelId="{B5D28A0E-8B88-4084-9E1F-0994F3ADE8D1}">
      <dsp:nvSpPr>
        <dsp:cNvPr id="0" name=""/>
        <dsp:cNvSpPr/>
      </dsp:nvSpPr>
      <dsp:spPr>
        <a:xfrm>
          <a:off x="693308" y="1750353"/>
          <a:ext cx="648315" cy="64831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E53617D-934B-4AB1-9CA6-830B76B865A1}">
      <dsp:nvSpPr>
        <dsp:cNvPr id="0" name=""/>
        <dsp:cNvSpPr/>
      </dsp:nvSpPr>
      <dsp:spPr>
        <a:xfrm>
          <a:off x="1017466" y="2592573"/>
          <a:ext cx="9886526" cy="51865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1680" tIns="68580" rIns="68580" bIns="68580" numCol="1" spcCol="1270" anchor="ctr" anchorCtr="0">
          <a:noAutofit/>
        </a:bodyPr>
        <a:lstStyle/>
        <a:p>
          <a:pPr marL="0" lvl="0" indent="0" algn="l" defTabSz="1200150">
            <a:lnSpc>
              <a:spcPct val="90000"/>
            </a:lnSpc>
            <a:spcBef>
              <a:spcPct val="0"/>
            </a:spcBef>
            <a:spcAft>
              <a:spcPct val="35000"/>
            </a:spcAft>
            <a:buNone/>
          </a:pPr>
          <a:r>
            <a:rPr lang="es-EC" sz="2700" kern="1200" dirty="0"/>
            <a:t>Construcción e Implementación</a:t>
          </a:r>
        </a:p>
      </dsp:txBody>
      <dsp:txXfrm>
        <a:off x="1017466" y="2592573"/>
        <a:ext cx="9886526" cy="518652"/>
      </dsp:txXfrm>
    </dsp:sp>
    <dsp:sp modelId="{AC723888-B01C-45F7-B9C8-3B681207A638}">
      <dsp:nvSpPr>
        <dsp:cNvPr id="0" name=""/>
        <dsp:cNvSpPr/>
      </dsp:nvSpPr>
      <dsp:spPr>
        <a:xfrm>
          <a:off x="693308" y="2527741"/>
          <a:ext cx="648315" cy="64831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AC34150F-2A0E-4AC4-B707-69CE937B700B}">
      <dsp:nvSpPr>
        <dsp:cNvPr id="0" name=""/>
        <dsp:cNvSpPr/>
      </dsp:nvSpPr>
      <dsp:spPr>
        <a:xfrm>
          <a:off x="822380" y="3370453"/>
          <a:ext cx="10081612" cy="51865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1680" tIns="68580" rIns="68580" bIns="68580" numCol="1" spcCol="1270" anchor="ctr" anchorCtr="0">
          <a:noAutofit/>
        </a:bodyPr>
        <a:lstStyle/>
        <a:p>
          <a:pPr marL="0" lvl="0" indent="0" algn="l" defTabSz="1200150">
            <a:lnSpc>
              <a:spcPct val="90000"/>
            </a:lnSpc>
            <a:spcBef>
              <a:spcPct val="0"/>
            </a:spcBef>
            <a:spcAft>
              <a:spcPct val="35000"/>
            </a:spcAft>
            <a:buNone/>
          </a:pPr>
          <a:r>
            <a:rPr lang="es-EC" sz="2700" kern="1200" dirty="0"/>
            <a:t>Pruebas y resultados</a:t>
          </a:r>
        </a:p>
      </dsp:txBody>
      <dsp:txXfrm>
        <a:off x="822380" y="3370453"/>
        <a:ext cx="10081612" cy="518652"/>
      </dsp:txXfrm>
    </dsp:sp>
    <dsp:sp modelId="{CF6EDEAF-9302-4D13-8D8F-6AEE3D38A42D}">
      <dsp:nvSpPr>
        <dsp:cNvPr id="0" name=""/>
        <dsp:cNvSpPr/>
      </dsp:nvSpPr>
      <dsp:spPr>
        <a:xfrm>
          <a:off x="498222" y="3305621"/>
          <a:ext cx="648315" cy="64831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0AF8FFF3-913C-4A06-83E3-A3075F13B107}">
      <dsp:nvSpPr>
        <dsp:cNvPr id="0" name=""/>
        <dsp:cNvSpPr/>
      </dsp:nvSpPr>
      <dsp:spPr>
        <a:xfrm>
          <a:off x="395753" y="4148333"/>
          <a:ext cx="10508239" cy="51865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1680" tIns="68580" rIns="68580" bIns="68580" numCol="1" spcCol="1270" anchor="ctr" anchorCtr="0">
          <a:noAutofit/>
        </a:bodyPr>
        <a:lstStyle/>
        <a:p>
          <a:pPr marL="0" lvl="0" indent="0" algn="l" defTabSz="1200150">
            <a:lnSpc>
              <a:spcPct val="90000"/>
            </a:lnSpc>
            <a:spcBef>
              <a:spcPct val="0"/>
            </a:spcBef>
            <a:spcAft>
              <a:spcPct val="35000"/>
            </a:spcAft>
            <a:buNone/>
          </a:pPr>
          <a:r>
            <a:rPr lang="es-EC" sz="2700" kern="1200" dirty="0"/>
            <a:t>Conclusiones, Recomendaciones y Trabajos Futuros</a:t>
          </a:r>
        </a:p>
      </dsp:txBody>
      <dsp:txXfrm>
        <a:off x="395753" y="4148333"/>
        <a:ext cx="10508239" cy="518652"/>
      </dsp:txXfrm>
    </dsp:sp>
    <dsp:sp modelId="{0511856B-5AB6-4AAA-A6CE-2136AE4029E1}">
      <dsp:nvSpPr>
        <dsp:cNvPr id="0" name=""/>
        <dsp:cNvSpPr/>
      </dsp:nvSpPr>
      <dsp:spPr>
        <a:xfrm>
          <a:off x="71595" y="4083502"/>
          <a:ext cx="648315" cy="64831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5C6BA-135D-49C9-8990-904A3E705494}">
      <dsp:nvSpPr>
        <dsp:cNvPr id="0" name=""/>
        <dsp:cNvSpPr/>
      </dsp:nvSpPr>
      <dsp:spPr>
        <a:xfrm rot="10800000">
          <a:off x="3164938" y="521"/>
          <a:ext cx="10680989" cy="1898457"/>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7167" tIns="121920" rIns="227584"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Diseñar e implementar una plataforma robótica utilizando un mecanismo de tres grados de libertad que permita manipular los movimientos del robot.</a:t>
          </a:r>
          <a:endParaRPr lang="es-EC" sz="3200" kern="1200" dirty="0"/>
        </a:p>
      </dsp:txBody>
      <dsp:txXfrm rot="10800000">
        <a:off x="3639552" y="521"/>
        <a:ext cx="10206375" cy="1898457"/>
      </dsp:txXfrm>
    </dsp:sp>
    <dsp:sp modelId="{207798BA-1C01-45B4-ABAF-CA2A5D21A021}">
      <dsp:nvSpPr>
        <dsp:cNvPr id="0" name=""/>
        <dsp:cNvSpPr/>
      </dsp:nvSpPr>
      <dsp:spPr>
        <a:xfrm>
          <a:off x="2215710" y="521"/>
          <a:ext cx="1898457" cy="1898457"/>
        </a:xfrm>
        <a:prstGeom prst="ellipse">
          <a:avLst/>
        </a:prstGeom>
        <a:gradFill rotWithShape="1">
          <a:gsLst>
            <a:gs pos="0">
              <a:schemeClr val="lt1">
                <a:tint val="93000"/>
                <a:satMod val="150000"/>
                <a:shade val="98000"/>
                <a:lumMod val="102000"/>
              </a:schemeClr>
            </a:gs>
            <a:gs pos="50000">
              <a:schemeClr val="lt1">
                <a:tint val="98000"/>
                <a:satMod val="130000"/>
                <a:shade val="90000"/>
                <a:lumMod val="103000"/>
              </a:schemeClr>
            </a:gs>
            <a:gs pos="100000">
              <a:schemeClr val="lt1">
                <a:shade val="63000"/>
                <a:satMod val="120000"/>
              </a:schemeClr>
            </a:gs>
          </a:gsLst>
          <a:lin ang="5400000" scaled="0"/>
        </a:gradFill>
        <a:ln>
          <a:noFill/>
        </a:ln>
        <a:effectLst/>
      </dsp:spPr>
      <dsp:style>
        <a:lnRef idx="0">
          <a:scrgbClr r="0" g="0" b="0"/>
        </a:lnRef>
        <a:fillRef idx="1003">
          <a:schemeClr val="lt1"/>
        </a:fillRef>
        <a:effectRef idx="0">
          <a:scrgbClr r="0" g="0" b="0"/>
        </a:effectRef>
        <a:fontRef idx="major"/>
      </dsp:style>
    </dsp:sp>
    <dsp:sp modelId="{679B9A58-9246-4941-A834-45FD3170DAC1}">
      <dsp:nvSpPr>
        <dsp:cNvPr id="0" name=""/>
        <dsp:cNvSpPr/>
      </dsp:nvSpPr>
      <dsp:spPr>
        <a:xfrm rot="10800000">
          <a:off x="3164938" y="2373593"/>
          <a:ext cx="10680989" cy="1898457"/>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7167" tIns="121920" rIns="227584"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Implementar un sistema de visión artificial para realizar tareas de reconocimiento facial, detección y seguimiento de objetos por su color.</a:t>
          </a:r>
          <a:endParaRPr lang="es-EC" sz="3200" kern="1200" dirty="0"/>
        </a:p>
      </dsp:txBody>
      <dsp:txXfrm rot="10800000">
        <a:off x="3639552" y="2373593"/>
        <a:ext cx="10206375" cy="1898457"/>
      </dsp:txXfrm>
    </dsp:sp>
    <dsp:sp modelId="{B59A7CF9-50C4-46F2-9B06-9ACD21479D6D}">
      <dsp:nvSpPr>
        <dsp:cNvPr id="0" name=""/>
        <dsp:cNvSpPr/>
      </dsp:nvSpPr>
      <dsp:spPr>
        <a:xfrm>
          <a:off x="2215710" y="2373593"/>
          <a:ext cx="1898457" cy="1898457"/>
        </a:xfrm>
        <a:prstGeom prst="ellipse">
          <a:avLst/>
        </a:prstGeom>
        <a:gradFill rotWithShape="1">
          <a:gsLst>
            <a:gs pos="0">
              <a:schemeClr val="lt1">
                <a:tint val="93000"/>
                <a:satMod val="150000"/>
                <a:shade val="98000"/>
                <a:lumMod val="102000"/>
              </a:schemeClr>
            </a:gs>
            <a:gs pos="50000">
              <a:schemeClr val="lt1">
                <a:tint val="98000"/>
                <a:satMod val="130000"/>
                <a:shade val="90000"/>
                <a:lumMod val="103000"/>
              </a:schemeClr>
            </a:gs>
            <a:gs pos="100000">
              <a:schemeClr val="lt1">
                <a:shade val="63000"/>
                <a:satMod val="120000"/>
              </a:schemeClr>
            </a:gs>
          </a:gsLst>
          <a:lin ang="5400000" scaled="0"/>
        </a:gradFill>
        <a:ln>
          <a:noFill/>
        </a:ln>
        <a:effectLst/>
      </dsp:spPr>
      <dsp:style>
        <a:lnRef idx="0">
          <a:scrgbClr r="0" g="0" b="0"/>
        </a:lnRef>
        <a:fillRef idx="1003">
          <a:schemeClr val="lt1"/>
        </a:fillRef>
        <a:effectRef idx="0">
          <a:scrgbClr r="0" g="0" b="0"/>
        </a:effectRef>
        <a:fontRef idx="maj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5C6BA-135D-49C9-8990-904A3E705494}">
      <dsp:nvSpPr>
        <dsp:cNvPr id="0" name=""/>
        <dsp:cNvSpPr/>
      </dsp:nvSpPr>
      <dsp:spPr>
        <a:xfrm rot="10800000">
          <a:off x="3154949" y="521"/>
          <a:ext cx="10641331" cy="1898457"/>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7167" tIns="121920" rIns="227584"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Desarrollar un algoritmo para la implementación de visión estereoscópica que permita al robot proyectar el mapa de disparidad y estimación de la distancia a la que se encuentra un objeto.</a:t>
          </a:r>
          <a:endParaRPr lang="es-EC" sz="3200" kern="1200" dirty="0"/>
        </a:p>
      </dsp:txBody>
      <dsp:txXfrm rot="10800000">
        <a:off x="3629563" y="521"/>
        <a:ext cx="10166717" cy="1898457"/>
      </dsp:txXfrm>
    </dsp:sp>
    <dsp:sp modelId="{207798BA-1C01-45B4-ABAF-CA2A5D21A021}">
      <dsp:nvSpPr>
        <dsp:cNvPr id="0" name=""/>
        <dsp:cNvSpPr/>
      </dsp:nvSpPr>
      <dsp:spPr>
        <a:xfrm>
          <a:off x="2205721" y="521"/>
          <a:ext cx="1898457" cy="1898457"/>
        </a:xfrm>
        <a:prstGeom prst="ellipse">
          <a:avLst/>
        </a:prstGeom>
        <a:gradFill rotWithShape="1">
          <a:gsLst>
            <a:gs pos="0">
              <a:schemeClr val="lt1">
                <a:tint val="93000"/>
                <a:satMod val="150000"/>
                <a:shade val="98000"/>
                <a:lumMod val="102000"/>
              </a:schemeClr>
            </a:gs>
            <a:gs pos="50000">
              <a:schemeClr val="lt1">
                <a:tint val="98000"/>
                <a:satMod val="130000"/>
                <a:shade val="90000"/>
                <a:lumMod val="103000"/>
              </a:schemeClr>
            </a:gs>
            <a:gs pos="100000">
              <a:schemeClr val="lt1">
                <a:shade val="63000"/>
                <a:satMod val="120000"/>
              </a:schemeClr>
            </a:gs>
          </a:gsLst>
          <a:lin ang="5400000" scaled="0"/>
        </a:gradFill>
        <a:ln>
          <a:noFill/>
        </a:ln>
        <a:effectLst/>
      </dsp:spPr>
      <dsp:style>
        <a:lnRef idx="0">
          <a:scrgbClr r="0" g="0" b="0"/>
        </a:lnRef>
        <a:fillRef idx="1003">
          <a:schemeClr val="lt1"/>
        </a:fillRef>
        <a:effectRef idx="0">
          <a:scrgbClr r="0" g="0" b="0"/>
        </a:effectRef>
        <a:fontRef idx="major"/>
      </dsp:style>
    </dsp:sp>
    <dsp:sp modelId="{679B9A58-9246-4941-A834-45FD3170DAC1}">
      <dsp:nvSpPr>
        <dsp:cNvPr id="0" name=""/>
        <dsp:cNvSpPr/>
      </dsp:nvSpPr>
      <dsp:spPr>
        <a:xfrm rot="10800000">
          <a:off x="3154949" y="2373593"/>
          <a:ext cx="10641331" cy="1898457"/>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7167" tIns="121920" rIns="227584"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Verificar el funcionamiento del robot a través del desarrollo de protocolos de pruebas y su inserción en el entorno social.</a:t>
          </a:r>
          <a:endParaRPr lang="es-EC" sz="3200" kern="1200" dirty="0"/>
        </a:p>
      </dsp:txBody>
      <dsp:txXfrm rot="10800000">
        <a:off x="3629563" y="2373593"/>
        <a:ext cx="10166717" cy="1898457"/>
      </dsp:txXfrm>
    </dsp:sp>
    <dsp:sp modelId="{B59A7CF9-50C4-46F2-9B06-9ACD21479D6D}">
      <dsp:nvSpPr>
        <dsp:cNvPr id="0" name=""/>
        <dsp:cNvSpPr/>
      </dsp:nvSpPr>
      <dsp:spPr>
        <a:xfrm>
          <a:off x="2205721" y="2373593"/>
          <a:ext cx="1898457" cy="1898457"/>
        </a:xfrm>
        <a:prstGeom prst="ellipse">
          <a:avLst/>
        </a:prstGeom>
        <a:gradFill rotWithShape="1">
          <a:gsLst>
            <a:gs pos="0">
              <a:schemeClr val="lt1">
                <a:tint val="93000"/>
                <a:satMod val="150000"/>
                <a:shade val="98000"/>
                <a:lumMod val="102000"/>
              </a:schemeClr>
            </a:gs>
            <a:gs pos="50000">
              <a:schemeClr val="lt1">
                <a:tint val="98000"/>
                <a:satMod val="130000"/>
                <a:shade val="90000"/>
                <a:lumMod val="103000"/>
              </a:schemeClr>
            </a:gs>
            <a:gs pos="100000">
              <a:schemeClr val="lt1">
                <a:shade val="63000"/>
                <a:satMod val="120000"/>
              </a:schemeClr>
            </a:gs>
          </a:gsLst>
          <a:lin ang="5400000" scaled="0"/>
        </a:gradFill>
        <a:ln>
          <a:noFill/>
        </a:ln>
        <a:effectLst/>
      </dsp:spPr>
      <dsp:style>
        <a:lnRef idx="0">
          <a:scrgbClr r="0" g="0" b="0"/>
        </a:lnRef>
        <a:fillRef idx="1003">
          <a:schemeClr val="lt1"/>
        </a:fillRef>
        <a:effectRef idx="0">
          <a:scrgbClr r="0" g="0" b="0"/>
        </a:effectRef>
        <a:fontRef idx="maj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66298-1C46-4541-B301-0F473D45B49D}">
      <dsp:nvSpPr>
        <dsp:cNvPr id="0" name=""/>
        <dsp:cNvSpPr/>
      </dsp:nvSpPr>
      <dsp:spPr>
        <a:xfrm>
          <a:off x="-5850084" y="-895315"/>
          <a:ext cx="6964555" cy="6964555"/>
        </a:xfrm>
        <a:prstGeom prst="blockArc">
          <a:avLst>
            <a:gd name="adj1" fmla="val 18900000"/>
            <a:gd name="adj2" fmla="val 2700000"/>
            <a:gd name="adj3" fmla="val 31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16E798-6471-4832-99FD-3D00B84AD3E9}">
      <dsp:nvSpPr>
        <dsp:cNvPr id="0" name=""/>
        <dsp:cNvSpPr/>
      </dsp:nvSpPr>
      <dsp:spPr>
        <a:xfrm>
          <a:off x="583337" y="397771"/>
          <a:ext cx="10431149" cy="79595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1791" tIns="60960" rIns="60960" bIns="60960" numCol="1" spcCol="1270" anchor="ctr" anchorCtr="0">
          <a:noAutofit/>
        </a:bodyPr>
        <a:lstStyle/>
        <a:p>
          <a:pPr marL="0" lvl="0" indent="0" algn="l" defTabSz="1066800">
            <a:lnSpc>
              <a:spcPct val="90000"/>
            </a:lnSpc>
            <a:spcBef>
              <a:spcPct val="0"/>
            </a:spcBef>
            <a:spcAft>
              <a:spcPct val="35000"/>
            </a:spcAft>
            <a:buNone/>
          </a:pPr>
          <a:r>
            <a:rPr lang="es-ES" sz="2400" kern="1200" dirty="0"/>
            <a:t>Diseño y construyo una plataforma robótica y se implementó técnicas de visión artificial</a:t>
          </a:r>
        </a:p>
      </dsp:txBody>
      <dsp:txXfrm>
        <a:off x="583337" y="397771"/>
        <a:ext cx="10431149" cy="795956"/>
      </dsp:txXfrm>
    </dsp:sp>
    <dsp:sp modelId="{3073F725-30E7-479C-ABF5-EF199A8A2A57}">
      <dsp:nvSpPr>
        <dsp:cNvPr id="0" name=""/>
        <dsp:cNvSpPr/>
      </dsp:nvSpPr>
      <dsp:spPr>
        <a:xfrm>
          <a:off x="85864" y="298276"/>
          <a:ext cx="994945" cy="9949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B3DDD3-A624-4F59-B686-77DA09EFB488}">
      <dsp:nvSpPr>
        <dsp:cNvPr id="0" name=""/>
        <dsp:cNvSpPr/>
      </dsp:nvSpPr>
      <dsp:spPr>
        <a:xfrm>
          <a:off x="1039677" y="1591913"/>
          <a:ext cx="9974809" cy="79595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1791" tIns="60960" rIns="60960" bIns="60960" numCol="1" spcCol="1270" anchor="ctr" anchorCtr="0">
          <a:noAutofit/>
        </a:bodyPr>
        <a:lstStyle/>
        <a:p>
          <a:pPr marL="0" lvl="0" indent="0" algn="l" defTabSz="1066800">
            <a:lnSpc>
              <a:spcPct val="90000"/>
            </a:lnSpc>
            <a:spcBef>
              <a:spcPct val="0"/>
            </a:spcBef>
            <a:spcAft>
              <a:spcPct val="35000"/>
            </a:spcAft>
            <a:buNone/>
          </a:pPr>
          <a:r>
            <a:rPr lang="es-ES" sz="2400" b="0" i="0" u="none" strike="noStrike" kern="1200" baseline="0">
              <a:latin typeface="+mn-lt"/>
              <a:ea typeface="+mn-ea"/>
              <a:cs typeface="+mn-cs"/>
            </a:rPr>
            <a:t>Implementó un sistema de visión artificial pasivo </a:t>
          </a:r>
          <a:endParaRPr lang="es-EC" sz="2400" kern="1200" dirty="0"/>
        </a:p>
      </dsp:txBody>
      <dsp:txXfrm>
        <a:off x="1039677" y="1591913"/>
        <a:ext cx="9974809" cy="795956"/>
      </dsp:txXfrm>
    </dsp:sp>
    <dsp:sp modelId="{8E0B321E-1613-47AF-87DE-5F993858CBFA}">
      <dsp:nvSpPr>
        <dsp:cNvPr id="0" name=""/>
        <dsp:cNvSpPr/>
      </dsp:nvSpPr>
      <dsp:spPr>
        <a:xfrm>
          <a:off x="542204" y="1492418"/>
          <a:ext cx="994945" cy="9949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C20914-613D-4BB9-89E9-EE53E3F5C757}">
      <dsp:nvSpPr>
        <dsp:cNvPr id="0" name=""/>
        <dsp:cNvSpPr/>
      </dsp:nvSpPr>
      <dsp:spPr>
        <a:xfrm>
          <a:off x="1039677" y="2786055"/>
          <a:ext cx="9974809" cy="79595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1791" tIns="60960" rIns="60960" bIns="60960" numCol="1" spcCol="1270" anchor="ctr" anchorCtr="0">
          <a:noAutofit/>
        </a:bodyPr>
        <a:lstStyle/>
        <a:p>
          <a:pPr marL="0" lvl="0" indent="0" algn="l" defTabSz="1066800">
            <a:lnSpc>
              <a:spcPct val="90000"/>
            </a:lnSpc>
            <a:spcBef>
              <a:spcPct val="0"/>
            </a:spcBef>
            <a:spcAft>
              <a:spcPct val="35000"/>
            </a:spcAft>
            <a:buNone/>
          </a:pPr>
          <a:r>
            <a:rPr lang="es-ES" sz="2400" b="0" i="0" u="none" strike="noStrike" kern="1200" baseline="0">
              <a:latin typeface="+mn-lt"/>
              <a:ea typeface="+mn-ea"/>
              <a:cs typeface="+mn-cs"/>
            </a:rPr>
            <a:t>Desarrollo un algoritmo de visión artificial estereoscópica mediante la implementación del método corte de grafos de Kolmogorov y Zabih-GC </a:t>
          </a:r>
          <a:endParaRPr lang="es-EC" sz="2400" kern="1200" dirty="0"/>
        </a:p>
      </dsp:txBody>
      <dsp:txXfrm>
        <a:off x="1039677" y="2786055"/>
        <a:ext cx="9974809" cy="795956"/>
      </dsp:txXfrm>
    </dsp:sp>
    <dsp:sp modelId="{A002EFA0-9F94-47AF-9DB2-0418C34C8B02}">
      <dsp:nvSpPr>
        <dsp:cNvPr id="0" name=""/>
        <dsp:cNvSpPr/>
      </dsp:nvSpPr>
      <dsp:spPr>
        <a:xfrm>
          <a:off x="542204" y="2686560"/>
          <a:ext cx="994945" cy="9949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238502-0F8B-4F1B-95B8-07926E6DFBE7}">
      <dsp:nvSpPr>
        <dsp:cNvPr id="0" name=""/>
        <dsp:cNvSpPr/>
      </dsp:nvSpPr>
      <dsp:spPr>
        <a:xfrm>
          <a:off x="583337" y="3980197"/>
          <a:ext cx="10431149" cy="79595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1791" tIns="60960" rIns="60960" bIns="60960" numCol="1" spcCol="1270" anchor="ctr" anchorCtr="0">
          <a:noAutofit/>
        </a:bodyPr>
        <a:lstStyle/>
        <a:p>
          <a:pPr marL="0" lvl="0" indent="0" algn="l" defTabSz="1066800">
            <a:lnSpc>
              <a:spcPct val="90000"/>
            </a:lnSpc>
            <a:spcBef>
              <a:spcPct val="0"/>
            </a:spcBef>
            <a:spcAft>
              <a:spcPct val="35000"/>
            </a:spcAft>
            <a:buNone/>
          </a:pPr>
          <a:r>
            <a:rPr lang="es-EC" sz="2400" kern="1200" dirty="0"/>
            <a:t>Se comprobó el funcionamiento mediante un protocolo de pruebas </a:t>
          </a:r>
          <a:r>
            <a:rPr lang="es-ES" sz="2400" b="0" i="0" u="none" strike="noStrike" kern="1200" baseline="0" dirty="0">
              <a:latin typeface="+mn-lt"/>
              <a:ea typeface="+mn-ea"/>
              <a:cs typeface="+mn-cs"/>
            </a:rPr>
            <a:t>basado en la norma ISO/IEC 19794-5:2005</a:t>
          </a:r>
          <a:endParaRPr lang="es-EC" sz="2400" kern="1200" dirty="0"/>
        </a:p>
      </dsp:txBody>
      <dsp:txXfrm>
        <a:off x="583337" y="3980197"/>
        <a:ext cx="10431149" cy="795956"/>
      </dsp:txXfrm>
    </dsp:sp>
    <dsp:sp modelId="{C50D9593-DC20-46E0-B857-CE023600914B}">
      <dsp:nvSpPr>
        <dsp:cNvPr id="0" name=""/>
        <dsp:cNvSpPr/>
      </dsp:nvSpPr>
      <dsp:spPr>
        <a:xfrm>
          <a:off x="85864" y="3880702"/>
          <a:ext cx="994945" cy="9949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F9A67-340A-4DFA-B9EC-C76FCCBD0F1E}">
      <dsp:nvSpPr>
        <dsp:cNvPr id="0" name=""/>
        <dsp:cNvSpPr/>
      </dsp:nvSpPr>
      <dsp:spPr>
        <a:xfrm>
          <a:off x="-4919423" y="-753829"/>
          <a:ext cx="5858996" cy="5858996"/>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D8873D-CE6F-45C8-A005-B70C5E095810}">
      <dsp:nvSpPr>
        <dsp:cNvPr id="0" name=""/>
        <dsp:cNvSpPr/>
      </dsp:nvSpPr>
      <dsp:spPr>
        <a:xfrm>
          <a:off x="492024" y="334530"/>
          <a:ext cx="9963850" cy="66940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68580" rIns="68580" bIns="68580" numCol="1" spcCol="1270" anchor="ctr" anchorCtr="0">
          <a:noAutofit/>
        </a:bodyPr>
        <a:lstStyle/>
        <a:p>
          <a:pPr marL="0" lvl="0" indent="0" algn="l" defTabSz="1200150">
            <a:lnSpc>
              <a:spcPct val="90000"/>
            </a:lnSpc>
            <a:spcBef>
              <a:spcPct val="0"/>
            </a:spcBef>
            <a:spcAft>
              <a:spcPct val="35000"/>
            </a:spcAft>
            <a:buNone/>
          </a:pPr>
          <a:r>
            <a:rPr lang="es-ES" sz="2700" b="0" i="0" u="none" strike="noStrike" kern="1200" baseline="0" dirty="0">
              <a:latin typeface="+mn-lt"/>
              <a:ea typeface="+mn-ea"/>
              <a:cs typeface="+mn-cs"/>
            </a:rPr>
            <a:t>Utilizar cámaras con resoluciones de hasta 960x1280 </a:t>
          </a:r>
          <a:endParaRPr lang="es-EC" sz="2700" kern="1200" dirty="0"/>
        </a:p>
      </dsp:txBody>
      <dsp:txXfrm>
        <a:off x="492024" y="334530"/>
        <a:ext cx="9963850" cy="669409"/>
      </dsp:txXfrm>
    </dsp:sp>
    <dsp:sp modelId="{9C44024D-E906-49DC-9AAF-A0217E38F981}">
      <dsp:nvSpPr>
        <dsp:cNvPr id="0" name=""/>
        <dsp:cNvSpPr/>
      </dsp:nvSpPr>
      <dsp:spPr>
        <a:xfrm>
          <a:off x="73643" y="250854"/>
          <a:ext cx="836762" cy="8367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808B7A-3670-4B3E-AF19-2976E2F4889B}">
      <dsp:nvSpPr>
        <dsp:cNvPr id="0" name=""/>
        <dsp:cNvSpPr/>
      </dsp:nvSpPr>
      <dsp:spPr>
        <a:xfrm>
          <a:off x="875812" y="1338819"/>
          <a:ext cx="9580062" cy="66940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68580" rIns="68580" bIns="68580" numCol="1" spcCol="1270" anchor="ctr" anchorCtr="0">
          <a:noAutofit/>
        </a:bodyPr>
        <a:lstStyle/>
        <a:p>
          <a:pPr marL="0" lvl="0" indent="0" algn="l" defTabSz="1200150">
            <a:lnSpc>
              <a:spcPct val="90000"/>
            </a:lnSpc>
            <a:spcBef>
              <a:spcPct val="0"/>
            </a:spcBef>
            <a:spcAft>
              <a:spcPct val="35000"/>
            </a:spcAft>
            <a:buNone/>
          </a:pPr>
          <a:r>
            <a:rPr lang="es-EC" sz="2700" kern="1200" dirty="0"/>
            <a:t>Etapa de iluminación </a:t>
          </a:r>
        </a:p>
      </dsp:txBody>
      <dsp:txXfrm>
        <a:off x="875812" y="1338819"/>
        <a:ext cx="9580062" cy="669409"/>
      </dsp:txXfrm>
    </dsp:sp>
    <dsp:sp modelId="{07DD48D0-E96A-4092-A4CF-3BCDFC637F0F}">
      <dsp:nvSpPr>
        <dsp:cNvPr id="0" name=""/>
        <dsp:cNvSpPr/>
      </dsp:nvSpPr>
      <dsp:spPr>
        <a:xfrm>
          <a:off x="457431" y="1255143"/>
          <a:ext cx="836762" cy="8367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743558-A2C9-4E47-9CAE-CD288EB89F7F}">
      <dsp:nvSpPr>
        <dsp:cNvPr id="0" name=""/>
        <dsp:cNvSpPr/>
      </dsp:nvSpPr>
      <dsp:spPr>
        <a:xfrm>
          <a:off x="875812" y="2343107"/>
          <a:ext cx="9580062" cy="66940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68580" rIns="68580" bIns="68580" numCol="1" spcCol="1270" anchor="ctr" anchorCtr="0">
          <a:noAutofit/>
        </a:bodyPr>
        <a:lstStyle/>
        <a:p>
          <a:pPr marL="0" lvl="0" indent="0" algn="l" defTabSz="1200150">
            <a:lnSpc>
              <a:spcPct val="90000"/>
            </a:lnSpc>
            <a:spcBef>
              <a:spcPct val="0"/>
            </a:spcBef>
            <a:spcAft>
              <a:spcPct val="35000"/>
            </a:spcAft>
            <a:buNone/>
          </a:pPr>
          <a:r>
            <a:rPr lang="es-ES" sz="2700" b="0" i="0" u="none" strike="noStrike" kern="1200" baseline="0">
              <a:latin typeface="+mn-lt"/>
              <a:ea typeface="+mn-ea"/>
              <a:cs typeface="+mn-cs"/>
            </a:rPr>
            <a:t>Desarrollar uno o más algoritmos que simplifique la información </a:t>
          </a:r>
          <a:endParaRPr lang="es-EC" sz="2700" kern="1200" dirty="0"/>
        </a:p>
      </dsp:txBody>
      <dsp:txXfrm>
        <a:off x="875812" y="2343107"/>
        <a:ext cx="9580062" cy="669409"/>
      </dsp:txXfrm>
    </dsp:sp>
    <dsp:sp modelId="{C2911B67-FED8-42CC-A9E1-37B6AA865A1B}">
      <dsp:nvSpPr>
        <dsp:cNvPr id="0" name=""/>
        <dsp:cNvSpPr/>
      </dsp:nvSpPr>
      <dsp:spPr>
        <a:xfrm>
          <a:off x="457431" y="2259431"/>
          <a:ext cx="836762" cy="8367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2FC169-EF88-49F1-B211-D06BC11DFCE6}">
      <dsp:nvSpPr>
        <dsp:cNvPr id="0" name=""/>
        <dsp:cNvSpPr/>
      </dsp:nvSpPr>
      <dsp:spPr>
        <a:xfrm>
          <a:off x="492024" y="3347396"/>
          <a:ext cx="9963850" cy="66940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68580" rIns="68580" bIns="68580" numCol="1" spcCol="1270" anchor="ctr" anchorCtr="0">
          <a:noAutofit/>
        </a:bodyPr>
        <a:lstStyle/>
        <a:p>
          <a:pPr marL="0" lvl="0" indent="0" algn="l" defTabSz="1200150">
            <a:lnSpc>
              <a:spcPct val="90000"/>
            </a:lnSpc>
            <a:spcBef>
              <a:spcPct val="0"/>
            </a:spcBef>
            <a:spcAft>
              <a:spcPct val="35000"/>
            </a:spcAft>
            <a:buNone/>
          </a:pPr>
          <a:r>
            <a:rPr lang="es-EC" sz="2700" kern="1200" dirty="0"/>
            <a:t>Implementar ordenador para el procesamiento de imágenes </a:t>
          </a:r>
        </a:p>
      </dsp:txBody>
      <dsp:txXfrm>
        <a:off x="492024" y="3347396"/>
        <a:ext cx="9963850" cy="669409"/>
      </dsp:txXfrm>
    </dsp:sp>
    <dsp:sp modelId="{0FBE15C8-AD38-43A1-939C-9399602F3B8C}">
      <dsp:nvSpPr>
        <dsp:cNvPr id="0" name=""/>
        <dsp:cNvSpPr/>
      </dsp:nvSpPr>
      <dsp:spPr>
        <a:xfrm>
          <a:off x="73643" y="3263720"/>
          <a:ext cx="836762" cy="8367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7CD4C6-EF93-4F6C-BD95-4606257C1EE5}" type="datetimeFigureOut">
              <a:rPr lang="en-US" smtClean="0"/>
              <a:t>9/12/2018</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A14A5-CB5E-4D17-A717-298259406D97}" type="slidenum">
              <a:rPr lang="en-US" smtClean="0"/>
              <a:t>‹Nº›</a:t>
            </a:fld>
            <a:endParaRPr lang="en-US"/>
          </a:p>
        </p:txBody>
      </p:sp>
    </p:spTree>
    <p:extLst>
      <p:ext uri="{BB962C8B-B14F-4D97-AF65-F5344CB8AC3E}">
        <p14:creationId xmlns:p14="http://schemas.microsoft.com/office/powerpoint/2010/main" val="3194434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a:t>
            </a:fld>
            <a:endParaRPr lang="en-US"/>
          </a:p>
        </p:txBody>
      </p:sp>
    </p:spTree>
    <p:extLst>
      <p:ext uri="{BB962C8B-B14F-4D97-AF65-F5344CB8AC3E}">
        <p14:creationId xmlns:p14="http://schemas.microsoft.com/office/powerpoint/2010/main" val="1141350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Otra Técnica es el reconocimiento de expresiones faciales para esto se realiza el análisis utilizando un modelo particular o individualizado de la persona específica, de manera que se puedan interpretar sus gestos propios. Para el análisis de expresiones se utilizan elementos faciales como los ojos y la boca, debido a que su movimiento brinda una amplia información para reconocer y clasificar gestos. </a:t>
            </a:r>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11</a:t>
            </a:fld>
            <a:endParaRPr lang="en-US"/>
          </a:p>
        </p:txBody>
      </p:sp>
    </p:spTree>
    <p:extLst>
      <p:ext uri="{BB962C8B-B14F-4D97-AF65-F5344CB8AC3E}">
        <p14:creationId xmlns:p14="http://schemas.microsoft.com/office/powerpoint/2010/main" val="3143324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Como siguiente Técnica se tiene El seguimiento de objetos que permite estimar la trayectoria de uno o más objetos móviles mediante el uso de una cámara.</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Para esto se debe localizar primero un objeto en la escena y posteriormente seguirlo en el tiempo. </a:t>
            </a:r>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12</a:t>
            </a:fld>
            <a:endParaRPr lang="en-US"/>
          </a:p>
        </p:txBody>
      </p:sp>
    </p:spTree>
    <p:extLst>
      <p:ext uri="{BB962C8B-B14F-4D97-AF65-F5344CB8AC3E}">
        <p14:creationId xmlns:p14="http://schemas.microsoft.com/office/powerpoint/2010/main" val="3186279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El diseño de la plataforma robótica inicia con las especificaciones del usuario que posteriormente se convierten a especificaciones técnicas siendo las mas importantes:</a:t>
            </a:r>
          </a:p>
          <a:p>
            <a:endParaRPr lang="es-EC" dirty="0"/>
          </a:p>
          <a:p>
            <a:r>
              <a:rPr lang="es-EC" dirty="0"/>
              <a:t>Contar con una </a:t>
            </a:r>
            <a:r>
              <a:rPr lang="es-EC" b="1" dirty="0"/>
              <a:t>Estructura modular</a:t>
            </a:r>
            <a:r>
              <a:rPr lang="es-EC" b="0" dirty="0"/>
              <a:t> que facilite el mantenimiento</a:t>
            </a:r>
          </a:p>
          <a:p>
            <a:r>
              <a:rPr lang="es-EC" b="0" dirty="0"/>
              <a:t>Que el </a:t>
            </a:r>
            <a:r>
              <a:rPr lang="es-EC" b="1" dirty="0"/>
              <a:t>Software </a:t>
            </a:r>
            <a:r>
              <a:rPr lang="es-EC" b="0" dirty="0"/>
              <a:t>sea realizado en código abierto</a:t>
            </a:r>
          </a:p>
          <a:p>
            <a:r>
              <a:rPr lang="es-EC" b="0" dirty="0"/>
              <a:t>Cuente  con un sistema de </a:t>
            </a:r>
            <a:r>
              <a:rPr lang="es-EC" b="1" dirty="0"/>
              <a:t>V.A</a:t>
            </a:r>
          </a:p>
          <a:p>
            <a:r>
              <a:rPr lang="es-EC" b="0" dirty="0"/>
              <a:t>Y finalmente que la interfaz se elaborado de </a:t>
            </a:r>
            <a:r>
              <a:rPr lang="es-EC" b="0" dirty="0" err="1"/>
              <a:t>acurdo</a:t>
            </a:r>
            <a:r>
              <a:rPr lang="es-EC" b="0" dirty="0"/>
              <a:t> a las normas.</a:t>
            </a:r>
          </a:p>
          <a:p>
            <a:endParaRPr lang="es-EC" b="0" dirty="0"/>
          </a:p>
          <a:p>
            <a:r>
              <a:rPr lang="es-EC" b="0" dirty="0"/>
              <a:t>En base a estos requerimientos se obtuvieron dos conceptos.</a:t>
            </a:r>
          </a:p>
          <a:p>
            <a:endParaRPr lang="es-EC" b="0" dirty="0"/>
          </a:p>
          <a:p>
            <a:endParaRPr lang="es-EC" b="0" dirty="0"/>
          </a:p>
          <a:p>
            <a:endParaRPr lang="es-EC" b="0" dirty="0"/>
          </a:p>
          <a:p>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14</a:t>
            </a:fld>
            <a:endParaRPr lang="en-US"/>
          </a:p>
        </p:txBody>
      </p:sp>
    </p:spTree>
    <p:extLst>
      <p:ext uri="{BB962C8B-B14F-4D97-AF65-F5344CB8AC3E}">
        <p14:creationId xmlns:p14="http://schemas.microsoft.com/office/powerpoint/2010/main" val="181857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Para facilitarnos el trabajo se dividió el sistema completo en:</a:t>
            </a:r>
          </a:p>
          <a:p>
            <a:r>
              <a:rPr lang="es-EC" b="1" dirty="0"/>
              <a:t>Sub Sistemas</a:t>
            </a:r>
          </a:p>
          <a:p>
            <a:endParaRPr lang="es-EC" b="1" dirty="0"/>
          </a:p>
          <a:p>
            <a:r>
              <a:rPr lang="es-EC" b="1" dirty="0" err="1"/>
              <a:t>mecanico</a:t>
            </a:r>
            <a:endParaRPr lang="es-EC" b="1" dirty="0"/>
          </a:p>
          <a:p>
            <a:r>
              <a:rPr lang="es-EC" b="1" dirty="0"/>
              <a:t>……</a:t>
            </a:r>
          </a:p>
          <a:p>
            <a:r>
              <a:rPr lang="es-EC" b="1" dirty="0"/>
              <a:t>Y el</a:t>
            </a:r>
          </a:p>
          <a:p>
            <a:r>
              <a:rPr lang="es-EC" b="1" dirty="0"/>
              <a:t>Diseño de la interfaz</a:t>
            </a:r>
          </a:p>
          <a:p>
            <a:endParaRPr lang="es-EC" b="1"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15</a:t>
            </a:fld>
            <a:endParaRPr lang="en-US"/>
          </a:p>
        </p:txBody>
      </p:sp>
    </p:spTree>
    <p:extLst>
      <p:ext uri="{BB962C8B-B14F-4D97-AF65-F5344CB8AC3E}">
        <p14:creationId xmlns:p14="http://schemas.microsoft.com/office/powerpoint/2010/main" val="1447850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Desde el punto de vista mecánico el robot es una cadena cinemática.</a:t>
            </a:r>
          </a:p>
          <a:p>
            <a:r>
              <a:rPr lang="es-EC" dirty="0"/>
              <a:t>Para el criterio de selección se tomaron en cuenta factores de control, movilidad y funcionamiento, generando un mejor resultado el mecanismo tipo rotula.</a:t>
            </a:r>
          </a:p>
        </p:txBody>
      </p:sp>
      <p:sp>
        <p:nvSpPr>
          <p:cNvPr id="4" name="Marcador de número de diapositiva 3"/>
          <p:cNvSpPr>
            <a:spLocks noGrp="1"/>
          </p:cNvSpPr>
          <p:nvPr>
            <p:ph type="sldNum" sz="quarter" idx="5"/>
          </p:nvPr>
        </p:nvSpPr>
        <p:spPr/>
        <p:txBody>
          <a:bodyPr/>
          <a:lstStyle/>
          <a:p>
            <a:fld id="{62EA14A5-CB5E-4D17-A717-298259406D97}" type="slidenum">
              <a:rPr lang="en-US" smtClean="0"/>
              <a:t>16</a:t>
            </a:fld>
            <a:endParaRPr lang="en-US"/>
          </a:p>
        </p:txBody>
      </p:sp>
    </p:spTree>
    <p:extLst>
      <p:ext uri="{BB962C8B-B14F-4D97-AF65-F5344CB8AC3E}">
        <p14:creationId xmlns:p14="http://schemas.microsoft.com/office/powerpoint/2010/main" val="448046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Para facilitarnos el calculo del torque en la selección de los motores y para el dimensionamiento de los ejes tomaremos como referencia el siguiente esquema del mecanismo.</a:t>
            </a:r>
          </a:p>
        </p:txBody>
      </p:sp>
      <p:sp>
        <p:nvSpPr>
          <p:cNvPr id="4" name="Marcador de número de diapositiva 3"/>
          <p:cNvSpPr>
            <a:spLocks noGrp="1"/>
          </p:cNvSpPr>
          <p:nvPr>
            <p:ph type="sldNum" sz="quarter" idx="5"/>
          </p:nvPr>
        </p:nvSpPr>
        <p:spPr/>
        <p:txBody>
          <a:bodyPr/>
          <a:lstStyle/>
          <a:p>
            <a:fld id="{62EA14A5-CB5E-4D17-A717-298259406D97}" type="slidenum">
              <a:rPr lang="en-US" smtClean="0"/>
              <a:t>17</a:t>
            </a:fld>
            <a:endParaRPr lang="en-US"/>
          </a:p>
        </p:txBody>
      </p:sp>
    </p:spTree>
    <p:extLst>
      <p:ext uri="{BB962C8B-B14F-4D97-AF65-F5344CB8AC3E}">
        <p14:creationId xmlns:p14="http://schemas.microsoft.com/office/powerpoint/2010/main" val="822135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u="none" strike="noStrike" kern="1200" baseline="0" dirty="0">
                <a:solidFill>
                  <a:schemeClr val="tx1"/>
                </a:solidFill>
                <a:latin typeface="+mn-lt"/>
                <a:ea typeface="+mn-ea"/>
                <a:cs typeface="+mn-cs"/>
              </a:rPr>
              <a:t>El torque motor para el giro en X y </a:t>
            </a:r>
            <a:r>
              <a:rPr lang="es-EC" sz="1200" b="0" i="0" u="none" strike="noStrike" kern="1200" baseline="0" dirty="0" err="1">
                <a:solidFill>
                  <a:schemeClr val="tx1"/>
                </a:solidFill>
                <a:latin typeface="+mn-lt"/>
                <a:ea typeface="+mn-ea"/>
                <a:cs typeface="+mn-cs"/>
              </a:rPr>
              <a:t>Y</a:t>
            </a:r>
            <a:r>
              <a:rPr lang="es-EC" sz="1200" b="0" i="0" u="none" strike="noStrike" kern="1200" baseline="0" dirty="0">
                <a:solidFill>
                  <a:schemeClr val="tx1"/>
                </a:solidFill>
                <a:latin typeface="+mn-lt"/>
                <a:ea typeface="+mn-ea"/>
                <a:cs typeface="+mn-cs"/>
              </a:rPr>
              <a:t> se calcula aplicando la formula: …</a:t>
            </a:r>
            <a:endParaRPr lang="es-ES" sz="1200" b="0" i="0" u="none" strike="noStrike" kern="1200" baseline="0" dirty="0">
              <a:solidFill>
                <a:schemeClr val="tx1"/>
              </a:solidFill>
              <a:latin typeface="+mn-lt"/>
              <a:ea typeface="+mn-ea"/>
              <a:cs typeface="+mn-cs"/>
            </a:endParaRPr>
          </a:p>
          <a:p>
            <a:pPr lvl="1"/>
            <a:r>
              <a:rPr lang="es-ES" sz="1200" b="0" i="0" u="none" strike="noStrike" kern="1200" baseline="0" dirty="0">
                <a:solidFill>
                  <a:schemeClr val="tx1"/>
                </a:solidFill>
                <a:latin typeface="+mn-lt"/>
                <a:ea typeface="+mn-ea"/>
                <a:cs typeface="+mn-cs"/>
              </a:rPr>
              <a:t>* 𝑇: es el torque del motor </a:t>
            </a:r>
          </a:p>
          <a:p>
            <a:pPr lvl="1"/>
            <a:r>
              <a:rPr lang="es-ES" sz="1200" b="0" i="0" u="none" strike="noStrike" kern="1200" baseline="0" dirty="0">
                <a:solidFill>
                  <a:schemeClr val="tx1"/>
                </a:solidFill>
                <a:latin typeface="+mn-lt"/>
                <a:ea typeface="+mn-ea"/>
                <a:cs typeface="+mn-cs"/>
              </a:rPr>
              <a:t>• 𝐹: es la fuerza aplicada </a:t>
            </a:r>
          </a:p>
          <a:p>
            <a:pPr lvl="1"/>
            <a:r>
              <a:rPr lang="es-EC" sz="1200" b="0" i="0" u="none" strike="noStrike" kern="1200" baseline="0" dirty="0">
                <a:solidFill>
                  <a:schemeClr val="tx1"/>
                </a:solidFill>
                <a:latin typeface="+mn-lt"/>
                <a:ea typeface="+mn-ea"/>
                <a:cs typeface="+mn-cs"/>
              </a:rPr>
              <a:t>• 𝐿: es la distancia </a:t>
            </a:r>
          </a:p>
          <a:p>
            <a:r>
              <a:rPr lang="es-EC" sz="1200" b="0" i="0" u="none" strike="noStrike" kern="1200" baseline="0" dirty="0">
                <a:solidFill>
                  <a:schemeClr val="tx1"/>
                </a:solidFill>
                <a:latin typeface="+mn-lt"/>
                <a:ea typeface="+mn-ea"/>
                <a:cs typeface="+mn-cs"/>
              </a:rPr>
              <a:t>Donde los valores de L y F se </a:t>
            </a:r>
            <a:r>
              <a:rPr lang="es-ES" sz="1200" b="0" i="0" u="none" strike="noStrike" kern="1200" baseline="0" dirty="0">
                <a:solidFill>
                  <a:schemeClr val="tx1"/>
                </a:solidFill>
                <a:latin typeface="+mn-lt"/>
                <a:ea typeface="+mn-ea"/>
                <a:cs typeface="+mn-cs"/>
              </a:rPr>
              <a:t>obtenidos del modelado CAD. (L=40mm y F=0,25kg)…..</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Para calcular el torque nominal requerido se utiliza la siguiente formula …</a:t>
            </a:r>
          </a:p>
          <a:p>
            <a:r>
              <a:rPr lang="es-ES" sz="1200" b="0" i="0" u="none" strike="noStrike" kern="1200" baseline="0" dirty="0">
                <a:solidFill>
                  <a:schemeClr val="tx1"/>
                </a:solidFill>
                <a:latin typeface="+mn-lt"/>
                <a:ea typeface="+mn-ea"/>
                <a:cs typeface="+mn-cs"/>
              </a:rPr>
              <a:t>	</a:t>
            </a:r>
            <a:r>
              <a:rPr lang="es-ES" sz="1200" b="1" i="0" u="none" strike="noStrike" kern="1200" baseline="0" dirty="0">
                <a:solidFill>
                  <a:schemeClr val="tx1"/>
                </a:solidFill>
                <a:latin typeface="+mn-lt"/>
                <a:ea typeface="+mn-ea"/>
                <a:cs typeface="+mn-cs"/>
              </a:rPr>
              <a:t>donde</a:t>
            </a:r>
            <a:r>
              <a:rPr lang="es-EC" sz="1200" b="0" i="0" u="none" strike="noStrike" kern="1200" baseline="0" dirty="0">
                <a:solidFill>
                  <a:schemeClr val="tx1"/>
                </a:solidFill>
                <a:latin typeface="+mn-lt"/>
                <a:ea typeface="+mn-ea"/>
                <a:cs typeface="+mn-cs"/>
              </a:rPr>
              <a:t>	</a:t>
            </a:r>
          </a:p>
          <a:p>
            <a:pPr lvl="1"/>
            <a:r>
              <a:rPr lang="es-ES" sz="1200" b="0" i="0" u="none" strike="noStrike" kern="1200" baseline="0" dirty="0">
                <a:solidFill>
                  <a:schemeClr val="tx1"/>
                </a:solidFill>
                <a:latin typeface="+mn-lt"/>
                <a:ea typeface="+mn-ea"/>
                <a:cs typeface="+mn-cs"/>
              </a:rPr>
              <a:t>• 𝑇𝑓𝑚: es el torque nominal </a:t>
            </a:r>
          </a:p>
          <a:p>
            <a:pPr lvl="1"/>
            <a:r>
              <a:rPr lang="es-ES" sz="1200" b="0" i="0" u="none" strike="noStrike" kern="1200" baseline="0" dirty="0">
                <a:solidFill>
                  <a:schemeClr val="tx1"/>
                </a:solidFill>
                <a:latin typeface="+mn-lt"/>
                <a:ea typeface="+mn-ea"/>
                <a:cs typeface="+mn-cs"/>
              </a:rPr>
              <a:t>• 𝑒: es la eficiencia del motor. </a:t>
            </a:r>
          </a:p>
          <a:p>
            <a:pPr lvl="1"/>
            <a:r>
              <a:rPr lang="es-ES" sz="1200" b="0" i="0" u="none" strike="noStrike" kern="1200" baseline="0" dirty="0">
                <a:solidFill>
                  <a:schemeClr val="tx1"/>
                </a:solidFill>
                <a:latin typeface="+mn-lt"/>
                <a:ea typeface="+mn-ea"/>
                <a:cs typeface="+mn-cs"/>
              </a:rPr>
              <a:t>• 𝑛: es el factor de seguridad. </a:t>
            </a:r>
          </a:p>
          <a:p>
            <a:pPr lvl="1"/>
            <a:endParaRPr lang="es-ES" sz="1200" b="1" i="0" u="none" strike="noStrike" kern="1200" baseline="0" dirty="0">
              <a:solidFill>
                <a:srgbClr val="FF000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b="1" i="0" u="none" strike="noStrike" kern="1200" baseline="0" dirty="0">
                <a:solidFill>
                  <a:srgbClr val="FF0000"/>
                </a:solidFill>
                <a:latin typeface="+mn-lt"/>
                <a:ea typeface="+mn-ea"/>
                <a:cs typeface="+mn-cs"/>
              </a:rPr>
              <a:t>𝑇𝑓𝑚𝑐𝑎𝑑𝑒𝑛𝑎𝑠=2.22 𝑘𝑔∙𝑐𝑚 </a:t>
            </a:r>
            <a:r>
              <a:rPr lang="es-EC" sz="1200" b="0" i="0" u="none" strike="noStrike" kern="1200" baseline="0" dirty="0">
                <a:solidFill>
                  <a:schemeClr val="tx1"/>
                </a:solidFill>
                <a:latin typeface="+mn-lt"/>
                <a:ea typeface="+mn-ea"/>
                <a:cs typeface="+mn-cs"/>
              </a:rPr>
              <a:t>	</a:t>
            </a:r>
          </a:p>
          <a:p>
            <a:endParaRPr lang="es-EC"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a:p>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18</a:t>
            </a:fld>
            <a:endParaRPr lang="en-US"/>
          </a:p>
        </p:txBody>
      </p:sp>
    </p:spTree>
    <p:extLst>
      <p:ext uri="{BB962C8B-B14F-4D97-AF65-F5344CB8AC3E}">
        <p14:creationId xmlns:p14="http://schemas.microsoft.com/office/powerpoint/2010/main" val="63812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Para el dimensionamiento del motor de la base se debe establecer las cargas en estado de reposo que afectan el comportamiento del motor.  El análisis se realizó considerando las fuerzas mostradas en la figura:</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Para dimensionar los motores, se debe considerar los límites de funcionamiento del mismo, es decir se considera el movimiento introduciendo la aceleración. </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Finalmente el torque nominal necesario para que la base gire por el plano con velocidad variable utilizando un solo motor se calcula con la siguiente formula.</a:t>
            </a:r>
          </a:p>
          <a:p>
            <a:r>
              <a:rPr lang="es-ES" sz="1200" b="0" i="0" u="none" strike="noStrike" kern="1200" baseline="0" dirty="0">
                <a:solidFill>
                  <a:schemeClr val="tx1"/>
                </a:solidFill>
                <a:latin typeface="+mn-lt"/>
                <a:ea typeface="+mn-ea"/>
                <a:cs typeface="+mn-cs"/>
              </a:rPr>
              <a:t>Donde :  </a:t>
            </a:r>
          </a:p>
          <a:p>
            <a:r>
              <a:rPr lang="es-ES" sz="1200" b="0" i="0" u="none" strike="noStrike" kern="1200" baseline="0" dirty="0">
                <a:solidFill>
                  <a:schemeClr val="tx1"/>
                </a:solidFill>
                <a:latin typeface="+mn-lt"/>
                <a:ea typeface="+mn-ea"/>
                <a:cs typeface="+mn-cs"/>
              </a:rPr>
              <a:t>-</a:t>
            </a:r>
            <a:r>
              <a:rPr lang="es-ES" sz="1200" b="0" i="0" u="none" strike="noStrike" kern="1200" baseline="0" dirty="0" err="1">
                <a:solidFill>
                  <a:schemeClr val="tx1"/>
                </a:solidFill>
                <a:latin typeface="+mn-lt"/>
                <a:ea typeface="+mn-ea"/>
                <a:cs typeface="+mn-cs"/>
              </a:rPr>
              <a:t>fs</a:t>
            </a:r>
            <a:r>
              <a:rPr lang="es-ES" sz="1200" b="0" i="0" u="none" strike="noStrike" kern="1200" baseline="0" dirty="0">
                <a:solidFill>
                  <a:schemeClr val="tx1"/>
                </a:solidFill>
                <a:latin typeface="+mn-lt"/>
                <a:ea typeface="+mn-ea"/>
                <a:cs typeface="+mn-cs"/>
              </a:rPr>
              <a:t> factor de seguridad</a:t>
            </a:r>
          </a:p>
          <a:p>
            <a:r>
              <a:rPr lang="es-ES" sz="1200" b="0" i="0" u="none" strike="noStrike" kern="1200" baseline="0" dirty="0">
                <a:solidFill>
                  <a:schemeClr val="tx1"/>
                </a:solidFill>
                <a:latin typeface="+mn-lt"/>
                <a:ea typeface="+mn-ea"/>
                <a:cs typeface="+mn-cs"/>
              </a:rPr>
              <a:t>-m masa del robot</a:t>
            </a:r>
          </a:p>
          <a:p>
            <a:pPr marL="0" indent="0">
              <a:buFontTx/>
              <a:buNone/>
            </a:pPr>
            <a:r>
              <a:rPr lang="es-ES" sz="1200" b="0" i="0" u="none" strike="noStrike" kern="1200" baseline="0" dirty="0">
                <a:solidFill>
                  <a:schemeClr val="tx1"/>
                </a:solidFill>
                <a:latin typeface="+mn-lt"/>
                <a:ea typeface="+mn-ea"/>
                <a:cs typeface="+mn-cs"/>
              </a:rPr>
              <a:t>-R radio de la base</a:t>
            </a:r>
          </a:p>
          <a:p>
            <a:pPr marL="0" indent="0">
              <a:buFontTx/>
              <a:buNone/>
            </a:pPr>
            <a:endParaRPr lang="es-ES" sz="1200" b="0" i="0" u="none" strike="noStrike" kern="1200" baseline="0" dirty="0">
              <a:solidFill>
                <a:schemeClr val="tx1"/>
              </a:solidFill>
              <a:latin typeface="+mn-lt"/>
              <a:ea typeface="+mn-ea"/>
              <a:cs typeface="+mn-cs"/>
            </a:endParaRPr>
          </a:p>
          <a:p>
            <a:pPr marL="0" indent="0">
              <a:buFontTx/>
              <a:buNone/>
            </a:pPr>
            <a:r>
              <a:rPr lang="es-EC" sz="1200" b="1" i="0" u="none" strike="noStrike" kern="1200" baseline="0" dirty="0">
                <a:solidFill>
                  <a:schemeClr val="tx1"/>
                </a:solidFill>
                <a:latin typeface="+mn-lt"/>
                <a:ea typeface="+mn-ea"/>
                <a:cs typeface="+mn-cs"/>
              </a:rPr>
              <a:t>𝑇𝑓𝑚𝑏𝑎𝑠𝑒=5.098 𝑘𝑔 /𝑐𝑚 </a:t>
            </a:r>
          </a:p>
          <a:p>
            <a:endParaRPr lang="es-ES" sz="1200" b="0" i="0" u="none" strike="noStrike" kern="1200" baseline="0" dirty="0">
              <a:solidFill>
                <a:schemeClr val="tx1"/>
              </a:solidFill>
              <a:latin typeface="+mn-lt"/>
              <a:ea typeface="+mn-ea"/>
              <a:cs typeface="+mn-cs"/>
            </a:endParaRPr>
          </a:p>
          <a:p>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19</a:t>
            </a:fld>
            <a:endParaRPr lang="en-US"/>
          </a:p>
        </p:txBody>
      </p:sp>
    </p:spTree>
    <p:extLst>
      <p:ext uri="{BB962C8B-B14F-4D97-AF65-F5344CB8AC3E}">
        <p14:creationId xmlns:p14="http://schemas.microsoft.com/office/powerpoint/2010/main" val="3631911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Para la selección del motor es necesario tener en cuenta los criterios de: costo, implementación, consumo de energía y la facilidad de control.</a:t>
            </a:r>
          </a:p>
          <a:p>
            <a:endParaRPr lang="es-EC" dirty="0"/>
          </a:p>
          <a:p>
            <a:r>
              <a:rPr lang="es-EC" dirty="0"/>
              <a:t>Dicho esto el motor que mejor se ajusta a nuestros necesidades es el  Servomotor MG995. </a:t>
            </a:r>
          </a:p>
        </p:txBody>
      </p:sp>
      <p:sp>
        <p:nvSpPr>
          <p:cNvPr id="4" name="Marcador de número de diapositiva 3"/>
          <p:cNvSpPr>
            <a:spLocks noGrp="1"/>
          </p:cNvSpPr>
          <p:nvPr>
            <p:ph type="sldNum" sz="quarter" idx="5"/>
          </p:nvPr>
        </p:nvSpPr>
        <p:spPr/>
        <p:txBody>
          <a:bodyPr/>
          <a:lstStyle/>
          <a:p>
            <a:fld id="{62EA14A5-CB5E-4D17-A717-298259406D97}" type="slidenum">
              <a:rPr lang="en-US" smtClean="0"/>
              <a:t>20</a:t>
            </a:fld>
            <a:endParaRPr lang="en-US"/>
          </a:p>
        </p:txBody>
      </p:sp>
    </p:spTree>
    <p:extLst>
      <p:ext uri="{BB962C8B-B14F-4D97-AF65-F5344CB8AC3E}">
        <p14:creationId xmlns:p14="http://schemas.microsoft.com/office/powerpoint/2010/main" val="3996561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21</a:t>
            </a:fld>
            <a:endParaRPr lang="en-US"/>
          </a:p>
        </p:txBody>
      </p:sp>
    </p:spTree>
    <p:extLst>
      <p:ext uri="{BB962C8B-B14F-4D97-AF65-F5344CB8AC3E}">
        <p14:creationId xmlns:p14="http://schemas.microsoft.com/office/powerpoint/2010/main" val="246958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Iniciare con el contenido de mi presentación. Los cuales son:</a:t>
            </a:r>
          </a:p>
        </p:txBody>
      </p:sp>
      <p:sp>
        <p:nvSpPr>
          <p:cNvPr id="4" name="Marcador de número de diapositiva 3"/>
          <p:cNvSpPr>
            <a:spLocks noGrp="1"/>
          </p:cNvSpPr>
          <p:nvPr>
            <p:ph type="sldNum" sz="quarter" idx="5"/>
          </p:nvPr>
        </p:nvSpPr>
        <p:spPr/>
        <p:txBody>
          <a:bodyPr/>
          <a:lstStyle/>
          <a:p>
            <a:fld id="{62EA14A5-CB5E-4D17-A717-298259406D97}" type="slidenum">
              <a:rPr lang="en-US" smtClean="0"/>
              <a:t>2</a:t>
            </a:fld>
            <a:endParaRPr lang="en-US"/>
          </a:p>
        </p:txBody>
      </p:sp>
    </p:spTree>
    <p:extLst>
      <p:ext uri="{BB962C8B-B14F-4D97-AF65-F5344CB8AC3E}">
        <p14:creationId xmlns:p14="http://schemas.microsoft.com/office/powerpoint/2010/main" val="728455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El modelamiento dinámico permite relacionar el giro de cada motor con el momento torsión del mismo. </a:t>
            </a:r>
          </a:p>
          <a:p>
            <a:r>
              <a:rPr lang="es-ES" sz="1200" b="0" i="0" u="none" strike="noStrike" kern="1200" baseline="0" dirty="0">
                <a:solidFill>
                  <a:schemeClr val="tx1"/>
                </a:solidFill>
                <a:latin typeface="+mn-lt"/>
                <a:ea typeface="+mn-ea"/>
                <a:cs typeface="+mn-cs"/>
              </a:rPr>
              <a:t>Para realizar el modelamiento dinámico, es necesario realizar un análisis cinemático, para lo cual se considera la Figura</a:t>
            </a:r>
          </a:p>
          <a:p>
            <a:r>
              <a:rPr lang="es-ES" sz="1200" b="0" i="0" u="none" strike="noStrike" kern="1200" baseline="0" dirty="0">
                <a:solidFill>
                  <a:schemeClr val="tx1"/>
                </a:solidFill>
                <a:latin typeface="+mn-lt"/>
                <a:ea typeface="+mn-ea"/>
                <a:cs typeface="+mn-cs"/>
              </a:rPr>
              <a:t>Para el modelamiento dinámico se utiliza el método de Euler-Lagrange </a:t>
            </a:r>
          </a:p>
          <a:p>
            <a:r>
              <a:rPr lang="es-ES" sz="1200" b="0" i="0" u="none" strike="noStrike" kern="1200" baseline="0" dirty="0">
                <a:solidFill>
                  <a:schemeClr val="tx1"/>
                </a:solidFill>
                <a:latin typeface="+mn-lt"/>
                <a:ea typeface="+mn-ea"/>
                <a:cs typeface="+mn-cs"/>
              </a:rPr>
              <a:t>El </a:t>
            </a:r>
            <a:r>
              <a:rPr lang="es-ES" sz="1200" b="0" i="0" u="none" strike="noStrike" kern="1200" baseline="0" dirty="0" err="1">
                <a:solidFill>
                  <a:schemeClr val="tx1"/>
                </a:solidFill>
                <a:latin typeface="+mn-lt"/>
                <a:ea typeface="+mn-ea"/>
                <a:cs typeface="+mn-cs"/>
              </a:rPr>
              <a:t>Lagrangiano</a:t>
            </a:r>
            <a:r>
              <a:rPr lang="es-ES" sz="1200" b="0" i="0" u="none" strike="noStrike" kern="1200" baseline="0" dirty="0">
                <a:solidFill>
                  <a:schemeClr val="tx1"/>
                </a:solidFill>
                <a:latin typeface="+mn-lt"/>
                <a:ea typeface="+mn-ea"/>
                <a:cs typeface="+mn-cs"/>
              </a:rPr>
              <a:t> se representa en la ecuación </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 </a:t>
            </a:r>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23</a:t>
            </a:fld>
            <a:endParaRPr lang="en-US"/>
          </a:p>
        </p:txBody>
      </p:sp>
    </p:spTree>
    <p:extLst>
      <p:ext uri="{BB962C8B-B14F-4D97-AF65-F5344CB8AC3E}">
        <p14:creationId xmlns:p14="http://schemas.microsoft.com/office/powerpoint/2010/main" val="3938686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Se realiza un análisis CAE de cada pieza fabricadas con la impresora 3D, comprobando: las tensiones, desplazamientos y factores de seguridad de cada elemento que forma la estructura mecánica. </a:t>
            </a:r>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24</a:t>
            </a:fld>
            <a:endParaRPr lang="en-US"/>
          </a:p>
        </p:txBody>
      </p:sp>
    </p:spTree>
    <p:extLst>
      <p:ext uri="{BB962C8B-B14F-4D97-AF65-F5344CB8AC3E}">
        <p14:creationId xmlns:p14="http://schemas.microsoft.com/office/powerpoint/2010/main" val="3969815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A continuación se muestra el análisis de resultados CAE, también se puede observar el factor de seguridad es 15 asegurando, que las piezas soportarán las cargas a las que serán sometidas, garantizando resultados positivos para la fabricación.</a:t>
            </a:r>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25</a:t>
            </a:fld>
            <a:endParaRPr lang="en-US"/>
          </a:p>
        </p:txBody>
      </p:sp>
    </p:spTree>
    <p:extLst>
      <p:ext uri="{BB962C8B-B14F-4D97-AF65-F5344CB8AC3E}">
        <p14:creationId xmlns:p14="http://schemas.microsoft.com/office/powerpoint/2010/main" val="3349267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Se realiza un análisis cinemático que describe el movimiento del robot sin considerar las fuerzas que actúan sobre él, a fin de obtener las ecuaciones de restricciones cinemáticas de posición fundamentales para el estudio cinemático del Robot de 3GDL tipo rótula. </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La solución al problema de la cinemática directa consiste en encontrar el valor de la posición final del robot. esta solución es una función de los valores articulares, es decir, el valor traslacional o rotativo de las articulaciones </a:t>
            </a:r>
          </a:p>
          <a:p>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26</a:t>
            </a:fld>
            <a:endParaRPr lang="en-US"/>
          </a:p>
        </p:txBody>
      </p:sp>
    </p:spTree>
    <p:extLst>
      <p:ext uri="{BB962C8B-B14F-4D97-AF65-F5344CB8AC3E}">
        <p14:creationId xmlns:p14="http://schemas.microsoft.com/office/powerpoint/2010/main" val="1646741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Para el dimensionamiento de la fuente se considera el voltaje y corriente máxima de operación de los siguientes actuadores: los servomotores MG995 y las matrices led de 8x8 (rojo opaco), Además, se debe tomar en cuenta que el accionamiento de los servomotores no es simultaneo, es decir, que función uno a la vez.</a:t>
            </a:r>
          </a:p>
          <a:p>
            <a:r>
              <a:rPr lang="es-ES" sz="1200" b="0" i="0" u="none" strike="noStrike" kern="1200" baseline="0" dirty="0">
                <a:solidFill>
                  <a:schemeClr val="tx1"/>
                </a:solidFill>
                <a:latin typeface="+mn-lt"/>
                <a:ea typeface="+mn-ea"/>
                <a:cs typeface="+mn-cs"/>
              </a:rPr>
              <a:t> </a:t>
            </a:r>
          </a:p>
          <a:p>
            <a:r>
              <a:rPr lang="es-ES" sz="1200" b="0" i="0" u="none" strike="noStrike" kern="1200" baseline="0" dirty="0">
                <a:solidFill>
                  <a:schemeClr val="tx1"/>
                </a:solidFill>
                <a:latin typeface="+mn-lt"/>
                <a:ea typeface="+mn-ea"/>
                <a:cs typeface="+mn-cs"/>
              </a:rPr>
              <a:t>Tomando en cuenta la demanda de corriente para el funcionamiento de los actuadores se selecciona una fuente de 5V - 2A. </a:t>
            </a:r>
          </a:p>
          <a:p>
            <a:endParaRPr lang="es-ES" sz="1200" b="0" i="0" u="none" strike="noStrike" kern="1200" baseline="0" dirty="0">
              <a:solidFill>
                <a:schemeClr val="tx1"/>
              </a:solidFill>
              <a:latin typeface="+mn-lt"/>
              <a:ea typeface="+mn-ea"/>
              <a:cs typeface="+mn-cs"/>
            </a:endParaRPr>
          </a:p>
          <a:p>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27</a:t>
            </a:fld>
            <a:endParaRPr lang="en-US"/>
          </a:p>
        </p:txBody>
      </p:sp>
    </p:spTree>
    <p:extLst>
      <p:ext uri="{BB962C8B-B14F-4D97-AF65-F5344CB8AC3E}">
        <p14:creationId xmlns:p14="http://schemas.microsoft.com/office/powerpoint/2010/main" val="571058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Para la selección de la cámara se tomaron en cuenta los factores de compatibilidad,  conectividad y costo dando como prioridad la selección de la cámara web.</a:t>
            </a:r>
          </a:p>
        </p:txBody>
      </p:sp>
      <p:sp>
        <p:nvSpPr>
          <p:cNvPr id="4" name="Marcador de número de diapositiva 3"/>
          <p:cNvSpPr>
            <a:spLocks noGrp="1"/>
          </p:cNvSpPr>
          <p:nvPr>
            <p:ph type="sldNum" sz="quarter" idx="5"/>
          </p:nvPr>
        </p:nvSpPr>
        <p:spPr/>
        <p:txBody>
          <a:bodyPr/>
          <a:lstStyle/>
          <a:p>
            <a:fld id="{62EA14A5-CB5E-4D17-A717-298259406D97}" type="slidenum">
              <a:rPr lang="en-US" smtClean="0"/>
              <a:t>28</a:t>
            </a:fld>
            <a:endParaRPr lang="en-US"/>
          </a:p>
        </p:txBody>
      </p:sp>
    </p:spTree>
    <p:extLst>
      <p:ext uri="{BB962C8B-B14F-4D97-AF65-F5344CB8AC3E}">
        <p14:creationId xmlns:p14="http://schemas.microsoft.com/office/powerpoint/2010/main" val="4142745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0" dirty="0">
                <a:solidFill>
                  <a:schemeClr val="tx1"/>
                </a:solidFill>
                <a:latin typeface="+mn-lt"/>
                <a:ea typeface="+mn-ea"/>
                <a:cs typeface="+mn-cs"/>
              </a:rPr>
              <a:t>Los sensores por implementar son dos cámaras encargadas de la adquisición de las imágenes en el sistema de visión artificial </a:t>
            </a:r>
            <a:r>
              <a:rPr lang="es-ES" sz="1200" b="0" i="0" u="none" strike="noStrike" kern="1200" baseline="0" dirty="0" err="1">
                <a:solidFill>
                  <a:schemeClr val="tx1"/>
                </a:solidFill>
                <a:latin typeface="+mn-lt"/>
                <a:ea typeface="+mn-ea"/>
                <a:cs typeface="+mn-cs"/>
              </a:rPr>
              <a:t>estereo</a:t>
            </a:r>
            <a:r>
              <a:rPr lang="es-ES" sz="1200" b="0" i="0" u="none" strike="noStrike" kern="1200" baseline="0" dirty="0">
                <a:solidFill>
                  <a:schemeClr val="tx1"/>
                </a:solidFill>
                <a:latin typeface="+mn-lt"/>
                <a:ea typeface="+mn-ea"/>
                <a:cs typeface="+mn-cs"/>
              </a:rPr>
              <a:t>.</a:t>
            </a:r>
            <a:endParaRPr lang="es-EC" dirty="0"/>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Considerando que las cámaras estén alineadas es posible aplicar el método de triangulación para determinar la distancia de un objeto, donde se establece que la distancia es inversamente proporcional a la disparidad. Generando una mayor disparidad a una menor distancia</a:t>
            </a:r>
          </a:p>
          <a:p>
            <a:endParaRPr lang="es-ES"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29</a:t>
            </a:fld>
            <a:endParaRPr lang="en-US"/>
          </a:p>
        </p:txBody>
      </p:sp>
    </p:spTree>
    <p:extLst>
      <p:ext uri="{BB962C8B-B14F-4D97-AF65-F5344CB8AC3E}">
        <p14:creationId xmlns:p14="http://schemas.microsoft.com/office/powerpoint/2010/main" val="1452138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Ademas</a:t>
            </a:r>
            <a:r>
              <a:rPr lang="es-ES" dirty="0"/>
              <a:t> haciendo uso de la visión </a:t>
            </a:r>
            <a:r>
              <a:rPr lang="es-ES" dirty="0" err="1"/>
              <a:t>estereo</a:t>
            </a:r>
            <a:r>
              <a:rPr lang="es-ES" dirty="0"/>
              <a:t> es posible obtener la disparidad de dos imágenes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Entendiéndose como disparidad la correspondencia entre los pixeles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Habitualmente el mapa de disparidad se representa como una imagen monocroma donde los objetos con mayor disparidad (mas cercanos) son representados con un tono mas claro y los objetos con menor disparidad (mas lejanos) son representados con un tono mas oscuro</a:t>
            </a:r>
            <a:endParaRPr lang="es-EC" dirty="0"/>
          </a:p>
          <a:p>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30</a:t>
            </a:fld>
            <a:endParaRPr lang="en-US"/>
          </a:p>
        </p:txBody>
      </p:sp>
    </p:spTree>
    <p:extLst>
      <p:ext uri="{BB962C8B-B14F-4D97-AF65-F5344CB8AC3E}">
        <p14:creationId xmlns:p14="http://schemas.microsoft.com/office/powerpoint/2010/main" val="1130745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El diseño de la interfaz  </a:t>
            </a:r>
            <a:r>
              <a:rPr lang="es-EC" dirty="0" err="1"/>
              <a:t>hmi</a:t>
            </a:r>
            <a:r>
              <a:rPr lang="es-EC" dirty="0"/>
              <a:t> fue elaborado usando la guía </a:t>
            </a:r>
            <a:r>
              <a:rPr lang="es-EC" dirty="0" err="1"/>
              <a:t>gedis</a:t>
            </a:r>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31</a:t>
            </a:fld>
            <a:endParaRPr lang="en-US"/>
          </a:p>
        </p:txBody>
      </p:sp>
    </p:spTree>
    <p:extLst>
      <p:ext uri="{BB962C8B-B14F-4D97-AF65-F5344CB8AC3E}">
        <p14:creationId xmlns:p14="http://schemas.microsoft.com/office/powerpoint/2010/main" val="33929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La construcción de la estructura externa y parte de la estructura interna del robot son fabricadas con impresión 3D.</a:t>
            </a:r>
          </a:p>
          <a:p>
            <a:r>
              <a:rPr lang="es-ES" sz="1200" b="0" i="0" u="none" strike="noStrike" kern="1200" baseline="0" dirty="0">
                <a:solidFill>
                  <a:schemeClr val="tx1"/>
                </a:solidFill>
                <a:latin typeface="+mn-lt"/>
                <a:ea typeface="+mn-ea"/>
                <a:cs typeface="+mn-cs"/>
              </a:rPr>
              <a:t> </a:t>
            </a:r>
            <a:endParaRPr lang="es-EC" dirty="0"/>
          </a:p>
          <a:p>
            <a:r>
              <a:rPr lang="es-EC" dirty="0" err="1"/>
              <a:t>Ademas</a:t>
            </a:r>
            <a:r>
              <a:rPr lang="es-EC" dirty="0"/>
              <a:t> se realizo el mecanizado de los ejes que forman parte de la estructura</a:t>
            </a:r>
          </a:p>
        </p:txBody>
      </p:sp>
      <p:sp>
        <p:nvSpPr>
          <p:cNvPr id="4" name="Marcador de número de diapositiva 3"/>
          <p:cNvSpPr>
            <a:spLocks noGrp="1"/>
          </p:cNvSpPr>
          <p:nvPr>
            <p:ph type="sldNum" sz="quarter" idx="5"/>
          </p:nvPr>
        </p:nvSpPr>
        <p:spPr/>
        <p:txBody>
          <a:bodyPr/>
          <a:lstStyle/>
          <a:p>
            <a:fld id="{62EA14A5-CB5E-4D17-A717-298259406D97}" type="slidenum">
              <a:rPr lang="en-US" smtClean="0"/>
              <a:t>32</a:t>
            </a:fld>
            <a:endParaRPr lang="en-US"/>
          </a:p>
        </p:txBody>
      </p:sp>
    </p:spTree>
    <p:extLst>
      <p:ext uri="{BB962C8B-B14F-4D97-AF65-F5344CB8AC3E}">
        <p14:creationId xmlns:p14="http://schemas.microsoft.com/office/powerpoint/2010/main" val="4073358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3</a:t>
            </a:fld>
            <a:endParaRPr lang="en-US"/>
          </a:p>
        </p:txBody>
      </p:sp>
    </p:spTree>
    <p:extLst>
      <p:ext uri="{BB962C8B-B14F-4D97-AF65-F5344CB8AC3E}">
        <p14:creationId xmlns:p14="http://schemas.microsoft.com/office/powerpoint/2010/main" val="2017390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Para obtener un mejor acabado de la estructura se realizo un proceso de masillado y pintado de las piezas impresas.</a:t>
            </a:r>
          </a:p>
          <a:p>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33</a:t>
            </a:fld>
            <a:endParaRPr lang="en-US"/>
          </a:p>
        </p:txBody>
      </p:sp>
    </p:spTree>
    <p:extLst>
      <p:ext uri="{BB962C8B-B14F-4D97-AF65-F5344CB8AC3E}">
        <p14:creationId xmlns:p14="http://schemas.microsoft.com/office/powerpoint/2010/main" val="3707942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Una vez integrado todos sus componentes se puede apreciar la comparación del modelo CAD como el real.</a:t>
            </a:r>
          </a:p>
        </p:txBody>
      </p:sp>
      <p:sp>
        <p:nvSpPr>
          <p:cNvPr id="4" name="Marcador de número de diapositiva 3"/>
          <p:cNvSpPr>
            <a:spLocks noGrp="1"/>
          </p:cNvSpPr>
          <p:nvPr>
            <p:ph type="sldNum" sz="quarter" idx="5"/>
          </p:nvPr>
        </p:nvSpPr>
        <p:spPr/>
        <p:txBody>
          <a:bodyPr/>
          <a:lstStyle/>
          <a:p>
            <a:fld id="{62EA14A5-CB5E-4D17-A717-298259406D97}" type="slidenum">
              <a:rPr lang="en-US" smtClean="0"/>
              <a:t>34</a:t>
            </a:fld>
            <a:endParaRPr lang="en-US"/>
          </a:p>
        </p:txBody>
      </p:sp>
    </p:spTree>
    <p:extLst>
      <p:ext uri="{BB962C8B-B14F-4D97-AF65-F5344CB8AC3E}">
        <p14:creationId xmlns:p14="http://schemas.microsoft.com/office/powerpoint/2010/main" val="3106068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El protocolo de pruebas utilizado se realizó basado en la norma ISO/IEC 19794-5:22005 que presenta un formato de los datos para sistemas biométricos basados en imágenes del rostro.</a:t>
            </a:r>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35</a:t>
            </a:fld>
            <a:endParaRPr lang="en-US"/>
          </a:p>
        </p:txBody>
      </p:sp>
    </p:spTree>
    <p:extLst>
      <p:ext uri="{BB962C8B-B14F-4D97-AF65-F5344CB8AC3E}">
        <p14:creationId xmlns:p14="http://schemas.microsoft.com/office/powerpoint/2010/main" val="2468529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Previamente antes de realizar el reconocimiento de rostros, el usuario debe estar registrado, es decir debe estar en la base de datos para realizar el reconocimiento de rostros, dicha base de datos almacenara 15 imágenes del rostro del usuario en diferentes perspectivas. </a:t>
            </a:r>
          </a:p>
          <a:p>
            <a:r>
              <a:rPr lang="es-ES" sz="1200" b="0" i="0" u="none" strike="noStrike" kern="1200" baseline="0" dirty="0">
                <a:solidFill>
                  <a:schemeClr val="tx1"/>
                </a:solidFill>
                <a:latin typeface="+mn-lt"/>
                <a:ea typeface="+mn-ea"/>
                <a:cs typeface="+mn-cs"/>
              </a:rPr>
              <a:t>Este proceso de capturar varias imágenes produce mejores resultados aumentando el porcentaje de aciertos en un 98%.</a:t>
            </a:r>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36</a:t>
            </a:fld>
            <a:endParaRPr lang="en-US"/>
          </a:p>
        </p:txBody>
      </p:sp>
    </p:spTree>
    <p:extLst>
      <p:ext uri="{BB962C8B-B14F-4D97-AF65-F5344CB8AC3E}">
        <p14:creationId xmlns:p14="http://schemas.microsoft.com/office/powerpoint/2010/main" val="1443718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Las pruebas fueron realizadas en diferentes condiciones de luz y con mas de un usuario a la vez</a:t>
            </a:r>
          </a:p>
        </p:txBody>
      </p:sp>
      <p:sp>
        <p:nvSpPr>
          <p:cNvPr id="4" name="Marcador de número de diapositiva 3"/>
          <p:cNvSpPr>
            <a:spLocks noGrp="1"/>
          </p:cNvSpPr>
          <p:nvPr>
            <p:ph type="sldNum" sz="quarter" idx="5"/>
          </p:nvPr>
        </p:nvSpPr>
        <p:spPr/>
        <p:txBody>
          <a:bodyPr/>
          <a:lstStyle/>
          <a:p>
            <a:fld id="{62EA14A5-CB5E-4D17-A717-298259406D97}" type="slidenum">
              <a:rPr lang="en-US" smtClean="0"/>
              <a:t>37</a:t>
            </a:fld>
            <a:endParaRPr lang="en-US"/>
          </a:p>
        </p:txBody>
      </p:sp>
    </p:spTree>
    <p:extLst>
      <p:ext uri="{BB962C8B-B14F-4D97-AF65-F5344CB8AC3E}">
        <p14:creationId xmlns:p14="http://schemas.microsoft.com/office/powerpoint/2010/main" val="26418458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Para el funcionamiento de esta técnica previamente se realizo el entrenamiento con una base de datos de 100 imágenes por cada expresión.</a:t>
            </a:r>
          </a:p>
          <a:p>
            <a:r>
              <a:rPr lang="es-EC" dirty="0"/>
              <a:t>Mientras mayor sea la base de datos el porcentaje de aciertos se incrementa, pero esto implica un mayor costo computacional necesitando un mejor procesador para mejorar la velocidad.</a:t>
            </a:r>
          </a:p>
        </p:txBody>
      </p:sp>
      <p:sp>
        <p:nvSpPr>
          <p:cNvPr id="4" name="Marcador de número de diapositiva 3"/>
          <p:cNvSpPr>
            <a:spLocks noGrp="1"/>
          </p:cNvSpPr>
          <p:nvPr>
            <p:ph type="sldNum" sz="quarter" idx="5"/>
          </p:nvPr>
        </p:nvSpPr>
        <p:spPr/>
        <p:txBody>
          <a:bodyPr/>
          <a:lstStyle/>
          <a:p>
            <a:fld id="{62EA14A5-CB5E-4D17-A717-298259406D97}" type="slidenum">
              <a:rPr lang="en-US" smtClean="0"/>
              <a:t>38</a:t>
            </a:fld>
            <a:endParaRPr lang="en-US"/>
          </a:p>
        </p:txBody>
      </p:sp>
    </p:spTree>
    <p:extLst>
      <p:ext uri="{BB962C8B-B14F-4D97-AF65-F5344CB8AC3E}">
        <p14:creationId xmlns:p14="http://schemas.microsoft.com/office/powerpoint/2010/main" val="18895254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Permite realizar la detección y seguimiento de los objetos por su color.</a:t>
            </a:r>
          </a:p>
        </p:txBody>
      </p:sp>
      <p:sp>
        <p:nvSpPr>
          <p:cNvPr id="4" name="Marcador de número de diapositiva 3"/>
          <p:cNvSpPr>
            <a:spLocks noGrp="1"/>
          </p:cNvSpPr>
          <p:nvPr>
            <p:ph type="sldNum" sz="quarter" idx="5"/>
          </p:nvPr>
        </p:nvSpPr>
        <p:spPr/>
        <p:txBody>
          <a:bodyPr/>
          <a:lstStyle/>
          <a:p>
            <a:fld id="{62EA14A5-CB5E-4D17-A717-298259406D97}" type="slidenum">
              <a:rPr lang="en-US" smtClean="0"/>
              <a:t>39</a:t>
            </a:fld>
            <a:endParaRPr lang="en-US"/>
          </a:p>
        </p:txBody>
      </p:sp>
    </p:spTree>
    <p:extLst>
      <p:ext uri="{BB962C8B-B14F-4D97-AF65-F5344CB8AC3E}">
        <p14:creationId xmlns:p14="http://schemas.microsoft.com/office/powerpoint/2010/main" val="2618662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En el mapa de disparidad se </a:t>
            </a:r>
            <a:r>
              <a:rPr lang="es-EC" dirty="0" err="1"/>
              <a:t>apresia</a:t>
            </a:r>
            <a:r>
              <a:rPr lang="es-EC" dirty="0"/>
              <a:t> que los objetos que se </a:t>
            </a:r>
            <a:r>
              <a:rPr lang="es-EC" dirty="0" err="1"/>
              <a:t>encuetran</a:t>
            </a:r>
            <a:r>
              <a:rPr lang="es-EC" dirty="0"/>
              <a:t> mas cercanos toman un color mas claro mientras mas se aleja el objeto va tomando un </a:t>
            </a:r>
            <a:r>
              <a:rPr lang="es-EC" dirty="0" err="1"/>
              <a:t>colo</a:t>
            </a:r>
            <a:r>
              <a:rPr lang="es-EC" dirty="0"/>
              <a:t> mas oscuro, el rango de trabajos es de 20cm a 1metro</a:t>
            </a:r>
          </a:p>
        </p:txBody>
      </p:sp>
      <p:sp>
        <p:nvSpPr>
          <p:cNvPr id="4" name="Marcador de número de diapositiva 3"/>
          <p:cNvSpPr>
            <a:spLocks noGrp="1"/>
          </p:cNvSpPr>
          <p:nvPr>
            <p:ph type="sldNum" sz="quarter" idx="5"/>
          </p:nvPr>
        </p:nvSpPr>
        <p:spPr/>
        <p:txBody>
          <a:bodyPr/>
          <a:lstStyle/>
          <a:p>
            <a:fld id="{62EA14A5-CB5E-4D17-A717-298259406D97}" type="slidenum">
              <a:rPr lang="en-US" smtClean="0"/>
              <a:t>40</a:t>
            </a:fld>
            <a:endParaRPr lang="en-US"/>
          </a:p>
        </p:txBody>
      </p:sp>
    </p:spTree>
    <p:extLst>
      <p:ext uri="{BB962C8B-B14F-4D97-AF65-F5344CB8AC3E}">
        <p14:creationId xmlns:p14="http://schemas.microsoft.com/office/powerpoint/2010/main" val="4214626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41</a:t>
            </a:fld>
            <a:endParaRPr lang="en-US"/>
          </a:p>
        </p:txBody>
      </p:sp>
    </p:spTree>
    <p:extLst>
      <p:ext uri="{BB962C8B-B14F-4D97-AF65-F5344CB8AC3E}">
        <p14:creationId xmlns:p14="http://schemas.microsoft.com/office/powerpoint/2010/main" val="3580876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Se diseño y construyo una plataforma robótica que cuenta con un mecanismo de tres grados de libertad y un sistema de visión estereoscópica. Además, se implementó técnicas de visión artificial para identificación de personas, reconocimiento de expresiones faciales, detección y seguimiento de objetos y un algoritmo de visión artificial estéreo que consigue estimar la posición de un objeto en el espacio a través de la generación del mapa de disparidad, facilitando al usuario el aprendizaje y desarrollo del software de robots interactivos. </a:t>
            </a:r>
          </a:p>
          <a:p>
            <a:endParaRPr lang="es-EC" dirty="0"/>
          </a:p>
          <a:p>
            <a:r>
              <a:rPr lang="es-ES" sz="1200" b="0" i="0" u="none" strike="noStrike" kern="1200" baseline="0" dirty="0">
                <a:solidFill>
                  <a:schemeClr val="tx1"/>
                </a:solidFill>
                <a:latin typeface="+mn-lt"/>
                <a:ea typeface="+mn-ea"/>
                <a:cs typeface="+mn-cs"/>
              </a:rPr>
              <a:t>Se implementó un sistema de visión artificial pasivo que cuenta con dos cámaras web y un ordenador que facilita la realización de tareas de identificación de personas con el método LFA, reconocimiento de expresiones con el método de integrales proyectivas y detección y seguimiento de objetos con el método de segmentación orientad a regiones </a:t>
            </a:r>
          </a:p>
          <a:p>
            <a:endParaRPr lang="es-EC" dirty="0"/>
          </a:p>
          <a:p>
            <a:endParaRPr lang="es-EC"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Se desarrollo un algoritmo de visión artificial estereoscópica mediante la implementación del método corte de grafos de </a:t>
            </a:r>
            <a:r>
              <a:rPr lang="es-ES" sz="1200" b="0" i="0" u="none" strike="noStrike" kern="1200" baseline="0" dirty="0" err="1">
                <a:solidFill>
                  <a:schemeClr val="tx1"/>
                </a:solidFill>
                <a:latin typeface="+mn-lt"/>
                <a:ea typeface="+mn-ea"/>
                <a:cs typeface="+mn-cs"/>
              </a:rPr>
              <a:t>Kolmogorov</a:t>
            </a:r>
            <a:r>
              <a:rPr lang="es-ES" sz="1200" b="0" i="0" u="none" strike="noStrike" kern="1200" baseline="0" dirty="0">
                <a:solidFill>
                  <a:schemeClr val="tx1"/>
                </a:solidFill>
                <a:latin typeface="+mn-lt"/>
                <a:ea typeface="+mn-ea"/>
                <a:cs typeface="+mn-cs"/>
              </a:rPr>
              <a:t> y </a:t>
            </a:r>
            <a:r>
              <a:rPr lang="es-ES" sz="1200" b="0" i="0" u="none" strike="noStrike" kern="1200" baseline="0" dirty="0" err="1">
                <a:solidFill>
                  <a:schemeClr val="tx1"/>
                </a:solidFill>
                <a:latin typeface="+mn-lt"/>
                <a:ea typeface="+mn-ea"/>
                <a:cs typeface="+mn-cs"/>
              </a:rPr>
              <a:t>Zabih</a:t>
            </a:r>
            <a:r>
              <a:rPr lang="es-ES" sz="1200" b="0" i="0" u="none" strike="noStrike" kern="1200" baseline="0" dirty="0">
                <a:solidFill>
                  <a:schemeClr val="tx1"/>
                </a:solidFill>
                <a:latin typeface="+mn-lt"/>
                <a:ea typeface="+mn-ea"/>
                <a:cs typeface="+mn-cs"/>
              </a:rPr>
              <a:t>-GC para determinar el mapa de disparidad en tiempo real y el método de triangulación para calcular la distancia del objeto a la plataforma en un rango </a:t>
            </a:r>
            <a:r>
              <a:rPr lang="es-ES" sz="1200" b="0" i="0" u="none" strike="noStrike" kern="1200" baseline="0">
                <a:solidFill>
                  <a:schemeClr val="tx1"/>
                </a:solidFill>
                <a:latin typeface="+mn-lt"/>
                <a:ea typeface="+mn-ea"/>
                <a:cs typeface="+mn-cs"/>
              </a:rPr>
              <a:t>de 20cm  a 1metro </a:t>
            </a:r>
            <a:r>
              <a:rPr lang="es-ES" sz="1200" b="0" i="0" u="none" strike="noStrike" kern="1200" baseline="0" dirty="0">
                <a:solidFill>
                  <a:schemeClr val="tx1"/>
                </a:solidFill>
                <a:latin typeface="+mn-lt"/>
                <a:ea typeface="+mn-ea"/>
                <a:cs typeface="+mn-cs"/>
              </a:rPr>
              <a:t>con un error menor al 5%. </a:t>
            </a:r>
          </a:p>
          <a:p>
            <a:endParaRPr lang="es-EC" dirty="0"/>
          </a:p>
          <a:p>
            <a:endParaRPr lang="es-EC"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Mediante el desarrollo de un protocolo de pruebas basado en la norma ISO/IEC 19794-5:2005 donde un grupo de 10 usuarios hicieron uso de la plataforma para la obtención de datos del funcionamiento e interacción del sistema con su entorno, obteniendo un factor de desempeño del 91% para la técnica del identificación de personas, 70% para el reconocimiento de expresiones faciales, 97% para la detección y seguimiento de objetos y del 93% para la estimación de distancia de un objeto a la plataforma del sistema trabajando en un entorno donde la iluminación no es controlada. </a:t>
            </a:r>
          </a:p>
          <a:p>
            <a:endParaRPr lang="es-EC" dirty="0"/>
          </a:p>
          <a:p>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42</a:t>
            </a:fld>
            <a:endParaRPr lang="en-US"/>
          </a:p>
        </p:txBody>
      </p:sp>
    </p:spTree>
    <p:extLst>
      <p:ext uri="{BB962C8B-B14F-4D97-AF65-F5344CB8AC3E}">
        <p14:creationId xmlns:p14="http://schemas.microsoft.com/office/powerpoint/2010/main" val="2615269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Como objetivos específicos se planteo: ,,, primero el </a:t>
            </a:r>
          </a:p>
        </p:txBody>
      </p:sp>
      <p:sp>
        <p:nvSpPr>
          <p:cNvPr id="4" name="Marcador de número de diapositiva 3"/>
          <p:cNvSpPr>
            <a:spLocks noGrp="1"/>
          </p:cNvSpPr>
          <p:nvPr>
            <p:ph type="sldNum" sz="quarter" idx="5"/>
          </p:nvPr>
        </p:nvSpPr>
        <p:spPr/>
        <p:txBody>
          <a:bodyPr/>
          <a:lstStyle/>
          <a:p>
            <a:fld id="{62EA14A5-CB5E-4D17-A717-298259406D97}" type="slidenum">
              <a:rPr lang="en-US" smtClean="0"/>
              <a:t>4</a:t>
            </a:fld>
            <a:endParaRPr lang="en-US"/>
          </a:p>
        </p:txBody>
      </p:sp>
    </p:spTree>
    <p:extLst>
      <p:ext uri="{BB962C8B-B14F-4D97-AF65-F5344CB8AC3E}">
        <p14:creationId xmlns:p14="http://schemas.microsoft.com/office/powerpoint/2010/main" val="303688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Actualmente las cámaras que se utilizan en el robot cuentan con una resolución de 480x640 pixeles, pero en sistemas similares se utilizan cámaras con resoluciones de hasta 960x1280 se recomienda utilizar estas cámaras con el fin de adquirir imágenes que ayuden a mejorar los resultados de las técnicas de visión estereoscópica. </a:t>
            </a:r>
          </a:p>
          <a:p>
            <a:endParaRPr lang="es-EC"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La robustez del sistema de visión artificial puede ser mejorada añadiendo una etapa de iluminación para evitar ruidos al momento de adquirir imágenes en el proceso. </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Todas las técnicas cuentan con una etapa de procesamiento de imagen, es posible desarrollar uno o más algoritmos que simplifique la información que ingresa a la etapa de procesado y de esta forma se obtendrá mejores resultados consumiendo menos recursos del ordenador. </a:t>
            </a:r>
          </a:p>
          <a:p>
            <a:endParaRPr lang="es-EC"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La plataforma requiere de un ordenador externo para poder trabajar, en la actualidad se dispone de mini ordenadores que cuentan con los recursos necesarios para el procesamiento de imágenes y que físicamente pueden ser incorporados dentro del robot. </a:t>
            </a:r>
          </a:p>
          <a:p>
            <a:endParaRPr lang="es-ES" sz="1200" b="0" i="0" u="none" strike="noStrike" kern="1200" baseline="0" dirty="0">
              <a:solidFill>
                <a:schemeClr val="tx1"/>
              </a:solidFill>
              <a:latin typeface="+mn-lt"/>
              <a:ea typeface="+mn-ea"/>
              <a:cs typeface="+mn-cs"/>
            </a:endParaRPr>
          </a:p>
          <a:p>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43</a:t>
            </a:fld>
            <a:endParaRPr lang="en-US"/>
          </a:p>
        </p:txBody>
      </p:sp>
    </p:spTree>
    <p:extLst>
      <p:ext uri="{BB962C8B-B14F-4D97-AF65-F5344CB8AC3E}">
        <p14:creationId xmlns:p14="http://schemas.microsoft.com/office/powerpoint/2010/main" val="15856048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Como trabajo futuro se plantea el implementar un sistema de reconocimiento de rostros usando visión estéreo mediante la extracción de características 3D de los rostros para incrementar la confiabilidad de los sistemas de identificación de personas tradicionales.</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Al igual que desarrollar un sistema de reconocimiento de voz el cual puede identificar tanto al usuario como sus emociones para mejorar el grado de interacción hombre máquina. </a:t>
            </a:r>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44</a:t>
            </a:fld>
            <a:endParaRPr lang="en-US"/>
          </a:p>
        </p:txBody>
      </p:sp>
    </p:spTree>
    <p:extLst>
      <p:ext uri="{BB962C8B-B14F-4D97-AF65-F5344CB8AC3E}">
        <p14:creationId xmlns:p14="http://schemas.microsoft.com/office/powerpoint/2010/main" val="2660762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Iniciando con el estado del arte Analizaremos la implementación de un robot social “</a:t>
            </a:r>
            <a:r>
              <a:rPr lang="es-ES" sz="1200" b="1" i="0" u="none" strike="noStrike" kern="1200" baseline="0" dirty="0">
                <a:solidFill>
                  <a:schemeClr val="tx1"/>
                </a:solidFill>
                <a:latin typeface="+mn-lt"/>
                <a:ea typeface="+mn-ea"/>
                <a:cs typeface="+mn-cs"/>
              </a:rPr>
              <a:t>NAO</a:t>
            </a:r>
            <a:r>
              <a:rPr lang="es-ES" sz="1200" b="0" i="0" u="none" strike="noStrike" kern="1200" baseline="0" dirty="0">
                <a:solidFill>
                  <a:schemeClr val="tx1"/>
                </a:solidFill>
                <a:latin typeface="+mn-lt"/>
                <a:ea typeface="+mn-ea"/>
                <a:cs typeface="+mn-cs"/>
              </a:rPr>
              <a:t>” el cual es una  herramienta para el tratamiento de niños con trastorno del espectro autista, este robot permite evaluar el comportamiento del niño, mediante el reconocimiento de expresiones faciales, posturas y gestos. </a:t>
            </a:r>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6</a:t>
            </a:fld>
            <a:endParaRPr lang="en-US"/>
          </a:p>
        </p:txBody>
      </p:sp>
    </p:spTree>
    <p:extLst>
      <p:ext uri="{BB962C8B-B14F-4D97-AF65-F5344CB8AC3E}">
        <p14:creationId xmlns:p14="http://schemas.microsoft.com/office/powerpoint/2010/main" val="3673861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En las últimas décadas los robots sociales han tenido una gran acogida en diferentes escenarios como son: en el (hogar , hospitales, museos etc.)</a:t>
            </a:r>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7</a:t>
            </a:fld>
            <a:endParaRPr lang="en-US"/>
          </a:p>
        </p:txBody>
      </p:sp>
    </p:spTree>
    <p:extLst>
      <p:ext uri="{BB962C8B-B14F-4D97-AF65-F5344CB8AC3E}">
        <p14:creationId xmlns:p14="http://schemas.microsoft.com/office/powerpoint/2010/main" val="1801205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Continuando con el tema muchos de los robot sociales son mecanismos </a:t>
            </a:r>
            <a:r>
              <a:rPr lang="es-EC" dirty="0" err="1"/>
              <a:t>animatronicos</a:t>
            </a:r>
            <a:r>
              <a:rPr lang="es-EC" dirty="0"/>
              <a:t>, un mecanismo </a:t>
            </a:r>
            <a:r>
              <a:rPr lang="es-EC" dirty="0" err="1"/>
              <a:t>Animatrónico</a:t>
            </a:r>
            <a:r>
              <a:rPr lang="es-EC" dirty="0"/>
              <a:t> nos permite simular el comportamiento de los seres vivos con el uso de mecanismos robóticos.</a:t>
            </a:r>
          </a:p>
          <a:p>
            <a:endParaRPr lang="es-EC" dirty="0"/>
          </a:p>
          <a:p>
            <a:r>
              <a:rPr lang="es-EC" dirty="0"/>
              <a:t>Dentro de estos se encuentra el …. que es una plataforma que tiene 32 grados de libertad </a:t>
            </a:r>
            <a:r>
              <a:rPr lang="es-ES" sz="1200" b="0" i="0" u="none" strike="noStrike" kern="1200" baseline="0" dirty="0">
                <a:solidFill>
                  <a:schemeClr val="tx1"/>
                </a:solidFill>
                <a:latin typeface="+mn-lt"/>
                <a:ea typeface="+mn-ea"/>
                <a:cs typeface="+mn-cs"/>
              </a:rPr>
              <a:t>y un nivel de inteligencia que se implementa en base a los subsistemas de visión, audio y control. </a:t>
            </a:r>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8</a:t>
            </a:fld>
            <a:endParaRPr lang="en-US"/>
          </a:p>
        </p:txBody>
      </p:sp>
    </p:spTree>
    <p:extLst>
      <p:ext uri="{BB962C8B-B14F-4D97-AF65-F5344CB8AC3E}">
        <p14:creationId xmlns:p14="http://schemas.microsoft.com/office/powerpoint/2010/main" val="2150690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Los sistemas de visión artificial permiten al robot percibir la estructura y características físicas y visuales de un entorno estático o dinámico, a partir del procesamiento digital de una o varias imágenes. Las principales características que se requiere percibir a través de la visión artificial suelen ser formas, tamaños, localización de objetos, color, iluminación y textura</a:t>
            </a:r>
          </a:p>
          <a:p>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9</a:t>
            </a:fld>
            <a:endParaRPr lang="en-US"/>
          </a:p>
        </p:txBody>
      </p:sp>
    </p:spTree>
    <p:extLst>
      <p:ext uri="{BB962C8B-B14F-4D97-AF65-F5344CB8AC3E}">
        <p14:creationId xmlns:p14="http://schemas.microsoft.com/office/powerpoint/2010/main" val="18840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Una de las </a:t>
            </a:r>
            <a:r>
              <a:rPr lang="es-ES" sz="1200" b="1" i="0" u="none" strike="noStrike" kern="1200" baseline="0" dirty="0">
                <a:solidFill>
                  <a:schemeClr val="tx1"/>
                </a:solidFill>
                <a:latin typeface="+mn-lt"/>
                <a:ea typeface="+mn-ea"/>
                <a:cs typeface="+mn-cs"/>
              </a:rPr>
              <a:t>TDVA </a:t>
            </a:r>
            <a:r>
              <a:rPr lang="es-ES" sz="1200" b="0" i="0" u="none" strike="noStrike" kern="1200" baseline="0" dirty="0">
                <a:solidFill>
                  <a:schemeClr val="tx1"/>
                </a:solidFill>
                <a:latin typeface="+mn-lt"/>
                <a:ea typeface="+mn-ea"/>
                <a:cs typeface="+mn-cs"/>
              </a:rPr>
              <a:t>es la </a:t>
            </a:r>
            <a:r>
              <a:rPr lang="es-ES" sz="1200" b="1" i="0" u="none" strike="noStrike" kern="1200" baseline="0" dirty="0">
                <a:solidFill>
                  <a:schemeClr val="tx1"/>
                </a:solidFill>
                <a:latin typeface="+mn-lt"/>
                <a:ea typeface="+mn-ea"/>
                <a:cs typeface="+mn-cs"/>
              </a:rPr>
              <a:t>IDR. </a:t>
            </a:r>
            <a:r>
              <a:rPr lang="es-ES" sz="1200" b="0" i="0" u="none" strike="noStrike" kern="1200" baseline="0" dirty="0">
                <a:solidFill>
                  <a:schemeClr val="tx1"/>
                </a:solidFill>
                <a:latin typeface="+mn-lt"/>
                <a:ea typeface="+mn-ea"/>
                <a:cs typeface="+mn-cs"/>
              </a:rPr>
              <a:t>El proceso para reconocimiento facial se inicia con la obtención de una o varias imágenes de una cara desconocida, posteriormente se extrae sus características para ser comparadas con rasgos de las caras almacenadas en una base de datos.</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Aquella con mayor número de similitudes determinadas en un umbral es seleccionada, retornando la identidad de la misma </a:t>
            </a:r>
            <a:endParaRPr lang="es-EC" dirty="0"/>
          </a:p>
        </p:txBody>
      </p:sp>
      <p:sp>
        <p:nvSpPr>
          <p:cNvPr id="4" name="Marcador de número de diapositiva 3"/>
          <p:cNvSpPr>
            <a:spLocks noGrp="1"/>
          </p:cNvSpPr>
          <p:nvPr>
            <p:ph type="sldNum" sz="quarter" idx="5"/>
          </p:nvPr>
        </p:nvSpPr>
        <p:spPr/>
        <p:txBody>
          <a:bodyPr/>
          <a:lstStyle/>
          <a:p>
            <a:fld id="{62EA14A5-CB5E-4D17-A717-298259406D97}" type="slidenum">
              <a:rPr lang="en-US" smtClean="0"/>
              <a:t>10</a:t>
            </a:fld>
            <a:endParaRPr lang="en-US"/>
          </a:p>
        </p:txBody>
      </p:sp>
    </p:spTree>
    <p:extLst>
      <p:ext uri="{BB962C8B-B14F-4D97-AF65-F5344CB8AC3E}">
        <p14:creationId xmlns:p14="http://schemas.microsoft.com/office/powerpoint/2010/main" val="3526985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38" name="Rectángulo 37"/>
          <p:cNvSpPr/>
          <p:nvPr userDrawn="1"/>
        </p:nvSpPr>
        <p:spPr>
          <a:xfrm>
            <a:off x="0" y="-1"/>
            <a:ext cx="12192000" cy="6851921"/>
          </a:xfrm>
          <a:prstGeom prst="rect">
            <a:avLst/>
          </a:prstGeom>
          <a:gradFill flip="none" rotWithShape="1">
            <a:gsLst>
              <a:gs pos="33000">
                <a:schemeClr val="accent6">
                  <a:lumMod val="0"/>
                  <a:lumOff val="100000"/>
                </a:schemeClr>
              </a:gs>
              <a:gs pos="79000">
                <a:schemeClr val="accent6">
                  <a:lumMod val="0"/>
                  <a:lumOff val="100000"/>
                </a:schemeClr>
              </a:gs>
              <a:gs pos="96000">
                <a:schemeClr val="accent1">
                  <a:lumMod val="75000"/>
                </a:schemeClr>
              </a:gs>
            </a:gsLst>
            <a:lin ang="19200000" scaled="0"/>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dirty="0"/>
              <a:t>Haga clic para modificar el estilo de título del patrón</a:t>
            </a:r>
          </a:p>
        </p:txBody>
      </p:sp>
      <p:sp>
        <p:nvSpPr>
          <p:cNvPr id="3" name="Subtítulo 2"/>
          <p:cNvSpPr>
            <a:spLocks noGrp="1"/>
          </p:cNvSpPr>
          <p:nvPr>
            <p:ph type="subTitle" idx="1"/>
          </p:nvPr>
        </p:nvSpPr>
        <p:spPr>
          <a:xfrm>
            <a:off x="1524000" y="359965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
        <p:nvSpPr>
          <p:cNvPr id="4" name="Marcador de fecha 3"/>
          <p:cNvSpPr>
            <a:spLocks noGrp="1"/>
          </p:cNvSpPr>
          <p:nvPr>
            <p:ph type="dt" sz="half" idx="10"/>
          </p:nvPr>
        </p:nvSpPr>
        <p:spPr/>
        <p:txBody>
          <a:bodyPr/>
          <a:lstStyle/>
          <a:p>
            <a:fld id="{687CB43C-0A5C-4734-AC4C-84FE513CA017}" type="datetimeFigureOut">
              <a:rPr lang="es-ES" smtClean="0"/>
              <a:t>12/09/2018</a:t>
            </a:fld>
            <a:endParaRPr lang="es-ES" dirty="0"/>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pic>
        <p:nvPicPr>
          <p:cNvPr id="10" name="Imagen 9"/>
          <p:cNvPicPr>
            <a:picLocks noChangeAspect="1"/>
          </p:cNvPicPr>
          <p:nvPr userDrawn="1"/>
        </p:nvPicPr>
        <p:blipFill rotWithShape="1">
          <a:blip r:embed="rId2">
            <a:extLst>
              <a:ext uri="{28A0092B-C50C-407E-A947-70E740481C1C}">
                <a14:useLocalDpi xmlns:a14="http://schemas.microsoft.com/office/drawing/2010/main" val="0"/>
              </a:ext>
            </a:extLst>
          </a:blip>
          <a:srcRect l="-126"/>
          <a:stretch/>
        </p:blipFill>
        <p:spPr>
          <a:xfrm>
            <a:off x="-19050" y="5603707"/>
            <a:ext cx="4109963" cy="1258802"/>
          </a:xfrm>
          <a:prstGeom prst="rect">
            <a:avLst/>
          </a:prstGeom>
        </p:spPr>
      </p:pic>
      <p:pic>
        <p:nvPicPr>
          <p:cNvPr id="11" name="Imagen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378" y="5607128"/>
            <a:ext cx="2729712" cy="1252000"/>
          </a:xfrm>
          <a:prstGeom prst="rect">
            <a:avLst/>
          </a:prstGeom>
        </p:spPr>
      </p:pic>
      <p:pic>
        <p:nvPicPr>
          <p:cNvPr id="12" name="Imagen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00851" y="5597602"/>
            <a:ext cx="2297430" cy="1254319"/>
          </a:xfrm>
          <a:prstGeom prst="rect">
            <a:avLst/>
          </a:prstGeom>
        </p:spPr>
      </p:pic>
      <p:pic>
        <p:nvPicPr>
          <p:cNvPr id="13" name="Imagen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98280" y="5585611"/>
            <a:ext cx="3093720" cy="1278520"/>
          </a:xfrm>
          <a:prstGeom prst="rect">
            <a:avLst/>
          </a:prstGeom>
        </p:spPr>
      </p:pic>
      <p:sp>
        <p:nvSpPr>
          <p:cNvPr id="18" name="Rectángulo 17"/>
          <p:cNvSpPr/>
          <p:nvPr userDrawn="1"/>
        </p:nvSpPr>
        <p:spPr>
          <a:xfrm>
            <a:off x="0" y="5556145"/>
            <a:ext cx="12191999" cy="54488"/>
          </a:xfrm>
          <a:prstGeom prst="rect">
            <a:avLst/>
          </a:prstGeom>
          <a:solidFill>
            <a:srgbClr val="035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3" name="Grupo 42"/>
          <p:cNvGrpSpPr/>
          <p:nvPr userDrawn="1"/>
        </p:nvGrpSpPr>
        <p:grpSpPr>
          <a:xfrm>
            <a:off x="4619625" y="956603"/>
            <a:ext cx="6371328" cy="153549"/>
            <a:chOff x="4619625" y="956603"/>
            <a:chExt cx="6371328" cy="153549"/>
          </a:xfrm>
        </p:grpSpPr>
        <p:sp>
          <p:nvSpPr>
            <p:cNvPr id="36" name="Rectángulo 35"/>
            <p:cNvSpPr/>
            <p:nvPr userDrawn="1"/>
          </p:nvSpPr>
          <p:spPr>
            <a:xfrm rot="10800000">
              <a:off x="4619625" y="1047687"/>
              <a:ext cx="6371328" cy="62465"/>
            </a:xfrm>
            <a:prstGeom prst="rect">
              <a:avLst/>
            </a:prstGeom>
            <a:gradFill flip="none" rotWithShape="1">
              <a:gsLst>
                <a:gs pos="0">
                  <a:schemeClr val="tx1">
                    <a:lumMod val="75000"/>
                    <a:lumOff val="25000"/>
                  </a:schemeClr>
                </a:gs>
                <a:gs pos="41000">
                  <a:schemeClr val="bg1">
                    <a:lumMod val="65000"/>
                  </a:schemeClr>
                </a:gs>
                <a:gs pos="70000">
                  <a:schemeClr val="bg1">
                    <a:lumMod val="95000"/>
                  </a:schemeClr>
                </a:gs>
                <a:gs pos="91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ctángulo 36"/>
            <p:cNvSpPr/>
            <p:nvPr userDrawn="1"/>
          </p:nvSpPr>
          <p:spPr>
            <a:xfrm>
              <a:off x="4619629" y="956603"/>
              <a:ext cx="6371324" cy="65591"/>
            </a:xfrm>
            <a:prstGeom prst="rect">
              <a:avLst/>
            </a:prstGeom>
            <a:gradFill flip="none" rotWithShape="1">
              <a:gsLst>
                <a:gs pos="59000">
                  <a:srgbClr val="8CB7FE"/>
                </a:gs>
                <a:gs pos="0">
                  <a:srgbClr val="025DF2"/>
                </a:gs>
                <a:gs pos="32000">
                  <a:srgbClr val="3D86FD"/>
                </a:gs>
                <a:gs pos="9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9" name="Imagen 38"/>
          <p:cNvPicPr>
            <a:picLocks noChangeAspect="1"/>
          </p:cNvPicPr>
          <p:nvPr userDrawn="1"/>
        </p:nvPicPr>
        <p:blipFill rotWithShape="1">
          <a:blip r:embed="rId6">
            <a:extLst>
              <a:ext uri="{28A0092B-C50C-407E-A947-70E740481C1C}">
                <a14:useLocalDpi xmlns:a14="http://schemas.microsoft.com/office/drawing/2010/main" val="0"/>
              </a:ext>
            </a:extLst>
          </a:blip>
          <a:srcRect l="36286" t="29619" r="35524" b="31524"/>
          <a:stretch/>
        </p:blipFill>
        <p:spPr>
          <a:xfrm>
            <a:off x="10829926" y="126027"/>
            <a:ext cx="1195488" cy="1235876"/>
          </a:xfrm>
          <a:prstGeom prst="rect">
            <a:avLst/>
          </a:prstGeom>
        </p:spPr>
      </p:pic>
      <p:sp>
        <p:nvSpPr>
          <p:cNvPr id="40" name="Rectángulo 39"/>
          <p:cNvSpPr/>
          <p:nvPr userDrawn="1"/>
        </p:nvSpPr>
        <p:spPr>
          <a:xfrm rot="16200000">
            <a:off x="-1341110" y="3323115"/>
            <a:ext cx="4461027" cy="59519"/>
          </a:xfrm>
          <a:prstGeom prst="rect">
            <a:avLst/>
          </a:prstGeom>
          <a:gradFill flip="none" rotWithShape="1">
            <a:gsLst>
              <a:gs pos="0">
                <a:schemeClr val="tx1">
                  <a:lumMod val="75000"/>
                  <a:lumOff val="25000"/>
                </a:schemeClr>
              </a:gs>
              <a:gs pos="41000">
                <a:schemeClr val="bg1">
                  <a:lumMod val="65000"/>
                </a:schemeClr>
              </a:gs>
              <a:gs pos="70000">
                <a:schemeClr val="bg1">
                  <a:lumMod val="95000"/>
                </a:schemeClr>
              </a:gs>
              <a:gs pos="91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p:cNvSpPr/>
          <p:nvPr userDrawn="1"/>
        </p:nvSpPr>
        <p:spPr>
          <a:xfrm rot="5400000">
            <a:off x="-1411487" y="3306457"/>
            <a:ext cx="4433781" cy="65591"/>
          </a:xfrm>
          <a:prstGeom prst="rect">
            <a:avLst/>
          </a:prstGeom>
          <a:gradFill flip="none" rotWithShape="1">
            <a:gsLst>
              <a:gs pos="59000">
                <a:srgbClr val="8CB7FE"/>
              </a:gs>
              <a:gs pos="0">
                <a:srgbClr val="025DF2"/>
              </a:gs>
              <a:gs pos="32000">
                <a:srgbClr val="3D86FD"/>
              </a:gs>
              <a:gs pos="9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2" name="Imagen 4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0767" y="277932"/>
            <a:ext cx="4210396" cy="1087410"/>
          </a:xfrm>
          <a:prstGeom prst="rect">
            <a:avLst/>
          </a:prstGeom>
        </p:spPr>
      </p:pic>
    </p:spTree>
    <p:extLst>
      <p:ext uri="{BB962C8B-B14F-4D97-AF65-F5344CB8AC3E}">
        <p14:creationId xmlns:p14="http://schemas.microsoft.com/office/powerpoint/2010/main" val="388051722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87CB43C-0A5C-4734-AC4C-84FE513CA017}" type="datetimeFigureOut">
              <a:rPr lang="es-ES" smtClean="0"/>
              <a:t>12/09/2018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28673924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87CB43C-0A5C-4734-AC4C-84FE513CA017}" type="datetimeFigureOut">
              <a:rPr lang="es-ES" smtClean="0"/>
              <a:t>12/09/2018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256076857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226841" y="502285"/>
            <a:ext cx="11738317" cy="614295"/>
          </a:xfrm>
        </p:spPr>
        <p:txBody>
          <a:bodyPr/>
          <a:lstStyle/>
          <a:p>
            <a:r>
              <a:rPr lang="es-ES" dirty="0"/>
              <a:t>Haga clic para modificar el estilo</a:t>
            </a:r>
          </a:p>
        </p:txBody>
      </p:sp>
      <p:sp>
        <p:nvSpPr>
          <p:cNvPr id="3" name="Marcador de contenido 2"/>
          <p:cNvSpPr>
            <a:spLocks noGrp="1"/>
          </p:cNvSpPr>
          <p:nvPr>
            <p:ph idx="1"/>
          </p:nvPr>
        </p:nvSpPr>
        <p:spPr>
          <a:xfrm>
            <a:off x="838200" y="1153687"/>
            <a:ext cx="10515600" cy="4351338"/>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10"/>
          </p:nvPr>
        </p:nvSpPr>
        <p:spPr/>
        <p:txBody>
          <a:bodyPr/>
          <a:lstStyle/>
          <a:p>
            <a:fld id="{687CB43C-0A5C-4734-AC4C-84FE513CA017}" type="datetimeFigureOut">
              <a:rPr lang="es-ES" smtClean="0"/>
              <a:t>12/09/2018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pic>
        <p:nvPicPr>
          <p:cNvPr id="11" name="Imagen 10"/>
          <p:cNvPicPr>
            <a:picLocks noChangeAspect="1"/>
          </p:cNvPicPr>
          <p:nvPr userDrawn="1"/>
        </p:nvPicPr>
        <p:blipFill rotWithShape="1">
          <a:blip r:embed="rId2">
            <a:extLst>
              <a:ext uri="{28A0092B-C50C-407E-A947-70E740481C1C}">
                <a14:useLocalDpi xmlns:a14="http://schemas.microsoft.com/office/drawing/2010/main" val="0"/>
              </a:ext>
            </a:extLst>
          </a:blip>
          <a:srcRect l="36286" t="29619" r="35524" b="31524"/>
          <a:stretch/>
        </p:blipFill>
        <p:spPr>
          <a:xfrm>
            <a:off x="10919469" y="118115"/>
            <a:ext cx="1045689" cy="1081017"/>
          </a:xfrm>
          <a:prstGeom prst="rect">
            <a:avLst/>
          </a:prstGeom>
        </p:spPr>
      </p:pic>
      <p:grpSp>
        <p:nvGrpSpPr>
          <p:cNvPr id="15" name="Grupo 14"/>
          <p:cNvGrpSpPr/>
          <p:nvPr userDrawn="1"/>
        </p:nvGrpSpPr>
        <p:grpSpPr>
          <a:xfrm>
            <a:off x="4663167" y="732657"/>
            <a:ext cx="6371328" cy="153549"/>
            <a:chOff x="4619625" y="956603"/>
            <a:chExt cx="6371328" cy="153549"/>
          </a:xfrm>
        </p:grpSpPr>
        <p:sp>
          <p:nvSpPr>
            <p:cNvPr id="16" name="Rectángulo 15"/>
            <p:cNvSpPr/>
            <p:nvPr userDrawn="1"/>
          </p:nvSpPr>
          <p:spPr>
            <a:xfrm rot="10800000">
              <a:off x="4619625" y="1047687"/>
              <a:ext cx="6371328" cy="62465"/>
            </a:xfrm>
            <a:prstGeom prst="rect">
              <a:avLst/>
            </a:prstGeom>
            <a:gradFill flip="none" rotWithShape="1">
              <a:gsLst>
                <a:gs pos="0">
                  <a:schemeClr val="tx1">
                    <a:lumMod val="75000"/>
                    <a:lumOff val="25000"/>
                  </a:schemeClr>
                </a:gs>
                <a:gs pos="22000">
                  <a:schemeClr val="bg1">
                    <a:lumMod val="65000"/>
                  </a:schemeClr>
                </a:gs>
                <a:gs pos="46000">
                  <a:schemeClr val="bg1">
                    <a:lumMod val="95000"/>
                  </a:schemeClr>
                </a:gs>
                <a:gs pos="7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userDrawn="1"/>
          </p:nvSpPr>
          <p:spPr>
            <a:xfrm>
              <a:off x="4619629" y="956603"/>
              <a:ext cx="6371324" cy="65591"/>
            </a:xfrm>
            <a:prstGeom prst="rect">
              <a:avLst/>
            </a:prstGeom>
            <a:gradFill flip="none" rotWithShape="1">
              <a:gsLst>
                <a:gs pos="40000">
                  <a:srgbClr val="8CB7FE"/>
                </a:gs>
                <a:gs pos="0">
                  <a:srgbClr val="025DF2"/>
                </a:gs>
                <a:gs pos="19000">
                  <a:srgbClr val="3D86FD"/>
                </a:gs>
                <a:gs pos="71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82920958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687CB43C-0A5C-4734-AC4C-84FE513CA017}" type="datetimeFigureOut">
              <a:rPr lang="es-ES" smtClean="0"/>
              <a:t>12/09/2018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23759090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687CB43C-0A5C-4734-AC4C-84FE513CA017}" type="datetimeFigureOut">
              <a:rPr lang="es-ES" smtClean="0"/>
              <a:t>12/09/2018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46463506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687CB43C-0A5C-4734-AC4C-84FE513CA017}" type="datetimeFigureOut">
              <a:rPr lang="es-ES" smtClean="0"/>
              <a:t>12/09/2018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51036240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687CB43C-0A5C-4734-AC4C-84FE513CA017}" type="datetimeFigureOut">
              <a:rPr lang="es-ES" smtClean="0"/>
              <a:t>12/09/2018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4702294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87CB43C-0A5C-4734-AC4C-84FE513CA017}" type="datetimeFigureOut">
              <a:rPr lang="es-ES" smtClean="0"/>
              <a:t>12/09/2018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26468220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87CB43C-0A5C-4734-AC4C-84FE513CA017}" type="datetimeFigureOut">
              <a:rPr lang="es-ES" smtClean="0"/>
              <a:t>12/09/2018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268172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87CB43C-0A5C-4734-AC4C-84FE513CA017}" type="datetimeFigureOut">
              <a:rPr lang="es-ES" smtClean="0"/>
              <a:t>12/09/2018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77346328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ángulo 21"/>
          <p:cNvSpPr/>
          <p:nvPr userDrawn="1"/>
        </p:nvSpPr>
        <p:spPr>
          <a:xfrm rot="10800000">
            <a:off x="0" y="-7206"/>
            <a:ext cx="12192000" cy="1143000"/>
          </a:xfrm>
          <a:prstGeom prst="rect">
            <a:avLst/>
          </a:prstGeom>
          <a:gradFill flip="none" rotWithShape="1">
            <a:gsLst>
              <a:gs pos="45000">
                <a:schemeClr val="accent6">
                  <a:lumMod val="0"/>
                  <a:lumOff val="100000"/>
                </a:schemeClr>
              </a:gs>
              <a:gs pos="80000">
                <a:srgbClr val="3D86FD"/>
              </a:gs>
              <a:gs pos="100000">
                <a:srgbClr val="035EF2"/>
              </a:gs>
            </a:gsLst>
            <a:lin ang="81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2" name="Rectángulo 11"/>
          <p:cNvSpPr/>
          <p:nvPr userDrawn="1"/>
        </p:nvSpPr>
        <p:spPr>
          <a:xfrm>
            <a:off x="0" y="5715000"/>
            <a:ext cx="12192000" cy="1143000"/>
          </a:xfrm>
          <a:prstGeom prst="rect">
            <a:avLst/>
          </a:prstGeom>
          <a:gradFill flip="none" rotWithShape="1">
            <a:gsLst>
              <a:gs pos="51000">
                <a:schemeClr val="accent6">
                  <a:lumMod val="0"/>
                  <a:lumOff val="100000"/>
                </a:schemeClr>
              </a:gs>
              <a:gs pos="88000">
                <a:srgbClr val="3D86FD"/>
              </a:gs>
              <a:gs pos="100000">
                <a:srgbClr val="035EF2"/>
              </a:gs>
            </a:gsLst>
            <a:lin ang="81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2" name="Marcador de título 1"/>
          <p:cNvSpPr>
            <a:spLocks noGrp="1"/>
          </p:cNvSpPr>
          <p:nvPr>
            <p:ph type="title"/>
          </p:nvPr>
        </p:nvSpPr>
        <p:spPr>
          <a:xfrm>
            <a:off x="137886" y="561261"/>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CB43C-0A5C-4734-AC4C-84FE513CA017}" type="datetimeFigureOut">
              <a:rPr lang="es-ES" smtClean="0"/>
              <a:t>12/09/2018</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5988A-A193-4A37-A7EC-39EDA2131960}" type="slidenum">
              <a:rPr lang="es-ES" smtClean="0"/>
              <a:t>‹Nº›</a:t>
            </a:fld>
            <a:endParaRPr lang="es-ES"/>
          </a:p>
        </p:txBody>
      </p:sp>
      <p:pic>
        <p:nvPicPr>
          <p:cNvPr id="9" name="Imagen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7886" y="5939756"/>
            <a:ext cx="2872014" cy="741749"/>
          </a:xfrm>
          <a:prstGeom prst="rect">
            <a:avLst/>
          </a:prstGeom>
        </p:spPr>
      </p:pic>
      <p:grpSp>
        <p:nvGrpSpPr>
          <p:cNvPr id="31" name="Grupo 30"/>
          <p:cNvGrpSpPr/>
          <p:nvPr userDrawn="1"/>
        </p:nvGrpSpPr>
        <p:grpSpPr>
          <a:xfrm rot="10800000">
            <a:off x="3082470" y="6426167"/>
            <a:ext cx="6371328" cy="153549"/>
            <a:chOff x="4619625" y="956603"/>
            <a:chExt cx="6371328" cy="153549"/>
          </a:xfrm>
        </p:grpSpPr>
        <p:sp>
          <p:nvSpPr>
            <p:cNvPr id="32" name="Rectángulo 31"/>
            <p:cNvSpPr/>
            <p:nvPr userDrawn="1"/>
          </p:nvSpPr>
          <p:spPr>
            <a:xfrm rot="10800000">
              <a:off x="4619625" y="1047687"/>
              <a:ext cx="6371328" cy="62465"/>
            </a:xfrm>
            <a:prstGeom prst="rect">
              <a:avLst/>
            </a:prstGeom>
            <a:gradFill flip="none" rotWithShape="1">
              <a:gsLst>
                <a:gs pos="0">
                  <a:schemeClr val="tx1">
                    <a:lumMod val="75000"/>
                    <a:lumOff val="25000"/>
                  </a:schemeClr>
                </a:gs>
                <a:gs pos="41000">
                  <a:schemeClr val="bg1">
                    <a:lumMod val="65000"/>
                  </a:schemeClr>
                </a:gs>
                <a:gs pos="70000">
                  <a:schemeClr val="bg1">
                    <a:lumMod val="95000"/>
                  </a:schemeClr>
                </a:gs>
                <a:gs pos="91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32"/>
            <p:cNvSpPr/>
            <p:nvPr userDrawn="1"/>
          </p:nvSpPr>
          <p:spPr>
            <a:xfrm>
              <a:off x="4619629" y="956603"/>
              <a:ext cx="6371324" cy="65591"/>
            </a:xfrm>
            <a:prstGeom prst="rect">
              <a:avLst/>
            </a:prstGeom>
            <a:gradFill flip="none" rotWithShape="1">
              <a:gsLst>
                <a:gs pos="59000">
                  <a:srgbClr val="8CB7FE"/>
                </a:gs>
                <a:gs pos="0">
                  <a:srgbClr val="025DF2"/>
                </a:gs>
                <a:gs pos="32000">
                  <a:srgbClr val="3D86FD"/>
                </a:gs>
                <a:gs pos="9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494712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1" kern="1200" cap="all"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gif"/><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2.png"/><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6" name="Grupo 25"/>
          <p:cNvGrpSpPr/>
          <p:nvPr/>
        </p:nvGrpSpPr>
        <p:grpSpPr>
          <a:xfrm>
            <a:off x="310947" y="1311960"/>
            <a:ext cx="11394159" cy="4282111"/>
            <a:chOff x="3691584" y="1314553"/>
            <a:chExt cx="8209786" cy="4048081"/>
          </a:xfrm>
        </p:grpSpPr>
        <p:sp>
          <p:nvSpPr>
            <p:cNvPr id="28" name="Rectángulo 27"/>
            <p:cNvSpPr/>
            <p:nvPr/>
          </p:nvSpPr>
          <p:spPr>
            <a:xfrm>
              <a:off x="4282179" y="1314553"/>
              <a:ext cx="6956833" cy="646331"/>
            </a:xfrm>
            <a:prstGeom prst="rect">
              <a:avLst/>
            </a:prstGeom>
          </p:spPr>
          <p:txBody>
            <a:bodyPr wrap="square">
              <a:spAutoFit/>
            </a:bodyPr>
            <a:lstStyle/>
            <a:p>
              <a:pPr indent="457200" algn="ctr">
                <a:lnSpc>
                  <a:spcPct val="150000"/>
                </a:lnSpc>
                <a:spcBef>
                  <a:spcPts val="1200"/>
                </a:spcBef>
                <a:spcAft>
                  <a:spcPts val="1200"/>
                </a:spcAft>
              </a:pPr>
              <a:r>
                <a:rPr lang="es-EC" sz="2400" b="1"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CARRERA DE INGENIERÍA MECATRÓNICA</a:t>
              </a:r>
              <a:endParaRPr lang="es-EC" sz="2000"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Cambria" panose="02040503050406030204" pitchFamily="18" charset="0"/>
              </a:endParaRPr>
            </a:p>
          </p:txBody>
        </p:sp>
        <p:sp>
          <p:nvSpPr>
            <p:cNvPr id="29" name="Rectángulo 28"/>
            <p:cNvSpPr/>
            <p:nvPr/>
          </p:nvSpPr>
          <p:spPr>
            <a:xfrm>
              <a:off x="4067441" y="1676201"/>
              <a:ext cx="7833929" cy="1571160"/>
            </a:xfrm>
            <a:prstGeom prst="rect">
              <a:avLst/>
            </a:prstGeom>
          </p:spPr>
          <p:txBody>
            <a:bodyPr wrap="square">
              <a:spAutoFit/>
            </a:bodyPr>
            <a:lstStyle/>
            <a:p>
              <a:endParaRPr lang="es-EC" dirty="0"/>
            </a:p>
            <a:p>
              <a:pPr algn="ctr"/>
              <a:r>
                <a:rPr lang="es-ES" sz="2000" dirty="0"/>
                <a:t> </a:t>
              </a:r>
              <a:r>
                <a:rPr lang="es-ES" sz="2800" b="1" dirty="0"/>
                <a:t>DISEÑO Y CONSTRUCCIÓN DE UNA PLATAFORMA ROBÓTICA PARA PRUEBAS DE TÉCNICAS SOBRE VISIÓN ARTIFICIAL QUE PERMITA EL APRENDIZAJE Y DESARROLLO DEL SOFTWARE EN ROBOTS INTERACTIVOS </a:t>
              </a:r>
              <a:endParaRPr lang="es-EC" sz="2800" dirty="0">
                <a:effectLst/>
                <a:latin typeface="Arial" panose="020B0604020202020204" pitchFamily="34" charset="0"/>
                <a:ea typeface="Cambria" panose="02040503050406030204" pitchFamily="18" charset="0"/>
                <a:cs typeface="Arial" panose="020B0604020202020204" pitchFamily="34" charset="0"/>
              </a:endParaRPr>
            </a:p>
          </p:txBody>
        </p:sp>
        <p:sp>
          <p:nvSpPr>
            <p:cNvPr id="30" name="Rectángulo 29"/>
            <p:cNvSpPr/>
            <p:nvPr/>
          </p:nvSpPr>
          <p:spPr>
            <a:xfrm>
              <a:off x="3691584" y="3351875"/>
              <a:ext cx="7547428" cy="756485"/>
            </a:xfrm>
            <a:prstGeom prst="rect">
              <a:avLst/>
            </a:prstGeom>
          </p:spPr>
          <p:txBody>
            <a:bodyPr wrap="square">
              <a:spAutoFit/>
            </a:bodyPr>
            <a:lstStyle/>
            <a:p>
              <a:pPr indent="457200" algn="ctr">
                <a:spcBef>
                  <a:spcPts val="1200"/>
                </a:spcBef>
                <a:spcAft>
                  <a:spcPts val="0"/>
                </a:spcAft>
              </a:pPr>
              <a:r>
                <a:rPr lang="es-EC" b="1" dirty="0">
                  <a:effectLst/>
                  <a:latin typeface="Arial" panose="020B0604020202020204" pitchFamily="34" charset="0"/>
                  <a:ea typeface="Cambria" panose="02040503050406030204" pitchFamily="18" charset="0"/>
                  <a:cs typeface="Arial" panose="020B0604020202020204" pitchFamily="34" charset="0"/>
                </a:rPr>
                <a:t>REALIZADO POR:       </a:t>
              </a:r>
              <a:r>
                <a:rPr lang="es-EC" b="1" dirty="0">
                  <a:latin typeface="Arial" panose="020B0604020202020204" pitchFamily="34" charset="0"/>
                  <a:ea typeface="Cambria" panose="02040503050406030204" pitchFamily="18" charset="0"/>
                  <a:cs typeface="Arial" panose="020B0604020202020204" pitchFamily="34" charset="0"/>
                </a:rPr>
                <a:t>OCHOA ARIAS CRISTIAN EMANUEL</a:t>
              </a:r>
            </a:p>
            <a:p>
              <a:pPr indent="457200" algn="ctr">
                <a:spcBef>
                  <a:spcPts val="1200"/>
                </a:spcBef>
                <a:spcAft>
                  <a:spcPts val="0"/>
                </a:spcAft>
              </a:pPr>
              <a:r>
                <a:rPr lang="es-EC" b="1" dirty="0">
                  <a:latin typeface="Arial" panose="020B0604020202020204" pitchFamily="34" charset="0"/>
                  <a:ea typeface="Cambria" panose="02040503050406030204" pitchFamily="18" charset="0"/>
                  <a:cs typeface="Arial" panose="020B0604020202020204" pitchFamily="34" charset="0"/>
                </a:rPr>
                <a:t>			TRÁVEZ ACUÑA FREDDY SANTIAGO</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1" name="Rectángulo 30"/>
            <p:cNvSpPr/>
            <p:nvPr/>
          </p:nvSpPr>
          <p:spPr>
            <a:xfrm>
              <a:off x="4346776" y="4173349"/>
              <a:ext cx="6827639" cy="507831"/>
            </a:xfrm>
            <a:prstGeom prst="rect">
              <a:avLst/>
            </a:prstGeom>
          </p:spPr>
          <p:txBody>
            <a:bodyPr wrap="none">
              <a:spAutoFit/>
            </a:bodyPr>
            <a:lstStyle/>
            <a:p>
              <a:pPr indent="457200" algn="ctr">
                <a:lnSpc>
                  <a:spcPct val="150000"/>
                </a:lnSpc>
                <a:spcBef>
                  <a:spcPts val="1200"/>
                </a:spcBef>
                <a:spcAft>
                  <a:spcPts val="1200"/>
                </a:spcAft>
              </a:pPr>
              <a:r>
                <a:rPr lang="es-EC" b="1" dirty="0">
                  <a:effectLst/>
                  <a:latin typeface="Arial" panose="020B0604020202020204" pitchFamily="34" charset="0"/>
                  <a:ea typeface="Cambria" panose="02040503050406030204" pitchFamily="18" charset="0"/>
                  <a:cs typeface="Arial" panose="020B0604020202020204" pitchFamily="34" charset="0"/>
                </a:rPr>
                <a:t>DIRECTOR:       </a:t>
              </a:r>
              <a:r>
                <a:rPr lang="it-IT" b="1" dirty="0">
                  <a:latin typeface="Arial" panose="020B0604020202020204" pitchFamily="34" charset="0"/>
                  <a:ea typeface="Cambria" panose="02040503050406030204" pitchFamily="18" charset="0"/>
                  <a:cs typeface="Arial" panose="020B0604020202020204" pitchFamily="34" charset="0"/>
                </a:rPr>
                <a:t>MSc. LOZA MATOVELLE DAVID CÉSAR</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3" name="Rectángulo 32"/>
            <p:cNvSpPr/>
            <p:nvPr/>
          </p:nvSpPr>
          <p:spPr>
            <a:xfrm>
              <a:off x="5179298" y="4625185"/>
              <a:ext cx="4572000" cy="416011"/>
            </a:xfrm>
            <a:prstGeom prst="rect">
              <a:avLst/>
            </a:prstGeom>
          </p:spPr>
          <p:txBody>
            <a:bodyPr>
              <a:spAutoFit/>
            </a:bodyPr>
            <a:lstStyle/>
            <a:p>
              <a:pPr indent="457200" algn="ctr">
                <a:lnSpc>
                  <a:spcPct val="150000"/>
                </a:lnSpc>
                <a:spcBef>
                  <a:spcPts val="1200"/>
                </a:spcBef>
                <a:spcAft>
                  <a:spcPts val="1200"/>
                </a:spcAft>
              </a:pPr>
              <a:r>
                <a:rPr lang="es-EC" sz="1600" b="1" dirty="0">
                  <a:effectLst/>
                  <a:latin typeface="Arial" panose="020B0604020202020204" pitchFamily="34" charset="0"/>
                  <a:ea typeface="Cambria" panose="02040503050406030204" pitchFamily="18" charset="0"/>
                  <a:cs typeface="Arial" panose="020B0604020202020204" pitchFamily="34" charset="0"/>
                </a:rPr>
                <a:t>SANGOLQUÍ – ECUADOR</a:t>
              </a:r>
              <a:endParaRPr lang="es-EC" sz="14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4" name="Rectángulo 33"/>
            <p:cNvSpPr/>
            <p:nvPr/>
          </p:nvSpPr>
          <p:spPr>
            <a:xfrm>
              <a:off x="6863418" y="4969359"/>
              <a:ext cx="1203760" cy="393275"/>
            </a:xfrm>
            <a:prstGeom prst="rect">
              <a:avLst/>
            </a:prstGeom>
          </p:spPr>
          <p:txBody>
            <a:bodyPr wrap="square">
              <a:spAutoFit/>
            </a:bodyPr>
            <a:lstStyle/>
            <a:p>
              <a:pPr indent="457200" algn="ctr">
                <a:lnSpc>
                  <a:spcPct val="150000"/>
                </a:lnSpc>
                <a:spcBef>
                  <a:spcPts val="1200"/>
                </a:spcBef>
                <a:spcAft>
                  <a:spcPts val="1200"/>
                </a:spcAft>
              </a:pPr>
              <a:r>
                <a:rPr lang="es-EC" sz="1600" b="1" dirty="0">
                  <a:effectLst/>
                  <a:latin typeface="Arial" panose="020B0604020202020204" pitchFamily="34" charset="0"/>
                  <a:ea typeface="Cambria" panose="02040503050406030204" pitchFamily="18" charset="0"/>
                  <a:cs typeface="Arial" panose="020B0604020202020204" pitchFamily="34" charset="0"/>
                </a:rPr>
                <a:t>2018</a:t>
              </a:r>
              <a:endParaRPr lang="es-EC" sz="1400" dirty="0">
                <a:effectLst/>
                <a:latin typeface="Arial" panose="020B0604020202020204" pitchFamily="34" charset="0"/>
                <a:ea typeface="Cambria" panose="02040503050406030204" pitchFamily="18" charset="0"/>
                <a:cs typeface="Cambria" panose="02040503050406030204" pitchFamily="18" charset="0"/>
              </a:endParaRPr>
            </a:p>
          </p:txBody>
        </p:sp>
      </p:grpSp>
      <p:pic>
        <p:nvPicPr>
          <p:cNvPr id="11" name="Imagen9">
            <a:extLst>
              <a:ext uri="{FF2B5EF4-FFF2-40B4-BE49-F238E27FC236}">
                <a16:creationId xmlns:a16="http://schemas.microsoft.com/office/drawing/2014/main" id="{31219FAE-1EB3-4BD0-B54C-9EF7AD9780A5}"/>
              </a:ext>
            </a:extLst>
          </p:cNvPr>
          <p:cNvPicPr/>
          <p:nvPr/>
        </p:nvPicPr>
        <p:blipFill>
          <a:blip r:embed="rId3">
            <a:lum/>
            <a:alphaModFix/>
          </a:blip>
          <a:srcRect/>
          <a:stretch>
            <a:fillRect/>
          </a:stretch>
        </p:blipFill>
        <p:spPr>
          <a:xfrm>
            <a:off x="10137913" y="3429000"/>
            <a:ext cx="1502291" cy="2117040"/>
          </a:xfrm>
          <a:prstGeom prst="rect">
            <a:avLst/>
          </a:prstGeom>
          <a:noFill/>
          <a:ln>
            <a:noFill/>
            <a:prstDash/>
          </a:ln>
          <a:effectLst>
            <a:glow rad="228600">
              <a:schemeClr val="accent1">
                <a:satMod val="175000"/>
                <a:alpha val="40000"/>
              </a:schemeClr>
            </a:glow>
            <a:outerShdw blurRad="152400" dist="317500" dir="5400000" sx="90000" sy="-19000" rotWithShape="0">
              <a:prstClr val="black">
                <a:alpha val="15000"/>
              </a:prstClr>
            </a:outerShdw>
          </a:effectLst>
        </p:spPr>
      </p:pic>
    </p:spTree>
    <p:extLst>
      <p:ext uri="{BB962C8B-B14F-4D97-AF65-F5344CB8AC3E}">
        <p14:creationId xmlns:p14="http://schemas.microsoft.com/office/powerpoint/2010/main" val="2424068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615D73-467B-4858-9BD5-CF6220D811A4}"/>
              </a:ext>
            </a:extLst>
          </p:cNvPr>
          <p:cNvSpPr>
            <a:spLocks noGrp="1"/>
          </p:cNvSpPr>
          <p:nvPr>
            <p:ph type="title"/>
          </p:nvPr>
        </p:nvSpPr>
        <p:spPr/>
        <p:txBody>
          <a:bodyPr>
            <a:normAutofit fontScale="90000"/>
          </a:bodyPr>
          <a:lstStyle/>
          <a:p>
            <a:r>
              <a:rPr lang="es-EC" dirty="0"/>
              <a:t>Técnicas de visión artificial </a:t>
            </a:r>
          </a:p>
        </p:txBody>
      </p:sp>
      <p:sp>
        <p:nvSpPr>
          <p:cNvPr id="3" name="Marcador de contenido 2">
            <a:extLst>
              <a:ext uri="{FF2B5EF4-FFF2-40B4-BE49-F238E27FC236}">
                <a16:creationId xmlns:a16="http://schemas.microsoft.com/office/drawing/2014/main" id="{2BFD57AE-E6B7-4F23-A687-85AA9F107D77}"/>
              </a:ext>
            </a:extLst>
          </p:cNvPr>
          <p:cNvSpPr>
            <a:spLocks noGrp="1"/>
          </p:cNvSpPr>
          <p:nvPr>
            <p:ph idx="1"/>
          </p:nvPr>
        </p:nvSpPr>
        <p:spPr/>
        <p:txBody>
          <a:bodyPr>
            <a:normAutofit/>
          </a:bodyPr>
          <a:lstStyle/>
          <a:p>
            <a:r>
              <a:rPr lang="es-EC" sz="4000" dirty="0"/>
              <a:t>Identificación de rostros</a:t>
            </a:r>
          </a:p>
        </p:txBody>
      </p:sp>
      <p:pic>
        <p:nvPicPr>
          <p:cNvPr id="3074" name="Picture 2" descr="Imagen relacionada">
            <a:extLst>
              <a:ext uri="{FF2B5EF4-FFF2-40B4-BE49-F238E27FC236}">
                <a16:creationId xmlns:a16="http://schemas.microsoft.com/office/drawing/2014/main" id="{0D214245-F00E-4F69-BFB8-A26748D59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12" y="2027407"/>
            <a:ext cx="6248400" cy="35147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de reconocimiento facial utilizado por el FBI">
            <a:extLst>
              <a:ext uri="{FF2B5EF4-FFF2-40B4-BE49-F238E27FC236}">
                <a16:creationId xmlns:a16="http://schemas.microsoft.com/office/drawing/2014/main" id="{E4D6142E-D363-4C23-B105-3D0B71443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0423" y="2840991"/>
            <a:ext cx="5987291" cy="3514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76195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615D73-467B-4858-9BD5-CF6220D811A4}"/>
              </a:ext>
            </a:extLst>
          </p:cNvPr>
          <p:cNvSpPr>
            <a:spLocks noGrp="1"/>
          </p:cNvSpPr>
          <p:nvPr>
            <p:ph type="title"/>
          </p:nvPr>
        </p:nvSpPr>
        <p:spPr/>
        <p:txBody>
          <a:bodyPr>
            <a:normAutofit fontScale="90000"/>
          </a:bodyPr>
          <a:lstStyle/>
          <a:p>
            <a:r>
              <a:rPr lang="es-EC" dirty="0"/>
              <a:t>Técnicas de visión artificial </a:t>
            </a:r>
          </a:p>
        </p:txBody>
      </p:sp>
      <p:sp>
        <p:nvSpPr>
          <p:cNvPr id="3" name="Marcador de contenido 2">
            <a:extLst>
              <a:ext uri="{FF2B5EF4-FFF2-40B4-BE49-F238E27FC236}">
                <a16:creationId xmlns:a16="http://schemas.microsoft.com/office/drawing/2014/main" id="{2BFD57AE-E6B7-4F23-A687-85AA9F107D77}"/>
              </a:ext>
            </a:extLst>
          </p:cNvPr>
          <p:cNvSpPr>
            <a:spLocks noGrp="1"/>
          </p:cNvSpPr>
          <p:nvPr>
            <p:ph idx="1"/>
          </p:nvPr>
        </p:nvSpPr>
        <p:spPr/>
        <p:txBody>
          <a:bodyPr>
            <a:normAutofit/>
          </a:bodyPr>
          <a:lstStyle/>
          <a:p>
            <a:r>
              <a:rPr lang="es-EC" sz="4000" dirty="0"/>
              <a:t>Reconocimiento de expresiones faciales</a:t>
            </a:r>
          </a:p>
        </p:txBody>
      </p:sp>
      <p:pic>
        <p:nvPicPr>
          <p:cNvPr id="5" name="Imagen 4">
            <a:extLst>
              <a:ext uri="{FF2B5EF4-FFF2-40B4-BE49-F238E27FC236}">
                <a16:creationId xmlns:a16="http://schemas.microsoft.com/office/drawing/2014/main" id="{8B2994E1-E07F-4E82-8A7B-175D18927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543" y="1668116"/>
            <a:ext cx="7354956" cy="4130865"/>
          </a:xfrm>
          <a:prstGeom prst="rect">
            <a:avLst/>
          </a:prstGeom>
        </p:spPr>
      </p:pic>
    </p:spTree>
    <p:extLst>
      <p:ext uri="{BB962C8B-B14F-4D97-AF65-F5344CB8AC3E}">
        <p14:creationId xmlns:p14="http://schemas.microsoft.com/office/powerpoint/2010/main" val="92323244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615D73-467B-4858-9BD5-CF6220D811A4}"/>
              </a:ext>
            </a:extLst>
          </p:cNvPr>
          <p:cNvSpPr>
            <a:spLocks noGrp="1"/>
          </p:cNvSpPr>
          <p:nvPr>
            <p:ph type="title"/>
          </p:nvPr>
        </p:nvSpPr>
        <p:spPr/>
        <p:txBody>
          <a:bodyPr>
            <a:normAutofit fontScale="90000"/>
          </a:bodyPr>
          <a:lstStyle/>
          <a:p>
            <a:r>
              <a:rPr lang="es-EC" dirty="0"/>
              <a:t>Técnicas de visión artificial </a:t>
            </a:r>
          </a:p>
        </p:txBody>
      </p:sp>
      <p:sp>
        <p:nvSpPr>
          <p:cNvPr id="3" name="Marcador de contenido 2">
            <a:extLst>
              <a:ext uri="{FF2B5EF4-FFF2-40B4-BE49-F238E27FC236}">
                <a16:creationId xmlns:a16="http://schemas.microsoft.com/office/drawing/2014/main" id="{2BFD57AE-E6B7-4F23-A687-85AA9F107D77}"/>
              </a:ext>
            </a:extLst>
          </p:cNvPr>
          <p:cNvSpPr>
            <a:spLocks noGrp="1"/>
          </p:cNvSpPr>
          <p:nvPr>
            <p:ph idx="1"/>
          </p:nvPr>
        </p:nvSpPr>
        <p:spPr/>
        <p:txBody>
          <a:bodyPr>
            <a:normAutofit/>
          </a:bodyPr>
          <a:lstStyle/>
          <a:p>
            <a:r>
              <a:rPr lang="es-EC" sz="4000" dirty="0"/>
              <a:t>Seguimiento de objetos o Tracking</a:t>
            </a:r>
          </a:p>
        </p:txBody>
      </p:sp>
      <p:pic>
        <p:nvPicPr>
          <p:cNvPr id="6" name="Imagen 5">
            <a:extLst>
              <a:ext uri="{FF2B5EF4-FFF2-40B4-BE49-F238E27FC236}">
                <a16:creationId xmlns:a16="http://schemas.microsoft.com/office/drawing/2014/main" id="{AA40F296-8956-406C-935A-223B01D16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575" y="1808922"/>
            <a:ext cx="8095509" cy="4546793"/>
          </a:xfrm>
          <a:prstGeom prst="rect">
            <a:avLst/>
          </a:prstGeom>
        </p:spPr>
      </p:pic>
    </p:spTree>
    <p:extLst>
      <p:ext uri="{BB962C8B-B14F-4D97-AF65-F5344CB8AC3E}">
        <p14:creationId xmlns:p14="http://schemas.microsoft.com/office/powerpoint/2010/main" val="109201261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A37E5A-6F18-442B-8A57-AE7DA75D6FCB}"/>
              </a:ext>
            </a:extLst>
          </p:cNvPr>
          <p:cNvSpPr>
            <a:spLocks noGrp="1"/>
          </p:cNvSpPr>
          <p:nvPr>
            <p:ph type="title"/>
          </p:nvPr>
        </p:nvSpPr>
        <p:spPr>
          <a:xfrm>
            <a:off x="5161670" y="2814705"/>
            <a:ext cx="1868659" cy="614295"/>
          </a:xfrm>
        </p:spPr>
        <p:txBody>
          <a:bodyPr>
            <a:normAutofit fontScale="90000"/>
          </a:bodyPr>
          <a:lstStyle/>
          <a:p>
            <a:r>
              <a:rPr lang="es-EC" dirty="0"/>
              <a:t>DISEÑO</a:t>
            </a:r>
          </a:p>
        </p:txBody>
      </p:sp>
    </p:spTree>
    <p:extLst>
      <p:ext uri="{BB962C8B-B14F-4D97-AF65-F5344CB8AC3E}">
        <p14:creationId xmlns:p14="http://schemas.microsoft.com/office/powerpoint/2010/main" val="343876779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55995-7E8B-460C-8FE9-8629DC1D09BE}"/>
              </a:ext>
            </a:extLst>
          </p:cNvPr>
          <p:cNvSpPr>
            <a:spLocks noGrp="1"/>
          </p:cNvSpPr>
          <p:nvPr>
            <p:ph type="title"/>
          </p:nvPr>
        </p:nvSpPr>
        <p:spPr/>
        <p:txBody>
          <a:bodyPr>
            <a:normAutofit fontScale="90000"/>
          </a:bodyPr>
          <a:lstStyle/>
          <a:p>
            <a:r>
              <a:rPr lang="es-ES" dirty="0"/>
              <a:t>DISEÑO DE LA PLATAFORMA ROBÓTICA </a:t>
            </a:r>
            <a:endParaRPr lang="es-EC" dirty="0"/>
          </a:p>
        </p:txBody>
      </p:sp>
      <p:pic>
        <p:nvPicPr>
          <p:cNvPr id="4" name="Imagen 3">
            <a:extLst>
              <a:ext uri="{FF2B5EF4-FFF2-40B4-BE49-F238E27FC236}">
                <a16:creationId xmlns:a16="http://schemas.microsoft.com/office/drawing/2014/main" id="{C24A3EB2-CF13-44B9-BE55-D56150964524}"/>
              </a:ext>
            </a:extLst>
          </p:cNvPr>
          <p:cNvPicPr>
            <a:picLocks noChangeAspect="1"/>
          </p:cNvPicPr>
          <p:nvPr/>
        </p:nvPicPr>
        <p:blipFill rotWithShape="1">
          <a:blip r:embed="rId3"/>
          <a:srcRect r="66516"/>
          <a:stretch/>
        </p:blipFill>
        <p:spPr>
          <a:xfrm>
            <a:off x="156550" y="1911711"/>
            <a:ext cx="1963735" cy="3733716"/>
          </a:xfrm>
          <a:prstGeom prst="rect">
            <a:avLst/>
          </a:prstGeom>
        </p:spPr>
      </p:pic>
      <p:pic>
        <p:nvPicPr>
          <p:cNvPr id="5" name="Imagen 4">
            <a:extLst>
              <a:ext uri="{FF2B5EF4-FFF2-40B4-BE49-F238E27FC236}">
                <a16:creationId xmlns:a16="http://schemas.microsoft.com/office/drawing/2014/main" id="{712E8727-6B40-4647-B436-BE5912788412}"/>
              </a:ext>
            </a:extLst>
          </p:cNvPr>
          <p:cNvPicPr>
            <a:picLocks noChangeAspect="1"/>
          </p:cNvPicPr>
          <p:nvPr/>
        </p:nvPicPr>
        <p:blipFill rotWithShape="1">
          <a:blip r:embed="rId4"/>
          <a:srcRect b="6346"/>
          <a:stretch/>
        </p:blipFill>
        <p:spPr>
          <a:xfrm>
            <a:off x="2826859" y="1116580"/>
            <a:ext cx="6538280" cy="4998677"/>
          </a:xfrm>
          <a:prstGeom prst="rect">
            <a:avLst/>
          </a:prstGeom>
        </p:spPr>
      </p:pic>
      <p:cxnSp>
        <p:nvCxnSpPr>
          <p:cNvPr id="10" name="Conector recto 9">
            <a:extLst>
              <a:ext uri="{FF2B5EF4-FFF2-40B4-BE49-F238E27FC236}">
                <a16:creationId xmlns:a16="http://schemas.microsoft.com/office/drawing/2014/main" id="{D56EC4B5-9596-4927-8783-449E4254752E}"/>
              </a:ext>
            </a:extLst>
          </p:cNvPr>
          <p:cNvCxnSpPr/>
          <p:nvPr/>
        </p:nvCxnSpPr>
        <p:spPr>
          <a:xfrm>
            <a:off x="3321337" y="2842591"/>
            <a:ext cx="326914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FDBDEA24-A1F1-47B1-931D-EB2B00D2329F}"/>
              </a:ext>
            </a:extLst>
          </p:cNvPr>
          <p:cNvCxnSpPr/>
          <p:nvPr/>
        </p:nvCxnSpPr>
        <p:spPr>
          <a:xfrm>
            <a:off x="3339550" y="3778569"/>
            <a:ext cx="578457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DB4F4DBD-B2AA-4C20-9F1F-943CF9971B8B}"/>
              </a:ext>
            </a:extLst>
          </p:cNvPr>
          <p:cNvCxnSpPr/>
          <p:nvPr/>
        </p:nvCxnSpPr>
        <p:spPr>
          <a:xfrm>
            <a:off x="3283230" y="4229143"/>
            <a:ext cx="578457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3C2678FA-D602-4FF6-A3D4-BCD79D3EC485}"/>
              </a:ext>
            </a:extLst>
          </p:cNvPr>
          <p:cNvCxnSpPr/>
          <p:nvPr/>
        </p:nvCxnSpPr>
        <p:spPr>
          <a:xfrm>
            <a:off x="3283230" y="4666465"/>
            <a:ext cx="578457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F20C951A-BD8B-4679-A69C-BFB4770945F1}"/>
              </a:ext>
            </a:extLst>
          </p:cNvPr>
          <p:cNvSpPr/>
          <p:nvPr/>
        </p:nvSpPr>
        <p:spPr>
          <a:xfrm>
            <a:off x="5228536" y="4417997"/>
            <a:ext cx="1223666" cy="194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CuadroTexto 15">
            <a:extLst>
              <a:ext uri="{FF2B5EF4-FFF2-40B4-BE49-F238E27FC236}">
                <a16:creationId xmlns:a16="http://schemas.microsoft.com/office/drawing/2014/main" id="{83CE3D08-7CC3-46D8-8FCE-7AB8F9A5B201}"/>
              </a:ext>
            </a:extLst>
          </p:cNvPr>
          <p:cNvSpPr txBox="1"/>
          <p:nvPr/>
        </p:nvSpPr>
        <p:spPr>
          <a:xfrm>
            <a:off x="139085" y="1271699"/>
            <a:ext cx="2549865" cy="707886"/>
          </a:xfrm>
          <a:prstGeom prst="rect">
            <a:avLst/>
          </a:prstGeom>
          <a:noFill/>
        </p:spPr>
        <p:txBody>
          <a:bodyPr wrap="none" rtlCol="0">
            <a:spAutoFit/>
          </a:bodyPr>
          <a:lstStyle/>
          <a:p>
            <a:r>
              <a:rPr lang="es-EC" sz="4000" dirty="0"/>
              <a:t>Concepto 1</a:t>
            </a:r>
          </a:p>
        </p:txBody>
      </p:sp>
      <p:pic>
        <p:nvPicPr>
          <p:cNvPr id="18" name="Imagen 17">
            <a:extLst>
              <a:ext uri="{FF2B5EF4-FFF2-40B4-BE49-F238E27FC236}">
                <a16:creationId xmlns:a16="http://schemas.microsoft.com/office/drawing/2014/main" id="{AEE32DEB-99DB-4DB9-986E-DE6310B805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1197" y="1979585"/>
            <a:ext cx="2744253" cy="3897635"/>
          </a:xfrm>
          <a:prstGeom prst="rect">
            <a:avLst/>
          </a:prstGeom>
        </p:spPr>
      </p:pic>
      <p:sp>
        <p:nvSpPr>
          <p:cNvPr id="20" name="CuadroTexto 19">
            <a:extLst>
              <a:ext uri="{FF2B5EF4-FFF2-40B4-BE49-F238E27FC236}">
                <a16:creationId xmlns:a16="http://schemas.microsoft.com/office/drawing/2014/main" id="{28452DE4-038B-4B86-A914-E1DC72CF0302}"/>
              </a:ext>
            </a:extLst>
          </p:cNvPr>
          <p:cNvSpPr txBox="1"/>
          <p:nvPr/>
        </p:nvSpPr>
        <p:spPr>
          <a:xfrm>
            <a:off x="9390216" y="1264073"/>
            <a:ext cx="2549865" cy="707886"/>
          </a:xfrm>
          <a:prstGeom prst="rect">
            <a:avLst/>
          </a:prstGeom>
          <a:noFill/>
        </p:spPr>
        <p:txBody>
          <a:bodyPr wrap="none" rtlCol="0">
            <a:spAutoFit/>
          </a:bodyPr>
          <a:lstStyle/>
          <a:p>
            <a:r>
              <a:rPr lang="es-EC" sz="4000" dirty="0"/>
              <a:t>Concepto 2</a:t>
            </a:r>
          </a:p>
        </p:txBody>
      </p:sp>
    </p:spTree>
    <p:extLst>
      <p:ext uri="{BB962C8B-B14F-4D97-AF65-F5344CB8AC3E}">
        <p14:creationId xmlns:p14="http://schemas.microsoft.com/office/powerpoint/2010/main" val="171880541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n 37">
            <a:extLst>
              <a:ext uri="{FF2B5EF4-FFF2-40B4-BE49-F238E27FC236}">
                <a16:creationId xmlns:a16="http://schemas.microsoft.com/office/drawing/2014/main" id="{95F64E4B-140C-405F-BDE8-3930AFC46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554" y="2094268"/>
            <a:ext cx="8357741" cy="4504172"/>
          </a:xfrm>
          <a:prstGeom prst="rect">
            <a:avLst/>
          </a:prstGeom>
        </p:spPr>
      </p:pic>
      <p:sp>
        <p:nvSpPr>
          <p:cNvPr id="2" name="Título 1">
            <a:extLst>
              <a:ext uri="{FF2B5EF4-FFF2-40B4-BE49-F238E27FC236}">
                <a16:creationId xmlns:a16="http://schemas.microsoft.com/office/drawing/2014/main" id="{547B2E21-F77F-4438-9C54-97D2D50258CC}"/>
              </a:ext>
            </a:extLst>
          </p:cNvPr>
          <p:cNvSpPr>
            <a:spLocks noGrp="1"/>
          </p:cNvSpPr>
          <p:nvPr>
            <p:ph type="title"/>
          </p:nvPr>
        </p:nvSpPr>
        <p:spPr>
          <a:xfrm>
            <a:off x="226841" y="621557"/>
            <a:ext cx="11738317" cy="614295"/>
          </a:xfrm>
        </p:spPr>
        <p:txBody>
          <a:bodyPr>
            <a:normAutofit fontScale="90000"/>
          </a:bodyPr>
          <a:lstStyle/>
          <a:p>
            <a:r>
              <a:rPr lang="es-EC" dirty="0"/>
              <a:t>Desarrollo  de subsistemas</a:t>
            </a:r>
          </a:p>
        </p:txBody>
      </p:sp>
      <p:cxnSp>
        <p:nvCxnSpPr>
          <p:cNvPr id="12" name="Conector recto 11">
            <a:extLst>
              <a:ext uri="{FF2B5EF4-FFF2-40B4-BE49-F238E27FC236}">
                <a16:creationId xmlns:a16="http://schemas.microsoft.com/office/drawing/2014/main" id="{6BF32062-A40B-4F16-BE64-D7DB7DCE55E1}"/>
              </a:ext>
            </a:extLst>
          </p:cNvPr>
          <p:cNvCxnSpPr/>
          <p:nvPr/>
        </p:nvCxnSpPr>
        <p:spPr>
          <a:xfrm flipV="1">
            <a:off x="9919252" y="2266122"/>
            <a:ext cx="834887" cy="1162878"/>
          </a:xfrm>
          <a:prstGeom prst="line">
            <a:avLst/>
          </a:prstGeom>
          <a:ln w="57150">
            <a:solidFill>
              <a:srgbClr val="3983FC"/>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C1DF47FF-B416-4202-8937-BD6F69ECC4D1}"/>
              </a:ext>
            </a:extLst>
          </p:cNvPr>
          <p:cNvCxnSpPr>
            <a:cxnSpLocks/>
          </p:cNvCxnSpPr>
          <p:nvPr/>
        </p:nvCxnSpPr>
        <p:spPr>
          <a:xfrm flipH="1" flipV="1">
            <a:off x="2833250" y="4656787"/>
            <a:ext cx="2186608" cy="382096"/>
          </a:xfrm>
          <a:prstGeom prst="line">
            <a:avLst/>
          </a:prstGeom>
          <a:ln w="57150">
            <a:solidFill>
              <a:srgbClr val="3983FC"/>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69E08C65-D083-48DE-8426-0821A284E6C5}"/>
              </a:ext>
            </a:extLst>
          </p:cNvPr>
          <p:cNvCxnSpPr>
            <a:cxnSpLocks/>
          </p:cNvCxnSpPr>
          <p:nvPr/>
        </p:nvCxnSpPr>
        <p:spPr>
          <a:xfrm flipH="1" flipV="1">
            <a:off x="1603716" y="2400678"/>
            <a:ext cx="2948406" cy="1393191"/>
          </a:xfrm>
          <a:prstGeom prst="line">
            <a:avLst/>
          </a:prstGeom>
          <a:ln w="57150">
            <a:solidFill>
              <a:srgbClr val="3983FC"/>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6BEBBCA3-E5AA-431C-A997-46F5A01CB983}"/>
              </a:ext>
            </a:extLst>
          </p:cNvPr>
          <p:cNvCxnSpPr>
            <a:cxnSpLocks/>
          </p:cNvCxnSpPr>
          <p:nvPr/>
        </p:nvCxnSpPr>
        <p:spPr>
          <a:xfrm flipH="1" flipV="1">
            <a:off x="6038996" y="1909665"/>
            <a:ext cx="129371" cy="370150"/>
          </a:xfrm>
          <a:prstGeom prst="line">
            <a:avLst/>
          </a:prstGeom>
          <a:ln w="57150">
            <a:solidFill>
              <a:srgbClr val="3983FC"/>
            </a:solidFill>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490DB806-FE1E-4136-9746-7DA1EE0EAE32}"/>
              </a:ext>
            </a:extLst>
          </p:cNvPr>
          <p:cNvSpPr txBox="1"/>
          <p:nvPr/>
        </p:nvSpPr>
        <p:spPr>
          <a:xfrm>
            <a:off x="693769" y="1977363"/>
            <a:ext cx="2136739" cy="584775"/>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rtlCol="0">
            <a:spAutoFit/>
          </a:bodyPr>
          <a:lstStyle/>
          <a:p>
            <a:r>
              <a:rPr lang="es-EC" sz="3200" dirty="0"/>
              <a:t>Electrónico </a:t>
            </a:r>
          </a:p>
        </p:txBody>
      </p:sp>
      <p:sp>
        <p:nvSpPr>
          <p:cNvPr id="33" name="CuadroTexto 32">
            <a:extLst>
              <a:ext uri="{FF2B5EF4-FFF2-40B4-BE49-F238E27FC236}">
                <a16:creationId xmlns:a16="http://schemas.microsoft.com/office/drawing/2014/main" id="{B11BE926-9E87-4C66-AA4B-E7EC3EE43E38}"/>
              </a:ext>
            </a:extLst>
          </p:cNvPr>
          <p:cNvSpPr txBox="1"/>
          <p:nvPr/>
        </p:nvSpPr>
        <p:spPr>
          <a:xfrm>
            <a:off x="934220" y="4454108"/>
            <a:ext cx="1896288" cy="584775"/>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s-ES"/>
            </a:defPPr>
            <a:lvl1pPr>
              <a:defRPr sz="3200"/>
            </a:lvl1pPr>
          </a:lstStyle>
          <a:p>
            <a:r>
              <a:rPr lang="es-EC" dirty="0"/>
              <a:t>Mecánico </a:t>
            </a:r>
          </a:p>
        </p:txBody>
      </p:sp>
      <p:sp>
        <p:nvSpPr>
          <p:cNvPr id="34" name="CuadroTexto 33">
            <a:extLst>
              <a:ext uri="{FF2B5EF4-FFF2-40B4-BE49-F238E27FC236}">
                <a16:creationId xmlns:a16="http://schemas.microsoft.com/office/drawing/2014/main" id="{1E2CA787-C5AC-4ACB-B0BB-893E313AD399}"/>
              </a:ext>
            </a:extLst>
          </p:cNvPr>
          <p:cNvSpPr txBox="1"/>
          <p:nvPr/>
        </p:nvSpPr>
        <p:spPr>
          <a:xfrm>
            <a:off x="5317940" y="1352757"/>
            <a:ext cx="2736647" cy="584775"/>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s-ES"/>
            </a:defPPr>
            <a:lvl1pPr>
              <a:defRPr sz="3200"/>
            </a:lvl1pPr>
          </a:lstStyle>
          <a:p>
            <a:r>
              <a:rPr lang="es-EC" dirty="0"/>
              <a:t>Visión artificial </a:t>
            </a:r>
          </a:p>
        </p:txBody>
      </p:sp>
      <p:sp>
        <p:nvSpPr>
          <p:cNvPr id="35" name="CuadroTexto 34">
            <a:extLst>
              <a:ext uri="{FF2B5EF4-FFF2-40B4-BE49-F238E27FC236}">
                <a16:creationId xmlns:a16="http://schemas.microsoft.com/office/drawing/2014/main" id="{B95A7FED-9710-476F-8E35-96FFCFA774BA}"/>
              </a:ext>
            </a:extLst>
          </p:cNvPr>
          <p:cNvSpPr txBox="1"/>
          <p:nvPr/>
        </p:nvSpPr>
        <p:spPr>
          <a:xfrm>
            <a:off x="10975609" y="1392588"/>
            <a:ext cx="989373" cy="584775"/>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s-ES"/>
            </a:defPPr>
            <a:lvl1pPr>
              <a:defRPr sz="3200"/>
            </a:lvl1pPr>
          </a:lstStyle>
          <a:p>
            <a:r>
              <a:rPr lang="es-EC" dirty="0"/>
              <a:t>HMI </a:t>
            </a:r>
          </a:p>
        </p:txBody>
      </p:sp>
      <p:sp>
        <p:nvSpPr>
          <p:cNvPr id="43" name="Forma libre: forma 42">
            <a:extLst>
              <a:ext uri="{FF2B5EF4-FFF2-40B4-BE49-F238E27FC236}">
                <a16:creationId xmlns:a16="http://schemas.microsoft.com/office/drawing/2014/main" id="{2C1843A1-7CC6-4ABA-AA52-AAC167D3B14F}"/>
              </a:ext>
            </a:extLst>
          </p:cNvPr>
          <p:cNvSpPr/>
          <p:nvPr/>
        </p:nvSpPr>
        <p:spPr>
          <a:xfrm>
            <a:off x="6778487" y="5406887"/>
            <a:ext cx="1212574" cy="576470"/>
          </a:xfrm>
          <a:custGeom>
            <a:avLst/>
            <a:gdLst>
              <a:gd name="connsiteX0" fmla="*/ 0 w 1212574"/>
              <a:gd name="connsiteY0" fmla="*/ 576470 h 576470"/>
              <a:gd name="connsiteX1" fmla="*/ 954156 w 1212574"/>
              <a:gd name="connsiteY1" fmla="*/ 477078 h 576470"/>
              <a:gd name="connsiteX2" fmla="*/ 1212574 w 1212574"/>
              <a:gd name="connsiteY2" fmla="*/ 0 h 576470"/>
              <a:gd name="connsiteX3" fmla="*/ 1212574 w 1212574"/>
              <a:gd name="connsiteY3" fmla="*/ 0 h 576470"/>
            </a:gdLst>
            <a:ahLst/>
            <a:cxnLst>
              <a:cxn ang="0">
                <a:pos x="connsiteX0" y="connsiteY0"/>
              </a:cxn>
              <a:cxn ang="0">
                <a:pos x="connsiteX1" y="connsiteY1"/>
              </a:cxn>
              <a:cxn ang="0">
                <a:pos x="connsiteX2" y="connsiteY2"/>
              </a:cxn>
              <a:cxn ang="0">
                <a:pos x="connsiteX3" y="connsiteY3"/>
              </a:cxn>
            </a:cxnLst>
            <a:rect l="l" t="t" r="r" b="b"/>
            <a:pathLst>
              <a:path w="1212574" h="576470">
                <a:moveTo>
                  <a:pt x="0" y="576470"/>
                </a:moveTo>
                <a:cubicBezTo>
                  <a:pt x="376030" y="574813"/>
                  <a:pt x="752060" y="573156"/>
                  <a:pt x="954156" y="477078"/>
                </a:cubicBezTo>
                <a:cubicBezTo>
                  <a:pt x="1156252" y="381000"/>
                  <a:pt x="1212574" y="0"/>
                  <a:pt x="1212574" y="0"/>
                </a:cubicBezTo>
                <a:lnTo>
                  <a:pt x="1212574" y="0"/>
                </a:lnTo>
              </a:path>
            </a:pathLst>
          </a:custGeom>
          <a:noFill/>
          <a:ln w="76200">
            <a:solidFill>
              <a:schemeClr val="tx1"/>
            </a:solid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89276995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13C9F2-5908-4646-8821-735139BBC6E2}"/>
              </a:ext>
            </a:extLst>
          </p:cNvPr>
          <p:cNvSpPr>
            <a:spLocks noGrp="1"/>
          </p:cNvSpPr>
          <p:nvPr>
            <p:ph type="title"/>
          </p:nvPr>
        </p:nvSpPr>
        <p:spPr/>
        <p:txBody>
          <a:bodyPr>
            <a:normAutofit fontScale="90000"/>
          </a:bodyPr>
          <a:lstStyle/>
          <a:p>
            <a:r>
              <a:rPr lang="es-EC" dirty="0"/>
              <a:t>Subsistema Mecánico</a:t>
            </a:r>
          </a:p>
        </p:txBody>
      </p:sp>
      <p:pic>
        <p:nvPicPr>
          <p:cNvPr id="8" name="Imagen 7">
            <a:extLst>
              <a:ext uri="{FF2B5EF4-FFF2-40B4-BE49-F238E27FC236}">
                <a16:creationId xmlns:a16="http://schemas.microsoft.com/office/drawing/2014/main" id="{6591A491-E76A-42A3-8BB9-0D5FC1925C1E}"/>
              </a:ext>
            </a:extLst>
          </p:cNvPr>
          <p:cNvPicPr>
            <a:picLocks noChangeAspect="1"/>
          </p:cNvPicPr>
          <p:nvPr/>
        </p:nvPicPr>
        <p:blipFill>
          <a:blip r:embed="rId3"/>
          <a:stretch>
            <a:fillRect/>
          </a:stretch>
        </p:blipFill>
        <p:spPr>
          <a:xfrm>
            <a:off x="2274665" y="1116580"/>
            <a:ext cx="7465683" cy="5334060"/>
          </a:xfrm>
          <a:prstGeom prst="rect">
            <a:avLst/>
          </a:prstGeom>
        </p:spPr>
      </p:pic>
      <p:sp>
        <p:nvSpPr>
          <p:cNvPr id="9" name="Rectángulo 8">
            <a:extLst>
              <a:ext uri="{FF2B5EF4-FFF2-40B4-BE49-F238E27FC236}">
                <a16:creationId xmlns:a16="http://schemas.microsoft.com/office/drawing/2014/main" id="{336B366D-6EEE-46E6-A182-D4FDE420928B}"/>
              </a:ext>
            </a:extLst>
          </p:cNvPr>
          <p:cNvSpPr/>
          <p:nvPr/>
        </p:nvSpPr>
        <p:spPr>
          <a:xfrm>
            <a:off x="2274665" y="1651362"/>
            <a:ext cx="7803613" cy="2682099"/>
          </a:xfrm>
          <a:prstGeom prst="rect">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Tree>
    <p:extLst>
      <p:ext uri="{BB962C8B-B14F-4D97-AF65-F5344CB8AC3E}">
        <p14:creationId xmlns:p14="http://schemas.microsoft.com/office/powerpoint/2010/main" val="16294901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8E293EB-57A8-4D45-9780-A0533FED4FAA}"/>
              </a:ext>
            </a:extLst>
          </p:cNvPr>
          <p:cNvPicPr>
            <a:picLocks noChangeAspect="1"/>
          </p:cNvPicPr>
          <p:nvPr/>
        </p:nvPicPr>
        <p:blipFill rotWithShape="1">
          <a:blip r:embed="rId3"/>
          <a:srcRect l="11641" t="5021" r="3484" b="4573"/>
          <a:stretch/>
        </p:blipFill>
        <p:spPr>
          <a:xfrm>
            <a:off x="7891141" y="1156336"/>
            <a:ext cx="3974627" cy="5246507"/>
          </a:xfrm>
          <a:prstGeom prst="rect">
            <a:avLst/>
          </a:prstGeom>
        </p:spPr>
      </p:pic>
      <p:sp>
        <p:nvSpPr>
          <p:cNvPr id="2" name="Título 1">
            <a:extLst>
              <a:ext uri="{FF2B5EF4-FFF2-40B4-BE49-F238E27FC236}">
                <a16:creationId xmlns:a16="http://schemas.microsoft.com/office/drawing/2014/main" id="{EDF3C3F7-74B2-4C2C-8CDE-C2A7ABB27214}"/>
              </a:ext>
            </a:extLst>
          </p:cNvPr>
          <p:cNvSpPr>
            <a:spLocks noGrp="1"/>
          </p:cNvSpPr>
          <p:nvPr>
            <p:ph type="title"/>
          </p:nvPr>
        </p:nvSpPr>
        <p:spPr>
          <a:xfrm>
            <a:off x="127451" y="899851"/>
            <a:ext cx="11738317" cy="614295"/>
          </a:xfrm>
        </p:spPr>
        <p:txBody>
          <a:bodyPr>
            <a:normAutofit fontScale="90000"/>
          </a:bodyPr>
          <a:lstStyle/>
          <a:p>
            <a:r>
              <a:rPr lang="es-EC" b="0" dirty="0"/>
              <a:t>Mecanismo de 3GDL esquema general </a:t>
            </a:r>
            <a:endParaRPr lang="es-EC" dirty="0"/>
          </a:p>
        </p:txBody>
      </p:sp>
      <p:pic>
        <p:nvPicPr>
          <p:cNvPr id="8" name="Imagen 7">
            <a:extLst>
              <a:ext uri="{FF2B5EF4-FFF2-40B4-BE49-F238E27FC236}">
                <a16:creationId xmlns:a16="http://schemas.microsoft.com/office/drawing/2014/main" id="{16B2A221-1BA6-4E9F-AA03-D0CEC2B0D2A3}"/>
              </a:ext>
            </a:extLst>
          </p:cNvPr>
          <p:cNvPicPr>
            <a:picLocks noChangeAspect="1"/>
          </p:cNvPicPr>
          <p:nvPr/>
        </p:nvPicPr>
        <p:blipFill rotWithShape="1">
          <a:blip r:embed="rId4"/>
          <a:srcRect l="22230" t="11676"/>
          <a:stretch/>
        </p:blipFill>
        <p:spPr>
          <a:xfrm>
            <a:off x="278576" y="2484784"/>
            <a:ext cx="6420397" cy="3264010"/>
          </a:xfrm>
          <a:prstGeom prst="rect">
            <a:avLst/>
          </a:prstGeom>
        </p:spPr>
      </p:pic>
      <p:sp>
        <p:nvSpPr>
          <p:cNvPr id="9" name="Rectángulo 8">
            <a:extLst>
              <a:ext uri="{FF2B5EF4-FFF2-40B4-BE49-F238E27FC236}">
                <a16:creationId xmlns:a16="http://schemas.microsoft.com/office/drawing/2014/main" id="{C182879B-7E52-4676-8200-7751D2D197F2}"/>
              </a:ext>
            </a:extLst>
          </p:cNvPr>
          <p:cNvSpPr/>
          <p:nvPr/>
        </p:nvSpPr>
        <p:spPr>
          <a:xfrm>
            <a:off x="278576" y="1758596"/>
            <a:ext cx="5488554" cy="523220"/>
          </a:xfrm>
          <a:prstGeom prst="rect">
            <a:avLst/>
          </a:prstGeom>
        </p:spPr>
        <p:txBody>
          <a:bodyPr wrap="none">
            <a:spAutoFit/>
          </a:bodyPr>
          <a:lstStyle/>
          <a:p>
            <a:r>
              <a:rPr lang="es-ES" sz="2800" dirty="0">
                <a:solidFill>
                  <a:srgbClr val="000000"/>
                </a:solidFill>
              </a:rPr>
              <a:t>Elementos del mecanismo de 3GDL </a:t>
            </a:r>
            <a:endParaRPr lang="es-EC" sz="2800" dirty="0"/>
          </a:p>
        </p:txBody>
      </p:sp>
    </p:spTree>
    <p:extLst>
      <p:ext uri="{BB962C8B-B14F-4D97-AF65-F5344CB8AC3E}">
        <p14:creationId xmlns:p14="http://schemas.microsoft.com/office/powerpoint/2010/main" val="186173834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95C2CF-8705-42EC-82D2-95FE29598DF9}"/>
              </a:ext>
            </a:extLst>
          </p:cNvPr>
          <p:cNvSpPr>
            <a:spLocks noGrp="1"/>
          </p:cNvSpPr>
          <p:nvPr>
            <p:ph type="title"/>
          </p:nvPr>
        </p:nvSpPr>
        <p:spPr/>
        <p:txBody>
          <a:bodyPr>
            <a:normAutofit fontScale="90000"/>
          </a:bodyPr>
          <a:lstStyle/>
          <a:p>
            <a:r>
              <a:rPr lang="es-EC" b="0" dirty="0"/>
              <a:t>Dimensionamiento del actuador </a:t>
            </a:r>
            <a:endParaRPr lang="es-EC" dirty="0"/>
          </a:p>
        </p:txBody>
      </p:sp>
      <p:sp>
        <p:nvSpPr>
          <p:cNvPr id="3" name="Marcador de contenido 2">
            <a:extLst>
              <a:ext uri="{FF2B5EF4-FFF2-40B4-BE49-F238E27FC236}">
                <a16:creationId xmlns:a16="http://schemas.microsoft.com/office/drawing/2014/main" id="{64CBBAA1-B262-4797-96FD-352BBEBE67EA}"/>
              </a:ext>
            </a:extLst>
          </p:cNvPr>
          <p:cNvSpPr>
            <a:spLocks noGrp="1"/>
          </p:cNvSpPr>
          <p:nvPr>
            <p:ph idx="1"/>
          </p:nvPr>
        </p:nvSpPr>
        <p:spPr>
          <a:xfrm>
            <a:off x="226841" y="1178262"/>
            <a:ext cx="6255639" cy="859732"/>
          </a:xfrm>
        </p:spPr>
        <p:txBody>
          <a:bodyPr/>
          <a:lstStyle/>
          <a:p>
            <a:r>
              <a:rPr lang="es-ES" b="1" dirty="0"/>
              <a:t>Torque motor para el giro en X y </a:t>
            </a:r>
            <a:r>
              <a:rPr lang="es-ES" b="1" dirty="0" err="1"/>
              <a:t>Y</a:t>
            </a:r>
            <a:r>
              <a:rPr lang="es-ES" b="1" dirty="0"/>
              <a:t> </a:t>
            </a:r>
            <a:endParaRPr lang="es-EC" dirty="0"/>
          </a:p>
        </p:txBody>
      </p:sp>
      <p:pic>
        <p:nvPicPr>
          <p:cNvPr id="4" name="Imagen 3">
            <a:extLst>
              <a:ext uri="{FF2B5EF4-FFF2-40B4-BE49-F238E27FC236}">
                <a16:creationId xmlns:a16="http://schemas.microsoft.com/office/drawing/2014/main" id="{9EFC41E7-C87D-4F1C-BC1E-0564BCA800E8}"/>
              </a:ext>
            </a:extLst>
          </p:cNvPr>
          <p:cNvPicPr>
            <a:picLocks noChangeAspect="1"/>
          </p:cNvPicPr>
          <p:nvPr/>
        </p:nvPicPr>
        <p:blipFill>
          <a:blip r:embed="rId3"/>
          <a:stretch>
            <a:fillRect/>
          </a:stretch>
        </p:blipFill>
        <p:spPr>
          <a:xfrm>
            <a:off x="613319" y="1608128"/>
            <a:ext cx="5482680" cy="3784505"/>
          </a:xfrm>
          <a:prstGeom prst="rect">
            <a:avLst/>
          </a:prstGeom>
        </p:spPr>
      </p:pic>
      <p:pic>
        <p:nvPicPr>
          <p:cNvPr id="9" name="Imagen 8">
            <a:extLst>
              <a:ext uri="{FF2B5EF4-FFF2-40B4-BE49-F238E27FC236}">
                <a16:creationId xmlns:a16="http://schemas.microsoft.com/office/drawing/2014/main" id="{6011D75B-BE5A-41C9-8DF0-0D3DC958D042}"/>
              </a:ext>
            </a:extLst>
          </p:cNvPr>
          <p:cNvPicPr>
            <a:picLocks noChangeAspect="1"/>
          </p:cNvPicPr>
          <p:nvPr/>
        </p:nvPicPr>
        <p:blipFill>
          <a:blip r:embed="rId4"/>
          <a:stretch>
            <a:fillRect/>
          </a:stretch>
        </p:blipFill>
        <p:spPr>
          <a:xfrm>
            <a:off x="6665071" y="3724218"/>
            <a:ext cx="3452208" cy="1192581"/>
          </a:xfrm>
          <a:prstGeom prst="rect">
            <a:avLst/>
          </a:prstGeom>
        </p:spPr>
      </p:pic>
      <p:pic>
        <p:nvPicPr>
          <p:cNvPr id="11" name="Imagen 10">
            <a:extLst>
              <a:ext uri="{FF2B5EF4-FFF2-40B4-BE49-F238E27FC236}">
                <a16:creationId xmlns:a16="http://schemas.microsoft.com/office/drawing/2014/main" id="{9828C45C-EB23-4B27-AA62-B49FE987453C}"/>
              </a:ext>
            </a:extLst>
          </p:cNvPr>
          <p:cNvPicPr>
            <a:picLocks noChangeAspect="1"/>
          </p:cNvPicPr>
          <p:nvPr/>
        </p:nvPicPr>
        <p:blipFill>
          <a:blip r:embed="rId5"/>
          <a:stretch>
            <a:fillRect/>
          </a:stretch>
        </p:blipFill>
        <p:spPr>
          <a:xfrm>
            <a:off x="7067097" y="2037994"/>
            <a:ext cx="2648157" cy="1095789"/>
          </a:xfrm>
          <a:prstGeom prst="rect">
            <a:avLst/>
          </a:prstGeom>
        </p:spPr>
      </p:pic>
    </p:spTree>
    <p:extLst>
      <p:ext uri="{BB962C8B-B14F-4D97-AF65-F5344CB8AC3E}">
        <p14:creationId xmlns:p14="http://schemas.microsoft.com/office/powerpoint/2010/main" val="285819389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95C2CF-8705-42EC-82D2-95FE29598DF9}"/>
              </a:ext>
            </a:extLst>
          </p:cNvPr>
          <p:cNvSpPr>
            <a:spLocks noGrp="1"/>
          </p:cNvSpPr>
          <p:nvPr>
            <p:ph type="title"/>
          </p:nvPr>
        </p:nvSpPr>
        <p:spPr/>
        <p:txBody>
          <a:bodyPr>
            <a:normAutofit fontScale="90000"/>
          </a:bodyPr>
          <a:lstStyle/>
          <a:p>
            <a:r>
              <a:rPr lang="es-EC" b="0" dirty="0"/>
              <a:t>Dimensionamiento del actuador </a:t>
            </a:r>
            <a:endParaRPr lang="es-EC" dirty="0"/>
          </a:p>
        </p:txBody>
      </p:sp>
      <p:sp>
        <p:nvSpPr>
          <p:cNvPr id="3" name="Marcador de contenido 2">
            <a:extLst>
              <a:ext uri="{FF2B5EF4-FFF2-40B4-BE49-F238E27FC236}">
                <a16:creationId xmlns:a16="http://schemas.microsoft.com/office/drawing/2014/main" id="{64CBBAA1-B262-4797-96FD-352BBEBE67EA}"/>
              </a:ext>
            </a:extLst>
          </p:cNvPr>
          <p:cNvSpPr>
            <a:spLocks noGrp="1"/>
          </p:cNvSpPr>
          <p:nvPr>
            <p:ph idx="1"/>
          </p:nvPr>
        </p:nvSpPr>
        <p:spPr>
          <a:xfrm>
            <a:off x="226841" y="1178262"/>
            <a:ext cx="6255639" cy="859732"/>
          </a:xfrm>
        </p:spPr>
        <p:txBody>
          <a:bodyPr/>
          <a:lstStyle/>
          <a:p>
            <a:r>
              <a:rPr lang="es-ES" b="1" dirty="0"/>
              <a:t>Torque del motor de la base móvil </a:t>
            </a:r>
            <a:endParaRPr lang="es-EC" dirty="0"/>
          </a:p>
        </p:txBody>
      </p:sp>
      <p:pic>
        <p:nvPicPr>
          <p:cNvPr id="5" name="Imagen 4">
            <a:extLst>
              <a:ext uri="{FF2B5EF4-FFF2-40B4-BE49-F238E27FC236}">
                <a16:creationId xmlns:a16="http://schemas.microsoft.com/office/drawing/2014/main" id="{91381F46-C612-43D4-9FA1-51AC771E761E}"/>
              </a:ext>
            </a:extLst>
          </p:cNvPr>
          <p:cNvPicPr>
            <a:picLocks noChangeAspect="1"/>
          </p:cNvPicPr>
          <p:nvPr/>
        </p:nvPicPr>
        <p:blipFill>
          <a:blip r:embed="rId3"/>
          <a:stretch>
            <a:fillRect/>
          </a:stretch>
        </p:blipFill>
        <p:spPr>
          <a:xfrm>
            <a:off x="827980" y="1731753"/>
            <a:ext cx="4296923" cy="4104964"/>
          </a:xfrm>
          <a:prstGeom prst="rect">
            <a:avLst/>
          </a:prstGeom>
        </p:spPr>
      </p:pic>
      <p:pic>
        <p:nvPicPr>
          <p:cNvPr id="6" name="Imagen 5">
            <a:extLst>
              <a:ext uri="{FF2B5EF4-FFF2-40B4-BE49-F238E27FC236}">
                <a16:creationId xmlns:a16="http://schemas.microsoft.com/office/drawing/2014/main" id="{EA9E514B-6F9C-4E7C-9BA1-C90AD677B495}"/>
              </a:ext>
            </a:extLst>
          </p:cNvPr>
          <p:cNvPicPr>
            <a:picLocks noChangeAspect="1"/>
          </p:cNvPicPr>
          <p:nvPr/>
        </p:nvPicPr>
        <p:blipFill>
          <a:blip r:embed="rId4"/>
          <a:stretch>
            <a:fillRect/>
          </a:stretch>
        </p:blipFill>
        <p:spPr>
          <a:xfrm>
            <a:off x="7699719" y="1427208"/>
            <a:ext cx="2029501" cy="1391006"/>
          </a:xfrm>
          <a:prstGeom prst="rect">
            <a:avLst/>
          </a:prstGeom>
        </p:spPr>
      </p:pic>
      <p:pic>
        <p:nvPicPr>
          <p:cNvPr id="7" name="Imagen 6">
            <a:extLst>
              <a:ext uri="{FF2B5EF4-FFF2-40B4-BE49-F238E27FC236}">
                <a16:creationId xmlns:a16="http://schemas.microsoft.com/office/drawing/2014/main" id="{1C49D3AA-437A-494F-B968-7DD6D8ED5EDB}"/>
              </a:ext>
            </a:extLst>
          </p:cNvPr>
          <p:cNvPicPr>
            <a:picLocks noChangeAspect="1"/>
          </p:cNvPicPr>
          <p:nvPr/>
        </p:nvPicPr>
        <p:blipFill>
          <a:blip r:embed="rId5"/>
          <a:stretch>
            <a:fillRect/>
          </a:stretch>
        </p:blipFill>
        <p:spPr>
          <a:xfrm>
            <a:off x="6482480" y="2985444"/>
            <a:ext cx="4053094" cy="1111332"/>
          </a:xfrm>
          <a:prstGeom prst="rect">
            <a:avLst/>
          </a:prstGeom>
        </p:spPr>
      </p:pic>
      <p:pic>
        <p:nvPicPr>
          <p:cNvPr id="8" name="Imagen 7">
            <a:extLst>
              <a:ext uri="{FF2B5EF4-FFF2-40B4-BE49-F238E27FC236}">
                <a16:creationId xmlns:a16="http://schemas.microsoft.com/office/drawing/2014/main" id="{3B79B1F5-2598-4835-AF28-DEC4FA613D21}"/>
              </a:ext>
            </a:extLst>
          </p:cNvPr>
          <p:cNvPicPr>
            <a:picLocks noChangeAspect="1"/>
          </p:cNvPicPr>
          <p:nvPr/>
        </p:nvPicPr>
        <p:blipFill rotWithShape="1">
          <a:blip r:embed="rId6"/>
          <a:srcRect t="17436" b="15806"/>
          <a:stretch/>
        </p:blipFill>
        <p:spPr>
          <a:xfrm>
            <a:off x="5863116" y="4976986"/>
            <a:ext cx="5495938" cy="859732"/>
          </a:xfrm>
          <a:prstGeom prst="rect">
            <a:avLst/>
          </a:prstGeom>
        </p:spPr>
      </p:pic>
    </p:spTree>
    <p:extLst>
      <p:ext uri="{BB962C8B-B14F-4D97-AF65-F5344CB8AC3E}">
        <p14:creationId xmlns:p14="http://schemas.microsoft.com/office/powerpoint/2010/main" val="128395946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1">
            <a:extLst>
              <a:ext uri="{FF2B5EF4-FFF2-40B4-BE49-F238E27FC236}">
                <a16:creationId xmlns:a16="http://schemas.microsoft.com/office/drawing/2014/main" id="{F3978098-5721-4A7F-8461-D1032D29039A}"/>
              </a:ext>
            </a:extLst>
          </p:cNvPr>
          <p:cNvSpPr>
            <a:spLocks noGrp="1"/>
          </p:cNvSpPr>
          <p:nvPr>
            <p:ph type="title"/>
          </p:nvPr>
        </p:nvSpPr>
        <p:spPr>
          <a:xfrm>
            <a:off x="0" y="351499"/>
            <a:ext cx="11738317" cy="614295"/>
          </a:xfrm>
        </p:spPr>
        <p:txBody>
          <a:bodyPr>
            <a:normAutofit fontScale="90000"/>
          </a:bodyPr>
          <a:lstStyle/>
          <a:p>
            <a:r>
              <a:rPr lang="es-EC" dirty="0"/>
              <a:t>CONTENIDO</a:t>
            </a:r>
          </a:p>
        </p:txBody>
      </p:sp>
      <p:graphicFrame>
        <p:nvGraphicFramePr>
          <p:cNvPr id="26" name="Marcador de contenido 7">
            <a:extLst>
              <a:ext uri="{FF2B5EF4-FFF2-40B4-BE49-F238E27FC236}">
                <a16:creationId xmlns:a16="http://schemas.microsoft.com/office/drawing/2014/main" id="{6440B920-4B8C-4BB6-BFCE-6A8E1157DA4B}"/>
              </a:ext>
            </a:extLst>
          </p:cNvPr>
          <p:cNvGraphicFramePr>
            <a:graphicFrameLocks noGrp="1"/>
          </p:cNvGraphicFramePr>
          <p:nvPr>
            <p:ph idx="1"/>
            <p:extLst>
              <p:ext uri="{D42A27DB-BD31-4B8C-83A1-F6EECF244321}">
                <p14:modId xmlns:p14="http://schemas.microsoft.com/office/powerpoint/2010/main" val="126868420"/>
              </p:ext>
            </p:extLst>
          </p:nvPr>
        </p:nvGraphicFramePr>
        <p:xfrm>
          <a:off x="609600" y="965794"/>
          <a:ext cx="10972800" cy="4926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620376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B8B9F2-D98B-4D59-864C-ED20D7774F43}"/>
              </a:ext>
            </a:extLst>
          </p:cNvPr>
          <p:cNvSpPr>
            <a:spLocks noGrp="1"/>
          </p:cNvSpPr>
          <p:nvPr>
            <p:ph type="title"/>
          </p:nvPr>
        </p:nvSpPr>
        <p:spPr/>
        <p:txBody>
          <a:bodyPr>
            <a:normAutofit fontScale="90000"/>
          </a:bodyPr>
          <a:lstStyle/>
          <a:p>
            <a:r>
              <a:rPr lang="es-EC" b="0" dirty="0"/>
              <a:t>selección del actuador. </a:t>
            </a:r>
            <a:endParaRPr lang="es-EC" dirty="0"/>
          </a:p>
        </p:txBody>
      </p:sp>
      <p:pic>
        <p:nvPicPr>
          <p:cNvPr id="6" name="Imagen 5">
            <a:extLst>
              <a:ext uri="{FF2B5EF4-FFF2-40B4-BE49-F238E27FC236}">
                <a16:creationId xmlns:a16="http://schemas.microsoft.com/office/drawing/2014/main" id="{3D247A44-F7FB-43F2-B16D-BFB03188EABB}"/>
              </a:ext>
            </a:extLst>
          </p:cNvPr>
          <p:cNvPicPr>
            <a:picLocks noChangeAspect="1"/>
          </p:cNvPicPr>
          <p:nvPr/>
        </p:nvPicPr>
        <p:blipFill>
          <a:blip r:embed="rId3"/>
          <a:stretch>
            <a:fillRect/>
          </a:stretch>
        </p:blipFill>
        <p:spPr>
          <a:xfrm>
            <a:off x="3180522" y="1033517"/>
            <a:ext cx="6818243" cy="5602163"/>
          </a:xfrm>
          <a:prstGeom prst="rect">
            <a:avLst/>
          </a:prstGeom>
        </p:spPr>
      </p:pic>
      <p:sp>
        <p:nvSpPr>
          <p:cNvPr id="7" name="Rectángulo 6">
            <a:extLst>
              <a:ext uri="{FF2B5EF4-FFF2-40B4-BE49-F238E27FC236}">
                <a16:creationId xmlns:a16="http://schemas.microsoft.com/office/drawing/2014/main" id="{FA33B6B8-9926-48C5-8B41-C0700C53D92C}"/>
              </a:ext>
            </a:extLst>
          </p:cNvPr>
          <p:cNvSpPr/>
          <p:nvPr/>
        </p:nvSpPr>
        <p:spPr>
          <a:xfrm>
            <a:off x="3180522" y="2862470"/>
            <a:ext cx="7255565" cy="1669773"/>
          </a:xfrm>
          <a:prstGeom prst="rect">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Tree>
    <p:extLst>
      <p:ext uri="{BB962C8B-B14F-4D97-AF65-F5344CB8AC3E}">
        <p14:creationId xmlns:p14="http://schemas.microsoft.com/office/powerpoint/2010/main" val="412699752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AF78B91F-B8CF-46F9-8984-4D047A21FCE3}"/>
              </a:ext>
            </a:extLst>
          </p:cNvPr>
          <p:cNvPicPr>
            <a:picLocks noGrp="1" noChangeAspect="1"/>
          </p:cNvPicPr>
          <p:nvPr>
            <p:ph idx="1"/>
          </p:nvPr>
        </p:nvPicPr>
        <p:blipFill>
          <a:blip r:embed="rId3"/>
          <a:stretch>
            <a:fillRect/>
          </a:stretch>
        </p:blipFill>
        <p:spPr>
          <a:xfrm>
            <a:off x="7157830" y="1450249"/>
            <a:ext cx="4510709" cy="4455700"/>
          </a:xfrm>
          <a:prstGeom prst="rect">
            <a:avLst/>
          </a:prstGeom>
        </p:spPr>
      </p:pic>
      <p:sp>
        <p:nvSpPr>
          <p:cNvPr id="2" name="Título 1">
            <a:extLst>
              <a:ext uri="{FF2B5EF4-FFF2-40B4-BE49-F238E27FC236}">
                <a16:creationId xmlns:a16="http://schemas.microsoft.com/office/drawing/2014/main" id="{2A5FAEB4-DF0D-41F4-BA07-AB60ABE38D17}"/>
              </a:ext>
            </a:extLst>
          </p:cNvPr>
          <p:cNvSpPr>
            <a:spLocks noGrp="1"/>
          </p:cNvSpPr>
          <p:nvPr>
            <p:ph type="title"/>
          </p:nvPr>
        </p:nvSpPr>
        <p:spPr>
          <a:xfrm>
            <a:off x="226841" y="1143101"/>
            <a:ext cx="11738317" cy="614295"/>
          </a:xfrm>
        </p:spPr>
        <p:txBody>
          <a:bodyPr>
            <a:normAutofit fontScale="90000"/>
          </a:bodyPr>
          <a:lstStyle/>
          <a:p>
            <a:r>
              <a:rPr lang="es-ES" dirty="0"/>
              <a:t>Dimensionamiento de ejes columna 1 y 2 </a:t>
            </a:r>
            <a:endParaRPr lang="es-EC" dirty="0"/>
          </a:p>
        </p:txBody>
      </p:sp>
    </p:spTree>
    <p:extLst>
      <p:ext uri="{BB962C8B-B14F-4D97-AF65-F5344CB8AC3E}">
        <p14:creationId xmlns:p14="http://schemas.microsoft.com/office/powerpoint/2010/main" val="405645348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BF6138-76DC-4D05-911E-B2B65C1C4A5C}"/>
              </a:ext>
            </a:extLst>
          </p:cNvPr>
          <p:cNvSpPr>
            <a:spLocks noGrp="1"/>
          </p:cNvSpPr>
          <p:nvPr>
            <p:ph type="title"/>
          </p:nvPr>
        </p:nvSpPr>
        <p:spPr/>
        <p:txBody>
          <a:bodyPr>
            <a:normAutofit fontScale="90000"/>
          </a:bodyPr>
          <a:lstStyle/>
          <a:p>
            <a:r>
              <a:rPr lang="es-EC" dirty="0"/>
              <a:t>Columna principal </a:t>
            </a:r>
          </a:p>
        </p:txBody>
      </p:sp>
      <p:pic>
        <p:nvPicPr>
          <p:cNvPr id="4" name="Marcador de contenido 3">
            <a:extLst>
              <a:ext uri="{FF2B5EF4-FFF2-40B4-BE49-F238E27FC236}">
                <a16:creationId xmlns:a16="http://schemas.microsoft.com/office/drawing/2014/main" id="{09010DD3-3DD4-477B-BF5A-6C4C34D9F8CB}"/>
              </a:ext>
            </a:extLst>
          </p:cNvPr>
          <p:cNvPicPr>
            <a:picLocks noGrp="1" noChangeAspect="1"/>
          </p:cNvPicPr>
          <p:nvPr>
            <p:ph idx="1"/>
          </p:nvPr>
        </p:nvPicPr>
        <p:blipFill>
          <a:blip r:embed="rId2"/>
          <a:stretch>
            <a:fillRect/>
          </a:stretch>
        </p:blipFill>
        <p:spPr>
          <a:xfrm>
            <a:off x="7546078" y="1282881"/>
            <a:ext cx="3883922" cy="5233548"/>
          </a:xfrm>
          <a:prstGeom prst="rect">
            <a:avLst/>
          </a:prstGeom>
        </p:spPr>
      </p:pic>
    </p:spTree>
    <p:extLst>
      <p:ext uri="{BB962C8B-B14F-4D97-AF65-F5344CB8AC3E}">
        <p14:creationId xmlns:p14="http://schemas.microsoft.com/office/powerpoint/2010/main" val="368937661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031B8-1D85-48C0-B7CD-6B1797D06206}"/>
              </a:ext>
            </a:extLst>
          </p:cNvPr>
          <p:cNvSpPr>
            <a:spLocks noGrp="1"/>
          </p:cNvSpPr>
          <p:nvPr>
            <p:ph type="title"/>
          </p:nvPr>
        </p:nvSpPr>
        <p:spPr/>
        <p:txBody>
          <a:bodyPr>
            <a:normAutofit fontScale="90000"/>
          </a:bodyPr>
          <a:lstStyle/>
          <a:p>
            <a:r>
              <a:rPr lang="es-EC" dirty="0"/>
              <a:t>Modelamiento dinámico </a:t>
            </a:r>
          </a:p>
        </p:txBody>
      </p:sp>
      <p:pic>
        <p:nvPicPr>
          <p:cNvPr id="4" name="Marcador de contenido 3">
            <a:extLst>
              <a:ext uri="{FF2B5EF4-FFF2-40B4-BE49-F238E27FC236}">
                <a16:creationId xmlns:a16="http://schemas.microsoft.com/office/drawing/2014/main" id="{73086C98-8EE7-4DE8-B7ED-57667D378A98}"/>
              </a:ext>
            </a:extLst>
          </p:cNvPr>
          <p:cNvPicPr>
            <a:picLocks noGrp="1" noChangeAspect="1"/>
          </p:cNvPicPr>
          <p:nvPr>
            <p:ph idx="1"/>
          </p:nvPr>
        </p:nvPicPr>
        <p:blipFill>
          <a:blip r:embed="rId3"/>
          <a:stretch>
            <a:fillRect/>
          </a:stretch>
        </p:blipFill>
        <p:spPr>
          <a:xfrm>
            <a:off x="464034" y="1333052"/>
            <a:ext cx="5042243" cy="4555492"/>
          </a:xfrm>
          <a:prstGeom prst="rect">
            <a:avLst/>
          </a:prstGeom>
        </p:spPr>
      </p:pic>
      <p:pic>
        <p:nvPicPr>
          <p:cNvPr id="5" name="Imagen 4">
            <a:extLst>
              <a:ext uri="{FF2B5EF4-FFF2-40B4-BE49-F238E27FC236}">
                <a16:creationId xmlns:a16="http://schemas.microsoft.com/office/drawing/2014/main" id="{B7E590E3-4EFF-42E1-83B0-5808A98E655B}"/>
              </a:ext>
            </a:extLst>
          </p:cNvPr>
          <p:cNvPicPr>
            <a:picLocks noChangeAspect="1"/>
          </p:cNvPicPr>
          <p:nvPr/>
        </p:nvPicPr>
        <p:blipFill>
          <a:blip r:embed="rId4"/>
          <a:stretch>
            <a:fillRect/>
          </a:stretch>
        </p:blipFill>
        <p:spPr>
          <a:xfrm>
            <a:off x="6095999" y="1759791"/>
            <a:ext cx="4050507" cy="1220236"/>
          </a:xfrm>
          <a:prstGeom prst="rect">
            <a:avLst/>
          </a:prstGeom>
        </p:spPr>
      </p:pic>
      <p:pic>
        <p:nvPicPr>
          <p:cNvPr id="6" name="Imagen 5">
            <a:extLst>
              <a:ext uri="{FF2B5EF4-FFF2-40B4-BE49-F238E27FC236}">
                <a16:creationId xmlns:a16="http://schemas.microsoft.com/office/drawing/2014/main" id="{72A2A7CB-D4EE-4AD2-A940-3F397037C7E9}"/>
              </a:ext>
            </a:extLst>
          </p:cNvPr>
          <p:cNvPicPr>
            <a:picLocks noChangeAspect="1"/>
          </p:cNvPicPr>
          <p:nvPr/>
        </p:nvPicPr>
        <p:blipFill>
          <a:blip r:embed="rId5"/>
          <a:stretch>
            <a:fillRect/>
          </a:stretch>
        </p:blipFill>
        <p:spPr>
          <a:xfrm>
            <a:off x="6095998" y="3872486"/>
            <a:ext cx="4050508" cy="614295"/>
          </a:xfrm>
          <a:prstGeom prst="rect">
            <a:avLst/>
          </a:prstGeom>
        </p:spPr>
      </p:pic>
      <p:sp>
        <p:nvSpPr>
          <p:cNvPr id="7" name="Rectángulo 6">
            <a:extLst>
              <a:ext uri="{FF2B5EF4-FFF2-40B4-BE49-F238E27FC236}">
                <a16:creationId xmlns:a16="http://schemas.microsoft.com/office/drawing/2014/main" id="{2BE3C76E-AFC6-4D92-AF10-5BAF242CA1FD}"/>
              </a:ext>
            </a:extLst>
          </p:cNvPr>
          <p:cNvSpPr/>
          <p:nvPr/>
        </p:nvSpPr>
        <p:spPr>
          <a:xfrm>
            <a:off x="6637216" y="1303094"/>
            <a:ext cx="2749471" cy="461665"/>
          </a:xfrm>
          <a:prstGeom prst="rect">
            <a:avLst/>
          </a:prstGeom>
        </p:spPr>
        <p:txBody>
          <a:bodyPr wrap="none">
            <a:spAutoFit/>
          </a:bodyPr>
          <a:lstStyle/>
          <a:p>
            <a:r>
              <a:rPr lang="es-EC" sz="2400" b="1" i="1" dirty="0">
                <a:latin typeface="Times New Roman" panose="02020603050405020304" pitchFamily="18" charset="0"/>
                <a:ea typeface="Calibri" panose="020F0502020204030204" pitchFamily="34" charset="0"/>
              </a:rPr>
              <a:t>A. Euler - Lagrange</a:t>
            </a:r>
            <a:endParaRPr lang="es-419" sz="2400" b="1" i="1" dirty="0"/>
          </a:p>
        </p:txBody>
      </p:sp>
      <p:sp>
        <p:nvSpPr>
          <p:cNvPr id="8" name="Rectángulo 7">
            <a:extLst>
              <a:ext uri="{FF2B5EF4-FFF2-40B4-BE49-F238E27FC236}">
                <a16:creationId xmlns:a16="http://schemas.microsoft.com/office/drawing/2014/main" id="{BC38FC6D-B16E-4696-A6D4-6630BC9BE6F5}"/>
              </a:ext>
            </a:extLst>
          </p:cNvPr>
          <p:cNvSpPr/>
          <p:nvPr/>
        </p:nvSpPr>
        <p:spPr>
          <a:xfrm>
            <a:off x="6910529" y="3141159"/>
            <a:ext cx="2202847" cy="461665"/>
          </a:xfrm>
          <a:prstGeom prst="rect">
            <a:avLst/>
          </a:prstGeom>
        </p:spPr>
        <p:txBody>
          <a:bodyPr wrap="none">
            <a:spAutoFit/>
          </a:bodyPr>
          <a:lstStyle/>
          <a:p>
            <a:r>
              <a:rPr lang="es-EC" sz="2400" b="1" i="1" dirty="0">
                <a:latin typeface="Times New Roman" panose="02020603050405020304" pitchFamily="18" charset="0"/>
                <a:ea typeface="Calibri" panose="020F0502020204030204" pitchFamily="34" charset="0"/>
              </a:rPr>
              <a:t>B. </a:t>
            </a:r>
            <a:r>
              <a:rPr lang="es-EC" sz="2400" b="1" i="1" dirty="0" err="1">
                <a:latin typeface="Times New Roman" panose="02020603050405020304" pitchFamily="18" charset="0"/>
                <a:ea typeface="Calibri" panose="020F0502020204030204" pitchFamily="34" charset="0"/>
              </a:rPr>
              <a:t>Lagrangiano</a:t>
            </a:r>
            <a:endParaRPr lang="es-419" sz="2400" b="1" i="1" dirty="0"/>
          </a:p>
        </p:txBody>
      </p:sp>
    </p:spTree>
    <p:extLst>
      <p:ext uri="{BB962C8B-B14F-4D97-AF65-F5344CB8AC3E}">
        <p14:creationId xmlns:p14="http://schemas.microsoft.com/office/powerpoint/2010/main" val="147522543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86F1C36-AC15-45B8-8737-55381014C472}"/>
              </a:ext>
            </a:extLst>
          </p:cNvPr>
          <p:cNvPicPr>
            <a:picLocks noChangeAspect="1"/>
          </p:cNvPicPr>
          <p:nvPr/>
        </p:nvPicPr>
        <p:blipFill>
          <a:blip r:embed="rId3"/>
          <a:stretch>
            <a:fillRect/>
          </a:stretch>
        </p:blipFill>
        <p:spPr>
          <a:xfrm>
            <a:off x="3252191" y="4362828"/>
            <a:ext cx="5687615" cy="1914755"/>
          </a:xfrm>
          <a:prstGeom prst="rect">
            <a:avLst/>
          </a:prstGeom>
        </p:spPr>
      </p:pic>
      <p:sp>
        <p:nvSpPr>
          <p:cNvPr id="2" name="Título 1">
            <a:extLst>
              <a:ext uri="{FF2B5EF4-FFF2-40B4-BE49-F238E27FC236}">
                <a16:creationId xmlns:a16="http://schemas.microsoft.com/office/drawing/2014/main" id="{624C2B15-3B49-480A-BF7E-C1E3665DDE64}"/>
              </a:ext>
            </a:extLst>
          </p:cNvPr>
          <p:cNvSpPr>
            <a:spLocks noGrp="1"/>
          </p:cNvSpPr>
          <p:nvPr>
            <p:ph type="title"/>
          </p:nvPr>
        </p:nvSpPr>
        <p:spPr>
          <a:xfrm>
            <a:off x="226841" y="241723"/>
            <a:ext cx="11738317" cy="614295"/>
          </a:xfrm>
        </p:spPr>
        <p:txBody>
          <a:bodyPr>
            <a:noAutofit/>
          </a:bodyPr>
          <a:lstStyle/>
          <a:p>
            <a:r>
              <a:rPr lang="es-ES" sz="2800" dirty="0"/>
              <a:t>Elementos restantes de la estructura </a:t>
            </a:r>
            <a:endParaRPr lang="es-EC" sz="2800" dirty="0"/>
          </a:p>
        </p:txBody>
      </p:sp>
      <p:pic>
        <p:nvPicPr>
          <p:cNvPr id="4" name="Imagen 3">
            <a:extLst>
              <a:ext uri="{FF2B5EF4-FFF2-40B4-BE49-F238E27FC236}">
                <a16:creationId xmlns:a16="http://schemas.microsoft.com/office/drawing/2014/main" id="{37F6CA99-A751-460F-B46A-C934B4B0AE63}"/>
              </a:ext>
            </a:extLst>
          </p:cNvPr>
          <p:cNvPicPr>
            <a:picLocks noChangeAspect="1"/>
          </p:cNvPicPr>
          <p:nvPr/>
        </p:nvPicPr>
        <p:blipFill>
          <a:blip r:embed="rId4"/>
          <a:stretch>
            <a:fillRect/>
          </a:stretch>
        </p:blipFill>
        <p:spPr>
          <a:xfrm>
            <a:off x="1" y="944079"/>
            <a:ext cx="3485217" cy="3756440"/>
          </a:xfrm>
          <a:prstGeom prst="rect">
            <a:avLst/>
          </a:prstGeom>
        </p:spPr>
      </p:pic>
      <p:pic>
        <p:nvPicPr>
          <p:cNvPr id="5" name="Imagen 4">
            <a:extLst>
              <a:ext uri="{FF2B5EF4-FFF2-40B4-BE49-F238E27FC236}">
                <a16:creationId xmlns:a16="http://schemas.microsoft.com/office/drawing/2014/main" id="{19A465DA-371E-465B-AA27-4EF09065500C}"/>
              </a:ext>
            </a:extLst>
          </p:cNvPr>
          <p:cNvPicPr>
            <a:picLocks noChangeAspect="1"/>
          </p:cNvPicPr>
          <p:nvPr/>
        </p:nvPicPr>
        <p:blipFill>
          <a:blip r:embed="rId5"/>
          <a:stretch>
            <a:fillRect/>
          </a:stretch>
        </p:blipFill>
        <p:spPr>
          <a:xfrm>
            <a:off x="4595205" y="996605"/>
            <a:ext cx="3001589" cy="2848447"/>
          </a:xfrm>
          <a:prstGeom prst="rect">
            <a:avLst/>
          </a:prstGeom>
        </p:spPr>
      </p:pic>
      <p:pic>
        <p:nvPicPr>
          <p:cNvPr id="7" name="Imagen 6">
            <a:extLst>
              <a:ext uri="{FF2B5EF4-FFF2-40B4-BE49-F238E27FC236}">
                <a16:creationId xmlns:a16="http://schemas.microsoft.com/office/drawing/2014/main" id="{E09FAE7D-F36F-428F-89D3-2B1C160AA96D}"/>
              </a:ext>
            </a:extLst>
          </p:cNvPr>
          <p:cNvPicPr>
            <a:picLocks noChangeAspect="1"/>
          </p:cNvPicPr>
          <p:nvPr/>
        </p:nvPicPr>
        <p:blipFill>
          <a:blip r:embed="rId6"/>
          <a:stretch>
            <a:fillRect/>
          </a:stretch>
        </p:blipFill>
        <p:spPr>
          <a:xfrm>
            <a:off x="8706781" y="1277779"/>
            <a:ext cx="2918996" cy="2877689"/>
          </a:xfrm>
          <a:prstGeom prst="rect">
            <a:avLst/>
          </a:prstGeom>
        </p:spPr>
      </p:pic>
      <p:pic>
        <p:nvPicPr>
          <p:cNvPr id="8" name="Imagen 7">
            <a:extLst>
              <a:ext uri="{FF2B5EF4-FFF2-40B4-BE49-F238E27FC236}">
                <a16:creationId xmlns:a16="http://schemas.microsoft.com/office/drawing/2014/main" id="{57E30931-4F89-4976-9A76-6BFB3F2AAB81}"/>
              </a:ext>
            </a:extLst>
          </p:cNvPr>
          <p:cNvPicPr>
            <a:picLocks noChangeAspect="1"/>
          </p:cNvPicPr>
          <p:nvPr/>
        </p:nvPicPr>
        <p:blipFill rotWithShape="1">
          <a:blip r:embed="rId7"/>
          <a:srcRect t="22523"/>
          <a:stretch/>
        </p:blipFill>
        <p:spPr>
          <a:xfrm>
            <a:off x="9259074" y="4353543"/>
            <a:ext cx="2550317" cy="1911762"/>
          </a:xfrm>
          <a:prstGeom prst="rect">
            <a:avLst/>
          </a:prstGeom>
        </p:spPr>
      </p:pic>
    </p:spTree>
    <p:extLst>
      <p:ext uri="{BB962C8B-B14F-4D97-AF65-F5344CB8AC3E}">
        <p14:creationId xmlns:p14="http://schemas.microsoft.com/office/powerpoint/2010/main" val="405479093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0B544AA1-A242-4209-8C1D-66EF0E5144B5}"/>
              </a:ext>
            </a:extLst>
          </p:cNvPr>
          <p:cNvPicPr>
            <a:picLocks noGrp="1" noChangeAspect="1"/>
          </p:cNvPicPr>
          <p:nvPr>
            <p:ph idx="1"/>
          </p:nvPr>
        </p:nvPicPr>
        <p:blipFill>
          <a:blip r:embed="rId3"/>
          <a:stretch>
            <a:fillRect/>
          </a:stretch>
        </p:blipFill>
        <p:spPr>
          <a:xfrm>
            <a:off x="675861" y="1384285"/>
            <a:ext cx="11052313" cy="3967101"/>
          </a:xfrm>
          <a:prstGeom prst="rect">
            <a:avLst/>
          </a:prstGeom>
        </p:spPr>
      </p:pic>
    </p:spTree>
    <p:extLst>
      <p:ext uri="{BB962C8B-B14F-4D97-AF65-F5344CB8AC3E}">
        <p14:creationId xmlns:p14="http://schemas.microsoft.com/office/powerpoint/2010/main" val="401635244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840486-7630-484F-830E-52CB2100C8B1}"/>
              </a:ext>
            </a:extLst>
          </p:cNvPr>
          <p:cNvSpPr>
            <a:spLocks noGrp="1"/>
          </p:cNvSpPr>
          <p:nvPr>
            <p:ph type="title"/>
          </p:nvPr>
        </p:nvSpPr>
        <p:spPr/>
        <p:txBody>
          <a:bodyPr>
            <a:normAutofit fontScale="90000"/>
          </a:bodyPr>
          <a:lstStyle/>
          <a:p>
            <a:r>
              <a:rPr lang="es-EC" b="0" dirty="0"/>
              <a:t>Análisis cinemático </a:t>
            </a:r>
            <a:endParaRPr lang="es-EC" dirty="0"/>
          </a:p>
        </p:txBody>
      </p:sp>
      <p:pic>
        <p:nvPicPr>
          <p:cNvPr id="4" name="Marcador de contenido 3">
            <a:extLst>
              <a:ext uri="{FF2B5EF4-FFF2-40B4-BE49-F238E27FC236}">
                <a16:creationId xmlns:a16="http://schemas.microsoft.com/office/drawing/2014/main" id="{E8CC3745-00F4-4FB6-A2FE-6106898F1987}"/>
              </a:ext>
            </a:extLst>
          </p:cNvPr>
          <p:cNvPicPr>
            <a:picLocks noGrp="1" noChangeAspect="1"/>
          </p:cNvPicPr>
          <p:nvPr>
            <p:ph idx="1"/>
          </p:nvPr>
        </p:nvPicPr>
        <p:blipFill>
          <a:blip r:embed="rId3"/>
          <a:stretch>
            <a:fillRect/>
          </a:stretch>
        </p:blipFill>
        <p:spPr>
          <a:xfrm>
            <a:off x="1391478" y="1116580"/>
            <a:ext cx="8627165" cy="4850568"/>
          </a:xfrm>
          <a:prstGeom prst="rect">
            <a:avLst/>
          </a:prstGeom>
        </p:spPr>
      </p:pic>
    </p:spTree>
    <p:extLst>
      <p:ext uri="{BB962C8B-B14F-4D97-AF65-F5344CB8AC3E}">
        <p14:creationId xmlns:p14="http://schemas.microsoft.com/office/powerpoint/2010/main" val="386384912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A59EC0-9504-42B3-91B1-F58BB597AE93}"/>
              </a:ext>
            </a:extLst>
          </p:cNvPr>
          <p:cNvSpPr>
            <a:spLocks noGrp="1"/>
          </p:cNvSpPr>
          <p:nvPr>
            <p:ph type="title"/>
          </p:nvPr>
        </p:nvSpPr>
        <p:spPr/>
        <p:txBody>
          <a:bodyPr>
            <a:normAutofit fontScale="90000"/>
          </a:bodyPr>
          <a:lstStyle/>
          <a:p>
            <a:r>
              <a:rPr lang="es-EC" dirty="0"/>
              <a:t>Subsistema Electrónico </a:t>
            </a:r>
          </a:p>
        </p:txBody>
      </p:sp>
      <p:sp>
        <p:nvSpPr>
          <p:cNvPr id="3" name="Marcador de contenido 2">
            <a:extLst>
              <a:ext uri="{FF2B5EF4-FFF2-40B4-BE49-F238E27FC236}">
                <a16:creationId xmlns:a16="http://schemas.microsoft.com/office/drawing/2014/main" id="{23E028AA-97FF-407E-9AC7-52404F29946F}"/>
              </a:ext>
            </a:extLst>
          </p:cNvPr>
          <p:cNvSpPr>
            <a:spLocks noGrp="1"/>
          </p:cNvSpPr>
          <p:nvPr>
            <p:ph idx="1"/>
          </p:nvPr>
        </p:nvSpPr>
        <p:spPr/>
        <p:txBody>
          <a:bodyPr>
            <a:normAutofit/>
          </a:bodyPr>
          <a:lstStyle/>
          <a:p>
            <a:r>
              <a:rPr lang="es-EC" sz="3600" dirty="0"/>
              <a:t>Fuente de alimentación </a:t>
            </a:r>
          </a:p>
        </p:txBody>
      </p:sp>
      <p:pic>
        <p:nvPicPr>
          <p:cNvPr id="4" name="Imagen 3">
            <a:extLst>
              <a:ext uri="{FF2B5EF4-FFF2-40B4-BE49-F238E27FC236}">
                <a16:creationId xmlns:a16="http://schemas.microsoft.com/office/drawing/2014/main" id="{4D9FD54A-C77C-482D-84D3-95805ECD3FBD}"/>
              </a:ext>
            </a:extLst>
          </p:cNvPr>
          <p:cNvPicPr>
            <a:picLocks noChangeAspect="1"/>
          </p:cNvPicPr>
          <p:nvPr/>
        </p:nvPicPr>
        <p:blipFill rotWithShape="1">
          <a:blip r:embed="rId3"/>
          <a:srcRect b="5063"/>
          <a:stretch/>
        </p:blipFill>
        <p:spPr>
          <a:xfrm>
            <a:off x="226841" y="2747962"/>
            <a:ext cx="7756644" cy="1863795"/>
          </a:xfrm>
          <a:prstGeom prst="rect">
            <a:avLst/>
          </a:prstGeom>
        </p:spPr>
      </p:pic>
      <p:pic>
        <p:nvPicPr>
          <p:cNvPr id="8194" name="Picture 2" descr="Resultado de imagen para fuente de alimentacion de 5v 2A">
            <a:extLst>
              <a:ext uri="{FF2B5EF4-FFF2-40B4-BE49-F238E27FC236}">
                <a16:creationId xmlns:a16="http://schemas.microsoft.com/office/drawing/2014/main" id="{90562460-39E1-4F69-A9B6-0535342194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720" b="24211"/>
          <a:stretch/>
        </p:blipFill>
        <p:spPr bwMode="auto">
          <a:xfrm>
            <a:off x="7954775" y="4235672"/>
            <a:ext cx="4237225" cy="2248625"/>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85949F46-BE35-410A-BFAB-7E6CDF5A7CF1}"/>
              </a:ext>
            </a:extLst>
          </p:cNvPr>
          <p:cNvSpPr/>
          <p:nvPr/>
        </p:nvSpPr>
        <p:spPr>
          <a:xfrm>
            <a:off x="4154557" y="4107090"/>
            <a:ext cx="3573376" cy="504667"/>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cxnSp>
        <p:nvCxnSpPr>
          <p:cNvPr id="11" name="Conector: angular 10">
            <a:extLst>
              <a:ext uri="{FF2B5EF4-FFF2-40B4-BE49-F238E27FC236}">
                <a16:creationId xmlns:a16="http://schemas.microsoft.com/office/drawing/2014/main" id="{B39E3B5F-9585-4E8D-AB8B-8DD463C380EA}"/>
              </a:ext>
            </a:extLst>
          </p:cNvPr>
          <p:cNvCxnSpPr>
            <a:endCxn id="8194" idx="1"/>
          </p:cNvCxnSpPr>
          <p:nvPr/>
        </p:nvCxnSpPr>
        <p:spPr>
          <a:xfrm>
            <a:off x="6738730" y="4611757"/>
            <a:ext cx="1216045" cy="748228"/>
          </a:xfrm>
          <a:prstGeom prst="bent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ángulo: esquinas redondeadas 4">
            <a:extLst>
              <a:ext uri="{FF2B5EF4-FFF2-40B4-BE49-F238E27FC236}">
                <a16:creationId xmlns:a16="http://schemas.microsoft.com/office/drawing/2014/main" id="{5D45F971-DD0A-49A4-8E47-52A36C40F698}"/>
              </a:ext>
            </a:extLst>
          </p:cNvPr>
          <p:cNvSpPr/>
          <p:nvPr/>
        </p:nvSpPr>
        <p:spPr>
          <a:xfrm>
            <a:off x="2673626" y="3558209"/>
            <a:ext cx="278296" cy="2584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74886455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2" presetClass="entr" presetSubtype="4"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anim calcmode="lin" valueType="num">
                                      <p:cBhvr additive="base">
                                        <p:cTn id="13" dur="500" fill="hold"/>
                                        <p:tgtEl>
                                          <p:spTgt spid="8194"/>
                                        </p:tgtEl>
                                        <p:attrNameLst>
                                          <p:attrName>ppt_x</p:attrName>
                                        </p:attrNameLst>
                                      </p:cBhvr>
                                      <p:tavLst>
                                        <p:tav tm="0">
                                          <p:val>
                                            <p:strVal val="#ppt_x"/>
                                          </p:val>
                                        </p:tav>
                                        <p:tav tm="100000">
                                          <p:val>
                                            <p:strVal val="#ppt_x"/>
                                          </p:val>
                                        </p:tav>
                                      </p:tavLst>
                                    </p:anim>
                                    <p:anim calcmode="lin" valueType="num">
                                      <p:cBhvr additive="base">
                                        <p:cTn id="14"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C24F6D-27DC-4698-A67B-281DE84232C3}"/>
              </a:ext>
            </a:extLst>
          </p:cNvPr>
          <p:cNvSpPr>
            <a:spLocks noGrp="1"/>
          </p:cNvSpPr>
          <p:nvPr>
            <p:ph type="title"/>
          </p:nvPr>
        </p:nvSpPr>
        <p:spPr/>
        <p:txBody>
          <a:bodyPr>
            <a:normAutofit fontScale="90000"/>
          </a:bodyPr>
          <a:lstStyle/>
          <a:p>
            <a:r>
              <a:rPr lang="es-EC" b="0" dirty="0"/>
              <a:t>Subsistema Visión </a:t>
            </a:r>
            <a:endParaRPr lang="es-EC" dirty="0"/>
          </a:p>
        </p:txBody>
      </p:sp>
      <p:pic>
        <p:nvPicPr>
          <p:cNvPr id="4" name="Marcador de contenido 3">
            <a:extLst>
              <a:ext uri="{FF2B5EF4-FFF2-40B4-BE49-F238E27FC236}">
                <a16:creationId xmlns:a16="http://schemas.microsoft.com/office/drawing/2014/main" id="{30EE5249-4278-440F-8DD7-ECCFEF0A3137}"/>
              </a:ext>
            </a:extLst>
          </p:cNvPr>
          <p:cNvPicPr>
            <a:picLocks noGrp="1" noChangeAspect="1"/>
          </p:cNvPicPr>
          <p:nvPr>
            <p:ph idx="1"/>
          </p:nvPr>
        </p:nvPicPr>
        <p:blipFill>
          <a:blip r:embed="rId3"/>
          <a:stretch>
            <a:fillRect/>
          </a:stretch>
        </p:blipFill>
        <p:spPr>
          <a:xfrm>
            <a:off x="1749288" y="1154113"/>
            <a:ext cx="8130208" cy="4744141"/>
          </a:xfrm>
          <a:prstGeom prst="rect">
            <a:avLst/>
          </a:prstGeom>
        </p:spPr>
      </p:pic>
      <p:sp>
        <p:nvSpPr>
          <p:cNvPr id="5" name="Rectángulo 4">
            <a:extLst>
              <a:ext uri="{FF2B5EF4-FFF2-40B4-BE49-F238E27FC236}">
                <a16:creationId xmlns:a16="http://schemas.microsoft.com/office/drawing/2014/main" id="{32D993D4-F5F1-4111-AD61-299B4AD4AED6}"/>
              </a:ext>
            </a:extLst>
          </p:cNvPr>
          <p:cNvSpPr/>
          <p:nvPr/>
        </p:nvSpPr>
        <p:spPr>
          <a:xfrm>
            <a:off x="1749288" y="4273826"/>
            <a:ext cx="7851912" cy="1661961"/>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Tree>
    <p:extLst>
      <p:ext uri="{BB962C8B-B14F-4D97-AF65-F5344CB8AC3E}">
        <p14:creationId xmlns:p14="http://schemas.microsoft.com/office/powerpoint/2010/main" val="6912796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C24F6D-27DC-4698-A67B-281DE84232C3}"/>
              </a:ext>
            </a:extLst>
          </p:cNvPr>
          <p:cNvSpPr>
            <a:spLocks noGrp="1"/>
          </p:cNvSpPr>
          <p:nvPr>
            <p:ph type="title"/>
          </p:nvPr>
        </p:nvSpPr>
        <p:spPr/>
        <p:txBody>
          <a:bodyPr>
            <a:normAutofit fontScale="90000"/>
          </a:bodyPr>
          <a:lstStyle/>
          <a:p>
            <a:r>
              <a:rPr lang="es-EC" b="0" dirty="0"/>
              <a:t>Subsistema Visión </a:t>
            </a:r>
            <a:endParaRPr lang="es-EC" dirty="0"/>
          </a:p>
        </p:txBody>
      </p:sp>
      <p:sp>
        <p:nvSpPr>
          <p:cNvPr id="6" name="Marcador de contenido 5">
            <a:extLst>
              <a:ext uri="{FF2B5EF4-FFF2-40B4-BE49-F238E27FC236}">
                <a16:creationId xmlns:a16="http://schemas.microsoft.com/office/drawing/2014/main" id="{E04A3C95-5030-4750-B07B-B252A41F41F5}"/>
              </a:ext>
            </a:extLst>
          </p:cNvPr>
          <p:cNvSpPr>
            <a:spLocks noGrp="1"/>
          </p:cNvSpPr>
          <p:nvPr>
            <p:ph idx="1"/>
          </p:nvPr>
        </p:nvSpPr>
        <p:spPr/>
        <p:txBody>
          <a:bodyPr/>
          <a:lstStyle/>
          <a:p>
            <a:r>
              <a:rPr lang="es-ES" b="1" dirty="0"/>
              <a:t>Sistema de visión artificial estéreo </a:t>
            </a:r>
          </a:p>
          <a:p>
            <a:endParaRPr lang="es-EC" dirty="0"/>
          </a:p>
        </p:txBody>
      </p:sp>
      <p:pic>
        <p:nvPicPr>
          <p:cNvPr id="3" name="Imagen 2">
            <a:extLst>
              <a:ext uri="{FF2B5EF4-FFF2-40B4-BE49-F238E27FC236}">
                <a16:creationId xmlns:a16="http://schemas.microsoft.com/office/drawing/2014/main" id="{1F523E0F-5DB0-4C92-8521-A59BE2224253}"/>
              </a:ext>
            </a:extLst>
          </p:cNvPr>
          <p:cNvPicPr>
            <a:picLocks noChangeAspect="1"/>
          </p:cNvPicPr>
          <p:nvPr/>
        </p:nvPicPr>
        <p:blipFill rotWithShape="1">
          <a:blip r:embed="rId3"/>
          <a:srcRect b="5014"/>
          <a:stretch/>
        </p:blipFill>
        <p:spPr>
          <a:xfrm>
            <a:off x="226841" y="1630017"/>
            <a:ext cx="5039425" cy="4074296"/>
          </a:xfrm>
          <a:prstGeom prst="rect">
            <a:avLst/>
          </a:prstGeom>
        </p:spPr>
      </p:pic>
      <p:pic>
        <p:nvPicPr>
          <p:cNvPr id="11" name="Imagen 10">
            <a:extLst>
              <a:ext uri="{FF2B5EF4-FFF2-40B4-BE49-F238E27FC236}">
                <a16:creationId xmlns:a16="http://schemas.microsoft.com/office/drawing/2014/main" id="{F29565DA-9432-45AA-9A10-B9BACFEA94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6267" y="1746933"/>
            <a:ext cx="6698892" cy="3778224"/>
          </a:xfrm>
          <a:prstGeom prst="rect">
            <a:avLst/>
          </a:prstGeom>
        </p:spPr>
      </p:pic>
    </p:spTree>
    <p:extLst>
      <p:ext uri="{BB962C8B-B14F-4D97-AF65-F5344CB8AC3E}">
        <p14:creationId xmlns:p14="http://schemas.microsoft.com/office/powerpoint/2010/main" val="89313701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B6586D-2DC9-424C-850F-961AD96DB743}"/>
              </a:ext>
            </a:extLst>
          </p:cNvPr>
          <p:cNvSpPr>
            <a:spLocks noGrp="1"/>
          </p:cNvSpPr>
          <p:nvPr>
            <p:ph type="title"/>
          </p:nvPr>
        </p:nvSpPr>
        <p:spPr>
          <a:xfrm>
            <a:off x="226841" y="820342"/>
            <a:ext cx="11738317" cy="614295"/>
          </a:xfrm>
        </p:spPr>
        <p:txBody>
          <a:bodyPr>
            <a:normAutofit fontScale="90000"/>
          </a:bodyPr>
          <a:lstStyle/>
          <a:p>
            <a:r>
              <a:rPr lang="es-EC" dirty="0"/>
              <a:t>Objetivo general</a:t>
            </a:r>
          </a:p>
        </p:txBody>
      </p:sp>
      <p:sp>
        <p:nvSpPr>
          <p:cNvPr id="4" name="Marcador de contenido 2">
            <a:extLst>
              <a:ext uri="{FF2B5EF4-FFF2-40B4-BE49-F238E27FC236}">
                <a16:creationId xmlns:a16="http://schemas.microsoft.com/office/drawing/2014/main" id="{EBD24FE4-3466-4E58-BD26-EBFB4B0F4FC6}"/>
              </a:ext>
            </a:extLst>
          </p:cNvPr>
          <p:cNvSpPr>
            <a:spLocks noGrp="1"/>
          </p:cNvSpPr>
          <p:nvPr>
            <p:ph idx="1"/>
          </p:nvPr>
        </p:nvSpPr>
        <p:spPr>
          <a:xfrm>
            <a:off x="417443" y="2167477"/>
            <a:ext cx="11547715" cy="2722574"/>
          </a:xfrm>
        </p:spPr>
        <p:style>
          <a:lnRef idx="0">
            <a:scrgbClr r="0" g="0" b="0"/>
          </a:lnRef>
          <a:fillRef idx="1003">
            <a:schemeClr val="lt1"/>
          </a:fillRef>
          <a:effectRef idx="0">
            <a:scrgbClr r="0" g="0" b="0"/>
          </a:effectRef>
          <a:fontRef idx="major"/>
        </p:style>
        <p:txBody>
          <a:bodyPr>
            <a:normAutofit lnSpcReduction="10000"/>
          </a:bodyPr>
          <a:lstStyle/>
          <a:p>
            <a:pPr algn="ctr"/>
            <a:r>
              <a:rPr lang="es-ES" sz="4800" dirty="0"/>
              <a:t>Diseñar y construir una plataforma robótica para pruebas de técnicas sobre visión artificial que permita el aprendizaje y desarrollo del software de robots interactivos. </a:t>
            </a:r>
            <a:endParaRPr lang="es-EC" sz="4800" dirty="0"/>
          </a:p>
        </p:txBody>
      </p:sp>
    </p:spTree>
    <p:extLst>
      <p:ext uri="{BB962C8B-B14F-4D97-AF65-F5344CB8AC3E}">
        <p14:creationId xmlns:p14="http://schemas.microsoft.com/office/powerpoint/2010/main" val="172817142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F3232B-C02E-40E2-A698-2A5DDBDB4129}"/>
              </a:ext>
            </a:extLst>
          </p:cNvPr>
          <p:cNvSpPr>
            <a:spLocks noGrp="1"/>
          </p:cNvSpPr>
          <p:nvPr>
            <p:ph type="title"/>
          </p:nvPr>
        </p:nvSpPr>
        <p:spPr/>
        <p:txBody>
          <a:bodyPr>
            <a:normAutofit fontScale="90000"/>
          </a:bodyPr>
          <a:lstStyle/>
          <a:p>
            <a:r>
              <a:rPr lang="es-EC" dirty="0"/>
              <a:t>Mapa de disparidad</a:t>
            </a:r>
          </a:p>
        </p:txBody>
      </p:sp>
      <p:pic>
        <p:nvPicPr>
          <p:cNvPr id="4" name="Imagen 3">
            <a:extLst>
              <a:ext uri="{FF2B5EF4-FFF2-40B4-BE49-F238E27FC236}">
                <a16:creationId xmlns:a16="http://schemas.microsoft.com/office/drawing/2014/main" id="{C6AA13E0-1CAE-4648-A6B2-02965F6C5986}"/>
              </a:ext>
            </a:extLst>
          </p:cNvPr>
          <p:cNvPicPr>
            <a:picLocks noChangeAspect="1"/>
          </p:cNvPicPr>
          <p:nvPr/>
        </p:nvPicPr>
        <p:blipFill>
          <a:blip r:embed="rId3"/>
          <a:stretch>
            <a:fillRect/>
          </a:stretch>
        </p:blipFill>
        <p:spPr>
          <a:xfrm>
            <a:off x="2909265" y="1063589"/>
            <a:ext cx="7387674" cy="5483634"/>
          </a:xfrm>
          <a:prstGeom prst="rect">
            <a:avLst/>
          </a:prstGeom>
        </p:spPr>
      </p:pic>
    </p:spTree>
    <p:extLst>
      <p:ext uri="{BB962C8B-B14F-4D97-AF65-F5344CB8AC3E}">
        <p14:creationId xmlns:p14="http://schemas.microsoft.com/office/powerpoint/2010/main" val="407686557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EA13F0-DDC1-4B2B-AF84-2CDCDF5967DC}"/>
              </a:ext>
            </a:extLst>
          </p:cNvPr>
          <p:cNvSpPr>
            <a:spLocks noGrp="1"/>
          </p:cNvSpPr>
          <p:nvPr>
            <p:ph type="title"/>
          </p:nvPr>
        </p:nvSpPr>
        <p:spPr/>
        <p:txBody>
          <a:bodyPr>
            <a:normAutofit fontScale="90000"/>
          </a:bodyPr>
          <a:lstStyle/>
          <a:p>
            <a:r>
              <a:rPr lang="es-EC" dirty="0"/>
              <a:t>Diseño de la </a:t>
            </a:r>
            <a:r>
              <a:rPr lang="es-EC" dirty="0" err="1"/>
              <a:t>hmi</a:t>
            </a:r>
            <a:endParaRPr lang="es-EC" dirty="0"/>
          </a:p>
        </p:txBody>
      </p:sp>
      <p:pic>
        <p:nvPicPr>
          <p:cNvPr id="4" name="Marcador de contenido 3">
            <a:extLst>
              <a:ext uri="{FF2B5EF4-FFF2-40B4-BE49-F238E27FC236}">
                <a16:creationId xmlns:a16="http://schemas.microsoft.com/office/drawing/2014/main" id="{425426F0-449D-4070-AE45-30118F49F957}"/>
              </a:ext>
            </a:extLst>
          </p:cNvPr>
          <p:cNvPicPr>
            <a:picLocks noGrp="1" noChangeAspect="1"/>
          </p:cNvPicPr>
          <p:nvPr>
            <p:ph idx="1"/>
          </p:nvPr>
        </p:nvPicPr>
        <p:blipFill>
          <a:blip r:embed="rId3"/>
          <a:stretch>
            <a:fillRect/>
          </a:stretch>
        </p:blipFill>
        <p:spPr>
          <a:xfrm>
            <a:off x="678152" y="1116580"/>
            <a:ext cx="10224642" cy="4707749"/>
          </a:xfrm>
          <a:prstGeom prst="rect">
            <a:avLst/>
          </a:prstGeom>
        </p:spPr>
      </p:pic>
    </p:spTree>
    <p:extLst>
      <p:ext uri="{BB962C8B-B14F-4D97-AF65-F5344CB8AC3E}">
        <p14:creationId xmlns:p14="http://schemas.microsoft.com/office/powerpoint/2010/main" val="172143120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63ACBD6C-2555-470C-AD17-246C218704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753" t="20290" b="3632"/>
          <a:stretch/>
        </p:blipFill>
        <p:spPr>
          <a:xfrm>
            <a:off x="6924054" y="129013"/>
            <a:ext cx="2884040" cy="3959761"/>
          </a:xfrm>
          <a:prstGeom prst="rect">
            <a:avLst/>
          </a:prstGeom>
        </p:spPr>
      </p:pic>
      <p:sp>
        <p:nvSpPr>
          <p:cNvPr id="2" name="Título 1">
            <a:extLst>
              <a:ext uri="{FF2B5EF4-FFF2-40B4-BE49-F238E27FC236}">
                <a16:creationId xmlns:a16="http://schemas.microsoft.com/office/drawing/2014/main" id="{E22B532C-A9A7-4A03-8160-041D3F75DDE7}"/>
              </a:ext>
            </a:extLst>
          </p:cNvPr>
          <p:cNvSpPr>
            <a:spLocks noGrp="1"/>
          </p:cNvSpPr>
          <p:nvPr>
            <p:ph type="title"/>
          </p:nvPr>
        </p:nvSpPr>
        <p:spPr>
          <a:xfrm>
            <a:off x="226841" y="249070"/>
            <a:ext cx="11738317" cy="614295"/>
          </a:xfrm>
        </p:spPr>
        <p:txBody>
          <a:bodyPr>
            <a:normAutofit fontScale="90000"/>
          </a:bodyPr>
          <a:lstStyle/>
          <a:p>
            <a:r>
              <a:rPr lang="es-EC" dirty="0"/>
              <a:t>CONSTRUCCIÓN</a:t>
            </a:r>
          </a:p>
        </p:txBody>
      </p:sp>
      <p:pic>
        <p:nvPicPr>
          <p:cNvPr id="4" name="Marcador de contenido 3">
            <a:extLst>
              <a:ext uri="{FF2B5EF4-FFF2-40B4-BE49-F238E27FC236}">
                <a16:creationId xmlns:a16="http://schemas.microsoft.com/office/drawing/2014/main" id="{4A18B5A0-ED9B-4BF0-8DD3-33C96A54F6BE}"/>
              </a:ext>
            </a:extLst>
          </p:cNvPr>
          <p:cNvPicPr>
            <a:picLocks noGrp="1" noChangeAspect="1"/>
          </p:cNvPicPr>
          <p:nvPr>
            <p:ph idx="1"/>
          </p:nvPr>
        </p:nvPicPr>
        <p:blipFill>
          <a:blip r:embed="rId4"/>
          <a:stretch>
            <a:fillRect/>
          </a:stretch>
        </p:blipFill>
        <p:spPr>
          <a:xfrm>
            <a:off x="200544" y="705712"/>
            <a:ext cx="5218665" cy="3514885"/>
          </a:xfrm>
          <a:prstGeom prst="rect">
            <a:avLst/>
          </a:prstGeom>
        </p:spPr>
      </p:pic>
      <p:pic>
        <p:nvPicPr>
          <p:cNvPr id="6" name="Imagen 5">
            <a:extLst>
              <a:ext uri="{FF2B5EF4-FFF2-40B4-BE49-F238E27FC236}">
                <a16:creationId xmlns:a16="http://schemas.microsoft.com/office/drawing/2014/main" id="{6C34F630-20EA-4E2E-B530-76C8EF356B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9184" y="3354422"/>
            <a:ext cx="4787347" cy="2872409"/>
          </a:xfrm>
          <a:prstGeom prst="rect">
            <a:avLst/>
          </a:prstGeom>
        </p:spPr>
      </p:pic>
      <p:pic>
        <p:nvPicPr>
          <p:cNvPr id="8" name="Imagen 7">
            <a:extLst>
              <a:ext uri="{FF2B5EF4-FFF2-40B4-BE49-F238E27FC236}">
                <a16:creationId xmlns:a16="http://schemas.microsoft.com/office/drawing/2014/main" id="{72A1290B-5D44-4C14-BC20-DECB218DE0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927" t="7827" r="26116" b="3632"/>
          <a:stretch/>
        </p:blipFill>
        <p:spPr>
          <a:xfrm>
            <a:off x="9452581" y="3538468"/>
            <a:ext cx="2538876" cy="2872409"/>
          </a:xfrm>
          <a:prstGeom prst="rect">
            <a:avLst/>
          </a:prstGeom>
        </p:spPr>
      </p:pic>
      <p:cxnSp>
        <p:nvCxnSpPr>
          <p:cNvPr id="10" name="Conector recto de flecha 9">
            <a:extLst>
              <a:ext uri="{FF2B5EF4-FFF2-40B4-BE49-F238E27FC236}">
                <a16:creationId xmlns:a16="http://schemas.microsoft.com/office/drawing/2014/main" id="{FCF7F3D4-CBAD-4E8B-8775-CA4AC04D8258}"/>
              </a:ext>
            </a:extLst>
          </p:cNvPr>
          <p:cNvCxnSpPr/>
          <p:nvPr/>
        </p:nvCxnSpPr>
        <p:spPr>
          <a:xfrm>
            <a:off x="8186531" y="5009322"/>
            <a:ext cx="937591"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666CDA6F-E579-4C8A-A66E-775C3D2ECEE8}"/>
              </a:ext>
            </a:extLst>
          </p:cNvPr>
          <p:cNvCxnSpPr/>
          <p:nvPr/>
        </p:nvCxnSpPr>
        <p:spPr>
          <a:xfrm>
            <a:off x="5267739" y="2126974"/>
            <a:ext cx="1630018"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79715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F435F0-E36A-456E-AE23-C7F934E78B7D}"/>
              </a:ext>
            </a:extLst>
          </p:cNvPr>
          <p:cNvSpPr>
            <a:spLocks noGrp="1"/>
          </p:cNvSpPr>
          <p:nvPr>
            <p:ph type="title"/>
          </p:nvPr>
        </p:nvSpPr>
        <p:spPr/>
        <p:txBody>
          <a:bodyPr>
            <a:normAutofit fontScale="90000"/>
          </a:bodyPr>
          <a:lstStyle/>
          <a:p>
            <a:r>
              <a:rPr lang="es-EC" dirty="0"/>
              <a:t>CONSTRUCCIÓN</a:t>
            </a:r>
          </a:p>
        </p:txBody>
      </p:sp>
      <p:pic>
        <p:nvPicPr>
          <p:cNvPr id="5" name="Marcador de contenido 4">
            <a:extLst>
              <a:ext uri="{FF2B5EF4-FFF2-40B4-BE49-F238E27FC236}">
                <a16:creationId xmlns:a16="http://schemas.microsoft.com/office/drawing/2014/main" id="{F2FABC5A-E8D6-432F-832C-3F15B3C51C0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5603" r="15758"/>
          <a:stretch/>
        </p:blipFill>
        <p:spPr>
          <a:xfrm>
            <a:off x="226841" y="1253331"/>
            <a:ext cx="5108714" cy="4465728"/>
          </a:xfrm>
        </p:spPr>
      </p:pic>
      <p:pic>
        <p:nvPicPr>
          <p:cNvPr id="7" name="Imagen 6">
            <a:extLst>
              <a:ext uri="{FF2B5EF4-FFF2-40B4-BE49-F238E27FC236}">
                <a16:creationId xmlns:a16="http://schemas.microsoft.com/office/drawing/2014/main" id="{C1FB7874-964A-4E8C-B87D-AB0020B492D6}"/>
              </a:ext>
            </a:extLst>
          </p:cNvPr>
          <p:cNvPicPr>
            <a:picLocks noChangeAspect="1"/>
          </p:cNvPicPr>
          <p:nvPr/>
        </p:nvPicPr>
        <p:blipFill rotWithShape="1">
          <a:blip r:embed="rId4">
            <a:extLst>
              <a:ext uri="{28A0092B-C50C-407E-A947-70E740481C1C}">
                <a14:useLocalDpi xmlns:a14="http://schemas.microsoft.com/office/drawing/2010/main" val="0"/>
              </a:ext>
            </a:extLst>
          </a:blip>
          <a:srcRect l="22682" t="27233" r="54275" b="41449"/>
          <a:stretch/>
        </p:blipFill>
        <p:spPr>
          <a:xfrm rot="16200000" flipH="1">
            <a:off x="7044026" y="931841"/>
            <a:ext cx="4465728" cy="5108711"/>
          </a:xfrm>
          <a:prstGeom prst="rect">
            <a:avLst/>
          </a:prstGeom>
        </p:spPr>
      </p:pic>
      <p:cxnSp>
        <p:nvCxnSpPr>
          <p:cNvPr id="9" name="Conector recto de flecha 8">
            <a:extLst>
              <a:ext uri="{FF2B5EF4-FFF2-40B4-BE49-F238E27FC236}">
                <a16:creationId xmlns:a16="http://schemas.microsoft.com/office/drawing/2014/main" id="{01DA2363-5C21-4135-86F8-C3CFAB5A8309}"/>
              </a:ext>
            </a:extLst>
          </p:cNvPr>
          <p:cNvCxnSpPr>
            <a:cxnSpLocks/>
            <a:stCxn id="5" idx="3"/>
          </p:cNvCxnSpPr>
          <p:nvPr/>
        </p:nvCxnSpPr>
        <p:spPr>
          <a:xfrm>
            <a:off x="5335555" y="3486195"/>
            <a:ext cx="1386978" cy="2482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90351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78A0809D-677F-4CFC-8B6A-7F25406102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9414" y="1566723"/>
            <a:ext cx="2901650" cy="4143974"/>
          </a:xfrm>
        </p:spPr>
      </p:pic>
      <p:sp>
        <p:nvSpPr>
          <p:cNvPr id="9" name="CuadroTexto 8">
            <a:extLst>
              <a:ext uri="{FF2B5EF4-FFF2-40B4-BE49-F238E27FC236}">
                <a16:creationId xmlns:a16="http://schemas.microsoft.com/office/drawing/2014/main" id="{E77C8A75-8A96-4C80-B07C-606F9660234F}"/>
              </a:ext>
            </a:extLst>
          </p:cNvPr>
          <p:cNvSpPr txBox="1"/>
          <p:nvPr/>
        </p:nvSpPr>
        <p:spPr>
          <a:xfrm>
            <a:off x="1689654" y="795133"/>
            <a:ext cx="3102131" cy="830997"/>
          </a:xfrm>
          <a:prstGeom prst="rect">
            <a:avLst/>
          </a:prstGeom>
          <a:noFill/>
        </p:spPr>
        <p:txBody>
          <a:bodyPr wrap="none" rtlCol="0">
            <a:spAutoFit/>
          </a:bodyPr>
          <a:lstStyle/>
          <a:p>
            <a:r>
              <a:rPr lang="es-EC" sz="4800"/>
              <a:t>Diseño CAD</a:t>
            </a:r>
            <a:endParaRPr lang="es-EC" sz="4800" dirty="0"/>
          </a:p>
        </p:txBody>
      </p:sp>
      <p:sp>
        <p:nvSpPr>
          <p:cNvPr id="11" name="CuadroTexto 10">
            <a:extLst>
              <a:ext uri="{FF2B5EF4-FFF2-40B4-BE49-F238E27FC236}">
                <a16:creationId xmlns:a16="http://schemas.microsoft.com/office/drawing/2014/main" id="{DC3C927E-D938-4090-8BDA-AE0FDC328B0F}"/>
              </a:ext>
            </a:extLst>
          </p:cNvPr>
          <p:cNvSpPr txBox="1"/>
          <p:nvPr/>
        </p:nvSpPr>
        <p:spPr>
          <a:xfrm>
            <a:off x="7659758" y="793474"/>
            <a:ext cx="2334678" cy="830997"/>
          </a:xfrm>
          <a:prstGeom prst="rect">
            <a:avLst/>
          </a:prstGeom>
          <a:noFill/>
        </p:spPr>
        <p:txBody>
          <a:bodyPr wrap="none" rtlCol="0">
            <a:spAutoFit/>
          </a:bodyPr>
          <a:lstStyle/>
          <a:p>
            <a:r>
              <a:rPr lang="es-EC" sz="4800" dirty="0"/>
              <a:t>Realidad</a:t>
            </a:r>
          </a:p>
        </p:txBody>
      </p:sp>
      <p:pic>
        <p:nvPicPr>
          <p:cNvPr id="13" name="Imagen 12">
            <a:extLst>
              <a:ext uri="{FF2B5EF4-FFF2-40B4-BE49-F238E27FC236}">
                <a16:creationId xmlns:a16="http://schemas.microsoft.com/office/drawing/2014/main" id="{4D2F366D-15AF-42F8-B39A-75849B8AF2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0264" y="1508975"/>
            <a:ext cx="3194602" cy="4259469"/>
          </a:xfrm>
          <a:prstGeom prst="rect">
            <a:avLst/>
          </a:prstGeom>
        </p:spPr>
      </p:pic>
    </p:spTree>
    <p:extLst>
      <p:ext uri="{BB962C8B-B14F-4D97-AF65-F5344CB8AC3E}">
        <p14:creationId xmlns:p14="http://schemas.microsoft.com/office/powerpoint/2010/main" val="359682165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AADD5B-0FA0-451E-BADA-BBB84E3E4653}"/>
              </a:ext>
            </a:extLst>
          </p:cNvPr>
          <p:cNvSpPr>
            <a:spLocks noGrp="1"/>
          </p:cNvSpPr>
          <p:nvPr>
            <p:ph type="title"/>
          </p:nvPr>
        </p:nvSpPr>
        <p:spPr>
          <a:xfrm>
            <a:off x="3515916" y="2814705"/>
            <a:ext cx="5906380" cy="614295"/>
          </a:xfrm>
        </p:spPr>
        <p:txBody>
          <a:bodyPr>
            <a:normAutofit fontScale="90000"/>
          </a:bodyPr>
          <a:lstStyle/>
          <a:p>
            <a:r>
              <a:rPr lang="es-EC" dirty="0"/>
              <a:t>PRUEBAS y resultados</a:t>
            </a:r>
          </a:p>
        </p:txBody>
      </p:sp>
    </p:spTree>
    <p:extLst>
      <p:ext uri="{BB962C8B-B14F-4D97-AF65-F5344CB8AC3E}">
        <p14:creationId xmlns:p14="http://schemas.microsoft.com/office/powerpoint/2010/main" val="114340957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D10FDF-608D-41A8-961E-0112ADF2CD6B}"/>
              </a:ext>
            </a:extLst>
          </p:cNvPr>
          <p:cNvSpPr>
            <a:spLocks noGrp="1"/>
          </p:cNvSpPr>
          <p:nvPr>
            <p:ph type="title"/>
          </p:nvPr>
        </p:nvSpPr>
        <p:spPr>
          <a:xfrm>
            <a:off x="226841" y="293651"/>
            <a:ext cx="11738317" cy="614295"/>
          </a:xfrm>
        </p:spPr>
        <p:txBody>
          <a:bodyPr>
            <a:normAutofit fontScale="90000"/>
          </a:bodyPr>
          <a:lstStyle/>
          <a:p>
            <a:r>
              <a:rPr lang="es-EC" dirty="0"/>
              <a:t>Identificación de personas</a:t>
            </a:r>
          </a:p>
        </p:txBody>
      </p:sp>
      <p:pic>
        <p:nvPicPr>
          <p:cNvPr id="8" name="Imagen 7">
            <a:extLst>
              <a:ext uri="{FF2B5EF4-FFF2-40B4-BE49-F238E27FC236}">
                <a16:creationId xmlns:a16="http://schemas.microsoft.com/office/drawing/2014/main" id="{439D5034-A935-4D15-9A98-4A2836519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945" y="1772650"/>
            <a:ext cx="9659055" cy="5433219"/>
          </a:xfrm>
          <a:prstGeom prst="rect">
            <a:avLst/>
          </a:prstGeom>
        </p:spPr>
      </p:pic>
      <p:sp>
        <p:nvSpPr>
          <p:cNvPr id="5" name="Marcador de contenido 2">
            <a:extLst>
              <a:ext uri="{FF2B5EF4-FFF2-40B4-BE49-F238E27FC236}">
                <a16:creationId xmlns:a16="http://schemas.microsoft.com/office/drawing/2014/main" id="{3A5C6BFB-03AB-45DB-BE51-3402E7092E83}"/>
              </a:ext>
            </a:extLst>
          </p:cNvPr>
          <p:cNvSpPr>
            <a:spLocks noGrp="1"/>
          </p:cNvSpPr>
          <p:nvPr>
            <p:ph idx="1"/>
          </p:nvPr>
        </p:nvSpPr>
        <p:spPr>
          <a:xfrm>
            <a:off x="434673" y="1097755"/>
            <a:ext cx="10515600" cy="614295"/>
          </a:xfrm>
        </p:spPr>
        <p:txBody>
          <a:bodyPr>
            <a:normAutofit/>
          </a:bodyPr>
          <a:lstStyle/>
          <a:p>
            <a:r>
              <a:rPr lang="es-EC" sz="3600" dirty="0"/>
              <a:t>Creación de la base de datos</a:t>
            </a:r>
          </a:p>
          <a:p>
            <a:endParaRPr lang="es-EC" sz="3600" dirty="0"/>
          </a:p>
        </p:txBody>
      </p:sp>
    </p:spTree>
    <p:extLst>
      <p:ext uri="{BB962C8B-B14F-4D97-AF65-F5344CB8AC3E}">
        <p14:creationId xmlns:p14="http://schemas.microsoft.com/office/powerpoint/2010/main" val="415036675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D10FDF-608D-41A8-961E-0112ADF2CD6B}"/>
              </a:ext>
            </a:extLst>
          </p:cNvPr>
          <p:cNvSpPr>
            <a:spLocks noGrp="1"/>
          </p:cNvSpPr>
          <p:nvPr>
            <p:ph type="title"/>
          </p:nvPr>
        </p:nvSpPr>
        <p:spPr>
          <a:xfrm>
            <a:off x="226841" y="293651"/>
            <a:ext cx="11738317" cy="614295"/>
          </a:xfrm>
        </p:spPr>
        <p:txBody>
          <a:bodyPr>
            <a:normAutofit fontScale="90000"/>
          </a:bodyPr>
          <a:lstStyle/>
          <a:p>
            <a:r>
              <a:rPr lang="es-EC" dirty="0"/>
              <a:t>Identificación de personas</a:t>
            </a:r>
          </a:p>
        </p:txBody>
      </p:sp>
      <p:pic>
        <p:nvPicPr>
          <p:cNvPr id="7" name="Marcador de contenido 6">
            <a:extLst>
              <a:ext uri="{FF2B5EF4-FFF2-40B4-BE49-F238E27FC236}">
                <a16:creationId xmlns:a16="http://schemas.microsoft.com/office/drawing/2014/main" id="{77CF4D82-E358-44BF-8ADF-D2648E8DDFC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8092" t="8935" r="13876" b="5614"/>
          <a:stretch/>
        </p:blipFill>
        <p:spPr>
          <a:xfrm>
            <a:off x="485160" y="907946"/>
            <a:ext cx="5610839" cy="3962291"/>
          </a:xfrm>
        </p:spPr>
      </p:pic>
      <p:pic>
        <p:nvPicPr>
          <p:cNvPr id="10" name="Imagen 9">
            <a:extLst>
              <a:ext uri="{FF2B5EF4-FFF2-40B4-BE49-F238E27FC236}">
                <a16:creationId xmlns:a16="http://schemas.microsoft.com/office/drawing/2014/main" id="{5E82E5BF-853F-4A53-86C2-6C4F931D031D}"/>
              </a:ext>
            </a:extLst>
          </p:cNvPr>
          <p:cNvPicPr>
            <a:picLocks noChangeAspect="1"/>
          </p:cNvPicPr>
          <p:nvPr/>
        </p:nvPicPr>
        <p:blipFill rotWithShape="1">
          <a:blip r:embed="rId4">
            <a:extLst>
              <a:ext uri="{28A0092B-C50C-407E-A947-70E740481C1C}">
                <a14:useLocalDpi xmlns:a14="http://schemas.microsoft.com/office/drawing/2010/main" val="0"/>
              </a:ext>
            </a:extLst>
          </a:blip>
          <a:srcRect l="18749" t="13188" r="13750" b="1962"/>
          <a:stretch/>
        </p:blipFill>
        <p:spPr>
          <a:xfrm>
            <a:off x="6273031" y="2438997"/>
            <a:ext cx="5610840" cy="3961804"/>
          </a:xfrm>
          <a:prstGeom prst="rect">
            <a:avLst/>
          </a:prstGeom>
        </p:spPr>
      </p:pic>
    </p:spTree>
    <p:extLst>
      <p:ext uri="{BB962C8B-B14F-4D97-AF65-F5344CB8AC3E}">
        <p14:creationId xmlns:p14="http://schemas.microsoft.com/office/powerpoint/2010/main" val="76276089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C4B2E-FDF0-4F15-B648-BB08CC70F515}"/>
              </a:ext>
            </a:extLst>
          </p:cNvPr>
          <p:cNvSpPr>
            <a:spLocks noGrp="1"/>
          </p:cNvSpPr>
          <p:nvPr>
            <p:ph type="title"/>
          </p:nvPr>
        </p:nvSpPr>
        <p:spPr>
          <a:xfrm>
            <a:off x="198782" y="307162"/>
            <a:ext cx="11269419" cy="766264"/>
          </a:xfrm>
        </p:spPr>
        <p:txBody>
          <a:bodyPr>
            <a:normAutofit/>
          </a:bodyPr>
          <a:lstStyle/>
          <a:p>
            <a:r>
              <a:rPr lang="es-EC" sz="3200" dirty="0"/>
              <a:t>Reconocimiento de expresiones faciales </a:t>
            </a:r>
          </a:p>
        </p:txBody>
      </p:sp>
      <p:pic>
        <p:nvPicPr>
          <p:cNvPr id="9" name="Marcador de contenido 8">
            <a:extLst>
              <a:ext uri="{FF2B5EF4-FFF2-40B4-BE49-F238E27FC236}">
                <a16:creationId xmlns:a16="http://schemas.microsoft.com/office/drawing/2014/main" id="{C039396A-E35D-4379-8D74-219E5F35B72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8502" t="13782" r="10823"/>
          <a:stretch/>
        </p:blipFill>
        <p:spPr>
          <a:xfrm>
            <a:off x="418786" y="940925"/>
            <a:ext cx="4053823" cy="2780372"/>
          </a:xfrm>
        </p:spPr>
      </p:pic>
      <p:pic>
        <p:nvPicPr>
          <p:cNvPr id="11" name="Imagen 10">
            <a:extLst>
              <a:ext uri="{FF2B5EF4-FFF2-40B4-BE49-F238E27FC236}">
                <a16:creationId xmlns:a16="http://schemas.microsoft.com/office/drawing/2014/main" id="{1E328F01-AFC1-4B2A-A16C-3F185AEF2324}"/>
              </a:ext>
            </a:extLst>
          </p:cNvPr>
          <p:cNvPicPr>
            <a:picLocks noChangeAspect="1"/>
          </p:cNvPicPr>
          <p:nvPr/>
        </p:nvPicPr>
        <p:blipFill rotWithShape="1">
          <a:blip r:embed="rId4">
            <a:extLst>
              <a:ext uri="{28A0092B-C50C-407E-A947-70E740481C1C}">
                <a14:useLocalDpi xmlns:a14="http://schemas.microsoft.com/office/drawing/2010/main" val="0"/>
              </a:ext>
            </a:extLst>
          </a:blip>
          <a:srcRect l="18424" t="13333" r="11141" b="2005"/>
          <a:stretch/>
        </p:blipFill>
        <p:spPr>
          <a:xfrm>
            <a:off x="4243594" y="3721297"/>
            <a:ext cx="4619546" cy="3121838"/>
          </a:xfrm>
          <a:prstGeom prst="rect">
            <a:avLst/>
          </a:prstGeom>
        </p:spPr>
      </p:pic>
      <p:pic>
        <p:nvPicPr>
          <p:cNvPr id="12" name="Marcador de contenido 4">
            <a:extLst>
              <a:ext uri="{FF2B5EF4-FFF2-40B4-BE49-F238E27FC236}">
                <a16:creationId xmlns:a16="http://schemas.microsoft.com/office/drawing/2014/main" id="{0B1E4126-4840-4CA2-B96B-086343F62A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3140" y="1411390"/>
            <a:ext cx="2605061" cy="4619814"/>
          </a:xfrm>
          <a:prstGeom prst="rect">
            <a:avLst/>
          </a:prstGeom>
        </p:spPr>
      </p:pic>
      <p:pic>
        <p:nvPicPr>
          <p:cNvPr id="14" name="Imagen 13">
            <a:extLst>
              <a:ext uri="{FF2B5EF4-FFF2-40B4-BE49-F238E27FC236}">
                <a16:creationId xmlns:a16="http://schemas.microsoft.com/office/drawing/2014/main" id="{589BC4D6-DAA1-4C38-B8ED-3CA632A559AC}"/>
              </a:ext>
            </a:extLst>
          </p:cNvPr>
          <p:cNvPicPr>
            <a:picLocks noChangeAspect="1"/>
          </p:cNvPicPr>
          <p:nvPr/>
        </p:nvPicPr>
        <p:blipFill>
          <a:blip r:embed="rId6"/>
          <a:stretch>
            <a:fillRect/>
          </a:stretch>
        </p:blipFill>
        <p:spPr>
          <a:xfrm>
            <a:off x="418786" y="4053662"/>
            <a:ext cx="3384404" cy="1863413"/>
          </a:xfrm>
          <a:prstGeom prst="rect">
            <a:avLst/>
          </a:prstGeom>
        </p:spPr>
      </p:pic>
      <p:pic>
        <p:nvPicPr>
          <p:cNvPr id="15" name="Imagen 14">
            <a:extLst>
              <a:ext uri="{FF2B5EF4-FFF2-40B4-BE49-F238E27FC236}">
                <a16:creationId xmlns:a16="http://schemas.microsoft.com/office/drawing/2014/main" id="{BB56F562-827D-443C-971B-DC19664B7916}"/>
              </a:ext>
            </a:extLst>
          </p:cNvPr>
          <p:cNvPicPr>
            <a:picLocks noChangeAspect="1"/>
          </p:cNvPicPr>
          <p:nvPr/>
        </p:nvPicPr>
        <p:blipFill>
          <a:blip r:embed="rId7"/>
          <a:stretch>
            <a:fillRect/>
          </a:stretch>
        </p:blipFill>
        <p:spPr>
          <a:xfrm>
            <a:off x="4692613" y="1271467"/>
            <a:ext cx="3892740" cy="2157533"/>
          </a:xfrm>
          <a:prstGeom prst="rect">
            <a:avLst/>
          </a:prstGeom>
        </p:spPr>
      </p:pic>
    </p:spTree>
    <p:extLst>
      <p:ext uri="{BB962C8B-B14F-4D97-AF65-F5344CB8AC3E}">
        <p14:creationId xmlns:p14="http://schemas.microsoft.com/office/powerpoint/2010/main" val="26441899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259F82-6BCF-4857-94B7-935DED505E53}"/>
              </a:ext>
            </a:extLst>
          </p:cNvPr>
          <p:cNvSpPr>
            <a:spLocks noGrp="1"/>
          </p:cNvSpPr>
          <p:nvPr>
            <p:ph type="title"/>
          </p:nvPr>
        </p:nvSpPr>
        <p:spPr>
          <a:xfrm>
            <a:off x="226841" y="760699"/>
            <a:ext cx="11738317" cy="614295"/>
          </a:xfrm>
        </p:spPr>
        <p:txBody>
          <a:bodyPr>
            <a:noAutofit/>
          </a:bodyPr>
          <a:lstStyle/>
          <a:p>
            <a:r>
              <a:rPr lang="es-EC" sz="3200" dirty="0"/>
              <a:t>Detección y seguimiento de objetos por color</a:t>
            </a:r>
          </a:p>
        </p:txBody>
      </p:sp>
      <p:pic>
        <p:nvPicPr>
          <p:cNvPr id="8" name="Imagen 7">
            <a:extLst>
              <a:ext uri="{FF2B5EF4-FFF2-40B4-BE49-F238E27FC236}">
                <a16:creationId xmlns:a16="http://schemas.microsoft.com/office/drawing/2014/main" id="{E4CDD445-57F7-4601-A44C-00A1878EFED6}"/>
              </a:ext>
            </a:extLst>
          </p:cNvPr>
          <p:cNvPicPr>
            <a:picLocks noChangeAspect="1"/>
          </p:cNvPicPr>
          <p:nvPr/>
        </p:nvPicPr>
        <p:blipFill>
          <a:blip r:embed="rId3"/>
          <a:stretch>
            <a:fillRect/>
          </a:stretch>
        </p:blipFill>
        <p:spPr>
          <a:xfrm>
            <a:off x="3339548" y="1275605"/>
            <a:ext cx="7235686" cy="5010628"/>
          </a:xfrm>
          <a:prstGeom prst="rect">
            <a:avLst/>
          </a:prstGeom>
        </p:spPr>
      </p:pic>
    </p:spTree>
    <p:extLst>
      <p:ext uri="{BB962C8B-B14F-4D97-AF65-F5344CB8AC3E}">
        <p14:creationId xmlns:p14="http://schemas.microsoft.com/office/powerpoint/2010/main" val="68788628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B0E824-0988-4B20-8DBD-DF4261A21B30}"/>
              </a:ext>
            </a:extLst>
          </p:cNvPr>
          <p:cNvSpPr>
            <a:spLocks noGrp="1"/>
          </p:cNvSpPr>
          <p:nvPr>
            <p:ph type="title"/>
          </p:nvPr>
        </p:nvSpPr>
        <p:spPr>
          <a:xfrm>
            <a:off x="226841" y="738680"/>
            <a:ext cx="11738317" cy="614295"/>
          </a:xfrm>
        </p:spPr>
        <p:txBody>
          <a:bodyPr>
            <a:normAutofit fontScale="90000"/>
          </a:bodyPr>
          <a:lstStyle/>
          <a:p>
            <a:r>
              <a:rPr lang="es-EC" dirty="0"/>
              <a:t>OBJETIVOS ESPECÍFICOS</a:t>
            </a:r>
            <a:br>
              <a:rPr lang="es-EC" dirty="0"/>
            </a:br>
            <a:endParaRPr lang="es-EC" dirty="0"/>
          </a:p>
        </p:txBody>
      </p:sp>
      <p:graphicFrame>
        <p:nvGraphicFramePr>
          <p:cNvPr id="10" name="Marcador de contenido 9">
            <a:extLst>
              <a:ext uri="{FF2B5EF4-FFF2-40B4-BE49-F238E27FC236}">
                <a16:creationId xmlns:a16="http://schemas.microsoft.com/office/drawing/2014/main" id="{1E639393-6684-43F9-AD12-A9D4DB04B062}"/>
              </a:ext>
            </a:extLst>
          </p:cNvPr>
          <p:cNvGraphicFramePr>
            <a:graphicFrameLocks noGrp="1"/>
          </p:cNvGraphicFramePr>
          <p:nvPr>
            <p:ph idx="1"/>
            <p:extLst>
              <p:ext uri="{D42A27DB-BD31-4B8C-83A1-F6EECF244321}">
                <p14:modId xmlns:p14="http://schemas.microsoft.com/office/powerpoint/2010/main" val="1819810352"/>
              </p:ext>
            </p:extLst>
          </p:nvPr>
        </p:nvGraphicFramePr>
        <p:xfrm>
          <a:off x="-1888438" y="1352975"/>
          <a:ext cx="16061638" cy="42725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919669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A01B87-7B49-4CE8-B88B-8EB0236DD187}"/>
              </a:ext>
            </a:extLst>
          </p:cNvPr>
          <p:cNvSpPr>
            <a:spLocks noGrp="1"/>
          </p:cNvSpPr>
          <p:nvPr>
            <p:ph type="title"/>
          </p:nvPr>
        </p:nvSpPr>
        <p:spPr>
          <a:xfrm>
            <a:off x="226842" y="899845"/>
            <a:ext cx="10089976" cy="968706"/>
          </a:xfrm>
        </p:spPr>
        <p:txBody>
          <a:bodyPr>
            <a:noAutofit/>
          </a:bodyPr>
          <a:lstStyle/>
          <a:p>
            <a:r>
              <a:rPr lang="es-ES" sz="3600" dirty="0"/>
              <a:t>mapa de disparidad y distancia de un objeto </a:t>
            </a:r>
            <a:endParaRPr lang="es-EC" sz="3600" dirty="0"/>
          </a:p>
        </p:txBody>
      </p:sp>
      <p:pic>
        <p:nvPicPr>
          <p:cNvPr id="4" name="Marcador de contenido 3">
            <a:extLst>
              <a:ext uri="{FF2B5EF4-FFF2-40B4-BE49-F238E27FC236}">
                <a16:creationId xmlns:a16="http://schemas.microsoft.com/office/drawing/2014/main" id="{36C7050A-E7D2-4E39-BF62-726C3405DEB3}"/>
              </a:ext>
            </a:extLst>
          </p:cNvPr>
          <p:cNvPicPr>
            <a:picLocks noGrp="1" noChangeAspect="1"/>
          </p:cNvPicPr>
          <p:nvPr>
            <p:ph idx="1"/>
          </p:nvPr>
        </p:nvPicPr>
        <p:blipFill>
          <a:blip r:embed="rId3"/>
          <a:stretch>
            <a:fillRect/>
          </a:stretch>
        </p:blipFill>
        <p:spPr>
          <a:xfrm>
            <a:off x="226842" y="2088917"/>
            <a:ext cx="5969550" cy="3594568"/>
          </a:xfrm>
          <a:prstGeom prst="rect">
            <a:avLst/>
          </a:prstGeom>
        </p:spPr>
      </p:pic>
      <p:pic>
        <p:nvPicPr>
          <p:cNvPr id="5" name="Imagen 4">
            <a:extLst>
              <a:ext uri="{FF2B5EF4-FFF2-40B4-BE49-F238E27FC236}">
                <a16:creationId xmlns:a16="http://schemas.microsoft.com/office/drawing/2014/main" id="{0633C061-0A0F-4902-933B-3D9ADB2C3DEF}"/>
              </a:ext>
            </a:extLst>
          </p:cNvPr>
          <p:cNvPicPr>
            <a:picLocks noChangeAspect="1"/>
          </p:cNvPicPr>
          <p:nvPr/>
        </p:nvPicPr>
        <p:blipFill>
          <a:blip r:embed="rId4"/>
          <a:stretch>
            <a:fillRect/>
          </a:stretch>
        </p:blipFill>
        <p:spPr>
          <a:xfrm>
            <a:off x="6196392" y="2088916"/>
            <a:ext cx="5869158" cy="3614779"/>
          </a:xfrm>
          <a:prstGeom prst="rect">
            <a:avLst/>
          </a:prstGeom>
        </p:spPr>
      </p:pic>
    </p:spTree>
    <p:extLst>
      <p:ext uri="{BB962C8B-B14F-4D97-AF65-F5344CB8AC3E}">
        <p14:creationId xmlns:p14="http://schemas.microsoft.com/office/powerpoint/2010/main" val="236192649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fin1">
            <a:hlinkClick r:id="" action="ppaction://media"/>
            <a:extLst>
              <a:ext uri="{FF2B5EF4-FFF2-40B4-BE49-F238E27FC236}">
                <a16:creationId xmlns:a16="http://schemas.microsoft.com/office/drawing/2014/main" id="{F9122E74-FCC3-4151-B7BB-A64445B3389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344400" cy="6943565"/>
          </a:xfrm>
        </p:spPr>
      </p:pic>
    </p:spTree>
    <p:extLst>
      <p:ext uri="{BB962C8B-B14F-4D97-AF65-F5344CB8AC3E}">
        <p14:creationId xmlns:p14="http://schemas.microsoft.com/office/powerpoint/2010/main" val="151990388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EC13CE-8D94-4E60-8921-474D6614CC80}"/>
              </a:ext>
            </a:extLst>
          </p:cNvPr>
          <p:cNvSpPr>
            <a:spLocks noGrp="1"/>
          </p:cNvSpPr>
          <p:nvPr>
            <p:ph type="title"/>
          </p:nvPr>
        </p:nvSpPr>
        <p:spPr/>
        <p:txBody>
          <a:bodyPr>
            <a:normAutofit fontScale="90000"/>
          </a:bodyPr>
          <a:lstStyle/>
          <a:p>
            <a:r>
              <a:rPr lang="es-EC" b="0" dirty="0"/>
              <a:t>Conclusiones </a:t>
            </a:r>
            <a:endParaRPr lang="es-EC" dirty="0"/>
          </a:p>
        </p:txBody>
      </p:sp>
      <p:graphicFrame>
        <p:nvGraphicFramePr>
          <p:cNvPr id="4" name="Marcador de contenido 3">
            <a:extLst>
              <a:ext uri="{FF2B5EF4-FFF2-40B4-BE49-F238E27FC236}">
                <a16:creationId xmlns:a16="http://schemas.microsoft.com/office/drawing/2014/main" id="{68D23347-7D96-4395-A7D8-39E4E1C095FD}"/>
              </a:ext>
            </a:extLst>
          </p:cNvPr>
          <p:cNvGraphicFramePr>
            <a:graphicFrameLocks noGrp="1"/>
          </p:cNvGraphicFramePr>
          <p:nvPr>
            <p:ph idx="1"/>
            <p:extLst>
              <p:ext uri="{D42A27DB-BD31-4B8C-83A1-F6EECF244321}">
                <p14:modId xmlns:p14="http://schemas.microsoft.com/office/powerpoint/2010/main" val="31261018"/>
              </p:ext>
            </p:extLst>
          </p:nvPr>
        </p:nvGraphicFramePr>
        <p:xfrm>
          <a:off x="877955" y="888945"/>
          <a:ext cx="11087203" cy="5173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152341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EBCEA9-4577-4A9E-B93A-332AB63C89D0}"/>
              </a:ext>
            </a:extLst>
          </p:cNvPr>
          <p:cNvSpPr>
            <a:spLocks noGrp="1"/>
          </p:cNvSpPr>
          <p:nvPr>
            <p:ph type="title"/>
          </p:nvPr>
        </p:nvSpPr>
        <p:spPr/>
        <p:txBody>
          <a:bodyPr>
            <a:normAutofit fontScale="90000"/>
          </a:bodyPr>
          <a:lstStyle/>
          <a:p>
            <a:r>
              <a:rPr lang="es-EC" b="0" dirty="0"/>
              <a:t>Recomendaciones </a:t>
            </a:r>
            <a:endParaRPr lang="es-EC" dirty="0"/>
          </a:p>
        </p:txBody>
      </p:sp>
      <p:graphicFrame>
        <p:nvGraphicFramePr>
          <p:cNvPr id="4" name="Marcador de contenido 3">
            <a:extLst>
              <a:ext uri="{FF2B5EF4-FFF2-40B4-BE49-F238E27FC236}">
                <a16:creationId xmlns:a16="http://schemas.microsoft.com/office/drawing/2014/main" id="{9DAAABD2-883A-4C0F-8BF3-34C990581682}"/>
              </a:ext>
            </a:extLst>
          </p:cNvPr>
          <p:cNvGraphicFramePr>
            <a:graphicFrameLocks noGrp="1"/>
          </p:cNvGraphicFramePr>
          <p:nvPr>
            <p:ph idx="1"/>
            <p:extLst>
              <p:ext uri="{D42A27DB-BD31-4B8C-83A1-F6EECF244321}">
                <p14:modId xmlns:p14="http://schemas.microsoft.com/office/powerpoint/2010/main" val="1778174729"/>
              </p:ext>
            </p:extLst>
          </p:nvPr>
        </p:nvGraphicFramePr>
        <p:xfrm>
          <a:off x="838200" y="1154113"/>
          <a:ext cx="1051560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611238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FA78BF-B269-4E05-A228-141B9CCCCB7F}"/>
              </a:ext>
            </a:extLst>
          </p:cNvPr>
          <p:cNvSpPr>
            <a:spLocks noGrp="1"/>
          </p:cNvSpPr>
          <p:nvPr>
            <p:ph type="title"/>
          </p:nvPr>
        </p:nvSpPr>
        <p:spPr/>
        <p:txBody>
          <a:bodyPr>
            <a:normAutofit fontScale="90000"/>
          </a:bodyPr>
          <a:lstStyle/>
          <a:p>
            <a:r>
              <a:rPr lang="es-EC" b="0" dirty="0"/>
              <a:t>Trabajos Futuros </a:t>
            </a:r>
            <a:endParaRPr lang="es-EC" dirty="0"/>
          </a:p>
        </p:txBody>
      </p:sp>
      <p:pic>
        <p:nvPicPr>
          <p:cNvPr id="1026" name="Picture 2" descr="Imagen relacionada">
            <a:extLst>
              <a:ext uri="{FF2B5EF4-FFF2-40B4-BE49-F238E27FC236}">
                <a16:creationId xmlns:a16="http://schemas.microsoft.com/office/drawing/2014/main" id="{363A441A-57A0-4C79-AD4F-B149B0B60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009" y="4375069"/>
            <a:ext cx="2814765" cy="1873098"/>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700774C3-6D2C-42B4-A16F-03B632018872}"/>
              </a:ext>
            </a:extLst>
          </p:cNvPr>
          <p:cNvSpPr/>
          <p:nvPr/>
        </p:nvSpPr>
        <p:spPr>
          <a:xfrm>
            <a:off x="3868379" y="1541355"/>
            <a:ext cx="728482" cy="3770263"/>
          </a:xfrm>
          <a:prstGeom prst="rect">
            <a:avLst/>
          </a:prstGeom>
          <a:noFill/>
        </p:spPr>
        <p:txBody>
          <a:bodyPr wrap="square" lIns="91440" tIns="45720" rIns="91440" bIns="45720">
            <a:spAutoFit/>
          </a:bodyPr>
          <a:lstStyle/>
          <a:p>
            <a:pPr algn="ctr"/>
            <a:r>
              <a:rPr lang="es-ES" sz="23900" b="0" cap="none" spc="0" dirty="0">
                <a:ln w="0"/>
                <a:solidFill>
                  <a:schemeClr val="tx1"/>
                </a:solidFill>
                <a:effectLst>
                  <a:outerShdw blurRad="38100" dist="19050" dir="2700000" algn="tl" rotWithShape="0">
                    <a:schemeClr val="dk1">
                      <a:alpha val="40000"/>
                    </a:schemeClr>
                  </a:outerShdw>
                </a:effectLst>
              </a:rPr>
              <a:t>+</a:t>
            </a:r>
          </a:p>
        </p:txBody>
      </p:sp>
      <p:pic>
        <p:nvPicPr>
          <p:cNvPr id="8" name="Imagen 7">
            <a:extLst>
              <a:ext uri="{FF2B5EF4-FFF2-40B4-BE49-F238E27FC236}">
                <a16:creationId xmlns:a16="http://schemas.microsoft.com/office/drawing/2014/main" id="{1ACB4512-6727-458B-9DE2-3FE330E1BE5C}"/>
              </a:ext>
            </a:extLst>
          </p:cNvPr>
          <p:cNvPicPr>
            <a:picLocks noChangeAspect="1"/>
          </p:cNvPicPr>
          <p:nvPr/>
        </p:nvPicPr>
        <p:blipFill rotWithShape="1">
          <a:blip r:embed="rId4"/>
          <a:srcRect l="41739" t="8571" b="3525"/>
          <a:stretch/>
        </p:blipFill>
        <p:spPr>
          <a:xfrm>
            <a:off x="5387009" y="1"/>
            <a:ext cx="3852883" cy="4258226"/>
          </a:xfrm>
          <a:prstGeom prst="rect">
            <a:avLst/>
          </a:prstGeom>
        </p:spPr>
      </p:pic>
      <p:pic>
        <p:nvPicPr>
          <p:cNvPr id="16" name="Marcador de contenido 15">
            <a:extLst>
              <a:ext uri="{FF2B5EF4-FFF2-40B4-BE49-F238E27FC236}">
                <a16:creationId xmlns:a16="http://schemas.microsoft.com/office/drawing/2014/main" id="{AACCED78-D33F-4537-8DE8-20DD73F0066E}"/>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54807" y="1392652"/>
            <a:ext cx="2891419" cy="4351337"/>
          </a:xfrm>
        </p:spPr>
      </p:pic>
    </p:spTree>
    <p:extLst>
      <p:ext uri="{BB962C8B-B14F-4D97-AF65-F5344CB8AC3E}">
        <p14:creationId xmlns:p14="http://schemas.microsoft.com/office/powerpoint/2010/main" val="165589010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803396F4-01AE-49C1-971F-B7CA0D38A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090142" cy="6870607"/>
          </a:xfrm>
          <a:prstGeom prst="rect">
            <a:avLst/>
          </a:prstGeom>
        </p:spPr>
      </p:pic>
      <p:sp>
        <p:nvSpPr>
          <p:cNvPr id="2" name="Título 1">
            <a:extLst>
              <a:ext uri="{FF2B5EF4-FFF2-40B4-BE49-F238E27FC236}">
                <a16:creationId xmlns:a16="http://schemas.microsoft.com/office/drawing/2014/main" id="{DBBD1C17-461D-4596-9CF9-A92103F2BAB9}"/>
              </a:ext>
            </a:extLst>
          </p:cNvPr>
          <p:cNvSpPr>
            <a:spLocks noGrp="1"/>
          </p:cNvSpPr>
          <p:nvPr>
            <p:ph type="title"/>
          </p:nvPr>
        </p:nvSpPr>
        <p:spPr>
          <a:xfrm>
            <a:off x="8030506" y="3299127"/>
            <a:ext cx="4393406" cy="1561112"/>
          </a:xfrm>
        </p:spPr>
        <p:txBody>
          <a:bodyPr>
            <a:normAutofit/>
          </a:bodyPr>
          <a:lstStyle/>
          <a:p>
            <a:r>
              <a:rPr lang="es-EC" sz="7200" dirty="0"/>
              <a:t>Gracias…</a:t>
            </a:r>
            <a:endParaRPr lang="es-EC" dirty="0"/>
          </a:p>
        </p:txBody>
      </p:sp>
    </p:spTree>
    <p:extLst>
      <p:ext uri="{BB962C8B-B14F-4D97-AF65-F5344CB8AC3E}">
        <p14:creationId xmlns:p14="http://schemas.microsoft.com/office/powerpoint/2010/main" val="35828989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B0E824-0988-4B20-8DBD-DF4261A21B30}"/>
              </a:ext>
            </a:extLst>
          </p:cNvPr>
          <p:cNvSpPr>
            <a:spLocks noGrp="1"/>
          </p:cNvSpPr>
          <p:nvPr>
            <p:ph type="title"/>
          </p:nvPr>
        </p:nvSpPr>
        <p:spPr>
          <a:xfrm>
            <a:off x="226841" y="738680"/>
            <a:ext cx="11738317" cy="614295"/>
          </a:xfrm>
        </p:spPr>
        <p:txBody>
          <a:bodyPr>
            <a:normAutofit fontScale="90000"/>
          </a:bodyPr>
          <a:lstStyle/>
          <a:p>
            <a:r>
              <a:rPr lang="es-EC" dirty="0"/>
              <a:t>OBJETIVOS ESPECÍFICOS</a:t>
            </a:r>
            <a:br>
              <a:rPr lang="es-EC" dirty="0"/>
            </a:br>
            <a:endParaRPr lang="es-EC" dirty="0"/>
          </a:p>
        </p:txBody>
      </p:sp>
      <p:graphicFrame>
        <p:nvGraphicFramePr>
          <p:cNvPr id="10" name="Marcador de contenido 9">
            <a:extLst>
              <a:ext uri="{FF2B5EF4-FFF2-40B4-BE49-F238E27FC236}">
                <a16:creationId xmlns:a16="http://schemas.microsoft.com/office/drawing/2014/main" id="{1E639393-6684-43F9-AD12-A9D4DB04B062}"/>
              </a:ext>
            </a:extLst>
          </p:cNvPr>
          <p:cNvGraphicFramePr>
            <a:graphicFrameLocks noGrp="1"/>
          </p:cNvGraphicFramePr>
          <p:nvPr>
            <p:ph idx="1"/>
            <p:extLst>
              <p:ext uri="{D42A27DB-BD31-4B8C-83A1-F6EECF244321}">
                <p14:modId xmlns:p14="http://schemas.microsoft.com/office/powerpoint/2010/main" val="3202113967"/>
              </p:ext>
            </p:extLst>
          </p:nvPr>
        </p:nvGraphicFramePr>
        <p:xfrm>
          <a:off x="-1888438" y="1352975"/>
          <a:ext cx="16002003" cy="4272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34125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486EB9-876B-47E3-A6EE-B06C66FBC6EB}"/>
              </a:ext>
            </a:extLst>
          </p:cNvPr>
          <p:cNvSpPr>
            <a:spLocks noGrp="1"/>
          </p:cNvSpPr>
          <p:nvPr>
            <p:ph type="title"/>
          </p:nvPr>
        </p:nvSpPr>
        <p:spPr/>
        <p:txBody>
          <a:bodyPr>
            <a:normAutofit fontScale="90000"/>
          </a:bodyPr>
          <a:lstStyle/>
          <a:p>
            <a:r>
              <a:rPr lang="es-EC" dirty="0"/>
              <a:t>Estado del arte</a:t>
            </a:r>
          </a:p>
        </p:txBody>
      </p:sp>
      <p:sp>
        <p:nvSpPr>
          <p:cNvPr id="3" name="Marcador de contenido 2">
            <a:extLst>
              <a:ext uri="{FF2B5EF4-FFF2-40B4-BE49-F238E27FC236}">
                <a16:creationId xmlns:a16="http://schemas.microsoft.com/office/drawing/2014/main" id="{F0D2F6D1-3445-4404-9E86-D8706949A84F}"/>
              </a:ext>
            </a:extLst>
          </p:cNvPr>
          <p:cNvSpPr>
            <a:spLocks noGrp="1"/>
          </p:cNvSpPr>
          <p:nvPr>
            <p:ph idx="1"/>
          </p:nvPr>
        </p:nvSpPr>
        <p:spPr/>
        <p:txBody>
          <a:bodyPr>
            <a:normAutofit/>
          </a:bodyPr>
          <a:lstStyle/>
          <a:p>
            <a:r>
              <a:rPr lang="es-EC" sz="4000" dirty="0"/>
              <a:t>Robótica social </a:t>
            </a:r>
          </a:p>
        </p:txBody>
      </p:sp>
      <p:pic>
        <p:nvPicPr>
          <p:cNvPr id="4" name="Imagen 3">
            <a:extLst>
              <a:ext uri="{FF2B5EF4-FFF2-40B4-BE49-F238E27FC236}">
                <a16:creationId xmlns:a16="http://schemas.microsoft.com/office/drawing/2014/main" id="{360BCFC4-2A4E-4DD8-99A8-0CAB3951F824}"/>
              </a:ext>
            </a:extLst>
          </p:cNvPr>
          <p:cNvPicPr>
            <a:picLocks noChangeAspect="1"/>
          </p:cNvPicPr>
          <p:nvPr/>
        </p:nvPicPr>
        <p:blipFill>
          <a:blip r:embed="rId3"/>
          <a:stretch>
            <a:fillRect/>
          </a:stretch>
        </p:blipFill>
        <p:spPr>
          <a:xfrm>
            <a:off x="3551582" y="1804507"/>
            <a:ext cx="5584908" cy="3899806"/>
          </a:xfrm>
          <a:prstGeom prst="rect">
            <a:avLst/>
          </a:prstGeom>
        </p:spPr>
      </p:pic>
    </p:spTree>
    <p:extLst>
      <p:ext uri="{BB962C8B-B14F-4D97-AF65-F5344CB8AC3E}">
        <p14:creationId xmlns:p14="http://schemas.microsoft.com/office/powerpoint/2010/main" val="44476247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EF48D2C-09AB-492B-9122-0375F225C0A2}"/>
              </a:ext>
            </a:extLst>
          </p:cNvPr>
          <p:cNvSpPr/>
          <p:nvPr/>
        </p:nvSpPr>
        <p:spPr>
          <a:xfrm>
            <a:off x="5164366" y="3244334"/>
            <a:ext cx="184731" cy="369332"/>
          </a:xfrm>
          <a:prstGeom prst="rect">
            <a:avLst/>
          </a:prstGeom>
        </p:spPr>
        <p:txBody>
          <a:bodyPr wrap="none">
            <a:spAutoFit/>
          </a:bodyPr>
          <a:lstStyle/>
          <a:p>
            <a:endParaRPr lang="es-EC" dirty="0"/>
          </a:p>
        </p:txBody>
      </p:sp>
      <p:pic>
        <p:nvPicPr>
          <p:cNvPr id="5" name="Imagen 4">
            <a:extLst>
              <a:ext uri="{FF2B5EF4-FFF2-40B4-BE49-F238E27FC236}">
                <a16:creationId xmlns:a16="http://schemas.microsoft.com/office/drawing/2014/main" id="{089B8FAE-AB07-420F-9372-6F08A0030472}"/>
              </a:ext>
            </a:extLst>
          </p:cNvPr>
          <p:cNvPicPr>
            <a:picLocks noChangeAspect="1"/>
          </p:cNvPicPr>
          <p:nvPr/>
        </p:nvPicPr>
        <p:blipFill>
          <a:blip r:embed="rId3"/>
          <a:stretch>
            <a:fillRect/>
          </a:stretch>
        </p:blipFill>
        <p:spPr>
          <a:xfrm>
            <a:off x="226839" y="328610"/>
            <a:ext cx="6197456" cy="3486069"/>
          </a:xfrm>
          <a:prstGeom prst="rect">
            <a:avLst/>
          </a:prstGeom>
        </p:spPr>
      </p:pic>
      <p:pic>
        <p:nvPicPr>
          <p:cNvPr id="1026" name="Picture 2" descr="Imagen relacionada">
            <a:extLst>
              <a:ext uri="{FF2B5EF4-FFF2-40B4-BE49-F238E27FC236}">
                <a16:creationId xmlns:a16="http://schemas.microsoft.com/office/drawing/2014/main" id="{DD5BF8E4-7008-4203-911E-9BA861F7B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2428183"/>
            <a:ext cx="6096001" cy="415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80344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193C29-78F0-4810-88DC-F9D390D83EBE}"/>
              </a:ext>
            </a:extLst>
          </p:cNvPr>
          <p:cNvSpPr>
            <a:spLocks noGrp="1"/>
          </p:cNvSpPr>
          <p:nvPr>
            <p:ph type="title"/>
          </p:nvPr>
        </p:nvSpPr>
        <p:spPr>
          <a:xfrm>
            <a:off x="226841" y="408250"/>
            <a:ext cx="11738317" cy="614295"/>
          </a:xfrm>
        </p:spPr>
        <p:txBody>
          <a:bodyPr>
            <a:normAutofit fontScale="90000"/>
          </a:bodyPr>
          <a:lstStyle/>
          <a:p>
            <a:r>
              <a:rPr lang="es-EC" dirty="0"/>
              <a:t>Estado del arte</a:t>
            </a:r>
          </a:p>
        </p:txBody>
      </p:sp>
      <p:pic>
        <p:nvPicPr>
          <p:cNvPr id="4" name="Marcador de contenido 3">
            <a:extLst>
              <a:ext uri="{FF2B5EF4-FFF2-40B4-BE49-F238E27FC236}">
                <a16:creationId xmlns:a16="http://schemas.microsoft.com/office/drawing/2014/main" id="{83C88FB4-4BEE-4F7B-A631-23AE7B2CB072}"/>
              </a:ext>
            </a:extLst>
          </p:cNvPr>
          <p:cNvPicPr>
            <a:picLocks noGrp="1" noChangeAspect="1"/>
          </p:cNvPicPr>
          <p:nvPr>
            <p:ph idx="1"/>
          </p:nvPr>
        </p:nvPicPr>
        <p:blipFill>
          <a:blip r:embed="rId3"/>
          <a:stretch>
            <a:fillRect/>
          </a:stretch>
        </p:blipFill>
        <p:spPr>
          <a:xfrm>
            <a:off x="6626914" y="2076181"/>
            <a:ext cx="5465693" cy="4283507"/>
          </a:xfrm>
          <a:prstGeom prst="rect">
            <a:avLst/>
          </a:prstGeom>
        </p:spPr>
      </p:pic>
      <p:pic>
        <p:nvPicPr>
          <p:cNvPr id="9" name="Imagen 8">
            <a:extLst>
              <a:ext uri="{FF2B5EF4-FFF2-40B4-BE49-F238E27FC236}">
                <a16:creationId xmlns:a16="http://schemas.microsoft.com/office/drawing/2014/main" id="{7DE7D691-A957-40BE-B62F-1B531F154F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901" y="1891948"/>
            <a:ext cx="6789358" cy="3813201"/>
          </a:xfrm>
          <a:prstGeom prst="rect">
            <a:avLst/>
          </a:prstGeom>
        </p:spPr>
      </p:pic>
      <p:sp>
        <p:nvSpPr>
          <p:cNvPr id="13" name="CuadroTexto 12">
            <a:extLst>
              <a:ext uri="{FF2B5EF4-FFF2-40B4-BE49-F238E27FC236}">
                <a16:creationId xmlns:a16="http://schemas.microsoft.com/office/drawing/2014/main" id="{49B58E03-AE7F-43D4-8675-D7537AAFF210}"/>
              </a:ext>
            </a:extLst>
          </p:cNvPr>
          <p:cNvSpPr txBox="1"/>
          <p:nvPr/>
        </p:nvSpPr>
        <p:spPr>
          <a:xfrm>
            <a:off x="356229" y="1152851"/>
            <a:ext cx="5908092" cy="923330"/>
          </a:xfrm>
          <a:prstGeom prst="rect">
            <a:avLst/>
          </a:prstGeom>
          <a:noFill/>
        </p:spPr>
        <p:txBody>
          <a:bodyPr wrap="none" rtlCol="0">
            <a:spAutoFit/>
          </a:bodyPr>
          <a:lstStyle/>
          <a:p>
            <a:r>
              <a:rPr lang="es-EC" sz="5400" dirty="0"/>
              <a:t>Cuello </a:t>
            </a:r>
            <a:r>
              <a:rPr lang="es-EC" sz="5400" dirty="0" err="1"/>
              <a:t>Animatrónico</a:t>
            </a:r>
            <a:endParaRPr lang="es-EC" sz="5400" dirty="0"/>
          </a:p>
        </p:txBody>
      </p:sp>
      <p:sp>
        <p:nvSpPr>
          <p:cNvPr id="14" name="CuadroTexto 13">
            <a:extLst>
              <a:ext uri="{FF2B5EF4-FFF2-40B4-BE49-F238E27FC236}">
                <a16:creationId xmlns:a16="http://schemas.microsoft.com/office/drawing/2014/main" id="{AE6E2CED-C703-47AF-9299-3CAC0BC28943}"/>
              </a:ext>
            </a:extLst>
          </p:cNvPr>
          <p:cNvSpPr txBox="1"/>
          <p:nvPr/>
        </p:nvSpPr>
        <p:spPr>
          <a:xfrm>
            <a:off x="6095999" y="1202083"/>
            <a:ext cx="6146491" cy="923330"/>
          </a:xfrm>
          <a:prstGeom prst="rect">
            <a:avLst/>
          </a:prstGeom>
          <a:noFill/>
        </p:spPr>
        <p:txBody>
          <a:bodyPr wrap="none" rtlCol="0">
            <a:spAutoFit/>
          </a:bodyPr>
          <a:lstStyle/>
          <a:p>
            <a:r>
              <a:rPr lang="es-EC" sz="5400" dirty="0"/>
              <a:t>    Robot social Nancy</a:t>
            </a:r>
          </a:p>
        </p:txBody>
      </p:sp>
    </p:spTree>
    <p:extLst>
      <p:ext uri="{BB962C8B-B14F-4D97-AF65-F5344CB8AC3E}">
        <p14:creationId xmlns:p14="http://schemas.microsoft.com/office/powerpoint/2010/main" val="405214118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69A28A-484E-41EA-8AA9-FEBE6B28E990}"/>
              </a:ext>
            </a:extLst>
          </p:cNvPr>
          <p:cNvSpPr>
            <a:spLocks noGrp="1"/>
          </p:cNvSpPr>
          <p:nvPr>
            <p:ph type="title"/>
          </p:nvPr>
        </p:nvSpPr>
        <p:spPr>
          <a:xfrm>
            <a:off x="226841" y="1039001"/>
            <a:ext cx="11965159" cy="233211"/>
          </a:xfrm>
        </p:spPr>
        <p:txBody>
          <a:bodyPr>
            <a:noAutofit/>
          </a:bodyPr>
          <a:lstStyle/>
          <a:p>
            <a:r>
              <a:rPr lang="es-EC" sz="3600" dirty="0"/>
              <a:t>sistema de visión artificial</a:t>
            </a:r>
          </a:p>
        </p:txBody>
      </p:sp>
      <p:pic>
        <p:nvPicPr>
          <p:cNvPr id="2050" name="Picture 2" descr="Curso de Experto en RobÃ³tica y VisiÃ³n Artificial">
            <a:extLst>
              <a:ext uri="{FF2B5EF4-FFF2-40B4-BE49-F238E27FC236}">
                <a16:creationId xmlns:a16="http://schemas.microsoft.com/office/drawing/2014/main" id="{C4FD3284-3019-447B-83EA-DE527AC8E2B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52597" y="1571583"/>
            <a:ext cx="7215810" cy="406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64033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nipulador_Colaborativo_02" id="{59ECE18D-BF22-43B9-9151-5BA7A7F4C659}" vid="{55F07325-5DB8-4C65-9285-860D1CEF218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12674</TotalTime>
  <Words>2603</Words>
  <Application>Microsoft Office PowerPoint</Application>
  <PresentationFormat>Panorámica</PresentationFormat>
  <Paragraphs>250</Paragraphs>
  <Slides>45</Slides>
  <Notes>41</Notes>
  <HiddenSlides>3</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45</vt:i4>
      </vt:variant>
    </vt:vector>
  </HeadingPairs>
  <TitlesOfParts>
    <vt:vector size="51" baseType="lpstr">
      <vt:lpstr>Arial</vt:lpstr>
      <vt:lpstr>Calibri</vt:lpstr>
      <vt:lpstr>Calibri Light</vt:lpstr>
      <vt:lpstr>Cambria</vt:lpstr>
      <vt:lpstr>Times New Roman</vt:lpstr>
      <vt:lpstr>Tema de Office</vt:lpstr>
      <vt:lpstr>Presentación de PowerPoint</vt:lpstr>
      <vt:lpstr>CONTENIDO</vt:lpstr>
      <vt:lpstr>Objetivo general</vt:lpstr>
      <vt:lpstr>OBJETIVOS ESPECÍFICOS </vt:lpstr>
      <vt:lpstr>OBJETIVOS ESPECÍFICOS </vt:lpstr>
      <vt:lpstr>Estado del arte</vt:lpstr>
      <vt:lpstr>Presentación de PowerPoint</vt:lpstr>
      <vt:lpstr>Estado del arte</vt:lpstr>
      <vt:lpstr>sistema de visión artificial</vt:lpstr>
      <vt:lpstr>Técnicas de visión artificial </vt:lpstr>
      <vt:lpstr>Técnicas de visión artificial </vt:lpstr>
      <vt:lpstr>Técnicas de visión artificial </vt:lpstr>
      <vt:lpstr>DISEÑO</vt:lpstr>
      <vt:lpstr>DISEÑO DE LA PLATAFORMA ROBÓTICA </vt:lpstr>
      <vt:lpstr>Desarrollo  de subsistemas</vt:lpstr>
      <vt:lpstr>Subsistema Mecánico</vt:lpstr>
      <vt:lpstr>Mecanismo de 3GDL esquema general </vt:lpstr>
      <vt:lpstr>Dimensionamiento del actuador </vt:lpstr>
      <vt:lpstr>Dimensionamiento del actuador </vt:lpstr>
      <vt:lpstr>selección del actuador. </vt:lpstr>
      <vt:lpstr>Dimensionamiento de ejes columna 1 y 2 </vt:lpstr>
      <vt:lpstr>Columna principal </vt:lpstr>
      <vt:lpstr>Modelamiento dinámico </vt:lpstr>
      <vt:lpstr>Elementos restantes de la estructura </vt:lpstr>
      <vt:lpstr>Presentación de PowerPoint</vt:lpstr>
      <vt:lpstr>Análisis cinemático </vt:lpstr>
      <vt:lpstr>Subsistema Electrónico </vt:lpstr>
      <vt:lpstr>Subsistema Visión </vt:lpstr>
      <vt:lpstr>Subsistema Visión </vt:lpstr>
      <vt:lpstr>Mapa de disparidad</vt:lpstr>
      <vt:lpstr>Diseño de la hmi</vt:lpstr>
      <vt:lpstr>CONSTRUCCIÓN</vt:lpstr>
      <vt:lpstr>CONSTRUCCIÓN</vt:lpstr>
      <vt:lpstr>Presentación de PowerPoint</vt:lpstr>
      <vt:lpstr>PRUEBAS y resultados</vt:lpstr>
      <vt:lpstr>Identificación de personas</vt:lpstr>
      <vt:lpstr>Identificación de personas</vt:lpstr>
      <vt:lpstr>Reconocimiento de expresiones faciales </vt:lpstr>
      <vt:lpstr>Detección y seguimiento de objetos por color</vt:lpstr>
      <vt:lpstr>mapa de disparidad y distancia de un objeto </vt:lpstr>
      <vt:lpstr>Presentación de PowerPoint</vt:lpstr>
      <vt:lpstr>Conclusiones </vt:lpstr>
      <vt:lpstr>Recomendaciones </vt:lpstr>
      <vt:lpstr>Trabajos Futuros </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F.Santiago Tràvez</cp:lastModifiedBy>
  <cp:revision>713</cp:revision>
  <dcterms:created xsi:type="dcterms:W3CDTF">2016-10-25T21:55:01Z</dcterms:created>
  <dcterms:modified xsi:type="dcterms:W3CDTF">2018-09-12T16:05:53Z</dcterms:modified>
</cp:coreProperties>
</file>