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58" r:id="rId4"/>
    <p:sldId id="259" r:id="rId5"/>
    <p:sldId id="260" r:id="rId6"/>
    <p:sldId id="261" r:id="rId7"/>
    <p:sldId id="262" r:id="rId8"/>
    <p:sldId id="266" r:id="rId9"/>
    <p:sldId id="263" r:id="rId10"/>
    <p:sldId id="264" r:id="rId11"/>
    <p:sldId id="265" r:id="rId12"/>
    <p:sldId id="267" r:id="rId13"/>
    <p:sldId id="274" r:id="rId14"/>
    <p:sldId id="268" r:id="rId15"/>
    <p:sldId id="269" r:id="rId16"/>
    <p:sldId id="270" r:id="rId17"/>
    <p:sldId id="271" r:id="rId18"/>
    <p:sldId id="275" r:id="rId19"/>
    <p:sldId id="276" r:id="rId20"/>
    <p:sldId id="272" r:id="rId21"/>
    <p:sldId id="273" r:id="rId22"/>
    <p:sldId id="277" r:id="rId23"/>
    <p:sldId id="285" r:id="rId24"/>
    <p:sldId id="286" r:id="rId25"/>
    <p:sldId id="278" r:id="rId26"/>
    <p:sldId id="279" r:id="rId27"/>
    <p:sldId id="281"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B65CB-0382-4D20-B304-C69F8500A0E7}" type="doc">
      <dgm:prSet loTypeId="urn:microsoft.com/office/officeart/2005/8/layout/radial3" loCatId="relationship" qsTypeId="urn:microsoft.com/office/officeart/2005/8/quickstyle/3d4" qsCatId="3D" csTypeId="urn:microsoft.com/office/officeart/2005/8/colors/colorful3" csCatId="colorful" phldr="1"/>
      <dgm:spPr/>
      <dgm:t>
        <a:bodyPr/>
        <a:lstStyle/>
        <a:p>
          <a:endParaRPr lang="es-EC"/>
        </a:p>
      </dgm:t>
    </dgm:pt>
    <dgm:pt modelId="{5BB8BD15-F831-4B47-9D8B-F1AE5CB20051}">
      <dgm:prSet phldrT="[Texto]"/>
      <dgm:spPr>
        <a:solidFill>
          <a:schemeClr val="accent6">
            <a:lumMod val="60000"/>
            <a:lumOff val="40000"/>
            <a:alpha val="50000"/>
          </a:schemeClr>
        </a:solidFill>
      </dgm:spPr>
      <dgm:t>
        <a:bodyPr/>
        <a:lstStyle/>
        <a:p>
          <a:r>
            <a:rPr lang="es-EC" dirty="0"/>
            <a:t>¿Cual es el valor percibido de los estudiantes del campus matriz de la Universidad de las Fuerzas Armadas ESPE, respecto a la atención recibida en las unidades administrativas ?</a:t>
          </a:r>
        </a:p>
      </dgm:t>
    </dgm:pt>
    <dgm:pt modelId="{787830F0-C688-44CC-98AD-4C0F3EAAAE3D}" type="parTrans" cxnId="{79987CBA-E14C-482F-BBB3-382CAF12F864}">
      <dgm:prSet/>
      <dgm:spPr/>
      <dgm:t>
        <a:bodyPr/>
        <a:lstStyle/>
        <a:p>
          <a:endParaRPr lang="es-EC"/>
        </a:p>
      </dgm:t>
    </dgm:pt>
    <dgm:pt modelId="{F3913D28-108E-41C9-9824-EF19EE00AA3A}" type="sibTrans" cxnId="{79987CBA-E14C-482F-BBB3-382CAF12F864}">
      <dgm:prSet/>
      <dgm:spPr/>
      <dgm:t>
        <a:bodyPr/>
        <a:lstStyle/>
        <a:p>
          <a:endParaRPr lang="es-EC"/>
        </a:p>
      </dgm:t>
    </dgm:pt>
    <dgm:pt modelId="{C1352900-D606-4D08-AEAB-B372878AAE45}">
      <dgm:prSet phldrT="[Texto]"/>
      <dgm:spPr>
        <a:solidFill>
          <a:schemeClr val="accent2">
            <a:lumMod val="75000"/>
            <a:alpha val="50000"/>
          </a:schemeClr>
        </a:solidFill>
      </dgm:spPr>
      <dgm:t>
        <a:bodyPr/>
        <a:lstStyle/>
        <a:p>
          <a:r>
            <a:rPr lang="es-EC" dirty="0"/>
            <a:t>Delimitación del problema</a:t>
          </a:r>
        </a:p>
      </dgm:t>
    </dgm:pt>
    <dgm:pt modelId="{81FFBF05-E9E1-4F49-8190-4F55520F749F}" type="parTrans" cxnId="{68695163-5F27-44F9-A640-17D62D4236D4}">
      <dgm:prSet/>
      <dgm:spPr/>
      <dgm:t>
        <a:bodyPr/>
        <a:lstStyle/>
        <a:p>
          <a:endParaRPr lang="es-EC"/>
        </a:p>
      </dgm:t>
    </dgm:pt>
    <dgm:pt modelId="{50257239-9469-4113-BC4A-616CD326C069}" type="sibTrans" cxnId="{68695163-5F27-44F9-A640-17D62D4236D4}">
      <dgm:prSet/>
      <dgm:spPr/>
      <dgm:t>
        <a:bodyPr/>
        <a:lstStyle/>
        <a:p>
          <a:endParaRPr lang="es-EC"/>
        </a:p>
      </dgm:t>
    </dgm:pt>
    <dgm:pt modelId="{55E7B574-FDF7-4F57-86D8-68819744E71B}">
      <dgm:prSet phldrT="[Texto]"/>
      <dgm:spPr>
        <a:solidFill>
          <a:schemeClr val="accent2">
            <a:lumMod val="75000"/>
            <a:alpha val="50000"/>
          </a:schemeClr>
        </a:solidFill>
      </dgm:spPr>
      <dgm:t>
        <a:bodyPr/>
        <a:lstStyle/>
        <a:p>
          <a:r>
            <a:rPr lang="es-EC" dirty="0"/>
            <a:t>Justificación </a:t>
          </a:r>
        </a:p>
      </dgm:t>
    </dgm:pt>
    <dgm:pt modelId="{805A568F-1688-4A82-B0C7-9F7DDF82BBD4}" type="parTrans" cxnId="{743EFC0E-A8A9-4553-BD58-D9568EC8EA3D}">
      <dgm:prSet/>
      <dgm:spPr/>
      <dgm:t>
        <a:bodyPr/>
        <a:lstStyle/>
        <a:p>
          <a:endParaRPr lang="es-EC"/>
        </a:p>
      </dgm:t>
    </dgm:pt>
    <dgm:pt modelId="{526FB074-9C52-4E07-9EEF-78ADBFFDC6A3}" type="sibTrans" cxnId="{743EFC0E-A8A9-4553-BD58-D9568EC8EA3D}">
      <dgm:prSet/>
      <dgm:spPr/>
      <dgm:t>
        <a:bodyPr/>
        <a:lstStyle/>
        <a:p>
          <a:endParaRPr lang="es-EC"/>
        </a:p>
      </dgm:t>
    </dgm:pt>
    <dgm:pt modelId="{FBB05C83-0F2C-4FFF-A59B-3DC770B63103}">
      <dgm:prSet phldrT="[Texto]"/>
      <dgm:spPr/>
      <dgm:t>
        <a:bodyPr/>
        <a:lstStyle/>
        <a:p>
          <a:r>
            <a:rPr lang="es-EC" dirty="0"/>
            <a:t>Hipótesis</a:t>
          </a:r>
        </a:p>
      </dgm:t>
    </dgm:pt>
    <dgm:pt modelId="{3FF1D197-7BF5-4CD0-9F66-044BFA25BDE3}" type="parTrans" cxnId="{311CB76A-E467-4AFC-8FCA-3433E66C6CB0}">
      <dgm:prSet/>
      <dgm:spPr/>
      <dgm:t>
        <a:bodyPr/>
        <a:lstStyle/>
        <a:p>
          <a:endParaRPr lang="es-EC"/>
        </a:p>
      </dgm:t>
    </dgm:pt>
    <dgm:pt modelId="{9D349103-414C-49A6-8C6A-5C1AA0D58885}" type="sibTrans" cxnId="{311CB76A-E467-4AFC-8FCA-3433E66C6CB0}">
      <dgm:prSet/>
      <dgm:spPr/>
      <dgm:t>
        <a:bodyPr/>
        <a:lstStyle/>
        <a:p>
          <a:endParaRPr lang="es-EC"/>
        </a:p>
      </dgm:t>
    </dgm:pt>
    <dgm:pt modelId="{B5A859DA-4831-4B3A-8829-98C733C9D02A}">
      <dgm:prSet phldrT="[Texto]"/>
      <dgm:spPr/>
      <dgm:t>
        <a:bodyPr/>
        <a:lstStyle/>
        <a:p>
          <a:r>
            <a:rPr lang="es-EC" dirty="0"/>
            <a:t>Objetivos </a:t>
          </a:r>
        </a:p>
      </dgm:t>
    </dgm:pt>
    <dgm:pt modelId="{9D1C3792-ACDD-4A44-9452-7D65D3AA7AB9}" type="parTrans" cxnId="{9E1E58B1-66DA-4BED-9ACE-338C30F2CB70}">
      <dgm:prSet/>
      <dgm:spPr/>
      <dgm:t>
        <a:bodyPr/>
        <a:lstStyle/>
        <a:p>
          <a:endParaRPr lang="es-EC"/>
        </a:p>
      </dgm:t>
    </dgm:pt>
    <dgm:pt modelId="{D18F9578-40AA-45E4-8B7B-C36BD0B1496C}" type="sibTrans" cxnId="{9E1E58B1-66DA-4BED-9ACE-338C30F2CB70}">
      <dgm:prSet/>
      <dgm:spPr/>
      <dgm:t>
        <a:bodyPr/>
        <a:lstStyle/>
        <a:p>
          <a:endParaRPr lang="es-EC"/>
        </a:p>
      </dgm:t>
    </dgm:pt>
    <dgm:pt modelId="{4D286749-793E-4664-B596-09129FCA07E2}" type="pres">
      <dgm:prSet presAssocID="{F9BB65CB-0382-4D20-B304-C69F8500A0E7}" presName="composite" presStyleCnt="0">
        <dgm:presLayoutVars>
          <dgm:chMax val="1"/>
          <dgm:dir/>
          <dgm:resizeHandles val="exact"/>
        </dgm:presLayoutVars>
      </dgm:prSet>
      <dgm:spPr/>
      <dgm:t>
        <a:bodyPr/>
        <a:lstStyle/>
        <a:p>
          <a:endParaRPr lang="es-ES"/>
        </a:p>
      </dgm:t>
    </dgm:pt>
    <dgm:pt modelId="{740B84BD-D739-438B-A092-30EE29460B2F}" type="pres">
      <dgm:prSet presAssocID="{F9BB65CB-0382-4D20-B304-C69F8500A0E7}" presName="radial" presStyleCnt="0">
        <dgm:presLayoutVars>
          <dgm:animLvl val="ctr"/>
        </dgm:presLayoutVars>
      </dgm:prSet>
      <dgm:spPr/>
    </dgm:pt>
    <dgm:pt modelId="{4D122C51-95D4-4CB9-BAD9-A18BB6C6E3B5}" type="pres">
      <dgm:prSet presAssocID="{5BB8BD15-F831-4B47-9D8B-F1AE5CB20051}" presName="centerShape" presStyleLbl="vennNode1" presStyleIdx="0" presStyleCnt="5" custScaleX="209975" custScaleY="134275" custLinFactNeighborX="-27868" custLinFactNeighborY="4182"/>
      <dgm:spPr/>
      <dgm:t>
        <a:bodyPr/>
        <a:lstStyle/>
        <a:p>
          <a:endParaRPr lang="es-ES"/>
        </a:p>
      </dgm:t>
    </dgm:pt>
    <dgm:pt modelId="{29B86D53-079B-49AB-B796-DB05B8E9BE74}" type="pres">
      <dgm:prSet presAssocID="{C1352900-D606-4D08-AEAB-B372878AAE45}" presName="node" presStyleLbl="vennNode1" presStyleIdx="1" presStyleCnt="5" custScaleX="129599" custRadScaleRad="91135" custRadScaleInc="4758">
        <dgm:presLayoutVars>
          <dgm:bulletEnabled val="1"/>
        </dgm:presLayoutVars>
      </dgm:prSet>
      <dgm:spPr/>
      <dgm:t>
        <a:bodyPr/>
        <a:lstStyle/>
        <a:p>
          <a:endParaRPr lang="es-ES"/>
        </a:p>
      </dgm:t>
    </dgm:pt>
    <dgm:pt modelId="{67EEB4D0-A738-42F1-A4C5-01B1423F26E2}" type="pres">
      <dgm:prSet presAssocID="{55E7B574-FDF7-4F57-86D8-68819744E71B}" presName="node" presStyleLbl="vennNode1" presStyleIdx="2" presStyleCnt="5" custScaleX="121604" custRadScaleRad="83826" custRadScaleInc="-25864">
        <dgm:presLayoutVars>
          <dgm:bulletEnabled val="1"/>
        </dgm:presLayoutVars>
      </dgm:prSet>
      <dgm:spPr/>
      <dgm:t>
        <a:bodyPr/>
        <a:lstStyle/>
        <a:p>
          <a:endParaRPr lang="es-ES"/>
        </a:p>
      </dgm:t>
    </dgm:pt>
    <dgm:pt modelId="{54CAA9DD-B811-4F3D-8229-F4976E85AF02}" type="pres">
      <dgm:prSet presAssocID="{FBB05C83-0F2C-4FFF-A59B-3DC770B63103}" presName="node" presStyleLbl="vennNode1" presStyleIdx="3" presStyleCnt="5" custScaleX="122346" custRadScaleRad="94810" custRadScaleInc="-11306">
        <dgm:presLayoutVars>
          <dgm:bulletEnabled val="1"/>
        </dgm:presLayoutVars>
      </dgm:prSet>
      <dgm:spPr/>
      <dgm:t>
        <a:bodyPr/>
        <a:lstStyle/>
        <a:p>
          <a:endParaRPr lang="es-ES"/>
        </a:p>
      </dgm:t>
    </dgm:pt>
    <dgm:pt modelId="{1B8A00A6-5326-4823-BC65-F769CA91C0CC}" type="pres">
      <dgm:prSet presAssocID="{B5A859DA-4831-4B3A-8829-98C733C9D02A}" presName="node" presStyleLbl="vennNode1" presStyleIdx="4" presStyleCnt="5" custScaleX="117300" custRadScaleRad="89081" custRadScaleInc="-165405">
        <dgm:presLayoutVars>
          <dgm:bulletEnabled val="1"/>
        </dgm:presLayoutVars>
      </dgm:prSet>
      <dgm:spPr/>
      <dgm:t>
        <a:bodyPr/>
        <a:lstStyle/>
        <a:p>
          <a:endParaRPr lang="es-ES"/>
        </a:p>
      </dgm:t>
    </dgm:pt>
  </dgm:ptLst>
  <dgm:cxnLst>
    <dgm:cxn modelId="{311CB76A-E467-4AFC-8FCA-3433E66C6CB0}" srcId="{5BB8BD15-F831-4B47-9D8B-F1AE5CB20051}" destId="{FBB05C83-0F2C-4FFF-A59B-3DC770B63103}" srcOrd="2" destOrd="0" parTransId="{3FF1D197-7BF5-4CD0-9F66-044BFA25BDE3}" sibTransId="{9D349103-414C-49A6-8C6A-5C1AA0D58885}"/>
    <dgm:cxn modelId="{CCC9C3E1-33C9-41B1-8B13-AED3022C73EF}" type="presOf" srcId="{F9BB65CB-0382-4D20-B304-C69F8500A0E7}" destId="{4D286749-793E-4664-B596-09129FCA07E2}" srcOrd="0" destOrd="0" presId="urn:microsoft.com/office/officeart/2005/8/layout/radial3"/>
    <dgm:cxn modelId="{C09E2B38-A68D-47F4-8664-1BE3D72A49F3}" type="presOf" srcId="{5BB8BD15-F831-4B47-9D8B-F1AE5CB20051}" destId="{4D122C51-95D4-4CB9-BAD9-A18BB6C6E3B5}" srcOrd="0" destOrd="0" presId="urn:microsoft.com/office/officeart/2005/8/layout/radial3"/>
    <dgm:cxn modelId="{743EFC0E-A8A9-4553-BD58-D9568EC8EA3D}" srcId="{5BB8BD15-F831-4B47-9D8B-F1AE5CB20051}" destId="{55E7B574-FDF7-4F57-86D8-68819744E71B}" srcOrd="1" destOrd="0" parTransId="{805A568F-1688-4A82-B0C7-9F7DDF82BBD4}" sibTransId="{526FB074-9C52-4E07-9EEF-78ADBFFDC6A3}"/>
    <dgm:cxn modelId="{79987CBA-E14C-482F-BBB3-382CAF12F864}" srcId="{F9BB65CB-0382-4D20-B304-C69F8500A0E7}" destId="{5BB8BD15-F831-4B47-9D8B-F1AE5CB20051}" srcOrd="0" destOrd="0" parTransId="{787830F0-C688-44CC-98AD-4C0F3EAAAE3D}" sibTransId="{F3913D28-108E-41C9-9824-EF19EE00AA3A}"/>
    <dgm:cxn modelId="{B92608FA-2CE2-492B-9583-61DC311E7041}" type="presOf" srcId="{C1352900-D606-4D08-AEAB-B372878AAE45}" destId="{29B86D53-079B-49AB-B796-DB05B8E9BE74}" srcOrd="0" destOrd="0" presId="urn:microsoft.com/office/officeart/2005/8/layout/radial3"/>
    <dgm:cxn modelId="{D818983F-B92E-4C6A-AAAD-C84010744729}" type="presOf" srcId="{FBB05C83-0F2C-4FFF-A59B-3DC770B63103}" destId="{54CAA9DD-B811-4F3D-8229-F4976E85AF02}" srcOrd="0" destOrd="0" presId="urn:microsoft.com/office/officeart/2005/8/layout/radial3"/>
    <dgm:cxn modelId="{68695163-5F27-44F9-A640-17D62D4236D4}" srcId="{5BB8BD15-F831-4B47-9D8B-F1AE5CB20051}" destId="{C1352900-D606-4D08-AEAB-B372878AAE45}" srcOrd="0" destOrd="0" parTransId="{81FFBF05-E9E1-4F49-8190-4F55520F749F}" sibTransId="{50257239-9469-4113-BC4A-616CD326C069}"/>
    <dgm:cxn modelId="{9E1E58B1-66DA-4BED-9ACE-338C30F2CB70}" srcId="{5BB8BD15-F831-4B47-9D8B-F1AE5CB20051}" destId="{B5A859DA-4831-4B3A-8829-98C733C9D02A}" srcOrd="3" destOrd="0" parTransId="{9D1C3792-ACDD-4A44-9452-7D65D3AA7AB9}" sibTransId="{D18F9578-40AA-45E4-8B7B-C36BD0B1496C}"/>
    <dgm:cxn modelId="{D993E604-6FC1-4414-957B-FB331977BECA}" type="presOf" srcId="{55E7B574-FDF7-4F57-86D8-68819744E71B}" destId="{67EEB4D0-A738-42F1-A4C5-01B1423F26E2}" srcOrd="0" destOrd="0" presId="urn:microsoft.com/office/officeart/2005/8/layout/radial3"/>
    <dgm:cxn modelId="{CBEF626E-CC98-4743-8138-4F8863A1BCF9}" type="presOf" srcId="{B5A859DA-4831-4B3A-8829-98C733C9D02A}" destId="{1B8A00A6-5326-4823-BC65-F769CA91C0CC}" srcOrd="0" destOrd="0" presId="urn:microsoft.com/office/officeart/2005/8/layout/radial3"/>
    <dgm:cxn modelId="{48D67EB7-CC68-4725-9358-600C5FE5CB2B}" type="presParOf" srcId="{4D286749-793E-4664-B596-09129FCA07E2}" destId="{740B84BD-D739-438B-A092-30EE29460B2F}" srcOrd="0" destOrd="0" presId="urn:microsoft.com/office/officeart/2005/8/layout/radial3"/>
    <dgm:cxn modelId="{4C5498A4-91A1-488D-9F36-4336286978CD}" type="presParOf" srcId="{740B84BD-D739-438B-A092-30EE29460B2F}" destId="{4D122C51-95D4-4CB9-BAD9-A18BB6C6E3B5}" srcOrd="0" destOrd="0" presId="urn:microsoft.com/office/officeart/2005/8/layout/radial3"/>
    <dgm:cxn modelId="{EB4C4804-6B8A-4259-8955-6D05577E3646}" type="presParOf" srcId="{740B84BD-D739-438B-A092-30EE29460B2F}" destId="{29B86D53-079B-49AB-B796-DB05B8E9BE74}" srcOrd="1" destOrd="0" presId="urn:microsoft.com/office/officeart/2005/8/layout/radial3"/>
    <dgm:cxn modelId="{80291781-2CEA-47B5-A2A2-CF900FC982AD}" type="presParOf" srcId="{740B84BD-D739-438B-A092-30EE29460B2F}" destId="{67EEB4D0-A738-42F1-A4C5-01B1423F26E2}" srcOrd="2" destOrd="0" presId="urn:microsoft.com/office/officeart/2005/8/layout/radial3"/>
    <dgm:cxn modelId="{1FCE48EA-8577-4709-973A-BD2ACA69549C}" type="presParOf" srcId="{740B84BD-D739-438B-A092-30EE29460B2F}" destId="{54CAA9DD-B811-4F3D-8229-F4976E85AF02}" srcOrd="3" destOrd="0" presId="urn:microsoft.com/office/officeart/2005/8/layout/radial3"/>
    <dgm:cxn modelId="{6086979A-2796-462E-BB06-89E9BAA692C9}" type="presParOf" srcId="{740B84BD-D739-438B-A092-30EE29460B2F}" destId="{1B8A00A6-5326-4823-BC65-F769CA91C0C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F0A73-6218-48CB-96E4-32EABF594BE0}"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EC"/>
        </a:p>
      </dgm:t>
    </dgm:pt>
    <dgm:pt modelId="{A9BD20F1-EAFB-4C3A-86AB-D49EA0C811E0}">
      <dgm:prSet phldrT="[Texto]"/>
      <dgm:spPr>
        <a:solidFill>
          <a:schemeClr val="accent6">
            <a:lumMod val="20000"/>
            <a:lumOff val="80000"/>
          </a:schemeClr>
        </a:solidFill>
      </dgm:spPr>
      <dgm:t>
        <a:bodyPr/>
        <a:lstStyle/>
        <a:p>
          <a:r>
            <a:rPr lang="es-EC" b="1" dirty="0"/>
            <a:t>Cliente (ESTUDIANTE)</a:t>
          </a:r>
        </a:p>
      </dgm:t>
    </dgm:pt>
    <dgm:pt modelId="{8AE4A54C-0495-44DB-A439-2A005F66F15E}" type="parTrans" cxnId="{2A6136E4-454E-463F-BA00-FC52BDACD7DC}">
      <dgm:prSet/>
      <dgm:spPr/>
      <dgm:t>
        <a:bodyPr/>
        <a:lstStyle/>
        <a:p>
          <a:endParaRPr lang="es-EC"/>
        </a:p>
      </dgm:t>
    </dgm:pt>
    <dgm:pt modelId="{8DBAFC92-5A13-4BC8-BD02-4F5E6132853F}" type="sibTrans" cxnId="{2A6136E4-454E-463F-BA00-FC52BDACD7DC}">
      <dgm:prSet/>
      <dgm:spPr/>
      <dgm:t>
        <a:bodyPr/>
        <a:lstStyle/>
        <a:p>
          <a:endParaRPr lang="es-EC"/>
        </a:p>
      </dgm:t>
    </dgm:pt>
    <dgm:pt modelId="{6797FA41-5BAC-4048-B459-1731FF38EFEB}">
      <dgm:prSet phldrT="[Texto]"/>
      <dgm:spPr/>
      <dgm:t>
        <a:bodyPr/>
        <a:lstStyle/>
        <a:p>
          <a:r>
            <a:rPr lang="es-EC" dirty="0"/>
            <a:t>Teoría del consumidor </a:t>
          </a:r>
        </a:p>
      </dgm:t>
    </dgm:pt>
    <dgm:pt modelId="{04F5CECE-29F3-47E8-A4B1-D6AEBA70C520}" type="parTrans" cxnId="{F43F5A0C-DF72-4465-8403-567DBF91131B}">
      <dgm:prSet/>
      <dgm:spPr/>
      <dgm:t>
        <a:bodyPr/>
        <a:lstStyle/>
        <a:p>
          <a:endParaRPr lang="es-EC"/>
        </a:p>
      </dgm:t>
    </dgm:pt>
    <dgm:pt modelId="{92BCC25E-C7AD-4474-999D-B7416451DABA}" type="sibTrans" cxnId="{F43F5A0C-DF72-4465-8403-567DBF91131B}">
      <dgm:prSet/>
      <dgm:spPr/>
      <dgm:t>
        <a:bodyPr/>
        <a:lstStyle/>
        <a:p>
          <a:endParaRPr lang="es-EC"/>
        </a:p>
      </dgm:t>
    </dgm:pt>
    <dgm:pt modelId="{5C671D41-603A-443C-A331-96C7D62021F8}">
      <dgm:prSet phldrT="[Texto]"/>
      <dgm:spPr/>
      <dgm:t>
        <a:bodyPr/>
        <a:lstStyle/>
        <a:p>
          <a:r>
            <a:rPr lang="es-EC" dirty="0"/>
            <a:t>Modelo comercial centrado en el cliente </a:t>
          </a:r>
        </a:p>
      </dgm:t>
    </dgm:pt>
    <dgm:pt modelId="{1EAE6A8B-A867-4ACE-B33B-31C35AC73DA5}" type="parTrans" cxnId="{E0E7F113-3141-406F-891E-A8DE1C154B9A}">
      <dgm:prSet/>
      <dgm:spPr/>
      <dgm:t>
        <a:bodyPr/>
        <a:lstStyle/>
        <a:p>
          <a:endParaRPr lang="es-EC"/>
        </a:p>
      </dgm:t>
    </dgm:pt>
    <dgm:pt modelId="{06E0A177-6C34-4EFC-BBD9-D94ABAF2E011}" type="sibTrans" cxnId="{E0E7F113-3141-406F-891E-A8DE1C154B9A}">
      <dgm:prSet/>
      <dgm:spPr/>
      <dgm:t>
        <a:bodyPr/>
        <a:lstStyle/>
        <a:p>
          <a:endParaRPr lang="es-EC"/>
        </a:p>
      </dgm:t>
    </dgm:pt>
    <dgm:pt modelId="{75E62F5F-D384-4F94-87E2-46A015E8F6B2}">
      <dgm:prSet phldrT="[Texto]"/>
      <dgm:spPr/>
      <dgm:t>
        <a:bodyPr/>
        <a:lstStyle/>
        <a:p>
          <a:r>
            <a:rPr lang="es-EC" dirty="0"/>
            <a:t>Marketing relacional </a:t>
          </a:r>
        </a:p>
      </dgm:t>
    </dgm:pt>
    <dgm:pt modelId="{98CC6299-18FF-442D-8463-2796E12AE166}" type="parTrans" cxnId="{7E04CC41-7012-4238-9262-7BF7077C0F4D}">
      <dgm:prSet/>
      <dgm:spPr/>
      <dgm:t>
        <a:bodyPr/>
        <a:lstStyle/>
        <a:p>
          <a:endParaRPr lang="es-EC"/>
        </a:p>
      </dgm:t>
    </dgm:pt>
    <dgm:pt modelId="{BB6498D9-4639-4013-93F6-762425900752}" type="sibTrans" cxnId="{7E04CC41-7012-4238-9262-7BF7077C0F4D}">
      <dgm:prSet/>
      <dgm:spPr/>
      <dgm:t>
        <a:bodyPr/>
        <a:lstStyle/>
        <a:p>
          <a:endParaRPr lang="es-EC"/>
        </a:p>
      </dgm:t>
    </dgm:pt>
    <dgm:pt modelId="{6B445B82-0A09-4EAE-8EC0-683362A79AD5}" type="pres">
      <dgm:prSet presAssocID="{1A8F0A73-6218-48CB-96E4-32EABF594BE0}" presName="cycle" presStyleCnt="0">
        <dgm:presLayoutVars>
          <dgm:chMax val="1"/>
          <dgm:dir/>
          <dgm:animLvl val="ctr"/>
          <dgm:resizeHandles val="exact"/>
        </dgm:presLayoutVars>
      </dgm:prSet>
      <dgm:spPr/>
      <dgm:t>
        <a:bodyPr/>
        <a:lstStyle/>
        <a:p>
          <a:endParaRPr lang="es-ES"/>
        </a:p>
      </dgm:t>
    </dgm:pt>
    <dgm:pt modelId="{DA6C9C22-683D-488F-9616-C0C15FB78D04}" type="pres">
      <dgm:prSet presAssocID="{A9BD20F1-EAFB-4C3A-86AB-D49EA0C811E0}" presName="centerShape" presStyleLbl="node0" presStyleIdx="0" presStyleCnt="1"/>
      <dgm:spPr/>
      <dgm:t>
        <a:bodyPr/>
        <a:lstStyle/>
        <a:p>
          <a:endParaRPr lang="es-ES"/>
        </a:p>
      </dgm:t>
    </dgm:pt>
    <dgm:pt modelId="{4C330DA4-39F4-47E3-A8F2-42E22AE65CE8}" type="pres">
      <dgm:prSet presAssocID="{04F5CECE-29F3-47E8-A4B1-D6AEBA70C520}" presName="parTrans" presStyleLbl="bgSibTrans2D1" presStyleIdx="0" presStyleCnt="3"/>
      <dgm:spPr/>
      <dgm:t>
        <a:bodyPr/>
        <a:lstStyle/>
        <a:p>
          <a:endParaRPr lang="es-ES"/>
        </a:p>
      </dgm:t>
    </dgm:pt>
    <dgm:pt modelId="{16967AC6-7483-42CB-A70C-7CC51913AE8C}" type="pres">
      <dgm:prSet presAssocID="{6797FA41-5BAC-4048-B459-1731FF38EFEB}" presName="node" presStyleLbl="node1" presStyleIdx="0" presStyleCnt="3">
        <dgm:presLayoutVars>
          <dgm:bulletEnabled val="1"/>
        </dgm:presLayoutVars>
      </dgm:prSet>
      <dgm:spPr/>
      <dgm:t>
        <a:bodyPr/>
        <a:lstStyle/>
        <a:p>
          <a:endParaRPr lang="es-ES"/>
        </a:p>
      </dgm:t>
    </dgm:pt>
    <dgm:pt modelId="{A07A782B-7A53-4BC3-9DE9-F6536CE648C4}" type="pres">
      <dgm:prSet presAssocID="{1EAE6A8B-A867-4ACE-B33B-31C35AC73DA5}" presName="parTrans" presStyleLbl="bgSibTrans2D1" presStyleIdx="1" presStyleCnt="3"/>
      <dgm:spPr/>
      <dgm:t>
        <a:bodyPr/>
        <a:lstStyle/>
        <a:p>
          <a:endParaRPr lang="es-ES"/>
        </a:p>
      </dgm:t>
    </dgm:pt>
    <dgm:pt modelId="{516DE06F-5C0A-47F5-8197-1C1DF472C05B}" type="pres">
      <dgm:prSet presAssocID="{5C671D41-603A-443C-A331-96C7D62021F8}" presName="node" presStyleLbl="node1" presStyleIdx="1" presStyleCnt="3">
        <dgm:presLayoutVars>
          <dgm:bulletEnabled val="1"/>
        </dgm:presLayoutVars>
      </dgm:prSet>
      <dgm:spPr/>
      <dgm:t>
        <a:bodyPr/>
        <a:lstStyle/>
        <a:p>
          <a:endParaRPr lang="es-ES"/>
        </a:p>
      </dgm:t>
    </dgm:pt>
    <dgm:pt modelId="{03C021F0-3A11-4973-B797-14631182EAAA}" type="pres">
      <dgm:prSet presAssocID="{98CC6299-18FF-442D-8463-2796E12AE166}" presName="parTrans" presStyleLbl="bgSibTrans2D1" presStyleIdx="2" presStyleCnt="3"/>
      <dgm:spPr/>
      <dgm:t>
        <a:bodyPr/>
        <a:lstStyle/>
        <a:p>
          <a:endParaRPr lang="es-ES"/>
        </a:p>
      </dgm:t>
    </dgm:pt>
    <dgm:pt modelId="{C817735B-91C7-41F5-A92A-042B25DCE2EB}" type="pres">
      <dgm:prSet presAssocID="{75E62F5F-D384-4F94-87E2-46A015E8F6B2}" presName="node" presStyleLbl="node1" presStyleIdx="2" presStyleCnt="3">
        <dgm:presLayoutVars>
          <dgm:bulletEnabled val="1"/>
        </dgm:presLayoutVars>
      </dgm:prSet>
      <dgm:spPr/>
      <dgm:t>
        <a:bodyPr/>
        <a:lstStyle/>
        <a:p>
          <a:endParaRPr lang="es-ES"/>
        </a:p>
      </dgm:t>
    </dgm:pt>
  </dgm:ptLst>
  <dgm:cxnLst>
    <dgm:cxn modelId="{A6C4E1F2-F581-4858-A50E-8E58DED3ED90}" type="presOf" srcId="{1EAE6A8B-A867-4ACE-B33B-31C35AC73DA5}" destId="{A07A782B-7A53-4BC3-9DE9-F6536CE648C4}" srcOrd="0" destOrd="0" presId="urn:microsoft.com/office/officeart/2005/8/layout/radial4"/>
    <dgm:cxn modelId="{EF7850A1-8C6E-4EF3-B53B-805F1BFE557C}" type="presOf" srcId="{04F5CECE-29F3-47E8-A4B1-D6AEBA70C520}" destId="{4C330DA4-39F4-47E3-A8F2-42E22AE65CE8}" srcOrd="0" destOrd="0" presId="urn:microsoft.com/office/officeart/2005/8/layout/radial4"/>
    <dgm:cxn modelId="{19597CBC-F18B-4884-A8FD-720341E42F06}" type="presOf" srcId="{1A8F0A73-6218-48CB-96E4-32EABF594BE0}" destId="{6B445B82-0A09-4EAE-8EC0-683362A79AD5}" srcOrd="0" destOrd="0" presId="urn:microsoft.com/office/officeart/2005/8/layout/radial4"/>
    <dgm:cxn modelId="{2A6136E4-454E-463F-BA00-FC52BDACD7DC}" srcId="{1A8F0A73-6218-48CB-96E4-32EABF594BE0}" destId="{A9BD20F1-EAFB-4C3A-86AB-D49EA0C811E0}" srcOrd="0" destOrd="0" parTransId="{8AE4A54C-0495-44DB-A439-2A005F66F15E}" sibTransId="{8DBAFC92-5A13-4BC8-BD02-4F5E6132853F}"/>
    <dgm:cxn modelId="{D45F264E-22EC-4820-A012-25A183ED2324}" type="presOf" srcId="{A9BD20F1-EAFB-4C3A-86AB-D49EA0C811E0}" destId="{DA6C9C22-683D-488F-9616-C0C15FB78D04}" srcOrd="0" destOrd="0" presId="urn:microsoft.com/office/officeart/2005/8/layout/radial4"/>
    <dgm:cxn modelId="{77690BC1-E585-4AFC-9DE2-9C0C2EF9F011}" type="presOf" srcId="{98CC6299-18FF-442D-8463-2796E12AE166}" destId="{03C021F0-3A11-4973-B797-14631182EAAA}" srcOrd="0" destOrd="0" presId="urn:microsoft.com/office/officeart/2005/8/layout/radial4"/>
    <dgm:cxn modelId="{7E04CC41-7012-4238-9262-7BF7077C0F4D}" srcId="{A9BD20F1-EAFB-4C3A-86AB-D49EA0C811E0}" destId="{75E62F5F-D384-4F94-87E2-46A015E8F6B2}" srcOrd="2" destOrd="0" parTransId="{98CC6299-18FF-442D-8463-2796E12AE166}" sibTransId="{BB6498D9-4639-4013-93F6-762425900752}"/>
    <dgm:cxn modelId="{078320D1-59D3-4F51-88A0-B9AE71839731}" type="presOf" srcId="{6797FA41-5BAC-4048-B459-1731FF38EFEB}" destId="{16967AC6-7483-42CB-A70C-7CC51913AE8C}" srcOrd="0" destOrd="0" presId="urn:microsoft.com/office/officeart/2005/8/layout/radial4"/>
    <dgm:cxn modelId="{F43F5A0C-DF72-4465-8403-567DBF91131B}" srcId="{A9BD20F1-EAFB-4C3A-86AB-D49EA0C811E0}" destId="{6797FA41-5BAC-4048-B459-1731FF38EFEB}" srcOrd="0" destOrd="0" parTransId="{04F5CECE-29F3-47E8-A4B1-D6AEBA70C520}" sibTransId="{92BCC25E-C7AD-4474-999D-B7416451DABA}"/>
    <dgm:cxn modelId="{BB6A3F3B-2412-4D02-8A6C-69B05D04F8C1}" type="presOf" srcId="{75E62F5F-D384-4F94-87E2-46A015E8F6B2}" destId="{C817735B-91C7-41F5-A92A-042B25DCE2EB}" srcOrd="0" destOrd="0" presId="urn:microsoft.com/office/officeart/2005/8/layout/radial4"/>
    <dgm:cxn modelId="{1EBA61D5-5752-400F-83C7-23656BC24855}" type="presOf" srcId="{5C671D41-603A-443C-A331-96C7D62021F8}" destId="{516DE06F-5C0A-47F5-8197-1C1DF472C05B}" srcOrd="0" destOrd="0" presId="urn:microsoft.com/office/officeart/2005/8/layout/radial4"/>
    <dgm:cxn modelId="{E0E7F113-3141-406F-891E-A8DE1C154B9A}" srcId="{A9BD20F1-EAFB-4C3A-86AB-D49EA0C811E0}" destId="{5C671D41-603A-443C-A331-96C7D62021F8}" srcOrd="1" destOrd="0" parTransId="{1EAE6A8B-A867-4ACE-B33B-31C35AC73DA5}" sibTransId="{06E0A177-6C34-4EFC-BBD9-D94ABAF2E011}"/>
    <dgm:cxn modelId="{F7D3E970-3B5C-49DB-88F7-6DEAF97B488F}" type="presParOf" srcId="{6B445B82-0A09-4EAE-8EC0-683362A79AD5}" destId="{DA6C9C22-683D-488F-9616-C0C15FB78D04}" srcOrd="0" destOrd="0" presId="urn:microsoft.com/office/officeart/2005/8/layout/radial4"/>
    <dgm:cxn modelId="{89C6BD4B-4FAA-4170-8954-5BE106C64409}" type="presParOf" srcId="{6B445B82-0A09-4EAE-8EC0-683362A79AD5}" destId="{4C330DA4-39F4-47E3-A8F2-42E22AE65CE8}" srcOrd="1" destOrd="0" presId="urn:microsoft.com/office/officeart/2005/8/layout/radial4"/>
    <dgm:cxn modelId="{AE90A670-C43D-4116-8E94-BF11A11CD73A}" type="presParOf" srcId="{6B445B82-0A09-4EAE-8EC0-683362A79AD5}" destId="{16967AC6-7483-42CB-A70C-7CC51913AE8C}" srcOrd="2" destOrd="0" presId="urn:microsoft.com/office/officeart/2005/8/layout/radial4"/>
    <dgm:cxn modelId="{C36ECB84-8821-4E8C-ACE9-466A4FAD7940}" type="presParOf" srcId="{6B445B82-0A09-4EAE-8EC0-683362A79AD5}" destId="{A07A782B-7A53-4BC3-9DE9-F6536CE648C4}" srcOrd="3" destOrd="0" presId="urn:microsoft.com/office/officeart/2005/8/layout/radial4"/>
    <dgm:cxn modelId="{6E925696-AF4E-4199-8CB8-21155D6606BB}" type="presParOf" srcId="{6B445B82-0A09-4EAE-8EC0-683362A79AD5}" destId="{516DE06F-5C0A-47F5-8197-1C1DF472C05B}" srcOrd="4" destOrd="0" presId="urn:microsoft.com/office/officeart/2005/8/layout/radial4"/>
    <dgm:cxn modelId="{AB2DA240-3930-4C02-8F22-A2FC41D695BE}" type="presParOf" srcId="{6B445B82-0A09-4EAE-8EC0-683362A79AD5}" destId="{03C021F0-3A11-4973-B797-14631182EAAA}" srcOrd="5" destOrd="0" presId="urn:microsoft.com/office/officeart/2005/8/layout/radial4"/>
    <dgm:cxn modelId="{346B50B7-4185-4CE6-8AE7-C81A2A3D171D}" type="presParOf" srcId="{6B445B82-0A09-4EAE-8EC0-683362A79AD5}" destId="{C817735B-91C7-41F5-A92A-042B25DCE2E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124895-CD63-45E6-9189-7C3F45D6A9A8}"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EC"/>
        </a:p>
      </dgm:t>
    </dgm:pt>
    <dgm:pt modelId="{70807490-5A79-4110-B552-1D309423C318}">
      <dgm:prSet phldrT="[Texto]" custT="1"/>
      <dgm:spPr/>
      <dgm:t>
        <a:bodyPr/>
        <a:lstStyle/>
        <a:p>
          <a:r>
            <a:rPr lang="es-EC" sz="2400" b="1" dirty="0">
              <a:solidFill>
                <a:schemeClr val="accent6">
                  <a:lumMod val="50000"/>
                </a:schemeClr>
              </a:solidFill>
            </a:rPr>
            <a:t>Valor percibido por el cliente</a:t>
          </a:r>
        </a:p>
        <a:p>
          <a:r>
            <a:rPr lang="es-EC" sz="2400" b="1" dirty="0"/>
            <a:t>“Evaluación global que el cliente desarrolla de la utilidad del producto o servicio basado en las percepciones de lo que ha recibido frente a lo que ha dado.”</a:t>
          </a:r>
          <a:endParaRPr lang="es-EC" sz="2400" dirty="0"/>
        </a:p>
      </dgm:t>
    </dgm:pt>
    <dgm:pt modelId="{C387450D-AA96-4E63-8668-FF0B9A870178}" type="parTrans" cxnId="{AB9C0BBA-64C1-46CE-B34E-29460E3CA0BE}">
      <dgm:prSet/>
      <dgm:spPr/>
      <dgm:t>
        <a:bodyPr/>
        <a:lstStyle/>
        <a:p>
          <a:endParaRPr lang="es-EC"/>
        </a:p>
      </dgm:t>
    </dgm:pt>
    <dgm:pt modelId="{62A7F9CB-B84F-4550-9953-EBEF5420A76F}" type="sibTrans" cxnId="{AB9C0BBA-64C1-46CE-B34E-29460E3CA0BE}">
      <dgm:prSet/>
      <dgm:spPr/>
      <dgm:t>
        <a:bodyPr/>
        <a:lstStyle/>
        <a:p>
          <a:endParaRPr lang="es-EC"/>
        </a:p>
      </dgm:t>
    </dgm:pt>
    <dgm:pt modelId="{D7FB3768-90DE-4AD8-B72F-7033EA9A7559}">
      <dgm:prSet phldrT="[Texto]"/>
      <dgm:spPr/>
      <dgm:t>
        <a:bodyPr/>
        <a:lstStyle/>
        <a:p>
          <a:r>
            <a:rPr lang="es-EC" dirty="0"/>
            <a:t>..desde los orígenes del marketing, la satisfacción ha sido considerada como el factor determinante del éxito en los mercados.</a:t>
          </a:r>
        </a:p>
      </dgm:t>
    </dgm:pt>
    <dgm:pt modelId="{B228AD4B-9F67-4794-9F9F-6B4345CC99E1}" type="parTrans" cxnId="{5A2734C0-704B-4637-AADD-4C63C1CF0AB8}">
      <dgm:prSet/>
      <dgm:spPr/>
      <dgm:t>
        <a:bodyPr/>
        <a:lstStyle/>
        <a:p>
          <a:endParaRPr lang="es-EC"/>
        </a:p>
      </dgm:t>
    </dgm:pt>
    <dgm:pt modelId="{5751ED1D-3957-4EEF-A7BD-F2B8670E2E9A}" type="sibTrans" cxnId="{5A2734C0-704B-4637-AADD-4C63C1CF0AB8}">
      <dgm:prSet/>
      <dgm:spPr/>
      <dgm:t>
        <a:bodyPr/>
        <a:lstStyle/>
        <a:p>
          <a:endParaRPr lang="es-EC"/>
        </a:p>
      </dgm:t>
    </dgm:pt>
    <dgm:pt modelId="{C418C81E-6BCB-458B-A44A-19D2996BEC9C}" type="pres">
      <dgm:prSet presAssocID="{D6124895-CD63-45E6-9189-7C3F45D6A9A8}" presName="Name0" presStyleCnt="0">
        <dgm:presLayoutVars>
          <dgm:chMax val="2"/>
          <dgm:chPref val="2"/>
          <dgm:animLvl val="lvl"/>
        </dgm:presLayoutVars>
      </dgm:prSet>
      <dgm:spPr/>
      <dgm:t>
        <a:bodyPr/>
        <a:lstStyle/>
        <a:p>
          <a:endParaRPr lang="es-ES"/>
        </a:p>
      </dgm:t>
    </dgm:pt>
    <dgm:pt modelId="{9D3B2F8F-6475-4ABB-B74E-95287CA125CC}" type="pres">
      <dgm:prSet presAssocID="{D6124895-CD63-45E6-9189-7C3F45D6A9A8}" presName="LeftText" presStyleLbl="revTx" presStyleIdx="0" presStyleCnt="0">
        <dgm:presLayoutVars>
          <dgm:bulletEnabled val="1"/>
        </dgm:presLayoutVars>
      </dgm:prSet>
      <dgm:spPr/>
      <dgm:t>
        <a:bodyPr/>
        <a:lstStyle/>
        <a:p>
          <a:endParaRPr lang="es-ES"/>
        </a:p>
      </dgm:t>
    </dgm:pt>
    <dgm:pt modelId="{4E60BC2D-1BD7-454E-9CD4-EEE72318EF31}" type="pres">
      <dgm:prSet presAssocID="{D6124895-CD63-45E6-9189-7C3F45D6A9A8}" presName="LeftNode" presStyleLbl="bgImgPlace1" presStyleIdx="0" presStyleCnt="2" custScaleX="331911" custLinFactX="-22863" custLinFactNeighborX="-100000" custLinFactNeighborY="-1399">
        <dgm:presLayoutVars>
          <dgm:chMax val="2"/>
          <dgm:chPref val="2"/>
        </dgm:presLayoutVars>
      </dgm:prSet>
      <dgm:spPr/>
      <dgm:t>
        <a:bodyPr/>
        <a:lstStyle/>
        <a:p>
          <a:endParaRPr lang="es-ES"/>
        </a:p>
      </dgm:t>
    </dgm:pt>
    <dgm:pt modelId="{73682C42-52B8-4CE6-8797-167EBA4FD8DF}" type="pres">
      <dgm:prSet presAssocID="{D6124895-CD63-45E6-9189-7C3F45D6A9A8}" presName="RightText" presStyleLbl="revTx" presStyleIdx="0" presStyleCnt="0">
        <dgm:presLayoutVars>
          <dgm:bulletEnabled val="1"/>
        </dgm:presLayoutVars>
      </dgm:prSet>
      <dgm:spPr/>
      <dgm:t>
        <a:bodyPr/>
        <a:lstStyle/>
        <a:p>
          <a:endParaRPr lang="es-ES"/>
        </a:p>
      </dgm:t>
    </dgm:pt>
    <dgm:pt modelId="{84F28D3F-7E68-4CFC-9469-6267EF13EF91}" type="pres">
      <dgm:prSet presAssocID="{D6124895-CD63-45E6-9189-7C3F45D6A9A8}" presName="RightNode" presStyleLbl="bgImgPlace1" presStyleIdx="1" presStyleCnt="2" custScaleX="272469" custLinFactNeighborX="80704" custLinFactNeighborY="-2087">
        <dgm:presLayoutVars>
          <dgm:chMax val="0"/>
          <dgm:chPref val="0"/>
        </dgm:presLayoutVars>
      </dgm:prSet>
      <dgm:spPr/>
      <dgm:t>
        <a:bodyPr/>
        <a:lstStyle/>
        <a:p>
          <a:endParaRPr lang="es-ES"/>
        </a:p>
      </dgm:t>
    </dgm:pt>
    <dgm:pt modelId="{4FC02E34-74DF-4F4B-9D53-DAB4542AAAA9}" type="pres">
      <dgm:prSet presAssocID="{D6124895-CD63-45E6-9189-7C3F45D6A9A8}" presName="TopArrow" presStyleLbl="node1" presStyleIdx="0" presStyleCnt="2"/>
      <dgm:spPr/>
    </dgm:pt>
    <dgm:pt modelId="{47AAD24E-8BF0-4C1C-9186-0650C36C0493}" type="pres">
      <dgm:prSet presAssocID="{D6124895-CD63-45E6-9189-7C3F45D6A9A8}" presName="BottomArrow" presStyleLbl="node1" presStyleIdx="1" presStyleCnt="2"/>
      <dgm:spPr/>
    </dgm:pt>
  </dgm:ptLst>
  <dgm:cxnLst>
    <dgm:cxn modelId="{92FBA7E3-7C7F-4B1D-93F0-AB49D0FE8BBB}" type="presOf" srcId="{D6124895-CD63-45E6-9189-7C3F45D6A9A8}" destId="{C418C81E-6BCB-458B-A44A-19D2996BEC9C}" srcOrd="0" destOrd="0" presId="urn:microsoft.com/office/officeart/2009/layout/ReverseList"/>
    <dgm:cxn modelId="{9B3E7418-8260-4CAF-8341-FD3D0F14C9EC}" type="presOf" srcId="{70807490-5A79-4110-B552-1D309423C318}" destId="{4E60BC2D-1BD7-454E-9CD4-EEE72318EF31}" srcOrd="1" destOrd="0" presId="urn:microsoft.com/office/officeart/2009/layout/ReverseList"/>
    <dgm:cxn modelId="{5A2734C0-704B-4637-AADD-4C63C1CF0AB8}" srcId="{D6124895-CD63-45E6-9189-7C3F45D6A9A8}" destId="{D7FB3768-90DE-4AD8-B72F-7033EA9A7559}" srcOrd="1" destOrd="0" parTransId="{B228AD4B-9F67-4794-9F9F-6B4345CC99E1}" sibTransId="{5751ED1D-3957-4EEF-A7BD-F2B8670E2E9A}"/>
    <dgm:cxn modelId="{F397D45F-B06C-4B43-9219-2DC734082B9D}" type="presOf" srcId="{D7FB3768-90DE-4AD8-B72F-7033EA9A7559}" destId="{84F28D3F-7E68-4CFC-9469-6267EF13EF91}" srcOrd="1" destOrd="0" presId="urn:microsoft.com/office/officeart/2009/layout/ReverseList"/>
    <dgm:cxn modelId="{E51F8B1C-041D-45C7-9AF9-A187060DD6F8}" type="presOf" srcId="{D7FB3768-90DE-4AD8-B72F-7033EA9A7559}" destId="{73682C42-52B8-4CE6-8797-167EBA4FD8DF}" srcOrd="0" destOrd="0" presId="urn:microsoft.com/office/officeart/2009/layout/ReverseList"/>
    <dgm:cxn modelId="{1EC7BC6F-6B79-4947-8259-E442855C425E}" type="presOf" srcId="{70807490-5A79-4110-B552-1D309423C318}" destId="{9D3B2F8F-6475-4ABB-B74E-95287CA125CC}" srcOrd="0" destOrd="0" presId="urn:microsoft.com/office/officeart/2009/layout/ReverseList"/>
    <dgm:cxn modelId="{AB9C0BBA-64C1-46CE-B34E-29460E3CA0BE}" srcId="{D6124895-CD63-45E6-9189-7C3F45D6A9A8}" destId="{70807490-5A79-4110-B552-1D309423C318}" srcOrd="0" destOrd="0" parTransId="{C387450D-AA96-4E63-8668-FF0B9A870178}" sibTransId="{62A7F9CB-B84F-4550-9953-EBEF5420A76F}"/>
    <dgm:cxn modelId="{CF502FAE-256D-4279-9865-7FED28566B87}" type="presParOf" srcId="{C418C81E-6BCB-458B-A44A-19D2996BEC9C}" destId="{9D3B2F8F-6475-4ABB-B74E-95287CA125CC}" srcOrd="0" destOrd="0" presId="urn:microsoft.com/office/officeart/2009/layout/ReverseList"/>
    <dgm:cxn modelId="{5D22B958-D0FF-43FB-95F7-59A2193E005C}" type="presParOf" srcId="{C418C81E-6BCB-458B-A44A-19D2996BEC9C}" destId="{4E60BC2D-1BD7-454E-9CD4-EEE72318EF31}" srcOrd="1" destOrd="0" presId="urn:microsoft.com/office/officeart/2009/layout/ReverseList"/>
    <dgm:cxn modelId="{37971FC9-2A26-48C0-88CE-BA0B4798503C}" type="presParOf" srcId="{C418C81E-6BCB-458B-A44A-19D2996BEC9C}" destId="{73682C42-52B8-4CE6-8797-167EBA4FD8DF}" srcOrd="2" destOrd="0" presId="urn:microsoft.com/office/officeart/2009/layout/ReverseList"/>
    <dgm:cxn modelId="{D79D9181-F5B3-46C1-8317-650318F05D09}" type="presParOf" srcId="{C418C81E-6BCB-458B-A44A-19D2996BEC9C}" destId="{84F28D3F-7E68-4CFC-9469-6267EF13EF91}" srcOrd="3" destOrd="0" presId="urn:microsoft.com/office/officeart/2009/layout/ReverseList"/>
    <dgm:cxn modelId="{F871802F-078B-465D-AE52-F975D84743EB}" type="presParOf" srcId="{C418C81E-6BCB-458B-A44A-19D2996BEC9C}" destId="{4FC02E34-74DF-4F4B-9D53-DAB4542AAAA9}" srcOrd="4" destOrd="0" presId="urn:microsoft.com/office/officeart/2009/layout/ReverseList"/>
    <dgm:cxn modelId="{C6F4089A-D6B8-49BE-A896-F02C5D2CCB14}" type="presParOf" srcId="{C418C81E-6BCB-458B-A44A-19D2996BEC9C}" destId="{47AAD24E-8BF0-4C1C-9186-0650C36C0493}"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256C99-C4BB-4C1B-9BF6-C02F56187AFC}" type="doc">
      <dgm:prSet loTypeId="urn:microsoft.com/office/officeart/2005/8/layout/venn1" loCatId="relationship" qsTypeId="urn:microsoft.com/office/officeart/2005/8/quickstyle/simple1" qsCatId="simple" csTypeId="urn:microsoft.com/office/officeart/2005/8/colors/colorful5" csCatId="colorful" phldr="1"/>
      <dgm:spPr/>
    </dgm:pt>
    <dgm:pt modelId="{FF1003C8-B080-464D-8DC9-1A08F2CF7397}">
      <dgm:prSet phldrT="[Texto]"/>
      <dgm:spPr/>
      <dgm:t>
        <a:bodyPr/>
        <a:lstStyle/>
        <a:p>
          <a:r>
            <a:rPr lang="es-EC" b="1" dirty="0"/>
            <a:t>Enfoque Cuantitativo</a:t>
          </a:r>
        </a:p>
      </dgm:t>
    </dgm:pt>
    <dgm:pt modelId="{B98D1963-5993-4C83-BFCC-19CC9C1C63B0}" type="parTrans" cxnId="{A5219208-D0FE-49B6-B683-679E5C61AEEE}">
      <dgm:prSet/>
      <dgm:spPr/>
      <dgm:t>
        <a:bodyPr/>
        <a:lstStyle/>
        <a:p>
          <a:endParaRPr lang="es-EC"/>
        </a:p>
      </dgm:t>
    </dgm:pt>
    <dgm:pt modelId="{A1C4DA78-7025-4138-A10A-80AB247C5665}" type="sibTrans" cxnId="{A5219208-D0FE-49B6-B683-679E5C61AEEE}">
      <dgm:prSet/>
      <dgm:spPr/>
      <dgm:t>
        <a:bodyPr/>
        <a:lstStyle/>
        <a:p>
          <a:endParaRPr lang="es-EC"/>
        </a:p>
      </dgm:t>
    </dgm:pt>
    <dgm:pt modelId="{45F46074-100A-4A6B-A76E-908D73828383}">
      <dgm:prSet phldrT="[Texto]"/>
      <dgm:spPr/>
      <dgm:t>
        <a:bodyPr/>
        <a:lstStyle/>
        <a:p>
          <a:pPr>
            <a:buFont typeface="+mj-lt"/>
            <a:buAutoNum type="arabicPeriod"/>
          </a:pPr>
          <a:r>
            <a:rPr lang="es-EC" b="1" dirty="0"/>
            <a:t>Encuesta</a:t>
          </a:r>
          <a:endParaRPr lang="es-EC" dirty="0"/>
        </a:p>
      </dgm:t>
    </dgm:pt>
    <dgm:pt modelId="{FB8B2C62-2B22-480B-B849-D0F104AFEF17}" type="parTrans" cxnId="{AC751A65-1D8E-4648-B5E3-D612E39DA315}">
      <dgm:prSet/>
      <dgm:spPr/>
      <dgm:t>
        <a:bodyPr/>
        <a:lstStyle/>
        <a:p>
          <a:endParaRPr lang="es-EC"/>
        </a:p>
      </dgm:t>
    </dgm:pt>
    <dgm:pt modelId="{C4F5F12E-8D14-415A-841A-D849E7701A76}" type="sibTrans" cxnId="{AC751A65-1D8E-4648-B5E3-D612E39DA315}">
      <dgm:prSet/>
      <dgm:spPr/>
      <dgm:t>
        <a:bodyPr/>
        <a:lstStyle/>
        <a:p>
          <a:endParaRPr lang="es-EC"/>
        </a:p>
      </dgm:t>
    </dgm:pt>
    <dgm:pt modelId="{CA59CC31-194F-46EF-B31F-BCEB5514FA64}">
      <dgm:prSet phldrT="[Texto]"/>
      <dgm:spPr/>
      <dgm:t>
        <a:bodyPr/>
        <a:lstStyle/>
        <a:p>
          <a:r>
            <a:rPr lang="es-EC" b="1" dirty="0"/>
            <a:t>Escala de </a:t>
          </a:r>
          <a:r>
            <a:rPr lang="es-EC" b="1" dirty="0" err="1"/>
            <a:t>likert</a:t>
          </a:r>
          <a:endParaRPr lang="es-EC" b="1" dirty="0"/>
        </a:p>
      </dgm:t>
    </dgm:pt>
    <dgm:pt modelId="{17D002D2-3EDB-4C3D-8611-F5BA1388A6C0}" type="parTrans" cxnId="{017D592F-896F-4F83-A7F3-F5F05410FD7C}">
      <dgm:prSet/>
      <dgm:spPr/>
      <dgm:t>
        <a:bodyPr/>
        <a:lstStyle/>
        <a:p>
          <a:endParaRPr lang="es-EC"/>
        </a:p>
      </dgm:t>
    </dgm:pt>
    <dgm:pt modelId="{B912DE82-1C52-4EED-B6D0-3B9DECDF03F1}" type="sibTrans" cxnId="{017D592F-896F-4F83-A7F3-F5F05410FD7C}">
      <dgm:prSet/>
      <dgm:spPr/>
      <dgm:t>
        <a:bodyPr/>
        <a:lstStyle/>
        <a:p>
          <a:endParaRPr lang="es-EC"/>
        </a:p>
      </dgm:t>
    </dgm:pt>
    <dgm:pt modelId="{C3AB060D-4846-43EA-805E-DCC5EE98A6F2}" type="pres">
      <dgm:prSet presAssocID="{0A256C99-C4BB-4C1B-9BF6-C02F56187AFC}" presName="compositeShape" presStyleCnt="0">
        <dgm:presLayoutVars>
          <dgm:chMax val="7"/>
          <dgm:dir/>
          <dgm:resizeHandles val="exact"/>
        </dgm:presLayoutVars>
      </dgm:prSet>
      <dgm:spPr/>
    </dgm:pt>
    <dgm:pt modelId="{7242940D-8AC8-4F71-A5B2-88A37D2D6A62}" type="pres">
      <dgm:prSet presAssocID="{FF1003C8-B080-464D-8DC9-1A08F2CF7397}" presName="circ1" presStyleLbl="vennNode1" presStyleIdx="0" presStyleCnt="3" custScaleY="100253"/>
      <dgm:spPr/>
      <dgm:t>
        <a:bodyPr/>
        <a:lstStyle/>
        <a:p>
          <a:endParaRPr lang="es-ES"/>
        </a:p>
      </dgm:t>
    </dgm:pt>
    <dgm:pt modelId="{CA5DB8AA-258D-4523-BF17-D6E3219DBAE2}" type="pres">
      <dgm:prSet presAssocID="{FF1003C8-B080-464D-8DC9-1A08F2CF7397}" presName="circ1Tx" presStyleLbl="revTx" presStyleIdx="0" presStyleCnt="0">
        <dgm:presLayoutVars>
          <dgm:chMax val="0"/>
          <dgm:chPref val="0"/>
          <dgm:bulletEnabled val="1"/>
        </dgm:presLayoutVars>
      </dgm:prSet>
      <dgm:spPr/>
      <dgm:t>
        <a:bodyPr/>
        <a:lstStyle/>
        <a:p>
          <a:endParaRPr lang="es-ES"/>
        </a:p>
      </dgm:t>
    </dgm:pt>
    <dgm:pt modelId="{4FF3FA8B-2065-4654-9698-C3901FAA5938}" type="pres">
      <dgm:prSet presAssocID="{45F46074-100A-4A6B-A76E-908D73828383}" presName="circ2" presStyleLbl="vennNode1" presStyleIdx="1" presStyleCnt="3"/>
      <dgm:spPr/>
      <dgm:t>
        <a:bodyPr/>
        <a:lstStyle/>
        <a:p>
          <a:endParaRPr lang="es-ES"/>
        </a:p>
      </dgm:t>
    </dgm:pt>
    <dgm:pt modelId="{A14E8FC7-1D2E-4A06-BB90-8B2B3CCB424F}" type="pres">
      <dgm:prSet presAssocID="{45F46074-100A-4A6B-A76E-908D73828383}" presName="circ2Tx" presStyleLbl="revTx" presStyleIdx="0" presStyleCnt="0">
        <dgm:presLayoutVars>
          <dgm:chMax val="0"/>
          <dgm:chPref val="0"/>
          <dgm:bulletEnabled val="1"/>
        </dgm:presLayoutVars>
      </dgm:prSet>
      <dgm:spPr/>
      <dgm:t>
        <a:bodyPr/>
        <a:lstStyle/>
        <a:p>
          <a:endParaRPr lang="es-ES"/>
        </a:p>
      </dgm:t>
    </dgm:pt>
    <dgm:pt modelId="{4F94A8F2-12DA-43DC-AF2E-5002091078DD}" type="pres">
      <dgm:prSet presAssocID="{CA59CC31-194F-46EF-B31F-BCEB5514FA64}" presName="circ3" presStyleLbl="vennNode1" presStyleIdx="2" presStyleCnt="3"/>
      <dgm:spPr/>
      <dgm:t>
        <a:bodyPr/>
        <a:lstStyle/>
        <a:p>
          <a:endParaRPr lang="es-ES"/>
        </a:p>
      </dgm:t>
    </dgm:pt>
    <dgm:pt modelId="{DC4B03D7-D23B-4E31-A0B6-1CBFD9E9820D}" type="pres">
      <dgm:prSet presAssocID="{CA59CC31-194F-46EF-B31F-BCEB5514FA64}" presName="circ3Tx" presStyleLbl="revTx" presStyleIdx="0" presStyleCnt="0">
        <dgm:presLayoutVars>
          <dgm:chMax val="0"/>
          <dgm:chPref val="0"/>
          <dgm:bulletEnabled val="1"/>
        </dgm:presLayoutVars>
      </dgm:prSet>
      <dgm:spPr/>
      <dgm:t>
        <a:bodyPr/>
        <a:lstStyle/>
        <a:p>
          <a:endParaRPr lang="es-ES"/>
        </a:p>
      </dgm:t>
    </dgm:pt>
  </dgm:ptLst>
  <dgm:cxnLst>
    <dgm:cxn modelId="{AC751A65-1D8E-4648-B5E3-D612E39DA315}" srcId="{0A256C99-C4BB-4C1B-9BF6-C02F56187AFC}" destId="{45F46074-100A-4A6B-A76E-908D73828383}" srcOrd="1" destOrd="0" parTransId="{FB8B2C62-2B22-480B-B849-D0F104AFEF17}" sibTransId="{C4F5F12E-8D14-415A-841A-D849E7701A76}"/>
    <dgm:cxn modelId="{F18A1CEA-3E02-4E5B-A11C-00AB252DD87D}" type="presOf" srcId="{45F46074-100A-4A6B-A76E-908D73828383}" destId="{A14E8FC7-1D2E-4A06-BB90-8B2B3CCB424F}" srcOrd="1" destOrd="0" presId="urn:microsoft.com/office/officeart/2005/8/layout/venn1"/>
    <dgm:cxn modelId="{002816EC-773D-4824-A7AF-CAEC0F8BAEC6}" type="presOf" srcId="{FF1003C8-B080-464D-8DC9-1A08F2CF7397}" destId="{7242940D-8AC8-4F71-A5B2-88A37D2D6A62}" srcOrd="0" destOrd="0" presId="urn:microsoft.com/office/officeart/2005/8/layout/venn1"/>
    <dgm:cxn modelId="{017D592F-896F-4F83-A7F3-F5F05410FD7C}" srcId="{0A256C99-C4BB-4C1B-9BF6-C02F56187AFC}" destId="{CA59CC31-194F-46EF-B31F-BCEB5514FA64}" srcOrd="2" destOrd="0" parTransId="{17D002D2-3EDB-4C3D-8611-F5BA1388A6C0}" sibTransId="{B912DE82-1C52-4EED-B6D0-3B9DECDF03F1}"/>
    <dgm:cxn modelId="{547B7408-D117-4EB2-985A-CABCEBBAB7F2}" type="presOf" srcId="{CA59CC31-194F-46EF-B31F-BCEB5514FA64}" destId="{4F94A8F2-12DA-43DC-AF2E-5002091078DD}" srcOrd="0" destOrd="0" presId="urn:microsoft.com/office/officeart/2005/8/layout/venn1"/>
    <dgm:cxn modelId="{C925F5AB-69B5-47DB-8BD6-0D5EF4D8076E}" type="presOf" srcId="{0A256C99-C4BB-4C1B-9BF6-C02F56187AFC}" destId="{C3AB060D-4846-43EA-805E-DCC5EE98A6F2}" srcOrd="0" destOrd="0" presId="urn:microsoft.com/office/officeart/2005/8/layout/venn1"/>
    <dgm:cxn modelId="{C28A6B2A-865F-4A6D-9396-22D3FCD68130}" type="presOf" srcId="{45F46074-100A-4A6B-A76E-908D73828383}" destId="{4FF3FA8B-2065-4654-9698-C3901FAA5938}" srcOrd="0" destOrd="0" presId="urn:microsoft.com/office/officeart/2005/8/layout/venn1"/>
    <dgm:cxn modelId="{A5219208-D0FE-49B6-B683-679E5C61AEEE}" srcId="{0A256C99-C4BB-4C1B-9BF6-C02F56187AFC}" destId="{FF1003C8-B080-464D-8DC9-1A08F2CF7397}" srcOrd="0" destOrd="0" parTransId="{B98D1963-5993-4C83-BFCC-19CC9C1C63B0}" sibTransId="{A1C4DA78-7025-4138-A10A-80AB247C5665}"/>
    <dgm:cxn modelId="{23CE7B02-CBB1-4D40-9FC0-843977953F9F}" type="presOf" srcId="{CA59CC31-194F-46EF-B31F-BCEB5514FA64}" destId="{DC4B03D7-D23B-4E31-A0B6-1CBFD9E9820D}" srcOrd="1" destOrd="0" presId="urn:microsoft.com/office/officeart/2005/8/layout/venn1"/>
    <dgm:cxn modelId="{A3F4C7D1-7693-46DD-B71A-0EE4FE348DCF}" type="presOf" srcId="{FF1003C8-B080-464D-8DC9-1A08F2CF7397}" destId="{CA5DB8AA-258D-4523-BF17-D6E3219DBAE2}" srcOrd="1" destOrd="0" presId="urn:microsoft.com/office/officeart/2005/8/layout/venn1"/>
    <dgm:cxn modelId="{48ADDD87-FA95-4696-8D27-990F88F9BC39}" type="presParOf" srcId="{C3AB060D-4846-43EA-805E-DCC5EE98A6F2}" destId="{7242940D-8AC8-4F71-A5B2-88A37D2D6A62}" srcOrd="0" destOrd="0" presId="urn:microsoft.com/office/officeart/2005/8/layout/venn1"/>
    <dgm:cxn modelId="{256A5DF7-BB57-41BB-9195-0F84042A6112}" type="presParOf" srcId="{C3AB060D-4846-43EA-805E-DCC5EE98A6F2}" destId="{CA5DB8AA-258D-4523-BF17-D6E3219DBAE2}" srcOrd="1" destOrd="0" presId="urn:microsoft.com/office/officeart/2005/8/layout/venn1"/>
    <dgm:cxn modelId="{ED95631F-A0CB-4F8B-9E61-D8E71B7CD51E}" type="presParOf" srcId="{C3AB060D-4846-43EA-805E-DCC5EE98A6F2}" destId="{4FF3FA8B-2065-4654-9698-C3901FAA5938}" srcOrd="2" destOrd="0" presId="urn:microsoft.com/office/officeart/2005/8/layout/venn1"/>
    <dgm:cxn modelId="{F6AC9EB4-B9F9-4D97-8BA1-487DFA8AA1C3}" type="presParOf" srcId="{C3AB060D-4846-43EA-805E-DCC5EE98A6F2}" destId="{A14E8FC7-1D2E-4A06-BB90-8B2B3CCB424F}" srcOrd="3" destOrd="0" presId="urn:microsoft.com/office/officeart/2005/8/layout/venn1"/>
    <dgm:cxn modelId="{260A57AE-2142-4F22-A112-2D87CE828A8C}" type="presParOf" srcId="{C3AB060D-4846-43EA-805E-DCC5EE98A6F2}" destId="{4F94A8F2-12DA-43DC-AF2E-5002091078DD}" srcOrd="4" destOrd="0" presId="urn:microsoft.com/office/officeart/2005/8/layout/venn1"/>
    <dgm:cxn modelId="{FCC64B19-A9D7-4EC0-A724-97B275BA55F7}" type="presParOf" srcId="{C3AB060D-4846-43EA-805E-DCC5EE98A6F2}" destId="{DC4B03D7-D23B-4E31-A0B6-1CBFD9E9820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6373E6-F38B-4187-84F1-6F94F33195F7}"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S"/>
        </a:p>
      </dgm:t>
    </dgm:pt>
    <dgm:pt modelId="{58CD6515-D367-4582-9FE2-A4956BED7D75}">
      <dgm:prSet phldrT="[Texto]"/>
      <dgm:spPr/>
      <dgm:t>
        <a:bodyPr/>
        <a:lstStyle/>
        <a:p>
          <a:r>
            <a:rPr lang="es-EC" dirty="0" smtClean="0">
              <a:solidFill>
                <a:schemeClr val="tx1"/>
              </a:solidFill>
            </a:rPr>
            <a:t>Posicionar a la Universidad de las Fuerzas Armadas “ESPE” a través de los diferentes medios de comunicación. (Radio, prensa, televisión, redes sociales, internet).</a:t>
          </a:r>
          <a:endParaRPr lang="es-ES" dirty="0" smtClean="0">
            <a:solidFill>
              <a:schemeClr val="tx1"/>
            </a:solidFill>
          </a:endParaRPr>
        </a:p>
        <a:p>
          <a:r>
            <a:rPr lang="es-EC" dirty="0" smtClean="0">
              <a:solidFill>
                <a:schemeClr val="tx1"/>
              </a:solidFill>
            </a:rPr>
            <a:t>Diseñar y desarrollar una campaña que garantice el público objetivo asuman los mensajes publicitarios e informativos con una efectiva aplicación en los medios masivos y alternativos, además que tengan un impacto favorable.</a:t>
          </a:r>
          <a:endParaRPr lang="es-ES" dirty="0" smtClean="0">
            <a:solidFill>
              <a:schemeClr val="tx1"/>
            </a:solidFill>
          </a:endParaRPr>
        </a:p>
        <a:p>
          <a:r>
            <a:rPr lang="es-EC" dirty="0" smtClean="0">
              <a:solidFill>
                <a:schemeClr val="tx1"/>
              </a:solidFill>
            </a:rPr>
            <a:t>Proyectar una imagen renovada y positiva de la Universidad de las Fuerzas Armadas “ESPE”.</a:t>
          </a:r>
          <a:endParaRPr lang="es-ES" dirty="0" smtClean="0">
            <a:solidFill>
              <a:schemeClr val="tx1"/>
            </a:solidFill>
          </a:endParaRPr>
        </a:p>
        <a:p>
          <a:r>
            <a:rPr lang="es-EC" dirty="0" smtClean="0">
              <a:solidFill>
                <a:schemeClr val="tx1"/>
              </a:solidFill>
            </a:rPr>
            <a:t>Informar las posturas institucionales que conlleven a la implementación de una nueva cultura de información.</a:t>
          </a:r>
          <a:endParaRPr lang="es-ES" dirty="0" smtClean="0">
            <a:solidFill>
              <a:schemeClr val="tx1"/>
            </a:solidFill>
          </a:endParaRPr>
        </a:p>
        <a:p>
          <a:r>
            <a:rPr lang="es-EC" dirty="0" smtClean="0">
              <a:solidFill>
                <a:schemeClr val="tx1"/>
              </a:solidFill>
            </a:rPr>
            <a:t>Trabajar sobre la identidad de la Universidad de la Universidad de las Fuerzas Armadas “ESPE”, no solo por su giro académico, sino por su orientación socio cultural, que se refleje en una imagen creativa y original.</a:t>
          </a:r>
          <a:endParaRPr lang="es-ES" dirty="0" smtClean="0">
            <a:solidFill>
              <a:schemeClr val="tx1"/>
            </a:solidFill>
          </a:endParaRPr>
        </a:p>
        <a:p>
          <a:r>
            <a:rPr lang="es-EC" dirty="0" smtClean="0">
              <a:solidFill>
                <a:schemeClr val="tx1"/>
              </a:solidFill>
            </a:rPr>
            <a:t>Disminuir las resistencias culturales provenientes de experiencias pasadas negativas, acentuando la idea sobre la renovación de los procesos actuales.</a:t>
          </a:r>
          <a:endParaRPr lang="es-ES" dirty="0">
            <a:solidFill>
              <a:schemeClr val="tx1"/>
            </a:solidFill>
          </a:endParaRPr>
        </a:p>
      </dgm:t>
    </dgm:pt>
    <dgm:pt modelId="{E06C7695-D219-45F5-A5EA-CBD96555983B}" type="parTrans" cxnId="{44B41484-1B91-4B38-858D-15948188F1B8}">
      <dgm:prSet/>
      <dgm:spPr/>
      <dgm:t>
        <a:bodyPr/>
        <a:lstStyle/>
        <a:p>
          <a:endParaRPr lang="es-ES">
            <a:solidFill>
              <a:schemeClr val="tx1"/>
            </a:solidFill>
          </a:endParaRPr>
        </a:p>
      </dgm:t>
    </dgm:pt>
    <dgm:pt modelId="{26A11FA2-0B5A-4BA7-A50E-600D9485679C}" type="sibTrans" cxnId="{44B41484-1B91-4B38-858D-15948188F1B8}">
      <dgm:prSet/>
      <dgm:spPr/>
      <dgm:t>
        <a:bodyPr/>
        <a:lstStyle/>
        <a:p>
          <a:endParaRPr lang="es-ES">
            <a:solidFill>
              <a:schemeClr val="tx1"/>
            </a:solidFill>
          </a:endParaRPr>
        </a:p>
      </dgm:t>
    </dgm:pt>
    <dgm:pt modelId="{1FE9A18F-6EFE-4C8A-A7FF-324E2EF6C99A}">
      <dgm:prSet phldrT="[Texto]"/>
      <dgm:spPr/>
      <dgm:t>
        <a:bodyPr/>
        <a:lstStyle/>
        <a:p>
          <a:r>
            <a:rPr lang="es-EC" dirty="0" smtClean="0">
              <a:solidFill>
                <a:schemeClr val="tx1"/>
              </a:solidFill>
            </a:rPr>
            <a:t>La capacidad de identificar y corregir las anomalías detectadas en el manejo de la información y de la comunicación, que repercutan negativamente en las acciones de la institución. </a:t>
          </a:r>
          <a:endParaRPr lang="es-ES" dirty="0" smtClean="0">
            <a:solidFill>
              <a:schemeClr val="tx1"/>
            </a:solidFill>
          </a:endParaRPr>
        </a:p>
        <a:p>
          <a:r>
            <a:rPr lang="es-EC" dirty="0" smtClean="0">
              <a:solidFill>
                <a:schemeClr val="tx1"/>
              </a:solidFill>
            </a:rPr>
            <a:t>La facultad de operar las tareas asignadas donde la información y la comunicación es la materia prima. </a:t>
          </a:r>
          <a:endParaRPr lang="es-ES" dirty="0" smtClean="0">
            <a:solidFill>
              <a:schemeClr val="tx1"/>
            </a:solidFill>
          </a:endParaRPr>
        </a:p>
        <a:p>
          <a:r>
            <a:rPr lang="es-EC" dirty="0" smtClean="0">
              <a:solidFill>
                <a:schemeClr val="tx1"/>
              </a:solidFill>
            </a:rPr>
            <a:t>La posibilidad de provocar retroalimentaciones que repercutan en el diseño y ejecución, del sistema y la estrategia de comunicación. </a:t>
          </a:r>
          <a:endParaRPr lang="es-ES" dirty="0">
            <a:solidFill>
              <a:schemeClr val="tx1"/>
            </a:solidFill>
          </a:endParaRPr>
        </a:p>
      </dgm:t>
    </dgm:pt>
    <dgm:pt modelId="{BF98E3B4-7E5C-44D7-A2DD-E415C95D9277}" type="parTrans" cxnId="{A8F726EA-4C71-45B6-9BEE-B116A953C89A}">
      <dgm:prSet/>
      <dgm:spPr/>
      <dgm:t>
        <a:bodyPr/>
        <a:lstStyle/>
        <a:p>
          <a:endParaRPr lang="es-ES">
            <a:solidFill>
              <a:schemeClr val="tx1"/>
            </a:solidFill>
          </a:endParaRPr>
        </a:p>
      </dgm:t>
    </dgm:pt>
    <dgm:pt modelId="{E1282CC7-6143-472A-8F06-50E0E754F564}" type="sibTrans" cxnId="{A8F726EA-4C71-45B6-9BEE-B116A953C89A}">
      <dgm:prSet/>
      <dgm:spPr/>
      <dgm:t>
        <a:bodyPr/>
        <a:lstStyle/>
        <a:p>
          <a:endParaRPr lang="es-ES">
            <a:solidFill>
              <a:schemeClr val="tx1"/>
            </a:solidFill>
          </a:endParaRPr>
        </a:p>
      </dgm:t>
    </dgm:pt>
    <dgm:pt modelId="{48C9E7C1-4824-418D-8063-FF1E73626201}">
      <dgm:prSet phldrT="[Texto]"/>
      <dgm:spPr/>
      <dgm:t>
        <a:bodyPr/>
        <a:lstStyle/>
        <a:p>
          <a:r>
            <a:rPr lang="es-EC" dirty="0" smtClean="0">
              <a:solidFill>
                <a:schemeClr val="tx1"/>
              </a:solidFill>
            </a:rPr>
            <a:t>El mercado educativo presenta diferentes comportamientos frente a las necesidades y a las alternativas para satisfacer una gran demanda de gustos y preferencias de los nuevos estudiantes, en los cuales, las estrategias promocionales son la respuesta asertiva para continuar posicionando a la Universidad de las Fuerzas Armadas “ESPE” como una institución con gran compromiso y responsabilidad social en el país. </a:t>
          </a:r>
          <a:endParaRPr lang="es-ES" dirty="0" smtClean="0">
            <a:solidFill>
              <a:schemeClr val="tx1"/>
            </a:solidFill>
          </a:endParaRPr>
        </a:p>
        <a:p>
          <a:r>
            <a:rPr lang="es-EC" dirty="0" smtClean="0">
              <a:solidFill>
                <a:schemeClr val="tx1"/>
              </a:solidFill>
            </a:rPr>
            <a:t>Una estrategia exitosa siempre reflejará sus resultados en el incremento de estudiantes nuevos y en la buena reputación de la institución educativa.</a:t>
          </a:r>
          <a:endParaRPr lang="es-ES" dirty="0">
            <a:solidFill>
              <a:schemeClr val="tx1"/>
            </a:solidFill>
          </a:endParaRPr>
        </a:p>
      </dgm:t>
    </dgm:pt>
    <dgm:pt modelId="{B1BF4476-C141-4078-8B16-44BC2047B15A}" type="parTrans" cxnId="{2B5AFF39-819E-46BF-95EF-EAFAA96C50D3}">
      <dgm:prSet/>
      <dgm:spPr/>
      <dgm:t>
        <a:bodyPr/>
        <a:lstStyle/>
        <a:p>
          <a:endParaRPr lang="es-ES">
            <a:solidFill>
              <a:schemeClr val="tx1"/>
            </a:solidFill>
          </a:endParaRPr>
        </a:p>
      </dgm:t>
    </dgm:pt>
    <dgm:pt modelId="{397C30E2-A7D0-42DE-B491-E5C8069A5BE2}" type="sibTrans" cxnId="{2B5AFF39-819E-46BF-95EF-EAFAA96C50D3}">
      <dgm:prSet/>
      <dgm:spPr/>
      <dgm:t>
        <a:bodyPr/>
        <a:lstStyle/>
        <a:p>
          <a:endParaRPr lang="es-ES">
            <a:solidFill>
              <a:schemeClr val="tx1"/>
            </a:solidFill>
          </a:endParaRPr>
        </a:p>
      </dgm:t>
    </dgm:pt>
    <dgm:pt modelId="{B2E5AFF1-44A2-4345-8261-52CD766F359D}">
      <dgm:prSet phldrT="[Texto]"/>
      <dgm:spPr/>
      <dgm:t>
        <a:bodyPr/>
        <a:lstStyle/>
        <a:p>
          <a:r>
            <a:rPr lang="es-EC" dirty="0" smtClean="0">
              <a:solidFill>
                <a:schemeClr val="tx1"/>
              </a:solidFill>
            </a:rPr>
            <a:t>La estrategia de comunicación será medible tanto cuantitativa como cualitativamente, mediante intercambios de información, con el objetivo de que la comunidad conozca qué es lo que sucede en su entorno, pero también este proceso debe servir para estimular una actitud positiva sobre las condiciones socioculturales en que se encuentra la Universidad de las Fuerzas Armadas “ESPE”. </a:t>
          </a:r>
          <a:endParaRPr lang="es-ES" dirty="0">
            <a:solidFill>
              <a:schemeClr val="tx1"/>
            </a:solidFill>
          </a:endParaRPr>
        </a:p>
      </dgm:t>
    </dgm:pt>
    <dgm:pt modelId="{4830BD1C-7451-495A-B1DB-53961AB77E2D}" type="parTrans" cxnId="{5DD27146-3E22-4483-B132-006200E51C8B}">
      <dgm:prSet/>
      <dgm:spPr/>
      <dgm:t>
        <a:bodyPr/>
        <a:lstStyle/>
        <a:p>
          <a:endParaRPr lang="es-ES">
            <a:solidFill>
              <a:schemeClr val="tx1"/>
            </a:solidFill>
          </a:endParaRPr>
        </a:p>
      </dgm:t>
    </dgm:pt>
    <dgm:pt modelId="{B2F6DDD9-0504-4531-9B00-9C7D58E26A2D}" type="sibTrans" cxnId="{5DD27146-3E22-4483-B132-006200E51C8B}">
      <dgm:prSet/>
      <dgm:spPr/>
      <dgm:t>
        <a:bodyPr/>
        <a:lstStyle/>
        <a:p>
          <a:endParaRPr lang="es-ES">
            <a:solidFill>
              <a:schemeClr val="tx1"/>
            </a:solidFill>
          </a:endParaRPr>
        </a:p>
      </dgm:t>
    </dgm:pt>
    <dgm:pt modelId="{9A04CDE8-61E5-44E4-8F7A-1B5F1F979CD9}">
      <dgm:prSet phldrT="[Texto]"/>
      <dgm:spPr/>
      <dgm:t>
        <a:bodyPr/>
        <a:lstStyle/>
        <a:p>
          <a:r>
            <a:rPr lang="es-EC" dirty="0" smtClean="0">
              <a:solidFill>
                <a:schemeClr val="tx1"/>
              </a:solidFill>
            </a:rPr>
            <a:t>Identificar aspectos débiles de la Universidad en la gestión de comunicación en situaciones de crisis.</a:t>
          </a:r>
          <a:endParaRPr lang="es-ES" dirty="0" smtClean="0">
            <a:solidFill>
              <a:schemeClr val="tx1"/>
            </a:solidFill>
          </a:endParaRPr>
        </a:p>
        <a:p>
          <a:r>
            <a:rPr lang="es-EC" dirty="0" smtClean="0">
              <a:solidFill>
                <a:schemeClr val="tx1"/>
              </a:solidFill>
            </a:rPr>
            <a:t>Entender las vulnerabilidades de la empresa Universidad y fácilmente identificar situaciones de riesgos (humanos, sociales y políticos).</a:t>
          </a:r>
          <a:endParaRPr lang="es-ES" dirty="0" smtClean="0">
            <a:solidFill>
              <a:schemeClr val="tx1"/>
            </a:solidFill>
          </a:endParaRPr>
        </a:p>
        <a:p>
          <a:r>
            <a:rPr lang="es-EC" dirty="0" smtClean="0">
              <a:solidFill>
                <a:schemeClr val="tx1"/>
              </a:solidFill>
            </a:rPr>
            <a:t>Investigar la capacidad de respuesta de la Universidad de las Fuerzas Armadas “ESPE”</a:t>
          </a:r>
          <a:endParaRPr lang="es-ES" dirty="0" smtClean="0">
            <a:solidFill>
              <a:schemeClr val="tx1"/>
            </a:solidFill>
          </a:endParaRPr>
        </a:p>
        <a:p>
          <a:r>
            <a:rPr lang="es-EC" dirty="0" smtClean="0">
              <a:solidFill>
                <a:schemeClr val="tx1"/>
              </a:solidFill>
            </a:rPr>
            <a:t>Implementar un plan de crisis bien definido que incluya medias de seguridad y salvaguardia.</a:t>
          </a:r>
          <a:endParaRPr lang="es-ES" dirty="0" smtClean="0">
            <a:solidFill>
              <a:schemeClr val="tx1"/>
            </a:solidFill>
          </a:endParaRPr>
        </a:p>
        <a:p>
          <a:r>
            <a:rPr lang="es-EC" dirty="0" smtClean="0">
              <a:solidFill>
                <a:schemeClr val="tx1"/>
              </a:solidFill>
            </a:rPr>
            <a:t>Entender a quién contactar y contar con una cadena de llamadas que funcione a cualquier hora del día.</a:t>
          </a:r>
          <a:endParaRPr lang="es-ES" dirty="0">
            <a:solidFill>
              <a:schemeClr val="tx1"/>
            </a:solidFill>
          </a:endParaRPr>
        </a:p>
      </dgm:t>
    </dgm:pt>
    <dgm:pt modelId="{EE3AAC06-536A-464D-BE64-04E15D8E43B5}" type="parTrans" cxnId="{FE7F4CA0-126F-4DDB-8FA0-B0F17F9589CA}">
      <dgm:prSet/>
      <dgm:spPr/>
      <dgm:t>
        <a:bodyPr/>
        <a:lstStyle/>
        <a:p>
          <a:endParaRPr lang="es-ES">
            <a:solidFill>
              <a:schemeClr val="tx1"/>
            </a:solidFill>
          </a:endParaRPr>
        </a:p>
      </dgm:t>
    </dgm:pt>
    <dgm:pt modelId="{B3FA6769-A550-40CE-936D-93E7A39AD773}" type="sibTrans" cxnId="{FE7F4CA0-126F-4DDB-8FA0-B0F17F9589CA}">
      <dgm:prSet/>
      <dgm:spPr/>
      <dgm:t>
        <a:bodyPr/>
        <a:lstStyle/>
        <a:p>
          <a:endParaRPr lang="es-ES">
            <a:solidFill>
              <a:schemeClr val="tx1"/>
            </a:solidFill>
          </a:endParaRPr>
        </a:p>
      </dgm:t>
    </dgm:pt>
    <dgm:pt modelId="{8C3C98B6-FD11-4F9A-94AF-7312D27DACD0}" type="pres">
      <dgm:prSet presAssocID="{146373E6-F38B-4187-84F1-6F94F33195F7}" presName="diagram" presStyleCnt="0">
        <dgm:presLayoutVars>
          <dgm:dir/>
          <dgm:resizeHandles val="exact"/>
        </dgm:presLayoutVars>
      </dgm:prSet>
      <dgm:spPr/>
      <dgm:t>
        <a:bodyPr/>
        <a:lstStyle/>
        <a:p>
          <a:endParaRPr lang="es-ES"/>
        </a:p>
      </dgm:t>
    </dgm:pt>
    <dgm:pt modelId="{26900125-6FA9-4FFC-920A-F76C637638C8}" type="pres">
      <dgm:prSet presAssocID="{58CD6515-D367-4582-9FE2-A4956BED7D75}" presName="node" presStyleLbl="node1" presStyleIdx="0" presStyleCnt="5">
        <dgm:presLayoutVars>
          <dgm:bulletEnabled val="1"/>
        </dgm:presLayoutVars>
      </dgm:prSet>
      <dgm:spPr/>
      <dgm:t>
        <a:bodyPr/>
        <a:lstStyle/>
        <a:p>
          <a:endParaRPr lang="es-ES"/>
        </a:p>
      </dgm:t>
    </dgm:pt>
    <dgm:pt modelId="{DE066E3C-E9CE-41D2-81A0-1E3C044749C1}" type="pres">
      <dgm:prSet presAssocID="{26A11FA2-0B5A-4BA7-A50E-600D9485679C}" presName="sibTrans" presStyleCnt="0"/>
      <dgm:spPr/>
    </dgm:pt>
    <dgm:pt modelId="{5DFBF138-CA90-461D-BD44-8E53BFD902BE}" type="pres">
      <dgm:prSet presAssocID="{1FE9A18F-6EFE-4C8A-A7FF-324E2EF6C99A}" presName="node" presStyleLbl="node1" presStyleIdx="1" presStyleCnt="5">
        <dgm:presLayoutVars>
          <dgm:bulletEnabled val="1"/>
        </dgm:presLayoutVars>
      </dgm:prSet>
      <dgm:spPr/>
      <dgm:t>
        <a:bodyPr/>
        <a:lstStyle/>
        <a:p>
          <a:endParaRPr lang="es-ES"/>
        </a:p>
      </dgm:t>
    </dgm:pt>
    <dgm:pt modelId="{AF911C07-658D-4FC3-993E-FACA06A823BF}" type="pres">
      <dgm:prSet presAssocID="{E1282CC7-6143-472A-8F06-50E0E754F564}" presName="sibTrans" presStyleCnt="0"/>
      <dgm:spPr/>
    </dgm:pt>
    <dgm:pt modelId="{4B6E2D25-0B76-4787-9287-6DD5A007E50C}" type="pres">
      <dgm:prSet presAssocID="{48C9E7C1-4824-418D-8063-FF1E73626201}" presName="node" presStyleLbl="node1" presStyleIdx="2" presStyleCnt="5" custLinFactNeighborX="1084" custLinFactNeighborY="-1982">
        <dgm:presLayoutVars>
          <dgm:bulletEnabled val="1"/>
        </dgm:presLayoutVars>
      </dgm:prSet>
      <dgm:spPr/>
      <dgm:t>
        <a:bodyPr/>
        <a:lstStyle/>
        <a:p>
          <a:endParaRPr lang="es-ES"/>
        </a:p>
      </dgm:t>
    </dgm:pt>
    <dgm:pt modelId="{12EE0FD0-5E5C-45DB-AE1B-4461C1A729A9}" type="pres">
      <dgm:prSet presAssocID="{397C30E2-A7D0-42DE-B491-E5C8069A5BE2}" presName="sibTrans" presStyleCnt="0"/>
      <dgm:spPr/>
    </dgm:pt>
    <dgm:pt modelId="{F20CB020-2B18-415D-B9AB-0624DD1E4A30}" type="pres">
      <dgm:prSet presAssocID="{B2E5AFF1-44A2-4345-8261-52CD766F359D}" presName="node" presStyleLbl="node1" presStyleIdx="3" presStyleCnt="5" custLinFactNeighborX="-3614" custLinFactNeighborY="602">
        <dgm:presLayoutVars>
          <dgm:bulletEnabled val="1"/>
        </dgm:presLayoutVars>
      </dgm:prSet>
      <dgm:spPr/>
      <dgm:t>
        <a:bodyPr/>
        <a:lstStyle/>
        <a:p>
          <a:endParaRPr lang="es-ES"/>
        </a:p>
      </dgm:t>
    </dgm:pt>
    <dgm:pt modelId="{85E7AFFF-422B-4A65-AB35-39162B33E021}" type="pres">
      <dgm:prSet presAssocID="{B2F6DDD9-0504-4531-9B00-9C7D58E26A2D}" presName="sibTrans" presStyleCnt="0"/>
      <dgm:spPr/>
    </dgm:pt>
    <dgm:pt modelId="{797311E7-0F73-4749-9D25-3AC39FBA5A50}" type="pres">
      <dgm:prSet presAssocID="{9A04CDE8-61E5-44E4-8F7A-1B5F1F979CD9}" presName="node" presStyleLbl="node1" presStyleIdx="4" presStyleCnt="5">
        <dgm:presLayoutVars>
          <dgm:bulletEnabled val="1"/>
        </dgm:presLayoutVars>
      </dgm:prSet>
      <dgm:spPr/>
      <dgm:t>
        <a:bodyPr/>
        <a:lstStyle/>
        <a:p>
          <a:endParaRPr lang="es-ES"/>
        </a:p>
      </dgm:t>
    </dgm:pt>
  </dgm:ptLst>
  <dgm:cxnLst>
    <dgm:cxn modelId="{EED12EA7-6B02-4797-AFC2-F03973B475AB}" type="presOf" srcId="{1FE9A18F-6EFE-4C8A-A7FF-324E2EF6C99A}" destId="{5DFBF138-CA90-461D-BD44-8E53BFD902BE}" srcOrd="0" destOrd="0" presId="urn:microsoft.com/office/officeart/2005/8/layout/default"/>
    <dgm:cxn modelId="{6DED7F2D-86BE-4165-B142-45764BAC409C}" type="presOf" srcId="{B2E5AFF1-44A2-4345-8261-52CD766F359D}" destId="{F20CB020-2B18-415D-B9AB-0624DD1E4A30}" srcOrd="0" destOrd="0" presId="urn:microsoft.com/office/officeart/2005/8/layout/default"/>
    <dgm:cxn modelId="{D9F02A80-C152-4BD8-9846-8378EBA2C9D2}" type="presOf" srcId="{146373E6-F38B-4187-84F1-6F94F33195F7}" destId="{8C3C98B6-FD11-4F9A-94AF-7312D27DACD0}" srcOrd="0" destOrd="0" presId="urn:microsoft.com/office/officeart/2005/8/layout/default"/>
    <dgm:cxn modelId="{5FBFD721-7FF6-4D04-B73D-B0A7A6D2BD99}" type="presOf" srcId="{48C9E7C1-4824-418D-8063-FF1E73626201}" destId="{4B6E2D25-0B76-4787-9287-6DD5A007E50C}" srcOrd="0" destOrd="0" presId="urn:microsoft.com/office/officeart/2005/8/layout/default"/>
    <dgm:cxn modelId="{FE7F4CA0-126F-4DDB-8FA0-B0F17F9589CA}" srcId="{146373E6-F38B-4187-84F1-6F94F33195F7}" destId="{9A04CDE8-61E5-44E4-8F7A-1B5F1F979CD9}" srcOrd="4" destOrd="0" parTransId="{EE3AAC06-536A-464D-BE64-04E15D8E43B5}" sibTransId="{B3FA6769-A550-40CE-936D-93E7A39AD773}"/>
    <dgm:cxn modelId="{A8F726EA-4C71-45B6-9BEE-B116A953C89A}" srcId="{146373E6-F38B-4187-84F1-6F94F33195F7}" destId="{1FE9A18F-6EFE-4C8A-A7FF-324E2EF6C99A}" srcOrd="1" destOrd="0" parTransId="{BF98E3B4-7E5C-44D7-A2DD-E415C95D9277}" sibTransId="{E1282CC7-6143-472A-8F06-50E0E754F564}"/>
    <dgm:cxn modelId="{3F53C817-EF35-4AD1-A404-C1D8C089A43F}" type="presOf" srcId="{9A04CDE8-61E5-44E4-8F7A-1B5F1F979CD9}" destId="{797311E7-0F73-4749-9D25-3AC39FBA5A50}" srcOrd="0" destOrd="0" presId="urn:microsoft.com/office/officeart/2005/8/layout/default"/>
    <dgm:cxn modelId="{D9E4BE48-015E-48BA-B17B-CADC51CAAD7E}" type="presOf" srcId="{58CD6515-D367-4582-9FE2-A4956BED7D75}" destId="{26900125-6FA9-4FFC-920A-F76C637638C8}" srcOrd="0" destOrd="0" presId="urn:microsoft.com/office/officeart/2005/8/layout/default"/>
    <dgm:cxn modelId="{44B41484-1B91-4B38-858D-15948188F1B8}" srcId="{146373E6-F38B-4187-84F1-6F94F33195F7}" destId="{58CD6515-D367-4582-9FE2-A4956BED7D75}" srcOrd="0" destOrd="0" parTransId="{E06C7695-D219-45F5-A5EA-CBD96555983B}" sibTransId="{26A11FA2-0B5A-4BA7-A50E-600D9485679C}"/>
    <dgm:cxn modelId="{2B5AFF39-819E-46BF-95EF-EAFAA96C50D3}" srcId="{146373E6-F38B-4187-84F1-6F94F33195F7}" destId="{48C9E7C1-4824-418D-8063-FF1E73626201}" srcOrd="2" destOrd="0" parTransId="{B1BF4476-C141-4078-8B16-44BC2047B15A}" sibTransId="{397C30E2-A7D0-42DE-B491-E5C8069A5BE2}"/>
    <dgm:cxn modelId="{5DD27146-3E22-4483-B132-006200E51C8B}" srcId="{146373E6-F38B-4187-84F1-6F94F33195F7}" destId="{B2E5AFF1-44A2-4345-8261-52CD766F359D}" srcOrd="3" destOrd="0" parTransId="{4830BD1C-7451-495A-B1DB-53961AB77E2D}" sibTransId="{B2F6DDD9-0504-4531-9B00-9C7D58E26A2D}"/>
    <dgm:cxn modelId="{2330B444-6DC4-4344-BF04-BC871998CF26}" type="presParOf" srcId="{8C3C98B6-FD11-4F9A-94AF-7312D27DACD0}" destId="{26900125-6FA9-4FFC-920A-F76C637638C8}" srcOrd="0" destOrd="0" presId="urn:microsoft.com/office/officeart/2005/8/layout/default"/>
    <dgm:cxn modelId="{14A14E4A-649B-4EF4-8F7B-2737D761BB07}" type="presParOf" srcId="{8C3C98B6-FD11-4F9A-94AF-7312D27DACD0}" destId="{DE066E3C-E9CE-41D2-81A0-1E3C044749C1}" srcOrd="1" destOrd="0" presId="urn:microsoft.com/office/officeart/2005/8/layout/default"/>
    <dgm:cxn modelId="{A2FED174-3EEF-4533-9AFB-BAD065D3AC30}" type="presParOf" srcId="{8C3C98B6-FD11-4F9A-94AF-7312D27DACD0}" destId="{5DFBF138-CA90-461D-BD44-8E53BFD902BE}" srcOrd="2" destOrd="0" presId="urn:microsoft.com/office/officeart/2005/8/layout/default"/>
    <dgm:cxn modelId="{C9E3303A-24DF-443A-8C06-D2F7C50F7D1A}" type="presParOf" srcId="{8C3C98B6-FD11-4F9A-94AF-7312D27DACD0}" destId="{AF911C07-658D-4FC3-993E-FACA06A823BF}" srcOrd="3" destOrd="0" presId="urn:microsoft.com/office/officeart/2005/8/layout/default"/>
    <dgm:cxn modelId="{377BDE46-5E20-45A0-8445-9C9BEF8131FD}" type="presParOf" srcId="{8C3C98B6-FD11-4F9A-94AF-7312D27DACD0}" destId="{4B6E2D25-0B76-4787-9287-6DD5A007E50C}" srcOrd="4" destOrd="0" presId="urn:microsoft.com/office/officeart/2005/8/layout/default"/>
    <dgm:cxn modelId="{234C7FC9-22E9-4B65-9EFD-99048B350B1A}" type="presParOf" srcId="{8C3C98B6-FD11-4F9A-94AF-7312D27DACD0}" destId="{12EE0FD0-5E5C-45DB-AE1B-4461C1A729A9}" srcOrd="5" destOrd="0" presId="urn:microsoft.com/office/officeart/2005/8/layout/default"/>
    <dgm:cxn modelId="{0171A95D-61AC-4DC1-991D-ED278389FAC4}" type="presParOf" srcId="{8C3C98B6-FD11-4F9A-94AF-7312D27DACD0}" destId="{F20CB020-2B18-415D-B9AB-0624DD1E4A30}" srcOrd="6" destOrd="0" presId="urn:microsoft.com/office/officeart/2005/8/layout/default"/>
    <dgm:cxn modelId="{521820F2-B6AB-4A93-937C-F4EA898FC75A}" type="presParOf" srcId="{8C3C98B6-FD11-4F9A-94AF-7312D27DACD0}" destId="{85E7AFFF-422B-4A65-AB35-39162B33E021}" srcOrd="7" destOrd="0" presId="urn:microsoft.com/office/officeart/2005/8/layout/default"/>
    <dgm:cxn modelId="{F1511614-12B1-4E5A-BB6D-5FF493077556}" type="presParOf" srcId="{8C3C98B6-FD11-4F9A-94AF-7312D27DACD0}" destId="{797311E7-0F73-4749-9D25-3AC39FBA5A5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C5550527-0590-4173-B696-DC73A854C32B}" type="datetimeFigureOut">
              <a:rPr lang="es-ES" smtClean="0"/>
              <a:t>17/09/2018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118194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5550527-0590-4173-B696-DC73A854C32B}" type="datetimeFigureOut">
              <a:rPr lang="es-ES" smtClean="0"/>
              <a:t>17/09/2018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164284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5550527-0590-4173-B696-DC73A854C32B}" type="datetimeFigureOut">
              <a:rPr lang="es-ES" smtClean="0"/>
              <a:t>17/09/2018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11990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5550527-0590-4173-B696-DC73A854C32B}" type="datetimeFigureOut">
              <a:rPr lang="es-ES" smtClean="0"/>
              <a:t>17/09/2018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296672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5550527-0590-4173-B696-DC73A854C32B}" type="datetimeFigureOut">
              <a:rPr lang="es-ES" smtClean="0"/>
              <a:t>17/09/2018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2462536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5550527-0590-4173-B696-DC73A854C32B}" type="datetimeFigureOut">
              <a:rPr lang="es-ES" smtClean="0"/>
              <a:t>17/09/2018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210618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5550527-0590-4173-B696-DC73A854C32B}" type="datetimeFigureOut">
              <a:rPr lang="es-ES" smtClean="0"/>
              <a:t>17/09/2018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62094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5550527-0590-4173-B696-DC73A854C32B}" type="datetimeFigureOut">
              <a:rPr lang="es-ES" smtClean="0"/>
              <a:t>17/09/2018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227592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550527-0590-4173-B696-DC73A854C32B}" type="datetimeFigureOut">
              <a:rPr lang="es-ES" smtClean="0"/>
              <a:t>17/09/2018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198248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5550527-0590-4173-B696-DC73A854C32B}" type="datetimeFigureOut">
              <a:rPr lang="es-ES" smtClean="0"/>
              <a:t>17/09/2018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22836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5550527-0590-4173-B696-DC73A854C32B}" type="datetimeFigureOut">
              <a:rPr lang="es-ES" smtClean="0"/>
              <a:t>17/09/2018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45C268-A484-4202-9E72-3E5108D28EB3}" type="slidenum">
              <a:rPr lang="es-ES" smtClean="0"/>
              <a:t>‹Nº›</a:t>
            </a:fld>
            <a:endParaRPr lang="es-ES"/>
          </a:p>
        </p:txBody>
      </p:sp>
    </p:spTree>
    <p:extLst>
      <p:ext uri="{BB962C8B-B14F-4D97-AF65-F5344CB8AC3E}">
        <p14:creationId xmlns:p14="http://schemas.microsoft.com/office/powerpoint/2010/main" val="3178868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50527-0590-4173-B696-DC73A854C32B}" type="datetimeFigureOut">
              <a:rPr lang="es-ES" smtClean="0"/>
              <a:t>17/09/2018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5C268-A484-4202-9E72-3E5108D28EB3}" type="slidenum">
              <a:rPr lang="es-ES" smtClean="0"/>
              <a:t>‹Nº›</a:t>
            </a:fld>
            <a:endParaRPr lang="es-ES"/>
          </a:p>
        </p:txBody>
      </p:sp>
    </p:spTree>
    <p:extLst>
      <p:ext uri="{BB962C8B-B14F-4D97-AF65-F5344CB8AC3E}">
        <p14:creationId xmlns:p14="http://schemas.microsoft.com/office/powerpoint/2010/main" val="1498275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1730" y="1742806"/>
            <a:ext cx="9144000" cy="531027"/>
          </a:xfrm>
        </p:spPr>
        <p:txBody>
          <a:bodyPr>
            <a:normAutofit/>
          </a:bodyPr>
          <a:lstStyle/>
          <a:p>
            <a:r>
              <a:rPr lang="es-ES" sz="2000" b="1" dirty="0">
                <a:ln w="0"/>
                <a:effectLst>
                  <a:outerShdw blurRad="38100" dist="19050" dir="2700000" algn="tl" rotWithShape="0">
                    <a:schemeClr val="dk1">
                      <a:alpha val="40000"/>
                    </a:schemeClr>
                  </a:outerShdw>
                </a:effectLst>
              </a:rPr>
              <a:t>DEPARTAMENTO DE CIENCIAS ECONOMICAS Y ADMINISTRATIVAS Y DE COMERCIO </a:t>
            </a:r>
          </a:p>
        </p:txBody>
      </p:sp>
      <p:sp>
        <p:nvSpPr>
          <p:cNvPr id="3" name="Subtítulo 2"/>
          <p:cNvSpPr>
            <a:spLocks noGrp="1"/>
          </p:cNvSpPr>
          <p:nvPr>
            <p:ph type="subTitle" idx="1"/>
          </p:nvPr>
        </p:nvSpPr>
        <p:spPr>
          <a:xfrm>
            <a:off x="1779730" y="2968973"/>
            <a:ext cx="9144000" cy="1655762"/>
          </a:xfrm>
        </p:spPr>
        <p:txBody>
          <a:bodyPr/>
          <a:lstStyle/>
          <a:p>
            <a:r>
              <a:rPr lang="es-EC" b="1" dirty="0" smtClean="0"/>
              <a:t>ANÁLISIS </a:t>
            </a:r>
            <a:r>
              <a:rPr lang="es-EC" b="1" dirty="0"/>
              <a:t>DEL VALOR PERCIBIDO DE LOS ESTUDIANTES DEL CAMPUS MATRIZ DE LA UNIVERSIDAD DE LAS FUERZAS ARMADAS ESPE, RESPECTO A LA ATENCIÓN RECIBIDA EN LAS UNIDADES </a:t>
            </a:r>
            <a:r>
              <a:rPr lang="es-EC" b="1" dirty="0" smtClean="0"/>
              <a:t>ADMINISTRATIVAS</a:t>
            </a:r>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9330" y="121342"/>
            <a:ext cx="7858897" cy="1344993"/>
          </a:xfrm>
          <a:prstGeom prst="rect">
            <a:avLst/>
          </a:prstGeom>
        </p:spPr>
      </p:pic>
      <p:sp>
        <p:nvSpPr>
          <p:cNvPr id="5" name="CuadroTexto 4"/>
          <p:cNvSpPr txBox="1"/>
          <p:nvPr/>
        </p:nvSpPr>
        <p:spPr>
          <a:xfrm>
            <a:off x="4263221" y="4754066"/>
            <a:ext cx="4596431" cy="646331"/>
          </a:xfrm>
          <a:prstGeom prst="rect">
            <a:avLst/>
          </a:prstGeom>
          <a:noFill/>
        </p:spPr>
        <p:txBody>
          <a:bodyPr wrap="square" rtlCol="0">
            <a:spAutoFit/>
          </a:bodyPr>
          <a:lstStyle/>
          <a:p>
            <a:pPr algn="ctr"/>
            <a:r>
              <a:rPr lang="es-ES" dirty="0"/>
              <a:t>Director: Ing. </a:t>
            </a:r>
            <a:r>
              <a:rPr lang="es-ES" dirty="0" smtClean="0"/>
              <a:t>Pazmiño Rodríguez, Luis Danilo</a:t>
            </a:r>
          </a:p>
          <a:p>
            <a:pPr algn="ctr"/>
            <a:r>
              <a:rPr lang="es-ES" dirty="0" smtClean="0"/>
              <a:t>Autor: </a:t>
            </a:r>
            <a:r>
              <a:rPr lang="es-ES" dirty="0" smtClean="0"/>
              <a:t>Jaramillo </a:t>
            </a:r>
            <a:r>
              <a:rPr lang="es-ES" dirty="0" err="1" smtClean="0"/>
              <a:t>Celi</a:t>
            </a:r>
            <a:r>
              <a:rPr lang="es-ES" dirty="0" smtClean="0"/>
              <a:t>, </a:t>
            </a:r>
            <a:r>
              <a:rPr lang="es-ES" dirty="0" smtClean="0"/>
              <a:t>Ruth Yolanda</a:t>
            </a:r>
            <a:endParaRPr lang="es-ES" dirty="0"/>
          </a:p>
        </p:txBody>
      </p:sp>
      <p:sp>
        <p:nvSpPr>
          <p:cNvPr id="6" name="CuadroTexto 5"/>
          <p:cNvSpPr txBox="1"/>
          <p:nvPr/>
        </p:nvSpPr>
        <p:spPr>
          <a:xfrm>
            <a:off x="5123935" y="5676868"/>
            <a:ext cx="2479590" cy="707886"/>
          </a:xfrm>
          <a:prstGeom prst="rect">
            <a:avLst/>
          </a:prstGeom>
          <a:noFill/>
        </p:spPr>
        <p:txBody>
          <a:bodyPr wrap="square" rtlCol="0">
            <a:spAutoFit/>
          </a:bodyPr>
          <a:lstStyle/>
          <a:p>
            <a:pPr algn="ctr"/>
            <a:r>
              <a:rPr lang="es-ES" sz="2000" dirty="0" smtClean="0"/>
              <a:t>SANGOLQUÍ</a:t>
            </a:r>
          </a:p>
          <a:p>
            <a:pPr algn="ctr"/>
            <a:r>
              <a:rPr lang="es-ES" sz="2000" dirty="0" smtClean="0"/>
              <a:t>2018</a:t>
            </a:r>
            <a:endParaRPr lang="es-ES" sz="2000" dirty="0"/>
          </a:p>
        </p:txBody>
      </p:sp>
      <p:sp>
        <p:nvSpPr>
          <p:cNvPr id="7" name="Título 1"/>
          <p:cNvSpPr txBox="1">
            <a:spLocks/>
          </p:cNvSpPr>
          <p:nvPr/>
        </p:nvSpPr>
        <p:spPr>
          <a:xfrm>
            <a:off x="1791730" y="1987061"/>
            <a:ext cx="9144000" cy="8052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000" b="1" dirty="0" smtClean="0">
                <a:ln w="0"/>
                <a:effectLst>
                  <a:outerShdw blurRad="38100" dist="19050" dir="2700000" algn="tl" rotWithShape="0">
                    <a:schemeClr val="dk1">
                      <a:alpha val="40000"/>
                    </a:schemeClr>
                  </a:outerShdw>
                </a:effectLst>
              </a:rPr>
              <a:t>CARRERA DE INGENIERÍA EN MERCADOTECNIA</a:t>
            </a:r>
            <a:endParaRPr lang="es-ES" sz="20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5109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 xmlns:a16="http://schemas.microsoft.com/office/drawing/2014/main" id="{97252418-DDAF-4862-82D0-882CD19A5E46}"/>
              </a:ext>
            </a:extLst>
          </p:cNvPr>
          <p:cNvSpPr/>
          <p:nvPr/>
        </p:nvSpPr>
        <p:spPr>
          <a:xfrm>
            <a:off x="6096000" y="104576"/>
            <a:ext cx="6296084" cy="830997"/>
          </a:xfrm>
          <a:prstGeom prst="rect">
            <a:avLst/>
          </a:prstGeom>
          <a:noFill/>
        </p:spPr>
        <p:txBody>
          <a:bodyPr wrap="square" lIns="91440" tIns="45720" rIns="91440" bIns="45720">
            <a:spAutoFit/>
          </a:bodyPr>
          <a:lstStyle/>
          <a:p>
            <a:pPr algn="ctr"/>
            <a:r>
              <a:rPr lang="es-E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Marco metodológico </a:t>
            </a:r>
            <a:endParaRPr lang="es-E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3" name="Diagrama 2">
            <a:extLst>
              <a:ext uri="{FF2B5EF4-FFF2-40B4-BE49-F238E27FC236}">
                <a16:creationId xmlns="" xmlns:a16="http://schemas.microsoft.com/office/drawing/2014/main" id="{783AD8EB-DE3A-49FD-A3AA-D1BD12CF4FBD}"/>
              </a:ext>
            </a:extLst>
          </p:cNvPr>
          <p:cNvGraphicFramePr/>
          <p:nvPr>
            <p:extLst>
              <p:ext uri="{D42A27DB-BD31-4B8C-83A1-F6EECF244321}">
                <p14:modId xmlns:p14="http://schemas.microsoft.com/office/powerpoint/2010/main" val="4153547330"/>
              </p:ext>
            </p:extLst>
          </p:nvPr>
        </p:nvGraphicFramePr>
        <p:xfrm>
          <a:off x="4125843" y="1300698"/>
          <a:ext cx="6171096" cy="3922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038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esquinas redondeadas 2">
            <a:extLst>
              <a:ext uri="{FF2B5EF4-FFF2-40B4-BE49-F238E27FC236}">
                <a16:creationId xmlns="" xmlns:a16="http://schemas.microsoft.com/office/drawing/2014/main" id="{A39664EA-76EA-4CF0-B80D-4493A06C5CA7}"/>
              </a:ext>
            </a:extLst>
          </p:cNvPr>
          <p:cNvSpPr/>
          <p:nvPr/>
        </p:nvSpPr>
        <p:spPr>
          <a:xfrm>
            <a:off x="1417983" y="1470991"/>
            <a:ext cx="3935895" cy="47707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Investigación Cuantitativa</a:t>
            </a:r>
          </a:p>
        </p:txBody>
      </p:sp>
      <p:pic>
        <p:nvPicPr>
          <p:cNvPr id="5" name="Imagen 4">
            <a:extLst>
              <a:ext uri="{FF2B5EF4-FFF2-40B4-BE49-F238E27FC236}">
                <a16:creationId xmlns="" xmlns:a16="http://schemas.microsoft.com/office/drawing/2014/main" id="{B0F70587-CD09-4591-BCBB-0DB7FB17B57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889" y="1301853"/>
            <a:ext cx="2351405" cy="1109345"/>
          </a:xfrm>
          <a:prstGeom prst="rect">
            <a:avLst/>
          </a:prstGeom>
          <a:noFill/>
          <a:ln>
            <a:noFill/>
          </a:ln>
        </p:spPr>
      </p:pic>
      <p:pic>
        <p:nvPicPr>
          <p:cNvPr id="4" name="Imagen 3">
            <a:extLst>
              <a:ext uri="{FF2B5EF4-FFF2-40B4-BE49-F238E27FC236}">
                <a16:creationId xmlns="" xmlns:a16="http://schemas.microsoft.com/office/drawing/2014/main" id="{8EB26479-C9DB-4DE9-A68F-E5A0036171AD}"/>
              </a:ext>
            </a:extLst>
          </p:cNvPr>
          <p:cNvPicPr>
            <a:picLocks noChangeAspect="1"/>
          </p:cNvPicPr>
          <p:nvPr/>
        </p:nvPicPr>
        <p:blipFill rotWithShape="1">
          <a:blip r:embed="rId4"/>
          <a:srcRect l="36141" t="43765" r="36468" b="34195"/>
          <a:stretch/>
        </p:blipFill>
        <p:spPr>
          <a:xfrm>
            <a:off x="6811618" y="2763596"/>
            <a:ext cx="3591338" cy="1510748"/>
          </a:xfrm>
          <a:prstGeom prst="rect">
            <a:avLst/>
          </a:prstGeom>
        </p:spPr>
      </p:pic>
      <p:pic>
        <p:nvPicPr>
          <p:cNvPr id="7" name="Imagen 6">
            <a:extLst>
              <a:ext uri="{FF2B5EF4-FFF2-40B4-BE49-F238E27FC236}">
                <a16:creationId xmlns="" xmlns:a16="http://schemas.microsoft.com/office/drawing/2014/main" id="{AA54EAFF-7749-4A74-9AD1-73EEF1B0C27C}"/>
              </a:ext>
            </a:extLst>
          </p:cNvPr>
          <p:cNvPicPr/>
          <p:nvPr/>
        </p:nvPicPr>
        <p:blipFill rotWithShape="1">
          <a:blip r:embed="rId5" cstate="print">
            <a:extLst>
              <a:ext uri="{28A0092B-C50C-407E-A947-70E740481C1C}">
                <a14:useLocalDpi xmlns:a14="http://schemas.microsoft.com/office/drawing/2010/main" val="0"/>
              </a:ext>
            </a:extLst>
          </a:blip>
          <a:srcRect l="49598" t="33500" r="34632" b="38794"/>
          <a:stretch/>
        </p:blipFill>
        <p:spPr bwMode="auto">
          <a:xfrm>
            <a:off x="2310455" y="2125345"/>
            <a:ext cx="3215702" cy="2605681"/>
          </a:xfrm>
          <a:prstGeom prst="rect">
            <a:avLst/>
          </a:prstGeom>
          <a:ln>
            <a:noFill/>
          </a:ln>
          <a:extLst>
            <a:ext uri="{53640926-AAD7-44D8-BBD7-CCE9431645EC}">
              <a14:shadowObscured xmlns:a14="http://schemas.microsoft.com/office/drawing/2010/main"/>
            </a:ext>
          </a:extLst>
        </p:spPr>
      </p:pic>
      <p:sp>
        <p:nvSpPr>
          <p:cNvPr id="8" name="Rectángulo 7">
            <a:extLst>
              <a:ext uri="{FF2B5EF4-FFF2-40B4-BE49-F238E27FC236}">
                <a16:creationId xmlns="" xmlns:a16="http://schemas.microsoft.com/office/drawing/2014/main" id="{596A0260-AB05-41DA-AC38-D1542274E4DA}"/>
              </a:ext>
            </a:extLst>
          </p:cNvPr>
          <p:cNvSpPr/>
          <p:nvPr/>
        </p:nvSpPr>
        <p:spPr>
          <a:xfrm>
            <a:off x="1073425" y="4731026"/>
            <a:ext cx="6096000" cy="523220"/>
          </a:xfrm>
          <a:prstGeom prst="rect">
            <a:avLst/>
          </a:prstGeom>
        </p:spPr>
        <p:txBody>
          <a:bodyPr wrap="square">
            <a:spAutoFit/>
          </a:bodyPr>
          <a:lstStyle/>
          <a:p>
            <a:pPr marL="1348740">
              <a:spcAft>
                <a:spcPts val="0"/>
              </a:spcAft>
              <a:tabLst>
                <a:tab pos="616585" algn="l"/>
                <a:tab pos="2790190" algn="ctr"/>
              </a:tabLst>
            </a:pPr>
            <a:r>
              <a:rPr lang="es-EC" sz="1400" i="1" dirty="0">
                <a:latin typeface="Times New Roman" panose="02020603050405020304" pitchFamily="18" charset="0"/>
                <a:ea typeface="Times New Roman" panose="02020603050405020304" pitchFamily="18" charset="0"/>
                <a:cs typeface="Arial" panose="020B0604020202020204" pitchFamily="34" charset="0"/>
              </a:rPr>
              <a:t>Grafico distribución estudiantes ESPE</a:t>
            </a:r>
          </a:p>
          <a:p>
            <a:r>
              <a:rPr lang="es-EC"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Fuente: (Universidad de las Fuerzas Armadas (ESPE), 2017 )</a:t>
            </a:r>
            <a:endParaRPr lang="es-EC" sz="1400" dirty="0"/>
          </a:p>
        </p:txBody>
      </p:sp>
    </p:spTree>
    <p:extLst>
      <p:ext uri="{BB962C8B-B14F-4D97-AF65-F5344CB8AC3E}">
        <p14:creationId xmlns:p14="http://schemas.microsoft.com/office/powerpoint/2010/main" val="612226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 xmlns:a16="http://schemas.microsoft.com/office/drawing/2014/main" id="{97252418-DDAF-4862-82D0-882CD19A5E46}"/>
              </a:ext>
            </a:extLst>
          </p:cNvPr>
          <p:cNvSpPr/>
          <p:nvPr/>
        </p:nvSpPr>
        <p:spPr>
          <a:xfrm>
            <a:off x="6096000" y="104576"/>
            <a:ext cx="6296084" cy="830997"/>
          </a:xfrm>
          <a:prstGeom prst="rect">
            <a:avLst/>
          </a:prstGeom>
          <a:noFill/>
        </p:spPr>
        <p:txBody>
          <a:bodyPr wrap="square" lIns="91440" tIns="45720" rIns="91440" bIns="45720">
            <a:spAutoFit/>
          </a:bodyPr>
          <a:lstStyle/>
          <a:p>
            <a:pPr algn="ctr"/>
            <a:r>
              <a:rPr lang="es-E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Marco metodológico </a:t>
            </a:r>
            <a:endParaRPr lang="es-E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ángulo 6">
            <a:extLst>
              <a:ext uri="{FF2B5EF4-FFF2-40B4-BE49-F238E27FC236}">
                <a16:creationId xmlns="" xmlns:a16="http://schemas.microsoft.com/office/drawing/2014/main" id="{26953577-0B3E-449D-9437-C067D6377CFE}"/>
              </a:ext>
            </a:extLst>
          </p:cNvPr>
          <p:cNvSpPr/>
          <p:nvPr/>
        </p:nvSpPr>
        <p:spPr>
          <a:xfrm>
            <a:off x="4742199" y="1132483"/>
            <a:ext cx="2707601" cy="923330"/>
          </a:xfrm>
          <a:prstGeom prst="rect">
            <a:avLst/>
          </a:prstGeom>
          <a:noFill/>
        </p:spPr>
        <p:txBody>
          <a:bodyPr wrap="none" lIns="91440" tIns="45720" rIns="91440" bIns="45720">
            <a:spAutoFit/>
          </a:bodyPr>
          <a:lstStyle/>
          <a:p>
            <a:pPr algn="ctr"/>
            <a:r>
              <a:rPr lang="es-ES" sz="5400" b="0" cap="none" spc="0" dirty="0">
                <a:ln w="0"/>
                <a:solidFill>
                  <a:schemeClr val="accent6">
                    <a:lumMod val="50000"/>
                  </a:schemeClr>
                </a:solidFill>
                <a:effectLst>
                  <a:reflection blurRad="6350" stA="53000" endA="300" endPos="35500" dir="5400000" sy="-90000" algn="bl" rotWithShape="0"/>
                </a:effectLst>
              </a:rPr>
              <a:t>Encuesta</a:t>
            </a:r>
          </a:p>
        </p:txBody>
      </p:sp>
      <p:pic>
        <p:nvPicPr>
          <p:cNvPr id="8" name="Imagen 7">
            <a:extLst>
              <a:ext uri="{FF2B5EF4-FFF2-40B4-BE49-F238E27FC236}">
                <a16:creationId xmlns="" xmlns:a16="http://schemas.microsoft.com/office/drawing/2014/main" id="{8A00B734-F939-4538-87F7-DB462641F4B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36873" y="2137692"/>
            <a:ext cx="4735057" cy="2124020"/>
          </a:xfrm>
          <a:prstGeom prst="rect">
            <a:avLst/>
          </a:prstGeom>
          <a:noFill/>
          <a:ln>
            <a:solidFill>
              <a:schemeClr val="tx1"/>
            </a:solidFill>
          </a:ln>
        </p:spPr>
      </p:pic>
      <p:pic>
        <p:nvPicPr>
          <p:cNvPr id="9" name="Imagen 8">
            <a:extLst>
              <a:ext uri="{FF2B5EF4-FFF2-40B4-BE49-F238E27FC236}">
                <a16:creationId xmlns="" xmlns:a16="http://schemas.microsoft.com/office/drawing/2014/main" id="{D55564C3-4A85-41A5-9CB0-EF09768EFFDA}"/>
              </a:ext>
            </a:extLst>
          </p:cNvPr>
          <p:cNvPicPr/>
          <p:nvPr/>
        </p:nvPicPr>
        <p:blipFill rotWithShape="1">
          <a:blip r:embed="rId4">
            <a:extLst>
              <a:ext uri="{28A0092B-C50C-407E-A947-70E740481C1C}">
                <a14:useLocalDpi xmlns:a14="http://schemas.microsoft.com/office/drawing/2010/main" val="0"/>
              </a:ext>
            </a:extLst>
          </a:blip>
          <a:srcRect b="50527"/>
          <a:stretch/>
        </p:blipFill>
        <p:spPr bwMode="auto">
          <a:xfrm>
            <a:off x="3491873" y="4338582"/>
            <a:ext cx="4858040" cy="2442548"/>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 xmlns:a16="http://schemas.microsoft.com/office/drawing/2014/main" id="{A60F048E-7F29-4C84-8988-054B7A1ECDE8}"/>
              </a:ext>
            </a:extLst>
          </p:cNvPr>
          <p:cNvPicPr/>
          <p:nvPr/>
        </p:nvPicPr>
        <p:blipFill rotWithShape="1">
          <a:blip r:embed="rId4">
            <a:extLst>
              <a:ext uri="{28A0092B-C50C-407E-A947-70E740481C1C}">
                <a14:useLocalDpi xmlns:a14="http://schemas.microsoft.com/office/drawing/2010/main" val="0"/>
              </a:ext>
            </a:extLst>
          </a:blip>
          <a:srcRect l="-24" t="48752" r="24" b="494"/>
          <a:stretch/>
        </p:blipFill>
        <p:spPr bwMode="auto">
          <a:xfrm>
            <a:off x="6408395" y="2022936"/>
            <a:ext cx="5436470" cy="2582580"/>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5527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Imagen 2">
            <a:extLst>
              <a:ext uri="{FF2B5EF4-FFF2-40B4-BE49-F238E27FC236}">
                <a16:creationId xmlns="" xmlns:a16="http://schemas.microsoft.com/office/drawing/2014/main" id="{F75576E8-865C-496C-A60F-A24FB8C04416}"/>
              </a:ext>
            </a:extLst>
          </p:cNvPr>
          <p:cNvPicPr>
            <a:picLocks noChangeAspect="1"/>
          </p:cNvPicPr>
          <p:nvPr/>
        </p:nvPicPr>
        <p:blipFill>
          <a:blip r:embed="rId3"/>
          <a:stretch>
            <a:fillRect/>
          </a:stretch>
        </p:blipFill>
        <p:spPr>
          <a:xfrm>
            <a:off x="2067530" y="1420767"/>
            <a:ext cx="8056940" cy="2207704"/>
          </a:xfrm>
          <a:prstGeom prst="rect">
            <a:avLst/>
          </a:prstGeom>
        </p:spPr>
      </p:pic>
      <p:sp>
        <p:nvSpPr>
          <p:cNvPr id="4" name="Rectángulo 3">
            <a:extLst>
              <a:ext uri="{FF2B5EF4-FFF2-40B4-BE49-F238E27FC236}">
                <a16:creationId xmlns="" xmlns:a16="http://schemas.microsoft.com/office/drawing/2014/main" id="{176395CB-A3F4-42F4-9F6F-BC4448165CD9}"/>
              </a:ext>
            </a:extLst>
          </p:cNvPr>
          <p:cNvSpPr/>
          <p:nvPr/>
        </p:nvSpPr>
        <p:spPr>
          <a:xfrm>
            <a:off x="3326296" y="3628271"/>
            <a:ext cx="6096000" cy="1365758"/>
          </a:xfrm>
          <a:prstGeom prst="rect">
            <a:avLst/>
          </a:prstGeom>
        </p:spPr>
        <p:txBody>
          <a:bodyPr>
            <a:spAutoFit/>
          </a:bodyPr>
          <a:lstStyle/>
          <a:p>
            <a:pPr indent="252095">
              <a:lnSpc>
                <a:spcPct val="107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Dado que el resultado del alfa de </a:t>
            </a:r>
            <a:r>
              <a:rPr lang="es-EC" dirty="0" err="1">
                <a:latin typeface="Times New Roman" panose="02020603050405020304" pitchFamily="18" charset="0"/>
                <a:ea typeface="Calibri" panose="020F0502020204030204" pitchFamily="34" charset="0"/>
                <a:cs typeface="Times New Roman" panose="02020603050405020304" pitchFamily="18" charset="0"/>
              </a:rPr>
              <a:t>cronbach</a:t>
            </a:r>
            <a:r>
              <a:rPr lang="es-EC" dirty="0">
                <a:latin typeface="Times New Roman" panose="02020603050405020304" pitchFamily="18" charset="0"/>
                <a:ea typeface="Calibri" panose="020F0502020204030204" pitchFamily="34" charset="0"/>
                <a:cs typeface="Times New Roman" panose="02020603050405020304" pitchFamily="18" charset="0"/>
              </a:rPr>
              <a:t> es de 0.932, se afirma que el instrumento tiene una consistencia interna global, por lo cual es confiable aplicar el mismo.</a:t>
            </a:r>
          </a:p>
          <a:p>
            <a:pPr indent="252095">
              <a:lnSpc>
                <a:spcPct val="107000"/>
              </a:lnSpc>
              <a:spcAft>
                <a:spcPts val="800"/>
              </a:spcAft>
            </a:pPr>
            <a:r>
              <a:rPr lang="es-EC"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 xmlns:a16="http://schemas.microsoft.com/office/drawing/2014/main" id="{7D73B0B2-11A3-4395-B071-D5DB429D33D8}"/>
              </a:ext>
            </a:extLst>
          </p:cNvPr>
          <p:cNvSpPr/>
          <p:nvPr/>
        </p:nvSpPr>
        <p:spPr>
          <a:xfrm>
            <a:off x="7460974" y="534637"/>
            <a:ext cx="3498573" cy="6849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dirty="0"/>
              <a:t>Validez y confiabilidad. </a:t>
            </a:r>
            <a:endParaRPr lang="es-EC" dirty="0"/>
          </a:p>
          <a:p>
            <a:r>
              <a:rPr lang="es-EC" b="1" dirty="0"/>
              <a:t>Alfa de Cronbach</a:t>
            </a:r>
            <a:endParaRPr lang="es-EC" dirty="0"/>
          </a:p>
        </p:txBody>
      </p:sp>
    </p:spTree>
    <p:extLst>
      <p:ext uri="{BB962C8B-B14F-4D97-AF65-F5344CB8AC3E}">
        <p14:creationId xmlns:p14="http://schemas.microsoft.com/office/powerpoint/2010/main" val="4107556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Rectángulo 6">
            <a:extLst>
              <a:ext uri="{FF2B5EF4-FFF2-40B4-BE49-F238E27FC236}">
                <a16:creationId xmlns="" xmlns:a16="http://schemas.microsoft.com/office/drawing/2014/main" id="{FB9B5A74-85AF-4336-8AEF-36F946F1674B}"/>
              </a:ext>
            </a:extLst>
          </p:cNvPr>
          <p:cNvSpPr/>
          <p:nvPr/>
        </p:nvSpPr>
        <p:spPr>
          <a:xfrm>
            <a:off x="6096000" y="104576"/>
            <a:ext cx="6296084" cy="830997"/>
          </a:xfrm>
          <a:prstGeom prst="rect">
            <a:avLst/>
          </a:prstGeom>
          <a:noFill/>
        </p:spPr>
        <p:txBody>
          <a:bodyPr wrap="square" lIns="91440" tIns="45720" rIns="91440" bIns="45720">
            <a:spAutoFit/>
          </a:bodyPr>
          <a:lstStyle/>
          <a:p>
            <a:pPr algn="ctr"/>
            <a:r>
              <a:rPr lang="es-E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Marco empírico </a:t>
            </a:r>
            <a:endParaRPr lang="es-ES"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Rectángulo 8">
            <a:extLst>
              <a:ext uri="{FF2B5EF4-FFF2-40B4-BE49-F238E27FC236}">
                <a16:creationId xmlns="" xmlns:a16="http://schemas.microsoft.com/office/drawing/2014/main" id="{AD706A7D-1F97-4754-8F85-BF84D2CEC61E}"/>
              </a:ext>
            </a:extLst>
          </p:cNvPr>
          <p:cNvSpPr/>
          <p:nvPr/>
        </p:nvSpPr>
        <p:spPr>
          <a:xfrm>
            <a:off x="1563757" y="1470991"/>
            <a:ext cx="3260034" cy="58482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Análisis </a:t>
            </a:r>
            <a:r>
              <a:rPr lang="es-EC" sz="2400" dirty="0" err="1"/>
              <a:t>Univariado</a:t>
            </a:r>
            <a:r>
              <a:rPr lang="es-EC" sz="2400" dirty="0"/>
              <a:t> </a:t>
            </a:r>
          </a:p>
        </p:txBody>
      </p:sp>
      <p:pic>
        <p:nvPicPr>
          <p:cNvPr id="10" name="Imagen 9">
            <a:extLst>
              <a:ext uri="{FF2B5EF4-FFF2-40B4-BE49-F238E27FC236}">
                <a16:creationId xmlns="" xmlns:a16="http://schemas.microsoft.com/office/drawing/2014/main" id="{578C4FC9-632D-419B-AF9A-CBEDBFEA5D0F}"/>
              </a:ext>
            </a:extLst>
          </p:cNvPr>
          <p:cNvPicPr>
            <a:picLocks noChangeAspect="1"/>
          </p:cNvPicPr>
          <p:nvPr/>
        </p:nvPicPr>
        <p:blipFill>
          <a:blip r:embed="rId3"/>
          <a:stretch>
            <a:fillRect/>
          </a:stretch>
        </p:blipFill>
        <p:spPr>
          <a:xfrm>
            <a:off x="1758091" y="2594156"/>
            <a:ext cx="4960761" cy="1483575"/>
          </a:xfrm>
          <a:prstGeom prst="rect">
            <a:avLst/>
          </a:prstGeom>
        </p:spPr>
      </p:pic>
      <p:sp>
        <p:nvSpPr>
          <p:cNvPr id="11" name="Rectángulo 10">
            <a:extLst>
              <a:ext uri="{FF2B5EF4-FFF2-40B4-BE49-F238E27FC236}">
                <a16:creationId xmlns="" xmlns:a16="http://schemas.microsoft.com/office/drawing/2014/main" id="{83F0BB97-5679-473C-9305-C82E99F9EA37}"/>
              </a:ext>
            </a:extLst>
          </p:cNvPr>
          <p:cNvSpPr/>
          <p:nvPr/>
        </p:nvSpPr>
        <p:spPr>
          <a:xfrm>
            <a:off x="1563757" y="2023592"/>
            <a:ext cx="6096000" cy="646331"/>
          </a:xfrm>
          <a:prstGeom prst="rect">
            <a:avLst/>
          </a:prstGeom>
        </p:spPr>
        <p:txBody>
          <a:bodyPr>
            <a:spAutoFit/>
          </a:bodyPr>
          <a:lstStyle/>
          <a:p>
            <a:r>
              <a:rPr lang="es-EC" b="1" dirty="0">
                <a:solidFill>
                  <a:srgbClr val="000000"/>
                </a:solidFill>
                <a:latin typeface="Times New Roman" panose="02020603050405020304" pitchFamily="18" charset="0"/>
                <a:ea typeface="Calibri" panose="020F0502020204030204" pitchFamily="34" charset="0"/>
                <a:cs typeface="Arial" panose="020B0604020202020204" pitchFamily="34" charset="0"/>
              </a:rPr>
              <a:t>1.</a:t>
            </a:r>
            <a:r>
              <a:rPr lang="es-EC" dirty="0">
                <a:solidFill>
                  <a:srgbClr val="000000"/>
                </a:solidFill>
                <a:latin typeface="Times New Roman" panose="02020603050405020304" pitchFamily="18" charset="0"/>
                <a:ea typeface="Calibri" panose="020F0502020204030204" pitchFamily="34" charset="0"/>
                <a:cs typeface="Arial" panose="020B0604020202020204" pitchFamily="34" charset="0"/>
              </a:rPr>
              <a:t> Limpieza de las instalaciones (edificios, laboratorios, baños, áreas deportivas, salones de clase, auditorios, entre otros).</a:t>
            </a:r>
            <a:endParaRPr lang="es-EC" dirty="0"/>
          </a:p>
        </p:txBody>
      </p:sp>
      <p:pic>
        <p:nvPicPr>
          <p:cNvPr id="12" name="Imagen 11">
            <a:extLst>
              <a:ext uri="{FF2B5EF4-FFF2-40B4-BE49-F238E27FC236}">
                <a16:creationId xmlns="" xmlns:a16="http://schemas.microsoft.com/office/drawing/2014/main" id="{B2CD34AB-5DDD-4F4A-9556-6BC5CCCE64FB}"/>
              </a:ext>
            </a:extLst>
          </p:cNvPr>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rcRect t="9575" b="10239"/>
          <a:stretch/>
        </p:blipFill>
        <p:spPr bwMode="auto">
          <a:xfrm>
            <a:off x="7089620" y="2594156"/>
            <a:ext cx="4656455" cy="2884170"/>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5745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278" y="0"/>
            <a:ext cx="12192000" cy="6858000"/>
          </a:xfrm>
        </p:spPr>
      </p:pic>
      <p:pic>
        <p:nvPicPr>
          <p:cNvPr id="4" name="Imagen 3">
            <a:extLst>
              <a:ext uri="{FF2B5EF4-FFF2-40B4-BE49-F238E27FC236}">
                <a16:creationId xmlns="" xmlns:a16="http://schemas.microsoft.com/office/drawing/2014/main" id="{CB62B59D-009E-45D5-8F12-E204EF4C25EC}"/>
              </a:ext>
            </a:extLst>
          </p:cNvPr>
          <p:cNvPicPr>
            <a:picLocks noChangeAspect="1"/>
          </p:cNvPicPr>
          <p:nvPr/>
        </p:nvPicPr>
        <p:blipFill>
          <a:blip r:embed="rId3"/>
          <a:stretch>
            <a:fillRect/>
          </a:stretch>
        </p:blipFill>
        <p:spPr>
          <a:xfrm>
            <a:off x="1560396" y="2055813"/>
            <a:ext cx="5760339" cy="1722698"/>
          </a:xfrm>
          <a:prstGeom prst="rect">
            <a:avLst/>
          </a:prstGeom>
        </p:spPr>
      </p:pic>
      <p:pic>
        <p:nvPicPr>
          <p:cNvPr id="7" name="Imagen 6">
            <a:extLst>
              <a:ext uri="{FF2B5EF4-FFF2-40B4-BE49-F238E27FC236}">
                <a16:creationId xmlns="" xmlns:a16="http://schemas.microsoft.com/office/drawing/2014/main" id="{58F28181-B965-4147-B8F1-D6D2E0B50205}"/>
              </a:ext>
            </a:extLst>
          </p:cNvPr>
          <p:cNvPicPr/>
          <p:nvPr/>
        </p:nvPicPr>
        <p:blipFill rotWithShape="1">
          <a:blip r:embed="rId4">
            <a:extLst>
              <a:ext uri="{28A0092B-C50C-407E-A947-70E740481C1C}">
                <a14:useLocalDpi xmlns:a14="http://schemas.microsoft.com/office/drawing/2010/main" val="0"/>
              </a:ext>
            </a:extLst>
          </a:blip>
          <a:srcRect l="2234" t="5983" r="903" b="7647"/>
          <a:stretch/>
        </p:blipFill>
        <p:spPr bwMode="auto">
          <a:xfrm>
            <a:off x="7428929" y="2055813"/>
            <a:ext cx="4219575" cy="3009900"/>
          </a:xfrm>
          <a:prstGeom prst="rect">
            <a:avLst/>
          </a:prstGeom>
          <a:noFill/>
          <a:ln>
            <a:solidFill>
              <a:schemeClr val="tx1"/>
            </a:solidFill>
          </a:ln>
          <a:extLst>
            <a:ext uri="{53640926-AAD7-44D8-BBD7-CCE9431645EC}">
              <a14:shadowObscured xmlns:a14="http://schemas.microsoft.com/office/drawing/2010/main"/>
            </a:ext>
          </a:extLst>
        </p:spPr>
      </p:pic>
      <p:sp>
        <p:nvSpPr>
          <p:cNvPr id="5" name="Rectángulo 4">
            <a:extLst>
              <a:ext uri="{FF2B5EF4-FFF2-40B4-BE49-F238E27FC236}">
                <a16:creationId xmlns="" xmlns:a16="http://schemas.microsoft.com/office/drawing/2014/main" id="{1A3DE697-38D6-43C4-9CDA-0ABF3E558610}"/>
              </a:ext>
            </a:extLst>
          </p:cNvPr>
          <p:cNvSpPr/>
          <p:nvPr/>
        </p:nvSpPr>
        <p:spPr>
          <a:xfrm>
            <a:off x="5175660" y="1274715"/>
            <a:ext cx="2440092" cy="461665"/>
          </a:xfrm>
          <a:prstGeom prst="rect">
            <a:avLst/>
          </a:prstGeom>
        </p:spPr>
        <p:txBody>
          <a:bodyPr wrap="none">
            <a:spAutoFit/>
          </a:bodyPr>
          <a:lstStyle/>
          <a:p>
            <a:r>
              <a:rPr lang="es-EC"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Acceso a internet</a:t>
            </a:r>
            <a:endParaRPr lang="es-EC" sz="2400" b="1" dirty="0"/>
          </a:p>
        </p:txBody>
      </p:sp>
      <p:sp>
        <p:nvSpPr>
          <p:cNvPr id="8" name="Rectángulo 7">
            <a:extLst>
              <a:ext uri="{FF2B5EF4-FFF2-40B4-BE49-F238E27FC236}">
                <a16:creationId xmlns="" xmlns:a16="http://schemas.microsoft.com/office/drawing/2014/main" id="{A2A9314A-7F1B-450C-B283-A01845FB369F}"/>
              </a:ext>
            </a:extLst>
          </p:cNvPr>
          <p:cNvSpPr/>
          <p:nvPr/>
        </p:nvSpPr>
        <p:spPr>
          <a:xfrm>
            <a:off x="1294264" y="3642602"/>
            <a:ext cx="5868533" cy="1982081"/>
          </a:xfrm>
          <a:prstGeom prst="rect">
            <a:avLst/>
          </a:prstGeom>
        </p:spPr>
        <p:txBody>
          <a:bodyPr wrap="square">
            <a:spAutoFit/>
          </a:bodyPr>
          <a:lstStyle/>
          <a:p>
            <a:pPr indent="273685" algn="just">
              <a:lnSpc>
                <a:spcPct val="200000"/>
              </a:lnSpc>
              <a:spcAft>
                <a:spcPts val="0"/>
              </a:spcAft>
            </a:pPr>
            <a:r>
              <a:rPr lang="es-EC" sz="1050" b="1" dirty="0">
                <a:solidFill>
                  <a:srgbClr val="000000"/>
                </a:solidFill>
                <a:latin typeface="Times New Roman" panose="02020603050405020304" pitchFamily="18" charset="0"/>
                <a:ea typeface="Calibri" panose="020F0502020204030204" pitchFamily="34" charset="0"/>
                <a:cs typeface="Arial" panose="020B0604020202020204" pitchFamily="34" charset="0"/>
              </a:rPr>
              <a:t>Análisis</a:t>
            </a:r>
          </a:p>
          <a:p>
            <a:pPr indent="273685" algn="just">
              <a:lnSpc>
                <a:spcPct val="200000"/>
              </a:lnSpc>
              <a:spcAft>
                <a:spcPts val="0"/>
              </a:spcAft>
            </a:pPr>
            <a:r>
              <a:rPr lang="es-EC" sz="1050" dirty="0">
                <a:solidFill>
                  <a:srgbClr val="000000"/>
                </a:solidFill>
                <a:latin typeface="Times New Roman" panose="02020603050405020304" pitchFamily="18" charset="0"/>
                <a:ea typeface="Calibri" panose="020F0502020204030204" pitchFamily="34" charset="0"/>
                <a:cs typeface="Arial" panose="020B0604020202020204" pitchFamily="34" charset="0"/>
              </a:rPr>
              <a:t>El 2,9% de encuestados se encuentran Muy insatisfechos, el 4% Poco satisfechos, 34,9% Satisfechos, 31,5%Muy satisfechos, 26,7% Sumamente satisfechos con respecto a la disponibilidad de estacionamientos.</a:t>
            </a:r>
          </a:p>
          <a:p>
            <a:pPr>
              <a:lnSpc>
                <a:spcPct val="200000"/>
              </a:lnSpc>
              <a:spcAft>
                <a:spcPts val="0"/>
              </a:spcAft>
            </a:pPr>
            <a:r>
              <a:rPr lang="es-EC" sz="1050" b="1" dirty="0">
                <a:solidFill>
                  <a:srgbClr val="000000"/>
                </a:solidFill>
                <a:latin typeface="Times New Roman" panose="02020603050405020304" pitchFamily="18" charset="0"/>
                <a:ea typeface="Calibri" panose="020F0502020204030204" pitchFamily="34" charset="0"/>
                <a:cs typeface="Arial" panose="020B0604020202020204" pitchFamily="34" charset="0"/>
              </a:rPr>
              <a:t>Interpretación</a:t>
            </a:r>
          </a:p>
          <a:p>
            <a:pPr indent="273685" algn="just">
              <a:lnSpc>
                <a:spcPct val="200000"/>
              </a:lnSpc>
              <a:spcAft>
                <a:spcPts val="0"/>
              </a:spcAft>
            </a:pPr>
            <a:r>
              <a:rPr lang="es-EC" sz="1050" dirty="0">
                <a:solidFill>
                  <a:srgbClr val="000000"/>
                </a:solidFill>
                <a:latin typeface="Times New Roman" panose="02020603050405020304" pitchFamily="18" charset="0"/>
                <a:ea typeface="Calibri" panose="020F0502020204030204" pitchFamily="34" charset="0"/>
                <a:cs typeface="Arial" panose="020B0604020202020204" pitchFamily="34" charset="0"/>
              </a:rPr>
              <a:t>La mayor parte de los encuestados se encuentran Poco satisfechos.</a:t>
            </a:r>
          </a:p>
        </p:txBody>
      </p:sp>
    </p:spTree>
    <p:extLst>
      <p:ext uri="{BB962C8B-B14F-4D97-AF65-F5344CB8AC3E}">
        <p14:creationId xmlns:p14="http://schemas.microsoft.com/office/powerpoint/2010/main" val="180777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Imagen 2">
            <a:extLst>
              <a:ext uri="{FF2B5EF4-FFF2-40B4-BE49-F238E27FC236}">
                <a16:creationId xmlns="" xmlns:a16="http://schemas.microsoft.com/office/drawing/2014/main" id="{1D28EA73-37BA-46D8-9F92-31B7B06341C8}"/>
              </a:ext>
            </a:extLst>
          </p:cNvPr>
          <p:cNvPicPr>
            <a:picLocks noChangeAspect="1"/>
          </p:cNvPicPr>
          <p:nvPr/>
        </p:nvPicPr>
        <p:blipFill>
          <a:blip r:embed="rId3"/>
          <a:stretch>
            <a:fillRect/>
          </a:stretch>
        </p:blipFill>
        <p:spPr>
          <a:xfrm>
            <a:off x="1970125" y="1690297"/>
            <a:ext cx="5760339" cy="1722698"/>
          </a:xfrm>
          <a:prstGeom prst="rect">
            <a:avLst/>
          </a:prstGeom>
        </p:spPr>
      </p:pic>
      <p:sp>
        <p:nvSpPr>
          <p:cNvPr id="4" name="Rectángulo 3">
            <a:extLst>
              <a:ext uri="{FF2B5EF4-FFF2-40B4-BE49-F238E27FC236}">
                <a16:creationId xmlns="" xmlns:a16="http://schemas.microsoft.com/office/drawing/2014/main" id="{8B34A5A2-4E39-4741-BC7C-E20EA06EC6CD}"/>
              </a:ext>
            </a:extLst>
          </p:cNvPr>
          <p:cNvSpPr/>
          <p:nvPr/>
        </p:nvSpPr>
        <p:spPr>
          <a:xfrm>
            <a:off x="2026444" y="1315959"/>
            <a:ext cx="5737468" cy="369332"/>
          </a:xfrm>
          <a:prstGeom prst="rect">
            <a:avLst/>
          </a:prstGeom>
        </p:spPr>
        <p:txBody>
          <a:bodyPr wrap="none">
            <a:spAutoFit/>
          </a:bodyPr>
          <a:lstStyle/>
          <a:p>
            <a:pPr>
              <a:spcAft>
                <a:spcPts val="0"/>
              </a:spcAft>
              <a:tabLst>
                <a:tab pos="616585" algn="l"/>
                <a:tab pos="2790190" algn="ctr"/>
              </a:tabLst>
            </a:pPr>
            <a:r>
              <a:rPr lang="es-EC" b="1" i="1" dirty="0">
                <a:solidFill>
                  <a:schemeClr val="accent6">
                    <a:lumMod val="50000"/>
                  </a:schemeClr>
                </a:solidFill>
                <a:latin typeface="Times New Roman" panose="02020603050405020304" pitchFamily="18" charset="0"/>
                <a:ea typeface="Times New Roman" panose="02020603050405020304" pitchFamily="18" charset="0"/>
                <a:cs typeface="Arial" panose="020B0604020202020204" pitchFamily="34" charset="0"/>
              </a:rPr>
              <a:t>Atención por parte del personal administración y de apoyo</a:t>
            </a:r>
          </a:p>
        </p:txBody>
      </p:sp>
      <p:pic>
        <p:nvPicPr>
          <p:cNvPr id="7" name="Imagen 6">
            <a:extLst>
              <a:ext uri="{FF2B5EF4-FFF2-40B4-BE49-F238E27FC236}">
                <a16:creationId xmlns="" xmlns:a16="http://schemas.microsoft.com/office/drawing/2014/main" id="{76AC68BD-E3F0-4E87-86D6-3A4AF429DE4E}"/>
              </a:ext>
            </a:extLst>
          </p:cNvPr>
          <p:cNvPicPr/>
          <p:nvPr/>
        </p:nvPicPr>
        <p:blipFill rotWithShape="1">
          <a:blip r:embed="rId4">
            <a:extLst>
              <a:ext uri="{28A0092B-C50C-407E-A947-70E740481C1C}">
                <a14:useLocalDpi xmlns:a14="http://schemas.microsoft.com/office/drawing/2010/main" val="0"/>
              </a:ext>
            </a:extLst>
          </a:blip>
          <a:srcRect l="2066" t="6885" r="1361" b="7479"/>
          <a:stretch/>
        </p:blipFill>
        <p:spPr bwMode="auto">
          <a:xfrm>
            <a:off x="7442848" y="2055813"/>
            <a:ext cx="4373880" cy="3102610"/>
          </a:xfrm>
          <a:prstGeom prst="rect">
            <a:avLst/>
          </a:prstGeom>
          <a:noFill/>
          <a:ln>
            <a:solidFill>
              <a:schemeClr val="tx1"/>
            </a:solidFill>
          </a:ln>
          <a:extLst>
            <a:ext uri="{53640926-AAD7-44D8-BBD7-CCE9431645EC}">
              <a14:shadowObscured xmlns:a14="http://schemas.microsoft.com/office/drawing/2010/main"/>
            </a:ext>
          </a:extLst>
        </p:spPr>
      </p:pic>
      <p:sp>
        <p:nvSpPr>
          <p:cNvPr id="5" name="Rectángulo 4">
            <a:extLst>
              <a:ext uri="{FF2B5EF4-FFF2-40B4-BE49-F238E27FC236}">
                <a16:creationId xmlns="" xmlns:a16="http://schemas.microsoft.com/office/drawing/2014/main" id="{BDA6CDB0-5219-4C31-8F34-51F0841280F3}"/>
              </a:ext>
            </a:extLst>
          </p:cNvPr>
          <p:cNvSpPr/>
          <p:nvPr/>
        </p:nvSpPr>
        <p:spPr>
          <a:xfrm>
            <a:off x="1696066" y="3328283"/>
            <a:ext cx="5504526" cy="1892121"/>
          </a:xfrm>
          <a:prstGeom prst="rect">
            <a:avLst/>
          </a:prstGeom>
        </p:spPr>
        <p:txBody>
          <a:bodyPr wrap="square">
            <a:spAutoFit/>
          </a:bodyPr>
          <a:lstStyle/>
          <a:p>
            <a:pPr>
              <a:lnSpc>
                <a:spcPct val="200000"/>
              </a:lnSpc>
              <a:spcAft>
                <a:spcPts val="0"/>
              </a:spcAft>
            </a:pPr>
            <a:r>
              <a:rPr lang="es-EC" sz="1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Análisis</a:t>
            </a:r>
          </a:p>
          <a:p>
            <a:pPr indent="273685" algn="just">
              <a:lnSpc>
                <a:spcPct val="200000"/>
              </a:lnSpc>
              <a:spcAft>
                <a:spcPts val="0"/>
              </a:spcAft>
            </a:pPr>
            <a:r>
              <a:rPr lang="es-EC" sz="1000" dirty="0">
                <a:solidFill>
                  <a:srgbClr val="000000"/>
                </a:solidFill>
                <a:latin typeface="Times New Roman" panose="02020603050405020304" pitchFamily="18" charset="0"/>
                <a:ea typeface="Calibri" panose="020F0502020204030204" pitchFamily="34" charset="0"/>
                <a:cs typeface="Arial" panose="020B0604020202020204" pitchFamily="34" charset="0"/>
              </a:rPr>
              <a:t>El 16,8% de encuestados se encuentran Muy insatisfechos, el 21,3% Poco satisfechos, 36,5% Satisfechos, 11,7%Muy satisfechos, 13,6% Sumamente satisfechos con respecto a la Atención por parte del personal administrativo y de apoyo.</a:t>
            </a:r>
          </a:p>
          <a:p>
            <a:pPr>
              <a:lnSpc>
                <a:spcPct val="200000"/>
              </a:lnSpc>
              <a:spcAft>
                <a:spcPts val="0"/>
              </a:spcAft>
            </a:pPr>
            <a:r>
              <a:rPr lang="es-EC" sz="1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Interpretación</a:t>
            </a:r>
          </a:p>
          <a:p>
            <a:pPr indent="273685" algn="just">
              <a:lnSpc>
                <a:spcPct val="200000"/>
              </a:lnSpc>
              <a:spcAft>
                <a:spcPts val="0"/>
              </a:spcAft>
            </a:pPr>
            <a:r>
              <a:rPr lang="es-EC" sz="1000" dirty="0">
                <a:solidFill>
                  <a:srgbClr val="000000"/>
                </a:solidFill>
                <a:latin typeface="Times New Roman" panose="02020603050405020304" pitchFamily="18" charset="0"/>
                <a:ea typeface="Calibri" panose="020F0502020204030204" pitchFamily="34" charset="0"/>
                <a:cs typeface="Arial" panose="020B0604020202020204" pitchFamily="34" charset="0"/>
              </a:rPr>
              <a:t>La mayor parte de los encuestados se encuentran Satisfechos.</a:t>
            </a:r>
          </a:p>
        </p:txBody>
      </p:sp>
    </p:spTree>
    <p:extLst>
      <p:ext uri="{BB962C8B-B14F-4D97-AF65-F5344CB8AC3E}">
        <p14:creationId xmlns:p14="http://schemas.microsoft.com/office/powerpoint/2010/main" val="866052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Imagen 2">
            <a:extLst>
              <a:ext uri="{FF2B5EF4-FFF2-40B4-BE49-F238E27FC236}">
                <a16:creationId xmlns="" xmlns:a16="http://schemas.microsoft.com/office/drawing/2014/main" id="{AE8A20F3-8A40-47E9-BFB1-37A72A70CF69}"/>
              </a:ext>
            </a:extLst>
          </p:cNvPr>
          <p:cNvPicPr>
            <a:picLocks noChangeAspect="1"/>
          </p:cNvPicPr>
          <p:nvPr/>
        </p:nvPicPr>
        <p:blipFill>
          <a:blip r:embed="rId3"/>
          <a:stretch>
            <a:fillRect/>
          </a:stretch>
        </p:blipFill>
        <p:spPr>
          <a:xfrm>
            <a:off x="2049639" y="1690297"/>
            <a:ext cx="5760339" cy="1722698"/>
          </a:xfrm>
          <a:prstGeom prst="rect">
            <a:avLst/>
          </a:prstGeom>
        </p:spPr>
      </p:pic>
      <p:pic>
        <p:nvPicPr>
          <p:cNvPr id="5" name="Imagen 4">
            <a:extLst>
              <a:ext uri="{FF2B5EF4-FFF2-40B4-BE49-F238E27FC236}">
                <a16:creationId xmlns="" xmlns:a16="http://schemas.microsoft.com/office/drawing/2014/main" id="{06A8B39D-807D-4C82-AD6B-68599D5B97A9}"/>
              </a:ext>
            </a:extLst>
          </p:cNvPr>
          <p:cNvPicPr/>
          <p:nvPr/>
        </p:nvPicPr>
        <p:blipFill rotWithShape="1">
          <a:blip r:embed="rId4">
            <a:extLst>
              <a:ext uri="{28A0092B-C50C-407E-A947-70E740481C1C}">
                <a14:useLocalDpi xmlns:a14="http://schemas.microsoft.com/office/drawing/2010/main" val="0"/>
              </a:ext>
            </a:extLst>
          </a:blip>
          <a:srcRect t="7317" r="1345" b="7912"/>
          <a:stretch/>
        </p:blipFill>
        <p:spPr bwMode="auto">
          <a:xfrm>
            <a:off x="7542587" y="2551646"/>
            <a:ext cx="4078605" cy="2803525"/>
          </a:xfrm>
          <a:prstGeom prst="rect">
            <a:avLst/>
          </a:prstGeom>
          <a:noFill/>
          <a:ln>
            <a:solidFill>
              <a:schemeClr val="tx1"/>
            </a:solidFill>
          </a:ln>
          <a:extLst>
            <a:ext uri="{53640926-AAD7-44D8-BBD7-CCE9431645EC}">
              <a14:shadowObscured xmlns:a14="http://schemas.microsoft.com/office/drawing/2010/main"/>
            </a:ext>
          </a:extLst>
        </p:spPr>
      </p:pic>
      <p:sp>
        <p:nvSpPr>
          <p:cNvPr id="4" name="Rectángulo 3">
            <a:extLst>
              <a:ext uri="{FF2B5EF4-FFF2-40B4-BE49-F238E27FC236}">
                <a16:creationId xmlns="" xmlns:a16="http://schemas.microsoft.com/office/drawing/2014/main" id="{33B17E3D-2880-4A42-8744-2D9F58FDBBCC}"/>
              </a:ext>
            </a:extLst>
          </p:cNvPr>
          <p:cNvSpPr/>
          <p:nvPr/>
        </p:nvSpPr>
        <p:spPr>
          <a:xfrm>
            <a:off x="3085064" y="1278306"/>
            <a:ext cx="3943708" cy="400110"/>
          </a:xfrm>
          <a:prstGeom prst="rect">
            <a:avLst/>
          </a:prstGeom>
        </p:spPr>
        <p:txBody>
          <a:bodyPr wrap="none">
            <a:spAutoFit/>
          </a:bodyPr>
          <a:lstStyle/>
          <a:p>
            <a:r>
              <a:rPr lang="es-EC" sz="2000" b="1" dirty="0">
                <a:solidFill>
                  <a:schemeClr val="accent6">
                    <a:lumMod val="50000"/>
                  </a:schemeClr>
                </a:solidFill>
                <a:latin typeface="Times New Roman" panose="02020603050405020304" pitchFamily="18" charset="0"/>
                <a:ea typeface="Calibri" panose="020F0502020204030204" pitchFamily="34" charset="0"/>
                <a:cs typeface="Arial" panose="020B0604020202020204" pitchFamily="34" charset="0"/>
              </a:rPr>
              <a:t>Gestión de trámites institucionales</a:t>
            </a:r>
            <a:endParaRPr lang="es-EC" sz="2000" b="1" dirty="0">
              <a:solidFill>
                <a:schemeClr val="accent6">
                  <a:lumMod val="50000"/>
                </a:schemeClr>
              </a:solidFill>
            </a:endParaRPr>
          </a:p>
        </p:txBody>
      </p:sp>
      <p:sp>
        <p:nvSpPr>
          <p:cNvPr id="7" name="Rectángulo 6">
            <a:extLst>
              <a:ext uri="{FF2B5EF4-FFF2-40B4-BE49-F238E27FC236}">
                <a16:creationId xmlns="" xmlns:a16="http://schemas.microsoft.com/office/drawing/2014/main" id="{586B5239-32A0-457C-A65B-61D33B1A0234}"/>
              </a:ext>
            </a:extLst>
          </p:cNvPr>
          <p:cNvSpPr/>
          <p:nvPr/>
        </p:nvSpPr>
        <p:spPr>
          <a:xfrm>
            <a:off x="1338470" y="3588499"/>
            <a:ext cx="6096000" cy="1658916"/>
          </a:xfrm>
          <a:prstGeom prst="rect">
            <a:avLst/>
          </a:prstGeom>
        </p:spPr>
        <p:txBody>
          <a:bodyPr>
            <a:spAutoFit/>
          </a:bodyPr>
          <a:lstStyle/>
          <a:p>
            <a:pPr>
              <a:lnSpc>
                <a:spcPct val="200000"/>
              </a:lnSpc>
              <a:spcAft>
                <a:spcPts val="0"/>
              </a:spcAft>
            </a:pPr>
            <a:r>
              <a:rPr lang="es-EC" sz="1050" b="1" dirty="0">
                <a:solidFill>
                  <a:srgbClr val="000000"/>
                </a:solidFill>
                <a:latin typeface="Times New Roman" panose="02020603050405020304" pitchFamily="18" charset="0"/>
                <a:ea typeface="Calibri" panose="020F0502020204030204" pitchFamily="34" charset="0"/>
                <a:cs typeface="Arial" panose="020B0604020202020204" pitchFamily="34" charset="0"/>
              </a:rPr>
              <a:t>Análisis</a:t>
            </a:r>
          </a:p>
          <a:p>
            <a:pPr algn="just">
              <a:lnSpc>
                <a:spcPct val="200000"/>
              </a:lnSpc>
              <a:spcAft>
                <a:spcPts val="0"/>
              </a:spcAft>
            </a:pPr>
            <a:r>
              <a:rPr lang="es-EC" sz="1050" dirty="0">
                <a:solidFill>
                  <a:srgbClr val="000000"/>
                </a:solidFill>
                <a:latin typeface="Times New Roman" panose="02020603050405020304" pitchFamily="18" charset="0"/>
                <a:ea typeface="Calibri" panose="020F0502020204030204" pitchFamily="34" charset="0"/>
                <a:cs typeface="Arial" panose="020B0604020202020204" pitchFamily="34" charset="0"/>
              </a:rPr>
              <a:t>El 18,1% de encuestados se encuentran Muy insatisfechos, el 17,6% Poco satisfechos, 40% Satisfechos, 19,7%Muy satisfechos, 4,5% Sumamente satisfechos con respecto a la Gestión de trámites institucionales.</a:t>
            </a:r>
          </a:p>
          <a:p>
            <a:pPr>
              <a:lnSpc>
                <a:spcPct val="200000"/>
              </a:lnSpc>
              <a:spcAft>
                <a:spcPts val="0"/>
              </a:spcAft>
            </a:pPr>
            <a:r>
              <a:rPr lang="es-EC" sz="1050" b="1" dirty="0">
                <a:solidFill>
                  <a:srgbClr val="000000"/>
                </a:solidFill>
                <a:latin typeface="Times New Roman" panose="02020603050405020304" pitchFamily="18" charset="0"/>
                <a:ea typeface="Calibri" panose="020F0502020204030204" pitchFamily="34" charset="0"/>
                <a:cs typeface="Arial" panose="020B0604020202020204" pitchFamily="34" charset="0"/>
              </a:rPr>
              <a:t>Interpretación</a:t>
            </a:r>
          </a:p>
          <a:p>
            <a:pPr indent="273685" algn="just">
              <a:lnSpc>
                <a:spcPct val="200000"/>
              </a:lnSpc>
              <a:spcAft>
                <a:spcPts val="0"/>
              </a:spcAft>
            </a:pPr>
            <a:r>
              <a:rPr lang="es-EC" sz="1050" dirty="0">
                <a:solidFill>
                  <a:srgbClr val="000000"/>
                </a:solidFill>
                <a:latin typeface="Times New Roman" panose="02020603050405020304" pitchFamily="18" charset="0"/>
                <a:ea typeface="Calibri" panose="020F0502020204030204" pitchFamily="34" charset="0"/>
                <a:cs typeface="Arial" panose="020B0604020202020204" pitchFamily="34" charset="0"/>
              </a:rPr>
              <a:t>La mayor parte de los encuestados se encuentran Satisfechos.</a:t>
            </a:r>
          </a:p>
        </p:txBody>
      </p:sp>
    </p:spTree>
    <p:extLst>
      <p:ext uri="{BB962C8B-B14F-4D97-AF65-F5344CB8AC3E}">
        <p14:creationId xmlns:p14="http://schemas.microsoft.com/office/powerpoint/2010/main" val="69990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4" name="Imagen 3">
            <a:extLst>
              <a:ext uri="{FF2B5EF4-FFF2-40B4-BE49-F238E27FC236}">
                <a16:creationId xmlns="" xmlns:a16="http://schemas.microsoft.com/office/drawing/2014/main" id="{94EC7005-A7E0-453D-9984-A9C30C60ABB1}"/>
              </a:ext>
            </a:extLst>
          </p:cNvPr>
          <p:cNvPicPr>
            <a:picLocks noChangeAspect="1"/>
          </p:cNvPicPr>
          <p:nvPr/>
        </p:nvPicPr>
        <p:blipFill>
          <a:blip r:embed="rId3"/>
          <a:stretch>
            <a:fillRect/>
          </a:stretch>
        </p:blipFill>
        <p:spPr>
          <a:xfrm>
            <a:off x="2036387" y="1690688"/>
            <a:ext cx="5760339" cy="1722698"/>
          </a:xfrm>
          <a:prstGeom prst="rect">
            <a:avLst/>
          </a:prstGeom>
        </p:spPr>
      </p:pic>
      <p:sp>
        <p:nvSpPr>
          <p:cNvPr id="5" name="Rectángulo 4">
            <a:extLst>
              <a:ext uri="{FF2B5EF4-FFF2-40B4-BE49-F238E27FC236}">
                <a16:creationId xmlns="" xmlns:a16="http://schemas.microsoft.com/office/drawing/2014/main" id="{CAB99BD3-70F5-4A1B-BF33-07F3F53ABAB9}"/>
              </a:ext>
            </a:extLst>
          </p:cNvPr>
          <p:cNvSpPr/>
          <p:nvPr/>
        </p:nvSpPr>
        <p:spPr>
          <a:xfrm>
            <a:off x="2036387" y="1321356"/>
            <a:ext cx="5053628" cy="369332"/>
          </a:xfrm>
          <a:prstGeom prst="rect">
            <a:avLst/>
          </a:prstGeom>
        </p:spPr>
        <p:txBody>
          <a:bodyPr wrap="none">
            <a:spAutoFit/>
          </a:bodyPr>
          <a:lstStyle/>
          <a:p>
            <a:r>
              <a:rPr lang="es-EC" b="1" dirty="0">
                <a:solidFill>
                  <a:schemeClr val="accent6">
                    <a:lumMod val="50000"/>
                  </a:schemeClr>
                </a:solidFill>
                <a:latin typeface="Times New Roman" panose="02020603050405020304" pitchFamily="18" charset="0"/>
                <a:ea typeface="Calibri" panose="020F0502020204030204" pitchFamily="34" charset="0"/>
                <a:cs typeface="Arial" panose="020B0604020202020204" pitchFamily="34" charset="0"/>
              </a:rPr>
              <a:t>Sus requerimientos son atendidos oportunamente</a:t>
            </a:r>
            <a:endParaRPr lang="es-EC" b="1" dirty="0">
              <a:solidFill>
                <a:schemeClr val="accent6">
                  <a:lumMod val="50000"/>
                </a:schemeClr>
              </a:solidFill>
            </a:endParaRPr>
          </a:p>
        </p:txBody>
      </p:sp>
      <p:pic>
        <p:nvPicPr>
          <p:cNvPr id="7" name="Imagen 6">
            <a:extLst>
              <a:ext uri="{FF2B5EF4-FFF2-40B4-BE49-F238E27FC236}">
                <a16:creationId xmlns="" xmlns:a16="http://schemas.microsoft.com/office/drawing/2014/main" id="{D63E4B82-E9A9-4DA8-A8A9-491FF6A13FCA}"/>
              </a:ext>
            </a:extLst>
          </p:cNvPr>
          <p:cNvPicPr/>
          <p:nvPr/>
        </p:nvPicPr>
        <p:blipFill rotWithShape="1">
          <a:blip r:embed="rId4">
            <a:extLst>
              <a:ext uri="{28A0092B-C50C-407E-A947-70E740481C1C}">
                <a14:useLocalDpi xmlns:a14="http://schemas.microsoft.com/office/drawing/2010/main" val="0"/>
              </a:ext>
            </a:extLst>
          </a:blip>
          <a:srcRect t="6239" r="1351" b="7042"/>
          <a:stretch/>
        </p:blipFill>
        <p:spPr bwMode="auto">
          <a:xfrm>
            <a:off x="7589147" y="2767670"/>
            <a:ext cx="4443827" cy="2705478"/>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8" name="Rectángulo 7">
            <a:extLst>
              <a:ext uri="{FF2B5EF4-FFF2-40B4-BE49-F238E27FC236}">
                <a16:creationId xmlns="" xmlns:a16="http://schemas.microsoft.com/office/drawing/2014/main" id="{C3D22187-9514-484C-B77A-7D82BC322401}"/>
              </a:ext>
            </a:extLst>
          </p:cNvPr>
          <p:cNvSpPr/>
          <p:nvPr/>
        </p:nvSpPr>
        <p:spPr>
          <a:xfrm>
            <a:off x="1334121" y="3413386"/>
            <a:ext cx="6096000" cy="1982081"/>
          </a:xfrm>
          <a:prstGeom prst="rect">
            <a:avLst/>
          </a:prstGeom>
        </p:spPr>
        <p:txBody>
          <a:bodyPr>
            <a:spAutoFit/>
          </a:bodyPr>
          <a:lstStyle/>
          <a:p>
            <a:pPr>
              <a:lnSpc>
                <a:spcPct val="200000"/>
              </a:lnSpc>
              <a:spcAft>
                <a:spcPts val="0"/>
              </a:spcAft>
            </a:pPr>
            <a:r>
              <a:rPr lang="es-EC" sz="1050" b="1" dirty="0">
                <a:solidFill>
                  <a:srgbClr val="000000"/>
                </a:solidFill>
                <a:latin typeface="Times New Roman" panose="02020603050405020304" pitchFamily="18" charset="0"/>
                <a:ea typeface="Calibri" panose="020F0502020204030204" pitchFamily="34" charset="0"/>
                <a:cs typeface="Arial" panose="020B0604020202020204" pitchFamily="34" charset="0"/>
              </a:rPr>
              <a:t>Análisis</a:t>
            </a:r>
          </a:p>
          <a:p>
            <a:pPr indent="273685" algn="just">
              <a:lnSpc>
                <a:spcPct val="200000"/>
              </a:lnSpc>
              <a:spcAft>
                <a:spcPts val="0"/>
              </a:spcAft>
            </a:pPr>
            <a:r>
              <a:rPr lang="es-EC" sz="1050" dirty="0">
                <a:solidFill>
                  <a:srgbClr val="000000"/>
                </a:solidFill>
                <a:latin typeface="Times New Roman" panose="02020603050405020304" pitchFamily="18" charset="0"/>
                <a:ea typeface="Calibri" panose="020F0502020204030204" pitchFamily="34" charset="0"/>
                <a:cs typeface="Arial" panose="020B0604020202020204" pitchFamily="34" charset="0"/>
              </a:rPr>
              <a:t>El 15,7% de encuestados se encuentran Muy insatisfechos, el 21,3% Poco satisfechos, 31,7% Satisfechos, 21,1%Muy satisfechos, 10,1% Sumamente satisfechos con respecto a Sus requerimientos son atendidos oportunamente.</a:t>
            </a:r>
          </a:p>
          <a:p>
            <a:pPr>
              <a:lnSpc>
                <a:spcPct val="200000"/>
              </a:lnSpc>
              <a:spcAft>
                <a:spcPts val="0"/>
              </a:spcAft>
            </a:pPr>
            <a:r>
              <a:rPr lang="es-EC" sz="1050" b="1" dirty="0">
                <a:solidFill>
                  <a:srgbClr val="000000"/>
                </a:solidFill>
                <a:latin typeface="Times New Roman" panose="02020603050405020304" pitchFamily="18" charset="0"/>
                <a:ea typeface="Calibri" panose="020F0502020204030204" pitchFamily="34" charset="0"/>
                <a:cs typeface="Arial" panose="020B0604020202020204" pitchFamily="34" charset="0"/>
              </a:rPr>
              <a:t>Interpretación</a:t>
            </a:r>
          </a:p>
          <a:p>
            <a:pPr indent="273685" algn="just">
              <a:lnSpc>
                <a:spcPct val="200000"/>
              </a:lnSpc>
              <a:spcAft>
                <a:spcPts val="0"/>
              </a:spcAft>
            </a:pPr>
            <a:r>
              <a:rPr lang="es-EC" sz="1050" dirty="0">
                <a:solidFill>
                  <a:srgbClr val="000000"/>
                </a:solidFill>
                <a:latin typeface="Times New Roman" panose="02020603050405020304" pitchFamily="18" charset="0"/>
                <a:ea typeface="Calibri" panose="020F0502020204030204" pitchFamily="34" charset="0"/>
                <a:cs typeface="Arial" panose="020B0604020202020204" pitchFamily="34" charset="0"/>
              </a:rPr>
              <a:t>La mayor parte de los encuestados se encuentran Satisfechos.</a:t>
            </a:r>
          </a:p>
        </p:txBody>
      </p:sp>
    </p:spTree>
    <p:extLst>
      <p:ext uri="{BB962C8B-B14F-4D97-AF65-F5344CB8AC3E}">
        <p14:creationId xmlns:p14="http://schemas.microsoft.com/office/powerpoint/2010/main" val="29389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ángulo 4">
            <a:extLst>
              <a:ext uri="{FF2B5EF4-FFF2-40B4-BE49-F238E27FC236}">
                <a16:creationId xmlns="" xmlns:a16="http://schemas.microsoft.com/office/drawing/2014/main" id="{7142D8E9-1346-4734-AF8A-083FF59814A6}"/>
              </a:ext>
            </a:extLst>
          </p:cNvPr>
          <p:cNvSpPr/>
          <p:nvPr/>
        </p:nvSpPr>
        <p:spPr>
          <a:xfrm>
            <a:off x="1563757" y="1470991"/>
            <a:ext cx="3260034" cy="58482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Análisis Bivariado </a:t>
            </a:r>
          </a:p>
        </p:txBody>
      </p:sp>
      <p:sp>
        <p:nvSpPr>
          <p:cNvPr id="4" name="Rectángulo 3">
            <a:extLst>
              <a:ext uri="{FF2B5EF4-FFF2-40B4-BE49-F238E27FC236}">
                <a16:creationId xmlns="" xmlns:a16="http://schemas.microsoft.com/office/drawing/2014/main" id="{244D486E-8DC2-4E3D-8F29-CA11333D509C}"/>
              </a:ext>
            </a:extLst>
          </p:cNvPr>
          <p:cNvSpPr/>
          <p:nvPr/>
        </p:nvSpPr>
        <p:spPr>
          <a:xfrm>
            <a:off x="5557630" y="2040030"/>
            <a:ext cx="5900530" cy="2777940"/>
          </a:xfrm>
          <a:prstGeom prst="rect">
            <a:avLst/>
          </a:prstGeom>
        </p:spPr>
        <p:txBody>
          <a:bodyPr wrap="square">
            <a:spAutoFit/>
          </a:bodyPr>
          <a:lstStyle/>
          <a:p>
            <a:pPr>
              <a:lnSpc>
                <a:spcPct val="200000"/>
              </a:lnSpc>
              <a:spcAft>
                <a:spcPts val="0"/>
              </a:spcAft>
            </a:pPr>
            <a:r>
              <a:rPr lang="es-EC" b="1" dirty="0">
                <a:solidFill>
                  <a:srgbClr val="000000"/>
                </a:solidFill>
                <a:latin typeface="Times New Roman" panose="02020603050405020304" pitchFamily="18" charset="0"/>
                <a:ea typeface="Calibri" panose="020F0502020204030204" pitchFamily="34" charset="0"/>
                <a:cs typeface="Arial" panose="020B0604020202020204" pitchFamily="34" charset="0"/>
              </a:rPr>
              <a:t>Chi-Cuadrado </a:t>
            </a:r>
          </a:p>
          <a:p>
            <a:pPr marL="342900" lvl="0" indent="-342900" algn="just">
              <a:lnSpc>
                <a:spcPct val="200000"/>
              </a:lnSpc>
              <a:spcAft>
                <a:spcPts val="0"/>
              </a:spcAft>
              <a:buFont typeface="Symbol" panose="05050102010706020507" pitchFamily="18" charset="2"/>
              <a:buChar char=""/>
            </a:pPr>
            <a:r>
              <a:rPr lang="es-EC" b="1" dirty="0">
                <a:latin typeface="Times New Roman" panose="02020603050405020304" pitchFamily="18" charset="0"/>
                <a:ea typeface="Calibri" panose="020F0502020204030204" pitchFamily="34" charset="0"/>
              </a:rPr>
              <a:t>H0&gt;</a:t>
            </a:r>
            <a:r>
              <a:rPr lang="es-EC" dirty="0">
                <a:latin typeface="Times New Roman" panose="02020603050405020304" pitchFamily="18" charset="0"/>
                <a:ea typeface="Calibri" panose="020F0502020204030204" pitchFamily="34" charset="0"/>
              </a:rPr>
              <a:t>0,5 no existe relación entre las variables, es decir que son independientes</a:t>
            </a:r>
          </a:p>
          <a:p>
            <a:pPr marL="342900" lvl="0" indent="-342900" algn="just">
              <a:lnSpc>
                <a:spcPct val="200000"/>
              </a:lnSpc>
              <a:spcAft>
                <a:spcPts val="0"/>
              </a:spcAft>
              <a:buFont typeface="Symbol" panose="05050102010706020507" pitchFamily="18" charset="2"/>
              <a:buChar char=""/>
            </a:pPr>
            <a:r>
              <a:rPr lang="es-EC" b="1" dirty="0">
                <a:latin typeface="Times New Roman" panose="02020603050405020304" pitchFamily="18" charset="0"/>
                <a:ea typeface="Calibri" panose="020F0502020204030204" pitchFamily="34" charset="0"/>
              </a:rPr>
              <a:t>Ha&lt;</a:t>
            </a:r>
            <a:r>
              <a:rPr lang="es-EC" dirty="0">
                <a:latin typeface="Times New Roman" panose="02020603050405020304" pitchFamily="18" charset="0"/>
                <a:ea typeface="Calibri" panose="020F0502020204030204" pitchFamily="34" charset="0"/>
              </a:rPr>
              <a:t>0,5 si existe relación entre las variables, es decir que existe asociación</a:t>
            </a:r>
          </a:p>
        </p:txBody>
      </p:sp>
    </p:spTree>
    <p:extLst>
      <p:ext uri="{BB962C8B-B14F-4D97-AF65-F5344CB8AC3E}">
        <p14:creationId xmlns:p14="http://schemas.microsoft.com/office/powerpoint/2010/main" val="93329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Imagen 4">
            <a:extLst>
              <a:ext uri="{FF2B5EF4-FFF2-40B4-BE49-F238E27FC236}">
                <a16:creationId xmlns="" xmlns:a16="http://schemas.microsoft.com/office/drawing/2014/main" id="{43CDB89B-A65E-4C15-869F-7A0EFA03F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1" y="1690688"/>
            <a:ext cx="4992519" cy="31937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C:\Users\usuario\Desktop\plan.jpg">
            <a:extLst>
              <a:ext uri="{FF2B5EF4-FFF2-40B4-BE49-F238E27FC236}">
                <a16:creationId xmlns="" xmlns:a16="http://schemas.microsoft.com/office/drawing/2014/main" id="{D573755F-B32A-4DFD-BF31-6D14A018816A}"/>
              </a:ext>
            </a:extLst>
          </p:cNvPr>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4384" r="3719"/>
          <a:stretch/>
        </p:blipFill>
        <p:spPr bwMode="auto">
          <a:xfrm>
            <a:off x="7269149" y="503582"/>
            <a:ext cx="4084651" cy="411065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22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2">
            <a:extLst>
              <a:ext uri="{FF2B5EF4-FFF2-40B4-BE49-F238E27FC236}">
                <a16:creationId xmlns="" xmlns:a16="http://schemas.microsoft.com/office/drawing/2014/main" id="{2EA5D796-74FA-4F18-9ED7-A3200071B1D6}"/>
              </a:ext>
            </a:extLst>
          </p:cNvPr>
          <p:cNvSpPr/>
          <p:nvPr/>
        </p:nvSpPr>
        <p:spPr>
          <a:xfrm>
            <a:off x="4049927" y="1279470"/>
            <a:ext cx="4092146" cy="561949"/>
          </a:xfrm>
          <a:prstGeom prst="rect">
            <a:avLst/>
          </a:prstGeom>
        </p:spPr>
        <p:txBody>
          <a:bodyPr wrap="none">
            <a:spAutoFit/>
          </a:bodyPr>
          <a:lstStyle/>
          <a:p>
            <a:pPr>
              <a:lnSpc>
                <a:spcPct val="200000"/>
              </a:lnSpc>
              <a:spcAft>
                <a:spcPts val="0"/>
              </a:spcAft>
            </a:pPr>
            <a:r>
              <a:rPr lang="es-EC" b="1" dirty="0">
                <a:solidFill>
                  <a:srgbClr val="000000"/>
                </a:solidFill>
                <a:latin typeface="Times New Roman" panose="02020603050405020304" pitchFamily="18" charset="0"/>
                <a:ea typeface="Calibri" panose="020F0502020204030204" pitchFamily="34" charset="0"/>
                <a:cs typeface="Arial" panose="020B0604020202020204" pitchFamily="34" charset="0"/>
              </a:rPr>
              <a:t>Capacidad de respuesta vs Tangibilidad</a:t>
            </a:r>
          </a:p>
        </p:txBody>
      </p:sp>
      <p:pic>
        <p:nvPicPr>
          <p:cNvPr id="5" name="Imagen 4">
            <a:extLst>
              <a:ext uri="{FF2B5EF4-FFF2-40B4-BE49-F238E27FC236}">
                <a16:creationId xmlns="" xmlns:a16="http://schemas.microsoft.com/office/drawing/2014/main" id="{9AD1CB28-7238-435E-8335-C4E70F142EEB}"/>
              </a:ext>
            </a:extLst>
          </p:cNvPr>
          <p:cNvPicPr/>
          <p:nvPr/>
        </p:nvPicPr>
        <p:blipFill rotWithShape="1">
          <a:blip r:embed="rId3">
            <a:extLst>
              <a:ext uri="{28A0092B-C50C-407E-A947-70E740481C1C}">
                <a14:useLocalDpi xmlns:a14="http://schemas.microsoft.com/office/drawing/2010/main" val="0"/>
              </a:ext>
            </a:extLst>
          </a:blip>
          <a:srcRect t="42882" r="53616" b="41735"/>
          <a:stretch/>
        </p:blipFill>
        <p:spPr bwMode="auto">
          <a:xfrm>
            <a:off x="1679491" y="2132013"/>
            <a:ext cx="3568369" cy="1633316"/>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 xmlns:a16="http://schemas.microsoft.com/office/drawing/2014/main" id="{1442FF38-E712-4A53-B85D-3A38B285EFCF}"/>
              </a:ext>
            </a:extLst>
          </p:cNvPr>
          <p:cNvPicPr/>
          <p:nvPr/>
        </p:nvPicPr>
        <p:blipFill rotWithShape="1">
          <a:blip r:embed="rId4">
            <a:extLst>
              <a:ext uri="{28A0092B-C50C-407E-A947-70E740481C1C}">
                <a14:useLocalDpi xmlns:a14="http://schemas.microsoft.com/office/drawing/2010/main" val="0"/>
              </a:ext>
            </a:extLst>
          </a:blip>
          <a:srcRect l="1841" t="61254" r="30156" b="3206"/>
          <a:stretch/>
        </p:blipFill>
        <p:spPr bwMode="auto">
          <a:xfrm>
            <a:off x="7409898" y="1944687"/>
            <a:ext cx="4051300" cy="2968625"/>
          </a:xfrm>
          <a:prstGeom prst="rect">
            <a:avLst/>
          </a:prstGeom>
          <a:noFill/>
          <a:ln>
            <a:solidFill>
              <a:schemeClr val="tx1"/>
            </a:solidFill>
          </a:ln>
          <a:extLst>
            <a:ext uri="{53640926-AAD7-44D8-BBD7-CCE9431645EC}">
              <a14:shadowObscured xmlns:a14="http://schemas.microsoft.com/office/drawing/2010/main"/>
            </a:ext>
          </a:extLst>
        </p:spPr>
      </p:pic>
      <p:sp>
        <p:nvSpPr>
          <p:cNvPr id="4" name="Rectángulo 3">
            <a:extLst>
              <a:ext uri="{FF2B5EF4-FFF2-40B4-BE49-F238E27FC236}">
                <a16:creationId xmlns="" xmlns:a16="http://schemas.microsoft.com/office/drawing/2014/main" id="{DF5B2D0D-8A6E-48B5-A53E-D38EE4A57BF5}"/>
              </a:ext>
            </a:extLst>
          </p:cNvPr>
          <p:cNvSpPr/>
          <p:nvPr/>
        </p:nvSpPr>
        <p:spPr>
          <a:xfrm>
            <a:off x="1001927" y="3798301"/>
            <a:ext cx="6096000" cy="1513363"/>
          </a:xfrm>
          <a:prstGeom prst="rect">
            <a:avLst/>
          </a:prstGeom>
        </p:spPr>
        <p:txBody>
          <a:bodyPr>
            <a:spAutoFit/>
          </a:bodyPr>
          <a:lstStyle/>
          <a:p>
            <a:pPr indent="273685" algn="just">
              <a:lnSpc>
                <a:spcPct val="200000"/>
              </a:lnSpc>
              <a:spcAft>
                <a:spcPts val="0"/>
              </a:spcAft>
            </a:pPr>
            <a:r>
              <a:rPr lang="es-EC" sz="1200" dirty="0">
                <a:solidFill>
                  <a:srgbClr val="000000"/>
                </a:solidFill>
                <a:latin typeface="Times New Roman" panose="02020603050405020304" pitchFamily="18" charset="0"/>
                <a:ea typeface="Calibri" panose="020F0502020204030204" pitchFamily="34" charset="0"/>
                <a:cs typeface="Arial" panose="020B0604020202020204" pitchFamily="34" charset="0"/>
              </a:rPr>
              <a:t>Sus requerimientos son atendidos oportunamente Vs Limpieza de las instalaciones (edificios, laboratorios, baños, áreas deportivas, salones de clase, auditorios, entre otros). </a:t>
            </a:r>
          </a:p>
          <a:p>
            <a:pPr indent="273685" algn="just">
              <a:lnSpc>
                <a:spcPct val="200000"/>
              </a:lnSpc>
              <a:spcAft>
                <a:spcPts val="0"/>
              </a:spcAft>
            </a:pPr>
            <a:r>
              <a:rPr lang="es-EC" sz="1200" dirty="0">
                <a:solidFill>
                  <a:srgbClr val="000000"/>
                </a:solidFill>
                <a:latin typeface="Times New Roman" panose="02020603050405020304" pitchFamily="18" charset="0"/>
                <a:ea typeface="Calibri" panose="020F0502020204030204" pitchFamily="34" charset="0"/>
                <a:cs typeface="Arial" panose="020B0604020202020204" pitchFamily="34" charset="0"/>
              </a:rPr>
              <a:t>El nivel de significancia es de 0.000 por ello se determinó que, si existe relación entre las dos variables analizadas, y el nivel se encuentra en Satisfecho.</a:t>
            </a:r>
          </a:p>
        </p:txBody>
      </p:sp>
    </p:spTree>
    <p:extLst>
      <p:ext uri="{BB962C8B-B14F-4D97-AF65-F5344CB8AC3E}">
        <p14:creationId xmlns:p14="http://schemas.microsoft.com/office/powerpoint/2010/main" val="1257640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12192000" cy="6858000"/>
          </a:xfrm>
        </p:spPr>
      </p:pic>
      <p:graphicFrame>
        <p:nvGraphicFramePr>
          <p:cNvPr id="4" name="Tabla 3">
            <a:extLst>
              <a:ext uri="{FF2B5EF4-FFF2-40B4-BE49-F238E27FC236}">
                <a16:creationId xmlns="" xmlns:a16="http://schemas.microsoft.com/office/drawing/2014/main" id="{1F643BB7-6153-4ECD-A9A7-C90EC7531E53}"/>
              </a:ext>
            </a:extLst>
          </p:cNvPr>
          <p:cNvGraphicFramePr>
            <a:graphicFrameLocks noGrp="1"/>
          </p:cNvGraphicFramePr>
          <p:nvPr>
            <p:extLst>
              <p:ext uri="{D42A27DB-BD31-4B8C-83A1-F6EECF244321}">
                <p14:modId xmlns:p14="http://schemas.microsoft.com/office/powerpoint/2010/main" val="3146445456"/>
              </p:ext>
            </p:extLst>
          </p:nvPr>
        </p:nvGraphicFramePr>
        <p:xfrm>
          <a:off x="1736034" y="1453846"/>
          <a:ext cx="9972262" cy="2616836"/>
        </p:xfrm>
        <a:graphic>
          <a:graphicData uri="http://schemas.openxmlformats.org/drawingml/2006/table">
            <a:tbl>
              <a:tblPr>
                <a:tableStyleId>{5C22544A-7EE6-4342-B048-85BDC9FD1C3A}</a:tableStyleId>
              </a:tblPr>
              <a:tblGrid>
                <a:gridCol w="1293950">
                  <a:extLst>
                    <a:ext uri="{9D8B030D-6E8A-4147-A177-3AD203B41FA5}">
                      <a16:colId xmlns="" xmlns:a16="http://schemas.microsoft.com/office/drawing/2014/main" val="1672865777"/>
                    </a:ext>
                  </a:extLst>
                </a:gridCol>
                <a:gridCol w="1293950">
                  <a:extLst>
                    <a:ext uri="{9D8B030D-6E8A-4147-A177-3AD203B41FA5}">
                      <a16:colId xmlns="" xmlns:a16="http://schemas.microsoft.com/office/drawing/2014/main" val="1536452791"/>
                    </a:ext>
                  </a:extLst>
                </a:gridCol>
                <a:gridCol w="1293950">
                  <a:extLst>
                    <a:ext uri="{9D8B030D-6E8A-4147-A177-3AD203B41FA5}">
                      <a16:colId xmlns="" xmlns:a16="http://schemas.microsoft.com/office/drawing/2014/main" val="4283153140"/>
                    </a:ext>
                  </a:extLst>
                </a:gridCol>
                <a:gridCol w="1778019">
                  <a:extLst>
                    <a:ext uri="{9D8B030D-6E8A-4147-A177-3AD203B41FA5}">
                      <a16:colId xmlns="" xmlns:a16="http://schemas.microsoft.com/office/drawing/2014/main" val="1467037107"/>
                    </a:ext>
                  </a:extLst>
                </a:gridCol>
                <a:gridCol w="1312569">
                  <a:extLst>
                    <a:ext uri="{9D8B030D-6E8A-4147-A177-3AD203B41FA5}">
                      <a16:colId xmlns="" xmlns:a16="http://schemas.microsoft.com/office/drawing/2014/main" val="3315546430"/>
                    </a:ext>
                  </a:extLst>
                </a:gridCol>
                <a:gridCol w="914609">
                  <a:extLst>
                    <a:ext uri="{9D8B030D-6E8A-4147-A177-3AD203B41FA5}">
                      <a16:colId xmlns="" xmlns:a16="http://schemas.microsoft.com/office/drawing/2014/main" val="623534988"/>
                    </a:ext>
                  </a:extLst>
                </a:gridCol>
                <a:gridCol w="884354">
                  <a:extLst>
                    <a:ext uri="{9D8B030D-6E8A-4147-A177-3AD203B41FA5}">
                      <a16:colId xmlns="" xmlns:a16="http://schemas.microsoft.com/office/drawing/2014/main" val="3971904566"/>
                    </a:ext>
                  </a:extLst>
                </a:gridCol>
                <a:gridCol w="1200861">
                  <a:extLst>
                    <a:ext uri="{9D8B030D-6E8A-4147-A177-3AD203B41FA5}">
                      <a16:colId xmlns="" xmlns:a16="http://schemas.microsoft.com/office/drawing/2014/main" val="1258530254"/>
                    </a:ext>
                  </a:extLst>
                </a:gridCol>
              </a:tblGrid>
              <a:tr h="422276">
                <a:tc>
                  <a:txBody>
                    <a:bodyPr/>
                    <a:lstStyle/>
                    <a:p>
                      <a:pPr algn="ctr" fontAlgn="ctr"/>
                      <a:r>
                        <a:rPr lang="es-EC" sz="1000" b="1" u="none" strike="noStrike" dirty="0">
                          <a:effectLst/>
                        </a:rPr>
                        <a:t>Macroproceso/Proceso</a:t>
                      </a:r>
                      <a:endParaRPr lang="es-EC" sz="100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00" b="1" u="none" strike="noStrike" dirty="0">
                          <a:effectLst/>
                        </a:rPr>
                        <a:t>Misión</a:t>
                      </a:r>
                      <a:endParaRPr lang="es-EC" sz="100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00" b="1" u="none" strike="noStrike" dirty="0">
                          <a:effectLst/>
                        </a:rPr>
                        <a:t>Responsable </a:t>
                      </a:r>
                      <a:endParaRPr lang="es-EC" sz="100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00" b="1" u="none" strike="noStrike" dirty="0">
                          <a:effectLst/>
                        </a:rPr>
                        <a:t>Forma de evaluación </a:t>
                      </a:r>
                      <a:endParaRPr lang="es-EC" sz="100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00" b="1" u="none" strike="noStrike" dirty="0">
                          <a:effectLst/>
                        </a:rPr>
                        <a:t>Frecuencia </a:t>
                      </a:r>
                      <a:endParaRPr lang="es-EC" sz="100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00" b="1" u="none" strike="noStrike">
                          <a:effectLst/>
                        </a:rPr>
                        <a:t>Resutados</a:t>
                      </a:r>
                      <a:endParaRPr lang="es-EC" sz="1000" b="1" i="0" u="none" strike="noStrike">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00" b="1" u="none" strike="noStrike" dirty="0">
                          <a:effectLst/>
                        </a:rPr>
                        <a:t>Meta</a:t>
                      </a:r>
                      <a:endParaRPr lang="es-EC" sz="100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00" b="1" u="none" strike="noStrike" dirty="0">
                          <a:effectLst/>
                        </a:rPr>
                        <a:t>Observaciones</a:t>
                      </a:r>
                      <a:endParaRPr lang="es-EC" sz="100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extLst>
                  <a:ext uri="{0D108BD9-81ED-4DB2-BD59-A6C34878D82A}">
                    <a16:rowId xmlns="" xmlns:a16="http://schemas.microsoft.com/office/drawing/2014/main" val="4012414100"/>
                  </a:ext>
                </a:extLst>
              </a:tr>
              <a:tr h="2029376">
                <a:tc>
                  <a:txBody>
                    <a:bodyPr/>
                    <a:lstStyle/>
                    <a:p>
                      <a:pPr algn="l" fontAlgn="ctr"/>
                      <a:r>
                        <a:rPr lang="es-ES" sz="900" u="none" strike="noStrike" dirty="0">
                          <a:effectLst/>
                        </a:rPr>
                        <a:t>Macroproceso: Vinculación  Proceso: Gestión de Proyectos Sociales</a:t>
                      </a:r>
                      <a:endParaRPr lang="es-ES"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S" sz="900" u="none" strike="noStrike">
                          <a:effectLst/>
                        </a:rPr>
                        <a:t>Gestionar la integraciòn de la Universidad de las Fuerzas Armadas ESPE con la sociedad, a travès de la transferencia de conocimiento y tecnologì, aplicando mètodos y procedimientos àgile, dinàmicos y sencillos a fin de contribuir a la soluciòn de problermas sociales y de desarrollo productivo, con la participaciòn activa y organizada de los mienbros de la comunidad universitaria.</a:t>
                      </a:r>
                      <a:endParaRPr lang="es-E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C" sz="900" u="none" strike="noStrike">
                          <a:effectLst/>
                        </a:rPr>
                        <a:t>Vicerrectorado de Investrigaciòn e Innovaciòn y Transferencia de Tecnologìa</a:t>
                      </a:r>
                      <a:endParaRPr lang="es-EC"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900" u="none" strike="noStrike" dirty="0">
                          <a:effectLst/>
                        </a:rPr>
                        <a:t>A través de la medición del impacto social logrado en cada proyecto con la comunidad</a:t>
                      </a:r>
                      <a:endParaRPr lang="es-ES"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ES" sz="900" u="none" strike="noStrike">
                          <a:effectLst/>
                        </a:rPr>
                        <a:t>Al final de cada proyecto </a:t>
                      </a:r>
                      <a:endParaRPr lang="es-E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900" u="none" strike="noStrike">
                          <a:effectLst/>
                        </a:rPr>
                        <a:t>Objetivos planteados conjunamente con la comunidad</a:t>
                      </a:r>
                      <a:endParaRPr lang="es-E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900" u="none" strike="noStrike">
                          <a:effectLst/>
                        </a:rPr>
                        <a:t>100%</a:t>
                      </a:r>
                      <a:endParaRPr lang="es-EC"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C" sz="900" u="none" strike="noStrike" dirty="0">
                          <a:effectLst/>
                        </a:rPr>
                        <a:t>Elaborar indicadores para medir cada actividad</a:t>
                      </a:r>
                      <a:endParaRPr lang="es-EC"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971562342"/>
                  </a:ext>
                </a:extLst>
              </a:tr>
            </a:tbl>
          </a:graphicData>
        </a:graphic>
      </p:graphicFrame>
    </p:spTree>
    <p:extLst>
      <p:ext uri="{BB962C8B-B14F-4D97-AF65-F5344CB8AC3E}">
        <p14:creationId xmlns:p14="http://schemas.microsoft.com/office/powerpoint/2010/main" val="2178983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aphicFrame>
        <p:nvGraphicFramePr>
          <p:cNvPr id="3" name="Tabla 2">
            <a:extLst>
              <a:ext uri="{FF2B5EF4-FFF2-40B4-BE49-F238E27FC236}">
                <a16:creationId xmlns="" xmlns:a16="http://schemas.microsoft.com/office/drawing/2014/main" id="{0A9378A6-7846-4FE0-9832-0520CE535712}"/>
              </a:ext>
            </a:extLst>
          </p:cNvPr>
          <p:cNvGraphicFramePr>
            <a:graphicFrameLocks noGrp="1"/>
          </p:cNvGraphicFramePr>
          <p:nvPr>
            <p:extLst>
              <p:ext uri="{D42A27DB-BD31-4B8C-83A1-F6EECF244321}">
                <p14:modId xmlns:p14="http://schemas.microsoft.com/office/powerpoint/2010/main" val="2664196025"/>
              </p:ext>
            </p:extLst>
          </p:nvPr>
        </p:nvGraphicFramePr>
        <p:xfrm>
          <a:off x="1470992" y="1488626"/>
          <a:ext cx="10515599" cy="3321914"/>
        </p:xfrm>
        <a:graphic>
          <a:graphicData uri="http://schemas.openxmlformats.org/drawingml/2006/table">
            <a:tbl>
              <a:tblPr>
                <a:tableStyleId>{5C22544A-7EE6-4342-B048-85BDC9FD1C3A}</a:tableStyleId>
              </a:tblPr>
              <a:tblGrid>
                <a:gridCol w="1364451">
                  <a:extLst>
                    <a:ext uri="{9D8B030D-6E8A-4147-A177-3AD203B41FA5}">
                      <a16:colId xmlns="" xmlns:a16="http://schemas.microsoft.com/office/drawing/2014/main" val="1746514583"/>
                    </a:ext>
                  </a:extLst>
                </a:gridCol>
                <a:gridCol w="1364451">
                  <a:extLst>
                    <a:ext uri="{9D8B030D-6E8A-4147-A177-3AD203B41FA5}">
                      <a16:colId xmlns="" xmlns:a16="http://schemas.microsoft.com/office/drawing/2014/main" val="674664484"/>
                    </a:ext>
                  </a:extLst>
                </a:gridCol>
                <a:gridCol w="1364451">
                  <a:extLst>
                    <a:ext uri="{9D8B030D-6E8A-4147-A177-3AD203B41FA5}">
                      <a16:colId xmlns="" xmlns:a16="http://schemas.microsoft.com/office/drawing/2014/main" val="1509239652"/>
                    </a:ext>
                  </a:extLst>
                </a:gridCol>
                <a:gridCol w="1874893">
                  <a:extLst>
                    <a:ext uri="{9D8B030D-6E8A-4147-A177-3AD203B41FA5}">
                      <a16:colId xmlns="" xmlns:a16="http://schemas.microsoft.com/office/drawing/2014/main" val="1742838013"/>
                    </a:ext>
                  </a:extLst>
                </a:gridCol>
                <a:gridCol w="1384084">
                  <a:extLst>
                    <a:ext uri="{9D8B030D-6E8A-4147-A177-3AD203B41FA5}">
                      <a16:colId xmlns="" xmlns:a16="http://schemas.microsoft.com/office/drawing/2014/main" val="610226901"/>
                    </a:ext>
                  </a:extLst>
                </a:gridCol>
                <a:gridCol w="964441">
                  <a:extLst>
                    <a:ext uri="{9D8B030D-6E8A-4147-A177-3AD203B41FA5}">
                      <a16:colId xmlns="" xmlns:a16="http://schemas.microsoft.com/office/drawing/2014/main" val="316882260"/>
                    </a:ext>
                  </a:extLst>
                </a:gridCol>
                <a:gridCol w="932538">
                  <a:extLst>
                    <a:ext uri="{9D8B030D-6E8A-4147-A177-3AD203B41FA5}">
                      <a16:colId xmlns="" xmlns:a16="http://schemas.microsoft.com/office/drawing/2014/main" val="2926484284"/>
                    </a:ext>
                  </a:extLst>
                </a:gridCol>
                <a:gridCol w="1266290">
                  <a:extLst>
                    <a:ext uri="{9D8B030D-6E8A-4147-A177-3AD203B41FA5}">
                      <a16:colId xmlns="" xmlns:a16="http://schemas.microsoft.com/office/drawing/2014/main" val="791164790"/>
                    </a:ext>
                  </a:extLst>
                </a:gridCol>
              </a:tblGrid>
              <a:tr h="492286">
                <a:tc>
                  <a:txBody>
                    <a:bodyPr/>
                    <a:lstStyle/>
                    <a:p>
                      <a:pPr algn="ctr" fontAlgn="ctr"/>
                      <a:r>
                        <a:rPr lang="es-EC" sz="1000" b="1" u="none" strike="noStrike" dirty="0">
                          <a:effectLst/>
                        </a:rPr>
                        <a:t>Macroproceso/Proceso</a:t>
                      </a:r>
                      <a:endParaRPr lang="es-EC" sz="100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00" b="1" u="none" strike="noStrike" dirty="0">
                          <a:effectLst/>
                        </a:rPr>
                        <a:t>Misión</a:t>
                      </a:r>
                      <a:endParaRPr lang="es-EC" sz="100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00" b="1" u="none" strike="noStrike" dirty="0">
                          <a:effectLst/>
                        </a:rPr>
                        <a:t>Responsable </a:t>
                      </a:r>
                      <a:endParaRPr lang="es-EC" sz="100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00" b="1" u="none" strike="noStrike" dirty="0">
                          <a:effectLst/>
                        </a:rPr>
                        <a:t>Forma de evaluación </a:t>
                      </a:r>
                      <a:endParaRPr lang="es-EC" sz="100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00" b="1" u="none" strike="noStrike" dirty="0">
                          <a:effectLst/>
                        </a:rPr>
                        <a:t>Frecuencia </a:t>
                      </a:r>
                      <a:endParaRPr lang="es-EC" sz="100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00" b="1" u="none" strike="noStrike" dirty="0">
                          <a:effectLst/>
                        </a:rPr>
                        <a:t>Resultados</a:t>
                      </a:r>
                      <a:endParaRPr lang="es-EC" sz="100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00" b="1" u="none" strike="noStrike">
                          <a:effectLst/>
                        </a:rPr>
                        <a:t>Meta</a:t>
                      </a:r>
                      <a:endParaRPr lang="es-EC" sz="1000" b="1" i="0" u="none" strike="noStrike">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00" b="1" u="none" strike="noStrike" dirty="0">
                          <a:effectLst/>
                        </a:rPr>
                        <a:t>Observaciones</a:t>
                      </a:r>
                      <a:endParaRPr lang="es-EC" sz="100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extLst>
                  <a:ext uri="{0D108BD9-81ED-4DB2-BD59-A6C34878D82A}">
                    <a16:rowId xmlns="" xmlns:a16="http://schemas.microsoft.com/office/drawing/2014/main" val="2098353765"/>
                  </a:ext>
                </a:extLst>
              </a:tr>
              <a:tr h="2829628">
                <a:tc>
                  <a:txBody>
                    <a:bodyPr/>
                    <a:lstStyle/>
                    <a:p>
                      <a:pPr algn="l" fontAlgn="ctr"/>
                      <a:r>
                        <a:rPr lang="es-ES" sz="900" u="none" strike="noStrike">
                          <a:effectLst/>
                        </a:rPr>
                        <a:t>Macropoceso: Gestión documental Proceso: Atenciòn al usuario </a:t>
                      </a:r>
                      <a:endParaRPr lang="es-E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900" u="none" strike="noStrike">
                          <a:effectLst/>
                        </a:rPr>
                        <a:t>Prever, proveer y administrar los recursos documetales demandados por los procesos institucionales, mediante la aplicación de métodos y procedimientos ágiles, dinámicos y sencillo, a fin de garantizar la autenticida, legalida, seguridad y custodia de la documentación institucional que respalda los diferentes actos académicos y administrativos para así asegurar la disponibilidad permanente de los recursos necesarios para la gestión institucional.</a:t>
                      </a:r>
                      <a:endParaRPr lang="es-E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C" sz="900" u="none" strike="noStrike">
                          <a:effectLst/>
                        </a:rPr>
                        <a:t>Secretaría General</a:t>
                      </a:r>
                      <a:endParaRPr lang="es-EC"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900" u="none" strike="noStrike" dirty="0">
                          <a:effectLst/>
                        </a:rPr>
                        <a:t>Seguimiento a los procesos de gestión documental</a:t>
                      </a:r>
                      <a:endParaRPr lang="es-ES"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EC" sz="900" u="none" strike="noStrike">
                          <a:effectLst/>
                        </a:rPr>
                        <a:t>Diaria</a:t>
                      </a:r>
                      <a:endParaRPr lang="es-EC"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900" u="none" strike="noStrike" dirty="0">
                          <a:effectLst/>
                        </a:rPr>
                        <a:t>Tramites llevados a termino en el plazo requerido </a:t>
                      </a:r>
                      <a:endParaRPr lang="es-ES" sz="9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EC" sz="900" u="none" strike="noStrike" dirty="0">
                          <a:effectLst/>
                        </a:rPr>
                        <a:t>100%</a:t>
                      </a:r>
                      <a:endParaRPr lang="es-EC" sz="9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s-EC" sz="900" u="none" strike="noStrike" dirty="0">
                          <a:effectLst/>
                        </a:rPr>
                        <a:t>Elaborar indicadores para medir cada actividad</a:t>
                      </a:r>
                      <a:endParaRPr lang="es-EC"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988996015"/>
                  </a:ext>
                </a:extLst>
              </a:tr>
            </a:tbl>
          </a:graphicData>
        </a:graphic>
      </p:graphicFrame>
    </p:spTree>
    <p:extLst>
      <p:ext uri="{BB962C8B-B14F-4D97-AF65-F5344CB8AC3E}">
        <p14:creationId xmlns:p14="http://schemas.microsoft.com/office/powerpoint/2010/main" val="2470424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aphicFrame>
        <p:nvGraphicFramePr>
          <p:cNvPr id="3" name="Tabla 2">
            <a:extLst>
              <a:ext uri="{FF2B5EF4-FFF2-40B4-BE49-F238E27FC236}">
                <a16:creationId xmlns="" xmlns:a16="http://schemas.microsoft.com/office/drawing/2014/main" id="{D2C550D9-A658-487A-9EA5-D17157A12593}"/>
              </a:ext>
            </a:extLst>
          </p:cNvPr>
          <p:cNvGraphicFramePr>
            <a:graphicFrameLocks noGrp="1"/>
          </p:cNvGraphicFramePr>
          <p:nvPr>
            <p:extLst>
              <p:ext uri="{D42A27DB-BD31-4B8C-83A1-F6EECF244321}">
                <p14:modId xmlns:p14="http://schemas.microsoft.com/office/powerpoint/2010/main" val="3978188386"/>
              </p:ext>
            </p:extLst>
          </p:nvPr>
        </p:nvGraphicFramePr>
        <p:xfrm>
          <a:off x="1285461" y="1921565"/>
          <a:ext cx="10515600" cy="2471197"/>
        </p:xfrm>
        <a:graphic>
          <a:graphicData uri="http://schemas.openxmlformats.org/drawingml/2006/table">
            <a:tbl>
              <a:tblPr>
                <a:tableStyleId>{5C22544A-7EE6-4342-B048-85BDC9FD1C3A}</a:tableStyleId>
              </a:tblPr>
              <a:tblGrid>
                <a:gridCol w="1364451">
                  <a:extLst>
                    <a:ext uri="{9D8B030D-6E8A-4147-A177-3AD203B41FA5}">
                      <a16:colId xmlns="" xmlns:a16="http://schemas.microsoft.com/office/drawing/2014/main" val="4152723565"/>
                    </a:ext>
                  </a:extLst>
                </a:gridCol>
                <a:gridCol w="1364451">
                  <a:extLst>
                    <a:ext uri="{9D8B030D-6E8A-4147-A177-3AD203B41FA5}">
                      <a16:colId xmlns="" xmlns:a16="http://schemas.microsoft.com/office/drawing/2014/main" val="1993574426"/>
                    </a:ext>
                  </a:extLst>
                </a:gridCol>
                <a:gridCol w="1364451">
                  <a:extLst>
                    <a:ext uri="{9D8B030D-6E8A-4147-A177-3AD203B41FA5}">
                      <a16:colId xmlns="" xmlns:a16="http://schemas.microsoft.com/office/drawing/2014/main" val="2554116150"/>
                    </a:ext>
                  </a:extLst>
                </a:gridCol>
                <a:gridCol w="1874894">
                  <a:extLst>
                    <a:ext uri="{9D8B030D-6E8A-4147-A177-3AD203B41FA5}">
                      <a16:colId xmlns="" xmlns:a16="http://schemas.microsoft.com/office/drawing/2014/main" val="1801698845"/>
                    </a:ext>
                  </a:extLst>
                </a:gridCol>
                <a:gridCol w="1384084">
                  <a:extLst>
                    <a:ext uri="{9D8B030D-6E8A-4147-A177-3AD203B41FA5}">
                      <a16:colId xmlns="" xmlns:a16="http://schemas.microsoft.com/office/drawing/2014/main" val="634266482"/>
                    </a:ext>
                  </a:extLst>
                </a:gridCol>
                <a:gridCol w="964441">
                  <a:extLst>
                    <a:ext uri="{9D8B030D-6E8A-4147-A177-3AD203B41FA5}">
                      <a16:colId xmlns="" xmlns:a16="http://schemas.microsoft.com/office/drawing/2014/main" val="3275184489"/>
                    </a:ext>
                  </a:extLst>
                </a:gridCol>
                <a:gridCol w="932538">
                  <a:extLst>
                    <a:ext uri="{9D8B030D-6E8A-4147-A177-3AD203B41FA5}">
                      <a16:colId xmlns="" xmlns:a16="http://schemas.microsoft.com/office/drawing/2014/main" val="1715721286"/>
                    </a:ext>
                  </a:extLst>
                </a:gridCol>
                <a:gridCol w="1266290">
                  <a:extLst>
                    <a:ext uri="{9D8B030D-6E8A-4147-A177-3AD203B41FA5}">
                      <a16:colId xmlns="" xmlns:a16="http://schemas.microsoft.com/office/drawing/2014/main" val="3759841830"/>
                    </a:ext>
                  </a:extLst>
                </a:gridCol>
              </a:tblGrid>
              <a:tr h="556592">
                <a:tc>
                  <a:txBody>
                    <a:bodyPr/>
                    <a:lstStyle/>
                    <a:p>
                      <a:pPr algn="ctr" fontAlgn="ctr"/>
                      <a:r>
                        <a:rPr lang="es-EC" sz="1050" b="1" u="none" strike="noStrike" dirty="0">
                          <a:effectLst/>
                        </a:rPr>
                        <a:t>Macroproceso/Proceso</a:t>
                      </a:r>
                      <a:endParaRPr lang="es-EC" sz="105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50" b="1" u="none" strike="noStrike">
                          <a:effectLst/>
                        </a:rPr>
                        <a:t>Misión</a:t>
                      </a:r>
                      <a:endParaRPr lang="es-EC" sz="1050" b="1" i="0" u="none" strike="noStrike">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50" b="1" u="none" strike="noStrike" dirty="0">
                          <a:effectLst/>
                        </a:rPr>
                        <a:t>Responsable </a:t>
                      </a:r>
                      <a:endParaRPr lang="es-EC" sz="105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50" b="1" u="none" strike="noStrike" dirty="0">
                          <a:effectLst/>
                        </a:rPr>
                        <a:t>Forma de evaluación </a:t>
                      </a:r>
                      <a:endParaRPr lang="es-EC" sz="105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50" b="1" u="none" strike="noStrike">
                          <a:effectLst/>
                        </a:rPr>
                        <a:t>Frecuencia </a:t>
                      </a:r>
                      <a:endParaRPr lang="es-EC" sz="1050" b="1" i="0" u="none" strike="noStrike">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50" b="1" u="none" strike="noStrike" dirty="0">
                          <a:effectLst/>
                        </a:rPr>
                        <a:t>Resultados</a:t>
                      </a:r>
                      <a:endParaRPr lang="es-EC" sz="105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50" b="1" u="none" strike="noStrike" dirty="0">
                          <a:effectLst/>
                        </a:rPr>
                        <a:t>Meta</a:t>
                      </a:r>
                      <a:endParaRPr lang="es-EC" sz="105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tc>
                  <a:txBody>
                    <a:bodyPr/>
                    <a:lstStyle/>
                    <a:p>
                      <a:pPr algn="ctr" fontAlgn="ctr"/>
                      <a:r>
                        <a:rPr lang="es-EC" sz="1050" b="1" u="none" strike="noStrike" dirty="0">
                          <a:effectLst/>
                        </a:rPr>
                        <a:t>Observaciones</a:t>
                      </a:r>
                      <a:endParaRPr lang="es-EC" sz="1050" b="1" i="0" u="none" strike="noStrike" dirty="0">
                        <a:solidFill>
                          <a:srgbClr val="000000"/>
                        </a:solidFill>
                        <a:effectLst/>
                        <a:latin typeface="Calibri" panose="020F0502020204030204" pitchFamily="34" charset="0"/>
                      </a:endParaRPr>
                    </a:p>
                  </a:txBody>
                  <a:tcPr marL="0" marR="0" marT="0" marB="0" anchor="ctr">
                    <a:solidFill>
                      <a:schemeClr val="accent6">
                        <a:lumMod val="75000"/>
                      </a:schemeClr>
                    </a:solidFill>
                  </a:tcPr>
                </a:tc>
                <a:extLst>
                  <a:ext uri="{0D108BD9-81ED-4DB2-BD59-A6C34878D82A}">
                    <a16:rowId xmlns="" xmlns:a16="http://schemas.microsoft.com/office/drawing/2014/main" val="3043579483"/>
                  </a:ext>
                </a:extLst>
              </a:tr>
              <a:tr h="1914605">
                <a:tc>
                  <a:txBody>
                    <a:bodyPr/>
                    <a:lstStyle/>
                    <a:p>
                      <a:pPr algn="l" fontAlgn="ctr"/>
                      <a:r>
                        <a:rPr lang="es-ES" sz="900" u="none" strike="noStrike">
                          <a:effectLst/>
                        </a:rPr>
                        <a:t>Macroproceso: Admsión y registro Proceso: Matriculación </a:t>
                      </a:r>
                      <a:endParaRPr lang="es-E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900" u="none" strike="noStrike">
                          <a:effectLst/>
                        </a:rPr>
                        <a:t>Prever, proveer y administrar el desarrollo personal y profesional del talento humano demandado por los procesos institucionales, mediante la aplicaciòn de mètodos y procedimientos àgiles, dinàmicos y sencillo, a fin de asegurar la disponibilidad permanente de los recursos necesarios para la gestiòn institucional </a:t>
                      </a:r>
                      <a:endParaRPr lang="es-E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900" u="none" strike="noStrike">
                          <a:effectLst/>
                        </a:rPr>
                        <a:t>Unidad de admisión y registro</a:t>
                      </a:r>
                      <a:endParaRPr lang="es-E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C" sz="900" u="none" strike="noStrike">
                          <a:effectLst/>
                        </a:rPr>
                        <a:t>En base al cumplimiento decronograma academico  estipulado por Vicerrectorado academico </a:t>
                      </a:r>
                      <a:endParaRPr lang="es-EC"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S" sz="900" u="none" strike="noStrike">
                          <a:effectLst/>
                        </a:rPr>
                        <a:t>De acuerdo al cronograma determinado por el Vicerrectorado academico </a:t>
                      </a:r>
                      <a:endParaRPr lang="es-ES"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S" sz="900" u="none" strike="noStrike">
                          <a:effectLst/>
                        </a:rPr>
                        <a:t>Estudiantes matriculados en línea sin inconvenientes según el cronograma </a:t>
                      </a:r>
                      <a:endParaRPr lang="es-ES" sz="9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900" u="none" strike="noStrike">
                          <a:effectLst/>
                        </a:rPr>
                        <a:t>100%</a:t>
                      </a:r>
                      <a:endParaRPr lang="es-EC" sz="9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s-EC" sz="900" u="none" strike="noStrike" dirty="0">
                          <a:effectLst/>
                        </a:rPr>
                        <a:t>Elaborar indicadores para medir cada actividad</a:t>
                      </a:r>
                      <a:endParaRPr lang="es-EC" sz="9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 xmlns:a16="http://schemas.microsoft.com/office/drawing/2014/main" val="1554482230"/>
                  </a:ext>
                </a:extLst>
              </a:tr>
            </a:tbl>
          </a:graphicData>
        </a:graphic>
      </p:graphicFrame>
    </p:spTree>
    <p:extLst>
      <p:ext uri="{BB962C8B-B14F-4D97-AF65-F5344CB8AC3E}">
        <p14:creationId xmlns:p14="http://schemas.microsoft.com/office/powerpoint/2010/main" val="92035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2">
            <a:extLst>
              <a:ext uri="{FF2B5EF4-FFF2-40B4-BE49-F238E27FC236}">
                <a16:creationId xmlns="" xmlns:a16="http://schemas.microsoft.com/office/drawing/2014/main" id="{3EBAAA94-50CE-4287-9907-C00A0E44749F}"/>
              </a:ext>
            </a:extLst>
          </p:cNvPr>
          <p:cNvSpPr/>
          <p:nvPr/>
        </p:nvSpPr>
        <p:spPr>
          <a:xfrm>
            <a:off x="1944339" y="1132483"/>
            <a:ext cx="923098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cap="none" spc="0" dirty="0">
                <a:ln>
                  <a:solidFill>
                    <a:schemeClr val="tx1"/>
                  </a:solidFill>
                </a:ln>
                <a:solidFill>
                  <a:schemeClr val="accent4"/>
                </a:solidFill>
                <a:effectLst/>
              </a:rPr>
              <a:t>Plan de comunicación INTERNO</a:t>
            </a:r>
          </a:p>
        </p:txBody>
      </p:sp>
      <p:graphicFrame>
        <p:nvGraphicFramePr>
          <p:cNvPr id="4" name="Diagrama 3"/>
          <p:cNvGraphicFramePr/>
          <p:nvPr>
            <p:extLst>
              <p:ext uri="{D42A27DB-BD31-4B8C-83A1-F6EECF244321}">
                <p14:modId xmlns:p14="http://schemas.microsoft.com/office/powerpoint/2010/main" val="1750229982"/>
              </p:ext>
            </p:extLst>
          </p:nvPr>
        </p:nvGraphicFramePr>
        <p:xfrm>
          <a:off x="2270897" y="1625828"/>
          <a:ext cx="8125254" cy="4330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2280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 xmlns:a16="http://schemas.microsoft.com/office/drawing/2014/main" id="{FCFB32AF-248E-4086-A426-604BEDD8A491}"/>
              </a:ext>
            </a:extLst>
          </p:cNvPr>
          <p:cNvSpPr/>
          <p:nvPr/>
        </p:nvSpPr>
        <p:spPr>
          <a:xfrm>
            <a:off x="7188936" y="104576"/>
            <a:ext cx="4254691" cy="923330"/>
          </a:xfrm>
          <a:prstGeom prst="rect">
            <a:avLst/>
          </a:prstGeom>
          <a:noFill/>
        </p:spPr>
        <p:txBody>
          <a:bodyPr wrap="non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Conclusiones  </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ectángulo 2">
            <a:extLst>
              <a:ext uri="{FF2B5EF4-FFF2-40B4-BE49-F238E27FC236}">
                <a16:creationId xmlns="" xmlns:a16="http://schemas.microsoft.com/office/drawing/2014/main" id="{F99514ED-22F9-4B12-A87F-295AFF835F01}"/>
              </a:ext>
            </a:extLst>
          </p:cNvPr>
          <p:cNvSpPr/>
          <p:nvPr/>
        </p:nvSpPr>
        <p:spPr>
          <a:xfrm>
            <a:off x="2123287" y="1393031"/>
            <a:ext cx="9230513" cy="4098686"/>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S" sz="1200" b="1" dirty="0">
                <a:latin typeface="Times New Roman" panose="02020603050405020304" pitchFamily="18" charset="0"/>
                <a:ea typeface="Calibri" panose="020F0502020204030204" pitchFamily="34" charset="0"/>
              </a:rPr>
              <a:t>En función de las encuestas realizadas y sus resultados, se concluyó que la percepción en general de los servicios de la ESPE para los estudiantes dentro de la escala de </a:t>
            </a:r>
            <a:r>
              <a:rPr lang="es-ES" sz="1200" b="1" dirty="0" err="1">
                <a:latin typeface="Times New Roman" panose="02020603050405020304" pitchFamily="18" charset="0"/>
                <a:ea typeface="Calibri" panose="020F0502020204030204" pitchFamily="34" charset="0"/>
              </a:rPr>
              <a:t>Liker</a:t>
            </a:r>
            <a:r>
              <a:rPr lang="es-ES" sz="1200" b="1" dirty="0">
                <a:latin typeface="Times New Roman" panose="02020603050405020304" pitchFamily="18" charset="0"/>
                <a:ea typeface="Calibri" panose="020F0502020204030204" pitchFamily="34" charset="0"/>
              </a:rPr>
              <a:t> obtuvo un puntaje “Satisfactorio” siendo esta una respuesta neutral, que sugiere que existen procesos que hay que mejorar a la vez que deben ser comunicados de manera adecuada y por canales oficiales para que los estudiantes se eviten inconvenientes y demoras.</a:t>
            </a:r>
            <a:endParaRPr lang="es-EC" sz="1200" b="1" dirty="0">
              <a:latin typeface="Times New Roman" panose="02020603050405020304" pitchFamily="18" charset="0"/>
              <a:ea typeface="Calibri" panose="020F0502020204030204" pitchFamily="34" charset="0"/>
            </a:endParaRPr>
          </a:p>
          <a:p>
            <a:pPr marL="342900" lvl="0" indent="-342900" algn="just">
              <a:lnSpc>
                <a:spcPct val="200000"/>
              </a:lnSpc>
              <a:spcAft>
                <a:spcPts val="0"/>
              </a:spcAft>
              <a:buFont typeface="Symbol" panose="05050102010706020507" pitchFamily="18" charset="2"/>
              <a:buChar char=""/>
            </a:pPr>
            <a:r>
              <a:rPr lang="es-ES" sz="1200" b="1" dirty="0">
                <a:latin typeface="Times New Roman" panose="02020603050405020304" pitchFamily="18" charset="0"/>
                <a:ea typeface="Calibri" panose="020F0502020204030204" pitchFamily="34" charset="0"/>
              </a:rPr>
              <a:t> No existen las herramientas que permitan obtener los indicadores de la gestión de cada uno de los procesos, de tal manera que se pueda medir permanentemente la percepción de los estudiantes, para que los responsables de cada unidad puedan tomar decisiones oportunas.</a:t>
            </a:r>
            <a:endParaRPr lang="es-EC" sz="1200" b="1" dirty="0">
              <a:latin typeface="Times New Roman" panose="02020603050405020304" pitchFamily="18" charset="0"/>
              <a:ea typeface="Calibri" panose="020F0502020204030204" pitchFamily="34" charset="0"/>
            </a:endParaRPr>
          </a:p>
          <a:p>
            <a:pPr marL="342900" lvl="0" indent="-342900" algn="just">
              <a:lnSpc>
                <a:spcPct val="200000"/>
              </a:lnSpc>
              <a:spcAft>
                <a:spcPts val="0"/>
              </a:spcAft>
              <a:buFont typeface="Symbol" panose="05050102010706020507" pitchFamily="18" charset="2"/>
              <a:buChar char=""/>
            </a:pPr>
            <a:r>
              <a:rPr lang="es-ES" sz="1200" b="1" dirty="0">
                <a:latin typeface="Times New Roman" panose="02020603050405020304" pitchFamily="18" charset="0"/>
                <a:ea typeface="Calibri" panose="020F0502020204030204" pitchFamily="34" charset="0"/>
              </a:rPr>
              <a:t>La percepción de la calidad de los servicios según los resultados de las encuestas se encuentra en un punto neutro, por una parte, esto se debe a inconvenientes en los procesos, pero también a la falta de conocimiento y confusión de los estudiantes sobre ellos; esto se produce principalmente por la deficiencia en la comunicación oficial y a la existencia de muchos canales no oficiales que dan la información parcial o incorrecta</a:t>
            </a:r>
            <a:endParaRPr lang="es-EC" sz="1200" b="1"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75307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 xmlns:a16="http://schemas.microsoft.com/office/drawing/2014/main" id="{E05DDE22-9818-48A7-93DB-281575B79ED0}"/>
              </a:ext>
            </a:extLst>
          </p:cNvPr>
          <p:cNvSpPr/>
          <p:nvPr/>
        </p:nvSpPr>
        <p:spPr>
          <a:xfrm>
            <a:off x="6540875" y="104576"/>
            <a:ext cx="5550815" cy="923330"/>
          </a:xfrm>
          <a:prstGeom prst="rect">
            <a:avLst/>
          </a:prstGeom>
          <a:noFill/>
        </p:spPr>
        <p:txBody>
          <a:bodyPr wrap="non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Recomendaciones </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ectángulo 2">
            <a:extLst>
              <a:ext uri="{FF2B5EF4-FFF2-40B4-BE49-F238E27FC236}">
                <a16:creationId xmlns="" xmlns:a16="http://schemas.microsoft.com/office/drawing/2014/main" id="{CFA339F5-AA8B-4E7D-B9B3-D1DD3CDD7B05}"/>
              </a:ext>
            </a:extLst>
          </p:cNvPr>
          <p:cNvSpPr/>
          <p:nvPr/>
        </p:nvSpPr>
        <p:spPr>
          <a:xfrm>
            <a:off x="1692236" y="1085522"/>
            <a:ext cx="9697278" cy="5570756"/>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S" sz="1600" b="1" dirty="0">
                <a:latin typeface="Times New Roman" panose="02020603050405020304" pitchFamily="18" charset="0"/>
                <a:ea typeface="Calibri" panose="020F0502020204030204" pitchFamily="34" charset="0"/>
              </a:rPr>
              <a:t>Los procesos deben ser revisados, definidos y comunicados adecuadamente por todos los canales oficiales (sitios web y redes sociales oficiales de cada carrera), para agilitar y optimizar la atención a los estudiantes.</a:t>
            </a:r>
            <a:endParaRPr lang="es-EC" sz="1600" b="1" dirty="0">
              <a:latin typeface="Times New Roman" panose="02020603050405020304" pitchFamily="18" charset="0"/>
              <a:ea typeface="Calibri" panose="020F0502020204030204" pitchFamily="34" charset="0"/>
            </a:endParaRPr>
          </a:p>
          <a:p>
            <a:pPr marL="342900" lvl="0" indent="-342900" algn="just">
              <a:lnSpc>
                <a:spcPct val="200000"/>
              </a:lnSpc>
              <a:spcAft>
                <a:spcPts val="0"/>
              </a:spcAft>
              <a:buFont typeface="Symbol" panose="05050102010706020507" pitchFamily="18" charset="2"/>
              <a:buChar char=""/>
            </a:pPr>
            <a:r>
              <a:rPr lang="es-ES" sz="1600" b="1" dirty="0">
                <a:latin typeface="Times New Roman" panose="02020603050405020304" pitchFamily="18" charset="0"/>
                <a:ea typeface="Calibri" panose="020F0502020204030204" pitchFamily="34" charset="0"/>
              </a:rPr>
              <a:t>Desarrollo de indicadores de gestión que permitan medir la eficiencia del servicio además de la </a:t>
            </a:r>
            <a:r>
              <a:rPr lang="es-EC" sz="1600" b="1" dirty="0">
                <a:latin typeface="Times New Roman" panose="02020603050405020304" pitchFamily="18" charset="0"/>
                <a:ea typeface="Calibri" panose="020F0502020204030204" pitchFamily="34" charset="0"/>
              </a:rPr>
              <a:t>implementación</a:t>
            </a:r>
            <a:r>
              <a:rPr lang="es-ES" sz="1600" b="1" dirty="0">
                <a:latin typeface="Times New Roman" panose="02020603050405020304" pitchFamily="18" charset="0"/>
                <a:ea typeface="Calibri" panose="020F0502020204030204" pitchFamily="34" charset="0"/>
              </a:rPr>
              <a:t> de un dispositivo físico de evaluación de la satisfacción en cada unidad de atención al estudiante.</a:t>
            </a:r>
            <a:endParaRPr lang="es-EC" sz="1600" b="1" dirty="0">
              <a:latin typeface="Times New Roman" panose="02020603050405020304" pitchFamily="18" charset="0"/>
              <a:ea typeface="Calibri" panose="020F0502020204030204" pitchFamily="34" charset="0"/>
            </a:endParaRPr>
          </a:p>
          <a:p>
            <a:pPr marL="342900" lvl="0" indent="-342900" algn="just">
              <a:lnSpc>
                <a:spcPct val="200000"/>
              </a:lnSpc>
              <a:spcAft>
                <a:spcPts val="0"/>
              </a:spcAft>
              <a:buFont typeface="Symbol" panose="05050102010706020507" pitchFamily="18" charset="2"/>
              <a:buChar char=""/>
            </a:pPr>
            <a:r>
              <a:rPr lang="es-ES" sz="1600" b="1" dirty="0">
                <a:latin typeface="Times New Roman" panose="02020603050405020304" pitchFamily="18" charset="0"/>
                <a:ea typeface="Calibri" panose="020F0502020204030204" pitchFamily="34" charset="0"/>
              </a:rPr>
              <a:t>Para </a:t>
            </a:r>
            <a:r>
              <a:rPr lang="es-EC" sz="1600" b="1" dirty="0">
                <a:latin typeface="Times New Roman" panose="02020603050405020304" pitchFamily="18" charset="0"/>
                <a:ea typeface="Calibri" panose="020F0502020204030204" pitchFamily="34" charset="0"/>
              </a:rPr>
              <a:t>esto</a:t>
            </a:r>
            <a:r>
              <a:rPr lang="es-ES" sz="1600" b="1" dirty="0">
                <a:latin typeface="Times New Roman" panose="02020603050405020304" pitchFamily="18" charset="0"/>
                <a:ea typeface="Calibri" panose="020F0502020204030204" pitchFamily="34" charset="0"/>
              </a:rPr>
              <a:t> se propone un Plan de comunicación interna enfocado en medios  que se encuentran al alcance de los estudiantes , que les permitan una interacción directa con la Institución, con el fin de que se conozcan de manera transparente los procesos evitando la insatisfacción por el desconocimiento de los mismo s.</a:t>
            </a:r>
            <a:endParaRPr lang="es-EC" sz="1600" b="1" dirty="0">
              <a:latin typeface="Times New Roman" panose="02020603050405020304" pitchFamily="18" charset="0"/>
              <a:ea typeface="Calibri" panose="020F0502020204030204" pitchFamily="34" charset="0"/>
            </a:endParaRPr>
          </a:p>
          <a:p>
            <a:r>
              <a:rPr lang="es-ES" b="1" dirty="0">
                <a:latin typeface="Times New Roman" panose="02020603050405020304" pitchFamily="18" charset="0"/>
                <a:ea typeface="Calibri" panose="020F0502020204030204" pitchFamily="34" charset="0"/>
              </a:rPr>
              <a:t/>
            </a:r>
            <a:br>
              <a:rPr lang="es-ES" b="1" dirty="0">
                <a:latin typeface="Times New Roman" panose="02020603050405020304" pitchFamily="18" charset="0"/>
                <a:ea typeface="Calibri" panose="020F0502020204030204" pitchFamily="34" charset="0"/>
              </a:rPr>
            </a:br>
            <a:endParaRPr lang="es-EC" b="1" dirty="0"/>
          </a:p>
        </p:txBody>
      </p:sp>
    </p:spTree>
    <p:extLst>
      <p:ext uri="{BB962C8B-B14F-4D97-AF65-F5344CB8AC3E}">
        <p14:creationId xmlns:p14="http://schemas.microsoft.com/office/powerpoint/2010/main" val="624056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2"/>
          <p:cNvSpPr/>
          <p:nvPr/>
        </p:nvSpPr>
        <p:spPr>
          <a:xfrm>
            <a:off x="2817342" y="2932670"/>
            <a:ext cx="6145426" cy="957995"/>
          </a:xfrm>
          <a:prstGeom prst="rect">
            <a:avLst/>
          </a:prstGeom>
          <a:noFill/>
        </p:spPr>
        <p:txBody>
          <a:bodyPr wrap="square" lIns="91440" tIns="45720" rIns="91440" bIns="45720">
            <a:spAutoFit/>
          </a:bodyPr>
          <a:lstStyle/>
          <a:p>
            <a:pPr algn="ctr"/>
            <a:r>
              <a:rPr lang="es-ES" sz="5400" b="0" cap="none" spc="0" dirty="0" smtClean="0">
                <a:ln w="0"/>
                <a:solidFill>
                  <a:schemeClr val="accent6">
                    <a:lumMod val="50000"/>
                  </a:schemeClr>
                </a:solidFill>
                <a:effectLst>
                  <a:reflection blurRad="6350" stA="53000" endA="300" endPos="35500" dir="5400000" sy="-90000" algn="bl" rotWithShape="0"/>
                </a:effectLst>
              </a:rPr>
              <a:t>GRACIAS</a:t>
            </a:r>
            <a:endParaRPr lang="es-ES" sz="5400" b="0" cap="none" spc="0" dirty="0">
              <a:ln w="0"/>
              <a:solidFill>
                <a:schemeClr val="accent6">
                  <a:lumMod val="5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94741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2">
            <a:extLst>
              <a:ext uri="{FF2B5EF4-FFF2-40B4-BE49-F238E27FC236}">
                <a16:creationId xmlns="" xmlns:a16="http://schemas.microsoft.com/office/drawing/2014/main" id="{80B9B925-5B9A-4E7D-BD2C-C2358A799B43}"/>
              </a:ext>
            </a:extLst>
          </p:cNvPr>
          <p:cNvSpPr/>
          <p:nvPr/>
        </p:nvSpPr>
        <p:spPr>
          <a:xfrm>
            <a:off x="5949305" y="195353"/>
            <a:ext cx="6377259" cy="707886"/>
          </a:xfrm>
          <a:prstGeom prst="rect">
            <a:avLst/>
          </a:prstGeom>
          <a:noFill/>
        </p:spPr>
        <p:txBody>
          <a:bodyPr wrap="none" lIns="91440" tIns="45720" rIns="91440" bIns="45720">
            <a:spAutoFit/>
          </a:bodyPr>
          <a:lstStyle/>
          <a:p>
            <a:pPr algn="ctr"/>
            <a:r>
              <a:rPr lang="es-ES" sz="4000" b="1" dirty="0">
                <a:ln w="9525">
                  <a:solidFill>
                    <a:schemeClr val="bg1"/>
                  </a:solidFill>
                  <a:prstDash val="solid"/>
                </a:ln>
                <a:effectLst>
                  <a:outerShdw blurRad="12700" dist="38100" dir="2700000" algn="tl" rotWithShape="0">
                    <a:schemeClr val="bg1">
                      <a:lumMod val="50000"/>
                    </a:schemeClr>
                  </a:outerShdw>
                </a:effectLst>
              </a:rPr>
              <a:t>Planteamiento del problema </a:t>
            </a:r>
            <a:endPar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7" name="Diagrama 6">
            <a:extLst>
              <a:ext uri="{FF2B5EF4-FFF2-40B4-BE49-F238E27FC236}">
                <a16:creationId xmlns="" xmlns:a16="http://schemas.microsoft.com/office/drawing/2014/main" id="{336EB103-F9A9-4288-AE78-744011626FAD}"/>
              </a:ext>
            </a:extLst>
          </p:cNvPr>
          <p:cNvGraphicFramePr/>
          <p:nvPr>
            <p:extLst>
              <p:ext uri="{D42A27DB-BD31-4B8C-83A1-F6EECF244321}">
                <p14:modId xmlns:p14="http://schemas.microsoft.com/office/powerpoint/2010/main" val="598393522"/>
              </p:ext>
            </p:extLst>
          </p:nvPr>
        </p:nvGraphicFramePr>
        <p:xfrm>
          <a:off x="2031999" y="719667"/>
          <a:ext cx="9510643" cy="4475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04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 xmlns:a16="http://schemas.microsoft.com/office/drawing/2014/main" id="{F683CC1B-3C3A-4750-B00B-FAACDDCD9B44}"/>
              </a:ext>
            </a:extLst>
          </p:cNvPr>
          <p:cNvSpPr/>
          <p:nvPr/>
        </p:nvSpPr>
        <p:spPr>
          <a:xfrm>
            <a:off x="6106528" y="195353"/>
            <a:ext cx="6062815" cy="707886"/>
          </a:xfrm>
          <a:prstGeom prst="rect">
            <a:avLst/>
          </a:prstGeom>
          <a:noFill/>
        </p:spPr>
        <p:txBody>
          <a:bodyPr wrap="none" lIns="91440" tIns="45720" rIns="91440" bIns="45720">
            <a:spAutoFit/>
          </a:bodyPr>
          <a:lstStyle/>
          <a:p>
            <a:pPr algn="ctr"/>
            <a:r>
              <a:rPr lang="es-ES" sz="4000" b="1" dirty="0">
                <a:ln w="9525">
                  <a:solidFill>
                    <a:schemeClr val="bg1"/>
                  </a:solidFill>
                  <a:prstDash val="solid"/>
                </a:ln>
                <a:effectLst>
                  <a:outerShdw blurRad="12700" dist="38100" dir="2700000" algn="tl" rotWithShape="0">
                    <a:schemeClr val="bg1">
                      <a:lumMod val="50000"/>
                    </a:schemeClr>
                  </a:outerShdw>
                </a:effectLst>
              </a:rPr>
              <a:t> Delimitación del problema </a:t>
            </a:r>
            <a:endPar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 name="Imagen 4">
            <a:extLst>
              <a:ext uri="{FF2B5EF4-FFF2-40B4-BE49-F238E27FC236}">
                <a16:creationId xmlns="" xmlns:a16="http://schemas.microsoft.com/office/drawing/2014/main" id="{72F0D230-9C39-49C8-8C48-F57F6C6C9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644" y="1690688"/>
            <a:ext cx="5510847" cy="3187355"/>
          </a:xfrm>
          <a:prstGeom prst="rect">
            <a:avLst/>
          </a:prstGeom>
          <a:ln>
            <a:noFill/>
          </a:ln>
          <a:effectLst>
            <a:softEdge rad="112500"/>
          </a:effectLst>
        </p:spPr>
      </p:pic>
      <p:sp>
        <p:nvSpPr>
          <p:cNvPr id="7" name="CuadroTexto 6">
            <a:extLst>
              <a:ext uri="{FF2B5EF4-FFF2-40B4-BE49-F238E27FC236}">
                <a16:creationId xmlns="" xmlns:a16="http://schemas.microsoft.com/office/drawing/2014/main" id="{712D3A67-BBC9-4DE3-B326-1E26CDD48092}"/>
              </a:ext>
            </a:extLst>
          </p:cNvPr>
          <p:cNvSpPr txBox="1"/>
          <p:nvPr/>
        </p:nvSpPr>
        <p:spPr>
          <a:xfrm>
            <a:off x="7500729" y="1689020"/>
            <a:ext cx="4081670" cy="2585323"/>
          </a:xfrm>
          <a:prstGeom prst="rect">
            <a:avLst/>
          </a:prstGeom>
          <a:noFill/>
        </p:spPr>
        <p:txBody>
          <a:bodyPr wrap="square" rtlCol="0">
            <a:spAutoFit/>
          </a:bodyPr>
          <a:lstStyle/>
          <a:p>
            <a:r>
              <a:rPr lang="es-EC" b="1" dirty="0"/>
              <a:t>Delimitación Espacial :</a:t>
            </a:r>
            <a:r>
              <a:rPr lang="es-EC" dirty="0"/>
              <a:t>Esta investigación se realizará en el Campuz matriz de la Universidad de las Fuerzas Armadas ESPE</a:t>
            </a:r>
          </a:p>
          <a:p>
            <a:r>
              <a:rPr lang="es-EC" b="1" dirty="0"/>
              <a:t>Delimitación temporal: </a:t>
            </a:r>
            <a:r>
              <a:rPr lang="es-EC" dirty="0"/>
              <a:t>de Enero 2018-Julio 2018</a:t>
            </a:r>
          </a:p>
          <a:p>
            <a:r>
              <a:rPr lang="es-EC" b="1" dirty="0"/>
              <a:t>Unidades de observación: </a:t>
            </a:r>
            <a:r>
              <a:rPr lang="es-EC" dirty="0"/>
              <a:t>Estudiantes Campuz matriz de la Universidad de las Fuerzas Armadas ESPE</a:t>
            </a:r>
          </a:p>
          <a:p>
            <a:endParaRPr lang="es-EC" dirty="0"/>
          </a:p>
        </p:txBody>
      </p:sp>
    </p:spTree>
    <p:extLst>
      <p:ext uri="{BB962C8B-B14F-4D97-AF65-F5344CB8AC3E}">
        <p14:creationId xmlns:p14="http://schemas.microsoft.com/office/powerpoint/2010/main" val="49715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 xmlns:a16="http://schemas.microsoft.com/office/drawing/2014/main" id="{F791D5BF-5962-436E-8DA4-D88BC74ED7DF}"/>
              </a:ext>
            </a:extLst>
          </p:cNvPr>
          <p:cNvSpPr/>
          <p:nvPr/>
        </p:nvSpPr>
        <p:spPr>
          <a:xfrm>
            <a:off x="5949305" y="195353"/>
            <a:ext cx="5924643" cy="707886"/>
          </a:xfrm>
          <a:prstGeom prst="rect">
            <a:avLst/>
          </a:prstGeom>
          <a:noFill/>
        </p:spPr>
        <p:txBody>
          <a:bodyPr wrap="square" lIns="91440" tIns="45720" rIns="91440" bIns="45720">
            <a:spAutoFit/>
          </a:bodyPr>
          <a:lstStyle/>
          <a:p>
            <a:pPr algn="ctr"/>
            <a:r>
              <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Justifi</a:t>
            </a:r>
            <a:r>
              <a:rPr lang="es-ES" sz="4000" b="1" dirty="0">
                <a:ln w="9525">
                  <a:solidFill>
                    <a:schemeClr val="bg1"/>
                  </a:solidFill>
                  <a:prstDash val="solid"/>
                </a:ln>
                <a:effectLst>
                  <a:outerShdw blurRad="12700" dist="38100" dir="2700000" algn="tl" rotWithShape="0">
                    <a:schemeClr val="bg1">
                      <a:lumMod val="50000"/>
                    </a:schemeClr>
                  </a:outerShdw>
                </a:effectLst>
              </a:rPr>
              <a:t>cación </a:t>
            </a:r>
            <a:endPar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Rectángulo 2">
            <a:extLst>
              <a:ext uri="{FF2B5EF4-FFF2-40B4-BE49-F238E27FC236}">
                <a16:creationId xmlns="" xmlns:a16="http://schemas.microsoft.com/office/drawing/2014/main" id="{99AC072D-C0FE-4DD4-8B35-08EF2AE0A71C}"/>
              </a:ext>
            </a:extLst>
          </p:cNvPr>
          <p:cNvSpPr/>
          <p:nvPr/>
        </p:nvSpPr>
        <p:spPr>
          <a:xfrm>
            <a:off x="2372139" y="1690688"/>
            <a:ext cx="8825948" cy="3703578"/>
          </a:xfrm>
          <a:prstGeom prst="rect">
            <a:avLst/>
          </a:prstGeom>
        </p:spPr>
        <p:txBody>
          <a:bodyPr wrap="square">
            <a:spAutoFit/>
          </a:bodyPr>
          <a:lstStyle/>
          <a:p>
            <a:pPr indent="252095" algn="just">
              <a:lnSpc>
                <a:spcPct val="150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El análisis de la percepción del valor percibido que tienen los estudiantes de la Universidad de las Fuerzas Armadas ESPE hacia los servicios que esta ofrece, a través  de la aplicación de un enfoque que permitan identificar diferentes factores contemplados por los clientes que ayudaran a satisfacer sus necesidades, con el fin de disminuir la brecha entre lo esperado y lo obtenido,  ayudando en el proceso de mejora continua que se encuentra la universidad con su sistema de gestión de calidad</a:t>
            </a:r>
            <a:r>
              <a:rPr lang="es-EC" sz="1050" dirty="0">
                <a:latin typeface="Times New Roman" panose="02020603050405020304" pitchFamily="18" charset="0"/>
                <a:ea typeface="Calibri" panose="020F0502020204030204" pitchFamily="34"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manteniendo a los estudiantes de pre-grado satisfechos abriendo la posibilidad de que sean futuros estudiantes maestrantes, lo que traduce en ingresos monetarios para la institución.</a:t>
            </a:r>
          </a:p>
          <a:p>
            <a:pPr indent="252095" algn="just">
              <a:spcAft>
                <a:spcPts val="1000"/>
              </a:spcAft>
            </a:pPr>
            <a:r>
              <a:rPr lang="es-EC" sz="1050"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5149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 xmlns:a16="http://schemas.microsoft.com/office/drawing/2014/main" id="{1CCD44DF-B4E4-441D-AB70-C873DED4192A}"/>
              </a:ext>
            </a:extLst>
          </p:cNvPr>
          <p:cNvSpPr/>
          <p:nvPr/>
        </p:nvSpPr>
        <p:spPr>
          <a:xfrm>
            <a:off x="7972515" y="195353"/>
            <a:ext cx="2330831" cy="707886"/>
          </a:xfrm>
          <a:prstGeom prst="rect">
            <a:avLst/>
          </a:prstGeom>
          <a:noFill/>
        </p:spPr>
        <p:txBody>
          <a:bodyPr wrap="none" lIns="91440" tIns="45720" rIns="91440" bIns="45720">
            <a:spAutoFit/>
          </a:bodyPr>
          <a:lstStyle/>
          <a:p>
            <a:pPr algn="ctr"/>
            <a:r>
              <a:rPr lang="es-ES" sz="4000" b="1" dirty="0">
                <a:ln w="9525">
                  <a:solidFill>
                    <a:schemeClr val="bg1"/>
                  </a:solidFill>
                  <a:prstDash val="solid"/>
                </a:ln>
                <a:effectLst>
                  <a:outerShdw blurRad="12700" dist="38100" dir="2700000" algn="tl" rotWithShape="0">
                    <a:schemeClr val="bg1">
                      <a:lumMod val="50000"/>
                    </a:schemeClr>
                  </a:outerShdw>
                </a:effectLst>
              </a:rPr>
              <a:t>Objetivos </a:t>
            </a:r>
            <a:endPar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ángulo 4">
            <a:extLst>
              <a:ext uri="{FF2B5EF4-FFF2-40B4-BE49-F238E27FC236}">
                <a16:creationId xmlns="" xmlns:a16="http://schemas.microsoft.com/office/drawing/2014/main" id="{593B47E7-0171-4B43-9DD3-1562F2B3EED3}"/>
              </a:ext>
            </a:extLst>
          </p:cNvPr>
          <p:cNvSpPr/>
          <p:nvPr/>
        </p:nvSpPr>
        <p:spPr>
          <a:xfrm>
            <a:off x="2276061" y="1491905"/>
            <a:ext cx="2915478" cy="39756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GENERAL</a:t>
            </a:r>
          </a:p>
        </p:txBody>
      </p:sp>
      <p:sp>
        <p:nvSpPr>
          <p:cNvPr id="7" name="Rectángulo 6">
            <a:extLst>
              <a:ext uri="{FF2B5EF4-FFF2-40B4-BE49-F238E27FC236}">
                <a16:creationId xmlns="" xmlns:a16="http://schemas.microsoft.com/office/drawing/2014/main" id="{E580492D-806D-4B70-82AB-6F79C1E1AB89}"/>
              </a:ext>
            </a:extLst>
          </p:cNvPr>
          <p:cNvSpPr/>
          <p:nvPr/>
        </p:nvSpPr>
        <p:spPr>
          <a:xfrm>
            <a:off x="2133600" y="3424719"/>
            <a:ext cx="2915478" cy="39756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ESPECIFICOS</a:t>
            </a:r>
          </a:p>
        </p:txBody>
      </p:sp>
      <p:sp>
        <p:nvSpPr>
          <p:cNvPr id="3" name="CuadroTexto 2">
            <a:extLst>
              <a:ext uri="{FF2B5EF4-FFF2-40B4-BE49-F238E27FC236}">
                <a16:creationId xmlns="" xmlns:a16="http://schemas.microsoft.com/office/drawing/2014/main" id="{B4FF1BCD-59CF-4686-B684-4BDEE5B74411}"/>
              </a:ext>
            </a:extLst>
          </p:cNvPr>
          <p:cNvSpPr txBox="1"/>
          <p:nvPr/>
        </p:nvSpPr>
        <p:spPr>
          <a:xfrm>
            <a:off x="6006548" y="1367408"/>
            <a:ext cx="5459896" cy="2031325"/>
          </a:xfrm>
          <a:prstGeom prst="rect">
            <a:avLst/>
          </a:prstGeom>
          <a:noFill/>
        </p:spPr>
        <p:txBody>
          <a:bodyPr wrap="square" rtlCol="0">
            <a:spAutoFit/>
          </a:bodyPr>
          <a:lstStyle/>
          <a:p>
            <a:r>
              <a:rPr lang="es-EC" dirty="0"/>
              <a:t>Analizar el valor percibido del estudiante en relación de los servicios que proporcionan las unidades administrativas del campus matriz de la Universidad de las Fuerzas Armadas ESPE en los niveles de apoyo y operaciones, enfocándose en la satisfacción que estos producen.</a:t>
            </a:r>
          </a:p>
          <a:p>
            <a:endParaRPr lang="es-EC" dirty="0"/>
          </a:p>
        </p:txBody>
      </p:sp>
      <p:sp>
        <p:nvSpPr>
          <p:cNvPr id="8" name="CuadroTexto 7">
            <a:extLst>
              <a:ext uri="{FF2B5EF4-FFF2-40B4-BE49-F238E27FC236}">
                <a16:creationId xmlns="" xmlns:a16="http://schemas.microsoft.com/office/drawing/2014/main" id="{918611E3-7FEE-4CAA-AACE-1B91127D066D}"/>
              </a:ext>
            </a:extLst>
          </p:cNvPr>
          <p:cNvSpPr txBox="1"/>
          <p:nvPr/>
        </p:nvSpPr>
        <p:spPr>
          <a:xfrm>
            <a:off x="5910470" y="3338063"/>
            <a:ext cx="5579165" cy="2800767"/>
          </a:xfrm>
          <a:prstGeom prst="rect">
            <a:avLst/>
          </a:prstGeom>
          <a:noFill/>
        </p:spPr>
        <p:txBody>
          <a:bodyPr wrap="square" rtlCol="0">
            <a:spAutoFit/>
          </a:bodyPr>
          <a:lstStyle/>
          <a:p>
            <a:pPr marL="285750" indent="-285750">
              <a:buFont typeface="Arial" panose="020B0604020202020204" pitchFamily="34" charset="0"/>
              <a:buChar char="•"/>
            </a:pPr>
            <a:r>
              <a:rPr lang="es-EC" sz="1400" dirty="0"/>
              <a:t>Contextualizar las diferentes teorías que muestran la relación entre el cliente y el vendedor u ofertante, a través de una investigación en fuentes secundarias, en función de los servicios a los que acceden los estudiantes, para delimitar la investigación.</a:t>
            </a:r>
          </a:p>
          <a:p>
            <a:pPr marL="285750" lvl="0" indent="-285750">
              <a:buFont typeface="Arial" panose="020B0604020202020204" pitchFamily="34" charset="0"/>
              <a:buChar char="•"/>
            </a:pPr>
            <a:r>
              <a:rPr lang="es-EC" sz="1400" dirty="0"/>
              <a:t>Medir la percepción de los estudiantes acerca de los servicios recibidos mediante herramientas de medición que permitan tomar las acciones correspondientes con el fin de mejorar los mismos.</a:t>
            </a:r>
          </a:p>
          <a:p>
            <a:pPr marL="285750" lvl="0" indent="-285750">
              <a:buFont typeface="Arial" panose="020B0604020202020204" pitchFamily="34" charset="0"/>
              <a:buChar char="•"/>
            </a:pPr>
            <a:r>
              <a:rPr lang="es-EC" sz="1400" dirty="0"/>
              <a:t>Propuesta para mejorar la eficiencia de los servicios administrativos, y la percepción de los estudiantes de la imagen institucional a través de estrategias de medios.</a:t>
            </a:r>
          </a:p>
          <a:p>
            <a:endParaRPr lang="es-EC" dirty="0"/>
          </a:p>
          <a:p>
            <a:endParaRPr lang="es-EC" dirty="0"/>
          </a:p>
        </p:txBody>
      </p:sp>
    </p:spTree>
    <p:extLst>
      <p:ext uri="{BB962C8B-B14F-4D97-AF65-F5344CB8AC3E}">
        <p14:creationId xmlns:p14="http://schemas.microsoft.com/office/powerpoint/2010/main" val="280757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 xmlns:a16="http://schemas.microsoft.com/office/drawing/2014/main" id="{CCF69243-B9E9-4A85-B204-F45F7CE76190}"/>
              </a:ext>
            </a:extLst>
          </p:cNvPr>
          <p:cNvSpPr/>
          <p:nvPr/>
        </p:nvSpPr>
        <p:spPr>
          <a:xfrm>
            <a:off x="8003582" y="195353"/>
            <a:ext cx="2268699" cy="707886"/>
          </a:xfrm>
          <a:prstGeom prst="rect">
            <a:avLst/>
          </a:prstGeom>
          <a:noFill/>
        </p:spPr>
        <p:txBody>
          <a:bodyPr wrap="none" lIns="91440" tIns="45720" rIns="91440" bIns="45720">
            <a:spAutoFit/>
          </a:bodyPr>
          <a:lstStyle/>
          <a:p>
            <a:pPr algn="ctr"/>
            <a:r>
              <a:rPr lang="es-ES" sz="4000" b="1" dirty="0">
                <a:ln w="9525">
                  <a:solidFill>
                    <a:schemeClr val="bg1"/>
                  </a:solidFill>
                  <a:prstDash val="solid"/>
                </a:ln>
                <a:effectLst>
                  <a:outerShdw blurRad="12700" dist="38100" dir="2700000" algn="tl" rotWithShape="0">
                    <a:schemeClr val="bg1">
                      <a:lumMod val="50000"/>
                    </a:schemeClr>
                  </a:outerShdw>
                </a:effectLst>
              </a:rPr>
              <a:t>Hipótesis </a:t>
            </a:r>
            <a:endParaRPr lang="es-E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Rectángulo 7">
            <a:extLst>
              <a:ext uri="{FF2B5EF4-FFF2-40B4-BE49-F238E27FC236}">
                <a16:creationId xmlns="" xmlns:a16="http://schemas.microsoft.com/office/drawing/2014/main" id="{C3E08EEB-6841-4B5D-8589-869A1948277D}"/>
              </a:ext>
            </a:extLst>
          </p:cNvPr>
          <p:cNvSpPr/>
          <p:nvPr/>
        </p:nvSpPr>
        <p:spPr>
          <a:xfrm>
            <a:off x="2080591" y="2044287"/>
            <a:ext cx="2915478" cy="39756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GENERAL</a:t>
            </a:r>
          </a:p>
        </p:txBody>
      </p:sp>
      <p:sp>
        <p:nvSpPr>
          <p:cNvPr id="10" name="Rectángulo 9">
            <a:extLst>
              <a:ext uri="{FF2B5EF4-FFF2-40B4-BE49-F238E27FC236}">
                <a16:creationId xmlns="" xmlns:a16="http://schemas.microsoft.com/office/drawing/2014/main" id="{7A95C2F2-87D0-4279-9B9B-A09C78B59427}"/>
              </a:ext>
            </a:extLst>
          </p:cNvPr>
          <p:cNvSpPr/>
          <p:nvPr/>
        </p:nvSpPr>
        <p:spPr>
          <a:xfrm>
            <a:off x="2080591" y="3876778"/>
            <a:ext cx="2915478" cy="39756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ESPECIFICAS</a:t>
            </a:r>
          </a:p>
        </p:txBody>
      </p:sp>
      <p:sp>
        <p:nvSpPr>
          <p:cNvPr id="11" name="CuadroTexto 10">
            <a:extLst>
              <a:ext uri="{FF2B5EF4-FFF2-40B4-BE49-F238E27FC236}">
                <a16:creationId xmlns="" xmlns:a16="http://schemas.microsoft.com/office/drawing/2014/main" id="{19BDEFD3-ADE2-4411-999A-974893DF5D79}"/>
              </a:ext>
            </a:extLst>
          </p:cNvPr>
          <p:cNvSpPr txBox="1"/>
          <p:nvPr/>
        </p:nvSpPr>
        <p:spPr>
          <a:xfrm>
            <a:off x="6180483" y="1862186"/>
            <a:ext cx="5088834" cy="1200329"/>
          </a:xfrm>
          <a:prstGeom prst="rect">
            <a:avLst/>
          </a:prstGeom>
          <a:noFill/>
        </p:spPr>
        <p:txBody>
          <a:bodyPr wrap="square" rtlCol="0">
            <a:spAutoFit/>
          </a:bodyPr>
          <a:lstStyle/>
          <a:p>
            <a:r>
              <a:rPr lang="es-EC" dirty="0"/>
              <a:t>El valor percibido que dan los estudiantes a los diferentes servicios que presta la Universidad propone una incógnita muy evidente la cual se utilizara como Hipótesis. </a:t>
            </a:r>
          </a:p>
        </p:txBody>
      </p:sp>
      <p:sp>
        <p:nvSpPr>
          <p:cNvPr id="12" name="CuadroTexto 11">
            <a:extLst>
              <a:ext uri="{FF2B5EF4-FFF2-40B4-BE49-F238E27FC236}">
                <a16:creationId xmlns="" xmlns:a16="http://schemas.microsoft.com/office/drawing/2014/main" id="{04C6C6F6-E046-4E6A-AB7F-F5D36968BC8D}"/>
              </a:ext>
            </a:extLst>
          </p:cNvPr>
          <p:cNvSpPr txBox="1"/>
          <p:nvPr/>
        </p:nvSpPr>
        <p:spPr>
          <a:xfrm>
            <a:off x="6096000" y="3551583"/>
            <a:ext cx="5257800" cy="1477328"/>
          </a:xfrm>
          <a:prstGeom prst="rect">
            <a:avLst/>
          </a:prstGeom>
          <a:noFill/>
        </p:spPr>
        <p:txBody>
          <a:bodyPr wrap="square" rtlCol="0">
            <a:spAutoFit/>
          </a:bodyPr>
          <a:lstStyle/>
          <a:p>
            <a:pPr lvl="0"/>
            <a:r>
              <a:rPr lang="es-EC" dirty="0"/>
              <a:t>H0: Los servicios administrativos ofrecidos en la ESPE logran un alto nivel de satisfacción en los estudiantes.</a:t>
            </a:r>
          </a:p>
          <a:p>
            <a:pPr lvl="0"/>
            <a:r>
              <a:rPr lang="es-EC" dirty="0"/>
              <a:t>H1: Los servicios administrativos ofrecidos en la ESPE logran un bajo nivel de satisfacción en los estudiantes.</a:t>
            </a:r>
          </a:p>
          <a:p>
            <a:endParaRPr lang="es-EC" dirty="0"/>
          </a:p>
        </p:txBody>
      </p:sp>
    </p:spTree>
    <p:extLst>
      <p:ext uri="{BB962C8B-B14F-4D97-AF65-F5344CB8AC3E}">
        <p14:creationId xmlns:p14="http://schemas.microsoft.com/office/powerpoint/2010/main" val="1305657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Rectángulo 3">
            <a:extLst>
              <a:ext uri="{FF2B5EF4-FFF2-40B4-BE49-F238E27FC236}">
                <a16:creationId xmlns="" xmlns:a16="http://schemas.microsoft.com/office/drawing/2014/main" id="{F50E5D74-5412-4121-B59F-FF588D77800A}"/>
              </a:ext>
            </a:extLst>
          </p:cNvPr>
          <p:cNvSpPr/>
          <p:nvPr/>
        </p:nvSpPr>
        <p:spPr>
          <a:xfrm>
            <a:off x="7131740" y="104576"/>
            <a:ext cx="4369081" cy="923330"/>
          </a:xfrm>
          <a:prstGeom prst="rect">
            <a:avLst/>
          </a:prstGeom>
          <a:noFill/>
        </p:spPr>
        <p:txBody>
          <a:bodyPr wrap="non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Marco teórico </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5" name="Diagrama 4">
            <a:extLst>
              <a:ext uri="{FF2B5EF4-FFF2-40B4-BE49-F238E27FC236}">
                <a16:creationId xmlns="" xmlns:a16="http://schemas.microsoft.com/office/drawing/2014/main" id="{5A5F1A58-4368-4F3C-BEC4-422F7982D41D}"/>
              </a:ext>
            </a:extLst>
          </p:cNvPr>
          <p:cNvGraphicFramePr/>
          <p:nvPr>
            <p:extLst>
              <p:ext uri="{D42A27DB-BD31-4B8C-83A1-F6EECF244321}">
                <p14:modId xmlns:p14="http://schemas.microsoft.com/office/powerpoint/2010/main" val="2183042866"/>
              </p:ext>
            </p:extLst>
          </p:nvPr>
        </p:nvGraphicFramePr>
        <p:xfrm>
          <a:off x="2032000" y="1393031"/>
          <a:ext cx="6157843" cy="3642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450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Rectángulo 2">
            <a:extLst>
              <a:ext uri="{FF2B5EF4-FFF2-40B4-BE49-F238E27FC236}">
                <a16:creationId xmlns="" xmlns:a16="http://schemas.microsoft.com/office/drawing/2014/main" id="{4DFC1F3D-5A98-4328-86FC-C935D04EEAEB}"/>
              </a:ext>
            </a:extLst>
          </p:cNvPr>
          <p:cNvSpPr/>
          <p:nvPr/>
        </p:nvSpPr>
        <p:spPr>
          <a:xfrm>
            <a:off x="7131740" y="104576"/>
            <a:ext cx="4369081" cy="923330"/>
          </a:xfrm>
          <a:prstGeom prst="rect">
            <a:avLst/>
          </a:prstGeom>
          <a:noFill/>
        </p:spPr>
        <p:txBody>
          <a:bodyPr wrap="none" lIns="91440" tIns="45720" rIns="91440" bIns="45720">
            <a:spAutoFit/>
          </a:bodyPr>
          <a:lstStyle/>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Marco teórico </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4" name="Diagrama 3">
            <a:extLst>
              <a:ext uri="{FF2B5EF4-FFF2-40B4-BE49-F238E27FC236}">
                <a16:creationId xmlns="" xmlns:a16="http://schemas.microsoft.com/office/drawing/2014/main" id="{41817FBB-1405-4BB6-B7BB-5504AF726F41}"/>
              </a:ext>
            </a:extLst>
          </p:cNvPr>
          <p:cNvGraphicFramePr/>
          <p:nvPr>
            <p:extLst>
              <p:ext uri="{D42A27DB-BD31-4B8C-83A1-F6EECF244321}">
                <p14:modId xmlns:p14="http://schemas.microsoft.com/office/powerpoint/2010/main" val="4063241161"/>
              </p:ext>
            </p:extLst>
          </p:nvPr>
        </p:nvGraphicFramePr>
        <p:xfrm>
          <a:off x="1345097" y="1393031"/>
          <a:ext cx="10515600" cy="390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87189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1836</Words>
  <Application>Microsoft Office PowerPoint</Application>
  <PresentationFormat>Panorámica</PresentationFormat>
  <Paragraphs>161</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Calibri Light</vt:lpstr>
      <vt:lpstr>Symbol</vt:lpstr>
      <vt:lpstr>Times New Roman</vt:lpstr>
      <vt:lpstr>Tema de Office</vt:lpstr>
      <vt:lpstr>DEPARTAMENTO DE CIENCIAS ECONOMICAS Y ADMINISTRATIVAS Y DE COMERCIO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Admisión CEMCP</dc:creator>
  <cp:lastModifiedBy>Estudiante35</cp:lastModifiedBy>
  <cp:revision>29</cp:revision>
  <dcterms:created xsi:type="dcterms:W3CDTF">2018-08-01T18:10:38Z</dcterms:created>
  <dcterms:modified xsi:type="dcterms:W3CDTF">2018-09-18T01:23:12Z</dcterms:modified>
</cp:coreProperties>
</file>