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5"/>
  </p:notesMasterIdLst>
  <p:sldIdLst>
    <p:sldId id="257" r:id="rId2"/>
    <p:sldId id="328" r:id="rId3"/>
    <p:sldId id="405" r:id="rId4"/>
    <p:sldId id="398" r:id="rId5"/>
    <p:sldId id="406" r:id="rId6"/>
    <p:sldId id="259" r:id="rId7"/>
    <p:sldId id="436" r:id="rId8"/>
    <p:sldId id="335" r:id="rId9"/>
    <p:sldId id="459" r:id="rId10"/>
    <p:sldId id="415" r:id="rId11"/>
    <p:sldId id="437" r:id="rId12"/>
    <p:sldId id="336" r:id="rId13"/>
    <p:sldId id="342" r:id="rId14"/>
    <p:sldId id="343" r:id="rId15"/>
    <p:sldId id="350" r:id="rId16"/>
    <p:sldId id="438" r:id="rId17"/>
    <p:sldId id="439" r:id="rId18"/>
    <p:sldId id="440" r:id="rId19"/>
    <p:sldId id="441" r:id="rId20"/>
    <p:sldId id="442" r:id="rId21"/>
    <p:sldId id="443" r:id="rId22"/>
    <p:sldId id="444" r:id="rId23"/>
    <p:sldId id="411" r:id="rId24"/>
    <p:sldId id="445" r:id="rId25"/>
    <p:sldId id="446" r:id="rId26"/>
    <p:sldId id="447" r:id="rId27"/>
    <p:sldId id="448" r:id="rId28"/>
    <p:sldId id="449" r:id="rId29"/>
    <p:sldId id="450" r:id="rId30"/>
    <p:sldId id="453" r:id="rId31"/>
    <p:sldId id="421" r:id="rId32"/>
    <p:sldId id="422" r:id="rId33"/>
    <p:sldId id="451" r:id="rId34"/>
    <p:sldId id="452" r:id="rId35"/>
    <p:sldId id="454" r:id="rId36"/>
    <p:sldId id="455" r:id="rId37"/>
    <p:sldId id="456" r:id="rId38"/>
    <p:sldId id="457" r:id="rId39"/>
    <p:sldId id="458" r:id="rId40"/>
    <p:sldId id="434" r:id="rId41"/>
    <p:sldId id="433" r:id="rId42"/>
    <p:sldId id="435" r:id="rId43"/>
    <p:sldId id="264" r:id="rId4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icio Stalin Salcedo Peña" initials="VSSP" lastIdx="1" clrIdx="0">
    <p:extLst>
      <p:ext uri="{19B8F6BF-5375-455C-9EA6-DF929625EA0E}">
        <p15:presenceInfo xmlns:p15="http://schemas.microsoft.com/office/powerpoint/2012/main" userId="009ffeb92c7ab65b" providerId="Windows Live"/>
      </p:ext>
    </p:extLst>
  </p:cmAuthor>
  <p:cmAuthor id="2" name="Fabricio Vilatuña" initials="FV" lastIdx="1" clrIdx="1">
    <p:extLst>
      <p:ext uri="{19B8F6BF-5375-455C-9EA6-DF929625EA0E}">
        <p15:presenceInfo xmlns:p15="http://schemas.microsoft.com/office/powerpoint/2012/main" userId="a1fe60e310a631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78370" autoAdjust="0"/>
  </p:normalViewPr>
  <p:slideViewPr>
    <p:cSldViewPr snapToGrid="0">
      <p:cViewPr varScale="1">
        <p:scale>
          <a:sx n="58" d="100"/>
          <a:sy n="58" d="100"/>
        </p:scale>
        <p:origin x="13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53324-D1F8-4464-8461-F145C10357A1}" type="datetimeFigureOut">
              <a:rPr lang="es-EC" smtClean="0"/>
              <a:t>13/9/2018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D904C-292C-4206-A77C-19FABFD93EE0}" type="slidenum">
              <a:rPr lang="es-EC" smtClean="0"/>
              <a:t>‹Nº›</a:t>
            </a:fld>
            <a:endParaRPr lang="es-EC"/>
          </a:p>
        </p:txBody>
      </p:sp>
    </p:spTree>
    <p:extLst>
      <p:ext uri="{BB962C8B-B14F-4D97-AF65-F5344CB8AC3E}">
        <p14:creationId xmlns:p14="http://schemas.microsoft.com/office/powerpoint/2010/main" val="4725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ROBOTICA A TRAVES</a:t>
            </a:r>
            <a:r>
              <a:rPr lang="es-EC" baseline="0" dirty="0"/>
              <a:t> DE LOS AÑOS HA TENIDO APLICACIONES EN AREAS COMO: </a:t>
            </a:r>
          </a:p>
          <a:p>
            <a:endParaRPr lang="es-EC" baseline="0"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a:t>
            </a:fld>
            <a:endParaRPr lang="es-EC"/>
          </a:p>
        </p:txBody>
      </p:sp>
    </p:spTree>
    <p:extLst>
      <p:ext uri="{BB962C8B-B14F-4D97-AF65-F5344CB8AC3E}">
        <p14:creationId xmlns:p14="http://schemas.microsoft.com/office/powerpoint/2010/main" val="47137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presente estudio se ha basado en el ciclo de vida desarrollado por Ralph Kimball (Kimball, Ross, Becker, </a:t>
            </a:r>
            <a:r>
              <a:rPr lang="es-MX" dirty="0" err="1"/>
              <a:t>Mundy</a:t>
            </a:r>
            <a:r>
              <a:rPr lang="es-MX" dirty="0"/>
              <a:t>, &amp; </a:t>
            </a:r>
            <a:r>
              <a:rPr lang="es-MX" dirty="0" err="1"/>
              <a:t>Thornthwaite</a:t>
            </a:r>
            <a:r>
              <a:rPr lang="es-MX" dirty="0"/>
              <a:t>, 2015), en el que se han identificado tres fases diferentes. </a:t>
            </a:r>
          </a:p>
          <a:p>
            <a:r>
              <a:rPr lang="es-MX" dirty="0"/>
              <a:t>La primera fase se refiere a una selección de los componentes de hardware y software aplicados. </a:t>
            </a:r>
          </a:p>
          <a:p>
            <a:r>
              <a:rPr lang="es-MX" dirty="0"/>
              <a:t>La segunda fase establece el modelo dimensional y la elaboración de los procesos ETL.</a:t>
            </a:r>
          </a:p>
          <a:p>
            <a:r>
              <a:rPr lang="es-MX" dirty="0"/>
              <a:t>La tercera fase consistió en las especificaciones de la integración de herramientas de visualización de datos en tiempo real. Adicionalmente, para lograr un desarrollo preciso, Kimball estableció cuatro principios básicos: </a:t>
            </a:r>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12</a:t>
            </a:fld>
            <a:endParaRPr lang="es-EC"/>
          </a:p>
        </p:txBody>
      </p:sp>
    </p:spTree>
    <p:extLst>
      <p:ext uri="{BB962C8B-B14F-4D97-AF65-F5344CB8AC3E}">
        <p14:creationId xmlns:p14="http://schemas.microsoft.com/office/powerpoint/2010/main" val="304472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15</a:t>
            </a:fld>
            <a:endParaRPr lang="es-EC"/>
          </a:p>
        </p:txBody>
      </p:sp>
    </p:spTree>
    <p:extLst>
      <p:ext uri="{BB962C8B-B14F-4D97-AF65-F5344CB8AC3E}">
        <p14:creationId xmlns:p14="http://schemas.microsoft.com/office/powerpoint/2010/main" val="375444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16</a:t>
            </a:fld>
            <a:endParaRPr lang="es-EC"/>
          </a:p>
        </p:txBody>
      </p:sp>
    </p:spTree>
    <p:extLst>
      <p:ext uri="{BB962C8B-B14F-4D97-AF65-F5344CB8AC3E}">
        <p14:creationId xmlns:p14="http://schemas.microsoft.com/office/powerpoint/2010/main" val="137690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17</a:t>
            </a:fld>
            <a:endParaRPr lang="es-EC"/>
          </a:p>
        </p:txBody>
      </p:sp>
    </p:spTree>
    <p:extLst>
      <p:ext uri="{BB962C8B-B14F-4D97-AF65-F5344CB8AC3E}">
        <p14:creationId xmlns:p14="http://schemas.microsoft.com/office/powerpoint/2010/main" val="305712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18</a:t>
            </a:fld>
            <a:endParaRPr lang="es-EC"/>
          </a:p>
        </p:txBody>
      </p:sp>
    </p:spTree>
    <p:extLst>
      <p:ext uri="{BB962C8B-B14F-4D97-AF65-F5344CB8AC3E}">
        <p14:creationId xmlns:p14="http://schemas.microsoft.com/office/powerpoint/2010/main" val="322541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19</a:t>
            </a:fld>
            <a:endParaRPr lang="es-EC"/>
          </a:p>
        </p:txBody>
      </p:sp>
    </p:spTree>
    <p:extLst>
      <p:ext uri="{BB962C8B-B14F-4D97-AF65-F5344CB8AC3E}">
        <p14:creationId xmlns:p14="http://schemas.microsoft.com/office/powerpoint/2010/main" val="205815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20</a:t>
            </a:fld>
            <a:endParaRPr lang="es-EC"/>
          </a:p>
        </p:txBody>
      </p:sp>
    </p:spTree>
    <p:extLst>
      <p:ext uri="{BB962C8B-B14F-4D97-AF65-F5344CB8AC3E}">
        <p14:creationId xmlns:p14="http://schemas.microsoft.com/office/powerpoint/2010/main" val="264226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21</a:t>
            </a:fld>
            <a:endParaRPr lang="es-EC"/>
          </a:p>
        </p:txBody>
      </p:sp>
    </p:spTree>
    <p:extLst>
      <p:ext uri="{BB962C8B-B14F-4D97-AF65-F5344CB8AC3E}">
        <p14:creationId xmlns:p14="http://schemas.microsoft.com/office/powerpoint/2010/main" val="120236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22</a:t>
            </a:fld>
            <a:endParaRPr lang="es-EC"/>
          </a:p>
        </p:txBody>
      </p:sp>
    </p:spTree>
    <p:extLst>
      <p:ext uri="{BB962C8B-B14F-4D97-AF65-F5344CB8AC3E}">
        <p14:creationId xmlns:p14="http://schemas.microsoft.com/office/powerpoint/2010/main" val="1472154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23</a:t>
            </a:fld>
            <a:endParaRPr lang="es-EC"/>
          </a:p>
        </p:txBody>
      </p:sp>
    </p:spTree>
    <p:extLst>
      <p:ext uri="{BB962C8B-B14F-4D97-AF65-F5344CB8AC3E}">
        <p14:creationId xmlns:p14="http://schemas.microsoft.com/office/powerpoint/2010/main" val="89527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la actualidad, se hace imprescindible que los invernaderos dispongan de herramientas que permitan monitorear información de su producción, por tal razón, contar con una solución de </a:t>
            </a:r>
            <a:r>
              <a:rPr lang="es-MX" dirty="0" err="1"/>
              <a:t>Iot</a:t>
            </a:r>
            <a:r>
              <a:rPr lang="es-MX" dirty="0"/>
              <a:t> (Internet de las cosas), reduce el tiempo necesario para la obtención de datos en Tiempo Real</a:t>
            </a:r>
            <a:r>
              <a:rPr lang="es-MX" b="1" dirty="0"/>
              <a:t>. El llamado Internet </a:t>
            </a:r>
            <a:r>
              <a:rPr lang="es-MX" b="1" dirty="0" err="1"/>
              <a:t>of</a:t>
            </a:r>
            <a:r>
              <a:rPr lang="es-MX" b="1" dirty="0"/>
              <a:t> </a:t>
            </a:r>
            <a:r>
              <a:rPr lang="es-MX" b="1" dirty="0" err="1"/>
              <a:t>Things</a:t>
            </a:r>
            <a:r>
              <a:rPr lang="es-MX" b="1" dirty="0"/>
              <a:t> (</a:t>
            </a:r>
            <a:r>
              <a:rPr lang="es-MX" b="1" dirty="0" err="1"/>
              <a:t>IoT</a:t>
            </a:r>
            <a:r>
              <a:rPr lang="es-MX" b="1" dirty="0"/>
              <a:t>, por sus siglas en inglés) es un concepto que se refiere a la interconexión de objetos cotidianos a través de internet. Es decir, son todas esas cosas con las que convivimos a diario y que antes no estaban conectadas a la red: vehículos, electrodomésticos, máquinas, ropa, </a:t>
            </a:r>
            <a:r>
              <a:rPr lang="es-MX" b="1" dirty="0" err="1"/>
              <a:t>etc</a:t>
            </a:r>
            <a:endParaRPr lang="es-MX" b="1"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4</a:t>
            </a:fld>
            <a:endParaRPr lang="es-EC"/>
          </a:p>
        </p:txBody>
      </p:sp>
    </p:spTree>
    <p:extLst>
      <p:ext uri="{BB962C8B-B14F-4D97-AF65-F5344CB8AC3E}">
        <p14:creationId xmlns:p14="http://schemas.microsoft.com/office/powerpoint/2010/main" val="334827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24</a:t>
            </a:fld>
            <a:endParaRPr lang="es-EC"/>
          </a:p>
        </p:txBody>
      </p:sp>
    </p:spTree>
    <p:extLst>
      <p:ext uri="{BB962C8B-B14F-4D97-AF65-F5344CB8AC3E}">
        <p14:creationId xmlns:p14="http://schemas.microsoft.com/office/powerpoint/2010/main" val="389189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25</a:t>
            </a:fld>
            <a:endParaRPr lang="es-EC"/>
          </a:p>
        </p:txBody>
      </p:sp>
    </p:spTree>
    <p:extLst>
      <p:ext uri="{BB962C8B-B14F-4D97-AF65-F5344CB8AC3E}">
        <p14:creationId xmlns:p14="http://schemas.microsoft.com/office/powerpoint/2010/main" val="44851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26</a:t>
            </a:fld>
            <a:endParaRPr lang="es-EC"/>
          </a:p>
        </p:txBody>
      </p:sp>
    </p:spTree>
    <p:extLst>
      <p:ext uri="{BB962C8B-B14F-4D97-AF65-F5344CB8AC3E}">
        <p14:creationId xmlns:p14="http://schemas.microsoft.com/office/powerpoint/2010/main" val="404405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27</a:t>
            </a:fld>
            <a:endParaRPr lang="es-EC"/>
          </a:p>
        </p:txBody>
      </p:sp>
    </p:spTree>
    <p:extLst>
      <p:ext uri="{BB962C8B-B14F-4D97-AF65-F5344CB8AC3E}">
        <p14:creationId xmlns:p14="http://schemas.microsoft.com/office/powerpoint/2010/main" val="663298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28</a:t>
            </a:fld>
            <a:endParaRPr lang="es-EC"/>
          </a:p>
        </p:txBody>
      </p:sp>
    </p:spTree>
    <p:extLst>
      <p:ext uri="{BB962C8B-B14F-4D97-AF65-F5344CB8AC3E}">
        <p14:creationId xmlns:p14="http://schemas.microsoft.com/office/powerpoint/2010/main" val="1899567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29</a:t>
            </a:fld>
            <a:endParaRPr lang="es-EC"/>
          </a:p>
        </p:txBody>
      </p:sp>
    </p:spTree>
    <p:extLst>
      <p:ext uri="{BB962C8B-B14F-4D97-AF65-F5344CB8AC3E}">
        <p14:creationId xmlns:p14="http://schemas.microsoft.com/office/powerpoint/2010/main" val="200580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30</a:t>
            </a:fld>
            <a:endParaRPr lang="es-EC"/>
          </a:p>
        </p:txBody>
      </p:sp>
    </p:spTree>
    <p:extLst>
      <p:ext uri="{BB962C8B-B14F-4D97-AF65-F5344CB8AC3E}">
        <p14:creationId xmlns:p14="http://schemas.microsoft.com/office/powerpoint/2010/main" val="309182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31</a:t>
            </a:fld>
            <a:endParaRPr lang="es-EC"/>
          </a:p>
        </p:txBody>
      </p:sp>
    </p:spTree>
    <p:extLst>
      <p:ext uri="{BB962C8B-B14F-4D97-AF65-F5344CB8AC3E}">
        <p14:creationId xmlns:p14="http://schemas.microsoft.com/office/powerpoint/2010/main" val="424865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32</a:t>
            </a:fld>
            <a:endParaRPr lang="es-EC"/>
          </a:p>
        </p:txBody>
      </p:sp>
    </p:spTree>
    <p:extLst>
      <p:ext uri="{BB962C8B-B14F-4D97-AF65-F5344CB8AC3E}">
        <p14:creationId xmlns:p14="http://schemas.microsoft.com/office/powerpoint/2010/main" val="2187955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33</a:t>
            </a:fld>
            <a:endParaRPr lang="es-EC"/>
          </a:p>
        </p:txBody>
      </p:sp>
    </p:spTree>
    <p:extLst>
      <p:ext uri="{BB962C8B-B14F-4D97-AF65-F5344CB8AC3E}">
        <p14:creationId xmlns:p14="http://schemas.microsoft.com/office/powerpoint/2010/main" val="104756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Big Data es la capacidad de procesar y analizar una cantidad extensa de datos a muy bajo coste, y extraer de allí información y nuevos patrones de comportamientos que antes era imposible extraer por limitaciones técnicas. </a:t>
            </a:r>
            <a:endParaRPr lang="es-MX"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5</a:t>
            </a:fld>
            <a:endParaRPr lang="es-EC"/>
          </a:p>
        </p:txBody>
      </p:sp>
    </p:spTree>
    <p:extLst>
      <p:ext uri="{BB962C8B-B14F-4D97-AF65-F5344CB8AC3E}">
        <p14:creationId xmlns:p14="http://schemas.microsoft.com/office/powerpoint/2010/main" val="332918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34</a:t>
            </a:fld>
            <a:endParaRPr lang="es-EC"/>
          </a:p>
        </p:txBody>
      </p:sp>
    </p:spTree>
    <p:extLst>
      <p:ext uri="{BB962C8B-B14F-4D97-AF65-F5344CB8AC3E}">
        <p14:creationId xmlns:p14="http://schemas.microsoft.com/office/powerpoint/2010/main" val="3280803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35</a:t>
            </a:fld>
            <a:endParaRPr lang="es-EC"/>
          </a:p>
        </p:txBody>
      </p:sp>
    </p:spTree>
    <p:extLst>
      <p:ext uri="{BB962C8B-B14F-4D97-AF65-F5344CB8AC3E}">
        <p14:creationId xmlns:p14="http://schemas.microsoft.com/office/powerpoint/2010/main" val="2481187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36</a:t>
            </a:fld>
            <a:endParaRPr lang="es-EC"/>
          </a:p>
        </p:txBody>
      </p:sp>
    </p:spTree>
    <p:extLst>
      <p:ext uri="{BB962C8B-B14F-4D97-AF65-F5344CB8AC3E}">
        <p14:creationId xmlns:p14="http://schemas.microsoft.com/office/powerpoint/2010/main" val="230831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37</a:t>
            </a:fld>
            <a:endParaRPr lang="es-EC"/>
          </a:p>
        </p:txBody>
      </p:sp>
    </p:spTree>
    <p:extLst>
      <p:ext uri="{BB962C8B-B14F-4D97-AF65-F5344CB8AC3E}">
        <p14:creationId xmlns:p14="http://schemas.microsoft.com/office/powerpoint/2010/main" val="2879424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38</a:t>
            </a:fld>
            <a:endParaRPr lang="es-EC"/>
          </a:p>
        </p:txBody>
      </p:sp>
    </p:spTree>
    <p:extLst>
      <p:ext uri="{BB962C8B-B14F-4D97-AF65-F5344CB8AC3E}">
        <p14:creationId xmlns:p14="http://schemas.microsoft.com/office/powerpoint/2010/main" val="3249583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39</a:t>
            </a:fld>
            <a:endParaRPr lang="es-EC"/>
          </a:p>
        </p:txBody>
      </p:sp>
    </p:spTree>
    <p:extLst>
      <p:ext uri="{BB962C8B-B14F-4D97-AF65-F5344CB8AC3E}">
        <p14:creationId xmlns:p14="http://schemas.microsoft.com/office/powerpoint/2010/main" val="422951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Sistemas </a:t>
            </a:r>
            <a:r>
              <a:rPr lang="es-MX" dirty="0" err="1"/>
              <a:t>ebebidos</a:t>
            </a:r>
            <a:r>
              <a:rPr lang="es-MX" dirty="0"/>
              <a:t> tienen casi las mismas funciones que un computador personal, </a:t>
            </a:r>
            <a:r>
              <a:rPr lang="es-MX" dirty="0" err="1"/>
              <a:t>exepto</a:t>
            </a:r>
            <a:r>
              <a:rPr lang="es-MX" dirty="0"/>
              <a:t> que son construidos para aplicaciones muy específicas, Además estos sistemas requieren de un sistema operativo capaz de soportar exigencias de tiempo real y que sea confiable para la manipulación de datos.</a:t>
            </a:r>
          </a:p>
          <a:p>
            <a:endParaRPr lang="es-MX"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6</a:t>
            </a:fld>
            <a:endParaRPr lang="es-EC"/>
          </a:p>
        </p:txBody>
      </p:sp>
    </p:spTree>
    <p:extLst>
      <p:ext uri="{BB962C8B-B14F-4D97-AF65-F5344CB8AC3E}">
        <p14:creationId xmlns:p14="http://schemas.microsoft.com/office/powerpoint/2010/main" val="121529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Arduino es una plataforma de código abierto fácil de usar. Arduino tiene una aplicación se utiliza un microcontrolador y un entorno de desarrollo integrado (IDE) para programarlo. La placa Arduino puede ser programada directamente desde el PC usando FTDI, lo cual es fácil comparado con otras plataformas similares.</a:t>
            </a:r>
          </a:p>
        </p:txBody>
      </p:sp>
      <p:sp>
        <p:nvSpPr>
          <p:cNvPr id="4" name="Marcador de número de diapositiva 3"/>
          <p:cNvSpPr>
            <a:spLocks noGrp="1"/>
          </p:cNvSpPr>
          <p:nvPr>
            <p:ph type="sldNum" sz="quarter" idx="10"/>
          </p:nvPr>
        </p:nvSpPr>
        <p:spPr/>
        <p:txBody>
          <a:bodyPr/>
          <a:lstStyle/>
          <a:p>
            <a:fld id="{159D904C-292C-4206-A77C-19FABFD93EE0}" type="slidenum">
              <a:rPr lang="es-EC" smtClean="0"/>
              <a:t>7</a:t>
            </a:fld>
            <a:endParaRPr lang="es-EC"/>
          </a:p>
        </p:txBody>
      </p:sp>
    </p:spTree>
    <p:extLst>
      <p:ext uri="{BB962C8B-B14F-4D97-AF65-F5344CB8AC3E}">
        <p14:creationId xmlns:p14="http://schemas.microsoft.com/office/powerpoint/2010/main" val="412690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Raspberry Pi es una serie de computadoras del tamaño de una tarjeta de crédito, con tablero simple creadas en el Reino Unidos por la Fundación Raspberry Pi con el propósito de promover y fomentar la enseñanza de informática básica. La fundación desarrolla recursos y herramientas gratuitas para ayudar a la gente a educarse sobre informática, y cómo hacer las cosas con las computadoras. El inicio de Raspberry Pi comenzó en 2006</a:t>
            </a:r>
          </a:p>
        </p:txBody>
      </p:sp>
      <p:sp>
        <p:nvSpPr>
          <p:cNvPr id="4" name="Marcador de número de diapositiva 3"/>
          <p:cNvSpPr>
            <a:spLocks noGrp="1"/>
          </p:cNvSpPr>
          <p:nvPr>
            <p:ph type="sldNum" sz="quarter" idx="10"/>
          </p:nvPr>
        </p:nvSpPr>
        <p:spPr/>
        <p:txBody>
          <a:bodyPr/>
          <a:lstStyle/>
          <a:p>
            <a:fld id="{159D904C-292C-4206-A77C-19FABFD93EE0}" type="slidenum">
              <a:rPr lang="es-EC" smtClean="0"/>
              <a:t>8</a:t>
            </a:fld>
            <a:endParaRPr lang="es-EC"/>
          </a:p>
        </p:txBody>
      </p:sp>
    </p:spTree>
    <p:extLst>
      <p:ext uri="{BB962C8B-B14F-4D97-AF65-F5344CB8AC3E}">
        <p14:creationId xmlns:p14="http://schemas.microsoft.com/office/powerpoint/2010/main" val="228378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59D904C-292C-4206-A77C-19FABFD93EE0}" type="slidenum">
              <a:rPr lang="es-EC" smtClean="0"/>
              <a:t>9</a:t>
            </a:fld>
            <a:endParaRPr lang="es-EC"/>
          </a:p>
        </p:txBody>
      </p:sp>
    </p:spTree>
    <p:extLst>
      <p:ext uri="{BB962C8B-B14F-4D97-AF65-F5344CB8AC3E}">
        <p14:creationId xmlns:p14="http://schemas.microsoft.com/office/powerpoint/2010/main" val="245120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Una gran cantidad de pequeños dispositivos, autónomos, distribuidos físicamente, llamados nodos de sensores, instalados alrededor de un fenómeno para ser monitoreado, con la capacidad de almacenar y comunicar datos en una red en forma inalámbrica</a:t>
            </a:r>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10</a:t>
            </a:fld>
            <a:endParaRPr lang="es-EC"/>
          </a:p>
        </p:txBody>
      </p:sp>
    </p:spTree>
    <p:extLst>
      <p:ext uri="{BB962C8B-B14F-4D97-AF65-F5344CB8AC3E}">
        <p14:creationId xmlns:p14="http://schemas.microsoft.com/office/powerpoint/2010/main" val="175206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Una gran cantidad de pequeños dispositivos, autónomos, distribuidos físicamente, llamados nodos de sensores, instalados alrededor de un fenómeno para ser monitoreado, con la capacidad de almacenar y comunicar datos en una red en forma inalámbrica</a:t>
            </a:r>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11</a:t>
            </a:fld>
            <a:endParaRPr lang="es-EC"/>
          </a:p>
        </p:txBody>
      </p:sp>
    </p:spTree>
    <p:extLst>
      <p:ext uri="{BB962C8B-B14F-4D97-AF65-F5344CB8AC3E}">
        <p14:creationId xmlns:p14="http://schemas.microsoft.com/office/powerpoint/2010/main" val="196123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13/9/2018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4756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13/9/2018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94713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13/9/2018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0646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13/9/2018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383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137F82-B3B8-4EF1-979D-771E1CC70171}" type="datetimeFigureOut">
              <a:rPr lang="es-EC" smtClean="0"/>
              <a:t>13/9/2018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2423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DF137F82-B3B8-4EF1-979D-771E1CC70171}" type="datetimeFigureOut">
              <a:rPr lang="es-EC" smtClean="0"/>
              <a:t>13/9/2018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223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DF137F82-B3B8-4EF1-979D-771E1CC70171}" type="datetimeFigureOut">
              <a:rPr lang="es-EC" smtClean="0"/>
              <a:t>13/9/2018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0700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DF137F82-B3B8-4EF1-979D-771E1CC70171}" type="datetimeFigureOut">
              <a:rPr lang="es-EC" smtClean="0"/>
              <a:t>13/9/2018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7992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37F82-B3B8-4EF1-979D-771E1CC70171}" type="datetimeFigureOut">
              <a:rPr lang="es-EC" smtClean="0"/>
              <a:t>13/9/2018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01188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13/9/2018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58219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13/9/2018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1853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7F82-B3B8-4EF1-979D-771E1CC70171}" type="datetimeFigureOut">
              <a:rPr lang="es-EC" smtClean="0"/>
              <a:t>13/9/2018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68AD1-2A9A-4533-A501-FD2C2D4BAB3D}" type="slidenum">
              <a:rPr lang="es-EC" smtClean="0"/>
              <a:t>‹Nº›</a:t>
            </a:fld>
            <a:endParaRPr lang="es-EC"/>
          </a:p>
        </p:txBody>
      </p:sp>
    </p:spTree>
    <p:extLst>
      <p:ext uri="{BB962C8B-B14F-4D97-AF65-F5344CB8AC3E}">
        <p14:creationId xmlns:p14="http://schemas.microsoft.com/office/powerpoint/2010/main" val="252563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0" y="2720613"/>
            <a:ext cx="12192000" cy="1072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S" sz="2800"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r>
              <a:rPr lang="es-ES" sz="2800" b="1" dirty="0"/>
              <a:t>SEGUIMIENTO DE DATOS EN TIEMPO REAL CON APACHE KAFKA EN RASPBERRY PI; CASO PRÁCTICO: MONITOREO AMBIENTAL DE LA ACTIVIDAD DEL INVERNADERO ESPE-IASA I</a:t>
            </a:r>
            <a:r>
              <a:rPr lang="es-ES"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p>
          <a:p>
            <a:pPr algn="ctr"/>
            <a:endParaRPr lang="es-ES" sz="2800" b="1" dirty="0">
              <a:solidFill>
                <a:schemeClr val="tx1">
                  <a:lumMod val="75000"/>
                  <a:lumOff val="25000"/>
                </a:schemeClr>
              </a:solidFill>
              <a:latin typeface="Helvetica Light" charset="0"/>
              <a:ea typeface="Helvetica Light" charset="0"/>
              <a:cs typeface="Helvetica Light" charset="0"/>
            </a:endParaRPr>
          </a:p>
        </p:txBody>
      </p:sp>
      <p:sp>
        <p:nvSpPr>
          <p:cNvPr id="2" name="Rectangle 1"/>
          <p:cNvSpPr/>
          <p:nvPr/>
        </p:nvSpPr>
        <p:spPr>
          <a:xfrm>
            <a:off x="0" y="1508787"/>
            <a:ext cx="12192000" cy="769441"/>
          </a:xfrm>
          <a:prstGeom prst="rect">
            <a:avLst/>
          </a:prstGeom>
        </p:spPr>
        <p:txBody>
          <a:bodyPr wrap="square">
            <a:spAutoFit/>
          </a:bodyPr>
          <a:lstStyle/>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Departamento de Ciencias de la Computación</a:t>
            </a:r>
          </a:p>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Carrera de Ingeniería en Sistemas e Informática</a:t>
            </a: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1007435" y="3763711"/>
            <a:ext cx="10177131"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pic>
        <p:nvPicPr>
          <p:cNvPr id="102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373101" y="190447"/>
            <a:ext cx="5400000" cy="1104734"/>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
          <p:cNvSpPr>
            <a:spLocks/>
          </p:cNvSpPr>
          <p:nvPr/>
        </p:nvSpPr>
        <p:spPr bwMode="auto">
          <a:xfrm>
            <a:off x="4530941" y="6145411"/>
            <a:ext cx="308432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r>
              <a:rPr lang="es-ES" sz="24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Sangolquí - 2018</a:t>
            </a:r>
          </a:p>
          <a:p>
            <a:pPr algn="ctr"/>
            <a:endParaRPr lang="es-ES" sz="2667" dirty="0">
              <a:solidFill>
                <a:schemeClr val="tx1">
                  <a:lumMod val="75000"/>
                  <a:lumOff val="25000"/>
                </a:schemeClr>
              </a:solidFill>
              <a:latin typeface="Helvetica Light" charset="0"/>
              <a:ea typeface="Helvetica Light" charset="0"/>
              <a:cs typeface="Helvetica Light" charset="0"/>
            </a:endParaRPr>
          </a:p>
        </p:txBody>
      </p:sp>
      <p:sp>
        <p:nvSpPr>
          <p:cNvPr id="13" name="Marcador de número de diapositiva 4"/>
          <p:cNvSpPr txBox="1">
            <a:spLocks/>
          </p:cNvSpPr>
          <p:nvPr/>
        </p:nvSpPr>
        <p:spPr>
          <a:xfrm>
            <a:off x="8610600" y="6356350"/>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7F7B47-9D3E-2748-9CA4-B6C213F26F84}" type="slidenum">
              <a:rPr lang="es-ES" smtClean="0">
                <a:solidFill>
                  <a:schemeClr val="bg1"/>
                </a:solidFill>
              </a:rPr>
              <a:pPr>
                <a:defRPr/>
              </a:pPr>
              <a:t>1</a:t>
            </a:fld>
            <a:endParaRPr lang="es-ES" sz="1600" dirty="0">
              <a:solidFill>
                <a:schemeClr val="bg1"/>
              </a:solidFill>
            </a:endParaRPr>
          </a:p>
        </p:txBody>
      </p:sp>
      <p:pic>
        <p:nvPicPr>
          <p:cNvPr id="14" name="Picture 2">
            <a:extLst>
              <a:ext uri="{FF2B5EF4-FFF2-40B4-BE49-F238E27FC236}">
                <a16:creationId xmlns:a16="http://schemas.microsoft.com/office/drawing/2014/main" id="{9A272134-3245-43A7-8FCA-B26D26F3EE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082200" y="4208159"/>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DCB6A56-2281-4C14-9E64-EA0F1BD3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73079" y="4137387"/>
            <a:ext cx="1808126" cy="18000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
          <p:cNvSpPr>
            <a:spLocks/>
          </p:cNvSpPr>
          <p:nvPr/>
        </p:nvSpPr>
        <p:spPr bwMode="auto">
          <a:xfrm>
            <a:off x="3539357" y="3793287"/>
            <a:ext cx="5142793" cy="2449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Presentado por:</a:t>
            </a:r>
          </a:p>
          <a:p>
            <a:pPr lvl="3">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Barba </a:t>
            </a:r>
            <a:r>
              <a:rPr lang="es-ES" sz="1867" dirty="0" err="1">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Barba</a:t>
            </a: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Cristian José</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Director:</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Ing. Díaz </a:t>
            </a:r>
            <a:r>
              <a:rPr lang="es-ES" sz="1867" dirty="0" err="1">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Zuñiga</a:t>
            </a: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Magi Paúl</a:t>
            </a:r>
          </a:p>
        </p:txBody>
      </p:sp>
    </p:spTree>
    <p:extLst>
      <p:ext uri="{BB962C8B-B14F-4D97-AF65-F5344CB8AC3E}">
        <p14:creationId xmlns:p14="http://schemas.microsoft.com/office/powerpoint/2010/main" val="158123700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10</a:t>
            </a:fld>
            <a:endParaRPr lang="es-ES" sz="1600">
              <a:solidFill>
                <a:srgbClr val="888888"/>
              </a:solidFill>
            </a:endParaRPr>
          </a:p>
        </p:txBody>
      </p:sp>
      <p:sp>
        <p:nvSpPr>
          <p:cNvPr id="7" name="Rectángulo 6"/>
          <p:cNvSpPr/>
          <p:nvPr/>
        </p:nvSpPr>
        <p:spPr>
          <a:xfrm>
            <a:off x="173830" y="833980"/>
            <a:ext cx="3980159" cy="432677"/>
          </a:xfrm>
          <a:prstGeom prst="rect">
            <a:avLst/>
          </a:prstGeom>
          <a:ln w="19050">
            <a:solidFill>
              <a:schemeClr val="accent5">
                <a:lumMod val="50000"/>
              </a:schemeClr>
            </a:solidFill>
            <a:headEnd type="none" w="med" len="med"/>
            <a:tailEnd type="none" w="med" len="me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60959" tIns="60959" rIns="60959" bIns="60959" numCol="1" rtlCol="0" anchor="ctr" anchorCtr="0" compatLnSpc="1"/>
          <a:lstStyle/>
          <a:p>
            <a:pPr algn="ctr"/>
            <a:r>
              <a:rPr lang="es-EC" sz="2000" b="1" dirty="0"/>
              <a:t>Objetivo General</a:t>
            </a:r>
          </a:p>
        </p:txBody>
      </p:sp>
      <p:sp>
        <p:nvSpPr>
          <p:cNvPr id="22" name="CuadroTexto 21"/>
          <p:cNvSpPr txBox="1"/>
          <p:nvPr/>
        </p:nvSpPr>
        <p:spPr>
          <a:xfrm>
            <a:off x="1015623" y="1500070"/>
            <a:ext cx="10257624" cy="3246530"/>
          </a:xfrm>
          <a:prstGeom prst="rect">
            <a:avLst/>
          </a:prstGeom>
          <a:noFill/>
          <a:ln w="38100">
            <a:noFill/>
          </a:ln>
        </p:spPr>
        <p:txBody>
          <a:bodyPr wrap="square" rtlCol="0">
            <a:spAutoFit/>
          </a:bodyPr>
          <a:lstStyle/>
          <a:p>
            <a:pPr marL="342900" indent="-342900" algn="just">
              <a:lnSpc>
                <a:spcPct val="150000"/>
              </a:lnSpc>
              <a:spcAft>
                <a:spcPts val="800"/>
              </a:spcAft>
              <a:buFont typeface="Symbol" panose="05050102010706020507" pitchFamily="18" charset="2"/>
              <a:buChar char=""/>
            </a:pPr>
            <a:r>
              <a:rPr lang="es-MX" sz="2800" dirty="0">
                <a:latin typeface="Times New Roman" panose="02020603050405020304" pitchFamily="18" charset="0"/>
                <a:ea typeface="Tahoma" panose="020B0604030504040204" pitchFamily="34" charset="0"/>
                <a:cs typeface="Times New Roman" panose="02020603050405020304" pitchFamily="18" charset="0"/>
              </a:rPr>
              <a:t>Diseñar y construir un sistema embebido para el seguimiento de los datos de producción de un invernadero de la ESPE-IASA I utilizando técnicas de Big Data como Apache Kafka en Raspberry PI en una red de sensores WSN aplicando la metodología Ralph Kimball.</a:t>
            </a:r>
            <a:endParaRPr lang="es-EC" sz="2800" dirty="0">
              <a:latin typeface="Times New Roman" panose="02020603050405020304" pitchFamily="18" charset="0"/>
              <a:ea typeface="Calibri" panose="020F0502020204030204" pitchFamily="34" charset="0"/>
            </a:endParaRPr>
          </a:p>
        </p:txBody>
      </p:sp>
      <p:sp>
        <p:nvSpPr>
          <p:cNvPr id="11" name="18 Rectángulo"/>
          <p:cNvSpPr/>
          <p:nvPr/>
        </p:nvSpPr>
        <p:spPr bwMode="auto">
          <a:xfrm>
            <a:off x="170949" y="205870"/>
            <a:ext cx="9600068"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spTree>
    <p:extLst>
      <p:ext uri="{BB962C8B-B14F-4D97-AF65-F5344CB8AC3E}">
        <p14:creationId xmlns:p14="http://schemas.microsoft.com/office/powerpoint/2010/main" val="147778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11</a:t>
            </a:fld>
            <a:endParaRPr lang="es-ES" sz="1600">
              <a:solidFill>
                <a:srgbClr val="888888"/>
              </a:solidFill>
            </a:endParaRPr>
          </a:p>
        </p:txBody>
      </p:sp>
      <p:sp>
        <p:nvSpPr>
          <p:cNvPr id="24" name="Rectángulo 23"/>
          <p:cNvSpPr/>
          <p:nvPr/>
        </p:nvSpPr>
        <p:spPr>
          <a:xfrm>
            <a:off x="170949" y="906253"/>
            <a:ext cx="3980159" cy="432677"/>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a:t>Objetivos Específicos</a:t>
            </a:r>
          </a:p>
        </p:txBody>
      </p:sp>
      <p:sp>
        <p:nvSpPr>
          <p:cNvPr id="2" name="Rectángulo 1"/>
          <p:cNvSpPr/>
          <p:nvPr/>
        </p:nvSpPr>
        <p:spPr>
          <a:xfrm>
            <a:off x="856281" y="1559260"/>
            <a:ext cx="10479437" cy="7209922"/>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tabLst>
                <a:tab pos="222885" algn="l"/>
              </a:tabLst>
            </a:pP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Diseñar la arquitectura apropiada del prototipo para el monitoreo ambiental de la actividad del invernadero ESPE-IASA I</a:t>
            </a: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p>
          <a:p>
            <a:pPr marL="342900" lvl="0" indent="-342900" algn="just">
              <a:lnSpc>
                <a:spcPct val="200000"/>
              </a:lnSpc>
              <a:spcAft>
                <a:spcPts val="0"/>
              </a:spcAft>
              <a:buFont typeface="Symbol" panose="05050102010706020507" pitchFamily="18" charset="2"/>
              <a:buChar char=""/>
              <a:tabLst>
                <a:tab pos="222885" algn="l"/>
              </a:tabLst>
            </a:pP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Planificar y analizar los requerimientos para el monitoreo ambiental de la actividad del invernadero ESPE-IASA I.</a:t>
            </a:r>
          </a:p>
          <a:p>
            <a:pPr marL="342900" lvl="0" indent="-342900" algn="just">
              <a:lnSpc>
                <a:spcPct val="200000"/>
              </a:lnSpc>
              <a:spcAft>
                <a:spcPts val="0"/>
              </a:spcAft>
              <a:buFont typeface="Symbol" panose="05050102010706020507" pitchFamily="18" charset="2"/>
              <a:buChar char=""/>
              <a:tabLst>
                <a:tab pos="222885" algn="l"/>
              </a:tabLst>
            </a:pP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Construir un Bridge de comunicación entre los Sensores y la Raspberry Pi con Python.</a:t>
            </a:r>
          </a:p>
          <a:p>
            <a:pPr marL="342900" lvl="0" indent="-342900" algn="just">
              <a:lnSpc>
                <a:spcPct val="200000"/>
              </a:lnSpc>
              <a:spcAft>
                <a:spcPts val="0"/>
              </a:spcAft>
              <a:buFont typeface="Symbol" panose="05050102010706020507" pitchFamily="18" charset="2"/>
              <a:buChar char=""/>
              <a:tabLst>
                <a:tab pos="222885" algn="l"/>
              </a:tabLst>
            </a:pP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Diseñar el modelo multidimensional Big-Data de los datos monitoreados de ser necesario.</a:t>
            </a:r>
          </a:p>
          <a:p>
            <a:pPr marL="342900" lvl="0" indent="-342900" algn="just">
              <a:lnSpc>
                <a:spcPct val="200000"/>
              </a:lnSpc>
              <a:spcAft>
                <a:spcPts val="0"/>
              </a:spcAft>
              <a:buFont typeface="Symbol" panose="05050102010706020507" pitchFamily="18" charset="2"/>
              <a:buChar char=""/>
              <a:tabLst>
                <a:tab pos="222885" algn="l"/>
              </a:tabLst>
            </a:pP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Realizar el proceso ETL(</a:t>
            </a:r>
            <a:r>
              <a:rPr lang="es-MX" dirty="0" err="1">
                <a:solidFill>
                  <a:srgbClr val="000000"/>
                </a:solidFill>
                <a:latin typeface="Times New Roman" panose="02020603050405020304" pitchFamily="18" charset="0"/>
                <a:ea typeface="Calibri" panose="020F0502020204030204" pitchFamily="34" charset="0"/>
                <a:cs typeface="Calibri" panose="020F0502020204030204" pitchFamily="34" charset="0"/>
              </a:rPr>
              <a:t>Extract</a:t>
            </a: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s-MX" dirty="0" err="1">
                <a:solidFill>
                  <a:srgbClr val="000000"/>
                </a:solidFill>
                <a:latin typeface="Times New Roman" panose="02020603050405020304" pitchFamily="18" charset="0"/>
                <a:ea typeface="Calibri" panose="020F0502020204030204" pitchFamily="34" charset="0"/>
                <a:cs typeface="Calibri" panose="020F0502020204030204" pitchFamily="34" charset="0"/>
              </a:rPr>
              <a:t>Transform</a:t>
            </a: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 and Load) para el modelo Big-Data </a:t>
            </a:r>
          </a:p>
          <a:p>
            <a:pPr marL="342900" lvl="0" indent="-342900" algn="just">
              <a:lnSpc>
                <a:spcPct val="200000"/>
              </a:lnSpc>
              <a:spcAft>
                <a:spcPts val="0"/>
              </a:spcAft>
              <a:buFont typeface="Symbol" panose="05050102010706020507" pitchFamily="18" charset="2"/>
              <a:buChar char=""/>
              <a:tabLst>
                <a:tab pos="222885" algn="l"/>
              </a:tabLst>
            </a:pP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Proporcionar un prototipo Web en tiempo real de los datos del invernadero aplicando herramientas de monitoreo </a:t>
            </a:r>
            <a:r>
              <a:rPr lang="es-MX" dirty="0" err="1">
                <a:solidFill>
                  <a:srgbClr val="000000"/>
                </a:solidFill>
                <a:latin typeface="Times New Roman" panose="02020603050405020304" pitchFamily="18" charset="0"/>
                <a:ea typeface="Calibri" panose="020F0502020204030204" pitchFamily="34" charset="0"/>
                <a:cs typeface="Calibri" panose="020F0502020204030204" pitchFamily="34" charset="0"/>
              </a:rPr>
              <a:t>streaming</a:t>
            </a:r>
            <a:r>
              <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rPr>
              <a:t> Open-</a:t>
            </a:r>
            <a:r>
              <a:rPr lang="es-MX" dirty="0" err="1">
                <a:solidFill>
                  <a:srgbClr val="000000"/>
                </a:solidFill>
                <a:latin typeface="Times New Roman" panose="02020603050405020304" pitchFamily="18" charset="0"/>
                <a:ea typeface="Calibri" panose="020F0502020204030204" pitchFamily="34" charset="0"/>
                <a:cs typeface="Calibri" panose="020F0502020204030204" pitchFamily="34" charset="0"/>
              </a:rPr>
              <a:t>Source</a:t>
            </a:r>
            <a:endParaRPr lang="es-MX"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200000"/>
              </a:lnSpc>
              <a:spcAft>
                <a:spcPts val="0"/>
              </a:spcAft>
              <a:buFont typeface="Symbol" panose="05050102010706020507" pitchFamily="18" charset="2"/>
              <a:buChar char=""/>
              <a:tabLst>
                <a:tab pos="222885" algn="l"/>
              </a:tabLst>
            </a:pPr>
            <a:endPar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200000"/>
              </a:lnSpc>
              <a:spcAft>
                <a:spcPts val="0"/>
              </a:spcAft>
              <a:buFont typeface="Symbol" panose="05050102010706020507" pitchFamily="18" charset="2"/>
              <a:buChar char=""/>
              <a:tabLst>
                <a:tab pos="222885" algn="l"/>
              </a:tabLst>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Usar estrategias de robótica persuasiva para la interacción humano-robot.</a:t>
            </a:r>
          </a:p>
          <a:p>
            <a:pPr marL="342900" lvl="0" indent="-342900" algn="just">
              <a:lnSpc>
                <a:spcPct val="200000"/>
              </a:lnSpc>
              <a:spcAft>
                <a:spcPts val="800"/>
              </a:spcAft>
              <a:buFont typeface="Symbol" panose="05050102010706020507" pitchFamily="18" charset="2"/>
              <a:buChar char=""/>
              <a:tabLst>
                <a:tab pos="222885" algn="l"/>
              </a:tabLst>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Implementar algoritmos de programación que le permita al robot NAO mantener una comunicación en lenguaje natural junto con la expresión corporal. </a:t>
            </a:r>
            <a:endParaRPr lang="es-EC"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11" name="18 Rectángulo"/>
          <p:cNvSpPr/>
          <p:nvPr/>
        </p:nvSpPr>
        <p:spPr bwMode="auto">
          <a:xfrm>
            <a:off x="170949" y="205870"/>
            <a:ext cx="9600068"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spTree>
    <p:extLst>
      <p:ext uri="{BB962C8B-B14F-4D97-AF65-F5344CB8AC3E}">
        <p14:creationId xmlns:p14="http://schemas.microsoft.com/office/powerpoint/2010/main" val="281569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341836"/>
            <a:ext cx="2743200" cy="365125"/>
          </a:xfrm>
        </p:spPr>
        <p:txBody>
          <a:bodyPr/>
          <a:lstStyle/>
          <a:p>
            <a:pPr>
              <a:defRPr/>
            </a:pPr>
            <a:fld id="{E8D88C74-0DDE-8F40-A44E-D6CE8BB2242F}" type="slidenum">
              <a:rPr lang="es-ES" smtClean="0"/>
              <a:pPr>
                <a:defRPr/>
              </a:pPr>
              <a:t>12</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Metodología</a:t>
            </a:r>
          </a:p>
        </p:txBody>
      </p:sp>
      <p:sp>
        <p:nvSpPr>
          <p:cNvPr id="14" name="18 Rectángulo"/>
          <p:cNvSpPr/>
          <p:nvPr/>
        </p:nvSpPr>
        <p:spPr bwMode="auto">
          <a:xfrm>
            <a:off x="5680284" y="872805"/>
            <a:ext cx="2930316"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Ralph Kimball</a:t>
            </a:r>
          </a:p>
        </p:txBody>
      </p:sp>
      <p:sp>
        <p:nvSpPr>
          <p:cNvPr id="60"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sp>
        <p:nvSpPr>
          <p:cNvPr id="6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 Metodología</a:t>
            </a:r>
          </a:p>
        </p:txBody>
      </p:sp>
      <p:pic>
        <p:nvPicPr>
          <p:cNvPr id="4" name="Imagen 3">
            <a:extLst>
              <a:ext uri="{FF2B5EF4-FFF2-40B4-BE49-F238E27FC236}">
                <a16:creationId xmlns:a16="http://schemas.microsoft.com/office/drawing/2014/main" id="{D714879E-DE28-44A8-A281-3C9B4704A8AF}"/>
              </a:ext>
            </a:extLst>
          </p:cNvPr>
          <p:cNvPicPr>
            <a:picLocks noChangeAspect="1"/>
          </p:cNvPicPr>
          <p:nvPr/>
        </p:nvPicPr>
        <p:blipFill>
          <a:blip r:embed="rId4"/>
          <a:stretch>
            <a:fillRect/>
          </a:stretch>
        </p:blipFill>
        <p:spPr>
          <a:xfrm>
            <a:off x="19050" y="2067765"/>
            <a:ext cx="12172950" cy="4067175"/>
          </a:xfrm>
          <a:prstGeom prst="rect">
            <a:avLst/>
          </a:prstGeom>
        </p:spPr>
      </p:pic>
    </p:spTree>
    <p:extLst>
      <p:ext uri="{BB962C8B-B14F-4D97-AF65-F5344CB8AC3E}">
        <p14:creationId xmlns:p14="http://schemas.microsoft.com/office/powerpoint/2010/main" val="278287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13</a:t>
            </a:fld>
            <a:endParaRPr lang="es-ES" sz="1600">
              <a:solidFill>
                <a:srgbClr val="888888"/>
              </a:solidFill>
            </a:endParaRPr>
          </a:p>
        </p:txBody>
      </p:sp>
      <p:sp>
        <p:nvSpPr>
          <p:cNvPr id="11" name="18 Rectángulo"/>
          <p:cNvSpPr/>
          <p:nvPr/>
        </p:nvSpPr>
        <p:spPr bwMode="auto">
          <a:xfrm>
            <a:off x="170949" y="205870"/>
            <a:ext cx="7450572"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algn="ctr"/>
            <a:r>
              <a:rPr lang="es-EC" sz="3200" b="1" dirty="0">
                <a:solidFill>
                  <a:schemeClr val="bg1"/>
                </a:solidFill>
                <a:latin typeface="Calibri" panose="020F0502020204030204" pitchFamily="34" charset="0"/>
              </a:rPr>
              <a:t>I. Generalidades</a:t>
            </a:r>
            <a:endParaRPr lang="es-EC" sz="2400" b="1" dirty="0">
              <a:solidFill>
                <a:schemeClr val="bg1"/>
              </a:solidFill>
              <a:latin typeface="Calibri" panose="020F0502020204030204" pitchFamily="34" charset="0"/>
            </a:endParaRPr>
          </a:p>
        </p:txBody>
      </p:sp>
      <p:sp>
        <p:nvSpPr>
          <p:cNvPr id="13"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Propuesta</a:t>
            </a:r>
          </a:p>
        </p:txBody>
      </p:sp>
      <p:grpSp>
        <p:nvGrpSpPr>
          <p:cNvPr id="19" name="Grupo 18"/>
          <p:cNvGrpSpPr/>
          <p:nvPr/>
        </p:nvGrpSpPr>
        <p:grpSpPr>
          <a:xfrm>
            <a:off x="221859" y="3134757"/>
            <a:ext cx="2629753" cy="1404709"/>
            <a:chOff x="3036" y="0"/>
            <a:chExt cx="3699363" cy="1404709"/>
          </a:xfrm>
          <a:scene3d>
            <a:camera prst="orthographicFront"/>
            <a:lightRig rig="flat" dir="t"/>
          </a:scene3d>
        </p:grpSpPr>
        <p:sp>
          <p:nvSpPr>
            <p:cNvPr id="29" name="Cheurón 28"/>
            <p:cNvSpPr/>
            <p:nvPr/>
          </p:nvSpPr>
          <p:spPr>
            <a:xfrm>
              <a:off x="3036"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0" name="Cheurón 4"/>
            <p:cNvSpPr/>
            <p:nvPr/>
          </p:nvSpPr>
          <p:spPr>
            <a:xfrm>
              <a:off x="705391"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400" kern="1200" dirty="0"/>
                <a:t>Captación</a:t>
              </a:r>
            </a:p>
          </p:txBody>
        </p:sp>
      </p:grpSp>
      <p:grpSp>
        <p:nvGrpSpPr>
          <p:cNvPr id="23" name="Grupo 22"/>
          <p:cNvGrpSpPr/>
          <p:nvPr/>
        </p:nvGrpSpPr>
        <p:grpSpPr>
          <a:xfrm>
            <a:off x="2533785" y="3180666"/>
            <a:ext cx="2681669" cy="1404709"/>
            <a:chOff x="3332463" y="0"/>
            <a:chExt cx="3699363" cy="1404709"/>
          </a:xfrm>
          <a:scene3d>
            <a:camera prst="orthographicFront"/>
            <a:lightRig rig="flat" dir="t"/>
          </a:scene3d>
        </p:grpSpPr>
        <p:sp>
          <p:nvSpPr>
            <p:cNvPr id="27" name="Cheurón 26"/>
            <p:cNvSpPr/>
            <p:nvPr/>
          </p:nvSpPr>
          <p:spPr>
            <a:xfrm>
              <a:off x="3332463"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28" name="Cheurón 6"/>
            <p:cNvSpPr/>
            <p:nvPr/>
          </p:nvSpPr>
          <p:spPr>
            <a:xfrm>
              <a:off x="4034818" y="0"/>
              <a:ext cx="2726502"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400" kern="1200" dirty="0"/>
                <a:t>Tratamiento</a:t>
              </a:r>
            </a:p>
          </p:txBody>
        </p:sp>
      </p:grpSp>
      <p:grpSp>
        <p:nvGrpSpPr>
          <p:cNvPr id="24" name="Grupo 23"/>
          <p:cNvGrpSpPr/>
          <p:nvPr/>
        </p:nvGrpSpPr>
        <p:grpSpPr>
          <a:xfrm>
            <a:off x="4921349" y="3134757"/>
            <a:ext cx="3033950" cy="1404709"/>
            <a:chOff x="6661890" y="0"/>
            <a:chExt cx="4185333" cy="1404709"/>
          </a:xfrm>
          <a:scene3d>
            <a:camera prst="orthographicFront"/>
            <a:lightRig rig="flat" dir="t"/>
          </a:scene3d>
        </p:grpSpPr>
        <p:sp>
          <p:nvSpPr>
            <p:cNvPr id="25" name="Cheurón 24"/>
            <p:cNvSpPr/>
            <p:nvPr/>
          </p:nvSpPr>
          <p:spPr>
            <a:xfrm>
              <a:off x="6661890"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7353344"/>
                <a:satOff val="-10228"/>
                <a:lumOff val="-3922"/>
                <a:alphaOff val="0"/>
              </a:schemeClr>
            </a:fillRef>
            <a:effectRef idx="1">
              <a:schemeClr val="accent5">
                <a:hueOff val="-7353344"/>
                <a:satOff val="-10228"/>
                <a:lumOff val="-3922"/>
                <a:alphaOff val="0"/>
              </a:schemeClr>
            </a:effectRef>
            <a:fontRef idx="minor">
              <a:schemeClr val="dk1"/>
            </a:fontRef>
          </p:style>
        </p:sp>
        <p:sp>
          <p:nvSpPr>
            <p:cNvPr id="26" name="Cheurón 8"/>
            <p:cNvSpPr/>
            <p:nvPr/>
          </p:nvSpPr>
          <p:spPr>
            <a:xfrm>
              <a:off x="6995990" y="0"/>
              <a:ext cx="3851233"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400" kern="1200" dirty="0"/>
                <a:t>Almacenamiento</a:t>
              </a:r>
            </a:p>
          </p:txBody>
        </p:sp>
      </p:grpSp>
      <p:grpSp>
        <p:nvGrpSpPr>
          <p:cNvPr id="40" name="Grupo 39"/>
          <p:cNvGrpSpPr>
            <a:grpSpLocks noChangeAspect="1"/>
          </p:cNvGrpSpPr>
          <p:nvPr/>
        </p:nvGrpSpPr>
        <p:grpSpPr>
          <a:xfrm>
            <a:off x="241044" y="909416"/>
            <a:ext cx="2160000" cy="2160000"/>
            <a:chOff x="-648635" y="109679"/>
            <a:chExt cx="2788439" cy="2788439"/>
          </a:xfrm>
        </p:grpSpPr>
        <p:sp>
          <p:nvSpPr>
            <p:cNvPr id="41" name="Elipse 40"/>
            <p:cNvSpPr/>
            <p:nvPr/>
          </p:nvSpPr>
          <p:spPr>
            <a:xfrm>
              <a:off x="-648635" y="109679"/>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42" name="Elipse 4"/>
            <p:cNvSpPr/>
            <p:nvPr/>
          </p:nvSpPr>
          <p:spPr>
            <a:xfrm>
              <a:off x="-240279" y="518036"/>
              <a:ext cx="1971726"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a:t>Datos: temperatura, factor UV, cálida del aire, brillo y humedad</a:t>
              </a:r>
            </a:p>
          </p:txBody>
        </p:sp>
      </p:grpSp>
      <p:grpSp>
        <p:nvGrpSpPr>
          <p:cNvPr id="43" name="Grupo 42"/>
          <p:cNvGrpSpPr>
            <a:grpSpLocks noChangeAspect="1"/>
          </p:cNvGrpSpPr>
          <p:nvPr/>
        </p:nvGrpSpPr>
        <p:grpSpPr>
          <a:xfrm>
            <a:off x="2636775" y="807386"/>
            <a:ext cx="2160000" cy="2160000"/>
            <a:chOff x="3911899" y="1113"/>
            <a:chExt cx="2788439" cy="2788439"/>
          </a:xfrm>
        </p:grpSpPr>
        <p:sp>
          <p:nvSpPr>
            <p:cNvPr id="44" name="Elipse 43"/>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45" name="Elipse 6"/>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dirty="0"/>
                <a:t>Cadena de caracteres con los datos ambientales</a:t>
              </a:r>
              <a:endParaRPr lang="es-EC" sz="2000" kern="1200" dirty="0"/>
            </a:p>
          </p:txBody>
        </p:sp>
      </p:grpSp>
      <p:grpSp>
        <p:nvGrpSpPr>
          <p:cNvPr id="46" name="Grupo 45"/>
          <p:cNvGrpSpPr>
            <a:grpSpLocks noChangeAspect="1"/>
          </p:cNvGrpSpPr>
          <p:nvPr/>
        </p:nvGrpSpPr>
        <p:grpSpPr>
          <a:xfrm>
            <a:off x="5006770" y="866215"/>
            <a:ext cx="2160000" cy="2160000"/>
            <a:chOff x="7379463" y="54"/>
            <a:chExt cx="2788439" cy="2788439"/>
          </a:xfrm>
        </p:grpSpPr>
        <p:sp>
          <p:nvSpPr>
            <p:cNvPr id="47" name="Elipse 46"/>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48" name="Elipse 8"/>
            <p:cNvSpPr/>
            <p:nvPr/>
          </p:nvSpPr>
          <p:spPr>
            <a:xfrm>
              <a:off x="7683779" y="408411"/>
              <a:ext cx="2179804"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dirty="0"/>
                <a:t>Previo Modelo de Datos</a:t>
              </a:r>
              <a:endParaRPr lang="es-EC" sz="2000" kern="1200" dirty="0"/>
            </a:p>
          </p:txBody>
        </p:sp>
      </p:grpSp>
      <p:grpSp>
        <p:nvGrpSpPr>
          <p:cNvPr id="55" name="Grupo 54">
            <a:extLst>
              <a:ext uri="{FF2B5EF4-FFF2-40B4-BE49-F238E27FC236}">
                <a16:creationId xmlns:a16="http://schemas.microsoft.com/office/drawing/2014/main" id="{0EEC19C8-6549-4C8B-8DED-920D99E329C0}"/>
              </a:ext>
            </a:extLst>
          </p:cNvPr>
          <p:cNvGrpSpPr/>
          <p:nvPr/>
        </p:nvGrpSpPr>
        <p:grpSpPr>
          <a:xfrm>
            <a:off x="7086957" y="3134757"/>
            <a:ext cx="2629753" cy="1404709"/>
            <a:chOff x="3036" y="0"/>
            <a:chExt cx="3699363" cy="1404709"/>
          </a:xfrm>
          <a:scene3d>
            <a:camera prst="orthographicFront"/>
            <a:lightRig rig="flat" dir="t"/>
          </a:scene3d>
        </p:grpSpPr>
        <p:sp>
          <p:nvSpPr>
            <p:cNvPr id="56" name="Cheurón 28">
              <a:extLst>
                <a:ext uri="{FF2B5EF4-FFF2-40B4-BE49-F238E27FC236}">
                  <a16:creationId xmlns:a16="http://schemas.microsoft.com/office/drawing/2014/main" id="{1A753F8A-AB44-4695-AA0D-BDD519B02F1A}"/>
                </a:ext>
              </a:extLst>
            </p:cNvPr>
            <p:cNvSpPr/>
            <p:nvPr/>
          </p:nvSpPr>
          <p:spPr>
            <a:xfrm>
              <a:off x="3036"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7" name="Cheurón 4">
              <a:extLst>
                <a:ext uri="{FF2B5EF4-FFF2-40B4-BE49-F238E27FC236}">
                  <a16:creationId xmlns:a16="http://schemas.microsoft.com/office/drawing/2014/main" id="{8B16D579-8969-4705-8FDF-44FE1D3A9B42}"/>
                </a:ext>
              </a:extLst>
            </p:cNvPr>
            <p:cNvSpPr/>
            <p:nvPr/>
          </p:nvSpPr>
          <p:spPr>
            <a:xfrm>
              <a:off x="705391"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400" kern="1200" dirty="0"/>
                <a:t>Trasmisión</a:t>
              </a:r>
            </a:p>
          </p:txBody>
        </p:sp>
      </p:grpSp>
      <p:grpSp>
        <p:nvGrpSpPr>
          <p:cNvPr id="58" name="Grupo 57">
            <a:extLst>
              <a:ext uri="{FF2B5EF4-FFF2-40B4-BE49-F238E27FC236}">
                <a16:creationId xmlns:a16="http://schemas.microsoft.com/office/drawing/2014/main" id="{CA3215FE-5864-4F2C-8741-0E5C2D2A3572}"/>
              </a:ext>
            </a:extLst>
          </p:cNvPr>
          <p:cNvGrpSpPr/>
          <p:nvPr/>
        </p:nvGrpSpPr>
        <p:grpSpPr>
          <a:xfrm>
            <a:off x="9288472" y="3134756"/>
            <a:ext cx="2681669" cy="1404709"/>
            <a:chOff x="3332463" y="0"/>
            <a:chExt cx="3699363" cy="1404709"/>
          </a:xfrm>
          <a:scene3d>
            <a:camera prst="orthographicFront"/>
            <a:lightRig rig="flat" dir="t"/>
          </a:scene3d>
        </p:grpSpPr>
        <p:sp>
          <p:nvSpPr>
            <p:cNvPr id="59" name="Cheurón 26">
              <a:extLst>
                <a:ext uri="{FF2B5EF4-FFF2-40B4-BE49-F238E27FC236}">
                  <a16:creationId xmlns:a16="http://schemas.microsoft.com/office/drawing/2014/main" id="{BAE846BD-6165-43D6-BD82-A9F6070D3FF7}"/>
                </a:ext>
              </a:extLst>
            </p:cNvPr>
            <p:cNvSpPr/>
            <p:nvPr/>
          </p:nvSpPr>
          <p:spPr>
            <a:xfrm>
              <a:off x="3332463"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60" name="Cheurón 6">
              <a:extLst>
                <a:ext uri="{FF2B5EF4-FFF2-40B4-BE49-F238E27FC236}">
                  <a16:creationId xmlns:a16="http://schemas.microsoft.com/office/drawing/2014/main" id="{4D16B2B0-2BA3-4C4A-9312-8892C084EAD4}"/>
                </a:ext>
              </a:extLst>
            </p:cNvPr>
            <p:cNvSpPr/>
            <p:nvPr/>
          </p:nvSpPr>
          <p:spPr>
            <a:xfrm>
              <a:off x="4034818" y="0"/>
              <a:ext cx="2726502"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400" kern="1200" dirty="0"/>
                <a:t>Visualización</a:t>
              </a:r>
            </a:p>
          </p:txBody>
        </p:sp>
      </p:grpSp>
      <p:grpSp>
        <p:nvGrpSpPr>
          <p:cNvPr id="61" name="Grupo 60">
            <a:extLst>
              <a:ext uri="{FF2B5EF4-FFF2-40B4-BE49-F238E27FC236}">
                <a16:creationId xmlns:a16="http://schemas.microsoft.com/office/drawing/2014/main" id="{6DCA687D-BF85-4DBA-AF69-F231CEFCB041}"/>
              </a:ext>
            </a:extLst>
          </p:cNvPr>
          <p:cNvGrpSpPr>
            <a:grpSpLocks noChangeAspect="1"/>
          </p:cNvGrpSpPr>
          <p:nvPr/>
        </p:nvGrpSpPr>
        <p:grpSpPr>
          <a:xfrm>
            <a:off x="7321833" y="909415"/>
            <a:ext cx="2160000" cy="2160000"/>
            <a:chOff x="-648635" y="109679"/>
            <a:chExt cx="2788439" cy="2788439"/>
          </a:xfrm>
        </p:grpSpPr>
        <p:sp>
          <p:nvSpPr>
            <p:cNvPr id="62" name="Elipse 61">
              <a:extLst>
                <a:ext uri="{FF2B5EF4-FFF2-40B4-BE49-F238E27FC236}">
                  <a16:creationId xmlns:a16="http://schemas.microsoft.com/office/drawing/2014/main" id="{4CD5FF2A-4DE7-41D5-B63D-35D688532F8E}"/>
                </a:ext>
              </a:extLst>
            </p:cNvPr>
            <p:cNvSpPr/>
            <p:nvPr/>
          </p:nvSpPr>
          <p:spPr>
            <a:xfrm>
              <a:off x="-648635" y="109679"/>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s-MX" dirty="0"/>
            </a:p>
          </p:txBody>
        </p:sp>
        <p:sp>
          <p:nvSpPr>
            <p:cNvPr id="63" name="Elipse 4">
              <a:extLst>
                <a:ext uri="{FF2B5EF4-FFF2-40B4-BE49-F238E27FC236}">
                  <a16:creationId xmlns:a16="http://schemas.microsoft.com/office/drawing/2014/main" id="{6E026E8C-7902-47A4-B7FB-897941B91679}"/>
                </a:ext>
              </a:extLst>
            </p:cNvPr>
            <p:cNvSpPr/>
            <p:nvPr/>
          </p:nvSpPr>
          <p:spPr>
            <a:xfrm>
              <a:off x="-240279" y="518036"/>
              <a:ext cx="1971726"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a:t>Conector Kafka</a:t>
              </a:r>
            </a:p>
          </p:txBody>
        </p:sp>
      </p:grpSp>
      <p:grpSp>
        <p:nvGrpSpPr>
          <p:cNvPr id="64" name="Grupo 63">
            <a:extLst>
              <a:ext uri="{FF2B5EF4-FFF2-40B4-BE49-F238E27FC236}">
                <a16:creationId xmlns:a16="http://schemas.microsoft.com/office/drawing/2014/main" id="{9367C1C1-D60D-4EFD-BC4A-89BAAE9DCA88}"/>
              </a:ext>
            </a:extLst>
          </p:cNvPr>
          <p:cNvGrpSpPr>
            <a:grpSpLocks noChangeAspect="1"/>
          </p:cNvGrpSpPr>
          <p:nvPr/>
        </p:nvGrpSpPr>
        <p:grpSpPr>
          <a:xfrm>
            <a:off x="9538849" y="920485"/>
            <a:ext cx="2160000" cy="2160000"/>
            <a:chOff x="3911899" y="1113"/>
            <a:chExt cx="2788439" cy="2788439"/>
          </a:xfrm>
        </p:grpSpPr>
        <p:sp>
          <p:nvSpPr>
            <p:cNvPr id="65" name="Elipse 64">
              <a:extLst>
                <a:ext uri="{FF2B5EF4-FFF2-40B4-BE49-F238E27FC236}">
                  <a16:creationId xmlns:a16="http://schemas.microsoft.com/office/drawing/2014/main" id="{A08FDCC7-62A2-4E6C-9AA8-1D880B63EB85}"/>
                </a:ext>
              </a:extLst>
            </p:cNvPr>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66" name="Elipse 6">
              <a:extLst>
                <a:ext uri="{FF2B5EF4-FFF2-40B4-BE49-F238E27FC236}">
                  <a16:creationId xmlns:a16="http://schemas.microsoft.com/office/drawing/2014/main" id="{642E4064-7231-4ED5-A1B1-66309A44CA00}"/>
                </a:ext>
              </a:extLst>
            </p:cNvPr>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dirty="0"/>
                <a:t>Herramienta Web Grafana</a:t>
              </a:r>
              <a:endParaRPr lang="es-EC" sz="2000" kern="1200" dirty="0"/>
            </a:p>
          </p:txBody>
        </p:sp>
      </p:grpSp>
    </p:spTree>
    <p:extLst>
      <p:ext uri="{BB962C8B-B14F-4D97-AF65-F5344CB8AC3E}">
        <p14:creationId xmlns:p14="http://schemas.microsoft.com/office/powerpoint/2010/main" val="264321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14</a:t>
            </a:fld>
            <a:endParaRPr lang="es-ES" sz="1600">
              <a:solidFill>
                <a:srgbClr val="888888"/>
              </a:solidFill>
            </a:endParaRPr>
          </a:p>
        </p:txBody>
      </p:sp>
      <p:sp>
        <p:nvSpPr>
          <p:cNvPr id="13" name="18 Rectángulo"/>
          <p:cNvSpPr/>
          <p:nvPr/>
        </p:nvSpPr>
        <p:spPr bwMode="auto">
          <a:xfrm>
            <a:off x="6877050" y="18314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2. Elementos del S.E</a:t>
            </a:r>
          </a:p>
        </p:txBody>
      </p:sp>
      <p:sp>
        <p:nvSpPr>
          <p:cNvPr id="7" name="18 Rectángulo"/>
          <p:cNvSpPr/>
          <p:nvPr/>
        </p:nvSpPr>
        <p:spPr bwMode="auto">
          <a:xfrm>
            <a:off x="173831" y="205870"/>
            <a:ext cx="670321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pic>
        <p:nvPicPr>
          <p:cNvPr id="8" name="Imagen 7" descr="https://lh3.googleusercontent.com/-oedextNyHPs/W2_cPt60QEI/AAAAAAAAAds/0xamapmByhcrc-Ns3a_jKwtXKfBkD0I_wCL0BGAYYCw/h440/2018-08-12.png">
            <a:extLst>
              <a:ext uri="{FF2B5EF4-FFF2-40B4-BE49-F238E27FC236}">
                <a16:creationId xmlns:a16="http://schemas.microsoft.com/office/drawing/2014/main" id="{017C9D98-E0C6-46EE-BCFE-757217BEBF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34868" y="1079930"/>
            <a:ext cx="9422008" cy="5572200"/>
          </a:xfrm>
          <a:prstGeom prst="rect">
            <a:avLst/>
          </a:prstGeom>
          <a:noFill/>
          <a:ln>
            <a:noFill/>
          </a:ln>
        </p:spPr>
      </p:pic>
    </p:spTree>
    <p:extLst>
      <p:ext uri="{BB962C8B-B14F-4D97-AF65-F5344CB8AC3E}">
        <p14:creationId xmlns:p14="http://schemas.microsoft.com/office/powerpoint/2010/main" val="13005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15</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 Diseño y Construcción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1. Arquitectura S.E</a:t>
            </a:r>
          </a:p>
        </p:txBody>
      </p:sp>
      <p:sp>
        <p:nvSpPr>
          <p:cNvPr id="16"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hardware</a:t>
            </a:r>
          </a:p>
        </p:txBody>
      </p:sp>
      <p:pic>
        <p:nvPicPr>
          <p:cNvPr id="10" name="Imagen 9" descr="https://lh3.googleusercontent.com/-Nmhc73CW7hs/W4GNmGwDGrI/AAAAAAAAAfM/rY3aPaJ08NIewLhCFE4UjW8YFLTrBXuugCL0BGAYYCw/h452/2018-08-25.png">
            <a:extLst>
              <a:ext uri="{FF2B5EF4-FFF2-40B4-BE49-F238E27FC236}">
                <a16:creationId xmlns:a16="http://schemas.microsoft.com/office/drawing/2014/main" id="{94B901A5-118F-4E1F-A388-12C1BDFDD983}"/>
              </a:ext>
            </a:extLst>
          </p:cNvPr>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3832" y="1450697"/>
            <a:ext cx="11085169" cy="4911322"/>
          </a:xfrm>
          <a:prstGeom prst="rect">
            <a:avLst/>
          </a:prstGeom>
          <a:noFill/>
          <a:ln>
            <a:noFill/>
          </a:ln>
        </p:spPr>
      </p:pic>
      <p:graphicFrame>
        <p:nvGraphicFramePr>
          <p:cNvPr id="2" name="Tabla 1">
            <a:extLst>
              <a:ext uri="{FF2B5EF4-FFF2-40B4-BE49-F238E27FC236}">
                <a16:creationId xmlns:a16="http://schemas.microsoft.com/office/drawing/2014/main" id="{748B6768-B90F-413C-9781-DA68F6ABCEDE}"/>
              </a:ext>
            </a:extLst>
          </p:cNvPr>
          <p:cNvGraphicFramePr>
            <a:graphicFrameLocks noGrp="1"/>
          </p:cNvGraphicFramePr>
          <p:nvPr>
            <p:extLst>
              <p:ext uri="{D42A27DB-BD31-4B8C-83A1-F6EECF244321}">
                <p14:modId xmlns:p14="http://schemas.microsoft.com/office/powerpoint/2010/main" val="1050727970"/>
              </p:ext>
            </p:extLst>
          </p:nvPr>
        </p:nvGraphicFramePr>
        <p:xfrm>
          <a:off x="7397302" y="822300"/>
          <a:ext cx="4180616" cy="3532446"/>
        </p:xfrm>
        <a:graphic>
          <a:graphicData uri="http://schemas.openxmlformats.org/drawingml/2006/table">
            <a:tbl>
              <a:tblPr firstRow="1" firstCol="1" bandRow="1">
                <a:tableStyleId>{9D7B26C5-4107-4FEC-AEDC-1716B250A1EF}</a:tableStyleId>
              </a:tblPr>
              <a:tblGrid>
                <a:gridCol w="3328956">
                  <a:extLst>
                    <a:ext uri="{9D8B030D-6E8A-4147-A177-3AD203B41FA5}">
                      <a16:colId xmlns:a16="http://schemas.microsoft.com/office/drawing/2014/main" val="2939175523"/>
                    </a:ext>
                  </a:extLst>
                </a:gridCol>
                <a:gridCol w="851660">
                  <a:extLst>
                    <a:ext uri="{9D8B030D-6E8A-4147-A177-3AD203B41FA5}">
                      <a16:colId xmlns:a16="http://schemas.microsoft.com/office/drawing/2014/main" val="2442754700"/>
                    </a:ext>
                  </a:extLst>
                </a:gridCol>
              </a:tblGrid>
              <a:tr h="241507">
                <a:tc>
                  <a:txBody>
                    <a:bodyPr/>
                    <a:lstStyle/>
                    <a:p>
                      <a:pPr algn="ctr">
                        <a:lnSpc>
                          <a:spcPct val="150000"/>
                        </a:lnSpc>
                        <a:spcAft>
                          <a:spcPts val="0"/>
                        </a:spcAft>
                      </a:pPr>
                      <a:r>
                        <a:rPr lang="es-ES" sz="1400" dirty="0">
                          <a:effectLst/>
                        </a:rPr>
                        <a:t>Componentes de hardware</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Cantidad</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577849"/>
                  </a:ext>
                </a:extLst>
              </a:tr>
              <a:tr h="241507">
                <a:tc>
                  <a:txBody>
                    <a:bodyPr/>
                    <a:lstStyle/>
                    <a:p>
                      <a:pPr algn="ctr">
                        <a:lnSpc>
                          <a:spcPct val="150000"/>
                        </a:lnSpc>
                        <a:spcAft>
                          <a:spcPts val="0"/>
                        </a:spcAft>
                      </a:pPr>
                      <a:r>
                        <a:rPr lang="es-ES" sz="1400">
                          <a:effectLst/>
                        </a:rPr>
                        <a:t>Raspberry Pi 3</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7276610"/>
                  </a:ext>
                </a:extLst>
              </a:tr>
              <a:tr h="241507">
                <a:tc>
                  <a:txBody>
                    <a:bodyPr/>
                    <a:lstStyle/>
                    <a:p>
                      <a:pPr algn="ctr">
                        <a:lnSpc>
                          <a:spcPct val="150000"/>
                        </a:lnSpc>
                        <a:spcAft>
                          <a:spcPts val="0"/>
                        </a:spcAft>
                      </a:pPr>
                      <a:r>
                        <a:rPr lang="es-ES" sz="1400">
                          <a:effectLst/>
                        </a:rPr>
                        <a:t>Ardruino</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025405"/>
                  </a:ext>
                </a:extLst>
              </a:tr>
              <a:tr h="241507">
                <a:tc>
                  <a:txBody>
                    <a:bodyPr/>
                    <a:lstStyle/>
                    <a:p>
                      <a:pPr algn="ctr">
                        <a:lnSpc>
                          <a:spcPct val="150000"/>
                        </a:lnSpc>
                        <a:spcAft>
                          <a:spcPts val="0"/>
                        </a:spcAft>
                      </a:pPr>
                      <a:r>
                        <a:rPr lang="es-ES" sz="1400" dirty="0">
                          <a:effectLst/>
                        </a:rPr>
                        <a:t>Sensor de Temperatura y Humedad (DHT22)</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187183"/>
                  </a:ext>
                </a:extLst>
              </a:tr>
              <a:tr h="511864">
                <a:tc>
                  <a:txBody>
                    <a:bodyPr/>
                    <a:lstStyle/>
                    <a:p>
                      <a:pPr algn="ctr">
                        <a:lnSpc>
                          <a:spcPct val="150000"/>
                        </a:lnSpc>
                        <a:spcAft>
                          <a:spcPts val="0"/>
                        </a:spcAft>
                      </a:pPr>
                      <a:r>
                        <a:rPr lang="es-ES" sz="1400" dirty="0">
                          <a:effectLst/>
                        </a:rPr>
                        <a:t>Sensor de Luminosidad (MH Series </a:t>
                      </a:r>
                      <a:r>
                        <a:rPr lang="es-ES" sz="1400" dirty="0" err="1">
                          <a:effectLst/>
                        </a:rPr>
                        <a:t>Flying</a:t>
                      </a:r>
                      <a:r>
                        <a:rPr lang="es-ES" sz="1400" dirty="0">
                          <a:effectLst/>
                        </a:rPr>
                        <a:t> Fish)</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2</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5639062"/>
                  </a:ext>
                </a:extLst>
              </a:tr>
              <a:tr h="241507">
                <a:tc>
                  <a:txBody>
                    <a:bodyPr/>
                    <a:lstStyle/>
                    <a:p>
                      <a:pPr algn="ctr">
                        <a:lnSpc>
                          <a:spcPct val="150000"/>
                        </a:lnSpc>
                        <a:spcAft>
                          <a:spcPts val="0"/>
                        </a:spcAft>
                      </a:pPr>
                      <a:r>
                        <a:rPr lang="es-ES" sz="1400">
                          <a:effectLst/>
                        </a:rPr>
                        <a:t>Sensor de índice Ultravioleta</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573144"/>
                  </a:ext>
                </a:extLst>
              </a:tr>
              <a:tr h="241507">
                <a:tc>
                  <a:txBody>
                    <a:bodyPr/>
                    <a:lstStyle/>
                    <a:p>
                      <a:pPr algn="ctr">
                        <a:lnSpc>
                          <a:spcPct val="150000"/>
                        </a:lnSpc>
                        <a:spcAft>
                          <a:spcPts val="0"/>
                        </a:spcAft>
                      </a:pPr>
                      <a:r>
                        <a:rPr lang="es-ES" sz="1400">
                          <a:effectLst/>
                        </a:rPr>
                        <a:t>Sensor de Calidad de Aire (MQ 135)</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5973"/>
                  </a:ext>
                </a:extLst>
              </a:tr>
              <a:tr h="511864">
                <a:tc>
                  <a:txBody>
                    <a:bodyPr/>
                    <a:lstStyle/>
                    <a:p>
                      <a:pPr algn="ctr">
                        <a:lnSpc>
                          <a:spcPct val="150000"/>
                        </a:lnSpc>
                        <a:spcAft>
                          <a:spcPts val="0"/>
                        </a:spcAft>
                      </a:pPr>
                      <a:r>
                        <a:rPr lang="es-ES" sz="1400">
                          <a:effectLst/>
                        </a:rPr>
                        <a:t>Antenas de Transmisión y Recepción de Datos (NRF22L01)</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5192273"/>
                  </a:ext>
                </a:extLst>
              </a:tr>
              <a:tr h="241507">
                <a:tc>
                  <a:txBody>
                    <a:bodyPr/>
                    <a:lstStyle/>
                    <a:p>
                      <a:pPr algn="ctr">
                        <a:lnSpc>
                          <a:spcPct val="150000"/>
                        </a:lnSpc>
                        <a:spcAft>
                          <a:spcPts val="0"/>
                        </a:spcAft>
                      </a:pPr>
                      <a:r>
                        <a:rPr lang="es-ES" sz="1400">
                          <a:effectLst/>
                        </a:rPr>
                        <a:t>Memoria Micro SD 64 Gb Clase10</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3716709"/>
                  </a:ext>
                </a:extLst>
              </a:tr>
            </a:tbl>
          </a:graphicData>
        </a:graphic>
      </p:graphicFrame>
    </p:spTree>
    <p:extLst>
      <p:ext uri="{BB962C8B-B14F-4D97-AF65-F5344CB8AC3E}">
        <p14:creationId xmlns:p14="http://schemas.microsoft.com/office/powerpoint/2010/main" val="259592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16</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 Diseño y Construcción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2. Diseño Dimensional</a:t>
            </a:r>
          </a:p>
        </p:txBody>
      </p:sp>
      <p:pic>
        <p:nvPicPr>
          <p:cNvPr id="9" name="Imagen 8">
            <a:extLst>
              <a:ext uri="{FF2B5EF4-FFF2-40B4-BE49-F238E27FC236}">
                <a16:creationId xmlns:a16="http://schemas.microsoft.com/office/drawing/2014/main" id="{82D2D31C-E213-4798-A5FA-5AB9127AA496}"/>
              </a:ext>
            </a:extLst>
          </p:cNvPr>
          <p:cNvPicPr/>
          <p:nvPr/>
        </p:nvPicPr>
        <p:blipFill>
          <a:blip r:embed="rId4"/>
          <a:stretch>
            <a:fillRect/>
          </a:stretch>
        </p:blipFill>
        <p:spPr>
          <a:xfrm>
            <a:off x="3738562" y="1547812"/>
            <a:ext cx="4714875" cy="3762375"/>
          </a:xfrm>
          <a:prstGeom prst="rect">
            <a:avLst/>
          </a:prstGeom>
        </p:spPr>
      </p:pic>
    </p:spTree>
    <p:extLst>
      <p:ext uri="{BB962C8B-B14F-4D97-AF65-F5344CB8AC3E}">
        <p14:creationId xmlns:p14="http://schemas.microsoft.com/office/powerpoint/2010/main" val="402846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17</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 Diseño y Construcción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3. Casos de Uso</a:t>
            </a:r>
          </a:p>
        </p:txBody>
      </p:sp>
      <p:pic>
        <p:nvPicPr>
          <p:cNvPr id="7" name="Imagen 6">
            <a:extLst>
              <a:ext uri="{FF2B5EF4-FFF2-40B4-BE49-F238E27FC236}">
                <a16:creationId xmlns:a16="http://schemas.microsoft.com/office/drawing/2014/main" id="{B06D1437-84C8-4250-9744-1ED388AFFA43}"/>
              </a:ext>
            </a:extLst>
          </p:cNvPr>
          <p:cNvPicPr/>
          <p:nvPr/>
        </p:nvPicPr>
        <p:blipFill>
          <a:blip r:embed="rId4"/>
          <a:stretch>
            <a:fillRect/>
          </a:stretch>
        </p:blipFill>
        <p:spPr>
          <a:xfrm>
            <a:off x="1726240" y="1317812"/>
            <a:ext cx="8165189" cy="4222376"/>
          </a:xfrm>
          <a:prstGeom prst="rect">
            <a:avLst/>
          </a:prstGeom>
        </p:spPr>
      </p:pic>
    </p:spTree>
    <p:extLst>
      <p:ext uri="{BB962C8B-B14F-4D97-AF65-F5344CB8AC3E}">
        <p14:creationId xmlns:p14="http://schemas.microsoft.com/office/powerpoint/2010/main" val="64163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18</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 Diseño y Construcción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3. Casos de Uso</a:t>
            </a:r>
          </a:p>
        </p:txBody>
      </p:sp>
      <p:pic>
        <p:nvPicPr>
          <p:cNvPr id="8" name="Imagen 7">
            <a:extLst>
              <a:ext uri="{FF2B5EF4-FFF2-40B4-BE49-F238E27FC236}">
                <a16:creationId xmlns:a16="http://schemas.microsoft.com/office/drawing/2014/main" id="{7B8B3DE2-26FC-4CA6-B004-4AAEBECC0593}"/>
              </a:ext>
            </a:extLst>
          </p:cNvPr>
          <p:cNvPicPr/>
          <p:nvPr/>
        </p:nvPicPr>
        <p:blipFill>
          <a:blip r:embed="rId4"/>
          <a:stretch>
            <a:fillRect/>
          </a:stretch>
        </p:blipFill>
        <p:spPr>
          <a:xfrm>
            <a:off x="1245154" y="1510800"/>
            <a:ext cx="9248363" cy="4020671"/>
          </a:xfrm>
          <a:prstGeom prst="rect">
            <a:avLst/>
          </a:prstGeom>
        </p:spPr>
      </p:pic>
    </p:spTree>
    <p:extLst>
      <p:ext uri="{BB962C8B-B14F-4D97-AF65-F5344CB8AC3E}">
        <p14:creationId xmlns:p14="http://schemas.microsoft.com/office/powerpoint/2010/main" val="335738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19</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 Diseño y Construcción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3. Casos de Uso</a:t>
            </a:r>
          </a:p>
        </p:txBody>
      </p:sp>
      <p:pic>
        <p:nvPicPr>
          <p:cNvPr id="7" name="Imagen 6">
            <a:extLst>
              <a:ext uri="{FF2B5EF4-FFF2-40B4-BE49-F238E27FC236}">
                <a16:creationId xmlns:a16="http://schemas.microsoft.com/office/drawing/2014/main" id="{1BDC350E-F8CA-4954-94CE-12C3256717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86915" y="1956547"/>
            <a:ext cx="9218169" cy="2944906"/>
          </a:xfrm>
          <a:prstGeom prst="rect">
            <a:avLst/>
          </a:prstGeom>
          <a:noFill/>
          <a:ln>
            <a:noFill/>
          </a:ln>
        </p:spPr>
      </p:pic>
    </p:spTree>
    <p:extLst>
      <p:ext uri="{BB962C8B-B14F-4D97-AF65-F5344CB8AC3E}">
        <p14:creationId xmlns:p14="http://schemas.microsoft.com/office/powerpoint/2010/main" val="183260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93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PROYECTO DE INVESTIGACIÓN</a:t>
            </a:r>
          </a:p>
        </p:txBody>
      </p:sp>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356350"/>
            <a:ext cx="2743200" cy="365125"/>
          </a:xfrm>
        </p:spPr>
        <p:txBody>
          <a:bodyPr/>
          <a:lstStyle/>
          <a:p>
            <a:pPr>
              <a:defRPr/>
            </a:pPr>
            <a:fld id="{E8D88C74-0DDE-8F40-A44E-D6CE8BB2242F}" type="slidenum">
              <a:rPr lang="es-ES" smtClean="0"/>
              <a:pPr>
                <a:defRPr/>
              </a:pPr>
              <a:t>2</a:t>
            </a:fld>
            <a:endParaRPr lang="es-ES" sz="1600">
              <a:solidFill>
                <a:srgbClr val="888888"/>
              </a:solidFill>
            </a:endParaRPr>
          </a:p>
        </p:txBody>
      </p:sp>
      <p:sp>
        <p:nvSpPr>
          <p:cNvPr id="4" name="Rectángulo redondeado 3"/>
          <p:cNvSpPr/>
          <p:nvPr/>
        </p:nvSpPr>
        <p:spPr>
          <a:xfrm>
            <a:off x="1582446" y="1630082"/>
            <a:ext cx="9027108" cy="1021556"/>
          </a:xfrm>
          <a:prstGeom prst="round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MX"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SEGUIMIENTO DE DATOS EN TIEMPO REAL CON APACHE KAFKA EN RASPBERRY PI; CASO PRÁCTICO: MONITOREO AMBIENTAL DE LA ACTIVIDAD DEL INVERNADERO ESPE-IASA I</a:t>
            </a:r>
            <a:endParaRPr lang="es-EC" dirty="0"/>
          </a:p>
        </p:txBody>
      </p:sp>
      <p:pic>
        <p:nvPicPr>
          <p:cNvPr id="20" name="Imagen 19">
            <a:extLst>
              <a:ext uri="{FF2B5EF4-FFF2-40B4-BE49-F238E27FC236}">
                <a16:creationId xmlns:a16="http://schemas.microsoft.com/office/drawing/2014/main" id="{76DE459B-A566-4E78-A5A6-A2EAD76225D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75692" y="3163146"/>
            <a:ext cx="7715441" cy="2424853"/>
          </a:xfrm>
          <a:prstGeom prst="rect">
            <a:avLst/>
          </a:prstGeom>
          <a:noFill/>
          <a:ln>
            <a:noFill/>
          </a:ln>
        </p:spPr>
      </p:pic>
    </p:spTree>
    <p:extLst>
      <p:ext uri="{BB962C8B-B14F-4D97-AF65-F5344CB8AC3E}">
        <p14:creationId xmlns:p14="http://schemas.microsoft.com/office/powerpoint/2010/main" val="339523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20</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 Diseño y Construcción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3. Casos de Uso</a:t>
            </a:r>
          </a:p>
        </p:txBody>
      </p:sp>
      <p:pic>
        <p:nvPicPr>
          <p:cNvPr id="8" name="Imagen 7">
            <a:extLst>
              <a:ext uri="{FF2B5EF4-FFF2-40B4-BE49-F238E27FC236}">
                <a16:creationId xmlns:a16="http://schemas.microsoft.com/office/drawing/2014/main" id="{BB2B8E9D-E4B4-4C01-B98C-92F6F20935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64780" y="1619673"/>
            <a:ext cx="6049010" cy="4736677"/>
          </a:xfrm>
          <a:prstGeom prst="rect">
            <a:avLst/>
          </a:prstGeom>
          <a:noFill/>
          <a:ln>
            <a:noFill/>
          </a:ln>
        </p:spPr>
      </p:pic>
    </p:spTree>
    <p:extLst>
      <p:ext uri="{BB962C8B-B14F-4D97-AF65-F5344CB8AC3E}">
        <p14:creationId xmlns:p14="http://schemas.microsoft.com/office/powerpoint/2010/main" val="80176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21</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 Diseño y Construcción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3. Casos de Uso</a:t>
            </a:r>
          </a:p>
        </p:txBody>
      </p:sp>
      <p:pic>
        <p:nvPicPr>
          <p:cNvPr id="7" name="Imagen 6">
            <a:extLst>
              <a:ext uri="{FF2B5EF4-FFF2-40B4-BE49-F238E27FC236}">
                <a16:creationId xmlns:a16="http://schemas.microsoft.com/office/drawing/2014/main" id="{868B9CE0-5D01-4F3B-9141-4E333CB3902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49581" y="2159952"/>
            <a:ext cx="8859158" cy="2799958"/>
          </a:xfrm>
          <a:prstGeom prst="rect">
            <a:avLst/>
          </a:prstGeom>
          <a:noFill/>
          <a:ln>
            <a:noFill/>
          </a:ln>
        </p:spPr>
      </p:pic>
    </p:spTree>
    <p:extLst>
      <p:ext uri="{BB962C8B-B14F-4D97-AF65-F5344CB8AC3E}">
        <p14:creationId xmlns:p14="http://schemas.microsoft.com/office/powerpoint/2010/main" val="419529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22</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 Diseño y Construcción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3. Casos de Uso</a:t>
            </a:r>
          </a:p>
        </p:txBody>
      </p:sp>
      <p:pic>
        <p:nvPicPr>
          <p:cNvPr id="8" name="Imagen 7">
            <a:extLst>
              <a:ext uri="{FF2B5EF4-FFF2-40B4-BE49-F238E27FC236}">
                <a16:creationId xmlns:a16="http://schemas.microsoft.com/office/drawing/2014/main" id="{B90F9F36-D3BC-4549-9ACB-2DD814D611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41351" y="1121596"/>
            <a:ext cx="7080871" cy="5530533"/>
          </a:xfrm>
          <a:prstGeom prst="rect">
            <a:avLst/>
          </a:prstGeom>
          <a:noFill/>
          <a:ln>
            <a:noFill/>
          </a:ln>
        </p:spPr>
      </p:pic>
    </p:spTree>
    <p:extLst>
      <p:ext uri="{BB962C8B-B14F-4D97-AF65-F5344CB8AC3E}">
        <p14:creationId xmlns:p14="http://schemas.microsoft.com/office/powerpoint/2010/main" val="228145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23</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III. Configuración y Conexión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1. Sistema Operativo</a:t>
            </a:r>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a:t>Instalación</a:t>
            </a:r>
          </a:p>
        </p:txBody>
      </p:sp>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Software</a:t>
            </a:r>
          </a:p>
        </p:txBody>
      </p:sp>
      <p:sp>
        <p:nvSpPr>
          <p:cNvPr id="11" name="Rectángulo 10">
            <a:extLst>
              <a:ext uri="{FF2B5EF4-FFF2-40B4-BE49-F238E27FC236}">
                <a16:creationId xmlns:a16="http://schemas.microsoft.com/office/drawing/2014/main" id="{3D95375E-70E0-4B01-9A91-490D225B4A7D}"/>
              </a:ext>
            </a:extLst>
          </p:cNvPr>
          <p:cNvSpPr/>
          <p:nvPr/>
        </p:nvSpPr>
        <p:spPr>
          <a:xfrm>
            <a:off x="742759" y="3006923"/>
            <a:ext cx="3038011"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cs typeface="Times New Roman" panose="02020603050405020304" pitchFamily="18" charset="0"/>
              </a:rPr>
              <a:t>Raspberry Pi Foundation, </a:t>
            </a:r>
            <a:r>
              <a:rPr lang="en-US" sz="1400" b="1" i="1" dirty="0" err="1">
                <a:latin typeface="Times New Roman" panose="02020603050405020304" pitchFamily="18" charset="0"/>
                <a:cs typeface="Times New Roman" panose="02020603050405020304" pitchFamily="18" charset="0"/>
              </a:rPr>
              <a:t>s.f</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F89BBCAB-48A7-4846-BA29-064D6CD5D3FD}"/>
              </a:ext>
            </a:extLst>
          </p:cNvPr>
          <p:cNvPicPr/>
          <p:nvPr/>
        </p:nvPicPr>
        <p:blipFill rotWithShape="1">
          <a:blip r:embed="rId4"/>
          <a:srcRect l="4779" t="17400" r="7815"/>
          <a:stretch/>
        </p:blipFill>
        <p:spPr>
          <a:xfrm>
            <a:off x="173832" y="978682"/>
            <a:ext cx="3957218" cy="2043260"/>
          </a:xfrm>
          <a:prstGeom prst="rect">
            <a:avLst/>
          </a:prstGeom>
        </p:spPr>
      </p:pic>
      <p:pic>
        <p:nvPicPr>
          <p:cNvPr id="14" name="Imagen 13">
            <a:extLst>
              <a:ext uri="{FF2B5EF4-FFF2-40B4-BE49-F238E27FC236}">
                <a16:creationId xmlns:a16="http://schemas.microsoft.com/office/drawing/2014/main" id="{078C7181-0355-4173-93C3-4186FAD5B3BB}"/>
              </a:ext>
            </a:extLst>
          </p:cNvPr>
          <p:cNvPicPr/>
          <p:nvPr/>
        </p:nvPicPr>
        <p:blipFill>
          <a:blip r:embed="rId5"/>
          <a:stretch>
            <a:fillRect/>
          </a:stretch>
        </p:blipFill>
        <p:spPr>
          <a:xfrm>
            <a:off x="4896040" y="2000312"/>
            <a:ext cx="5700241" cy="4361707"/>
          </a:xfrm>
          <a:prstGeom prst="rect">
            <a:avLst/>
          </a:prstGeom>
        </p:spPr>
      </p:pic>
    </p:spTree>
    <p:extLst>
      <p:ext uri="{BB962C8B-B14F-4D97-AF65-F5344CB8AC3E}">
        <p14:creationId xmlns:p14="http://schemas.microsoft.com/office/powerpoint/2010/main" val="3374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24</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III. Configuración y Conexión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2. Arduino</a:t>
            </a:r>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a:t>Programación</a:t>
            </a:r>
          </a:p>
        </p:txBody>
      </p:sp>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Software</a:t>
            </a:r>
          </a:p>
        </p:txBody>
      </p:sp>
      <p:sp>
        <p:nvSpPr>
          <p:cNvPr id="11" name="Rectángulo 10">
            <a:extLst>
              <a:ext uri="{FF2B5EF4-FFF2-40B4-BE49-F238E27FC236}">
                <a16:creationId xmlns:a16="http://schemas.microsoft.com/office/drawing/2014/main" id="{3D95375E-70E0-4B01-9A91-490D225B4A7D}"/>
              </a:ext>
            </a:extLst>
          </p:cNvPr>
          <p:cNvSpPr/>
          <p:nvPr/>
        </p:nvSpPr>
        <p:spPr>
          <a:xfrm>
            <a:off x="742759" y="3006923"/>
            <a:ext cx="2048959"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cs typeface="Times New Roman" panose="02020603050405020304" pitchFamily="18" charset="0"/>
              </a:rPr>
              <a:t>Arduino , 2018</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7F93485C-459A-4701-9F5E-DBFCECC7966A}"/>
              </a:ext>
            </a:extLst>
          </p:cNvPr>
          <p:cNvPicPr>
            <a:picLocks noChangeAspect="1"/>
          </p:cNvPicPr>
          <p:nvPr/>
        </p:nvPicPr>
        <p:blipFill>
          <a:blip r:embed="rId4"/>
          <a:stretch>
            <a:fillRect/>
          </a:stretch>
        </p:blipFill>
        <p:spPr>
          <a:xfrm>
            <a:off x="355318" y="821600"/>
            <a:ext cx="3440261" cy="2185323"/>
          </a:xfrm>
          <a:prstGeom prst="rect">
            <a:avLst/>
          </a:prstGeom>
        </p:spPr>
      </p:pic>
      <p:pic>
        <p:nvPicPr>
          <p:cNvPr id="15" name="Imagen 14">
            <a:extLst>
              <a:ext uri="{FF2B5EF4-FFF2-40B4-BE49-F238E27FC236}">
                <a16:creationId xmlns:a16="http://schemas.microsoft.com/office/drawing/2014/main" id="{CEF7BBC0-E55E-4F5F-AB6A-8A250648C3DE}"/>
              </a:ext>
            </a:extLst>
          </p:cNvPr>
          <p:cNvPicPr/>
          <p:nvPr/>
        </p:nvPicPr>
        <p:blipFill>
          <a:blip r:embed="rId5"/>
          <a:stretch>
            <a:fillRect/>
          </a:stretch>
        </p:blipFill>
        <p:spPr>
          <a:xfrm>
            <a:off x="4540957" y="2422886"/>
            <a:ext cx="6653389" cy="3737279"/>
          </a:xfrm>
          <a:prstGeom prst="rect">
            <a:avLst/>
          </a:prstGeom>
        </p:spPr>
      </p:pic>
    </p:spTree>
    <p:extLst>
      <p:ext uri="{BB962C8B-B14F-4D97-AF65-F5344CB8AC3E}">
        <p14:creationId xmlns:p14="http://schemas.microsoft.com/office/powerpoint/2010/main" val="114361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25</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III. Configuración y Conexión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3. </a:t>
            </a:r>
            <a:r>
              <a:rPr lang="es-EC" b="1" dirty="0" err="1"/>
              <a:t>phpMyAdmin</a:t>
            </a:r>
            <a:endParaRPr lang="es-EC" b="1" dirty="0"/>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a:t>Configuración</a:t>
            </a:r>
          </a:p>
        </p:txBody>
      </p:sp>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Software</a:t>
            </a:r>
          </a:p>
        </p:txBody>
      </p:sp>
      <p:sp>
        <p:nvSpPr>
          <p:cNvPr id="11" name="Rectángulo 10">
            <a:extLst>
              <a:ext uri="{FF2B5EF4-FFF2-40B4-BE49-F238E27FC236}">
                <a16:creationId xmlns:a16="http://schemas.microsoft.com/office/drawing/2014/main" id="{3D95375E-70E0-4B01-9A91-490D225B4A7D}"/>
              </a:ext>
            </a:extLst>
          </p:cNvPr>
          <p:cNvSpPr/>
          <p:nvPr/>
        </p:nvSpPr>
        <p:spPr>
          <a:xfrm>
            <a:off x="742759" y="3006923"/>
            <a:ext cx="2303836"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cs typeface="Times New Roman" panose="02020603050405020304" pitchFamily="18" charset="0"/>
              </a:rPr>
              <a:t>php </a:t>
            </a:r>
            <a:r>
              <a:rPr lang="en-US" sz="1400" b="1" i="1" dirty="0" err="1">
                <a:latin typeface="Times New Roman" panose="02020603050405020304" pitchFamily="18" charset="0"/>
                <a:cs typeface="Times New Roman" panose="02020603050405020304" pitchFamily="18" charset="0"/>
              </a:rPr>
              <a:t>MyAdmin</a:t>
            </a:r>
            <a:r>
              <a:rPr lang="en-US" sz="1400" b="1" i="1" dirty="0">
                <a:latin typeface="Times New Roman" panose="02020603050405020304" pitchFamily="18" charset="0"/>
                <a:cs typeface="Times New Roman" panose="02020603050405020304" pitchFamily="18" charset="0"/>
              </a:rPr>
              <a:t> , </a:t>
            </a:r>
            <a:r>
              <a:rPr lang="en-US" sz="1400" b="1" i="1" dirty="0" err="1">
                <a:latin typeface="Times New Roman" panose="02020603050405020304" pitchFamily="18" charset="0"/>
                <a:cs typeface="Times New Roman" panose="02020603050405020304" pitchFamily="18" charset="0"/>
              </a:rPr>
              <a:t>s.f.</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4F0EFEC8-CCED-46D0-AF28-E9D00A179C73}"/>
              </a:ext>
            </a:extLst>
          </p:cNvPr>
          <p:cNvPicPr/>
          <p:nvPr/>
        </p:nvPicPr>
        <p:blipFill>
          <a:blip r:embed="rId4"/>
          <a:stretch>
            <a:fillRect/>
          </a:stretch>
        </p:blipFill>
        <p:spPr>
          <a:xfrm>
            <a:off x="4527063" y="2010690"/>
            <a:ext cx="7327075" cy="4121169"/>
          </a:xfrm>
          <a:prstGeom prst="rect">
            <a:avLst/>
          </a:prstGeom>
        </p:spPr>
      </p:pic>
      <p:pic>
        <p:nvPicPr>
          <p:cNvPr id="6146" name="Picture 2" descr="Resultado de imagen para phpmyadmin">
            <a:extLst>
              <a:ext uri="{FF2B5EF4-FFF2-40B4-BE49-F238E27FC236}">
                <a16:creationId xmlns:a16="http://schemas.microsoft.com/office/drawing/2014/main" id="{FD896E89-F09D-442B-9AB8-DA6172EDD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62" y="1098711"/>
            <a:ext cx="28575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69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26</a:t>
            </a:fld>
            <a:endParaRPr lang="es-ES" sz="160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III. Configuración y Conexión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4. Apache Kafka</a:t>
            </a:r>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a:t>Instalación</a:t>
            </a:r>
          </a:p>
        </p:txBody>
      </p:sp>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Software</a:t>
            </a:r>
          </a:p>
        </p:txBody>
      </p:sp>
      <p:sp>
        <p:nvSpPr>
          <p:cNvPr id="11" name="Rectángulo 10">
            <a:extLst>
              <a:ext uri="{FF2B5EF4-FFF2-40B4-BE49-F238E27FC236}">
                <a16:creationId xmlns:a16="http://schemas.microsoft.com/office/drawing/2014/main" id="{3D95375E-70E0-4B01-9A91-490D225B4A7D}"/>
              </a:ext>
            </a:extLst>
          </p:cNvPr>
          <p:cNvSpPr/>
          <p:nvPr/>
        </p:nvSpPr>
        <p:spPr>
          <a:xfrm>
            <a:off x="742759" y="3006923"/>
            <a:ext cx="2127505"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cs typeface="Times New Roman" panose="02020603050405020304" pitchFamily="18" charset="0"/>
              </a:rPr>
              <a:t>Confluent , 2018</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B9FDC6B0-FC0D-41AF-AFA0-FE57CADF35A6}"/>
              </a:ext>
            </a:extLst>
          </p:cNvPr>
          <p:cNvPicPr>
            <a:picLocks noChangeAspect="1"/>
          </p:cNvPicPr>
          <p:nvPr/>
        </p:nvPicPr>
        <p:blipFill>
          <a:blip r:embed="rId4"/>
          <a:stretch>
            <a:fillRect/>
          </a:stretch>
        </p:blipFill>
        <p:spPr>
          <a:xfrm>
            <a:off x="361152" y="1919585"/>
            <a:ext cx="3067050" cy="933450"/>
          </a:xfrm>
          <a:prstGeom prst="rect">
            <a:avLst/>
          </a:prstGeom>
        </p:spPr>
      </p:pic>
      <p:sp>
        <p:nvSpPr>
          <p:cNvPr id="5" name="Rectangle 2">
            <a:extLst>
              <a:ext uri="{FF2B5EF4-FFF2-40B4-BE49-F238E27FC236}">
                <a16:creationId xmlns:a16="http://schemas.microsoft.com/office/drawing/2014/main" id="{0068B2B1-9AEE-4F6B-A2FF-BA45416A09EE}"/>
              </a:ext>
            </a:extLst>
          </p:cNvPr>
          <p:cNvSpPr>
            <a:spLocks noChangeArrowheads="1"/>
          </p:cNvSpPr>
          <p:nvPr/>
        </p:nvSpPr>
        <p:spPr bwMode="auto">
          <a:xfrm>
            <a:off x="6728346" y="14623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6385" name="Imagen 4">
            <a:extLst>
              <a:ext uri="{FF2B5EF4-FFF2-40B4-BE49-F238E27FC236}">
                <a16:creationId xmlns:a16="http://schemas.microsoft.com/office/drawing/2014/main" id="{8BC13576-AE38-40D4-96A7-EA654AFF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431" y="1797474"/>
            <a:ext cx="4400550" cy="11811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DA3743B9-C3B2-4C91-86EC-5026CA163DEC}"/>
              </a:ext>
            </a:extLst>
          </p:cNvPr>
          <p:cNvSpPr/>
          <p:nvPr/>
        </p:nvSpPr>
        <p:spPr>
          <a:xfrm>
            <a:off x="7190543" y="3006923"/>
            <a:ext cx="1354217" cy="307777"/>
          </a:xfrm>
          <a:prstGeom prst="rect">
            <a:avLst/>
          </a:prstGeom>
        </p:spPr>
        <p:txBody>
          <a:bodyPr wrap="none">
            <a:spAutoFit/>
          </a:bodyPr>
          <a:lstStyle/>
          <a:p>
            <a:r>
              <a:rPr lang="es-MX" sz="1400" b="1" i="1" dirty="0">
                <a:latin typeface="Times New Roman" panose="02020603050405020304" pitchFamily="18" charset="0"/>
                <a:cs typeface="Times New Roman" panose="02020603050405020304" pitchFamily="18" charset="0"/>
              </a:rPr>
              <a:t>Versión de Java</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Imagen 18">
            <a:extLst>
              <a:ext uri="{FF2B5EF4-FFF2-40B4-BE49-F238E27FC236}">
                <a16:creationId xmlns:a16="http://schemas.microsoft.com/office/drawing/2014/main" id="{5F96930F-64AA-492D-A0BB-8C976C0ADBE0}"/>
              </a:ext>
            </a:extLst>
          </p:cNvPr>
          <p:cNvPicPr/>
          <p:nvPr/>
        </p:nvPicPr>
        <p:blipFill>
          <a:blip r:embed="rId6"/>
          <a:stretch>
            <a:fillRect/>
          </a:stretch>
        </p:blipFill>
        <p:spPr>
          <a:xfrm>
            <a:off x="4406292" y="3370958"/>
            <a:ext cx="7785708" cy="928087"/>
          </a:xfrm>
          <a:prstGeom prst="rect">
            <a:avLst/>
          </a:prstGeom>
        </p:spPr>
      </p:pic>
      <p:sp>
        <p:nvSpPr>
          <p:cNvPr id="20" name="Rectángulo 19">
            <a:extLst>
              <a:ext uri="{FF2B5EF4-FFF2-40B4-BE49-F238E27FC236}">
                <a16:creationId xmlns:a16="http://schemas.microsoft.com/office/drawing/2014/main" id="{1860951E-72B6-44A2-BDCB-3D95244F7416}"/>
              </a:ext>
            </a:extLst>
          </p:cNvPr>
          <p:cNvSpPr/>
          <p:nvPr/>
        </p:nvSpPr>
        <p:spPr>
          <a:xfrm>
            <a:off x="6202317" y="4299045"/>
            <a:ext cx="3446777" cy="307777"/>
          </a:xfrm>
          <a:prstGeom prst="rect">
            <a:avLst/>
          </a:prstGeom>
        </p:spPr>
        <p:txBody>
          <a:bodyPr wrap="none">
            <a:spAutoFit/>
          </a:bodyPr>
          <a:lstStyle/>
          <a:p>
            <a:r>
              <a:rPr lang="es-MX" sz="1400" b="1" i="1" dirty="0">
                <a:latin typeface="Times New Roman" panose="02020603050405020304" pitchFamily="18" charset="0"/>
                <a:cs typeface="Times New Roman" panose="02020603050405020304" pitchFamily="18" charset="0"/>
              </a:rPr>
              <a:t>Instalación de la clave pública de </a:t>
            </a:r>
            <a:r>
              <a:rPr lang="es-MX" sz="1400" b="1" i="1" dirty="0" err="1">
                <a:latin typeface="Times New Roman" panose="02020603050405020304" pitchFamily="18" charset="0"/>
                <a:cs typeface="Times New Roman" panose="02020603050405020304" pitchFamily="18" charset="0"/>
              </a:rPr>
              <a:t>Confluent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52DAB90F-B288-4D10-A955-D2E48151D123}"/>
              </a:ext>
            </a:extLst>
          </p:cNvPr>
          <p:cNvPicPr/>
          <p:nvPr/>
        </p:nvPicPr>
        <p:blipFill>
          <a:blip r:embed="rId7"/>
          <a:stretch>
            <a:fillRect/>
          </a:stretch>
        </p:blipFill>
        <p:spPr>
          <a:xfrm>
            <a:off x="4896040" y="4728101"/>
            <a:ext cx="5831099" cy="1481629"/>
          </a:xfrm>
          <a:prstGeom prst="rect">
            <a:avLst/>
          </a:prstGeom>
        </p:spPr>
      </p:pic>
      <p:sp>
        <p:nvSpPr>
          <p:cNvPr id="22" name="Rectángulo 21">
            <a:extLst>
              <a:ext uri="{FF2B5EF4-FFF2-40B4-BE49-F238E27FC236}">
                <a16:creationId xmlns:a16="http://schemas.microsoft.com/office/drawing/2014/main" id="{244CF48C-5521-4B55-80F4-E905EFD99B03}"/>
              </a:ext>
            </a:extLst>
          </p:cNvPr>
          <p:cNvSpPr/>
          <p:nvPr/>
        </p:nvSpPr>
        <p:spPr>
          <a:xfrm>
            <a:off x="6403995" y="6235156"/>
            <a:ext cx="2432076" cy="307777"/>
          </a:xfrm>
          <a:prstGeom prst="rect">
            <a:avLst/>
          </a:prstGeom>
        </p:spPr>
        <p:txBody>
          <a:bodyPr wrap="none">
            <a:spAutoFit/>
          </a:bodyPr>
          <a:lstStyle/>
          <a:p>
            <a:r>
              <a:rPr lang="es-MX" sz="1400" b="1" i="1" dirty="0">
                <a:latin typeface="Times New Roman" panose="02020603050405020304" pitchFamily="18" charset="0"/>
                <a:cs typeface="Times New Roman" panose="02020603050405020304" pitchFamily="18" charset="0"/>
              </a:rPr>
              <a:t>Agregar repositorio </a:t>
            </a:r>
            <a:r>
              <a:rPr lang="es-MX" sz="1400" b="1" i="1" dirty="0" err="1">
                <a:latin typeface="Times New Roman" panose="02020603050405020304" pitchFamily="18" charset="0"/>
                <a:cs typeface="Times New Roman" panose="02020603050405020304" pitchFamily="18" charset="0"/>
              </a:rPr>
              <a:t>Confluent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3517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27</a:t>
            </a:fld>
            <a:endParaRPr lang="es-ES" sz="1600" dirty="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III. Configuración y Conexión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4. Apache Kafka</a:t>
            </a:r>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a:t>Configuración</a:t>
            </a:r>
          </a:p>
        </p:txBody>
      </p:sp>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Software</a:t>
            </a:r>
          </a:p>
        </p:txBody>
      </p:sp>
      <p:sp>
        <p:nvSpPr>
          <p:cNvPr id="11" name="Rectángulo 10">
            <a:extLst>
              <a:ext uri="{FF2B5EF4-FFF2-40B4-BE49-F238E27FC236}">
                <a16:creationId xmlns:a16="http://schemas.microsoft.com/office/drawing/2014/main" id="{3D95375E-70E0-4B01-9A91-490D225B4A7D}"/>
              </a:ext>
            </a:extLst>
          </p:cNvPr>
          <p:cNvSpPr/>
          <p:nvPr/>
        </p:nvSpPr>
        <p:spPr>
          <a:xfrm>
            <a:off x="742759" y="3006923"/>
            <a:ext cx="2127505"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cs typeface="Times New Roman" panose="02020603050405020304" pitchFamily="18" charset="0"/>
              </a:rPr>
              <a:t>Confluent , 2018</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B9FDC6B0-FC0D-41AF-AFA0-FE57CADF35A6}"/>
              </a:ext>
            </a:extLst>
          </p:cNvPr>
          <p:cNvPicPr>
            <a:picLocks noChangeAspect="1"/>
          </p:cNvPicPr>
          <p:nvPr/>
        </p:nvPicPr>
        <p:blipFill>
          <a:blip r:embed="rId4"/>
          <a:stretch>
            <a:fillRect/>
          </a:stretch>
        </p:blipFill>
        <p:spPr>
          <a:xfrm>
            <a:off x="361152" y="1919585"/>
            <a:ext cx="3067050" cy="933450"/>
          </a:xfrm>
          <a:prstGeom prst="rect">
            <a:avLst/>
          </a:prstGeom>
        </p:spPr>
      </p:pic>
      <p:sp>
        <p:nvSpPr>
          <p:cNvPr id="5" name="Rectangle 2">
            <a:extLst>
              <a:ext uri="{FF2B5EF4-FFF2-40B4-BE49-F238E27FC236}">
                <a16:creationId xmlns:a16="http://schemas.microsoft.com/office/drawing/2014/main" id="{0068B2B1-9AEE-4F6B-A2FF-BA45416A09EE}"/>
              </a:ext>
            </a:extLst>
          </p:cNvPr>
          <p:cNvSpPr>
            <a:spLocks noChangeArrowheads="1"/>
          </p:cNvSpPr>
          <p:nvPr/>
        </p:nvSpPr>
        <p:spPr bwMode="auto">
          <a:xfrm>
            <a:off x="6728346" y="14623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2" name="Rectángulo 21">
            <a:extLst>
              <a:ext uri="{FF2B5EF4-FFF2-40B4-BE49-F238E27FC236}">
                <a16:creationId xmlns:a16="http://schemas.microsoft.com/office/drawing/2014/main" id="{244CF48C-5521-4B55-80F4-E905EFD99B03}"/>
              </a:ext>
            </a:extLst>
          </p:cNvPr>
          <p:cNvSpPr/>
          <p:nvPr/>
        </p:nvSpPr>
        <p:spPr>
          <a:xfrm>
            <a:off x="6403995" y="6235156"/>
            <a:ext cx="2432076" cy="307777"/>
          </a:xfrm>
          <a:prstGeom prst="rect">
            <a:avLst/>
          </a:prstGeom>
        </p:spPr>
        <p:txBody>
          <a:bodyPr wrap="none">
            <a:spAutoFit/>
          </a:bodyPr>
          <a:lstStyle/>
          <a:p>
            <a:r>
              <a:rPr lang="es-MX" sz="1400" b="1" i="1" dirty="0">
                <a:latin typeface="Times New Roman" panose="02020603050405020304" pitchFamily="18" charset="0"/>
                <a:cs typeface="Times New Roman" panose="02020603050405020304" pitchFamily="18" charset="0"/>
              </a:rPr>
              <a:t>Inicializar servicios </a:t>
            </a:r>
            <a:r>
              <a:rPr lang="es-MX" sz="1400" b="1" i="1" dirty="0" err="1">
                <a:latin typeface="Times New Roman" panose="02020603050405020304" pitchFamily="18" charset="0"/>
                <a:cs typeface="Times New Roman" panose="02020603050405020304" pitchFamily="18" charset="0"/>
              </a:rPr>
              <a:t>Confluent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 name="Imagen 22">
            <a:extLst>
              <a:ext uri="{FF2B5EF4-FFF2-40B4-BE49-F238E27FC236}">
                <a16:creationId xmlns:a16="http://schemas.microsoft.com/office/drawing/2014/main" id="{42F10C12-56C0-4085-B24B-9E2DB7FB72CC}"/>
              </a:ext>
            </a:extLst>
          </p:cNvPr>
          <p:cNvPicPr/>
          <p:nvPr/>
        </p:nvPicPr>
        <p:blipFill>
          <a:blip r:embed="rId5"/>
          <a:stretch>
            <a:fillRect/>
          </a:stretch>
        </p:blipFill>
        <p:spPr>
          <a:xfrm>
            <a:off x="4813967" y="1812196"/>
            <a:ext cx="6656373" cy="4315571"/>
          </a:xfrm>
          <a:prstGeom prst="rect">
            <a:avLst/>
          </a:prstGeom>
        </p:spPr>
      </p:pic>
    </p:spTree>
    <p:extLst>
      <p:ext uri="{BB962C8B-B14F-4D97-AF65-F5344CB8AC3E}">
        <p14:creationId xmlns:p14="http://schemas.microsoft.com/office/powerpoint/2010/main" val="393620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28</a:t>
            </a:fld>
            <a:endParaRPr lang="es-ES" sz="1600" dirty="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III. Configuración y Conexión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5. Kafka a MySQL</a:t>
            </a:r>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a:t>Conexión</a:t>
            </a:r>
          </a:p>
        </p:txBody>
      </p:sp>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Software</a:t>
            </a:r>
          </a:p>
        </p:txBody>
      </p:sp>
      <p:sp>
        <p:nvSpPr>
          <p:cNvPr id="11" name="Rectángulo 10">
            <a:extLst>
              <a:ext uri="{FF2B5EF4-FFF2-40B4-BE49-F238E27FC236}">
                <a16:creationId xmlns:a16="http://schemas.microsoft.com/office/drawing/2014/main" id="{3D95375E-70E0-4B01-9A91-490D225B4A7D}"/>
              </a:ext>
            </a:extLst>
          </p:cNvPr>
          <p:cNvSpPr/>
          <p:nvPr/>
        </p:nvSpPr>
        <p:spPr>
          <a:xfrm>
            <a:off x="742759" y="3006923"/>
            <a:ext cx="2433680"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cs typeface="Times New Roman" panose="02020603050405020304" pitchFamily="18" charset="0"/>
              </a:rPr>
              <a:t>Apache Kafka , 2018</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0068B2B1-9AEE-4F6B-A2FF-BA45416A09EE}"/>
              </a:ext>
            </a:extLst>
          </p:cNvPr>
          <p:cNvSpPr>
            <a:spLocks noChangeArrowheads="1"/>
          </p:cNvSpPr>
          <p:nvPr/>
        </p:nvSpPr>
        <p:spPr bwMode="auto">
          <a:xfrm>
            <a:off x="6728346" y="14623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2" name="Rectángulo 21">
            <a:extLst>
              <a:ext uri="{FF2B5EF4-FFF2-40B4-BE49-F238E27FC236}">
                <a16:creationId xmlns:a16="http://schemas.microsoft.com/office/drawing/2014/main" id="{244CF48C-5521-4B55-80F4-E905EFD99B03}"/>
              </a:ext>
            </a:extLst>
          </p:cNvPr>
          <p:cNvSpPr/>
          <p:nvPr/>
        </p:nvSpPr>
        <p:spPr>
          <a:xfrm>
            <a:off x="6893684" y="5185717"/>
            <a:ext cx="1487908" cy="307777"/>
          </a:xfrm>
          <a:prstGeom prst="rect">
            <a:avLst/>
          </a:prstGeom>
        </p:spPr>
        <p:txBody>
          <a:bodyPr wrap="none">
            <a:spAutoFit/>
          </a:bodyPr>
          <a:lstStyle/>
          <a:p>
            <a:r>
              <a:rPr lang="es-MX" sz="1400" b="1" i="1" dirty="0">
                <a:latin typeface="Times New Roman" panose="02020603050405020304" pitchFamily="18" charset="0"/>
                <a:cs typeface="Times New Roman" panose="02020603050405020304" pitchFamily="18" charset="0"/>
              </a:rPr>
              <a:t>Conector MySQL</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E3C538C5-AA24-4B38-861F-EBEFED706395}"/>
              </a:ext>
            </a:extLst>
          </p:cNvPr>
          <p:cNvPicPr>
            <a:picLocks noChangeAspect="1"/>
          </p:cNvPicPr>
          <p:nvPr/>
        </p:nvPicPr>
        <p:blipFill>
          <a:blip r:embed="rId4"/>
          <a:stretch>
            <a:fillRect/>
          </a:stretch>
        </p:blipFill>
        <p:spPr>
          <a:xfrm>
            <a:off x="754469" y="1757518"/>
            <a:ext cx="2133600" cy="1190625"/>
          </a:xfrm>
          <a:prstGeom prst="rect">
            <a:avLst/>
          </a:prstGeom>
        </p:spPr>
      </p:pic>
      <p:pic>
        <p:nvPicPr>
          <p:cNvPr id="15" name="Imagen 14">
            <a:extLst>
              <a:ext uri="{FF2B5EF4-FFF2-40B4-BE49-F238E27FC236}">
                <a16:creationId xmlns:a16="http://schemas.microsoft.com/office/drawing/2014/main" id="{38302703-F08B-4D3E-853A-86422AC653BE}"/>
              </a:ext>
            </a:extLst>
          </p:cNvPr>
          <p:cNvPicPr/>
          <p:nvPr/>
        </p:nvPicPr>
        <p:blipFill rotWithShape="1">
          <a:blip r:embed="rId5"/>
          <a:srcRect t="9098"/>
          <a:stretch/>
        </p:blipFill>
        <p:spPr bwMode="auto">
          <a:xfrm>
            <a:off x="4754277" y="2040779"/>
            <a:ext cx="6980003" cy="28976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8589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29</a:t>
            </a:fld>
            <a:endParaRPr lang="es-ES" sz="1600" dirty="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III. Configuración y Conexión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5. Kafka a MySQL</a:t>
            </a:r>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a:t>Configuración</a:t>
            </a:r>
          </a:p>
        </p:txBody>
      </p:sp>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Software</a:t>
            </a:r>
          </a:p>
        </p:txBody>
      </p:sp>
      <p:sp>
        <p:nvSpPr>
          <p:cNvPr id="11" name="Rectángulo 10">
            <a:extLst>
              <a:ext uri="{FF2B5EF4-FFF2-40B4-BE49-F238E27FC236}">
                <a16:creationId xmlns:a16="http://schemas.microsoft.com/office/drawing/2014/main" id="{3D95375E-70E0-4B01-9A91-490D225B4A7D}"/>
              </a:ext>
            </a:extLst>
          </p:cNvPr>
          <p:cNvSpPr/>
          <p:nvPr/>
        </p:nvSpPr>
        <p:spPr>
          <a:xfrm>
            <a:off x="742759" y="3006923"/>
            <a:ext cx="2433680"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cs typeface="Times New Roman" panose="02020603050405020304" pitchFamily="18" charset="0"/>
              </a:rPr>
              <a:t>Apache Kafka , 2018</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0068B2B1-9AEE-4F6B-A2FF-BA45416A09EE}"/>
              </a:ext>
            </a:extLst>
          </p:cNvPr>
          <p:cNvSpPr>
            <a:spLocks noChangeArrowheads="1"/>
          </p:cNvSpPr>
          <p:nvPr/>
        </p:nvSpPr>
        <p:spPr bwMode="auto">
          <a:xfrm>
            <a:off x="6728346" y="14623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6" name="Imagen 5">
            <a:extLst>
              <a:ext uri="{FF2B5EF4-FFF2-40B4-BE49-F238E27FC236}">
                <a16:creationId xmlns:a16="http://schemas.microsoft.com/office/drawing/2014/main" id="{E3C538C5-AA24-4B38-861F-EBEFED706395}"/>
              </a:ext>
            </a:extLst>
          </p:cNvPr>
          <p:cNvPicPr>
            <a:picLocks noChangeAspect="1"/>
          </p:cNvPicPr>
          <p:nvPr/>
        </p:nvPicPr>
        <p:blipFill>
          <a:blip r:embed="rId4"/>
          <a:stretch>
            <a:fillRect/>
          </a:stretch>
        </p:blipFill>
        <p:spPr>
          <a:xfrm>
            <a:off x="754469" y="1757518"/>
            <a:ext cx="2133600" cy="1190625"/>
          </a:xfrm>
          <a:prstGeom prst="rect">
            <a:avLst/>
          </a:prstGeom>
        </p:spPr>
      </p:pic>
      <p:pic>
        <p:nvPicPr>
          <p:cNvPr id="14" name="Imagen 13">
            <a:extLst>
              <a:ext uri="{FF2B5EF4-FFF2-40B4-BE49-F238E27FC236}">
                <a16:creationId xmlns:a16="http://schemas.microsoft.com/office/drawing/2014/main" id="{A78564D8-9289-44A0-A59F-1E5483CB6726}"/>
              </a:ext>
            </a:extLst>
          </p:cNvPr>
          <p:cNvPicPr/>
          <p:nvPr/>
        </p:nvPicPr>
        <p:blipFill>
          <a:blip r:embed="rId5"/>
          <a:stretch>
            <a:fillRect/>
          </a:stretch>
        </p:blipFill>
        <p:spPr>
          <a:xfrm>
            <a:off x="4513576" y="3429000"/>
            <a:ext cx="7436129" cy="1613935"/>
          </a:xfrm>
          <a:prstGeom prst="rect">
            <a:avLst/>
          </a:prstGeom>
        </p:spPr>
      </p:pic>
    </p:spTree>
    <p:extLst>
      <p:ext uri="{BB962C8B-B14F-4D97-AF65-F5344CB8AC3E}">
        <p14:creationId xmlns:p14="http://schemas.microsoft.com/office/powerpoint/2010/main" val="3688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Contenido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953500" y="6356350"/>
            <a:ext cx="2743200" cy="365125"/>
          </a:xfrm>
        </p:spPr>
        <p:txBody>
          <a:bodyPr/>
          <a:lstStyle/>
          <a:p>
            <a:pPr>
              <a:defRPr/>
            </a:pPr>
            <a:fld id="{E8D88C74-0DDE-8F40-A44E-D6CE8BB2242F}" type="slidenum">
              <a:rPr lang="es-ES" smtClean="0"/>
              <a:pPr>
                <a:defRPr/>
              </a:pPr>
              <a:t>3</a:t>
            </a:fld>
            <a:endParaRPr lang="es-ES" sz="1600">
              <a:solidFill>
                <a:srgbClr val="888888"/>
              </a:solidFill>
            </a:endParaRPr>
          </a:p>
        </p:txBody>
      </p:sp>
      <p:sp>
        <p:nvSpPr>
          <p:cNvPr id="2" name="CuadroTexto 1"/>
          <p:cNvSpPr txBox="1"/>
          <p:nvPr/>
        </p:nvSpPr>
        <p:spPr>
          <a:xfrm>
            <a:off x="880796" y="1702383"/>
            <a:ext cx="4524883" cy="400110"/>
          </a:xfrm>
          <a:prstGeom prst="rect">
            <a:avLst/>
          </a:prstGeom>
          <a:noFill/>
          <a:ln w="38100">
            <a:noFill/>
          </a:ln>
        </p:spPr>
        <p:txBody>
          <a:bodyPr wrap="square" rtlCol="0">
            <a:spAutoFit/>
          </a:bodyPr>
          <a:lstStyle/>
          <a:p>
            <a:r>
              <a:rPr lang="es-EC" sz="2000" b="1" dirty="0"/>
              <a:t>I. Generalidades del Proyecto</a:t>
            </a:r>
          </a:p>
        </p:txBody>
      </p:sp>
      <p:sp>
        <p:nvSpPr>
          <p:cNvPr id="12" name="CuadroTexto 11"/>
          <p:cNvSpPr txBox="1"/>
          <p:nvPr/>
        </p:nvSpPr>
        <p:spPr>
          <a:xfrm>
            <a:off x="880795" y="3145633"/>
            <a:ext cx="5215205" cy="400110"/>
          </a:xfrm>
          <a:prstGeom prst="rect">
            <a:avLst/>
          </a:prstGeom>
          <a:noFill/>
          <a:ln w="38100">
            <a:noFill/>
          </a:ln>
        </p:spPr>
        <p:txBody>
          <a:bodyPr wrap="square" rtlCol="0">
            <a:spAutoFit/>
          </a:bodyPr>
          <a:lstStyle/>
          <a:p>
            <a:r>
              <a:rPr lang="es-EC" sz="2000" b="1" dirty="0"/>
              <a:t>II. Diseño y Construcción del Sistema Embebido</a:t>
            </a:r>
          </a:p>
        </p:txBody>
      </p:sp>
      <p:sp>
        <p:nvSpPr>
          <p:cNvPr id="13" name="CuadroTexto 12"/>
          <p:cNvSpPr txBox="1"/>
          <p:nvPr/>
        </p:nvSpPr>
        <p:spPr>
          <a:xfrm>
            <a:off x="7171817" y="1702383"/>
            <a:ext cx="4524883" cy="400110"/>
          </a:xfrm>
          <a:prstGeom prst="rect">
            <a:avLst/>
          </a:prstGeom>
          <a:noFill/>
          <a:ln w="38100">
            <a:noFill/>
          </a:ln>
        </p:spPr>
        <p:txBody>
          <a:bodyPr wrap="square" rtlCol="0">
            <a:spAutoFit/>
          </a:bodyPr>
          <a:lstStyle/>
          <a:p>
            <a:r>
              <a:rPr lang="es-EC" sz="2000" b="1" dirty="0"/>
              <a:t>IV. Implantación y Pruebas</a:t>
            </a:r>
          </a:p>
        </p:txBody>
      </p:sp>
      <p:sp>
        <p:nvSpPr>
          <p:cNvPr id="11" name="CuadroTexto 10"/>
          <p:cNvSpPr txBox="1"/>
          <p:nvPr/>
        </p:nvSpPr>
        <p:spPr>
          <a:xfrm>
            <a:off x="880795" y="3443834"/>
            <a:ext cx="5454782" cy="3464410"/>
          </a:xfrm>
          <a:prstGeom prst="rect">
            <a:avLst/>
          </a:prstGeom>
          <a:noFill/>
        </p:spPr>
        <p:txBody>
          <a:bodyPr wrap="square" rtlCol="0">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Arquitectura del S.E</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Diseño Dimensional</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Casos de Uso</a:t>
            </a:r>
          </a:p>
          <a:p>
            <a:pPr>
              <a:lnSpc>
                <a:spcPct val="150000"/>
              </a:lnSpc>
            </a:pPr>
            <a:r>
              <a:rPr lang="es-EC" sz="2000" b="1" dirty="0"/>
              <a:t>III. Configuración y Conexión de Módulos</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Configuración S.O</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Programación Arduino</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Configurar </a:t>
            </a:r>
            <a:r>
              <a:rPr lang="es-EC" sz="1600" dirty="0" err="1">
                <a:latin typeface="Times New Roman" panose="02020603050405020304" pitchFamily="18" charset="0"/>
                <a:cs typeface="Times New Roman" panose="02020603050405020304" pitchFamily="18" charset="0"/>
              </a:rPr>
              <a:t>PhpMyAdmin</a:t>
            </a:r>
            <a:endParaRPr lang="es-EC" sz="16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Configurar Apache Kafka</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Conector Kafka a MySQL</a:t>
            </a:r>
          </a:p>
        </p:txBody>
      </p:sp>
      <p:sp>
        <p:nvSpPr>
          <p:cNvPr id="4" name="Rectángulo 3"/>
          <p:cNvSpPr/>
          <p:nvPr/>
        </p:nvSpPr>
        <p:spPr>
          <a:xfrm>
            <a:off x="6792821" y="2389657"/>
            <a:ext cx="6096000" cy="1525418"/>
          </a:xfrm>
          <a:prstGeom prst="rect">
            <a:avLst/>
          </a:prstGeom>
        </p:spPr>
        <p:txBody>
          <a:bodyPr>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Lugar de Implantación</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Prototipo del Sistema Embebido</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Sensores Ambientales</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Pruebas de Captación de Datos</a:t>
            </a:r>
          </a:p>
        </p:txBody>
      </p:sp>
      <p:sp>
        <p:nvSpPr>
          <p:cNvPr id="5" name="Rectángulo 4"/>
          <p:cNvSpPr/>
          <p:nvPr/>
        </p:nvSpPr>
        <p:spPr>
          <a:xfrm>
            <a:off x="880795" y="2135474"/>
            <a:ext cx="6096000" cy="786754"/>
          </a:xfrm>
          <a:prstGeom prst="rect">
            <a:avLst/>
          </a:prstGeom>
        </p:spPr>
        <p:txBody>
          <a:bodyPr>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Antecedentes</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Elementos del Sistema Embebido</a:t>
            </a:r>
          </a:p>
        </p:txBody>
      </p:sp>
      <p:sp>
        <p:nvSpPr>
          <p:cNvPr id="14" name="CuadroTexto 13"/>
          <p:cNvSpPr txBox="1"/>
          <p:nvPr/>
        </p:nvSpPr>
        <p:spPr>
          <a:xfrm>
            <a:off x="7171816" y="4002184"/>
            <a:ext cx="4524883" cy="400110"/>
          </a:xfrm>
          <a:prstGeom prst="rect">
            <a:avLst/>
          </a:prstGeom>
          <a:noFill/>
          <a:ln w="38100">
            <a:noFill/>
          </a:ln>
        </p:spPr>
        <p:txBody>
          <a:bodyPr wrap="square" rtlCol="0">
            <a:spAutoFit/>
          </a:bodyPr>
          <a:lstStyle/>
          <a:p>
            <a:r>
              <a:rPr lang="es-EC" sz="2000" b="1" dirty="0"/>
              <a:t>V. Conclusiones y recomendaciones</a:t>
            </a:r>
          </a:p>
        </p:txBody>
      </p:sp>
    </p:spTree>
    <p:extLst>
      <p:ext uri="{BB962C8B-B14F-4D97-AF65-F5344CB8AC3E}">
        <p14:creationId xmlns:p14="http://schemas.microsoft.com/office/powerpoint/2010/main" val="196312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30</a:t>
            </a:fld>
            <a:endParaRPr lang="es-ES" sz="1600" dirty="0">
              <a:solidFill>
                <a:srgbClr val="888888"/>
              </a:solidFill>
            </a:endParaRPr>
          </a:p>
        </p:txBody>
      </p:sp>
      <p:sp>
        <p:nvSpPr>
          <p:cNvPr id="25" name="18 Rectángulo"/>
          <p:cNvSpPr/>
          <p:nvPr/>
        </p:nvSpPr>
        <p:spPr bwMode="auto">
          <a:xfrm>
            <a:off x="173832" y="205871"/>
            <a:ext cx="5381896"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III. Configuración y Conexión</a:t>
            </a:r>
          </a:p>
        </p:txBody>
      </p:sp>
      <p:sp>
        <p:nvSpPr>
          <p:cNvPr id="26" name="18 Rectángulo"/>
          <p:cNvSpPr/>
          <p:nvPr/>
        </p:nvSpPr>
        <p:spPr bwMode="auto">
          <a:xfrm>
            <a:off x="5555727" y="205870"/>
            <a:ext cx="2675914"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6. Grafana</a:t>
            </a:r>
          </a:p>
        </p:txBody>
      </p:sp>
      <p:sp>
        <p:nvSpPr>
          <p:cNvPr id="16" name="18 Rectángulo"/>
          <p:cNvSpPr/>
          <p:nvPr/>
        </p:nvSpPr>
        <p:spPr bwMode="auto">
          <a:xfrm>
            <a:off x="5010150" y="1005611"/>
            <a:ext cx="2915556" cy="685392"/>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800" b="1" dirty="0"/>
              <a:t>Configuración</a:t>
            </a:r>
          </a:p>
        </p:txBody>
      </p:sp>
      <p:sp>
        <p:nvSpPr>
          <p:cNvPr id="4" name="Flecha doblada 3"/>
          <p:cNvSpPr/>
          <p:nvPr/>
        </p:nvSpPr>
        <p:spPr>
          <a:xfrm flipV="1">
            <a:off x="1314450" y="3314700"/>
            <a:ext cx="3009900" cy="177165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
        <p:nvSpPr>
          <p:cNvPr id="10" name="18 Rectángulo"/>
          <p:cNvSpPr/>
          <p:nvPr/>
        </p:nvSpPr>
        <p:spPr bwMode="auto">
          <a:xfrm>
            <a:off x="8231641" y="200095"/>
            <a:ext cx="1580015"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Software</a:t>
            </a:r>
          </a:p>
        </p:txBody>
      </p:sp>
      <p:sp>
        <p:nvSpPr>
          <p:cNvPr id="11" name="Rectángulo 10">
            <a:extLst>
              <a:ext uri="{FF2B5EF4-FFF2-40B4-BE49-F238E27FC236}">
                <a16:creationId xmlns:a16="http://schemas.microsoft.com/office/drawing/2014/main" id="{3D95375E-70E0-4B01-9A91-490D225B4A7D}"/>
              </a:ext>
            </a:extLst>
          </p:cNvPr>
          <p:cNvSpPr/>
          <p:nvPr/>
        </p:nvSpPr>
        <p:spPr>
          <a:xfrm>
            <a:off x="742759" y="3006923"/>
            <a:ext cx="1963999"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cs typeface="Times New Roman" panose="02020603050405020304" pitchFamily="18" charset="0"/>
              </a:rPr>
              <a:t>Grafana, 2018</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0068B2B1-9AEE-4F6B-A2FF-BA45416A09EE}"/>
              </a:ext>
            </a:extLst>
          </p:cNvPr>
          <p:cNvSpPr>
            <a:spLocks noChangeArrowheads="1"/>
          </p:cNvSpPr>
          <p:nvPr/>
        </p:nvSpPr>
        <p:spPr bwMode="auto">
          <a:xfrm>
            <a:off x="6728346" y="14623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7410" name="Picture 2" descr="Resultado de imagen para grafana">
            <a:extLst>
              <a:ext uri="{FF2B5EF4-FFF2-40B4-BE49-F238E27FC236}">
                <a16:creationId xmlns:a16="http://schemas.microsoft.com/office/drawing/2014/main" id="{78E7AC79-5E46-471E-8CE9-8C0119B4CC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863" b="32926"/>
          <a:stretch/>
        </p:blipFill>
        <p:spPr bwMode="auto">
          <a:xfrm>
            <a:off x="173832" y="1919585"/>
            <a:ext cx="2857500" cy="89185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D1C70F60-4243-45CC-9B83-DCD149C85ACE}"/>
              </a:ext>
            </a:extLst>
          </p:cNvPr>
          <p:cNvPicPr/>
          <p:nvPr/>
        </p:nvPicPr>
        <p:blipFill>
          <a:blip r:embed="rId5"/>
          <a:stretch>
            <a:fillRect/>
          </a:stretch>
        </p:blipFill>
        <p:spPr>
          <a:xfrm>
            <a:off x="5250123" y="2147777"/>
            <a:ext cx="3524250" cy="4472916"/>
          </a:xfrm>
          <a:prstGeom prst="rect">
            <a:avLst/>
          </a:prstGeom>
        </p:spPr>
      </p:pic>
    </p:spTree>
    <p:extLst>
      <p:ext uri="{BB962C8B-B14F-4D97-AF65-F5344CB8AC3E}">
        <p14:creationId xmlns:p14="http://schemas.microsoft.com/office/powerpoint/2010/main" val="3736970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31</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1. Lugar de Implantación</a:t>
            </a:r>
          </a:p>
        </p:txBody>
      </p:sp>
      <p:sp>
        <p:nvSpPr>
          <p:cNvPr id="11" name="Rectángulo 10"/>
          <p:cNvSpPr/>
          <p:nvPr/>
        </p:nvSpPr>
        <p:spPr>
          <a:xfrm>
            <a:off x="7772380" y="1733551"/>
            <a:ext cx="3988250" cy="3371885"/>
          </a:xfrm>
          <a:prstGeom prst="rect">
            <a:avLst/>
          </a:prstGeom>
        </p:spPr>
        <p:txBody>
          <a:bodyPr wrap="square">
            <a:spAutoFit/>
          </a:bodyPr>
          <a:lstStyle/>
          <a:p>
            <a:pPr lvl="0" algn="just">
              <a:lnSpc>
                <a:spcPct val="150000"/>
              </a:lnSpc>
              <a:spcAft>
                <a:spcPts val="800"/>
              </a:spcAft>
            </a:pPr>
            <a:r>
              <a:rPr lang="es-MX" dirty="0"/>
              <a:t>El lugar en donde el sistema embebido fue implantado en nuestro caso práctico es el invernadero de rosas de la ESPE -IASA I, ubicado en la hacienda “El Prado” ubicado en la provincia de Pichincha del cantón Rumiñahui y parroquia Sangolquí con los siguientes puntos cardinales: Latitud: -0.383333 y Longitud: -78.4167.</a:t>
            </a:r>
            <a:r>
              <a:rPr lang="es-ES" dirty="0"/>
              <a:t>.</a:t>
            </a:r>
            <a:endParaRPr lang="es-EC" dirty="0">
              <a:latin typeface="Times New Roman" panose="02020603050405020304" pitchFamily="18" charset="0"/>
              <a:ea typeface="Calibri" panose="020F0502020204030204" pitchFamily="34" charset="0"/>
            </a:endParaRPr>
          </a:p>
        </p:txBody>
      </p:sp>
      <p:pic>
        <p:nvPicPr>
          <p:cNvPr id="8" name="Imagen 7">
            <a:extLst>
              <a:ext uri="{FF2B5EF4-FFF2-40B4-BE49-F238E27FC236}">
                <a16:creationId xmlns:a16="http://schemas.microsoft.com/office/drawing/2014/main" id="{87C856F4-D6B4-48C1-A321-A663EC7FD828}"/>
              </a:ext>
            </a:extLst>
          </p:cNvPr>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t="13821" r="50601"/>
          <a:stretch/>
        </p:blipFill>
        <p:spPr bwMode="auto">
          <a:xfrm>
            <a:off x="283617" y="966597"/>
            <a:ext cx="7457125" cy="55570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4515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32</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2. Prototipo del S.E</a:t>
            </a:r>
          </a:p>
        </p:txBody>
      </p:sp>
      <p:sp>
        <p:nvSpPr>
          <p:cNvPr id="12" name="Rectángulo 11"/>
          <p:cNvSpPr/>
          <p:nvPr/>
        </p:nvSpPr>
        <p:spPr>
          <a:xfrm>
            <a:off x="7772380" y="1428659"/>
            <a:ext cx="3988250" cy="2125390"/>
          </a:xfrm>
          <a:prstGeom prst="rect">
            <a:avLst/>
          </a:prstGeom>
        </p:spPr>
        <p:txBody>
          <a:bodyPr wrap="square">
            <a:spAutoFit/>
          </a:bodyPr>
          <a:lstStyle/>
          <a:p>
            <a:pPr lvl="0" algn="just">
              <a:lnSpc>
                <a:spcPct val="150000"/>
              </a:lnSpc>
              <a:spcAft>
                <a:spcPts val="800"/>
              </a:spcAft>
            </a:pPr>
            <a:r>
              <a:rPr lang="es-ES" dirty="0"/>
              <a:t>En el prototipo del dispositivo de monitoreo de actividad ambiental del sistema embebido se puede ver los componentes electrónicos o sensores ambientales que fueron implantadas. </a:t>
            </a:r>
            <a:endParaRPr lang="es-EC" dirty="0">
              <a:latin typeface="Times New Roman" panose="02020603050405020304" pitchFamily="18" charset="0"/>
              <a:ea typeface="Calibri" panose="020F0502020204030204" pitchFamily="34" charset="0"/>
            </a:endParaRPr>
          </a:p>
        </p:txBody>
      </p:sp>
      <p:pic>
        <p:nvPicPr>
          <p:cNvPr id="11" name="Imagen 10">
            <a:extLst>
              <a:ext uri="{FF2B5EF4-FFF2-40B4-BE49-F238E27FC236}">
                <a16:creationId xmlns:a16="http://schemas.microsoft.com/office/drawing/2014/main" id="{45C198E1-8B6C-45C7-842B-55929969828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75535" y="1119348"/>
            <a:ext cx="6980073" cy="523700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598475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33</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3. Sensores Ambientales</a:t>
            </a:r>
          </a:p>
        </p:txBody>
      </p:sp>
      <p:pic>
        <p:nvPicPr>
          <p:cNvPr id="8" name="Imagen 7">
            <a:extLst>
              <a:ext uri="{FF2B5EF4-FFF2-40B4-BE49-F238E27FC236}">
                <a16:creationId xmlns:a16="http://schemas.microsoft.com/office/drawing/2014/main" id="{85E2CF6F-D2AC-4C43-939C-C6E1AA9F7454}"/>
              </a:ext>
            </a:extLst>
          </p:cNvPr>
          <p:cNvPicPr/>
          <p:nvPr/>
        </p:nvPicPr>
        <p:blipFill rotWithShape="1">
          <a:blip r:embed="rId4"/>
          <a:srcRect l="49202"/>
          <a:stretch/>
        </p:blipFill>
        <p:spPr bwMode="auto">
          <a:xfrm>
            <a:off x="2866030" y="712483"/>
            <a:ext cx="7083376" cy="5957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1821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34</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4. Pruebas de Captación de Datos</a:t>
            </a:r>
          </a:p>
        </p:txBody>
      </p:sp>
      <p:pic>
        <p:nvPicPr>
          <p:cNvPr id="9" name="Imagen 8">
            <a:extLst>
              <a:ext uri="{FF2B5EF4-FFF2-40B4-BE49-F238E27FC236}">
                <a16:creationId xmlns:a16="http://schemas.microsoft.com/office/drawing/2014/main" id="{E1CE7C75-3E56-4D0D-A025-874EC39B48D6}"/>
              </a:ext>
            </a:extLst>
          </p:cNvPr>
          <p:cNvPicPr/>
          <p:nvPr/>
        </p:nvPicPr>
        <p:blipFill>
          <a:blip r:embed="rId4"/>
          <a:stretch>
            <a:fillRect/>
          </a:stretch>
        </p:blipFill>
        <p:spPr>
          <a:xfrm>
            <a:off x="0" y="954765"/>
            <a:ext cx="12122004" cy="5401584"/>
          </a:xfrm>
          <a:prstGeom prst="rect">
            <a:avLst/>
          </a:prstGeom>
        </p:spPr>
      </p:pic>
    </p:spTree>
    <p:extLst>
      <p:ext uri="{BB962C8B-B14F-4D97-AF65-F5344CB8AC3E}">
        <p14:creationId xmlns:p14="http://schemas.microsoft.com/office/powerpoint/2010/main" val="3966184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35</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4. Pruebas de Captación de Datos</a:t>
            </a:r>
          </a:p>
        </p:txBody>
      </p:sp>
      <p:pic>
        <p:nvPicPr>
          <p:cNvPr id="9" name="Imagen 8">
            <a:extLst>
              <a:ext uri="{FF2B5EF4-FFF2-40B4-BE49-F238E27FC236}">
                <a16:creationId xmlns:a16="http://schemas.microsoft.com/office/drawing/2014/main" id="{E1CE7C75-3E56-4D0D-A025-874EC39B48D6}"/>
              </a:ext>
            </a:extLst>
          </p:cNvPr>
          <p:cNvPicPr/>
          <p:nvPr/>
        </p:nvPicPr>
        <p:blipFill rotWithShape="1">
          <a:blip r:embed="rId4"/>
          <a:srcRect l="3265" t="43216" r="75568"/>
          <a:stretch/>
        </p:blipFill>
        <p:spPr>
          <a:xfrm>
            <a:off x="3581401" y="809217"/>
            <a:ext cx="4640239" cy="5547133"/>
          </a:xfrm>
          <a:prstGeom prst="rect">
            <a:avLst/>
          </a:prstGeom>
        </p:spPr>
      </p:pic>
    </p:spTree>
    <p:extLst>
      <p:ext uri="{BB962C8B-B14F-4D97-AF65-F5344CB8AC3E}">
        <p14:creationId xmlns:p14="http://schemas.microsoft.com/office/powerpoint/2010/main" val="3852351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36</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4. Pruebas de Captación de Datos</a:t>
            </a:r>
          </a:p>
        </p:txBody>
      </p:sp>
      <p:pic>
        <p:nvPicPr>
          <p:cNvPr id="9" name="Imagen 8">
            <a:extLst>
              <a:ext uri="{FF2B5EF4-FFF2-40B4-BE49-F238E27FC236}">
                <a16:creationId xmlns:a16="http://schemas.microsoft.com/office/drawing/2014/main" id="{E1CE7C75-3E56-4D0D-A025-874EC39B48D6}"/>
              </a:ext>
            </a:extLst>
          </p:cNvPr>
          <p:cNvPicPr/>
          <p:nvPr/>
        </p:nvPicPr>
        <p:blipFill rotWithShape="1">
          <a:blip r:embed="rId4"/>
          <a:srcRect l="24318" t="43721" r="55459" b="1"/>
          <a:stretch/>
        </p:blipFill>
        <p:spPr>
          <a:xfrm>
            <a:off x="3343702" y="884671"/>
            <a:ext cx="4412342" cy="5471679"/>
          </a:xfrm>
          <a:prstGeom prst="rect">
            <a:avLst/>
          </a:prstGeom>
        </p:spPr>
      </p:pic>
    </p:spTree>
    <p:extLst>
      <p:ext uri="{BB962C8B-B14F-4D97-AF65-F5344CB8AC3E}">
        <p14:creationId xmlns:p14="http://schemas.microsoft.com/office/powerpoint/2010/main" val="807022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37</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4. Pruebas de Captación de Datos</a:t>
            </a:r>
          </a:p>
        </p:txBody>
      </p:sp>
      <p:pic>
        <p:nvPicPr>
          <p:cNvPr id="9" name="Imagen 8">
            <a:extLst>
              <a:ext uri="{FF2B5EF4-FFF2-40B4-BE49-F238E27FC236}">
                <a16:creationId xmlns:a16="http://schemas.microsoft.com/office/drawing/2014/main" id="{E1CE7C75-3E56-4D0D-A025-874EC39B48D6}"/>
              </a:ext>
            </a:extLst>
          </p:cNvPr>
          <p:cNvPicPr/>
          <p:nvPr/>
        </p:nvPicPr>
        <p:blipFill rotWithShape="1">
          <a:blip r:embed="rId4"/>
          <a:srcRect l="44541" t="42963" r="39653"/>
          <a:stretch/>
        </p:blipFill>
        <p:spPr>
          <a:xfrm>
            <a:off x="3944203" y="935537"/>
            <a:ext cx="3370997" cy="5420812"/>
          </a:xfrm>
          <a:prstGeom prst="rect">
            <a:avLst/>
          </a:prstGeom>
        </p:spPr>
      </p:pic>
    </p:spTree>
    <p:extLst>
      <p:ext uri="{BB962C8B-B14F-4D97-AF65-F5344CB8AC3E}">
        <p14:creationId xmlns:p14="http://schemas.microsoft.com/office/powerpoint/2010/main" val="3162598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38</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4. Pruebas de Captación de Datos</a:t>
            </a:r>
          </a:p>
        </p:txBody>
      </p:sp>
      <p:pic>
        <p:nvPicPr>
          <p:cNvPr id="9" name="Imagen 8">
            <a:extLst>
              <a:ext uri="{FF2B5EF4-FFF2-40B4-BE49-F238E27FC236}">
                <a16:creationId xmlns:a16="http://schemas.microsoft.com/office/drawing/2014/main" id="{E1CE7C75-3E56-4D0D-A025-874EC39B48D6}"/>
              </a:ext>
            </a:extLst>
          </p:cNvPr>
          <p:cNvPicPr/>
          <p:nvPr/>
        </p:nvPicPr>
        <p:blipFill rotWithShape="1">
          <a:blip r:embed="rId4"/>
          <a:srcRect l="60572" t="41700" r="19059"/>
          <a:stretch/>
        </p:blipFill>
        <p:spPr>
          <a:xfrm>
            <a:off x="3362116" y="944429"/>
            <a:ext cx="4243369" cy="5411921"/>
          </a:xfrm>
          <a:prstGeom prst="rect">
            <a:avLst/>
          </a:prstGeom>
        </p:spPr>
      </p:pic>
    </p:spTree>
    <p:extLst>
      <p:ext uri="{BB962C8B-B14F-4D97-AF65-F5344CB8AC3E}">
        <p14:creationId xmlns:p14="http://schemas.microsoft.com/office/powerpoint/2010/main" val="3453865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39</a:t>
            </a:fld>
            <a:endParaRPr lang="es-ES" sz="1600" dirty="0">
              <a:solidFill>
                <a:srgbClr val="888888"/>
              </a:solidFill>
            </a:endParaRPr>
          </a:p>
        </p:txBody>
      </p:sp>
      <p:sp>
        <p:nvSpPr>
          <p:cNvPr id="22" name="18 Rectángulo"/>
          <p:cNvSpPr/>
          <p:nvPr/>
        </p:nvSpPr>
        <p:spPr bwMode="auto">
          <a:xfrm>
            <a:off x="0" y="205870"/>
            <a:ext cx="539931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VI. Implantación y Pruebas</a:t>
            </a:r>
          </a:p>
        </p:txBody>
      </p:sp>
      <p:sp>
        <p:nvSpPr>
          <p:cNvPr id="10" name="18 Rectángulo"/>
          <p:cNvSpPr/>
          <p:nvPr/>
        </p:nvSpPr>
        <p:spPr bwMode="auto">
          <a:xfrm>
            <a:off x="5399314" y="205870"/>
            <a:ext cx="4412342"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a:t> 4. Pruebas de Captación de Datos</a:t>
            </a:r>
          </a:p>
        </p:txBody>
      </p:sp>
      <p:pic>
        <p:nvPicPr>
          <p:cNvPr id="9" name="Imagen 8">
            <a:extLst>
              <a:ext uri="{FF2B5EF4-FFF2-40B4-BE49-F238E27FC236}">
                <a16:creationId xmlns:a16="http://schemas.microsoft.com/office/drawing/2014/main" id="{E1CE7C75-3E56-4D0D-A025-874EC39B48D6}"/>
              </a:ext>
            </a:extLst>
          </p:cNvPr>
          <p:cNvPicPr/>
          <p:nvPr/>
        </p:nvPicPr>
        <p:blipFill rotWithShape="1">
          <a:blip r:embed="rId4"/>
          <a:srcRect l="80941" t="43468"/>
          <a:stretch/>
        </p:blipFill>
        <p:spPr>
          <a:xfrm>
            <a:off x="3658490" y="1139600"/>
            <a:ext cx="3946995" cy="5216750"/>
          </a:xfrm>
          <a:prstGeom prst="rect">
            <a:avLst/>
          </a:prstGeom>
        </p:spPr>
      </p:pic>
    </p:spTree>
    <p:extLst>
      <p:ext uri="{BB962C8B-B14F-4D97-AF65-F5344CB8AC3E}">
        <p14:creationId xmlns:p14="http://schemas.microsoft.com/office/powerpoint/2010/main" val="408709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248062"/>
            <a:ext cx="2743200" cy="365125"/>
          </a:xfrm>
        </p:spPr>
        <p:txBody>
          <a:bodyPr/>
          <a:lstStyle/>
          <a:p>
            <a:pPr>
              <a:defRPr/>
            </a:pPr>
            <a:fld id="{E8D88C74-0DDE-8F40-A44E-D6CE8BB2242F}" type="slidenum">
              <a:rPr lang="es-ES" smtClean="0"/>
              <a:pPr>
                <a:defRPr/>
              </a:pPr>
              <a:t>4</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Internet de las cosas</a:t>
            </a:r>
          </a:p>
        </p:txBody>
      </p:sp>
      <p:sp>
        <p:nvSpPr>
          <p:cNvPr id="41" name="Rectángulo 40"/>
          <p:cNvSpPr/>
          <p:nvPr/>
        </p:nvSpPr>
        <p:spPr>
          <a:xfrm>
            <a:off x="4360816" y="5940285"/>
            <a:ext cx="2389821"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a:t>
            </a:r>
            <a:r>
              <a:rPr lang="es-SV" sz="1400" b="1" i="1" dirty="0" err="1">
                <a:latin typeface="Times New Roman" panose="02020603050405020304" pitchFamily="18" charset="0"/>
                <a:cs typeface="Times New Roman" panose="02020603050405020304" pitchFamily="18" charset="0"/>
              </a:rPr>
              <a:t>T</a:t>
            </a:r>
            <a:r>
              <a:rPr lang="es-SV" sz="1400" b="1" i="1" dirty="0" err="1"/>
              <a:t>echnoteonel</a:t>
            </a:r>
            <a:r>
              <a:rPr lang="es-SV" sz="1400" b="1" i="1" dirty="0"/>
              <a:t>, 2018</a:t>
            </a:r>
            <a:r>
              <a:rPr lang="es-EC" sz="1400" b="1" i="1" dirty="0">
                <a:latin typeface="Times New Roman" panose="02020603050405020304" pitchFamily="18" charset="0"/>
                <a:cs typeface="Times New Roman" panose="02020603050405020304" pitchFamily="18" charset="0"/>
              </a:rPr>
              <a:t>)</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sp>
        <p:nvSpPr>
          <p:cNvPr id="14"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 Antecedentes</a:t>
            </a:r>
          </a:p>
        </p:txBody>
      </p:sp>
      <p:pic>
        <p:nvPicPr>
          <p:cNvPr id="1026" name="Picture 2" descr="Resultado de imagen para internet de las cosas invernaderos">
            <a:extLst>
              <a:ext uri="{FF2B5EF4-FFF2-40B4-BE49-F238E27FC236}">
                <a16:creationId xmlns:a16="http://schemas.microsoft.com/office/drawing/2014/main" id="{8A810D84-7509-470D-BD22-0A99B2580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177" y="1632182"/>
            <a:ext cx="7277100" cy="400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49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40</a:t>
            </a:fld>
            <a:endParaRPr lang="es-ES" sz="1600">
              <a:solidFill>
                <a:srgbClr val="888888"/>
              </a:solidFill>
            </a:endParaRPr>
          </a:p>
        </p:txBody>
      </p:sp>
      <p:sp>
        <p:nvSpPr>
          <p:cNvPr id="5" name="Rectángulo 4"/>
          <p:cNvSpPr/>
          <p:nvPr/>
        </p:nvSpPr>
        <p:spPr>
          <a:xfrm>
            <a:off x="543404" y="860296"/>
            <a:ext cx="11145158" cy="5103320"/>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MX" dirty="0">
                <a:latin typeface="Times New Roman" panose="02020603050405020304" pitchFamily="18" charset="0"/>
                <a:ea typeface="Tahoma" panose="020B0604030504040204" pitchFamily="34" charset="0"/>
                <a:cs typeface="Times New Roman" panose="02020603050405020304" pitchFamily="18" charset="0"/>
              </a:rPr>
              <a:t>Con el rápido avance de la tecnología, los dispositivos automatizados están ganando popularidad en el campo de Internet de las cosas y los sistemas embebidos. La capacidad de estos dispositivos para conectarse y compartir recursos a través de Internet es cada vez más difundido. Aunque los dispositivos generan grandes volúmenes de datos, es necesario procesarlos de forma efectiva y extraer la información útil para su posterior procesamiento y almacenamiento.</a:t>
            </a:r>
            <a:endParaRPr lang="es-EC"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es-ES_tradnl" dirty="0">
                <a:latin typeface="Times New Roman" panose="02020603050405020304" pitchFamily="18" charset="0"/>
                <a:ea typeface="Tahoma" panose="020B0604030504040204" pitchFamily="34" charset="0"/>
                <a:cs typeface="Times New Roman" panose="02020603050405020304" pitchFamily="18" charset="0"/>
              </a:rPr>
              <a:t> </a:t>
            </a:r>
            <a:r>
              <a:rPr lang="es-MX" dirty="0"/>
              <a:t>Siempre que hay cambios en el determinado tiempo de un sensor ambiental, el cambio es captado primero, después es almacenado y a través del uso de un sistema de mensajería llamado Apache Kafka. Utiliza el concepto de temas para publicar y suscribir mensajes. Además, las </a:t>
            </a:r>
            <a:r>
              <a:rPr lang="es-MX" dirty="0" err="1"/>
              <a:t>APIs</a:t>
            </a:r>
            <a:r>
              <a:rPr lang="es-MX" dirty="0"/>
              <a:t> de Java se utilizan para escribir aplicaciones para productores y consumidores que realizan la canalización de datos intermedia necesaria</a:t>
            </a:r>
            <a:r>
              <a:rPr lang="es-EC" dirty="0"/>
              <a:t>.</a:t>
            </a:r>
          </a:p>
        </p:txBody>
      </p:sp>
    </p:spTree>
    <p:extLst>
      <p:ext uri="{BB962C8B-B14F-4D97-AF65-F5344CB8AC3E}">
        <p14:creationId xmlns:p14="http://schemas.microsoft.com/office/powerpoint/2010/main" val="260355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41</a:t>
            </a:fld>
            <a:endParaRPr lang="es-ES" sz="1600">
              <a:solidFill>
                <a:srgbClr val="888888"/>
              </a:solidFill>
            </a:endParaRPr>
          </a:p>
        </p:txBody>
      </p:sp>
      <p:sp>
        <p:nvSpPr>
          <p:cNvPr id="5" name="Rectángulo 4"/>
          <p:cNvSpPr/>
          <p:nvPr/>
        </p:nvSpPr>
        <p:spPr>
          <a:xfrm>
            <a:off x="523421" y="685924"/>
            <a:ext cx="11145158" cy="5650521"/>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MX" dirty="0">
                <a:latin typeface="Times New Roman" panose="02020603050405020304" pitchFamily="18" charset="0"/>
                <a:ea typeface="Tahoma" panose="020B0604030504040204" pitchFamily="34" charset="0"/>
                <a:cs typeface="Times New Roman" panose="02020603050405020304" pitchFamily="18" charset="0"/>
              </a:rPr>
              <a:t>La metodología Ralph Kimball es recomendable y muy apropiada, por su ágil y su ciclo de vida de desarrollo, se puede alcanzar un producto entregable y funcional en base a los requisitos inicialmente levantados de forma correcta</a:t>
            </a:r>
            <a:r>
              <a:rPr lang="es-EC" dirty="0">
                <a:latin typeface="Times New Roman" panose="02020603050405020304" pitchFamily="18" charset="0"/>
                <a:ea typeface="Tahoma" panose="020B0604030504040204" pitchFamily="34" charset="0"/>
                <a:cs typeface="Times New Roman" panose="02020603050405020304" pitchFamily="18" charset="0"/>
              </a:rPr>
              <a:t>.</a:t>
            </a:r>
            <a:r>
              <a:rPr lang="es-ES_tradnl" dirty="0">
                <a:latin typeface="Times New Roman" panose="02020603050405020304" pitchFamily="18" charset="0"/>
                <a:ea typeface="Tahoma" panose="020B0604030504040204" pitchFamily="34" charset="0"/>
                <a:cs typeface="Times New Roman" panose="02020603050405020304" pitchFamily="18" charset="0"/>
              </a:rPr>
              <a:t> </a:t>
            </a:r>
          </a:p>
          <a:p>
            <a:pPr marL="285750" indent="-285750" algn="just">
              <a:lnSpc>
                <a:spcPct val="200000"/>
              </a:lnSpc>
              <a:spcAft>
                <a:spcPts val="800"/>
              </a:spcAft>
              <a:buFont typeface="Arial" panose="020B0604020202020204" pitchFamily="34" charset="0"/>
              <a:buChar char="•"/>
            </a:pPr>
            <a:r>
              <a:rPr lang="es-MX" dirty="0">
                <a:latin typeface="Times New Roman" panose="02020603050405020304" pitchFamily="18" charset="0"/>
                <a:ea typeface="Tahoma" panose="020B0604030504040204" pitchFamily="34" charset="0"/>
                <a:cs typeface="Times New Roman" panose="02020603050405020304" pitchFamily="18" charset="0"/>
              </a:rPr>
              <a:t>La red de sensores inalámbricos (WSN) es un sistema que produce una gran cantidad de datos. Por eso, se necesita el sistema que sea capaz de manejar la gran cantidad de datos. Para superar esto, esta investigación integra el sistema WSN estándar con un gran marco de datos con un enfoque de </a:t>
            </a:r>
            <a:r>
              <a:rPr lang="es-MX" dirty="0" err="1">
                <a:latin typeface="Times New Roman" panose="02020603050405020304" pitchFamily="18" charset="0"/>
                <a:ea typeface="Tahoma" panose="020B0604030504040204" pitchFamily="34" charset="0"/>
                <a:cs typeface="Times New Roman" panose="02020603050405020304" pitchFamily="18" charset="0"/>
              </a:rPr>
              <a:t>streaming</a:t>
            </a:r>
            <a:r>
              <a:rPr lang="es-MX" dirty="0">
                <a:latin typeface="Times New Roman" panose="02020603050405020304" pitchFamily="18" charset="0"/>
                <a:ea typeface="Tahoma" panose="020B0604030504040204" pitchFamily="34" charset="0"/>
                <a:cs typeface="Times New Roman" panose="02020603050405020304" pitchFamily="18" charset="0"/>
              </a:rPr>
              <a:t> de datos. En la implementación, el sistema utilizó nodos sensores de fabricación propia que recopilan datos de calidad de aire junto con otros datos ambientales: temperatura del aire, humedad del aire, brillo y factor UV. Usando la base de datos </a:t>
            </a:r>
            <a:r>
              <a:rPr lang="es-MX" dirty="0" err="1">
                <a:latin typeface="Times New Roman" panose="02020603050405020304" pitchFamily="18" charset="0"/>
                <a:ea typeface="Tahoma" panose="020B0604030504040204" pitchFamily="34" charset="0"/>
                <a:cs typeface="Times New Roman" panose="02020603050405020304" pitchFamily="18" charset="0"/>
              </a:rPr>
              <a:t>MariaDB</a:t>
            </a:r>
            <a:r>
              <a:rPr lang="es-MX" dirty="0">
                <a:latin typeface="Times New Roman" panose="02020603050405020304" pitchFamily="18" charset="0"/>
                <a:ea typeface="Tahoma" panose="020B0604030504040204" pitchFamily="34" charset="0"/>
                <a:cs typeface="Times New Roman" panose="02020603050405020304" pitchFamily="18" charset="0"/>
              </a:rPr>
              <a:t> y trasmisión través de Apache Kafka, este sistema es capaz de transmitir una gran cantidad de información, de datos en tiempo casi real. En general, el sistema propuesto ofrece un buen rendimiento y un rendimiento fiable</a:t>
            </a:r>
            <a:r>
              <a:rPr lang="es-EC" dirty="0">
                <a:latin typeface="Times New Roman" panose="02020603050405020304" pitchFamily="18" charset="0"/>
                <a:ea typeface="Tahoma" panose="020B0604030504040204" pitchFamily="34" charset="0"/>
                <a:cs typeface="Times New Roman" panose="02020603050405020304" pitchFamily="18" charset="0"/>
              </a:rPr>
              <a:t>.</a:t>
            </a:r>
            <a:endParaRPr lang="es-ES_tradnl"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40817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42</a:t>
            </a:fld>
            <a:endParaRPr lang="es-ES" sz="1600">
              <a:solidFill>
                <a:srgbClr val="888888"/>
              </a:solidFill>
            </a:endParaRPr>
          </a:p>
        </p:txBody>
      </p:sp>
      <p:sp>
        <p:nvSpPr>
          <p:cNvPr id="5" name="Rectángulo 4"/>
          <p:cNvSpPr/>
          <p:nvPr/>
        </p:nvSpPr>
        <p:spPr>
          <a:xfrm>
            <a:off x="543404" y="860296"/>
            <a:ext cx="11145158" cy="4645118"/>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Se recomienda </a:t>
            </a:r>
            <a:r>
              <a:rPr lang="es-MX" dirty="0">
                <a:latin typeface="Times New Roman" panose="02020603050405020304" pitchFamily="18" charset="0"/>
                <a:ea typeface="Tahoma" panose="020B0604030504040204" pitchFamily="34" charset="0"/>
                <a:cs typeface="Times New Roman" panose="02020603050405020304" pitchFamily="18" charset="0"/>
              </a:rPr>
              <a:t>la implantación de más sistemas embebidos en varios puntos del invernadero permitiría que se pueda monitorear los estados ambientales siendo más efectivos al tener resultados o métricas ambientales que permitirían tomar decisiones y así beneficiar a la producción en este caso de rosas</a:t>
            </a:r>
            <a:r>
              <a:rPr lang="es-EC" dirty="0">
                <a:latin typeface="Times New Roman" panose="02020603050405020304" pitchFamily="18" charset="0"/>
                <a:ea typeface="Tahoma" panose="020B0604030504040204" pitchFamily="34" charset="0"/>
                <a:cs typeface="Times New Roman" panose="02020603050405020304" pitchFamily="18" charset="0"/>
              </a:rPr>
              <a:t>.</a:t>
            </a:r>
          </a:p>
          <a:p>
            <a:pPr marL="285750" indent="-285750" algn="just">
              <a:lnSpc>
                <a:spcPct val="200000"/>
              </a:lnSpc>
              <a:spcAft>
                <a:spcPts val="800"/>
              </a:spcAft>
              <a:buFont typeface="Arial" panose="020B0604020202020204" pitchFamily="34" charset="0"/>
              <a:buChar char="•"/>
            </a:pPr>
            <a:r>
              <a:rPr lang="es-ES" dirty="0"/>
              <a:t>Para el desarrollo de proyectos se recomienda tener una buena conexión a internet y también que la fuente de energía sea estable con el fin de que el sistema embebido funcione correctamente y así prevenir fallos con el sistema</a:t>
            </a:r>
            <a:r>
              <a:rPr lang="es-EC" dirty="0">
                <a:latin typeface="Times New Roman" panose="02020603050405020304" pitchFamily="18" charset="0"/>
                <a:ea typeface="Tahoma" panose="020B0604030504040204" pitchFamily="34" charset="0"/>
                <a:cs typeface="Times New Roman" panose="02020603050405020304" pitchFamily="18" charset="0"/>
              </a:rPr>
              <a:t>.</a:t>
            </a:r>
          </a:p>
          <a:p>
            <a:pPr marL="285750" indent="-285750" algn="just">
              <a:lnSpc>
                <a:spcPct val="200000"/>
              </a:lnSpc>
              <a:spcAft>
                <a:spcPts val="800"/>
              </a:spcAft>
              <a:buFont typeface="Arial" panose="020B0604020202020204" pitchFamily="34" charset="0"/>
              <a:buChar char="•"/>
            </a:pPr>
            <a:r>
              <a:rPr lang="es-MX" dirty="0">
                <a:latin typeface="Times New Roman" panose="02020603050405020304" pitchFamily="18" charset="0"/>
                <a:ea typeface="Tahoma" panose="020B0604030504040204" pitchFamily="34" charset="0"/>
                <a:cs typeface="Times New Roman" panose="02020603050405020304" pitchFamily="18" charset="0"/>
              </a:rPr>
              <a:t>Se recomienda establecer bien los tiempos de toma de datos ya que no es primordial que se tome constantemente, y establecer los tiempos óptimos para la recolección de estos</a:t>
            </a:r>
            <a:r>
              <a:rPr lang="es-EC" dirty="0">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2390251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43</a:t>
            </a:fld>
            <a:endParaRPr lang="es-ES" sz="1600">
              <a:solidFill>
                <a:srgbClr val="888888"/>
              </a:solidFill>
            </a:endParaRPr>
          </a:p>
        </p:txBody>
      </p:sp>
      <p:sp>
        <p:nvSpPr>
          <p:cNvPr id="8" name="Rectángulo 7"/>
          <p:cNvSpPr/>
          <p:nvPr/>
        </p:nvSpPr>
        <p:spPr>
          <a:xfrm>
            <a:off x="1333083" y="3085243"/>
            <a:ext cx="9489451" cy="1015663"/>
          </a:xfrm>
          <a:prstGeom prst="rect">
            <a:avLst/>
          </a:prstGeom>
          <a:ln w="28575">
            <a:solidFill>
              <a:schemeClr val="tx1"/>
            </a:solidFill>
          </a:ln>
        </p:spPr>
        <p:txBody>
          <a:bodyPr wrap="square">
            <a:spAutoFit/>
          </a:bodyPr>
          <a:lstStyle/>
          <a:p>
            <a:pPr algn="ctr"/>
            <a:r>
              <a:rPr lang="es-MX" sz="20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SEGUIMIENTO DE DATOS EN TIEMPO REAL CON APACHE KAFKA EN RASPBERRY PI; CASO PRÁCTICO: MONITOREO AMBIENTAL DE LA ACTIVIDAD DEL INVERNADERO ESPE-IASA I</a:t>
            </a:r>
          </a:p>
        </p:txBody>
      </p:sp>
      <p:sp>
        <p:nvSpPr>
          <p:cNvPr id="4" name="Rectángulo 3"/>
          <p:cNvSpPr/>
          <p:nvPr/>
        </p:nvSpPr>
        <p:spPr>
          <a:xfrm>
            <a:off x="746094" y="4180430"/>
            <a:ext cx="2788700" cy="615553"/>
          </a:xfrm>
          <a:prstGeom prst="rect">
            <a:avLst/>
          </a:prstGeom>
        </p:spPr>
        <p:txBody>
          <a:bodyPr wrap="square">
            <a:spAutoFit/>
          </a:bodyPr>
          <a:lstStyle/>
          <a:p>
            <a:r>
              <a:rPr lang="es-EC"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REALIZADO POR:</a:t>
            </a:r>
          </a:p>
          <a:p>
            <a:pPr marL="285750" indent="-285750">
              <a:buFont typeface="Arial" panose="020B0604020202020204" pitchFamily="34" charset="0"/>
              <a:buChar char="•"/>
            </a:pPr>
            <a:r>
              <a:rPr lang="es-EC" sz="1600"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Cristian J. Barba</a:t>
            </a:r>
          </a:p>
        </p:txBody>
      </p:sp>
      <p:pic>
        <p:nvPicPr>
          <p:cNvPr id="1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534794" y="1192047"/>
            <a:ext cx="4850336" cy="10820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A272134-3245-43A7-8FCA-B26D26F3EE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6094" y="640682"/>
            <a:ext cx="1225812" cy="12203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DCB6A56-2281-4C14-9E64-EA0F1BD3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96741" y="796312"/>
            <a:ext cx="1225812" cy="122581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8316830" y="4280958"/>
            <a:ext cx="2092817" cy="1384995"/>
          </a:xfrm>
          <a:prstGeom prst="rect">
            <a:avLst/>
          </a:prstGeom>
        </p:spPr>
        <p:txBody>
          <a:bodyPr wrap="none">
            <a:spAutoFit/>
          </a:bodyPr>
          <a:lstStyle/>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GRACIAS</a:t>
            </a:r>
          </a:p>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POR SU</a:t>
            </a:r>
          </a:p>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ATENCIÓN</a:t>
            </a:r>
          </a:p>
        </p:txBody>
      </p:sp>
    </p:spTree>
    <p:extLst>
      <p:ext uri="{BB962C8B-B14F-4D97-AF65-F5344CB8AC3E}">
        <p14:creationId xmlns:p14="http://schemas.microsoft.com/office/powerpoint/2010/main" val="65806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248062"/>
            <a:ext cx="2743200" cy="365125"/>
          </a:xfrm>
        </p:spPr>
        <p:txBody>
          <a:bodyPr/>
          <a:lstStyle/>
          <a:p>
            <a:pPr>
              <a:defRPr/>
            </a:pPr>
            <a:fld id="{E8D88C74-0DDE-8F40-A44E-D6CE8BB2242F}" type="slidenum">
              <a:rPr lang="es-ES" smtClean="0"/>
              <a:pPr>
                <a:defRPr/>
              </a:pPr>
              <a:t>5</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Big Data</a:t>
            </a:r>
          </a:p>
        </p:txBody>
      </p:sp>
      <p:sp>
        <p:nvSpPr>
          <p:cNvPr id="41" name="Rectángulo 40"/>
          <p:cNvSpPr/>
          <p:nvPr/>
        </p:nvSpPr>
        <p:spPr>
          <a:xfrm>
            <a:off x="4295637" y="5940285"/>
            <a:ext cx="2669320"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EC" sz="1400" b="1" i="1" dirty="0">
                <a:latin typeface="Times New Roman" panose="02020603050405020304" pitchFamily="18" charset="0"/>
                <a:cs typeface="Times New Roman" panose="02020603050405020304" pitchFamily="18" charset="0"/>
              </a:rPr>
              <a:t>(Synergic </a:t>
            </a:r>
            <a:r>
              <a:rPr lang="es-EC" sz="1400" b="1" i="1" dirty="0" err="1">
                <a:latin typeface="Times New Roman" panose="02020603050405020304" pitchFamily="18" charset="0"/>
                <a:cs typeface="Times New Roman" panose="02020603050405020304" pitchFamily="18" charset="0"/>
              </a:rPr>
              <a:t>Partners</a:t>
            </a:r>
            <a:r>
              <a:rPr lang="es-EC" sz="1400" b="1" i="1" dirty="0">
                <a:latin typeface="Times New Roman" panose="02020603050405020304" pitchFamily="18" charset="0"/>
                <a:cs typeface="Times New Roman" panose="02020603050405020304" pitchFamily="18" charset="0"/>
              </a:rPr>
              <a:t>, 2017)</a:t>
            </a:r>
            <a:endParaRPr lang="es-EC" sz="1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sp>
        <p:nvSpPr>
          <p:cNvPr id="14"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 Antecedentes</a:t>
            </a:r>
          </a:p>
        </p:txBody>
      </p:sp>
      <p:pic>
        <p:nvPicPr>
          <p:cNvPr id="2050" name="Picture 2" descr="Resultado de imagen para &quot;big data&quot;">
            <a:extLst>
              <a:ext uri="{FF2B5EF4-FFF2-40B4-BE49-F238E27FC236}">
                <a16:creationId xmlns:a16="http://schemas.microsoft.com/office/drawing/2014/main" id="{64E0EB60-342B-4E82-A741-66B34A3E1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289" y="1632182"/>
            <a:ext cx="54768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93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6</a:t>
            </a:fld>
            <a:endParaRPr lang="es-ES" sz="1600" dirty="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Sistemas Embebidos</a:t>
            </a:r>
          </a:p>
        </p:txBody>
      </p:sp>
      <p:sp>
        <p:nvSpPr>
          <p:cNvPr id="1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 Antecedentes</a:t>
            </a:r>
          </a:p>
        </p:txBody>
      </p:sp>
      <p:sp>
        <p:nvSpPr>
          <p:cNvPr id="16" name="Rectángulo 15"/>
          <p:cNvSpPr/>
          <p:nvPr/>
        </p:nvSpPr>
        <p:spPr>
          <a:xfrm>
            <a:off x="4276274" y="6048572"/>
            <a:ext cx="2132059"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SV" sz="1400" b="1" i="1" dirty="0"/>
              <a:t>(4D </a:t>
            </a:r>
            <a:r>
              <a:rPr lang="es-SV" sz="1400" b="1" i="1" dirty="0" err="1"/>
              <a:t>Makers</a:t>
            </a:r>
            <a:r>
              <a:rPr lang="es-SV" sz="1400" b="1" i="1" dirty="0"/>
              <a:t>, 2018)</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Resultado de imagen para &quot;embebdded system&quot;">
            <a:extLst>
              <a:ext uri="{FF2B5EF4-FFF2-40B4-BE49-F238E27FC236}">
                <a16:creationId xmlns:a16="http://schemas.microsoft.com/office/drawing/2014/main" id="{183E8097-FD06-417E-8556-187C49CC9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74" y="1632182"/>
            <a:ext cx="8060306" cy="441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81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7</a:t>
            </a:fld>
            <a:endParaRPr lang="es-ES" sz="1600" dirty="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Arduino</a:t>
            </a:r>
          </a:p>
        </p:txBody>
      </p:sp>
      <p:sp>
        <p:nvSpPr>
          <p:cNvPr id="14" name="18 Rectángulo"/>
          <p:cNvSpPr/>
          <p:nvPr/>
        </p:nvSpPr>
        <p:spPr bwMode="auto">
          <a:xfrm>
            <a:off x="1914400" y="1988104"/>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Arduino Uno</a:t>
            </a:r>
          </a:p>
        </p:txBody>
      </p:sp>
      <p:sp>
        <p:nvSpPr>
          <p:cNvPr id="15" name="18 Rectángulo"/>
          <p:cNvSpPr/>
          <p:nvPr/>
        </p:nvSpPr>
        <p:spPr bwMode="auto">
          <a:xfrm>
            <a:off x="7621522" y="1988104"/>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Arduino Mega</a:t>
            </a:r>
          </a:p>
        </p:txBody>
      </p:sp>
      <p:sp>
        <p:nvSpPr>
          <p:cNvPr id="1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 Antecedentes</a:t>
            </a:r>
          </a:p>
        </p:txBody>
      </p:sp>
      <p:sp>
        <p:nvSpPr>
          <p:cNvPr id="16" name="Rectángulo 15"/>
          <p:cNvSpPr/>
          <p:nvPr/>
        </p:nvSpPr>
        <p:spPr>
          <a:xfrm>
            <a:off x="4127159" y="6050499"/>
            <a:ext cx="3937681" cy="307777"/>
          </a:xfrm>
          <a:prstGeom prst="rect">
            <a:avLst/>
          </a:prstGeom>
        </p:spPr>
        <p:txBody>
          <a:bodyPr wrap="none">
            <a:spAutoFit/>
          </a:bodyPr>
          <a:lstStyle/>
          <a:p>
            <a:r>
              <a:rPr lang="es-EC" sz="1400" dirty="0">
                <a:latin typeface="Times New Roman" panose="02020603050405020304" pitchFamily="18" charset="0"/>
                <a:cs typeface="Times New Roman" panose="02020603050405020304" pitchFamily="18" charset="0"/>
              </a:rPr>
              <a:t>Fuente: </a:t>
            </a:r>
            <a:r>
              <a:rPr lang="es-SV" sz="1400" b="1" i="1" dirty="0"/>
              <a:t>(Singh, </a:t>
            </a:r>
            <a:r>
              <a:rPr lang="es-SV" sz="1400" b="1" i="1" dirty="0" err="1"/>
              <a:t>Gehlot</a:t>
            </a:r>
            <a:r>
              <a:rPr lang="es-SV" sz="1400" b="1" i="1" dirty="0"/>
              <a:t>, Singh, &amp; </a:t>
            </a:r>
            <a:r>
              <a:rPr lang="es-SV" sz="1400" b="1" i="1" dirty="0" err="1"/>
              <a:t>Choudhury</a:t>
            </a:r>
            <a:r>
              <a:rPr lang="es-SV" sz="1400" b="1" i="1" dirty="0"/>
              <a:t>, 2017)</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7994D67C-54B4-4FB6-A922-8BAFE1607C1A}"/>
              </a:ext>
            </a:extLst>
          </p:cNvPr>
          <p:cNvPicPr/>
          <p:nvPr/>
        </p:nvPicPr>
        <p:blipFill>
          <a:blip r:embed="rId4"/>
          <a:stretch>
            <a:fillRect/>
          </a:stretch>
        </p:blipFill>
        <p:spPr>
          <a:xfrm>
            <a:off x="1694268" y="3097083"/>
            <a:ext cx="3218180" cy="2453005"/>
          </a:xfrm>
          <a:prstGeom prst="rect">
            <a:avLst/>
          </a:prstGeom>
        </p:spPr>
      </p:pic>
      <p:pic>
        <p:nvPicPr>
          <p:cNvPr id="22" name="Imagen 21">
            <a:extLst>
              <a:ext uri="{FF2B5EF4-FFF2-40B4-BE49-F238E27FC236}">
                <a16:creationId xmlns:a16="http://schemas.microsoft.com/office/drawing/2014/main" id="{9B5424BB-31D0-46C5-9C5D-7F53814CF860}"/>
              </a:ext>
            </a:extLst>
          </p:cNvPr>
          <p:cNvPicPr/>
          <p:nvPr/>
        </p:nvPicPr>
        <p:blipFill>
          <a:blip r:embed="rId5"/>
          <a:stretch>
            <a:fillRect/>
          </a:stretch>
        </p:blipFill>
        <p:spPr>
          <a:xfrm>
            <a:off x="7194378" y="3097083"/>
            <a:ext cx="3303354" cy="2453005"/>
          </a:xfrm>
          <a:prstGeom prst="rect">
            <a:avLst/>
          </a:prstGeom>
        </p:spPr>
      </p:pic>
    </p:spTree>
    <p:extLst>
      <p:ext uri="{BB962C8B-B14F-4D97-AF65-F5344CB8AC3E}">
        <p14:creationId xmlns:p14="http://schemas.microsoft.com/office/powerpoint/2010/main" val="196172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8</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Raspberry Pi 3</a:t>
            </a:r>
          </a:p>
        </p:txBody>
      </p:sp>
      <p:sp>
        <p:nvSpPr>
          <p:cNvPr id="14" name="18 Rectángulo"/>
          <p:cNvSpPr/>
          <p:nvPr/>
        </p:nvSpPr>
        <p:spPr bwMode="auto">
          <a:xfrm>
            <a:off x="5680284" y="872805"/>
            <a:ext cx="3406566"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err="1"/>
              <a:t>Model</a:t>
            </a:r>
            <a:r>
              <a:rPr lang="es-EC" sz="2000" b="1" dirty="0"/>
              <a:t> B</a:t>
            </a:r>
          </a:p>
        </p:txBody>
      </p:sp>
      <p:sp>
        <p:nvSpPr>
          <p:cNvPr id="20" name="Rectángulo 19"/>
          <p:cNvSpPr/>
          <p:nvPr/>
        </p:nvSpPr>
        <p:spPr>
          <a:xfrm>
            <a:off x="7339526" y="6078345"/>
            <a:ext cx="2044727" cy="307777"/>
          </a:xfrm>
          <a:prstGeom prst="rect">
            <a:avLst/>
          </a:prstGeom>
        </p:spPr>
        <p:txBody>
          <a:bodyPr wrap="none">
            <a:spAutoFit/>
          </a:bodyPr>
          <a:lstStyle/>
          <a:p>
            <a:r>
              <a:rPr lang="es-ES_tradnl" sz="1400" dirty="0">
                <a:latin typeface="Times New Roman" panose="02020603050405020304" pitchFamily="18" charset="0"/>
                <a:ea typeface="Calibri" panose="020F0502020204030204" pitchFamily="34" charset="0"/>
              </a:rPr>
              <a:t>Fuente:  </a:t>
            </a:r>
            <a:r>
              <a:rPr lang="es-SV" sz="1400" b="1" i="1" dirty="0"/>
              <a:t>(CNXSOFT, 2016)</a:t>
            </a:r>
            <a:endParaRPr lang="es-EC" sz="1400" dirty="0">
              <a:latin typeface="Times New Roman" panose="02020603050405020304" pitchFamily="18" charset="0"/>
              <a:ea typeface="Calibri" panose="020F0502020204030204" pitchFamily="34" charset="0"/>
            </a:endParaRPr>
          </a:p>
        </p:txBody>
      </p:sp>
      <p:sp>
        <p:nvSpPr>
          <p:cNvPr id="12"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sp>
        <p:nvSpPr>
          <p:cNvPr id="13"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 Antecedentes</a:t>
            </a:r>
          </a:p>
        </p:txBody>
      </p:sp>
      <p:pic>
        <p:nvPicPr>
          <p:cNvPr id="11" name="Imagen 10">
            <a:extLst>
              <a:ext uri="{FF2B5EF4-FFF2-40B4-BE49-F238E27FC236}">
                <a16:creationId xmlns:a16="http://schemas.microsoft.com/office/drawing/2014/main" id="{C3161330-8CBE-4378-BFDC-5052B317D999}"/>
              </a:ext>
            </a:extLst>
          </p:cNvPr>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680283" y="1984917"/>
            <a:ext cx="5957481" cy="3758075"/>
          </a:xfrm>
          <a:prstGeom prst="rect">
            <a:avLst/>
          </a:prstGeom>
        </p:spPr>
      </p:pic>
      <p:graphicFrame>
        <p:nvGraphicFramePr>
          <p:cNvPr id="4" name="Tabla 3">
            <a:extLst>
              <a:ext uri="{FF2B5EF4-FFF2-40B4-BE49-F238E27FC236}">
                <a16:creationId xmlns:a16="http://schemas.microsoft.com/office/drawing/2014/main" id="{0C9CF44D-8E45-4605-B017-2C56DEF124C7}"/>
              </a:ext>
            </a:extLst>
          </p:cNvPr>
          <p:cNvGraphicFramePr>
            <a:graphicFrameLocks noGrp="1"/>
          </p:cNvGraphicFramePr>
          <p:nvPr>
            <p:extLst>
              <p:ext uri="{D42A27DB-BD31-4B8C-83A1-F6EECF244321}">
                <p14:modId xmlns:p14="http://schemas.microsoft.com/office/powerpoint/2010/main" val="4183805061"/>
              </p:ext>
            </p:extLst>
          </p:nvPr>
        </p:nvGraphicFramePr>
        <p:xfrm>
          <a:off x="769026" y="1529585"/>
          <a:ext cx="4191505" cy="5056134"/>
        </p:xfrm>
        <a:graphic>
          <a:graphicData uri="http://schemas.openxmlformats.org/drawingml/2006/table">
            <a:tbl>
              <a:tblPr firstRow="1" firstCol="1" bandRow="1">
                <a:tableStyleId>{9D7B26C5-4107-4FEC-AEDC-1716B250A1EF}</a:tableStyleId>
              </a:tblPr>
              <a:tblGrid>
                <a:gridCol w="1327107">
                  <a:extLst>
                    <a:ext uri="{9D8B030D-6E8A-4147-A177-3AD203B41FA5}">
                      <a16:colId xmlns:a16="http://schemas.microsoft.com/office/drawing/2014/main" val="773728376"/>
                    </a:ext>
                  </a:extLst>
                </a:gridCol>
                <a:gridCol w="2864398">
                  <a:extLst>
                    <a:ext uri="{9D8B030D-6E8A-4147-A177-3AD203B41FA5}">
                      <a16:colId xmlns:a16="http://schemas.microsoft.com/office/drawing/2014/main" val="4009483550"/>
                    </a:ext>
                  </a:extLst>
                </a:gridCol>
              </a:tblGrid>
              <a:tr h="366873">
                <a:tc>
                  <a:txBody>
                    <a:bodyPr/>
                    <a:lstStyle/>
                    <a:p>
                      <a:pPr algn="ctr">
                        <a:lnSpc>
                          <a:spcPct val="150000"/>
                        </a:lnSpc>
                        <a:spcAft>
                          <a:spcPts val="0"/>
                        </a:spcAft>
                      </a:pPr>
                      <a:r>
                        <a:rPr lang="es-MX" sz="1800" dirty="0">
                          <a:effectLst/>
                        </a:rPr>
                        <a:t>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MX" sz="1800">
                          <a:effectLst/>
                        </a:rPr>
                        <a:t>3 Model B</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extLst>
                  <a:ext uri="{0D108BD9-81ED-4DB2-BD59-A6C34878D82A}">
                    <a16:rowId xmlns:a16="http://schemas.microsoft.com/office/drawing/2014/main" val="3796255741"/>
                  </a:ext>
                </a:extLst>
              </a:tr>
              <a:tr h="777678">
                <a:tc>
                  <a:txBody>
                    <a:bodyPr/>
                    <a:lstStyle/>
                    <a:p>
                      <a:pPr algn="ctr">
                        <a:lnSpc>
                          <a:spcPct val="150000"/>
                        </a:lnSpc>
                        <a:spcAft>
                          <a:spcPts val="0"/>
                        </a:spcAft>
                      </a:pPr>
                      <a:r>
                        <a:rPr lang="es-MX" sz="1800">
                          <a:effectLst/>
                        </a:rPr>
                        <a:t>CPU</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n-US" sz="1800" dirty="0">
                          <a:effectLst/>
                        </a:rPr>
                        <a:t>1.2GHz QUAD ARM Cortex-A53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171467822"/>
                  </a:ext>
                </a:extLst>
              </a:tr>
              <a:tr h="366873">
                <a:tc>
                  <a:txBody>
                    <a:bodyPr/>
                    <a:lstStyle/>
                    <a:p>
                      <a:pPr algn="ctr">
                        <a:lnSpc>
                          <a:spcPct val="150000"/>
                        </a:lnSpc>
                        <a:spcAft>
                          <a:spcPts val="0"/>
                        </a:spcAft>
                      </a:pPr>
                      <a:r>
                        <a:rPr lang="es-MX" sz="1800">
                          <a:effectLst/>
                        </a:rPr>
                        <a:t>GPU</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dirty="0" err="1">
                          <a:effectLst/>
                        </a:rPr>
                        <a:t>VideoCore</a:t>
                      </a:r>
                      <a:r>
                        <a:rPr lang="es-ES" sz="1800" dirty="0">
                          <a:effectLst/>
                        </a:rPr>
                        <a:t> IV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1221573026"/>
                  </a:ext>
                </a:extLst>
              </a:tr>
              <a:tr h="366873">
                <a:tc>
                  <a:txBody>
                    <a:bodyPr/>
                    <a:lstStyle/>
                    <a:p>
                      <a:pPr algn="ctr">
                        <a:lnSpc>
                          <a:spcPct val="150000"/>
                        </a:lnSpc>
                        <a:spcAft>
                          <a:spcPts val="0"/>
                        </a:spcAft>
                      </a:pPr>
                      <a:r>
                        <a:rPr lang="es-MX" sz="1800">
                          <a:effectLst/>
                        </a:rPr>
                        <a:t>RAM</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dirty="0">
                          <a:effectLst/>
                        </a:rPr>
                        <a:t>1 Gb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4003014839"/>
                  </a:ext>
                </a:extLst>
              </a:tr>
              <a:tr h="366873">
                <a:tc>
                  <a:txBody>
                    <a:bodyPr/>
                    <a:lstStyle/>
                    <a:p>
                      <a:pPr algn="ctr">
                        <a:lnSpc>
                          <a:spcPct val="150000"/>
                        </a:lnSpc>
                        <a:spcAft>
                          <a:spcPts val="0"/>
                        </a:spcAft>
                      </a:pPr>
                      <a:r>
                        <a:rPr lang="es-MX" sz="1800">
                          <a:effectLst/>
                        </a:rPr>
                        <a:t>USB</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a:effectLst/>
                        </a:rPr>
                        <a:t>4 </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726182336"/>
                  </a:ext>
                </a:extLst>
              </a:tr>
              <a:tr h="366873">
                <a:tc>
                  <a:txBody>
                    <a:bodyPr/>
                    <a:lstStyle/>
                    <a:p>
                      <a:pPr algn="ctr">
                        <a:lnSpc>
                          <a:spcPct val="150000"/>
                        </a:lnSpc>
                        <a:spcAft>
                          <a:spcPts val="0"/>
                        </a:spcAft>
                      </a:pPr>
                      <a:r>
                        <a:rPr lang="es-MX" sz="1800">
                          <a:effectLst/>
                        </a:rPr>
                        <a:t>Video</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dirty="0">
                          <a:effectLst/>
                        </a:rPr>
                        <a:t>Jack, </a:t>
                      </a:r>
                      <a:r>
                        <a:rPr lang="es-ES" sz="1800" dirty="0" err="1">
                          <a:effectLst/>
                        </a:rPr>
                        <a:t>HDMt</a:t>
                      </a:r>
                      <a:r>
                        <a:rPr lang="es-ES" sz="1800" dirty="0">
                          <a:effectLst/>
                        </a:rPr>
                        <a:t>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2552482796"/>
                  </a:ext>
                </a:extLst>
              </a:tr>
              <a:tr h="366873">
                <a:tc>
                  <a:txBody>
                    <a:bodyPr/>
                    <a:lstStyle/>
                    <a:p>
                      <a:pPr algn="ctr">
                        <a:lnSpc>
                          <a:spcPct val="150000"/>
                        </a:lnSpc>
                        <a:spcAft>
                          <a:spcPts val="0"/>
                        </a:spcAft>
                      </a:pPr>
                      <a:r>
                        <a:rPr lang="es-MX" sz="1800">
                          <a:effectLst/>
                        </a:rPr>
                        <a:t>Audio</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a:effectLst/>
                        </a:rPr>
                        <a:t>Jack, HDMI </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4280979280"/>
                  </a:ext>
                </a:extLst>
              </a:tr>
              <a:tr h="366873">
                <a:tc>
                  <a:txBody>
                    <a:bodyPr/>
                    <a:lstStyle/>
                    <a:p>
                      <a:pPr algn="ctr">
                        <a:lnSpc>
                          <a:spcPct val="150000"/>
                        </a:lnSpc>
                        <a:spcAft>
                          <a:spcPts val="0"/>
                        </a:spcAft>
                      </a:pPr>
                      <a:r>
                        <a:rPr lang="es-MX" sz="1800">
                          <a:effectLst/>
                        </a:rPr>
                        <a:t>Boot</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dirty="0">
                          <a:effectLst/>
                        </a:rPr>
                        <a:t>MicroSD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4010378756"/>
                  </a:ext>
                </a:extLst>
              </a:tr>
              <a:tr h="445793">
                <a:tc>
                  <a:txBody>
                    <a:bodyPr/>
                    <a:lstStyle/>
                    <a:p>
                      <a:pPr algn="ctr">
                        <a:lnSpc>
                          <a:spcPct val="150000"/>
                        </a:lnSpc>
                        <a:spcAft>
                          <a:spcPts val="0"/>
                        </a:spcAft>
                      </a:pPr>
                      <a:r>
                        <a:rPr lang="es-MX" sz="1800">
                          <a:effectLst/>
                        </a:rPr>
                        <a:t>Red</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dirty="0" err="1">
                          <a:effectLst/>
                        </a:rPr>
                        <a:t>Eth</a:t>
                      </a:r>
                      <a:r>
                        <a:rPr lang="es-ES" sz="1800" dirty="0">
                          <a:effectLst/>
                        </a:rPr>
                        <a:t>. 10/100, Wifi, BT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2147277752"/>
                  </a:ext>
                </a:extLst>
              </a:tr>
              <a:tr h="445793">
                <a:tc>
                  <a:txBody>
                    <a:bodyPr/>
                    <a:lstStyle/>
                    <a:p>
                      <a:pPr algn="ctr">
                        <a:lnSpc>
                          <a:spcPct val="150000"/>
                        </a:lnSpc>
                        <a:spcAft>
                          <a:spcPts val="0"/>
                        </a:spcAft>
                      </a:pPr>
                      <a:r>
                        <a:rPr lang="es-MX" sz="1800">
                          <a:effectLst/>
                        </a:rPr>
                        <a:t>Consumo</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dirty="0">
                          <a:effectLst/>
                        </a:rPr>
                        <a:t>2,5A / 12,5w / 5v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3687677051"/>
                  </a:ext>
                </a:extLst>
              </a:tr>
              <a:tr h="445793">
                <a:tc>
                  <a:txBody>
                    <a:bodyPr/>
                    <a:lstStyle/>
                    <a:p>
                      <a:pPr algn="ctr">
                        <a:lnSpc>
                          <a:spcPct val="150000"/>
                        </a:lnSpc>
                        <a:spcAft>
                          <a:spcPts val="0"/>
                        </a:spcAft>
                      </a:pPr>
                      <a:r>
                        <a:rPr lang="es-MX" sz="1800">
                          <a:effectLst/>
                        </a:rPr>
                        <a:t>Alim.</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dirty="0" err="1">
                          <a:effectLst/>
                        </a:rPr>
                        <a:t>MicroUSB</a:t>
                      </a:r>
                      <a:r>
                        <a:rPr lang="es-ES" sz="1800" dirty="0">
                          <a:effectLst/>
                        </a:rPr>
                        <a:t> / GPIO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1679130843"/>
                  </a:ext>
                </a:extLst>
              </a:tr>
              <a:tr h="366873">
                <a:tc>
                  <a:txBody>
                    <a:bodyPr/>
                    <a:lstStyle/>
                    <a:p>
                      <a:pPr algn="ctr">
                        <a:lnSpc>
                          <a:spcPct val="150000"/>
                        </a:lnSpc>
                        <a:spcAft>
                          <a:spcPts val="0"/>
                        </a:spcAft>
                      </a:pPr>
                      <a:r>
                        <a:rPr lang="es-MX" sz="1800">
                          <a:effectLst/>
                        </a:rPr>
                        <a:t>Tamaño</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nchor="ctr"/>
                </a:tc>
                <a:tc>
                  <a:txBody>
                    <a:bodyPr/>
                    <a:lstStyle/>
                    <a:p>
                      <a:pPr algn="ctr">
                        <a:lnSpc>
                          <a:spcPct val="150000"/>
                        </a:lnSpc>
                        <a:spcAft>
                          <a:spcPts val="0"/>
                        </a:spcAft>
                      </a:pPr>
                      <a:r>
                        <a:rPr lang="es-ES" sz="1800" dirty="0">
                          <a:effectLst/>
                        </a:rPr>
                        <a:t>85 x 56 mm </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75" marR="59375" marT="0" marB="0"/>
                </a:tc>
                <a:extLst>
                  <a:ext uri="{0D108BD9-81ED-4DB2-BD59-A6C34878D82A}">
                    <a16:rowId xmlns:a16="http://schemas.microsoft.com/office/drawing/2014/main" val="991150860"/>
                  </a:ext>
                </a:extLst>
              </a:tr>
            </a:tbl>
          </a:graphicData>
        </a:graphic>
      </p:graphicFrame>
    </p:spTree>
    <p:extLst>
      <p:ext uri="{BB962C8B-B14F-4D97-AF65-F5344CB8AC3E}">
        <p14:creationId xmlns:p14="http://schemas.microsoft.com/office/powerpoint/2010/main" val="270990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9</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Apache Kafka</a:t>
            </a:r>
          </a:p>
        </p:txBody>
      </p:sp>
      <p:sp>
        <p:nvSpPr>
          <p:cNvPr id="14" name="18 Rectángulo"/>
          <p:cNvSpPr/>
          <p:nvPr/>
        </p:nvSpPr>
        <p:spPr bwMode="auto">
          <a:xfrm>
            <a:off x="5680284" y="872805"/>
            <a:ext cx="3406566"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a:t>Arquitectura</a:t>
            </a:r>
          </a:p>
        </p:txBody>
      </p:sp>
      <p:sp>
        <p:nvSpPr>
          <p:cNvPr id="20" name="Rectángulo 19"/>
          <p:cNvSpPr/>
          <p:nvPr/>
        </p:nvSpPr>
        <p:spPr>
          <a:xfrm>
            <a:off x="7339526" y="6078345"/>
            <a:ext cx="3404715" cy="307777"/>
          </a:xfrm>
          <a:prstGeom prst="rect">
            <a:avLst/>
          </a:prstGeom>
        </p:spPr>
        <p:txBody>
          <a:bodyPr wrap="none">
            <a:spAutoFit/>
          </a:bodyPr>
          <a:lstStyle/>
          <a:p>
            <a:r>
              <a:rPr lang="es-ES_tradnl" sz="1400" dirty="0">
                <a:latin typeface="Times New Roman" panose="02020603050405020304" pitchFamily="18" charset="0"/>
                <a:ea typeface="Calibri" panose="020F0502020204030204" pitchFamily="34" charset="0"/>
              </a:rPr>
              <a:t>Fuente:  </a:t>
            </a:r>
            <a:r>
              <a:rPr lang="es-SV" sz="1400" b="1" i="1" dirty="0"/>
              <a:t>(Clarke, </a:t>
            </a:r>
            <a:r>
              <a:rPr lang="es-SV" sz="1400" b="1" i="1" dirty="0" err="1"/>
              <a:t>Akeroyd</a:t>
            </a:r>
            <a:r>
              <a:rPr lang="es-SV" sz="1400" b="1" i="1" dirty="0"/>
              <a:t>, &amp; Moore, 2017)</a:t>
            </a:r>
            <a:endParaRPr lang="es-EC" sz="1400" dirty="0">
              <a:latin typeface="Times New Roman" panose="02020603050405020304" pitchFamily="18" charset="0"/>
              <a:ea typeface="Calibri" panose="020F0502020204030204" pitchFamily="34" charset="0"/>
            </a:endParaRPr>
          </a:p>
        </p:txBody>
      </p:sp>
      <p:sp>
        <p:nvSpPr>
          <p:cNvPr id="12"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I. Generalidades</a:t>
            </a:r>
          </a:p>
        </p:txBody>
      </p:sp>
      <p:sp>
        <p:nvSpPr>
          <p:cNvPr id="13"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a:t>1. Antecedentes</a:t>
            </a:r>
          </a:p>
        </p:txBody>
      </p:sp>
      <p:pic>
        <p:nvPicPr>
          <p:cNvPr id="15" name="Imagen 14">
            <a:extLst>
              <a:ext uri="{FF2B5EF4-FFF2-40B4-BE49-F238E27FC236}">
                <a16:creationId xmlns:a16="http://schemas.microsoft.com/office/drawing/2014/main" id="{1C68EB26-535B-4F86-9E12-02BF466B3DCF}"/>
              </a:ext>
            </a:extLst>
          </p:cNvPr>
          <p:cNvPicPr/>
          <p:nvPr/>
        </p:nvPicPr>
        <p:blipFill>
          <a:blip r:embed="rId4"/>
          <a:stretch>
            <a:fillRect/>
          </a:stretch>
        </p:blipFill>
        <p:spPr>
          <a:xfrm>
            <a:off x="2008682" y="1743709"/>
            <a:ext cx="6687326" cy="4334635"/>
          </a:xfrm>
          <a:prstGeom prst="rect">
            <a:avLst/>
          </a:prstGeom>
        </p:spPr>
      </p:pic>
    </p:spTree>
    <p:extLst>
      <p:ext uri="{BB962C8B-B14F-4D97-AF65-F5344CB8AC3E}">
        <p14:creationId xmlns:p14="http://schemas.microsoft.com/office/powerpoint/2010/main" val="6844578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13341</TotalTime>
  <Words>2198</Words>
  <Application>Microsoft Office PowerPoint</Application>
  <PresentationFormat>Panorámica</PresentationFormat>
  <Paragraphs>321</Paragraphs>
  <Slides>43</Slides>
  <Notes>35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Calibri</vt:lpstr>
      <vt:lpstr>Calibri Light</vt:lpstr>
      <vt:lpstr>Helvetica Light</vt:lpstr>
      <vt:lpstr>Symbol</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TESIS</dc:title>
  <dc:creator>Cristian José Barba</dc:creator>
  <cp:lastModifiedBy>Cristian Barba</cp:lastModifiedBy>
  <cp:revision>428</cp:revision>
  <dcterms:created xsi:type="dcterms:W3CDTF">2017-08-13T23:40:25Z</dcterms:created>
  <dcterms:modified xsi:type="dcterms:W3CDTF">2018-09-13T19:51:22Z</dcterms:modified>
</cp:coreProperties>
</file>